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6" r:id="rId2"/>
    <p:sldId id="259" r:id="rId3"/>
    <p:sldId id="258" r:id="rId4"/>
    <p:sldId id="278" r:id="rId5"/>
    <p:sldId id="277" r:id="rId6"/>
    <p:sldId id="272" r:id="rId7"/>
    <p:sldId id="274" r:id="rId8"/>
    <p:sldId id="275" r:id="rId9"/>
    <p:sldId id="257" r:id="rId10"/>
    <p:sldId id="273" r:id="rId11"/>
    <p:sldId id="260" r:id="rId12"/>
    <p:sldId id="292" r:id="rId13"/>
    <p:sldId id="261" r:id="rId14"/>
    <p:sldId id="263" r:id="rId15"/>
    <p:sldId id="262" r:id="rId16"/>
    <p:sldId id="264" r:id="rId17"/>
    <p:sldId id="265" r:id="rId18"/>
    <p:sldId id="284" r:id="rId19"/>
    <p:sldId id="266" r:id="rId20"/>
    <p:sldId id="267" r:id="rId21"/>
    <p:sldId id="268" r:id="rId22"/>
    <p:sldId id="269" r:id="rId23"/>
    <p:sldId id="270" r:id="rId24"/>
    <p:sldId id="271" r:id="rId25"/>
    <p:sldId id="293" r:id="rId26"/>
    <p:sldId id="276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CCFF66"/>
    <a:srgbClr val="EEFA58"/>
    <a:srgbClr val="FF0000"/>
    <a:srgbClr val="FFFFCC"/>
    <a:srgbClr val="CC9900"/>
    <a:srgbClr val="536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9" autoAdjust="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3B05F4-872B-48EC-88D0-C286895B67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522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B05F4-872B-48EC-88D0-C286895B67E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83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 smtClean="0"/>
          </a:p>
          <a:p>
            <a:pPr>
              <a:defRPr/>
            </a:pPr>
            <a:r>
              <a:rPr lang="en-GB" smtClean="0"/>
              <a:t>Copyright © 2005 Christopher Teoh, Tan HJ &amp; Wong WY Singapore Polytechnic. All rights reserved.</a:t>
            </a:r>
          </a:p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6B6BC-17F9-49EB-B3BC-9103795114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EE684-29E9-4CE3-9F1A-6BA0B83902F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13C9C-AC9D-4D3A-88E3-D36FD860F7B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DC6A2-CEF5-4F86-BCD8-62CAE35BA2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5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4D904-4253-4003-B11C-4C201910B60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C21AD-A0D0-4F2C-8EED-494608A8BB0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A564C-9208-48F1-94A7-CAD7849270E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6681D-0681-475C-944C-11B0BE1FA89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4F839-16BF-40AF-926D-A7BE118C479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502D2-D40F-40FE-ADE2-F52A6B88532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z="1000" smtClean="0"/>
              <a:t>  Copyright © 2005 Christopher Teoh, Tan HJ &amp; Wong WY Singapore Polytechnic. All rights reserved.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54035-9301-43C0-8503-5B55156BA09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SG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1415E9D-25FF-4706-A631-0190E4D112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sz="1000">
              <a:solidFill>
                <a:srgbClr val="EAEAEA"/>
              </a:solidFill>
            </a:endParaRPr>
          </a:p>
          <a:p>
            <a:pPr eaLnBrk="1" hangingPunct="1"/>
            <a:endParaRPr lang="en-GB" sz="1000">
              <a:solidFill>
                <a:srgbClr val="EAEAEA"/>
              </a:solidFill>
            </a:endParaRPr>
          </a:p>
          <a:p>
            <a:pPr eaLnBrk="1" hangingPunct="1"/>
            <a:r>
              <a:rPr lang="en-GB" sz="1000">
                <a:solidFill>
                  <a:srgbClr val="EAEAEA"/>
                </a:solidFill>
              </a:rPr>
              <a:t>Copyright © 2005 Christopher Teoh, Tan HJ &amp; Wong WY Singapore Polytechnic. All rights reserved.</a:t>
            </a:r>
          </a:p>
          <a:p>
            <a:pPr eaLnBrk="1" hangingPunct="1"/>
            <a:endParaRPr lang="en-GB" sz="1000">
              <a:solidFill>
                <a:srgbClr val="EAEAEA"/>
              </a:solidFill>
            </a:endParaRPr>
          </a:p>
        </p:txBody>
      </p:sp>
      <p:sp>
        <p:nvSpPr>
          <p:cNvPr id="3076" name="Rectangle 6"/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B6357CF-FC1E-46D1-A6E2-6FD4E5DD0FA6}" type="slidenum">
              <a:rPr lang="en-GB" sz="1400">
                <a:solidFill>
                  <a:srgbClr val="EAEAEA"/>
                </a:solidFill>
              </a:rPr>
              <a:pPr algn="r" eaLnBrk="1" hangingPunct="1">
                <a:spcBef>
                  <a:spcPct val="50000"/>
                </a:spcBef>
              </a:pPr>
              <a:t>1</a:t>
            </a:fld>
            <a:endParaRPr lang="en-GB" sz="1400">
              <a:solidFill>
                <a:srgbClr val="EAEAEA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89169" y="954319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Chapter 13:</a:t>
            </a:r>
            <a:br>
              <a:rPr lang="en-US" sz="5400" cap="none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Inductors (Part 3)</a:t>
            </a:r>
            <a:endParaRPr lang="en-GB" sz="5400" dirty="0" smtClean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9169" y="3670600"/>
            <a:ext cx="63984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Inductors in AC Circuits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6B6BC-17F9-49EB-B3BC-91037951147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67833" y="2143390"/>
            <a:ext cx="7408333" cy="3450696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2"/>
              </a:buClr>
            </a:pPr>
            <a:r>
              <a:rPr lang="en-US" sz="2800" dirty="0" smtClean="0"/>
              <a:t>Mathematically, this is also consistent</a:t>
            </a:r>
          </a:p>
          <a:p>
            <a:pPr eaLnBrk="1" hangingPunct="1">
              <a:buClr>
                <a:schemeClr val="tx2"/>
              </a:buClr>
            </a:pPr>
            <a:r>
              <a:rPr lang="en-US" sz="2800" dirty="0" smtClean="0"/>
              <a:t>Assume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i(t) = I sin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	Since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v(t) = L (di/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		v(t) = LI (d(sin t)/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			       = LI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			</a:t>
            </a:r>
          </a:p>
          <a:p>
            <a:pPr eaLnBrk="1" hangingPunct="1"/>
            <a:endParaRPr lang="en-GB" sz="2800" dirty="0" smtClean="0"/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359525" y="3868738"/>
            <a:ext cx="2555875" cy="8223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</a:rPr>
              <a:t>Leading Current by 90</a:t>
            </a:r>
            <a:r>
              <a:rPr lang="en-GB" b="1" baseline="30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V-I Phase relationship in Inductor Circuit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animBg="1"/>
      <p:bldP spid="22538" grpId="1" animBg="1"/>
      <p:bldP spid="2253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526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spcAft>
                <a:spcPct val="20000"/>
              </a:spcAft>
              <a:buClr>
                <a:schemeClr val="tx2"/>
              </a:buClr>
            </a:pPr>
            <a:r>
              <a:rPr lang="en-US" sz="2800" dirty="0" smtClean="0"/>
              <a:t>If applied voltage is used as reference and assigned an angle of 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, it can be expressed as</a:t>
            </a:r>
          </a:p>
          <a:p>
            <a:pPr eaLnBrk="1" hangingPunct="1">
              <a:spcAft>
                <a:spcPct val="20000"/>
              </a:spcAft>
              <a:buClr>
                <a:schemeClr val="tx2"/>
              </a:buClr>
            </a:pPr>
            <a:endParaRPr lang="en-US" sz="2800" dirty="0" smtClean="0"/>
          </a:p>
          <a:p>
            <a:pPr eaLnBrk="1" hangingPunct="1">
              <a:spcAft>
                <a:spcPct val="20000"/>
              </a:spcAft>
              <a:buClr>
                <a:schemeClr val="tx2"/>
              </a:buClr>
            </a:pPr>
            <a:endParaRPr lang="en-US" sz="2800" dirty="0" smtClean="0"/>
          </a:p>
          <a:p>
            <a:pPr eaLnBrk="1" hangingPunct="1">
              <a:spcAft>
                <a:spcPct val="20000"/>
              </a:spcAft>
              <a:buClr>
                <a:schemeClr val="tx2"/>
              </a:buClr>
            </a:pPr>
            <a:r>
              <a:rPr lang="en-US" sz="2800" dirty="0" smtClean="0"/>
              <a:t>Then the current in the circuit expressed in polar form will be </a:t>
            </a:r>
            <a:endParaRPr lang="en-GB" sz="2800" dirty="0" smtClean="0"/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45808"/>
              </p:ext>
            </p:extLst>
          </p:nvPr>
        </p:nvGraphicFramePr>
        <p:xfrm>
          <a:off x="3465513" y="4968875"/>
          <a:ext cx="3203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4968875"/>
                        <a:ext cx="3203575" cy="5937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V-I Phase relationship in Inductor Circuit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555756"/>
              </p:ext>
            </p:extLst>
          </p:nvPr>
        </p:nvGraphicFramePr>
        <p:xfrm>
          <a:off x="3521075" y="3092450"/>
          <a:ext cx="2493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5" imgW="1180800" imgH="253800" progId="Equation.3">
                  <p:embed/>
                </p:oleObj>
              </mc:Choice>
              <mc:Fallback>
                <p:oleObj name="Equation" r:id="rId5" imgW="1180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092450"/>
                        <a:ext cx="2493963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08000" y="1143000"/>
            <a:ext cx="8186057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Char char="w"/>
            </a:pPr>
            <a:r>
              <a:rPr lang="en-US" dirty="0">
                <a:solidFill>
                  <a:schemeClr val="tx2"/>
                </a:solidFill>
                <a:latin typeface="Verdana" pitchFamily="34" charset="0"/>
              </a:rPr>
              <a:t>If circuit current is used as reference and assigned an angle of 0</a:t>
            </a:r>
            <a:r>
              <a:rPr lang="en-US" baseline="30000" dirty="0">
                <a:solidFill>
                  <a:schemeClr val="tx2"/>
                </a:solidFill>
                <a:latin typeface="Verdana" pitchFamily="34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Verdana" pitchFamily="34" charset="0"/>
              </a:rPr>
              <a:t>: </a:t>
            </a:r>
            <a:endParaRPr lang="en-US" sz="1200" dirty="0"/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None/>
            </a:pPr>
            <a:endParaRPr lang="en-US" sz="1200" dirty="0"/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None/>
            </a:pPr>
            <a:endParaRPr lang="en-US" sz="1200" dirty="0"/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800" dirty="0">
                <a:solidFill>
                  <a:schemeClr val="tx2"/>
                </a:solidFill>
              </a:rPr>
              <a:t>Then the voltages in the circuit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Char char="w"/>
            </a:pPr>
            <a:endParaRPr lang="en-US" sz="2800" dirty="0"/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Char char="w"/>
            </a:pPr>
            <a:r>
              <a:rPr lang="en-GB" sz="2800" dirty="0" smtClean="0">
                <a:solidFill>
                  <a:schemeClr val="tx2"/>
                </a:solidFill>
              </a:rPr>
              <a:t>Thus</a:t>
            </a:r>
            <a:r>
              <a:rPr lang="en-GB" sz="2800" dirty="0">
                <a:solidFill>
                  <a:schemeClr val="tx2"/>
                </a:solidFill>
              </a:rPr>
              <a:t>, in a </a:t>
            </a:r>
            <a:r>
              <a:rPr lang="en-GB" sz="2800" b="1" u="sng" dirty="0">
                <a:solidFill>
                  <a:schemeClr val="tx2"/>
                </a:solidFill>
              </a:rPr>
              <a:t>purely inductive</a:t>
            </a:r>
            <a:r>
              <a:rPr lang="en-GB" sz="2800" dirty="0">
                <a:solidFill>
                  <a:schemeClr val="tx2"/>
                </a:solidFill>
              </a:rPr>
              <a:t> circuit :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GB" sz="2800" dirty="0">
                <a:solidFill>
                  <a:schemeClr val="tx2"/>
                </a:solidFill>
              </a:rPr>
              <a:t>    Inductor </a:t>
            </a:r>
            <a:r>
              <a:rPr lang="en-GB" sz="2800" b="1" dirty="0">
                <a:solidFill>
                  <a:srgbClr val="FF0000"/>
                </a:solidFill>
              </a:rPr>
              <a:t>current</a:t>
            </a:r>
            <a:r>
              <a:rPr lang="en-GB" sz="2800" dirty="0">
                <a:solidFill>
                  <a:schemeClr val="tx2"/>
                </a:solidFill>
              </a:rPr>
              <a:t> always </a:t>
            </a:r>
            <a:r>
              <a:rPr lang="en-GB" sz="2800" b="1" dirty="0">
                <a:solidFill>
                  <a:srgbClr val="FF0000"/>
                </a:solidFill>
              </a:rPr>
              <a:t>lags</a:t>
            </a:r>
            <a:r>
              <a:rPr lang="en-GB" sz="2800" dirty="0">
                <a:solidFill>
                  <a:schemeClr val="tx2"/>
                </a:solidFill>
              </a:rPr>
              <a:t> inductor </a:t>
            </a:r>
            <a:r>
              <a:rPr lang="en-GB" sz="2800" b="1" dirty="0">
                <a:solidFill>
                  <a:srgbClr val="FF0000"/>
                </a:solidFill>
              </a:rPr>
              <a:t>voltag</a:t>
            </a:r>
            <a:r>
              <a:rPr lang="en-GB" sz="2800" dirty="0">
                <a:solidFill>
                  <a:srgbClr val="FF0000"/>
                </a:solidFill>
              </a:rPr>
              <a:t>e</a:t>
            </a:r>
            <a:r>
              <a:rPr lang="en-GB" sz="2800" dirty="0">
                <a:solidFill>
                  <a:schemeClr val="tx2"/>
                </a:solidFill>
              </a:rPr>
              <a:t> by 90° or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GB" sz="2800" dirty="0">
                <a:solidFill>
                  <a:schemeClr val="tx2"/>
                </a:solidFill>
              </a:rPr>
              <a:t>    Inductor </a:t>
            </a:r>
            <a:r>
              <a:rPr lang="en-GB" sz="2800" b="1" dirty="0">
                <a:solidFill>
                  <a:srgbClr val="FF0000"/>
                </a:solidFill>
              </a:rPr>
              <a:t>voltage</a:t>
            </a:r>
            <a:r>
              <a:rPr lang="en-GB" sz="2800" dirty="0">
                <a:solidFill>
                  <a:schemeClr val="tx2"/>
                </a:solidFill>
              </a:rPr>
              <a:t> always </a:t>
            </a:r>
            <a:r>
              <a:rPr lang="en-GB" sz="2800" dirty="0">
                <a:solidFill>
                  <a:srgbClr val="FF0000"/>
                </a:solidFill>
              </a:rPr>
              <a:t>l</a:t>
            </a:r>
            <a:r>
              <a:rPr lang="en-GB" sz="2800" b="1" dirty="0">
                <a:solidFill>
                  <a:srgbClr val="FF0000"/>
                </a:solidFill>
              </a:rPr>
              <a:t>eads</a:t>
            </a:r>
            <a:r>
              <a:rPr lang="en-GB" sz="2800" b="1" dirty="0">
                <a:solidFill>
                  <a:schemeClr val="tx2"/>
                </a:solidFill>
              </a:rPr>
              <a:t> </a:t>
            </a:r>
            <a:r>
              <a:rPr lang="en-GB" sz="2800" dirty="0">
                <a:solidFill>
                  <a:schemeClr val="tx2"/>
                </a:solidFill>
              </a:rPr>
              <a:t>the inductor </a:t>
            </a:r>
            <a:r>
              <a:rPr lang="en-GB" sz="2800" b="1" dirty="0">
                <a:solidFill>
                  <a:srgbClr val="FF0000"/>
                </a:solidFill>
              </a:rPr>
              <a:t>current</a:t>
            </a:r>
            <a:r>
              <a:rPr lang="en-GB" sz="2800" b="1" dirty="0">
                <a:solidFill>
                  <a:srgbClr val="0033CC"/>
                </a:solidFill>
              </a:rPr>
              <a:t> </a:t>
            </a:r>
            <a:r>
              <a:rPr lang="en-GB" sz="2800" dirty="0">
                <a:solidFill>
                  <a:schemeClr val="tx2"/>
                </a:solidFill>
              </a:rPr>
              <a:t>by 90°.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endParaRPr lang="en-GB" sz="2800" dirty="0">
              <a:solidFill>
                <a:schemeClr val="tx2"/>
              </a:solidFill>
            </a:endParaRPr>
          </a:p>
        </p:txBody>
      </p:sp>
      <p:graphicFrame>
        <p:nvGraphicFramePr>
          <p:cNvPr id="143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449940"/>
              </p:ext>
            </p:extLst>
          </p:nvPr>
        </p:nvGraphicFramePr>
        <p:xfrm>
          <a:off x="3986213" y="1949450"/>
          <a:ext cx="23749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name="Equation" r:id="rId3" imgW="1066680" imgH="228600" progId="Equation.3">
                  <p:embed/>
                </p:oleObj>
              </mc:Choice>
              <mc:Fallback>
                <p:oleObj name="Equation" r:id="rId3" imgW="10666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1949450"/>
                        <a:ext cx="2374900" cy="509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389731"/>
              </p:ext>
            </p:extLst>
          </p:nvPr>
        </p:nvGraphicFramePr>
        <p:xfrm>
          <a:off x="1916113" y="3084513"/>
          <a:ext cx="25209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Equation" r:id="rId5" imgW="1193760" imgH="241200" progId="Equation.3">
                  <p:embed/>
                </p:oleObj>
              </mc:Choice>
              <mc:Fallback>
                <p:oleObj name="Equation" r:id="rId5" imgW="11937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084513"/>
                        <a:ext cx="2520950" cy="512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84138"/>
              </p:ext>
            </p:extLst>
          </p:nvPr>
        </p:nvGraphicFramePr>
        <p:xfrm>
          <a:off x="5662613" y="3084513"/>
          <a:ext cx="2498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Equation" r:id="rId7" imgW="1155600" imgH="228600" progId="Equation.3">
                  <p:embed/>
                </p:oleObj>
              </mc:Choice>
              <mc:Fallback>
                <p:oleObj name="Equation" r:id="rId7" imgW="1155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3084513"/>
                        <a:ext cx="2498725" cy="49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57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V-I Phase relationship in Inductor Circuit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4F839-16BF-40AF-926D-A7BE118C479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3829" y="1143000"/>
            <a:ext cx="8418286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sz="2800" dirty="0" smtClean="0"/>
              <a:t>Inductors provide a certain amount of opposition to AC currents (like resistors in a DC circuit)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sz="2800" dirty="0" smtClean="0"/>
              <a:t>This opposition is called the inductor’s </a:t>
            </a:r>
            <a:r>
              <a:rPr lang="en-US" sz="2800" dirty="0" smtClean="0">
                <a:solidFill>
                  <a:srgbClr val="FF0000"/>
                </a:solidFill>
              </a:rPr>
              <a:t>Inductive Reactance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FF0000"/>
                </a:solidFill>
              </a:rPr>
              <a:t>Impedance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sz="2800" dirty="0" smtClean="0"/>
              <a:t>Inductive Reactance, X</a:t>
            </a:r>
            <a:r>
              <a:rPr lang="en-US" sz="2800" baseline="-25000" dirty="0" smtClean="0"/>
              <a:t>L</a:t>
            </a:r>
            <a:r>
              <a:rPr lang="en-US" sz="2800" dirty="0" smtClean="0"/>
              <a:t>, is found as follows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800" dirty="0" smtClean="0"/>
              <a:t>Once X</a:t>
            </a:r>
            <a:r>
              <a:rPr lang="en-US" sz="2800" baseline="-25000" dirty="0" smtClean="0"/>
              <a:t>L</a:t>
            </a:r>
            <a:r>
              <a:rPr lang="en-US" sz="2800" dirty="0" smtClean="0"/>
              <a:t> is found, Impedance, Z</a:t>
            </a:r>
            <a:r>
              <a:rPr lang="en-US" sz="2800" baseline="-25000" dirty="0" smtClean="0"/>
              <a:t>L</a:t>
            </a:r>
            <a:r>
              <a:rPr lang="en-US" sz="2800" dirty="0" smtClean="0"/>
              <a:t>, can also be found: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Font typeface="Wingdings" pitchFamily="2" charset="2"/>
              <a:buNone/>
            </a:pPr>
            <a:endParaRPr lang="en-US" sz="2400" dirty="0" smtClean="0"/>
          </a:p>
          <a:p>
            <a:pPr marL="432000" indent="-432000" eaLnBrk="1" hangingPunct="1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Clr>
                <a:schemeClr val="tx2"/>
              </a:buClr>
              <a:buFont typeface="Wingdings" pitchFamily="2" charset="2"/>
              <a:buChar char="q"/>
            </a:pPr>
            <a:r>
              <a:rPr lang="en-US" sz="2800" dirty="0" smtClean="0"/>
              <a:t>Note that Impedance is dependent on both Inductance and frequency (</a:t>
            </a:r>
            <a:r>
              <a:rPr lang="en-US" sz="2800" dirty="0" smtClean="0">
                <a:solidFill>
                  <a:srgbClr val="7030A0"/>
                </a:solidFill>
              </a:rPr>
              <a:t>when 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smtClean="0">
                <a:solidFill>
                  <a:srgbClr val="7030A0"/>
                </a:solidFill>
              </a:rPr>
              <a:t>= 0, what is X</a:t>
            </a:r>
            <a:r>
              <a:rPr lang="en-US" sz="2800" baseline="-25000" dirty="0" smtClean="0">
                <a:solidFill>
                  <a:srgbClr val="7030A0"/>
                </a:solidFill>
              </a:rPr>
              <a:t>L</a:t>
            </a:r>
            <a:r>
              <a:rPr lang="en-US" sz="2800" dirty="0" smtClean="0">
                <a:solidFill>
                  <a:srgbClr val="7030A0"/>
                </a:solidFill>
              </a:rPr>
              <a:t>?</a:t>
            </a:r>
            <a:r>
              <a:rPr lang="en-US" sz="2800" dirty="0" smtClean="0"/>
              <a:t>)</a:t>
            </a:r>
            <a:endParaRPr lang="en-GB" sz="2800" dirty="0" smtClean="0"/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71189"/>
              </p:ext>
            </p:extLst>
          </p:nvPr>
        </p:nvGraphicFramePr>
        <p:xfrm>
          <a:off x="3062062" y="4766128"/>
          <a:ext cx="35417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3" imgW="1460500" imgH="228600" progId="Equation.3">
                  <p:embed/>
                </p:oleObj>
              </mc:Choice>
              <mc:Fallback>
                <p:oleObj name="Equation" r:id="rId3" imgW="146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062" y="4766128"/>
                        <a:ext cx="3541712" cy="5175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299539"/>
              </p:ext>
            </p:extLst>
          </p:nvPr>
        </p:nvGraphicFramePr>
        <p:xfrm>
          <a:off x="2906713" y="3554413"/>
          <a:ext cx="3651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5" imgW="1333440" imgH="215640" progId="Equation.3">
                  <p:embed/>
                </p:oleObj>
              </mc:Choice>
              <mc:Fallback>
                <p:oleObj name="Equation" r:id="rId5" imgW="13334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3554413"/>
                        <a:ext cx="3651250" cy="5365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Circuit Impedance and Reactance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64457" y="1411515"/>
            <a:ext cx="8527143" cy="4114800"/>
          </a:xfrm>
        </p:spPr>
        <p:txBody>
          <a:bodyPr>
            <a:normAutofit/>
          </a:bodyPr>
          <a:lstStyle/>
          <a:p>
            <a:pPr eaLnBrk="1" hangingPunct="1"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Once impedance is found, inductive circuits follow Ohm’s Law and all other electrical laws with </a:t>
            </a:r>
            <a:r>
              <a:rPr lang="en-US" sz="2800" dirty="0" smtClean="0">
                <a:solidFill>
                  <a:srgbClr val="C00000"/>
                </a:solidFill>
              </a:rPr>
              <a:t>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replaced with </a:t>
            </a:r>
            <a:r>
              <a:rPr lang="en-US" sz="2800" dirty="0" smtClean="0">
                <a:solidFill>
                  <a:srgbClr val="C00000"/>
                </a:solidFill>
              </a:rPr>
              <a:t>X</a:t>
            </a:r>
            <a:r>
              <a:rPr lang="en-US" sz="2800" baseline="-25000" dirty="0" smtClean="0">
                <a:solidFill>
                  <a:srgbClr val="C00000"/>
                </a:solidFill>
              </a:rPr>
              <a:t>L</a:t>
            </a:r>
          </a:p>
          <a:p>
            <a:pPr eaLnBrk="1" hangingPunct="1"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Ohm’s Law is now expressed as complex numbers because of the introduction of phase angles</a:t>
            </a:r>
          </a:p>
          <a:p>
            <a:pPr eaLnBrk="1" hangingPunct="1">
              <a:spcAft>
                <a:spcPct val="30000"/>
              </a:spcAft>
              <a:buClr>
                <a:schemeClr val="tx2"/>
              </a:buClr>
            </a:pPr>
            <a:endParaRPr lang="en-GB" sz="2800" baseline="-25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5334000" y="5105400"/>
            <a:ext cx="3733800" cy="1603375"/>
            <a:chOff x="3360" y="3216"/>
            <a:chExt cx="2352" cy="1010"/>
          </a:xfrm>
        </p:grpSpPr>
        <p:sp>
          <p:nvSpPr>
            <p:cNvPr id="16396" name="Text Box 7"/>
            <p:cNvSpPr txBox="1">
              <a:spLocks noChangeArrowheads="1"/>
            </p:cNvSpPr>
            <p:nvPr/>
          </p:nvSpPr>
          <p:spPr bwMode="auto">
            <a:xfrm>
              <a:off x="3360" y="3216"/>
              <a:ext cx="2352" cy="1010"/>
            </a:xfrm>
            <a:prstGeom prst="rect">
              <a:avLst/>
            </a:prstGeom>
            <a:solidFill>
              <a:srgbClr val="CCFFFF"/>
            </a:solidFill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cs typeface="Times New Roman" pitchFamily="18" charset="0"/>
                </a:rPr>
                <a:t>Note</a:t>
              </a:r>
              <a:r>
                <a:rPr lang="en-GB">
                  <a:cs typeface="Times New Roman" pitchFamily="18" charset="0"/>
                </a:rPr>
                <a:t> that Z</a:t>
              </a:r>
              <a:r>
                <a:rPr lang="en-GB" baseline="-25000">
                  <a:cs typeface="Times New Roman" pitchFamily="18" charset="0"/>
                </a:rPr>
                <a:t>L</a:t>
              </a:r>
              <a:r>
                <a:rPr lang="en-GB">
                  <a:cs typeface="Times New Roman" pitchFamily="18" charset="0"/>
                </a:rPr>
                <a:t> always has a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GB">
                  <a:cs typeface="Times New Roman" pitchFamily="18" charset="0"/>
                </a:rPr>
                <a:t>90</a:t>
              </a:r>
              <a:r>
                <a:rPr lang="en-GB" baseline="30000">
                  <a:cs typeface="Times New Roman" pitchFamily="18" charset="0"/>
                </a:rPr>
                <a:t>o</a:t>
              </a:r>
              <a:r>
                <a:rPr lang="en-GB">
                  <a:cs typeface="Times New Roman" pitchFamily="18" charset="0"/>
                </a:rPr>
                <a:t> angle attached to</a:t>
              </a:r>
              <a:r>
                <a:rPr lang="en-US">
                  <a:cs typeface="Times New Roman" pitchFamily="18" charset="0"/>
                </a:rPr>
                <a:t> </a:t>
              </a:r>
              <a:r>
                <a:rPr lang="en-GB">
                  <a:cs typeface="Times New Roman" pitchFamily="18" charset="0"/>
                </a:rPr>
                <a:t>its magnitude and is written </a:t>
              </a:r>
              <a:r>
                <a:rPr lang="en-US">
                  <a:cs typeface="Times New Roman" pitchFamily="18" charset="0"/>
                </a:rPr>
                <a:t>as </a:t>
              </a:r>
              <a:r>
                <a:rPr lang="en-GB" i="1">
                  <a:cs typeface="Times New Roman" pitchFamily="18" charset="0"/>
                </a:rPr>
                <a:t>X</a:t>
              </a:r>
              <a:r>
                <a:rPr lang="en-GB" i="1" baseline="-25000">
                  <a:cs typeface="Times New Roman" pitchFamily="18" charset="0"/>
                </a:rPr>
                <a:t>L       </a:t>
              </a:r>
              <a:r>
                <a:rPr lang="en-GB" i="1">
                  <a:cs typeface="Times New Roman" pitchFamily="18" charset="0"/>
                </a:rPr>
                <a:t>90</a:t>
              </a:r>
              <a:r>
                <a:rPr lang="en-GB" i="1" baseline="30000">
                  <a:cs typeface="Times New Roman" pitchFamily="18" charset="0"/>
                </a:rPr>
                <a:t>o</a:t>
              </a:r>
              <a:r>
                <a:rPr lang="en-GB" i="1">
                  <a:cs typeface="Times New Roman" pitchFamily="18" charset="0"/>
                </a:rPr>
                <a:t> or jX</a:t>
              </a:r>
              <a:r>
                <a:rPr lang="en-GB" i="1" baseline="-25000">
                  <a:cs typeface="Times New Roman" pitchFamily="18" charset="0"/>
                </a:rPr>
                <a:t>L</a:t>
              </a:r>
              <a:r>
                <a:rPr lang="en-GB" i="1">
                  <a:cs typeface="Times New Roman" pitchFamily="18" charset="0"/>
                </a:rPr>
                <a:t>.</a:t>
              </a:r>
              <a:r>
                <a:rPr lang="en-GB"/>
                <a:t> </a:t>
              </a:r>
            </a:p>
          </p:txBody>
        </p:sp>
        <p:graphicFrame>
          <p:nvGraphicFramePr>
            <p:cNvPr id="16397" name="Object 8"/>
            <p:cNvGraphicFramePr>
              <a:graphicFrameLocks noChangeAspect="1"/>
            </p:cNvGraphicFramePr>
            <p:nvPr/>
          </p:nvGraphicFramePr>
          <p:xfrm>
            <a:off x="4110" y="3968"/>
            <a:ext cx="11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9" name="Equation" r:id="rId3" imgW="355446" imgH="330057" progId="Equation.3">
                    <p:embed/>
                  </p:oleObj>
                </mc:Choice>
                <mc:Fallback>
                  <p:oleObj name="Equation" r:id="rId3" imgW="355446" imgH="33005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3968"/>
                          <a:ext cx="114" cy="20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 t="3319" r="23479" b="80997"/>
          <a:stretch>
            <a:fillRect/>
          </a:stretch>
        </p:blipFill>
        <p:spPr bwMode="auto">
          <a:xfrm>
            <a:off x="1371600" y="3962400"/>
            <a:ext cx="3733800" cy="231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5410200" y="3962400"/>
            <a:ext cx="3429000" cy="919163"/>
            <a:chOff x="3408" y="2496"/>
            <a:chExt cx="2160" cy="579"/>
          </a:xfrm>
        </p:grpSpPr>
        <p:grpSp>
          <p:nvGrpSpPr>
            <p:cNvPr id="16392" name="Group 12"/>
            <p:cNvGrpSpPr>
              <a:grpSpLocks/>
            </p:cNvGrpSpPr>
            <p:nvPr/>
          </p:nvGrpSpPr>
          <p:grpSpPr bwMode="auto">
            <a:xfrm>
              <a:off x="3408" y="2496"/>
              <a:ext cx="2160" cy="579"/>
              <a:chOff x="3408" y="2496"/>
              <a:chExt cx="2160" cy="579"/>
            </a:xfrm>
          </p:grpSpPr>
          <p:pic>
            <p:nvPicPr>
              <p:cNvPr id="16394" name="Picture 5"/>
              <p:cNvPicPr>
                <a:picLocks noChangeAspect="1" noChangeArrowheads="1"/>
              </p:cNvPicPr>
              <p:nvPr/>
            </p:nvPicPr>
            <p:blipFill>
              <a:blip r:embed="rId5">
                <a:lum bright="-12000" contrast="3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889" t="32242" r="26764" b="62906"/>
              <a:stretch>
                <a:fillRect/>
              </a:stretch>
            </p:blipFill>
            <p:spPr bwMode="auto">
              <a:xfrm>
                <a:off x="3408" y="2496"/>
                <a:ext cx="2160" cy="57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3445" y="2646"/>
                <a:ext cx="469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/>
                  <a:t>Z</a:t>
                </a:r>
                <a:r>
                  <a:rPr lang="en-GB" sz="2000" baseline="-25000"/>
                  <a:t>L</a:t>
                </a:r>
                <a:r>
                  <a:rPr lang="en-GB" sz="2000"/>
                  <a:t> =</a:t>
                </a:r>
                <a:endParaRPr lang="en-GB" sz="2000" baseline="-25000"/>
              </a:p>
            </p:txBody>
          </p:sp>
        </p:grpSp>
        <p:sp>
          <p:nvSpPr>
            <p:cNvPr id="16393" name="Line 2"/>
            <p:cNvSpPr>
              <a:spLocks noChangeShapeType="1"/>
            </p:cNvSpPr>
            <p:nvPr/>
          </p:nvSpPr>
          <p:spPr bwMode="auto">
            <a:xfrm>
              <a:off x="3445" y="2646"/>
              <a:ext cx="1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Impedance of an Inductor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50371" y="1190285"/>
            <a:ext cx="8643257" cy="41148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Example 13-6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A sinusoidal voltage is applied to the circuit in Figure 13-20. Determine the inductive reactance.</a:t>
            </a:r>
            <a:endParaRPr lang="en-GB" sz="2800" dirty="0" smtClean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grpSp>
        <p:nvGrpSpPr>
          <p:cNvPr id="17413" name="Group 13"/>
          <p:cNvGrpSpPr>
            <a:grpSpLocks/>
          </p:cNvGrpSpPr>
          <p:nvPr/>
        </p:nvGrpSpPr>
        <p:grpSpPr bwMode="auto">
          <a:xfrm>
            <a:off x="1039018" y="2603500"/>
            <a:ext cx="3971925" cy="2232025"/>
            <a:chOff x="816" y="2016"/>
            <a:chExt cx="2502" cy="1406"/>
          </a:xfrm>
        </p:grpSpPr>
        <p:pic>
          <p:nvPicPr>
            <p:cNvPr id="174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016"/>
              <a:ext cx="2262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Text Box 8"/>
            <p:cNvSpPr txBox="1">
              <a:spLocks noChangeArrowheads="1"/>
            </p:cNvSpPr>
            <p:nvPr/>
          </p:nvSpPr>
          <p:spPr bwMode="auto">
            <a:xfrm>
              <a:off x="1536" y="3072"/>
              <a:ext cx="1069" cy="25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/>
                <a:t>Figure 13-20</a:t>
              </a:r>
            </a:p>
          </p:txBody>
        </p:sp>
        <p:grpSp>
          <p:nvGrpSpPr>
            <p:cNvPr id="17420" name="Group 12"/>
            <p:cNvGrpSpPr>
              <a:grpSpLocks/>
            </p:cNvGrpSpPr>
            <p:nvPr/>
          </p:nvGrpSpPr>
          <p:grpSpPr bwMode="auto">
            <a:xfrm>
              <a:off x="816" y="2640"/>
              <a:ext cx="520" cy="408"/>
              <a:chOff x="864" y="2880"/>
              <a:chExt cx="520" cy="408"/>
            </a:xfrm>
          </p:grpSpPr>
          <p:sp>
            <p:nvSpPr>
              <p:cNvPr id="17421" name="Text Box 7"/>
              <p:cNvSpPr txBox="1">
                <a:spLocks noChangeArrowheads="1"/>
              </p:cNvSpPr>
              <p:nvPr/>
            </p:nvSpPr>
            <p:spPr bwMode="auto">
              <a:xfrm>
                <a:off x="864" y="2880"/>
                <a:ext cx="520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2000" i="1"/>
                  <a:t>V</a:t>
                </a:r>
                <a:r>
                  <a:rPr lang="en-US" sz="2000" i="1" baseline="-25000"/>
                  <a:t>S</a:t>
                </a:r>
                <a:endParaRPr lang="en-US" sz="2000" i="1"/>
              </a:p>
              <a:p>
                <a:r>
                  <a:rPr lang="en-US" sz="2000"/>
                  <a:t>1 kHz</a:t>
                </a:r>
              </a:p>
            </p:txBody>
          </p:sp>
          <p:sp>
            <p:nvSpPr>
              <p:cNvPr id="17422" name="Line 9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1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74909" y="3319463"/>
            <a:ext cx="3707833" cy="1532727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CC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i="1" dirty="0">
                <a:cs typeface="Times New Roman" pitchFamily="18" charset="0"/>
              </a:rPr>
              <a:t>X</a:t>
            </a:r>
            <a:r>
              <a:rPr lang="en-US" i="1" baseline="-30000" dirty="0">
                <a:cs typeface="Times New Roman" pitchFamily="18" charset="0"/>
              </a:rPr>
              <a:t>L</a:t>
            </a:r>
            <a:r>
              <a:rPr lang="en-US" dirty="0">
                <a:cs typeface="Times New Roman" pitchFamily="18" charset="0"/>
              </a:rPr>
              <a:t> = 2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</a:t>
            </a:r>
            <a:r>
              <a:rPr lang="en-US" i="1" dirty="0">
                <a:cs typeface="Times New Roman" pitchFamily="18" charset="0"/>
              </a:rPr>
              <a:t>f</a:t>
            </a:r>
            <a:r>
              <a:rPr lang="en-US" dirty="0">
                <a:cs typeface="Times New Roman" pitchFamily="18" charset="0"/>
              </a:rPr>
              <a:t>L 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cs typeface="Times New Roman" pitchFamily="18" charset="0"/>
              </a:rPr>
              <a:t>     = 2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</a:t>
            </a:r>
            <a:r>
              <a:rPr lang="en-US" dirty="0">
                <a:cs typeface="Times New Roman" pitchFamily="18" charset="0"/>
              </a:rPr>
              <a:t>(1x10</a:t>
            </a:r>
            <a:r>
              <a:rPr lang="en-US" baseline="30000" dirty="0">
                <a:cs typeface="Times New Roman" pitchFamily="18" charset="0"/>
              </a:rPr>
              <a:t>3</a:t>
            </a:r>
            <a:r>
              <a:rPr lang="en-US" dirty="0">
                <a:cs typeface="Times New Roman" pitchFamily="18" charset="0"/>
              </a:rPr>
              <a:t>)(5x10</a:t>
            </a:r>
            <a:r>
              <a:rPr lang="en-US" baseline="30000" dirty="0">
                <a:cs typeface="Times New Roman" pitchFamily="18" charset="0"/>
              </a:rPr>
              <a:t>-3</a:t>
            </a:r>
            <a:r>
              <a:rPr lang="en-US" dirty="0">
                <a:cs typeface="Times New Roman" pitchFamily="18" charset="0"/>
              </a:rPr>
              <a:t>) </a:t>
            </a:r>
            <a:endParaRPr lang="en-US" dirty="0" smtClean="0"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cs typeface="Times New Roman" pitchFamily="18" charset="0"/>
              </a:rPr>
              <a:t>     = </a:t>
            </a:r>
            <a:r>
              <a:rPr lang="en-US" b="1" dirty="0">
                <a:cs typeface="Times New Roman" pitchFamily="18" charset="0"/>
              </a:rPr>
              <a:t>31.4 Ω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74910" y="28003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>
                <a:solidFill>
                  <a:srgbClr val="FF0066"/>
                </a:solidFill>
                <a:cs typeface="Times New Roman" pitchFamily="18" charset="0"/>
              </a:rPr>
              <a:t>Solution</a:t>
            </a:r>
            <a:r>
              <a:rPr lang="en-US" sz="2800" dirty="0">
                <a:solidFill>
                  <a:srgbClr val="FF0066"/>
                </a:solidFill>
              </a:rPr>
              <a:t> 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93638" y="4835525"/>
            <a:ext cx="8689105" cy="156966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Related problem: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What is </a:t>
            </a:r>
            <a:r>
              <a:rPr lang="en-US" i="1" dirty="0"/>
              <a:t>X</a:t>
            </a:r>
            <a:r>
              <a:rPr lang="en-US" i="1" baseline="-25000" dirty="0"/>
              <a:t>L</a:t>
            </a:r>
            <a:r>
              <a:rPr lang="en-US" i="1" dirty="0"/>
              <a:t> </a:t>
            </a:r>
            <a:r>
              <a:rPr lang="en-US" dirty="0"/>
              <a:t>in Figure 13-20 if the frequency is increased to 3.5 kHz?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What is X</a:t>
            </a:r>
            <a:r>
              <a:rPr lang="en-US" baseline="-25000" dirty="0"/>
              <a:t>L</a:t>
            </a:r>
            <a:r>
              <a:rPr lang="en-US" dirty="0"/>
              <a:t> when </a:t>
            </a:r>
            <a:r>
              <a:rPr lang="en-US" i="1" dirty="0"/>
              <a:t>f</a:t>
            </a:r>
            <a:r>
              <a:rPr lang="en-US" dirty="0"/>
              <a:t> = 0? 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946775" y="5973763"/>
            <a:ext cx="271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(</a:t>
            </a:r>
            <a:r>
              <a:rPr lang="en-GB" sz="2000">
                <a:solidFill>
                  <a:srgbClr val="0000FF"/>
                </a:solidFill>
              </a:rPr>
              <a:t>Answer:110 </a:t>
            </a:r>
            <a:r>
              <a:rPr lang="en-GB" sz="2000">
                <a:solidFill>
                  <a:srgbClr val="0000FF"/>
                </a:solidFill>
                <a:cs typeface="Times New Roman" pitchFamily="18" charset="0"/>
              </a:rPr>
              <a:t>Ω; 0</a:t>
            </a:r>
            <a:r>
              <a:rPr lang="en-GB" sz="2000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200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Impedance of an Inductor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 autoUpdateAnimBg="0"/>
      <p:bldP spid="11275" grpId="0" autoUpdateAnimBg="0"/>
      <p:bldP spid="11278" grpId="0" animBg="1" autoUpdateAnimBg="0"/>
      <p:bldP spid="112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104900"/>
            <a:ext cx="7852229" cy="41148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Example 13-7</a:t>
            </a:r>
          </a:p>
          <a:p>
            <a:pPr eaLnBrk="1" hangingPunct="1">
              <a:buClrTx/>
              <a:buFontTx/>
              <a:buNone/>
            </a:pPr>
            <a:r>
              <a:rPr lang="en-US" dirty="0" smtClean="0"/>
              <a:t>	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Calculate the current, </a:t>
            </a:r>
            <a:r>
              <a:rPr lang="en-GB" sz="2800" i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in the figure below.</a:t>
            </a:r>
            <a:endParaRPr lang="en-GB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2667000" y="2247900"/>
            <a:ext cx="4953000" cy="2005013"/>
            <a:chOff x="912" y="1968"/>
            <a:chExt cx="3120" cy="1263"/>
          </a:xfrm>
        </p:grpSpPr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912" y="2400"/>
              <a:ext cx="96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2000" dirty="0" err="1"/>
                <a:t>V</a:t>
              </a:r>
              <a:r>
                <a:rPr lang="en-GB" sz="2000" baseline="-25000" dirty="0" err="1"/>
                <a:t>s</a:t>
              </a:r>
              <a:r>
                <a:rPr lang="en-GB" sz="2000" dirty="0"/>
                <a:t> = 5 V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GB" sz="2000" i="1" dirty="0"/>
                <a:t>f</a:t>
              </a:r>
              <a:r>
                <a:rPr lang="en-GB" sz="2000" dirty="0"/>
                <a:t> = 10 </a:t>
              </a:r>
              <a:r>
                <a:rPr lang="en-GB" sz="2000" dirty="0" smtClean="0"/>
                <a:t>kHz</a:t>
              </a:r>
              <a:endParaRPr lang="en-GB" sz="2000" dirty="0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1632" y="2390"/>
              <a:ext cx="332" cy="3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442" name="Freeform 10"/>
            <p:cNvSpPr>
              <a:spLocks/>
            </p:cNvSpPr>
            <p:nvPr/>
          </p:nvSpPr>
          <p:spPr bwMode="auto">
            <a:xfrm>
              <a:off x="1668" y="2488"/>
              <a:ext cx="239" cy="176"/>
            </a:xfrm>
            <a:custGeom>
              <a:avLst/>
              <a:gdLst>
                <a:gd name="T0" fmla="*/ 0 w 192"/>
                <a:gd name="T1" fmla="*/ 86 h 296"/>
                <a:gd name="T2" fmla="*/ 60 w 192"/>
                <a:gd name="T3" fmla="*/ 0 h 296"/>
                <a:gd name="T4" fmla="*/ 120 w 192"/>
                <a:gd name="T5" fmla="*/ 86 h 296"/>
                <a:gd name="T6" fmla="*/ 179 w 192"/>
                <a:gd name="T7" fmla="*/ 171 h 296"/>
                <a:gd name="T8" fmla="*/ 239 w 19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296">
                  <a:moveTo>
                    <a:pt x="0" y="144"/>
                  </a:moveTo>
                  <a:cubicBezTo>
                    <a:pt x="16" y="72"/>
                    <a:pt x="32" y="0"/>
                    <a:pt x="48" y="0"/>
                  </a:cubicBezTo>
                  <a:cubicBezTo>
                    <a:pt x="64" y="0"/>
                    <a:pt x="80" y="96"/>
                    <a:pt x="96" y="144"/>
                  </a:cubicBezTo>
                  <a:cubicBezTo>
                    <a:pt x="112" y="192"/>
                    <a:pt x="128" y="296"/>
                    <a:pt x="144" y="288"/>
                  </a:cubicBezTo>
                  <a:cubicBezTo>
                    <a:pt x="160" y="280"/>
                    <a:pt x="184" y="128"/>
                    <a:pt x="192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8443" name="Group 11"/>
            <p:cNvGrpSpPr>
              <a:grpSpLocks/>
            </p:cNvGrpSpPr>
            <p:nvPr/>
          </p:nvGrpSpPr>
          <p:grpSpPr bwMode="auto">
            <a:xfrm>
              <a:off x="1696" y="3089"/>
              <a:ext cx="200" cy="123"/>
              <a:chOff x="2052" y="5871"/>
              <a:chExt cx="812" cy="456"/>
            </a:xfrm>
          </p:grpSpPr>
          <p:sp>
            <p:nvSpPr>
              <p:cNvPr id="18469" name="Line 12"/>
              <p:cNvSpPr>
                <a:spLocks noChangeShapeType="1"/>
              </p:cNvSpPr>
              <p:nvPr/>
            </p:nvSpPr>
            <p:spPr bwMode="auto">
              <a:xfrm>
                <a:off x="2052" y="5871"/>
                <a:ext cx="8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0" name="Line 13"/>
              <p:cNvSpPr>
                <a:spLocks noChangeShapeType="1"/>
              </p:cNvSpPr>
              <p:nvPr/>
            </p:nvSpPr>
            <p:spPr bwMode="auto">
              <a:xfrm>
                <a:off x="2288" y="6099"/>
                <a:ext cx="39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71" name="Line 14"/>
              <p:cNvSpPr>
                <a:spLocks noChangeShapeType="1"/>
              </p:cNvSpPr>
              <p:nvPr/>
            </p:nvSpPr>
            <p:spPr bwMode="auto">
              <a:xfrm>
                <a:off x="2373" y="6327"/>
                <a:ext cx="17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 flipV="1">
              <a:off x="1798" y="2743"/>
              <a:ext cx="5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8445" name="Group 16"/>
            <p:cNvGrpSpPr>
              <a:grpSpLocks/>
            </p:cNvGrpSpPr>
            <p:nvPr/>
          </p:nvGrpSpPr>
          <p:grpSpPr bwMode="auto">
            <a:xfrm>
              <a:off x="2853" y="1979"/>
              <a:ext cx="199" cy="1252"/>
              <a:chOff x="3545" y="792"/>
              <a:chExt cx="325" cy="1835"/>
            </a:xfrm>
          </p:grpSpPr>
          <p:grpSp>
            <p:nvGrpSpPr>
              <p:cNvPr id="18454" name="Group 17"/>
              <p:cNvGrpSpPr>
                <a:grpSpLocks/>
              </p:cNvGrpSpPr>
              <p:nvPr/>
            </p:nvGrpSpPr>
            <p:grpSpPr bwMode="auto">
              <a:xfrm>
                <a:off x="3699" y="1163"/>
                <a:ext cx="143" cy="821"/>
                <a:chOff x="3863" y="2394"/>
                <a:chExt cx="382" cy="2280"/>
              </a:xfrm>
            </p:grpSpPr>
            <p:grpSp>
              <p:nvGrpSpPr>
                <p:cNvPr id="18461" name="Group 18"/>
                <p:cNvGrpSpPr>
                  <a:grpSpLocks/>
                </p:cNvGrpSpPr>
                <p:nvPr/>
              </p:nvGrpSpPr>
              <p:grpSpPr bwMode="auto">
                <a:xfrm>
                  <a:off x="3863" y="3534"/>
                  <a:ext cx="369" cy="912"/>
                  <a:chOff x="3293" y="5417"/>
                  <a:chExt cx="369" cy="912"/>
                </a:xfrm>
              </p:grpSpPr>
              <p:sp>
                <p:nvSpPr>
                  <p:cNvPr id="18467" name="Arc 19"/>
                  <p:cNvSpPr>
                    <a:spLocks/>
                  </p:cNvSpPr>
                  <p:nvPr/>
                </p:nvSpPr>
                <p:spPr bwMode="auto">
                  <a:xfrm>
                    <a:off x="3293" y="5417"/>
                    <a:ext cx="356" cy="456"/>
                  </a:xfrm>
                  <a:custGeom>
                    <a:avLst/>
                    <a:gdLst>
                      <a:gd name="T0" fmla="*/ 14 w 22470"/>
                      <a:gd name="T1" fmla="*/ 0 h 43200"/>
                      <a:gd name="T2" fmla="*/ 0 w 22470"/>
                      <a:gd name="T3" fmla="*/ 456 h 43200"/>
                      <a:gd name="T4" fmla="*/ 14 w 22470"/>
                      <a:gd name="T5" fmla="*/ 228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470" h="43200" fill="none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</a:path>
                      <a:path w="22470" h="43200" stroke="0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  <a:lnTo>
                          <a:pt x="870" y="21600"/>
                        </a:lnTo>
                        <a:lnTo>
                          <a:pt x="869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8468" name="Arc 20"/>
                  <p:cNvSpPr>
                    <a:spLocks/>
                  </p:cNvSpPr>
                  <p:nvPr/>
                </p:nvSpPr>
                <p:spPr bwMode="auto">
                  <a:xfrm>
                    <a:off x="3306" y="5873"/>
                    <a:ext cx="356" cy="456"/>
                  </a:xfrm>
                  <a:custGeom>
                    <a:avLst/>
                    <a:gdLst>
                      <a:gd name="T0" fmla="*/ 14 w 22470"/>
                      <a:gd name="T1" fmla="*/ 0 h 43200"/>
                      <a:gd name="T2" fmla="*/ 0 w 22470"/>
                      <a:gd name="T3" fmla="*/ 456 h 43200"/>
                      <a:gd name="T4" fmla="*/ 14 w 22470"/>
                      <a:gd name="T5" fmla="*/ 228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470" h="43200" fill="none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</a:path>
                      <a:path w="22470" h="43200" stroke="0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  <a:lnTo>
                          <a:pt x="870" y="21600"/>
                        </a:lnTo>
                        <a:lnTo>
                          <a:pt x="869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8462" name="Group 21"/>
                <p:cNvGrpSpPr>
                  <a:grpSpLocks/>
                </p:cNvGrpSpPr>
                <p:nvPr/>
              </p:nvGrpSpPr>
              <p:grpSpPr bwMode="auto">
                <a:xfrm>
                  <a:off x="3876" y="2622"/>
                  <a:ext cx="369" cy="912"/>
                  <a:chOff x="3293" y="5417"/>
                  <a:chExt cx="369" cy="912"/>
                </a:xfrm>
              </p:grpSpPr>
              <p:sp>
                <p:nvSpPr>
                  <p:cNvPr id="18465" name="Arc 22"/>
                  <p:cNvSpPr>
                    <a:spLocks/>
                  </p:cNvSpPr>
                  <p:nvPr/>
                </p:nvSpPr>
                <p:spPr bwMode="auto">
                  <a:xfrm>
                    <a:off x="3293" y="5417"/>
                    <a:ext cx="356" cy="456"/>
                  </a:xfrm>
                  <a:custGeom>
                    <a:avLst/>
                    <a:gdLst>
                      <a:gd name="T0" fmla="*/ 14 w 22470"/>
                      <a:gd name="T1" fmla="*/ 0 h 43200"/>
                      <a:gd name="T2" fmla="*/ 0 w 22470"/>
                      <a:gd name="T3" fmla="*/ 456 h 43200"/>
                      <a:gd name="T4" fmla="*/ 14 w 22470"/>
                      <a:gd name="T5" fmla="*/ 228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470" h="43200" fill="none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</a:path>
                      <a:path w="22470" h="43200" stroke="0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  <a:lnTo>
                          <a:pt x="870" y="21600"/>
                        </a:lnTo>
                        <a:lnTo>
                          <a:pt x="869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8466" name="Arc 23"/>
                  <p:cNvSpPr>
                    <a:spLocks/>
                  </p:cNvSpPr>
                  <p:nvPr/>
                </p:nvSpPr>
                <p:spPr bwMode="auto">
                  <a:xfrm>
                    <a:off x="3306" y="5873"/>
                    <a:ext cx="356" cy="456"/>
                  </a:xfrm>
                  <a:custGeom>
                    <a:avLst/>
                    <a:gdLst>
                      <a:gd name="T0" fmla="*/ 14 w 22470"/>
                      <a:gd name="T1" fmla="*/ 0 h 43200"/>
                      <a:gd name="T2" fmla="*/ 0 w 22470"/>
                      <a:gd name="T3" fmla="*/ 456 h 43200"/>
                      <a:gd name="T4" fmla="*/ 14 w 22470"/>
                      <a:gd name="T5" fmla="*/ 228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470" h="43200" fill="none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</a:path>
                      <a:path w="22470" h="43200" stroke="0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  <a:lnTo>
                          <a:pt x="870" y="21600"/>
                        </a:lnTo>
                        <a:lnTo>
                          <a:pt x="869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8463" name="Line 24"/>
                <p:cNvSpPr>
                  <a:spLocks noChangeShapeType="1"/>
                </p:cNvSpPr>
                <p:nvPr/>
              </p:nvSpPr>
              <p:spPr bwMode="auto">
                <a:xfrm>
                  <a:off x="3889" y="4446"/>
                  <a:ext cx="0" cy="22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6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876" y="2394"/>
                  <a:ext cx="0" cy="22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455" name="Group 26"/>
              <p:cNvGrpSpPr>
                <a:grpSpLocks/>
              </p:cNvGrpSpPr>
              <p:nvPr/>
            </p:nvGrpSpPr>
            <p:grpSpPr bwMode="auto">
              <a:xfrm>
                <a:off x="3545" y="2444"/>
                <a:ext cx="325" cy="183"/>
                <a:chOff x="2052" y="5871"/>
                <a:chExt cx="812" cy="456"/>
              </a:xfrm>
            </p:grpSpPr>
            <p:sp>
              <p:nvSpPr>
                <p:cNvPr id="18458" name="Line 27"/>
                <p:cNvSpPr>
                  <a:spLocks noChangeShapeType="1"/>
                </p:cNvSpPr>
                <p:nvPr/>
              </p:nvSpPr>
              <p:spPr bwMode="auto">
                <a:xfrm>
                  <a:off x="2052" y="5871"/>
                  <a:ext cx="81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59" name="Line 28"/>
                <p:cNvSpPr>
                  <a:spLocks noChangeShapeType="1"/>
                </p:cNvSpPr>
                <p:nvPr/>
              </p:nvSpPr>
              <p:spPr bwMode="auto">
                <a:xfrm>
                  <a:off x="2288" y="6099"/>
                  <a:ext cx="3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60" name="Line 29"/>
                <p:cNvSpPr>
                  <a:spLocks noChangeShapeType="1"/>
                </p:cNvSpPr>
                <p:nvPr/>
              </p:nvSpPr>
              <p:spPr bwMode="auto">
                <a:xfrm>
                  <a:off x="2373" y="6327"/>
                  <a:ext cx="17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8456" name="Line 30"/>
              <p:cNvSpPr>
                <a:spLocks noChangeShapeType="1"/>
              </p:cNvSpPr>
              <p:nvPr/>
            </p:nvSpPr>
            <p:spPr bwMode="auto">
              <a:xfrm>
                <a:off x="3709" y="1984"/>
                <a:ext cx="0" cy="4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7" name="Line 31"/>
              <p:cNvSpPr>
                <a:spLocks noChangeShapeType="1"/>
              </p:cNvSpPr>
              <p:nvPr/>
            </p:nvSpPr>
            <p:spPr bwMode="auto">
              <a:xfrm flipH="1" flipV="1">
                <a:off x="3709" y="792"/>
                <a:ext cx="0" cy="3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46" name="Line 32"/>
            <p:cNvSpPr>
              <a:spLocks noChangeShapeType="1"/>
            </p:cNvSpPr>
            <p:nvPr/>
          </p:nvSpPr>
          <p:spPr bwMode="auto">
            <a:xfrm flipV="1">
              <a:off x="1798" y="1979"/>
              <a:ext cx="0" cy="4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7" name="Line 33"/>
            <p:cNvSpPr>
              <a:spLocks noChangeShapeType="1"/>
            </p:cNvSpPr>
            <p:nvPr/>
          </p:nvSpPr>
          <p:spPr bwMode="auto">
            <a:xfrm>
              <a:off x="1798" y="1979"/>
              <a:ext cx="1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8" name="Text Box 34"/>
            <p:cNvSpPr txBox="1">
              <a:spLocks noChangeArrowheads="1"/>
            </p:cNvSpPr>
            <p:nvPr/>
          </p:nvSpPr>
          <p:spPr bwMode="auto">
            <a:xfrm>
              <a:off x="3052" y="2401"/>
              <a:ext cx="9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L=100 mH</a:t>
              </a:r>
            </a:p>
          </p:txBody>
        </p:sp>
        <p:grpSp>
          <p:nvGrpSpPr>
            <p:cNvPr id="18449" name="Group 40"/>
            <p:cNvGrpSpPr>
              <a:grpSpLocks/>
            </p:cNvGrpSpPr>
            <p:nvPr/>
          </p:nvGrpSpPr>
          <p:grpSpPr bwMode="auto">
            <a:xfrm>
              <a:off x="2208" y="2064"/>
              <a:ext cx="454" cy="288"/>
              <a:chOff x="2208" y="2208"/>
              <a:chExt cx="454" cy="288"/>
            </a:xfrm>
          </p:grpSpPr>
          <p:sp>
            <p:nvSpPr>
              <p:cNvPr id="18452" name="Text Box 36"/>
              <p:cNvSpPr txBox="1">
                <a:spLocks noChangeArrowheads="1"/>
              </p:cNvSpPr>
              <p:nvPr/>
            </p:nvSpPr>
            <p:spPr bwMode="auto">
              <a:xfrm>
                <a:off x="2208" y="2208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 i="1" dirty="0" smtClean="0"/>
                  <a:t>I</a:t>
                </a:r>
                <a:endParaRPr lang="en-US" dirty="0"/>
              </a:p>
            </p:txBody>
          </p:sp>
          <p:sp>
            <p:nvSpPr>
              <p:cNvPr id="18453" name="Line 37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50" name="Line 38"/>
            <p:cNvSpPr>
              <a:spLocks noChangeShapeType="1"/>
            </p:cNvSpPr>
            <p:nvPr/>
          </p:nvSpPr>
          <p:spPr bwMode="auto">
            <a:xfrm flipV="1">
              <a:off x="2338" y="1968"/>
              <a:ext cx="241" cy="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1" name="Text Box 39"/>
            <p:cNvSpPr txBox="1">
              <a:spLocks noChangeArrowheads="1"/>
            </p:cNvSpPr>
            <p:nvPr/>
          </p:nvSpPr>
          <p:spPr bwMode="auto">
            <a:xfrm>
              <a:off x="1872" y="2822"/>
              <a:ext cx="11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 dirty="0">
                  <a:cs typeface="Times New Roman" pitchFamily="18" charset="0"/>
                </a:rPr>
                <a:t>Figure 13-21</a:t>
              </a:r>
              <a:endParaRPr lang="en-US" sz="2000" dirty="0">
                <a:cs typeface="Times New Roman" pitchFamily="18" charset="0"/>
              </a:endParaRPr>
            </a:p>
          </p:txBody>
        </p:sp>
      </p:grpSp>
      <p:graphicFrame>
        <p:nvGraphicFramePr>
          <p:cNvPr id="133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02790"/>
              </p:ext>
            </p:extLst>
          </p:nvPr>
        </p:nvGraphicFramePr>
        <p:xfrm>
          <a:off x="484620" y="4412571"/>
          <a:ext cx="8174759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Equation" r:id="rId3" imgW="2844800" imgH="215900" progId="Equation.3">
                  <p:embed/>
                </p:oleObj>
              </mc:Choice>
              <mc:Fallback>
                <p:oleObj name="Equation" r:id="rId3" imgW="2844800" imgH="215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20" y="4412571"/>
                        <a:ext cx="8174759" cy="666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14260"/>
              </p:ext>
            </p:extLst>
          </p:nvPr>
        </p:nvGraphicFramePr>
        <p:xfrm>
          <a:off x="1612900" y="5132388"/>
          <a:ext cx="58181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Equation" r:id="rId5" imgW="2450880" imgH="457200" progId="Equation.3">
                  <p:embed/>
                </p:oleObj>
              </mc:Choice>
              <mc:Fallback>
                <p:oleObj name="Equation" r:id="rId5" imgW="2450880" imgH="457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132388"/>
                        <a:ext cx="5818188" cy="11842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AC Analysis of Inductive Circuits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57201" y="2721429"/>
            <a:ext cx="8077200" cy="203132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CC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 i="1" dirty="0">
                <a:solidFill>
                  <a:srgbClr val="FF0066"/>
                </a:solidFill>
                <a:cs typeface="Times New Roman" pitchFamily="18" charset="0"/>
              </a:rPr>
              <a:t>Related Problem</a:t>
            </a:r>
            <a:r>
              <a:rPr lang="en-GB" sz="2800" b="1" i="1" dirty="0">
                <a:cs typeface="Times New Roman" pitchFamily="18" charset="0"/>
              </a:rPr>
              <a:t> </a:t>
            </a:r>
            <a:endParaRPr lang="en-US" sz="2800" b="1" i="1" dirty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2800" dirty="0">
                <a:cs typeface="Times New Roman" pitchFamily="18" charset="0"/>
              </a:rPr>
              <a:t>Calculate the </a:t>
            </a:r>
            <a:r>
              <a:rPr lang="en-GB" sz="2800" dirty="0" smtClean="0">
                <a:cs typeface="Times New Roman" pitchFamily="18" charset="0"/>
              </a:rPr>
              <a:t>current </a:t>
            </a:r>
            <a:r>
              <a:rPr lang="en-GB" sz="2800" i="1" dirty="0" smtClean="0">
                <a:cs typeface="Times New Roman" pitchFamily="18" charset="0"/>
              </a:rPr>
              <a:t>I</a:t>
            </a:r>
            <a:r>
              <a:rPr lang="en-GB" sz="2800" dirty="0" smtClean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in Figure 13-21 if the source voltage is 12 V, </a:t>
            </a:r>
            <a:r>
              <a:rPr lang="en-GB" sz="2800" i="1" dirty="0">
                <a:cs typeface="Times New Roman" pitchFamily="18" charset="0"/>
              </a:rPr>
              <a:t>f</a:t>
            </a:r>
            <a:r>
              <a:rPr lang="en-GB" sz="2800" dirty="0">
                <a:cs typeface="Times New Roman" pitchFamily="18" charset="0"/>
              </a:rPr>
              <a:t> = 4.9 kHz, and </a:t>
            </a:r>
            <a:r>
              <a:rPr lang="en-GB" sz="2800" i="1" dirty="0">
                <a:cs typeface="Times New Roman" pitchFamily="18" charset="0"/>
              </a:rPr>
              <a:t>L </a:t>
            </a:r>
            <a:r>
              <a:rPr lang="en-GB" sz="2800" dirty="0">
                <a:cs typeface="Times New Roman" pitchFamily="18" charset="0"/>
              </a:rPr>
              <a:t>= 680 µH.  					</a:t>
            </a:r>
            <a:r>
              <a:rPr lang="en-GB" sz="2800" i="1" dirty="0">
                <a:solidFill>
                  <a:srgbClr val="FF0066"/>
                </a:solidFill>
                <a:cs typeface="Times New Roman" pitchFamily="18" charset="0"/>
              </a:rPr>
              <a:t>Answer:  573</a:t>
            </a:r>
            <a:r>
              <a:rPr lang="en-GB" sz="2800" i="1" dirty="0">
                <a:solidFill>
                  <a:srgbClr val="FF0066"/>
                </a:solidFill>
                <a:cs typeface="Times New Roman" pitchFamily="18" charset="0"/>
                <a:sym typeface="Symbol" pitchFamily="18" charset="2"/>
              </a:rPr>
              <a:t></a:t>
            </a:r>
            <a:r>
              <a:rPr lang="en-GB" sz="2800" i="1" dirty="0">
                <a:solidFill>
                  <a:srgbClr val="FF0066"/>
                </a:solidFill>
                <a:cs typeface="Times New Roman" pitchFamily="18" charset="0"/>
              </a:rPr>
              <a:t>-90</a:t>
            </a:r>
            <a:r>
              <a:rPr lang="en-GB" sz="2800" i="1" baseline="30000" dirty="0">
                <a:solidFill>
                  <a:srgbClr val="FF0066"/>
                </a:solidFill>
                <a:cs typeface="Times New Roman" pitchFamily="18" charset="0"/>
              </a:rPr>
              <a:t>o</a:t>
            </a:r>
            <a:r>
              <a:rPr lang="en-GB" sz="2800" i="1" dirty="0">
                <a:solidFill>
                  <a:srgbClr val="FF0066"/>
                </a:solidFill>
                <a:cs typeface="Times New Roman" pitchFamily="18" charset="0"/>
              </a:rPr>
              <a:t> mA</a:t>
            </a:r>
            <a:endParaRPr lang="en-US" sz="2800" dirty="0">
              <a:solidFill>
                <a:srgbClr val="FF00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AC Analysis of Inductive Circuits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2000" indent="-432000" eaLnBrk="1" hangingPunct="1">
              <a:buClr>
                <a:schemeClr val="tx2"/>
              </a:buClr>
              <a:buFont typeface="Wingdings" pitchFamily="2" charset="2"/>
              <a:buChar char="q"/>
            </a:pPr>
            <a:r>
              <a:rPr lang="en-GB" sz="28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There are 3 types of power in an AC Inductive Circuit</a:t>
            </a:r>
          </a:p>
          <a:p>
            <a:pPr lvl="1" eaLnBrk="1" hangingPunct="1">
              <a:buClr>
                <a:schemeClr val="tx2"/>
              </a:buClr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Instantaneous Power</a:t>
            </a:r>
          </a:p>
          <a:p>
            <a:pPr lvl="1" eaLnBrk="1" hangingPunct="1">
              <a:buClr>
                <a:schemeClr val="tx2"/>
              </a:buClr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True Power</a:t>
            </a:r>
          </a:p>
          <a:p>
            <a:pPr lvl="1" eaLnBrk="1" hangingPunct="1">
              <a:buClr>
                <a:schemeClr val="tx2"/>
              </a:buClr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Reactive Power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Power in a Purely Inductive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558800" y="1197769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spcAft>
                <a:spcPct val="30000"/>
              </a:spcAft>
            </a:pPr>
            <a:r>
              <a:rPr lang="en-US" sz="2800" b="1" dirty="0" smtClean="0">
                <a:solidFill>
                  <a:srgbClr val="FF0000"/>
                </a:solidFill>
              </a:rPr>
              <a:t>Instantaneous Power, </a:t>
            </a:r>
            <a:r>
              <a:rPr lang="en-US" sz="2800" b="1" i="1" dirty="0" smtClean="0">
                <a:solidFill>
                  <a:srgbClr val="FF0000"/>
                </a:solidFill>
              </a:rPr>
              <a:t>p(t)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sz="2800" dirty="0" smtClean="0"/>
              <a:t>Voltages and currents in an AC Inductor circuit are always varying </a:t>
            </a:r>
          </a:p>
          <a:p>
            <a:pPr lvl="1" eaLnBrk="1" hangingPunct="1">
              <a:spcAft>
                <a:spcPct val="30000"/>
              </a:spcAft>
            </a:pPr>
            <a:r>
              <a:rPr lang="en-US" sz="2800" dirty="0" smtClean="0"/>
              <a:t>The product of v(t) and i(t) at any point in time gives instantaneous power p(t) (Unit in Watts)</a:t>
            </a:r>
            <a:endParaRPr lang="en-GB" sz="2800" dirty="0" smtClean="0"/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pic>
        <p:nvPicPr>
          <p:cNvPr id="15364" name="Picture 4"/>
          <p:cNvPicPr>
            <a:picLocks noChangeArrowheads="1"/>
          </p:cNvPicPr>
          <p:nvPr/>
        </p:nvPicPr>
        <p:blipFill>
          <a:blip r:embed="rId2">
            <a:lum bright="-3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10234" r="2603" b="16844"/>
          <a:stretch>
            <a:fillRect/>
          </a:stretch>
        </p:blipFill>
        <p:spPr bwMode="auto">
          <a:xfrm>
            <a:off x="2438400" y="3895725"/>
            <a:ext cx="5486400" cy="28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340475" y="5991225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chemeClr val="folHlink"/>
                </a:solidFill>
              </a:rPr>
              <a:t>I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051675" y="4679950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33CC"/>
                </a:solidFill>
              </a:rPr>
              <a:t>V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629400" y="4268788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Instantaneous Power,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p(t)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6" grpId="0"/>
      <p:bldP spid="153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41439" y="1543352"/>
            <a:ext cx="7408333" cy="262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After completing Part </a:t>
            </a:r>
            <a:r>
              <a:rPr lang="en-US" sz="2800" dirty="0" smtClean="0"/>
              <a:t>3 </a:t>
            </a:r>
            <a:r>
              <a:rPr lang="en-US" sz="2800" dirty="0"/>
              <a:t>of this chapter</a:t>
            </a:r>
            <a:r>
              <a:rPr lang="en-GB" sz="2800" dirty="0"/>
              <a:t>, you will be able to:</a:t>
            </a:r>
          </a:p>
          <a:p>
            <a:pPr lvl="1" eaLnBrk="1" hangingPunct="1">
              <a:spcAft>
                <a:spcPct val="30000"/>
              </a:spcAft>
              <a:buClr>
                <a:schemeClr val="tx2"/>
              </a:buClr>
            </a:pPr>
            <a:r>
              <a:rPr lang="en-US" sz="2800" dirty="0" err="1" smtClean="0"/>
              <a:t>Analyse</a:t>
            </a:r>
            <a:r>
              <a:rPr lang="en-US" sz="2800" dirty="0" smtClean="0"/>
              <a:t> an AC Inductive Circuit</a:t>
            </a:r>
          </a:p>
          <a:p>
            <a:pPr lvl="1" eaLnBrk="1" hangingPunct="1"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/>
              <a:t>Find the power in an ac Inductive Circuit</a:t>
            </a:r>
            <a:endParaRPr lang="en-GB" sz="2800" dirty="0" smtClean="0"/>
          </a:p>
          <a:p>
            <a:pPr eaLnBrk="1" hangingPunct="1">
              <a:spcAft>
                <a:spcPct val="30000"/>
              </a:spcAft>
              <a:buClr>
                <a:schemeClr val="tx2"/>
              </a:buClr>
            </a:pPr>
            <a:endParaRPr lang="en-GB" sz="2800" dirty="0" smtClean="0"/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Objectives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878115" y="1709738"/>
            <a:ext cx="7620000" cy="4114800"/>
          </a:xfrm>
        </p:spPr>
        <p:txBody>
          <a:bodyPr>
            <a:normAutofit/>
          </a:bodyPr>
          <a:lstStyle/>
          <a:p>
            <a:pPr marL="0" indent="0" eaLnBrk="1" hangingPunct="1">
              <a:spcAft>
                <a:spcPct val="30000"/>
              </a:spcAft>
              <a:buClr>
                <a:schemeClr val="tx2"/>
              </a:buCl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Instantaneous Power </a:t>
            </a:r>
          </a:p>
          <a:p>
            <a:pPr lvl="1" eaLnBrk="1" hangingPunct="1"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/>
              <a:t>It can be seen from Graph that</a:t>
            </a:r>
          </a:p>
          <a:p>
            <a:pPr lvl="2" eaLnBrk="1" hangingPunct="1"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800" dirty="0" smtClean="0"/>
              <a:t>Sometimes </a:t>
            </a:r>
            <a:r>
              <a:rPr lang="en-US" sz="2800" dirty="0" smtClean="0">
                <a:solidFill>
                  <a:srgbClr val="FF0000"/>
                </a:solidFill>
              </a:rPr>
              <a:t>power is positive </a:t>
            </a:r>
            <a:r>
              <a:rPr lang="en-US" sz="2800" dirty="0" smtClean="0"/>
              <a:t>(power supplied by source is stored in Inductor)</a:t>
            </a:r>
          </a:p>
          <a:p>
            <a:pPr lvl="2" eaLnBrk="1" hangingPunct="1">
              <a:spcAft>
                <a:spcPct val="30000"/>
              </a:spcAft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800" dirty="0" smtClean="0"/>
              <a:t>Other times, </a:t>
            </a:r>
            <a:r>
              <a:rPr lang="en-US" sz="2800" dirty="0" smtClean="0">
                <a:solidFill>
                  <a:srgbClr val="FF0000"/>
                </a:solidFill>
              </a:rPr>
              <a:t>power is negative </a:t>
            </a:r>
            <a:r>
              <a:rPr lang="en-US" sz="2800" dirty="0" smtClean="0"/>
              <a:t>(power stored in inductor is returned to source)</a:t>
            </a:r>
            <a:endParaRPr lang="en-GB" sz="2800" dirty="0" smtClean="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Instantaneous Power,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p(t)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829" y="1127125"/>
            <a:ext cx="8657771" cy="5334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tx2"/>
              </a:buClr>
            </a:pPr>
            <a:r>
              <a:rPr lang="en-US" sz="2800" b="1" dirty="0" smtClean="0">
                <a:solidFill>
                  <a:srgbClr val="FF0000"/>
                </a:solidFill>
              </a:rPr>
              <a:t>True Power ( P)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/>
              <a:t>Net power consumed by Inductor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/>
              <a:t>For a purely inductive circuit (no resistance is present), value of P is zero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/>
              <a:t>Unit is Watt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tx2"/>
              </a:buClr>
            </a:pPr>
            <a:r>
              <a:rPr lang="en-US" sz="2800" b="1" dirty="0" smtClean="0">
                <a:solidFill>
                  <a:srgbClr val="FF0000"/>
                </a:solidFill>
              </a:rPr>
              <a:t>Reactive Power, ( Q)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/>
              <a:t>Power stored by Inductor in its magnetic field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/>
              <a:t>Reactive Power does not represent a power or energy loss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tx2"/>
              </a:buClr>
            </a:pPr>
            <a:r>
              <a:rPr lang="en-US" sz="2800" dirty="0" smtClean="0"/>
              <a:t>Unit is volt-ampere reactive (VAR)</a:t>
            </a:r>
            <a:endParaRPr lang="en-GB" sz="2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Power in a Purely Inductive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170669"/>
            <a:ext cx="7543800" cy="473664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reactive power (Q) is given by 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</a:rPr>
              <a:t>Therefore,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 can also be found using: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sz="2400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chemeClr val="tx2"/>
                </a:solidFill>
                <a:latin typeface="Verdana" pitchFamily="34" charset="0"/>
              </a:rPr>
              <a:t>Note that both voltage and current are expressed as RMS values.</a:t>
            </a:r>
            <a:endParaRPr lang="en-GB" sz="2400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  <p:graphicFrame>
        <p:nvGraphicFramePr>
          <p:cNvPr id="46088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7599830"/>
              </p:ext>
            </p:extLst>
          </p:nvPr>
        </p:nvGraphicFramePr>
        <p:xfrm>
          <a:off x="1371600" y="1711325"/>
          <a:ext cx="63134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Equation" r:id="rId3" imgW="2539800" imgH="228600" progId="Equation.3">
                  <p:embed/>
                </p:oleObj>
              </mc:Choice>
              <mc:Fallback>
                <p:oleObj name="Equation" r:id="rId3" imgW="2539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11325"/>
                        <a:ext cx="6313488" cy="568325"/>
                      </a:xfrm>
                      <a:prstGeom prst="rect">
                        <a:avLst/>
                      </a:prstGeom>
                      <a:solidFill>
                        <a:srgbClr val="B8EDFA"/>
                      </a:solidFill>
                      <a:ln w="12700" cap="sq" cmpd="sng">
                        <a:solidFill>
                          <a:srgbClr val="0033CC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1248"/>
              </p:ext>
            </p:extLst>
          </p:nvPr>
        </p:nvGraphicFramePr>
        <p:xfrm>
          <a:off x="3125788" y="2635250"/>
          <a:ext cx="430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635250"/>
                        <a:ext cx="4305300" cy="6302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68267"/>
              </p:ext>
            </p:extLst>
          </p:nvPr>
        </p:nvGraphicFramePr>
        <p:xfrm>
          <a:off x="5681889" y="3917950"/>
          <a:ext cx="27717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Equation" r:id="rId7" imgW="1041120" imgH="457200" progId="Equation.3">
                  <p:embed/>
                </p:oleObj>
              </mc:Choice>
              <mc:Fallback>
                <p:oleObj name="Equation" r:id="rId7" imgW="10411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889" y="3917950"/>
                        <a:ext cx="2771775" cy="10890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78239"/>
              </p:ext>
            </p:extLst>
          </p:nvPr>
        </p:nvGraphicFramePr>
        <p:xfrm>
          <a:off x="1735138" y="3917950"/>
          <a:ext cx="36941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Equation" r:id="rId9" imgW="1206360" imgH="228600" progId="Equation.3">
                  <p:embed/>
                </p:oleObj>
              </mc:Choice>
              <mc:Fallback>
                <p:oleObj name="Equation" r:id="rId9" imgW="12063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917950"/>
                        <a:ext cx="3694112" cy="6111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Reactive Power,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DC6A2-CEF5-4F86-BCD8-62CAE35BA22D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76200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Example 13-8</a:t>
            </a:r>
          </a:p>
          <a:p>
            <a:pPr eaLnBrk="1" hangingPunct="1">
              <a:buClrTx/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GB" sz="2800" dirty="0" smtClean="0">
                <a:solidFill>
                  <a:srgbClr val="0033CC"/>
                </a:solidFill>
                <a:cs typeface="Times New Roman" pitchFamily="18" charset="0"/>
              </a:rPr>
              <a:t>A 10V, 1kHz signal is applied to a 10mH coil with negligible winding resistance. Determine</a:t>
            </a:r>
            <a:r>
              <a:rPr lang="en-US" sz="28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GB" sz="2800" i="1" dirty="0" smtClean="0">
                <a:solidFill>
                  <a:srgbClr val="0033CC"/>
                </a:solidFill>
                <a:cs typeface="Times New Roman" pitchFamily="18" charset="0"/>
              </a:rPr>
              <a:t>Q.</a:t>
            </a:r>
            <a:endParaRPr lang="en-US" sz="2800" b="1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Solution</a:t>
            </a:r>
            <a:endParaRPr lang="en-GB" sz="2800" b="1" dirty="0" smtClean="0">
              <a:solidFill>
                <a:srgbClr val="FF0000"/>
              </a:solidFill>
            </a:endParaRP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866900" y="3200400"/>
            <a:ext cx="65151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cs typeface="Times New Roman" pitchFamily="18" charset="0"/>
              </a:rPr>
              <a:t>X</a:t>
            </a:r>
            <a:r>
              <a:rPr lang="en-US" i="1" baseline="-30000" dirty="0">
                <a:cs typeface="Times New Roman" pitchFamily="18" charset="0"/>
              </a:rPr>
              <a:t>L</a:t>
            </a:r>
            <a:r>
              <a:rPr lang="en-US" dirty="0">
                <a:cs typeface="Times New Roman" pitchFamily="18" charset="0"/>
              </a:rPr>
              <a:t> = 2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</a:t>
            </a:r>
            <a:r>
              <a:rPr lang="en-US" i="1" dirty="0">
                <a:cs typeface="Times New Roman" pitchFamily="18" charset="0"/>
              </a:rPr>
              <a:t>fL</a:t>
            </a:r>
            <a:r>
              <a:rPr lang="en-US" dirty="0">
                <a:cs typeface="Times New Roman" pitchFamily="18" charset="0"/>
              </a:rPr>
              <a:t> = 2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</a:t>
            </a:r>
            <a:r>
              <a:rPr lang="en-US" dirty="0">
                <a:cs typeface="Times New Roman" pitchFamily="18" charset="0"/>
              </a:rPr>
              <a:t>(1 x 10</a:t>
            </a:r>
            <a:r>
              <a:rPr lang="en-US" baseline="30000" dirty="0">
                <a:cs typeface="Times New Roman" pitchFamily="18" charset="0"/>
              </a:rPr>
              <a:t>3 </a:t>
            </a:r>
            <a:r>
              <a:rPr lang="en-US" dirty="0">
                <a:cs typeface="Times New Roman" pitchFamily="18" charset="0"/>
              </a:rPr>
              <a:t>Hz)(10 x 10</a:t>
            </a:r>
            <a:r>
              <a:rPr lang="en-US" baseline="30000" dirty="0">
                <a:cs typeface="Times New Roman" pitchFamily="18" charset="0"/>
              </a:rPr>
              <a:t>-3</a:t>
            </a:r>
            <a:r>
              <a:rPr lang="en-US" dirty="0">
                <a:cs typeface="Times New Roman" pitchFamily="18" charset="0"/>
              </a:rPr>
              <a:t> H) = 62.8 Ω</a:t>
            </a:r>
            <a:r>
              <a:rPr lang="en-US" dirty="0"/>
              <a:t> 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200400" y="3810000"/>
          <a:ext cx="3048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Equation" r:id="rId3" imgW="3238500" imgH="876300" progId="Equation.3">
                  <p:embed/>
                </p:oleObj>
              </mc:Choice>
              <mc:Fallback>
                <p:oleObj name="Equation" r:id="rId3" imgW="3238500" imgH="87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3048000" cy="8112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100000">
                            <a:srgbClr val="FFFF99"/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828800" y="4724400"/>
            <a:ext cx="6477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 smtClean="0">
                <a:cs typeface="Times New Roman" pitchFamily="18" charset="0"/>
              </a:rPr>
              <a:t>Q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= </a:t>
            </a:r>
            <a:r>
              <a:rPr lang="en-US" i="1" dirty="0">
                <a:cs typeface="Times New Roman" pitchFamily="18" charset="0"/>
              </a:rPr>
              <a:t>I</a:t>
            </a:r>
            <a:r>
              <a:rPr lang="en-US" i="1" baseline="30000" dirty="0">
                <a:cs typeface="Times New Roman" pitchFamily="18" charset="0"/>
              </a:rPr>
              <a:t>2</a:t>
            </a:r>
            <a:r>
              <a:rPr lang="en-US" i="1" dirty="0">
                <a:cs typeface="Times New Roman" pitchFamily="18" charset="0"/>
              </a:rPr>
              <a:t> X</a:t>
            </a:r>
            <a:r>
              <a:rPr lang="en-US" i="1" baseline="-30000" dirty="0">
                <a:cs typeface="Times New Roman" pitchFamily="18" charset="0"/>
              </a:rPr>
              <a:t>L</a:t>
            </a:r>
            <a:r>
              <a:rPr lang="en-US" dirty="0">
                <a:cs typeface="Times New Roman" pitchFamily="18" charset="0"/>
              </a:rPr>
              <a:t> = (159 x 10</a:t>
            </a:r>
            <a:r>
              <a:rPr lang="en-US" baseline="30000" dirty="0">
                <a:cs typeface="Times New Roman" pitchFamily="18" charset="0"/>
              </a:rPr>
              <a:t>-3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baseline="30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 x (62.8 Ω) = </a:t>
            </a:r>
            <a:r>
              <a:rPr lang="en-US" b="1" dirty="0">
                <a:cs typeface="Times New Roman" pitchFamily="18" charset="0"/>
              </a:rPr>
              <a:t>1.59 VAR</a:t>
            </a:r>
            <a:r>
              <a:rPr lang="en-US" dirty="0"/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689100" y="5624513"/>
            <a:ext cx="6767513" cy="519112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</a:rPr>
              <a:t>What is the </a:t>
            </a:r>
            <a:r>
              <a:rPr lang="en-GB" sz="2800" b="1">
                <a:solidFill>
                  <a:srgbClr val="FF0000"/>
                </a:solidFill>
              </a:rPr>
              <a:t>true</a:t>
            </a:r>
            <a:r>
              <a:rPr lang="en-GB" b="1">
                <a:solidFill>
                  <a:srgbClr val="FF0000"/>
                </a:solidFill>
              </a:rPr>
              <a:t> power?		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365875" y="562451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chemeClr val="tx2"/>
                </a:solidFill>
              </a:rPr>
              <a:t>Answer: 0W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Reactive Power,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 autoUpdateAnimBg="0"/>
      <p:bldP spid="19462" grpId="0" animBg="1" autoUpdateAnimBg="0"/>
      <p:bldP spid="19463" grpId="0" animBg="1"/>
      <p:bldP spid="194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23054"/>
              </p:ext>
            </p:extLst>
          </p:nvPr>
        </p:nvGraphicFramePr>
        <p:xfrm>
          <a:off x="3819525" y="3390900"/>
          <a:ext cx="25288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3" imgW="1295280" imgH="495000" progId="Equation.3">
                  <p:embed/>
                </p:oleObj>
              </mc:Choice>
              <mc:Fallback>
                <p:oleObj name="Equation" r:id="rId3" imgW="129528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3390900"/>
                        <a:ext cx="2528888" cy="10953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5257800" y="4038600"/>
            <a:ext cx="0" cy="352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886200" y="3657600"/>
            <a:ext cx="0" cy="422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93487" y="1756229"/>
            <a:ext cx="7964714" cy="138499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99CC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Related Problem</a:t>
            </a:r>
            <a:r>
              <a:rPr lang="en-US" sz="2800"/>
              <a:t>   </a:t>
            </a:r>
          </a:p>
          <a:p>
            <a:pPr eaLnBrk="1" hangingPunct="1"/>
            <a:r>
              <a:rPr lang="en-US" sz="2800"/>
              <a:t>What happens to the reactive power if the frequency increases?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6477000" y="4038600"/>
            <a:ext cx="0" cy="352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812799" y="5243513"/>
            <a:ext cx="77506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dirty="0"/>
              <a:t>Reactive Power decreases with increased frequency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477000" y="4079875"/>
            <a:ext cx="186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Freq increases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481513" y="4500563"/>
            <a:ext cx="1281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Impedance increases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2524125" y="3475038"/>
            <a:ext cx="13620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Reactive Power decreases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Reactive Power,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 autoUpdateAnimBg="0"/>
      <p:bldP spid="20489" grpId="0" animBg="1"/>
      <p:bldP spid="20491" grpId="0"/>
      <p:bldP spid="20492" grpId="0"/>
      <p:bldP spid="20493" grpId="0"/>
      <p:bldP spid="204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08743" y="1795916"/>
            <a:ext cx="7543800" cy="2834141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None/>
            </a:pPr>
            <a:endParaRPr lang="en-GB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en-GB" sz="2400" dirty="0" smtClean="0">
                <a:solidFill>
                  <a:schemeClr val="tx2"/>
                </a:solidFill>
                <a:latin typeface="Verdana" pitchFamily="34" charset="0"/>
              </a:rPr>
              <a:t>In a purely inductive ac circuit, voltage leads current by 90°.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v"/>
            </a:pPr>
            <a:endParaRPr lang="en-GB" sz="1200" dirty="0" smtClean="0">
              <a:solidFill>
                <a:schemeClr val="tx2"/>
              </a:solidFill>
              <a:latin typeface="Verdana" pitchFamily="34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en-GB" sz="2400" dirty="0" smtClean="0">
                <a:solidFill>
                  <a:schemeClr val="tx2"/>
                </a:solidFill>
                <a:latin typeface="Verdana" pitchFamily="34" charset="0"/>
              </a:rPr>
              <a:t>The true power consumed in a purely inductive ac circuit is zero. There is no energy loss.</a:t>
            </a: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GB" sz="1000">
              <a:solidFill>
                <a:srgbClr val="EAEAEA"/>
              </a:solidFill>
            </a:endParaRPr>
          </a:p>
          <a:p>
            <a:pPr eaLnBrk="1" hangingPunct="1"/>
            <a:endParaRPr lang="en-GB" sz="1000">
              <a:solidFill>
                <a:srgbClr val="EAEAEA"/>
              </a:solidFill>
            </a:endParaRPr>
          </a:p>
          <a:p>
            <a:pPr eaLnBrk="1" hangingPunct="1"/>
            <a:r>
              <a:rPr lang="en-GB" sz="1000">
                <a:solidFill>
                  <a:srgbClr val="EAEAEA"/>
                </a:solidFill>
              </a:rPr>
              <a:t>Copyright © 2005 Christopher Teoh, Tan HJ &amp; Wong WY Singapore Polytechnic. All rights reserved.</a:t>
            </a:r>
          </a:p>
          <a:p>
            <a:pPr eaLnBrk="1" hangingPunct="1"/>
            <a:endParaRPr lang="en-GB" sz="1000">
              <a:solidFill>
                <a:srgbClr val="EAEAEA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1783" y="2849355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6B6BC-17F9-49EB-B3BC-910379511479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293131"/>
            <a:ext cx="7620000" cy="5102225"/>
          </a:xfrm>
        </p:spPr>
        <p:txBody>
          <a:bodyPr>
            <a:noAutofit/>
          </a:bodyPr>
          <a:lstStyle/>
          <a:p>
            <a:pPr eaLnBrk="1" hangingPunct="1">
              <a:buClr>
                <a:schemeClr val="tx2"/>
              </a:buClr>
            </a:pPr>
            <a:r>
              <a:rPr lang="en-US" sz="2800" dirty="0" smtClean="0"/>
              <a:t>Recall</a:t>
            </a:r>
          </a:p>
          <a:p>
            <a:pPr eaLnBrk="1" hangingPunct="1">
              <a:buClr>
                <a:schemeClr val="tx2"/>
              </a:buClr>
            </a:pPr>
            <a:endParaRPr lang="en-US" sz="2800" dirty="0" smtClean="0"/>
          </a:p>
          <a:p>
            <a:pPr eaLnBrk="1" hangingPunct="1">
              <a:buClr>
                <a:schemeClr val="tx2"/>
              </a:buClr>
            </a:pPr>
            <a:endParaRPr lang="en-US" sz="2800" dirty="0" smtClean="0"/>
          </a:p>
          <a:p>
            <a:pPr eaLnBrk="1" hangingPunct="1">
              <a:buClr>
                <a:schemeClr val="tx2"/>
              </a:buClr>
            </a:pPr>
            <a:endParaRPr lang="en-US" sz="2800" dirty="0" smtClean="0"/>
          </a:p>
          <a:p>
            <a:pPr eaLnBrk="1" hangingPunct="1">
              <a:buClr>
                <a:schemeClr val="tx2"/>
              </a:buClr>
            </a:pPr>
            <a:endParaRPr lang="en-US" sz="2800" dirty="0" smtClean="0"/>
          </a:p>
          <a:p>
            <a:pPr marL="0" indent="0" eaLnBrk="1" hangingPunct="1">
              <a:buClr>
                <a:schemeClr val="tx2"/>
              </a:buClr>
              <a:buNone/>
            </a:pPr>
            <a:endParaRPr lang="en-US" sz="2800" dirty="0" smtClean="0"/>
          </a:p>
          <a:p>
            <a:pPr eaLnBrk="1" hangingPunct="1">
              <a:buClr>
                <a:schemeClr val="tx2"/>
              </a:buClr>
            </a:pPr>
            <a:r>
              <a:rPr lang="en-US" sz="2800" dirty="0" smtClean="0"/>
              <a:t>Hence an inductor: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/>
              <a:t>behaves like a </a:t>
            </a:r>
            <a:r>
              <a:rPr lang="en-US" sz="2400" dirty="0" smtClean="0">
                <a:solidFill>
                  <a:srgbClr val="0033CC"/>
                </a:solidFill>
              </a:rPr>
              <a:t>short circuit in DC circuits</a:t>
            </a:r>
            <a:r>
              <a:rPr lang="en-US" sz="2400" dirty="0" smtClean="0"/>
              <a:t> (it becomes “invisible”)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33CC"/>
                </a:solidFill>
              </a:rPr>
              <a:t>But generates some voltage in an AC circuit</a:t>
            </a:r>
          </a:p>
        </p:txBody>
      </p:sp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31817"/>
              </p:ext>
            </p:extLst>
          </p:nvPr>
        </p:nvGraphicFramePr>
        <p:xfrm>
          <a:off x="805656" y="2072822"/>
          <a:ext cx="7532688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4" imgW="4406900" imgH="1346200" progId="Equation.3">
                  <p:embed/>
                </p:oleObj>
              </mc:Choice>
              <mc:Fallback>
                <p:oleObj name="Equation" r:id="rId4" imgW="44069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" y="2072822"/>
                        <a:ext cx="7532688" cy="21240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08150" y="2787877"/>
            <a:ext cx="6365875" cy="6746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805656" y="3462564"/>
            <a:ext cx="7359650" cy="6762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13-6 Inductors in AC Circuits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6148" name="Line 75"/>
          <p:cNvSpPr>
            <a:spLocks noChangeShapeType="1"/>
          </p:cNvSpPr>
          <p:nvPr/>
        </p:nvSpPr>
        <p:spPr bwMode="auto">
          <a:xfrm>
            <a:off x="407988" y="236538"/>
            <a:ext cx="1587" cy="476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8757" name="Group 85"/>
          <p:cNvGrpSpPr>
            <a:grpSpLocks/>
          </p:cNvGrpSpPr>
          <p:nvPr/>
        </p:nvGrpSpPr>
        <p:grpSpPr bwMode="auto">
          <a:xfrm>
            <a:off x="5148263" y="5230813"/>
            <a:ext cx="144462" cy="142875"/>
            <a:chOff x="3152" y="3113"/>
            <a:chExt cx="91" cy="90"/>
          </a:xfrm>
        </p:grpSpPr>
        <p:sp>
          <p:nvSpPr>
            <p:cNvPr id="6362" name="Line 82"/>
            <p:cNvSpPr>
              <a:spLocks noChangeShapeType="1"/>
            </p:cNvSpPr>
            <p:nvPr/>
          </p:nvSpPr>
          <p:spPr bwMode="auto">
            <a:xfrm>
              <a:off x="3152" y="3158"/>
              <a:ext cx="9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6363" name="Line 83"/>
            <p:cNvSpPr>
              <a:spLocks noChangeShapeType="1"/>
            </p:cNvSpPr>
            <p:nvPr/>
          </p:nvSpPr>
          <p:spPr bwMode="auto">
            <a:xfrm>
              <a:off x="3152" y="3203"/>
              <a:ext cx="9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6364" name="Line 84"/>
            <p:cNvSpPr>
              <a:spLocks noChangeShapeType="1"/>
            </p:cNvSpPr>
            <p:nvPr/>
          </p:nvSpPr>
          <p:spPr bwMode="auto">
            <a:xfrm>
              <a:off x="3152" y="3113"/>
              <a:ext cx="9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1371600" y="4503738"/>
            <a:ext cx="3487738" cy="1676400"/>
            <a:chOff x="864" y="2837"/>
            <a:chExt cx="2197" cy="1056"/>
          </a:xfrm>
        </p:grpSpPr>
        <p:grpSp>
          <p:nvGrpSpPr>
            <p:cNvPr id="6303" name="Group 7"/>
            <p:cNvGrpSpPr>
              <a:grpSpLocks/>
            </p:cNvGrpSpPr>
            <p:nvPr/>
          </p:nvGrpSpPr>
          <p:grpSpPr bwMode="auto">
            <a:xfrm>
              <a:off x="864" y="3306"/>
              <a:ext cx="457" cy="306"/>
              <a:chOff x="864" y="2880"/>
              <a:chExt cx="520" cy="408"/>
            </a:xfrm>
          </p:grpSpPr>
          <p:sp>
            <p:nvSpPr>
              <p:cNvPr id="6360" name="Text Box 8"/>
              <p:cNvSpPr txBox="1">
                <a:spLocks noChangeArrowheads="1"/>
              </p:cNvSpPr>
              <p:nvPr/>
            </p:nvSpPr>
            <p:spPr bwMode="auto">
              <a:xfrm>
                <a:off x="864" y="2880"/>
                <a:ext cx="520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i="1"/>
                  <a:t>V</a:t>
                </a:r>
                <a:r>
                  <a:rPr lang="en-US" sz="1600" i="1" baseline="-25000"/>
                  <a:t>S</a:t>
                </a:r>
                <a:endParaRPr lang="en-US" sz="1600" i="1"/>
              </a:p>
            </p:txBody>
          </p:sp>
          <p:sp>
            <p:nvSpPr>
              <p:cNvPr id="6361" name="Line 9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1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304" name="AutoShape 87"/>
            <p:cNvSpPr>
              <a:spLocks noChangeAspect="1" noChangeArrowheads="1" noTextEdit="1"/>
            </p:cNvSpPr>
            <p:nvPr/>
          </p:nvSpPr>
          <p:spPr bwMode="auto">
            <a:xfrm>
              <a:off x="1075" y="2837"/>
              <a:ext cx="198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05" name="Line 89"/>
            <p:cNvSpPr>
              <a:spLocks noChangeShapeType="1"/>
            </p:cNvSpPr>
            <p:nvPr/>
          </p:nvSpPr>
          <p:spPr bwMode="auto">
            <a:xfrm>
              <a:off x="1186" y="3781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06" name="Line 90"/>
            <p:cNvSpPr>
              <a:spLocks noChangeShapeType="1"/>
            </p:cNvSpPr>
            <p:nvPr/>
          </p:nvSpPr>
          <p:spPr bwMode="auto">
            <a:xfrm>
              <a:off x="1230" y="3817"/>
              <a:ext cx="11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07" name="Line 91"/>
            <p:cNvSpPr>
              <a:spLocks noChangeShapeType="1"/>
            </p:cNvSpPr>
            <p:nvPr/>
          </p:nvSpPr>
          <p:spPr bwMode="auto">
            <a:xfrm>
              <a:off x="1263" y="3852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08" name="Line 92"/>
            <p:cNvSpPr>
              <a:spLocks noChangeShapeType="1"/>
            </p:cNvSpPr>
            <p:nvPr/>
          </p:nvSpPr>
          <p:spPr bwMode="auto">
            <a:xfrm flipV="1">
              <a:off x="1285" y="3727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09" name="Line 93"/>
            <p:cNvSpPr>
              <a:spLocks noChangeShapeType="1"/>
            </p:cNvSpPr>
            <p:nvPr/>
          </p:nvSpPr>
          <p:spPr bwMode="auto">
            <a:xfrm>
              <a:off x="2590" y="3781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0" name="Line 94"/>
            <p:cNvSpPr>
              <a:spLocks noChangeShapeType="1"/>
            </p:cNvSpPr>
            <p:nvPr/>
          </p:nvSpPr>
          <p:spPr bwMode="auto">
            <a:xfrm>
              <a:off x="2634" y="3817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1" name="Line 95"/>
            <p:cNvSpPr>
              <a:spLocks noChangeShapeType="1"/>
            </p:cNvSpPr>
            <p:nvPr/>
          </p:nvSpPr>
          <p:spPr bwMode="auto">
            <a:xfrm>
              <a:off x="2667" y="3852"/>
              <a:ext cx="4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2" name="Line 96"/>
            <p:cNvSpPr>
              <a:spLocks noChangeShapeType="1"/>
            </p:cNvSpPr>
            <p:nvPr/>
          </p:nvSpPr>
          <p:spPr bwMode="auto">
            <a:xfrm flipV="1">
              <a:off x="2690" y="3727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3" name="Arc 97"/>
            <p:cNvSpPr>
              <a:spLocks/>
            </p:cNvSpPr>
            <p:nvPr/>
          </p:nvSpPr>
          <p:spPr bwMode="auto">
            <a:xfrm>
              <a:off x="2684" y="3202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4" name="Arc 98"/>
            <p:cNvSpPr>
              <a:spLocks/>
            </p:cNvSpPr>
            <p:nvPr/>
          </p:nvSpPr>
          <p:spPr bwMode="auto">
            <a:xfrm>
              <a:off x="2645" y="3256"/>
              <a:ext cx="45" cy="26"/>
            </a:xfrm>
            <a:custGeom>
              <a:avLst/>
              <a:gdLst>
                <a:gd name="T0" fmla="*/ 43 w 24884"/>
                <a:gd name="T1" fmla="*/ 26 h 43200"/>
                <a:gd name="T2" fmla="*/ 45 w 24884"/>
                <a:gd name="T3" fmla="*/ 0 h 43200"/>
                <a:gd name="T4" fmla="*/ 39 w 24884"/>
                <a:gd name="T5" fmla="*/ 1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884" h="43200" fill="none" extrusionOk="0">
                  <a:moveTo>
                    <a:pt x="23556" y="43111"/>
                  </a:moveTo>
                  <a:cubicBezTo>
                    <a:pt x="22905" y="43170"/>
                    <a:pt x="222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9" y="-1"/>
                    <a:pt x="23797" y="83"/>
                    <a:pt x="24883" y="251"/>
                  </a:cubicBezTo>
                </a:path>
                <a:path w="24884" h="43200" stroke="0" extrusionOk="0">
                  <a:moveTo>
                    <a:pt x="23556" y="43111"/>
                  </a:moveTo>
                  <a:cubicBezTo>
                    <a:pt x="22905" y="43170"/>
                    <a:pt x="222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9" y="-1"/>
                    <a:pt x="23797" y="83"/>
                    <a:pt x="24883" y="251"/>
                  </a:cubicBezTo>
                  <a:lnTo>
                    <a:pt x="21600" y="21600"/>
                  </a:lnTo>
                  <a:lnTo>
                    <a:pt x="23556" y="4311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5" name="Arc 99"/>
            <p:cNvSpPr>
              <a:spLocks/>
            </p:cNvSpPr>
            <p:nvPr/>
          </p:nvSpPr>
          <p:spPr bwMode="auto">
            <a:xfrm>
              <a:off x="2684" y="3256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6" name="Arc 100"/>
            <p:cNvSpPr>
              <a:spLocks/>
            </p:cNvSpPr>
            <p:nvPr/>
          </p:nvSpPr>
          <p:spPr bwMode="auto">
            <a:xfrm>
              <a:off x="2645" y="3309"/>
              <a:ext cx="45" cy="27"/>
            </a:xfrm>
            <a:custGeom>
              <a:avLst/>
              <a:gdLst>
                <a:gd name="T0" fmla="*/ 43 w 24770"/>
                <a:gd name="T1" fmla="*/ 27 h 43200"/>
                <a:gd name="T2" fmla="*/ 45 w 24770"/>
                <a:gd name="T3" fmla="*/ 0 h 43200"/>
                <a:gd name="T4" fmla="*/ 39 w 24770"/>
                <a:gd name="T5" fmla="*/ 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70" h="43200" fill="none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</a:path>
                <a:path w="24770" h="43200" stroke="0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  <a:lnTo>
                    <a:pt x="21600" y="21600"/>
                  </a:lnTo>
                  <a:lnTo>
                    <a:pt x="23630" y="4310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7" name="Arc 101"/>
            <p:cNvSpPr>
              <a:spLocks/>
            </p:cNvSpPr>
            <p:nvPr/>
          </p:nvSpPr>
          <p:spPr bwMode="auto">
            <a:xfrm>
              <a:off x="2684" y="3309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8" name="Arc 102"/>
            <p:cNvSpPr>
              <a:spLocks/>
            </p:cNvSpPr>
            <p:nvPr/>
          </p:nvSpPr>
          <p:spPr bwMode="auto">
            <a:xfrm>
              <a:off x="2645" y="3362"/>
              <a:ext cx="45" cy="27"/>
            </a:xfrm>
            <a:custGeom>
              <a:avLst/>
              <a:gdLst>
                <a:gd name="T0" fmla="*/ 43 w 24770"/>
                <a:gd name="T1" fmla="*/ 27 h 43200"/>
                <a:gd name="T2" fmla="*/ 45 w 24770"/>
                <a:gd name="T3" fmla="*/ 0 h 43200"/>
                <a:gd name="T4" fmla="*/ 39 w 24770"/>
                <a:gd name="T5" fmla="*/ 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70" h="43200" fill="none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</a:path>
                <a:path w="24770" h="43200" stroke="0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  <a:lnTo>
                    <a:pt x="21600" y="21600"/>
                  </a:lnTo>
                  <a:lnTo>
                    <a:pt x="23630" y="4310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19" name="Arc 103"/>
            <p:cNvSpPr>
              <a:spLocks/>
            </p:cNvSpPr>
            <p:nvPr/>
          </p:nvSpPr>
          <p:spPr bwMode="auto">
            <a:xfrm>
              <a:off x="2684" y="3363"/>
              <a:ext cx="61" cy="81"/>
            </a:xfrm>
            <a:custGeom>
              <a:avLst/>
              <a:gdLst>
                <a:gd name="T0" fmla="*/ 6 w 21600"/>
                <a:gd name="T1" fmla="*/ 0 h 43025"/>
                <a:gd name="T2" fmla="*/ 5 w 21600"/>
                <a:gd name="T3" fmla="*/ 81 h 43025"/>
                <a:gd name="T4" fmla="*/ 0 w 21600"/>
                <a:gd name="T5" fmla="*/ 40 h 430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5" fill="none" extrusionOk="0">
                  <a:moveTo>
                    <a:pt x="2088" y="0"/>
                  </a:moveTo>
                  <a:cubicBezTo>
                    <a:pt x="13157" y="1075"/>
                    <a:pt x="21600" y="10378"/>
                    <a:pt x="21600" y="21499"/>
                  </a:cubicBezTo>
                  <a:cubicBezTo>
                    <a:pt x="21600" y="32735"/>
                    <a:pt x="12984" y="42095"/>
                    <a:pt x="1786" y="43025"/>
                  </a:cubicBezTo>
                </a:path>
                <a:path w="21600" h="43025" stroke="0" extrusionOk="0">
                  <a:moveTo>
                    <a:pt x="2088" y="0"/>
                  </a:moveTo>
                  <a:cubicBezTo>
                    <a:pt x="13157" y="1075"/>
                    <a:pt x="21600" y="10378"/>
                    <a:pt x="21600" y="21499"/>
                  </a:cubicBezTo>
                  <a:cubicBezTo>
                    <a:pt x="21600" y="32735"/>
                    <a:pt x="12984" y="42095"/>
                    <a:pt x="1786" y="43025"/>
                  </a:cubicBezTo>
                  <a:lnTo>
                    <a:pt x="0" y="21499"/>
                  </a:lnTo>
                  <a:lnTo>
                    <a:pt x="2088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20" name="Line 104"/>
            <p:cNvSpPr>
              <a:spLocks noChangeShapeType="1"/>
            </p:cNvSpPr>
            <p:nvPr/>
          </p:nvSpPr>
          <p:spPr bwMode="auto">
            <a:xfrm flipV="1">
              <a:off x="2690" y="3149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21" name="Line 105"/>
            <p:cNvSpPr>
              <a:spLocks noChangeShapeType="1"/>
            </p:cNvSpPr>
            <p:nvPr/>
          </p:nvSpPr>
          <p:spPr bwMode="auto">
            <a:xfrm>
              <a:off x="2690" y="3451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22" name="Oval 108"/>
            <p:cNvSpPr>
              <a:spLocks noChangeArrowheads="1"/>
            </p:cNvSpPr>
            <p:nvPr/>
          </p:nvSpPr>
          <p:spPr bwMode="auto">
            <a:xfrm>
              <a:off x="1130" y="3202"/>
              <a:ext cx="310" cy="249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323" name="Arc 109"/>
            <p:cNvSpPr>
              <a:spLocks/>
            </p:cNvSpPr>
            <p:nvPr/>
          </p:nvSpPr>
          <p:spPr bwMode="auto">
            <a:xfrm>
              <a:off x="1285" y="3327"/>
              <a:ext cx="78" cy="80"/>
            </a:xfrm>
            <a:custGeom>
              <a:avLst/>
              <a:gdLst>
                <a:gd name="T0" fmla="*/ 78 w 42982"/>
                <a:gd name="T1" fmla="*/ 7 h 21600"/>
                <a:gd name="T2" fmla="*/ 0 w 42982"/>
                <a:gd name="T3" fmla="*/ 9 h 21600"/>
                <a:gd name="T4" fmla="*/ 39 w 4298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82" h="21600" fill="none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</a:path>
                <a:path w="42982" h="21600" stroke="0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  <a:lnTo>
                    <a:pt x="21465" y="0"/>
                  </a:lnTo>
                  <a:lnTo>
                    <a:pt x="42982" y="1888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24" name="Arc 110"/>
            <p:cNvSpPr>
              <a:spLocks/>
            </p:cNvSpPr>
            <p:nvPr/>
          </p:nvSpPr>
          <p:spPr bwMode="auto">
            <a:xfrm>
              <a:off x="1197" y="3247"/>
              <a:ext cx="77" cy="89"/>
            </a:xfrm>
            <a:custGeom>
              <a:avLst/>
              <a:gdLst>
                <a:gd name="T0" fmla="*/ 0 w 43200"/>
                <a:gd name="T1" fmla="*/ 89 h 23984"/>
                <a:gd name="T2" fmla="*/ 77 w 43200"/>
                <a:gd name="T3" fmla="*/ 87 h 23984"/>
                <a:gd name="T4" fmla="*/ 39 w 43200"/>
                <a:gd name="T5" fmla="*/ 80 h 239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3984" fill="none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</a:path>
                <a:path w="43200" h="23984" stroke="0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  <a:lnTo>
                    <a:pt x="21600" y="21600"/>
                  </a:lnTo>
                  <a:lnTo>
                    <a:pt x="131" y="2398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25" name="Line 111"/>
            <p:cNvSpPr>
              <a:spLocks noChangeShapeType="1"/>
            </p:cNvSpPr>
            <p:nvPr/>
          </p:nvSpPr>
          <p:spPr bwMode="auto">
            <a:xfrm>
              <a:off x="1285" y="3460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26" name="Line 112"/>
            <p:cNvSpPr>
              <a:spLocks noChangeShapeType="1"/>
            </p:cNvSpPr>
            <p:nvPr/>
          </p:nvSpPr>
          <p:spPr bwMode="auto">
            <a:xfrm flipV="1">
              <a:off x="1285" y="3140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27" name="Line 113"/>
            <p:cNvSpPr>
              <a:spLocks noChangeShapeType="1"/>
            </p:cNvSpPr>
            <p:nvPr/>
          </p:nvSpPr>
          <p:spPr bwMode="auto">
            <a:xfrm>
              <a:off x="1186" y="3781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28" name="Line 114"/>
            <p:cNvSpPr>
              <a:spLocks noChangeShapeType="1"/>
            </p:cNvSpPr>
            <p:nvPr/>
          </p:nvSpPr>
          <p:spPr bwMode="auto">
            <a:xfrm>
              <a:off x="1230" y="3817"/>
              <a:ext cx="11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29" name="Line 115"/>
            <p:cNvSpPr>
              <a:spLocks noChangeShapeType="1"/>
            </p:cNvSpPr>
            <p:nvPr/>
          </p:nvSpPr>
          <p:spPr bwMode="auto">
            <a:xfrm>
              <a:off x="1263" y="3852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0" name="Line 116"/>
            <p:cNvSpPr>
              <a:spLocks noChangeShapeType="1"/>
            </p:cNvSpPr>
            <p:nvPr/>
          </p:nvSpPr>
          <p:spPr bwMode="auto">
            <a:xfrm flipV="1">
              <a:off x="1285" y="3727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1" name="Line 117"/>
            <p:cNvSpPr>
              <a:spLocks noChangeShapeType="1"/>
            </p:cNvSpPr>
            <p:nvPr/>
          </p:nvSpPr>
          <p:spPr bwMode="auto">
            <a:xfrm>
              <a:off x="2590" y="3781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2" name="Line 118"/>
            <p:cNvSpPr>
              <a:spLocks noChangeShapeType="1"/>
            </p:cNvSpPr>
            <p:nvPr/>
          </p:nvSpPr>
          <p:spPr bwMode="auto">
            <a:xfrm>
              <a:off x="2634" y="3817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3" name="Line 119"/>
            <p:cNvSpPr>
              <a:spLocks noChangeShapeType="1"/>
            </p:cNvSpPr>
            <p:nvPr/>
          </p:nvSpPr>
          <p:spPr bwMode="auto">
            <a:xfrm>
              <a:off x="2667" y="3852"/>
              <a:ext cx="4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4" name="Line 120"/>
            <p:cNvSpPr>
              <a:spLocks noChangeShapeType="1"/>
            </p:cNvSpPr>
            <p:nvPr/>
          </p:nvSpPr>
          <p:spPr bwMode="auto">
            <a:xfrm flipV="1">
              <a:off x="2690" y="3727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5" name="Arc 121"/>
            <p:cNvSpPr>
              <a:spLocks/>
            </p:cNvSpPr>
            <p:nvPr/>
          </p:nvSpPr>
          <p:spPr bwMode="auto">
            <a:xfrm>
              <a:off x="2684" y="3202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6" name="Arc 122"/>
            <p:cNvSpPr>
              <a:spLocks/>
            </p:cNvSpPr>
            <p:nvPr/>
          </p:nvSpPr>
          <p:spPr bwMode="auto">
            <a:xfrm>
              <a:off x="2645" y="3256"/>
              <a:ext cx="45" cy="26"/>
            </a:xfrm>
            <a:custGeom>
              <a:avLst/>
              <a:gdLst>
                <a:gd name="T0" fmla="*/ 43 w 24884"/>
                <a:gd name="T1" fmla="*/ 26 h 43200"/>
                <a:gd name="T2" fmla="*/ 45 w 24884"/>
                <a:gd name="T3" fmla="*/ 0 h 43200"/>
                <a:gd name="T4" fmla="*/ 39 w 24884"/>
                <a:gd name="T5" fmla="*/ 1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884" h="43200" fill="none" extrusionOk="0">
                  <a:moveTo>
                    <a:pt x="23556" y="43111"/>
                  </a:moveTo>
                  <a:cubicBezTo>
                    <a:pt x="22905" y="43170"/>
                    <a:pt x="222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9" y="-1"/>
                    <a:pt x="23797" y="83"/>
                    <a:pt x="24883" y="251"/>
                  </a:cubicBezTo>
                </a:path>
                <a:path w="24884" h="43200" stroke="0" extrusionOk="0">
                  <a:moveTo>
                    <a:pt x="23556" y="43111"/>
                  </a:moveTo>
                  <a:cubicBezTo>
                    <a:pt x="22905" y="43170"/>
                    <a:pt x="222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9" y="-1"/>
                    <a:pt x="23797" y="83"/>
                    <a:pt x="24883" y="251"/>
                  </a:cubicBezTo>
                  <a:lnTo>
                    <a:pt x="21600" y="21600"/>
                  </a:lnTo>
                  <a:lnTo>
                    <a:pt x="23556" y="4311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7" name="Arc 123"/>
            <p:cNvSpPr>
              <a:spLocks/>
            </p:cNvSpPr>
            <p:nvPr/>
          </p:nvSpPr>
          <p:spPr bwMode="auto">
            <a:xfrm>
              <a:off x="2684" y="3256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8" name="Arc 124"/>
            <p:cNvSpPr>
              <a:spLocks/>
            </p:cNvSpPr>
            <p:nvPr/>
          </p:nvSpPr>
          <p:spPr bwMode="auto">
            <a:xfrm>
              <a:off x="2645" y="3309"/>
              <a:ext cx="45" cy="27"/>
            </a:xfrm>
            <a:custGeom>
              <a:avLst/>
              <a:gdLst>
                <a:gd name="T0" fmla="*/ 43 w 24770"/>
                <a:gd name="T1" fmla="*/ 27 h 43200"/>
                <a:gd name="T2" fmla="*/ 45 w 24770"/>
                <a:gd name="T3" fmla="*/ 0 h 43200"/>
                <a:gd name="T4" fmla="*/ 39 w 24770"/>
                <a:gd name="T5" fmla="*/ 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70" h="43200" fill="none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</a:path>
                <a:path w="24770" h="43200" stroke="0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  <a:lnTo>
                    <a:pt x="21600" y="21600"/>
                  </a:lnTo>
                  <a:lnTo>
                    <a:pt x="23630" y="4310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39" name="Arc 125"/>
            <p:cNvSpPr>
              <a:spLocks/>
            </p:cNvSpPr>
            <p:nvPr/>
          </p:nvSpPr>
          <p:spPr bwMode="auto">
            <a:xfrm>
              <a:off x="2684" y="3309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40" name="Arc 126"/>
            <p:cNvSpPr>
              <a:spLocks/>
            </p:cNvSpPr>
            <p:nvPr/>
          </p:nvSpPr>
          <p:spPr bwMode="auto">
            <a:xfrm>
              <a:off x="2645" y="3362"/>
              <a:ext cx="45" cy="27"/>
            </a:xfrm>
            <a:custGeom>
              <a:avLst/>
              <a:gdLst>
                <a:gd name="T0" fmla="*/ 43 w 24770"/>
                <a:gd name="T1" fmla="*/ 27 h 43200"/>
                <a:gd name="T2" fmla="*/ 45 w 24770"/>
                <a:gd name="T3" fmla="*/ 0 h 43200"/>
                <a:gd name="T4" fmla="*/ 39 w 24770"/>
                <a:gd name="T5" fmla="*/ 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70" h="43200" fill="none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</a:path>
                <a:path w="24770" h="43200" stroke="0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  <a:lnTo>
                    <a:pt x="21600" y="21600"/>
                  </a:lnTo>
                  <a:lnTo>
                    <a:pt x="23630" y="4310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41" name="Arc 127"/>
            <p:cNvSpPr>
              <a:spLocks/>
            </p:cNvSpPr>
            <p:nvPr/>
          </p:nvSpPr>
          <p:spPr bwMode="auto">
            <a:xfrm>
              <a:off x="2684" y="3363"/>
              <a:ext cx="61" cy="81"/>
            </a:xfrm>
            <a:custGeom>
              <a:avLst/>
              <a:gdLst>
                <a:gd name="T0" fmla="*/ 6 w 21600"/>
                <a:gd name="T1" fmla="*/ 0 h 43025"/>
                <a:gd name="T2" fmla="*/ 5 w 21600"/>
                <a:gd name="T3" fmla="*/ 81 h 43025"/>
                <a:gd name="T4" fmla="*/ 0 w 21600"/>
                <a:gd name="T5" fmla="*/ 40 h 430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5" fill="none" extrusionOk="0">
                  <a:moveTo>
                    <a:pt x="2088" y="0"/>
                  </a:moveTo>
                  <a:cubicBezTo>
                    <a:pt x="13157" y="1075"/>
                    <a:pt x="21600" y="10378"/>
                    <a:pt x="21600" y="21499"/>
                  </a:cubicBezTo>
                  <a:cubicBezTo>
                    <a:pt x="21600" y="32735"/>
                    <a:pt x="12984" y="42095"/>
                    <a:pt x="1786" y="43025"/>
                  </a:cubicBezTo>
                </a:path>
                <a:path w="21600" h="43025" stroke="0" extrusionOk="0">
                  <a:moveTo>
                    <a:pt x="2088" y="0"/>
                  </a:moveTo>
                  <a:cubicBezTo>
                    <a:pt x="13157" y="1075"/>
                    <a:pt x="21600" y="10378"/>
                    <a:pt x="21600" y="21499"/>
                  </a:cubicBezTo>
                  <a:cubicBezTo>
                    <a:pt x="21600" y="32735"/>
                    <a:pt x="12984" y="42095"/>
                    <a:pt x="1786" y="43025"/>
                  </a:cubicBezTo>
                  <a:lnTo>
                    <a:pt x="0" y="21499"/>
                  </a:lnTo>
                  <a:lnTo>
                    <a:pt x="2088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42" name="Line 128"/>
            <p:cNvSpPr>
              <a:spLocks noChangeShapeType="1"/>
            </p:cNvSpPr>
            <p:nvPr/>
          </p:nvSpPr>
          <p:spPr bwMode="auto">
            <a:xfrm flipV="1">
              <a:off x="2690" y="3149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43" name="Line 129"/>
            <p:cNvSpPr>
              <a:spLocks noChangeShapeType="1"/>
            </p:cNvSpPr>
            <p:nvPr/>
          </p:nvSpPr>
          <p:spPr bwMode="auto">
            <a:xfrm>
              <a:off x="2690" y="3451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44" name="Rectangle 130"/>
            <p:cNvSpPr>
              <a:spLocks noChangeArrowheads="1"/>
            </p:cNvSpPr>
            <p:nvPr/>
          </p:nvSpPr>
          <p:spPr bwMode="auto">
            <a:xfrm>
              <a:off x="2803" y="3249"/>
              <a:ext cx="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Courier New" pitchFamily="49" charset="0"/>
                </a:rPr>
                <a:t>L</a:t>
              </a:r>
              <a:endParaRPr lang="en-GB" sz="1600"/>
            </a:p>
          </p:txBody>
        </p:sp>
        <p:sp>
          <p:nvSpPr>
            <p:cNvPr id="6345" name="Rectangle 131"/>
            <p:cNvSpPr>
              <a:spLocks noChangeArrowheads="1"/>
            </p:cNvSpPr>
            <p:nvPr/>
          </p:nvSpPr>
          <p:spPr bwMode="auto">
            <a:xfrm>
              <a:off x="2778" y="3301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46" name="Oval 132"/>
            <p:cNvSpPr>
              <a:spLocks noChangeArrowheads="1"/>
            </p:cNvSpPr>
            <p:nvPr/>
          </p:nvSpPr>
          <p:spPr bwMode="auto">
            <a:xfrm>
              <a:off x="1130" y="3202"/>
              <a:ext cx="310" cy="249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347" name="Arc 133"/>
            <p:cNvSpPr>
              <a:spLocks/>
            </p:cNvSpPr>
            <p:nvPr/>
          </p:nvSpPr>
          <p:spPr bwMode="auto">
            <a:xfrm>
              <a:off x="1285" y="3327"/>
              <a:ext cx="78" cy="80"/>
            </a:xfrm>
            <a:custGeom>
              <a:avLst/>
              <a:gdLst>
                <a:gd name="T0" fmla="*/ 78 w 42982"/>
                <a:gd name="T1" fmla="*/ 7 h 21600"/>
                <a:gd name="T2" fmla="*/ 0 w 42982"/>
                <a:gd name="T3" fmla="*/ 9 h 21600"/>
                <a:gd name="T4" fmla="*/ 39 w 4298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82" h="21600" fill="none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</a:path>
                <a:path w="42982" h="21600" stroke="0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  <a:lnTo>
                    <a:pt x="21465" y="0"/>
                  </a:lnTo>
                  <a:lnTo>
                    <a:pt x="42982" y="1888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48" name="Arc 134"/>
            <p:cNvSpPr>
              <a:spLocks/>
            </p:cNvSpPr>
            <p:nvPr/>
          </p:nvSpPr>
          <p:spPr bwMode="auto">
            <a:xfrm>
              <a:off x="1197" y="3247"/>
              <a:ext cx="77" cy="89"/>
            </a:xfrm>
            <a:custGeom>
              <a:avLst/>
              <a:gdLst>
                <a:gd name="T0" fmla="*/ 0 w 43200"/>
                <a:gd name="T1" fmla="*/ 89 h 23984"/>
                <a:gd name="T2" fmla="*/ 77 w 43200"/>
                <a:gd name="T3" fmla="*/ 87 h 23984"/>
                <a:gd name="T4" fmla="*/ 39 w 43200"/>
                <a:gd name="T5" fmla="*/ 80 h 239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3984" fill="none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</a:path>
                <a:path w="43200" h="23984" stroke="0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  <a:lnTo>
                    <a:pt x="21600" y="21600"/>
                  </a:lnTo>
                  <a:lnTo>
                    <a:pt x="131" y="2398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49" name="Line 135"/>
            <p:cNvSpPr>
              <a:spLocks noChangeShapeType="1"/>
            </p:cNvSpPr>
            <p:nvPr/>
          </p:nvSpPr>
          <p:spPr bwMode="auto">
            <a:xfrm>
              <a:off x="1285" y="3460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0" name="Line 136"/>
            <p:cNvSpPr>
              <a:spLocks noChangeShapeType="1"/>
            </p:cNvSpPr>
            <p:nvPr/>
          </p:nvSpPr>
          <p:spPr bwMode="auto">
            <a:xfrm flipV="1">
              <a:off x="1285" y="3140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1" name="Line 137"/>
            <p:cNvSpPr>
              <a:spLocks noChangeShapeType="1"/>
            </p:cNvSpPr>
            <p:nvPr/>
          </p:nvSpPr>
          <p:spPr bwMode="auto">
            <a:xfrm>
              <a:off x="2690" y="3505"/>
              <a:ext cx="1" cy="2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2" name="Line 138"/>
            <p:cNvSpPr>
              <a:spLocks noChangeShapeType="1"/>
            </p:cNvSpPr>
            <p:nvPr/>
          </p:nvSpPr>
          <p:spPr bwMode="auto">
            <a:xfrm>
              <a:off x="1285" y="3514"/>
              <a:ext cx="1" cy="2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3" name="Line 139"/>
            <p:cNvSpPr>
              <a:spLocks noChangeShapeType="1"/>
            </p:cNvSpPr>
            <p:nvPr/>
          </p:nvSpPr>
          <p:spPr bwMode="auto">
            <a:xfrm flipV="1">
              <a:off x="1285" y="2882"/>
              <a:ext cx="1" cy="2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4" name="Line 140"/>
            <p:cNvSpPr>
              <a:spLocks noChangeShapeType="1"/>
            </p:cNvSpPr>
            <p:nvPr/>
          </p:nvSpPr>
          <p:spPr bwMode="auto">
            <a:xfrm>
              <a:off x="1285" y="2882"/>
              <a:ext cx="140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5" name="Line 141"/>
            <p:cNvSpPr>
              <a:spLocks noChangeShapeType="1"/>
            </p:cNvSpPr>
            <p:nvPr/>
          </p:nvSpPr>
          <p:spPr bwMode="auto">
            <a:xfrm>
              <a:off x="2690" y="2882"/>
              <a:ext cx="1" cy="2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6" name="Line 142"/>
            <p:cNvSpPr>
              <a:spLocks noChangeShapeType="1"/>
            </p:cNvSpPr>
            <p:nvPr/>
          </p:nvSpPr>
          <p:spPr bwMode="auto">
            <a:xfrm>
              <a:off x="2690" y="3505"/>
              <a:ext cx="1" cy="2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7" name="Line 143"/>
            <p:cNvSpPr>
              <a:spLocks noChangeShapeType="1"/>
            </p:cNvSpPr>
            <p:nvPr/>
          </p:nvSpPr>
          <p:spPr bwMode="auto">
            <a:xfrm>
              <a:off x="1285" y="3514"/>
              <a:ext cx="1" cy="2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8" name="Line 144"/>
            <p:cNvSpPr>
              <a:spLocks noChangeShapeType="1"/>
            </p:cNvSpPr>
            <p:nvPr/>
          </p:nvSpPr>
          <p:spPr bwMode="auto">
            <a:xfrm flipV="1">
              <a:off x="1285" y="2882"/>
              <a:ext cx="1" cy="2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59" name="Line 145"/>
            <p:cNvSpPr>
              <a:spLocks noChangeShapeType="1"/>
            </p:cNvSpPr>
            <p:nvPr/>
          </p:nvSpPr>
          <p:spPr bwMode="auto">
            <a:xfrm>
              <a:off x="1285" y="2882"/>
              <a:ext cx="140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151" name="Line 146"/>
          <p:cNvSpPr>
            <a:spLocks noChangeShapeType="1"/>
          </p:cNvSpPr>
          <p:nvPr/>
        </p:nvSpPr>
        <p:spPr bwMode="auto">
          <a:xfrm>
            <a:off x="407988" y="236538"/>
            <a:ext cx="1587" cy="476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8880" name="Group 208"/>
          <p:cNvGrpSpPr>
            <a:grpSpLocks/>
          </p:cNvGrpSpPr>
          <p:nvPr/>
        </p:nvGrpSpPr>
        <p:grpSpPr bwMode="auto">
          <a:xfrm>
            <a:off x="5076825" y="2708275"/>
            <a:ext cx="144463" cy="142875"/>
            <a:chOff x="3152" y="3113"/>
            <a:chExt cx="91" cy="90"/>
          </a:xfrm>
        </p:grpSpPr>
        <p:sp>
          <p:nvSpPr>
            <p:cNvPr id="6300" name="Line 209"/>
            <p:cNvSpPr>
              <a:spLocks noChangeShapeType="1"/>
            </p:cNvSpPr>
            <p:nvPr/>
          </p:nvSpPr>
          <p:spPr bwMode="auto">
            <a:xfrm>
              <a:off x="3152" y="3158"/>
              <a:ext cx="9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6301" name="Line 210"/>
            <p:cNvSpPr>
              <a:spLocks noChangeShapeType="1"/>
            </p:cNvSpPr>
            <p:nvPr/>
          </p:nvSpPr>
          <p:spPr bwMode="auto">
            <a:xfrm>
              <a:off x="3152" y="3203"/>
              <a:ext cx="9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6302" name="Line 211"/>
            <p:cNvSpPr>
              <a:spLocks noChangeShapeType="1"/>
            </p:cNvSpPr>
            <p:nvPr/>
          </p:nvSpPr>
          <p:spPr bwMode="auto">
            <a:xfrm>
              <a:off x="3152" y="3113"/>
              <a:ext cx="9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6153" name="AutoShape 216"/>
          <p:cNvSpPr>
            <a:spLocks noChangeAspect="1" noChangeArrowheads="1" noTextEdit="1"/>
          </p:cNvSpPr>
          <p:nvPr/>
        </p:nvSpPr>
        <p:spPr bwMode="auto">
          <a:xfrm>
            <a:off x="5840413" y="2060575"/>
            <a:ext cx="3152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8938" name="Group 266"/>
          <p:cNvGrpSpPr>
            <a:grpSpLocks/>
          </p:cNvGrpSpPr>
          <p:nvPr/>
        </p:nvGrpSpPr>
        <p:grpSpPr bwMode="auto">
          <a:xfrm>
            <a:off x="5646738" y="2136775"/>
            <a:ext cx="2914650" cy="1541463"/>
            <a:chOff x="3557" y="1346"/>
            <a:chExt cx="1836" cy="971"/>
          </a:xfrm>
        </p:grpSpPr>
        <p:sp>
          <p:nvSpPr>
            <p:cNvPr id="6268" name="Text Box 214"/>
            <p:cNvSpPr txBox="1">
              <a:spLocks noChangeArrowheads="1"/>
            </p:cNvSpPr>
            <p:nvPr/>
          </p:nvSpPr>
          <p:spPr bwMode="auto">
            <a:xfrm>
              <a:off x="3557" y="1661"/>
              <a:ext cx="45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/>
                <a:t>V</a:t>
              </a:r>
              <a:r>
                <a:rPr lang="en-US" sz="1600" i="1" baseline="-25000"/>
                <a:t>S</a:t>
              </a:r>
              <a:endParaRPr lang="en-US" sz="1600" i="1"/>
            </a:p>
          </p:txBody>
        </p:sp>
        <p:sp>
          <p:nvSpPr>
            <p:cNvPr id="6269" name="Line 217"/>
            <p:cNvSpPr>
              <a:spLocks noChangeShapeType="1"/>
            </p:cNvSpPr>
            <p:nvPr/>
          </p:nvSpPr>
          <p:spPr bwMode="auto">
            <a:xfrm>
              <a:off x="3790" y="2245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0" name="Line 218"/>
            <p:cNvSpPr>
              <a:spLocks noChangeShapeType="1"/>
            </p:cNvSpPr>
            <p:nvPr/>
          </p:nvSpPr>
          <p:spPr bwMode="auto">
            <a:xfrm>
              <a:off x="3834" y="2281"/>
              <a:ext cx="11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1" name="Line 219"/>
            <p:cNvSpPr>
              <a:spLocks noChangeShapeType="1"/>
            </p:cNvSpPr>
            <p:nvPr/>
          </p:nvSpPr>
          <p:spPr bwMode="auto">
            <a:xfrm>
              <a:off x="3867" y="2316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2" name="Line 220"/>
            <p:cNvSpPr>
              <a:spLocks noChangeShapeType="1"/>
            </p:cNvSpPr>
            <p:nvPr/>
          </p:nvSpPr>
          <p:spPr bwMode="auto">
            <a:xfrm flipV="1">
              <a:off x="3889" y="2191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3" name="Line 221"/>
            <p:cNvSpPr>
              <a:spLocks noChangeShapeType="1"/>
            </p:cNvSpPr>
            <p:nvPr/>
          </p:nvSpPr>
          <p:spPr bwMode="auto">
            <a:xfrm>
              <a:off x="5194" y="2245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4" name="Line 222"/>
            <p:cNvSpPr>
              <a:spLocks noChangeShapeType="1"/>
            </p:cNvSpPr>
            <p:nvPr/>
          </p:nvSpPr>
          <p:spPr bwMode="auto">
            <a:xfrm>
              <a:off x="5238" y="2281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5" name="Line 223"/>
            <p:cNvSpPr>
              <a:spLocks noChangeShapeType="1"/>
            </p:cNvSpPr>
            <p:nvPr/>
          </p:nvSpPr>
          <p:spPr bwMode="auto">
            <a:xfrm>
              <a:off x="5271" y="2316"/>
              <a:ext cx="4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6" name="Line 224"/>
            <p:cNvSpPr>
              <a:spLocks noChangeShapeType="1"/>
            </p:cNvSpPr>
            <p:nvPr/>
          </p:nvSpPr>
          <p:spPr bwMode="auto">
            <a:xfrm flipV="1">
              <a:off x="5294" y="2191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7" name="Line 230"/>
            <p:cNvSpPr>
              <a:spLocks noChangeShapeType="1"/>
            </p:cNvSpPr>
            <p:nvPr/>
          </p:nvSpPr>
          <p:spPr bwMode="auto">
            <a:xfrm>
              <a:off x="3790" y="2245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8" name="Line 231"/>
            <p:cNvSpPr>
              <a:spLocks noChangeShapeType="1"/>
            </p:cNvSpPr>
            <p:nvPr/>
          </p:nvSpPr>
          <p:spPr bwMode="auto">
            <a:xfrm>
              <a:off x="3834" y="2281"/>
              <a:ext cx="11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79" name="Line 232"/>
            <p:cNvSpPr>
              <a:spLocks noChangeShapeType="1"/>
            </p:cNvSpPr>
            <p:nvPr/>
          </p:nvSpPr>
          <p:spPr bwMode="auto">
            <a:xfrm>
              <a:off x="3867" y="2316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0" name="Line 233"/>
            <p:cNvSpPr>
              <a:spLocks noChangeShapeType="1"/>
            </p:cNvSpPr>
            <p:nvPr/>
          </p:nvSpPr>
          <p:spPr bwMode="auto">
            <a:xfrm flipV="1">
              <a:off x="3889" y="2191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1" name="Line 234"/>
            <p:cNvSpPr>
              <a:spLocks noChangeShapeType="1"/>
            </p:cNvSpPr>
            <p:nvPr/>
          </p:nvSpPr>
          <p:spPr bwMode="auto">
            <a:xfrm>
              <a:off x="5194" y="2245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2" name="Line 235"/>
            <p:cNvSpPr>
              <a:spLocks noChangeShapeType="1"/>
            </p:cNvSpPr>
            <p:nvPr/>
          </p:nvSpPr>
          <p:spPr bwMode="auto">
            <a:xfrm>
              <a:off x="5238" y="2281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3" name="Line 236"/>
            <p:cNvSpPr>
              <a:spLocks noChangeShapeType="1"/>
            </p:cNvSpPr>
            <p:nvPr/>
          </p:nvSpPr>
          <p:spPr bwMode="auto">
            <a:xfrm>
              <a:off x="5271" y="2316"/>
              <a:ext cx="4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4" name="Line 237"/>
            <p:cNvSpPr>
              <a:spLocks noChangeShapeType="1"/>
            </p:cNvSpPr>
            <p:nvPr/>
          </p:nvSpPr>
          <p:spPr bwMode="auto">
            <a:xfrm flipV="1">
              <a:off x="5294" y="2191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5" name="Line 244"/>
            <p:cNvSpPr>
              <a:spLocks noChangeShapeType="1"/>
            </p:cNvSpPr>
            <p:nvPr/>
          </p:nvSpPr>
          <p:spPr bwMode="auto">
            <a:xfrm>
              <a:off x="5294" y="1969"/>
              <a:ext cx="1" cy="2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6" name="Line 245"/>
            <p:cNvSpPr>
              <a:spLocks noChangeShapeType="1"/>
            </p:cNvSpPr>
            <p:nvPr/>
          </p:nvSpPr>
          <p:spPr bwMode="auto">
            <a:xfrm>
              <a:off x="3889" y="1978"/>
              <a:ext cx="1" cy="2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7" name="Line 246"/>
            <p:cNvSpPr>
              <a:spLocks noChangeShapeType="1"/>
            </p:cNvSpPr>
            <p:nvPr/>
          </p:nvSpPr>
          <p:spPr bwMode="auto">
            <a:xfrm flipV="1">
              <a:off x="3889" y="1346"/>
              <a:ext cx="1" cy="2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8" name="Line 247"/>
            <p:cNvSpPr>
              <a:spLocks noChangeShapeType="1"/>
            </p:cNvSpPr>
            <p:nvPr/>
          </p:nvSpPr>
          <p:spPr bwMode="auto">
            <a:xfrm>
              <a:off x="3889" y="1346"/>
              <a:ext cx="140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89" name="Line 248"/>
            <p:cNvSpPr>
              <a:spLocks noChangeShapeType="1"/>
            </p:cNvSpPr>
            <p:nvPr/>
          </p:nvSpPr>
          <p:spPr bwMode="auto">
            <a:xfrm>
              <a:off x="5294" y="1346"/>
              <a:ext cx="0" cy="4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90" name="Line 249"/>
            <p:cNvSpPr>
              <a:spLocks noChangeShapeType="1"/>
            </p:cNvSpPr>
            <p:nvPr/>
          </p:nvSpPr>
          <p:spPr bwMode="auto">
            <a:xfrm>
              <a:off x="5294" y="1791"/>
              <a:ext cx="1" cy="4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91" name="Line 250"/>
            <p:cNvSpPr>
              <a:spLocks noChangeShapeType="1"/>
            </p:cNvSpPr>
            <p:nvPr/>
          </p:nvSpPr>
          <p:spPr bwMode="auto">
            <a:xfrm>
              <a:off x="3890" y="1888"/>
              <a:ext cx="0" cy="30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92" name="Line 251"/>
            <p:cNvSpPr>
              <a:spLocks noChangeShapeType="1"/>
            </p:cNvSpPr>
            <p:nvPr/>
          </p:nvSpPr>
          <p:spPr bwMode="auto">
            <a:xfrm flipV="1">
              <a:off x="3889" y="1346"/>
              <a:ext cx="1" cy="4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93" name="Line 252"/>
            <p:cNvSpPr>
              <a:spLocks noChangeShapeType="1"/>
            </p:cNvSpPr>
            <p:nvPr/>
          </p:nvSpPr>
          <p:spPr bwMode="auto">
            <a:xfrm>
              <a:off x="3889" y="1346"/>
              <a:ext cx="140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294" name="Group 253"/>
            <p:cNvGrpSpPr>
              <a:grpSpLocks/>
            </p:cNvGrpSpPr>
            <p:nvPr/>
          </p:nvGrpSpPr>
          <p:grpSpPr bwMode="auto">
            <a:xfrm>
              <a:off x="3791" y="1754"/>
              <a:ext cx="188" cy="45"/>
              <a:chOff x="5145" y="3160"/>
              <a:chExt cx="188" cy="45"/>
            </a:xfrm>
          </p:grpSpPr>
          <p:sp>
            <p:nvSpPr>
              <p:cNvPr id="6298" name="Line 254"/>
              <p:cNvSpPr>
                <a:spLocks noChangeShapeType="1"/>
              </p:cNvSpPr>
              <p:nvPr/>
            </p:nvSpPr>
            <p:spPr bwMode="auto">
              <a:xfrm>
                <a:off x="5145" y="3160"/>
                <a:ext cx="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6299" name="Line 255"/>
              <p:cNvSpPr>
                <a:spLocks noChangeShapeType="1"/>
              </p:cNvSpPr>
              <p:nvPr/>
            </p:nvSpPr>
            <p:spPr bwMode="auto">
              <a:xfrm>
                <a:off x="5206" y="3205"/>
                <a:ext cx="7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6295" name="Group 256"/>
            <p:cNvGrpSpPr>
              <a:grpSpLocks/>
            </p:cNvGrpSpPr>
            <p:nvPr/>
          </p:nvGrpSpPr>
          <p:grpSpPr bwMode="auto">
            <a:xfrm>
              <a:off x="3787" y="1843"/>
              <a:ext cx="188" cy="45"/>
              <a:chOff x="5145" y="3160"/>
              <a:chExt cx="188" cy="45"/>
            </a:xfrm>
          </p:grpSpPr>
          <p:sp>
            <p:nvSpPr>
              <p:cNvPr id="6296" name="Line 257"/>
              <p:cNvSpPr>
                <a:spLocks noChangeShapeType="1"/>
              </p:cNvSpPr>
              <p:nvPr/>
            </p:nvSpPr>
            <p:spPr bwMode="auto">
              <a:xfrm>
                <a:off x="5145" y="3160"/>
                <a:ext cx="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6297" name="Line 258"/>
              <p:cNvSpPr>
                <a:spLocks noChangeShapeType="1"/>
              </p:cNvSpPr>
              <p:nvPr/>
            </p:nvSpPr>
            <p:spPr bwMode="auto">
              <a:xfrm>
                <a:off x="5206" y="3205"/>
                <a:ext cx="7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grpSp>
        <p:nvGrpSpPr>
          <p:cNvPr id="28937" name="Group 265"/>
          <p:cNvGrpSpPr>
            <a:grpSpLocks/>
          </p:cNvGrpSpPr>
          <p:nvPr/>
        </p:nvGrpSpPr>
        <p:grpSpPr bwMode="auto">
          <a:xfrm>
            <a:off x="1543050" y="1989138"/>
            <a:ext cx="3348038" cy="1676400"/>
            <a:chOff x="972" y="1253"/>
            <a:chExt cx="2109" cy="1056"/>
          </a:xfrm>
        </p:grpSpPr>
        <p:sp>
          <p:nvSpPr>
            <p:cNvPr id="6216" name="Text Box 150"/>
            <p:cNvSpPr txBox="1">
              <a:spLocks noChangeArrowheads="1"/>
            </p:cNvSpPr>
            <p:nvPr/>
          </p:nvSpPr>
          <p:spPr bwMode="auto">
            <a:xfrm>
              <a:off x="972" y="1616"/>
              <a:ext cx="45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1"/>
                <a:t>V</a:t>
              </a:r>
              <a:r>
                <a:rPr lang="en-US" sz="1600" i="1" baseline="-25000"/>
                <a:t>S</a:t>
              </a:r>
              <a:endParaRPr lang="en-US" sz="1600" i="1"/>
            </a:p>
          </p:txBody>
        </p:sp>
        <p:sp>
          <p:nvSpPr>
            <p:cNvPr id="6217" name="AutoShape 152"/>
            <p:cNvSpPr>
              <a:spLocks noChangeAspect="1" noChangeArrowheads="1" noTextEdit="1"/>
            </p:cNvSpPr>
            <p:nvPr/>
          </p:nvSpPr>
          <p:spPr bwMode="auto">
            <a:xfrm>
              <a:off x="1095" y="1253"/>
              <a:ext cx="198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18" name="Line 153"/>
            <p:cNvSpPr>
              <a:spLocks noChangeShapeType="1"/>
            </p:cNvSpPr>
            <p:nvPr/>
          </p:nvSpPr>
          <p:spPr bwMode="auto">
            <a:xfrm>
              <a:off x="1206" y="2197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19" name="Line 154"/>
            <p:cNvSpPr>
              <a:spLocks noChangeShapeType="1"/>
            </p:cNvSpPr>
            <p:nvPr/>
          </p:nvSpPr>
          <p:spPr bwMode="auto">
            <a:xfrm>
              <a:off x="1250" y="2233"/>
              <a:ext cx="11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0" name="Line 155"/>
            <p:cNvSpPr>
              <a:spLocks noChangeShapeType="1"/>
            </p:cNvSpPr>
            <p:nvPr/>
          </p:nvSpPr>
          <p:spPr bwMode="auto">
            <a:xfrm>
              <a:off x="1283" y="2268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1" name="Line 156"/>
            <p:cNvSpPr>
              <a:spLocks noChangeShapeType="1"/>
            </p:cNvSpPr>
            <p:nvPr/>
          </p:nvSpPr>
          <p:spPr bwMode="auto">
            <a:xfrm flipV="1">
              <a:off x="1305" y="2143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2" name="Line 157"/>
            <p:cNvSpPr>
              <a:spLocks noChangeShapeType="1"/>
            </p:cNvSpPr>
            <p:nvPr/>
          </p:nvSpPr>
          <p:spPr bwMode="auto">
            <a:xfrm>
              <a:off x="2610" y="2197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3" name="Line 158"/>
            <p:cNvSpPr>
              <a:spLocks noChangeShapeType="1"/>
            </p:cNvSpPr>
            <p:nvPr/>
          </p:nvSpPr>
          <p:spPr bwMode="auto">
            <a:xfrm>
              <a:off x="2654" y="2233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4" name="Line 159"/>
            <p:cNvSpPr>
              <a:spLocks noChangeShapeType="1"/>
            </p:cNvSpPr>
            <p:nvPr/>
          </p:nvSpPr>
          <p:spPr bwMode="auto">
            <a:xfrm>
              <a:off x="2687" y="2268"/>
              <a:ext cx="4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5" name="Line 160"/>
            <p:cNvSpPr>
              <a:spLocks noChangeShapeType="1"/>
            </p:cNvSpPr>
            <p:nvPr/>
          </p:nvSpPr>
          <p:spPr bwMode="auto">
            <a:xfrm flipV="1">
              <a:off x="2710" y="2143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6" name="Arc 161"/>
            <p:cNvSpPr>
              <a:spLocks/>
            </p:cNvSpPr>
            <p:nvPr/>
          </p:nvSpPr>
          <p:spPr bwMode="auto">
            <a:xfrm>
              <a:off x="2704" y="1618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7" name="Arc 162"/>
            <p:cNvSpPr>
              <a:spLocks/>
            </p:cNvSpPr>
            <p:nvPr/>
          </p:nvSpPr>
          <p:spPr bwMode="auto">
            <a:xfrm>
              <a:off x="2665" y="1672"/>
              <a:ext cx="45" cy="26"/>
            </a:xfrm>
            <a:custGeom>
              <a:avLst/>
              <a:gdLst>
                <a:gd name="T0" fmla="*/ 43 w 24884"/>
                <a:gd name="T1" fmla="*/ 26 h 43200"/>
                <a:gd name="T2" fmla="*/ 45 w 24884"/>
                <a:gd name="T3" fmla="*/ 0 h 43200"/>
                <a:gd name="T4" fmla="*/ 39 w 24884"/>
                <a:gd name="T5" fmla="*/ 1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884" h="43200" fill="none" extrusionOk="0">
                  <a:moveTo>
                    <a:pt x="23556" y="43111"/>
                  </a:moveTo>
                  <a:cubicBezTo>
                    <a:pt x="22905" y="43170"/>
                    <a:pt x="222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9" y="-1"/>
                    <a:pt x="23797" y="83"/>
                    <a:pt x="24883" y="251"/>
                  </a:cubicBezTo>
                </a:path>
                <a:path w="24884" h="43200" stroke="0" extrusionOk="0">
                  <a:moveTo>
                    <a:pt x="23556" y="43111"/>
                  </a:moveTo>
                  <a:cubicBezTo>
                    <a:pt x="22905" y="43170"/>
                    <a:pt x="222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9" y="-1"/>
                    <a:pt x="23797" y="83"/>
                    <a:pt x="24883" y="251"/>
                  </a:cubicBezTo>
                  <a:lnTo>
                    <a:pt x="21600" y="21600"/>
                  </a:lnTo>
                  <a:lnTo>
                    <a:pt x="23556" y="4311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8" name="Arc 163"/>
            <p:cNvSpPr>
              <a:spLocks/>
            </p:cNvSpPr>
            <p:nvPr/>
          </p:nvSpPr>
          <p:spPr bwMode="auto">
            <a:xfrm>
              <a:off x="2704" y="1672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29" name="Arc 164"/>
            <p:cNvSpPr>
              <a:spLocks/>
            </p:cNvSpPr>
            <p:nvPr/>
          </p:nvSpPr>
          <p:spPr bwMode="auto">
            <a:xfrm>
              <a:off x="2665" y="1725"/>
              <a:ext cx="45" cy="27"/>
            </a:xfrm>
            <a:custGeom>
              <a:avLst/>
              <a:gdLst>
                <a:gd name="T0" fmla="*/ 43 w 24770"/>
                <a:gd name="T1" fmla="*/ 27 h 43200"/>
                <a:gd name="T2" fmla="*/ 45 w 24770"/>
                <a:gd name="T3" fmla="*/ 0 h 43200"/>
                <a:gd name="T4" fmla="*/ 39 w 24770"/>
                <a:gd name="T5" fmla="*/ 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70" h="43200" fill="none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</a:path>
                <a:path w="24770" h="43200" stroke="0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  <a:lnTo>
                    <a:pt x="21600" y="21600"/>
                  </a:lnTo>
                  <a:lnTo>
                    <a:pt x="23630" y="4310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0" name="Arc 165"/>
            <p:cNvSpPr>
              <a:spLocks/>
            </p:cNvSpPr>
            <p:nvPr/>
          </p:nvSpPr>
          <p:spPr bwMode="auto">
            <a:xfrm>
              <a:off x="2704" y="1725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1" name="Arc 166"/>
            <p:cNvSpPr>
              <a:spLocks/>
            </p:cNvSpPr>
            <p:nvPr/>
          </p:nvSpPr>
          <p:spPr bwMode="auto">
            <a:xfrm>
              <a:off x="2665" y="1778"/>
              <a:ext cx="45" cy="27"/>
            </a:xfrm>
            <a:custGeom>
              <a:avLst/>
              <a:gdLst>
                <a:gd name="T0" fmla="*/ 43 w 24770"/>
                <a:gd name="T1" fmla="*/ 27 h 43200"/>
                <a:gd name="T2" fmla="*/ 45 w 24770"/>
                <a:gd name="T3" fmla="*/ 0 h 43200"/>
                <a:gd name="T4" fmla="*/ 39 w 24770"/>
                <a:gd name="T5" fmla="*/ 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70" h="43200" fill="none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</a:path>
                <a:path w="24770" h="43200" stroke="0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  <a:lnTo>
                    <a:pt x="21600" y="21600"/>
                  </a:lnTo>
                  <a:lnTo>
                    <a:pt x="23630" y="4310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2" name="Arc 167"/>
            <p:cNvSpPr>
              <a:spLocks/>
            </p:cNvSpPr>
            <p:nvPr/>
          </p:nvSpPr>
          <p:spPr bwMode="auto">
            <a:xfrm>
              <a:off x="2704" y="1779"/>
              <a:ext cx="61" cy="81"/>
            </a:xfrm>
            <a:custGeom>
              <a:avLst/>
              <a:gdLst>
                <a:gd name="T0" fmla="*/ 6 w 21600"/>
                <a:gd name="T1" fmla="*/ 0 h 43025"/>
                <a:gd name="T2" fmla="*/ 5 w 21600"/>
                <a:gd name="T3" fmla="*/ 81 h 43025"/>
                <a:gd name="T4" fmla="*/ 0 w 21600"/>
                <a:gd name="T5" fmla="*/ 40 h 430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5" fill="none" extrusionOk="0">
                  <a:moveTo>
                    <a:pt x="2088" y="0"/>
                  </a:moveTo>
                  <a:cubicBezTo>
                    <a:pt x="13157" y="1075"/>
                    <a:pt x="21600" y="10378"/>
                    <a:pt x="21600" y="21499"/>
                  </a:cubicBezTo>
                  <a:cubicBezTo>
                    <a:pt x="21600" y="32735"/>
                    <a:pt x="12984" y="42095"/>
                    <a:pt x="1786" y="43025"/>
                  </a:cubicBezTo>
                </a:path>
                <a:path w="21600" h="43025" stroke="0" extrusionOk="0">
                  <a:moveTo>
                    <a:pt x="2088" y="0"/>
                  </a:moveTo>
                  <a:cubicBezTo>
                    <a:pt x="13157" y="1075"/>
                    <a:pt x="21600" y="10378"/>
                    <a:pt x="21600" y="21499"/>
                  </a:cubicBezTo>
                  <a:cubicBezTo>
                    <a:pt x="21600" y="32735"/>
                    <a:pt x="12984" y="42095"/>
                    <a:pt x="1786" y="43025"/>
                  </a:cubicBezTo>
                  <a:lnTo>
                    <a:pt x="0" y="21499"/>
                  </a:lnTo>
                  <a:lnTo>
                    <a:pt x="2088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3" name="Line 168"/>
            <p:cNvSpPr>
              <a:spLocks noChangeShapeType="1"/>
            </p:cNvSpPr>
            <p:nvPr/>
          </p:nvSpPr>
          <p:spPr bwMode="auto">
            <a:xfrm flipV="1">
              <a:off x="2710" y="1565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4" name="Line 169"/>
            <p:cNvSpPr>
              <a:spLocks noChangeShapeType="1"/>
            </p:cNvSpPr>
            <p:nvPr/>
          </p:nvSpPr>
          <p:spPr bwMode="auto">
            <a:xfrm>
              <a:off x="2710" y="1867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5" name="Line 175"/>
            <p:cNvSpPr>
              <a:spLocks noChangeShapeType="1"/>
            </p:cNvSpPr>
            <p:nvPr/>
          </p:nvSpPr>
          <p:spPr bwMode="auto">
            <a:xfrm>
              <a:off x="1206" y="2197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6" name="Line 176"/>
            <p:cNvSpPr>
              <a:spLocks noChangeShapeType="1"/>
            </p:cNvSpPr>
            <p:nvPr/>
          </p:nvSpPr>
          <p:spPr bwMode="auto">
            <a:xfrm>
              <a:off x="1250" y="2233"/>
              <a:ext cx="11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7" name="Line 177"/>
            <p:cNvSpPr>
              <a:spLocks noChangeShapeType="1"/>
            </p:cNvSpPr>
            <p:nvPr/>
          </p:nvSpPr>
          <p:spPr bwMode="auto">
            <a:xfrm>
              <a:off x="1283" y="2268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8" name="Line 178"/>
            <p:cNvSpPr>
              <a:spLocks noChangeShapeType="1"/>
            </p:cNvSpPr>
            <p:nvPr/>
          </p:nvSpPr>
          <p:spPr bwMode="auto">
            <a:xfrm flipV="1">
              <a:off x="1305" y="2143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39" name="Line 179"/>
            <p:cNvSpPr>
              <a:spLocks noChangeShapeType="1"/>
            </p:cNvSpPr>
            <p:nvPr/>
          </p:nvSpPr>
          <p:spPr bwMode="auto">
            <a:xfrm>
              <a:off x="2610" y="2197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0" name="Line 180"/>
            <p:cNvSpPr>
              <a:spLocks noChangeShapeType="1"/>
            </p:cNvSpPr>
            <p:nvPr/>
          </p:nvSpPr>
          <p:spPr bwMode="auto">
            <a:xfrm>
              <a:off x="2654" y="2233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1" name="Line 181"/>
            <p:cNvSpPr>
              <a:spLocks noChangeShapeType="1"/>
            </p:cNvSpPr>
            <p:nvPr/>
          </p:nvSpPr>
          <p:spPr bwMode="auto">
            <a:xfrm>
              <a:off x="2687" y="2268"/>
              <a:ext cx="4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2" name="Line 182"/>
            <p:cNvSpPr>
              <a:spLocks noChangeShapeType="1"/>
            </p:cNvSpPr>
            <p:nvPr/>
          </p:nvSpPr>
          <p:spPr bwMode="auto">
            <a:xfrm flipV="1">
              <a:off x="2710" y="2143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3" name="Arc 183"/>
            <p:cNvSpPr>
              <a:spLocks/>
            </p:cNvSpPr>
            <p:nvPr/>
          </p:nvSpPr>
          <p:spPr bwMode="auto">
            <a:xfrm>
              <a:off x="2704" y="1618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4" name="Arc 184"/>
            <p:cNvSpPr>
              <a:spLocks/>
            </p:cNvSpPr>
            <p:nvPr/>
          </p:nvSpPr>
          <p:spPr bwMode="auto">
            <a:xfrm>
              <a:off x="2665" y="1672"/>
              <a:ext cx="45" cy="26"/>
            </a:xfrm>
            <a:custGeom>
              <a:avLst/>
              <a:gdLst>
                <a:gd name="T0" fmla="*/ 43 w 24884"/>
                <a:gd name="T1" fmla="*/ 26 h 43200"/>
                <a:gd name="T2" fmla="*/ 45 w 24884"/>
                <a:gd name="T3" fmla="*/ 0 h 43200"/>
                <a:gd name="T4" fmla="*/ 39 w 24884"/>
                <a:gd name="T5" fmla="*/ 1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884" h="43200" fill="none" extrusionOk="0">
                  <a:moveTo>
                    <a:pt x="23556" y="43111"/>
                  </a:moveTo>
                  <a:cubicBezTo>
                    <a:pt x="22905" y="43170"/>
                    <a:pt x="222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9" y="-1"/>
                    <a:pt x="23797" y="83"/>
                    <a:pt x="24883" y="251"/>
                  </a:cubicBezTo>
                </a:path>
                <a:path w="24884" h="43200" stroke="0" extrusionOk="0">
                  <a:moveTo>
                    <a:pt x="23556" y="43111"/>
                  </a:moveTo>
                  <a:cubicBezTo>
                    <a:pt x="22905" y="43170"/>
                    <a:pt x="222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9" y="-1"/>
                    <a:pt x="23797" y="83"/>
                    <a:pt x="24883" y="251"/>
                  </a:cubicBezTo>
                  <a:lnTo>
                    <a:pt x="21600" y="21600"/>
                  </a:lnTo>
                  <a:lnTo>
                    <a:pt x="23556" y="4311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5" name="Arc 185"/>
            <p:cNvSpPr>
              <a:spLocks/>
            </p:cNvSpPr>
            <p:nvPr/>
          </p:nvSpPr>
          <p:spPr bwMode="auto">
            <a:xfrm>
              <a:off x="2704" y="1672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6" name="Arc 186"/>
            <p:cNvSpPr>
              <a:spLocks/>
            </p:cNvSpPr>
            <p:nvPr/>
          </p:nvSpPr>
          <p:spPr bwMode="auto">
            <a:xfrm>
              <a:off x="2665" y="1725"/>
              <a:ext cx="45" cy="27"/>
            </a:xfrm>
            <a:custGeom>
              <a:avLst/>
              <a:gdLst>
                <a:gd name="T0" fmla="*/ 43 w 24770"/>
                <a:gd name="T1" fmla="*/ 27 h 43200"/>
                <a:gd name="T2" fmla="*/ 45 w 24770"/>
                <a:gd name="T3" fmla="*/ 0 h 43200"/>
                <a:gd name="T4" fmla="*/ 39 w 24770"/>
                <a:gd name="T5" fmla="*/ 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70" h="43200" fill="none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</a:path>
                <a:path w="24770" h="43200" stroke="0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  <a:lnTo>
                    <a:pt x="21600" y="21600"/>
                  </a:lnTo>
                  <a:lnTo>
                    <a:pt x="23630" y="4310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7" name="Arc 187"/>
            <p:cNvSpPr>
              <a:spLocks/>
            </p:cNvSpPr>
            <p:nvPr/>
          </p:nvSpPr>
          <p:spPr bwMode="auto">
            <a:xfrm>
              <a:off x="2704" y="1725"/>
              <a:ext cx="61" cy="80"/>
            </a:xfrm>
            <a:custGeom>
              <a:avLst/>
              <a:gdLst>
                <a:gd name="T0" fmla="*/ 6 w 21600"/>
                <a:gd name="T1" fmla="*/ 0 h 43027"/>
                <a:gd name="T2" fmla="*/ 5 w 21600"/>
                <a:gd name="T3" fmla="*/ 80 h 43027"/>
                <a:gd name="T4" fmla="*/ 0 w 21600"/>
                <a:gd name="T5" fmla="*/ 40 h 43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7" fill="none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</a:path>
                <a:path w="21600" h="43027" stroke="0" extrusionOk="0">
                  <a:moveTo>
                    <a:pt x="2114" y="-1"/>
                  </a:moveTo>
                  <a:cubicBezTo>
                    <a:pt x="13171" y="1087"/>
                    <a:pt x="21600" y="10385"/>
                    <a:pt x="21600" y="21496"/>
                  </a:cubicBezTo>
                  <a:cubicBezTo>
                    <a:pt x="21600" y="32754"/>
                    <a:pt x="12951" y="42125"/>
                    <a:pt x="1728" y="43026"/>
                  </a:cubicBezTo>
                  <a:lnTo>
                    <a:pt x="0" y="21496"/>
                  </a:lnTo>
                  <a:lnTo>
                    <a:pt x="2114" y="-1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8" name="Arc 188"/>
            <p:cNvSpPr>
              <a:spLocks/>
            </p:cNvSpPr>
            <p:nvPr/>
          </p:nvSpPr>
          <p:spPr bwMode="auto">
            <a:xfrm>
              <a:off x="2665" y="1778"/>
              <a:ext cx="45" cy="27"/>
            </a:xfrm>
            <a:custGeom>
              <a:avLst/>
              <a:gdLst>
                <a:gd name="T0" fmla="*/ 43 w 24770"/>
                <a:gd name="T1" fmla="*/ 27 h 43200"/>
                <a:gd name="T2" fmla="*/ 45 w 24770"/>
                <a:gd name="T3" fmla="*/ 0 h 43200"/>
                <a:gd name="T4" fmla="*/ 39 w 24770"/>
                <a:gd name="T5" fmla="*/ 1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770" h="43200" fill="none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</a:path>
                <a:path w="24770" h="43200" stroke="0" extrusionOk="0">
                  <a:moveTo>
                    <a:pt x="23630" y="43104"/>
                  </a:moveTo>
                  <a:cubicBezTo>
                    <a:pt x="22955" y="43168"/>
                    <a:pt x="2227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60" y="-1"/>
                    <a:pt x="23720" y="78"/>
                    <a:pt x="24770" y="233"/>
                  </a:cubicBezTo>
                  <a:lnTo>
                    <a:pt x="21600" y="21600"/>
                  </a:lnTo>
                  <a:lnTo>
                    <a:pt x="23630" y="4310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49" name="Arc 189"/>
            <p:cNvSpPr>
              <a:spLocks/>
            </p:cNvSpPr>
            <p:nvPr/>
          </p:nvSpPr>
          <p:spPr bwMode="auto">
            <a:xfrm>
              <a:off x="2704" y="1779"/>
              <a:ext cx="61" cy="81"/>
            </a:xfrm>
            <a:custGeom>
              <a:avLst/>
              <a:gdLst>
                <a:gd name="T0" fmla="*/ 6 w 21600"/>
                <a:gd name="T1" fmla="*/ 0 h 43025"/>
                <a:gd name="T2" fmla="*/ 5 w 21600"/>
                <a:gd name="T3" fmla="*/ 81 h 43025"/>
                <a:gd name="T4" fmla="*/ 0 w 21600"/>
                <a:gd name="T5" fmla="*/ 40 h 430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25" fill="none" extrusionOk="0">
                  <a:moveTo>
                    <a:pt x="2088" y="0"/>
                  </a:moveTo>
                  <a:cubicBezTo>
                    <a:pt x="13157" y="1075"/>
                    <a:pt x="21600" y="10378"/>
                    <a:pt x="21600" y="21499"/>
                  </a:cubicBezTo>
                  <a:cubicBezTo>
                    <a:pt x="21600" y="32735"/>
                    <a:pt x="12984" y="42095"/>
                    <a:pt x="1786" y="43025"/>
                  </a:cubicBezTo>
                </a:path>
                <a:path w="21600" h="43025" stroke="0" extrusionOk="0">
                  <a:moveTo>
                    <a:pt x="2088" y="0"/>
                  </a:moveTo>
                  <a:cubicBezTo>
                    <a:pt x="13157" y="1075"/>
                    <a:pt x="21600" y="10378"/>
                    <a:pt x="21600" y="21499"/>
                  </a:cubicBezTo>
                  <a:cubicBezTo>
                    <a:pt x="21600" y="32735"/>
                    <a:pt x="12984" y="42095"/>
                    <a:pt x="1786" y="43025"/>
                  </a:cubicBezTo>
                  <a:lnTo>
                    <a:pt x="0" y="21499"/>
                  </a:lnTo>
                  <a:lnTo>
                    <a:pt x="2088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50" name="Line 190"/>
            <p:cNvSpPr>
              <a:spLocks noChangeShapeType="1"/>
            </p:cNvSpPr>
            <p:nvPr/>
          </p:nvSpPr>
          <p:spPr bwMode="auto">
            <a:xfrm flipV="1">
              <a:off x="2710" y="1565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51" name="Line 191"/>
            <p:cNvSpPr>
              <a:spLocks noChangeShapeType="1"/>
            </p:cNvSpPr>
            <p:nvPr/>
          </p:nvSpPr>
          <p:spPr bwMode="auto">
            <a:xfrm>
              <a:off x="2710" y="1867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52" name="Rectangle 192"/>
            <p:cNvSpPr>
              <a:spLocks noChangeArrowheads="1"/>
            </p:cNvSpPr>
            <p:nvPr/>
          </p:nvSpPr>
          <p:spPr bwMode="auto">
            <a:xfrm>
              <a:off x="2823" y="1665"/>
              <a:ext cx="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Courier New" pitchFamily="49" charset="0"/>
                </a:rPr>
                <a:t>L</a:t>
              </a:r>
              <a:endParaRPr lang="en-GB" sz="1600"/>
            </a:p>
          </p:txBody>
        </p:sp>
        <p:sp>
          <p:nvSpPr>
            <p:cNvPr id="6253" name="Rectangle 193"/>
            <p:cNvSpPr>
              <a:spLocks noChangeArrowheads="1"/>
            </p:cNvSpPr>
            <p:nvPr/>
          </p:nvSpPr>
          <p:spPr bwMode="auto">
            <a:xfrm>
              <a:off x="2798" y="1717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254" name="Line 199"/>
            <p:cNvSpPr>
              <a:spLocks noChangeShapeType="1"/>
            </p:cNvSpPr>
            <p:nvPr/>
          </p:nvSpPr>
          <p:spPr bwMode="auto">
            <a:xfrm>
              <a:off x="2710" y="1921"/>
              <a:ext cx="1" cy="2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55" name="Line 200"/>
            <p:cNvSpPr>
              <a:spLocks noChangeShapeType="1"/>
            </p:cNvSpPr>
            <p:nvPr/>
          </p:nvSpPr>
          <p:spPr bwMode="auto">
            <a:xfrm>
              <a:off x="1305" y="1930"/>
              <a:ext cx="1" cy="2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56" name="Line 201"/>
            <p:cNvSpPr>
              <a:spLocks noChangeShapeType="1"/>
            </p:cNvSpPr>
            <p:nvPr/>
          </p:nvSpPr>
          <p:spPr bwMode="auto">
            <a:xfrm flipV="1">
              <a:off x="1305" y="1298"/>
              <a:ext cx="1" cy="4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57" name="Line 202"/>
            <p:cNvSpPr>
              <a:spLocks noChangeShapeType="1"/>
            </p:cNvSpPr>
            <p:nvPr/>
          </p:nvSpPr>
          <p:spPr bwMode="auto">
            <a:xfrm>
              <a:off x="1305" y="1298"/>
              <a:ext cx="140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58" name="Line 203"/>
            <p:cNvSpPr>
              <a:spLocks noChangeShapeType="1"/>
            </p:cNvSpPr>
            <p:nvPr/>
          </p:nvSpPr>
          <p:spPr bwMode="auto">
            <a:xfrm>
              <a:off x="2710" y="1298"/>
              <a:ext cx="1" cy="2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59" name="Line 204"/>
            <p:cNvSpPr>
              <a:spLocks noChangeShapeType="1"/>
            </p:cNvSpPr>
            <p:nvPr/>
          </p:nvSpPr>
          <p:spPr bwMode="auto">
            <a:xfrm>
              <a:off x="2710" y="1921"/>
              <a:ext cx="1" cy="2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60" name="Line 205"/>
            <p:cNvSpPr>
              <a:spLocks noChangeShapeType="1"/>
            </p:cNvSpPr>
            <p:nvPr/>
          </p:nvSpPr>
          <p:spPr bwMode="auto">
            <a:xfrm>
              <a:off x="1305" y="1835"/>
              <a:ext cx="1" cy="30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61" name="Line 207"/>
            <p:cNvSpPr>
              <a:spLocks noChangeShapeType="1"/>
            </p:cNvSpPr>
            <p:nvPr/>
          </p:nvSpPr>
          <p:spPr bwMode="auto">
            <a:xfrm>
              <a:off x="1305" y="1298"/>
              <a:ext cx="140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262" name="Group 259"/>
            <p:cNvGrpSpPr>
              <a:grpSpLocks/>
            </p:cNvGrpSpPr>
            <p:nvPr/>
          </p:nvGrpSpPr>
          <p:grpSpPr bwMode="auto">
            <a:xfrm>
              <a:off x="1206" y="1706"/>
              <a:ext cx="188" cy="45"/>
              <a:chOff x="5145" y="3160"/>
              <a:chExt cx="188" cy="45"/>
            </a:xfrm>
          </p:grpSpPr>
          <p:sp>
            <p:nvSpPr>
              <p:cNvPr id="6266" name="Line 260"/>
              <p:cNvSpPr>
                <a:spLocks noChangeShapeType="1"/>
              </p:cNvSpPr>
              <p:nvPr/>
            </p:nvSpPr>
            <p:spPr bwMode="auto">
              <a:xfrm>
                <a:off x="5145" y="3160"/>
                <a:ext cx="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6267" name="Line 261"/>
              <p:cNvSpPr>
                <a:spLocks noChangeShapeType="1"/>
              </p:cNvSpPr>
              <p:nvPr/>
            </p:nvSpPr>
            <p:spPr bwMode="auto">
              <a:xfrm>
                <a:off x="5206" y="3205"/>
                <a:ext cx="7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grpSp>
          <p:nvGrpSpPr>
            <p:cNvPr id="6263" name="Group 262"/>
            <p:cNvGrpSpPr>
              <a:grpSpLocks/>
            </p:cNvGrpSpPr>
            <p:nvPr/>
          </p:nvGrpSpPr>
          <p:grpSpPr bwMode="auto">
            <a:xfrm>
              <a:off x="1202" y="1795"/>
              <a:ext cx="188" cy="45"/>
              <a:chOff x="5145" y="3160"/>
              <a:chExt cx="188" cy="45"/>
            </a:xfrm>
          </p:grpSpPr>
          <p:sp>
            <p:nvSpPr>
              <p:cNvPr id="6264" name="Line 263"/>
              <p:cNvSpPr>
                <a:spLocks noChangeShapeType="1"/>
              </p:cNvSpPr>
              <p:nvPr/>
            </p:nvSpPr>
            <p:spPr bwMode="auto">
              <a:xfrm>
                <a:off x="5145" y="3160"/>
                <a:ext cx="1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6265" name="Line 264"/>
              <p:cNvSpPr>
                <a:spLocks noChangeShapeType="1"/>
              </p:cNvSpPr>
              <p:nvPr/>
            </p:nvSpPr>
            <p:spPr bwMode="auto">
              <a:xfrm>
                <a:off x="5206" y="3205"/>
                <a:ext cx="7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</p:grpSp>
      <p:sp>
        <p:nvSpPr>
          <p:cNvPr id="28939" name="Text Box 267"/>
          <p:cNvSpPr txBox="1">
            <a:spLocks noChangeArrowheads="1"/>
          </p:cNvSpPr>
          <p:nvPr/>
        </p:nvSpPr>
        <p:spPr bwMode="auto">
          <a:xfrm>
            <a:off x="1438275" y="1531938"/>
            <a:ext cx="241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</a:rPr>
              <a:t>DC Source</a:t>
            </a:r>
          </a:p>
        </p:txBody>
      </p:sp>
      <p:sp>
        <p:nvSpPr>
          <p:cNvPr id="28940" name="Text Box 268"/>
          <p:cNvSpPr txBox="1">
            <a:spLocks noChangeArrowheads="1"/>
          </p:cNvSpPr>
          <p:nvPr/>
        </p:nvSpPr>
        <p:spPr bwMode="auto">
          <a:xfrm>
            <a:off x="1438275" y="4046538"/>
            <a:ext cx="241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</a:rPr>
              <a:t>AC Source</a:t>
            </a:r>
          </a:p>
        </p:txBody>
      </p:sp>
      <p:grpSp>
        <p:nvGrpSpPr>
          <p:cNvPr id="28955" name="Group 283"/>
          <p:cNvGrpSpPr>
            <a:grpSpLocks/>
          </p:cNvGrpSpPr>
          <p:nvPr/>
        </p:nvGrpSpPr>
        <p:grpSpPr bwMode="auto">
          <a:xfrm>
            <a:off x="5622925" y="4560888"/>
            <a:ext cx="3413125" cy="1676400"/>
            <a:chOff x="3542" y="2873"/>
            <a:chExt cx="2150" cy="1056"/>
          </a:xfrm>
        </p:grpSpPr>
        <p:grpSp>
          <p:nvGrpSpPr>
            <p:cNvPr id="6165" name="Group 13"/>
            <p:cNvGrpSpPr>
              <a:grpSpLocks/>
            </p:cNvGrpSpPr>
            <p:nvPr/>
          </p:nvGrpSpPr>
          <p:grpSpPr bwMode="auto">
            <a:xfrm>
              <a:off x="3542" y="3284"/>
              <a:ext cx="457" cy="306"/>
              <a:chOff x="864" y="2880"/>
              <a:chExt cx="520" cy="408"/>
            </a:xfrm>
          </p:grpSpPr>
          <p:sp>
            <p:nvSpPr>
              <p:cNvPr id="6214" name="Text Box 14"/>
              <p:cNvSpPr txBox="1">
                <a:spLocks noChangeArrowheads="1"/>
              </p:cNvSpPr>
              <p:nvPr/>
            </p:nvSpPr>
            <p:spPr bwMode="auto">
              <a:xfrm>
                <a:off x="864" y="2880"/>
                <a:ext cx="520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i="1"/>
                  <a:t>V</a:t>
                </a:r>
                <a:r>
                  <a:rPr lang="en-US" sz="1600" i="1" baseline="-25000"/>
                  <a:t>S</a:t>
                </a:r>
                <a:endParaRPr lang="en-US" sz="1600" i="1"/>
              </a:p>
            </p:txBody>
          </p:sp>
          <p:sp>
            <p:nvSpPr>
              <p:cNvPr id="6215" name="Line 15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1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66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706" y="2873"/>
              <a:ext cx="198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7" name="Line 18"/>
            <p:cNvSpPr>
              <a:spLocks noChangeShapeType="1"/>
            </p:cNvSpPr>
            <p:nvPr/>
          </p:nvSpPr>
          <p:spPr bwMode="auto">
            <a:xfrm>
              <a:off x="3817" y="3820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8" name="Line 19"/>
            <p:cNvSpPr>
              <a:spLocks noChangeShapeType="1"/>
            </p:cNvSpPr>
            <p:nvPr/>
          </p:nvSpPr>
          <p:spPr bwMode="auto">
            <a:xfrm>
              <a:off x="3861" y="3856"/>
              <a:ext cx="11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69" name="Line 20"/>
            <p:cNvSpPr>
              <a:spLocks noChangeShapeType="1"/>
            </p:cNvSpPr>
            <p:nvPr/>
          </p:nvSpPr>
          <p:spPr bwMode="auto">
            <a:xfrm>
              <a:off x="3894" y="3891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0" name="Line 21"/>
            <p:cNvSpPr>
              <a:spLocks noChangeShapeType="1"/>
            </p:cNvSpPr>
            <p:nvPr/>
          </p:nvSpPr>
          <p:spPr bwMode="auto">
            <a:xfrm flipV="1">
              <a:off x="3916" y="3766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1" name="Line 22"/>
            <p:cNvSpPr>
              <a:spLocks noChangeShapeType="1"/>
            </p:cNvSpPr>
            <p:nvPr/>
          </p:nvSpPr>
          <p:spPr bwMode="auto">
            <a:xfrm>
              <a:off x="5221" y="3820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2" name="Line 23"/>
            <p:cNvSpPr>
              <a:spLocks noChangeShapeType="1"/>
            </p:cNvSpPr>
            <p:nvPr/>
          </p:nvSpPr>
          <p:spPr bwMode="auto">
            <a:xfrm>
              <a:off x="5265" y="3856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3" name="Line 24"/>
            <p:cNvSpPr>
              <a:spLocks noChangeShapeType="1"/>
            </p:cNvSpPr>
            <p:nvPr/>
          </p:nvSpPr>
          <p:spPr bwMode="auto">
            <a:xfrm>
              <a:off x="5298" y="3891"/>
              <a:ext cx="4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4" name="Line 25"/>
            <p:cNvSpPr>
              <a:spLocks noChangeShapeType="1"/>
            </p:cNvSpPr>
            <p:nvPr/>
          </p:nvSpPr>
          <p:spPr bwMode="auto">
            <a:xfrm flipV="1">
              <a:off x="5321" y="3766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5" name="Oval 37"/>
            <p:cNvSpPr>
              <a:spLocks noChangeArrowheads="1"/>
            </p:cNvSpPr>
            <p:nvPr/>
          </p:nvSpPr>
          <p:spPr bwMode="auto">
            <a:xfrm>
              <a:off x="3761" y="3241"/>
              <a:ext cx="310" cy="249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176" name="Arc 38"/>
            <p:cNvSpPr>
              <a:spLocks/>
            </p:cNvSpPr>
            <p:nvPr/>
          </p:nvSpPr>
          <p:spPr bwMode="auto">
            <a:xfrm>
              <a:off x="3916" y="3366"/>
              <a:ext cx="78" cy="80"/>
            </a:xfrm>
            <a:custGeom>
              <a:avLst/>
              <a:gdLst>
                <a:gd name="T0" fmla="*/ 78 w 42982"/>
                <a:gd name="T1" fmla="*/ 7 h 21600"/>
                <a:gd name="T2" fmla="*/ 0 w 42982"/>
                <a:gd name="T3" fmla="*/ 9 h 21600"/>
                <a:gd name="T4" fmla="*/ 39 w 4298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82" h="21600" fill="none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</a:path>
                <a:path w="42982" h="21600" stroke="0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  <a:lnTo>
                    <a:pt x="21465" y="0"/>
                  </a:lnTo>
                  <a:lnTo>
                    <a:pt x="42982" y="1888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7" name="Arc 39"/>
            <p:cNvSpPr>
              <a:spLocks/>
            </p:cNvSpPr>
            <p:nvPr/>
          </p:nvSpPr>
          <p:spPr bwMode="auto">
            <a:xfrm>
              <a:off x="3828" y="3286"/>
              <a:ext cx="77" cy="89"/>
            </a:xfrm>
            <a:custGeom>
              <a:avLst/>
              <a:gdLst>
                <a:gd name="T0" fmla="*/ 0 w 43200"/>
                <a:gd name="T1" fmla="*/ 89 h 23984"/>
                <a:gd name="T2" fmla="*/ 77 w 43200"/>
                <a:gd name="T3" fmla="*/ 87 h 23984"/>
                <a:gd name="T4" fmla="*/ 39 w 43200"/>
                <a:gd name="T5" fmla="*/ 80 h 239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3984" fill="none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</a:path>
                <a:path w="43200" h="23984" stroke="0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  <a:lnTo>
                    <a:pt x="21600" y="21600"/>
                  </a:lnTo>
                  <a:lnTo>
                    <a:pt x="131" y="2398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8" name="Line 40"/>
            <p:cNvSpPr>
              <a:spLocks noChangeShapeType="1"/>
            </p:cNvSpPr>
            <p:nvPr/>
          </p:nvSpPr>
          <p:spPr bwMode="auto">
            <a:xfrm>
              <a:off x="3916" y="3499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9" name="Line 41"/>
            <p:cNvSpPr>
              <a:spLocks noChangeShapeType="1"/>
            </p:cNvSpPr>
            <p:nvPr/>
          </p:nvSpPr>
          <p:spPr bwMode="auto">
            <a:xfrm flipV="1">
              <a:off x="3916" y="3179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0" name="Line 42"/>
            <p:cNvSpPr>
              <a:spLocks noChangeShapeType="1"/>
            </p:cNvSpPr>
            <p:nvPr/>
          </p:nvSpPr>
          <p:spPr bwMode="auto">
            <a:xfrm>
              <a:off x="3817" y="3820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1" name="Line 43"/>
            <p:cNvSpPr>
              <a:spLocks noChangeShapeType="1"/>
            </p:cNvSpPr>
            <p:nvPr/>
          </p:nvSpPr>
          <p:spPr bwMode="auto">
            <a:xfrm>
              <a:off x="3861" y="3856"/>
              <a:ext cx="11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2" name="Line 44"/>
            <p:cNvSpPr>
              <a:spLocks noChangeShapeType="1"/>
            </p:cNvSpPr>
            <p:nvPr/>
          </p:nvSpPr>
          <p:spPr bwMode="auto">
            <a:xfrm>
              <a:off x="3894" y="3891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3" name="Line 45"/>
            <p:cNvSpPr>
              <a:spLocks noChangeShapeType="1"/>
            </p:cNvSpPr>
            <p:nvPr/>
          </p:nvSpPr>
          <p:spPr bwMode="auto">
            <a:xfrm flipV="1">
              <a:off x="3916" y="3766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4" name="Line 46"/>
            <p:cNvSpPr>
              <a:spLocks noChangeShapeType="1"/>
            </p:cNvSpPr>
            <p:nvPr/>
          </p:nvSpPr>
          <p:spPr bwMode="auto">
            <a:xfrm>
              <a:off x="5221" y="3820"/>
              <a:ext cx="1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5" name="Line 47"/>
            <p:cNvSpPr>
              <a:spLocks noChangeShapeType="1"/>
            </p:cNvSpPr>
            <p:nvPr/>
          </p:nvSpPr>
          <p:spPr bwMode="auto">
            <a:xfrm>
              <a:off x="5265" y="3856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6" name="Line 48"/>
            <p:cNvSpPr>
              <a:spLocks noChangeShapeType="1"/>
            </p:cNvSpPr>
            <p:nvPr/>
          </p:nvSpPr>
          <p:spPr bwMode="auto">
            <a:xfrm>
              <a:off x="5298" y="3891"/>
              <a:ext cx="4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7" name="Line 49"/>
            <p:cNvSpPr>
              <a:spLocks noChangeShapeType="1"/>
            </p:cNvSpPr>
            <p:nvPr/>
          </p:nvSpPr>
          <p:spPr bwMode="auto">
            <a:xfrm flipV="1">
              <a:off x="5321" y="3766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8" name="Rectangle 59"/>
            <p:cNvSpPr>
              <a:spLocks noChangeArrowheads="1"/>
            </p:cNvSpPr>
            <p:nvPr/>
          </p:nvSpPr>
          <p:spPr bwMode="auto">
            <a:xfrm>
              <a:off x="5011" y="3112"/>
              <a:ext cx="20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sz="1600">
                  <a:solidFill>
                    <a:srgbClr val="000000"/>
                  </a:solidFill>
                  <a:latin typeface="Courier New" pitchFamily="49" charset="0"/>
                </a:rPr>
                <a:t> v</a:t>
              </a:r>
              <a:r>
                <a:rPr lang="en-GB" sz="1600" baseline="-25000">
                  <a:solidFill>
                    <a:srgbClr val="000000"/>
                  </a:solidFill>
                  <a:latin typeface="Courier New" pitchFamily="49" charset="0"/>
                </a:rPr>
                <a:t>L</a:t>
              </a:r>
            </a:p>
            <a:p>
              <a:r>
                <a:rPr lang="en-GB" sz="16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6189" name="Oval 61"/>
            <p:cNvSpPr>
              <a:spLocks noChangeArrowheads="1"/>
            </p:cNvSpPr>
            <p:nvPr/>
          </p:nvSpPr>
          <p:spPr bwMode="auto">
            <a:xfrm>
              <a:off x="3761" y="3241"/>
              <a:ext cx="310" cy="249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190" name="Arc 62"/>
            <p:cNvSpPr>
              <a:spLocks/>
            </p:cNvSpPr>
            <p:nvPr/>
          </p:nvSpPr>
          <p:spPr bwMode="auto">
            <a:xfrm>
              <a:off x="3909" y="3330"/>
              <a:ext cx="78" cy="80"/>
            </a:xfrm>
            <a:custGeom>
              <a:avLst/>
              <a:gdLst>
                <a:gd name="T0" fmla="*/ 78 w 42982"/>
                <a:gd name="T1" fmla="*/ 7 h 21600"/>
                <a:gd name="T2" fmla="*/ 0 w 42982"/>
                <a:gd name="T3" fmla="*/ 9 h 21600"/>
                <a:gd name="T4" fmla="*/ 39 w 4298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82" h="21600" fill="none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</a:path>
                <a:path w="42982" h="21600" stroke="0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  <a:lnTo>
                    <a:pt x="21465" y="0"/>
                  </a:lnTo>
                  <a:lnTo>
                    <a:pt x="42982" y="1888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1" name="Arc 63"/>
            <p:cNvSpPr>
              <a:spLocks/>
            </p:cNvSpPr>
            <p:nvPr/>
          </p:nvSpPr>
          <p:spPr bwMode="auto">
            <a:xfrm>
              <a:off x="3828" y="3286"/>
              <a:ext cx="77" cy="89"/>
            </a:xfrm>
            <a:custGeom>
              <a:avLst/>
              <a:gdLst>
                <a:gd name="T0" fmla="*/ 0 w 43200"/>
                <a:gd name="T1" fmla="*/ 89 h 23984"/>
                <a:gd name="T2" fmla="*/ 77 w 43200"/>
                <a:gd name="T3" fmla="*/ 87 h 23984"/>
                <a:gd name="T4" fmla="*/ 39 w 43200"/>
                <a:gd name="T5" fmla="*/ 80 h 239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3984" fill="none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</a:path>
                <a:path w="43200" h="23984" stroke="0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  <a:lnTo>
                    <a:pt x="21600" y="21600"/>
                  </a:lnTo>
                  <a:lnTo>
                    <a:pt x="131" y="2398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2" name="Line 64"/>
            <p:cNvSpPr>
              <a:spLocks noChangeShapeType="1"/>
            </p:cNvSpPr>
            <p:nvPr/>
          </p:nvSpPr>
          <p:spPr bwMode="auto">
            <a:xfrm>
              <a:off x="3916" y="3499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3" name="Line 65"/>
            <p:cNvSpPr>
              <a:spLocks noChangeShapeType="1"/>
            </p:cNvSpPr>
            <p:nvPr/>
          </p:nvSpPr>
          <p:spPr bwMode="auto">
            <a:xfrm flipV="1">
              <a:off x="3916" y="3179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4" name="Line 66"/>
            <p:cNvSpPr>
              <a:spLocks noChangeShapeType="1"/>
            </p:cNvSpPr>
            <p:nvPr/>
          </p:nvSpPr>
          <p:spPr bwMode="auto">
            <a:xfrm>
              <a:off x="5321" y="3544"/>
              <a:ext cx="1" cy="2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5" name="Line 67"/>
            <p:cNvSpPr>
              <a:spLocks noChangeShapeType="1"/>
            </p:cNvSpPr>
            <p:nvPr/>
          </p:nvSpPr>
          <p:spPr bwMode="auto">
            <a:xfrm>
              <a:off x="3916" y="3553"/>
              <a:ext cx="1" cy="2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6" name="Line 68"/>
            <p:cNvSpPr>
              <a:spLocks noChangeShapeType="1"/>
            </p:cNvSpPr>
            <p:nvPr/>
          </p:nvSpPr>
          <p:spPr bwMode="auto">
            <a:xfrm flipV="1">
              <a:off x="3916" y="2921"/>
              <a:ext cx="1" cy="2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7" name="Line 69"/>
            <p:cNvSpPr>
              <a:spLocks noChangeShapeType="1"/>
            </p:cNvSpPr>
            <p:nvPr/>
          </p:nvSpPr>
          <p:spPr bwMode="auto">
            <a:xfrm>
              <a:off x="3916" y="2921"/>
              <a:ext cx="140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8" name="Line 70"/>
            <p:cNvSpPr>
              <a:spLocks noChangeShapeType="1"/>
            </p:cNvSpPr>
            <p:nvPr/>
          </p:nvSpPr>
          <p:spPr bwMode="auto">
            <a:xfrm>
              <a:off x="5321" y="2921"/>
              <a:ext cx="0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99" name="Line 71"/>
            <p:cNvSpPr>
              <a:spLocks noChangeShapeType="1"/>
            </p:cNvSpPr>
            <p:nvPr/>
          </p:nvSpPr>
          <p:spPr bwMode="auto">
            <a:xfrm>
              <a:off x="5321" y="3366"/>
              <a:ext cx="1" cy="4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0" name="Line 72"/>
            <p:cNvSpPr>
              <a:spLocks noChangeShapeType="1"/>
            </p:cNvSpPr>
            <p:nvPr/>
          </p:nvSpPr>
          <p:spPr bwMode="auto">
            <a:xfrm>
              <a:off x="3916" y="3553"/>
              <a:ext cx="1" cy="2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1" name="Line 73"/>
            <p:cNvSpPr>
              <a:spLocks noChangeShapeType="1"/>
            </p:cNvSpPr>
            <p:nvPr/>
          </p:nvSpPr>
          <p:spPr bwMode="auto">
            <a:xfrm flipV="1">
              <a:off x="3916" y="2921"/>
              <a:ext cx="1" cy="2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2" name="Line 74"/>
            <p:cNvSpPr>
              <a:spLocks noChangeShapeType="1"/>
            </p:cNvSpPr>
            <p:nvPr/>
          </p:nvSpPr>
          <p:spPr bwMode="auto">
            <a:xfrm>
              <a:off x="3916" y="2921"/>
              <a:ext cx="140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3" name="Text Box 270"/>
            <p:cNvSpPr txBox="1">
              <a:spLocks noChangeArrowheads="1"/>
            </p:cNvSpPr>
            <p:nvPr/>
          </p:nvSpPr>
          <p:spPr bwMode="auto">
            <a:xfrm>
              <a:off x="4945" y="3263"/>
              <a:ext cx="45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1600" i="1"/>
            </a:p>
          </p:txBody>
        </p:sp>
        <p:sp>
          <p:nvSpPr>
            <p:cNvPr id="6204" name="Oval 272"/>
            <p:cNvSpPr>
              <a:spLocks noChangeArrowheads="1"/>
            </p:cNvSpPr>
            <p:nvPr/>
          </p:nvSpPr>
          <p:spPr bwMode="auto">
            <a:xfrm>
              <a:off x="5164" y="3220"/>
              <a:ext cx="310" cy="249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05" name="Arc 273"/>
            <p:cNvSpPr>
              <a:spLocks/>
            </p:cNvSpPr>
            <p:nvPr/>
          </p:nvSpPr>
          <p:spPr bwMode="auto">
            <a:xfrm>
              <a:off x="5319" y="3345"/>
              <a:ext cx="78" cy="80"/>
            </a:xfrm>
            <a:custGeom>
              <a:avLst/>
              <a:gdLst>
                <a:gd name="T0" fmla="*/ 78 w 42982"/>
                <a:gd name="T1" fmla="*/ 7 h 21600"/>
                <a:gd name="T2" fmla="*/ 0 w 42982"/>
                <a:gd name="T3" fmla="*/ 9 h 21600"/>
                <a:gd name="T4" fmla="*/ 39 w 4298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82" h="21600" fill="none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</a:path>
                <a:path w="42982" h="21600" stroke="0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  <a:lnTo>
                    <a:pt x="21465" y="0"/>
                  </a:lnTo>
                  <a:lnTo>
                    <a:pt x="42982" y="1888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6" name="Arc 274"/>
            <p:cNvSpPr>
              <a:spLocks/>
            </p:cNvSpPr>
            <p:nvPr/>
          </p:nvSpPr>
          <p:spPr bwMode="auto">
            <a:xfrm>
              <a:off x="5231" y="3265"/>
              <a:ext cx="77" cy="89"/>
            </a:xfrm>
            <a:custGeom>
              <a:avLst/>
              <a:gdLst>
                <a:gd name="T0" fmla="*/ 0 w 43200"/>
                <a:gd name="T1" fmla="*/ 89 h 23984"/>
                <a:gd name="T2" fmla="*/ 77 w 43200"/>
                <a:gd name="T3" fmla="*/ 87 h 23984"/>
                <a:gd name="T4" fmla="*/ 39 w 43200"/>
                <a:gd name="T5" fmla="*/ 80 h 239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3984" fill="none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</a:path>
                <a:path w="43200" h="23984" stroke="0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  <a:lnTo>
                    <a:pt x="21600" y="21600"/>
                  </a:lnTo>
                  <a:lnTo>
                    <a:pt x="131" y="2398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7" name="Line 275"/>
            <p:cNvSpPr>
              <a:spLocks noChangeShapeType="1"/>
            </p:cNvSpPr>
            <p:nvPr/>
          </p:nvSpPr>
          <p:spPr bwMode="auto">
            <a:xfrm>
              <a:off x="5319" y="3478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8" name="Line 276"/>
            <p:cNvSpPr>
              <a:spLocks noChangeShapeType="1"/>
            </p:cNvSpPr>
            <p:nvPr/>
          </p:nvSpPr>
          <p:spPr bwMode="auto">
            <a:xfrm flipV="1">
              <a:off x="5319" y="3158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09" name="Oval 277"/>
            <p:cNvSpPr>
              <a:spLocks noChangeArrowheads="1"/>
            </p:cNvSpPr>
            <p:nvPr/>
          </p:nvSpPr>
          <p:spPr bwMode="auto">
            <a:xfrm>
              <a:off x="5164" y="3220"/>
              <a:ext cx="310" cy="249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10" name="Arc 278"/>
            <p:cNvSpPr>
              <a:spLocks/>
            </p:cNvSpPr>
            <p:nvPr/>
          </p:nvSpPr>
          <p:spPr bwMode="auto">
            <a:xfrm>
              <a:off x="5312" y="3309"/>
              <a:ext cx="78" cy="80"/>
            </a:xfrm>
            <a:custGeom>
              <a:avLst/>
              <a:gdLst>
                <a:gd name="T0" fmla="*/ 78 w 42982"/>
                <a:gd name="T1" fmla="*/ 7 h 21600"/>
                <a:gd name="T2" fmla="*/ 0 w 42982"/>
                <a:gd name="T3" fmla="*/ 9 h 21600"/>
                <a:gd name="T4" fmla="*/ 39 w 4298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82" h="21600" fill="none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</a:path>
                <a:path w="42982" h="21600" stroke="0" extrusionOk="0">
                  <a:moveTo>
                    <a:pt x="42982" y="1888"/>
                  </a:moveTo>
                  <a:cubicBezTo>
                    <a:pt x="42003" y="13042"/>
                    <a:pt x="32662" y="21599"/>
                    <a:pt x="21465" y="21600"/>
                  </a:cubicBezTo>
                  <a:cubicBezTo>
                    <a:pt x="10470" y="21600"/>
                    <a:pt x="1229" y="13340"/>
                    <a:pt x="0" y="2414"/>
                  </a:cubicBezTo>
                  <a:lnTo>
                    <a:pt x="21465" y="0"/>
                  </a:lnTo>
                  <a:lnTo>
                    <a:pt x="42982" y="1888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11" name="Arc 279"/>
            <p:cNvSpPr>
              <a:spLocks/>
            </p:cNvSpPr>
            <p:nvPr/>
          </p:nvSpPr>
          <p:spPr bwMode="auto">
            <a:xfrm>
              <a:off x="5231" y="3265"/>
              <a:ext cx="77" cy="89"/>
            </a:xfrm>
            <a:custGeom>
              <a:avLst/>
              <a:gdLst>
                <a:gd name="T0" fmla="*/ 0 w 43200"/>
                <a:gd name="T1" fmla="*/ 89 h 23984"/>
                <a:gd name="T2" fmla="*/ 77 w 43200"/>
                <a:gd name="T3" fmla="*/ 87 h 23984"/>
                <a:gd name="T4" fmla="*/ 39 w 43200"/>
                <a:gd name="T5" fmla="*/ 80 h 239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3984" fill="none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</a:path>
                <a:path w="43200" h="23984" stroke="0" extrusionOk="0">
                  <a:moveTo>
                    <a:pt x="131" y="23984"/>
                  </a:moveTo>
                  <a:cubicBezTo>
                    <a:pt x="44" y="23192"/>
                    <a:pt x="0" y="223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34"/>
                    <a:pt x="43172" y="22869"/>
                    <a:pt x="43116" y="23502"/>
                  </a:cubicBezTo>
                  <a:lnTo>
                    <a:pt x="21600" y="21600"/>
                  </a:lnTo>
                  <a:lnTo>
                    <a:pt x="131" y="23984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12" name="Line 280"/>
            <p:cNvSpPr>
              <a:spLocks noChangeShapeType="1"/>
            </p:cNvSpPr>
            <p:nvPr/>
          </p:nvSpPr>
          <p:spPr bwMode="auto">
            <a:xfrm>
              <a:off x="5319" y="3478"/>
              <a:ext cx="1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13" name="Line 281"/>
            <p:cNvSpPr>
              <a:spLocks noChangeShapeType="1"/>
            </p:cNvSpPr>
            <p:nvPr/>
          </p:nvSpPr>
          <p:spPr bwMode="auto">
            <a:xfrm flipV="1">
              <a:off x="5319" y="3158"/>
              <a:ext cx="1" cy="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8960" name="Group 288"/>
          <p:cNvGrpSpPr>
            <a:grpSpLocks/>
          </p:cNvGrpSpPr>
          <p:nvPr/>
        </p:nvGrpSpPr>
        <p:grpSpPr bwMode="auto">
          <a:xfrm>
            <a:off x="6677025" y="2779713"/>
            <a:ext cx="1638300" cy="915987"/>
            <a:chOff x="4206" y="1751"/>
            <a:chExt cx="1032" cy="577"/>
          </a:xfrm>
        </p:grpSpPr>
        <p:sp>
          <p:nvSpPr>
            <p:cNvPr id="6163" name="Text Box 284"/>
            <p:cNvSpPr txBox="1">
              <a:spLocks noChangeArrowheads="1"/>
            </p:cNvSpPr>
            <p:nvPr/>
          </p:nvSpPr>
          <p:spPr bwMode="auto">
            <a:xfrm>
              <a:off x="4206" y="1751"/>
              <a:ext cx="95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>
                  <a:solidFill>
                    <a:srgbClr val="0033CC"/>
                  </a:solidFill>
                </a:rPr>
                <a:t>Inductor in DC acts like a short Circuit</a:t>
              </a:r>
            </a:p>
          </p:txBody>
        </p:sp>
        <p:sp>
          <p:nvSpPr>
            <p:cNvPr id="6164" name="Line 285"/>
            <p:cNvSpPr>
              <a:spLocks noChangeShapeType="1"/>
            </p:cNvSpPr>
            <p:nvPr/>
          </p:nvSpPr>
          <p:spPr bwMode="auto">
            <a:xfrm flipV="1">
              <a:off x="5011" y="1840"/>
              <a:ext cx="227" cy="90"/>
            </a:xfrm>
            <a:prstGeom prst="line">
              <a:avLst/>
            </a:prstGeom>
            <a:noFill/>
            <a:ln w="12700" cap="sq">
              <a:solidFill>
                <a:srgbClr val="00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grpSp>
        <p:nvGrpSpPr>
          <p:cNvPr id="28961" name="Group 289"/>
          <p:cNvGrpSpPr>
            <a:grpSpLocks/>
          </p:cNvGrpSpPr>
          <p:nvPr/>
        </p:nvGrpSpPr>
        <p:grpSpPr bwMode="auto">
          <a:xfrm>
            <a:off x="6462713" y="5578475"/>
            <a:ext cx="1817687" cy="963613"/>
            <a:chOff x="4071" y="3514"/>
            <a:chExt cx="1145" cy="607"/>
          </a:xfrm>
        </p:grpSpPr>
        <p:sp>
          <p:nvSpPr>
            <p:cNvPr id="6161" name="Text Box 286"/>
            <p:cNvSpPr txBox="1">
              <a:spLocks noChangeArrowheads="1"/>
            </p:cNvSpPr>
            <p:nvPr/>
          </p:nvSpPr>
          <p:spPr bwMode="auto">
            <a:xfrm>
              <a:off x="4071" y="3544"/>
              <a:ext cx="103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>
                  <a:solidFill>
                    <a:srgbClr val="0033CC"/>
                  </a:solidFill>
                </a:rPr>
                <a:t>Inductor in AC acts like a voltage source</a:t>
              </a:r>
            </a:p>
          </p:txBody>
        </p:sp>
        <p:sp>
          <p:nvSpPr>
            <p:cNvPr id="6162" name="Line 287"/>
            <p:cNvSpPr>
              <a:spLocks noChangeShapeType="1"/>
            </p:cNvSpPr>
            <p:nvPr/>
          </p:nvSpPr>
          <p:spPr bwMode="auto">
            <a:xfrm flipV="1">
              <a:off x="4989" y="3514"/>
              <a:ext cx="227" cy="268"/>
            </a:xfrm>
            <a:prstGeom prst="line">
              <a:avLst/>
            </a:prstGeom>
            <a:noFill/>
            <a:ln w="12700" cap="sq">
              <a:solidFill>
                <a:srgbClr val="00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22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Inductors in AC Circuits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39" grpId="0"/>
      <p:bldP spid="289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3143" y="1574800"/>
            <a:ext cx="8229600" cy="4114800"/>
          </a:xfrm>
        </p:spPr>
        <p:txBody>
          <a:bodyPr>
            <a:noAutofit/>
          </a:bodyPr>
          <a:lstStyle/>
          <a:p>
            <a:pPr eaLnBrk="1" hangingPunct="1">
              <a:buClr>
                <a:schemeClr val="tx2"/>
              </a:buClr>
            </a:pPr>
            <a:r>
              <a:rPr lang="en-US" sz="2800" b="1" dirty="0" smtClean="0">
                <a:solidFill>
                  <a:srgbClr val="FF0000"/>
                </a:solidFill>
              </a:rPr>
              <a:t>Take Note</a:t>
            </a:r>
            <a:r>
              <a:rPr lang="en-US" sz="2800" dirty="0" smtClean="0"/>
              <a:t> </a:t>
            </a:r>
          </a:p>
          <a:p>
            <a:pPr lvl="1">
              <a:buClr>
                <a:schemeClr val="tx2"/>
              </a:buClr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You </a:t>
            </a:r>
            <a:r>
              <a:rPr lang="en-US" sz="2800" dirty="0" smtClean="0">
                <a:solidFill>
                  <a:srgbClr val="FF0000"/>
                </a:solidFill>
              </a:rPr>
              <a:t>cannot</a:t>
            </a:r>
            <a:r>
              <a:rPr lang="en-US" sz="2800" dirty="0" smtClean="0"/>
              <a:t> make a current flowing through an inductor to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  <a:r>
              <a:rPr lang="en-US" sz="2800" dirty="0" smtClean="0"/>
              <a:t>ange instantaneously because this will give rise to an infinite voltage</a:t>
            </a:r>
          </a:p>
          <a:p>
            <a:pPr lvl="1" eaLnBrk="1" hangingPunct="1">
              <a:buClr>
                <a:schemeClr val="tx2"/>
              </a:buClr>
            </a:pPr>
            <a:endParaRPr lang="en-US" sz="2800" dirty="0" smtClean="0"/>
          </a:p>
          <a:p>
            <a:pPr marL="301943" lvl="1" indent="0" eaLnBrk="1" hangingPunct="1">
              <a:buClr>
                <a:schemeClr val="tx2"/>
              </a:buClr>
              <a:buNone/>
            </a:pPr>
            <a:endParaRPr lang="en-US" sz="2800" dirty="0" smtClean="0"/>
          </a:p>
          <a:p>
            <a:pPr lvl="1" eaLnBrk="1" hangingPunct="1">
              <a:buClr>
                <a:schemeClr val="tx2"/>
              </a:buClr>
            </a:pPr>
            <a:r>
              <a:rPr lang="en-US" sz="2800" dirty="0" smtClean="0"/>
              <a:t>If this happens, the inductor will be destroyed</a:t>
            </a:r>
          </a:p>
          <a:p>
            <a:pPr lvl="1" eaLnBrk="1" hangingPunct="1">
              <a:buClr>
                <a:schemeClr val="tx2"/>
              </a:buClr>
            </a:pPr>
            <a:r>
              <a:rPr lang="en-US" sz="2800" dirty="0" smtClean="0"/>
              <a:t>Hence current must only change over a period of time</a:t>
            </a:r>
            <a:endParaRPr lang="en-GB" sz="2800" dirty="0" smtClean="0"/>
          </a:p>
          <a:p>
            <a:pPr eaLnBrk="1" hangingPunct="1">
              <a:buClr>
                <a:schemeClr val="tx2"/>
              </a:buClr>
            </a:pPr>
            <a:endParaRPr lang="en-GB" sz="2800" dirty="0" smtClean="0"/>
          </a:p>
        </p:txBody>
      </p:sp>
      <p:graphicFrame>
        <p:nvGraphicFramePr>
          <p:cNvPr id="717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898900" y="3789363"/>
          <a:ext cx="196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3" imgW="1968500" imgH="723900" progId="Equation.3">
                  <p:embed/>
                </p:oleObj>
              </mc:Choice>
              <mc:Fallback>
                <p:oleObj name="Equation" r:id="rId3" imgW="19685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789363"/>
                        <a:ext cx="1968500" cy="723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ap="flat">
                            <a:solidFill>
                              <a:srgbClr val="FF66CC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Inductors in AC Circuits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DC6A2-CEF5-4F86-BCD8-62CAE35BA22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27314" y="1947863"/>
            <a:ext cx="8088086" cy="2841851"/>
          </a:xfrm>
        </p:spPr>
        <p:txBody>
          <a:bodyPr>
            <a:noAutofit/>
          </a:bodyPr>
          <a:lstStyle/>
          <a:p>
            <a:pPr eaLnBrk="1" hangingPunct="1">
              <a:spcBef>
                <a:spcPct val="40000"/>
              </a:spcBef>
              <a:buClr>
                <a:schemeClr val="tx2"/>
              </a:buClr>
            </a:pPr>
            <a:r>
              <a:rPr lang="en-US" sz="2800" dirty="0" smtClean="0"/>
              <a:t>When a </a:t>
            </a:r>
            <a:r>
              <a:rPr lang="en-US" sz="2800" dirty="0" smtClean="0">
                <a:solidFill>
                  <a:srgbClr val="FF0000"/>
                </a:solidFill>
              </a:rPr>
              <a:t>sinusoidal AC voltage</a:t>
            </a:r>
            <a:r>
              <a:rPr lang="en-US" sz="2800" dirty="0" smtClean="0"/>
              <a:t> is applied across an inductor, a </a:t>
            </a:r>
            <a:r>
              <a:rPr lang="en-US" sz="2800" dirty="0" smtClean="0">
                <a:solidFill>
                  <a:srgbClr val="FF0000"/>
                </a:solidFill>
              </a:rPr>
              <a:t>sinusoidal AC current </a:t>
            </a:r>
            <a:r>
              <a:rPr lang="en-US" sz="2800" dirty="0" smtClean="0"/>
              <a:t>is generated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40000"/>
              </a:spcBef>
              <a:buClr>
                <a:schemeClr val="tx2"/>
              </a:buClr>
            </a:pPr>
            <a:r>
              <a:rPr lang="en-US" sz="2800" dirty="0" smtClean="0"/>
              <a:t>However, </a:t>
            </a:r>
            <a:r>
              <a:rPr lang="en-US" sz="2800" i="1" dirty="0" smtClean="0"/>
              <a:t>V</a:t>
            </a:r>
            <a:r>
              <a:rPr lang="en-US" sz="2800" dirty="0" smtClean="0"/>
              <a:t> and </a:t>
            </a:r>
            <a:r>
              <a:rPr lang="en-US" sz="2800" i="1" dirty="0" smtClean="0"/>
              <a:t>I</a:t>
            </a:r>
            <a:r>
              <a:rPr lang="en-US" sz="2800" dirty="0" smtClean="0"/>
              <a:t> are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rgbClr val="FF0000"/>
                </a:solidFill>
              </a:rPr>
              <a:t> in phase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with each other</a:t>
            </a:r>
          </a:p>
          <a:p>
            <a:pPr eaLnBrk="1" hangingPunct="1">
              <a:spcBef>
                <a:spcPct val="40000"/>
              </a:spcBef>
              <a:buClr>
                <a:schemeClr val="tx2"/>
              </a:buClr>
            </a:pPr>
            <a:r>
              <a:rPr lang="en-US" sz="2800" dirty="0" smtClean="0"/>
              <a:t>Instead they are </a:t>
            </a:r>
            <a:r>
              <a:rPr lang="en-US" sz="2800" dirty="0" smtClean="0">
                <a:solidFill>
                  <a:srgbClr val="FF0000"/>
                </a:solidFill>
              </a:rPr>
              <a:t>90</a:t>
            </a:r>
            <a:r>
              <a:rPr lang="en-US" sz="2800" baseline="30000" dirty="0" smtClean="0">
                <a:solidFill>
                  <a:srgbClr val="FF0000"/>
                </a:solidFill>
              </a:rPr>
              <a:t>o</a:t>
            </a:r>
            <a:r>
              <a:rPr lang="en-US" sz="2800" dirty="0" smtClean="0">
                <a:solidFill>
                  <a:srgbClr val="FF0000"/>
                </a:solidFill>
              </a:rPr>
              <a:t> out of phase</a:t>
            </a:r>
            <a:r>
              <a:rPr lang="en-US" sz="2800" dirty="0" smtClean="0"/>
              <a:t> with </a:t>
            </a:r>
            <a:r>
              <a:rPr lang="en-US" sz="2800" i="1" dirty="0" smtClean="0">
                <a:solidFill>
                  <a:srgbClr val="FF0000"/>
                </a:solidFill>
              </a:rPr>
              <a:t>V</a:t>
            </a:r>
            <a:r>
              <a:rPr lang="en-US" sz="2800" dirty="0" smtClean="0">
                <a:solidFill>
                  <a:srgbClr val="FF0000"/>
                </a:solidFill>
              </a:rPr>
              <a:t> leading </a:t>
            </a:r>
            <a:r>
              <a:rPr lang="en-US" sz="2800" i="1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 </a:t>
            </a:r>
            <a:endParaRPr lang="en-US" sz="2800" baseline="300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40000"/>
              </a:spcBef>
              <a:buClr>
                <a:schemeClr val="tx2"/>
              </a:buClr>
            </a:pPr>
            <a:r>
              <a:rPr lang="en-US" sz="2800" dirty="0" smtClean="0"/>
              <a:t>Another way of saying this is that </a:t>
            </a:r>
            <a:r>
              <a:rPr lang="en-US" sz="2800" i="1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 lags </a:t>
            </a:r>
            <a:r>
              <a:rPr lang="en-US" sz="2800" i="1" dirty="0" smtClean="0">
                <a:solidFill>
                  <a:srgbClr val="FF0000"/>
                </a:solidFill>
              </a:rPr>
              <a:t>V</a:t>
            </a:r>
            <a:r>
              <a:rPr lang="en-US" sz="2800" dirty="0" smtClean="0">
                <a:solidFill>
                  <a:srgbClr val="FF0000"/>
                </a:solidFill>
              </a:rPr>
              <a:t> by 90</a:t>
            </a:r>
            <a:r>
              <a:rPr lang="en-US" sz="2800" baseline="30000" dirty="0" smtClean="0">
                <a:solidFill>
                  <a:srgbClr val="FF0000"/>
                </a:solidFill>
              </a:rPr>
              <a:t>o</a:t>
            </a:r>
            <a:endParaRPr lang="en-GB" sz="2800" baseline="30000" dirty="0" smtClean="0">
              <a:solidFill>
                <a:srgbClr val="FF0000"/>
              </a:solidFill>
            </a:endParaRP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V-I Phase relationship in Inductor Circuit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grpSp>
        <p:nvGrpSpPr>
          <p:cNvPr id="9219" name="Group 93"/>
          <p:cNvGrpSpPr>
            <a:grpSpLocks/>
          </p:cNvGrpSpPr>
          <p:nvPr/>
        </p:nvGrpSpPr>
        <p:grpSpPr bwMode="auto">
          <a:xfrm>
            <a:off x="1444625" y="2094820"/>
            <a:ext cx="7239000" cy="3810000"/>
            <a:chOff x="960" y="720"/>
            <a:chExt cx="4560" cy="2400"/>
          </a:xfrm>
        </p:grpSpPr>
        <p:sp>
          <p:nvSpPr>
            <p:cNvPr id="9234" name="Rectangle 38"/>
            <p:cNvSpPr>
              <a:spLocks noChangeArrowheads="1"/>
            </p:cNvSpPr>
            <p:nvPr/>
          </p:nvSpPr>
          <p:spPr bwMode="auto">
            <a:xfrm>
              <a:off x="960" y="720"/>
              <a:ext cx="4560" cy="2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35" name="Line 40"/>
            <p:cNvSpPr>
              <a:spLocks noChangeShapeType="1"/>
            </p:cNvSpPr>
            <p:nvPr/>
          </p:nvSpPr>
          <p:spPr bwMode="auto">
            <a:xfrm>
              <a:off x="2518" y="1886"/>
              <a:ext cx="0" cy="10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36" name="Line 42"/>
            <p:cNvSpPr>
              <a:spLocks noChangeShapeType="1"/>
            </p:cNvSpPr>
            <p:nvPr/>
          </p:nvSpPr>
          <p:spPr bwMode="auto">
            <a:xfrm>
              <a:off x="1076" y="1951"/>
              <a:ext cx="439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37" name="Line 43"/>
            <p:cNvSpPr>
              <a:spLocks noChangeShapeType="1"/>
            </p:cNvSpPr>
            <p:nvPr/>
          </p:nvSpPr>
          <p:spPr bwMode="auto">
            <a:xfrm flipV="1">
              <a:off x="1438" y="751"/>
              <a:ext cx="1" cy="23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611" name="Text Box 59"/>
          <p:cNvSpPr txBox="1">
            <a:spLocks noChangeArrowheads="1"/>
          </p:cNvSpPr>
          <p:nvPr/>
        </p:nvSpPr>
        <p:spPr bwMode="auto">
          <a:xfrm flipH="1">
            <a:off x="2368550" y="2293258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66FFFF"/>
                </a:solidFill>
                <a:latin typeface="Verdana" pitchFamily="34" charset="0"/>
              </a:rPr>
              <a:t> Voltage</a:t>
            </a:r>
            <a:endParaRPr lang="en-GB" sz="2000">
              <a:solidFill>
                <a:srgbClr val="66FFFF"/>
              </a:solidFill>
              <a:latin typeface="Verdana" pitchFamily="34" charset="0"/>
            </a:endParaRPr>
          </a:p>
        </p:txBody>
      </p:sp>
      <p:grpSp>
        <p:nvGrpSpPr>
          <p:cNvPr id="23644" name="Group 92"/>
          <p:cNvGrpSpPr>
            <a:grpSpLocks/>
          </p:cNvGrpSpPr>
          <p:nvPr/>
        </p:nvGrpSpPr>
        <p:grpSpPr bwMode="auto">
          <a:xfrm>
            <a:off x="2189163" y="2728233"/>
            <a:ext cx="5372100" cy="2722562"/>
            <a:chOff x="1429" y="1119"/>
            <a:chExt cx="3384" cy="1715"/>
          </a:xfrm>
        </p:grpSpPr>
        <p:sp>
          <p:nvSpPr>
            <p:cNvPr id="9231" name="Freeform 55"/>
            <p:cNvSpPr>
              <a:spLocks/>
            </p:cNvSpPr>
            <p:nvPr/>
          </p:nvSpPr>
          <p:spPr bwMode="auto">
            <a:xfrm>
              <a:off x="1429" y="1132"/>
              <a:ext cx="1134" cy="833"/>
            </a:xfrm>
            <a:custGeom>
              <a:avLst/>
              <a:gdLst>
                <a:gd name="T0" fmla="*/ 0 w 450"/>
                <a:gd name="T1" fmla="*/ 833 h 765"/>
                <a:gd name="T2" fmla="*/ 605 w 450"/>
                <a:gd name="T3" fmla="*/ 0 h 765"/>
                <a:gd name="T4" fmla="*/ 1134 w 450"/>
                <a:gd name="T5" fmla="*/ 833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32" name="Freeform 56"/>
            <p:cNvSpPr>
              <a:spLocks/>
            </p:cNvSpPr>
            <p:nvPr/>
          </p:nvSpPr>
          <p:spPr bwMode="auto">
            <a:xfrm flipV="1">
              <a:off x="2558" y="1947"/>
              <a:ext cx="1118" cy="887"/>
            </a:xfrm>
            <a:custGeom>
              <a:avLst/>
              <a:gdLst>
                <a:gd name="T0" fmla="*/ 0 w 450"/>
                <a:gd name="T1" fmla="*/ 887 h 765"/>
                <a:gd name="T2" fmla="*/ 596 w 450"/>
                <a:gd name="T3" fmla="*/ 0 h 765"/>
                <a:gd name="T4" fmla="*/ 1118 w 450"/>
                <a:gd name="T5" fmla="*/ 887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33" name="Freeform 82"/>
            <p:cNvSpPr>
              <a:spLocks/>
            </p:cNvSpPr>
            <p:nvPr/>
          </p:nvSpPr>
          <p:spPr bwMode="auto">
            <a:xfrm>
              <a:off x="3679" y="1119"/>
              <a:ext cx="1134" cy="832"/>
            </a:xfrm>
            <a:custGeom>
              <a:avLst/>
              <a:gdLst>
                <a:gd name="T0" fmla="*/ 0 w 450"/>
                <a:gd name="T1" fmla="*/ 832 h 765"/>
                <a:gd name="T2" fmla="*/ 605 w 450"/>
                <a:gd name="T3" fmla="*/ 0 h 765"/>
                <a:gd name="T4" fmla="*/ 1134 w 450"/>
                <a:gd name="T5" fmla="*/ 832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3639" name="Group 87"/>
          <p:cNvGrpSpPr>
            <a:grpSpLocks/>
          </p:cNvGrpSpPr>
          <p:nvPr/>
        </p:nvGrpSpPr>
        <p:grpSpPr bwMode="auto">
          <a:xfrm>
            <a:off x="2196249" y="3396570"/>
            <a:ext cx="5363545" cy="1446804"/>
            <a:chOff x="1724" y="2112"/>
            <a:chExt cx="3138" cy="830"/>
          </a:xfrm>
        </p:grpSpPr>
        <p:sp>
          <p:nvSpPr>
            <p:cNvPr id="9226" name="Text Box 52"/>
            <p:cNvSpPr txBox="1">
              <a:spLocks noChangeArrowheads="1"/>
            </p:cNvSpPr>
            <p:nvPr/>
          </p:nvSpPr>
          <p:spPr bwMode="auto">
            <a:xfrm>
              <a:off x="2880" y="2496"/>
              <a:ext cx="67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EFA5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FF00"/>
                  </a:solidFill>
                  <a:latin typeface="Verdana" pitchFamily="34" charset="0"/>
                </a:rPr>
                <a:t>Current</a:t>
              </a:r>
              <a:endParaRPr lang="en-GB" sz="2000">
                <a:solidFill>
                  <a:srgbClr val="FFFF00"/>
                </a:solidFill>
                <a:latin typeface="Verdana" pitchFamily="34" charset="0"/>
              </a:endParaRPr>
            </a:p>
          </p:txBody>
        </p:sp>
        <p:grpSp>
          <p:nvGrpSpPr>
            <p:cNvPr id="9227" name="Group 86"/>
            <p:cNvGrpSpPr>
              <a:grpSpLocks/>
            </p:cNvGrpSpPr>
            <p:nvPr/>
          </p:nvGrpSpPr>
          <p:grpSpPr bwMode="auto">
            <a:xfrm>
              <a:off x="1724" y="2112"/>
              <a:ext cx="3138" cy="830"/>
              <a:chOff x="1724" y="2112"/>
              <a:chExt cx="3138" cy="830"/>
            </a:xfrm>
          </p:grpSpPr>
          <p:sp>
            <p:nvSpPr>
              <p:cNvPr id="9228" name="Freeform 48"/>
              <p:cNvSpPr>
                <a:spLocks/>
              </p:cNvSpPr>
              <p:nvPr/>
            </p:nvSpPr>
            <p:spPr bwMode="auto">
              <a:xfrm>
                <a:off x="1724" y="2112"/>
                <a:ext cx="1053" cy="390"/>
              </a:xfrm>
              <a:custGeom>
                <a:avLst/>
                <a:gdLst>
                  <a:gd name="T0" fmla="*/ 0 w 450"/>
                  <a:gd name="T1" fmla="*/ 390 h 765"/>
                  <a:gd name="T2" fmla="*/ 562 w 450"/>
                  <a:gd name="T3" fmla="*/ 0 h 765"/>
                  <a:gd name="T4" fmla="*/ 1053 w 450"/>
                  <a:gd name="T5" fmla="*/ 390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57150" cmpd="sng">
                <a:solidFill>
                  <a:srgbClr val="EEFA5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29" name="Freeform 49"/>
              <p:cNvSpPr>
                <a:spLocks/>
              </p:cNvSpPr>
              <p:nvPr/>
            </p:nvSpPr>
            <p:spPr bwMode="auto">
              <a:xfrm flipV="1">
                <a:off x="2764" y="2485"/>
                <a:ext cx="1056" cy="457"/>
              </a:xfrm>
              <a:custGeom>
                <a:avLst/>
                <a:gdLst>
                  <a:gd name="T0" fmla="*/ 0 w 450"/>
                  <a:gd name="T1" fmla="*/ 457 h 765"/>
                  <a:gd name="T2" fmla="*/ 563 w 450"/>
                  <a:gd name="T3" fmla="*/ 0 h 765"/>
                  <a:gd name="T4" fmla="*/ 1056 w 450"/>
                  <a:gd name="T5" fmla="*/ 457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57150" cmpd="sng">
                <a:solidFill>
                  <a:srgbClr val="EEFA5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30" name="Freeform 84"/>
              <p:cNvSpPr>
                <a:spLocks/>
              </p:cNvSpPr>
              <p:nvPr/>
            </p:nvSpPr>
            <p:spPr bwMode="auto">
              <a:xfrm>
                <a:off x="3809" y="2112"/>
                <a:ext cx="1053" cy="390"/>
              </a:xfrm>
              <a:custGeom>
                <a:avLst/>
                <a:gdLst>
                  <a:gd name="T0" fmla="*/ 0 w 450"/>
                  <a:gd name="T1" fmla="*/ 390 h 765"/>
                  <a:gd name="T2" fmla="*/ 562 w 450"/>
                  <a:gd name="T3" fmla="*/ 0 h 765"/>
                  <a:gd name="T4" fmla="*/ 1053 w 450"/>
                  <a:gd name="T5" fmla="*/ 390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57150" cmpd="sng">
                <a:solidFill>
                  <a:srgbClr val="EEFA5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9223" name="Text Box 89"/>
          <p:cNvSpPr txBox="1">
            <a:spLocks noChangeArrowheads="1"/>
          </p:cNvSpPr>
          <p:nvPr/>
        </p:nvSpPr>
        <p:spPr bwMode="auto">
          <a:xfrm>
            <a:off x="596899" y="1273765"/>
            <a:ext cx="7458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b="1" dirty="0"/>
              <a:t>AC Voltage and Current in a purely </a:t>
            </a:r>
            <a:r>
              <a:rPr lang="en-US" b="1" dirty="0">
                <a:solidFill>
                  <a:srgbClr val="FFFF00"/>
                </a:solidFill>
              </a:rPr>
              <a:t>Resistive</a:t>
            </a:r>
            <a:r>
              <a:rPr lang="en-US" b="1" dirty="0"/>
              <a:t> Circuit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3642" name="Text Box 90"/>
          <p:cNvSpPr txBox="1">
            <a:spLocks noChangeArrowheads="1"/>
          </p:cNvSpPr>
          <p:nvPr/>
        </p:nvSpPr>
        <p:spPr bwMode="auto">
          <a:xfrm>
            <a:off x="6016625" y="4457020"/>
            <a:ext cx="258762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 in phase with I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23643" name="Text Box 91"/>
          <p:cNvSpPr txBox="1">
            <a:spLocks noChangeArrowheads="1"/>
          </p:cNvSpPr>
          <p:nvPr/>
        </p:nvSpPr>
        <p:spPr bwMode="auto">
          <a:xfrm>
            <a:off x="4006850" y="2293258"/>
            <a:ext cx="2468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FFFFCC"/>
                </a:solidFill>
              </a:rPr>
              <a:t>Occurs in a Resistive Circuit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V-I Phase relationship in Inductor Circuit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5" presetClass="emph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/>
      <p:bldP spid="23642" grpId="0" animBg="1"/>
      <p:bldP spid="23643" grpId="0"/>
      <p:bldP spid="23643" grpId="1"/>
      <p:bldP spid="2364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186770" y="2163763"/>
            <a:ext cx="7239000" cy="381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3660095" y="4014788"/>
            <a:ext cx="0" cy="1619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1370920" y="4117976"/>
            <a:ext cx="69754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flipV="1">
            <a:off x="1945595" y="2212976"/>
            <a:ext cx="1588" cy="37099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 flipH="1">
            <a:off x="2110695" y="2362201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66FFFF"/>
                </a:solidFill>
                <a:latin typeface="Verdana" pitchFamily="34" charset="0"/>
              </a:rPr>
              <a:t> Voltage</a:t>
            </a:r>
            <a:endParaRPr lang="en-GB" sz="2000">
              <a:solidFill>
                <a:srgbClr val="66FFFF"/>
              </a:solidFill>
              <a:latin typeface="Verdana" pitchFamily="34" charset="0"/>
            </a:endParaRPr>
          </a:p>
        </p:txBody>
      </p:sp>
      <p:grpSp>
        <p:nvGrpSpPr>
          <p:cNvPr id="24605" name="Group 29"/>
          <p:cNvGrpSpPr>
            <a:grpSpLocks/>
          </p:cNvGrpSpPr>
          <p:nvPr/>
        </p:nvGrpSpPr>
        <p:grpSpPr bwMode="auto">
          <a:xfrm>
            <a:off x="1931308" y="2797176"/>
            <a:ext cx="5332412" cy="2697162"/>
            <a:chOff x="1429" y="1119"/>
            <a:chExt cx="3359" cy="1699"/>
          </a:xfrm>
        </p:grpSpPr>
        <p:sp>
          <p:nvSpPr>
            <p:cNvPr id="10267" name="Freeform 11"/>
            <p:cNvSpPr>
              <a:spLocks/>
            </p:cNvSpPr>
            <p:nvPr/>
          </p:nvSpPr>
          <p:spPr bwMode="auto">
            <a:xfrm>
              <a:off x="1429" y="1132"/>
              <a:ext cx="1134" cy="833"/>
            </a:xfrm>
            <a:custGeom>
              <a:avLst/>
              <a:gdLst>
                <a:gd name="T0" fmla="*/ 0 w 450"/>
                <a:gd name="T1" fmla="*/ 833 h 765"/>
                <a:gd name="T2" fmla="*/ 605 w 450"/>
                <a:gd name="T3" fmla="*/ 0 h 765"/>
                <a:gd name="T4" fmla="*/ 1134 w 450"/>
                <a:gd name="T5" fmla="*/ 833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8" name="Freeform 12"/>
            <p:cNvSpPr>
              <a:spLocks/>
            </p:cNvSpPr>
            <p:nvPr/>
          </p:nvSpPr>
          <p:spPr bwMode="auto">
            <a:xfrm flipV="1">
              <a:off x="2542" y="1931"/>
              <a:ext cx="1118" cy="887"/>
            </a:xfrm>
            <a:custGeom>
              <a:avLst/>
              <a:gdLst>
                <a:gd name="T0" fmla="*/ 0 w 450"/>
                <a:gd name="T1" fmla="*/ 887 h 765"/>
                <a:gd name="T2" fmla="*/ 596 w 450"/>
                <a:gd name="T3" fmla="*/ 0 h 765"/>
                <a:gd name="T4" fmla="*/ 1118 w 450"/>
                <a:gd name="T5" fmla="*/ 887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9" name="Freeform 13"/>
            <p:cNvSpPr>
              <a:spLocks/>
            </p:cNvSpPr>
            <p:nvPr/>
          </p:nvSpPr>
          <p:spPr bwMode="auto">
            <a:xfrm>
              <a:off x="3654" y="1119"/>
              <a:ext cx="1134" cy="832"/>
            </a:xfrm>
            <a:custGeom>
              <a:avLst/>
              <a:gdLst>
                <a:gd name="T0" fmla="*/ 0 w 450"/>
                <a:gd name="T1" fmla="*/ 832 h 765"/>
                <a:gd name="T2" fmla="*/ 605 w 450"/>
                <a:gd name="T3" fmla="*/ 0 h 765"/>
                <a:gd name="T4" fmla="*/ 1134 w 450"/>
                <a:gd name="T5" fmla="*/ 832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234770" y="3306763"/>
            <a:ext cx="114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EFA5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FF00"/>
                </a:solidFill>
                <a:latin typeface="Verdana" pitchFamily="34" charset="0"/>
              </a:rPr>
              <a:t>Current</a:t>
            </a:r>
            <a:endParaRPr lang="en-GB" sz="2000">
              <a:solidFill>
                <a:srgbClr val="FFFF00"/>
              </a:solidFill>
              <a:latin typeface="Verdana" pitchFamily="34" charset="0"/>
            </a:endParaRPr>
          </a:p>
        </p:txBody>
      </p:sp>
      <p:grpSp>
        <p:nvGrpSpPr>
          <p:cNvPr id="24606" name="Group 30"/>
          <p:cNvGrpSpPr>
            <a:grpSpLocks/>
          </p:cNvGrpSpPr>
          <p:nvPr/>
        </p:nvGrpSpPr>
        <p:grpSpPr bwMode="auto">
          <a:xfrm>
            <a:off x="1058183" y="3459163"/>
            <a:ext cx="6872287" cy="1435100"/>
            <a:chOff x="879" y="1536"/>
            <a:chExt cx="4329" cy="904"/>
          </a:xfrm>
        </p:grpSpPr>
        <p:sp>
          <p:nvSpPr>
            <p:cNvPr id="10263" name="Freeform 17"/>
            <p:cNvSpPr>
              <a:spLocks/>
            </p:cNvSpPr>
            <p:nvPr/>
          </p:nvSpPr>
          <p:spPr bwMode="auto">
            <a:xfrm>
              <a:off x="2016" y="1536"/>
              <a:ext cx="1152" cy="428"/>
            </a:xfrm>
            <a:custGeom>
              <a:avLst/>
              <a:gdLst>
                <a:gd name="T0" fmla="*/ 0 w 450"/>
                <a:gd name="T1" fmla="*/ 428 h 765"/>
                <a:gd name="T2" fmla="*/ 614 w 450"/>
                <a:gd name="T3" fmla="*/ 0 h 765"/>
                <a:gd name="T4" fmla="*/ 1152 w 450"/>
                <a:gd name="T5" fmla="*/ 428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EEFA5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4" name="Freeform 18"/>
            <p:cNvSpPr>
              <a:spLocks/>
            </p:cNvSpPr>
            <p:nvPr/>
          </p:nvSpPr>
          <p:spPr bwMode="auto">
            <a:xfrm flipV="1">
              <a:off x="3151" y="1938"/>
              <a:ext cx="1137" cy="502"/>
            </a:xfrm>
            <a:custGeom>
              <a:avLst/>
              <a:gdLst>
                <a:gd name="T0" fmla="*/ 0 w 450"/>
                <a:gd name="T1" fmla="*/ 502 h 765"/>
                <a:gd name="T2" fmla="*/ 606 w 450"/>
                <a:gd name="T3" fmla="*/ 0 h 765"/>
                <a:gd name="T4" fmla="*/ 1137 w 450"/>
                <a:gd name="T5" fmla="*/ 502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EEFA5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5" name="Freeform 19"/>
            <p:cNvSpPr>
              <a:spLocks/>
            </p:cNvSpPr>
            <p:nvPr/>
          </p:nvSpPr>
          <p:spPr bwMode="auto">
            <a:xfrm>
              <a:off x="4266" y="1536"/>
              <a:ext cx="942" cy="428"/>
            </a:xfrm>
            <a:custGeom>
              <a:avLst/>
              <a:gdLst>
                <a:gd name="T0" fmla="*/ 0 w 450"/>
                <a:gd name="T1" fmla="*/ 428 h 765"/>
                <a:gd name="T2" fmla="*/ 502 w 450"/>
                <a:gd name="T3" fmla="*/ 0 h 765"/>
                <a:gd name="T4" fmla="*/ 942 w 450"/>
                <a:gd name="T5" fmla="*/ 428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EEFA5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6" name="Freeform 20"/>
            <p:cNvSpPr>
              <a:spLocks/>
            </p:cNvSpPr>
            <p:nvPr/>
          </p:nvSpPr>
          <p:spPr bwMode="auto">
            <a:xfrm flipV="1">
              <a:off x="879" y="1960"/>
              <a:ext cx="1137" cy="464"/>
            </a:xfrm>
            <a:custGeom>
              <a:avLst/>
              <a:gdLst>
                <a:gd name="T0" fmla="*/ 0 w 450"/>
                <a:gd name="T1" fmla="*/ 464 h 765"/>
                <a:gd name="T2" fmla="*/ 606 w 450"/>
                <a:gd name="T3" fmla="*/ 0 h 765"/>
                <a:gd name="T4" fmla="*/ 1137 w 450"/>
                <a:gd name="T5" fmla="*/ 464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EEFA5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51" name="Rectangle 21"/>
          <p:cNvSpPr>
            <a:spLocks noChangeArrowheads="1"/>
          </p:cNvSpPr>
          <p:nvPr/>
        </p:nvSpPr>
        <p:spPr bwMode="auto">
          <a:xfrm>
            <a:off x="1186770" y="4219576"/>
            <a:ext cx="682625" cy="763587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252" name="Text Box 22"/>
          <p:cNvSpPr txBox="1">
            <a:spLocks noChangeArrowheads="1"/>
          </p:cNvSpPr>
          <p:nvPr/>
        </p:nvSpPr>
        <p:spPr bwMode="auto">
          <a:xfrm>
            <a:off x="718685" y="1258645"/>
            <a:ext cx="78417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b="1" dirty="0"/>
              <a:t>AC Voltage and Current in a purely </a:t>
            </a:r>
            <a:r>
              <a:rPr lang="en-US" b="1" dirty="0">
                <a:solidFill>
                  <a:srgbClr val="FFFF00"/>
                </a:solidFill>
              </a:rPr>
              <a:t>Inductive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Circuit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6517595" y="4297363"/>
            <a:ext cx="1828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 Leads I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6520770" y="5283201"/>
            <a:ext cx="1828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I Lags V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3748995" y="2362201"/>
            <a:ext cx="2468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FFFFCC"/>
                </a:solidFill>
              </a:rPr>
              <a:t>Occurs in an Inductive Circuit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6965270" y="4799013"/>
            <a:ext cx="808038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or</a:t>
            </a:r>
            <a:endParaRPr lang="en-GB" b="1">
              <a:solidFill>
                <a:srgbClr val="FF0000"/>
              </a:solidFill>
            </a:endParaRPr>
          </a:p>
        </p:txBody>
      </p:sp>
      <p:grpSp>
        <p:nvGrpSpPr>
          <p:cNvPr id="24611" name="Group 35"/>
          <p:cNvGrpSpPr>
            <a:grpSpLocks/>
          </p:cNvGrpSpPr>
          <p:nvPr/>
        </p:nvGrpSpPr>
        <p:grpSpPr bwMode="auto">
          <a:xfrm>
            <a:off x="1947183" y="3944938"/>
            <a:ext cx="1798637" cy="877888"/>
            <a:chOff x="1439" y="1842"/>
            <a:chExt cx="1133" cy="553"/>
          </a:xfrm>
        </p:grpSpPr>
        <p:grpSp>
          <p:nvGrpSpPr>
            <p:cNvPr id="10259" name="Group 34"/>
            <p:cNvGrpSpPr>
              <a:grpSpLocks/>
            </p:cNvGrpSpPr>
            <p:nvPr/>
          </p:nvGrpSpPr>
          <p:grpSpPr bwMode="auto">
            <a:xfrm>
              <a:off x="1439" y="2073"/>
              <a:ext cx="1133" cy="322"/>
              <a:chOff x="1439" y="2064"/>
              <a:chExt cx="1133" cy="322"/>
            </a:xfrm>
          </p:grpSpPr>
          <p:sp>
            <p:nvSpPr>
              <p:cNvPr id="10261" name="Line 24"/>
              <p:cNvSpPr>
                <a:spLocks noChangeShapeType="1"/>
              </p:cNvSpPr>
              <p:nvPr/>
            </p:nvSpPr>
            <p:spPr bwMode="auto">
              <a:xfrm>
                <a:off x="1439" y="2064"/>
                <a:ext cx="577" cy="0"/>
              </a:xfrm>
              <a:prstGeom prst="line">
                <a:avLst/>
              </a:prstGeom>
              <a:noFill/>
              <a:ln w="25400" cap="sq">
                <a:solidFill>
                  <a:srgbClr val="00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  <p:sp>
            <p:nvSpPr>
              <p:cNvPr id="10262" name="Text Box 25"/>
              <p:cNvSpPr txBox="1">
                <a:spLocks noChangeArrowheads="1"/>
              </p:cNvSpPr>
              <p:nvPr/>
            </p:nvSpPr>
            <p:spPr bwMode="auto">
              <a:xfrm>
                <a:off x="1470" y="2155"/>
                <a:ext cx="1102" cy="23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b="1">
                    <a:solidFill>
                      <a:srgbClr val="FF0000"/>
                    </a:solidFill>
                  </a:rPr>
                  <a:t>Phase Diff = 90</a:t>
                </a:r>
                <a:r>
                  <a:rPr lang="en-US" sz="1800" b="1" baseline="30000">
                    <a:solidFill>
                      <a:srgbClr val="FF0000"/>
                    </a:solidFill>
                  </a:rPr>
                  <a:t>o</a:t>
                </a:r>
                <a:endParaRPr lang="en-GB" sz="1800" b="1" baseline="300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60" name="Line 33"/>
            <p:cNvSpPr>
              <a:spLocks noChangeShapeType="1"/>
            </p:cNvSpPr>
            <p:nvPr/>
          </p:nvSpPr>
          <p:spPr bwMode="auto">
            <a:xfrm flipH="1">
              <a:off x="2016" y="1842"/>
              <a:ext cx="0" cy="33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SG"/>
            </a:p>
          </p:txBody>
        </p:sp>
      </p:grp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6415995" y="4206876"/>
            <a:ext cx="1981200" cy="15525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In a purely Inductive Circuit, V leads I by 90</a:t>
            </a:r>
            <a:r>
              <a:rPr lang="en-US" b="1" baseline="30000">
                <a:solidFill>
                  <a:srgbClr val="FF0000"/>
                </a:solidFill>
              </a:rPr>
              <a:t>o</a:t>
            </a:r>
            <a:r>
              <a:rPr lang="en-US" b="1">
                <a:solidFill>
                  <a:srgbClr val="FF0000"/>
                </a:solidFill>
              </a:rPr>
              <a:t> 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V-I Phase relationship in Inductor Circuit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6681D-0681-475C-944C-11B0BE1FA89D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35" presetClass="emph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24591" grpId="0"/>
      <p:bldP spid="24602" grpId="0" animBg="1"/>
      <p:bldP spid="24602" grpId="1" animBg="1"/>
      <p:bldP spid="24603" grpId="0" animBg="1"/>
      <p:bldP spid="24603" grpId="1" animBg="1"/>
      <p:bldP spid="24604" grpId="0"/>
      <p:bldP spid="24604" grpId="1"/>
      <p:bldP spid="24604" grpId="2"/>
      <p:bldP spid="24608" grpId="0" animBg="1"/>
      <p:bldP spid="24608" grpId="1" animBg="1"/>
      <p:bldP spid="246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Grp="1" noChangeArrowheads="1"/>
          </p:cNvPicPr>
          <p:nvPr>
            <p:ph idx="1"/>
          </p:nvPr>
        </p:nvPicPr>
        <p:blipFill>
          <a:blip r:embed="rId2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15" y="2309814"/>
            <a:ext cx="5135864" cy="3940350"/>
          </a:xfrm>
          <a:noFill/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SG" sz="1000" smtClean="0"/>
              <a:t>  Copyright © 2005 Christopher Teoh, Tan HJ &amp; Wong WY Singapore Polytechnic. All rights reserved. </a:t>
            </a:r>
            <a:endParaRPr lang="en-GB" sz="140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98287" y="1611086"/>
            <a:ext cx="7812314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Figure 13-18: Phase relationship of </a:t>
            </a:r>
            <a:r>
              <a:rPr lang="en-US" b="1" i="1" dirty="0"/>
              <a:t>V</a:t>
            </a:r>
            <a:r>
              <a:rPr lang="en-US" b="1" i="1" baseline="-25000" dirty="0"/>
              <a:t>L</a:t>
            </a:r>
            <a:r>
              <a:rPr lang="en-US" b="1" dirty="0"/>
              <a:t> and </a:t>
            </a:r>
            <a:r>
              <a:rPr lang="en-US" b="1" i="1" dirty="0"/>
              <a:t>I</a:t>
            </a:r>
            <a:r>
              <a:rPr lang="en-US" b="1" i="1" baseline="-25000" dirty="0"/>
              <a:t>L</a:t>
            </a:r>
            <a:r>
              <a:rPr lang="en-US" b="1" i="1" dirty="0"/>
              <a:t> </a:t>
            </a:r>
            <a:r>
              <a:rPr lang="en-US" b="1" dirty="0"/>
              <a:t>in an inductor. Current always lags the inductor voltage by 90</a:t>
            </a:r>
            <a:r>
              <a:rPr lang="en-US" b="1" baseline="30000" dirty="0"/>
              <a:t>0</a:t>
            </a:r>
            <a:r>
              <a:rPr lang="en-US" b="1" dirty="0"/>
              <a:t>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715000" y="2899229"/>
            <a:ext cx="2895601" cy="1200329"/>
          </a:xfrm>
          <a:prstGeom prst="rect">
            <a:avLst/>
          </a:prstGeom>
          <a:solidFill>
            <a:srgbClr val="FFFFCC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b="1" i="1" dirty="0">
                <a:solidFill>
                  <a:srgbClr val="FF0000"/>
                </a:solidFill>
                <a:cs typeface="Times New Roman" pitchFamily="18" charset="0"/>
              </a:rPr>
              <a:t>In a purely inductive circuit, </a:t>
            </a:r>
            <a:r>
              <a:rPr lang="en-US" b="1" i="1" dirty="0" err="1">
                <a:solidFill>
                  <a:srgbClr val="FF0000"/>
                </a:solidFill>
                <a:cs typeface="Times New Roman" pitchFamily="18" charset="0"/>
              </a:rPr>
              <a:t>Voltag</a:t>
            </a:r>
            <a:r>
              <a:rPr lang="en-GB" b="1" i="1" dirty="0">
                <a:solidFill>
                  <a:srgbClr val="FF0000"/>
                </a:solidFill>
                <a:cs typeface="Times New Roman" pitchFamily="18" charset="0"/>
              </a:rPr>
              <a:t>e leads </a:t>
            </a:r>
            <a:r>
              <a:rPr lang="en-US" b="1" i="1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GB" b="1" i="1" dirty="0" err="1">
                <a:solidFill>
                  <a:srgbClr val="FF0000"/>
                </a:solidFill>
                <a:cs typeface="Times New Roman" pitchFamily="18" charset="0"/>
              </a:rPr>
              <a:t>urrent</a:t>
            </a:r>
            <a:r>
              <a:rPr lang="en-GB" b="1" i="1" dirty="0">
                <a:solidFill>
                  <a:srgbClr val="FF0000"/>
                </a:solidFill>
                <a:cs typeface="Times New Roman" pitchFamily="18" charset="0"/>
              </a:rPr>
              <a:t> by 90</a:t>
            </a:r>
            <a:r>
              <a:rPr lang="en-GB" b="1" i="1" baseline="30000" dirty="0">
                <a:solidFill>
                  <a:srgbClr val="FF0000"/>
                </a:solidFill>
                <a:cs typeface="Times New Roman" pitchFamily="18" charset="0"/>
              </a:rPr>
              <a:t>o</a:t>
            </a:r>
            <a:endParaRPr lang="en-GB" b="1" i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V-I Phase relationship in Inductor Circuit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5C2C-85C7-4D41-9415-497D61FB224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 autoUpdateAnimBg="0"/>
      <p:bldP spid="7174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1398</TotalTime>
  <Words>1502</Words>
  <Application>Microsoft Office PowerPoint</Application>
  <PresentationFormat>On-screen Show (4:3)</PresentationFormat>
  <Paragraphs>241</Paragraphs>
  <Slides>26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Candara</vt:lpstr>
      <vt:lpstr>Courier New</vt:lpstr>
      <vt:lpstr>Symbol</vt:lpstr>
      <vt:lpstr>Times New Roman</vt:lpstr>
      <vt:lpstr>Verdana</vt:lpstr>
      <vt:lpstr>Wingdings</vt:lpstr>
      <vt:lpstr>Waveform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chris teoh</dc:creator>
  <cp:lastModifiedBy>Thio-Tang Choy Yong</cp:lastModifiedBy>
  <cp:revision>89</cp:revision>
  <dcterms:created xsi:type="dcterms:W3CDTF">2005-10-13T13:09:51Z</dcterms:created>
  <dcterms:modified xsi:type="dcterms:W3CDTF">2018-03-16T08:38:47Z</dcterms:modified>
</cp:coreProperties>
</file>