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64" r:id="rId2"/>
    <p:sldMasterId id="2147483767" r:id="rId3"/>
  </p:sldMasterIdLst>
  <p:notesMasterIdLst>
    <p:notesMasterId r:id="rId46"/>
  </p:notesMasterIdLst>
  <p:handoutMasterIdLst>
    <p:handoutMasterId r:id="rId47"/>
  </p:handoutMasterIdLst>
  <p:sldIdLst>
    <p:sldId id="360" r:id="rId4"/>
    <p:sldId id="257" r:id="rId5"/>
    <p:sldId id="337" r:id="rId6"/>
    <p:sldId id="338" r:id="rId7"/>
    <p:sldId id="345" r:id="rId8"/>
    <p:sldId id="346" r:id="rId9"/>
    <p:sldId id="341" r:id="rId10"/>
    <p:sldId id="354" r:id="rId11"/>
    <p:sldId id="348" r:id="rId12"/>
    <p:sldId id="355" r:id="rId13"/>
    <p:sldId id="349" r:id="rId14"/>
    <p:sldId id="344" r:id="rId15"/>
    <p:sldId id="347" r:id="rId16"/>
    <p:sldId id="258" r:id="rId17"/>
    <p:sldId id="259" r:id="rId18"/>
    <p:sldId id="295" r:id="rId19"/>
    <p:sldId id="318" r:id="rId20"/>
    <p:sldId id="260" r:id="rId21"/>
    <p:sldId id="364" r:id="rId22"/>
    <p:sldId id="261" r:id="rId23"/>
    <p:sldId id="262" r:id="rId24"/>
    <p:sldId id="356" r:id="rId25"/>
    <p:sldId id="264" r:id="rId26"/>
    <p:sldId id="365" r:id="rId27"/>
    <p:sldId id="265" r:id="rId28"/>
    <p:sldId id="266" r:id="rId29"/>
    <p:sldId id="267" r:id="rId30"/>
    <p:sldId id="268" r:id="rId31"/>
    <p:sldId id="269" r:id="rId32"/>
    <p:sldId id="296" r:id="rId33"/>
    <p:sldId id="297" r:id="rId34"/>
    <p:sldId id="272" r:id="rId35"/>
    <p:sldId id="358" r:id="rId36"/>
    <p:sldId id="370" r:id="rId37"/>
    <p:sldId id="273" r:id="rId38"/>
    <p:sldId id="275" r:id="rId39"/>
    <p:sldId id="276" r:id="rId40"/>
    <p:sldId id="308" r:id="rId41"/>
    <p:sldId id="369" r:id="rId42"/>
    <p:sldId id="332" r:id="rId43"/>
    <p:sldId id="333" r:id="rId44"/>
    <p:sldId id="371" r:id="rId45"/>
  </p:sldIdLst>
  <p:sldSz cx="9144000" cy="6858000" type="screen4x3"/>
  <p:notesSz cx="6765925" cy="98679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FF"/>
    <a:srgbClr val="663300"/>
    <a:srgbClr val="996633"/>
    <a:srgbClr val="FF0000"/>
    <a:srgbClr val="CCFFFF"/>
    <a:srgbClr val="009900"/>
    <a:srgbClr val="FFCC99"/>
    <a:srgbClr val="9933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7.xml"/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12" Type="http://schemas.openxmlformats.org/officeDocument/2006/relationships/slide" Target="slides/slide26.xml"/><Relationship Id="rId17" Type="http://schemas.openxmlformats.org/officeDocument/2006/relationships/slide" Target="slides/slide31.xml"/><Relationship Id="rId2" Type="http://schemas.openxmlformats.org/officeDocument/2006/relationships/slide" Target="slides/slide3.xml"/><Relationship Id="rId16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8.xml"/><Relationship Id="rId5" Type="http://schemas.openxmlformats.org/officeDocument/2006/relationships/slide" Target="slides/slide6.xml"/><Relationship Id="rId15" Type="http://schemas.openxmlformats.org/officeDocument/2006/relationships/slide" Target="slides/slide29.xml"/><Relationship Id="rId10" Type="http://schemas.openxmlformats.org/officeDocument/2006/relationships/slide" Target="slides/slide16.xml"/><Relationship Id="rId4" Type="http://schemas.openxmlformats.org/officeDocument/2006/relationships/slide" Target="slides/slide5.xml"/><Relationship Id="rId9" Type="http://schemas.openxmlformats.org/officeDocument/2006/relationships/slide" Target="slides/slide15.xml"/><Relationship Id="rId14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2225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2225" y="937260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6EB0258-EA29-4629-944F-373604AE4B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20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21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62525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321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374188"/>
            <a:ext cx="29321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D53C0B3-E237-4BCB-8479-D63E3BEB07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1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D0ABDDC4-6599-49B1-95DB-ECB58575D9AE}" type="slidenum">
              <a:rPr lang="en-GB" smtClean="0">
                <a:latin typeface="Times New Roman" pitchFamily="18" charset="0"/>
              </a:rPr>
              <a:pPr eaLnBrk="1" hangingPunct="1"/>
              <a:t>17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1363"/>
            <a:ext cx="4929187" cy="3697287"/>
          </a:xfrm>
          <a:solidFill>
            <a:srgbClr val="FFFFFF"/>
          </a:solidFill>
          <a:ln w="12700"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475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34ECA-11C1-4E0E-967D-644DE61ED7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20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B4E79-B0C3-43EB-A338-1AA5F02F30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6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C8218-ADF9-4708-8F51-90AC8B3BEA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67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"/>
          <a:stretch/>
        </p:blipFill>
        <p:spPr bwMode="auto">
          <a:xfrm>
            <a:off x="107504" y="128464"/>
            <a:ext cx="6840760" cy="50287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</p:pic>
      <p:sp>
        <p:nvSpPr>
          <p:cNvPr id="11" name="Rectangle 10"/>
          <p:cNvSpPr/>
          <p:nvPr/>
        </p:nvSpPr>
        <p:spPr>
          <a:xfrm>
            <a:off x="7058826" y="116632"/>
            <a:ext cx="1977670" cy="6624736"/>
          </a:xfrm>
          <a:prstGeom prst="rect">
            <a:avLst/>
          </a:prstGeom>
          <a:gradFill flip="none" rotWithShape="1">
            <a:gsLst>
              <a:gs pos="0">
                <a:srgbClr val="30DCCC">
                  <a:shade val="30000"/>
                  <a:satMod val="115000"/>
                </a:srgbClr>
              </a:gs>
              <a:gs pos="50000">
                <a:srgbClr val="30DCCC">
                  <a:shade val="67500"/>
                  <a:satMod val="115000"/>
                </a:srgbClr>
              </a:gs>
              <a:gs pos="100000">
                <a:srgbClr val="30DC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6250" y="3282082"/>
            <a:ext cx="6400800" cy="115503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07" y="1052736"/>
            <a:ext cx="6386644" cy="2007096"/>
          </a:xfrm>
        </p:spPr>
        <p:txBody>
          <a:bodyPr anchor="b"/>
          <a:lstStyle>
            <a:lvl1pPr>
              <a:defRPr sz="4400" b="1">
                <a:solidFill>
                  <a:srgbClr val="00D1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107504" y="5226298"/>
            <a:ext cx="8928992" cy="1515070"/>
            <a:chOff x="107504" y="5226298"/>
            <a:chExt cx="8928992" cy="1515070"/>
          </a:xfrm>
        </p:grpSpPr>
        <p:sp>
          <p:nvSpPr>
            <p:cNvPr id="12" name="Rectangle 11"/>
            <p:cNvSpPr/>
            <p:nvPr/>
          </p:nvSpPr>
          <p:spPr>
            <a:xfrm>
              <a:off x="107504" y="5226298"/>
              <a:ext cx="8928992" cy="1515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46395" y="5952674"/>
              <a:ext cx="50180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en-GB" altLang="en-US" sz="1500" b="1" kern="0" spc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anose="03070402050302030203" pitchFamily="66" charset="0"/>
                </a:rPr>
                <a:t>Nurturing</a:t>
              </a:r>
              <a:r>
                <a:rPr lang="en-GB" altLang="en-US" sz="1500" b="1" kern="0" spc="0" baseline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anose="03070402050302030203" pitchFamily="66" charset="0"/>
                </a:rPr>
                <a:t> </a:t>
              </a:r>
              <a:r>
                <a:rPr lang="en-GB" altLang="en-US" sz="1500" b="1" kern="0" spc="0" baseline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anose="03070402050302030203" pitchFamily="66" charset="0"/>
                  <a:ea typeface="Homemade Apple" panose="02000000000000000000" pitchFamily="2" charset="0"/>
                </a:rPr>
                <a:t>Curious</a:t>
              </a:r>
              <a:r>
                <a:rPr lang="en-GB" altLang="en-US" sz="1500" b="1" kern="0" spc="0" baseline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anose="03070402050302030203" pitchFamily="66" charset="0"/>
                </a:rPr>
                <a:t> Minds, Producing Passionate Engineers</a:t>
              </a:r>
              <a:endParaRPr lang="en-GB" altLang="en-US" sz="1500" b="1" kern="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59" y="5414145"/>
              <a:ext cx="3658932" cy="1145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554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47E3B-ED15-41E5-B1FA-60E64219AC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56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A7DA7-1B43-4FC3-9440-A2E4222AFA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724A1-B7D0-43D6-A15A-D9E5325C59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02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10CEE-FCA5-4011-A7E0-B7D5176738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1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6FB14-4CD7-4189-9F72-D7FA9B216F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4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47E3B-ED15-41E5-B1FA-60E64219AC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0100E-C4BB-4D8A-9F91-955A460AD5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0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ED7CB-6BD2-4169-BB3C-460921B9E0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1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54AD8-25CF-4661-892D-3284965E4F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6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6842A7D-65FC-44BC-80E5-9E38DBE6F2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3" r:id="rId2"/>
    <p:sldLayoutId id="2147483762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63" r:id="rId9"/>
    <p:sldLayoutId id="2147483759" r:id="rId10"/>
    <p:sldLayoutId id="21474837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842A7D-65FC-44BC-80E5-9E38DBE6F2C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470116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BC369-E7D3-48AD-8D1F-FE9BFFBAF123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95274" y="1460544"/>
            <a:ext cx="8848725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rgbClr val="FFC000"/>
                </a:solidFill>
              </a:rPr>
              <a:t>Chapter 18 (Part 1):</a:t>
            </a:r>
            <a:br>
              <a:rPr lang="en-US" sz="5400" cap="none" dirty="0" smtClean="0">
                <a:solidFill>
                  <a:srgbClr val="FFC000"/>
                </a:solidFill>
              </a:rPr>
            </a:br>
            <a:r>
              <a:rPr lang="en-US" sz="5400" cap="none" dirty="0" smtClean="0">
                <a:solidFill>
                  <a:srgbClr val="FFC000"/>
                </a:solidFill>
              </a:rPr>
              <a:t>Semiconductors</a:t>
            </a:r>
            <a:endParaRPr lang="en-GB" sz="54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417638"/>
            <a:ext cx="7696200" cy="4465637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GB" smtClean="0"/>
              <a:t>An </a:t>
            </a:r>
            <a:r>
              <a:rPr lang="en-GB" smtClean="0">
                <a:solidFill>
                  <a:srgbClr val="009900"/>
                </a:solidFill>
              </a:rPr>
              <a:t>insulator</a:t>
            </a:r>
            <a:r>
              <a:rPr lang="en-GB" smtClean="0"/>
              <a:t> has a </a:t>
            </a:r>
            <a:r>
              <a:rPr lang="en-GB" smtClean="0">
                <a:solidFill>
                  <a:srgbClr val="009900"/>
                </a:solidFill>
              </a:rPr>
              <a:t>large energy gap</a:t>
            </a:r>
            <a:r>
              <a:rPr lang="en-GB" smtClean="0"/>
              <a:t> that is very difficult to breach even with a lot of additional energy</a:t>
            </a:r>
          </a:p>
          <a:p>
            <a:pPr eaLnBrk="1" hangingPunct="1">
              <a:spcAft>
                <a:spcPct val="40000"/>
              </a:spcAft>
            </a:pPr>
            <a:r>
              <a:rPr lang="en-GB" smtClean="0"/>
              <a:t>A </a:t>
            </a:r>
            <a:r>
              <a:rPr lang="en-GB" smtClean="0">
                <a:solidFill>
                  <a:srgbClr val="009900"/>
                </a:solidFill>
              </a:rPr>
              <a:t>semiconductor</a:t>
            </a:r>
            <a:r>
              <a:rPr lang="en-GB" smtClean="0"/>
              <a:t> has a </a:t>
            </a:r>
            <a:r>
              <a:rPr lang="en-GB" smtClean="0">
                <a:solidFill>
                  <a:srgbClr val="009900"/>
                </a:solidFill>
              </a:rPr>
              <a:t>small energy gap</a:t>
            </a:r>
            <a:r>
              <a:rPr lang="en-GB" smtClean="0"/>
              <a:t> that may be breached with some amount of external energy</a:t>
            </a:r>
          </a:p>
          <a:p>
            <a:pPr eaLnBrk="1" hangingPunct="1">
              <a:spcAft>
                <a:spcPct val="40000"/>
              </a:spcAft>
            </a:pPr>
            <a:r>
              <a:rPr lang="en-GB" smtClean="0"/>
              <a:t>A </a:t>
            </a:r>
            <a:r>
              <a:rPr lang="en-GB" smtClean="0">
                <a:solidFill>
                  <a:srgbClr val="009900"/>
                </a:solidFill>
              </a:rPr>
              <a:t>conductor’s</a:t>
            </a:r>
            <a:r>
              <a:rPr lang="en-GB" smtClean="0"/>
              <a:t> valence band </a:t>
            </a:r>
            <a:r>
              <a:rPr lang="en-GB" smtClean="0">
                <a:solidFill>
                  <a:srgbClr val="009900"/>
                </a:solidFill>
              </a:rPr>
              <a:t>overlaps </a:t>
            </a:r>
            <a:r>
              <a:rPr lang="en-GB" smtClean="0"/>
              <a:t>with the conduction band.  There is </a:t>
            </a:r>
            <a:r>
              <a:rPr lang="en-GB" smtClean="0">
                <a:solidFill>
                  <a:srgbClr val="009900"/>
                </a:solidFill>
              </a:rPr>
              <a:t>no energy gap</a:t>
            </a:r>
            <a:endParaRPr lang="en-GB" smtClean="0"/>
          </a:p>
          <a:p>
            <a:pPr eaLnBrk="1" hangingPunct="1">
              <a:spcAft>
                <a:spcPct val="40000"/>
              </a:spcAft>
            </a:pPr>
            <a:r>
              <a:rPr lang="en-GB" smtClean="0">
                <a:solidFill>
                  <a:schemeClr val="accent1"/>
                </a:solidFill>
              </a:rPr>
              <a:t>Hence a conductor has free electrons even without external excitation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B9FA8-B2C3-4AA7-AE9A-0B703D79047C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638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116763" y="5837238"/>
            <a:ext cx="615950" cy="54927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Energy Bands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1"/>
          <p:cNvGrpSpPr>
            <a:grpSpLocks/>
          </p:cNvGrpSpPr>
          <p:nvPr/>
        </p:nvGrpSpPr>
        <p:grpSpPr bwMode="auto">
          <a:xfrm>
            <a:off x="100013" y="1226388"/>
            <a:ext cx="2846387" cy="4425950"/>
            <a:chOff x="287" y="169"/>
            <a:chExt cx="1793" cy="2859"/>
          </a:xfrm>
        </p:grpSpPr>
        <p:sp>
          <p:nvSpPr>
            <p:cNvPr id="17435" name="Line 2"/>
            <p:cNvSpPr>
              <a:spLocks noChangeShapeType="1"/>
            </p:cNvSpPr>
            <p:nvPr/>
          </p:nvSpPr>
          <p:spPr bwMode="auto">
            <a:xfrm flipV="1">
              <a:off x="604" y="478"/>
              <a:ext cx="0" cy="2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6" name="Text Box 3"/>
            <p:cNvSpPr txBox="1">
              <a:spLocks noChangeArrowheads="1"/>
            </p:cNvSpPr>
            <p:nvPr/>
          </p:nvSpPr>
          <p:spPr bwMode="auto">
            <a:xfrm>
              <a:off x="287" y="2374"/>
              <a:ext cx="26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437" name="Text Box 4"/>
            <p:cNvSpPr txBox="1">
              <a:spLocks noChangeArrowheads="1"/>
            </p:cNvSpPr>
            <p:nvPr/>
          </p:nvSpPr>
          <p:spPr bwMode="auto">
            <a:xfrm>
              <a:off x="288" y="169"/>
              <a:ext cx="75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Energy</a:t>
              </a:r>
            </a:p>
          </p:txBody>
        </p:sp>
        <p:sp>
          <p:nvSpPr>
            <p:cNvPr id="17438" name="Text Box 5"/>
            <p:cNvSpPr txBox="1">
              <a:spLocks noChangeArrowheads="1"/>
            </p:cNvSpPr>
            <p:nvPr/>
          </p:nvSpPr>
          <p:spPr bwMode="auto">
            <a:xfrm>
              <a:off x="631" y="773"/>
              <a:ext cx="1449" cy="29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Conduction band </a:t>
              </a:r>
            </a:p>
          </p:txBody>
        </p:sp>
        <p:sp>
          <p:nvSpPr>
            <p:cNvPr id="17439" name="Text Box 6"/>
            <p:cNvSpPr txBox="1">
              <a:spLocks noChangeArrowheads="1"/>
            </p:cNvSpPr>
            <p:nvPr/>
          </p:nvSpPr>
          <p:spPr bwMode="auto">
            <a:xfrm>
              <a:off x="627" y="2113"/>
              <a:ext cx="1448" cy="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Valence band </a:t>
              </a:r>
            </a:p>
          </p:txBody>
        </p:sp>
        <p:sp>
          <p:nvSpPr>
            <p:cNvPr id="17440" name="Text Box 7"/>
            <p:cNvSpPr txBox="1">
              <a:spLocks noChangeArrowheads="1"/>
            </p:cNvSpPr>
            <p:nvPr/>
          </p:nvSpPr>
          <p:spPr bwMode="auto">
            <a:xfrm>
              <a:off x="836" y="1426"/>
              <a:ext cx="107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Energy gap </a:t>
              </a:r>
            </a:p>
          </p:txBody>
        </p:sp>
        <p:sp>
          <p:nvSpPr>
            <p:cNvPr id="17441" name="Line 8"/>
            <p:cNvSpPr>
              <a:spLocks noChangeShapeType="1"/>
            </p:cNvSpPr>
            <p:nvPr/>
          </p:nvSpPr>
          <p:spPr bwMode="auto">
            <a:xfrm flipV="1">
              <a:off x="1307" y="1082"/>
              <a:ext cx="0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42" name="Line 9"/>
            <p:cNvSpPr>
              <a:spLocks noChangeShapeType="1"/>
            </p:cNvSpPr>
            <p:nvPr/>
          </p:nvSpPr>
          <p:spPr bwMode="auto">
            <a:xfrm>
              <a:off x="1301" y="1720"/>
              <a:ext cx="0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43" name="Text Box 10"/>
            <p:cNvSpPr txBox="1">
              <a:spLocks noChangeArrowheads="1"/>
            </p:cNvSpPr>
            <p:nvPr/>
          </p:nvSpPr>
          <p:spPr bwMode="auto">
            <a:xfrm>
              <a:off x="845" y="2732"/>
              <a:ext cx="93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i="1" dirty="0">
                  <a:latin typeface="Times New Roman" pitchFamily="18" charset="0"/>
                </a:rPr>
                <a:t>Insulator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2867025" y="1227975"/>
            <a:ext cx="2849563" cy="4424363"/>
            <a:chOff x="1771" y="170"/>
            <a:chExt cx="1795" cy="2787"/>
          </a:xfrm>
        </p:grpSpPr>
        <p:sp>
          <p:nvSpPr>
            <p:cNvPr id="17426" name="Line 33"/>
            <p:cNvSpPr>
              <a:spLocks noChangeShapeType="1"/>
            </p:cNvSpPr>
            <p:nvPr/>
          </p:nvSpPr>
          <p:spPr bwMode="auto">
            <a:xfrm flipV="1">
              <a:off x="2088" y="471"/>
              <a:ext cx="0" cy="20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7" name="Text Box 34"/>
            <p:cNvSpPr txBox="1">
              <a:spLocks noChangeArrowheads="1"/>
            </p:cNvSpPr>
            <p:nvPr/>
          </p:nvSpPr>
          <p:spPr bwMode="auto">
            <a:xfrm>
              <a:off x="1771" y="232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428" name="Text Box 35"/>
            <p:cNvSpPr txBox="1">
              <a:spLocks noChangeArrowheads="1"/>
            </p:cNvSpPr>
            <p:nvPr/>
          </p:nvSpPr>
          <p:spPr bwMode="auto">
            <a:xfrm>
              <a:off x="1772" y="170"/>
              <a:ext cx="7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Energy</a:t>
              </a:r>
            </a:p>
          </p:txBody>
        </p:sp>
        <p:sp>
          <p:nvSpPr>
            <p:cNvPr id="17429" name="Text Box 36"/>
            <p:cNvSpPr txBox="1">
              <a:spLocks noChangeArrowheads="1"/>
            </p:cNvSpPr>
            <p:nvPr/>
          </p:nvSpPr>
          <p:spPr bwMode="auto">
            <a:xfrm>
              <a:off x="2115" y="1249"/>
              <a:ext cx="1449" cy="2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Conduction band </a:t>
              </a:r>
            </a:p>
          </p:txBody>
        </p:sp>
        <p:sp>
          <p:nvSpPr>
            <p:cNvPr id="17430" name="Text Box 37"/>
            <p:cNvSpPr txBox="1">
              <a:spLocks noChangeArrowheads="1"/>
            </p:cNvSpPr>
            <p:nvPr/>
          </p:nvSpPr>
          <p:spPr bwMode="auto">
            <a:xfrm>
              <a:off x="2111" y="2066"/>
              <a:ext cx="14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Valence band </a:t>
              </a:r>
            </a:p>
          </p:txBody>
        </p:sp>
        <p:sp>
          <p:nvSpPr>
            <p:cNvPr id="17431" name="Text Box 38"/>
            <p:cNvSpPr txBox="1">
              <a:spLocks noChangeArrowheads="1"/>
            </p:cNvSpPr>
            <p:nvPr/>
          </p:nvSpPr>
          <p:spPr bwMode="auto">
            <a:xfrm>
              <a:off x="2320" y="1613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Energy gap </a:t>
              </a:r>
            </a:p>
          </p:txBody>
        </p:sp>
        <p:sp>
          <p:nvSpPr>
            <p:cNvPr id="17432" name="Line 39"/>
            <p:cNvSpPr>
              <a:spLocks noChangeShapeType="1"/>
            </p:cNvSpPr>
            <p:nvPr/>
          </p:nvSpPr>
          <p:spPr bwMode="auto">
            <a:xfrm flipV="1">
              <a:off x="2784" y="1536"/>
              <a:ext cx="7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3" name="Line 40"/>
            <p:cNvSpPr>
              <a:spLocks noChangeShapeType="1"/>
            </p:cNvSpPr>
            <p:nvPr/>
          </p:nvSpPr>
          <p:spPr bwMode="auto">
            <a:xfrm flipH="1">
              <a:off x="2785" y="190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4" name="Text Box 41"/>
            <p:cNvSpPr txBox="1">
              <a:spLocks noChangeArrowheads="1"/>
            </p:cNvSpPr>
            <p:nvPr/>
          </p:nvSpPr>
          <p:spPr bwMode="auto">
            <a:xfrm>
              <a:off x="2210" y="2669"/>
              <a:ext cx="1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i="1" dirty="0">
                  <a:latin typeface="Times New Roman" pitchFamily="18" charset="0"/>
                </a:rPr>
                <a:t>Semiconductor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5721350" y="1218450"/>
            <a:ext cx="2838450" cy="4424363"/>
            <a:chOff x="3604" y="164"/>
            <a:chExt cx="1788" cy="2787"/>
          </a:xfrm>
        </p:grpSpPr>
        <p:grpSp>
          <p:nvGrpSpPr>
            <p:cNvPr id="17416" name="Group 61"/>
            <p:cNvGrpSpPr>
              <a:grpSpLocks/>
            </p:cNvGrpSpPr>
            <p:nvPr/>
          </p:nvGrpSpPr>
          <p:grpSpPr bwMode="auto">
            <a:xfrm>
              <a:off x="3604" y="164"/>
              <a:ext cx="1788" cy="2787"/>
              <a:chOff x="3604" y="164"/>
              <a:chExt cx="1788" cy="2787"/>
            </a:xfrm>
          </p:grpSpPr>
          <p:sp>
            <p:nvSpPr>
              <p:cNvPr id="17420" name="Line 43"/>
              <p:cNvSpPr>
                <a:spLocks noChangeShapeType="1"/>
              </p:cNvSpPr>
              <p:nvPr/>
            </p:nvSpPr>
            <p:spPr bwMode="auto">
              <a:xfrm flipV="1">
                <a:off x="3921" y="465"/>
                <a:ext cx="0" cy="20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21" name="Text Box 44"/>
              <p:cNvSpPr txBox="1">
                <a:spLocks noChangeArrowheads="1"/>
              </p:cNvSpPr>
              <p:nvPr/>
            </p:nvSpPr>
            <p:spPr bwMode="auto">
              <a:xfrm>
                <a:off x="3604" y="2314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7422" name="Text Box 45"/>
              <p:cNvSpPr txBox="1">
                <a:spLocks noChangeArrowheads="1"/>
              </p:cNvSpPr>
              <p:nvPr/>
            </p:nvSpPr>
            <p:spPr bwMode="auto">
              <a:xfrm>
                <a:off x="3605" y="164"/>
                <a:ext cx="7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>
                    <a:latin typeface="Times New Roman" pitchFamily="18" charset="0"/>
                  </a:rPr>
                  <a:t>Energy</a:t>
                </a:r>
              </a:p>
            </p:txBody>
          </p:sp>
          <p:sp>
            <p:nvSpPr>
              <p:cNvPr id="17423" name="Text Box 46"/>
              <p:cNvSpPr txBox="1">
                <a:spLocks noChangeArrowheads="1"/>
              </p:cNvSpPr>
              <p:nvPr/>
            </p:nvSpPr>
            <p:spPr bwMode="auto">
              <a:xfrm>
                <a:off x="3941" y="1677"/>
                <a:ext cx="1449" cy="25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>
                    <a:latin typeface="Times New Roman" pitchFamily="18" charset="0"/>
                  </a:rPr>
                  <a:t>Conduction band </a:t>
                </a:r>
              </a:p>
            </p:txBody>
          </p:sp>
          <p:sp>
            <p:nvSpPr>
              <p:cNvPr id="17424" name="Text Box 47"/>
              <p:cNvSpPr txBox="1">
                <a:spLocks noChangeArrowheads="1"/>
              </p:cNvSpPr>
              <p:nvPr/>
            </p:nvSpPr>
            <p:spPr bwMode="auto">
              <a:xfrm>
                <a:off x="3944" y="2060"/>
                <a:ext cx="1448" cy="25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>
                    <a:latin typeface="Times New Roman" pitchFamily="18" charset="0"/>
                  </a:rPr>
                  <a:t>Valence band </a:t>
                </a:r>
              </a:p>
            </p:txBody>
          </p:sp>
          <p:sp>
            <p:nvSpPr>
              <p:cNvPr id="17425" name="Text Box 51"/>
              <p:cNvSpPr txBox="1">
                <a:spLocks noChangeArrowheads="1"/>
              </p:cNvSpPr>
              <p:nvPr/>
            </p:nvSpPr>
            <p:spPr bwMode="auto">
              <a:xfrm>
                <a:off x="4176" y="2663"/>
                <a:ext cx="10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 i="1">
                    <a:latin typeface="Times New Roman" pitchFamily="18" charset="0"/>
                  </a:rPr>
                  <a:t>Conductor</a:t>
                </a:r>
              </a:p>
            </p:txBody>
          </p:sp>
        </p:grpSp>
        <p:sp>
          <p:nvSpPr>
            <p:cNvPr id="17417" name="Text Box 54"/>
            <p:cNvSpPr txBox="1">
              <a:spLocks noChangeArrowheads="1"/>
            </p:cNvSpPr>
            <p:nvPr/>
          </p:nvSpPr>
          <p:spPr bwMode="auto">
            <a:xfrm>
              <a:off x="3941" y="1925"/>
              <a:ext cx="1449" cy="1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17418" name="Line 57"/>
            <p:cNvSpPr>
              <a:spLocks noChangeShapeType="1"/>
            </p:cNvSpPr>
            <p:nvPr/>
          </p:nvSpPr>
          <p:spPr bwMode="auto">
            <a:xfrm flipH="1" flipV="1">
              <a:off x="4800" y="1366"/>
              <a:ext cx="467" cy="6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19" name="Text Box 58"/>
            <p:cNvSpPr txBox="1">
              <a:spLocks noChangeArrowheads="1"/>
            </p:cNvSpPr>
            <p:nvPr/>
          </p:nvSpPr>
          <p:spPr bwMode="auto">
            <a:xfrm>
              <a:off x="4326" y="1089"/>
              <a:ext cx="7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Overlap</a:t>
              </a:r>
            </a:p>
          </p:txBody>
        </p:sp>
      </p:grpSp>
      <p:sp>
        <p:nvSpPr>
          <p:cNvPr id="107583" name="Text Box 63"/>
          <p:cNvSpPr txBox="1">
            <a:spLocks noChangeArrowheads="1"/>
          </p:cNvSpPr>
          <p:nvPr/>
        </p:nvSpPr>
        <p:spPr bwMode="auto">
          <a:xfrm>
            <a:off x="153194" y="5642813"/>
            <a:ext cx="865505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rgbClr val="000099"/>
                </a:solidFill>
                <a:latin typeface="+mj-lt"/>
              </a:rPr>
              <a:t>The conduction band and valence band in conductor </a:t>
            </a:r>
            <a:r>
              <a:rPr lang="en-GB" sz="2400" b="1" i="1" dirty="0">
                <a:solidFill>
                  <a:srgbClr val="FF00FF"/>
                </a:solidFill>
                <a:latin typeface="+mj-lt"/>
              </a:rPr>
              <a:t>overlaps</a:t>
            </a:r>
            <a:r>
              <a:rPr lang="en-GB" sz="2400" dirty="0">
                <a:solidFill>
                  <a:srgbClr val="000099"/>
                </a:solidFill>
                <a:latin typeface="+mj-lt"/>
              </a:rPr>
              <a:t> resulting in large number of </a:t>
            </a:r>
            <a:r>
              <a:rPr lang="en-GB" sz="2400" b="1" i="1" dirty="0">
                <a:solidFill>
                  <a:srgbClr val="FF00FF"/>
                </a:solidFill>
                <a:latin typeface="+mj-lt"/>
              </a:rPr>
              <a:t>free electrons</a:t>
            </a:r>
            <a:r>
              <a:rPr lang="en-GB" sz="2400" b="1" i="1" dirty="0">
                <a:solidFill>
                  <a:srgbClr val="000099"/>
                </a:solidFill>
                <a:latin typeface="+mj-lt"/>
              </a:rPr>
              <a:t> </a:t>
            </a:r>
            <a:r>
              <a:rPr lang="en-GB" sz="2400" dirty="0">
                <a:solidFill>
                  <a:srgbClr val="000099"/>
                </a:solidFill>
                <a:latin typeface="+mj-lt"/>
              </a:rPr>
              <a:t>even without external energy</a:t>
            </a:r>
          </a:p>
        </p:txBody>
      </p:sp>
      <p:sp>
        <p:nvSpPr>
          <p:cNvPr id="15366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705F4-98A8-4EDC-B97A-7FEA1C3D09B9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7415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50263" y="5380038"/>
            <a:ext cx="511175" cy="5080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-15876" y="0"/>
            <a:ext cx="9159875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Energy Bands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10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49BB4-8C8C-40F9-84A4-13011D03047A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73263"/>
            <a:ext cx="4521200" cy="2759075"/>
          </a:xfrm>
        </p:spPr>
        <p:txBody>
          <a:bodyPr/>
          <a:lstStyle/>
          <a:p>
            <a:pPr marL="457200" indent="-457200" eaLnBrk="1" hangingPunct="1">
              <a:spcAft>
                <a:spcPct val="40000"/>
              </a:spcAft>
            </a:pPr>
            <a:r>
              <a:rPr lang="en-GB" smtClean="0"/>
              <a:t>Pure (intrinsic) Silicon has no impurities and is a </a:t>
            </a:r>
            <a:r>
              <a:rPr lang="en-GB" smtClean="0">
                <a:solidFill>
                  <a:srgbClr val="FF0000"/>
                </a:solidFill>
              </a:rPr>
              <a:t>crystalline material</a:t>
            </a:r>
          </a:p>
          <a:p>
            <a:pPr marL="457200" indent="-457200" eaLnBrk="1" hangingPunct="1">
              <a:spcAft>
                <a:spcPct val="40000"/>
              </a:spcAft>
            </a:pPr>
            <a:r>
              <a:rPr lang="en-GB" smtClean="0">
                <a:solidFill>
                  <a:schemeClr val="accent2"/>
                </a:solidFill>
              </a:rPr>
              <a:t>Its atoms are held together by </a:t>
            </a:r>
            <a:r>
              <a:rPr lang="en-GB" smtClean="0">
                <a:solidFill>
                  <a:srgbClr val="FF0000"/>
                </a:solidFill>
              </a:rPr>
              <a:t>covalent bonds</a:t>
            </a:r>
            <a:r>
              <a:rPr lang="en-GB" smtClean="0">
                <a:solidFill>
                  <a:schemeClr val="accent2"/>
                </a:solidFill>
              </a:rPr>
              <a:t> (sharing of electrons)</a:t>
            </a:r>
          </a:p>
        </p:txBody>
      </p:sp>
      <p:pic>
        <p:nvPicPr>
          <p:cNvPr id="102442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1787525"/>
            <a:ext cx="3582987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52600" y="3890963"/>
            <a:ext cx="4297363" cy="2430462"/>
            <a:chOff x="1104" y="2451"/>
            <a:chExt cx="2707" cy="1531"/>
          </a:xfrm>
        </p:grpSpPr>
        <p:sp>
          <p:nvSpPr>
            <p:cNvPr id="19464" name="Text Box 46"/>
            <p:cNvSpPr txBox="1">
              <a:spLocks noChangeArrowheads="1"/>
            </p:cNvSpPr>
            <p:nvPr/>
          </p:nvSpPr>
          <p:spPr bwMode="auto">
            <a:xfrm>
              <a:off x="1104" y="3149"/>
              <a:ext cx="2588" cy="83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GB" sz="2000" i="1">
                  <a:solidFill>
                    <a:srgbClr val="604500"/>
                  </a:solidFill>
                </a:rPr>
                <a:t>Centre atom shares 1 electron with each of four surrounding atoms creating a covalent bond with each. </a:t>
              </a:r>
            </a:p>
          </p:txBody>
        </p:sp>
        <p:sp>
          <p:nvSpPr>
            <p:cNvPr id="19465" name="Line 47"/>
            <p:cNvSpPr>
              <a:spLocks noChangeShapeType="1"/>
            </p:cNvSpPr>
            <p:nvPr/>
          </p:nvSpPr>
          <p:spPr bwMode="auto">
            <a:xfrm flipV="1">
              <a:off x="2654" y="2451"/>
              <a:ext cx="1157" cy="7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451" name="Text Box 51"/>
          <p:cNvSpPr txBox="1">
            <a:spLocks noChangeArrowheads="1"/>
          </p:cNvSpPr>
          <p:nvPr/>
        </p:nvSpPr>
        <p:spPr bwMode="auto">
          <a:xfrm>
            <a:off x="6186488" y="5335588"/>
            <a:ext cx="2406650" cy="1320800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GB" sz="2000" i="1">
                <a:solidFill>
                  <a:srgbClr val="FF0000"/>
                </a:solidFill>
              </a:rPr>
              <a:t>The surrounding atoms are in turn bonded to other atoms, and so on.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18-3 Covalent Bonds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" y="1749425"/>
            <a:ext cx="3328987" cy="34258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2784475"/>
            <a:ext cx="4951412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AutoShape 4"/>
          <p:cNvSpPr>
            <a:spLocks noChangeArrowheads="1"/>
          </p:cNvSpPr>
          <p:nvPr/>
        </p:nvSpPr>
        <p:spPr bwMode="auto">
          <a:xfrm flipH="1">
            <a:off x="3905250" y="1368425"/>
            <a:ext cx="3241675" cy="1676400"/>
          </a:xfrm>
          <a:prstGeom prst="homePlate">
            <a:avLst>
              <a:gd name="adj" fmla="val 29409"/>
            </a:avLst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GB" sz="2000" i="1">
                <a:solidFill>
                  <a:srgbClr val="000099"/>
                </a:solidFill>
              </a:rPr>
              <a:t>Bonding Diagram. </a:t>
            </a:r>
          </a:p>
          <a:p>
            <a:pPr algn="r"/>
            <a:r>
              <a:rPr lang="en-GB" sz="2000" i="1">
                <a:solidFill>
                  <a:srgbClr val="000099"/>
                </a:solidFill>
              </a:rPr>
              <a:t>The red negative signs </a:t>
            </a:r>
          </a:p>
          <a:p>
            <a:pPr algn="r"/>
            <a:r>
              <a:rPr lang="en-GB" sz="2000" i="1">
                <a:solidFill>
                  <a:srgbClr val="000099"/>
                </a:solidFill>
              </a:rPr>
              <a:t>represent the shared </a:t>
            </a:r>
          </a:p>
          <a:p>
            <a:pPr algn="r"/>
            <a:r>
              <a:rPr lang="en-GB" sz="2000" i="1">
                <a:solidFill>
                  <a:srgbClr val="000099"/>
                </a:solidFill>
              </a:rPr>
              <a:t>valence electrons.</a:t>
            </a:r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2289175" y="5175250"/>
            <a:ext cx="2187575" cy="1333500"/>
          </a:xfrm>
          <a:prstGeom prst="homePlate">
            <a:avLst>
              <a:gd name="adj" fmla="val 24949"/>
            </a:avLst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i="1">
                <a:solidFill>
                  <a:srgbClr val="000099"/>
                </a:solidFill>
              </a:rPr>
              <a:t>Covalent bonds </a:t>
            </a:r>
          </a:p>
          <a:p>
            <a:r>
              <a:rPr lang="en-GB" sz="2000" i="1">
                <a:solidFill>
                  <a:srgbClr val="000099"/>
                </a:solidFill>
              </a:rPr>
              <a:t>form a crystal </a:t>
            </a:r>
          </a:p>
          <a:p>
            <a:r>
              <a:rPr lang="en-GB" sz="2000" i="1">
                <a:solidFill>
                  <a:srgbClr val="000099"/>
                </a:solidFill>
              </a:rPr>
              <a:t>structure.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0" y="10541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 i="1" dirty="0">
                <a:solidFill>
                  <a:srgbClr val="FF0000"/>
                </a:solidFill>
              </a:rPr>
              <a:t>Another way of representing covalent bonds</a:t>
            </a:r>
          </a:p>
        </p:txBody>
      </p:sp>
      <p:sp>
        <p:nvSpPr>
          <p:cNvPr id="184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3A9A1-DBB8-494E-A541-31A4ADD2E9CF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Covalent Bonds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 autoUpdateAnimBg="0"/>
      <p:bldP spid="105478" grpId="0" animBg="1" autoUpdateAnimBg="0"/>
      <p:bldP spid="1054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27075" y="1532573"/>
            <a:ext cx="76946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spcAft>
                <a:spcPct val="40000"/>
              </a:spcAft>
              <a:buFont typeface="Wingdings" pitchFamily="2" charset="2"/>
              <a:buChar char="q"/>
              <a:tabLst>
                <a:tab pos="381000" algn="l"/>
              </a:tabLst>
              <a:defRPr/>
            </a:pPr>
            <a:r>
              <a:rPr lang="en-GB" sz="2400" dirty="0"/>
              <a:t>If an electron is </a:t>
            </a:r>
            <a:r>
              <a:rPr lang="en-GB" sz="2400" dirty="0">
                <a:solidFill>
                  <a:srgbClr val="FF0000"/>
                </a:solidFill>
              </a:rPr>
              <a:t>unexcited, </a:t>
            </a:r>
            <a:r>
              <a:rPr lang="en-GB" sz="2400" dirty="0"/>
              <a:t>it stays within its </a:t>
            </a:r>
            <a:r>
              <a:rPr lang="en-GB" sz="2400" dirty="0">
                <a:solidFill>
                  <a:srgbClr val="FF0000"/>
                </a:solidFill>
              </a:rPr>
              <a:t>prescribed atomic shell</a:t>
            </a:r>
          </a:p>
          <a:p>
            <a:pPr marL="342900" indent="-342900">
              <a:spcBef>
                <a:spcPct val="10000"/>
              </a:spcBef>
              <a:spcAft>
                <a:spcPct val="40000"/>
              </a:spcAft>
              <a:buFont typeface="Wingdings" pitchFamily="2" charset="2"/>
              <a:buChar char="q"/>
              <a:tabLst>
                <a:tab pos="381000" algn="l"/>
              </a:tabLst>
              <a:defRPr/>
            </a:pPr>
            <a:r>
              <a:rPr lang="en-GB" sz="2400" dirty="0">
                <a:solidFill>
                  <a:schemeClr val="accent2"/>
                </a:solidFill>
              </a:rPr>
              <a:t>Each shell is separated from adjacent shells by </a:t>
            </a:r>
            <a:r>
              <a:rPr lang="en-GB" sz="2400" dirty="0">
                <a:solidFill>
                  <a:srgbClr val="FF0000"/>
                </a:solidFill>
              </a:rPr>
              <a:t>energy gaps</a:t>
            </a:r>
            <a:endParaRPr lang="en-GB" sz="2400" dirty="0">
              <a:solidFill>
                <a:schemeClr val="accent2"/>
              </a:solidFill>
            </a:endParaRPr>
          </a:p>
          <a:p>
            <a:pPr marL="342900" indent="-342900">
              <a:spcBef>
                <a:spcPct val="10000"/>
              </a:spcBef>
              <a:spcAft>
                <a:spcPct val="40000"/>
              </a:spcAft>
              <a:buFont typeface="Wingdings" pitchFamily="2" charset="2"/>
              <a:buChar char="q"/>
              <a:tabLst>
                <a:tab pos="381000" algn="l"/>
              </a:tabLst>
              <a:defRPr/>
            </a:pPr>
            <a:r>
              <a:rPr lang="en-GB" sz="2400" dirty="0">
                <a:solidFill>
                  <a:schemeClr val="accent2"/>
                </a:solidFill>
              </a:rPr>
              <a:t>Atomic shells can thus be looked upon as energy bands where electrons with similar energy levels reside</a:t>
            </a:r>
          </a:p>
          <a:p>
            <a:pPr>
              <a:spcBef>
                <a:spcPct val="10000"/>
              </a:spcBef>
              <a:spcAft>
                <a:spcPct val="40000"/>
              </a:spcAft>
              <a:buFontTx/>
              <a:buChar char="•"/>
              <a:tabLst>
                <a:tab pos="381000" algn="l"/>
              </a:tabLst>
              <a:defRPr/>
            </a:pPr>
            <a:endParaRPr lang="en-GB" sz="2400" dirty="0">
              <a:solidFill>
                <a:schemeClr val="folHlink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E6BA8-8260-4941-A511-D3C0B5DDD315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18-4 Conduction in Semiconductors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" name="Text Box 82"/>
          <p:cNvSpPr txBox="1">
            <a:spLocks noChangeArrowheads="1"/>
          </p:cNvSpPr>
          <p:nvPr/>
        </p:nvSpPr>
        <p:spPr bwMode="auto">
          <a:xfrm>
            <a:off x="5527675" y="1400175"/>
            <a:ext cx="3017838" cy="26479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Energy band diagram for an unexcited silicon atom. </a:t>
            </a:r>
          </a:p>
          <a:p>
            <a:pPr eaLnBrk="1" hangingPunct="1"/>
            <a:endParaRPr lang="en-GB" sz="2400">
              <a:latin typeface="Times New Roman" pitchFamily="18" charset="0"/>
            </a:endParaRPr>
          </a:p>
          <a:p>
            <a:pPr eaLnBrk="1" hangingPunct="1"/>
            <a:r>
              <a:rPr lang="en-GB" sz="2400">
                <a:latin typeface="Times New Roman" pitchFamily="18" charset="0"/>
              </a:rPr>
              <a:t>There are no electrons in the conduction band.</a:t>
            </a:r>
          </a:p>
        </p:txBody>
      </p:sp>
      <p:grpSp>
        <p:nvGrpSpPr>
          <p:cNvPr id="23555" name="Group 106"/>
          <p:cNvGrpSpPr>
            <a:grpSpLocks/>
          </p:cNvGrpSpPr>
          <p:nvPr/>
        </p:nvGrpSpPr>
        <p:grpSpPr bwMode="auto">
          <a:xfrm>
            <a:off x="228600" y="381000"/>
            <a:ext cx="5151438" cy="5883275"/>
            <a:chOff x="144" y="240"/>
            <a:chExt cx="3245" cy="3706"/>
          </a:xfrm>
        </p:grpSpPr>
        <p:grpSp>
          <p:nvGrpSpPr>
            <p:cNvPr id="23564" name="Group 98"/>
            <p:cNvGrpSpPr>
              <a:grpSpLocks/>
            </p:cNvGrpSpPr>
            <p:nvPr/>
          </p:nvGrpSpPr>
          <p:grpSpPr bwMode="auto">
            <a:xfrm>
              <a:off x="144" y="240"/>
              <a:ext cx="3245" cy="3571"/>
              <a:chOff x="144" y="240"/>
              <a:chExt cx="3245" cy="3571"/>
            </a:xfrm>
          </p:grpSpPr>
          <p:grpSp>
            <p:nvGrpSpPr>
              <p:cNvPr id="23566" name="Group 97"/>
              <p:cNvGrpSpPr>
                <a:grpSpLocks/>
              </p:cNvGrpSpPr>
              <p:nvPr/>
            </p:nvGrpSpPr>
            <p:grpSpPr bwMode="auto">
              <a:xfrm>
                <a:off x="394" y="288"/>
                <a:ext cx="2995" cy="3523"/>
                <a:chOff x="394" y="288"/>
                <a:chExt cx="2995" cy="3523"/>
              </a:xfrm>
            </p:grpSpPr>
            <p:pic>
              <p:nvPicPr>
                <p:cNvPr id="23573" name="Picture 78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4" y="288"/>
                  <a:ext cx="2995" cy="35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7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920" y="2621"/>
                  <a:ext cx="720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:r>
                    <a:rPr lang="en-GB" sz="1600">
                      <a:solidFill>
                        <a:schemeClr val="accent2"/>
                      </a:solidFill>
                      <a:latin typeface="Times New Roman" pitchFamily="18" charset="0"/>
                    </a:rPr>
                    <a:t>Energy gap</a:t>
                  </a:r>
                  <a:endParaRPr lang="en-GB" sz="1200">
                    <a:latin typeface="Times New Roman" pitchFamily="18" charset="0"/>
                  </a:endParaRPr>
                </a:p>
              </p:txBody>
            </p:sp>
            <p:sp>
              <p:nvSpPr>
                <p:cNvPr id="2357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920" y="1344"/>
                  <a:ext cx="720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:r>
                    <a:rPr lang="en-GB" sz="1600">
                      <a:solidFill>
                        <a:schemeClr val="accent2"/>
                      </a:solidFill>
                      <a:latin typeface="Times New Roman" pitchFamily="18" charset="0"/>
                    </a:rPr>
                    <a:t>Energy gap</a:t>
                  </a:r>
                  <a:endParaRPr lang="en-GB" sz="1200">
                    <a:latin typeface="Times New Roman" pitchFamily="18" charset="0"/>
                  </a:endParaRPr>
                </a:p>
              </p:txBody>
            </p:sp>
            <p:sp>
              <p:nvSpPr>
                <p:cNvPr id="23576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920" y="1968"/>
                  <a:ext cx="720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:r>
                    <a:rPr lang="en-GB" sz="1600">
                      <a:solidFill>
                        <a:schemeClr val="accent2"/>
                      </a:solidFill>
                      <a:latin typeface="Times New Roman" pitchFamily="18" charset="0"/>
                    </a:rPr>
                    <a:t>Energy gap</a:t>
                  </a:r>
                  <a:endParaRPr lang="en-GB" sz="12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3567" name="Text Box 86"/>
              <p:cNvSpPr txBox="1">
                <a:spLocks noChangeArrowheads="1"/>
              </p:cNvSpPr>
              <p:nvPr/>
            </p:nvSpPr>
            <p:spPr bwMode="auto">
              <a:xfrm>
                <a:off x="144" y="1056"/>
                <a:ext cx="1104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GB">
                    <a:solidFill>
                      <a:srgbClr val="CC6600"/>
                    </a:solidFill>
                    <a:latin typeface="Times New Roman" pitchFamily="18" charset="0"/>
                  </a:rPr>
                  <a:t>Conduction band</a:t>
                </a:r>
              </a:p>
            </p:txBody>
          </p:sp>
          <p:sp>
            <p:nvSpPr>
              <p:cNvPr id="23568" name="Text Box 87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904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GB">
                    <a:solidFill>
                      <a:srgbClr val="CC6600"/>
                    </a:solidFill>
                    <a:latin typeface="Times New Roman" pitchFamily="18" charset="0"/>
                  </a:rPr>
                  <a:t>Valence band</a:t>
                </a:r>
              </a:p>
            </p:txBody>
          </p:sp>
          <p:sp>
            <p:nvSpPr>
              <p:cNvPr id="23569" name="Text Box 88"/>
              <p:cNvSpPr txBox="1">
                <a:spLocks noChangeArrowheads="1"/>
              </p:cNvSpPr>
              <p:nvPr/>
            </p:nvSpPr>
            <p:spPr bwMode="auto">
              <a:xfrm>
                <a:off x="336" y="2352"/>
                <a:ext cx="892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/>
                <a:r>
                  <a:rPr lang="en-GB">
                    <a:solidFill>
                      <a:srgbClr val="CC6600"/>
                    </a:solidFill>
                    <a:latin typeface="Times New Roman" pitchFamily="18" charset="0"/>
                  </a:rPr>
                  <a:t>Second band </a:t>
                </a:r>
              </a:p>
              <a:p>
                <a:pPr algn="r" eaLnBrk="1" hangingPunct="1"/>
                <a:r>
                  <a:rPr lang="en-GB">
                    <a:solidFill>
                      <a:srgbClr val="CC6600"/>
                    </a:solidFill>
                    <a:latin typeface="Times New Roman" pitchFamily="18" charset="0"/>
                  </a:rPr>
                  <a:t>(L shell)</a:t>
                </a:r>
              </a:p>
            </p:txBody>
          </p:sp>
          <p:sp>
            <p:nvSpPr>
              <p:cNvPr id="23570" name="Text Box 89"/>
              <p:cNvSpPr txBox="1">
                <a:spLocks noChangeArrowheads="1"/>
              </p:cNvSpPr>
              <p:nvPr/>
            </p:nvSpPr>
            <p:spPr bwMode="auto">
              <a:xfrm>
                <a:off x="432" y="2928"/>
                <a:ext cx="84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/>
                <a:r>
                  <a:rPr lang="en-GB">
                    <a:solidFill>
                      <a:srgbClr val="CC6600"/>
                    </a:solidFill>
                    <a:latin typeface="Times New Roman" pitchFamily="18" charset="0"/>
                  </a:rPr>
                  <a:t>First band </a:t>
                </a:r>
              </a:p>
              <a:p>
                <a:pPr algn="r" eaLnBrk="1" hangingPunct="1"/>
                <a:r>
                  <a:rPr lang="en-GB">
                    <a:solidFill>
                      <a:srgbClr val="CC6600"/>
                    </a:solidFill>
                    <a:latin typeface="Times New Roman" pitchFamily="18" charset="0"/>
                  </a:rPr>
                  <a:t>(K shell)</a:t>
                </a:r>
              </a:p>
            </p:txBody>
          </p:sp>
          <p:sp>
            <p:nvSpPr>
              <p:cNvPr id="23571" name="Text Box 90"/>
              <p:cNvSpPr txBox="1">
                <a:spLocks noChangeArrowheads="1"/>
              </p:cNvSpPr>
              <p:nvPr/>
            </p:nvSpPr>
            <p:spPr bwMode="auto">
              <a:xfrm>
                <a:off x="324" y="3456"/>
                <a:ext cx="73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/>
                <a:r>
                  <a:rPr lang="en-GB">
                    <a:solidFill>
                      <a:schemeClr val="accent2"/>
                    </a:solidFill>
                    <a:latin typeface="Times New Roman" pitchFamily="18" charset="0"/>
                  </a:rPr>
                  <a:t>Nucleus 0</a:t>
                </a:r>
              </a:p>
            </p:txBody>
          </p:sp>
          <p:sp>
            <p:nvSpPr>
              <p:cNvPr id="23572" name="Rectangle 91"/>
              <p:cNvSpPr>
                <a:spLocks noChangeArrowheads="1"/>
              </p:cNvSpPr>
              <p:nvPr/>
            </p:nvSpPr>
            <p:spPr bwMode="auto">
              <a:xfrm>
                <a:off x="1008" y="240"/>
                <a:ext cx="53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>
                    <a:solidFill>
                      <a:srgbClr val="CC6600"/>
                    </a:solidFill>
                    <a:latin typeface="Times New Roman" pitchFamily="18" charset="0"/>
                  </a:rPr>
                  <a:t>Energy</a:t>
                </a:r>
              </a:p>
            </p:txBody>
          </p:sp>
        </p:grpSp>
        <p:sp>
          <p:nvSpPr>
            <p:cNvPr id="23565" name="Text Box 100"/>
            <p:cNvSpPr txBox="1">
              <a:spLocks noChangeArrowheads="1"/>
            </p:cNvSpPr>
            <p:nvPr/>
          </p:nvSpPr>
          <p:spPr bwMode="auto">
            <a:xfrm>
              <a:off x="1468" y="3658"/>
              <a:ext cx="17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400">
                  <a:solidFill>
                    <a:schemeClr val="folHlink"/>
                  </a:solidFill>
                </a:rPr>
                <a:t>A Silicon Atom</a:t>
              </a:r>
            </a:p>
          </p:txBody>
        </p:sp>
      </p:grpSp>
      <p:sp>
        <p:nvSpPr>
          <p:cNvPr id="5221" name="Text Box 101"/>
          <p:cNvSpPr txBox="1">
            <a:spLocks noChangeArrowheads="1"/>
          </p:cNvSpPr>
          <p:nvPr/>
        </p:nvSpPr>
        <p:spPr bwMode="auto">
          <a:xfrm>
            <a:off x="5618163" y="4397375"/>
            <a:ext cx="3032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9900"/>
                </a:solidFill>
              </a:rPr>
              <a:t>Electrons stay within energy bands</a:t>
            </a:r>
          </a:p>
        </p:txBody>
      </p:sp>
      <p:sp>
        <p:nvSpPr>
          <p:cNvPr id="5223" name="Line 103"/>
          <p:cNvSpPr>
            <a:spLocks noChangeShapeType="1"/>
          </p:cNvSpPr>
          <p:nvPr/>
        </p:nvSpPr>
        <p:spPr bwMode="auto">
          <a:xfrm flipH="1">
            <a:off x="4983163" y="4800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224" name="Line 104"/>
          <p:cNvSpPr>
            <a:spLocks noChangeShapeType="1"/>
          </p:cNvSpPr>
          <p:nvPr/>
        </p:nvSpPr>
        <p:spPr bwMode="auto">
          <a:xfrm flipH="1" flipV="1">
            <a:off x="5026025" y="3898900"/>
            <a:ext cx="517525" cy="746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225" name="Line 105"/>
          <p:cNvSpPr>
            <a:spLocks noChangeShapeType="1"/>
          </p:cNvSpPr>
          <p:nvPr/>
        </p:nvSpPr>
        <p:spPr bwMode="auto">
          <a:xfrm flipH="1" flipV="1">
            <a:off x="5162550" y="2922588"/>
            <a:ext cx="441325" cy="1552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2997200" y="622300"/>
            <a:ext cx="3317875" cy="1231900"/>
            <a:chOff x="1888" y="392"/>
            <a:chExt cx="2090" cy="776"/>
          </a:xfrm>
        </p:grpSpPr>
        <p:sp>
          <p:nvSpPr>
            <p:cNvPr id="23562" name="Line 93"/>
            <p:cNvSpPr>
              <a:spLocks noChangeShapeType="1"/>
            </p:cNvSpPr>
            <p:nvPr/>
          </p:nvSpPr>
          <p:spPr bwMode="auto">
            <a:xfrm flipH="1">
              <a:off x="2120" y="672"/>
              <a:ext cx="104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63" name="Rectangle 94"/>
            <p:cNvSpPr>
              <a:spLocks noChangeArrowheads="1"/>
            </p:cNvSpPr>
            <p:nvPr/>
          </p:nvSpPr>
          <p:spPr bwMode="auto">
            <a:xfrm>
              <a:off x="1888" y="392"/>
              <a:ext cx="2090" cy="28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 i="1"/>
                <a:t>No electrons in this band</a:t>
              </a:r>
            </a:p>
          </p:txBody>
        </p:sp>
      </p:grpSp>
      <p:sp>
        <p:nvSpPr>
          <p:cNvPr id="21513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94B25-5F84-4E2D-85C4-092BC47EE966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1" grpId="0"/>
      <p:bldP spid="5223" grpId="0" animBg="1"/>
      <p:bldP spid="5224" grpId="0" animBg="1"/>
      <p:bldP spid="52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ChangeArrowheads="1"/>
          </p:cNvSpPr>
          <p:nvPr/>
        </p:nvSpPr>
        <p:spPr bwMode="auto">
          <a:xfrm>
            <a:off x="884238" y="1296988"/>
            <a:ext cx="72390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q"/>
            </a:pPr>
            <a:r>
              <a:rPr lang="en-GB" sz="2400" dirty="0"/>
              <a:t>When electrons receive </a:t>
            </a:r>
            <a:r>
              <a:rPr lang="en-GB" sz="2400" dirty="0">
                <a:solidFill>
                  <a:srgbClr val="FF0000"/>
                </a:solidFill>
              </a:rPr>
              <a:t>heat or light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energy</a:t>
            </a:r>
            <a:r>
              <a:rPr lang="en-GB" sz="2400" dirty="0"/>
              <a:t> from their surroundings, some valence electrons may gain sufficient energy to jump to another energy band</a:t>
            </a:r>
          </a:p>
          <a:p>
            <a:pPr marL="457200" indent="-45720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q"/>
            </a:pPr>
            <a:r>
              <a:rPr lang="en-GB" sz="2400" dirty="0"/>
              <a:t>Some jump from valence band into the conduction band</a:t>
            </a:r>
          </a:p>
          <a:p>
            <a:pPr marL="457200" indent="-45720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q"/>
            </a:pPr>
            <a:r>
              <a:rPr lang="en-GB" sz="2400" dirty="0"/>
              <a:t>These then become free electrons and are free to drift</a:t>
            </a:r>
          </a:p>
          <a:p>
            <a:pPr marL="457200" indent="-45720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</a:rPr>
              <a:t>These electrons become </a:t>
            </a:r>
            <a:r>
              <a:rPr lang="en-GB" sz="2400" b="1" dirty="0">
                <a:solidFill>
                  <a:srgbClr val="FF0000"/>
                </a:solidFill>
              </a:rPr>
              <a:t>conduction electrons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8016D-1C87-4617-A6C0-1FFBE14E288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Electron-Hole Pair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9"/>
          <p:cNvGrpSpPr>
            <a:grpSpLocks/>
          </p:cNvGrpSpPr>
          <p:nvPr/>
        </p:nvGrpSpPr>
        <p:grpSpPr bwMode="auto">
          <a:xfrm>
            <a:off x="271463" y="1414463"/>
            <a:ext cx="7496175" cy="4854575"/>
            <a:chOff x="0" y="552"/>
            <a:chExt cx="5760" cy="4034"/>
          </a:xfrm>
        </p:grpSpPr>
        <p:grpSp>
          <p:nvGrpSpPr>
            <p:cNvPr id="25607" name="Group 7"/>
            <p:cNvGrpSpPr>
              <a:grpSpLocks/>
            </p:cNvGrpSpPr>
            <p:nvPr/>
          </p:nvGrpSpPr>
          <p:grpSpPr bwMode="auto">
            <a:xfrm>
              <a:off x="0" y="552"/>
              <a:ext cx="5760" cy="4034"/>
              <a:chOff x="0" y="552"/>
              <a:chExt cx="5760" cy="4034"/>
            </a:xfrm>
          </p:grpSpPr>
          <p:pic>
            <p:nvPicPr>
              <p:cNvPr id="25609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552"/>
                <a:ext cx="5520" cy="4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10" name="Rectangle 6"/>
              <p:cNvSpPr>
                <a:spLocks noChangeArrowheads="1"/>
              </p:cNvSpPr>
              <p:nvPr/>
            </p:nvSpPr>
            <p:spPr bwMode="auto">
              <a:xfrm>
                <a:off x="0" y="3672"/>
                <a:ext cx="5760" cy="8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144" y="612"/>
              <a:ext cx="4740" cy="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83804" y="5214938"/>
            <a:ext cx="7364809" cy="757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</a:rPr>
              <a:t>This hole forms together with the free electron an </a:t>
            </a:r>
            <a:r>
              <a:rPr lang="en-GB" sz="2400" b="1" i="1" dirty="0">
                <a:solidFill>
                  <a:srgbClr val="FF0000"/>
                </a:solidFill>
              </a:rPr>
              <a:t>electron-hole pair</a:t>
            </a:r>
            <a:endParaRPr lang="en-GB" sz="2400" i="1" dirty="0">
              <a:solidFill>
                <a:srgbClr val="FF0000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9088" y="1240554"/>
            <a:ext cx="8017192" cy="7666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GB" sz="2400" dirty="0"/>
              <a:t>Electrons that break free from the atom leave behind a vacancy in the valence band called a </a:t>
            </a:r>
            <a:r>
              <a:rPr lang="en-GB" sz="2400" b="1" dirty="0">
                <a:solidFill>
                  <a:srgbClr val="FF0000"/>
                </a:solidFill>
              </a:rPr>
              <a:t>hole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583804" y="5976938"/>
            <a:ext cx="7880746" cy="757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</a:rPr>
              <a:t>The number of </a:t>
            </a:r>
            <a:r>
              <a:rPr lang="en-GB" sz="2400" b="1" i="1" dirty="0">
                <a:solidFill>
                  <a:srgbClr val="FF0000"/>
                </a:solidFill>
              </a:rPr>
              <a:t>electron-hole pairs </a:t>
            </a:r>
            <a:r>
              <a:rPr lang="en-GB" sz="2400" dirty="0"/>
              <a:t>in an intrinsic semiconductor is not plentiful</a:t>
            </a:r>
          </a:p>
        </p:txBody>
      </p:sp>
      <p:sp>
        <p:nvSpPr>
          <p:cNvPr id="2355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5EC8E-286A-4686-8D38-42A9DE38A4F3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Electron-Hole Pair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 autoUpdateAnimBg="0"/>
      <p:bldP spid="6964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C7EF3-BF17-4E27-9337-8CBDEB49D1E7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5238" y="1919288"/>
            <a:ext cx="7285037" cy="2789872"/>
          </a:xfrm>
          <a:noFill/>
        </p:spPr>
        <p:txBody>
          <a:bodyPr/>
          <a:lstStyle/>
          <a:p>
            <a:pPr marL="360000" indent="-360000" eaLnBrk="1" hangingPunct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GB" dirty="0" smtClean="0"/>
              <a:t>Some excited electrons may lose their energy after a while and fall back into a hole in the valence band.  This process is called </a:t>
            </a:r>
            <a:r>
              <a:rPr lang="en-GB" b="1" i="1" u="sng" dirty="0" smtClean="0">
                <a:solidFill>
                  <a:srgbClr val="FF0000"/>
                </a:solidFill>
              </a:rPr>
              <a:t>recombination</a:t>
            </a:r>
          </a:p>
          <a:p>
            <a:pPr marL="360000" indent="-360000" eaLnBrk="1" hangingPunct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GB" dirty="0" smtClean="0">
                <a:solidFill>
                  <a:srgbClr val="009900"/>
                </a:solidFill>
              </a:rPr>
              <a:t>There is a dynamic process where electrons are constantly breaking free and falling back to the valence band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Electron-Hole Pair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625475" y="1341438"/>
            <a:ext cx="7696200" cy="4343400"/>
          </a:xfrm>
        </p:spPr>
        <p:txBody>
          <a:bodyPr/>
          <a:lstStyle/>
          <a:p>
            <a:pPr marL="360000" indent="-360000" eaLnBrk="1" hangingPunct="1">
              <a:lnSpc>
                <a:spcPct val="80000"/>
              </a:lnSpc>
              <a:spcAft>
                <a:spcPct val="40000"/>
              </a:spcAft>
              <a:buFont typeface="Wingdings" pitchFamily="2" charset="2"/>
              <a:buChar char="q"/>
            </a:pPr>
            <a:r>
              <a:rPr lang="en-GB" dirty="0" smtClean="0">
                <a:solidFill>
                  <a:schemeClr val="accent2"/>
                </a:solidFill>
              </a:rPr>
              <a:t>In summary, </a:t>
            </a:r>
          </a:p>
          <a:p>
            <a:pPr lvl="1" eaLnBrk="1" hangingPunct="1">
              <a:lnSpc>
                <a:spcPct val="80000"/>
              </a:lnSpc>
              <a:spcAft>
                <a:spcPct val="40000"/>
              </a:spcAft>
            </a:pPr>
            <a:r>
              <a:rPr lang="en-GB" dirty="0" smtClean="0">
                <a:solidFill>
                  <a:srgbClr val="003399"/>
                </a:solidFill>
              </a:rPr>
              <a:t>Intrinsic silicon at room temperature has a very small amount of free electrons that are unattached and drifting randomly throughout the material </a:t>
            </a:r>
          </a:p>
          <a:p>
            <a:pPr lvl="1" eaLnBrk="1" hangingPunct="1">
              <a:lnSpc>
                <a:spcPct val="80000"/>
              </a:lnSpc>
              <a:spcAft>
                <a:spcPct val="40000"/>
              </a:spcAft>
            </a:pPr>
            <a:r>
              <a:rPr lang="en-GB" dirty="0" smtClean="0">
                <a:solidFill>
                  <a:srgbClr val="009900"/>
                </a:solidFill>
              </a:rPr>
              <a:t>There are also an equal number of holes in the valence band created when these electrons jump into the conduction band </a:t>
            </a:r>
          </a:p>
          <a:p>
            <a:pPr lvl="1" eaLnBrk="1" hangingPunct="1">
              <a:lnSpc>
                <a:spcPct val="80000"/>
              </a:lnSpc>
              <a:spcAft>
                <a:spcPct val="40000"/>
              </a:spcAft>
            </a:pPr>
            <a:r>
              <a:rPr lang="en-GB" dirty="0" smtClean="0">
                <a:solidFill>
                  <a:srgbClr val="FF3300"/>
                </a:solidFill>
              </a:rPr>
              <a:t>Just as electrons gain energy to break free from an atom, they will recombine with existing holes once they lose that energy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A4720-FF8A-42C0-83F1-C0201454FB4B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Electron-Hole Pair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36874-CCC7-451D-B683-7853E685AF4A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311275"/>
            <a:ext cx="8489950" cy="49831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+mj-lt"/>
              </a:rPr>
              <a:t>After completing Part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1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of this chapter</a:t>
            </a:r>
            <a:r>
              <a:rPr lang="en-GB" sz="2400" dirty="0">
                <a:solidFill>
                  <a:schemeClr val="accent2"/>
                </a:solidFill>
                <a:latin typeface="+mj-lt"/>
              </a:rPr>
              <a:t>, you will be able to:</a:t>
            </a:r>
          </a:p>
          <a:p>
            <a:pPr marL="360000" indent="-36000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009900"/>
                </a:solidFill>
                <a:latin typeface="+mj-lt"/>
              </a:rPr>
              <a:t>Know the structure of common semiconductor materials.</a:t>
            </a:r>
          </a:p>
          <a:p>
            <a:pPr marL="360000" indent="-36000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000099"/>
                </a:solidFill>
                <a:latin typeface="+mj-lt"/>
              </a:rPr>
              <a:t>Explain the concept of electron-hole pairs.</a:t>
            </a:r>
          </a:p>
          <a:p>
            <a:pPr marL="360000" indent="-36000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009900"/>
                </a:solidFill>
                <a:latin typeface="+mj-lt"/>
              </a:rPr>
              <a:t>Differentiate between intrinsic and extrinsic semiconductors.</a:t>
            </a:r>
          </a:p>
          <a:p>
            <a:pPr marL="360000" indent="-36000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000099"/>
                </a:solidFill>
                <a:latin typeface="+mj-lt"/>
              </a:rPr>
              <a:t>Describe the effects of doping.</a:t>
            </a:r>
          </a:p>
          <a:p>
            <a:pPr marL="360000" indent="-36000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009900"/>
                </a:solidFill>
                <a:latin typeface="+mj-lt"/>
              </a:rPr>
              <a:t>Identify the majority and minority charge carriers in p-type and n-type semiconductors.</a:t>
            </a:r>
          </a:p>
          <a:p>
            <a:pPr marL="360000" indent="-36000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000099"/>
                </a:solidFill>
                <a:latin typeface="+mj-lt"/>
              </a:rPr>
              <a:t>Describe the potential barrier in a PN Junction.</a:t>
            </a:r>
            <a:endParaRPr lang="en-GB" sz="2400" dirty="0" smtClean="0">
              <a:latin typeface="+mj-lt"/>
            </a:endParaRPr>
          </a:p>
          <a:p>
            <a:pPr marL="360000" indent="-36000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>
                <a:solidFill>
                  <a:srgbClr val="009900"/>
                </a:solidFill>
                <a:latin typeface="+mj-lt"/>
              </a:rPr>
              <a:t>Explain how the depletion region is affected when the </a:t>
            </a:r>
            <a:r>
              <a:rPr lang="en-GB" sz="2400" dirty="0" err="1" smtClean="0">
                <a:solidFill>
                  <a:srgbClr val="009900"/>
                </a:solidFill>
                <a:latin typeface="+mj-lt"/>
              </a:rPr>
              <a:t>pn</a:t>
            </a:r>
            <a:r>
              <a:rPr lang="en-GB" sz="2400" dirty="0" smtClean="0">
                <a:solidFill>
                  <a:srgbClr val="009900"/>
                </a:solidFill>
                <a:latin typeface="+mj-lt"/>
              </a:rPr>
              <a:t> junction is forward-biased and reversed-biased.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8"/>
          <p:cNvSpPr>
            <a:spLocks noChangeShapeType="1"/>
          </p:cNvSpPr>
          <p:nvPr/>
        </p:nvSpPr>
        <p:spPr bwMode="auto">
          <a:xfrm flipH="1">
            <a:off x="5562600" y="4127500"/>
            <a:ext cx="301625" cy="1143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grpSp>
        <p:nvGrpSpPr>
          <p:cNvPr id="28675" name="Group 16"/>
          <p:cNvGrpSpPr>
            <a:grpSpLocks/>
          </p:cNvGrpSpPr>
          <p:nvPr/>
        </p:nvGrpSpPr>
        <p:grpSpPr bwMode="auto">
          <a:xfrm>
            <a:off x="914888" y="1403528"/>
            <a:ext cx="7462837" cy="4740275"/>
            <a:chOff x="581" y="589"/>
            <a:chExt cx="4701" cy="2986"/>
          </a:xfrm>
        </p:grpSpPr>
        <p:grpSp>
          <p:nvGrpSpPr>
            <p:cNvPr id="28677" name="Group 15"/>
            <p:cNvGrpSpPr>
              <a:grpSpLocks/>
            </p:cNvGrpSpPr>
            <p:nvPr/>
          </p:nvGrpSpPr>
          <p:grpSpPr bwMode="auto">
            <a:xfrm>
              <a:off x="581" y="589"/>
              <a:ext cx="4701" cy="2940"/>
              <a:chOff x="1136" y="716"/>
              <a:chExt cx="4385" cy="2645"/>
            </a:xfrm>
          </p:grpSpPr>
          <p:pic>
            <p:nvPicPr>
              <p:cNvPr id="2867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6" y="799"/>
                <a:ext cx="2688" cy="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8680" name="Group 12"/>
              <p:cNvGrpSpPr>
                <a:grpSpLocks/>
              </p:cNvGrpSpPr>
              <p:nvPr/>
            </p:nvGrpSpPr>
            <p:grpSpPr bwMode="auto">
              <a:xfrm>
                <a:off x="3688" y="716"/>
                <a:ext cx="1833" cy="594"/>
                <a:chOff x="3744" y="1288"/>
                <a:chExt cx="1833" cy="594"/>
              </a:xfrm>
            </p:grpSpPr>
            <p:grpSp>
              <p:nvGrpSpPr>
                <p:cNvPr id="28683" name="Group 11"/>
                <p:cNvGrpSpPr>
                  <a:grpSpLocks/>
                </p:cNvGrpSpPr>
                <p:nvPr/>
              </p:nvGrpSpPr>
              <p:grpSpPr bwMode="auto">
                <a:xfrm>
                  <a:off x="3967" y="1288"/>
                  <a:ext cx="1610" cy="594"/>
                  <a:chOff x="3967" y="1288"/>
                  <a:chExt cx="1610" cy="594"/>
                </a:xfrm>
              </p:grpSpPr>
              <p:sp>
                <p:nvSpPr>
                  <p:cNvPr id="28685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3967" y="1288"/>
                    <a:ext cx="1583" cy="594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/>
                  </a:p>
                </p:txBody>
              </p:sp>
              <p:sp>
                <p:nvSpPr>
                  <p:cNvPr id="2868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52" y="1372"/>
                    <a:ext cx="1525" cy="3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algn="ctr" eaLnBrk="1" hangingPunct="1"/>
                    <a:r>
                      <a:rPr lang="en-GB" i="1">
                        <a:solidFill>
                          <a:srgbClr val="371CBC"/>
                        </a:solidFill>
                      </a:rPr>
                      <a:t>Generation of an electron-hole pair</a:t>
                    </a:r>
                  </a:p>
                </p:txBody>
              </p:sp>
            </p:grpSp>
            <p:sp>
              <p:nvSpPr>
                <p:cNvPr id="2868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744" y="1584"/>
                  <a:ext cx="230" cy="144"/>
                </a:xfrm>
                <a:prstGeom prst="line">
                  <a:avLst/>
                </a:prstGeom>
                <a:noFill/>
                <a:ln w="9525">
                  <a:solidFill>
                    <a:srgbClr val="371CBC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28681" name="Oval 9"/>
              <p:cNvSpPr>
                <a:spLocks noChangeArrowheads="1"/>
              </p:cNvSpPr>
              <p:nvPr/>
            </p:nvSpPr>
            <p:spPr bwMode="auto">
              <a:xfrm>
                <a:off x="3853" y="1472"/>
                <a:ext cx="1594" cy="68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i="1">
                    <a:solidFill>
                      <a:srgbClr val="371CBC"/>
                    </a:solidFill>
                  </a:rPr>
                  <a:t>Recombining of an </a:t>
                </a:r>
              </a:p>
              <a:p>
                <a:pPr algn="ctr"/>
                <a:r>
                  <a:rPr lang="en-GB" i="1">
                    <a:solidFill>
                      <a:srgbClr val="371CBC"/>
                    </a:solidFill>
                  </a:rPr>
                  <a:t>electron with a hole</a:t>
                </a:r>
                <a:endParaRPr lang="en-GB">
                  <a:latin typeface="Times New Roman" pitchFamily="18" charset="0"/>
                </a:endParaRPr>
              </a:p>
            </p:txBody>
          </p:sp>
          <p:sp>
            <p:nvSpPr>
              <p:cNvPr id="28682" name="Line 14"/>
              <p:cNvSpPr>
                <a:spLocks noChangeShapeType="1"/>
              </p:cNvSpPr>
              <p:nvPr/>
            </p:nvSpPr>
            <p:spPr bwMode="auto">
              <a:xfrm flipH="1">
                <a:off x="3498" y="1812"/>
                <a:ext cx="337" cy="1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8678" name="Text Box 10"/>
            <p:cNvSpPr txBox="1">
              <a:spLocks noChangeArrowheads="1"/>
            </p:cNvSpPr>
            <p:nvPr/>
          </p:nvSpPr>
          <p:spPr bwMode="auto">
            <a:xfrm>
              <a:off x="1209" y="3287"/>
              <a:ext cx="1488" cy="28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GB" sz="2400" i="1">
                  <a:solidFill>
                    <a:srgbClr val="FF0000"/>
                  </a:solidFill>
                </a:rPr>
                <a:t>Heat energy</a:t>
              </a:r>
            </a:p>
          </p:txBody>
        </p:sp>
      </p:grpSp>
      <p:sp>
        <p:nvSpPr>
          <p:cNvPr id="2662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06FD0-DF8F-4D0B-B9FA-44861548ED75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Electron-Hole Pair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59125" y="3987800"/>
            <a:ext cx="5299075" cy="1576388"/>
            <a:chOff x="640" y="704"/>
            <a:chExt cx="4846" cy="1968"/>
          </a:xfrm>
        </p:grpSpPr>
        <p:pic>
          <p:nvPicPr>
            <p:cNvPr id="2970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704"/>
              <a:ext cx="4820" cy="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>
              <a:off x="640" y="1564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478281" y="5608638"/>
            <a:ext cx="6217920" cy="1200329"/>
          </a:xfrm>
          <a:prstGeom prst="rect">
            <a:avLst/>
          </a:prstGeom>
          <a:solidFill>
            <a:srgbClr val="66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q"/>
            </a:pPr>
            <a:r>
              <a:rPr lang="en-GB" sz="2400" i="1" dirty="0">
                <a:solidFill>
                  <a:srgbClr val="FFFF99"/>
                </a:solidFill>
                <a:latin typeface="Times New Roman" pitchFamily="18" charset="0"/>
              </a:rPr>
              <a:t>Electron current in intrinsic silicon is produced by the movement of thermally generated free electrons.</a:t>
            </a:r>
            <a:endParaRPr lang="en-GB" sz="2400" dirty="0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850900" y="1489075"/>
            <a:ext cx="7772400" cy="4114800"/>
          </a:xfrm>
        </p:spPr>
        <p:txBody>
          <a:bodyPr/>
          <a:lstStyle/>
          <a:p>
            <a:pPr marL="360000" indent="-360000" eaLnBrk="1" hangingPunct="1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GB" sz="2800" b="1" i="1" dirty="0" smtClean="0"/>
              <a:t>Electron Current</a:t>
            </a:r>
          </a:p>
          <a:p>
            <a:pPr marL="1027113" lvl="1" indent="-455613" eaLnBrk="1" hangingPunct="1"/>
            <a:r>
              <a:rPr lang="en-GB" dirty="0" smtClean="0"/>
              <a:t>When a voltage is applied across a piece of intrinsic silicon, its free electrons are attracted to the positive end </a:t>
            </a:r>
          </a:p>
          <a:p>
            <a:pPr marL="1027113" lvl="1" indent="-455613" eaLnBrk="1" hangingPunct="1"/>
            <a:r>
              <a:rPr lang="en-GB" dirty="0" smtClean="0"/>
              <a:t>This movement of free electrons is called </a:t>
            </a:r>
            <a:r>
              <a:rPr lang="en-GB" b="1" i="1" dirty="0" smtClean="0">
                <a:solidFill>
                  <a:srgbClr val="FF3300"/>
                </a:solidFill>
              </a:rPr>
              <a:t>electron current</a:t>
            </a:r>
          </a:p>
          <a:p>
            <a:pPr marL="1027113" lvl="1" indent="-455613" eaLnBrk="1" hangingPunct="1">
              <a:buFontTx/>
              <a:buNone/>
            </a:pPr>
            <a:endParaRPr lang="en-GB" sz="1200" b="1" i="1" dirty="0" smtClean="0"/>
          </a:p>
        </p:txBody>
      </p:sp>
      <p:sp>
        <p:nvSpPr>
          <p:cNvPr id="2765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DA871-37D1-46FD-90FE-EBA28E61B2F2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Electron and Hole Current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483"/>
            <a:ext cx="8229600" cy="3673157"/>
          </a:xfrm>
        </p:spPr>
        <p:txBody>
          <a:bodyPr/>
          <a:lstStyle/>
          <a:p>
            <a:pPr marL="360000" indent="-3600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GB" sz="2800" b="1" i="1" dirty="0" smtClean="0"/>
              <a:t>Hole current</a:t>
            </a:r>
          </a:p>
          <a:p>
            <a:pPr lvl="1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dirty="0" smtClean="0">
                <a:solidFill>
                  <a:schemeClr val="accent2"/>
                </a:solidFill>
              </a:rPr>
              <a:t>As free electrons move towards the positive end of the battery, some of them will be attracted to the holes left behind</a:t>
            </a:r>
          </a:p>
          <a:p>
            <a:pPr lvl="1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dirty="0" smtClean="0">
                <a:solidFill>
                  <a:schemeClr val="accent2"/>
                </a:solidFill>
              </a:rPr>
              <a:t>As these electrons occupy the holes, these holes effectively “move” from one place to another within the crystal structure</a:t>
            </a:r>
          </a:p>
          <a:p>
            <a:pPr lvl="1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dirty="0" smtClean="0">
                <a:solidFill>
                  <a:schemeClr val="accent2"/>
                </a:solidFill>
              </a:rPr>
              <a:t>This “movement” of holes is called </a:t>
            </a:r>
            <a:r>
              <a:rPr lang="en-GB" b="1" i="1" dirty="0" smtClean="0">
                <a:solidFill>
                  <a:srgbClr val="FF3300"/>
                </a:solidFill>
              </a:rPr>
              <a:t>hole current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BFEB2-C0A4-4BEC-BE10-A0349C9A2EE9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30725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964363" y="5715000"/>
            <a:ext cx="615950" cy="547688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Electron and Hole Current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Electron and Hole Current</a:t>
            </a:r>
            <a:endParaRPr lang="en-GB" dirty="0" smtClean="0">
              <a:solidFill>
                <a:srgbClr val="FFFF00"/>
              </a:solidFill>
            </a:endParaRPr>
          </a:p>
        </p:txBody>
      </p:sp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1344613" y="2181225"/>
            <a:ext cx="6648450" cy="3413125"/>
            <a:chOff x="941" y="2058"/>
            <a:chExt cx="4188" cy="2150"/>
          </a:xfrm>
        </p:grpSpPr>
        <p:grpSp>
          <p:nvGrpSpPr>
            <p:cNvPr id="31766" name="Group 4"/>
            <p:cNvGrpSpPr>
              <a:grpSpLocks/>
            </p:cNvGrpSpPr>
            <p:nvPr/>
          </p:nvGrpSpPr>
          <p:grpSpPr bwMode="auto">
            <a:xfrm>
              <a:off x="941" y="2061"/>
              <a:ext cx="4188" cy="2147"/>
              <a:chOff x="941" y="2061"/>
              <a:chExt cx="4188" cy="2147"/>
            </a:xfrm>
          </p:grpSpPr>
          <p:grpSp>
            <p:nvGrpSpPr>
              <p:cNvPr id="31769" name="Group 5"/>
              <p:cNvGrpSpPr>
                <a:grpSpLocks/>
              </p:cNvGrpSpPr>
              <p:nvPr/>
            </p:nvGrpSpPr>
            <p:grpSpPr bwMode="auto">
              <a:xfrm>
                <a:off x="941" y="2061"/>
                <a:ext cx="4188" cy="2147"/>
                <a:chOff x="850" y="1479"/>
                <a:chExt cx="4188" cy="2147"/>
              </a:xfrm>
            </p:grpSpPr>
            <p:pic>
              <p:nvPicPr>
                <p:cNvPr id="31774" name="Picture 6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2" y="1479"/>
                  <a:ext cx="4166" cy="2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775" name="Rectangle 7"/>
                <p:cNvSpPr>
                  <a:spLocks noChangeArrowheads="1"/>
                </p:cNvSpPr>
                <p:nvPr/>
              </p:nvSpPr>
              <p:spPr bwMode="auto">
                <a:xfrm>
                  <a:off x="850" y="1509"/>
                  <a:ext cx="3548" cy="5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1776" name="Freeform 8"/>
                <p:cNvSpPr>
                  <a:spLocks/>
                </p:cNvSpPr>
                <p:nvPr/>
              </p:nvSpPr>
              <p:spPr bwMode="auto">
                <a:xfrm>
                  <a:off x="4242" y="1591"/>
                  <a:ext cx="576" cy="475"/>
                </a:xfrm>
                <a:custGeom>
                  <a:avLst/>
                  <a:gdLst>
                    <a:gd name="T0" fmla="*/ 0 w 576"/>
                    <a:gd name="T1" fmla="*/ 475 h 475"/>
                    <a:gd name="T2" fmla="*/ 0 w 576"/>
                    <a:gd name="T3" fmla="*/ 0 h 475"/>
                    <a:gd name="T4" fmla="*/ 576 w 576"/>
                    <a:gd name="T5" fmla="*/ 0 h 475"/>
                    <a:gd name="T6" fmla="*/ 366 w 576"/>
                    <a:gd name="T7" fmla="*/ 347 h 475"/>
                    <a:gd name="T8" fmla="*/ 0 w 576"/>
                    <a:gd name="T9" fmla="*/ 475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75"/>
                    <a:gd name="T17" fmla="*/ 576 w 576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75">
                      <a:moveTo>
                        <a:pt x="0" y="475"/>
                      </a:moveTo>
                      <a:lnTo>
                        <a:pt x="0" y="0"/>
                      </a:lnTo>
                      <a:lnTo>
                        <a:pt x="576" y="0"/>
                      </a:lnTo>
                      <a:lnTo>
                        <a:pt x="366" y="347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31770" name="Line 9"/>
              <p:cNvSpPr>
                <a:spLocks noChangeShapeType="1"/>
              </p:cNvSpPr>
              <p:nvPr/>
            </p:nvSpPr>
            <p:spPr bwMode="auto">
              <a:xfrm>
                <a:off x="4370" y="2621"/>
                <a:ext cx="64" cy="30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31771" name="Line 10"/>
              <p:cNvSpPr>
                <a:spLocks noChangeShapeType="1"/>
              </p:cNvSpPr>
              <p:nvPr/>
            </p:nvSpPr>
            <p:spPr bwMode="auto">
              <a:xfrm>
                <a:off x="3203" y="2681"/>
                <a:ext cx="101" cy="20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31772" name="Line 11"/>
              <p:cNvSpPr>
                <a:spLocks noChangeShapeType="1"/>
              </p:cNvSpPr>
              <p:nvPr/>
            </p:nvSpPr>
            <p:spPr bwMode="auto">
              <a:xfrm>
                <a:off x="2513" y="2695"/>
                <a:ext cx="147" cy="246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31773" name="Line 12"/>
              <p:cNvSpPr>
                <a:spLocks noChangeShapeType="1"/>
              </p:cNvSpPr>
              <p:nvPr/>
            </p:nvSpPr>
            <p:spPr bwMode="auto">
              <a:xfrm>
                <a:off x="2032" y="2664"/>
                <a:ext cx="83" cy="20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31767" name="Rectangle 13"/>
            <p:cNvSpPr>
              <a:spLocks noChangeArrowheads="1"/>
            </p:cNvSpPr>
            <p:nvPr/>
          </p:nvSpPr>
          <p:spPr bwMode="auto">
            <a:xfrm>
              <a:off x="4560" y="2058"/>
              <a:ext cx="546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68" name="Line 14"/>
            <p:cNvSpPr>
              <a:spLocks noChangeShapeType="1"/>
            </p:cNvSpPr>
            <p:nvPr/>
          </p:nvSpPr>
          <p:spPr bwMode="auto">
            <a:xfrm>
              <a:off x="3780" y="2634"/>
              <a:ext cx="96" cy="16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049838" y="300038"/>
            <a:ext cx="2419350" cy="3252787"/>
            <a:chOff x="3181" y="189"/>
            <a:chExt cx="1524" cy="2049"/>
          </a:xfrm>
        </p:grpSpPr>
        <p:sp>
          <p:nvSpPr>
            <p:cNvPr id="31764" name="Text Box 16"/>
            <p:cNvSpPr txBox="1">
              <a:spLocks noChangeArrowheads="1"/>
            </p:cNvSpPr>
            <p:nvPr/>
          </p:nvSpPr>
          <p:spPr bwMode="auto">
            <a:xfrm>
              <a:off x="3181" y="189"/>
              <a:ext cx="1524" cy="52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1600" i="1">
                  <a:solidFill>
                    <a:srgbClr val="A50021"/>
                  </a:solidFill>
                </a:rPr>
                <a:t>2. Valence electron moves into 1</a:t>
              </a:r>
              <a:r>
                <a:rPr lang="en-GB" sz="1600" i="1" baseline="30000">
                  <a:solidFill>
                    <a:srgbClr val="A50021"/>
                  </a:solidFill>
                </a:rPr>
                <a:t>st</a:t>
              </a:r>
              <a:r>
                <a:rPr lang="en-GB" sz="1600" i="1">
                  <a:solidFill>
                    <a:srgbClr val="A50021"/>
                  </a:solidFill>
                </a:rPr>
                <a:t> hole and leaves a 2</a:t>
              </a:r>
              <a:r>
                <a:rPr lang="en-GB" sz="1600" i="1" baseline="30000">
                  <a:solidFill>
                    <a:srgbClr val="A50021"/>
                  </a:solidFill>
                </a:rPr>
                <a:t>nd</a:t>
              </a:r>
              <a:r>
                <a:rPr lang="en-GB" sz="1600" i="1">
                  <a:solidFill>
                    <a:srgbClr val="A50021"/>
                  </a:solidFill>
                </a:rPr>
                <a:t> hole.</a:t>
              </a:r>
            </a:p>
          </p:txBody>
        </p:sp>
        <p:sp>
          <p:nvSpPr>
            <p:cNvPr id="31765" name="Line 17"/>
            <p:cNvSpPr>
              <a:spLocks noChangeShapeType="1"/>
            </p:cNvSpPr>
            <p:nvPr/>
          </p:nvSpPr>
          <p:spPr bwMode="auto">
            <a:xfrm>
              <a:off x="4283" y="698"/>
              <a:ext cx="66" cy="15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837113" y="1493838"/>
            <a:ext cx="1906587" cy="2024062"/>
            <a:chOff x="3047" y="941"/>
            <a:chExt cx="1201" cy="1275"/>
          </a:xfrm>
        </p:grpSpPr>
        <p:sp>
          <p:nvSpPr>
            <p:cNvPr id="31762" name="Line 19"/>
            <p:cNvSpPr>
              <a:spLocks noChangeShapeType="1"/>
            </p:cNvSpPr>
            <p:nvPr/>
          </p:nvSpPr>
          <p:spPr bwMode="auto">
            <a:xfrm>
              <a:off x="3607" y="1608"/>
              <a:ext cx="51" cy="60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31763" name="Text Box 20"/>
            <p:cNvSpPr txBox="1">
              <a:spLocks noChangeArrowheads="1"/>
            </p:cNvSpPr>
            <p:nvPr/>
          </p:nvSpPr>
          <p:spPr bwMode="auto">
            <a:xfrm>
              <a:off x="3047" y="941"/>
              <a:ext cx="1201" cy="680"/>
            </a:xfrm>
            <a:prstGeom prst="rect">
              <a:avLst/>
            </a:prstGeom>
            <a:solidFill>
              <a:srgbClr val="BD0D09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1600" i="1">
                  <a:solidFill>
                    <a:schemeClr val="bg1"/>
                  </a:solidFill>
                </a:rPr>
                <a:t>3. Valence electron moves into 2</a:t>
              </a:r>
              <a:r>
                <a:rPr lang="en-GB" sz="1600" i="1" baseline="30000">
                  <a:solidFill>
                    <a:schemeClr val="bg1"/>
                  </a:solidFill>
                </a:rPr>
                <a:t>nd</a:t>
              </a:r>
              <a:r>
                <a:rPr lang="en-GB" sz="1600" i="1">
                  <a:solidFill>
                    <a:schemeClr val="bg1"/>
                  </a:solidFill>
                </a:rPr>
                <a:t>  hole and leaves a 3</a:t>
              </a:r>
              <a:r>
                <a:rPr lang="en-GB" sz="1600" i="1" baseline="30000">
                  <a:solidFill>
                    <a:schemeClr val="bg1"/>
                  </a:solidFill>
                </a:rPr>
                <a:t>rd</a:t>
              </a:r>
              <a:r>
                <a:rPr lang="en-GB" sz="1600" i="1">
                  <a:solidFill>
                    <a:schemeClr val="bg1"/>
                  </a:solidFill>
                </a:rPr>
                <a:t>  hole.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379663" y="334963"/>
            <a:ext cx="2643187" cy="3130550"/>
            <a:chOff x="1499" y="211"/>
            <a:chExt cx="1665" cy="1972"/>
          </a:xfrm>
        </p:grpSpPr>
        <p:sp>
          <p:nvSpPr>
            <p:cNvPr id="31760" name="Text Box 22"/>
            <p:cNvSpPr txBox="1">
              <a:spLocks noChangeArrowheads="1"/>
            </p:cNvSpPr>
            <p:nvPr/>
          </p:nvSpPr>
          <p:spPr bwMode="auto">
            <a:xfrm>
              <a:off x="1499" y="211"/>
              <a:ext cx="1361" cy="52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1600" i="1">
                  <a:solidFill>
                    <a:srgbClr val="A50021"/>
                  </a:solidFill>
                </a:rPr>
                <a:t>4. Valence electron moves into 3</a:t>
              </a:r>
              <a:r>
                <a:rPr lang="en-GB" sz="1600" i="1" baseline="30000">
                  <a:solidFill>
                    <a:srgbClr val="A50021"/>
                  </a:solidFill>
                </a:rPr>
                <a:t>rd</a:t>
              </a:r>
              <a:r>
                <a:rPr lang="en-GB" sz="1600" i="1">
                  <a:solidFill>
                    <a:srgbClr val="A50021"/>
                  </a:solidFill>
                </a:rPr>
                <a:t> hole and leaves a 4</a:t>
              </a:r>
              <a:r>
                <a:rPr lang="en-GB" sz="1600" i="1" baseline="30000">
                  <a:solidFill>
                    <a:srgbClr val="A50021"/>
                  </a:solidFill>
                </a:rPr>
                <a:t>th</a:t>
              </a:r>
              <a:r>
                <a:rPr lang="en-GB" sz="1600" i="1">
                  <a:solidFill>
                    <a:srgbClr val="A50021"/>
                  </a:solidFill>
                </a:rPr>
                <a:t> hole.</a:t>
              </a:r>
            </a:p>
          </p:txBody>
        </p:sp>
        <p:sp>
          <p:nvSpPr>
            <p:cNvPr id="31761" name="Line 23"/>
            <p:cNvSpPr>
              <a:spLocks noChangeShapeType="1"/>
            </p:cNvSpPr>
            <p:nvPr/>
          </p:nvSpPr>
          <p:spPr bwMode="auto">
            <a:xfrm>
              <a:off x="2745" y="746"/>
              <a:ext cx="419" cy="14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441575" y="1604963"/>
            <a:ext cx="1906588" cy="2003425"/>
            <a:chOff x="1538" y="1011"/>
            <a:chExt cx="1201" cy="1262"/>
          </a:xfrm>
        </p:grpSpPr>
        <p:sp>
          <p:nvSpPr>
            <p:cNvPr id="31758" name="Text Box 25"/>
            <p:cNvSpPr txBox="1">
              <a:spLocks noChangeArrowheads="1"/>
            </p:cNvSpPr>
            <p:nvPr/>
          </p:nvSpPr>
          <p:spPr bwMode="auto">
            <a:xfrm>
              <a:off x="1538" y="1011"/>
              <a:ext cx="1201" cy="680"/>
            </a:xfrm>
            <a:prstGeom prst="rect">
              <a:avLst/>
            </a:prstGeom>
            <a:solidFill>
              <a:srgbClr val="BD0D09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1600" i="1">
                  <a:solidFill>
                    <a:schemeClr val="bg1"/>
                  </a:solidFill>
                </a:rPr>
                <a:t>5. Valence electron moves into 4</a:t>
              </a:r>
              <a:r>
                <a:rPr lang="en-GB" sz="1600" i="1" baseline="30000">
                  <a:solidFill>
                    <a:schemeClr val="bg1"/>
                  </a:solidFill>
                </a:rPr>
                <a:t>th</a:t>
              </a:r>
              <a:r>
                <a:rPr lang="en-GB" sz="1600" i="1">
                  <a:solidFill>
                    <a:schemeClr val="bg1"/>
                  </a:solidFill>
                </a:rPr>
                <a:t> hole and leaves a 5</a:t>
              </a:r>
              <a:r>
                <a:rPr lang="en-GB" sz="1600" i="1" baseline="30000">
                  <a:solidFill>
                    <a:schemeClr val="bg1"/>
                  </a:solidFill>
                </a:rPr>
                <a:t>th</a:t>
              </a:r>
              <a:r>
                <a:rPr lang="en-GB" sz="1600" i="1">
                  <a:solidFill>
                    <a:schemeClr val="bg1"/>
                  </a:solidFill>
                </a:rPr>
                <a:t>  hole.</a:t>
              </a:r>
            </a:p>
          </p:txBody>
        </p:sp>
        <p:sp>
          <p:nvSpPr>
            <p:cNvPr id="31759" name="Line 26"/>
            <p:cNvSpPr>
              <a:spLocks noChangeShapeType="1"/>
            </p:cNvSpPr>
            <p:nvPr/>
          </p:nvSpPr>
          <p:spPr bwMode="auto">
            <a:xfrm>
              <a:off x="2220" y="1694"/>
              <a:ext cx="337" cy="57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346075" y="1585913"/>
            <a:ext cx="2740025" cy="1925637"/>
            <a:chOff x="218" y="999"/>
            <a:chExt cx="1726" cy="1213"/>
          </a:xfrm>
        </p:grpSpPr>
        <p:sp>
          <p:nvSpPr>
            <p:cNvPr id="31756" name="Text Box 28"/>
            <p:cNvSpPr txBox="1">
              <a:spLocks noChangeArrowheads="1"/>
            </p:cNvSpPr>
            <p:nvPr/>
          </p:nvSpPr>
          <p:spPr bwMode="auto">
            <a:xfrm>
              <a:off x="218" y="999"/>
              <a:ext cx="1201" cy="68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1600" i="1">
                  <a:solidFill>
                    <a:srgbClr val="A50021"/>
                  </a:solidFill>
                </a:rPr>
                <a:t>6. Valence electron moves into 5</a:t>
              </a:r>
              <a:r>
                <a:rPr lang="en-GB" sz="1600" i="1" baseline="30000">
                  <a:solidFill>
                    <a:srgbClr val="A50021"/>
                  </a:solidFill>
                </a:rPr>
                <a:t>th</a:t>
              </a:r>
              <a:r>
                <a:rPr lang="en-GB" sz="1600" i="1">
                  <a:solidFill>
                    <a:srgbClr val="A50021"/>
                  </a:solidFill>
                </a:rPr>
                <a:t>  hole and leaves a 6</a:t>
              </a:r>
              <a:r>
                <a:rPr lang="en-GB" sz="1600" i="1" baseline="30000">
                  <a:solidFill>
                    <a:srgbClr val="A50021"/>
                  </a:solidFill>
                </a:rPr>
                <a:t>th</a:t>
              </a:r>
              <a:r>
                <a:rPr lang="en-GB" sz="1600" i="1">
                  <a:solidFill>
                    <a:srgbClr val="A50021"/>
                  </a:solidFill>
                </a:rPr>
                <a:t>  hole.</a:t>
              </a:r>
            </a:p>
          </p:txBody>
        </p:sp>
        <p:sp>
          <p:nvSpPr>
            <p:cNvPr id="31757" name="Freeform 29"/>
            <p:cNvSpPr>
              <a:spLocks/>
            </p:cNvSpPr>
            <p:nvPr/>
          </p:nvSpPr>
          <p:spPr bwMode="auto">
            <a:xfrm>
              <a:off x="775" y="1679"/>
              <a:ext cx="1169" cy="533"/>
            </a:xfrm>
            <a:custGeom>
              <a:avLst/>
              <a:gdLst>
                <a:gd name="T0" fmla="*/ 0 w 832"/>
                <a:gd name="T1" fmla="*/ 0 h 265"/>
                <a:gd name="T2" fmla="*/ 799 w 832"/>
                <a:gd name="T3" fmla="*/ 3912 h 265"/>
                <a:gd name="T4" fmla="*/ 3855 w 832"/>
                <a:gd name="T5" fmla="*/ 3912 h 265"/>
                <a:gd name="T6" fmla="*/ 4557 w 832"/>
                <a:gd name="T7" fmla="*/ 8721 h 2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65"/>
                <a:gd name="T14" fmla="*/ 832 w 832"/>
                <a:gd name="T15" fmla="*/ 265 h 2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65">
                  <a:moveTo>
                    <a:pt x="0" y="0"/>
                  </a:moveTo>
                  <a:lnTo>
                    <a:pt x="146" y="119"/>
                  </a:lnTo>
                  <a:lnTo>
                    <a:pt x="704" y="119"/>
                  </a:lnTo>
                  <a:lnTo>
                    <a:pt x="832" y="265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37375" y="1368425"/>
            <a:ext cx="1797050" cy="835025"/>
          </a:xfrm>
          <a:prstGeom prst="rect">
            <a:avLst/>
          </a:prstGeom>
          <a:solidFill>
            <a:srgbClr val="BD0D0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GB" sz="1600" i="1">
                <a:solidFill>
                  <a:schemeClr val="bg1"/>
                </a:solidFill>
              </a:rPr>
              <a:t>1. Free electron leaves hole in valence shell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92481" y="5467350"/>
            <a:ext cx="7730808" cy="1327150"/>
          </a:xfrm>
          <a:prstGeom prst="rect">
            <a:avLst/>
          </a:prstGeom>
          <a:solidFill>
            <a:srgbClr val="FFFFCC"/>
          </a:solidFill>
          <a:ln w="15875">
            <a:solidFill>
              <a:srgbClr val="BD0D0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q"/>
            </a:pPr>
            <a:r>
              <a:rPr lang="en-GB" sz="2000" i="1" dirty="0">
                <a:solidFill>
                  <a:srgbClr val="BD0D09"/>
                </a:solidFill>
              </a:rPr>
              <a:t>When a valence electron moves </a:t>
            </a:r>
            <a:r>
              <a:rPr lang="en-GB" sz="2000" i="1" dirty="0" smtClean="0">
                <a:solidFill>
                  <a:srgbClr val="BD0D09"/>
                </a:solidFill>
              </a:rPr>
              <a:t> from left </a:t>
            </a:r>
            <a:r>
              <a:rPr lang="en-GB" sz="2000" i="1" dirty="0">
                <a:solidFill>
                  <a:srgbClr val="BD0D09"/>
                </a:solidFill>
              </a:rPr>
              <a:t>to right to fill a hole while leaving another hole behind, a hole has effectively moved from right to left. </a:t>
            </a:r>
          </a:p>
          <a:p>
            <a:pPr marL="342900" indent="-342900" eaLnBrk="1" hangingPunct="1">
              <a:buFont typeface="Wingdings" pitchFamily="2" charset="2"/>
              <a:buChar char="q"/>
            </a:pPr>
            <a:r>
              <a:rPr lang="en-GB" sz="2000" i="1" dirty="0"/>
              <a:t>Grey arrow indicates effective movement of a hole.</a:t>
            </a:r>
          </a:p>
        </p:txBody>
      </p:sp>
      <p:sp>
        <p:nvSpPr>
          <p:cNvPr id="29706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3F021-6DF4-48DF-BB7C-CBD07DBA49B6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31755" name="AutoShape 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16875" y="4752975"/>
            <a:ext cx="525463" cy="5095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" grpId="0" animBg="1"/>
      <p:bldP spid="102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1707197"/>
          </a:xfrm>
        </p:spPr>
        <p:txBody>
          <a:bodyPr/>
          <a:lstStyle/>
          <a:p>
            <a:pPr eaLnBrk="1" hangingPunct="1"/>
            <a:r>
              <a:rPr lang="en-GB" dirty="0" smtClean="0"/>
              <a:t>Note, however, that in intrinsic semiconductor, the electron and hole currents are negligible because of the limited number of electron-hole pairs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01399-171E-43DE-BE4D-032A6C995546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Electron and Hole Current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14501-DD0F-43C2-B670-CC97B22A87FB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555750"/>
            <a:ext cx="7439025" cy="4225925"/>
          </a:xfrm>
        </p:spPr>
        <p:txBody>
          <a:bodyPr>
            <a:normAutofit lnSpcReduction="10000"/>
          </a:bodyPr>
          <a:lstStyle/>
          <a:p>
            <a:pPr marL="360000" indent="-360000" eaLnBrk="1" fontAlgn="auto" hangingPunct="1">
              <a:spcAft>
                <a:spcPct val="40000"/>
              </a:spcAft>
              <a:buClr>
                <a:schemeClr val="tx1"/>
              </a:buClr>
              <a:buSzPct val="100000"/>
              <a:buFont typeface="Wingdings" pitchFamily="2" charset="2"/>
              <a:buChar char="q"/>
              <a:defRPr/>
            </a:pPr>
            <a:r>
              <a:rPr lang="en-GB" dirty="0" smtClean="0">
                <a:solidFill>
                  <a:srgbClr val="FF00FF"/>
                </a:solidFill>
                <a:latin typeface="+mj-lt"/>
              </a:rPr>
              <a:t>Intrinsic semiconductors </a:t>
            </a:r>
            <a:r>
              <a:rPr lang="en-GB" dirty="0" smtClean="0">
                <a:latin typeface="+mj-lt"/>
              </a:rPr>
              <a:t>are actually quite </a:t>
            </a:r>
            <a:r>
              <a:rPr lang="en-GB" dirty="0" smtClean="0">
                <a:solidFill>
                  <a:srgbClr val="FF00FF"/>
                </a:solidFill>
                <a:latin typeface="+mj-lt"/>
              </a:rPr>
              <a:t>poor conductors</a:t>
            </a:r>
            <a:r>
              <a:rPr lang="en-GB" dirty="0" smtClean="0">
                <a:latin typeface="+mj-lt"/>
              </a:rPr>
              <a:t> because of limited number of free electrons in the conduction band and holes in valence band</a:t>
            </a:r>
          </a:p>
          <a:p>
            <a:pPr marL="360000" indent="-360000" eaLnBrk="1" fontAlgn="auto" hangingPunct="1">
              <a:spcAft>
                <a:spcPct val="40000"/>
              </a:spcAft>
              <a:buClr>
                <a:schemeClr val="tx1"/>
              </a:buClr>
              <a:buSzPct val="100000"/>
              <a:buFont typeface="Wingdings" pitchFamily="2" charset="2"/>
              <a:buChar char="q"/>
              <a:defRPr/>
            </a:pPr>
            <a:r>
              <a:rPr lang="en-GB" dirty="0" smtClean="0">
                <a:solidFill>
                  <a:srgbClr val="371CBC"/>
                </a:solidFill>
                <a:latin typeface="+mj-lt"/>
              </a:rPr>
              <a:t>They must be </a:t>
            </a:r>
            <a:r>
              <a:rPr lang="en-GB" dirty="0" smtClean="0">
                <a:solidFill>
                  <a:srgbClr val="FF00FF"/>
                </a:solidFill>
                <a:latin typeface="+mj-lt"/>
              </a:rPr>
              <a:t>modified</a:t>
            </a:r>
            <a:r>
              <a:rPr lang="en-GB" dirty="0" smtClean="0">
                <a:solidFill>
                  <a:srgbClr val="371CBC"/>
                </a:solidFill>
                <a:latin typeface="+mj-lt"/>
              </a:rPr>
              <a:t> so that they possess more free electrons and holes.  In this way, they become more conductive and useful  </a:t>
            </a:r>
          </a:p>
          <a:p>
            <a:pPr marL="360000" indent="-360000" eaLnBrk="1" fontAlgn="auto" hangingPunct="1">
              <a:spcAft>
                <a:spcPct val="40000"/>
              </a:spcAft>
              <a:buClr>
                <a:schemeClr val="tx1"/>
              </a:buClr>
              <a:buSzPct val="100000"/>
              <a:buFont typeface="Wingdings" pitchFamily="2" charset="2"/>
              <a:buChar char="q"/>
              <a:defRPr/>
            </a:pPr>
            <a:r>
              <a:rPr lang="en-GB" dirty="0" smtClean="0">
                <a:latin typeface="+mj-lt"/>
              </a:rPr>
              <a:t>This is done by </a:t>
            </a:r>
            <a:r>
              <a:rPr lang="en-GB" dirty="0" smtClean="0">
                <a:solidFill>
                  <a:srgbClr val="FF00FF"/>
                </a:solidFill>
                <a:latin typeface="+mj-lt"/>
              </a:rPr>
              <a:t>adding impurities</a:t>
            </a:r>
            <a:r>
              <a:rPr lang="en-GB" dirty="0" smtClean="0">
                <a:latin typeface="+mj-lt"/>
              </a:rPr>
              <a:t> to it</a:t>
            </a:r>
          </a:p>
          <a:p>
            <a:pPr marL="360000" indent="-360000" eaLnBrk="1" fontAlgn="auto" hangingPunct="1">
              <a:spcAft>
                <a:spcPct val="40000"/>
              </a:spcAft>
              <a:buClr>
                <a:schemeClr val="tx1"/>
              </a:buClr>
              <a:buSzPct val="100000"/>
              <a:buFont typeface="Wingdings" pitchFamily="2" charset="2"/>
              <a:buChar char="q"/>
              <a:defRPr/>
            </a:pPr>
            <a:r>
              <a:rPr lang="en-GB" dirty="0" smtClean="0">
                <a:latin typeface="+mj-lt"/>
              </a:rPr>
              <a:t>This process is called </a:t>
            </a:r>
            <a:r>
              <a:rPr lang="en-GB" dirty="0" smtClean="0">
                <a:solidFill>
                  <a:srgbClr val="FF00FF"/>
                </a:solidFill>
                <a:latin typeface="+mj-lt"/>
              </a:rPr>
              <a:t>doping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18-5 N-type and P-type Semiconductors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E4DB-014F-441A-BAE5-68B4BF3FC22B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8363" y="2003425"/>
            <a:ext cx="7010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smtClean="0">
                <a:solidFill>
                  <a:srgbClr val="FF00FF"/>
                </a:solidFill>
              </a:rPr>
              <a:t>Doping </a:t>
            </a:r>
            <a:r>
              <a:rPr lang="en-GB" smtClean="0"/>
              <a:t>is the process of adding impurities to intrinsic semiconductor to improve its conductivity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smtClean="0">
                <a:solidFill>
                  <a:schemeClr val="accent2"/>
                </a:solidFill>
              </a:rPr>
              <a:t>This results in an increase in the number of current carriers (electrons or holes)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smtClean="0"/>
              <a:t>An intrinsic semiconductor doped with impurities becomes an </a:t>
            </a:r>
            <a:r>
              <a:rPr lang="en-GB" b="1" i="1" smtClean="0">
                <a:solidFill>
                  <a:srgbClr val="FF00FF"/>
                </a:solidFill>
              </a:rPr>
              <a:t>extrinsic</a:t>
            </a:r>
            <a:r>
              <a:rPr lang="en-GB" smtClean="0">
                <a:solidFill>
                  <a:srgbClr val="FF00FF"/>
                </a:solidFill>
              </a:rPr>
              <a:t> (impure)</a:t>
            </a:r>
            <a:r>
              <a:rPr lang="en-GB" smtClean="0"/>
              <a:t> semiconductor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N-type and P-type Semiconductors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4F8A6-705F-4FAB-8EB4-02F060481B65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935163"/>
            <a:ext cx="7292975" cy="4344987"/>
          </a:xfrm>
        </p:spPr>
        <p:txBody>
          <a:bodyPr>
            <a:normAutofit lnSpcReduction="10000"/>
          </a:bodyPr>
          <a:lstStyle/>
          <a:p>
            <a:pPr marL="381000" indent="-3810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Tx/>
              <a:buNone/>
              <a:defRPr/>
            </a:pPr>
            <a:r>
              <a:rPr lang="en-GB" dirty="0" smtClean="0"/>
              <a:t>There are two types of </a:t>
            </a:r>
            <a:r>
              <a:rPr lang="en-GB" dirty="0" smtClean="0">
                <a:solidFill>
                  <a:srgbClr val="FF00FF"/>
                </a:solidFill>
              </a:rPr>
              <a:t>extrinsic semiconductors</a:t>
            </a:r>
          </a:p>
          <a:p>
            <a:pPr marL="381000" indent="-3810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rgbClr val="FF0000"/>
                </a:solidFill>
              </a:rPr>
              <a:t>N-type</a:t>
            </a:r>
            <a:r>
              <a:rPr lang="en-GB" dirty="0" smtClean="0">
                <a:solidFill>
                  <a:schemeClr val="accent2"/>
                </a:solidFill>
              </a:rPr>
              <a:t> semiconductor is formed by adding </a:t>
            </a:r>
            <a:r>
              <a:rPr lang="en-GB" b="1" dirty="0" err="1" smtClean="0">
                <a:solidFill>
                  <a:schemeClr val="accent2"/>
                </a:solidFill>
              </a:rPr>
              <a:t>pentavalent</a:t>
            </a:r>
            <a:r>
              <a:rPr lang="en-GB" b="1" dirty="0" smtClean="0">
                <a:solidFill>
                  <a:schemeClr val="accent2"/>
                </a:solidFill>
              </a:rPr>
              <a:t> </a:t>
            </a:r>
            <a:r>
              <a:rPr lang="en-GB" dirty="0" smtClean="0">
                <a:solidFill>
                  <a:schemeClr val="accent2"/>
                </a:solidFill>
              </a:rPr>
              <a:t>impurities e.g. arsenic (As), phosphorus (P), bismuth (Bi), antimony (</a:t>
            </a:r>
            <a:r>
              <a:rPr lang="en-GB" dirty="0" err="1" smtClean="0">
                <a:solidFill>
                  <a:schemeClr val="accent2"/>
                </a:solidFill>
              </a:rPr>
              <a:t>Sb</a:t>
            </a:r>
            <a:r>
              <a:rPr lang="en-GB" dirty="0" smtClean="0">
                <a:solidFill>
                  <a:schemeClr val="accent2"/>
                </a:solidFill>
              </a:rPr>
              <a:t>) to Silicon</a:t>
            </a:r>
          </a:p>
          <a:p>
            <a:pPr marL="381000" indent="-3810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err="1" smtClean="0">
                <a:solidFill>
                  <a:srgbClr val="FF0000"/>
                </a:solidFill>
              </a:rPr>
              <a:t>Pentavalent</a:t>
            </a:r>
            <a:r>
              <a:rPr lang="en-GB" dirty="0" smtClean="0">
                <a:solidFill>
                  <a:schemeClr val="accent2"/>
                </a:solidFill>
              </a:rPr>
              <a:t> atoms have </a:t>
            </a:r>
            <a:r>
              <a:rPr lang="en-GB" dirty="0" smtClean="0">
                <a:solidFill>
                  <a:srgbClr val="FF0000"/>
                </a:solidFill>
              </a:rPr>
              <a:t>5</a:t>
            </a:r>
            <a:r>
              <a:rPr lang="en-GB" dirty="0" smtClean="0">
                <a:solidFill>
                  <a:schemeClr val="accent2"/>
                </a:solidFill>
              </a:rPr>
              <a:t> valence electrons</a:t>
            </a:r>
          </a:p>
          <a:p>
            <a:pPr marL="381000" indent="-3810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rgbClr val="FF0000"/>
                </a:solidFill>
              </a:rPr>
              <a:t>P-type</a:t>
            </a:r>
            <a:r>
              <a:rPr lang="en-GB" dirty="0" smtClean="0"/>
              <a:t> semiconductor is formed by adding </a:t>
            </a:r>
            <a:r>
              <a:rPr lang="en-GB" b="1" dirty="0" smtClean="0"/>
              <a:t>trivalent</a:t>
            </a:r>
            <a:r>
              <a:rPr lang="en-GB" dirty="0" smtClean="0"/>
              <a:t> impurities e.g. aluminium (Al), boron (B), indium (In), gallium (</a:t>
            </a:r>
            <a:r>
              <a:rPr lang="en-GB" dirty="0" err="1" smtClean="0"/>
              <a:t>Ga</a:t>
            </a:r>
            <a:r>
              <a:rPr lang="en-GB" dirty="0" smtClean="0"/>
              <a:t>) to Silicon</a:t>
            </a:r>
          </a:p>
          <a:p>
            <a:pPr marL="381000" indent="-3810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rgbClr val="FF0000"/>
                </a:solidFill>
              </a:rPr>
              <a:t>Trivalent</a:t>
            </a:r>
            <a:r>
              <a:rPr lang="en-GB" dirty="0" smtClean="0"/>
              <a:t> atoms have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/>
              <a:t> valence electrons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N-type and P-type Semiconductors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221288" y="2317750"/>
            <a:ext cx="3535362" cy="2981325"/>
            <a:chOff x="2683" y="878"/>
            <a:chExt cx="2557" cy="2472"/>
          </a:xfrm>
        </p:grpSpPr>
        <p:pic>
          <p:nvPicPr>
            <p:cNvPr id="37897" name="Picture 4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" y="878"/>
              <a:ext cx="2449" cy="2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8" name="Rectangle 48"/>
            <p:cNvSpPr>
              <a:spLocks noChangeArrowheads="1"/>
            </p:cNvSpPr>
            <p:nvPr/>
          </p:nvSpPr>
          <p:spPr bwMode="auto">
            <a:xfrm>
              <a:off x="4712" y="1256"/>
              <a:ext cx="528" cy="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975475" y="1879600"/>
            <a:ext cx="2235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GB" b="1">
                <a:solidFill>
                  <a:srgbClr val="FF0000"/>
                </a:solidFill>
                <a:latin typeface="Times New Roman" pitchFamily="18" charset="0"/>
              </a:rPr>
              <a:t>Free (conduction) electron from Antimony atom</a:t>
            </a:r>
          </a:p>
        </p:txBody>
      </p:sp>
      <p:sp>
        <p:nvSpPr>
          <p:cNvPr id="37892" name="Text Box 46"/>
          <p:cNvSpPr txBox="1">
            <a:spLocks noChangeArrowheads="1"/>
          </p:cNvSpPr>
          <p:nvPr/>
        </p:nvSpPr>
        <p:spPr bwMode="auto">
          <a:xfrm>
            <a:off x="307975" y="1924050"/>
            <a:ext cx="497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/>
              <a:t>In N-type semiconductors, e</a:t>
            </a:r>
            <a:r>
              <a:rPr lang="en-GB" sz="2400">
                <a:cs typeface="Times New Roman" pitchFamily="18" charset="0"/>
              </a:rPr>
              <a:t>ach pentavalent atom (e.g. antimony) forms covalent bonds with four adjacent silicon atoms.  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>
                <a:cs typeface="Times New Roman" pitchFamily="18" charset="0"/>
              </a:rPr>
              <a:t>1 extra antimony electron is left behind as a free electron  </a:t>
            </a:r>
          </a:p>
        </p:txBody>
      </p:sp>
      <p:sp>
        <p:nvSpPr>
          <p:cNvPr id="3584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ED661-7031-48D8-B82E-DAFD9620E43D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1066800" y="5176838"/>
            <a:ext cx="4387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GB" sz="2400"/>
              <a:t>This extra free electron improves the conductivity of the semiconductor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5441950" y="5486400"/>
            <a:ext cx="3092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>
                <a:solidFill>
                  <a:srgbClr val="FF00FF"/>
                </a:solidFill>
              </a:rPr>
              <a:t>Antimony is said to be a donor atom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N-type Semiconductor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3" grpId="0"/>
      <p:bldP spid="14391" grpId="0"/>
      <p:bldP spid="143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93738" y="1544638"/>
            <a:ext cx="7510462" cy="4449762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73050" indent="-2730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>
                <a:cs typeface="Times New Roman" pitchFamily="18" charset="0"/>
              </a:rPr>
              <a:t>Semiconductors doped with pentavalent atoms are called </a:t>
            </a:r>
            <a:r>
              <a:rPr lang="en-GB" sz="2400">
                <a:solidFill>
                  <a:srgbClr val="FF0000"/>
                </a:solidFill>
                <a:cs typeface="Times New Roman" pitchFamily="18" charset="0"/>
              </a:rPr>
              <a:t>n-type material</a:t>
            </a:r>
            <a:r>
              <a:rPr lang="en-GB" sz="2400">
                <a:cs typeface="Times New Roman" pitchFamily="18" charset="0"/>
              </a:rPr>
              <a:t> because most of its current carriers are electrons (n = negative 	charge)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>
                <a:cs typeface="Times New Roman" pitchFamily="18" charset="0"/>
              </a:rPr>
              <a:t>Its </a:t>
            </a:r>
            <a:r>
              <a:rPr lang="en-GB" sz="2400" b="1">
                <a:solidFill>
                  <a:srgbClr val="FF0000"/>
                </a:solidFill>
                <a:cs typeface="Times New Roman" pitchFamily="18" charset="0"/>
              </a:rPr>
              <a:t>majority carriers</a:t>
            </a:r>
            <a:r>
              <a:rPr lang="en-GB" sz="2400" b="1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GB" sz="2400">
                <a:solidFill>
                  <a:schemeClr val="accent2"/>
                </a:solidFill>
                <a:cs typeface="Times New Roman" pitchFamily="18" charset="0"/>
              </a:rPr>
              <a:t>are </a:t>
            </a:r>
            <a:r>
              <a:rPr lang="en-GB" sz="2400">
                <a:solidFill>
                  <a:srgbClr val="FF00FF"/>
                </a:solidFill>
                <a:cs typeface="Times New Roman" pitchFamily="18" charset="0"/>
              </a:rPr>
              <a:t>electrons</a:t>
            </a:r>
            <a:r>
              <a:rPr lang="en-GB" sz="2400">
                <a:solidFill>
                  <a:schemeClr val="accent2"/>
                </a:solidFill>
                <a:cs typeface="Times New Roman" pitchFamily="18" charset="0"/>
              </a:rPr>
              <a:t>  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>
                <a:cs typeface="Times New Roman" pitchFamily="18" charset="0"/>
              </a:rPr>
              <a:t>A </a:t>
            </a:r>
            <a:r>
              <a:rPr lang="en-GB" sz="2400">
                <a:solidFill>
                  <a:srgbClr val="FF00FF"/>
                </a:solidFill>
                <a:cs typeface="Times New Roman" pitchFamily="18" charset="0"/>
              </a:rPr>
              <a:t>few holes</a:t>
            </a:r>
            <a:r>
              <a:rPr lang="en-GB" sz="2400">
                <a:cs typeface="Times New Roman" pitchFamily="18" charset="0"/>
              </a:rPr>
              <a:t> are also present but these are thermally generated electron-hole pairs and 	</a:t>
            </a:r>
            <a:r>
              <a:rPr lang="en-GB" sz="2400" b="1" u="sng">
                <a:cs typeface="Times New Roman" pitchFamily="18" charset="0"/>
              </a:rPr>
              <a:t>NOT</a:t>
            </a:r>
            <a:r>
              <a:rPr lang="en-GB" sz="2400">
                <a:cs typeface="Times New Roman" pitchFamily="18" charset="0"/>
              </a:rPr>
              <a:t> produced by the addition of pentavalent impurities  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>
                <a:cs typeface="Times New Roman" pitchFamily="18" charset="0"/>
              </a:rPr>
              <a:t>Holes are </a:t>
            </a:r>
            <a:r>
              <a:rPr lang="en-GB" sz="2400" b="1">
                <a:solidFill>
                  <a:srgbClr val="FF0000"/>
                </a:solidFill>
                <a:cs typeface="Times New Roman" pitchFamily="18" charset="0"/>
              </a:rPr>
              <a:t>minority carriers </a:t>
            </a:r>
            <a:r>
              <a:rPr lang="en-GB" sz="2400">
                <a:cs typeface="Times New Roman" pitchFamily="18" charset="0"/>
              </a:rPr>
              <a:t>in an n-type material</a:t>
            </a:r>
            <a:endParaRPr lang="en-GB" sz="240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E678D-4534-401E-926E-B9E54BA6EB94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Majority and Minority Carriers in N-type Semiconductor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AF55D-BC21-413D-9107-79601B4D804F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1725" y="2147888"/>
            <a:ext cx="6594475" cy="3606800"/>
          </a:xfrm>
          <a:noFill/>
        </p:spPr>
        <p:txBody>
          <a:bodyPr/>
          <a:lstStyle/>
          <a:p>
            <a:pPr marL="360000" indent="-360000" defTabSz="571500" eaLnBrk="1" hangingPunct="1">
              <a:buFont typeface="Wingdings" pitchFamily="2" charset="2"/>
              <a:buChar char="q"/>
            </a:pPr>
            <a:r>
              <a:rPr lang="en-GB" dirty="0" smtClean="0">
                <a:latin typeface="+mj-lt"/>
              </a:rPr>
              <a:t>Materials can be classified according to their electrical properties: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1680844" y="3294698"/>
            <a:ext cx="4302125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GB" sz="2800" i="1" dirty="0" smtClean="0">
                <a:solidFill>
                  <a:srgbClr val="009900"/>
                </a:solidFill>
              </a:rPr>
              <a:t>Conductors </a:t>
            </a:r>
            <a:endParaRPr lang="en-GB" sz="2800" i="1" dirty="0">
              <a:solidFill>
                <a:srgbClr val="009900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GB" sz="2800" i="1" dirty="0">
                <a:solidFill>
                  <a:srgbClr val="FF0000"/>
                </a:solidFill>
              </a:rPr>
              <a:t>Insulators 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GB" sz="2800" i="1" dirty="0">
                <a:solidFill>
                  <a:srgbClr val="003399"/>
                </a:solidFill>
              </a:rPr>
              <a:t>Semiconductors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endParaRPr lang="en-GB" sz="28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18-1 Conductors, Insulators &amp; Semiconductors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335213"/>
            <a:ext cx="3424238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259638" y="2413000"/>
            <a:ext cx="1655762" cy="1063625"/>
            <a:chOff x="4573" y="1520"/>
            <a:chExt cx="1043" cy="670"/>
          </a:xfrm>
        </p:grpSpPr>
        <p:sp>
          <p:nvSpPr>
            <p:cNvPr id="39944" name="Text Box 7"/>
            <p:cNvSpPr txBox="1">
              <a:spLocks noChangeArrowheads="1"/>
            </p:cNvSpPr>
            <p:nvPr/>
          </p:nvSpPr>
          <p:spPr bwMode="auto">
            <a:xfrm>
              <a:off x="4713" y="1520"/>
              <a:ext cx="903" cy="577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>
                  <a:latin typeface="Times New Roman" pitchFamily="18" charset="0"/>
                </a:rPr>
                <a:t>Hole formed by Boron atom</a:t>
              </a:r>
            </a:p>
          </p:txBody>
        </p:sp>
        <p:sp>
          <p:nvSpPr>
            <p:cNvPr id="39945" name="Line 10"/>
            <p:cNvSpPr>
              <a:spLocks noChangeShapeType="1"/>
            </p:cNvSpPr>
            <p:nvPr/>
          </p:nvSpPr>
          <p:spPr bwMode="auto">
            <a:xfrm flipH="1">
              <a:off x="4573" y="2073"/>
              <a:ext cx="172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6095" name="Rectangle 15"/>
          <p:cNvSpPr>
            <a:spLocks noGrp="1" noChangeArrowheads="1"/>
          </p:cNvSpPr>
          <p:nvPr>
            <p:ph idx="1"/>
          </p:nvPr>
        </p:nvSpPr>
        <p:spPr>
          <a:xfrm>
            <a:off x="398463" y="1277938"/>
            <a:ext cx="5091112" cy="36576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Another alternative is to </a:t>
            </a:r>
            <a:r>
              <a:rPr lang="en-GB" dirty="0" smtClean="0">
                <a:solidFill>
                  <a:srgbClr val="FF0000"/>
                </a:solidFill>
              </a:rPr>
              <a:t>increase </a:t>
            </a:r>
            <a:r>
              <a:rPr lang="en-GB" dirty="0" smtClean="0"/>
              <a:t>the number of </a:t>
            </a:r>
            <a:r>
              <a:rPr lang="en-GB" dirty="0" smtClean="0">
                <a:solidFill>
                  <a:srgbClr val="FF0000"/>
                </a:solidFill>
              </a:rPr>
              <a:t>holes</a:t>
            </a:r>
            <a:r>
              <a:rPr lang="en-GB" dirty="0" smtClean="0"/>
              <a:t> in intrinsic silicon</a:t>
            </a:r>
          </a:p>
          <a:p>
            <a:pPr marL="274320" indent="-27432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To do this, </a:t>
            </a:r>
            <a:r>
              <a:rPr lang="en-GB" b="1" dirty="0" smtClean="0"/>
              <a:t>trivalent </a:t>
            </a:r>
            <a:r>
              <a:rPr lang="en-GB" dirty="0" smtClean="0"/>
              <a:t>impurity atoms (e.g. Boron) are added </a:t>
            </a:r>
          </a:p>
          <a:p>
            <a:pPr marL="274320" indent="-27432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chemeClr val="accent2"/>
                </a:solidFill>
              </a:rPr>
              <a:t>These atoms have 3 valence electrons but form covalent bonds with 4 silicon atoms leaving behind a hole each time </a:t>
            </a:r>
            <a:endParaRPr lang="en-GB" dirty="0" smtClean="0"/>
          </a:p>
        </p:txBody>
      </p:sp>
      <p:sp>
        <p:nvSpPr>
          <p:cNvPr id="3789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61A6D-1983-4EE9-B035-998CCEB6DF0D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124450" y="5645150"/>
            <a:ext cx="3092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>
                <a:solidFill>
                  <a:srgbClr val="FF00FF"/>
                </a:solidFill>
              </a:rPr>
              <a:t>Boron is said to be an acceptor atom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P-type Semiconductor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66725" y="1385888"/>
            <a:ext cx="8191500" cy="5359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73050" indent="-2730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/>
              <a:t>Semiconductors doped with trivalent atoms are called </a:t>
            </a:r>
            <a:r>
              <a:rPr lang="en-GB" sz="2400">
                <a:solidFill>
                  <a:srgbClr val="FF0000"/>
                </a:solidFill>
              </a:rPr>
              <a:t>p-type material</a:t>
            </a:r>
            <a:r>
              <a:rPr lang="en-GB" sz="2400"/>
              <a:t> because most of its current carriers are holes (p = positive charge)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/>
              <a:t>Holes can be thought of as positive charges because the shortage of an electron gives an atom a net positive charge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/>
              <a:t>The </a:t>
            </a:r>
            <a:r>
              <a:rPr lang="en-GB" sz="2400" b="1">
                <a:solidFill>
                  <a:srgbClr val="FF0000"/>
                </a:solidFill>
              </a:rPr>
              <a:t>majority carriers</a:t>
            </a:r>
            <a:r>
              <a:rPr lang="en-GB" sz="2400" b="1">
                <a:solidFill>
                  <a:schemeClr val="accent2"/>
                </a:solidFill>
              </a:rPr>
              <a:t> </a:t>
            </a:r>
            <a:r>
              <a:rPr lang="en-GB" sz="2400">
                <a:solidFill>
                  <a:schemeClr val="accent2"/>
                </a:solidFill>
              </a:rPr>
              <a:t>here are </a:t>
            </a:r>
            <a:r>
              <a:rPr lang="en-GB" sz="2400">
                <a:solidFill>
                  <a:srgbClr val="FF00FF"/>
                </a:solidFill>
              </a:rPr>
              <a:t>holes</a:t>
            </a:r>
            <a:r>
              <a:rPr lang="en-GB" sz="2400"/>
              <a:t> 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/>
              <a:t>A </a:t>
            </a:r>
            <a:r>
              <a:rPr lang="en-GB" sz="2400">
                <a:solidFill>
                  <a:srgbClr val="FF00FF"/>
                </a:solidFill>
              </a:rPr>
              <a:t>few electrons</a:t>
            </a:r>
            <a:r>
              <a:rPr lang="en-GB" sz="2400"/>
              <a:t> are also present but these are thermally generated electron-hole pairs and </a:t>
            </a:r>
            <a:r>
              <a:rPr lang="en-GB" sz="2400" b="1" u="sng"/>
              <a:t>NOT</a:t>
            </a:r>
            <a:r>
              <a:rPr lang="en-GB" sz="2400"/>
              <a:t> produced by the addition of trivalent impurities  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/>
              <a:t>Electrons are </a:t>
            </a:r>
            <a:r>
              <a:rPr lang="en-GB" sz="2400" b="1">
                <a:solidFill>
                  <a:srgbClr val="FF0000"/>
                </a:solidFill>
              </a:rPr>
              <a:t>minority carriers </a:t>
            </a:r>
            <a:r>
              <a:rPr lang="en-GB" sz="2400"/>
              <a:t>in a p-type material</a:t>
            </a:r>
            <a:r>
              <a:rPr lang="en-GB" sz="2400">
                <a:cs typeface="Times New Roman" pitchFamily="18" charset="0"/>
              </a:rPr>
              <a:t>	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8CF18-2272-45D5-9889-392F5D232ED4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526" y="0"/>
            <a:ext cx="9153525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Majority and Minority Carriers in P-type Semiconductor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49450" y="3608388"/>
            <a:ext cx="5151438" cy="2762250"/>
            <a:chOff x="1537" y="2230"/>
            <a:chExt cx="3245" cy="2098"/>
          </a:xfrm>
        </p:grpSpPr>
        <p:pic>
          <p:nvPicPr>
            <p:cNvPr id="4302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" y="2230"/>
              <a:ext cx="2967" cy="2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1" name="Text Box 4"/>
            <p:cNvSpPr txBox="1">
              <a:spLocks noChangeArrowheads="1"/>
            </p:cNvSpPr>
            <p:nvPr/>
          </p:nvSpPr>
          <p:spPr bwMode="auto">
            <a:xfrm>
              <a:off x="2120" y="3860"/>
              <a:ext cx="525" cy="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i="1"/>
                <a:t>hole</a:t>
              </a:r>
            </a:p>
          </p:txBody>
        </p:sp>
        <p:sp>
          <p:nvSpPr>
            <p:cNvPr id="43022" name="Text Box 5"/>
            <p:cNvSpPr txBox="1">
              <a:spLocks noChangeArrowheads="1"/>
            </p:cNvSpPr>
            <p:nvPr/>
          </p:nvSpPr>
          <p:spPr bwMode="auto">
            <a:xfrm>
              <a:off x="3456" y="3840"/>
              <a:ext cx="1326" cy="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i="1"/>
                <a:t>Randomly drifting free electron</a:t>
              </a:r>
            </a:p>
          </p:txBody>
        </p:sp>
      </p:grp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>
          <a:xfrm>
            <a:off x="658813" y="1122363"/>
            <a:ext cx="7480300" cy="4870450"/>
          </a:xfrm>
        </p:spPr>
        <p:txBody>
          <a:bodyPr/>
          <a:lstStyle/>
          <a:p>
            <a:pPr marL="457200" indent="-457200" eaLnBrk="1" hangingPunct="1">
              <a:spcAft>
                <a:spcPct val="40000"/>
              </a:spcAft>
            </a:pPr>
            <a:r>
              <a:rPr lang="en-GB" dirty="0" smtClean="0"/>
              <a:t>When intrinsic silicon is doped so that one </a:t>
            </a:r>
            <a:r>
              <a:rPr lang="en-GB" dirty="0" smtClean="0">
                <a:solidFill>
                  <a:srgbClr val="FF0000"/>
                </a:solidFill>
              </a:rPr>
              <a:t>part is n-type</a:t>
            </a:r>
            <a:r>
              <a:rPr lang="en-GB" dirty="0" smtClean="0"/>
              <a:t> and the other </a:t>
            </a:r>
            <a:r>
              <a:rPr lang="en-GB" dirty="0" smtClean="0">
                <a:solidFill>
                  <a:srgbClr val="FF0000"/>
                </a:solidFill>
              </a:rPr>
              <a:t>part is p-type</a:t>
            </a:r>
            <a:r>
              <a:rPr lang="en-GB" dirty="0" smtClean="0"/>
              <a:t>, a </a:t>
            </a:r>
            <a:r>
              <a:rPr lang="en-GB" dirty="0" smtClean="0">
                <a:solidFill>
                  <a:srgbClr val="FF0000"/>
                </a:solidFill>
              </a:rPr>
              <a:t>p-n junction</a:t>
            </a:r>
            <a:r>
              <a:rPr lang="en-GB" dirty="0" smtClean="0"/>
              <a:t> is formed at the boundary</a:t>
            </a:r>
          </a:p>
          <a:p>
            <a:pPr marL="457200" indent="-457200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dirty="0" smtClean="0">
                <a:solidFill>
                  <a:schemeClr val="accent2"/>
                </a:solidFill>
              </a:rPr>
              <a:t>The p-n junction is the principle used in devices such as </a:t>
            </a:r>
            <a:r>
              <a:rPr lang="en-GB" dirty="0" smtClean="0">
                <a:solidFill>
                  <a:schemeClr val="tx2"/>
                </a:solidFill>
              </a:rPr>
              <a:t>diodes</a:t>
            </a:r>
            <a:r>
              <a:rPr lang="en-GB" dirty="0" smtClean="0">
                <a:solidFill>
                  <a:schemeClr val="accent2"/>
                </a:solidFill>
              </a:rPr>
              <a:t> and </a:t>
            </a:r>
            <a:r>
              <a:rPr lang="en-GB" dirty="0" smtClean="0">
                <a:solidFill>
                  <a:schemeClr val="tx2"/>
                </a:solidFill>
              </a:rPr>
              <a:t>transistors </a:t>
            </a:r>
          </a:p>
          <a:p>
            <a:pPr marL="457200" indent="-457200" eaLnBrk="1" hangingPunct="1"/>
            <a:endParaRPr lang="en-GB" dirty="0" smtClean="0"/>
          </a:p>
        </p:txBody>
      </p:sp>
      <p:sp>
        <p:nvSpPr>
          <p:cNvPr id="40968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34150" y="5761038"/>
            <a:ext cx="1905000" cy="457200"/>
          </a:xfrm>
        </p:spPr>
        <p:txBody>
          <a:bodyPr/>
          <a:lstStyle/>
          <a:p>
            <a:pPr>
              <a:defRPr/>
            </a:pPr>
            <a:fld id="{A0C13B43-FFD3-46A8-8AB7-EEA741CE64CE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62000" y="394335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GB" sz="2400" i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 region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627813" y="4449763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GB" sz="2400" i="1">
                <a:solidFill>
                  <a:srgbClr val="371CBC"/>
                </a:solidFill>
                <a:latin typeface="Times New Roman" pitchFamily="18" charset="0"/>
              </a:rPr>
              <a:t>n</a:t>
            </a:r>
            <a:r>
              <a:rPr lang="en-GB" sz="2400">
                <a:solidFill>
                  <a:srgbClr val="371CBC"/>
                </a:solidFill>
                <a:latin typeface="Times New Roman" pitchFamily="18" charset="0"/>
              </a:rPr>
              <a:t> region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298950" y="3373438"/>
            <a:ext cx="3941763" cy="466725"/>
            <a:chOff x="2824" y="2432"/>
            <a:chExt cx="2483" cy="294"/>
          </a:xfrm>
        </p:grpSpPr>
        <p:sp>
          <p:nvSpPr>
            <p:cNvPr id="43017" name="Text Box 11"/>
            <p:cNvSpPr txBox="1">
              <a:spLocks noChangeArrowheads="1"/>
            </p:cNvSpPr>
            <p:nvPr/>
          </p:nvSpPr>
          <p:spPr bwMode="auto">
            <a:xfrm>
              <a:off x="4273" y="2432"/>
              <a:ext cx="1034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371CB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accent2"/>
                  </a:solidFill>
                  <a:latin typeface="Times New Roman" pitchFamily="18" charset="0"/>
                </a:rPr>
                <a:t>pn junction</a:t>
              </a:r>
              <a:endParaRPr lang="en-GB" sz="24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3018" name="Line 12"/>
            <p:cNvSpPr>
              <a:spLocks noChangeShapeType="1"/>
            </p:cNvSpPr>
            <p:nvPr/>
          </p:nvSpPr>
          <p:spPr bwMode="auto">
            <a:xfrm flipH="1">
              <a:off x="2824" y="2539"/>
              <a:ext cx="83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43019" name="Line 20"/>
            <p:cNvSpPr>
              <a:spLocks noChangeShapeType="1"/>
            </p:cNvSpPr>
            <p:nvPr/>
          </p:nvSpPr>
          <p:spPr bwMode="auto">
            <a:xfrm flipV="1">
              <a:off x="2909" y="2525"/>
              <a:ext cx="135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18-6 The p-n Junction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uild="p" autoUpdateAnimBg="0"/>
      <p:bldP spid="18440" grpId="0" autoUpdateAnimBg="0"/>
      <p:bldP spid="1844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563563" y="1325563"/>
            <a:ext cx="7696200" cy="4525962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GB" b="1" smtClean="0">
                <a:solidFill>
                  <a:srgbClr val="0000CC"/>
                </a:solidFill>
                <a:cs typeface="Times New Roman" pitchFamily="18" charset="0"/>
              </a:rPr>
              <a:t>Before p-n junction is formed</a:t>
            </a:r>
            <a:r>
              <a:rPr lang="en-GB" smtClean="0">
                <a:cs typeface="Times New Roman" pitchFamily="18" charset="0"/>
              </a:rPr>
              <a:t>, n-type and p-type materials have </a:t>
            </a:r>
            <a:r>
              <a:rPr lang="en-GB" smtClean="0">
                <a:solidFill>
                  <a:srgbClr val="FF0000"/>
                </a:solidFill>
                <a:cs typeface="Times New Roman" pitchFamily="18" charset="0"/>
              </a:rPr>
              <a:t>equal number of electrons and protons</a:t>
            </a:r>
            <a:r>
              <a:rPr lang="en-GB" smtClean="0">
                <a:cs typeface="Times New Roman" pitchFamily="18" charset="0"/>
              </a:rPr>
              <a:t>. Both materials are charge neutral </a:t>
            </a:r>
          </a:p>
          <a:p>
            <a:pPr eaLnBrk="1" hangingPunct="1">
              <a:spcAft>
                <a:spcPct val="40000"/>
              </a:spcAft>
            </a:pPr>
            <a:r>
              <a:rPr lang="en-GB" b="1" smtClean="0">
                <a:solidFill>
                  <a:srgbClr val="0000CC"/>
                </a:solidFill>
              </a:rPr>
              <a:t>After the p-n junction is formed</a:t>
            </a:r>
            <a:r>
              <a:rPr lang="en-GB" smtClean="0">
                <a:solidFill>
                  <a:schemeClr val="accent2"/>
                </a:solidFill>
              </a:rPr>
              <a:t>, </a:t>
            </a:r>
            <a:r>
              <a:rPr lang="en-GB" smtClean="0">
                <a:solidFill>
                  <a:srgbClr val="FF0000"/>
                </a:solidFill>
              </a:rPr>
              <a:t>free electrons</a:t>
            </a:r>
            <a:r>
              <a:rPr lang="en-GB" smtClean="0">
                <a:solidFill>
                  <a:schemeClr val="accent2"/>
                </a:solidFill>
              </a:rPr>
              <a:t> in the n-region will diffuse into the p-region near the junction to </a:t>
            </a:r>
            <a:r>
              <a:rPr lang="en-GB" smtClean="0">
                <a:solidFill>
                  <a:srgbClr val="FF0000"/>
                </a:solidFill>
              </a:rPr>
              <a:t>combine with holes</a:t>
            </a:r>
            <a:r>
              <a:rPr lang="en-GB" smtClean="0">
                <a:solidFill>
                  <a:schemeClr val="accent2"/>
                </a:solidFill>
              </a:rPr>
              <a:t> there</a:t>
            </a:r>
          </a:p>
          <a:p>
            <a:pPr eaLnBrk="1" hangingPunct="1">
              <a:spcAft>
                <a:spcPct val="40000"/>
              </a:spcAft>
            </a:pPr>
            <a:r>
              <a:rPr lang="en-GB" smtClean="0"/>
              <a:t>Every time this happens, a positive charge is left behind in the n-region and a negative charge is created in the </a:t>
            </a:r>
            <a:r>
              <a:rPr lang="en-GB" b="1" i="1" smtClean="0"/>
              <a:t>p</a:t>
            </a:r>
            <a:r>
              <a:rPr lang="en-GB" smtClean="0"/>
              <a:t> region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459A6B-2DFC-4DD9-81B6-86EFFD61FECC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 p-n Junction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488950" y="1203325"/>
            <a:ext cx="76962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r>
              <a:rPr lang="en-GB" sz="2400">
                <a:solidFill>
                  <a:srgbClr val="993366"/>
                </a:solidFill>
              </a:rPr>
              <a:t>The n region loses electrons creating a layer of positive charges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r>
              <a:rPr lang="en-GB" sz="2400">
                <a:solidFill>
                  <a:srgbClr val="000099"/>
                </a:solidFill>
              </a:rPr>
              <a:t>The p region loses holes creating a layer of negative charges</a:t>
            </a:r>
            <a:endParaRPr lang="en-GB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r>
              <a:rPr lang="en-GB" sz="2400"/>
              <a:t>The junction itself gets depleted of charge carriers and forms a </a:t>
            </a:r>
            <a:r>
              <a:rPr lang="en-GB" sz="2400">
                <a:solidFill>
                  <a:srgbClr val="FF0000"/>
                </a:solidFill>
              </a:rPr>
              <a:t>depletion region.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r>
              <a:rPr lang="en-GB" sz="2400"/>
              <a:t>This action continues until the voltage in the </a:t>
            </a:r>
            <a:r>
              <a:rPr lang="en-GB" sz="2400">
                <a:solidFill>
                  <a:srgbClr val="FF0000"/>
                </a:solidFill>
              </a:rPr>
              <a:t>depletion region</a:t>
            </a:r>
            <a:r>
              <a:rPr lang="en-GB" sz="2400"/>
              <a:t> repels further diffusion.</a:t>
            </a:r>
            <a:endParaRPr lang="en-GB" sz="240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r>
              <a:rPr lang="en-GB" sz="2400">
                <a:solidFill>
                  <a:srgbClr val="371CBC"/>
                </a:solidFill>
              </a:rPr>
              <a:t>The depletion region acts as a barrier to hinder electron diffusion across the junction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fld id="{663D5704-0E22-45A1-A14B-33EEF2A0B80C}" type="slidenum">
              <a:rPr lang="en-GB" sz="1400"/>
              <a:pPr algn="r" eaLnBrk="1" hangingPunct="1"/>
              <a:t>34</a:t>
            </a:fld>
            <a:endParaRPr lang="en-GB" sz="14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1778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Formation of Depletion Region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C43F0-E051-4D13-937B-C245E62F4F08}" type="slidenum">
              <a:rPr lang="en-GB"/>
              <a:pPr>
                <a:defRPr/>
              </a:pPr>
              <a:t>35</a:t>
            </a:fld>
            <a:endParaRPr lang="en-GB"/>
          </a:p>
        </p:txBody>
      </p:sp>
      <p:grpSp>
        <p:nvGrpSpPr>
          <p:cNvPr id="46084" name="Group 13"/>
          <p:cNvGrpSpPr>
            <a:grpSpLocks/>
          </p:cNvGrpSpPr>
          <p:nvPr/>
        </p:nvGrpSpPr>
        <p:grpSpPr bwMode="auto">
          <a:xfrm>
            <a:off x="0" y="1709738"/>
            <a:ext cx="4462463" cy="3209925"/>
            <a:chOff x="2439" y="1972"/>
            <a:chExt cx="3321" cy="2348"/>
          </a:xfrm>
        </p:grpSpPr>
        <p:pic>
          <p:nvPicPr>
            <p:cNvPr id="46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" y="2124"/>
              <a:ext cx="3321" cy="219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50" name="Text Box 6"/>
            <p:cNvSpPr txBox="1">
              <a:spLocks noChangeArrowheads="1"/>
            </p:cNvSpPr>
            <p:nvPr/>
          </p:nvSpPr>
          <p:spPr bwMode="auto">
            <a:xfrm>
              <a:off x="2867" y="2191"/>
              <a:ext cx="886" cy="33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BD0D09"/>
                  </a:solidFill>
                  <a:latin typeface="Times New Roman" pitchFamily="18" charset="0"/>
                </a:rPr>
                <a:t>p</a:t>
              </a:r>
              <a:r>
                <a:rPr lang="en-GB" sz="2400">
                  <a:solidFill>
                    <a:srgbClr val="BD0D09"/>
                  </a:solidFill>
                  <a:latin typeface="Times New Roman" pitchFamily="18" charset="0"/>
                </a:rPr>
                <a:t> region</a:t>
              </a:r>
            </a:p>
          </p:txBody>
        </p:sp>
        <p:sp>
          <p:nvSpPr>
            <p:cNvPr id="46151" name="Text Box 7"/>
            <p:cNvSpPr txBox="1">
              <a:spLocks noChangeArrowheads="1"/>
            </p:cNvSpPr>
            <p:nvPr/>
          </p:nvSpPr>
          <p:spPr bwMode="auto">
            <a:xfrm>
              <a:off x="4683" y="2186"/>
              <a:ext cx="886" cy="33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371CBC"/>
                  </a:solidFill>
                  <a:latin typeface="Times New Roman" pitchFamily="18" charset="0"/>
                </a:rPr>
                <a:t>n</a:t>
              </a:r>
              <a:r>
                <a:rPr lang="en-GB" sz="2400">
                  <a:solidFill>
                    <a:srgbClr val="371CBC"/>
                  </a:solidFill>
                  <a:latin typeface="Times New Roman" pitchFamily="18" charset="0"/>
                </a:rPr>
                <a:t> region</a:t>
              </a:r>
            </a:p>
          </p:txBody>
        </p:sp>
        <p:sp>
          <p:nvSpPr>
            <p:cNvPr id="46152" name="Text Box 9"/>
            <p:cNvSpPr txBox="1">
              <a:spLocks noChangeArrowheads="1"/>
            </p:cNvSpPr>
            <p:nvPr/>
          </p:nvSpPr>
          <p:spPr bwMode="auto">
            <a:xfrm>
              <a:off x="3662" y="1972"/>
              <a:ext cx="1221" cy="34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371CB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accent2"/>
                  </a:solidFill>
                  <a:latin typeface="Times New Roman" pitchFamily="18" charset="0"/>
                </a:rPr>
                <a:t>pn</a:t>
              </a:r>
              <a:r>
                <a:rPr lang="en-GB" sz="2400" i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GB" sz="2400" b="1" i="1">
                  <a:solidFill>
                    <a:schemeClr val="accent2"/>
                  </a:solidFill>
                  <a:latin typeface="Times New Roman" pitchFamily="18" charset="0"/>
                </a:rPr>
                <a:t>junction</a:t>
              </a:r>
              <a:endParaRPr lang="en-GB" sz="24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6153" name="Line 10"/>
            <p:cNvSpPr>
              <a:spLocks noChangeShapeType="1"/>
            </p:cNvSpPr>
            <p:nvPr/>
          </p:nvSpPr>
          <p:spPr bwMode="auto">
            <a:xfrm flipH="1">
              <a:off x="4159" y="2267"/>
              <a:ext cx="101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443413" y="1884363"/>
            <a:ext cx="4408487" cy="3086100"/>
            <a:chOff x="1992" y="1311"/>
            <a:chExt cx="3768" cy="2565"/>
          </a:xfrm>
        </p:grpSpPr>
        <p:grpSp>
          <p:nvGrpSpPr>
            <p:cNvPr id="46100" name="Group 17"/>
            <p:cNvGrpSpPr>
              <a:grpSpLocks/>
            </p:cNvGrpSpPr>
            <p:nvPr/>
          </p:nvGrpSpPr>
          <p:grpSpPr bwMode="auto">
            <a:xfrm>
              <a:off x="1992" y="1311"/>
              <a:ext cx="3768" cy="2565"/>
              <a:chOff x="1826" y="1311"/>
              <a:chExt cx="3768" cy="2565"/>
            </a:xfrm>
          </p:grpSpPr>
          <p:grpSp>
            <p:nvGrpSpPr>
              <p:cNvPr id="46144" name="Group 18"/>
              <p:cNvGrpSpPr>
                <a:grpSpLocks/>
              </p:cNvGrpSpPr>
              <p:nvPr/>
            </p:nvGrpSpPr>
            <p:grpSpPr bwMode="auto">
              <a:xfrm>
                <a:off x="1826" y="1311"/>
                <a:ext cx="3768" cy="2565"/>
                <a:chOff x="1826" y="1311"/>
                <a:chExt cx="3768" cy="2565"/>
              </a:xfrm>
            </p:grpSpPr>
            <p:pic>
              <p:nvPicPr>
                <p:cNvPr id="46146" name="Picture 1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6" y="1311"/>
                  <a:ext cx="3768" cy="25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14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247" y="1405"/>
                  <a:ext cx="1017" cy="3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:r>
                    <a:rPr lang="en-GB" sz="2400" i="1">
                      <a:solidFill>
                        <a:srgbClr val="BD0D09"/>
                      </a:solidFill>
                      <a:latin typeface="Times New Roman" pitchFamily="18" charset="0"/>
                    </a:rPr>
                    <a:t>p</a:t>
                  </a:r>
                  <a:r>
                    <a:rPr lang="en-GB" sz="2400">
                      <a:solidFill>
                        <a:srgbClr val="BD0D09"/>
                      </a:solidFill>
                      <a:latin typeface="Times New Roman" pitchFamily="18" charset="0"/>
                    </a:rPr>
                    <a:t> region</a:t>
                  </a:r>
                </a:p>
              </p:txBody>
            </p:sp>
            <p:sp>
              <p:nvSpPr>
                <p:cNvPr id="461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84" y="1418"/>
                  <a:ext cx="1018" cy="3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:r>
                    <a:rPr lang="en-GB" sz="2400" i="1">
                      <a:solidFill>
                        <a:srgbClr val="371CBC"/>
                      </a:solidFill>
                      <a:latin typeface="Times New Roman" pitchFamily="18" charset="0"/>
                    </a:rPr>
                    <a:t>n</a:t>
                  </a:r>
                  <a:r>
                    <a:rPr lang="en-GB" sz="2400">
                      <a:solidFill>
                        <a:srgbClr val="371CBC"/>
                      </a:solidFill>
                      <a:latin typeface="Times New Roman" pitchFamily="18" charset="0"/>
                    </a:rPr>
                    <a:t> region</a:t>
                  </a:r>
                </a:p>
              </p:txBody>
            </p:sp>
          </p:grpSp>
          <p:sp>
            <p:nvSpPr>
              <p:cNvPr id="46145" name="Rectangle 22"/>
              <p:cNvSpPr>
                <a:spLocks noChangeArrowheads="1"/>
              </p:cNvSpPr>
              <p:nvPr/>
            </p:nvSpPr>
            <p:spPr bwMode="auto">
              <a:xfrm>
                <a:off x="3348" y="3544"/>
                <a:ext cx="428" cy="1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46101" name="Rectangle 23"/>
            <p:cNvSpPr>
              <a:spLocks noChangeArrowheads="1"/>
            </p:cNvSpPr>
            <p:nvPr/>
          </p:nvSpPr>
          <p:spPr bwMode="auto">
            <a:xfrm>
              <a:off x="3484" y="1728"/>
              <a:ext cx="552" cy="1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6102" name="Oval 24"/>
            <p:cNvSpPr>
              <a:spLocks noChangeArrowheads="1"/>
            </p:cNvSpPr>
            <p:nvPr/>
          </p:nvSpPr>
          <p:spPr bwMode="auto">
            <a:xfrm>
              <a:off x="3840" y="1733"/>
              <a:ext cx="183" cy="18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46103" name="Oval 25"/>
            <p:cNvSpPr>
              <a:spLocks noChangeArrowheads="1"/>
            </p:cNvSpPr>
            <p:nvPr/>
          </p:nvSpPr>
          <p:spPr bwMode="auto">
            <a:xfrm>
              <a:off x="3844" y="1955"/>
              <a:ext cx="183" cy="18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3845" y="2181"/>
              <a:ext cx="183" cy="18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46105" name="Oval 27"/>
            <p:cNvSpPr>
              <a:spLocks noChangeArrowheads="1"/>
            </p:cNvSpPr>
            <p:nvPr/>
          </p:nvSpPr>
          <p:spPr bwMode="auto">
            <a:xfrm>
              <a:off x="3849" y="2403"/>
              <a:ext cx="183" cy="18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46106" name="Oval 28"/>
            <p:cNvSpPr>
              <a:spLocks noChangeArrowheads="1"/>
            </p:cNvSpPr>
            <p:nvPr/>
          </p:nvSpPr>
          <p:spPr bwMode="auto">
            <a:xfrm>
              <a:off x="3836" y="2625"/>
              <a:ext cx="183" cy="18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46107" name="Oval 29"/>
            <p:cNvSpPr>
              <a:spLocks noChangeArrowheads="1"/>
            </p:cNvSpPr>
            <p:nvPr/>
          </p:nvSpPr>
          <p:spPr bwMode="auto">
            <a:xfrm>
              <a:off x="3840" y="2846"/>
              <a:ext cx="183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46108" name="Oval 30"/>
            <p:cNvSpPr>
              <a:spLocks noChangeArrowheads="1"/>
            </p:cNvSpPr>
            <p:nvPr/>
          </p:nvSpPr>
          <p:spPr bwMode="auto">
            <a:xfrm>
              <a:off x="3841" y="3073"/>
              <a:ext cx="183" cy="18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46109" name="Oval 31"/>
            <p:cNvSpPr>
              <a:spLocks noChangeArrowheads="1"/>
            </p:cNvSpPr>
            <p:nvPr/>
          </p:nvSpPr>
          <p:spPr bwMode="auto">
            <a:xfrm>
              <a:off x="3845" y="3295"/>
              <a:ext cx="183" cy="18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>
                  <a:latin typeface="Arial Unicode MS" pitchFamily="34" charset="-128"/>
                </a:rPr>
                <a:t>+</a:t>
              </a:r>
            </a:p>
          </p:txBody>
        </p:sp>
        <p:grpSp>
          <p:nvGrpSpPr>
            <p:cNvPr id="46110" name="Group 32"/>
            <p:cNvGrpSpPr>
              <a:grpSpLocks/>
            </p:cNvGrpSpPr>
            <p:nvPr/>
          </p:nvGrpSpPr>
          <p:grpSpPr bwMode="auto">
            <a:xfrm>
              <a:off x="3506" y="1729"/>
              <a:ext cx="183" cy="181"/>
              <a:chOff x="2884" y="2173"/>
              <a:chExt cx="183" cy="183"/>
            </a:xfrm>
          </p:grpSpPr>
          <p:sp>
            <p:nvSpPr>
              <p:cNvPr id="46142" name="Oval 33"/>
              <p:cNvSpPr>
                <a:spLocks noChangeArrowheads="1"/>
              </p:cNvSpPr>
              <p:nvPr/>
            </p:nvSpPr>
            <p:spPr bwMode="auto">
              <a:xfrm>
                <a:off x="2884" y="2173"/>
                <a:ext cx="183" cy="183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Arial Unicode MS" pitchFamily="34" charset="-128"/>
                </a:endParaRPr>
              </a:p>
            </p:txBody>
          </p:sp>
          <p:sp>
            <p:nvSpPr>
              <p:cNvPr id="46143" name="Line 34"/>
              <p:cNvSpPr>
                <a:spLocks noChangeShapeType="1"/>
              </p:cNvSpPr>
              <p:nvPr/>
            </p:nvSpPr>
            <p:spPr bwMode="auto">
              <a:xfrm>
                <a:off x="2917" y="2268"/>
                <a:ext cx="12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46111" name="Group 35"/>
            <p:cNvGrpSpPr>
              <a:grpSpLocks/>
            </p:cNvGrpSpPr>
            <p:nvPr/>
          </p:nvGrpSpPr>
          <p:grpSpPr bwMode="auto">
            <a:xfrm>
              <a:off x="3506" y="1949"/>
              <a:ext cx="183" cy="181"/>
              <a:chOff x="2884" y="2173"/>
              <a:chExt cx="183" cy="183"/>
            </a:xfrm>
          </p:grpSpPr>
          <p:sp>
            <p:nvSpPr>
              <p:cNvPr id="46140" name="Oval 36"/>
              <p:cNvSpPr>
                <a:spLocks noChangeArrowheads="1"/>
              </p:cNvSpPr>
              <p:nvPr/>
            </p:nvSpPr>
            <p:spPr bwMode="auto">
              <a:xfrm>
                <a:off x="2884" y="2173"/>
                <a:ext cx="183" cy="183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Arial Unicode MS" pitchFamily="34" charset="-128"/>
                </a:endParaRPr>
              </a:p>
            </p:txBody>
          </p:sp>
          <p:sp>
            <p:nvSpPr>
              <p:cNvPr id="46141" name="Line 37"/>
              <p:cNvSpPr>
                <a:spLocks noChangeShapeType="1"/>
              </p:cNvSpPr>
              <p:nvPr/>
            </p:nvSpPr>
            <p:spPr bwMode="auto">
              <a:xfrm>
                <a:off x="2917" y="2268"/>
                <a:ext cx="12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46112" name="Group 38"/>
            <p:cNvGrpSpPr>
              <a:grpSpLocks/>
            </p:cNvGrpSpPr>
            <p:nvPr/>
          </p:nvGrpSpPr>
          <p:grpSpPr bwMode="auto">
            <a:xfrm>
              <a:off x="3506" y="2174"/>
              <a:ext cx="183" cy="182"/>
              <a:chOff x="2884" y="2173"/>
              <a:chExt cx="183" cy="183"/>
            </a:xfrm>
          </p:grpSpPr>
          <p:sp>
            <p:nvSpPr>
              <p:cNvPr id="46138" name="Oval 39"/>
              <p:cNvSpPr>
                <a:spLocks noChangeArrowheads="1"/>
              </p:cNvSpPr>
              <p:nvPr/>
            </p:nvSpPr>
            <p:spPr bwMode="auto">
              <a:xfrm>
                <a:off x="2884" y="2173"/>
                <a:ext cx="183" cy="183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Arial Unicode MS" pitchFamily="34" charset="-128"/>
                </a:endParaRPr>
              </a:p>
            </p:txBody>
          </p:sp>
          <p:sp>
            <p:nvSpPr>
              <p:cNvPr id="46139" name="Line 40"/>
              <p:cNvSpPr>
                <a:spLocks noChangeShapeType="1"/>
              </p:cNvSpPr>
              <p:nvPr/>
            </p:nvSpPr>
            <p:spPr bwMode="auto">
              <a:xfrm>
                <a:off x="2917" y="2268"/>
                <a:ext cx="12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46113" name="Group 41"/>
            <p:cNvGrpSpPr>
              <a:grpSpLocks/>
            </p:cNvGrpSpPr>
            <p:nvPr/>
          </p:nvGrpSpPr>
          <p:grpSpPr bwMode="auto">
            <a:xfrm>
              <a:off x="3494" y="2406"/>
              <a:ext cx="183" cy="181"/>
              <a:chOff x="2884" y="2173"/>
              <a:chExt cx="183" cy="183"/>
            </a:xfrm>
          </p:grpSpPr>
          <p:sp>
            <p:nvSpPr>
              <p:cNvPr id="46136" name="Oval 42"/>
              <p:cNvSpPr>
                <a:spLocks noChangeArrowheads="1"/>
              </p:cNvSpPr>
              <p:nvPr/>
            </p:nvSpPr>
            <p:spPr bwMode="auto">
              <a:xfrm>
                <a:off x="2884" y="2173"/>
                <a:ext cx="183" cy="183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Arial Unicode MS" pitchFamily="34" charset="-128"/>
                </a:endParaRPr>
              </a:p>
            </p:txBody>
          </p:sp>
          <p:sp>
            <p:nvSpPr>
              <p:cNvPr id="46137" name="Line 43"/>
              <p:cNvSpPr>
                <a:spLocks noChangeShapeType="1"/>
              </p:cNvSpPr>
              <p:nvPr/>
            </p:nvSpPr>
            <p:spPr bwMode="auto">
              <a:xfrm>
                <a:off x="2917" y="2268"/>
                <a:ext cx="12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46114" name="Group 44"/>
            <p:cNvGrpSpPr>
              <a:grpSpLocks/>
            </p:cNvGrpSpPr>
            <p:nvPr/>
          </p:nvGrpSpPr>
          <p:grpSpPr bwMode="auto">
            <a:xfrm>
              <a:off x="3488" y="2632"/>
              <a:ext cx="183" cy="181"/>
              <a:chOff x="2884" y="2173"/>
              <a:chExt cx="183" cy="183"/>
            </a:xfrm>
          </p:grpSpPr>
          <p:sp>
            <p:nvSpPr>
              <p:cNvPr id="46134" name="Oval 45"/>
              <p:cNvSpPr>
                <a:spLocks noChangeArrowheads="1"/>
              </p:cNvSpPr>
              <p:nvPr/>
            </p:nvSpPr>
            <p:spPr bwMode="auto">
              <a:xfrm>
                <a:off x="2884" y="2173"/>
                <a:ext cx="183" cy="183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Arial Unicode MS" pitchFamily="34" charset="-128"/>
                </a:endParaRPr>
              </a:p>
            </p:txBody>
          </p:sp>
          <p:sp>
            <p:nvSpPr>
              <p:cNvPr id="46135" name="Line 46"/>
              <p:cNvSpPr>
                <a:spLocks noChangeShapeType="1"/>
              </p:cNvSpPr>
              <p:nvPr/>
            </p:nvSpPr>
            <p:spPr bwMode="auto">
              <a:xfrm>
                <a:off x="2917" y="2268"/>
                <a:ext cx="12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46115" name="Group 47"/>
            <p:cNvGrpSpPr>
              <a:grpSpLocks/>
            </p:cNvGrpSpPr>
            <p:nvPr/>
          </p:nvGrpSpPr>
          <p:grpSpPr bwMode="auto">
            <a:xfrm>
              <a:off x="3488" y="2851"/>
              <a:ext cx="183" cy="182"/>
              <a:chOff x="2884" y="2173"/>
              <a:chExt cx="183" cy="183"/>
            </a:xfrm>
          </p:grpSpPr>
          <p:sp>
            <p:nvSpPr>
              <p:cNvPr id="46132" name="Oval 48"/>
              <p:cNvSpPr>
                <a:spLocks noChangeArrowheads="1"/>
              </p:cNvSpPr>
              <p:nvPr/>
            </p:nvSpPr>
            <p:spPr bwMode="auto">
              <a:xfrm>
                <a:off x="2884" y="2173"/>
                <a:ext cx="183" cy="183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Arial Unicode MS" pitchFamily="34" charset="-128"/>
                </a:endParaRPr>
              </a:p>
            </p:txBody>
          </p:sp>
          <p:sp>
            <p:nvSpPr>
              <p:cNvPr id="46133" name="Line 49"/>
              <p:cNvSpPr>
                <a:spLocks noChangeShapeType="1"/>
              </p:cNvSpPr>
              <p:nvPr/>
            </p:nvSpPr>
            <p:spPr bwMode="auto">
              <a:xfrm>
                <a:off x="2917" y="2268"/>
                <a:ext cx="12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46116" name="Group 50"/>
            <p:cNvGrpSpPr>
              <a:grpSpLocks/>
            </p:cNvGrpSpPr>
            <p:nvPr/>
          </p:nvGrpSpPr>
          <p:grpSpPr bwMode="auto">
            <a:xfrm>
              <a:off x="3488" y="3077"/>
              <a:ext cx="183" cy="181"/>
              <a:chOff x="2884" y="2173"/>
              <a:chExt cx="183" cy="183"/>
            </a:xfrm>
          </p:grpSpPr>
          <p:sp>
            <p:nvSpPr>
              <p:cNvPr id="46130" name="Oval 51"/>
              <p:cNvSpPr>
                <a:spLocks noChangeArrowheads="1"/>
              </p:cNvSpPr>
              <p:nvPr/>
            </p:nvSpPr>
            <p:spPr bwMode="auto">
              <a:xfrm>
                <a:off x="2884" y="2173"/>
                <a:ext cx="183" cy="183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Arial Unicode MS" pitchFamily="34" charset="-128"/>
                </a:endParaRPr>
              </a:p>
            </p:txBody>
          </p:sp>
          <p:sp>
            <p:nvSpPr>
              <p:cNvPr id="46131" name="Line 52"/>
              <p:cNvSpPr>
                <a:spLocks noChangeShapeType="1"/>
              </p:cNvSpPr>
              <p:nvPr/>
            </p:nvSpPr>
            <p:spPr bwMode="auto">
              <a:xfrm>
                <a:off x="2917" y="2268"/>
                <a:ext cx="12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46117" name="Group 53"/>
            <p:cNvGrpSpPr>
              <a:grpSpLocks/>
            </p:cNvGrpSpPr>
            <p:nvPr/>
          </p:nvGrpSpPr>
          <p:grpSpPr bwMode="auto">
            <a:xfrm>
              <a:off x="3488" y="3297"/>
              <a:ext cx="183" cy="181"/>
              <a:chOff x="2884" y="2173"/>
              <a:chExt cx="183" cy="183"/>
            </a:xfrm>
          </p:grpSpPr>
          <p:sp>
            <p:nvSpPr>
              <p:cNvPr id="46128" name="Oval 54"/>
              <p:cNvSpPr>
                <a:spLocks noChangeArrowheads="1"/>
              </p:cNvSpPr>
              <p:nvPr/>
            </p:nvSpPr>
            <p:spPr bwMode="auto">
              <a:xfrm>
                <a:off x="2884" y="2173"/>
                <a:ext cx="183" cy="183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Arial Unicode MS" pitchFamily="34" charset="-128"/>
                </a:endParaRPr>
              </a:p>
            </p:txBody>
          </p:sp>
          <p:sp>
            <p:nvSpPr>
              <p:cNvPr id="46129" name="Line 55"/>
              <p:cNvSpPr>
                <a:spLocks noChangeShapeType="1"/>
              </p:cNvSpPr>
              <p:nvPr/>
            </p:nvSpPr>
            <p:spPr bwMode="auto">
              <a:xfrm>
                <a:off x="2917" y="2268"/>
                <a:ext cx="12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46118" name="Line 56"/>
            <p:cNvSpPr>
              <a:spLocks noChangeShapeType="1"/>
            </p:cNvSpPr>
            <p:nvPr/>
          </p:nvSpPr>
          <p:spPr bwMode="auto">
            <a:xfrm>
              <a:off x="3766" y="1722"/>
              <a:ext cx="0" cy="1752"/>
            </a:xfrm>
            <a:prstGeom prst="line">
              <a:avLst/>
            </a:prstGeom>
            <a:noFill/>
            <a:ln w="57150">
              <a:solidFill>
                <a:srgbClr val="DBC0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grpSp>
          <p:nvGrpSpPr>
            <p:cNvPr id="46119" name="Group 57"/>
            <p:cNvGrpSpPr>
              <a:grpSpLocks/>
            </p:cNvGrpSpPr>
            <p:nvPr/>
          </p:nvGrpSpPr>
          <p:grpSpPr bwMode="auto">
            <a:xfrm>
              <a:off x="3670" y="1823"/>
              <a:ext cx="186" cy="1568"/>
              <a:chOff x="3048" y="2268"/>
              <a:chExt cx="186" cy="1584"/>
            </a:xfrm>
          </p:grpSpPr>
          <p:sp>
            <p:nvSpPr>
              <p:cNvPr id="46120" name="Line 58"/>
              <p:cNvSpPr>
                <a:spLocks noChangeShapeType="1"/>
              </p:cNvSpPr>
              <p:nvPr/>
            </p:nvSpPr>
            <p:spPr bwMode="auto">
              <a:xfrm flipH="1">
                <a:off x="3066" y="226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46121" name="Line 59"/>
              <p:cNvSpPr>
                <a:spLocks noChangeShapeType="1"/>
              </p:cNvSpPr>
              <p:nvPr/>
            </p:nvSpPr>
            <p:spPr bwMode="auto">
              <a:xfrm flipH="1">
                <a:off x="3072" y="2502"/>
                <a:ext cx="15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46122" name="Line 60"/>
              <p:cNvSpPr>
                <a:spLocks noChangeShapeType="1"/>
              </p:cNvSpPr>
              <p:nvPr/>
            </p:nvSpPr>
            <p:spPr bwMode="auto">
              <a:xfrm flipH="1">
                <a:off x="3072" y="271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46123" name="Line 61"/>
              <p:cNvSpPr>
                <a:spLocks noChangeShapeType="1"/>
              </p:cNvSpPr>
              <p:nvPr/>
            </p:nvSpPr>
            <p:spPr bwMode="auto">
              <a:xfrm flipH="1">
                <a:off x="3066" y="2946"/>
                <a:ext cx="16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46124" name="Line 62"/>
              <p:cNvSpPr>
                <a:spLocks noChangeShapeType="1"/>
              </p:cNvSpPr>
              <p:nvPr/>
            </p:nvSpPr>
            <p:spPr bwMode="auto">
              <a:xfrm flipH="1">
                <a:off x="3060" y="3168"/>
                <a:ext cx="15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46125" name="Line 63"/>
              <p:cNvSpPr>
                <a:spLocks noChangeShapeType="1"/>
              </p:cNvSpPr>
              <p:nvPr/>
            </p:nvSpPr>
            <p:spPr bwMode="auto">
              <a:xfrm flipH="1">
                <a:off x="3060" y="3402"/>
                <a:ext cx="15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46126" name="Line 64"/>
              <p:cNvSpPr>
                <a:spLocks noChangeShapeType="1"/>
              </p:cNvSpPr>
              <p:nvPr/>
            </p:nvSpPr>
            <p:spPr bwMode="auto">
              <a:xfrm flipH="1">
                <a:off x="3054" y="3624"/>
                <a:ext cx="16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46127" name="Line 65"/>
              <p:cNvSpPr>
                <a:spLocks noChangeShapeType="1"/>
              </p:cNvSpPr>
              <p:nvPr/>
            </p:nvSpPr>
            <p:spPr bwMode="auto">
              <a:xfrm flipH="1">
                <a:off x="3048" y="3852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5803900" y="1423988"/>
            <a:ext cx="2159000" cy="949325"/>
            <a:chOff x="3134" y="1115"/>
            <a:chExt cx="1360" cy="598"/>
          </a:xfrm>
        </p:grpSpPr>
        <p:sp>
          <p:nvSpPr>
            <p:cNvPr id="46097" name="Text Box 67"/>
            <p:cNvSpPr txBox="1">
              <a:spLocks noChangeArrowheads="1"/>
            </p:cNvSpPr>
            <p:nvPr/>
          </p:nvSpPr>
          <p:spPr bwMode="auto">
            <a:xfrm>
              <a:off x="3134" y="1115"/>
              <a:ext cx="13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371CBC"/>
                  </a:solidFill>
                </a:rPr>
                <a:t>Depletion region</a:t>
              </a:r>
            </a:p>
          </p:txBody>
        </p:sp>
        <p:sp>
          <p:nvSpPr>
            <p:cNvPr id="46098" name="Line 68"/>
            <p:cNvSpPr>
              <a:spLocks noChangeShapeType="1"/>
            </p:cNvSpPr>
            <p:nvPr/>
          </p:nvSpPr>
          <p:spPr bwMode="auto">
            <a:xfrm flipH="1">
              <a:off x="3612" y="1332"/>
              <a:ext cx="96" cy="252"/>
            </a:xfrm>
            <a:prstGeom prst="line">
              <a:avLst/>
            </a:prstGeom>
            <a:noFill/>
            <a:ln w="19050">
              <a:solidFill>
                <a:srgbClr val="371CB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46099" name="AutoShape 69"/>
            <p:cNvSpPr>
              <a:spLocks/>
            </p:cNvSpPr>
            <p:nvPr/>
          </p:nvSpPr>
          <p:spPr bwMode="auto">
            <a:xfrm rot="16200000" flipV="1">
              <a:off x="3552" y="1404"/>
              <a:ext cx="84" cy="534"/>
            </a:xfrm>
            <a:prstGeom prst="rightBrace">
              <a:avLst>
                <a:gd name="adj1" fmla="val 52976"/>
                <a:gd name="adj2" fmla="val 50185"/>
              </a:avLst>
            </a:prstGeom>
            <a:noFill/>
            <a:ln w="19050">
              <a:solidFill>
                <a:srgbClr val="371C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5602288" y="4519613"/>
            <a:ext cx="2436812" cy="838200"/>
            <a:chOff x="2978" y="3552"/>
            <a:chExt cx="1641" cy="528"/>
          </a:xfrm>
        </p:grpSpPr>
        <p:sp>
          <p:nvSpPr>
            <p:cNvPr id="46090" name="Text Box 71"/>
            <p:cNvSpPr txBox="1">
              <a:spLocks noChangeArrowheads="1"/>
            </p:cNvSpPr>
            <p:nvPr/>
          </p:nvSpPr>
          <p:spPr bwMode="auto">
            <a:xfrm>
              <a:off x="2978" y="3830"/>
              <a:ext cx="16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000" b="1">
                  <a:solidFill>
                    <a:srgbClr val="CC0000"/>
                  </a:solidFill>
                  <a:latin typeface="Times New Roman" pitchFamily="18" charset="0"/>
                </a:rPr>
                <a:t>Barrier potential</a:t>
              </a:r>
            </a:p>
          </p:txBody>
        </p:sp>
        <p:sp>
          <p:nvSpPr>
            <p:cNvPr id="46091" name="Line 72"/>
            <p:cNvSpPr>
              <a:spLocks noChangeShapeType="1"/>
            </p:cNvSpPr>
            <p:nvPr/>
          </p:nvSpPr>
          <p:spPr bwMode="auto">
            <a:xfrm flipV="1">
              <a:off x="3588" y="3660"/>
              <a:ext cx="0" cy="1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grpSp>
          <p:nvGrpSpPr>
            <p:cNvPr id="46092" name="Group 73"/>
            <p:cNvGrpSpPr>
              <a:grpSpLocks/>
            </p:cNvGrpSpPr>
            <p:nvPr/>
          </p:nvGrpSpPr>
          <p:grpSpPr bwMode="auto">
            <a:xfrm>
              <a:off x="3036" y="3552"/>
              <a:ext cx="1070" cy="202"/>
              <a:chOff x="3036" y="3552"/>
              <a:chExt cx="1070" cy="202"/>
            </a:xfrm>
          </p:grpSpPr>
          <p:sp>
            <p:nvSpPr>
              <p:cNvPr id="46093" name="Line 74"/>
              <p:cNvSpPr>
                <a:spLocks noChangeShapeType="1"/>
              </p:cNvSpPr>
              <p:nvPr/>
            </p:nvSpPr>
            <p:spPr bwMode="auto">
              <a:xfrm>
                <a:off x="3036" y="3690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46094" name="Line 75"/>
              <p:cNvSpPr>
                <a:spLocks noChangeShapeType="1"/>
              </p:cNvSpPr>
              <p:nvPr/>
            </p:nvSpPr>
            <p:spPr bwMode="auto">
              <a:xfrm flipH="1">
                <a:off x="3842" y="3696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46095" name="Line 76"/>
              <p:cNvSpPr>
                <a:spLocks noChangeShapeType="1"/>
              </p:cNvSpPr>
              <p:nvPr/>
            </p:nvSpPr>
            <p:spPr bwMode="auto">
              <a:xfrm>
                <a:off x="3310" y="3552"/>
                <a:ext cx="0" cy="18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46096" name="Line 77"/>
              <p:cNvSpPr>
                <a:spLocks noChangeShapeType="1"/>
              </p:cNvSpPr>
              <p:nvPr/>
            </p:nvSpPr>
            <p:spPr bwMode="auto">
              <a:xfrm>
                <a:off x="3842" y="3574"/>
                <a:ext cx="0" cy="18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sp>
        <p:nvSpPr>
          <p:cNvPr id="46088" name="Text Box 78"/>
          <p:cNvSpPr txBox="1">
            <a:spLocks noChangeArrowheads="1"/>
          </p:cNvSpPr>
          <p:nvPr/>
        </p:nvSpPr>
        <p:spPr bwMode="auto">
          <a:xfrm>
            <a:off x="1096963" y="4708525"/>
            <a:ext cx="2560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/>
              <a:t>Before Diffusion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5299075" y="5618163"/>
            <a:ext cx="2560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/>
              <a:t>After Diffusion</a:t>
            </a:r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Formation of Depletion Region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35050" y="1264920"/>
            <a:ext cx="7026275" cy="5366068"/>
          </a:xfrm>
          <a:solidFill>
            <a:srgbClr val="CCFFFF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457200" indent="-4572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In the depletion region, there are many positive and negative charges on opposite sides of the </a:t>
            </a:r>
            <a:r>
              <a:rPr lang="en-GB" b="1" i="1" dirty="0" smtClean="0"/>
              <a:t>p-n</a:t>
            </a:r>
            <a:r>
              <a:rPr lang="en-GB" dirty="0" smtClean="0"/>
              <a:t> junction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rgbClr val="371CBC"/>
                </a:solidFill>
              </a:rPr>
              <a:t>These electric charges form an electric field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The potential difference of the electric field across the depletion region is the amount of energy required to move electrons through the electric field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rgbClr val="371CBC"/>
                </a:solidFill>
              </a:rPr>
              <a:t>This difference is called the </a:t>
            </a:r>
            <a:r>
              <a:rPr lang="en-GB" b="1" i="1" dirty="0" smtClean="0">
                <a:solidFill>
                  <a:srgbClr val="371CBC"/>
                </a:solidFill>
              </a:rPr>
              <a:t>barrier potential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For Silicon, it is 0.7V at 25</a:t>
            </a:r>
            <a:r>
              <a:rPr lang="en-GB" baseline="30000" dirty="0" smtClean="0"/>
              <a:t>o</a:t>
            </a:r>
            <a:r>
              <a:rPr lang="en-GB" dirty="0" smtClean="0"/>
              <a:t>C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rgbClr val="371CBC"/>
                </a:solidFill>
              </a:rPr>
              <a:t>For Germanium, it is 0.3V </a:t>
            </a:r>
            <a:r>
              <a:rPr lang="en-GB" dirty="0" smtClean="0">
                <a:solidFill>
                  <a:schemeClr val="accent2"/>
                </a:solidFill>
              </a:rPr>
              <a:t>at 25</a:t>
            </a:r>
            <a:r>
              <a:rPr lang="en-GB" baseline="30000" dirty="0" smtClean="0">
                <a:solidFill>
                  <a:schemeClr val="accent2"/>
                </a:solidFill>
              </a:rPr>
              <a:t>o</a:t>
            </a:r>
            <a:r>
              <a:rPr lang="en-GB" dirty="0" smtClean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A5019-6B7F-4CB6-9AD1-A6BE6BBA7B37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Barrier Potential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76313" y="1408113"/>
            <a:ext cx="7269162" cy="4508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dirty="0" smtClean="0">
                <a:solidFill>
                  <a:srgbClr val="FF0000"/>
                </a:solidFill>
              </a:rPr>
              <a:t>Bias</a:t>
            </a:r>
            <a:r>
              <a:rPr lang="en-GB" dirty="0" smtClean="0">
                <a:solidFill>
                  <a:schemeClr val="accent2"/>
                </a:solidFill>
              </a:rPr>
              <a:t> refers to the application of a dc voltage to control current flow in an electronic device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dirty="0" smtClean="0"/>
              <a:t>There are two bias conditions:</a:t>
            </a:r>
          </a:p>
          <a:p>
            <a:pPr lvl="1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dirty="0" smtClean="0"/>
              <a:t>Forward bias</a:t>
            </a:r>
          </a:p>
          <a:p>
            <a:pPr lvl="1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dirty="0" smtClean="0"/>
              <a:t>Reverse bias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GB" dirty="0" smtClean="0">
                <a:solidFill>
                  <a:schemeClr val="accent2"/>
                </a:solidFill>
                <a:cs typeface="Times New Roman" pitchFamily="18" charset="0"/>
              </a:rPr>
              <a:t>Either of these bias conditions can be established by connecting a sufficient dc voltage of the </a:t>
            </a:r>
            <a:r>
              <a:rPr lang="en-GB" dirty="0" smtClean="0">
                <a:solidFill>
                  <a:srgbClr val="FF0000"/>
                </a:solidFill>
                <a:cs typeface="Times New Roman" pitchFamily="18" charset="0"/>
              </a:rPr>
              <a:t>proper polarity</a:t>
            </a:r>
            <a:r>
              <a:rPr lang="en-GB" dirty="0" smtClean="0">
                <a:solidFill>
                  <a:schemeClr val="accent2"/>
                </a:solidFill>
                <a:cs typeface="Times New Roman" pitchFamily="18" charset="0"/>
              </a:rPr>
              <a:t> across the p-n junction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endParaRPr lang="en-GB" dirty="0" smtClean="0">
              <a:solidFill>
                <a:schemeClr val="accent2"/>
              </a:solidFill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F0B2-C7EB-47C1-ADAE-3BA08E48DF0D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18-7 Biasing a p-n Junction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8" name="Text Box 2074"/>
          <p:cNvSpPr txBox="1">
            <a:spLocks noChangeArrowheads="1"/>
          </p:cNvSpPr>
          <p:nvPr/>
        </p:nvSpPr>
        <p:spPr bwMode="auto">
          <a:xfrm>
            <a:off x="314324" y="1212784"/>
            <a:ext cx="445611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30250" indent="-27305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2400" dirty="0"/>
              <a:t>Forward b</a:t>
            </a:r>
            <a:r>
              <a:rPr lang="en-GB" sz="2400" dirty="0">
                <a:cs typeface="Times New Roman" pitchFamily="18" charset="0"/>
              </a:rPr>
              <a:t>ias voltage connection: 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dirty="0">
                <a:solidFill>
                  <a:srgbClr val="009900"/>
                </a:solidFill>
                <a:cs typeface="Times New Roman" pitchFamily="18" charset="0"/>
              </a:rPr>
              <a:t>positive to p region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dirty="0">
                <a:solidFill>
                  <a:srgbClr val="009900"/>
                </a:solidFill>
                <a:cs typeface="Times New Roman" pitchFamily="18" charset="0"/>
              </a:rPr>
              <a:t>negative to n region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 dirty="0">
                <a:solidFill>
                  <a:schemeClr val="accent2"/>
                </a:solidFill>
                <a:cs typeface="Times New Roman" pitchFamily="18" charset="0"/>
              </a:rPr>
              <a:t>Bias voltage must be greater than barrier potential (0.7V Si; 0.3V </a:t>
            </a:r>
            <a:r>
              <a:rPr lang="en-GB" sz="2400" dirty="0" err="1">
                <a:solidFill>
                  <a:schemeClr val="accent2"/>
                </a:solidFill>
                <a:cs typeface="Times New Roman" pitchFamily="18" charset="0"/>
              </a:rPr>
              <a:t>Ge</a:t>
            </a:r>
            <a:r>
              <a:rPr lang="en-GB" sz="2400" dirty="0">
                <a:solidFill>
                  <a:schemeClr val="accent2"/>
                </a:solidFill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Arial" charset="0"/>
              <a:buChar char="•"/>
            </a:pPr>
            <a:r>
              <a:rPr lang="en-GB" sz="2400" dirty="0">
                <a:solidFill>
                  <a:schemeClr val="accent2"/>
                </a:solidFill>
                <a:cs typeface="Times New Roman" pitchFamily="18" charset="0"/>
              </a:rPr>
              <a:t>Majority carriers provide forward current and flow toward the p-n junction</a:t>
            </a:r>
          </a:p>
        </p:txBody>
      </p:sp>
      <p:sp>
        <p:nvSpPr>
          <p:cNvPr id="59420" name="Text Box 2076"/>
          <p:cNvSpPr txBox="1">
            <a:spLocks noChangeArrowheads="1"/>
          </p:cNvSpPr>
          <p:nvPr/>
        </p:nvSpPr>
        <p:spPr bwMode="auto">
          <a:xfrm>
            <a:off x="2085975" y="5756275"/>
            <a:ext cx="491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GB" sz="2400">
                <a:solidFill>
                  <a:schemeClr val="accent2"/>
                </a:solidFill>
                <a:cs typeface="Times New Roman" pitchFamily="18" charset="0"/>
              </a:rPr>
              <a:t>The depletion region narrows</a:t>
            </a:r>
            <a:endParaRPr lang="en-GB" sz="2400">
              <a:solidFill>
                <a:schemeClr val="accent2"/>
              </a:solidFill>
            </a:endParaRPr>
          </a:p>
        </p:txBody>
      </p:sp>
      <p:grpSp>
        <p:nvGrpSpPr>
          <p:cNvPr id="50180" name="Group 2079"/>
          <p:cNvGrpSpPr>
            <a:grpSpLocks/>
          </p:cNvGrpSpPr>
          <p:nvPr/>
        </p:nvGrpSpPr>
        <p:grpSpPr bwMode="auto">
          <a:xfrm>
            <a:off x="4584700" y="2111375"/>
            <a:ext cx="4127500" cy="3355975"/>
            <a:chOff x="2340" y="850"/>
            <a:chExt cx="3282" cy="2742"/>
          </a:xfrm>
        </p:grpSpPr>
        <p:sp>
          <p:nvSpPr>
            <p:cNvPr id="50183" name="Rectangle 2050"/>
            <p:cNvSpPr>
              <a:spLocks noChangeArrowheads="1"/>
            </p:cNvSpPr>
            <p:nvPr/>
          </p:nvSpPr>
          <p:spPr bwMode="auto">
            <a:xfrm>
              <a:off x="3053" y="1234"/>
              <a:ext cx="1655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0184" name="Rectangle 2051"/>
            <p:cNvSpPr>
              <a:spLocks noChangeArrowheads="1"/>
            </p:cNvSpPr>
            <p:nvPr/>
          </p:nvSpPr>
          <p:spPr bwMode="auto">
            <a:xfrm>
              <a:off x="3053" y="1234"/>
              <a:ext cx="148" cy="768"/>
            </a:xfrm>
            <a:prstGeom prst="rect">
              <a:avLst/>
            </a:prstGeom>
            <a:gradFill rotWithShape="0">
              <a:gsLst>
                <a:gs pos="0">
                  <a:srgbClr val="FF9933"/>
                </a:gs>
                <a:gs pos="50000">
                  <a:srgbClr val="FFCC99"/>
                </a:gs>
                <a:gs pos="100000">
                  <a:srgbClr val="FF9933"/>
                </a:gs>
              </a:gsLst>
              <a:lin ang="5400000" scaled="1"/>
            </a:gra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0185" name="Rectangle 2052"/>
            <p:cNvSpPr>
              <a:spLocks noChangeArrowheads="1"/>
            </p:cNvSpPr>
            <p:nvPr/>
          </p:nvSpPr>
          <p:spPr bwMode="auto">
            <a:xfrm>
              <a:off x="4711" y="1230"/>
              <a:ext cx="148" cy="768"/>
            </a:xfrm>
            <a:prstGeom prst="rect">
              <a:avLst/>
            </a:prstGeom>
            <a:gradFill rotWithShape="0">
              <a:gsLst>
                <a:gs pos="0">
                  <a:srgbClr val="FF9933"/>
                </a:gs>
                <a:gs pos="50000">
                  <a:srgbClr val="FFCC99"/>
                </a:gs>
                <a:gs pos="100000">
                  <a:srgbClr val="FF9933"/>
                </a:gs>
              </a:gsLst>
              <a:lin ang="5400000" scaled="1"/>
            </a:gra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0186" name="Rectangle 2053"/>
            <p:cNvSpPr>
              <a:spLocks noChangeArrowheads="1"/>
            </p:cNvSpPr>
            <p:nvPr/>
          </p:nvSpPr>
          <p:spPr bwMode="auto">
            <a:xfrm>
              <a:off x="3201" y="1234"/>
              <a:ext cx="679" cy="76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 i="1">
                  <a:solidFill>
                    <a:schemeClr val="bg1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0187" name="Rectangle 2055"/>
            <p:cNvSpPr>
              <a:spLocks noChangeArrowheads="1"/>
            </p:cNvSpPr>
            <p:nvPr/>
          </p:nvSpPr>
          <p:spPr bwMode="auto">
            <a:xfrm>
              <a:off x="4032" y="1230"/>
              <a:ext cx="680" cy="76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 i="1">
                  <a:solidFill>
                    <a:schemeClr val="bg1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0188" name="Freeform 2058"/>
            <p:cNvSpPr>
              <a:spLocks/>
            </p:cNvSpPr>
            <p:nvPr/>
          </p:nvSpPr>
          <p:spPr bwMode="auto">
            <a:xfrm>
              <a:off x="2615" y="1646"/>
              <a:ext cx="438" cy="395"/>
            </a:xfrm>
            <a:custGeom>
              <a:avLst/>
              <a:gdLst>
                <a:gd name="T0" fmla="*/ 438 w 438"/>
                <a:gd name="T1" fmla="*/ 0 h 585"/>
                <a:gd name="T2" fmla="*/ 0 w 438"/>
                <a:gd name="T3" fmla="*/ 0 h 585"/>
                <a:gd name="T4" fmla="*/ 0 w 438"/>
                <a:gd name="T5" fmla="*/ 82 h 585"/>
                <a:gd name="T6" fmla="*/ 0 60000 65536"/>
                <a:gd name="T7" fmla="*/ 0 60000 65536"/>
                <a:gd name="T8" fmla="*/ 0 60000 65536"/>
                <a:gd name="T9" fmla="*/ 0 w 438"/>
                <a:gd name="T10" fmla="*/ 0 h 585"/>
                <a:gd name="T11" fmla="*/ 438 w 438"/>
                <a:gd name="T12" fmla="*/ 585 h 5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8" h="585">
                  <a:moveTo>
                    <a:pt x="438" y="0"/>
                  </a:moveTo>
                  <a:lnTo>
                    <a:pt x="0" y="0"/>
                  </a:lnTo>
                  <a:lnTo>
                    <a:pt x="0" y="585"/>
                  </a:lnTo>
                </a:path>
              </a:pathLst>
            </a:custGeom>
            <a:noFill/>
            <a:ln w="57150" cmpd="sng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189" name="Freeform 2060"/>
            <p:cNvSpPr>
              <a:spLocks/>
            </p:cNvSpPr>
            <p:nvPr/>
          </p:nvSpPr>
          <p:spPr bwMode="auto">
            <a:xfrm rot="-5400000">
              <a:off x="2496" y="2038"/>
              <a:ext cx="206" cy="190"/>
            </a:xfrm>
            <a:custGeom>
              <a:avLst/>
              <a:gdLst>
                <a:gd name="T0" fmla="*/ 0 w 2475"/>
                <a:gd name="T1" fmla="*/ 0 h 1110"/>
                <a:gd name="T2" fmla="*/ 0 w 2475"/>
                <a:gd name="T3" fmla="*/ 0 h 1110"/>
                <a:gd name="T4" fmla="*/ 0 w 2475"/>
                <a:gd name="T5" fmla="*/ 0 h 1110"/>
                <a:gd name="T6" fmla="*/ 0 w 2475"/>
                <a:gd name="T7" fmla="*/ 0 h 1110"/>
                <a:gd name="T8" fmla="*/ 0 w 2475"/>
                <a:gd name="T9" fmla="*/ 0 h 1110"/>
                <a:gd name="T10" fmla="*/ 0 w 2475"/>
                <a:gd name="T11" fmla="*/ 0 h 1110"/>
                <a:gd name="T12" fmla="*/ 0 w 2475"/>
                <a:gd name="T13" fmla="*/ 0 h 1110"/>
                <a:gd name="T14" fmla="*/ 0 w 2475"/>
                <a:gd name="T15" fmla="*/ 0 h 1110"/>
                <a:gd name="T16" fmla="*/ 0 w 2475"/>
                <a:gd name="T17" fmla="*/ 0 h 1110"/>
                <a:gd name="T18" fmla="*/ 0 w 2475"/>
                <a:gd name="T19" fmla="*/ 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190" name="Freeform 2061"/>
            <p:cNvSpPr>
              <a:spLocks/>
            </p:cNvSpPr>
            <p:nvPr/>
          </p:nvSpPr>
          <p:spPr bwMode="auto">
            <a:xfrm>
              <a:off x="2587" y="2238"/>
              <a:ext cx="787" cy="334"/>
            </a:xfrm>
            <a:custGeom>
              <a:avLst/>
              <a:gdLst>
                <a:gd name="T0" fmla="*/ 0 w 887"/>
                <a:gd name="T1" fmla="*/ 0 h 494"/>
                <a:gd name="T2" fmla="*/ 0 w 887"/>
                <a:gd name="T3" fmla="*/ 70 h 494"/>
                <a:gd name="T4" fmla="*/ 487 w 887"/>
                <a:gd name="T5" fmla="*/ 70 h 494"/>
                <a:gd name="T6" fmla="*/ 0 60000 65536"/>
                <a:gd name="T7" fmla="*/ 0 60000 65536"/>
                <a:gd name="T8" fmla="*/ 0 60000 65536"/>
                <a:gd name="T9" fmla="*/ 0 w 887"/>
                <a:gd name="T10" fmla="*/ 0 h 494"/>
                <a:gd name="T11" fmla="*/ 887 w 887"/>
                <a:gd name="T12" fmla="*/ 494 h 4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7" h="494">
                  <a:moveTo>
                    <a:pt x="0" y="0"/>
                  </a:moveTo>
                  <a:lnTo>
                    <a:pt x="0" y="494"/>
                  </a:lnTo>
                  <a:lnTo>
                    <a:pt x="887" y="494"/>
                  </a:lnTo>
                </a:path>
              </a:pathLst>
            </a:custGeom>
            <a:noFill/>
            <a:ln w="57150" cmpd="sng">
              <a:solidFill>
                <a:srgbClr val="FF9933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191" name="Freeform 2062"/>
            <p:cNvSpPr>
              <a:spLocks/>
            </p:cNvSpPr>
            <p:nvPr/>
          </p:nvSpPr>
          <p:spPr bwMode="auto">
            <a:xfrm>
              <a:off x="4352" y="1646"/>
              <a:ext cx="987" cy="932"/>
            </a:xfrm>
            <a:custGeom>
              <a:avLst/>
              <a:gdLst>
                <a:gd name="T0" fmla="*/ 414 w 1051"/>
                <a:gd name="T1" fmla="*/ 0 h 1380"/>
                <a:gd name="T2" fmla="*/ 768 w 1051"/>
                <a:gd name="T3" fmla="*/ 0 h 1380"/>
                <a:gd name="T4" fmla="*/ 768 w 1051"/>
                <a:gd name="T5" fmla="*/ 194 h 1380"/>
                <a:gd name="T6" fmla="*/ 0 w 1051"/>
                <a:gd name="T7" fmla="*/ 194 h 1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1380"/>
                <a:gd name="T14" fmla="*/ 1051 w 1051"/>
                <a:gd name="T15" fmla="*/ 1380 h 1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1380">
                  <a:moveTo>
                    <a:pt x="567" y="0"/>
                  </a:moveTo>
                  <a:lnTo>
                    <a:pt x="1051" y="0"/>
                  </a:lnTo>
                  <a:lnTo>
                    <a:pt x="1051" y="1380"/>
                  </a:lnTo>
                  <a:lnTo>
                    <a:pt x="0" y="1380"/>
                  </a:lnTo>
                </a:path>
              </a:pathLst>
            </a:custGeom>
            <a:noFill/>
            <a:ln w="57150" cmpd="sng">
              <a:solidFill>
                <a:srgbClr val="FF9933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50192" name="Group 2066"/>
            <p:cNvGrpSpPr>
              <a:grpSpLocks/>
            </p:cNvGrpSpPr>
            <p:nvPr/>
          </p:nvGrpSpPr>
          <p:grpSpPr bwMode="auto">
            <a:xfrm>
              <a:off x="3471" y="2427"/>
              <a:ext cx="886" cy="374"/>
              <a:chOff x="1186" y="2437"/>
              <a:chExt cx="886" cy="374"/>
            </a:xfrm>
          </p:grpSpPr>
          <p:sp>
            <p:nvSpPr>
              <p:cNvPr id="50200" name="Text Box 2063"/>
              <p:cNvSpPr txBox="1">
                <a:spLocks noChangeArrowheads="1"/>
              </p:cNvSpPr>
              <p:nvPr/>
            </p:nvSpPr>
            <p:spPr bwMode="auto">
              <a:xfrm>
                <a:off x="1186" y="2437"/>
                <a:ext cx="88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GB" sz="2400">
                    <a:solidFill>
                      <a:srgbClr val="FF0000"/>
                    </a:solidFill>
                    <a:latin typeface="Times New Roman" pitchFamily="18" charset="0"/>
                  </a:rPr>
                  <a:t>+ V</a:t>
                </a:r>
                <a:r>
                  <a:rPr lang="en-GB" sz="2400" baseline="-25000">
                    <a:solidFill>
                      <a:srgbClr val="FF0000"/>
                    </a:solidFill>
                    <a:latin typeface="Times New Roman" pitchFamily="18" charset="0"/>
                  </a:rPr>
                  <a:t>BIAS</a:t>
                </a:r>
                <a:endParaRPr lang="en-GB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201" name="Line 2064"/>
              <p:cNvSpPr>
                <a:spLocks noChangeShapeType="1"/>
              </p:cNvSpPr>
              <p:nvPr/>
            </p:nvSpPr>
            <p:spPr bwMode="auto">
              <a:xfrm>
                <a:off x="1883" y="2578"/>
                <a:ext cx="10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0193" name="Text Box 2068"/>
            <p:cNvSpPr txBox="1">
              <a:spLocks noChangeArrowheads="1"/>
            </p:cNvSpPr>
            <p:nvPr/>
          </p:nvSpPr>
          <p:spPr bwMode="auto">
            <a:xfrm>
              <a:off x="3992" y="980"/>
              <a:ext cx="89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000" i="1"/>
                <a:t>n</a:t>
              </a:r>
              <a:r>
                <a:rPr lang="en-GB" sz="2000"/>
                <a:t> region</a:t>
              </a:r>
            </a:p>
          </p:txBody>
        </p:sp>
        <p:sp>
          <p:nvSpPr>
            <p:cNvPr id="50194" name="Text Box 2069"/>
            <p:cNvSpPr txBox="1">
              <a:spLocks noChangeArrowheads="1"/>
            </p:cNvSpPr>
            <p:nvPr/>
          </p:nvSpPr>
          <p:spPr bwMode="auto">
            <a:xfrm>
              <a:off x="3174" y="976"/>
              <a:ext cx="9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000" i="1"/>
                <a:t>p</a:t>
              </a:r>
              <a:r>
                <a:rPr lang="en-GB" sz="2000"/>
                <a:t> region</a:t>
              </a:r>
            </a:p>
          </p:txBody>
        </p:sp>
        <p:sp>
          <p:nvSpPr>
            <p:cNvPr id="50195" name="Text Box 2070"/>
            <p:cNvSpPr txBox="1">
              <a:spLocks noChangeArrowheads="1"/>
            </p:cNvSpPr>
            <p:nvPr/>
          </p:nvSpPr>
          <p:spPr bwMode="auto">
            <a:xfrm>
              <a:off x="2693" y="2008"/>
              <a:ext cx="29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FF9933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0196" name="Rectangle 2072"/>
            <p:cNvSpPr>
              <a:spLocks noChangeArrowheads="1"/>
            </p:cNvSpPr>
            <p:nvPr/>
          </p:nvSpPr>
          <p:spPr bwMode="auto">
            <a:xfrm>
              <a:off x="2340" y="850"/>
              <a:ext cx="3282" cy="274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9417" name="Text Box 2073"/>
            <p:cNvSpPr txBox="1">
              <a:spLocks noChangeArrowheads="1"/>
            </p:cNvSpPr>
            <p:nvPr/>
          </p:nvSpPr>
          <p:spPr bwMode="auto">
            <a:xfrm>
              <a:off x="2754" y="2908"/>
              <a:ext cx="220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2400" i="1">
                  <a:solidFill>
                    <a:srgbClr val="FF0000"/>
                  </a:solidFill>
                </a:rPr>
                <a:t>Forward Bias:</a:t>
              </a:r>
            </a:p>
            <a:p>
              <a:pPr algn="ctr">
                <a:defRPr/>
              </a:pPr>
              <a:r>
                <a:rPr lang="en-GB" sz="2400" i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PERMITS</a:t>
              </a:r>
              <a:r>
                <a:rPr lang="en-GB" sz="2400" i="1">
                  <a:solidFill>
                    <a:srgbClr val="FF0000"/>
                  </a:solidFill>
                </a:rPr>
                <a:t> Current</a:t>
              </a:r>
            </a:p>
          </p:txBody>
        </p:sp>
        <p:sp>
          <p:nvSpPr>
            <p:cNvPr id="50198" name="Rectangle 2078"/>
            <p:cNvSpPr>
              <a:spLocks noChangeArrowheads="1"/>
            </p:cNvSpPr>
            <p:nvPr/>
          </p:nvSpPr>
          <p:spPr bwMode="auto">
            <a:xfrm>
              <a:off x="3877" y="1234"/>
              <a:ext cx="155" cy="7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0199" name="Line 2056"/>
            <p:cNvSpPr>
              <a:spLocks noChangeShapeType="1"/>
            </p:cNvSpPr>
            <p:nvPr/>
          </p:nvSpPr>
          <p:spPr bwMode="auto">
            <a:xfrm>
              <a:off x="3961" y="1235"/>
              <a:ext cx="0" cy="768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0181" name="Text Box 2081"/>
          <p:cNvSpPr txBox="1">
            <a:spLocks noChangeArrowheads="1"/>
          </p:cNvSpPr>
          <p:nvPr/>
        </p:nvSpPr>
        <p:spPr bwMode="auto">
          <a:xfrm>
            <a:off x="4832350" y="1111250"/>
            <a:ext cx="310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 i="1">
                <a:solidFill>
                  <a:srgbClr val="FF0000"/>
                </a:solidFill>
              </a:rPr>
              <a:t>Forward Biasing</a:t>
            </a:r>
          </a:p>
        </p:txBody>
      </p:sp>
      <p:sp>
        <p:nvSpPr>
          <p:cNvPr id="48134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52012-6393-4AA3-9D04-F988C47FB605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Biasing a p-n Junction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381000" y="1317827"/>
            <a:ext cx="4022725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>
              <a:spcBef>
                <a:spcPct val="20000"/>
              </a:spcBef>
              <a:buFontTx/>
              <a:buChar char="•"/>
              <a:tabLst>
                <a:tab pos="266700" algn="l"/>
              </a:tabLst>
              <a:defRPr/>
            </a:pPr>
            <a:r>
              <a:rPr lang="en-GB" sz="2400" dirty="0"/>
              <a:t>Reverse b</a:t>
            </a:r>
            <a:r>
              <a:rPr lang="en-GB" sz="2400" dirty="0">
                <a:cs typeface="Times New Roman" pitchFamily="18" charset="0"/>
              </a:rPr>
              <a:t>ias voltage connection</a:t>
            </a:r>
          </a:p>
          <a:p>
            <a:pPr marL="541338" lvl="1" indent="-27432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66700" algn="l"/>
              </a:tabLst>
              <a:defRPr/>
            </a:pPr>
            <a:r>
              <a:rPr lang="en-GB" sz="24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positive to n region</a:t>
            </a:r>
          </a:p>
          <a:p>
            <a:pPr marL="541338" lvl="1" indent="-27432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66700" algn="l"/>
              </a:tabLst>
              <a:defRPr/>
            </a:pPr>
            <a:r>
              <a:rPr lang="en-GB" sz="24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negative to p region</a:t>
            </a:r>
          </a:p>
          <a:p>
            <a:pPr marL="361950" indent="-361950">
              <a:spcBef>
                <a:spcPct val="20000"/>
              </a:spcBef>
              <a:spcAft>
                <a:spcPct val="40000"/>
              </a:spcAft>
              <a:buFontTx/>
              <a:buChar char="•"/>
              <a:tabLst>
                <a:tab pos="266700" algn="l"/>
              </a:tabLst>
              <a:defRPr/>
            </a:pPr>
            <a:r>
              <a:rPr lang="en-GB" sz="2400" dirty="0">
                <a:solidFill>
                  <a:schemeClr val="accent2"/>
                </a:solidFill>
              </a:rPr>
              <a:t>The depletion region    widens</a:t>
            </a:r>
            <a:endParaRPr lang="en-GB" sz="2400" dirty="0">
              <a:cs typeface="Times New Roman" pitchFamily="18" charset="0"/>
            </a:endParaRPr>
          </a:p>
          <a:p>
            <a:pPr marL="361950" indent="-361950">
              <a:spcBef>
                <a:spcPct val="20000"/>
              </a:spcBef>
              <a:spcAft>
                <a:spcPct val="40000"/>
              </a:spcAft>
              <a:buFontTx/>
              <a:buChar char="•"/>
              <a:tabLst>
                <a:tab pos="266700" algn="l"/>
              </a:tabLst>
              <a:defRPr/>
            </a:pPr>
            <a:r>
              <a:rPr lang="en-GB" sz="2400" dirty="0">
                <a:cs typeface="Times New Roman" pitchFamily="18" charset="0"/>
              </a:rPr>
              <a:t>Minority carriers provide a small reverse current</a:t>
            </a:r>
            <a:endParaRPr lang="en-GB" sz="2400" dirty="0"/>
          </a:p>
        </p:txBody>
      </p:sp>
      <p:grpSp>
        <p:nvGrpSpPr>
          <p:cNvPr id="51203" name="Group 29"/>
          <p:cNvGrpSpPr>
            <a:grpSpLocks/>
          </p:cNvGrpSpPr>
          <p:nvPr/>
        </p:nvGrpSpPr>
        <p:grpSpPr bwMode="auto">
          <a:xfrm>
            <a:off x="4552950" y="1695450"/>
            <a:ext cx="3898900" cy="3530600"/>
            <a:chOff x="2340" y="850"/>
            <a:chExt cx="3282" cy="2742"/>
          </a:xfrm>
        </p:grpSpPr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3053" y="1234"/>
              <a:ext cx="1655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208" name="Rectangle 7"/>
            <p:cNvSpPr>
              <a:spLocks noChangeArrowheads="1"/>
            </p:cNvSpPr>
            <p:nvPr/>
          </p:nvSpPr>
          <p:spPr bwMode="auto">
            <a:xfrm>
              <a:off x="3053" y="1234"/>
              <a:ext cx="148" cy="768"/>
            </a:xfrm>
            <a:prstGeom prst="rect">
              <a:avLst/>
            </a:prstGeom>
            <a:gradFill rotWithShape="0">
              <a:gsLst>
                <a:gs pos="0">
                  <a:srgbClr val="FF9933"/>
                </a:gs>
                <a:gs pos="50000">
                  <a:srgbClr val="FFCC99"/>
                </a:gs>
                <a:gs pos="100000">
                  <a:srgbClr val="FF9933"/>
                </a:gs>
              </a:gsLst>
              <a:lin ang="5400000" scaled="1"/>
            </a:gra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4711" y="1230"/>
              <a:ext cx="148" cy="768"/>
            </a:xfrm>
            <a:prstGeom prst="rect">
              <a:avLst/>
            </a:prstGeom>
            <a:gradFill rotWithShape="0">
              <a:gsLst>
                <a:gs pos="0">
                  <a:srgbClr val="FF9933"/>
                </a:gs>
                <a:gs pos="50000">
                  <a:srgbClr val="FFCC99"/>
                </a:gs>
                <a:gs pos="100000">
                  <a:srgbClr val="FF9933"/>
                </a:gs>
              </a:gsLst>
              <a:lin ang="5400000" scaled="1"/>
            </a:gra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3201" y="1234"/>
              <a:ext cx="524" cy="76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 i="1">
                  <a:solidFill>
                    <a:schemeClr val="bg1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4196" y="1230"/>
              <a:ext cx="516" cy="76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 i="1">
                  <a:solidFill>
                    <a:schemeClr val="bg1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1212" name="Freeform 12"/>
            <p:cNvSpPr>
              <a:spLocks/>
            </p:cNvSpPr>
            <p:nvPr/>
          </p:nvSpPr>
          <p:spPr bwMode="auto">
            <a:xfrm>
              <a:off x="2615" y="1646"/>
              <a:ext cx="438" cy="395"/>
            </a:xfrm>
            <a:custGeom>
              <a:avLst/>
              <a:gdLst>
                <a:gd name="T0" fmla="*/ 438 w 438"/>
                <a:gd name="T1" fmla="*/ 0 h 585"/>
                <a:gd name="T2" fmla="*/ 0 w 438"/>
                <a:gd name="T3" fmla="*/ 0 h 585"/>
                <a:gd name="T4" fmla="*/ 0 w 438"/>
                <a:gd name="T5" fmla="*/ 82 h 585"/>
                <a:gd name="T6" fmla="*/ 0 60000 65536"/>
                <a:gd name="T7" fmla="*/ 0 60000 65536"/>
                <a:gd name="T8" fmla="*/ 0 60000 65536"/>
                <a:gd name="T9" fmla="*/ 0 w 438"/>
                <a:gd name="T10" fmla="*/ 0 h 585"/>
                <a:gd name="T11" fmla="*/ 438 w 438"/>
                <a:gd name="T12" fmla="*/ 585 h 5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8" h="585">
                  <a:moveTo>
                    <a:pt x="438" y="0"/>
                  </a:moveTo>
                  <a:lnTo>
                    <a:pt x="0" y="0"/>
                  </a:lnTo>
                  <a:lnTo>
                    <a:pt x="0" y="585"/>
                  </a:lnTo>
                </a:path>
              </a:pathLst>
            </a:custGeom>
            <a:noFill/>
            <a:ln w="57150" cmpd="sng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213" name="Freeform 13"/>
            <p:cNvSpPr>
              <a:spLocks/>
            </p:cNvSpPr>
            <p:nvPr/>
          </p:nvSpPr>
          <p:spPr bwMode="auto">
            <a:xfrm rot="-5400000">
              <a:off x="2496" y="2038"/>
              <a:ext cx="206" cy="190"/>
            </a:xfrm>
            <a:custGeom>
              <a:avLst/>
              <a:gdLst>
                <a:gd name="T0" fmla="*/ 0 w 2475"/>
                <a:gd name="T1" fmla="*/ 0 h 1110"/>
                <a:gd name="T2" fmla="*/ 0 w 2475"/>
                <a:gd name="T3" fmla="*/ 0 h 1110"/>
                <a:gd name="T4" fmla="*/ 0 w 2475"/>
                <a:gd name="T5" fmla="*/ 0 h 1110"/>
                <a:gd name="T6" fmla="*/ 0 w 2475"/>
                <a:gd name="T7" fmla="*/ 0 h 1110"/>
                <a:gd name="T8" fmla="*/ 0 w 2475"/>
                <a:gd name="T9" fmla="*/ 0 h 1110"/>
                <a:gd name="T10" fmla="*/ 0 w 2475"/>
                <a:gd name="T11" fmla="*/ 0 h 1110"/>
                <a:gd name="T12" fmla="*/ 0 w 2475"/>
                <a:gd name="T13" fmla="*/ 0 h 1110"/>
                <a:gd name="T14" fmla="*/ 0 w 2475"/>
                <a:gd name="T15" fmla="*/ 0 h 1110"/>
                <a:gd name="T16" fmla="*/ 0 w 2475"/>
                <a:gd name="T17" fmla="*/ 0 h 1110"/>
                <a:gd name="T18" fmla="*/ 0 w 2475"/>
                <a:gd name="T19" fmla="*/ 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214" name="Freeform 14"/>
            <p:cNvSpPr>
              <a:spLocks/>
            </p:cNvSpPr>
            <p:nvPr/>
          </p:nvSpPr>
          <p:spPr bwMode="auto">
            <a:xfrm>
              <a:off x="2587" y="2238"/>
              <a:ext cx="787" cy="334"/>
            </a:xfrm>
            <a:custGeom>
              <a:avLst/>
              <a:gdLst>
                <a:gd name="T0" fmla="*/ 0 w 887"/>
                <a:gd name="T1" fmla="*/ 0 h 494"/>
                <a:gd name="T2" fmla="*/ 0 w 887"/>
                <a:gd name="T3" fmla="*/ 70 h 494"/>
                <a:gd name="T4" fmla="*/ 487 w 887"/>
                <a:gd name="T5" fmla="*/ 70 h 494"/>
                <a:gd name="T6" fmla="*/ 0 60000 65536"/>
                <a:gd name="T7" fmla="*/ 0 60000 65536"/>
                <a:gd name="T8" fmla="*/ 0 60000 65536"/>
                <a:gd name="T9" fmla="*/ 0 w 887"/>
                <a:gd name="T10" fmla="*/ 0 h 494"/>
                <a:gd name="T11" fmla="*/ 887 w 887"/>
                <a:gd name="T12" fmla="*/ 494 h 4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7" h="494">
                  <a:moveTo>
                    <a:pt x="0" y="0"/>
                  </a:moveTo>
                  <a:lnTo>
                    <a:pt x="0" y="494"/>
                  </a:lnTo>
                  <a:lnTo>
                    <a:pt x="887" y="494"/>
                  </a:lnTo>
                </a:path>
              </a:pathLst>
            </a:custGeom>
            <a:noFill/>
            <a:ln w="57150" cmpd="sng">
              <a:solidFill>
                <a:srgbClr val="FF9933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215" name="Freeform 15"/>
            <p:cNvSpPr>
              <a:spLocks/>
            </p:cNvSpPr>
            <p:nvPr/>
          </p:nvSpPr>
          <p:spPr bwMode="auto">
            <a:xfrm>
              <a:off x="4352" y="1646"/>
              <a:ext cx="987" cy="932"/>
            </a:xfrm>
            <a:custGeom>
              <a:avLst/>
              <a:gdLst>
                <a:gd name="T0" fmla="*/ 414 w 1051"/>
                <a:gd name="T1" fmla="*/ 0 h 1380"/>
                <a:gd name="T2" fmla="*/ 768 w 1051"/>
                <a:gd name="T3" fmla="*/ 0 h 1380"/>
                <a:gd name="T4" fmla="*/ 768 w 1051"/>
                <a:gd name="T5" fmla="*/ 194 h 1380"/>
                <a:gd name="T6" fmla="*/ 0 w 1051"/>
                <a:gd name="T7" fmla="*/ 194 h 1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1380"/>
                <a:gd name="T14" fmla="*/ 1051 w 1051"/>
                <a:gd name="T15" fmla="*/ 1380 h 1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1380">
                  <a:moveTo>
                    <a:pt x="567" y="0"/>
                  </a:moveTo>
                  <a:lnTo>
                    <a:pt x="1051" y="0"/>
                  </a:lnTo>
                  <a:lnTo>
                    <a:pt x="1051" y="1380"/>
                  </a:lnTo>
                  <a:lnTo>
                    <a:pt x="0" y="1380"/>
                  </a:lnTo>
                </a:path>
              </a:pathLst>
            </a:custGeom>
            <a:noFill/>
            <a:ln w="57150" cmpd="sng">
              <a:solidFill>
                <a:srgbClr val="FF9933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51216" name="Group 26"/>
            <p:cNvGrpSpPr>
              <a:grpSpLocks/>
            </p:cNvGrpSpPr>
            <p:nvPr/>
          </p:nvGrpSpPr>
          <p:grpSpPr bwMode="auto">
            <a:xfrm>
              <a:off x="3502" y="2437"/>
              <a:ext cx="1053" cy="354"/>
              <a:chOff x="3502" y="2437"/>
              <a:chExt cx="1053" cy="354"/>
            </a:xfrm>
          </p:grpSpPr>
          <p:sp>
            <p:nvSpPr>
              <p:cNvPr id="51224" name="Text Box 17"/>
              <p:cNvSpPr txBox="1">
                <a:spLocks noChangeArrowheads="1"/>
              </p:cNvSpPr>
              <p:nvPr/>
            </p:nvSpPr>
            <p:spPr bwMode="auto">
              <a:xfrm>
                <a:off x="3636" y="2437"/>
                <a:ext cx="919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GB" sz="240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GB" sz="2400" baseline="-25000">
                    <a:solidFill>
                      <a:srgbClr val="FF0000"/>
                    </a:solidFill>
                    <a:latin typeface="Times New Roman" pitchFamily="18" charset="0"/>
                  </a:rPr>
                  <a:t>BIAS </a:t>
                </a:r>
                <a:r>
                  <a:rPr lang="en-GB" sz="2400" b="1">
                    <a:solidFill>
                      <a:srgbClr val="FF0000"/>
                    </a:solidFill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51225" name="Line 18"/>
              <p:cNvSpPr>
                <a:spLocks noChangeShapeType="1"/>
              </p:cNvSpPr>
              <p:nvPr/>
            </p:nvSpPr>
            <p:spPr bwMode="auto">
              <a:xfrm>
                <a:off x="3502" y="2577"/>
                <a:ext cx="10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217" name="Text Box 19"/>
            <p:cNvSpPr txBox="1">
              <a:spLocks noChangeArrowheads="1"/>
            </p:cNvSpPr>
            <p:nvPr/>
          </p:nvSpPr>
          <p:spPr bwMode="auto">
            <a:xfrm>
              <a:off x="4084" y="971"/>
              <a:ext cx="95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000" i="1"/>
                <a:t>n</a:t>
              </a:r>
              <a:r>
                <a:rPr lang="en-GB" sz="2000"/>
                <a:t> region</a:t>
              </a:r>
            </a:p>
          </p:txBody>
        </p:sp>
        <p:sp>
          <p:nvSpPr>
            <p:cNvPr id="51218" name="Text Box 20"/>
            <p:cNvSpPr txBox="1">
              <a:spLocks noChangeArrowheads="1"/>
            </p:cNvSpPr>
            <p:nvPr/>
          </p:nvSpPr>
          <p:spPr bwMode="auto">
            <a:xfrm>
              <a:off x="3110" y="976"/>
              <a:ext cx="95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000" i="1"/>
                <a:t>p</a:t>
              </a:r>
              <a:r>
                <a:rPr lang="en-GB" sz="2000"/>
                <a:t> region</a:t>
              </a:r>
            </a:p>
          </p:txBody>
        </p:sp>
        <p:sp>
          <p:nvSpPr>
            <p:cNvPr id="51219" name="Text Box 21"/>
            <p:cNvSpPr txBox="1">
              <a:spLocks noChangeArrowheads="1"/>
            </p:cNvSpPr>
            <p:nvPr/>
          </p:nvSpPr>
          <p:spPr bwMode="auto">
            <a:xfrm>
              <a:off x="2694" y="2008"/>
              <a:ext cx="311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FF9933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1220" name="Rectangle 22"/>
            <p:cNvSpPr>
              <a:spLocks noChangeArrowheads="1"/>
            </p:cNvSpPr>
            <p:nvPr/>
          </p:nvSpPr>
          <p:spPr bwMode="auto">
            <a:xfrm>
              <a:off x="2340" y="850"/>
              <a:ext cx="3282" cy="274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2901" y="2906"/>
              <a:ext cx="250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2400" i="1">
                  <a:solidFill>
                    <a:srgbClr val="FF0000"/>
                  </a:solidFill>
                </a:rPr>
                <a:t>Reverse Bias:</a:t>
              </a:r>
            </a:p>
            <a:p>
              <a:pPr algn="ctr">
                <a:defRPr/>
              </a:pPr>
              <a:r>
                <a:rPr lang="en-GB" sz="2400" i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PREVENTS</a:t>
              </a:r>
              <a:r>
                <a:rPr lang="en-GB" sz="2400" i="1">
                  <a:solidFill>
                    <a:srgbClr val="FF0000"/>
                  </a:solidFill>
                </a:rPr>
                <a:t> Current</a:t>
              </a:r>
            </a:p>
          </p:txBody>
        </p:sp>
        <p:sp>
          <p:nvSpPr>
            <p:cNvPr id="51222" name="Rectangle 28"/>
            <p:cNvSpPr>
              <a:spLocks noChangeArrowheads="1"/>
            </p:cNvSpPr>
            <p:nvPr/>
          </p:nvSpPr>
          <p:spPr bwMode="auto">
            <a:xfrm>
              <a:off x="3730" y="1233"/>
              <a:ext cx="467" cy="76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223" name="Line 11"/>
            <p:cNvSpPr>
              <a:spLocks noChangeShapeType="1"/>
            </p:cNvSpPr>
            <p:nvPr/>
          </p:nvSpPr>
          <p:spPr bwMode="auto">
            <a:xfrm>
              <a:off x="3961" y="1234"/>
              <a:ext cx="0" cy="768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1204" name="Text Box 31"/>
          <p:cNvSpPr txBox="1">
            <a:spLocks noChangeArrowheads="1"/>
          </p:cNvSpPr>
          <p:nvPr/>
        </p:nvSpPr>
        <p:spPr bwMode="auto">
          <a:xfrm>
            <a:off x="4832350" y="1063625"/>
            <a:ext cx="310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 i="1">
                <a:solidFill>
                  <a:srgbClr val="FF0000"/>
                </a:solidFill>
              </a:rPr>
              <a:t>Reverse Biasing</a:t>
            </a:r>
          </a:p>
        </p:txBody>
      </p:sp>
      <p:sp>
        <p:nvSpPr>
          <p:cNvPr id="51205" name="Slide Number Placeholder 24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fld id="{D7E70CE6-A2CB-4955-A85C-B99D65E1507A}" type="slidenum">
              <a:rPr lang="en-GB" sz="1400"/>
              <a:pPr algn="r" eaLnBrk="1" hangingPunct="1"/>
              <a:t>39</a:t>
            </a:fld>
            <a:endParaRPr lang="en-GB" sz="1400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2163763" y="5384800"/>
            <a:ext cx="6376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1950" indent="-361950"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r>
              <a:rPr lang="en-GB" sz="2400">
                <a:solidFill>
                  <a:schemeClr val="accent2"/>
                </a:solidFill>
              </a:rPr>
              <a:t>Bias voltage must be less than breakdown voltage.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-2280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Biasing a p-n Junction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4F937-A73A-4CC5-B68A-CEFA43BD986F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9438" y="1379855"/>
            <a:ext cx="7620000" cy="4770438"/>
          </a:xfrm>
        </p:spPr>
        <p:txBody>
          <a:bodyPr>
            <a:normAutofit/>
          </a:bodyPr>
          <a:lstStyle/>
          <a:p>
            <a:pPr marL="457200" indent="-45720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Materials that conduct electrical current easily</a:t>
            </a:r>
          </a:p>
          <a:p>
            <a:pPr marL="457200" indent="-45720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chemeClr val="accent2"/>
                </a:solidFill>
              </a:rPr>
              <a:t>Examples are copper, silver, gold</a:t>
            </a:r>
          </a:p>
          <a:p>
            <a:pPr marL="457200" indent="-45720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Atoms can have </a:t>
            </a:r>
            <a:r>
              <a:rPr lang="en-GB" dirty="0" smtClean="0">
                <a:solidFill>
                  <a:srgbClr val="FF0000"/>
                </a:solidFill>
              </a:rPr>
              <a:t>1, 2 or 3 </a:t>
            </a:r>
            <a:r>
              <a:rPr lang="en-GB" dirty="0" smtClean="0"/>
              <a:t>very loosely bound</a:t>
            </a:r>
            <a:r>
              <a:rPr lang="en-GB" dirty="0" smtClean="0">
                <a:solidFill>
                  <a:srgbClr val="FF0000"/>
                </a:solidFill>
              </a:rPr>
              <a:t> valence electrons</a:t>
            </a:r>
          </a:p>
          <a:p>
            <a:pPr marL="457200" indent="-45720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rgbClr val="FF0000"/>
                </a:solidFill>
              </a:rPr>
              <a:t>Valence electrons </a:t>
            </a:r>
            <a:r>
              <a:rPr lang="en-GB" dirty="0" smtClean="0"/>
              <a:t>are electrons at the outermost orbit of the atom. Such electrons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can easily break away and become free electrons</a:t>
            </a:r>
          </a:p>
          <a:p>
            <a:pPr marL="457200" indent="-45720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chemeClr val="accent2"/>
                </a:solidFill>
              </a:rPr>
              <a:t>Hence a conductor has </a:t>
            </a:r>
            <a:r>
              <a:rPr lang="en-GB" dirty="0" smtClean="0">
                <a:solidFill>
                  <a:srgbClr val="FF00FF"/>
                </a:solidFill>
              </a:rPr>
              <a:t>many free electrons</a:t>
            </a:r>
            <a:r>
              <a:rPr lang="en-GB" dirty="0" smtClean="0">
                <a:solidFill>
                  <a:schemeClr val="accent2"/>
                </a:solidFill>
              </a:rPr>
              <a:t> available to support current flow when a voltage is applied. 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Conductors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47675" y="1279208"/>
            <a:ext cx="8345488" cy="5213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65125" indent="-365125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dirty="0">
                <a:solidFill>
                  <a:schemeClr val="accent2"/>
                </a:solidFill>
                <a:latin typeface="Times New Roman" pitchFamily="18" charset="0"/>
              </a:rPr>
              <a:t>Semiconductor materials like silicon and germanium have four valence electrons in their atomic structure</a:t>
            </a:r>
          </a:p>
          <a:p>
            <a:pPr eaLnBrk="1" hangingPunct="1">
              <a:buFontTx/>
              <a:buChar char="•"/>
            </a:pPr>
            <a:endParaRPr lang="en-GB" sz="1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	The conductivity of semiconductors is improved by adding impurities</a:t>
            </a:r>
          </a:p>
          <a:p>
            <a:pPr eaLnBrk="1" hangingPunct="1">
              <a:buFontTx/>
              <a:buChar char="•"/>
            </a:pPr>
            <a:endParaRPr lang="en-GB" sz="1200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solidFill>
                  <a:schemeClr val="accent2"/>
                </a:solidFill>
                <a:latin typeface="Times New Roman" pitchFamily="18" charset="0"/>
              </a:rPr>
              <a:t>An n-type semiconductor material is obtained by adding </a:t>
            </a:r>
            <a:r>
              <a:rPr lang="en-GB" sz="2400" i="1" dirty="0" err="1">
                <a:solidFill>
                  <a:schemeClr val="accent2"/>
                </a:solidFill>
                <a:latin typeface="Times New Roman" pitchFamily="18" charset="0"/>
              </a:rPr>
              <a:t>pentavalent</a:t>
            </a:r>
            <a:r>
              <a:rPr lang="en-GB" sz="2400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GB" sz="2400" dirty="0">
                <a:solidFill>
                  <a:schemeClr val="accent2"/>
                </a:solidFill>
                <a:latin typeface="Times New Roman" pitchFamily="18" charset="0"/>
              </a:rPr>
              <a:t>(donor) impurities</a:t>
            </a:r>
          </a:p>
          <a:p>
            <a:pPr eaLnBrk="1" hangingPunct="1">
              <a:buFontTx/>
              <a:buChar char="•"/>
            </a:pPr>
            <a:endParaRPr lang="en-GB" sz="1200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latin typeface="Times New Roman" pitchFamily="18" charset="0"/>
              </a:rPr>
              <a:t>A p-type semiconductor is </a:t>
            </a:r>
            <a:r>
              <a:rPr lang="en-GB" sz="2400" dirty="0">
                <a:solidFill>
                  <a:schemeClr val="accent2"/>
                </a:solidFill>
                <a:latin typeface="Times New Roman" pitchFamily="18" charset="0"/>
              </a:rPr>
              <a:t>obtained</a:t>
            </a:r>
            <a:r>
              <a:rPr lang="en-GB" sz="2400" dirty="0">
                <a:latin typeface="Times New Roman" pitchFamily="18" charset="0"/>
              </a:rPr>
              <a:t>  by adding </a:t>
            </a:r>
            <a:r>
              <a:rPr lang="en-GB" sz="2400" i="1" dirty="0">
                <a:latin typeface="Times New Roman" pitchFamily="18" charset="0"/>
              </a:rPr>
              <a:t>trivalent </a:t>
            </a:r>
            <a:r>
              <a:rPr lang="en-GB" sz="2400" dirty="0">
                <a:latin typeface="Times New Roman" pitchFamily="18" charset="0"/>
              </a:rPr>
              <a:t>(acceptor</a:t>
            </a:r>
            <a:r>
              <a:rPr lang="en-GB" sz="2400" i="1" dirty="0">
                <a:latin typeface="Times New Roman" pitchFamily="18" charset="0"/>
              </a:rPr>
              <a:t>) </a:t>
            </a:r>
            <a:r>
              <a:rPr lang="en-GB" sz="2400" dirty="0">
                <a:latin typeface="Times New Roman" pitchFamily="18" charset="0"/>
              </a:rPr>
              <a:t>impurities</a:t>
            </a:r>
          </a:p>
          <a:p>
            <a:pPr eaLnBrk="1" hangingPunct="1">
              <a:buFontTx/>
              <a:buChar char="•"/>
            </a:pPr>
            <a:endParaRPr lang="en-GB" sz="1200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latin typeface="Times New Roman" pitchFamily="18" charset="0"/>
              </a:rPr>
              <a:t>The majority carriers in an n-type semiconductor are free electrons acquired by the doping process, and the minority carriers are holes produced by thermally generated electron-hole pairs</a:t>
            </a:r>
            <a:endParaRPr lang="en-GB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CCB4F-F3E9-49C4-BFD7-217D880D42F9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73062" y="1243648"/>
            <a:ext cx="8416925" cy="5213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50838" indent="-350838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Tx/>
              <a:buChar char="•"/>
            </a:pPr>
            <a:endParaRPr lang="en-GB" sz="120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chemeClr val="accent2"/>
                </a:solidFill>
                <a:latin typeface="Times New Roman" pitchFamily="18" charset="0"/>
              </a:rPr>
              <a:t>The majority carriers in a p-type semiconductor are holes acquired by the doping process, and the minority carriers are free electrons produced by thermally generated electron-hole pairs</a:t>
            </a:r>
          </a:p>
          <a:p>
            <a:pPr eaLnBrk="1" hangingPunct="1">
              <a:buFontTx/>
              <a:buChar char="•"/>
            </a:pPr>
            <a:endParaRPr lang="en-GB" sz="120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chemeClr val="accent2"/>
                </a:solidFill>
                <a:latin typeface="Times New Roman" pitchFamily="18" charset="0"/>
              </a:rPr>
              <a:t>A pn junction diode is made from p-type and n-type semiconductors</a:t>
            </a:r>
          </a:p>
          <a:p>
            <a:pPr eaLnBrk="1" hangingPunct="1">
              <a:buFontTx/>
              <a:buChar char="•"/>
            </a:pPr>
            <a:endParaRPr lang="en-GB" sz="120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The barrier potential in the depletion region is 0.7V and 0.3V for silicon and germanium respectively</a:t>
            </a:r>
          </a:p>
          <a:p>
            <a:pPr eaLnBrk="1" hangingPunct="1">
              <a:buFontTx/>
              <a:buChar char="•"/>
            </a:pPr>
            <a:endParaRPr lang="en-GB" sz="12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chemeClr val="accent2"/>
                </a:solidFill>
                <a:latin typeface="Times New Roman" pitchFamily="18" charset="0"/>
              </a:rPr>
              <a:t>The pn junction can be forward-biased or reversed-biased. When forward-biased, there is a forward current. When reversed-biased, there is no current flow, except for a small reverse current</a:t>
            </a: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30AD4-95A8-4830-8373-3E07CD5A60A5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0100E-C4BB-4D8A-9F91-955A460AD5C7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98808" y="2861320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18 (Part 1)</a:t>
            </a:r>
          </a:p>
        </p:txBody>
      </p:sp>
    </p:spTree>
    <p:extLst>
      <p:ext uri="{BB962C8B-B14F-4D97-AF65-F5344CB8AC3E}">
        <p14:creationId xmlns:p14="http://schemas.microsoft.com/office/powerpoint/2010/main" val="9052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B6EDCD-1580-4E5D-A8DE-B14216036162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52538" y="1663700"/>
            <a:ext cx="6840537" cy="3990975"/>
          </a:xfrm>
        </p:spPr>
        <p:txBody>
          <a:bodyPr>
            <a:normAutofit lnSpcReduction="10000"/>
          </a:bodyPr>
          <a:lstStyle/>
          <a:p>
            <a:pPr marL="457200" indent="-45720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Materials that do not conduct electrical current under normal conditions</a:t>
            </a:r>
          </a:p>
          <a:p>
            <a:pPr marL="457200" indent="-45720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chemeClr val="accent2"/>
                </a:solidFill>
              </a:rPr>
              <a:t>Usually compounds rather than elements</a:t>
            </a:r>
          </a:p>
          <a:p>
            <a:pPr marL="457200" indent="-45720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Atoms have </a:t>
            </a:r>
            <a:r>
              <a:rPr lang="en-GB" dirty="0" smtClean="0">
                <a:solidFill>
                  <a:srgbClr val="FF0000"/>
                </a:solidFill>
              </a:rPr>
              <a:t>5 or more </a:t>
            </a:r>
            <a:r>
              <a:rPr lang="en-GB" dirty="0" smtClean="0"/>
              <a:t>very tightly bound </a:t>
            </a:r>
            <a:r>
              <a:rPr lang="en-GB" dirty="0" smtClean="0">
                <a:solidFill>
                  <a:schemeClr val="tx2"/>
                </a:solidFill>
              </a:rPr>
              <a:t>valence electrons</a:t>
            </a:r>
            <a:r>
              <a:rPr lang="en-GB" dirty="0" smtClean="0"/>
              <a:t> which cannot break away easily from the atoms </a:t>
            </a:r>
          </a:p>
          <a:p>
            <a:pPr marL="457200" indent="-45720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chemeClr val="accent2"/>
                </a:solidFill>
              </a:rPr>
              <a:t>Hence very few free electrons present to support current flow when voltage is applied</a:t>
            </a:r>
            <a:endParaRPr lang="en-GB" dirty="0" smtClean="0">
              <a:solidFill>
                <a:srgbClr val="FF0000"/>
              </a:solidFill>
            </a:endParaRPr>
          </a:p>
          <a:p>
            <a:pPr marL="457200" indent="-457200" eaLnBrk="1" fontAlgn="auto" hangingPunct="1"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Insulators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647C9-41FF-4C1E-B82A-10B45705EF0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69315" y="1467485"/>
            <a:ext cx="7835900" cy="4316413"/>
          </a:xfrm>
        </p:spPr>
        <p:txBody>
          <a:bodyPr>
            <a:normAutofit lnSpcReduction="10000"/>
          </a:bodyPr>
          <a:lstStyle/>
          <a:p>
            <a:pPr marL="457200" indent="-457200" defTabSz="4953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</a:tabLst>
              <a:defRPr/>
            </a:pPr>
            <a:r>
              <a:rPr lang="en-GB" dirty="0" smtClean="0"/>
              <a:t>Materials which electrical conductivity is between that of conductors and insulators</a:t>
            </a:r>
          </a:p>
          <a:p>
            <a:pPr marL="457200" indent="-457200" defTabSz="4953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</a:tabLst>
              <a:defRPr/>
            </a:pPr>
            <a:r>
              <a:rPr lang="en-GB" dirty="0" smtClean="0">
                <a:solidFill>
                  <a:schemeClr val="accent2"/>
                </a:solidFill>
              </a:rPr>
              <a:t>Intrinsic (pure) semiconductor is neither a good conductor nor good insulator</a:t>
            </a:r>
          </a:p>
          <a:p>
            <a:pPr marL="457200" indent="-457200" defTabSz="4953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</a:tabLst>
              <a:defRPr/>
            </a:pPr>
            <a:r>
              <a:rPr lang="en-GB" dirty="0" smtClean="0"/>
              <a:t>Characterised by atoms having </a:t>
            </a:r>
            <a:r>
              <a:rPr lang="en-GB" b="1" dirty="0" smtClean="0">
                <a:solidFill>
                  <a:srgbClr val="FF0000"/>
                </a:solidFill>
              </a:rPr>
              <a:t>4</a:t>
            </a:r>
            <a:r>
              <a:rPr lang="en-GB" dirty="0" smtClean="0">
                <a:solidFill>
                  <a:srgbClr val="FF0000"/>
                </a:solidFill>
              </a:rPr>
              <a:t> valence electrons </a:t>
            </a:r>
            <a:r>
              <a:rPr lang="en-GB" dirty="0" smtClean="0"/>
              <a:t>which are moderately bound to the atoms</a:t>
            </a:r>
          </a:p>
          <a:p>
            <a:pPr marL="457200" indent="-457200" defTabSz="495300" eaLnBrk="1" fontAlgn="auto" hangingPunct="1">
              <a:lnSpc>
                <a:spcPct val="90000"/>
              </a:lnSpc>
              <a:spcAft>
                <a:spcPct val="4000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</a:tabLst>
              <a:defRPr/>
            </a:pPr>
            <a:r>
              <a:rPr lang="en-GB" dirty="0" smtClean="0">
                <a:solidFill>
                  <a:schemeClr val="accent2"/>
                </a:solidFill>
              </a:rPr>
              <a:t>Examples are:</a:t>
            </a:r>
          </a:p>
          <a:p>
            <a:pPr marL="1027113" lvl="1" indent="-455613" defTabSz="4953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2286000" algn="l"/>
              </a:tabLst>
              <a:defRPr/>
            </a:pPr>
            <a:r>
              <a:rPr lang="en-GB" dirty="0" smtClean="0">
                <a:solidFill>
                  <a:schemeClr val="accent2"/>
                </a:solidFill>
              </a:rPr>
              <a:t>			- Carbon</a:t>
            </a:r>
          </a:p>
          <a:p>
            <a:pPr marL="1027113" lvl="1" indent="-455613" defTabSz="4953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2286000" algn="l"/>
              </a:tabLst>
              <a:defRPr/>
            </a:pPr>
            <a:r>
              <a:rPr lang="en-GB" dirty="0" smtClean="0">
                <a:solidFill>
                  <a:schemeClr val="accent2"/>
                </a:solidFill>
              </a:rPr>
              <a:t>			- Silicon</a:t>
            </a:r>
          </a:p>
          <a:p>
            <a:pPr marL="1027113" lvl="1" indent="-455613" defTabSz="4953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2286000" algn="l"/>
              </a:tabLst>
              <a:defRPr/>
            </a:pPr>
            <a:r>
              <a:rPr lang="en-GB" dirty="0" smtClean="0">
                <a:solidFill>
                  <a:schemeClr val="accent2"/>
                </a:solidFill>
              </a:rPr>
              <a:t>			- Germanium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Semiconductors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00050" y="1685926"/>
            <a:ext cx="1844675" cy="2514600"/>
            <a:chOff x="368" y="1824"/>
            <a:chExt cx="1162" cy="1584"/>
          </a:xfrm>
        </p:grpSpPr>
        <p:grpSp>
          <p:nvGrpSpPr>
            <p:cNvPr id="12354" name="Group 74"/>
            <p:cNvGrpSpPr>
              <a:grpSpLocks/>
            </p:cNvGrpSpPr>
            <p:nvPr/>
          </p:nvGrpSpPr>
          <p:grpSpPr bwMode="auto">
            <a:xfrm>
              <a:off x="384" y="1824"/>
              <a:ext cx="1128" cy="1130"/>
              <a:chOff x="384" y="1824"/>
              <a:chExt cx="1128" cy="1130"/>
            </a:xfrm>
          </p:grpSpPr>
          <p:sp>
            <p:nvSpPr>
              <p:cNvPr id="12356" name="Oval 3"/>
              <p:cNvSpPr>
                <a:spLocks noChangeArrowheads="1"/>
              </p:cNvSpPr>
              <p:nvPr/>
            </p:nvSpPr>
            <p:spPr bwMode="auto">
              <a:xfrm>
                <a:off x="406" y="1845"/>
                <a:ext cx="1090" cy="1088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357" name="Oval 4"/>
              <p:cNvSpPr>
                <a:spLocks noChangeArrowheads="1"/>
              </p:cNvSpPr>
              <p:nvPr/>
            </p:nvSpPr>
            <p:spPr bwMode="auto">
              <a:xfrm>
                <a:off x="918" y="2091"/>
                <a:ext cx="44" cy="4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358" name="Oval 5"/>
              <p:cNvSpPr>
                <a:spLocks noChangeArrowheads="1"/>
              </p:cNvSpPr>
              <p:nvPr/>
            </p:nvSpPr>
            <p:spPr bwMode="auto">
              <a:xfrm>
                <a:off x="640" y="2101"/>
                <a:ext cx="610" cy="586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2359" name="Group 6"/>
              <p:cNvGrpSpPr>
                <a:grpSpLocks/>
              </p:cNvGrpSpPr>
              <p:nvPr/>
            </p:nvGrpSpPr>
            <p:grpSpPr bwMode="auto">
              <a:xfrm>
                <a:off x="825" y="2258"/>
                <a:ext cx="262" cy="288"/>
                <a:chOff x="1908" y="1710"/>
                <a:chExt cx="288" cy="330"/>
              </a:xfrm>
            </p:grpSpPr>
            <p:sp>
              <p:nvSpPr>
                <p:cNvPr id="12365" name="Oval 7"/>
                <p:cNvSpPr>
                  <a:spLocks noChangeArrowheads="1"/>
                </p:cNvSpPr>
                <p:nvPr/>
              </p:nvSpPr>
              <p:spPr bwMode="auto">
                <a:xfrm>
                  <a:off x="1920" y="1728"/>
                  <a:ext cx="233" cy="2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236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908" y="1710"/>
                  <a:ext cx="288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2400" b="1">
                      <a:solidFill>
                        <a:srgbClr val="FF0000"/>
                      </a:solidFill>
                      <a:latin typeface="Times New Roman" pitchFamily="18" charset="0"/>
                    </a:rPr>
                    <a:t>N</a:t>
                  </a:r>
                </a:p>
              </p:txBody>
            </p:sp>
          </p:grpSp>
          <p:sp>
            <p:nvSpPr>
              <p:cNvPr id="12360" name="Oval 9"/>
              <p:cNvSpPr>
                <a:spLocks noChangeArrowheads="1"/>
              </p:cNvSpPr>
              <p:nvPr/>
            </p:nvSpPr>
            <p:spPr bwMode="auto">
              <a:xfrm>
                <a:off x="934" y="2671"/>
                <a:ext cx="44" cy="4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361" name="Oval 10"/>
              <p:cNvSpPr>
                <a:spLocks noChangeArrowheads="1"/>
              </p:cNvSpPr>
              <p:nvPr/>
            </p:nvSpPr>
            <p:spPr bwMode="auto">
              <a:xfrm>
                <a:off x="907" y="1824"/>
                <a:ext cx="44" cy="4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362" name="Oval 11"/>
              <p:cNvSpPr>
                <a:spLocks noChangeArrowheads="1"/>
              </p:cNvSpPr>
              <p:nvPr/>
            </p:nvSpPr>
            <p:spPr bwMode="auto">
              <a:xfrm>
                <a:off x="934" y="2912"/>
                <a:ext cx="44" cy="4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363" name="Oval 12"/>
              <p:cNvSpPr>
                <a:spLocks noChangeArrowheads="1"/>
              </p:cNvSpPr>
              <p:nvPr/>
            </p:nvSpPr>
            <p:spPr bwMode="auto">
              <a:xfrm>
                <a:off x="384" y="2379"/>
                <a:ext cx="44" cy="4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364" name="Oval 13"/>
              <p:cNvSpPr>
                <a:spLocks noChangeArrowheads="1"/>
              </p:cNvSpPr>
              <p:nvPr/>
            </p:nvSpPr>
            <p:spPr bwMode="auto">
              <a:xfrm>
                <a:off x="1468" y="2384"/>
                <a:ext cx="44" cy="4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2355" name="Text Box 69"/>
            <p:cNvSpPr txBox="1">
              <a:spLocks noChangeArrowheads="1"/>
            </p:cNvSpPr>
            <p:nvPr/>
          </p:nvSpPr>
          <p:spPr bwMode="auto">
            <a:xfrm>
              <a:off x="368" y="3120"/>
              <a:ext cx="11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i="1">
                  <a:solidFill>
                    <a:schemeClr val="accent2"/>
                  </a:solidFill>
                </a:rPr>
                <a:t>Carbon (6)</a:t>
              </a:r>
            </a:p>
          </p:txBody>
        </p:sp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2482850" y="1495426"/>
            <a:ext cx="2524125" cy="3292475"/>
            <a:chOff x="1680" y="1584"/>
            <a:chExt cx="1590" cy="2074"/>
          </a:xfrm>
        </p:grpSpPr>
        <p:sp>
          <p:nvSpPr>
            <p:cNvPr id="12334" name="Oval 14"/>
            <p:cNvSpPr>
              <a:spLocks noChangeArrowheads="1"/>
            </p:cNvSpPr>
            <p:nvPr/>
          </p:nvSpPr>
          <p:spPr bwMode="auto">
            <a:xfrm>
              <a:off x="1965" y="1870"/>
              <a:ext cx="1000" cy="104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35" name="Oval 15"/>
            <p:cNvSpPr>
              <a:spLocks noChangeArrowheads="1"/>
            </p:cNvSpPr>
            <p:nvPr/>
          </p:nvSpPr>
          <p:spPr bwMode="auto">
            <a:xfrm>
              <a:off x="2435" y="2106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36" name="Oval 16"/>
            <p:cNvSpPr>
              <a:spLocks noChangeArrowheads="1"/>
            </p:cNvSpPr>
            <p:nvPr/>
          </p:nvSpPr>
          <p:spPr bwMode="auto">
            <a:xfrm>
              <a:off x="2180" y="2116"/>
              <a:ext cx="560" cy="56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37" name="Oval 17"/>
            <p:cNvSpPr>
              <a:spLocks noChangeArrowheads="1"/>
            </p:cNvSpPr>
            <p:nvPr/>
          </p:nvSpPr>
          <p:spPr bwMode="auto">
            <a:xfrm>
              <a:off x="2360" y="2281"/>
              <a:ext cx="194" cy="21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38" name="Text Box 18"/>
            <p:cNvSpPr txBox="1">
              <a:spLocks noChangeArrowheads="1"/>
            </p:cNvSpPr>
            <p:nvPr/>
          </p:nvSpPr>
          <p:spPr bwMode="auto">
            <a:xfrm>
              <a:off x="2332" y="224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b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2339" name="Oval 19"/>
            <p:cNvSpPr>
              <a:spLocks noChangeArrowheads="1"/>
            </p:cNvSpPr>
            <p:nvPr/>
          </p:nvSpPr>
          <p:spPr bwMode="auto">
            <a:xfrm>
              <a:off x="2450" y="2662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0" name="Oval 20"/>
            <p:cNvSpPr>
              <a:spLocks noChangeArrowheads="1"/>
            </p:cNvSpPr>
            <p:nvPr/>
          </p:nvSpPr>
          <p:spPr bwMode="auto">
            <a:xfrm>
              <a:off x="2425" y="1850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1" name="Oval 21"/>
            <p:cNvSpPr>
              <a:spLocks noChangeArrowheads="1"/>
            </p:cNvSpPr>
            <p:nvPr/>
          </p:nvSpPr>
          <p:spPr bwMode="auto">
            <a:xfrm>
              <a:off x="2450" y="2893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2" name="Oval 22"/>
            <p:cNvSpPr>
              <a:spLocks noChangeArrowheads="1"/>
            </p:cNvSpPr>
            <p:nvPr/>
          </p:nvSpPr>
          <p:spPr bwMode="auto">
            <a:xfrm>
              <a:off x="1945" y="2381"/>
              <a:ext cx="40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3" name="Oval 23"/>
            <p:cNvSpPr>
              <a:spLocks noChangeArrowheads="1"/>
            </p:cNvSpPr>
            <p:nvPr/>
          </p:nvSpPr>
          <p:spPr bwMode="auto">
            <a:xfrm>
              <a:off x="2940" y="2386"/>
              <a:ext cx="40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4" name="Oval 24"/>
            <p:cNvSpPr>
              <a:spLocks noChangeArrowheads="1"/>
            </p:cNvSpPr>
            <p:nvPr/>
          </p:nvSpPr>
          <p:spPr bwMode="auto">
            <a:xfrm>
              <a:off x="1700" y="1599"/>
              <a:ext cx="1555" cy="1585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5" name="Oval 25"/>
            <p:cNvSpPr>
              <a:spLocks noChangeArrowheads="1"/>
            </p:cNvSpPr>
            <p:nvPr/>
          </p:nvSpPr>
          <p:spPr bwMode="auto">
            <a:xfrm>
              <a:off x="2060" y="2050"/>
              <a:ext cx="40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6" name="Oval 26"/>
            <p:cNvSpPr>
              <a:spLocks noChangeArrowheads="1"/>
            </p:cNvSpPr>
            <p:nvPr/>
          </p:nvSpPr>
          <p:spPr bwMode="auto">
            <a:xfrm>
              <a:off x="2860" y="2081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7" name="Oval 27"/>
            <p:cNvSpPr>
              <a:spLocks noChangeArrowheads="1"/>
            </p:cNvSpPr>
            <p:nvPr/>
          </p:nvSpPr>
          <p:spPr bwMode="auto">
            <a:xfrm>
              <a:off x="2820" y="2723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8" name="Oval 28"/>
            <p:cNvSpPr>
              <a:spLocks noChangeArrowheads="1"/>
            </p:cNvSpPr>
            <p:nvPr/>
          </p:nvSpPr>
          <p:spPr bwMode="auto">
            <a:xfrm>
              <a:off x="2085" y="2723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9" name="Oval 29"/>
            <p:cNvSpPr>
              <a:spLocks noChangeArrowheads="1"/>
            </p:cNvSpPr>
            <p:nvPr/>
          </p:nvSpPr>
          <p:spPr bwMode="auto">
            <a:xfrm>
              <a:off x="2420" y="1584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50" name="Oval 30"/>
            <p:cNvSpPr>
              <a:spLocks noChangeArrowheads="1"/>
            </p:cNvSpPr>
            <p:nvPr/>
          </p:nvSpPr>
          <p:spPr bwMode="auto">
            <a:xfrm>
              <a:off x="1680" y="2422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51" name="Oval 31"/>
            <p:cNvSpPr>
              <a:spLocks noChangeArrowheads="1"/>
            </p:cNvSpPr>
            <p:nvPr/>
          </p:nvSpPr>
          <p:spPr bwMode="auto">
            <a:xfrm>
              <a:off x="3230" y="2412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52" name="Oval 32"/>
            <p:cNvSpPr>
              <a:spLocks noChangeArrowheads="1"/>
            </p:cNvSpPr>
            <p:nvPr/>
          </p:nvSpPr>
          <p:spPr bwMode="auto">
            <a:xfrm>
              <a:off x="2445" y="3164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53" name="Text Box 70"/>
            <p:cNvSpPr txBox="1">
              <a:spLocks noChangeArrowheads="1"/>
            </p:cNvSpPr>
            <p:nvPr/>
          </p:nvSpPr>
          <p:spPr bwMode="auto">
            <a:xfrm>
              <a:off x="1802" y="3370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i="1"/>
                <a:t>Silicon (14)</a:t>
              </a:r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5226050" y="1495426"/>
            <a:ext cx="3238500" cy="3962400"/>
            <a:chOff x="3408" y="1344"/>
            <a:chExt cx="2040" cy="2496"/>
          </a:xfrm>
        </p:grpSpPr>
        <p:sp>
          <p:nvSpPr>
            <p:cNvPr id="12297" name="Oval 58"/>
            <p:cNvSpPr>
              <a:spLocks noChangeArrowheads="1"/>
            </p:cNvSpPr>
            <p:nvPr/>
          </p:nvSpPr>
          <p:spPr bwMode="auto">
            <a:xfrm>
              <a:off x="3408" y="2408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298" name="Oval 33"/>
            <p:cNvSpPr>
              <a:spLocks noChangeArrowheads="1"/>
            </p:cNvSpPr>
            <p:nvPr/>
          </p:nvSpPr>
          <p:spPr bwMode="auto">
            <a:xfrm>
              <a:off x="3894" y="1852"/>
              <a:ext cx="1000" cy="104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299" name="Oval 34"/>
            <p:cNvSpPr>
              <a:spLocks noChangeArrowheads="1"/>
            </p:cNvSpPr>
            <p:nvPr/>
          </p:nvSpPr>
          <p:spPr bwMode="auto">
            <a:xfrm>
              <a:off x="4364" y="2076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00" name="Oval 35"/>
            <p:cNvSpPr>
              <a:spLocks noChangeArrowheads="1"/>
            </p:cNvSpPr>
            <p:nvPr/>
          </p:nvSpPr>
          <p:spPr bwMode="auto">
            <a:xfrm>
              <a:off x="4109" y="2098"/>
              <a:ext cx="560" cy="56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01" name="Oval 36"/>
            <p:cNvSpPr>
              <a:spLocks noChangeArrowheads="1"/>
            </p:cNvSpPr>
            <p:nvPr/>
          </p:nvSpPr>
          <p:spPr bwMode="auto">
            <a:xfrm>
              <a:off x="4289" y="2257"/>
              <a:ext cx="194" cy="21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02" name="Text Box 37"/>
            <p:cNvSpPr txBox="1">
              <a:spLocks noChangeArrowheads="1"/>
            </p:cNvSpPr>
            <p:nvPr/>
          </p:nvSpPr>
          <p:spPr bwMode="auto">
            <a:xfrm>
              <a:off x="4261" y="22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b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2303" name="Oval 38"/>
            <p:cNvSpPr>
              <a:spLocks noChangeArrowheads="1"/>
            </p:cNvSpPr>
            <p:nvPr/>
          </p:nvSpPr>
          <p:spPr bwMode="auto">
            <a:xfrm>
              <a:off x="4379" y="2644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04" name="Oval 39"/>
            <p:cNvSpPr>
              <a:spLocks noChangeArrowheads="1"/>
            </p:cNvSpPr>
            <p:nvPr/>
          </p:nvSpPr>
          <p:spPr bwMode="auto">
            <a:xfrm>
              <a:off x="4354" y="1832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05" name="Oval 40"/>
            <p:cNvSpPr>
              <a:spLocks noChangeArrowheads="1"/>
            </p:cNvSpPr>
            <p:nvPr/>
          </p:nvSpPr>
          <p:spPr bwMode="auto">
            <a:xfrm>
              <a:off x="4379" y="2875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06" name="Oval 41"/>
            <p:cNvSpPr>
              <a:spLocks noChangeArrowheads="1"/>
            </p:cNvSpPr>
            <p:nvPr/>
          </p:nvSpPr>
          <p:spPr bwMode="auto">
            <a:xfrm>
              <a:off x="3874" y="2363"/>
              <a:ext cx="40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07" name="Oval 42"/>
            <p:cNvSpPr>
              <a:spLocks noChangeArrowheads="1"/>
            </p:cNvSpPr>
            <p:nvPr/>
          </p:nvSpPr>
          <p:spPr bwMode="auto">
            <a:xfrm>
              <a:off x="4869" y="2368"/>
              <a:ext cx="40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08" name="Oval 43"/>
            <p:cNvSpPr>
              <a:spLocks noChangeArrowheads="1"/>
            </p:cNvSpPr>
            <p:nvPr/>
          </p:nvSpPr>
          <p:spPr bwMode="auto">
            <a:xfrm>
              <a:off x="3629" y="1581"/>
              <a:ext cx="1555" cy="1585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09" name="Oval 44"/>
            <p:cNvSpPr>
              <a:spLocks noChangeArrowheads="1"/>
            </p:cNvSpPr>
            <p:nvPr/>
          </p:nvSpPr>
          <p:spPr bwMode="auto">
            <a:xfrm>
              <a:off x="3989" y="2032"/>
              <a:ext cx="40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10" name="Oval 45"/>
            <p:cNvSpPr>
              <a:spLocks noChangeArrowheads="1"/>
            </p:cNvSpPr>
            <p:nvPr/>
          </p:nvSpPr>
          <p:spPr bwMode="auto">
            <a:xfrm>
              <a:off x="4789" y="2063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11" name="Oval 46"/>
            <p:cNvSpPr>
              <a:spLocks noChangeArrowheads="1"/>
            </p:cNvSpPr>
            <p:nvPr/>
          </p:nvSpPr>
          <p:spPr bwMode="auto">
            <a:xfrm>
              <a:off x="4749" y="2705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12" name="Oval 47"/>
            <p:cNvSpPr>
              <a:spLocks noChangeArrowheads="1"/>
            </p:cNvSpPr>
            <p:nvPr/>
          </p:nvSpPr>
          <p:spPr bwMode="auto">
            <a:xfrm>
              <a:off x="4014" y="2705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13" name="Oval 48"/>
            <p:cNvSpPr>
              <a:spLocks noChangeArrowheads="1"/>
            </p:cNvSpPr>
            <p:nvPr/>
          </p:nvSpPr>
          <p:spPr bwMode="auto">
            <a:xfrm>
              <a:off x="4355" y="1566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14" name="Oval 49"/>
            <p:cNvSpPr>
              <a:spLocks noChangeArrowheads="1"/>
            </p:cNvSpPr>
            <p:nvPr/>
          </p:nvSpPr>
          <p:spPr bwMode="auto">
            <a:xfrm>
              <a:off x="3609" y="2392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15" name="Oval 50"/>
            <p:cNvSpPr>
              <a:spLocks noChangeArrowheads="1"/>
            </p:cNvSpPr>
            <p:nvPr/>
          </p:nvSpPr>
          <p:spPr bwMode="auto">
            <a:xfrm>
              <a:off x="5159" y="2376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16" name="Oval 51"/>
            <p:cNvSpPr>
              <a:spLocks noChangeArrowheads="1"/>
            </p:cNvSpPr>
            <p:nvPr/>
          </p:nvSpPr>
          <p:spPr bwMode="auto">
            <a:xfrm>
              <a:off x="4374" y="3146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17" name="Oval 52"/>
            <p:cNvSpPr>
              <a:spLocks noChangeArrowheads="1"/>
            </p:cNvSpPr>
            <p:nvPr/>
          </p:nvSpPr>
          <p:spPr bwMode="auto">
            <a:xfrm>
              <a:off x="4921" y="1792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endParaRPr lang="en-U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2318" name="Oval 53"/>
            <p:cNvSpPr>
              <a:spLocks noChangeArrowheads="1"/>
            </p:cNvSpPr>
            <p:nvPr/>
          </p:nvSpPr>
          <p:spPr bwMode="auto">
            <a:xfrm>
              <a:off x="3793" y="1852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19" name="Oval 54"/>
            <p:cNvSpPr>
              <a:spLocks noChangeArrowheads="1"/>
            </p:cNvSpPr>
            <p:nvPr/>
          </p:nvSpPr>
          <p:spPr bwMode="auto">
            <a:xfrm>
              <a:off x="4927" y="2915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20" name="Oval 55"/>
            <p:cNvSpPr>
              <a:spLocks noChangeArrowheads="1"/>
            </p:cNvSpPr>
            <p:nvPr/>
          </p:nvSpPr>
          <p:spPr bwMode="auto">
            <a:xfrm>
              <a:off x="3789" y="2855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21" name="Oval 56"/>
            <p:cNvSpPr>
              <a:spLocks noChangeArrowheads="1"/>
            </p:cNvSpPr>
            <p:nvPr/>
          </p:nvSpPr>
          <p:spPr bwMode="auto">
            <a:xfrm>
              <a:off x="4351" y="1344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22" name="Oval 57"/>
            <p:cNvSpPr>
              <a:spLocks noChangeArrowheads="1"/>
            </p:cNvSpPr>
            <p:nvPr/>
          </p:nvSpPr>
          <p:spPr bwMode="auto">
            <a:xfrm>
              <a:off x="5393" y="2394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23" name="Oval 59"/>
            <p:cNvSpPr>
              <a:spLocks noChangeArrowheads="1"/>
            </p:cNvSpPr>
            <p:nvPr/>
          </p:nvSpPr>
          <p:spPr bwMode="auto">
            <a:xfrm>
              <a:off x="4373" y="3371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24" name="Oval 60"/>
            <p:cNvSpPr>
              <a:spLocks noChangeArrowheads="1"/>
            </p:cNvSpPr>
            <p:nvPr/>
          </p:nvSpPr>
          <p:spPr bwMode="auto">
            <a:xfrm>
              <a:off x="3424" y="1356"/>
              <a:ext cx="1991" cy="2037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25" name="Oval 61"/>
            <p:cNvSpPr>
              <a:spLocks noChangeArrowheads="1"/>
            </p:cNvSpPr>
            <p:nvPr/>
          </p:nvSpPr>
          <p:spPr bwMode="auto">
            <a:xfrm>
              <a:off x="4048" y="1635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26" name="Oval 62"/>
            <p:cNvSpPr>
              <a:spLocks noChangeArrowheads="1"/>
            </p:cNvSpPr>
            <p:nvPr/>
          </p:nvSpPr>
          <p:spPr bwMode="auto">
            <a:xfrm>
              <a:off x="4672" y="1617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27" name="Oval 63"/>
            <p:cNvSpPr>
              <a:spLocks noChangeArrowheads="1"/>
            </p:cNvSpPr>
            <p:nvPr/>
          </p:nvSpPr>
          <p:spPr bwMode="auto">
            <a:xfrm>
              <a:off x="5100" y="2042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28" name="Oval 64"/>
            <p:cNvSpPr>
              <a:spLocks noChangeArrowheads="1"/>
            </p:cNvSpPr>
            <p:nvPr/>
          </p:nvSpPr>
          <p:spPr bwMode="auto">
            <a:xfrm>
              <a:off x="5100" y="2659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29" name="Oval 65"/>
            <p:cNvSpPr>
              <a:spLocks noChangeArrowheads="1"/>
            </p:cNvSpPr>
            <p:nvPr/>
          </p:nvSpPr>
          <p:spPr bwMode="auto">
            <a:xfrm>
              <a:off x="4720" y="3069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30" name="Oval 66"/>
            <p:cNvSpPr>
              <a:spLocks noChangeArrowheads="1"/>
            </p:cNvSpPr>
            <p:nvPr/>
          </p:nvSpPr>
          <p:spPr bwMode="auto">
            <a:xfrm>
              <a:off x="4014" y="3048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31" name="Oval 67"/>
            <p:cNvSpPr>
              <a:spLocks noChangeArrowheads="1"/>
            </p:cNvSpPr>
            <p:nvPr/>
          </p:nvSpPr>
          <p:spPr bwMode="auto">
            <a:xfrm>
              <a:off x="3661" y="2644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32" name="Oval 68"/>
            <p:cNvSpPr>
              <a:spLocks noChangeArrowheads="1"/>
            </p:cNvSpPr>
            <p:nvPr/>
          </p:nvSpPr>
          <p:spPr bwMode="auto">
            <a:xfrm>
              <a:off x="3655" y="2081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33" name="Text Box 71"/>
            <p:cNvSpPr txBox="1">
              <a:spLocks noChangeArrowheads="1"/>
            </p:cNvSpPr>
            <p:nvPr/>
          </p:nvSpPr>
          <p:spPr bwMode="auto">
            <a:xfrm>
              <a:off x="3840" y="3552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i="1">
                  <a:solidFill>
                    <a:schemeClr val="accent2"/>
                  </a:solidFill>
                </a:rPr>
                <a:t>Germanium (32)</a:t>
              </a:r>
            </a:p>
          </p:txBody>
        </p:sp>
      </p:grpSp>
      <p:sp>
        <p:nvSpPr>
          <p:cNvPr id="10248" name="Slide Number Placeholder 77"/>
          <p:cNvSpPr>
            <a:spLocks noGrp="1"/>
          </p:cNvSpPr>
          <p:nvPr>
            <p:ph type="sldNum" sz="quarter" idx="12"/>
          </p:nvPr>
        </p:nvSpPr>
        <p:spPr>
          <a:xfrm>
            <a:off x="7740650" y="5940426"/>
            <a:ext cx="762000" cy="365125"/>
          </a:xfrm>
        </p:spPr>
        <p:txBody>
          <a:bodyPr/>
          <a:lstStyle/>
          <a:p>
            <a:pPr>
              <a:defRPr/>
            </a:pPr>
            <a:fld id="{D0CD6D69-F65C-466D-A37A-22D9C27F5478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9413" name="Text Box 85"/>
          <p:cNvSpPr txBox="1">
            <a:spLocks noChangeArrowheads="1"/>
          </p:cNvSpPr>
          <p:nvPr/>
        </p:nvSpPr>
        <p:spPr bwMode="auto">
          <a:xfrm>
            <a:off x="1589088" y="4929189"/>
            <a:ext cx="4359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FF0000"/>
                </a:solidFill>
              </a:rPr>
              <a:t>Note that there are exactly 4 valence electrons in all these atoms</a:t>
            </a:r>
          </a:p>
        </p:txBody>
      </p:sp>
      <p:sp>
        <p:nvSpPr>
          <p:cNvPr id="99414" name="Text Box 86"/>
          <p:cNvSpPr txBox="1">
            <a:spLocks noChangeArrowheads="1"/>
          </p:cNvSpPr>
          <p:nvPr/>
        </p:nvSpPr>
        <p:spPr bwMode="auto">
          <a:xfrm>
            <a:off x="5575300" y="5588001"/>
            <a:ext cx="2743200" cy="8223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/>
              <a:t>Hence they are semiconductors</a:t>
            </a:r>
          </a:p>
        </p:txBody>
      </p:sp>
      <p:sp>
        <p:nvSpPr>
          <p:cNvPr id="7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Structure of Semiconductor Atoms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13" grpId="0"/>
      <p:bldP spid="994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76800" y="1620838"/>
            <a:ext cx="3160713" cy="3948112"/>
            <a:chOff x="3072" y="1218"/>
            <a:chExt cx="1991" cy="2487"/>
          </a:xfrm>
        </p:grpSpPr>
        <p:sp>
          <p:nvSpPr>
            <p:cNvPr id="13340" name="Oval 3"/>
            <p:cNvSpPr>
              <a:spLocks noChangeArrowheads="1"/>
            </p:cNvSpPr>
            <p:nvPr/>
          </p:nvSpPr>
          <p:spPr bwMode="auto">
            <a:xfrm>
              <a:off x="3558" y="1726"/>
              <a:ext cx="1000" cy="104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41" name="Oval 4"/>
            <p:cNvSpPr>
              <a:spLocks noChangeArrowheads="1"/>
            </p:cNvSpPr>
            <p:nvPr/>
          </p:nvSpPr>
          <p:spPr bwMode="auto">
            <a:xfrm>
              <a:off x="4028" y="1950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42" name="Oval 5"/>
            <p:cNvSpPr>
              <a:spLocks noChangeArrowheads="1"/>
            </p:cNvSpPr>
            <p:nvPr/>
          </p:nvSpPr>
          <p:spPr bwMode="auto">
            <a:xfrm>
              <a:off x="3773" y="1972"/>
              <a:ext cx="560" cy="56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43" name="Oval 6"/>
            <p:cNvSpPr>
              <a:spLocks noChangeArrowheads="1"/>
            </p:cNvSpPr>
            <p:nvPr/>
          </p:nvSpPr>
          <p:spPr bwMode="auto">
            <a:xfrm>
              <a:off x="3953" y="2131"/>
              <a:ext cx="194" cy="21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44" name="Text Box 7"/>
            <p:cNvSpPr txBox="1">
              <a:spLocks noChangeArrowheads="1"/>
            </p:cNvSpPr>
            <p:nvPr/>
          </p:nvSpPr>
          <p:spPr bwMode="auto">
            <a:xfrm>
              <a:off x="3925" y="209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b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3345" name="Oval 8"/>
            <p:cNvSpPr>
              <a:spLocks noChangeArrowheads="1"/>
            </p:cNvSpPr>
            <p:nvPr/>
          </p:nvSpPr>
          <p:spPr bwMode="auto">
            <a:xfrm>
              <a:off x="4043" y="2518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46" name="Oval 9"/>
            <p:cNvSpPr>
              <a:spLocks noChangeArrowheads="1"/>
            </p:cNvSpPr>
            <p:nvPr/>
          </p:nvSpPr>
          <p:spPr bwMode="auto">
            <a:xfrm>
              <a:off x="4018" y="1706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47" name="Oval 10"/>
            <p:cNvSpPr>
              <a:spLocks noChangeArrowheads="1"/>
            </p:cNvSpPr>
            <p:nvPr/>
          </p:nvSpPr>
          <p:spPr bwMode="auto">
            <a:xfrm>
              <a:off x="4043" y="2749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48" name="Oval 11"/>
            <p:cNvSpPr>
              <a:spLocks noChangeArrowheads="1"/>
            </p:cNvSpPr>
            <p:nvPr/>
          </p:nvSpPr>
          <p:spPr bwMode="auto">
            <a:xfrm>
              <a:off x="3538" y="2237"/>
              <a:ext cx="40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49" name="Oval 12"/>
            <p:cNvSpPr>
              <a:spLocks noChangeArrowheads="1"/>
            </p:cNvSpPr>
            <p:nvPr/>
          </p:nvSpPr>
          <p:spPr bwMode="auto">
            <a:xfrm>
              <a:off x="4533" y="2242"/>
              <a:ext cx="40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50" name="Oval 13"/>
            <p:cNvSpPr>
              <a:spLocks noChangeArrowheads="1"/>
            </p:cNvSpPr>
            <p:nvPr/>
          </p:nvSpPr>
          <p:spPr bwMode="auto">
            <a:xfrm>
              <a:off x="3293" y="1455"/>
              <a:ext cx="1555" cy="1585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51" name="Oval 14"/>
            <p:cNvSpPr>
              <a:spLocks noChangeArrowheads="1"/>
            </p:cNvSpPr>
            <p:nvPr/>
          </p:nvSpPr>
          <p:spPr bwMode="auto">
            <a:xfrm>
              <a:off x="3653" y="1906"/>
              <a:ext cx="40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52" name="Oval 15"/>
            <p:cNvSpPr>
              <a:spLocks noChangeArrowheads="1"/>
            </p:cNvSpPr>
            <p:nvPr/>
          </p:nvSpPr>
          <p:spPr bwMode="auto">
            <a:xfrm>
              <a:off x="4453" y="1937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53" name="Oval 16"/>
            <p:cNvSpPr>
              <a:spLocks noChangeArrowheads="1"/>
            </p:cNvSpPr>
            <p:nvPr/>
          </p:nvSpPr>
          <p:spPr bwMode="auto">
            <a:xfrm>
              <a:off x="4413" y="2579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54" name="Oval 17"/>
            <p:cNvSpPr>
              <a:spLocks noChangeArrowheads="1"/>
            </p:cNvSpPr>
            <p:nvPr/>
          </p:nvSpPr>
          <p:spPr bwMode="auto">
            <a:xfrm>
              <a:off x="3678" y="2579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55" name="Oval 18"/>
            <p:cNvSpPr>
              <a:spLocks noChangeArrowheads="1"/>
            </p:cNvSpPr>
            <p:nvPr/>
          </p:nvSpPr>
          <p:spPr bwMode="auto">
            <a:xfrm>
              <a:off x="4019" y="1440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56" name="Oval 19"/>
            <p:cNvSpPr>
              <a:spLocks noChangeArrowheads="1"/>
            </p:cNvSpPr>
            <p:nvPr/>
          </p:nvSpPr>
          <p:spPr bwMode="auto">
            <a:xfrm>
              <a:off x="3273" y="2266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57" name="Oval 20"/>
            <p:cNvSpPr>
              <a:spLocks noChangeArrowheads="1"/>
            </p:cNvSpPr>
            <p:nvPr/>
          </p:nvSpPr>
          <p:spPr bwMode="auto">
            <a:xfrm>
              <a:off x="4823" y="2250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58" name="Oval 21"/>
            <p:cNvSpPr>
              <a:spLocks noChangeArrowheads="1"/>
            </p:cNvSpPr>
            <p:nvPr/>
          </p:nvSpPr>
          <p:spPr bwMode="auto">
            <a:xfrm>
              <a:off x="4038" y="3020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59" name="Oval 22"/>
            <p:cNvSpPr>
              <a:spLocks noChangeArrowheads="1"/>
            </p:cNvSpPr>
            <p:nvPr/>
          </p:nvSpPr>
          <p:spPr bwMode="auto">
            <a:xfrm>
              <a:off x="4585" y="1666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endParaRPr lang="en-U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3360" name="Oval 23"/>
            <p:cNvSpPr>
              <a:spLocks noChangeArrowheads="1"/>
            </p:cNvSpPr>
            <p:nvPr/>
          </p:nvSpPr>
          <p:spPr bwMode="auto">
            <a:xfrm>
              <a:off x="3457" y="1726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61" name="Oval 24"/>
            <p:cNvSpPr>
              <a:spLocks noChangeArrowheads="1"/>
            </p:cNvSpPr>
            <p:nvPr/>
          </p:nvSpPr>
          <p:spPr bwMode="auto">
            <a:xfrm>
              <a:off x="4591" y="2789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62" name="Oval 25"/>
            <p:cNvSpPr>
              <a:spLocks noChangeArrowheads="1"/>
            </p:cNvSpPr>
            <p:nvPr/>
          </p:nvSpPr>
          <p:spPr bwMode="auto">
            <a:xfrm>
              <a:off x="3453" y="2729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63" name="Oval 26"/>
            <p:cNvSpPr>
              <a:spLocks noChangeArrowheads="1"/>
            </p:cNvSpPr>
            <p:nvPr/>
          </p:nvSpPr>
          <p:spPr bwMode="auto">
            <a:xfrm>
              <a:off x="4015" y="1218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64" name="Oval 27"/>
            <p:cNvSpPr>
              <a:spLocks noChangeArrowheads="1"/>
            </p:cNvSpPr>
            <p:nvPr/>
          </p:nvSpPr>
          <p:spPr bwMode="auto">
            <a:xfrm>
              <a:off x="3072" y="1232"/>
              <a:ext cx="1991" cy="2037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65" name="Oval 28"/>
            <p:cNvSpPr>
              <a:spLocks noChangeArrowheads="1"/>
            </p:cNvSpPr>
            <p:nvPr/>
          </p:nvSpPr>
          <p:spPr bwMode="auto">
            <a:xfrm>
              <a:off x="3712" y="1509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66" name="Oval 29"/>
            <p:cNvSpPr>
              <a:spLocks noChangeArrowheads="1"/>
            </p:cNvSpPr>
            <p:nvPr/>
          </p:nvSpPr>
          <p:spPr bwMode="auto">
            <a:xfrm>
              <a:off x="4336" y="1491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67" name="Oval 30"/>
            <p:cNvSpPr>
              <a:spLocks noChangeArrowheads="1"/>
            </p:cNvSpPr>
            <p:nvPr/>
          </p:nvSpPr>
          <p:spPr bwMode="auto">
            <a:xfrm>
              <a:off x="4764" y="1916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68" name="Oval 31"/>
            <p:cNvSpPr>
              <a:spLocks noChangeArrowheads="1"/>
            </p:cNvSpPr>
            <p:nvPr/>
          </p:nvSpPr>
          <p:spPr bwMode="auto">
            <a:xfrm>
              <a:off x="4764" y="2533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69" name="Oval 32"/>
            <p:cNvSpPr>
              <a:spLocks noChangeArrowheads="1"/>
            </p:cNvSpPr>
            <p:nvPr/>
          </p:nvSpPr>
          <p:spPr bwMode="auto">
            <a:xfrm>
              <a:off x="4384" y="2943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70" name="Oval 33"/>
            <p:cNvSpPr>
              <a:spLocks noChangeArrowheads="1"/>
            </p:cNvSpPr>
            <p:nvPr/>
          </p:nvSpPr>
          <p:spPr bwMode="auto">
            <a:xfrm>
              <a:off x="3678" y="2922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71" name="Oval 34"/>
            <p:cNvSpPr>
              <a:spLocks noChangeArrowheads="1"/>
            </p:cNvSpPr>
            <p:nvPr/>
          </p:nvSpPr>
          <p:spPr bwMode="auto">
            <a:xfrm>
              <a:off x="3325" y="2518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72" name="Oval 35"/>
            <p:cNvSpPr>
              <a:spLocks noChangeArrowheads="1"/>
            </p:cNvSpPr>
            <p:nvPr/>
          </p:nvSpPr>
          <p:spPr bwMode="auto">
            <a:xfrm>
              <a:off x="3319" y="1955"/>
              <a:ext cx="40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73" name="Text Box 36"/>
            <p:cNvSpPr txBox="1">
              <a:spLocks noChangeArrowheads="1"/>
            </p:cNvSpPr>
            <p:nvPr/>
          </p:nvSpPr>
          <p:spPr bwMode="auto">
            <a:xfrm>
              <a:off x="3333" y="3378"/>
              <a:ext cx="16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800" i="1">
                  <a:solidFill>
                    <a:schemeClr val="tx2"/>
                  </a:solidFill>
                </a:rPr>
                <a:t>Copper (29)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295400" y="2057400"/>
            <a:ext cx="2536825" cy="3373438"/>
            <a:chOff x="816" y="1346"/>
            <a:chExt cx="1598" cy="2125"/>
          </a:xfrm>
        </p:grpSpPr>
        <p:sp>
          <p:nvSpPr>
            <p:cNvPr id="13320" name="Oval 38"/>
            <p:cNvSpPr>
              <a:spLocks noChangeArrowheads="1"/>
            </p:cNvSpPr>
            <p:nvPr/>
          </p:nvSpPr>
          <p:spPr bwMode="auto">
            <a:xfrm>
              <a:off x="1101" y="1632"/>
              <a:ext cx="1009" cy="104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1" name="Oval 39"/>
            <p:cNvSpPr>
              <a:spLocks noChangeArrowheads="1"/>
            </p:cNvSpPr>
            <p:nvPr/>
          </p:nvSpPr>
          <p:spPr bwMode="auto">
            <a:xfrm>
              <a:off x="1571" y="1868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2" name="Oval 40"/>
            <p:cNvSpPr>
              <a:spLocks noChangeArrowheads="1"/>
            </p:cNvSpPr>
            <p:nvPr/>
          </p:nvSpPr>
          <p:spPr bwMode="auto">
            <a:xfrm>
              <a:off x="1316" y="1878"/>
              <a:ext cx="601" cy="56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3" name="Oval 41"/>
            <p:cNvSpPr>
              <a:spLocks noChangeArrowheads="1"/>
            </p:cNvSpPr>
            <p:nvPr/>
          </p:nvSpPr>
          <p:spPr bwMode="auto">
            <a:xfrm>
              <a:off x="1496" y="2043"/>
              <a:ext cx="233" cy="21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4" name="Text Box 42"/>
            <p:cNvSpPr txBox="1">
              <a:spLocks noChangeArrowheads="1"/>
            </p:cNvSpPr>
            <p:nvPr/>
          </p:nvSpPr>
          <p:spPr bwMode="auto">
            <a:xfrm>
              <a:off x="1468" y="20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b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3325" name="Oval 43"/>
            <p:cNvSpPr>
              <a:spLocks noChangeArrowheads="1"/>
            </p:cNvSpPr>
            <p:nvPr/>
          </p:nvSpPr>
          <p:spPr bwMode="auto">
            <a:xfrm>
              <a:off x="1586" y="2424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6" name="Oval 44"/>
            <p:cNvSpPr>
              <a:spLocks noChangeArrowheads="1"/>
            </p:cNvSpPr>
            <p:nvPr/>
          </p:nvSpPr>
          <p:spPr bwMode="auto">
            <a:xfrm>
              <a:off x="1561" y="1612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7" name="Oval 45"/>
            <p:cNvSpPr>
              <a:spLocks noChangeArrowheads="1"/>
            </p:cNvSpPr>
            <p:nvPr/>
          </p:nvSpPr>
          <p:spPr bwMode="auto">
            <a:xfrm>
              <a:off x="1586" y="2655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8" name="Oval 46"/>
            <p:cNvSpPr>
              <a:spLocks noChangeArrowheads="1"/>
            </p:cNvSpPr>
            <p:nvPr/>
          </p:nvSpPr>
          <p:spPr bwMode="auto">
            <a:xfrm>
              <a:off x="1081" y="2143"/>
              <a:ext cx="48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9" name="Oval 47"/>
            <p:cNvSpPr>
              <a:spLocks noChangeArrowheads="1"/>
            </p:cNvSpPr>
            <p:nvPr/>
          </p:nvSpPr>
          <p:spPr bwMode="auto">
            <a:xfrm>
              <a:off x="2076" y="2148"/>
              <a:ext cx="48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0" name="Oval 48"/>
            <p:cNvSpPr>
              <a:spLocks noChangeArrowheads="1"/>
            </p:cNvSpPr>
            <p:nvPr/>
          </p:nvSpPr>
          <p:spPr bwMode="auto">
            <a:xfrm>
              <a:off x="836" y="1361"/>
              <a:ext cx="1555" cy="1585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1" name="Oval 49"/>
            <p:cNvSpPr>
              <a:spLocks noChangeArrowheads="1"/>
            </p:cNvSpPr>
            <p:nvPr/>
          </p:nvSpPr>
          <p:spPr bwMode="auto">
            <a:xfrm>
              <a:off x="1196" y="1812"/>
              <a:ext cx="48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2" name="Oval 50"/>
            <p:cNvSpPr>
              <a:spLocks noChangeArrowheads="1"/>
            </p:cNvSpPr>
            <p:nvPr/>
          </p:nvSpPr>
          <p:spPr bwMode="auto">
            <a:xfrm>
              <a:off x="1996" y="1843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3" name="Oval 51"/>
            <p:cNvSpPr>
              <a:spLocks noChangeArrowheads="1"/>
            </p:cNvSpPr>
            <p:nvPr/>
          </p:nvSpPr>
          <p:spPr bwMode="auto">
            <a:xfrm>
              <a:off x="1956" y="2485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4" name="Oval 52"/>
            <p:cNvSpPr>
              <a:spLocks noChangeArrowheads="1"/>
            </p:cNvSpPr>
            <p:nvPr/>
          </p:nvSpPr>
          <p:spPr bwMode="auto">
            <a:xfrm>
              <a:off x="1221" y="2485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5" name="Oval 53"/>
            <p:cNvSpPr>
              <a:spLocks noChangeArrowheads="1"/>
            </p:cNvSpPr>
            <p:nvPr/>
          </p:nvSpPr>
          <p:spPr bwMode="auto">
            <a:xfrm>
              <a:off x="1556" y="1346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6" name="Oval 54"/>
            <p:cNvSpPr>
              <a:spLocks noChangeArrowheads="1"/>
            </p:cNvSpPr>
            <p:nvPr/>
          </p:nvSpPr>
          <p:spPr bwMode="auto">
            <a:xfrm>
              <a:off x="816" y="2184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7" name="Oval 55"/>
            <p:cNvSpPr>
              <a:spLocks noChangeArrowheads="1"/>
            </p:cNvSpPr>
            <p:nvPr/>
          </p:nvSpPr>
          <p:spPr bwMode="auto">
            <a:xfrm>
              <a:off x="2366" y="2174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8" name="Oval 56"/>
            <p:cNvSpPr>
              <a:spLocks noChangeArrowheads="1"/>
            </p:cNvSpPr>
            <p:nvPr/>
          </p:nvSpPr>
          <p:spPr bwMode="auto">
            <a:xfrm>
              <a:off x="1581" y="2926"/>
              <a:ext cx="48" cy="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9" name="Text Box 57"/>
            <p:cNvSpPr txBox="1">
              <a:spLocks noChangeArrowheads="1"/>
            </p:cNvSpPr>
            <p:nvPr/>
          </p:nvSpPr>
          <p:spPr bwMode="auto">
            <a:xfrm>
              <a:off x="990" y="3183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400" i="1">
                  <a:solidFill>
                    <a:schemeClr val="tx2"/>
                  </a:solidFill>
                </a:rPr>
                <a:t>Silicon(14)</a:t>
              </a:r>
            </a:p>
          </p:txBody>
        </p:sp>
      </p:grpSp>
      <p:sp>
        <p:nvSpPr>
          <p:cNvPr id="151610" name="Text Box 58"/>
          <p:cNvSpPr txBox="1">
            <a:spLocks noChangeArrowheads="1"/>
          </p:cNvSpPr>
          <p:nvPr/>
        </p:nvSpPr>
        <p:spPr bwMode="auto">
          <a:xfrm>
            <a:off x="1343025" y="5470525"/>
            <a:ext cx="3141663" cy="1033463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i="1">
                <a:solidFill>
                  <a:srgbClr val="FF0000"/>
                </a:solidFill>
                <a:latin typeface="Times New Roman" pitchFamily="18" charset="0"/>
              </a:rPr>
              <a:t> 4 Valence electrons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 b="1" i="1">
                <a:solidFill>
                  <a:srgbClr val="FF0000"/>
                </a:solidFill>
                <a:latin typeface="Times New Roman" pitchFamily="18" charset="0"/>
              </a:rPr>
              <a:t>SEMICONDUCTOR!!</a:t>
            </a:r>
          </a:p>
        </p:txBody>
      </p:sp>
      <p:sp>
        <p:nvSpPr>
          <p:cNvPr id="1127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9B3995-242F-441E-A308-80C87E0D7F9F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51612" name="Text Box 60"/>
          <p:cNvSpPr txBox="1">
            <a:spLocks noChangeArrowheads="1"/>
          </p:cNvSpPr>
          <p:nvPr/>
        </p:nvSpPr>
        <p:spPr bwMode="auto">
          <a:xfrm>
            <a:off x="5303838" y="5688013"/>
            <a:ext cx="2806700" cy="1033462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400" b="1" i="1">
                <a:solidFill>
                  <a:srgbClr val="FF0000"/>
                </a:solidFill>
                <a:latin typeface="Times New Roman" pitchFamily="18" charset="0"/>
              </a:rPr>
              <a:t> 1 Valence electron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2400" b="1" i="1">
                <a:solidFill>
                  <a:srgbClr val="FF0000"/>
                </a:solidFill>
                <a:latin typeface="Times New Roman" pitchFamily="18" charset="0"/>
              </a:rPr>
              <a:t>CONDUCTOR!!</a:t>
            </a: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Semiconductor Atoms </a:t>
            </a:r>
            <a:r>
              <a:rPr lang="en-US" dirty="0" err="1" smtClean="0">
                <a:solidFill>
                  <a:srgbClr val="FFFF00"/>
                </a:solidFill>
              </a:rPr>
              <a:t>vs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Conductor Atoms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1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1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1114425" y="2105025"/>
            <a:ext cx="735647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When a valence electron acquires enough </a:t>
            </a:r>
            <a:r>
              <a:rPr lang="en-GB" sz="2400" b="1" i="1">
                <a:solidFill>
                  <a:schemeClr val="tx2"/>
                </a:solidFill>
                <a:latin typeface="Times New Roman" pitchFamily="18" charset="0"/>
              </a:rPr>
              <a:t>additional energy</a:t>
            </a:r>
            <a:r>
              <a:rPr lang="en-GB" sz="2400">
                <a:latin typeface="Times New Roman" pitchFamily="18" charset="0"/>
              </a:rPr>
              <a:t>, it is able to </a:t>
            </a:r>
            <a:r>
              <a:rPr lang="en-GB" sz="2400" b="1" i="1">
                <a:solidFill>
                  <a:srgbClr val="FF0000"/>
                </a:solidFill>
                <a:latin typeface="Times New Roman" pitchFamily="18" charset="0"/>
              </a:rPr>
              <a:t>leave its valence shell</a:t>
            </a:r>
            <a:r>
              <a:rPr lang="en-GB" sz="2400">
                <a:latin typeface="Times New Roman" pitchFamily="18" charset="0"/>
              </a:rPr>
              <a:t> and become a </a:t>
            </a:r>
            <a:r>
              <a:rPr lang="en-GB" sz="2400" b="1" i="1">
                <a:solidFill>
                  <a:schemeClr val="tx2"/>
                </a:solidFill>
                <a:latin typeface="Times New Roman" pitchFamily="18" charset="0"/>
              </a:rPr>
              <a:t>free electron</a:t>
            </a:r>
            <a:endParaRPr lang="en-GB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Such electrons are said to move from the </a:t>
            </a:r>
            <a:r>
              <a:rPr lang="en-GB" sz="2400" b="1" i="1">
                <a:solidFill>
                  <a:srgbClr val="009900"/>
                </a:solidFill>
                <a:latin typeface="Times New Roman" pitchFamily="18" charset="0"/>
              </a:rPr>
              <a:t>valence energy band</a:t>
            </a:r>
            <a:r>
              <a:rPr lang="en-GB" sz="2400">
                <a:latin typeface="Times New Roman" pitchFamily="18" charset="0"/>
              </a:rPr>
              <a:t> to the </a:t>
            </a:r>
            <a:r>
              <a:rPr lang="en-GB" sz="2400" b="1" i="1">
                <a:solidFill>
                  <a:srgbClr val="009900"/>
                </a:solidFill>
                <a:latin typeface="Times New Roman" pitchFamily="18" charset="0"/>
              </a:rPr>
              <a:t>conduction energy band</a:t>
            </a:r>
            <a:endParaRPr lang="en-GB" sz="240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1860550" y="4379913"/>
            <a:ext cx="66849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99"/>
                </a:solidFill>
                <a:latin typeface="Times New Roman" pitchFamily="18" charset="0"/>
              </a:rPr>
              <a:t>The difference in energy between the 2 energy bands is called an </a:t>
            </a:r>
            <a:r>
              <a:rPr lang="en-GB" sz="2400" b="1" i="1">
                <a:solidFill>
                  <a:srgbClr val="FF00FF"/>
                </a:solidFill>
                <a:latin typeface="Times New Roman" pitchFamily="18" charset="0"/>
              </a:rPr>
              <a:t>energy gap</a:t>
            </a:r>
            <a:r>
              <a:rPr lang="en-GB" sz="2400">
                <a:solidFill>
                  <a:srgbClr val="000099"/>
                </a:solidFill>
                <a:latin typeface="Times New Roman" pitchFamily="18" charset="0"/>
              </a:rPr>
              <a:t>.  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9BF81-9B45-4269-9EC2-FE36A60949BA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18-2 Energy Bands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5013</TotalTime>
  <Words>2223</Words>
  <Application>Microsoft Office PowerPoint</Application>
  <PresentationFormat>On-screen Show (4:3)</PresentationFormat>
  <Paragraphs>342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Arial Unicode MS</vt:lpstr>
      <vt:lpstr>Bradley Hand ITC</vt:lpstr>
      <vt:lpstr>Calibri</vt:lpstr>
      <vt:lpstr>Calibri Light</vt:lpstr>
      <vt:lpstr>Century Gothic</vt:lpstr>
      <vt:lpstr>Comic Sans MS</vt:lpstr>
      <vt:lpstr>Homemade Apple</vt:lpstr>
      <vt:lpstr>Times New Roman</vt:lpstr>
      <vt:lpstr>Wingdings</vt:lpstr>
      <vt:lpstr>Wingdings 2</vt:lpstr>
      <vt:lpstr>Flow</vt:lpstr>
      <vt:lpstr>60 Anniversary PPT Template 1</vt:lpstr>
      <vt:lpstr>1_60 Anniversary PPT Template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179</cp:revision>
  <dcterms:created xsi:type="dcterms:W3CDTF">2001-07-17T06:28:33Z</dcterms:created>
  <dcterms:modified xsi:type="dcterms:W3CDTF">2018-03-16T08:39:21Z</dcterms:modified>
</cp:coreProperties>
</file>