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25" r:id="rId2"/>
    <p:sldMasterId id="2147483727" r:id="rId3"/>
    <p:sldMasterId id="2147483728" r:id="rId4"/>
  </p:sldMasterIdLst>
  <p:notesMasterIdLst>
    <p:notesMasterId r:id="rId23"/>
  </p:notesMasterIdLst>
  <p:sldIdLst>
    <p:sldId id="302" r:id="rId5"/>
    <p:sldId id="303" r:id="rId6"/>
    <p:sldId id="309"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310" r:id="rId20"/>
    <p:sldId id="311" r:id="rId21"/>
    <p:sldId id="297" r:id="rId22"/>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F7FA"/>
    <a:srgbClr val="5FECF3"/>
    <a:srgbClr val="FDFD55"/>
    <a:srgbClr val="FF0000"/>
    <a:srgbClr val="009900"/>
    <a:srgbClr val="663300"/>
    <a:srgbClr val="CC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8857" autoAdjust="0"/>
  </p:normalViewPr>
  <p:slideViewPr>
    <p:cSldViewPr snapToGrid="0" snapToObjects="1">
      <p:cViewPr varScale="1">
        <p:scale>
          <a:sx n="69" d="100"/>
          <a:sy n="69" d="100"/>
        </p:scale>
        <p:origin x="12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8D93D12-B4D9-4DA7-9DF7-7C68E23E8E60}" type="datetimeFigureOut">
              <a:rPr lang="en-US"/>
              <a:pPr>
                <a:defRPr/>
              </a:pPr>
              <a:t>3/16/2018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8FA8765-C4D5-4F2A-9671-5A83FF0BCAA7}" type="slidenum">
              <a:rPr lang="en-GB"/>
              <a:pPr>
                <a:defRPr/>
              </a:pPr>
              <a:t>‹#›</a:t>
            </a:fld>
            <a:endParaRPr lang="en-GB"/>
          </a:p>
        </p:txBody>
      </p:sp>
    </p:spTree>
    <p:extLst>
      <p:ext uri="{BB962C8B-B14F-4D97-AF65-F5344CB8AC3E}">
        <p14:creationId xmlns:p14="http://schemas.microsoft.com/office/powerpoint/2010/main" val="3260016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B1666862-2855-41CC-B271-A9BA6CC45289}" type="datetime1">
              <a:rPr lang="en-US" smtClean="0"/>
              <a:t>3/16/2018</a:t>
            </a:fld>
            <a:endParaRPr lang="en-US"/>
          </a:p>
        </p:txBody>
      </p:sp>
      <p:sp>
        <p:nvSpPr>
          <p:cNvPr id="5" name="Footer Placeholder 18"/>
          <p:cNvSpPr>
            <a:spLocks noGrp="1"/>
          </p:cNvSpPr>
          <p:nvPr>
            <p:ph type="ftr" sz="quarter" idx="11"/>
          </p:nvPr>
        </p:nvSpPr>
        <p:spPr/>
        <p:txBody>
          <a:bodyPr/>
          <a:lstStyle>
            <a:lvl1pPr>
              <a:defRPr/>
            </a:lvl1pPr>
          </a:lstStyle>
          <a:p>
            <a:pPr>
              <a:defRPr/>
            </a:pPr>
            <a:r>
              <a:rPr lang="en-GB"/>
              <a:t>Copyright © 2010 Christopher Teoh, Tan HJ &amp; Wong WY Singapore Polytechnic. All rights reserved</a:t>
            </a:r>
            <a:endParaRPr lang="en-US"/>
          </a:p>
        </p:txBody>
      </p:sp>
      <p:sp>
        <p:nvSpPr>
          <p:cNvPr id="6" name="Slide Number Placeholder 26"/>
          <p:cNvSpPr>
            <a:spLocks noGrp="1"/>
          </p:cNvSpPr>
          <p:nvPr>
            <p:ph type="sldNum" sz="quarter" idx="12"/>
          </p:nvPr>
        </p:nvSpPr>
        <p:spPr/>
        <p:txBody>
          <a:bodyPr/>
          <a:lstStyle>
            <a:lvl1pPr>
              <a:defRPr/>
            </a:lvl1pPr>
          </a:lstStyle>
          <a:p>
            <a:pPr>
              <a:defRPr/>
            </a:pPr>
            <a:fld id="{0967C46A-C4A5-4AB8-B5D2-12CBAA02E5C6}" type="slidenum">
              <a:rPr lang="en-GB"/>
              <a:pPr>
                <a:defRPr/>
              </a:pPr>
              <a:t>‹#›</a:t>
            </a:fld>
            <a:endParaRPr lang="en-GB"/>
          </a:p>
        </p:txBody>
      </p:sp>
    </p:spTree>
    <p:extLst>
      <p:ext uri="{BB962C8B-B14F-4D97-AF65-F5344CB8AC3E}">
        <p14:creationId xmlns:p14="http://schemas.microsoft.com/office/powerpoint/2010/main" val="35983631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AEA1AAC-14C2-47A3-8A15-D90F77F23081}" type="datetime1">
              <a:rPr lang="en-US" smtClean="0"/>
              <a:t>3/16/2018</a:t>
            </a:fld>
            <a:endParaRPr lang="en-US"/>
          </a:p>
        </p:txBody>
      </p:sp>
      <p:sp>
        <p:nvSpPr>
          <p:cNvPr id="5" name="Footer Placeholder 21"/>
          <p:cNvSpPr>
            <a:spLocks noGrp="1"/>
          </p:cNvSpPr>
          <p:nvPr>
            <p:ph type="ftr" sz="quarter" idx="11"/>
          </p:nvPr>
        </p:nvSpPr>
        <p:spPr/>
        <p:txBody>
          <a:bodyPr/>
          <a:lstStyle>
            <a:lvl1pPr>
              <a:defRPr/>
            </a:lvl1pPr>
          </a:lstStyle>
          <a:p>
            <a:pPr>
              <a:defRPr/>
            </a:pPr>
            <a:r>
              <a:rPr lang="en-GB"/>
              <a:t>Copyright © 2010 Christopher Teoh, Tan HJ &amp; Wong WY Singapore Polytechnic. All rights reserved</a:t>
            </a:r>
            <a:endParaRPr lang="en-US"/>
          </a:p>
        </p:txBody>
      </p:sp>
      <p:sp>
        <p:nvSpPr>
          <p:cNvPr id="6" name="Slide Number Placeholder 17"/>
          <p:cNvSpPr>
            <a:spLocks noGrp="1"/>
          </p:cNvSpPr>
          <p:nvPr>
            <p:ph type="sldNum" sz="quarter" idx="12"/>
          </p:nvPr>
        </p:nvSpPr>
        <p:spPr/>
        <p:txBody>
          <a:bodyPr/>
          <a:lstStyle>
            <a:lvl1pPr>
              <a:defRPr/>
            </a:lvl1pPr>
          </a:lstStyle>
          <a:p>
            <a:pPr>
              <a:defRPr/>
            </a:pPr>
            <a:fld id="{8C21E489-6530-4AFE-B7E3-8242EBE6DE97}" type="slidenum">
              <a:rPr lang="en-GB"/>
              <a:pPr>
                <a:defRPr/>
              </a:pPr>
              <a:t>‹#›</a:t>
            </a:fld>
            <a:endParaRPr lang="en-GB"/>
          </a:p>
        </p:txBody>
      </p:sp>
    </p:spTree>
    <p:extLst>
      <p:ext uri="{BB962C8B-B14F-4D97-AF65-F5344CB8AC3E}">
        <p14:creationId xmlns:p14="http://schemas.microsoft.com/office/powerpoint/2010/main" val="4038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C957D7E-0097-4072-A541-06A61AE80455}" type="datetime1">
              <a:rPr lang="en-US" smtClean="0"/>
              <a:t>3/16/2018</a:t>
            </a:fld>
            <a:endParaRPr lang="en-US"/>
          </a:p>
        </p:txBody>
      </p:sp>
      <p:sp>
        <p:nvSpPr>
          <p:cNvPr id="5" name="Footer Placeholder 21"/>
          <p:cNvSpPr>
            <a:spLocks noGrp="1"/>
          </p:cNvSpPr>
          <p:nvPr>
            <p:ph type="ftr" sz="quarter" idx="11"/>
          </p:nvPr>
        </p:nvSpPr>
        <p:spPr/>
        <p:txBody>
          <a:bodyPr/>
          <a:lstStyle>
            <a:lvl1pPr>
              <a:defRPr/>
            </a:lvl1pPr>
          </a:lstStyle>
          <a:p>
            <a:pPr>
              <a:defRPr/>
            </a:pPr>
            <a:r>
              <a:rPr lang="en-GB"/>
              <a:t>Copyright © 2010 Christopher Teoh, Tan HJ &amp; Wong WY Singapore Polytechnic. All rights reserved</a:t>
            </a:r>
            <a:endParaRPr lang="en-US"/>
          </a:p>
        </p:txBody>
      </p:sp>
      <p:sp>
        <p:nvSpPr>
          <p:cNvPr id="6" name="Slide Number Placeholder 17"/>
          <p:cNvSpPr>
            <a:spLocks noGrp="1"/>
          </p:cNvSpPr>
          <p:nvPr>
            <p:ph type="sldNum" sz="quarter" idx="12"/>
          </p:nvPr>
        </p:nvSpPr>
        <p:spPr/>
        <p:txBody>
          <a:bodyPr/>
          <a:lstStyle>
            <a:lvl1pPr>
              <a:defRPr/>
            </a:lvl1pPr>
          </a:lstStyle>
          <a:p>
            <a:pPr>
              <a:defRPr/>
            </a:pPr>
            <a:fld id="{F3F6022E-A2D7-482C-9C00-6629DF9F2E71}" type="slidenum">
              <a:rPr lang="en-GB"/>
              <a:pPr>
                <a:defRPr/>
              </a:pPr>
              <a:t>‹#›</a:t>
            </a:fld>
            <a:endParaRPr lang="en-GB"/>
          </a:p>
        </p:txBody>
      </p:sp>
    </p:spTree>
    <p:extLst>
      <p:ext uri="{BB962C8B-B14F-4D97-AF65-F5344CB8AC3E}">
        <p14:creationId xmlns:p14="http://schemas.microsoft.com/office/powerpoint/2010/main" val="268943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F251514-2B1B-4B88-B9DD-7EE0E0EB1DCE}" type="datetime1">
              <a:rPr lang="en-US" smtClean="0"/>
              <a:t>3/16/2018</a:t>
            </a:fld>
            <a:endParaRPr lang="en-US"/>
          </a:p>
        </p:txBody>
      </p:sp>
      <p:sp>
        <p:nvSpPr>
          <p:cNvPr id="5" name="Footer Placeholder 21"/>
          <p:cNvSpPr>
            <a:spLocks noGrp="1"/>
          </p:cNvSpPr>
          <p:nvPr>
            <p:ph type="ftr" sz="quarter" idx="11"/>
          </p:nvPr>
        </p:nvSpPr>
        <p:spPr/>
        <p:txBody>
          <a:bodyPr/>
          <a:lstStyle>
            <a:lvl1pPr>
              <a:defRPr/>
            </a:lvl1pPr>
          </a:lstStyle>
          <a:p>
            <a:pPr>
              <a:defRPr/>
            </a:pPr>
            <a:r>
              <a:rPr lang="en-GB"/>
              <a:t>Copyright © 2010 Christopher Teoh, Tan HJ &amp; Wong WY Singapore Polytechnic. All rights reserved</a:t>
            </a:r>
            <a:endParaRPr lang="en-US"/>
          </a:p>
        </p:txBody>
      </p:sp>
      <p:sp>
        <p:nvSpPr>
          <p:cNvPr id="6" name="Slide Number Placeholder 17"/>
          <p:cNvSpPr>
            <a:spLocks noGrp="1"/>
          </p:cNvSpPr>
          <p:nvPr>
            <p:ph type="sldNum" sz="quarter" idx="12"/>
          </p:nvPr>
        </p:nvSpPr>
        <p:spPr/>
        <p:txBody>
          <a:bodyPr/>
          <a:lstStyle>
            <a:lvl1pPr>
              <a:defRPr/>
            </a:lvl1pPr>
          </a:lstStyle>
          <a:p>
            <a:pPr>
              <a:defRPr/>
            </a:pPr>
            <a:fld id="{E3413334-1DD9-4B15-B785-6A4F3E179E2F}" type="slidenum">
              <a:rPr lang="en-GB"/>
              <a:pPr>
                <a:defRPr/>
              </a:pPr>
              <a:t>‹#›</a:t>
            </a:fld>
            <a:endParaRPr lang="en-GB"/>
          </a:p>
        </p:txBody>
      </p:sp>
    </p:spTree>
    <p:extLst>
      <p:ext uri="{BB962C8B-B14F-4D97-AF65-F5344CB8AC3E}">
        <p14:creationId xmlns:p14="http://schemas.microsoft.com/office/powerpoint/2010/main" val="114738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73D2C9B-FE64-4124-A4DF-E2005994BF60}" type="datetime1">
              <a:rPr lang="en-US" smtClean="0"/>
              <a:t>3/16/2018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GB"/>
              <a:t>Copyright © 2010 Christopher Teoh, Tan HJ &amp; Wong WY Singapore Polytechnic. All rights reserved</a:t>
            </a:r>
            <a:endParaRPr lang="en-US"/>
          </a:p>
        </p:txBody>
      </p:sp>
      <p:sp>
        <p:nvSpPr>
          <p:cNvPr id="6" name="Slide Number Placeholder 5"/>
          <p:cNvSpPr>
            <a:spLocks noGrp="1"/>
          </p:cNvSpPr>
          <p:nvPr>
            <p:ph type="sldNum" sz="quarter" idx="12"/>
          </p:nvPr>
        </p:nvSpPr>
        <p:spPr/>
        <p:txBody>
          <a:bodyPr/>
          <a:lstStyle>
            <a:lvl1pPr>
              <a:defRPr/>
            </a:lvl1pPr>
          </a:lstStyle>
          <a:p>
            <a:pPr>
              <a:defRPr/>
            </a:pPr>
            <a:fld id="{3423FDFA-63F3-433A-AA25-3C471CBB2621}" type="slidenum">
              <a:rPr lang="en-GB"/>
              <a:pPr>
                <a:defRPr/>
              </a:pPr>
              <a:t>‹#›</a:t>
            </a:fld>
            <a:endParaRPr lang="en-GB"/>
          </a:p>
        </p:txBody>
      </p:sp>
    </p:spTree>
    <p:extLst>
      <p:ext uri="{BB962C8B-B14F-4D97-AF65-F5344CB8AC3E}">
        <p14:creationId xmlns:p14="http://schemas.microsoft.com/office/powerpoint/2010/main" val="17058162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554D16F-E7F0-48A9-86E5-3619D679B988}" type="datetime1">
              <a:rPr lang="en-US" smtClean="0"/>
              <a:t>3/16/2018</a:t>
            </a:fld>
            <a:endParaRPr lang="en-US"/>
          </a:p>
        </p:txBody>
      </p:sp>
      <p:sp>
        <p:nvSpPr>
          <p:cNvPr id="6" name="Footer Placeholder 21"/>
          <p:cNvSpPr>
            <a:spLocks noGrp="1"/>
          </p:cNvSpPr>
          <p:nvPr>
            <p:ph type="ftr" sz="quarter" idx="11"/>
          </p:nvPr>
        </p:nvSpPr>
        <p:spPr/>
        <p:txBody>
          <a:bodyPr/>
          <a:lstStyle>
            <a:lvl1pPr>
              <a:defRPr/>
            </a:lvl1pPr>
          </a:lstStyle>
          <a:p>
            <a:pPr>
              <a:defRPr/>
            </a:pPr>
            <a:r>
              <a:rPr lang="en-GB"/>
              <a:t>Copyright © 2010 Christopher Teoh, Tan HJ &amp; Wong WY Singapore Polytechnic. All rights reserved</a:t>
            </a:r>
            <a:endParaRPr lang="en-US"/>
          </a:p>
        </p:txBody>
      </p:sp>
      <p:sp>
        <p:nvSpPr>
          <p:cNvPr id="7" name="Slide Number Placeholder 17"/>
          <p:cNvSpPr>
            <a:spLocks noGrp="1"/>
          </p:cNvSpPr>
          <p:nvPr>
            <p:ph type="sldNum" sz="quarter" idx="12"/>
          </p:nvPr>
        </p:nvSpPr>
        <p:spPr/>
        <p:txBody>
          <a:bodyPr/>
          <a:lstStyle>
            <a:lvl1pPr>
              <a:defRPr/>
            </a:lvl1pPr>
          </a:lstStyle>
          <a:p>
            <a:pPr>
              <a:defRPr/>
            </a:pPr>
            <a:fld id="{1CA62C29-69D0-4326-951C-EAF5F182A012}" type="slidenum">
              <a:rPr lang="en-GB"/>
              <a:pPr>
                <a:defRPr/>
              </a:pPr>
              <a:t>‹#›</a:t>
            </a:fld>
            <a:endParaRPr lang="en-GB"/>
          </a:p>
        </p:txBody>
      </p:sp>
    </p:spTree>
    <p:extLst>
      <p:ext uri="{BB962C8B-B14F-4D97-AF65-F5344CB8AC3E}">
        <p14:creationId xmlns:p14="http://schemas.microsoft.com/office/powerpoint/2010/main" val="73269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E4FC7768-F061-4625-9614-ACD81872C6F9}" type="datetime1">
              <a:rPr lang="en-US" smtClean="0"/>
              <a:t>3/16/2018</a:t>
            </a:fld>
            <a:endParaRPr lang="en-US"/>
          </a:p>
        </p:txBody>
      </p:sp>
      <p:sp>
        <p:nvSpPr>
          <p:cNvPr id="8" name="Footer Placeholder 21"/>
          <p:cNvSpPr>
            <a:spLocks noGrp="1"/>
          </p:cNvSpPr>
          <p:nvPr>
            <p:ph type="ftr" sz="quarter" idx="11"/>
          </p:nvPr>
        </p:nvSpPr>
        <p:spPr/>
        <p:txBody>
          <a:bodyPr/>
          <a:lstStyle>
            <a:lvl1pPr>
              <a:defRPr/>
            </a:lvl1pPr>
          </a:lstStyle>
          <a:p>
            <a:pPr>
              <a:defRPr/>
            </a:pPr>
            <a:r>
              <a:rPr lang="en-GB"/>
              <a:t>Copyright © 2010 Christopher Teoh, Tan HJ &amp; Wong WY Singapore Polytechnic. All rights reserved</a:t>
            </a:r>
            <a:endParaRPr lang="en-US"/>
          </a:p>
        </p:txBody>
      </p:sp>
      <p:sp>
        <p:nvSpPr>
          <p:cNvPr id="9" name="Slide Number Placeholder 17"/>
          <p:cNvSpPr>
            <a:spLocks noGrp="1"/>
          </p:cNvSpPr>
          <p:nvPr>
            <p:ph type="sldNum" sz="quarter" idx="12"/>
          </p:nvPr>
        </p:nvSpPr>
        <p:spPr/>
        <p:txBody>
          <a:bodyPr/>
          <a:lstStyle>
            <a:lvl1pPr>
              <a:defRPr/>
            </a:lvl1pPr>
          </a:lstStyle>
          <a:p>
            <a:pPr>
              <a:defRPr/>
            </a:pPr>
            <a:fld id="{6C9F5312-ACE5-471E-A5F2-370C628BC15C}" type="slidenum">
              <a:rPr lang="en-GB"/>
              <a:pPr>
                <a:defRPr/>
              </a:pPr>
              <a:t>‹#›</a:t>
            </a:fld>
            <a:endParaRPr lang="en-GB"/>
          </a:p>
        </p:txBody>
      </p:sp>
    </p:spTree>
    <p:extLst>
      <p:ext uri="{BB962C8B-B14F-4D97-AF65-F5344CB8AC3E}">
        <p14:creationId xmlns:p14="http://schemas.microsoft.com/office/powerpoint/2010/main" val="74448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3A196DAC-011D-4377-92ED-412080042ED1}" type="datetime1">
              <a:rPr lang="en-US" smtClean="0"/>
              <a:t>3/16/2018</a:t>
            </a:fld>
            <a:endParaRPr lang="en-US"/>
          </a:p>
        </p:txBody>
      </p:sp>
      <p:sp>
        <p:nvSpPr>
          <p:cNvPr id="4" name="Footer Placeholder 21"/>
          <p:cNvSpPr>
            <a:spLocks noGrp="1"/>
          </p:cNvSpPr>
          <p:nvPr>
            <p:ph type="ftr" sz="quarter" idx="11"/>
          </p:nvPr>
        </p:nvSpPr>
        <p:spPr/>
        <p:txBody>
          <a:bodyPr/>
          <a:lstStyle>
            <a:lvl1pPr>
              <a:defRPr/>
            </a:lvl1pPr>
          </a:lstStyle>
          <a:p>
            <a:pPr>
              <a:defRPr/>
            </a:pPr>
            <a:r>
              <a:rPr lang="en-GB"/>
              <a:t>Copyright © 2010 Christopher Teoh, Tan HJ &amp; Wong WY Singapore Polytechnic. All rights reserved</a:t>
            </a:r>
            <a:endParaRPr lang="en-US"/>
          </a:p>
        </p:txBody>
      </p:sp>
      <p:sp>
        <p:nvSpPr>
          <p:cNvPr id="5" name="Slide Number Placeholder 17"/>
          <p:cNvSpPr>
            <a:spLocks noGrp="1"/>
          </p:cNvSpPr>
          <p:nvPr>
            <p:ph type="sldNum" sz="quarter" idx="12"/>
          </p:nvPr>
        </p:nvSpPr>
        <p:spPr/>
        <p:txBody>
          <a:bodyPr/>
          <a:lstStyle>
            <a:lvl1pPr>
              <a:defRPr/>
            </a:lvl1pPr>
          </a:lstStyle>
          <a:p>
            <a:pPr>
              <a:defRPr/>
            </a:pPr>
            <a:fld id="{5E89E49A-A58F-4EF9-9F85-9D234E303CED}" type="slidenum">
              <a:rPr lang="en-GB"/>
              <a:pPr>
                <a:defRPr/>
              </a:pPr>
              <a:t>‹#›</a:t>
            </a:fld>
            <a:endParaRPr lang="en-GB"/>
          </a:p>
        </p:txBody>
      </p:sp>
    </p:spTree>
    <p:extLst>
      <p:ext uri="{BB962C8B-B14F-4D97-AF65-F5344CB8AC3E}">
        <p14:creationId xmlns:p14="http://schemas.microsoft.com/office/powerpoint/2010/main" val="370786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0C1B379-D157-49AE-9136-A811AC990404}" type="datetime1">
              <a:rPr lang="en-US" smtClean="0"/>
              <a:t>3/16/2018</a:t>
            </a:fld>
            <a:endParaRPr lang="en-US"/>
          </a:p>
        </p:txBody>
      </p:sp>
      <p:sp>
        <p:nvSpPr>
          <p:cNvPr id="3" name="Footer Placeholder 21"/>
          <p:cNvSpPr>
            <a:spLocks noGrp="1"/>
          </p:cNvSpPr>
          <p:nvPr>
            <p:ph type="ftr" sz="quarter" idx="11"/>
          </p:nvPr>
        </p:nvSpPr>
        <p:spPr/>
        <p:txBody>
          <a:bodyPr/>
          <a:lstStyle>
            <a:lvl1pPr>
              <a:defRPr/>
            </a:lvl1pPr>
          </a:lstStyle>
          <a:p>
            <a:pPr>
              <a:defRPr/>
            </a:pPr>
            <a:r>
              <a:rPr lang="en-GB"/>
              <a:t>Copyright © 2010 Christopher Teoh, Tan HJ &amp; Wong WY Singapore Polytechnic. All rights reserved</a:t>
            </a:r>
            <a:endParaRPr lang="en-US"/>
          </a:p>
        </p:txBody>
      </p:sp>
      <p:sp>
        <p:nvSpPr>
          <p:cNvPr id="4" name="Slide Number Placeholder 17"/>
          <p:cNvSpPr>
            <a:spLocks noGrp="1"/>
          </p:cNvSpPr>
          <p:nvPr>
            <p:ph type="sldNum" sz="quarter" idx="12"/>
          </p:nvPr>
        </p:nvSpPr>
        <p:spPr/>
        <p:txBody>
          <a:bodyPr/>
          <a:lstStyle>
            <a:lvl1pPr>
              <a:defRPr/>
            </a:lvl1pPr>
          </a:lstStyle>
          <a:p>
            <a:pPr>
              <a:defRPr/>
            </a:pPr>
            <a:fld id="{91F019C3-C809-4686-BF80-513CBBEC008E}" type="slidenum">
              <a:rPr lang="en-GB"/>
              <a:pPr>
                <a:defRPr/>
              </a:pPr>
              <a:t>‹#›</a:t>
            </a:fld>
            <a:endParaRPr lang="en-GB"/>
          </a:p>
        </p:txBody>
      </p:sp>
    </p:spTree>
    <p:extLst>
      <p:ext uri="{BB962C8B-B14F-4D97-AF65-F5344CB8AC3E}">
        <p14:creationId xmlns:p14="http://schemas.microsoft.com/office/powerpoint/2010/main" val="407402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6CD5CC1-5DB7-49A9-BDF0-EB77A98F6FE9}" type="datetime1">
              <a:rPr lang="en-US" smtClean="0"/>
              <a:t>3/16/2018</a:t>
            </a:fld>
            <a:endParaRPr lang="en-US"/>
          </a:p>
        </p:txBody>
      </p:sp>
      <p:sp>
        <p:nvSpPr>
          <p:cNvPr id="6" name="Footer Placeholder 21"/>
          <p:cNvSpPr>
            <a:spLocks noGrp="1"/>
          </p:cNvSpPr>
          <p:nvPr>
            <p:ph type="ftr" sz="quarter" idx="11"/>
          </p:nvPr>
        </p:nvSpPr>
        <p:spPr/>
        <p:txBody>
          <a:bodyPr/>
          <a:lstStyle>
            <a:lvl1pPr>
              <a:defRPr/>
            </a:lvl1pPr>
          </a:lstStyle>
          <a:p>
            <a:pPr>
              <a:defRPr/>
            </a:pPr>
            <a:r>
              <a:rPr lang="en-GB"/>
              <a:t>Copyright © 2010 Christopher Teoh, Tan HJ &amp; Wong WY Singapore Polytechnic. All rights reserved</a:t>
            </a:r>
            <a:endParaRPr lang="en-US"/>
          </a:p>
        </p:txBody>
      </p:sp>
      <p:sp>
        <p:nvSpPr>
          <p:cNvPr id="7" name="Slide Number Placeholder 17"/>
          <p:cNvSpPr>
            <a:spLocks noGrp="1"/>
          </p:cNvSpPr>
          <p:nvPr>
            <p:ph type="sldNum" sz="quarter" idx="12"/>
          </p:nvPr>
        </p:nvSpPr>
        <p:spPr/>
        <p:txBody>
          <a:bodyPr/>
          <a:lstStyle>
            <a:lvl1pPr>
              <a:defRPr/>
            </a:lvl1pPr>
          </a:lstStyle>
          <a:p>
            <a:pPr>
              <a:defRPr/>
            </a:pPr>
            <a:fld id="{74DA1EB8-3482-477E-959B-A02BE3AA31DE}" type="slidenum">
              <a:rPr lang="en-GB"/>
              <a:pPr>
                <a:defRPr/>
              </a:pPr>
              <a:t>‹#›</a:t>
            </a:fld>
            <a:endParaRPr lang="en-GB"/>
          </a:p>
        </p:txBody>
      </p:sp>
    </p:spTree>
    <p:extLst>
      <p:ext uri="{BB962C8B-B14F-4D97-AF65-F5344CB8AC3E}">
        <p14:creationId xmlns:p14="http://schemas.microsoft.com/office/powerpoint/2010/main" val="164166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EA89605-5E96-48E0-9473-1ECCD3E72DD4}" type="datetime1">
              <a:rPr lang="en-US" smtClean="0"/>
              <a:t>3/16/2018</a:t>
            </a:fld>
            <a:endParaRPr lang="en-US"/>
          </a:p>
        </p:txBody>
      </p:sp>
      <p:sp>
        <p:nvSpPr>
          <p:cNvPr id="10" name="Footer Placeholder 5"/>
          <p:cNvSpPr>
            <a:spLocks noGrp="1"/>
          </p:cNvSpPr>
          <p:nvPr>
            <p:ph type="ftr" sz="quarter" idx="11"/>
          </p:nvPr>
        </p:nvSpPr>
        <p:spPr/>
        <p:txBody>
          <a:bodyPr/>
          <a:lstStyle>
            <a:lvl1pPr>
              <a:defRPr/>
            </a:lvl1pPr>
          </a:lstStyle>
          <a:p>
            <a:pPr>
              <a:defRPr/>
            </a:pPr>
            <a:r>
              <a:rPr lang="en-GB"/>
              <a:t>Copyright © 2010 Christopher Teoh, Tan HJ &amp; Wong WY Singapore Polytechnic. All rights reserved</a:t>
            </a: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B3E83A9-212A-46A8-8275-867FD90B9E66}" type="slidenum">
              <a:rPr lang="en-GB"/>
              <a:pPr>
                <a:defRPr/>
              </a:pPr>
              <a:t>‹#›</a:t>
            </a:fld>
            <a:endParaRPr lang="en-GB"/>
          </a:p>
        </p:txBody>
      </p:sp>
    </p:spTree>
    <p:extLst>
      <p:ext uri="{BB962C8B-B14F-4D97-AF65-F5344CB8AC3E}">
        <p14:creationId xmlns:p14="http://schemas.microsoft.com/office/powerpoint/2010/main" val="336077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38FBFF1B-4D0E-4ECD-AFC0-919A9C1AFCBA}" type="datetime1">
              <a:rPr lang="en-US" smtClean="0"/>
              <a:t>3/16/2018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GB"/>
              <a:t>Copyright © 2010 Christopher Teoh, Tan HJ &amp; Wong WY Singapore Polytechnic. All rights reserved</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E88DC777-F533-4665-A840-F8962AA4B297}" type="slidenum">
              <a:rPr lang="en-GB"/>
              <a:pPr>
                <a:defRPr/>
              </a:pPr>
              <a:t>‹#›</a:t>
            </a:fld>
            <a:endParaRPr lang="en-GB"/>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22" r:id="rId1"/>
    <p:sldLayoutId id="2147483714" r:id="rId2"/>
    <p:sldLayoutId id="2147483723" r:id="rId3"/>
    <p:sldLayoutId id="2147483715" r:id="rId4"/>
    <p:sldLayoutId id="2147483716" r:id="rId5"/>
    <p:sldLayoutId id="2147483717" r:id="rId6"/>
    <p:sldLayoutId id="2147483718" r:id="rId7"/>
    <p:sldLayoutId id="2147483719" r:id="rId8"/>
    <p:sldLayoutId id="2147483724" r:id="rId9"/>
    <p:sldLayoutId id="2147483720" r:id="rId10"/>
    <p:sldLayoutId id="2147483721"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2D9640F-600C-420D-8D0C-1FA0D9297A50}" type="datetimeFigureOut">
              <a:rPr lang="en-SG" smtClean="0">
                <a:solidFill>
                  <a:prstClr val="black">
                    <a:tint val="75000"/>
                  </a:prstClr>
                </a:solidFill>
                <a:latin typeface="Calibri" panose="020F0502020204030204"/>
              </a:rPr>
              <a:pPr fontAlgn="auto">
                <a:spcBef>
                  <a:spcPts val="0"/>
                </a:spcBef>
                <a:spcAft>
                  <a:spcPts val="0"/>
                </a:spcAft>
              </a:pPr>
              <a:t>16/3/2018</a:t>
            </a:fld>
            <a:endParaRPr lang="en-SG">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SG">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6F666860-A593-495E-A7FE-4DDD235BEF19}" type="slidenum">
              <a:rPr lang="en-SG" smtClean="0">
                <a:solidFill>
                  <a:prstClr val="black">
                    <a:tint val="75000"/>
                  </a:prstClr>
                </a:solidFill>
                <a:latin typeface="Calibri" panose="020F0502020204030204"/>
              </a:rPr>
              <a:pPr fontAlgn="auto">
                <a:spcBef>
                  <a:spcPts val="0"/>
                </a:spcBef>
                <a:spcAft>
                  <a:spcPts val="0"/>
                </a:spcAft>
              </a:pPr>
              <a:t>‹#›</a:t>
            </a:fld>
            <a:endParaRPr lang="en-SG">
              <a:solidFill>
                <a:prstClr val="black">
                  <a:tint val="75000"/>
                </a:prstClr>
              </a:solidFill>
              <a:latin typeface="Calibri" panose="020F0502020204030204"/>
            </a:endParaRPr>
          </a:p>
        </p:txBody>
      </p:sp>
    </p:spTree>
    <p:extLst>
      <p:ext uri="{BB962C8B-B14F-4D97-AF65-F5344CB8AC3E}">
        <p14:creationId xmlns:p14="http://schemas.microsoft.com/office/powerpoint/2010/main" val="1167353866"/>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2D9640F-600C-420D-8D0C-1FA0D9297A50}" type="datetimeFigureOut">
              <a:rPr lang="en-SG" smtClean="0">
                <a:solidFill>
                  <a:prstClr val="black">
                    <a:tint val="75000"/>
                  </a:prstClr>
                </a:solidFill>
                <a:latin typeface="Calibri" panose="020F0502020204030204"/>
              </a:rPr>
              <a:pPr fontAlgn="auto">
                <a:spcBef>
                  <a:spcPts val="0"/>
                </a:spcBef>
                <a:spcAft>
                  <a:spcPts val="0"/>
                </a:spcAft>
              </a:pPr>
              <a:t>16/3/2018</a:t>
            </a:fld>
            <a:endParaRPr lang="en-SG">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SG">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6F666860-A593-495E-A7FE-4DDD235BEF19}" type="slidenum">
              <a:rPr lang="en-SG" smtClean="0">
                <a:solidFill>
                  <a:prstClr val="black">
                    <a:tint val="75000"/>
                  </a:prstClr>
                </a:solidFill>
                <a:latin typeface="Calibri" panose="020F0502020204030204"/>
              </a:rPr>
              <a:pPr fontAlgn="auto">
                <a:spcBef>
                  <a:spcPts val="0"/>
                </a:spcBef>
                <a:spcAft>
                  <a:spcPts val="0"/>
                </a:spcAft>
              </a:pPr>
              <a:t>‹#›</a:t>
            </a:fld>
            <a:endParaRPr lang="en-SG">
              <a:solidFill>
                <a:prstClr val="black">
                  <a:tint val="75000"/>
                </a:prstClr>
              </a:solidFill>
              <a:latin typeface="Calibri" panose="020F0502020204030204"/>
            </a:endParaRPr>
          </a:p>
        </p:txBody>
      </p:sp>
    </p:spTree>
    <p:extLst>
      <p:ext uri="{BB962C8B-B14F-4D97-AF65-F5344CB8AC3E}">
        <p14:creationId xmlns:p14="http://schemas.microsoft.com/office/powerpoint/2010/main" val="1365608282"/>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2D9640F-600C-420D-8D0C-1FA0D9297A50}" type="datetimeFigureOut">
              <a:rPr lang="en-SG" smtClean="0">
                <a:solidFill>
                  <a:prstClr val="black">
                    <a:tint val="75000"/>
                  </a:prstClr>
                </a:solidFill>
                <a:latin typeface="Calibri" panose="020F0502020204030204"/>
              </a:rPr>
              <a:pPr fontAlgn="auto">
                <a:spcBef>
                  <a:spcPts val="0"/>
                </a:spcBef>
                <a:spcAft>
                  <a:spcPts val="0"/>
                </a:spcAft>
              </a:pPr>
              <a:t>16/3/2018</a:t>
            </a:fld>
            <a:endParaRPr lang="en-SG">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SG">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6F666860-A593-495E-A7FE-4DDD235BEF19}" type="slidenum">
              <a:rPr lang="en-SG" smtClean="0">
                <a:solidFill>
                  <a:prstClr val="black">
                    <a:tint val="75000"/>
                  </a:prstClr>
                </a:solidFill>
                <a:latin typeface="Calibri" panose="020F0502020204030204"/>
              </a:rPr>
              <a:pPr fontAlgn="auto">
                <a:spcBef>
                  <a:spcPts val="0"/>
                </a:spcBef>
                <a:spcAft>
                  <a:spcPts val="0"/>
                </a:spcAft>
              </a:pPr>
              <a:t>‹#›</a:t>
            </a:fld>
            <a:endParaRPr lang="en-SG">
              <a:solidFill>
                <a:prstClr val="black">
                  <a:tint val="75000"/>
                </a:prstClr>
              </a:solidFill>
              <a:latin typeface="Calibri" panose="020F0502020204030204"/>
            </a:endParaRPr>
          </a:p>
        </p:txBody>
      </p:sp>
    </p:spTree>
    <p:extLst>
      <p:ext uri="{BB962C8B-B14F-4D97-AF65-F5344CB8AC3E}">
        <p14:creationId xmlns:p14="http://schemas.microsoft.com/office/powerpoint/2010/main" val="344611840"/>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sp>
        <p:nvSpPr>
          <p:cNvPr id="6" name="Rectangle 2"/>
          <p:cNvSpPr txBox="1">
            <a:spLocks noChangeArrowheads="1"/>
          </p:cNvSpPr>
          <p:nvPr/>
        </p:nvSpPr>
        <p:spPr>
          <a:xfrm>
            <a:off x="79374" y="1703315"/>
            <a:ext cx="8848725" cy="2209800"/>
          </a:xfrm>
          <a:prstGeom prst="rect">
            <a:avLst/>
          </a:prstGeom>
          <a:effectLst>
            <a:glow rad="139700">
              <a:schemeClr val="accent2">
                <a:satMod val="175000"/>
                <a:alpha val="40000"/>
              </a:schemeClr>
            </a:glow>
          </a:effectLst>
        </p:spPr>
        <p:txBody>
          <a:bodyPr vert="horz" lIns="45720" tIns="0" rIns="45720" bIns="0" anchor="ctr" anchorCtr="0">
            <a:normAutofit fontScale="97500"/>
            <a:scene3d>
              <a:camera prst="orthographicFront"/>
              <a:lightRig rig="soft" dir="t">
                <a:rot lat="0" lon="0" rev="17220000"/>
              </a:lightRig>
            </a:scene3d>
            <a:sp3d prstMaterial="softEdge">
              <a:bevelT w="38100" h="38100"/>
            </a:sp3d>
          </a:bodyPr>
          <a:lstStyle>
            <a:lvl1pPr algn="ctr" rtl="0" eaLnBrk="1" latinLnBrk="0" hangingPunct="1">
              <a:spcBef>
                <a:spcPct val="0"/>
              </a:spcBef>
              <a:buNone/>
              <a:defRPr kumimoji="0" sz="4800" b="1" kern="1200"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defRPr>
            </a:lvl1pPr>
          </a:lstStyle>
          <a:p>
            <a:r>
              <a:rPr lang="en-US" sz="5400" cap="none" dirty="0" smtClean="0">
                <a:solidFill>
                  <a:srgbClr val="FFC000"/>
                </a:solidFill>
              </a:rPr>
              <a:t>Chapter 18 (Part 2):</a:t>
            </a:r>
            <a:br>
              <a:rPr lang="en-US" sz="5400" cap="none" dirty="0" smtClean="0">
                <a:solidFill>
                  <a:srgbClr val="FFC000"/>
                </a:solidFill>
              </a:rPr>
            </a:br>
            <a:r>
              <a:rPr lang="en-US" sz="5400" cap="none" dirty="0" smtClean="0">
                <a:solidFill>
                  <a:srgbClr val="FFC000"/>
                </a:solidFill>
              </a:rPr>
              <a:t>Semiconductors</a:t>
            </a:r>
            <a:endParaRPr lang="en-GB" sz="5400" dirty="0" smtClean="0">
              <a:solidFill>
                <a:srgbClr val="FFC000"/>
              </a:solidFill>
            </a:endParaRPr>
          </a:p>
        </p:txBody>
      </p:sp>
      <p:sp>
        <p:nvSpPr>
          <p:cNvPr id="2" name="Slide Number Placeholder 1"/>
          <p:cNvSpPr>
            <a:spLocks noGrp="1"/>
          </p:cNvSpPr>
          <p:nvPr>
            <p:ph type="sldNum" sz="quarter" idx="12"/>
          </p:nvPr>
        </p:nvSpPr>
        <p:spPr/>
        <p:txBody>
          <a:bodyPr/>
          <a:lstStyle/>
          <a:p>
            <a:pPr>
              <a:defRPr/>
            </a:pPr>
            <a:fld id="{0967C46A-C4A5-4AB8-B5D2-12CBAA02E5C6}" type="slidenum">
              <a:rPr lang="en-GB" smtClean="0"/>
              <a:pPr>
                <a:defRPr/>
              </a:pPr>
              <a:t>1</a:t>
            </a:fld>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19258" y="1158532"/>
            <a:ext cx="2936782" cy="571414"/>
          </a:xfrm>
          <a:extLst/>
        </p:spPr>
        <p:txBody>
          <a:bodyPr>
            <a:normAutofit/>
          </a:bodyPr>
          <a:lstStyle/>
          <a:p>
            <a:pPr eaLnBrk="1" fontAlgn="auto" hangingPunct="1">
              <a:spcAft>
                <a:spcPts val="0"/>
              </a:spcAft>
              <a:defRPr/>
            </a:pPr>
            <a:r>
              <a:rPr lang="en-US" sz="3200" u="sng" dirty="0" smtClean="0"/>
              <a:t>Complete Curve</a:t>
            </a:r>
            <a:endParaRPr lang="en-GB" sz="3200" u="sng" dirty="0" smtClean="0"/>
          </a:p>
        </p:txBody>
      </p:sp>
      <p:sp>
        <p:nvSpPr>
          <p:cNvPr id="24" name="Rectangle 1028"/>
          <p:cNvSpPr>
            <a:spLocks noGrp="1" noChangeArrowheads="1"/>
          </p:cNvSpPr>
          <p:nvPr>
            <p:ph type="ftr" sz="quarter" idx="11"/>
          </p:nvPr>
        </p:nvSpPr>
        <p:spPr>
          <a:xfrm>
            <a:off x="863600" y="6356350"/>
            <a:ext cx="7061200" cy="365125"/>
          </a:xfrm>
        </p:spPr>
        <p:txBody>
          <a:bodyPr/>
          <a:lstStyle/>
          <a:p>
            <a:pPr>
              <a:defRPr/>
            </a:pPr>
            <a:r>
              <a:rPr lang="en-GB" dirty="0"/>
              <a:t>Copyright © 2010 Christopher </a:t>
            </a:r>
            <a:r>
              <a:rPr lang="en-GB" dirty="0" err="1"/>
              <a:t>Teoh</a:t>
            </a:r>
            <a:r>
              <a:rPr lang="en-GB" dirty="0"/>
              <a:t>, Tan HJ &amp; Wong WY Singapore Polytechnic. All rights reserved</a:t>
            </a:r>
            <a:endParaRPr lang="en-US" dirty="0"/>
          </a:p>
        </p:txBody>
      </p:sp>
      <p:grpSp>
        <p:nvGrpSpPr>
          <p:cNvPr id="20485" name="Group 1027"/>
          <p:cNvGrpSpPr>
            <a:grpSpLocks/>
          </p:cNvGrpSpPr>
          <p:nvPr/>
        </p:nvGrpSpPr>
        <p:grpSpPr bwMode="auto">
          <a:xfrm>
            <a:off x="2111375" y="1990725"/>
            <a:ext cx="5965825" cy="4562475"/>
            <a:chOff x="957" y="744"/>
            <a:chExt cx="3927" cy="3165"/>
          </a:xfrm>
        </p:grpSpPr>
        <p:sp>
          <p:nvSpPr>
            <p:cNvPr id="20490" name="Line 1028"/>
            <p:cNvSpPr>
              <a:spLocks noChangeShapeType="1"/>
            </p:cNvSpPr>
            <p:nvPr/>
          </p:nvSpPr>
          <p:spPr bwMode="auto">
            <a:xfrm flipH="1">
              <a:off x="1510" y="2308"/>
              <a:ext cx="3" cy="11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SG"/>
            </a:p>
          </p:txBody>
        </p:sp>
        <p:sp>
          <p:nvSpPr>
            <p:cNvPr id="20491" name="Text Box 1029"/>
            <p:cNvSpPr txBox="1">
              <a:spLocks noChangeArrowheads="1"/>
            </p:cNvSpPr>
            <p:nvPr/>
          </p:nvSpPr>
          <p:spPr bwMode="auto">
            <a:xfrm>
              <a:off x="2710" y="3592"/>
              <a:ext cx="72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a:t>I</a:t>
              </a:r>
              <a:r>
                <a:rPr lang="en-GB" baseline="-25000"/>
                <a:t>R</a:t>
              </a:r>
              <a:r>
                <a:rPr lang="en-GB"/>
                <a:t> (</a:t>
              </a:r>
              <a:r>
                <a:rPr lang="en-GB">
                  <a:latin typeface="Symbol" pitchFamily="18" charset="2"/>
                </a:rPr>
                <a:t>m</a:t>
              </a:r>
              <a:r>
                <a:rPr lang="en-GB"/>
                <a:t>A)</a:t>
              </a:r>
            </a:p>
          </p:txBody>
        </p:sp>
        <p:sp>
          <p:nvSpPr>
            <p:cNvPr id="20492" name="Text Box 1030"/>
            <p:cNvSpPr txBox="1">
              <a:spLocks noChangeArrowheads="1"/>
            </p:cNvSpPr>
            <p:nvPr/>
          </p:nvSpPr>
          <p:spPr bwMode="auto">
            <a:xfrm>
              <a:off x="957" y="2226"/>
              <a:ext cx="35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a:t>V</a:t>
              </a:r>
              <a:r>
                <a:rPr lang="en-GB" baseline="-25000"/>
                <a:t>R</a:t>
              </a:r>
              <a:endParaRPr lang="en-GB"/>
            </a:p>
          </p:txBody>
        </p:sp>
        <p:sp>
          <p:nvSpPr>
            <p:cNvPr id="20493" name="Text Box 1031"/>
            <p:cNvSpPr txBox="1">
              <a:spLocks noChangeArrowheads="1"/>
            </p:cNvSpPr>
            <p:nvPr/>
          </p:nvSpPr>
          <p:spPr bwMode="auto">
            <a:xfrm>
              <a:off x="1508" y="2407"/>
              <a:ext cx="55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i="1">
                  <a:solidFill>
                    <a:srgbClr val="FF0000"/>
                  </a:solidFill>
                  <a:latin typeface="Comic Sans MS" pitchFamily="66" charset="0"/>
                </a:rPr>
                <a:t>Knee</a:t>
              </a:r>
            </a:p>
          </p:txBody>
        </p:sp>
        <p:sp>
          <p:nvSpPr>
            <p:cNvPr id="20494" name="Freeform 1032"/>
            <p:cNvSpPr>
              <a:spLocks/>
            </p:cNvSpPr>
            <p:nvPr/>
          </p:nvSpPr>
          <p:spPr bwMode="auto">
            <a:xfrm>
              <a:off x="1440" y="2326"/>
              <a:ext cx="1570" cy="1255"/>
            </a:xfrm>
            <a:custGeom>
              <a:avLst/>
              <a:gdLst>
                <a:gd name="T0" fmla="*/ 908 w 2064"/>
                <a:gd name="T1" fmla="*/ 0 h 2052"/>
                <a:gd name="T2" fmla="*/ 898 w 2064"/>
                <a:gd name="T3" fmla="*/ 10 h 2052"/>
                <a:gd name="T4" fmla="*/ 874 w 2064"/>
                <a:gd name="T5" fmla="*/ 14 h 2052"/>
                <a:gd name="T6" fmla="*/ 834 w 2064"/>
                <a:gd name="T7" fmla="*/ 15 h 2052"/>
                <a:gd name="T8" fmla="*/ 660 w 2064"/>
                <a:gd name="T9" fmla="*/ 15 h 2052"/>
                <a:gd name="T10" fmla="*/ 172 w 2064"/>
                <a:gd name="T11" fmla="*/ 15 h 2052"/>
                <a:gd name="T12" fmla="*/ 103 w 2064"/>
                <a:gd name="T13" fmla="*/ 15 h 2052"/>
                <a:gd name="T14" fmla="*/ 72 w 2064"/>
                <a:gd name="T15" fmla="*/ 24 h 2052"/>
                <a:gd name="T16" fmla="*/ 61 w 2064"/>
                <a:gd name="T17" fmla="*/ 35 h 2052"/>
                <a:gd name="T18" fmla="*/ 52 w 2064"/>
                <a:gd name="T19" fmla="*/ 52 h 2052"/>
                <a:gd name="T20" fmla="*/ 45 w 2064"/>
                <a:gd name="T21" fmla="*/ 98 h 2052"/>
                <a:gd name="T22" fmla="*/ 24 w 2064"/>
                <a:gd name="T23" fmla="*/ 244 h 2052"/>
                <a:gd name="T24" fmla="*/ 0 w 2064"/>
                <a:gd name="T25" fmla="*/ 470 h 20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64"/>
                <a:gd name="T40" fmla="*/ 0 h 2052"/>
                <a:gd name="T41" fmla="*/ 2064 w 2064"/>
                <a:gd name="T42" fmla="*/ 2052 h 20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64" h="2052">
                  <a:moveTo>
                    <a:pt x="2064" y="0"/>
                  </a:moveTo>
                  <a:cubicBezTo>
                    <a:pt x="2058" y="16"/>
                    <a:pt x="2053" y="32"/>
                    <a:pt x="2040" y="42"/>
                  </a:cubicBezTo>
                  <a:cubicBezTo>
                    <a:pt x="2027" y="52"/>
                    <a:pt x="2010" y="56"/>
                    <a:pt x="1986" y="60"/>
                  </a:cubicBezTo>
                  <a:cubicBezTo>
                    <a:pt x="1962" y="64"/>
                    <a:pt x="1977" y="65"/>
                    <a:pt x="1896" y="66"/>
                  </a:cubicBezTo>
                  <a:cubicBezTo>
                    <a:pt x="1815" y="67"/>
                    <a:pt x="1751" y="66"/>
                    <a:pt x="1500" y="66"/>
                  </a:cubicBezTo>
                  <a:cubicBezTo>
                    <a:pt x="1249" y="66"/>
                    <a:pt x="601" y="66"/>
                    <a:pt x="390" y="66"/>
                  </a:cubicBezTo>
                  <a:cubicBezTo>
                    <a:pt x="179" y="66"/>
                    <a:pt x="272" y="59"/>
                    <a:pt x="234" y="66"/>
                  </a:cubicBezTo>
                  <a:cubicBezTo>
                    <a:pt x="196" y="73"/>
                    <a:pt x="178" y="93"/>
                    <a:pt x="162" y="108"/>
                  </a:cubicBezTo>
                  <a:cubicBezTo>
                    <a:pt x="146" y="123"/>
                    <a:pt x="145" y="136"/>
                    <a:pt x="138" y="156"/>
                  </a:cubicBezTo>
                  <a:cubicBezTo>
                    <a:pt x="131" y="176"/>
                    <a:pt x="126" y="182"/>
                    <a:pt x="120" y="228"/>
                  </a:cubicBezTo>
                  <a:cubicBezTo>
                    <a:pt x="114" y="274"/>
                    <a:pt x="113" y="292"/>
                    <a:pt x="102" y="432"/>
                  </a:cubicBezTo>
                  <a:cubicBezTo>
                    <a:pt x="91" y="572"/>
                    <a:pt x="71" y="798"/>
                    <a:pt x="54" y="1068"/>
                  </a:cubicBezTo>
                  <a:cubicBezTo>
                    <a:pt x="37" y="1338"/>
                    <a:pt x="9" y="1888"/>
                    <a:pt x="0" y="2052"/>
                  </a:cubicBezTo>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0495" name="Text Box 1033"/>
            <p:cNvSpPr txBox="1">
              <a:spLocks noChangeArrowheads="1"/>
            </p:cNvSpPr>
            <p:nvPr/>
          </p:nvSpPr>
          <p:spPr bwMode="auto">
            <a:xfrm>
              <a:off x="1290" y="2024"/>
              <a:ext cx="37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b="1" i="1">
                  <a:solidFill>
                    <a:schemeClr val="accent2"/>
                  </a:solidFill>
                  <a:latin typeface="Comic Sans MS" pitchFamily="66" charset="0"/>
                </a:rPr>
                <a:t>V</a:t>
              </a:r>
              <a:r>
                <a:rPr lang="en-GB" sz="2000" b="1" i="1" baseline="-25000">
                  <a:solidFill>
                    <a:schemeClr val="accent2"/>
                  </a:solidFill>
                  <a:latin typeface="Comic Sans MS" pitchFamily="66" charset="0"/>
                </a:rPr>
                <a:t>BR</a:t>
              </a:r>
              <a:endParaRPr lang="en-GB" sz="2000" b="1" i="1">
                <a:solidFill>
                  <a:schemeClr val="accent2"/>
                </a:solidFill>
                <a:latin typeface="Comic Sans MS" pitchFamily="66" charset="0"/>
              </a:endParaRPr>
            </a:p>
          </p:txBody>
        </p:sp>
        <p:sp>
          <p:nvSpPr>
            <p:cNvPr id="20496" name="Oval 1034"/>
            <p:cNvSpPr>
              <a:spLocks noChangeArrowheads="1"/>
            </p:cNvSpPr>
            <p:nvPr/>
          </p:nvSpPr>
          <p:spPr bwMode="auto">
            <a:xfrm>
              <a:off x="2950" y="2242"/>
              <a:ext cx="114" cy="11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20497" name="Line 1035"/>
            <p:cNvSpPr>
              <a:spLocks noChangeShapeType="1"/>
            </p:cNvSpPr>
            <p:nvPr/>
          </p:nvSpPr>
          <p:spPr bwMode="auto">
            <a:xfrm flipV="1">
              <a:off x="3026" y="1085"/>
              <a:ext cx="0" cy="252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20498" name="Line 1036"/>
            <p:cNvSpPr>
              <a:spLocks noChangeShapeType="1"/>
            </p:cNvSpPr>
            <p:nvPr/>
          </p:nvSpPr>
          <p:spPr bwMode="auto">
            <a:xfrm rot="5400000" flipV="1">
              <a:off x="2871" y="625"/>
              <a:ext cx="0" cy="336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20499" name="Freeform 1037"/>
            <p:cNvSpPr>
              <a:spLocks/>
            </p:cNvSpPr>
            <p:nvPr/>
          </p:nvSpPr>
          <p:spPr bwMode="auto">
            <a:xfrm>
              <a:off x="3026" y="1145"/>
              <a:ext cx="727" cy="1162"/>
            </a:xfrm>
            <a:custGeom>
              <a:avLst/>
              <a:gdLst>
                <a:gd name="T0" fmla="*/ 0 w 1811"/>
                <a:gd name="T1" fmla="*/ 403 h 1974"/>
                <a:gd name="T2" fmla="*/ 55 w 1811"/>
                <a:gd name="T3" fmla="*/ 386 h 1974"/>
                <a:gd name="T4" fmla="*/ 81 w 1811"/>
                <a:gd name="T5" fmla="*/ 367 h 1974"/>
                <a:gd name="T6" fmla="*/ 95 w 1811"/>
                <a:gd name="T7" fmla="*/ 345 h 1974"/>
                <a:gd name="T8" fmla="*/ 101 w 1811"/>
                <a:gd name="T9" fmla="*/ 321 h 1974"/>
                <a:gd name="T10" fmla="*/ 104 w 1811"/>
                <a:gd name="T11" fmla="*/ 298 h 1974"/>
                <a:gd name="T12" fmla="*/ 105 w 1811"/>
                <a:gd name="T13" fmla="*/ 276 h 1974"/>
                <a:gd name="T14" fmla="*/ 117 w 1811"/>
                <a:gd name="T15" fmla="*/ 0 h 1974"/>
                <a:gd name="T16" fmla="*/ 0 60000 65536"/>
                <a:gd name="T17" fmla="*/ 0 60000 65536"/>
                <a:gd name="T18" fmla="*/ 0 60000 65536"/>
                <a:gd name="T19" fmla="*/ 0 60000 65536"/>
                <a:gd name="T20" fmla="*/ 0 60000 65536"/>
                <a:gd name="T21" fmla="*/ 0 60000 65536"/>
                <a:gd name="T22" fmla="*/ 0 60000 65536"/>
                <a:gd name="T23" fmla="*/ 0 60000 65536"/>
                <a:gd name="T24" fmla="*/ 0 w 1811"/>
                <a:gd name="T25" fmla="*/ 0 h 1974"/>
                <a:gd name="T26" fmla="*/ 1811 w 1811"/>
                <a:gd name="T27" fmla="*/ 1974 h 19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11" h="1974">
                  <a:moveTo>
                    <a:pt x="0" y="1974"/>
                  </a:moveTo>
                  <a:cubicBezTo>
                    <a:pt x="321" y="1947"/>
                    <a:pt x="642" y="1921"/>
                    <a:pt x="851" y="1892"/>
                  </a:cubicBezTo>
                  <a:cubicBezTo>
                    <a:pt x="1060" y="1863"/>
                    <a:pt x="1151" y="1834"/>
                    <a:pt x="1253" y="1801"/>
                  </a:cubicBezTo>
                  <a:cubicBezTo>
                    <a:pt x="1355" y="1768"/>
                    <a:pt x="1411" y="1729"/>
                    <a:pt x="1463" y="1691"/>
                  </a:cubicBezTo>
                  <a:cubicBezTo>
                    <a:pt x="1515" y="1653"/>
                    <a:pt x="1541" y="1610"/>
                    <a:pt x="1564" y="1572"/>
                  </a:cubicBezTo>
                  <a:cubicBezTo>
                    <a:pt x="1587" y="1534"/>
                    <a:pt x="1591" y="1498"/>
                    <a:pt x="1600" y="1462"/>
                  </a:cubicBezTo>
                  <a:cubicBezTo>
                    <a:pt x="1609" y="1426"/>
                    <a:pt x="1584" y="1597"/>
                    <a:pt x="1619" y="1353"/>
                  </a:cubicBezTo>
                  <a:cubicBezTo>
                    <a:pt x="1654" y="1109"/>
                    <a:pt x="1732" y="554"/>
                    <a:pt x="1811" y="0"/>
                  </a:cubicBezTo>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0500" name="Line 1038"/>
            <p:cNvSpPr>
              <a:spLocks noChangeShapeType="1"/>
            </p:cNvSpPr>
            <p:nvPr/>
          </p:nvSpPr>
          <p:spPr bwMode="auto">
            <a:xfrm>
              <a:off x="3673" y="2117"/>
              <a:ext cx="0" cy="15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SG"/>
            </a:p>
          </p:txBody>
        </p:sp>
        <p:sp>
          <p:nvSpPr>
            <p:cNvPr id="20501" name="Text Box 1039"/>
            <p:cNvSpPr txBox="1">
              <a:spLocks noChangeArrowheads="1"/>
            </p:cNvSpPr>
            <p:nvPr/>
          </p:nvSpPr>
          <p:spPr bwMode="auto">
            <a:xfrm>
              <a:off x="3499" y="2331"/>
              <a:ext cx="5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600" b="1" i="1">
                  <a:solidFill>
                    <a:srgbClr val="FF0000"/>
                  </a:solidFill>
                  <a:latin typeface="Comic Sans MS" pitchFamily="66" charset="0"/>
                </a:rPr>
                <a:t>0.7V</a:t>
              </a:r>
            </a:p>
          </p:txBody>
        </p:sp>
        <p:sp>
          <p:nvSpPr>
            <p:cNvPr id="20502" name="Text Box 1040"/>
            <p:cNvSpPr txBox="1">
              <a:spLocks noChangeArrowheads="1"/>
            </p:cNvSpPr>
            <p:nvPr/>
          </p:nvSpPr>
          <p:spPr bwMode="auto">
            <a:xfrm>
              <a:off x="2759" y="744"/>
              <a:ext cx="7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a:t>I</a:t>
              </a:r>
              <a:r>
                <a:rPr lang="en-GB" baseline="-25000"/>
                <a:t>F</a:t>
              </a:r>
              <a:r>
                <a:rPr lang="en-GB"/>
                <a:t> (mA)</a:t>
              </a:r>
            </a:p>
          </p:txBody>
        </p:sp>
        <p:sp>
          <p:nvSpPr>
            <p:cNvPr id="20503" name="Text Box 1041"/>
            <p:cNvSpPr txBox="1">
              <a:spLocks noChangeArrowheads="1"/>
            </p:cNvSpPr>
            <p:nvPr/>
          </p:nvSpPr>
          <p:spPr bwMode="auto">
            <a:xfrm>
              <a:off x="4543" y="2220"/>
              <a:ext cx="34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a:t>V</a:t>
              </a:r>
              <a:r>
                <a:rPr lang="en-GB" baseline="-25000"/>
                <a:t>F</a:t>
              </a:r>
              <a:endParaRPr lang="en-GB"/>
            </a:p>
          </p:txBody>
        </p:sp>
        <p:sp>
          <p:nvSpPr>
            <p:cNvPr id="20504" name="Line 1042"/>
            <p:cNvSpPr>
              <a:spLocks noChangeShapeType="1"/>
            </p:cNvSpPr>
            <p:nvPr/>
          </p:nvSpPr>
          <p:spPr bwMode="auto">
            <a:xfrm flipV="1">
              <a:off x="3006" y="2310"/>
              <a:ext cx="12" cy="2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p>
          </p:txBody>
        </p:sp>
      </p:grpSp>
      <p:sp>
        <p:nvSpPr>
          <p:cNvPr id="32787" name="Text Box 1043"/>
          <p:cNvSpPr txBox="1">
            <a:spLocks noChangeArrowheads="1"/>
          </p:cNvSpPr>
          <p:nvPr/>
        </p:nvSpPr>
        <p:spPr bwMode="auto">
          <a:xfrm>
            <a:off x="6237288" y="4799013"/>
            <a:ext cx="2703512" cy="10064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b="1" i="1">
                <a:solidFill>
                  <a:srgbClr val="0000FF"/>
                </a:solidFill>
                <a:latin typeface="Comic Sans MS" pitchFamily="66" charset="0"/>
                <a:cs typeface="Times New Roman" pitchFamily="18" charset="0"/>
              </a:rPr>
              <a:t>Notice that I</a:t>
            </a:r>
            <a:r>
              <a:rPr lang="en-GB" sz="2000" b="1" i="1" baseline="-25000">
                <a:solidFill>
                  <a:srgbClr val="0000FF"/>
                </a:solidFill>
                <a:latin typeface="Comic Sans MS" pitchFamily="66" charset="0"/>
                <a:cs typeface="Times New Roman" pitchFamily="18" charset="0"/>
              </a:rPr>
              <a:t>F</a:t>
            </a:r>
            <a:r>
              <a:rPr lang="en-GB" sz="2000" b="1" i="1">
                <a:solidFill>
                  <a:srgbClr val="0000FF"/>
                </a:solidFill>
                <a:latin typeface="Comic Sans MS" pitchFamily="66" charset="0"/>
                <a:cs typeface="Times New Roman" pitchFamily="18" charset="0"/>
              </a:rPr>
              <a:t> scale is in mA </a:t>
            </a:r>
            <a:r>
              <a:rPr lang="en-US" sz="2000" b="1" i="1">
                <a:solidFill>
                  <a:srgbClr val="0000FF"/>
                </a:solidFill>
                <a:latin typeface="Comic Sans MS" pitchFamily="66" charset="0"/>
                <a:cs typeface="Times New Roman" pitchFamily="18" charset="0"/>
              </a:rPr>
              <a:t>while</a:t>
            </a:r>
            <a:r>
              <a:rPr lang="en-GB" sz="2000" b="1" i="1">
                <a:solidFill>
                  <a:srgbClr val="0000FF"/>
                </a:solidFill>
                <a:latin typeface="Comic Sans MS" pitchFamily="66" charset="0"/>
                <a:cs typeface="Times New Roman" pitchFamily="18" charset="0"/>
              </a:rPr>
              <a:t> I</a:t>
            </a:r>
            <a:r>
              <a:rPr lang="en-GB" sz="2000" b="1" i="1" baseline="-25000">
                <a:solidFill>
                  <a:srgbClr val="0000FF"/>
                </a:solidFill>
                <a:latin typeface="Comic Sans MS" pitchFamily="66" charset="0"/>
                <a:cs typeface="Times New Roman" pitchFamily="18" charset="0"/>
              </a:rPr>
              <a:t>R</a:t>
            </a:r>
            <a:r>
              <a:rPr lang="en-GB" sz="2000" b="1" i="1">
                <a:solidFill>
                  <a:srgbClr val="0000FF"/>
                </a:solidFill>
                <a:latin typeface="Comic Sans MS" pitchFamily="66" charset="0"/>
                <a:cs typeface="Times New Roman" pitchFamily="18" charset="0"/>
              </a:rPr>
              <a:t> scale </a:t>
            </a:r>
            <a:r>
              <a:rPr lang="en-US" sz="2000" b="1" i="1">
                <a:solidFill>
                  <a:srgbClr val="0000FF"/>
                </a:solidFill>
                <a:latin typeface="Comic Sans MS" pitchFamily="66" charset="0"/>
                <a:cs typeface="Times New Roman" pitchFamily="18" charset="0"/>
              </a:rPr>
              <a:t>is </a:t>
            </a:r>
            <a:r>
              <a:rPr lang="en-GB" sz="2000" b="1" i="1">
                <a:solidFill>
                  <a:srgbClr val="0000FF"/>
                </a:solidFill>
                <a:latin typeface="Comic Sans MS" pitchFamily="66" charset="0"/>
                <a:cs typeface="Times New Roman" pitchFamily="18" charset="0"/>
              </a:rPr>
              <a:t>in</a:t>
            </a:r>
            <a:r>
              <a:rPr lang="en-GB" sz="2000" b="1" i="1">
                <a:solidFill>
                  <a:srgbClr val="0000FF"/>
                </a:solidFill>
                <a:cs typeface="Times New Roman" pitchFamily="18" charset="0"/>
              </a:rPr>
              <a:t> </a:t>
            </a:r>
            <a:r>
              <a:rPr lang="en-GB" sz="2000" b="1" i="1">
                <a:solidFill>
                  <a:srgbClr val="0000FF"/>
                </a:solidFill>
                <a:latin typeface="Symbol" pitchFamily="18" charset="2"/>
                <a:cs typeface="Times New Roman" pitchFamily="18" charset="0"/>
              </a:rPr>
              <a:t>m</a:t>
            </a:r>
            <a:r>
              <a:rPr lang="en-GB" sz="2000" b="1" i="1">
                <a:solidFill>
                  <a:srgbClr val="0000FF"/>
                </a:solidFill>
                <a:latin typeface="Comic Sans MS" pitchFamily="66" charset="0"/>
                <a:cs typeface="Times New Roman" pitchFamily="18" charset="0"/>
              </a:rPr>
              <a:t>A</a:t>
            </a:r>
            <a:r>
              <a:rPr lang="en-GB" sz="2000" b="1" i="1">
                <a:solidFill>
                  <a:srgbClr val="0000FF"/>
                </a:solidFill>
                <a:cs typeface="Times New Roman" pitchFamily="18" charset="0"/>
              </a:rPr>
              <a:t>.</a:t>
            </a:r>
            <a:endParaRPr lang="en-GB" sz="2000" b="1" i="1">
              <a:solidFill>
                <a:srgbClr val="0000FF"/>
              </a:solidFill>
            </a:endParaRPr>
          </a:p>
        </p:txBody>
      </p:sp>
      <p:sp>
        <p:nvSpPr>
          <p:cNvPr id="20487" name="Text Box 1044"/>
          <p:cNvSpPr txBox="1">
            <a:spLocks noChangeArrowheads="1"/>
          </p:cNvSpPr>
          <p:nvPr/>
        </p:nvSpPr>
        <p:spPr bwMode="auto">
          <a:xfrm>
            <a:off x="1331913" y="2060575"/>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rgbClr val="0000FF"/>
                </a:solidFill>
              </a:rPr>
              <a:t>Combining the 2 curves:</a:t>
            </a:r>
          </a:p>
        </p:txBody>
      </p:sp>
      <p:sp>
        <p:nvSpPr>
          <p:cNvPr id="32789" name="Line 1045"/>
          <p:cNvSpPr>
            <a:spLocks noChangeShapeType="1"/>
          </p:cNvSpPr>
          <p:nvPr/>
        </p:nvSpPr>
        <p:spPr bwMode="auto">
          <a:xfrm flipH="1">
            <a:off x="5872163" y="5805488"/>
            <a:ext cx="1701800" cy="493712"/>
          </a:xfrm>
          <a:prstGeom prst="line">
            <a:avLst/>
          </a:prstGeom>
          <a:noFill/>
          <a:ln w="12700" cap="sq">
            <a:solidFill>
              <a:srgbClr val="FF6600"/>
            </a:solidFill>
            <a:round/>
            <a:headEnd/>
            <a:tailEnd type="stealth" w="lg" len="med"/>
          </a:ln>
          <a:extLst>
            <a:ext uri="{909E8E84-426E-40DD-AFC4-6F175D3DCCD1}">
              <a14:hiddenFill xmlns:a14="http://schemas.microsoft.com/office/drawing/2010/main">
                <a:noFill/>
              </a14:hiddenFill>
            </a:ext>
          </a:extLst>
        </p:spPr>
        <p:txBody>
          <a:bodyPr wrap="none"/>
          <a:lstStyle/>
          <a:p>
            <a:endParaRPr lang="en-SG"/>
          </a:p>
        </p:txBody>
      </p:sp>
      <p:sp>
        <p:nvSpPr>
          <p:cNvPr id="32790" name="Line 1046"/>
          <p:cNvSpPr>
            <a:spLocks noChangeShapeType="1"/>
          </p:cNvSpPr>
          <p:nvPr/>
        </p:nvSpPr>
        <p:spPr bwMode="auto">
          <a:xfrm flipH="1" flipV="1">
            <a:off x="5616575" y="2482850"/>
            <a:ext cx="1495425" cy="2301875"/>
          </a:xfrm>
          <a:prstGeom prst="line">
            <a:avLst/>
          </a:prstGeom>
          <a:noFill/>
          <a:ln w="12700" cap="sq">
            <a:solidFill>
              <a:srgbClr val="FF9900"/>
            </a:solidFill>
            <a:round/>
            <a:headEnd type="none" w="sm" len="sm"/>
            <a:tailEnd type="triangle" w="lg" len="med"/>
          </a:ln>
          <a:extLst>
            <a:ext uri="{909E8E84-426E-40DD-AFC4-6F175D3DCCD1}">
              <a14:hiddenFill xmlns:a14="http://schemas.microsoft.com/office/drawing/2010/main">
                <a:noFill/>
              </a14:hiddenFill>
            </a:ext>
          </a:extLst>
        </p:spPr>
        <p:txBody>
          <a:bodyPr wrap="none"/>
          <a:lstStyle/>
          <a:p>
            <a:endParaRPr lang="en-SG"/>
          </a:p>
        </p:txBody>
      </p:sp>
      <p:sp>
        <p:nvSpPr>
          <p:cNvPr id="25"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V-I Characteristics of Diode</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5E89E49A-A58F-4EF9-9F85-9D234E303CED}" type="slidenum">
              <a:rPr lang="en-GB" smtClean="0"/>
              <a:pPr>
                <a:defRPr/>
              </a:pPr>
              <a:t>10</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87"/>
                                        </p:tgtEl>
                                        <p:attrNameLst>
                                          <p:attrName>style.visibility</p:attrName>
                                        </p:attrNameLst>
                                      </p:cBhvr>
                                      <p:to>
                                        <p:strVal val="visible"/>
                                      </p:to>
                                    </p:set>
                                    <p:animEffect transition="in" filter="checkerboard(across)">
                                      <p:cBhvr>
                                        <p:cTn id="7" dur="500"/>
                                        <p:tgtEl>
                                          <p:spTgt spid="3278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790"/>
                                        </p:tgtEl>
                                        <p:attrNameLst>
                                          <p:attrName>style.visibility</p:attrName>
                                        </p:attrNameLst>
                                      </p:cBhvr>
                                      <p:to>
                                        <p:strVal val="visible"/>
                                      </p:to>
                                    </p:set>
                                    <p:animEffect transition="in" filter="dissolve">
                                      <p:cBhvr>
                                        <p:cTn id="10" dur="500"/>
                                        <p:tgtEl>
                                          <p:spTgt spid="3279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789"/>
                                        </p:tgtEl>
                                        <p:attrNameLst>
                                          <p:attrName>style.visibility</p:attrName>
                                        </p:attrNameLst>
                                      </p:cBhvr>
                                      <p:to>
                                        <p:strVal val="visible"/>
                                      </p:to>
                                    </p:set>
                                    <p:animEffect transition="in" filter="dissolve">
                                      <p:cBhvr>
                                        <p:cTn id="13" dur="500"/>
                                        <p:tgtEl>
                                          <p:spTgt spid="32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7" grpId="0" animBg="1" autoUpdateAnimBg="0"/>
      <p:bldP spid="32789" grpId="0" animBg="1"/>
      <p:bldP spid="327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381000" y="1143000"/>
            <a:ext cx="8305800" cy="586946"/>
          </a:xfrm>
          <a:extLst/>
        </p:spPr>
        <p:txBody>
          <a:bodyPr>
            <a:normAutofit/>
          </a:bodyPr>
          <a:lstStyle/>
          <a:p>
            <a:pPr eaLnBrk="1" fontAlgn="auto" hangingPunct="1">
              <a:spcAft>
                <a:spcPts val="0"/>
              </a:spcAft>
              <a:defRPr/>
            </a:pPr>
            <a:r>
              <a:rPr lang="en-US" sz="3200" u="sng" dirty="0" smtClean="0"/>
              <a:t>V-I Characteristics for Diode </a:t>
            </a:r>
            <a:endParaRPr lang="en-GB" sz="3200" u="sng" dirty="0" smtClean="0"/>
          </a:p>
        </p:txBody>
      </p:sp>
      <p:sp>
        <p:nvSpPr>
          <p:cNvPr id="17" name="Rectangle 1028"/>
          <p:cNvSpPr>
            <a:spLocks noGrp="1" noChangeArrowheads="1"/>
          </p:cNvSpPr>
          <p:nvPr>
            <p:ph type="ftr" sz="quarter" idx="11"/>
          </p:nvPr>
        </p:nvSpPr>
        <p:spPr>
          <a:xfrm>
            <a:off x="1042988" y="6356350"/>
            <a:ext cx="7126287" cy="365125"/>
          </a:xfrm>
        </p:spPr>
        <p:txBody>
          <a:bodyPr/>
          <a:lstStyle/>
          <a:p>
            <a:pPr>
              <a:defRPr/>
            </a:pPr>
            <a:r>
              <a:rPr lang="en-GB" dirty="0"/>
              <a:t>Copyright © 2010 Christopher </a:t>
            </a:r>
            <a:r>
              <a:rPr lang="en-GB" dirty="0" err="1"/>
              <a:t>Teoh</a:t>
            </a:r>
            <a:r>
              <a:rPr lang="en-GB" dirty="0"/>
              <a:t>, Tan HJ &amp; Wong WY Singapore Polytechnic. All rights reserved</a:t>
            </a:r>
            <a:endParaRPr lang="en-US" dirty="0"/>
          </a:p>
        </p:txBody>
      </p:sp>
      <p:grpSp>
        <p:nvGrpSpPr>
          <p:cNvPr id="22533" name="Group 1027"/>
          <p:cNvGrpSpPr>
            <a:grpSpLocks/>
          </p:cNvGrpSpPr>
          <p:nvPr/>
        </p:nvGrpSpPr>
        <p:grpSpPr bwMode="auto">
          <a:xfrm>
            <a:off x="1676400" y="2017713"/>
            <a:ext cx="7010400" cy="4503737"/>
            <a:chOff x="373" y="279"/>
            <a:chExt cx="5070" cy="3730"/>
          </a:xfrm>
        </p:grpSpPr>
        <p:sp>
          <p:nvSpPr>
            <p:cNvPr id="22535" name="Line 1028"/>
            <p:cNvSpPr>
              <a:spLocks noChangeShapeType="1"/>
            </p:cNvSpPr>
            <p:nvPr/>
          </p:nvSpPr>
          <p:spPr bwMode="auto">
            <a:xfrm flipV="1">
              <a:off x="2669" y="586"/>
              <a:ext cx="9" cy="308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22536" name="Line 1029"/>
            <p:cNvSpPr>
              <a:spLocks noChangeShapeType="1"/>
            </p:cNvSpPr>
            <p:nvPr/>
          </p:nvSpPr>
          <p:spPr bwMode="auto">
            <a:xfrm flipV="1">
              <a:off x="902" y="2688"/>
              <a:ext cx="4167" cy="19"/>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22537" name="Line 1030"/>
            <p:cNvSpPr>
              <a:spLocks noChangeShapeType="1"/>
            </p:cNvSpPr>
            <p:nvPr/>
          </p:nvSpPr>
          <p:spPr bwMode="auto">
            <a:xfrm>
              <a:off x="1373" y="2698"/>
              <a:ext cx="181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2538" name="Line 1031"/>
            <p:cNvSpPr>
              <a:spLocks noChangeShapeType="1"/>
            </p:cNvSpPr>
            <p:nvPr/>
          </p:nvSpPr>
          <p:spPr bwMode="auto">
            <a:xfrm flipV="1">
              <a:off x="3167" y="835"/>
              <a:ext cx="9" cy="185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2539" name="Text Box 1032"/>
            <p:cNvSpPr txBox="1">
              <a:spLocks noChangeArrowheads="1"/>
            </p:cNvSpPr>
            <p:nvPr/>
          </p:nvSpPr>
          <p:spPr bwMode="auto">
            <a:xfrm>
              <a:off x="5099" y="2659"/>
              <a:ext cx="3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t>V</a:t>
              </a:r>
              <a:r>
                <a:rPr lang="en-GB" sz="2000" baseline="-25000"/>
                <a:t>F</a:t>
              </a:r>
              <a:endParaRPr lang="en-GB" sz="2000"/>
            </a:p>
          </p:txBody>
        </p:sp>
        <p:sp>
          <p:nvSpPr>
            <p:cNvPr id="22540" name="Text Box 1033"/>
            <p:cNvSpPr txBox="1">
              <a:spLocks noChangeArrowheads="1"/>
            </p:cNvSpPr>
            <p:nvPr/>
          </p:nvSpPr>
          <p:spPr bwMode="auto">
            <a:xfrm>
              <a:off x="373" y="2648"/>
              <a:ext cx="39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t>V</a:t>
              </a:r>
              <a:r>
                <a:rPr lang="en-GB" sz="2000" baseline="-25000"/>
                <a:t>R</a:t>
              </a:r>
              <a:endParaRPr lang="en-GB" sz="2000"/>
            </a:p>
          </p:txBody>
        </p:sp>
        <p:sp>
          <p:nvSpPr>
            <p:cNvPr id="22541" name="Text Box 1034"/>
            <p:cNvSpPr txBox="1">
              <a:spLocks noChangeArrowheads="1"/>
            </p:cNvSpPr>
            <p:nvPr/>
          </p:nvSpPr>
          <p:spPr bwMode="auto">
            <a:xfrm>
              <a:off x="2946" y="2753"/>
              <a:ext cx="60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t>0.7 V</a:t>
              </a:r>
            </a:p>
          </p:txBody>
        </p:sp>
        <p:sp>
          <p:nvSpPr>
            <p:cNvPr id="22542" name="Text Box 1035"/>
            <p:cNvSpPr txBox="1">
              <a:spLocks noChangeArrowheads="1"/>
            </p:cNvSpPr>
            <p:nvPr/>
          </p:nvSpPr>
          <p:spPr bwMode="auto">
            <a:xfrm>
              <a:off x="2650" y="2755"/>
              <a:ext cx="27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t>0</a:t>
              </a:r>
            </a:p>
          </p:txBody>
        </p:sp>
        <p:sp>
          <p:nvSpPr>
            <p:cNvPr id="22543" name="Text Box 1036"/>
            <p:cNvSpPr txBox="1">
              <a:spLocks noChangeArrowheads="1"/>
            </p:cNvSpPr>
            <p:nvPr/>
          </p:nvSpPr>
          <p:spPr bwMode="auto">
            <a:xfrm>
              <a:off x="2525" y="279"/>
              <a:ext cx="31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t>I</a:t>
              </a:r>
              <a:r>
                <a:rPr lang="en-GB" sz="2000" baseline="-25000"/>
                <a:t>F</a:t>
              </a:r>
              <a:endParaRPr lang="en-GB" sz="2000"/>
            </a:p>
          </p:txBody>
        </p:sp>
        <p:sp>
          <p:nvSpPr>
            <p:cNvPr id="22544" name="Text Box 1037"/>
            <p:cNvSpPr txBox="1">
              <a:spLocks noChangeArrowheads="1"/>
            </p:cNvSpPr>
            <p:nvPr/>
          </p:nvSpPr>
          <p:spPr bwMode="auto">
            <a:xfrm>
              <a:off x="2561" y="3680"/>
              <a:ext cx="31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t>I</a:t>
              </a:r>
              <a:r>
                <a:rPr lang="en-GB" sz="2000" baseline="-25000"/>
                <a:t>R</a:t>
              </a:r>
              <a:endParaRPr lang="en-GB" sz="2000"/>
            </a:p>
          </p:txBody>
        </p:sp>
        <p:sp>
          <p:nvSpPr>
            <p:cNvPr id="22545" name="Text Box 1038"/>
            <p:cNvSpPr txBox="1">
              <a:spLocks noChangeArrowheads="1"/>
            </p:cNvSpPr>
            <p:nvPr/>
          </p:nvSpPr>
          <p:spPr bwMode="auto">
            <a:xfrm>
              <a:off x="2370" y="2359"/>
              <a:ext cx="27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t>0</a:t>
              </a:r>
            </a:p>
          </p:txBody>
        </p:sp>
      </p:grpSp>
      <p:sp>
        <p:nvSpPr>
          <p:cNvPr id="22534" name="Text Box 1039"/>
          <p:cNvSpPr txBox="1">
            <a:spLocks noChangeArrowheads="1"/>
          </p:cNvSpPr>
          <p:nvPr/>
        </p:nvSpPr>
        <p:spPr bwMode="auto">
          <a:xfrm>
            <a:off x="1403350" y="2060575"/>
            <a:ext cx="31686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solidFill>
                  <a:srgbClr val="0000FF"/>
                </a:solidFill>
              </a:rPr>
              <a:t>Instead of the combined curve in the previous slide, a practical diode model is usually used for circuit calculation</a:t>
            </a:r>
            <a:endParaRPr lang="en-GB">
              <a:solidFill>
                <a:srgbClr val="0000FF"/>
              </a:solidFill>
            </a:endParaRPr>
          </a:p>
        </p:txBody>
      </p:sp>
      <p:sp>
        <p:nvSpPr>
          <p:cNvPr id="18"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18-9 Practical Diode Model</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5E89E49A-A58F-4EF9-9F85-9D234E303CED}" type="slidenum">
              <a:rPr lang="en-GB" smtClean="0"/>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69318" y="1230162"/>
            <a:ext cx="2498725" cy="530129"/>
          </a:xfrm>
          <a:extLst/>
        </p:spPr>
        <p:txBody>
          <a:bodyPr>
            <a:noAutofit/>
          </a:bodyPr>
          <a:lstStyle/>
          <a:p>
            <a:pPr eaLnBrk="1" fontAlgn="auto" hangingPunct="1">
              <a:spcAft>
                <a:spcPts val="0"/>
              </a:spcAft>
              <a:defRPr/>
            </a:pPr>
            <a:r>
              <a:rPr lang="en-US" sz="3200" u="sng" dirty="0" smtClean="0"/>
              <a:t>Forward Bias</a:t>
            </a:r>
            <a:endParaRPr lang="en-GB" sz="3200" u="sng" dirty="0" smtClean="0"/>
          </a:p>
        </p:txBody>
      </p:sp>
      <p:sp>
        <p:nvSpPr>
          <p:cNvPr id="34" name="Rectangle 1028"/>
          <p:cNvSpPr>
            <a:spLocks noGrp="1" noChangeArrowheads="1"/>
          </p:cNvSpPr>
          <p:nvPr>
            <p:ph type="ftr" sz="quarter" idx="11"/>
          </p:nvPr>
        </p:nvSpPr>
        <p:spPr>
          <a:xfrm>
            <a:off x="1187450" y="6356350"/>
            <a:ext cx="6991350" cy="365125"/>
          </a:xfrm>
        </p:spPr>
        <p:txBody>
          <a:bodyPr/>
          <a:lstStyle/>
          <a:p>
            <a:pPr>
              <a:defRPr/>
            </a:pPr>
            <a:r>
              <a:rPr lang="en-GB" dirty="0"/>
              <a:t>Copyright © 2010 Christopher </a:t>
            </a:r>
            <a:r>
              <a:rPr lang="en-GB" dirty="0" err="1"/>
              <a:t>Teoh</a:t>
            </a:r>
            <a:r>
              <a:rPr lang="en-GB" dirty="0"/>
              <a:t>, Tan HJ &amp; Wong WY Singapore Polytechnic. All rights reserved</a:t>
            </a:r>
            <a:endParaRPr lang="en-US" dirty="0"/>
          </a:p>
        </p:txBody>
      </p:sp>
      <p:sp>
        <p:nvSpPr>
          <p:cNvPr id="23557" name="Rectangle 3"/>
          <p:cNvSpPr>
            <a:spLocks noChangeArrowheads="1"/>
          </p:cNvSpPr>
          <p:nvPr/>
        </p:nvSpPr>
        <p:spPr bwMode="auto">
          <a:xfrm>
            <a:off x="4464050" y="1773238"/>
            <a:ext cx="46799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spcAft>
                <a:spcPct val="40000"/>
              </a:spcAft>
              <a:buClr>
                <a:schemeClr val="tx2"/>
              </a:buClr>
              <a:buFont typeface="Wingdings" pitchFamily="2" charset="2"/>
              <a:buChar char="w"/>
            </a:pPr>
            <a:r>
              <a:rPr lang="en-GB">
                <a:solidFill>
                  <a:schemeClr val="accent2"/>
                </a:solidFill>
              </a:rPr>
              <a:t>When diode is forward-biased, it acts as a closed switch in series with a small voltage, V</a:t>
            </a:r>
            <a:r>
              <a:rPr lang="en-GB" baseline="-25000">
                <a:solidFill>
                  <a:schemeClr val="accent2"/>
                </a:solidFill>
              </a:rPr>
              <a:t>F.</a:t>
            </a:r>
            <a:endParaRPr lang="en-GB">
              <a:solidFill>
                <a:schemeClr val="accent2"/>
              </a:solidFill>
            </a:endParaRPr>
          </a:p>
          <a:p>
            <a:pPr marL="457200" indent="-457200">
              <a:spcBef>
                <a:spcPct val="20000"/>
              </a:spcBef>
              <a:spcAft>
                <a:spcPct val="40000"/>
              </a:spcAft>
              <a:buClr>
                <a:schemeClr val="tx2"/>
              </a:buClr>
              <a:buFont typeface="Wingdings" pitchFamily="2" charset="2"/>
              <a:buChar char="w"/>
            </a:pPr>
            <a:r>
              <a:rPr lang="en-GB"/>
              <a:t>V</a:t>
            </a:r>
            <a:r>
              <a:rPr lang="en-GB" baseline="-25000"/>
              <a:t>F</a:t>
            </a:r>
            <a:r>
              <a:rPr lang="en-GB"/>
              <a:t>=0.7V (Silicon)</a:t>
            </a:r>
          </a:p>
          <a:p>
            <a:pPr marL="457200" indent="-457200">
              <a:spcBef>
                <a:spcPct val="20000"/>
              </a:spcBef>
              <a:spcAft>
                <a:spcPct val="40000"/>
              </a:spcAft>
              <a:buClr>
                <a:schemeClr val="tx2"/>
              </a:buClr>
              <a:buFont typeface="Wingdings" pitchFamily="2" charset="2"/>
              <a:buNone/>
            </a:pPr>
            <a:r>
              <a:rPr lang="en-US"/>
              <a:t>	</a:t>
            </a:r>
            <a:r>
              <a:rPr lang="en-GB"/>
              <a:t>V</a:t>
            </a:r>
            <a:r>
              <a:rPr lang="en-GB" baseline="-25000"/>
              <a:t>F</a:t>
            </a:r>
            <a:r>
              <a:rPr lang="en-GB"/>
              <a:t>=0.3V (Germanium)</a:t>
            </a:r>
          </a:p>
        </p:txBody>
      </p:sp>
      <p:graphicFrame>
        <p:nvGraphicFramePr>
          <p:cNvPr id="34820" name="Object 4"/>
          <p:cNvGraphicFramePr>
            <a:graphicFrameLocks noChangeAspect="1"/>
          </p:cNvGraphicFramePr>
          <p:nvPr/>
        </p:nvGraphicFramePr>
        <p:xfrm>
          <a:off x="5486400" y="5334000"/>
          <a:ext cx="3109913" cy="1085850"/>
        </p:xfrm>
        <a:graphic>
          <a:graphicData uri="http://schemas.openxmlformats.org/presentationml/2006/ole">
            <mc:AlternateContent xmlns:mc="http://schemas.openxmlformats.org/markup-compatibility/2006">
              <mc:Choice xmlns:v="urn:schemas-microsoft-com:vml" Requires="v">
                <p:oleObj spid="_x0000_s23613" name="Equation" r:id="rId3" imgW="1079032" imgH="393529" progId="Equation.3">
                  <p:embed/>
                </p:oleObj>
              </mc:Choice>
              <mc:Fallback>
                <p:oleObj name="Equation" r:id="rId3" imgW="1079032"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334000"/>
                        <a:ext cx="3109913" cy="1085850"/>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59" name="Group 5"/>
          <p:cNvGrpSpPr>
            <a:grpSpLocks/>
          </p:cNvGrpSpPr>
          <p:nvPr/>
        </p:nvGrpSpPr>
        <p:grpSpPr bwMode="auto">
          <a:xfrm>
            <a:off x="1187450" y="1844675"/>
            <a:ext cx="3276600" cy="2886075"/>
            <a:chOff x="3339" y="667"/>
            <a:chExt cx="2064" cy="1818"/>
          </a:xfrm>
        </p:grpSpPr>
        <p:sp>
          <p:nvSpPr>
            <p:cNvPr id="23562" name="Rectangle 6"/>
            <p:cNvSpPr>
              <a:spLocks noChangeArrowheads="1"/>
            </p:cNvSpPr>
            <p:nvPr/>
          </p:nvSpPr>
          <p:spPr bwMode="auto">
            <a:xfrm>
              <a:off x="3803" y="667"/>
              <a:ext cx="1344" cy="69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SG"/>
            </a:p>
          </p:txBody>
        </p:sp>
        <p:sp>
          <p:nvSpPr>
            <p:cNvPr id="23563" name="Line 7"/>
            <p:cNvSpPr>
              <a:spLocks noChangeShapeType="1"/>
            </p:cNvSpPr>
            <p:nvPr/>
          </p:nvSpPr>
          <p:spPr bwMode="auto">
            <a:xfrm>
              <a:off x="4614" y="2062"/>
              <a:ext cx="6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64" name="Line 8"/>
            <p:cNvSpPr>
              <a:spLocks noChangeShapeType="1"/>
            </p:cNvSpPr>
            <p:nvPr/>
          </p:nvSpPr>
          <p:spPr bwMode="auto">
            <a:xfrm>
              <a:off x="5241" y="1074"/>
              <a:ext cx="0" cy="9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65" name="Text Box 9"/>
            <p:cNvSpPr txBox="1">
              <a:spLocks noChangeArrowheads="1"/>
            </p:cNvSpPr>
            <p:nvPr/>
          </p:nvSpPr>
          <p:spPr bwMode="auto">
            <a:xfrm>
              <a:off x="4195" y="2254"/>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6" tIns="45712" rIns="91426" bIns="45712">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a:t>+V</a:t>
              </a:r>
              <a:r>
                <a:rPr lang="en-GB" sz="1800" baseline="-25000"/>
                <a:t>BIAS</a:t>
              </a:r>
              <a:r>
                <a:rPr lang="en-GB" sz="1800">
                  <a:solidFill>
                    <a:schemeClr val="tx2"/>
                  </a:solidFill>
                </a:rPr>
                <a:t> -</a:t>
              </a:r>
            </a:p>
          </p:txBody>
        </p:sp>
        <p:sp>
          <p:nvSpPr>
            <p:cNvPr id="23566" name="Line 10"/>
            <p:cNvSpPr>
              <a:spLocks noChangeShapeType="1"/>
            </p:cNvSpPr>
            <p:nvPr/>
          </p:nvSpPr>
          <p:spPr bwMode="auto">
            <a:xfrm>
              <a:off x="4341" y="1870"/>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67" name="Line 11"/>
            <p:cNvSpPr>
              <a:spLocks noChangeShapeType="1"/>
            </p:cNvSpPr>
            <p:nvPr/>
          </p:nvSpPr>
          <p:spPr bwMode="auto">
            <a:xfrm>
              <a:off x="4533" y="1870"/>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68" name="Line 12"/>
            <p:cNvSpPr>
              <a:spLocks noChangeShapeType="1"/>
            </p:cNvSpPr>
            <p:nvPr/>
          </p:nvSpPr>
          <p:spPr bwMode="auto">
            <a:xfrm>
              <a:off x="4437" y="196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69" name="Line 13"/>
            <p:cNvSpPr>
              <a:spLocks noChangeShapeType="1"/>
            </p:cNvSpPr>
            <p:nvPr/>
          </p:nvSpPr>
          <p:spPr bwMode="auto">
            <a:xfrm>
              <a:off x="4614" y="1954"/>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70" name="Text Box 14"/>
            <p:cNvSpPr txBox="1">
              <a:spLocks noChangeArrowheads="1"/>
            </p:cNvSpPr>
            <p:nvPr/>
          </p:nvSpPr>
          <p:spPr bwMode="auto">
            <a:xfrm>
              <a:off x="4453" y="1426"/>
              <a:ext cx="26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rgbClr val="FF0000"/>
                  </a:solidFill>
                </a:rPr>
                <a:t>I</a:t>
              </a:r>
              <a:r>
                <a:rPr lang="en-GB" baseline="-25000">
                  <a:solidFill>
                    <a:srgbClr val="FF0000"/>
                  </a:solidFill>
                </a:rPr>
                <a:t>F</a:t>
              </a:r>
            </a:p>
          </p:txBody>
        </p:sp>
        <p:sp>
          <p:nvSpPr>
            <p:cNvPr id="23571" name="Line 15"/>
            <p:cNvSpPr>
              <a:spLocks noChangeShapeType="1"/>
            </p:cNvSpPr>
            <p:nvPr/>
          </p:nvSpPr>
          <p:spPr bwMode="auto">
            <a:xfrm>
              <a:off x="3697" y="1081"/>
              <a:ext cx="2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72" name="Line 16"/>
            <p:cNvSpPr>
              <a:spLocks noChangeShapeType="1"/>
            </p:cNvSpPr>
            <p:nvPr/>
          </p:nvSpPr>
          <p:spPr bwMode="auto">
            <a:xfrm>
              <a:off x="4634" y="1072"/>
              <a:ext cx="6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73" name="Oval 17"/>
            <p:cNvSpPr>
              <a:spLocks noChangeArrowheads="1"/>
            </p:cNvSpPr>
            <p:nvPr/>
          </p:nvSpPr>
          <p:spPr bwMode="auto">
            <a:xfrm>
              <a:off x="4574" y="1057"/>
              <a:ext cx="60" cy="48"/>
            </a:xfrm>
            <a:prstGeom prst="ellipse">
              <a:avLst/>
            </a:prstGeom>
            <a:solidFill>
              <a:schemeClr val="accent1"/>
            </a:solidFill>
            <a:ln w="9525">
              <a:solidFill>
                <a:schemeClr val="tx1"/>
              </a:solidFill>
              <a:round/>
              <a:headEnd/>
              <a:tailEnd/>
            </a:ln>
          </p:spPr>
          <p:txBody>
            <a:bodyPr wrap="none" anchor="ctr"/>
            <a:lstStyle/>
            <a:p>
              <a:endParaRPr lang="en-SG"/>
            </a:p>
          </p:txBody>
        </p:sp>
        <p:sp>
          <p:nvSpPr>
            <p:cNvPr id="23574" name="Oval 18"/>
            <p:cNvSpPr>
              <a:spLocks noChangeArrowheads="1"/>
            </p:cNvSpPr>
            <p:nvPr/>
          </p:nvSpPr>
          <p:spPr bwMode="auto">
            <a:xfrm>
              <a:off x="4367" y="1060"/>
              <a:ext cx="60" cy="48"/>
            </a:xfrm>
            <a:prstGeom prst="ellipse">
              <a:avLst/>
            </a:prstGeom>
            <a:solidFill>
              <a:schemeClr val="accent1"/>
            </a:solidFill>
            <a:ln w="9525">
              <a:solidFill>
                <a:schemeClr val="tx1"/>
              </a:solidFill>
              <a:round/>
              <a:headEnd/>
              <a:tailEnd/>
            </a:ln>
          </p:spPr>
          <p:txBody>
            <a:bodyPr wrap="none" anchor="ctr"/>
            <a:lstStyle/>
            <a:p>
              <a:endParaRPr lang="en-SG"/>
            </a:p>
          </p:txBody>
        </p:sp>
        <p:sp>
          <p:nvSpPr>
            <p:cNvPr id="23575" name="Line 19"/>
            <p:cNvSpPr>
              <a:spLocks noChangeShapeType="1"/>
            </p:cNvSpPr>
            <p:nvPr/>
          </p:nvSpPr>
          <p:spPr bwMode="auto">
            <a:xfrm>
              <a:off x="3989" y="913"/>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76" name="Line 20"/>
            <p:cNvSpPr>
              <a:spLocks noChangeShapeType="1"/>
            </p:cNvSpPr>
            <p:nvPr/>
          </p:nvSpPr>
          <p:spPr bwMode="auto">
            <a:xfrm>
              <a:off x="4085" y="1009"/>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77" name="Line 21"/>
            <p:cNvSpPr>
              <a:spLocks noChangeShapeType="1"/>
            </p:cNvSpPr>
            <p:nvPr/>
          </p:nvSpPr>
          <p:spPr bwMode="auto">
            <a:xfrm>
              <a:off x="4085" y="1084"/>
              <a:ext cx="2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78" name="Line 22"/>
            <p:cNvSpPr>
              <a:spLocks noChangeShapeType="1"/>
            </p:cNvSpPr>
            <p:nvPr/>
          </p:nvSpPr>
          <p:spPr bwMode="auto">
            <a:xfrm>
              <a:off x="4427" y="1084"/>
              <a:ext cx="14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23579" name="Text Box 23"/>
            <p:cNvSpPr txBox="1">
              <a:spLocks noChangeArrowheads="1"/>
            </p:cNvSpPr>
            <p:nvPr/>
          </p:nvSpPr>
          <p:spPr bwMode="auto">
            <a:xfrm>
              <a:off x="3845" y="687"/>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6" tIns="45712" rIns="91426" bIns="45712">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a:t>+V</a:t>
              </a:r>
              <a:r>
                <a:rPr lang="en-GB" sz="1800" baseline="-25000"/>
                <a:t>F</a:t>
              </a:r>
              <a:r>
                <a:rPr lang="en-GB" sz="1800">
                  <a:solidFill>
                    <a:schemeClr val="tx2"/>
                  </a:solidFill>
                </a:rPr>
                <a:t> -</a:t>
              </a:r>
            </a:p>
          </p:txBody>
        </p:sp>
        <p:sp>
          <p:nvSpPr>
            <p:cNvPr id="23580" name="Line 24"/>
            <p:cNvSpPr>
              <a:spLocks noChangeShapeType="1"/>
            </p:cNvSpPr>
            <p:nvPr/>
          </p:nvSpPr>
          <p:spPr bwMode="auto">
            <a:xfrm>
              <a:off x="3689" y="1075"/>
              <a:ext cx="0" cy="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3581" name="Text Box 25"/>
            <p:cNvSpPr txBox="1">
              <a:spLocks noChangeArrowheads="1"/>
            </p:cNvSpPr>
            <p:nvPr/>
          </p:nvSpPr>
          <p:spPr bwMode="auto">
            <a:xfrm>
              <a:off x="3339" y="1452"/>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6" tIns="45712" rIns="91426" bIns="45712">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i="1">
                  <a:solidFill>
                    <a:schemeClr val="tx2"/>
                  </a:solidFill>
                </a:rPr>
                <a:t>R</a:t>
              </a:r>
            </a:p>
          </p:txBody>
        </p:sp>
        <p:sp>
          <p:nvSpPr>
            <p:cNvPr id="23582" name="Freeform 26"/>
            <p:cNvSpPr>
              <a:spLocks/>
            </p:cNvSpPr>
            <p:nvPr/>
          </p:nvSpPr>
          <p:spPr bwMode="auto">
            <a:xfrm rot="-5400000">
              <a:off x="3550" y="1546"/>
              <a:ext cx="276" cy="144"/>
            </a:xfrm>
            <a:custGeom>
              <a:avLst/>
              <a:gdLst>
                <a:gd name="T0" fmla="*/ 0 w 2475"/>
                <a:gd name="T1" fmla="*/ 1 h 1110"/>
                <a:gd name="T2" fmla="*/ 0 w 2475"/>
                <a:gd name="T3" fmla="*/ 0 h 1110"/>
                <a:gd name="T4" fmla="*/ 1 w 2475"/>
                <a:gd name="T5" fmla="*/ 2 h 1110"/>
                <a:gd name="T6" fmla="*/ 1 w 2475"/>
                <a:gd name="T7" fmla="*/ 0 h 1110"/>
                <a:gd name="T8" fmla="*/ 1 w 2475"/>
                <a:gd name="T9" fmla="*/ 2 h 1110"/>
                <a:gd name="T10" fmla="*/ 2 w 2475"/>
                <a:gd name="T11" fmla="*/ 0 h 1110"/>
                <a:gd name="T12" fmla="*/ 2 w 2475"/>
                <a:gd name="T13" fmla="*/ 2 h 1110"/>
                <a:gd name="T14" fmla="*/ 3 w 2475"/>
                <a:gd name="T15" fmla="*/ 0 h 1110"/>
                <a:gd name="T16" fmla="*/ 3 w 2475"/>
                <a:gd name="T17" fmla="*/ 2 h 1110"/>
                <a:gd name="T18" fmla="*/ 3 w 2475"/>
                <a:gd name="T19" fmla="*/ 1 h 1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5"/>
                <a:gd name="T31" fmla="*/ 0 h 1110"/>
                <a:gd name="T32" fmla="*/ 2475 w 2475"/>
                <a:gd name="T33" fmla="*/ 1110 h 1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5" h="1110">
                  <a:moveTo>
                    <a:pt x="0" y="540"/>
                  </a:moveTo>
                  <a:lnTo>
                    <a:pt x="195" y="15"/>
                  </a:lnTo>
                  <a:lnTo>
                    <a:pt x="405" y="1095"/>
                  </a:lnTo>
                  <a:lnTo>
                    <a:pt x="765" y="15"/>
                  </a:lnTo>
                  <a:lnTo>
                    <a:pt x="990" y="1095"/>
                  </a:lnTo>
                  <a:lnTo>
                    <a:pt x="1380" y="0"/>
                  </a:lnTo>
                  <a:lnTo>
                    <a:pt x="1635" y="1110"/>
                  </a:lnTo>
                  <a:lnTo>
                    <a:pt x="2010" y="0"/>
                  </a:lnTo>
                  <a:lnTo>
                    <a:pt x="2250" y="1110"/>
                  </a:lnTo>
                  <a:lnTo>
                    <a:pt x="2475" y="54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3583" name="Freeform 27"/>
            <p:cNvSpPr>
              <a:spLocks/>
            </p:cNvSpPr>
            <p:nvPr/>
          </p:nvSpPr>
          <p:spPr bwMode="auto">
            <a:xfrm>
              <a:off x="3681" y="1761"/>
              <a:ext cx="649" cy="293"/>
            </a:xfrm>
            <a:custGeom>
              <a:avLst/>
              <a:gdLst>
                <a:gd name="T0" fmla="*/ 0 w 649"/>
                <a:gd name="T1" fmla="*/ 0 h 238"/>
                <a:gd name="T2" fmla="*/ 0 w 649"/>
                <a:gd name="T3" fmla="*/ 444 h 238"/>
                <a:gd name="T4" fmla="*/ 649 w 649"/>
                <a:gd name="T5" fmla="*/ 444 h 238"/>
                <a:gd name="T6" fmla="*/ 0 60000 65536"/>
                <a:gd name="T7" fmla="*/ 0 60000 65536"/>
                <a:gd name="T8" fmla="*/ 0 60000 65536"/>
                <a:gd name="T9" fmla="*/ 0 w 649"/>
                <a:gd name="T10" fmla="*/ 0 h 238"/>
                <a:gd name="T11" fmla="*/ 649 w 649"/>
                <a:gd name="T12" fmla="*/ 238 h 238"/>
              </a:gdLst>
              <a:ahLst/>
              <a:cxnLst>
                <a:cxn ang="T6">
                  <a:pos x="T0" y="T1"/>
                </a:cxn>
                <a:cxn ang="T7">
                  <a:pos x="T2" y="T3"/>
                </a:cxn>
                <a:cxn ang="T8">
                  <a:pos x="T4" y="T5"/>
                </a:cxn>
              </a:cxnLst>
              <a:rect l="T9" t="T10" r="T11" b="T12"/>
              <a:pathLst>
                <a:path w="649" h="238">
                  <a:moveTo>
                    <a:pt x="0" y="0"/>
                  </a:moveTo>
                  <a:lnTo>
                    <a:pt x="0" y="238"/>
                  </a:lnTo>
                  <a:lnTo>
                    <a:pt x="649" y="23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3584" name="Text Box 28"/>
            <p:cNvSpPr txBox="1">
              <a:spLocks noChangeArrowheads="1"/>
            </p:cNvSpPr>
            <p:nvPr/>
          </p:nvSpPr>
          <p:spPr bwMode="auto">
            <a:xfrm>
              <a:off x="3553" y="75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a:solidFill>
                    <a:srgbClr val="FF0000"/>
                  </a:solidFill>
                </a:rPr>
                <a:t>A</a:t>
              </a:r>
            </a:p>
          </p:txBody>
        </p:sp>
        <p:sp>
          <p:nvSpPr>
            <p:cNvPr id="23585" name="Rectangle 29"/>
            <p:cNvSpPr>
              <a:spLocks noChangeArrowheads="1"/>
            </p:cNvSpPr>
            <p:nvPr/>
          </p:nvSpPr>
          <p:spPr bwMode="auto">
            <a:xfrm>
              <a:off x="5148" y="73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a:solidFill>
                    <a:srgbClr val="FF0000"/>
                  </a:solidFill>
                </a:rPr>
                <a:t>K</a:t>
              </a:r>
            </a:p>
          </p:txBody>
        </p:sp>
        <p:sp>
          <p:nvSpPr>
            <p:cNvPr id="23586" name="Freeform 30"/>
            <p:cNvSpPr>
              <a:spLocks/>
            </p:cNvSpPr>
            <p:nvPr/>
          </p:nvSpPr>
          <p:spPr bwMode="auto">
            <a:xfrm>
              <a:off x="3858" y="1426"/>
              <a:ext cx="1271" cy="512"/>
            </a:xfrm>
            <a:custGeom>
              <a:avLst/>
              <a:gdLst>
                <a:gd name="T0" fmla="*/ 366 w 1271"/>
                <a:gd name="T1" fmla="*/ 512 h 512"/>
                <a:gd name="T2" fmla="*/ 0 w 1271"/>
                <a:gd name="T3" fmla="*/ 512 h 512"/>
                <a:gd name="T4" fmla="*/ 0 w 1271"/>
                <a:gd name="T5" fmla="*/ 0 h 512"/>
                <a:gd name="T6" fmla="*/ 1271 w 1271"/>
                <a:gd name="T7" fmla="*/ 0 h 512"/>
                <a:gd name="T8" fmla="*/ 1271 w 1271"/>
                <a:gd name="T9" fmla="*/ 485 h 512"/>
                <a:gd name="T10" fmla="*/ 905 w 1271"/>
                <a:gd name="T11" fmla="*/ 485 h 512"/>
                <a:gd name="T12" fmla="*/ 0 60000 65536"/>
                <a:gd name="T13" fmla="*/ 0 60000 65536"/>
                <a:gd name="T14" fmla="*/ 0 60000 65536"/>
                <a:gd name="T15" fmla="*/ 0 60000 65536"/>
                <a:gd name="T16" fmla="*/ 0 60000 65536"/>
                <a:gd name="T17" fmla="*/ 0 60000 65536"/>
                <a:gd name="T18" fmla="*/ 0 w 1271"/>
                <a:gd name="T19" fmla="*/ 0 h 512"/>
                <a:gd name="T20" fmla="*/ 1271 w 1271"/>
                <a:gd name="T21" fmla="*/ 512 h 512"/>
              </a:gdLst>
              <a:ahLst/>
              <a:cxnLst>
                <a:cxn ang="T12">
                  <a:pos x="T0" y="T1"/>
                </a:cxn>
                <a:cxn ang="T13">
                  <a:pos x="T2" y="T3"/>
                </a:cxn>
                <a:cxn ang="T14">
                  <a:pos x="T4" y="T5"/>
                </a:cxn>
                <a:cxn ang="T15">
                  <a:pos x="T6" y="T7"/>
                </a:cxn>
                <a:cxn ang="T16">
                  <a:pos x="T8" y="T9"/>
                </a:cxn>
                <a:cxn ang="T17">
                  <a:pos x="T10" y="T11"/>
                </a:cxn>
              </a:cxnLst>
              <a:rect l="T18" t="T19" r="T20" b="T21"/>
              <a:pathLst>
                <a:path w="1271" h="512">
                  <a:moveTo>
                    <a:pt x="366" y="512"/>
                  </a:moveTo>
                  <a:lnTo>
                    <a:pt x="0" y="512"/>
                  </a:lnTo>
                  <a:lnTo>
                    <a:pt x="0" y="0"/>
                  </a:lnTo>
                  <a:lnTo>
                    <a:pt x="1271" y="0"/>
                  </a:lnTo>
                  <a:lnTo>
                    <a:pt x="1271" y="485"/>
                  </a:lnTo>
                  <a:lnTo>
                    <a:pt x="905" y="485"/>
                  </a:lnTo>
                </a:path>
              </a:pathLst>
            </a:custGeom>
            <a:noFill/>
            <a:ln w="38100" cmpd="sng">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sp>
        <p:nvSpPr>
          <p:cNvPr id="34847" name="Text Box 31"/>
          <p:cNvSpPr txBox="1">
            <a:spLocks noChangeArrowheads="1"/>
          </p:cNvSpPr>
          <p:nvPr/>
        </p:nvSpPr>
        <p:spPr bwMode="auto">
          <a:xfrm>
            <a:off x="1600200" y="4724400"/>
            <a:ext cx="4084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solidFill>
                  <a:srgbClr val="FF0000"/>
                </a:solidFill>
              </a:rPr>
              <a:t>Using Kirchoff’s Voltage Law,</a:t>
            </a:r>
          </a:p>
        </p:txBody>
      </p:sp>
      <p:sp>
        <p:nvSpPr>
          <p:cNvPr id="34848" name="Text Box 32"/>
          <p:cNvSpPr txBox="1">
            <a:spLocks noChangeArrowheads="1"/>
          </p:cNvSpPr>
          <p:nvPr/>
        </p:nvSpPr>
        <p:spPr bwMode="auto">
          <a:xfrm>
            <a:off x="1600200" y="5486400"/>
            <a:ext cx="3168650" cy="55721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800"/>
              <a:t>   V</a:t>
            </a:r>
            <a:r>
              <a:rPr lang="en-US" sz="2800" baseline="-25000"/>
              <a:t>BIAS</a:t>
            </a:r>
            <a:r>
              <a:rPr lang="en-US" sz="2800"/>
              <a:t> = I</a:t>
            </a:r>
            <a:r>
              <a:rPr lang="en-US" sz="2800" baseline="-25000"/>
              <a:t>F</a:t>
            </a:r>
            <a:r>
              <a:rPr lang="en-US" sz="2800"/>
              <a:t>R + V</a:t>
            </a:r>
            <a:r>
              <a:rPr lang="en-US" sz="2800" baseline="-25000"/>
              <a:t>F</a:t>
            </a:r>
            <a:endParaRPr lang="en-US" sz="2800"/>
          </a:p>
        </p:txBody>
      </p:sp>
      <p:sp>
        <p:nvSpPr>
          <p:cNvPr id="36"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Practical Diode Model</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5E89E49A-A58F-4EF9-9F85-9D234E303CED}" type="slidenum">
              <a:rPr lang="en-GB" smtClean="0"/>
              <a:pPr>
                <a:defRPr/>
              </a:pPr>
              <a:t>12</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47"/>
                                        </p:tgtEl>
                                        <p:attrNameLst>
                                          <p:attrName>style.visibility</p:attrName>
                                        </p:attrNameLst>
                                      </p:cBhvr>
                                      <p:to>
                                        <p:strVal val="visible"/>
                                      </p:to>
                                    </p:set>
                                    <p:animEffect transition="in" filter="wipe(left)">
                                      <p:cBhvr>
                                        <p:cTn id="7" dur="500"/>
                                        <p:tgtEl>
                                          <p:spTgt spid="3484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848"/>
                                        </p:tgtEl>
                                        <p:attrNameLst>
                                          <p:attrName>style.visibility</p:attrName>
                                        </p:attrNameLst>
                                      </p:cBhvr>
                                      <p:to>
                                        <p:strVal val="visible"/>
                                      </p:to>
                                    </p:set>
                                    <p:animEffect transition="in" filter="wipe(down)">
                                      <p:cBhvr>
                                        <p:cTn id="10" dur="500"/>
                                        <p:tgtEl>
                                          <p:spTgt spid="348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anim calcmode="lin" valueType="num">
                                      <p:cBhvr additive="base">
                                        <p:cTn id="15" dur="500" fill="hold"/>
                                        <p:tgtEl>
                                          <p:spTgt spid="34820"/>
                                        </p:tgtEl>
                                        <p:attrNameLst>
                                          <p:attrName>ppt_x</p:attrName>
                                        </p:attrNameLst>
                                      </p:cBhvr>
                                      <p:tavLst>
                                        <p:tav tm="0">
                                          <p:val>
                                            <p:strVal val="#ppt_x"/>
                                          </p:val>
                                        </p:tav>
                                        <p:tav tm="100000">
                                          <p:val>
                                            <p:strVal val="#ppt_x"/>
                                          </p:val>
                                        </p:tav>
                                      </p:tavLst>
                                    </p:anim>
                                    <p:anim calcmode="lin" valueType="num">
                                      <p:cBhvr additive="base">
                                        <p:cTn id="16"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7" grpId="0" autoUpdateAnimBg="0"/>
      <p:bldP spid="3484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5352" y="1235429"/>
            <a:ext cx="3645243" cy="593371"/>
          </a:xfrm>
          <a:extLst/>
        </p:spPr>
        <p:txBody>
          <a:bodyPr>
            <a:normAutofit/>
          </a:bodyPr>
          <a:lstStyle/>
          <a:p>
            <a:pPr eaLnBrk="1" fontAlgn="auto" hangingPunct="1">
              <a:spcAft>
                <a:spcPts val="0"/>
              </a:spcAft>
              <a:defRPr/>
            </a:pPr>
            <a:r>
              <a:rPr lang="en-US" sz="3200" u="sng" dirty="0" smtClean="0"/>
              <a:t>Reverse Bias</a:t>
            </a:r>
            <a:endParaRPr lang="en-GB" sz="3200" u="sng" dirty="0" smtClean="0"/>
          </a:p>
        </p:txBody>
      </p:sp>
      <p:sp>
        <p:nvSpPr>
          <p:cNvPr id="33" name="Rectangle 1028"/>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sp>
        <p:nvSpPr>
          <p:cNvPr id="24581" name="Rectangle 3"/>
          <p:cNvSpPr>
            <a:spLocks noChangeArrowheads="1"/>
          </p:cNvSpPr>
          <p:nvPr/>
        </p:nvSpPr>
        <p:spPr bwMode="auto">
          <a:xfrm>
            <a:off x="1447800" y="2667000"/>
            <a:ext cx="3733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spcAft>
                <a:spcPct val="40000"/>
              </a:spcAft>
              <a:buClr>
                <a:schemeClr val="tx2"/>
              </a:buClr>
              <a:buFont typeface="Wingdings" pitchFamily="2" charset="2"/>
              <a:buChar char="w"/>
            </a:pPr>
            <a:r>
              <a:rPr lang="en-GB" sz="2800"/>
              <a:t>When the diode is reverse-biased, it acts as an open switch</a:t>
            </a:r>
            <a:endParaRPr lang="en-GB" sz="2800">
              <a:solidFill>
                <a:schemeClr val="accent2"/>
              </a:solidFill>
            </a:endParaRPr>
          </a:p>
        </p:txBody>
      </p:sp>
      <p:sp>
        <p:nvSpPr>
          <p:cNvPr id="35844" name="Text Box 4"/>
          <p:cNvSpPr txBox="1">
            <a:spLocks noChangeArrowheads="1"/>
          </p:cNvSpPr>
          <p:nvPr/>
        </p:nvSpPr>
        <p:spPr bwMode="auto">
          <a:xfrm>
            <a:off x="1905000" y="4953000"/>
            <a:ext cx="4610100" cy="666750"/>
          </a:xfrm>
          <a:prstGeom prst="rect">
            <a:avLst/>
          </a:prstGeom>
          <a:solidFill>
            <a:srgbClr val="CCFFFF"/>
          </a:solidFill>
          <a:ln w="9525">
            <a:solidFill>
              <a:schemeClr val="accent2"/>
            </a:solidFill>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GB" sz="2800"/>
              <a:t>I</a:t>
            </a:r>
            <a:r>
              <a:rPr lang="en-GB" sz="2800" baseline="-25000"/>
              <a:t>R </a:t>
            </a:r>
            <a:r>
              <a:rPr lang="en-GB" sz="2800"/>
              <a:t>= 0 A	V</a:t>
            </a:r>
            <a:r>
              <a:rPr lang="en-GB" sz="2800" baseline="-25000"/>
              <a:t>DIODE </a:t>
            </a:r>
            <a:r>
              <a:rPr lang="en-GB" sz="2800"/>
              <a:t>= V</a:t>
            </a:r>
            <a:r>
              <a:rPr lang="en-GB" sz="2800" baseline="-25000"/>
              <a:t>BIAS</a:t>
            </a:r>
          </a:p>
          <a:p>
            <a:pPr algn="ctr" eaLnBrk="1" hangingPunct="1">
              <a:spcBef>
                <a:spcPct val="50000"/>
              </a:spcBef>
            </a:pPr>
            <a:endParaRPr lang="en-GB" sz="900" baseline="-25000"/>
          </a:p>
        </p:txBody>
      </p:sp>
      <p:grpSp>
        <p:nvGrpSpPr>
          <p:cNvPr id="24583" name="Group 5"/>
          <p:cNvGrpSpPr>
            <a:grpSpLocks/>
          </p:cNvGrpSpPr>
          <p:nvPr/>
        </p:nvGrpSpPr>
        <p:grpSpPr bwMode="auto">
          <a:xfrm>
            <a:off x="5334000" y="1828800"/>
            <a:ext cx="3554413" cy="3209925"/>
            <a:chOff x="3358" y="712"/>
            <a:chExt cx="2042" cy="1780"/>
          </a:xfrm>
        </p:grpSpPr>
        <p:sp>
          <p:nvSpPr>
            <p:cNvPr id="24584" name="Rectangle 6"/>
            <p:cNvSpPr>
              <a:spLocks noChangeArrowheads="1"/>
            </p:cNvSpPr>
            <p:nvPr/>
          </p:nvSpPr>
          <p:spPr bwMode="auto">
            <a:xfrm>
              <a:off x="3822" y="712"/>
              <a:ext cx="1344" cy="69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SG"/>
            </a:p>
          </p:txBody>
        </p:sp>
        <p:sp>
          <p:nvSpPr>
            <p:cNvPr id="24585" name="Line 7"/>
            <p:cNvSpPr>
              <a:spLocks noChangeShapeType="1"/>
            </p:cNvSpPr>
            <p:nvPr/>
          </p:nvSpPr>
          <p:spPr bwMode="auto">
            <a:xfrm>
              <a:off x="4633" y="2107"/>
              <a:ext cx="6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4586" name="Line 8"/>
            <p:cNvSpPr>
              <a:spLocks noChangeShapeType="1"/>
            </p:cNvSpPr>
            <p:nvPr/>
          </p:nvSpPr>
          <p:spPr bwMode="auto">
            <a:xfrm>
              <a:off x="5260" y="1119"/>
              <a:ext cx="0" cy="9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24587" name="Group 9"/>
            <p:cNvGrpSpPr>
              <a:grpSpLocks/>
            </p:cNvGrpSpPr>
            <p:nvPr/>
          </p:nvGrpSpPr>
          <p:grpSpPr bwMode="auto">
            <a:xfrm flipH="1">
              <a:off x="4360" y="1915"/>
              <a:ext cx="273" cy="384"/>
              <a:chOff x="4360" y="1915"/>
              <a:chExt cx="273" cy="384"/>
            </a:xfrm>
          </p:grpSpPr>
          <p:sp>
            <p:nvSpPr>
              <p:cNvPr id="24606" name="Line 10"/>
              <p:cNvSpPr>
                <a:spLocks noChangeShapeType="1"/>
              </p:cNvSpPr>
              <p:nvPr/>
            </p:nvSpPr>
            <p:spPr bwMode="auto">
              <a:xfrm>
                <a:off x="4360" y="1915"/>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4607" name="Line 11"/>
              <p:cNvSpPr>
                <a:spLocks noChangeShapeType="1"/>
              </p:cNvSpPr>
              <p:nvPr/>
            </p:nvSpPr>
            <p:spPr bwMode="auto">
              <a:xfrm>
                <a:off x="4552" y="1915"/>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4608" name="Line 12"/>
              <p:cNvSpPr>
                <a:spLocks noChangeShapeType="1"/>
              </p:cNvSpPr>
              <p:nvPr/>
            </p:nvSpPr>
            <p:spPr bwMode="auto">
              <a:xfrm>
                <a:off x="4456" y="2011"/>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4609" name="Line 13"/>
              <p:cNvSpPr>
                <a:spLocks noChangeShapeType="1"/>
              </p:cNvSpPr>
              <p:nvPr/>
            </p:nvSpPr>
            <p:spPr bwMode="auto">
              <a:xfrm>
                <a:off x="4633" y="1999"/>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sp>
          <p:nvSpPr>
            <p:cNvPr id="24588" name="Line 14"/>
            <p:cNvSpPr>
              <a:spLocks noChangeShapeType="1"/>
            </p:cNvSpPr>
            <p:nvPr/>
          </p:nvSpPr>
          <p:spPr bwMode="auto">
            <a:xfrm>
              <a:off x="3716" y="1126"/>
              <a:ext cx="6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4589" name="Line 15"/>
            <p:cNvSpPr>
              <a:spLocks noChangeShapeType="1"/>
            </p:cNvSpPr>
            <p:nvPr/>
          </p:nvSpPr>
          <p:spPr bwMode="auto">
            <a:xfrm>
              <a:off x="4653" y="1117"/>
              <a:ext cx="6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4590" name="Oval 16"/>
            <p:cNvSpPr>
              <a:spLocks noChangeArrowheads="1"/>
            </p:cNvSpPr>
            <p:nvPr/>
          </p:nvSpPr>
          <p:spPr bwMode="auto">
            <a:xfrm>
              <a:off x="4593" y="1102"/>
              <a:ext cx="60" cy="48"/>
            </a:xfrm>
            <a:prstGeom prst="ellipse">
              <a:avLst/>
            </a:prstGeom>
            <a:solidFill>
              <a:schemeClr val="accent1"/>
            </a:solidFill>
            <a:ln w="9525">
              <a:solidFill>
                <a:schemeClr val="tx1"/>
              </a:solidFill>
              <a:round/>
              <a:headEnd/>
              <a:tailEnd/>
            </a:ln>
          </p:spPr>
          <p:txBody>
            <a:bodyPr wrap="none" anchor="ctr"/>
            <a:lstStyle/>
            <a:p>
              <a:endParaRPr lang="en-SG"/>
            </a:p>
          </p:txBody>
        </p:sp>
        <p:sp>
          <p:nvSpPr>
            <p:cNvPr id="24591" name="Oval 17"/>
            <p:cNvSpPr>
              <a:spLocks noChangeArrowheads="1"/>
            </p:cNvSpPr>
            <p:nvPr/>
          </p:nvSpPr>
          <p:spPr bwMode="auto">
            <a:xfrm>
              <a:off x="4386" y="1105"/>
              <a:ext cx="60" cy="48"/>
            </a:xfrm>
            <a:prstGeom prst="ellipse">
              <a:avLst/>
            </a:prstGeom>
            <a:solidFill>
              <a:schemeClr val="accent1"/>
            </a:solidFill>
            <a:ln w="9525">
              <a:solidFill>
                <a:schemeClr val="tx1"/>
              </a:solidFill>
              <a:round/>
              <a:headEnd/>
              <a:tailEnd/>
            </a:ln>
          </p:spPr>
          <p:txBody>
            <a:bodyPr wrap="none" anchor="ctr"/>
            <a:lstStyle/>
            <a:p>
              <a:endParaRPr lang="en-SG"/>
            </a:p>
          </p:txBody>
        </p:sp>
        <p:sp>
          <p:nvSpPr>
            <p:cNvPr id="24592" name="Line 18"/>
            <p:cNvSpPr>
              <a:spLocks noChangeShapeType="1"/>
            </p:cNvSpPr>
            <p:nvPr/>
          </p:nvSpPr>
          <p:spPr bwMode="auto">
            <a:xfrm flipV="1">
              <a:off x="4446" y="992"/>
              <a:ext cx="138" cy="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24593" name="Line 19"/>
            <p:cNvSpPr>
              <a:spLocks noChangeShapeType="1"/>
            </p:cNvSpPr>
            <p:nvPr/>
          </p:nvSpPr>
          <p:spPr bwMode="auto">
            <a:xfrm>
              <a:off x="3708" y="1120"/>
              <a:ext cx="0" cy="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4594" name="Text Box 20"/>
            <p:cNvSpPr txBox="1">
              <a:spLocks noChangeArrowheads="1"/>
            </p:cNvSpPr>
            <p:nvPr/>
          </p:nvSpPr>
          <p:spPr bwMode="auto">
            <a:xfrm>
              <a:off x="3358" y="1497"/>
              <a:ext cx="26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6" tIns="45712" rIns="91426" bIns="45712">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i="1">
                  <a:solidFill>
                    <a:schemeClr val="tx2"/>
                  </a:solidFill>
                </a:rPr>
                <a:t>R</a:t>
              </a:r>
            </a:p>
          </p:txBody>
        </p:sp>
        <p:sp>
          <p:nvSpPr>
            <p:cNvPr id="24595" name="Freeform 21"/>
            <p:cNvSpPr>
              <a:spLocks/>
            </p:cNvSpPr>
            <p:nvPr/>
          </p:nvSpPr>
          <p:spPr bwMode="auto">
            <a:xfrm rot="-5400000">
              <a:off x="3569" y="1591"/>
              <a:ext cx="276" cy="144"/>
            </a:xfrm>
            <a:custGeom>
              <a:avLst/>
              <a:gdLst>
                <a:gd name="T0" fmla="*/ 0 w 2475"/>
                <a:gd name="T1" fmla="*/ 1 h 1110"/>
                <a:gd name="T2" fmla="*/ 0 w 2475"/>
                <a:gd name="T3" fmla="*/ 0 h 1110"/>
                <a:gd name="T4" fmla="*/ 1 w 2475"/>
                <a:gd name="T5" fmla="*/ 2 h 1110"/>
                <a:gd name="T6" fmla="*/ 1 w 2475"/>
                <a:gd name="T7" fmla="*/ 0 h 1110"/>
                <a:gd name="T8" fmla="*/ 1 w 2475"/>
                <a:gd name="T9" fmla="*/ 2 h 1110"/>
                <a:gd name="T10" fmla="*/ 2 w 2475"/>
                <a:gd name="T11" fmla="*/ 0 h 1110"/>
                <a:gd name="T12" fmla="*/ 2 w 2475"/>
                <a:gd name="T13" fmla="*/ 2 h 1110"/>
                <a:gd name="T14" fmla="*/ 3 w 2475"/>
                <a:gd name="T15" fmla="*/ 0 h 1110"/>
                <a:gd name="T16" fmla="*/ 3 w 2475"/>
                <a:gd name="T17" fmla="*/ 2 h 1110"/>
                <a:gd name="T18" fmla="*/ 3 w 2475"/>
                <a:gd name="T19" fmla="*/ 1 h 1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5"/>
                <a:gd name="T31" fmla="*/ 0 h 1110"/>
                <a:gd name="T32" fmla="*/ 2475 w 2475"/>
                <a:gd name="T33" fmla="*/ 1110 h 1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5" h="1110">
                  <a:moveTo>
                    <a:pt x="0" y="540"/>
                  </a:moveTo>
                  <a:lnTo>
                    <a:pt x="195" y="15"/>
                  </a:lnTo>
                  <a:lnTo>
                    <a:pt x="405" y="1095"/>
                  </a:lnTo>
                  <a:lnTo>
                    <a:pt x="765" y="15"/>
                  </a:lnTo>
                  <a:lnTo>
                    <a:pt x="990" y="1095"/>
                  </a:lnTo>
                  <a:lnTo>
                    <a:pt x="1380" y="0"/>
                  </a:lnTo>
                  <a:lnTo>
                    <a:pt x="1635" y="1110"/>
                  </a:lnTo>
                  <a:lnTo>
                    <a:pt x="2010" y="0"/>
                  </a:lnTo>
                  <a:lnTo>
                    <a:pt x="2250" y="1110"/>
                  </a:lnTo>
                  <a:lnTo>
                    <a:pt x="2475" y="54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4596" name="Freeform 22"/>
            <p:cNvSpPr>
              <a:spLocks/>
            </p:cNvSpPr>
            <p:nvPr/>
          </p:nvSpPr>
          <p:spPr bwMode="auto">
            <a:xfrm>
              <a:off x="3700" y="1806"/>
              <a:ext cx="649" cy="293"/>
            </a:xfrm>
            <a:custGeom>
              <a:avLst/>
              <a:gdLst>
                <a:gd name="T0" fmla="*/ 0 w 649"/>
                <a:gd name="T1" fmla="*/ 0 h 238"/>
                <a:gd name="T2" fmla="*/ 0 w 649"/>
                <a:gd name="T3" fmla="*/ 444 h 238"/>
                <a:gd name="T4" fmla="*/ 649 w 649"/>
                <a:gd name="T5" fmla="*/ 444 h 238"/>
                <a:gd name="T6" fmla="*/ 0 60000 65536"/>
                <a:gd name="T7" fmla="*/ 0 60000 65536"/>
                <a:gd name="T8" fmla="*/ 0 60000 65536"/>
                <a:gd name="T9" fmla="*/ 0 w 649"/>
                <a:gd name="T10" fmla="*/ 0 h 238"/>
                <a:gd name="T11" fmla="*/ 649 w 649"/>
                <a:gd name="T12" fmla="*/ 238 h 238"/>
              </a:gdLst>
              <a:ahLst/>
              <a:cxnLst>
                <a:cxn ang="T6">
                  <a:pos x="T0" y="T1"/>
                </a:cxn>
                <a:cxn ang="T7">
                  <a:pos x="T2" y="T3"/>
                </a:cxn>
                <a:cxn ang="T8">
                  <a:pos x="T4" y="T5"/>
                </a:cxn>
              </a:cxnLst>
              <a:rect l="T9" t="T10" r="T11" b="T12"/>
              <a:pathLst>
                <a:path w="649" h="238">
                  <a:moveTo>
                    <a:pt x="0" y="0"/>
                  </a:moveTo>
                  <a:lnTo>
                    <a:pt x="0" y="238"/>
                  </a:lnTo>
                  <a:lnTo>
                    <a:pt x="649" y="23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4597" name="Text Box 23"/>
            <p:cNvSpPr txBox="1">
              <a:spLocks noChangeArrowheads="1"/>
            </p:cNvSpPr>
            <p:nvPr/>
          </p:nvSpPr>
          <p:spPr bwMode="auto">
            <a:xfrm>
              <a:off x="3572" y="800"/>
              <a:ext cx="23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a:solidFill>
                    <a:srgbClr val="FF0000"/>
                  </a:solidFill>
                </a:rPr>
                <a:t>A</a:t>
              </a:r>
            </a:p>
          </p:txBody>
        </p:sp>
        <p:sp>
          <p:nvSpPr>
            <p:cNvPr id="24598" name="Rectangle 24"/>
            <p:cNvSpPr>
              <a:spLocks noChangeArrowheads="1"/>
            </p:cNvSpPr>
            <p:nvPr/>
          </p:nvSpPr>
          <p:spPr bwMode="auto">
            <a:xfrm>
              <a:off x="5167" y="781"/>
              <a:ext cx="23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a:solidFill>
                    <a:srgbClr val="FF0000"/>
                  </a:solidFill>
                </a:rPr>
                <a:t>K</a:t>
              </a:r>
            </a:p>
          </p:txBody>
        </p:sp>
        <p:grpSp>
          <p:nvGrpSpPr>
            <p:cNvPr id="24599" name="Group 25"/>
            <p:cNvGrpSpPr>
              <a:grpSpLocks/>
            </p:cNvGrpSpPr>
            <p:nvPr/>
          </p:nvGrpSpPr>
          <p:grpSpPr bwMode="auto">
            <a:xfrm>
              <a:off x="4187" y="2289"/>
              <a:ext cx="792" cy="203"/>
              <a:chOff x="4187" y="2289"/>
              <a:chExt cx="792" cy="203"/>
            </a:xfrm>
          </p:grpSpPr>
          <p:sp>
            <p:nvSpPr>
              <p:cNvPr id="24604" name="Text Box 26"/>
              <p:cNvSpPr txBox="1">
                <a:spLocks noChangeArrowheads="1"/>
              </p:cNvSpPr>
              <p:nvPr/>
            </p:nvSpPr>
            <p:spPr bwMode="auto">
              <a:xfrm flipH="1">
                <a:off x="4307" y="2289"/>
                <a:ext cx="67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6" tIns="45712" rIns="91426" bIns="45712">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b="1"/>
                  <a:t>V</a:t>
                </a:r>
                <a:r>
                  <a:rPr lang="en-GB" sz="1800" b="1" baseline="-25000"/>
                  <a:t>BIAS</a:t>
                </a:r>
                <a:r>
                  <a:rPr lang="en-GB" sz="1800" b="1">
                    <a:solidFill>
                      <a:schemeClr val="tx2"/>
                    </a:solidFill>
                  </a:rPr>
                  <a:t> +</a:t>
                </a:r>
              </a:p>
            </p:txBody>
          </p:sp>
          <p:sp>
            <p:nvSpPr>
              <p:cNvPr id="24605" name="Line 27"/>
              <p:cNvSpPr>
                <a:spLocks noChangeShapeType="1"/>
              </p:cNvSpPr>
              <p:nvPr/>
            </p:nvSpPr>
            <p:spPr bwMode="auto">
              <a:xfrm>
                <a:off x="4187" y="2414"/>
                <a:ext cx="1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24600" name="Group 28"/>
            <p:cNvGrpSpPr>
              <a:grpSpLocks/>
            </p:cNvGrpSpPr>
            <p:nvPr/>
          </p:nvGrpSpPr>
          <p:grpSpPr bwMode="auto">
            <a:xfrm>
              <a:off x="4174" y="1151"/>
              <a:ext cx="792" cy="204"/>
              <a:chOff x="4187" y="2289"/>
              <a:chExt cx="792" cy="204"/>
            </a:xfrm>
          </p:grpSpPr>
          <p:sp>
            <p:nvSpPr>
              <p:cNvPr id="24602" name="Text Box 29"/>
              <p:cNvSpPr txBox="1">
                <a:spLocks noChangeArrowheads="1"/>
              </p:cNvSpPr>
              <p:nvPr/>
            </p:nvSpPr>
            <p:spPr bwMode="auto">
              <a:xfrm flipH="1">
                <a:off x="4307" y="2289"/>
                <a:ext cx="67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6" tIns="45712" rIns="91426" bIns="45712">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sz="1800" b="1"/>
                  <a:t>V</a:t>
                </a:r>
                <a:r>
                  <a:rPr lang="en-GB" sz="1800" b="1" baseline="-25000"/>
                  <a:t>BIAS</a:t>
                </a:r>
                <a:r>
                  <a:rPr lang="en-GB" sz="1800" b="1">
                    <a:solidFill>
                      <a:schemeClr val="tx2"/>
                    </a:solidFill>
                  </a:rPr>
                  <a:t> +</a:t>
                </a:r>
              </a:p>
            </p:txBody>
          </p:sp>
          <p:sp>
            <p:nvSpPr>
              <p:cNvPr id="24603" name="Line 30"/>
              <p:cNvSpPr>
                <a:spLocks noChangeShapeType="1"/>
              </p:cNvSpPr>
              <p:nvPr/>
            </p:nvSpPr>
            <p:spPr bwMode="auto">
              <a:xfrm>
                <a:off x="4187" y="2414"/>
                <a:ext cx="1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sp>
          <p:nvSpPr>
            <p:cNvPr id="24601" name="Text Box 31"/>
            <p:cNvSpPr txBox="1">
              <a:spLocks noChangeArrowheads="1"/>
            </p:cNvSpPr>
            <p:nvPr/>
          </p:nvSpPr>
          <p:spPr bwMode="auto">
            <a:xfrm>
              <a:off x="4294" y="1431"/>
              <a:ext cx="45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i="1">
                  <a:solidFill>
                    <a:srgbClr val="FF0000"/>
                  </a:solidFill>
                </a:rPr>
                <a:t>I = 0</a:t>
              </a:r>
            </a:p>
          </p:txBody>
        </p:sp>
      </p:grpSp>
      <p:sp>
        <p:nvSpPr>
          <p:cNvPr id="34"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Practical Diode Model</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5E89E49A-A58F-4EF9-9F85-9D234E303CED}" type="slidenum">
              <a:rPr lang="en-GB" smtClean="0"/>
              <a:pPr>
                <a:defRPr/>
              </a:pPr>
              <a:t>13</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4">
                                            <p:bg/>
                                          </p:spTgt>
                                        </p:tgtEl>
                                        <p:attrNameLst>
                                          <p:attrName>style.visibility</p:attrName>
                                        </p:attrNameLst>
                                      </p:cBhvr>
                                      <p:to>
                                        <p:strVal val="visible"/>
                                      </p:to>
                                    </p:set>
                                    <p:anim calcmode="lin" valueType="num">
                                      <p:cBhvr additive="base">
                                        <p:cTn id="7" dur="500" fill="hold"/>
                                        <p:tgtEl>
                                          <p:spTgt spid="3584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584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844">
                                            <p:txEl>
                                              <p:pRg st="0" end="0"/>
                                            </p:txEl>
                                          </p:spTgt>
                                        </p:tgtEl>
                                        <p:attrNameLst>
                                          <p:attrName>style.visibility</p:attrName>
                                        </p:attrNameLst>
                                      </p:cBhvr>
                                      <p:to>
                                        <p:strVal val="visible"/>
                                      </p:to>
                                    </p:set>
                                    <p:anim calcmode="lin" valueType="num">
                                      <p:cBhvr additive="base">
                                        <p:cTn id="11" dur="500" fill="hold"/>
                                        <p:tgtEl>
                                          <p:spTgt spid="3584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028"/>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sp>
        <p:nvSpPr>
          <p:cNvPr id="25604" name="Text Box 3"/>
          <p:cNvSpPr txBox="1">
            <a:spLocks noChangeArrowheads="1"/>
          </p:cNvSpPr>
          <p:nvPr/>
        </p:nvSpPr>
        <p:spPr bwMode="auto">
          <a:xfrm>
            <a:off x="1524000" y="476250"/>
            <a:ext cx="71294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b="1">
                <a:solidFill>
                  <a:schemeClr val="accent2"/>
                </a:solidFill>
              </a:rPr>
              <a:t>EXAMPLE 18-1  </a:t>
            </a:r>
          </a:p>
          <a:p>
            <a:pPr eaLnBrk="1" hangingPunct="1">
              <a:buFontTx/>
              <a:buAutoNum type="alphaLcParenBoth"/>
            </a:pPr>
            <a:r>
              <a:rPr lang="en-GB">
                <a:solidFill>
                  <a:schemeClr val="accent2"/>
                </a:solidFill>
              </a:rPr>
              <a:t>Determine the forward voltage and forward current for the diode below using the practical diode model. </a:t>
            </a:r>
          </a:p>
          <a:p>
            <a:pPr eaLnBrk="1" hangingPunct="1">
              <a:buFontTx/>
              <a:buAutoNum type="alphaLcParenBoth"/>
            </a:pPr>
            <a:r>
              <a:rPr lang="en-GB">
                <a:solidFill>
                  <a:schemeClr val="accent2"/>
                </a:solidFill>
              </a:rPr>
              <a:t>Find the voltage across the limiting resistor.</a:t>
            </a:r>
            <a:r>
              <a:rPr lang="en-GB"/>
              <a:t> </a:t>
            </a:r>
            <a:endParaRPr lang="en-GB" b="1"/>
          </a:p>
        </p:txBody>
      </p:sp>
      <p:sp>
        <p:nvSpPr>
          <p:cNvPr id="25605" name="Text Box 5"/>
          <p:cNvSpPr txBox="1">
            <a:spLocks noChangeArrowheads="1"/>
          </p:cNvSpPr>
          <p:nvPr/>
        </p:nvSpPr>
        <p:spPr bwMode="auto">
          <a:xfrm>
            <a:off x="3089275" y="2287588"/>
            <a:ext cx="382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6" tIns="45712" rIns="91426" bIns="45712">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i="1">
                <a:solidFill>
                  <a:schemeClr val="tx2"/>
                </a:solidFill>
              </a:rPr>
              <a:t>R</a:t>
            </a:r>
          </a:p>
        </p:txBody>
      </p:sp>
      <p:sp>
        <p:nvSpPr>
          <p:cNvPr id="25606" name="AutoShape 7"/>
          <p:cNvSpPr>
            <a:spLocks noChangeArrowheads="1"/>
          </p:cNvSpPr>
          <p:nvPr/>
        </p:nvSpPr>
        <p:spPr bwMode="auto">
          <a:xfrm rot="10800000">
            <a:off x="4287838" y="3252788"/>
            <a:ext cx="325437" cy="319087"/>
          </a:xfrm>
          <a:prstGeom prst="triangle">
            <a:avLst>
              <a:gd name="adj" fmla="val 50000"/>
            </a:avLst>
          </a:prstGeom>
          <a:solidFill>
            <a:schemeClr val="accent1"/>
          </a:solidFill>
          <a:ln w="38100">
            <a:solidFill>
              <a:schemeClr val="accent2"/>
            </a:solidFill>
            <a:miter lim="800000"/>
            <a:headEnd/>
            <a:tailEnd/>
          </a:ln>
        </p:spPr>
        <p:txBody>
          <a:bodyPr rot="10800000" wrap="none" anchor="ctr"/>
          <a:lstStyle/>
          <a:p>
            <a:endParaRPr lang="en-SG"/>
          </a:p>
        </p:txBody>
      </p:sp>
      <p:sp>
        <p:nvSpPr>
          <p:cNvPr id="25607" name="Line 8"/>
          <p:cNvSpPr>
            <a:spLocks noChangeShapeType="1"/>
          </p:cNvSpPr>
          <p:nvPr/>
        </p:nvSpPr>
        <p:spPr bwMode="auto">
          <a:xfrm rot="5400000">
            <a:off x="4450557" y="3423444"/>
            <a:ext cx="0" cy="32543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08" name="Line 9"/>
          <p:cNvSpPr>
            <a:spLocks noChangeShapeType="1"/>
          </p:cNvSpPr>
          <p:nvPr/>
        </p:nvSpPr>
        <p:spPr bwMode="auto">
          <a:xfrm rot="5400000">
            <a:off x="4206875" y="3843338"/>
            <a:ext cx="488950"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09" name="Line 10"/>
          <p:cNvSpPr>
            <a:spLocks noChangeShapeType="1"/>
          </p:cNvSpPr>
          <p:nvPr/>
        </p:nvSpPr>
        <p:spPr bwMode="auto">
          <a:xfrm rot="5400000">
            <a:off x="4202113" y="3008313"/>
            <a:ext cx="488950"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25610" name="Group 11"/>
          <p:cNvGrpSpPr>
            <a:grpSpLocks/>
          </p:cNvGrpSpPr>
          <p:nvPr/>
        </p:nvGrpSpPr>
        <p:grpSpPr bwMode="auto">
          <a:xfrm rot="5400000">
            <a:off x="2007394" y="3290094"/>
            <a:ext cx="317500" cy="347662"/>
            <a:chOff x="2832" y="2544"/>
            <a:chExt cx="273" cy="384"/>
          </a:xfrm>
        </p:grpSpPr>
        <p:sp>
          <p:nvSpPr>
            <p:cNvPr id="25631" name="Line 12"/>
            <p:cNvSpPr>
              <a:spLocks noChangeShapeType="1"/>
            </p:cNvSpPr>
            <p:nvPr/>
          </p:nvSpPr>
          <p:spPr bwMode="auto">
            <a:xfrm>
              <a:off x="2832" y="2544"/>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32" name="Line 13"/>
            <p:cNvSpPr>
              <a:spLocks noChangeShapeType="1"/>
            </p:cNvSpPr>
            <p:nvPr/>
          </p:nvSpPr>
          <p:spPr bwMode="auto">
            <a:xfrm>
              <a:off x="3024" y="2544"/>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33" name="Line 14"/>
            <p:cNvSpPr>
              <a:spLocks noChangeShapeType="1"/>
            </p:cNvSpPr>
            <p:nvPr/>
          </p:nvSpPr>
          <p:spPr bwMode="auto">
            <a:xfrm>
              <a:off x="2928" y="264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34" name="Line 15"/>
            <p:cNvSpPr>
              <a:spLocks noChangeShapeType="1"/>
            </p:cNvSpPr>
            <p:nvPr/>
          </p:nvSpPr>
          <p:spPr bwMode="auto">
            <a:xfrm>
              <a:off x="3105" y="2628"/>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sp>
        <p:nvSpPr>
          <p:cNvPr id="25611" name="Freeform 16"/>
          <p:cNvSpPr>
            <a:spLocks/>
          </p:cNvSpPr>
          <p:nvPr/>
        </p:nvSpPr>
        <p:spPr bwMode="auto">
          <a:xfrm>
            <a:off x="3076575" y="2670175"/>
            <a:ext cx="400050" cy="188913"/>
          </a:xfrm>
          <a:custGeom>
            <a:avLst/>
            <a:gdLst>
              <a:gd name="T0" fmla="*/ 0 w 2475"/>
              <a:gd name="T1" fmla="*/ 2147483647 h 1110"/>
              <a:gd name="T2" fmla="*/ 823475204 w 2475"/>
              <a:gd name="T3" fmla="*/ 73948377 h 1110"/>
              <a:gd name="T4" fmla="*/ 1710306691 w 2475"/>
              <a:gd name="T5" fmla="*/ 2147483647 h 1110"/>
              <a:gd name="T6" fmla="*/ 2147483647 w 2475"/>
              <a:gd name="T7" fmla="*/ 73948377 h 1110"/>
              <a:gd name="T8" fmla="*/ 2147483647 w 2475"/>
              <a:gd name="T9" fmla="*/ 2147483647 h 1110"/>
              <a:gd name="T10" fmla="*/ 2147483647 w 2475"/>
              <a:gd name="T11" fmla="*/ 0 h 1110"/>
              <a:gd name="T12" fmla="*/ 2147483647 w 2475"/>
              <a:gd name="T13" fmla="*/ 2147483647 h 1110"/>
              <a:gd name="T14" fmla="*/ 2147483647 w 2475"/>
              <a:gd name="T15" fmla="*/ 0 h 1110"/>
              <a:gd name="T16" fmla="*/ 2147483647 w 2475"/>
              <a:gd name="T17" fmla="*/ 2147483647 h 1110"/>
              <a:gd name="T18" fmla="*/ 2147483647 w 2475"/>
              <a:gd name="T19" fmla="*/ 2147483647 h 1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5"/>
              <a:gd name="T31" fmla="*/ 0 h 1110"/>
              <a:gd name="T32" fmla="*/ 2475 w 2475"/>
              <a:gd name="T33" fmla="*/ 1110 h 1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5" h="1110">
                <a:moveTo>
                  <a:pt x="0" y="540"/>
                </a:moveTo>
                <a:lnTo>
                  <a:pt x="195" y="15"/>
                </a:lnTo>
                <a:lnTo>
                  <a:pt x="405" y="1095"/>
                </a:lnTo>
                <a:lnTo>
                  <a:pt x="765" y="15"/>
                </a:lnTo>
                <a:lnTo>
                  <a:pt x="990" y="1095"/>
                </a:lnTo>
                <a:lnTo>
                  <a:pt x="1380" y="0"/>
                </a:lnTo>
                <a:lnTo>
                  <a:pt x="1635" y="1110"/>
                </a:lnTo>
                <a:lnTo>
                  <a:pt x="2010" y="0"/>
                </a:lnTo>
                <a:lnTo>
                  <a:pt x="2250" y="1110"/>
                </a:lnTo>
                <a:lnTo>
                  <a:pt x="2475" y="54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5612" name="Freeform 17"/>
          <p:cNvSpPr>
            <a:spLocks/>
          </p:cNvSpPr>
          <p:nvPr/>
        </p:nvSpPr>
        <p:spPr bwMode="auto">
          <a:xfrm>
            <a:off x="2157413" y="2760663"/>
            <a:ext cx="915987" cy="536575"/>
          </a:xfrm>
          <a:custGeom>
            <a:avLst/>
            <a:gdLst>
              <a:gd name="T0" fmla="*/ 0 w 392"/>
              <a:gd name="T1" fmla="*/ 2147483647 h 408"/>
              <a:gd name="T2" fmla="*/ 0 w 392"/>
              <a:gd name="T3" fmla="*/ 0 h 408"/>
              <a:gd name="T4" fmla="*/ 2147483647 w 392"/>
              <a:gd name="T5" fmla="*/ 0 h 408"/>
              <a:gd name="T6" fmla="*/ 0 60000 65536"/>
              <a:gd name="T7" fmla="*/ 0 60000 65536"/>
              <a:gd name="T8" fmla="*/ 0 60000 65536"/>
              <a:gd name="T9" fmla="*/ 0 w 392"/>
              <a:gd name="T10" fmla="*/ 0 h 408"/>
              <a:gd name="T11" fmla="*/ 392 w 392"/>
              <a:gd name="T12" fmla="*/ 408 h 408"/>
            </a:gdLst>
            <a:ahLst/>
            <a:cxnLst>
              <a:cxn ang="T6">
                <a:pos x="T0" y="T1"/>
              </a:cxn>
              <a:cxn ang="T7">
                <a:pos x="T2" y="T3"/>
              </a:cxn>
              <a:cxn ang="T8">
                <a:pos x="T4" y="T5"/>
              </a:cxn>
            </a:cxnLst>
            <a:rect l="T9" t="T10" r="T11" b="T12"/>
            <a:pathLst>
              <a:path w="392" h="408">
                <a:moveTo>
                  <a:pt x="0" y="408"/>
                </a:moveTo>
                <a:lnTo>
                  <a:pt x="0" y="0"/>
                </a:lnTo>
                <a:lnTo>
                  <a:pt x="392"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5613" name="Line 18"/>
          <p:cNvSpPr>
            <a:spLocks noChangeShapeType="1"/>
          </p:cNvSpPr>
          <p:nvPr/>
        </p:nvSpPr>
        <p:spPr bwMode="auto">
          <a:xfrm>
            <a:off x="3490913" y="2771775"/>
            <a:ext cx="93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14" name="Line 19"/>
          <p:cNvSpPr>
            <a:spLocks noChangeShapeType="1"/>
          </p:cNvSpPr>
          <p:nvPr/>
        </p:nvSpPr>
        <p:spPr bwMode="auto">
          <a:xfrm>
            <a:off x="2168525" y="3622675"/>
            <a:ext cx="0" cy="48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25615" name="Group 20"/>
          <p:cNvGrpSpPr>
            <a:grpSpLocks/>
          </p:cNvGrpSpPr>
          <p:nvPr/>
        </p:nvGrpSpPr>
        <p:grpSpPr bwMode="auto">
          <a:xfrm>
            <a:off x="2041525" y="4127500"/>
            <a:ext cx="277813" cy="141288"/>
            <a:chOff x="864" y="1680"/>
            <a:chExt cx="192" cy="108"/>
          </a:xfrm>
        </p:grpSpPr>
        <p:sp>
          <p:nvSpPr>
            <p:cNvPr id="25628" name="Line 21"/>
            <p:cNvSpPr>
              <a:spLocks noChangeShapeType="1"/>
            </p:cNvSpPr>
            <p:nvPr/>
          </p:nvSpPr>
          <p:spPr bwMode="auto">
            <a:xfrm>
              <a:off x="864" y="1680"/>
              <a:ext cx="1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29" name="Line 22"/>
            <p:cNvSpPr>
              <a:spLocks noChangeShapeType="1"/>
            </p:cNvSpPr>
            <p:nvPr/>
          </p:nvSpPr>
          <p:spPr bwMode="auto">
            <a:xfrm>
              <a:off x="895" y="1729"/>
              <a:ext cx="13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30" name="Line 23"/>
            <p:cNvSpPr>
              <a:spLocks noChangeShapeType="1"/>
            </p:cNvSpPr>
            <p:nvPr/>
          </p:nvSpPr>
          <p:spPr bwMode="auto">
            <a:xfrm>
              <a:off x="930" y="1788"/>
              <a:ext cx="6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25616" name="Group 24"/>
          <p:cNvGrpSpPr>
            <a:grpSpLocks/>
          </p:cNvGrpSpPr>
          <p:nvPr/>
        </p:nvGrpSpPr>
        <p:grpSpPr bwMode="auto">
          <a:xfrm>
            <a:off x="4314825" y="4084638"/>
            <a:ext cx="277813" cy="142875"/>
            <a:chOff x="864" y="1680"/>
            <a:chExt cx="192" cy="108"/>
          </a:xfrm>
        </p:grpSpPr>
        <p:sp>
          <p:nvSpPr>
            <p:cNvPr id="25625" name="Line 25"/>
            <p:cNvSpPr>
              <a:spLocks noChangeShapeType="1"/>
            </p:cNvSpPr>
            <p:nvPr/>
          </p:nvSpPr>
          <p:spPr bwMode="auto">
            <a:xfrm>
              <a:off x="864" y="1680"/>
              <a:ext cx="1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26" name="Line 26"/>
            <p:cNvSpPr>
              <a:spLocks noChangeShapeType="1"/>
            </p:cNvSpPr>
            <p:nvPr/>
          </p:nvSpPr>
          <p:spPr bwMode="auto">
            <a:xfrm>
              <a:off x="895" y="1729"/>
              <a:ext cx="13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27" name="Line 27"/>
            <p:cNvSpPr>
              <a:spLocks noChangeShapeType="1"/>
            </p:cNvSpPr>
            <p:nvPr/>
          </p:nvSpPr>
          <p:spPr bwMode="auto">
            <a:xfrm>
              <a:off x="930" y="1788"/>
              <a:ext cx="6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sp>
        <p:nvSpPr>
          <p:cNvPr id="25617" name="Text Box 28"/>
          <p:cNvSpPr txBox="1">
            <a:spLocks noChangeArrowheads="1"/>
          </p:cNvSpPr>
          <p:nvPr/>
        </p:nvSpPr>
        <p:spPr bwMode="auto">
          <a:xfrm>
            <a:off x="2328863" y="331946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a:t>8V</a:t>
            </a:r>
          </a:p>
        </p:txBody>
      </p:sp>
      <p:sp>
        <p:nvSpPr>
          <p:cNvPr id="25618" name="Text Box 29"/>
          <p:cNvSpPr txBox="1">
            <a:spLocks noChangeArrowheads="1"/>
          </p:cNvSpPr>
          <p:nvPr/>
        </p:nvSpPr>
        <p:spPr bwMode="auto">
          <a:xfrm>
            <a:off x="1273175" y="2941638"/>
            <a:ext cx="744538"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n-GB"/>
              <a:t>+</a:t>
            </a:r>
          </a:p>
          <a:p>
            <a:pPr algn="r" eaLnBrk="1" hangingPunct="1"/>
            <a:r>
              <a:rPr lang="en-GB" sz="2000"/>
              <a:t>V</a:t>
            </a:r>
            <a:r>
              <a:rPr lang="en-GB" sz="2000" baseline="-25000"/>
              <a:t>BIAS</a:t>
            </a:r>
          </a:p>
          <a:p>
            <a:pPr algn="r" eaLnBrk="1" hangingPunct="1"/>
            <a:endParaRPr lang="en-GB"/>
          </a:p>
        </p:txBody>
      </p:sp>
      <p:sp>
        <p:nvSpPr>
          <p:cNvPr id="25619" name="Line 30"/>
          <p:cNvSpPr>
            <a:spLocks noChangeShapeType="1"/>
          </p:cNvSpPr>
          <p:nvPr/>
        </p:nvSpPr>
        <p:spPr bwMode="auto">
          <a:xfrm>
            <a:off x="1785938" y="3800475"/>
            <a:ext cx="1397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20" name="Text Box 31"/>
          <p:cNvSpPr txBox="1">
            <a:spLocks noChangeArrowheads="1"/>
          </p:cNvSpPr>
          <p:nvPr/>
        </p:nvSpPr>
        <p:spPr bwMode="auto">
          <a:xfrm>
            <a:off x="2954338" y="286226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a:t>1K</a:t>
            </a:r>
            <a:r>
              <a:rPr lang="en-GB" sz="2000">
                <a:latin typeface="Symbol" pitchFamily="18" charset="2"/>
              </a:rPr>
              <a:t>W</a:t>
            </a:r>
            <a:endParaRPr lang="en-GB" sz="2000"/>
          </a:p>
        </p:txBody>
      </p:sp>
      <p:sp>
        <p:nvSpPr>
          <p:cNvPr id="36896" name="Text Box 32"/>
          <p:cNvSpPr txBox="1">
            <a:spLocks noChangeArrowheads="1"/>
          </p:cNvSpPr>
          <p:nvPr/>
        </p:nvSpPr>
        <p:spPr bwMode="auto">
          <a:xfrm>
            <a:off x="5300663" y="2668588"/>
            <a:ext cx="33528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b="1"/>
              <a:t>Solution</a:t>
            </a:r>
          </a:p>
          <a:p>
            <a:pPr eaLnBrk="1" hangingPunct="1"/>
            <a:endParaRPr lang="en-GB" sz="1200" b="1"/>
          </a:p>
          <a:p>
            <a:pPr eaLnBrk="1" hangingPunct="1"/>
            <a:r>
              <a:rPr lang="en-GB"/>
              <a:t>Using the practical diode model, V</a:t>
            </a:r>
            <a:r>
              <a:rPr lang="en-GB" baseline="-25000"/>
              <a:t>F</a:t>
            </a:r>
            <a:r>
              <a:rPr lang="en-GB"/>
              <a:t> = 0.7V</a:t>
            </a:r>
          </a:p>
        </p:txBody>
      </p:sp>
      <p:graphicFrame>
        <p:nvGraphicFramePr>
          <p:cNvPr id="36897" name="Object 33"/>
          <p:cNvGraphicFramePr>
            <a:graphicFrameLocks noChangeAspect="1"/>
          </p:cNvGraphicFramePr>
          <p:nvPr/>
        </p:nvGraphicFramePr>
        <p:xfrm>
          <a:off x="1660525" y="4573588"/>
          <a:ext cx="6613525" cy="723900"/>
        </p:xfrm>
        <a:graphic>
          <a:graphicData uri="http://schemas.openxmlformats.org/presentationml/2006/ole">
            <mc:AlternateContent xmlns:mc="http://schemas.openxmlformats.org/markup-compatibility/2006">
              <mc:Choice xmlns:v="urn:schemas-microsoft-com:vml" Requires="v">
                <p:oleObj spid="_x0000_s25661" name="Equation" r:id="rId3" imgW="3962400" imgH="431800" progId="Equation.3">
                  <p:embed/>
                </p:oleObj>
              </mc:Choice>
              <mc:Fallback>
                <p:oleObj name="Equation" r:id="rId3" imgW="3962400" imgH="43180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525" y="4573588"/>
                        <a:ext cx="6613525" cy="72390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98" name="Text Box 34"/>
          <p:cNvSpPr txBox="1">
            <a:spLocks noChangeArrowheads="1"/>
          </p:cNvSpPr>
          <p:nvPr/>
        </p:nvSpPr>
        <p:spPr bwMode="auto">
          <a:xfrm>
            <a:off x="1566863" y="5335588"/>
            <a:ext cx="4618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a:t>V</a:t>
            </a:r>
            <a:r>
              <a:rPr lang="en-GB" baseline="-25000"/>
              <a:t>R</a:t>
            </a:r>
            <a:r>
              <a:rPr lang="en-GB"/>
              <a:t> = I</a:t>
            </a:r>
            <a:r>
              <a:rPr lang="en-GB" baseline="-25000"/>
              <a:t>F</a:t>
            </a:r>
            <a:r>
              <a:rPr lang="en-GB"/>
              <a:t> R = (7.3 mA)(1 k</a:t>
            </a:r>
            <a:r>
              <a:rPr lang="en-GB">
                <a:latin typeface="Symbol" pitchFamily="18" charset="2"/>
              </a:rPr>
              <a:t>W</a:t>
            </a:r>
            <a:r>
              <a:rPr lang="en-GB"/>
              <a:t>) = </a:t>
            </a:r>
            <a:r>
              <a:rPr lang="en-GB" b="1" u="sng">
                <a:solidFill>
                  <a:srgbClr val="FF0000"/>
                </a:solidFill>
              </a:rPr>
              <a:t>7.3 V</a:t>
            </a:r>
          </a:p>
        </p:txBody>
      </p:sp>
      <p:sp>
        <p:nvSpPr>
          <p:cNvPr id="36900" name="Text Box 36"/>
          <p:cNvSpPr txBox="1">
            <a:spLocks noChangeArrowheads="1"/>
          </p:cNvSpPr>
          <p:nvPr/>
        </p:nvSpPr>
        <p:spPr bwMode="auto">
          <a:xfrm>
            <a:off x="3606800" y="2816225"/>
            <a:ext cx="792163"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solidFill>
                  <a:srgbClr val="FF00FF"/>
                </a:solidFill>
              </a:rPr>
              <a:t>     </a:t>
            </a:r>
            <a:r>
              <a:rPr lang="en-GB" b="1">
                <a:solidFill>
                  <a:srgbClr val="FF00FF"/>
                </a:solidFill>
              </a:rPr>
              <a:t> +</a:t>
            </a:r>
          </a:p>
          <a:p>
            <a:pPr eaLnBrk="1" hangingPunct="1">
              <a:spcBef>
                <a:spcPct val="50000"/>
              </a:spcBef>
            </a:pPr>
            <a:r>
              <a:rPr lang="en-GB" sz="2000">
                <a:solidFill>
                  <a:srgbClr val="FF00FF"/>
                </a:solidFill>
              </a:rPr>
              <a:t>0.7V</a:t>
            </a:r>
          </a:p>
          <a:p>
            <a:pPr eaLnBrk="1" hangingPunct="1">
              <a:spcBef>
                <a:spcPct val="50000"/>
              </a:spcBef>
            </a:pPr>
            <a:r>
              <a:rPr lang="en-GB" sz="2000">
                <a:solidFill>
                  <a:srgbClr val="FF00FF"/>
                </a:solidFill>
              </a:rPr>
              <a:t>      </a:t>
            </a:r>
            <a:r>
              <a:rPr lang="en-GB" b="1">
                <a:solidFill>
                  <a:srgbClr val="FF00FF"/>
                </a:solidFill>
              </a:rPr>
              <a:t>-</a:t>
            </a:r>
          </a:p>
        </p:txBody>
      </p:sp>
      <p:sp>
        <p:nvSpPr>
          <p:cNvPr id="2" name="Slide Number Placeholder 1"/>
          <p:cNvSpPr>
            <a:spLocks noGrp="1"/>
          </p:cNvSpPr>
          <p:nvPr>
            <p:ph type="sldNum" sz="quarter" idx="12"/>
          </p:nvPr>
        </p:nvSpPr>
        <p:spPr/>
        <p:txBody>
          <a:bodyPr/>
          <a:lstStyle/>
          <a:p>
            <a:pPr>
              <a:defRPr/>
            </a:pPr>
            <a:fld id="{5E89E49A-A58F-4EF9-9F85-9D234E303CED}" type="slidenum">
              <a:rPr lang="en-GB" smtClean="0"/>
              <a:pPr>
                <a:defRPr/>
              </a:pPr>
              <a:t>14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96"/>
                                        </p:tgtEl>
                                        <p:attrNameLst>
                                          <p:attrName>style.visibility</p:attrName>
                                        </p:attrNameLst>
                                      </p:cBhvr>
                                      <p:to>
                                        <p:strVal val="visible"/>
                                      </p:to>
                                    </p:set>
                                    <p:anim calcmode="lin" valueType="num">
                                      <p:cBhvr additive="base">
                                        <p:cTn id="7" dur="500" fill="hold"/>
                                        <p:tgtEl>
                                          <p:spTgt spid="36896"/>
                                        </p:tgtEl>
                                        <p:attrNameLst>
                                          <p:attrName>ppt_x</p:attrName>
                                        </p:attrNameLst>
                                      </p:cBhvr>
                                      <p:tavLst>
                                        <p:tav tm="0">
                                          <p:val>
                                            <p:strVal val="0-#ppt_w/2"/>
                                          </p:val>
                                        </p:tav>
                                        <p:tav tm="100000">
                                          <p:val>
                                            <p:strVal val="#ppt_x"/>
                                          </p:val>
                                        </p:tav>
                                      </p:tavLst>
                                    </p:anim>
                                    <p:anim calcmode="lin" valueType="num">
                                      <p:cBhvr additive="base">
                                        <p:cTn id="8" dur="500" fill="hold"/>
                                        <p:tgtEl>
                                          <p:spTgt spid="36896"/>
                                        </p:tgtEl>
                                        <p:attrNameLst>
                                          <p:attrName>ppt_y</p:attrName>
                                        </p:attrNameLst>
                                      </p:cBhvr>
                                      <p:tavLst>
                                        <p:tav tm="0">
                                          <p:val>
                                            <p:strVal val="#ppt_y"/>
                                          </p:val>
                                        </p:tav>
                                        <p:tav tm="100000">
                                          <p:val>
                                            <p:strVal val="#ppt_y"/>
                                          </p:val>
                                        </p:tav>
                                      </p:tavLst>
                                    </p:anim>
                                  </p:childTnLst>
                                </p:cTn>
                              </p:par>
                              <p:par>
                                <p:cTn id="9" presetID="39" presetClass="entr" presetSubtype="0" accel="100000" fill="hold" grpId="0" nodeType="withEffect">
                                  <p:stCondLst>
                                    <p:cond delay="0"/>
                                  </p:stCondLst>
                                  <p:childTnLst>
                                    <p:set>
                                      <p:cBhvr>
                                        <p:cTn id="10" dur="1" fill="hold">
                                          <p:stCondLst>
                                            <p:cond delay="0"/>
                                          </p:stCondLst>
                                        </p:cTn>
                                        <p:tgtEl>
                                          <p:spTgt spid="36900"/>
                                        </p:tgtEl>
                                        <p:attrNameLst>
                                          <p:attrName>style.visibility</p:attrName>
                                        </p:attrNameLst>
                                      </p:cBhvr>
                                      <p:to>
                                        <p:strVal val="visible"/>
                                      </p:to>
                                    </p:set>
                                    <p:anim calcmode="lin" valueType="num">
                                      <p:cBhvr>
                                        <p:cTn id="11" dur="500" fill="hold"/>
                                        <p:tgtEl>
                                          <p:spTgt spid="36900"/>
                                        </p:tgtEl>
                                        <p:attrNameLst>
                                          <p:attrName>ppt_h</p:attrName>
                                        </p:attrNameLst>
                                      </p:cBhvr>
                                      <p:tavLst>
                                        <p:tav tm="0">
                                          <p:val>
                                            <p:strVal val="#ppt_h/20"/>
                                          </p:val>
                                        </p:tav>
                                        <p:tav tm="50000">
                                          <p:val>
                                            <p:strVal val="#ppt_h/20"/>
                                          </p:val>
                                        </p:tav>
                                        <p:tav tm="100000">
                                          <p:val>
                                            <p:strVal val="#ppt_h"/>
                                          </p:val>
                                        </p:tav>
                                      </p:tavLst>
                                    </p:anim>
                                    <p:anim calcmode="lin" valueType="num">
                                      <p:cBhvr>
                                        <p:cTn id="12" dur="500" fill="hold"/>
                                        <p:tgtEl>
                                          <p:spTgt spid="36900"/>
                                        </p:tgtEl>
                                        <p:attrNameLst>
                                          <p:attrName>ppt_w</p:attrName>
                                        </p:attrNameLst>
                                      </p:cBhvr>
                                      <p:tavLst>
                                        <p:tav tm="0">
                                          <p:val>
                                            <p:strVal val="#ppt_w+.3"/>
                                          </p:val>
                                        </p:tav>
                                        <p:tav tm="50000">
                                          <p:val>
                                            <p:strVal val="#ppt_w+.3"/>
                                          </p:val>
                                        </p:tav>
                                        <p:tav tm="100000">
                                          <p:val>
                                            <p:strVal val="#ppt_w"/>
                                          </p:val>
                                        </p:tav>
                                      </p:tavLst>
                                    </p:anim>
                                    <p:anim calcmode="lin" valueType="num">
                                      <p:cBhvr>
                                        <p:cTn id="13" dur="500" fill="hold"/>
                                        <p:tgtEl>
                                          <p:spTgt spid="36900"/>
                                        </p:tgtEl>
                                        <p:attrNameLst>
                                          <p:attrName>ppt_x</p:attrName>
                                        </p:attrNameLst>
                                      </p:cBhvr>
                                      <p:tavLst>
                                        <p:tav tm="0">
                                          <p:val>
                                            <p:strVal val="#ppt_x-.3"/>
                                          </p:val>
                                        </p:tav>
                                        <p:tav tm="50000">
                                          <p:val>
                                            <p:strVal val="#ppt_x"/>
                                          </p:val>
                                        </p:tav>
                                        <p:tav tm="100000">
                                          <p:val>
                                            <p:strVal val="#ppt_x"/>
                                          </p:val>
                                        </p:tav>
                                      </p:tavLst>
                                    </p:anim>
                                    <p:anim calcmode="lin" valueType="num">
                                      <p:cBhvr>
                                        <p:cTn id="14" dur="500" fill="hold"/>
                                        <p:tgtEl>
                                          <p:spTgt spid="369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897"/>
                                        </p:tgtEl>
                                        <p:attrNameLst>
                                          <p:attrName>style.visibility</p:attrName>
                                        </p:attrNameLst>
                                      </p:cBhvr>
                                      <p:to>
                                        <p:strVal val="visible"/>
                                      </p:to>
                                    </p:set>
                                    <p:anim calcmode="lin" valueType="num">
                                      <p:cBhvr additive="base">
                                        <p:cTn id="19" dur="500" fill="hold"/>
                                        <p:tgtEl>
                                          <p:spTgt spid="36897"/>
                                        </p:tgtEl>
                                        <p:attrNameLst>
                                          <p:attrName>ppt_x</p:attrName>
                                        </p:attrNameLst>
                                      </p:cBhvr>
                                      <p:tavLst>
                                        <p:tav tm="0">
                                          <p:val>
                                            <p:strVal val="0-#ppt_w/2"/>
                                          </p:val>
                                        </p:tav>
                                        <p:tav tm="100000">
                                          <p:val>
                                            <p:strVal val="#ppt_x"/>
                                          </p:val>
                                        </p:tav>
                                      </p:tavLst>
                                    </p:anim>
                                    <p:anim calcmode="lin" valueType="num">
                                      <p:cBhvr additive="base">
                                        <p:cTn id="20" dur="500" fill="hold"/>
                                        <p:tgtEl>
                                          <p:spTgt spid="368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98"/>
                                        </p:tgtEl>
                                        <p:attrNameLst>
                                          <p:attrName>style.visibility</p:attrName>
                                        </p:attrNameLst>
                                      </p:cBhvr>
                                      <p:to>
                                        <p:strVal val="visible"/>
                                      </p:to>
                                    </p:set>
                                    <p:anim calcmode="lin" valueType="num">
                                      <p:cBhvr additive="base">
                                        <p:cTn id="25" dur="500" fill="hold"/>
                                        <p:tgtEl>
                                          <p:spTgt spid="36898"/>
                                        </p:tgtEl>
                                        <p:attrNameLst>
                                          <p:attrName>ppt_x</p:attrName>
                                        </p:attrNameLst>
                                      </p:cBhvr>
                                      <p:tavLst>
                                        <p:tav tm="0">
                                          <p:val>
                                            <p:strVal val="0-#ppt_w/2"/>
                                          </p:val>
                                        </p:tav>
                                        <p:tav tm="100000">
                                          <p:val>
                                            <p:strVal val="#ppt_x"/>
                                          </p:val>
                                        </p:tav>
                                      </p:tavLst>
                                    </p:anim>
                                    <p:anim calcmode="lin" valueType="num">
                                      <p:cBhvr additive="base">
                                        <p:cTn id="26" dur="500" fill="hold"/>
                                        <p:tgtEl>
                                          <p:spTgt spid="368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6" grpId="0" autoUpdateAnimBg="0"/>
      <p:bldP spid="36898" grpId="0" autoUpdateAnimBg="0"/>
      <p:bldP spid="369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028"/>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sp>
        <p:nvSpPr>
          <p:cNvPr id="26628" name="Text Box 3"/>
          <p:cNvSpPr txBox="1">
            <a:spLocks noChangeArrowheads="1"/>
          </p:cNvSpPr>
          <p:nvPr/>
        </p:nvSpPr>
        <p:spPr bwMode="auto">
          <a:xfrm>
            <a:off x="899984" y="1143000"/>
            <a:ext cx="7772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95300" indent="-4953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b="1" dirty="0">
                <a:solidFill>
                  <a:schemeClr val="accent2"/>
                </a:solidFill>
              </a:rPr>
              <a:t>EXAMPLE 18-2  </a:t>
            </a:r>
          </a:p>
          <a:p>
            <a:pPr eaLnBrk="1" hangingPunct="1"/>
            <a:r>
              <a:rPr lang="en-GB" dirty="0">
                <a:solidFill>
                  <a:schemeClr val="accent2"/>
                </a:solidFill>
              </a:rPr>
              <a:t>Determine </a:t>
            </a:r>
          </a:p>
          <a:p>
            <a:pPr eaLnBrk="1" hangingPunct="1">
              <a:buFontTx/>
              <a:buAutoNum type="romanLcParenBoth"/>
            </a:pPr>
            <a:r>
              <a:rPr lang="en-GB" dirty="0">
                <a:solidFill>
                  <a:schemeClr val="accent2"/>
                </a:solidFill>
              </a:rPr>
              <a:t>the diode voltage and diode current for the diode below using the practical diode model. </a:t>
            </a:r>
          </a:p>
          <a:p>
            <a:pPr eaLnBrk="1" hangingPunct="1">
              <a:buFontTx/>
              <a:buAutoNum type="romanLcParenBoth"/>
            </a:pPr>
            <a:r>
              <a:rPr lang="en-GB" dirty="0">
                <a:solidFill>
                  <a:schemeClr val="accent2"/>
                </a:solidFill>
              </a:rPr>
              <a:t>the voltage across the limiting resistor. </a:t>
            </a:r>
            <a:endParaRPr lang="en-GB" b="1" dirty="0">
              <a:solidFill>
                <a:schemeClr val="accent2"/>
              </a:solidFill>
            </a:endParaRPr>
          </a:p>
        </p:txBody>
      </p:sp>
      <p:grpSp>
        <p:nvGrpSpPr>
          <p:cNvPr id="26629" name="Group 32"/>
          <p:cNvGrpSpPr>
            <a:grpSpLocks/>
          </p:cNvGrpSpPr>
          <p:nvPr/>
        </p:nvGrpSpPr>
        <p:grpSpPr bwMode="auto">
          <a:xfrm>
            <a:off x="1295400" y="2994025"/>
            <a:ext cx="3219450" cy="2286000"/>
            <a:chOff x="816" y="1968"/>
            <a:chExt cx="2028" cy="1440"/>
          </a:xfrm>
        </p:grpSpPr>
        <p:sp>
          <p:nvSpPr>
            <p:cNvPr id="26631" name="Text Box 5"/>
            <p:cNvSpPr txBox="1">
              <a:spLocks noChangeArrowheads="1"/>
            </p:cNvSpPr>
            <p:nvPr/>
          </p:nvSpPr>
          <p:spPr bwMode="auto">
            <a:xfrm>
              <a:off x="1929" y="1968"/>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6" tIns="45712" rIns="91426" bIns="45712">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b="1" i="1">
                  <a:solidFill>
                    <a:schemeClr val="tx2"/>
                  </a:solidFill>
                </a:rPr>
                <a:t>R</a:t>
              </a:r>
            </a:p>
          </p:txBody>
        </p:sp>
        <p:sp>
          <p:nvSpPr>
            <p:cNvPr id="26632" name="AutoShape 7"/>
            <p:cNvSpPr>
              <a:spLocks noChangeArrowheads="1"/>
            </p:cNvSpPr>
            <p:nvPr/>
          </p:nvSpPr>
          <p:spPr bwMode="auto">
            <a:xfrm rot="10800000" flipV="1">
              <a:off x="2649" y="2690"/>
              <a:ext cx="195" cy="232"/>
            </a:xfrm>
            <a:prstGeom prst="triangle">
              <a:avLst>
                <a:gd name="adj" fmla="val 50000"/>
              </a:avLst>
            </a:prstGeom>
            <a:solidFill>
              <a:schemeClr val="accent1"/>
            </a:solidFill>
            <a:ln w="38100">
              <a:solidFill>
                <a:schemeClr val="accent2"/>
              </a:solidFill>
              <a:miter lim="800000"/>
              <a:headEnd/>
              <a:tailEnd/>
            </a:ln>
          </p:spPr>
          <p:txBody>
            <a:bodyPr wrap="none" anchor="ctr"/>
            <a:lstStyle/>
            <a:p>
              <a:endParaRPr lang="en-SG"/>
            </a:p>
          </p:txBody>
        </p:sp>
        <p:sp>
          <p:nvSpPr>
            <p:cNvPr id="26633" name="Line 8"/>
            <p:cNvSpPr>
              <a:spLocks noChangeShapeType="1"/>
            </p:cNvSpPr>
            <p:nvPr/>
          </p:nvSpPr>
          <p:spPr bwMode="auto">
            <a:xfrm rot="16200000" flipV="1">
              <a:off x="2747" y="2582"/>
              <a:ext cx="0" cy="19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634" name="Line 9"/>
            <p:cNvSpPr>
              <a:spLocks noChangeShapeType="1"/>
            </p:cNvSpPr>
            <p:nvPr/>
          </p:nvSpPr>
          <p:spPr bwMode="auto">
            <a:xfrm rot="16200000" flipV="1">
              <a:off x="2569" y="2492"/>
              <a:ext cx="355"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635" name="Line 10"/>
            <p:cNvSpPr>
              <a:spLocks noChangeShapeType="1"/>
            </p:cNvSpPr>
            <p:nvPr/>
          </p:nvSpPr>
          <p:spPr bwMode="auto">
            <a:xfrm rot="16200000" flipV="1">
              <a:off x="2565" y="3099"/>
              <a:ext cx="355"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26636" name="Group 11"/>
            <p:cNvGrpSpPr>
              <a:grpSpLocks/>
            </p:cNvGrpSpPr>
            <p:nvPr/>
          </p:nvGrpSpPr>
          <p:grpSpPr bwMode="auto">
            <a:xfrm rot="5400000">
              <a:off x="1260" y="2718"/>
              <a:ext cx="230" cy="209"/>
              <a:chOff x="2832" y="2544"/>
              <a:chExt cx="273" cy="384"/>
            </a:xfrm>
          </p:grpSpPr>
          <p:sp>
            <p:nvSpPr>
              <p:cNvPr id="26653" name="Line 12"/>
              <p:cNvSpPr>
                <a:spLocks noChangeShapeType="1"/>
              </p:cNvSpPr>
              <p:nvPr/>
            </p:nvSpPr>
            <p:spPr bwMode="auto">
              <a:xfrm>
                <a:off x="2832" y="2544"/>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654" name="Line 13"/>
              <p:cNvSpPr>
                <a:spLocks noChangeShapeType="1"/>
              </p:cNvSpPr>
              <p:nvPr/>
            </p:nvSpPr>
            <p:spPr bwMode="auto">
              <a:xfrm>
                <a:off x="3024" y="2544"/>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655" name="Line 14"/>
              <p:cNvSpPr>
                <a:spLocks noChangeShapeType="1"/>
              </p:cNvSpPr>
              <p:nvPr/>
            </p:nvSpPr>
            <p:spPr bwMode="auto">
              <a:xfrm>
                <a:off x="2928" y="264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656" name="Line 15"/>
              <p:cNvSpPr>
                <a:spLocks noChangeShapeType="1"/>
              </p:cNvSpPr>
              <p:nvPr/>
            </p:nvSpPr>
            <p:spPr bwMode="auto">
              <a:xfrm>
                <a:off x="3105" y="2628"/>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sp>
          <p:nvSpPr>
            <p:cNvPr id="26637" name="Freeform 16"/>
            <p:cNvSpPr>
              <a:spLocks/>
            </p:cNvSpPr>
            <p:nvPr/>
          </p:nvSpPr>
          <p:spPr bwMode="auto">
            <a:xfrm>
              <a:off x="1921" y="2246"/>
              <a:ext cx="240" cy="137"/>
            </a:xfrm>
            <a:custGeom>
              <a:avLst/>
              <a:gdLst>
                <a:gd name="T0" fmla="*/ 0 w 2475"/>
                <a:gd name="T1" fmla="*/ 1 h 1110"/>
                <a:gd name="T2" fmla="*/ 0 w 2475"/>
                <a:gd name="T3" fmla="*/ 0 h 1110"/>
                <a:gd name="T4" fmla="*/ 0 w 2475"/>
                <a:gd name="T5" fmla="*/ 2 h 1110"/>
                <a:gd name="T6" fmla="*/ 1 w 2475"/>
                <a:gd name="T7" fmla="*/ 0 h 1110"/>
                <a:gd name="T8" fmla="*/ 1 w 2475"/>
                <a:gd name="T9" fmla="*/ 2 h 1110"/>
                <a:gd name="T10" fmla="*/ 1 w 2475"/>
                <a:gd name="T11" fmla="*/ 0 h 1110"/>
                <a:gd name="T12" fmla="*/ 1 w 2475"/>
                <a:gd name="T13" fmla="*/ 2 h 1110"/>
                <a:gd name="T14" fmla="*/ 2 w 2475"/>
                <a:gd name="T15" fmla="*/ 0 h 1110"/>
                <a:gd name="T16" fmla="*/ 2 w 2475"/>
                <a:gd name="T17" fmla="*/ 2 h 1110"/>
                <a:gd name="T18" fmla="*/ 2 w 2475"/>
                <a:gd name="T19" fmla="*/ 1 h 1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5"/>
                <a:gd name="T31" fmla="*/ 0 h 1110"/>
                <a:gd name="T32" fmla="*/ 2475 w 2475"/>
                <a:gd name="T33" fmla="*/ 1110 h 1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5" h="1110">
                  <a:moveTo>
                    <a:pt x="0" y="540"/>
                  </a:moveTo>
                  <a:lnTo>
                    <a:pt x="195" y="15"/>
                  </a:lnTo>
                  <a:lnTo>
                    <a:pt x="405" y="1095"/>
                  </a:lnTo>
                  <a:lnTo>
                    <a:pt x="765" y="15"/>
                  </a:lnTo>
                  <a:lnTo>
                    <a:pt x="990" y="1095"/>
                  </a:lnTo>
                  <a:lnTo>
                    <a:pt x="1380" y="0"/>
                  </a:lnTo>
                  <a:lnTo>
                    <a:pt x="1635" y="1110"/>
                  </a:lnTo>
                  <a:lnTo>
                    <a:pt x="2010" y="0"/>
                  </a:lnTo>
                  <a:lnTo>
                    <a:pt x="2250" y="1110"/>
                  </a:lnTo>
                  <a:lnTo>
                    <a:pt x="2475" y="54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6638" name="Freeform 17"/>
            <p:cNvSpPr>
              <a:spLocks/>
            </p:cNvSpPr>
            <p:nvPr/>
          </p:nvSpPr>
          <p:spPr bwMode="auto">
            <a:xfrm>
              <a:off x="1369" y="2312"/>
              <a:ext cx="550" cy="389"/>
            </a:xfrm>
            <a:custGeom>
              <a:avLst/>
              <a:gdLst>
                <a:gd name="T0" fmla="*/ 0 w 392"/>
                <a:gd name="T1" fmla="*/ 354 h 408"/>
                <a:gd name="T2" fmla="*/ 0 w 392"/>
                <a:gd name="T3" fmla="*/ 0 h 408"/>
                <a:gd name="T4" fmla="*/ 1083 w 392"/>
                <a:gd name="T5" fmla="*/ 0 h 408"/>
                <a:gd name="T6" fmla="*/ 0 60000 65536"/>
                <a:gd name="T7" fmla="*/ 0 60000 65536"/>
                <a:gd name="T8" fmla="*/ 0 60000 65536"/>
                <a:gd name="T9" fmla="*/ 0 w 392"/>
                <a:gd name="T10" fmla="*/ 0 h 408"/>
                <a:gd name="T11" fmla="*/ 392 w 392"/>
                <a:gd name="T12" fmla="*/ 408 h 408"/>
              </a:gdLst>
              <a:ahLst/>
              <a:cxnLst>
                <a:cxn ang="T6">
                  <a:pos x="T0" y="T1"/>
                </a:cxn>
                <a:cxn ang="T7">
                  <a:pos x="T2" y="T3"/>
                </a:cxn>
                <a:cxn ang="T8">
                  <a:pos x="T4" y="T5"/>
                </a:cxn>
              </a:cxnLst>
              <a:rect l="T9" t="T10" r="T11" b="T12"/>
              <a:pathLst>
                <a:path w="392" h="408">
                  <a:moveTo>
                    <a:pt x="0" y="408"/>
                  </a:moveTo>
                  <a:lnTo>
                    <a:pt x="0" y="0"/>
                  </a:lnTo>
                  <a:lnTo>
                    <a:pt x="392"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6639" name="Line 18"/>
            <p:cNvSpPr>
              <a:spLocks noChangeShapeType="1"/>
            </p:cNvSpPr>
            <p:nvPr/>
          </p:nvSpPr>
          <p:spPr bwMode="auto">
            <a:xfrm>
              <a:off x="2170" y="2319"/>
              <a:ext cx="5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640" name="Line 19"/>
            <p:cNvSpPr>
              <a:spLocks noChangeShapeType="1"/>
            </p:cNvSpPr>
            <p:nvPr/>
          </p:nvSpPr>
          <p:spPr bwMode="auto">
            <a:xfrm>
              <a:off x="1376" y="2938"/>
              <a:ext cx="0" cy="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26641" name="Group 20"/>
            <p:cNvGrpSpPr>
              <a:grpSpLocks/>
            </p:cNvGrpSpPr>
            <p:nvPr/>
          </p:nvGrpSpPr>
          <p:grpSpPr bwMode="auto">
            <a:xfrm>
              <a:off x="1299" y="3305"/>
              <a:ext cx="167" cy="103"/>
              <a:chOff x="864" y="1680"/>
              <a:chExt cx="192" cy="108"/>
            </a:xfrm>
          </p:grpSpPr>
          <p:sp>
            <p:nvSpPr>
              <p:cNvPr id="26650" name="Line 21"/>
              <p:cNvSpPr>
                <a:spLocks noChangeShapeType="1"/>
              </p:cNvSpPr>
              <p:nvPr/>
            </p:nvSpPr>
            <p:spPr bwMode="auto">
              <a:xfrm>
                <a:off x="864" y="1680"/>
                <a:ext cx="1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651" name="Line 22"/>
              <p:cNvSpPr>
                <a:spLocks noChangeShapeType="1"/>
              </p:cNvSpPr>
              <p:nvPr/>
            </p:nvSpPr>
            <p:spPr bwMode="auto">
              <a:xfrm>
                <a:off x="895" y="1729"/>
                <a:ext cx="13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652" name="Line 23"/>
              <p:cNvSpPr>
                <a:spLocks noChangeShapeType="1"/>
              </p:cNvSpPr>
              <p:nvPr/>
            </p:nvSpPr>
            <p:spPr bwMode="auto">
              <a:xfrm>
                <a:off x="930" y="1788"/>
                <a:ext cx="6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26642" name="Group 24"/>
            <p:cNvGrpSpPr>
              <a:grpSpLocks/>
            </p:cNvGrpSpPr>
            <p:nvPr/>
          </p:nvGrpSpPr>
          <p:grpSpPr bwMode="auto">
            <a:xfrm>
              <a:off x="2665" y="3274"/>
              <a:ext cx="167" cy="103"/>
              <a:chOff x="864" y="1680"/>
              <a:chExt cx="192" cy="108"/>
            </a:xfrm>
          </p:grpSpPr>
          <p:sp>
            <p:nvSpPr>
              <p:cNvPr id="26647" name="Line 25"/>
              <p:cNvSpPr>
                <a:spLocks noChangeShapeType="1"/>
              </p:cNvSpPr>
              <p:nvPr/>
            </p:nvSpPr>
            <p:spPr bwMode="auto">
              <a:xfrm>
                <a:off x="864" y="1680"/>
                <a:ext cx="1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648" name="Line 26"/>
              <p:cNvSpPr>
                <a:spLocks noChangeShapeType="1"/>
              </p:cNvSpPr>
              <p:nvPr/>
            </p:nvSpPr>
            <p:spPr bwMode="auto">
              <a:xfrm>
                <a:off x="895" y="1729"/>
                <a:ext cx="13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649" name="Line 27"/>
              <p:cNvSpPr>
                <a:spLocks noChangeShapeType="1"/>
              </p:cNvSpPr>
              <p:nvPr/>
            </p:nvSpPr>
            <p:spPr bwMode="auto">
              <a:xfrm>
                <a:off x="930" y="1788"/>
                <a:ext cx="6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sp>
          <p:nvSpPr>
            <p:cNvPr id="26643" name="Text Box 28"/>
            <p:cNvSpPr txBox="1">
              <a:spLocks noChangeArrowheads="1"/>
            </p:cNvSpPr>
            <p:nvPr/>
          </p:nvSpPr>
          <p:spPr bwMode="auto">
            <a:xfrm>
              <a:off x="1472" y="2718"/>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a:t>8V</a:t>
              </a:r>
            </a:p>
          </p:txBody>
        </p:sp>
        <p:sp>
          <p:nvSpPr>
            <p:cNvPr id="26644" name="Text Box 29"/>
            <p:cNvSpPr txBox="1">
              <a:spLocks noChangeArrowheads="1"/>
            </p:cNvSpPr>
            <p:nvPr/>
          </p:nvSpPr>
          <p:spPr bwMode="auto">
            <a:xfrm>
              <a:off x="816" y="2444"/>
              <a:ext cx="469"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n-GB"/>
                <a:t>+</a:t>
              </a:r>
            </a:p>
            <a:p>
              <a:pPr algn="r" eaLnBrk="1" hangingPunct="1"/>
              <a:r>
                <a:rPr lang="en-GB" sz="2000"/>
                <a:t>V</a:t>
              </a:r>
              <a:r>
                <a:rPr lang="en-GB" sz="2000" baseline="-25000"/>
                <a:t>BIAS</a:t>
              </a:r>
            </a:p>
            <a:p>
              <a:pPr algn="r" eaLnBrk="1" hangingPunct="1"/>
              <a:endParaRPr lang="en-GB"/>
            </a:p>
          </p:txBody>
        </p:sp>
        <p:sp>
          <p:nvSpPr>
            <p:cNvPr id="26645" name="Line 30"/>
            <p:cNvSpPr>
              <a:spLocks noChangeShapeType="1"/>
            </p:cNvSpPr>
            <p:nvPr/>
          </p:nvSpPr>
          <p:spPr bwMode="auto">
            <a:xfrm>
              <a:off x="1146" y="3068"/>
              <a:ext cx="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6646" name="Text Box 31"/>
            <p:cNvSpPr txBox="1">
              <a:spLocks noChangeArrowheads="1"/>
            </p:cNvSpPr>
            <p:nvPr/>
          </p:nvSpPr>
          <p:spPr bwMode="auto">
            <a:xfrm>
              <a:off x="1848" y="2385"/>
              <a:ext cx="4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a:t>1K</a:t>
              </a:r>
              <a:r>
                <a:rPr lang="en-GB" sz="2000">
                  <a:latin typeface="Symbol" pitchFamily="18" charset="2"/>
                </a:rPr>
                <a:t>W</a:t>
              </a:r>
              <a:endParaRPr lang="en-GB" sz="2000"/>
            </a:p>
          </p:txBody>
        </p:sp>
      </p:grpSp>
      <p:sp>
        <p:nvSpPr>
          <p:cNvPr id="37921" name="Text Box 33"/>
          <p:cNvSpPr txBox="1">
            <a:spLocks noChangeArrowheads="1"/>
          </p:cNvSpPr>
          <p:nvPr/>
        </p:nvSpPr>
        <p:spPr bwMode="auto">
          <a:xfrm>
            <a:off x="4876800" y="3104197"/>
            <a:ext cx="3665538"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33400" eaLnBrk="0" hangingPunct="0">
              <a:defRPr sz="2400">
                <a:solidFill>
                  <a:schemeClr val="tx1"/>
                </a:solidFill>
                <a:latin typeface="Times New Roman" pitchFamily="18" charset="0"/>
              </a:defRPr>
            </a:lvl1pPr>
            <a:lvl2pPr marL="742950" indent="-285750" defTabSz="533400" eaLnBrk="0" hangingPunct="0">
              <a:defRPr sz="2400">
                <a:solidFill>
                  <a:schemeClr val="tx1"/>
                </a:solidFill>
                <a:latin typeface="Times New Roman" pitchFamily="18" charset="0"/>
              </a:defRPr>
            </a:lvl2pPr>
            <a:lvl3pPr marL="1143000" indent="-228600" defTabSz="533400" eaLnBrk="0" hangingPunct="0">
              <a:defRPr sz="2400">
                <a:solidFill>
                  <a:schemeClr val="tx1"/>
                </a:solidFill>
                <a:latin typeface="Times New Roman" pitchFamily="18" charset="0"/>
              </a:defRPr>
            </a:lvl3pPr>
            <a:lvl4pPr marL="1600200" indent="-228600" defTabSz="533400" eaLnBrk="0" hangingPunct="0">
              <a:defRPr sz="2400">
                <a:solidFill>
                  <a:schemeClr val="tx1"/>
                </a:solidFill>
                <a:latin typeface="Times New Roman" pitchFamily="18" charset="0"/>
              </a:defRPr>
            </a:lvl4pPr>
            <a:lvl5pPr marL="2057400" indent="-228600" defTabSz="533400" eaLnBrk="0" hangingPunct="0">
              <a:defRPr sz="2400">
                <a:solidFill>
                  <a:schemeClr val="tx1"/>
                </a:solidFill>
                <a:latin typeface="Times New Roman" pitchFamily="18" charset="0"/>
              </a:defRPr>
            </a:lvl5pPr>
            <a:lvl6pPr marL="2514600" indent="-228600" defTabSz="533400" eaLnBrk="0" fontAlgn="base" hangingPunct="0">
              <a:spcBef>
                <a:spcPct val="0"/>
              </a:spcBef>
              <a:spcAft>
                <a:spcPct val="0"/>
              </a:spcAft>
              <a:defRPr sz="2400">
                <a:solidFill>
                  <a:schemeClr val="tx1"/>
                </a:solidFill>
                <a:latin typeface="Times New Roman" pitchFamily="18" charset="0"/>
              </a:defRPr>
            </a:lvl6pPr>
            <a:lvl7pPr marL="2971800" indent="-228600" defTabSz="533400" eaLnBrk="0" fontAlgn="base" hangingPunct="0">
              <a:spcBef>
                <a:spcPct val="0"/>
              </a:spcBef>
              <a:spcAft>
                <a:spcPct val="0"/>
              </a:spcAft>
              <a:defRPr sz="2400">
                <a:solidFill>
                  <a:schemeClr val="tx1"/>
                </a:solidFill>
                <a:latin typeface="Times New Roman" pitchFamily="18" charset="0"/>
              </a:defRPr>
            </a:lvl7pPr>
            <a:lvl8pPr marL="3429000" indent="-228600" defTabSz="533400" eaLnBrk="0" fontAlgn="base" hangingPunct="0">
              <a:spcBef>
                <a:spcPct val="0"/>
              </a:spcBef>
              <a:spcAft>
                <a:spcPct val="0"/>
              </a:spcAft>
              <a:defRPr sz="2400">
                <a:solidFill>
                  <a:schemeClr val="tx1"/>
                </a:solidFill>
                <a:latin typeface="Times New Roman" pitchFamily="18" charset="0"/>
              </a:defRPr>
            </a:lvl8pPr>
            <a:lvl9pPr marL="3886200" indent="-228600" defTabSz="5334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b="1" u="sng" dirty="0"/>
              <a:t>Solution</a:t>
            </a:r>
          </a:p>
          <a:p>
            <a:pPr eaLnBrk="1" hangingPunct="1"/>
            <a:endParaRPr lang="en-GB" sz="1000" b="1" dirty="0"/>
          </a:p>
          <a:p>
            <a:pPr eaLnBrk="1" hangingPunct="1"/>
            <a:r>
              <a:rPr lang="en-GB" dirty="0"/>
              <a:t>Using the practical diode model:</a:t>
            </a:r>
            <a:endParaRPr lang="en-US" dirty="0"/>
          </a:p>
          <a:p>
            <a:pPr eaLnBrk="1" hangingPunct="1"/>
            <a:endParaRPr lang="en-GB" sz="1200" dirty="0"/>
          </a:p>
          <a:p>
            <a:pPr eaLnBrk="1" hangingPunct="1"/>
            <a:r>
              <a:rPr lang="en-GB" dirty="0"/>
              <a:t>	I</a:t>
            </a:r>
            <a:r>
              <a:rPr lang="en-GB" baseline="-25000" dirty="0"/>
              <a:t>R</a:t>
            </a:r>
            <a:r>
              <a:rPr lang="en-GB" dirty="0"/>
              <a:t> = </a:t>
            </a:r>
            <a:r>
              <a:rPr lang="en-GB" b="1" u="sng" dirty="0">
                <a:solidFill>
                  <a:srgbClr val="FF0000"/>
                </a:solidFill>
              </a:rPr>
              <a:t>0 A</a:t>
            </a:r>
          </a:p>
          <a:p>
            <a:pPr eaLnBrk="1" hangingPunct="1"/>
            <a:endParaRPr lang="en-GB" sz="1000" dirty="0">
              <a:solidFill>
                <a:srgbClr val="FF0000"/>
              </a:solidFill>
            </a:endParaRPr>
          </a:p>
          <a:p>
            <a:pPr eaLnBrk="1" hangingPunct="1"/>
            <a:r>
              <a:rPr lang="en-GB" dirty="0"/>
              <a:t>	V</a:t>
            </a:r>
            <a:r>
              <a:rPr lang="en-GB" baseline="-25000" dirty="0"/>
              <a:t>DIODE</a:t>
            </a:r>
            <a:r>
              <a:rPr lang="en-GB" dirty="0"/>
              <a:t> = V</a:t>
            </a:r>
            <a:r>
              <a:rPr lang="en-GB" baseline="-25000" dirty="0"/>
              <a:t>BIAS</a:t>
            </a:r>
            <a:r>
              <a:rPr lang="en-GB" dirty="0"/>
              <a:t> = </a:t>
            </a:r>
            <a:r>
              <a:rPr lang="en-GB" b="1" u="sng" dirty="0">
                <a:solidFill>
                  <a:srgbClr val="FF0000"/>
                </a:solidFill>
              </a:rPr>
              <a:t>8V</a:t>
            </a:r>
          </a:p>
          <a:p>
            <a:pPr eaLnBrk="1" hangingPunct="1"/>
            <a:endParaRPr lang="en-GB" sz="1000" dirty="0">
              <a:solidFill>
                <a:srgbClr val="FF0000"/>
              </a:solidFill>
            </a:endParaRPr>
          </a:p>
          <a:p>
            <a:pPr eaLnBrk="1" hangingPunct="1"/>
            <a:r>
              <a:rPr lang="en-GB" dirty="0"/>
              <a:t>	V</a:t>
            </a:r>
            <a:r>
              <a:rPr lang="en-GB" baseline="-25000" dirty="0"/>
              <a:t>RESISTOR</a:t>
            </a:r>
            <a:r>
              <a:rPr lang="en-GB" dirty="0"/>
              <a:t> = </a:t>
            </a:r>
            <a:r>
              <a:rPr lang="en-GB" b="1" u="sng" dirty="0">
                <a:solidFill>
                  <a:srgbClr val="FF0000"/>
                </a:solidFill>
              </a:rPr>
              <a:t>0V</a:t>
            </a:r>
          </a:p>
        </p:txBody>
      </p:sp>
      <p:sp>
        <p:nvSpPr>
          <p:cNvPr id="33"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Practical Diode Model</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5E89E49A-A58F-4EF9-9F85-9D234E303CED}" type="slidenum">
              <a:rPr lang="en-GB" smtClean="0"/>
              <a:pPr>
                <a:defRPr/>
              </a:pPr>
              <a:t>15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21">
                                            <p:txEl>
                                              <p:pRg st="0" end="0"/>
                                            </p:txEl>
                                          </p:spTgt>
                                        </p:tgtEl>
                                        <p:attrNameLst>
                                          <p:attrName>style.visibility</p:attrName>
                                        </p:attrNameLst>
                                      </p:cBhvr>
                                      <p:to>
                                        <p:strVal val="visible"/>
                                      </p:to>
                                    </p:set>
                                    <p:anim calcmode="lin" valueType="num">
                                      <p:cBhvr additive="base">
                                        <p:cTn id="7" dur="500" fill="hold"/>
                                        <p:tgtEl>
                                          <p:spTgt spid="3792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92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7921">
                                            <p:txEl>
                                              <p:pRg st="2" end="2"/>
                                            </p:txEl>
                                          </p:spTgt>
                                        </p:tgtEl>
                                        <p:attrNameLst>
                                          <p:attrName>style.visibility</p:attrName>
                                        </p:attrNameLst>
                                      </p:cBhvr>
                                      <p:to>
                                        <p:strVal val="visible"/>
                                      </p:to>
                                    </p:set>
                                    <p:anim calcmode="lin" valueType="num">
                                      <p:cBhvr additive="base">
                                        <p:cTn id="11" dur="500" fill="hold"/>
                                        <p:tgtEl>
                                          <p:spTgt spid="37921">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7921">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7921">
                                            <p:txEl>
                                              <p:pRg st="4" end="4"/>
                                            </p:txEl>
                                          </p:spTgt>
                                        </p:tgtEl>
                                        <p:attrNameLst>
                                          <p:attrName>style.visibility</p:attrName>
                                        </p:attrNameLst>
                                      </p:cBhvr>
                                      <p:to>
                                        <p:strVal val="visible"/>
                                      </p:to>
                                    </p:set>
                                    <p:anim calcmode="lin" valueType="num">
                                      <p:cBhvr additive="base">
                                        <p:cTn id="15" dur="500" fill="hold"/>
                                        <p:tgtEl>
                                          <p:spTgt spid="37921">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792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7921">
                                            <p:txEl>
                                              <p:pRg st="6" end="6"/>
                                            </p:txEl>
                                          </p:spTgt>
                                        </p:tgtEl>
                                        <p:attrNameLst>
                                          <p:attrName>style.visibility</p:attrName>
                                        </p:attrNameLst>
                                      </p:cBhvr>
                                      <p:to>
                                        <p:strVal val="visible"/>
                                      </p:to>
                                    </p:set>
                                    <p:anim calcmode="lin" valueType="num">
                                      <p:cBhvr additive="base">
                                        <p:cTn id="21" dur="500" fill="hold"/>
                                        <p:tgtEl>
                                          <p:spTgt spid="37921">
                                            <p:txEl>
                                              <p:pRg st="6" end="6"/>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792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7921">
                                            <p:txEl>
                                              <p:pRg st="8" end="8"/>
                                            </p:txEl>
                                          </p:spTgt>
                                        </p:tgtEl>
                                        <p:attrNameLst>
                                          <p:attrName>style.visibility</p:attrName>
                                        </p:attrNameLst>
                                      </p:cBhvr>
                                      <p:to>
                                        <p:strVal val="visible"/>
                                      </p:to>
                                    </p:set>
                                    <p:anim calcmode="lin" valueType="num">
                                      <p:cBhvr additive="base">
                                        <p:cTn id="27" dur="500" fill="hold"/>
                                        <p:tgtEl>
                                          <p:spTgt spid="37921">
                                            <p:txEl>
                                              <p:pRg st="8" end="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792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2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8"/>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sp>
        <p:nvSpPr>
          <p:cNvPr id="88067" name="Text Box 3"/>
          <p:cNvSpPr txBox="1">
            <a:spLocks noChangeArrowheads="1"/>
          </p:cNvSpPr>
          <p:nvPr/>
        </p:nvSpPr>
        <p:spPr bwMode="auto">
          <a:xfrm>
            <a:off x="893162" y="1315137"/>
            <a:ext cx="7167562" cy="5030787"/>
          </a:xfrm>
          <a:prstGeom prst="rect">
            <a:avLst/>
          </a:prstGeom>
          <a:solidFill>
            <a:srgbClr val="CCFFFF"/>
          </a:solidFill>
          <a:ln w="9525">
            <a:solidFill>
              <a:schemeClr val="accent2"/>
            </a:solidFill>
            <a:miter lim="800000"/>
            <a:headEnd/>
            <a:tailEnd/>
          </a:ln>
        </p:spPr>
        <p:txBody>
          <a:bodyPr>
            <a:spAutoFit/>
          </a:bodyPr>
          <a:lstStyle>
            <a:lvl1pPr marL="365125" indent="-365125" eaLnBrk="0" hangingPunct="0">
              <a:tabLst>
                <a:tab pos="381000" algn="l"/>
              </a:tabLst>
              <a:defRPr sz="2400">
                <a:solidFill>
                  <a:schemeClr val="tx1"/>
                </a:solidFill>
                <a:latin typeface="Times New Roman" pitchFamily="18" charset="0"/>
              </a:defRPr>
            </a:lvl1pPr>
            <a:lvl2pPr marL="742950" indent="-285750" eaLnBrk="0" hangingPunct="0">
              <a:tabLst>
                <a:tab pos="381000" algn="l"/>
              </a:tabLst>
              <a:defRPr sz="2400">
                <a:solidFill>
                  <a:schemeClr val="tx1"/>
                </a:solidFill>
                <a:latin typeface="Times New Roman" pitchFamily="18" charset="0"/>
              </a:defRPr>
            </a:lvl2pPr>
            <a:lvl3pPr marL="1143000" indent="-228600" eaLnBrk="0" hangingPunct="0">
              <a:tabLst>
                <a:tab pos="381000" algn="l"/>
              </a:tabLst>
              <a:defRPr sz="2400">
                <a:solidFill>
                  <a:schemeClr val="tx1"/>
                </a:solidFill>
                <a:latin typeface="Times New Roman" pitchFamily="18" charset="0"/>
              </a:defRPr>
            </a:lvl3pPr>
            <a:lvl4pPr marL="1600200" indent="-228600" eaLnBrk="0" hangingPunct="0">
              <a:tabLst>
                <a:tab pos="381000" algn="l"/>
              </a:tabLst>
              <a:defRPr sz="2400">
                <a:solidFill>
                  <a:schemeClr val="tx1"/>
                </a:solidFill>
                <a:latin typeface="Times New Roman" pitchFamily="18" charset="0"/>
              </a:defRPr>
            </a:lvl4pPr>
            <a:lvl5pPr marL="2057400" indent="-228600" eaLnBrk="0" hangingPunct="0">
              <a:tabLst>
                <a:tab pos="3810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810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810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810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81000" algn="l"/>
              </a:tabLst>
              <a:defRPr sz="2400">
                <a:solidFill>
                  <a:schemeClr val="tx1"/>
                </a:solidFill>
                <a:latin typeface="Times New Roman" pitchFamily="18" charset="0"/>
              </a:defRPr>
            </a:lvl9pPr>
          </a:lstStyle>
          <a:p>
            <a:pPr eaLnBrk="1" hangingPunct="1">
              <a:buFontTx/>
              <a:buChar char="•"/>
            </a:pPr>
            <a:r>
              <a:rPr lang="en-GB" dirty="0"/>
              <a:t>A diode is a device that allows current to flow in one direction but not the opposite direction</a:t>
            </a:r>
          </a:p>
          <a:p>
            <a:pPr eaLnBrk="1" hangingPunct="1"/>
            <a:endParaRPr lang="en-GB" sz="1200" dirty="0"/>
          </a:p>
          <a:p>
            <a:pPr eaLnBrk="1" hangingPunct="1">
              <a:buFontTx/>
              <a:buChar char="•"/>
            </a:pPr>
            <a:r>
              <a:rPr lang="en-GB" dirty="0"/>
              <a:t>Since a PN junction allows current to flow in one direction (when it is forward biased) but not the opposite direction (when it is reversed biased), a </a:t>
            </a:r>
            <a:r>
              <a:rPr lang="en-GB" dirty="0" err="1"/>
              <a:t>pn</a:t>
            </a:r>
            <a:r>
              <a:rPr lang="en-GB" dirty="0"/>
              <a:t> junction is also known a diode</a:t>
            </a:r>
          </a:p>
          <a:p>
            <a:pPr eaLnBrk="1" hangingPunct="1">
              <a:buFontTx/>
              <a:buChar char="•"/>
            </a:pPr>
            <a:endParaRPr lang="en-GB" sz="1200" dirty="0">
              <a:solidFill>
                <a:srgbClr val="FF0000"/>
              </a:solidFill>
            </a:endParaRPr>
          </a:p>
          <a:p>
            <a:pPr eaLnBrk="1" hangingPunct="1">
              <a:buFontTx/>
              <a:buChar char="•"/>
            </a:pPr>
            <a:r>
              <a:rPr lang="en-GB" dirty="0"/>
              <a:t>The diode forward current is very </a:t>
            </a:r>
            <a:r>
              <a:rPr lang="en-US" dirty="0"/>
              <a:t>small when</a:t>
            </a:r>
            <a:r>
              <a:rPr lang="en-GB" dirty="0"/>
              <a:t> its forward voltage is less than 0.7V</a:t>
            </a:r>
          </a:p>
          <a:p>
            <a:pPr eaLnBrk="1" hangingPunct="1">
              <a:buFontTx/>
              <a:buChar char="•"/>
            </a:pPr>
            <a:endParaRPr lang="en-GB" sz="1200" dirty="0"/>
          </a:p>
          <a:p>
            <a:pPr eaLnBrk="1" hangingPunct="1">
              <a:buFontTx/>
              <a:buChar char="•"/>
            </a:pPr>
            <a:r>
              <a:rPr lang="en-GB" dirty="0"/>
              <a:t>When a diode is forward biased, its forward voltage is equal to its barrier potential of 0.7V while its forward current increases exponentially with an increase in the bias voltage</a:t>
            </a:r>
          </a:p>
        </p:txBody>
      </p:sp>
      <p:sp>
        <p:nvSpPr>
          <p:cNvPr id="5"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Summary</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91F019C3-C809-4686-BF80-513CBBEC008E}" type="slidenum">
              <a:rPr lang="en-GB" smtClean="0"/>
              <a:pPr>
                <a:defRPr/>
              </a:pPr>
              <a:t>16</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7">
                                            <p:txEl>
                                              <p:pRg st="2" end="2"/>
                                            </p:txEl>
                                          </p:spTgt>
                                        </p:tgtEl>
                                        <p:attrNameLst>
                                          <p:attrName>style.visibility</p:attrName>
                                        </p:attrNameLst>
                                      </p:cBhvr>
                                      <p:to>
                                        <p:strVal val="visible"/>
                                      </p:to>
                                    </p:set>
                                    <p:animEffect transition="in" filter="blinds(horizontal)">
                                      <p:cBhvr>
                                        <p:cTn id="7" dur="500"/>
                                        <p:tgtEl>
                                          <p:spTgt spid="88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8067">
                                            <p:txEl>
                                              <p:pRg st="4" end="4"/>
                                            </p:txEl>
                                          </p:spTgt>
                                        </p:tgtEl>
                                        <p:attrNameLst>
                                          <p:attrName>style.visibility</p:attrName>
                                        </p:attrNameLst>
                                      </p:cBhvr>
                                      <p:to>
                                        <p:strVal val="visible"/>
                                      </p:to>
                                    </p:set>
                                    <p:animEffect transition="in" filter="box(in)">
                                      <p:cBhvr>
                                        <p:cTn id="12" dur="500"/>
                                        <p:tgtEl>
                                          <p:spTgt spid="8806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8067">
                                            <p:txEl>
                                              <p:pRg st="6" end="6"/>
                                            </p:txEl>
                                          </p:spTgt>
                                        </p:tgtEl>
                                        <p:attrNameLst>
                                          <p:attrName>style.visibility</p:attrName>
                                        </p:attrNameLst>
                                      </p:cBhvr>
                                      <p:to>
                                        <p:strVal val="visible"/>
                                      </p:to>
                                    </p:set>
                                    <p:animEffect transition="in" filter="checkerboard(across)">
                                      <p:cBhvr>
                                        <p:cTn id="17" dur="500"/>
                                        <p:tgtEl>
                                          <p:spTgt spid="88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8"/>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sp>
        <p:nvSpPr>
          <p:cNvPr id="88067" name="Text Box 3"/>
          <p:cNvSpPr txBox="1">
            <a:spLocks noChangeArrowheads="1"/>
          </p:cNvSpPr>
          <p:nvPr/>
        </p:nvSpPr>
        <p:spPr bwMode="auto">
          <a:xfrm>
            <a:off x="1103227" y="1299391"/>
            <a:ext cx="7167562" cy="4848225"/>
          </a:xfrm>
          <a:prstGeom prst="rect">
            <a:avLst/>
          </a:prstGeom>
          <a:solidFill>
            <a:srgbClr val="CCFFFF"/>
          </a:solidFill>
          <a:ln w="9525">
            <a:solidFill>
              <a:schemeClr val="accent2"/>
            </a:solidFill>
            <a:miter lim="800000"/>
            <a:headEnd/>
            <a:tailEnd/>
          </a:ln>
        </p:spPr>
        <p:txBody>
          <a:bodyPr>
            <a:spAutoFit/>
          </a:bodyPr>
          <a:lstStyle>
            <a:lvl1pPr marL="457200" indent="-457200" eaLnBrk="0" hangingPunct="0">
              <a:tabLst>
                <a:tab pos="381000" algn="l"/>
              </a:tabLst>
              <a:defRPr sz="2400">
                <a:solidFill>
                  <a:schemeClr val="tx1"/>
                </a:solidFill>
                <a:latin typeface="Times New Roman" pitchFamily="18" charset="0"/>
              </a:defRPr>
            </a:lvl1pPr>
            <a:lvl2pPr marL="742950" indent="-285750" eaLnBrk="0" hangingPunct="0">
              <a:tabLst>
                <a:tab pos="381000" algn="l"/>
              </a:tabLst>
              <a:defRPr sz="2400">
                <a:solidFill>
                  <a:schemeClr val="tx1"/>
                </a:solidFill>
                <a:latin typeface="Times New Roman" pitchFamily="18" charset="0"/>
              </a:defRPr>
            </a:lvl2pPr>
            <a:lvl3pPr marL="1143000" indent="-228600" eaLnBrk="0" hangingPunct="0">
              <a:tabLst>
                <a:tab pos="381000" algn="l"/>
              </a:tabLst>
              <a:defRPr sz="2400">
                <a:solidFill>
                  <a:schemeClr val="tx1"/>
                </a:solidFill>
                <a:latin typeface="Times New Roman" pitchFamily="18" charset="0"/>
              </a:defRPr>
            </a:lvl3pPr>
            <a:lvl4pPr marL="1600200" indent="-228600" eaLnBrk="0" hangingPunct="0">
              <a:tabLst>
                <a:tab pos="381000" algn="l"/>
              </a:tabLst>
              <a:defRPr sz="2400">
                <a:solidFill>
                  <a:schemeClr val="tx1"/>
                </a:solidFill>
                <a:latin typeface="Times New Roman" pitchFamily="18" charset="0"/>
              </a:defRPr>
            </a:lvl4pPr>
            <a:lvl5pPr marL="2057400" indent="-228600" eaLnBrk="0" hangingPunct="0">
              <a:tabLst>
                <a:tab pos="3810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810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810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810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81000" algn="l"/>
              </a:tabLst>
              <a:defRPr sz="2400">
                <a:solidFill>
                  <a:schemeClr val="tx1"/>
                </a:solidFill>
                <a:latin typeface="Times New Roman" pitchFamily="18" charset="0"/>
              </a:defRPr>
            </a:lvl9pPr>
          </a:lstStyle>
          <a:p>
            <a:pPr eaLnBrk="1" hangingPunct="1">
              <a:buFontTx/>
              <a:buChar char="•"/>
            </a:pPr>
            <a:r>
              <a:rPr lang="en-GB" dirty="0"/>
              <a:t>When a diode is reversed biased, with the bias voltage below its breakdown voltage, its reverse voltage is equal to the bias voltage while its reverse current is extremely small (almost zero) and remains constant</a:t>
            </a:r>
          </a:p>
          <a:p>
            <a:pPr eaLnBrk="1" hangingPunct="1">
              <a:buFontTx/>
              <a:buChar char="•"/>
            </a:pPr>
            <a:endParaRPr lang="en-GB" sz="1200" dirty="0"/>
          </a:p>
          <a:p>
            <a:pPr eaLnBrk="1" hangingPunct="1">
              <a:buFontTx/>
              <a:buChar char="•"/>
            </a:pPr>
            <a:r>
              <a:rPr lang="en-US" dirty="0"/>
              <a:t>Once</a:t>
            </a:r>
            <a:r>
              <a:rPr lang="en-GB" dirty="0"/>
              <a:t> the reverse voltage reaches the diode’s breakdown voltage, the reverse current begins to increase rapidly</a:t>
            </a:r>
          </a:p>
          <a:p>
            <a:pPr eaLnBrk="1" hangingPunct="1">
              <a:buFontTx/>
              <a:buChar char="•"/>
            </a:pPr>
            <a:endParaRPr lang="en-GB" sz="1200" dirty="0"/>
          </a:p>
          <a:p>
            <a:pPr eaLnBrk="1" hangingPunct="1">
              <a:buFontTx/>
              <a:buChar char="•"/>
            </a:pPr>
            <a:r>
              <a:rPr lang="en-GB" dirty="0"/>
              <a:t>In the </a:t>
            </a:r>
            <a:r>
              <a:rPr lang="en-US" dirty="0"/>
              <a:t>Practical Diode Model, the forward voltage is equal to 0.7V while the reverse current is equal to zero</a:t>
            </a:r>
          </a:p>
          <a:p>
            <a:pPr eaLnBrk="1" hangingPunct="1"/>
            <a:endParaRPr lang="en-GB" dirty="0"/>
          </a:p>
        </p:txBody>
      </p:sp>
      <p:sp>
        <p:nvSpPr>
          <p:cNvPr id="5"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Summary</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91F019C3-C809-4686-BF80-513CBBEC008E}" type="slidenum">
              <a:rPr lang="en-GB" smtClean="0"/>
              <a:pPr>
                <a:defRPr/>
              </a:pPr>
              <a:t>17</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7">
                                            <p:txEl>
                                              <p:pRg st="2" end="2"/>
                                            </p:txEl>
                                          </p:spTgt>
                                        </p:tgtEl>
                                        <p:attrNameLst>
                                          <p:attrName>style.visibility</p:attrName>
                                        </p:attrNameLst>
                                      </p:cBhvr>
                                      <p:to>
                                        <p:strVal val="visible"/>
                                      </p:to>
                                    </p:set>
                                    <p:animEffect transition="in" filter="blinds(horizontal)">
                                      <p:cBhvr>
                                        <p:cTn id="7" dur="500"/>
                                        <p:tgtEl>
                                          <p:spTgt spid="88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8067">
                                            <p:txEl>
                                              <p:pRg st="4" end="4"/>
                                            </p:txEl>
                                          </p:spTgt>
                                        </p:tgtEl>
                                        <p:attrNameLst>
                                          <p:attrName>style.visibility</p:attrName>
                                        </p:attrNameLst>
                                      </p:cBhvr>
                                      <p:to>
                                        <p:strVal val="visible"/>
                                      </p:to>
                                    </p:set>
                                    <p:animEffect transition="in" filter="box(in)">
                                      <p:cBhvr>
                                        <p:cTn id="12" dur="500"/>
                                        <p:tgtEl>
                                          <p:spTgt spid="88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1028"/>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sp>
        <p:nvSpPr>
          <p:cNvPr id="20483" name="Slide Number Placeholder 3"/>
          <p:cNvSpPr>
            <a:spLocks noGrp="1"/>
          </p:cNvSpPr>
          <p:nvPr>
            <p:ph type="sldNum" sz="quarter" idx="12"/>
          </p:nvPr>
        </p:nvSpPr>
        <p:spPr/>
        <p:txBody>
          <a:bodyPr/>
          <a:lstStyle/>
          <a:p>
            <a:pPr>
              <a:defRPr/>
            </a:pPr>
            <a:fld id="{731B2C09-193B-4BBE-8C18-0618C968FCFA}" type="slidenum">
              <a:rPr lang="en-GB"/>
              <a:pPr>
                <a:defRPr/>
              </a:pPr>
              <a:t>18</a:t>
            </a:fld>
            <a:endParaRPr lang="en-GB"/>
          </a:p>
        </p:txBody>
      </p:sp>
      <p:sp>
        <p:nvSpPr>
          <p:cNvPr id="6" name="Text Placeholder 2"/>
          <p:cNvSpPr txBox="1">
            <a:spLocks/>
          </p:cNvSpPr>
          <p:nvPr/>
        </p:nvSpPr>
        <p:spPr>
          <a:xfrm>
            <a:off x="741233" y="3013720"/>
            <a:ext cx="7772400" cy="1080120"/>
          </a:xfrm>
          <a:prstGeom prst="rect">
            <a:avLst/>
          </a:prstGeom>
          <a:solidFill>
            <a:srgbClr val="CEB966"/>
          </a:solidFill>
          <a:effectLst>
            <a:glow rad="228600">
              <a:srgbClr val="FFFF00">
                <a:alpha val="40000"/>
              </a:srgbClr>
            </a:glow>
          </a:effectLst>
        </p:spPr>
        <p:txBody>
          <a:bodyPr anchor="ct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spcBef>
                <a:spcPts val="0"/>
              </a:spcBef>
              <a:buNone/>
            </a:pPr>
            <a:r>
              <a:rPr lang="en-GB" sz="4400"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End of Chapter 18</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8"/>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sp>
        <p:nvSpPr>
          <p:cNvPr id="34821" name="Rectangle 5"/>
          <p:cNvSpPr>
            <a:spLocks noChangeArrowheads="1"/>
          </p:cNvSpPr>
          <p:nvPr/>
        </p:nvSpPr>
        <p:spPr bwMode="auto">
          <a:xfrm>
            <a:off x="248195" y="1981200"/>
            <a:ext cx="879130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spcAft>
                <a:spcPts val="1800"/>
              </a:spcAft>
            </a:pPr>
            <a:r>
              <a:rPr lang="en-US" dirty="0">
                <a:solidFill>
                  <a:schemeClr val="accent1"/>
                </a:solidFill>
                <a:latin typeface="Arial" pitchFamily="34" charset="0"/>
                <a:cs typeface="Arial" pitchFamily="34" charset="0"/>
              </a:rPr>
              <a:t>After completing Part 2 of this chapter</a:t>
            </a:r>
            <a:r>
              <a:rPr lang="en-GB" dirty="0">
                <a:solidFill>
                  <a:schemeClr val="accent1"/>
                </a:solidFill>
                <a:latin typeface="Arial" pitchFamily="34" charset="0"/>
                <a:cs typeface="Arial" pitchFamily="34" charset="0"/>
              </a:rPr>
              <a:t>, you will be able to:</a:t>
            </a:r>
          </a:p>
          <a:p>
            <a:pPr marL="533400" indent="-533400" eaLnBrk="0" hangingPunct="0">
              <a:spcBef>
                <a:spcPct val="20000"/>
              </a:spcBef>
              <a:spcAft>
                <a:spcPct val="40000"/>
              </a:spcAft>
              <a:buClr>
                <a:schemeClr val="tx2"/>
              </a:buClr>
              <a:buFont typeface="Wingdings" pitchFamily="2" charset="2"/>
              <a:buChar char="w"/>
            </a:pPr>
            <a:r>
              <a:rPr lang="en-GB" dirty="0" smtClean="0">
                <a:solidFill>
                  <a:schemeClr val="accent2"/>
                </a:solidFill>
                <a:latin typeface="Arial" pitchFamily="34" charset="0"/>
                <a:cs typeface="Arial" pitchFamily="34" charset="0"/>
              </a:rPr>
              <a:t>To </a:t>
            </a:r>
            <a:r>
              <a:rPr lang="en-GB" dirty="0">
                <a:solidFill>
                  <a:schemeClr val="accent2"/>
                </a:solidFill>
                <a:latin typeface="Arial" pitchFamily="34" charset="0"/>
                <a:cs typeface="Arial" pitchFamily="34" charset="0"/>
              </a:rPr>
              <a:t>understand the </a:t>
            </a:r>
            <a:r>
              <a:rPr lang="en-US" dirty="0">
                <a:solidFill>
                  <a:schemeClr val="accent2"/>
                </a:solidFill>
                <a:latin typeface="Arial" pitchFamily="34" charset="0"/>
                <a:cs typeface="Arial" pitchFamily="34" charset="0"/>
              </a:rPr>
              <a:t>V-I Characteristics of a Diode.</a:t>
            </a:r>
            <a:r>
              <a:rPr lang="en-GB" dirty="0">
                <a:solidFill>
                  <a:schemeClr val="accent2"/>
                </a:solidFill>
                <a:latin typeface="Arial" pitchFamily="34" charset="0"/>
                <a:cs typeface="Arial" pitchFamily="34" charset="0"/>
              </a:rPr>
              <a:t> </a:t>
            </a:r>
          </a:p>
          <a:p>
            <a:pPr marL="533400" indent="-533400" eaLnBrk="0" hangingPunct="0">
              <a:spcBef>
                <a:spcPct val="20000"/>
              </a:spcBef>
              <a:spcAft>
                <a:spcPct val="40000"/>
              </a:spcAft>
              <a:buClr>
                <a:schemeClr val="tx2"/>
              </a:buClr>
              <a:buFont typeface="Wingdings" pitchFamily="2" charset="2"/>
              <a:buChar char="w"/>
            </a:pPr>
            <a:r>
              <a:rPr lang="en-GB" dirty="0">
                <a:solidFill>
                  <a:schemeClr val="accent2"/>
                </a:solidFill>
                <a:latin typeface="Arial" pitchFamily="34" charset="0"/>
                <a:cs typeface="Arial" pitchFamily="34" charset="0"/>
              </a:rPr>
              <a:t>To understand the Practical Diode Model.</a:t>
            </a:r>
          </a:p>
          <a:p>
            <a:pPr marL="533400" indent="-533400" eaLnBrk="0" hangingPunct="0">
              <a:spcBef>
                <a:spcPct val="20000"/>
              </a:spcBef>
              <a:spcAft>
                <a:spcPct val="40000"/>
              </a:spcAft>
              <a:buClr>
                <a:schemeClr val="tx2"/>
              </a:buClr>
              <a:buFont typeface="Wingdings" pitchFamily="2" charset="2"/>
              <a:buChar char="w"/>
            </a:pPr>
            <a:r>
              <a:rPr lang="en-GB" dirty="0">
                <a:solidFill>
                  <a:schemeClr val="accent2"/>
                </a:solidFill>
                <a:latin typeface="Arial" pitchFamily="34" charset="0"/>
                <a:cs typeface="Arial" pitchFamily="34" charset="0"/>
              </a:rPr>
              <a:t>To perform calculations to find the voltage and current in a diode circuit.</a:t>
            </a:r>
          </a:p>
        </p:txBody>
      </p:sp>
      <p:sp>
        <p:nvSpPr>
          <p:cNvPr id="5"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Objectives</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91F019C3-C809-4686-BF80-513CBBEC008E}" type="slidenum">
              <a:rPr lang="en-GB" smtClean="0"/>
              <a:pPr>
                <a:defRPr/>
              </a:pPr>
              <a:t>2</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1">
                                            <p:txEl>
                                              <p:pRg st="2" end="2"/>
                                            </p:txEl>
                                          </p:spTgt>
                                        </p:tgtEl>
                                        <p:attrNameLst>
                                          <p:attrName>style.visibility</p:attrName>
                                        </p:attrNameLst>
                                      </p:cBhvr>
                                      <p:to>
                                        <p:strVal val="visible"/>
                                      </p:to>
                                    </p:set>
                                    <p:animEffect transition="in" filter="blinds(horizontal)">
                                      <p:cBhvr>
                                        <p:cTn id="7" dur="500"/>
                                        <p:tgtEl>
                                          <p:spTgt spid="3482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821">
                                            <p:txEl>
                                              <p:pRg st="3" end="3"/>
                                            </p:txEl>
                                          </p:spTgt>
                                        </p:tgtEl>
                                        <p:attrNameLst>
                                          <p:attrName>style.visibility</p:attrName>
                                        </p:attrNameLst>
                                      </p:cBhvr>
                                      <p:to>
                                        <p:strVal val="visible"/>
                                      </p:to>
                                    </p:set>
                                    <p:animEffect transition="in" filter="box(in)">
                                      <p:cBhvr>
                                        <p:cTn id="12" dur="500"/>
                                        <p:tgtEl>
                                          <p:spTgt spid="348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028"/>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sp>
        <p:nvSpPr>
          <p:cNvPr id="12292" name="Rectangle 3"/>
          <p:cNvSpPr>
            <a:spLocks noChangeArrowheads="1"/>
          </p:cNvSpPr>
          <p:nvPr/>
        </p:nvSpPr>
        <p:spPr bwMode="auto">
          <a:xfrm>
            <a:off x="825500" y="1376363"/>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spcAft>
                <a:spcPct val="40000"/>
              </a:spcAft>
              <a:buClr>
                <a:schemeClr val="tx2"/>
              </a:buClr>
              <a:buFont typeface="Wingdings" pitchFamily="2" charset="2"/>
              <a:buChar char="w"/>
            </a:pPr>
            <a:r>
              <a:rPr lang="en-GB" sz="2800" dirty="0"/>
              <a:t>A </a:t>
            </a:r>
            <a:r>
              <a:rPr lang="en-GB" sz="2800" dirty="0">
                <a:solidFill>
                  <a:srgbClr val="FF0000"/>
                </a:solidFill>
              </a:rPr>
              <a:t>diode</a:t>
            </a:r>
            <a:r>
              <a:rPr lang="en-GB" sz="2800" dirty="0"/>
              <a:t> is a device that allows current to flow in one direction but not the opposite direction</a:t>
            </a:r>
          </a:p>
          <a:p>
            <a:pPr marL="342900" indent="-342900">
              <a:spcBef>
                <a:spcPct val="20000"/>
              </a:spcBef>
              <a:spcAft>
                <a:spcPct val="40000"/>
              </a:spcAft>
              <a:buClr>
                <a:schemeClr val="tx2"/>
              </a:buClr>
              <a:buFont typeface="Wingdings" pitchFamily="2" charset="2"/>
              <a:buChar char="w"/>
            </a:pPr>
            <a:r>
              <a:rPr lang="en-GB" sz="2800" dirty="0"/>
              <a:t>Because of the above capability, a p-n junction is also known as a </a:t>
            </a:r>
            <a:r>
              <a:rPr lang="en-GB" sz="2800" dirty="0">
                <a:solidFill>
                  <a:srgbClr val="FF0000"/>
                </a:solidFill>
              </a:rPr>
              <a:t>p-n junction diode</a:t>
            </a:r>
            <a:r>
              <a:rPr lang="en-GB" sz="2800" dirty="0"/>
              <a:t> or a </a:t>
            </a:r>
            <a:r>
              <a:rPr lang="en-GB" sz="2800" dirty="0">
                <a:solidFill>
                  <a:srgbClr val="FF0000"/>
                </a:solidFill>
              </a:rPr>
              <a:t>rectifier diode</a:t>
            </a:r>
            <a:r>
              <a:rPr lang="en-GB" sz="2800" dirty="0"/>
              <a:t> or simply, a </a:t>
            </a:r>
            <a:r>
              <a:rPr lang="en-GB" sz="2800" dirty="0">
                <a:solidFill>
                  <a:srgbClr val="FF0000"/>
                </a:solidFill>
              </a:rPr>
              <a:t>diode </a:t>
            </a:r>
          </a:p>
          <a:p>
            <a:pPr marL="342900" indent="-342900">
              <a:spcBef>
                <a:spcPct val="20000"/>
              </a:spcBef>
              <a:spcAft>
                <a:spcPct val="40000"/>
              </a:spcAft>
              <a:buClr>
                <a:schemeClr val="tx2"/>
              </a:buClr>
              <a:buFont typeface="Wingdings" pitchFamily="2" charset="2"/>
              <a:buChar char="w"/>
            </a:pPr>
            <a:r>
              <a:rPr lang="en-GB" sz="2800" dirty="0"/>
              <a:t>Symbol</a:t>
            </a:r>
          </a:p>
        </p:txBody>
      </p:sp>
      <p:grpSp>
        <p:nvGrpSpPr>
          <p:cNvPr id="12293" name="Group 12"/>
          <p:cNvGrpSpPr>
            <a:grpSpLocks/>
          </p:cNvGrpSpPr>
          <p:nvPr/>
        </p:nvGrpSpPr>
        <p:grpSpPr bwMode="auto">
          <a:xfrm rot="-5400000">
            <a:off x="4397375" y="3971926"/>
            <a:ext cx="439737" cy="1827212"/>
            <a:chOff x="2674" y="2172"/>
            <a:chExt cx="205" cy="834"/>
          </a:xfrm>
        </p:grpSpPr>
        <p:sp>
          <p:nvSpPr>
            <p:cNvPr id="12299" name="AutoShape 4"/>
            <p:cNvSpPr>
              <a:spLocks noChangeArrowheads="1"/>
            </p:cNvSpPr>
            <p:nvPr/>
          </p:nvSpPr>
          <p:spPr bwMode="auto">
            <a:xfrm rot="10800000">
              <a:off x="2674" y="2480"/>
              <a:ext cx="205" cy="201"/>
            </a:xfrm>
            <a:prstGeom prst="triangle">
              <a:avLst>
                <a:gd name="adj" fmla="val 50000"/>
              </a:avLst>
            </a:prstGeom>
            <a:solidFill>
              <a:schemeClr val="accent1"/>
            </a:solidFill>
            <a:ln w="38100">
              <a:solidFill>
                <a:schemeClr val="accent2"/>
              </a:solidFill>
              <a:miter lim="800000"/>
              <a:headEnd/>
              <a:tailEnd/>
            </a:ln>
          </p:spPr>
          <p:txBody>
            <a:bodyPr wrap="none" anchor="ctr"/>
            <a:lstStyle/>
            <a:p>
              <a:endParaRPr lang="en-SG"/>
            </a:p>
          </p:txBody>
        </p:sp>
        <p:sp>
          <p:nvSpPr>
            <p:cNvPr id="12300" name="Line 5"/>
            <p:cNvSpPr>
              <a:spLocks noChangeShapeType="1"/>
            </p:cNvSpPr>
            <p:nvPr/>
          </p:nvSpPr>
          <p:spPr bwMode="auto">
            <a:xfrm rot="5400000">
              <a:off x="2777" y="2587"/>
              <a:ext cx="0" cy="20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301" name="Line 6"/>
            <p:cNvSpPr>
              <a:spLocks noChangeShapeType="1"/>
            </p:cNvSpPr>
            <p:nvPr/>
          </p:nvSpPr>
          <p:spPr bwMode="auto">
            <a:xfrm rot="5400000">
              <a:off x="2623" y="2852"/>
              <a:ext cx="30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2302" name="Line 7"/>
            <p:cNvSpPr>
              <a:spLocks noChangeShapeType="1"/>
            </p:cNvSpPr>
            <p:nvPr/>
          </p:nvSpPr>
          <p:spPr bwMode="auto">
            <a:xfrm rot="5400000">
              <a:off x="2620" y="2326"/>
              <a:ext cx="30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SG"/>
            </a:p>
          </p:txBody>
        </p:sp>
      </p:grpSp>
      <p:sp>
        <p:nvSpPr>
          <p:cNvPr id="70669" name="Text Box 13"/>
          <p:cNvSpPr txBox="1">
            <a:spLocks noChangeArrowheads="1"/>
          </p:cNvSpPr>
          <p:nvPr/>
        </p:nvSpPr>
        <p:spPr bwMode="auto">
          <a:xfrm>
            <a:off x="2898775" y="5033963"/>
            <a:ext cx="173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t>Anode (+)</a:t>
            </a:r>
          </a:p>
        </p:txBody>
      </p:sp>
      <p:sp>
        <p:nvSpPr>
          <p:cNvPr id="70670" name="Text Box 14"/>
          <p:cNvSpPr txBox="1">
            <a:spLocks noChangeArrowheads="1"/>
          </p:cNvSpPr>
          <p:nvPr/>
        </p:nvSpPr>
        <p:spPr bwMode="auto">
          <a:xfrm>
            <a:off x="4994275" y="5048250"/>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t>Cathode ( - )</a:t>
            </a:r>
          </a:p>
        </p:txBody>
      </p:sp>
      <p:sp>
        <p:nvSpPr>
          <p:cNvPr id="70671" name="Text Box 15"/>
          <p:cNvSpPr txBox="1">
            <a:spLocks noChangeArrowheads="1"/>
          </p:cNvSpPr>
          <p:nvPr/>
        </p:nvSpPr>
        <p:spPr bwMode="auto">
          <a:xfrm>
            <a:off x="2852738" y="4410075"/>
            <a:ext cx="193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t>p-region</a:t>
            </a:r>
          </a:p>
        </p:txBody>
      </p:sp>
      <p:sp>
        <p:nvSpPr>
          <p:cNvPr id="70672" name="Text Box 16"/>
          <p:cNvSpPr txBox="1">
            <a:spLocks noChangeArrowheads="1"/>
          </p:cNvSpPr>
          <p:nvPr/>
        </p:nvSpPr>
        <p:spPr bwMode="auto">
          <a:xfrm>
            <a:off x="5108575" y="4429125"/>
            <a:ext cx="193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t>n-region</a:t>
            </a:r>
          </a:p>
        </p:txBody>
      </p:sp>
      <p:sp>
        <p:nvSpPr>
          <p:cNvPr id="15"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The PN Junction Diode</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91F019C3-C809-4686-BF80-513CBBEC008E}" type="slidenum">
              <a:rPr lang="en-GB" smtClean="0"/>
              <a:pPr>
                <a:defRPr/>
              </a:pPr>
              <a:t>3</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671"/>
                                        </p:tgtEl>
                                        <p:attrNameLst>
                                          <p:attrName>style.visibility</p:attrName>
                                        </p:attrNameLst>
                                      </p:cBhvr>
                                      <p:to>
                                        <p:strVal val="visible"/>
                                      </p:to>
                                    </p:set>
                                    <p:animEffect transition="in" filter="dissolve">
                                      <p:cBhvr>
                                        <p:cTn id="7" dur="500"/>
                                        <p:tgtEl>
                                          <p:spTgt spid="7067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0669"/>
                                        </p:tgtEl>
                                        <p:attrNameLst>
                                          <p:attrName>style.visibility</p:attrName>
                                        </p:attrNameLst>
                                      </p:cBhvr>
                                      <p:to>
                                        <p:strVal val="visible"/>
                                      </p:to>
                                    </p:set>
                                    <p:animEffect transition="in" filter="dissolve">
                                      <p:cBhvr>
                                        <p:cTn id="11" dur="500"/>
                                        <p:tgtEl>
                                          <p:spTgt spid="7066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0672"/>
                                        </p:tgtEl>
                                        <p:attrNameLst>
                                          <p:attrName>style.visibility</p:attrName>
                                        </p:attrNameLst>
                                      </p:cBhvr>
                                      <p:to>
                                        <p:strVal val="visible"/>
                                      </p:to>
                                    </p:set>
                                    <p:animEffect transition="in" filter="dissolve">
                                      <p:cBhvr>
                                        <p:cTn id="16" dur="500"/>
                                        <p:tgtEl>
                                          <p:spTgt spid="70672"/>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70670"/>
                                        </p:tgtEl>
                                        <p:attrNameLst>
                                          <p:attrName>style.visibility</p:attrName>
                                        </p:attrNameLst>
                                      </p:cBhvr>
                                      <p:to>
                                        <p:strVal val="visible"/>
                                      </p:to>
                                    </p:set>
                                    <p:animEffect transition="in" filter="dissolve">
                                      <p:cBhvr>
                                        <p:cTn id="20" dur="500"/>
                                        <p:tgtEl>
                                          <p:spTgt spid="70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9" grpId="0"/>
      <p:bldP spid="70670" grpId="0"/>
      <p:bldP spid="70671" grpId="0"/>
      <p:bldP spid="706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28"/>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grpSp>
        <p:nvGrpSpPr>
          <p:cNvPr id="14340" name="Group 1053"/>
          <p:cNvGrpSpPr>
            <a:grpSpLocks/>
          </p:cNvGrpSpPr>
          <p:nvPr/>
        </p:nvGrpSpPr>
        <p:grpSpPr bwMode="auto">
          <a:xfrm>
            <a:off x="1439863" y="2062163"/>
            <a:ext cx="4732337" cy="4414837"/>
            <a:chOff x="907" y="1299"/>
            <a:chExt cx="2981" cy="2781"/>
          </a:xfrm>
        </p:grpSpPr>
        <p:pic>
          <p:nvPicPr>
            <p:cNvPr id="14343"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 y="1299"/>
              <a:ext cx="2981" cy="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1031"/>
            <p:cNvSpPr txBox="1">
              <a:spLocks noChangeArrowheads="1"/>
            </p:cNvSpPr>
            <p:nvPr/>
          </p:nvSpPr>
          <p:spPr bwMode="auto">
            <a:xfrm>
              <a:off x="1672" y="3668"/>
              <a:ext cx="485" cy="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800" i="1">
                  <a:solidFill>
                    <a:srgbClr val="FF0000"/>
                  </a:solidFill>
                  <a:latin typeface="Comic Sans MS" pitchFamily="66" charset="0"/>
                </a:rPr>
                <a:t>V</a:t>
              </a:r>
              <a:r>
                <a:rPr lang="en-GB" sz="1800" i="1" baseline="-25000">
                  <a:solidFill>
                    <a:srgbClr val="FF0000"/>
                  </a:solidFill>
                  <a:latin typeface="Comic Sans MS" pitchFamily="66" charset="0"/>
                </a:rPr>
                <a:t>BIAS</a:t>
              </a:r>
              <a:r>
                <a:rPr lang="en-GB" sz="1800" i="1">
                  <a:solidFill>
                    <a:srgbClr val="FF0000"/>
                  </a:solidFill>
                  <a:latin typeface="Comic Sans MS" pitchFamily="66" charset="0"/>
                </a:rPr>
                <a:t> = 0V</a:t>
              </a:r>
            </a:p>
          </p:txBody>
        </p:sp>
      </p:grpSp>
      <p:sp>
        <p:nvSpPr>
          <p:cNvPr id="23579" name="Text Box 1051"/>
          <p:cNvSpPr txBox="1">
            <a:spLocks noChangeArrowheads="1"/>
          </p:cNvSpPr>
          <p:nvPr/>
        </p:nvSpPr>
        <p:spPr bwMode="auto">
          <a:xfrm>
            <a:off x="6324600" y="2486025"/>
            <a:ext cx="25146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b="1">
                <a:solidFill>
                  <a:srgbClr val="FF0066"/>
                </a:solidFill>
              </a:rPr>
              <a:t>  V</a:t>
            </a:r>
            <a:r>
              <a:rPr lang="en-US" b="1" baseline="-25000">
                <a:solidFill>
                  <a:srgbClr val="FF0066"/>
                </a:solidFill>
              </a:rPr>
              <a:t>BIAS</a:t>
            </a:r>
            <a:r>
              <a:rPr lang="en-US" b="1">
                <a:solidFill>
                  <a:srgbClr val="FF0066"/>
                </a:solidFill>
              </a:rPr>
              <a:t> = 0 V</a:t>
            </a:r>
          </a:p>
          <a:p>
            <a:pPr eaLnBrk="1" hangingPunct="1">
              <a:buFontTx/>
              <a:buChar char="•"/>
            </a:pPr>
            <a:endParaRPr lang="en-US" b="1">
              <a:solidFill>
                <a:srgbClr val="FF0066"/>
              </a:solidFill>
            </a:endParaRPr>
          </a:p>
          <a:p>
            <a:pPr eaLnBrk="1" hangingPunct="1">
              <a:buFontTx/>
              <a:buChar char="•"/>
            </a:pPr>
            <a:r>
              <a:rPr lang="en-US" b="1">
                <a:solidFill>
                  <a:srgbClr val="FF0066"/>
                </a:solidFill>
              </a:rPr>
              <a:t>  Hence V</a:t>
            </a:r>
            <a:r>
              <a:rPr lang="en-US" b="1" baseline="-25000">
                <a:solidFill>
                  <a:srgbClr val="FF0066"/>
                </a:solidFill>
              </a:rPr>
              <a:t>F</a:t>
            </a:r>
            <a:r>
              <a:rPr lang="en-US" b="1">
                <a:solidFill>
                  <a:srgbClr val="FF0066"/>
                </a:solidFill>
              </a:rPr>
              <a:t> = 0 V</a:t>
            </a:r>
          </a:p>
          <a:p>
            <a:pPr eaLnBrk="1" hangingPunct="1"/>
            <a:r>
              <a:rPr lang="en-US" b="1">
                <a:solidFill>
                  <a:srgbClr val="FF0066"/>
                </a:solidFill>
              </a:rPr>
              <a:t>	     I</a:t>
            </a:r>
            <a:r>
              <a:rPr lang="en-US" b="1" baseline="-25000">
                <a:solidFill>
                  <a:srgbClr val="FF0066"/>
                </a:solidFill>
              </a:rPr>
              <a:t>F </a:t>
            </a:r>
            <a:r>
              <a:rPr lang="en-US" b="1">
                <a:solidFill>
                  <a:srgbClr val="FF0066"/>
                </a:solidFill>
              </a:rPr>
              <a:t>= 0 A</a:t>
            </a:r>
          </a:p>
          <a:p>
            <a:pPr eaLnBrk="1" hangingPunct="1">
              <a:buFontTx/>
              <a:buChar char="•"/>
            </a:pPr>
            <a:endParaRPr lang="en-GB" b="1">
              <a:solidFill>
                <a:srgbClr val="FF0066"/>
              </a:solidFill>
            </a:endParaRPr>
          </a:p>
          <a:p>
            <a:pPr eaLnBrk="1" hangingPunct="1"/>
            <a:r>
              <a:rPr lang="en-US" b="1" i="1">
                <a:solidFill>
                  <a:srgbClr val="FF0066"/>
                </a:solidFill>
              </a:rPr>
              <a:t>No current flows  </a:t>
            </a:r>
          </a:p>
          <a:p>
            <a:pPr eaLnBrk="1" hangingPunct="1"/>
            <a:endParaRPr lang="en-US" b="1" i="1">
              <a:solidFill>
                <a:srgbClr val="FF0066"/>
              </a:solidFill>
            </a:endParaRPr>
          </a:p>
        </p:txBody>
      </p:sp>
      <p:sp>
        <p:nvSpPr>
          <p:cNvPr id="9228" name="Rectangle 12"/>
          <p:cNvSpPr>
            <a:spLocks noChangeArrowheads="1"/>
          </p:cNvSpPr>
          <p:nvPr/>
        </p:nvSpPr>
        <p:spPr bwMode="auto">
          <a:xfrm>
            <a:off x="304926" y="1194921"/>
            <a:ext cx="3432350" cy="584775"/>
          </a:xfrm>
          <a:prstGeom prst="rect">
            <a:avLst/>
          </a:prstGeom>
          <a:noFill/>
          <a:ln w="12700" cap="sq">
            <a:noFill/>
            <a:miter lim="800000"/>
            <a:headEnd type="none" w="sm" len="sm"/>
            <a:tailEnd type="none" w="sm" len="sm"/>
          </a:ln>
          <a:effectLst/>
        </p:spPr>
        <p:txBody>
          <a:bodyPr wrap="none">
            <a:spAutoFit/>
          </a:bodyPr>
          <a:lstStyle/>
          <a:p>
            <a:pPr algn="ctr">
              <a:defRPr/>
            </a:pPr>
            <a:r>
              <a:rPr lang="en-US" sz="3200" u="sng" dirty="0" smtClean="0">
                <a:solidFill>
                  <a:schemeClr val="tx2"/>
                </a:solidFill>
              </a:rPr>
              <a:t>Experimental </a:t>
            </a:r>
            <a:r>
              <a:rPr lang="en-US" sz="3200" u="sng" dirty="0">
                <a:solidFill>
                  <a:schemeClr val="tx2"/>
                </a:solidFill>
              </a:rPr>
              <a:t>Setup</a:t>
            </a:r>
            <a:endParaRPr lang="en-GB" sz="3200" u="sng" dirty="0">
              <a:solidFill>
                <a:schemeClr val="tx2"/>
              </a:solidFill>
            </a:endParaRPr>
          </a:p>
        </p:txBody>
      </p:sp>
      <p:sp>
        <p:nvSpPr>
          <p:cNvPr id="9"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18-8 V-I Characteristics of Diode</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5E89E49A-A58F-4EF9-9F85-9D234E303CED}" type="slidenum">
              <a:rPr lang="en-GB" smtClean="0"/>
              <a:pPr>
                <a:defRPr/>
              </a:pPr>
              <a:t>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579">
                                            <p:txEl>
                                              <p:pRg st="0" end="0"/>
                                            </p:txEl>
                                          </p:spTgt>
                                        </p:tgtEl>
                                        <p:attrNameLst>
                                          <p:attrName>style.visibility</p:attrName>
                                        </p:attrNameLst>
                                      </p:cBhvr>
                                      <p:to>
                                        <p:strVal val="visible"/>
                                      </p:to>
                                    </p:set>
                                    <p:animEffect transition="in" filter="dissolve">
                                      <p:cBhvr>
                                        <p:cTn id="7" dur="500"/>
                                        <p:tgtEl>
                                          <p:spTgt spid="23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579">
                                            <p:txEl>
                                              <p:pRg st="2" end="2"/>
                                            </p:txEl>
                                          </p:spTgt>
                                        </p:tgtEl>
                                        <p:attrNameLst>
                                          <p:attrName>style.visibility</p:attrName>
                                        </p:attrNameLst>
                                      </p:cBhvr>
                                      <p:to>
                                        <p:strVal val="visible"/>
                                      </p:to>
                                    </p:set>
                                    <p:animEffect transition="in" filter="dissolve">
                                      <p:cBhvr>
                                        <p:cTn id="12" dur="500"/>
                                        <p:tgtEl>
                                          <p:spTgt spid="23579">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3579">
                                            <p:txEl>
                                              <p:pRg st="3" end="3"/>
                                            </p:txEl>
                                          </p:spTgt>
                                        </p:tgtEl>
                                        <p:attrNameLst>
                                          <p:attrName>style.visibility</p:attrName>
                                        </p:attrNameLst>
                                      </p:cBhvr>
                                      <p:to>
                                        <p:strVal val="visible"/>
                                      </p:to>
                                    </p:set>
                                    <p:animEffect transition="in" filter="dissolve">
                                      <p:cBhvr>
                                        <p:cTn id="15" dur="500"/>
                                        <p:tgtEl>
                                          <p:spTgt spid="2357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3579">
                                            <p:txEl>
                                              <p:pRg st="5" end="5"/>
                                            </p:txEl>
                                          </p:spTgt>
                                        </p:tgtEl>
                                        <p:attrNameLst>
                                          <p:attrName>style.visibility</p:attrName>
                                        </p:attrNameLst>
                                      </p:cBhvr>
                                      <p:to>
                                        <p:strVal val="visible"/>
                                      </p:to>
                                    </p:set>
                                    <p:animEffect transition="in" filter="dissolve">
                                      <p:cBhvr>
                                        <p:cTn id="20" dur="500"/>
                                        <p:tgtEl>
                                          <p:spTgt spid="23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28"/>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grpSp>
        <p:nvGrpSpPr>
          <p:cNvPr id="15364" name="Group 1039"/>
          <p:cNvGrpSpPr>
            <a:grpSpLocks/>
          </p:cNvGrpSpPr>
          <p:nvPr/>
        </p:nvGrpSpPr>
        <p:grpSpPr bwMode="auto">
          <a:xfrm>
            <a:off x="1371600" y="1979613"/>
            <a:ext cx="4572000" cy="4344987"/>
            <a:chOff x="864" y="1247"/>
            <a:chExt cx="2880" cy="2737"/>
          </a:xfrm>
        </p:grpSpPr>
        <p:pic>
          <p:nvPicPr>
            <p:cNvPr id="15367"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1247"/>
              <a:ext cx="2880" cy="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Rectangle 1029"/>
            <p:cNvSpPr>
              <a:spLocks noChangeArrowheads="1"/>
            </p:cNvSpPr>
            <p:nvPr/>
          </p:nvSpPr>
          <p:spPr bwMode="auto">
            <a:xfrm>
              <a:off x="1422" y="1271"/>
              <a:ext cx="905"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GB" sz="1800" b="1" i="1">
                  <a:solidFill>
                    <a:srgbClr val="FF0000"/>
                  </a:solidFill>
                  <a:latin typeface="Comic Sans MS" pitchFamily="66" charset="0"/>
                </a:rPr>
                <a:t>0.7V</a:t>
              </a:r>
            </a:p>
          </p:txBody>
        </p:sp>
        <p:sp>
          <p:nvSpPr>
            <p:cNvPr id="15369" name="Rectangle 1031"/>
            <p:cNvSpPr>
              <a:spLocks noChangeArrowheads="1"/>
            </p:cNvSpPr>
            <p:nvPr/>
          </p:nvSpPr>
          <p:spPr bwMode="auto">
            <a:xfrm>
              <a:off x="1650" y="3622"/>
              <a:ext cx="461"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SG"/>
            </a:p>
          </p:txBody>
        </p:sp>
        <p:sp>
          <p:nvSpPr>
            <p:cNvPr id="15370" name="Text Box 1032"/>
            <p:cNvSpPr txBox="1">
              <a:spLocks noChangeArrowheads="1"/>
            </p:cNvSpPr>
            <p:nvPr/>
          </p:nvSpPr>
          <p:spPr bwMode="auto">
            <a:xfrm>
              <a:off x="1640" y="3509"/>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baseline="-25000"/>
            </a:p>
          </p:txBody>
        </p:sp>
        <p:sp>
          <p:nvSpPr>
            <p:cNvPr id="15371" name="Text Box 1033"/>
            <p:cNvSpPr txBox="1">
              <a:spLocks noChangeArrowheads="1"/>
            </p:cNvSpPr>
            <p:nvPr/>
          </p:nvSpPr>
          <p:spPr bwMode="auto">
            <a:xfrm>
              <a:off x="1614" y="3543"/>
              <a:ext cx="713" cy="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600" b="1">
                  <a:solidFill>
                    <a:srgbClr val="FF0000"/>
                  </a:solidFill>
                  <a:latin typeface="Comic Sans MS" pitchFamily="66" charset="0"/>
                </a:rPr>
                <a:t>+V</a:t>
              </a:r>
              <a:r>
                <a:rPr lang="en-GB" sz="1600" b="1" baseline="-25000">
                  <a:solidFill>
                    <a:srgbClr val="FF0000"/>
                  </a:solidFill>
                  <a:latin typeface="Comic Sans MS" pitchFamily="66" charset="0"/>
                </a:rPr>
                <a:t>BIAS</a:t>
              </a:r>
              <a:endParaRPr lang="en-GB" sz="1600" b="1">
                <a:solidFill>
                  <a:srgbClr val="FF0000"/>
                </a:solidFill>
                <a:latin typeface="Comic Sans MS" pitchFamily="66" charset="0"/>
              </a:endParaRPr>
            </a:p>
          </p:txBody>
        </p:sp>
        <p:sp>
          <p:nvSpPr>
            <p:cNvPr id="15372" name="Line 1034"/>
            <p:cNvSpPr>
              <a:spLocks noChangeShapeType="1"/>
            </p:cNvSpPr>
            <p:nvPr/>
          </p:nvSpPr>
          <p:spPr bwMode="auto">
            <a:xfrm>
              <a:off x="2111" y="3652"/>
              <a:ext cx="1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grpSp>
      <p:sp>
        <p:nvSpPr>
          <p:cNvPr id="24588" name="Text Box 1036"/>
          <p:cNvSpPr txBox="1">
            <a:spLocks noChangeArrowheads="1"/>
          </p:cNvSpPr>
          <p:nvPr/>
        </p:nvSpPr>
        <p:spPr bwMode="auto">
          <a:xfrm>
            <a:off x="6172200" y="2286000"/>
            <a:ext cx="2819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b="1">
                <a:solidFill>
                  <a:srgbClr val="FF0066"/>
                </a:solidFill>
              </a:rPr>
              <a:t>  V</a:t>
            </a:r>
            <a:r>
              <a:rPr lang="en-US" b="1" baseline="-25000">
                <a:solidFill>
                  <a:srgbClr val="FF0066"/>
                </a:solidFill>
              </a:rPr>
              <a:t>BIAS</a:t>
            </a:r>
            <a:r>
              <a:rPr lang="en-US" b="1">
                <a:solidFill>
                  <a:srgbClr val="FF0066"/>
                </a:solidFill>
              </a:rPr>
              <a:t> is large</a:t>
            </a:r>
          </a:p>
          <a:p>
            <a:pPr eaLnBrk="1" hangingPunct="1">
              <a:buFontTx/>
              <a:buChar char="•"/>
            </a:pPr>
            <a:endParaRPr lang="en-US" b="1">
              <a:solidFill>
                <a:srgbClr val="FF0066"/>
              </a:solidFill>
            </a:endParaRPr>
          </a:p>
          <a:p>
            <a:pPr eaLnBrk="1" hangingPunct="1">
              <a:buFontTx/>
              <a:buChar char="•"/>
            </a:pPr>
            <a:r>
              <a:rPr lang="en-US" b="1">
                <a:solidFill>
                  <a:srgbClr val="FF0066"/>
                </a:solidFill>
              </a:rPr>
              <a:t>  Hence V</a:t>
            </a:r>
            <a:r>
              <a:rPr lang="en-US" b="1" baseline="-25000">
                <a:solidFill>
                  <a:srgbClr val="FF0066"/>
                </a:solidFill>
              </a:rPr>
              <a:t>F</a:t>
            </a:r>
            <a:r>
              <a:rPr lang="en-US" b="1">
                <a:solidFill>
                  <a:srgbClr val="FF0066"/>
                </a:solidFill>
              </a:rPr>
              <a:t> =</a:t>
            </a:r>
            <a:r>
              <a:rPr lang="en-GB" b="1">
                <a:solidFill>
                  <a:srgbClr val="FF0066"/>
                </a:solidFill>
              </a:rPr>
              <a:t> 0.7V </a:t>
            </a:r>
            <a:endParaRPr lang="en-US" b="1">
              <a:solidFill>
                <a:srgbClr val="FF0066"/>
              </a:solidFill>
            </a:endParaRPr>
          </a:p>
          <a:p>
            <a:pPr eaLnBrk="1" hangingPunct="1">
              <a:buFontTx/>
              <a:buChar char="•"/>
            </a:pPr>
            <a:endParaRPr lang="en-US" b="1">
              <a:solidFill>
                <a:srgbClr val="FF0066"/>
              </a:solidFill>
            </a:endParaRPr>
          </a:p>
          <a:p>
            <a:pPr eaLnBrk="1" hangingPunct="1"/>
            <a:r>
              <a:rPr lang="en-GB" b="1" i="1">
                <a:solidFill>
                  <a:srgbClr val="FF0066"/>
                </a:solidFill>
              </a:rPr>
              <a:t>Forward current </a:t>
            </a:r>
            <a:r>
              <a:rPr lang="en-US" b="1" i="1">
                <a:solidFill>
                  <a:srgbClr val="FF0066"/>
                </a:solidFill>
              </a:rPr>
              <a:t>I</a:t>
            </a:r>
            <a:r>
              <a:rPr lang="en-US" b="1" i="1" baseline="-25000">
                <a:solidFill>
                  <a:srgbClr val="FF0066"/>
                </a:solidFill>
              </a:rPr>
              <a:t>F</a:t>
            </a:r>
            <a:r>
              <a:rPr lang="en-US" b="1" i="1">
                <a:solidFill>
                  <a:srgbClr val="FF0066"/>
                </a:solidFill>
              </a:rPr>
              <a:t> is large </a:t>
            </a:r>
            <a:endParaRPr lang="en-GB" b="1" i="1">
              <a:solidFill>
                <a:srgbClr val="FF0066"/>
              </a:solidFill>
            </a:endParaRPr>
          </a:p>
        </p:txBody>
      </p:sp>
      <p:sp>
        <p:nvSpPr>
          <p:cNvPr id="10253" name="Rectangle 1026"/>
          <p:cNvSpPr>
            <a:spLocks noChangeArrowheads="1"/>
          </p:cNvSpPr>
          <p:nvPr/>
        </p:nvSpPr>
        <p:spPr bwMode="auto">
          <a:xfrm>
            <a:off x="1" y="1265539"/>
            <a:ext cx="4572000" cy="526192"/>
          </a:xfrm>
          <a:prstGeom prst="rect">
            <a:avLst/>
          </a:prstGeom>
          <a:noFill/>
          <a:ln w="9525">
            <a:noFill/>
            <a:miter lim="800000"/>
            <a:headEnd/>
            <a:tailEnd/>
          </a:ln>
        </p:spPr>
        <p:txBody>
          <a:bodyPr lIns="92075" tIns="46038" rIns="92075" bIns="46038" anchor="ctr"/>
          <a:lstStyle/>
          <a:p>
            <a:pPr algn="ctr">
              <a:defRPr/>
            </a:pPr>
            <a:r>
              <a:rPr lang="en-US" sz="3200" u="sng" dirty="0" smtClean="0">
                <a:solidFill>
                  <a:schemeClr val="tx2"/>
                </a:solidFill>
                <a:latin typeface="+mj-lt"/>
                <a:cs typeface="Calibri" pitchFamily="34" charset="0"/>
              </a:rPr>
              <a:t>Forward </a:t>
            </a:r>
            <a:r>
              <a:rPr lang="en-US" sz="3200" u="sng" dirty="0">
                <a:solidFill>
                  <a:schemeClr val="tx2"/>
                </a:solidFill>
                <a:latin typeface="+mj-lt"/>
                <a:cs typeface="Calibri" pitchFamily="34" charset="0"/>
              </a:rPr>
              <a:t>Bias Condition</a:t>
            </a:r>
            <a:endParaRPr lang="en-GB" sz="3200" u="sng" dirty="0">
              <a:solidFill>
                <a:schemeClr val="tx2"/>
              </a:solidFill>
              <a:latin typeface="+mj-lt"/>
              <a:cs typeface="Calibri" pitchFamily="34" charset="0"/>
            </a:endParaRPr>
          </a:p>
        </p:txBody>
      </p:sp>
      <p:sp>
        <p:nvSpPr>
          <p:cNvPr id="13"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V-I Characteristics of Diode</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5E89E49A-A58F-4EF9-9F85-9D234E303CED}" type="slidenum">
              <a:rPr lang="en-GB" smtClean="0"/>
              <a:pPr>
                <a:defRPr/>
              </a:pPr>
              <a:t>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588">
                                            <p:txEl>
                                              <p:pRg st="0" end="0"/>
                                            </p:txEl>
                                          </p:spTgt>
                                        </p:tgtEl>
                                        <p:attrNameLst>
                                          <p:attrName>style.visibility</p:attrName>
                                        </p:attrNameLst>
                                      </p:cBhvr>
                                      <p:to>
                                        <p:strVal val="visible"/>
                                      </p:to>
                                    </p:set>
                                    <p:animEffect transition="in" filter="dissolve">
                                      <p:cBhvr>
                                        <p:cTn id="7" dur="500"/>
                                        <p:tgtEl>
                                          <p:spTgt spid="24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588">
                                            <p:txEl>
                                              <p:pRg st="2" end="2"/>
                                            </p:txEl>
                                          </p:spTgt>
                                        </p:tgtEl>
                                        <p:attrNameLst>
                                          <p:attrName>style.visibility</p:attrName>
                                        </p:attrNameLst>
                                      </p:cBhvr>
                                      <p:to>
                                        <p:strVal val="visible"/>
                                      </p:to>
                                    </p:set>
                                    <p:animEffect transition="in" filter="dissolve">
                                      <p:cBhvr>
                                        <p:cTn id="12" dur="500"/>
                                        <p:tgtEl>
                                          <p:spTgt spid="2458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4588">
                                            <p:txEl>
                                              <p:pRg st="4" end="4"/>
                                            </p:txEl>
                                          </p:spTgt>
                                        </p:tgtEl>
                                        <p:attrNameLst>
                                          <p:attrName>style.visibility</p:attrName>
                                        </p:attrNameLst>
                                      </p:cBhvr>
                                      <p:to>
                                        <p:strVal val="visible"/>
                                      </p:to>
                                    </p:set>
                                    <p:animEffect transition="in" filter="dissolve">
                                      <p:cBhvr>
                                        <p:cTn id="17" dur="500"/>
                                        <p:tgtEl>
                                          <p:spTgt spid="245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433003" y="1143000"/>
            <a:ext cx="2479085" cy="630238"/>
          </a:xfrm>
          <a:extLst/>
        </p:spPr>
        <p:txBody>
          <a:bodyPr>
            <a:normAutofit/>
          </a:bodyPr>
          <a:lstStyle/>
          <a:p>
            <a:pPr eaLnBrk="1" fontAlgn="auto" hangingPunct="1">
              <a:spcAft>
                <a:spcPts val="0"/>
              </a:spcAft>
              <a:defRPr/>
            </a:pPr>
            <a:r>
              <a:rPr lang="en-US" sz="3200" u="sng" dirty="0" smtClean="0"/>
              <a:t>Forward Bias</a:t>
            </a:r>
            <a:endParaRPr lang="en-GB" sz="3200" u="sng" dirty="0" smtClean="0"/>
          </a:p>
        </p:txBody>
      </p:sp>
      <p:sp>
        <p:nvSpPr>
          <p:cNvPr id="22" name="Rectangle 1028"/>
          <p:cNvSpPr>
            <a:spLocks noGrp="1" noChangeArrowheads="1"/>
          </p:cNvSpPr>
          <p:nvPr>
            <p:ph type="ftr" sz="quarter" idx="11"/>
          </p:nvPr>
        </p:nvSpPr>
        <p:spPr>
          <a:xfrm>
            <a:off x="1657350" y="6484938"/>
            <a:ext cx="6267450" cy="236537"/>
          </a:xfrm>
        </p:spPr>
        <p:txBody>
          <a:bodyPr/>
          <a:lstStyle/>
          <a:p>
            <a:pPr>
              <a:defRPr/>
            </a:pPr>
            <a:r>
              <a:rPr lang="en-GB"/>
              <a:t>Copyright © 2010 Christopher Teoh, Tan HJ &amp; Wong WY Singapore Polytechnic. All rights reserved</a:t>
            </a:r>
            <a:endParaRPr lang="en-US"/>
          </a:p>
        </p:txBody>
      </p:sp>
      <p:sp>
        <p:nvSpPr>
          <p:cNvPr id="28675" name="Text Box 1027"/>
          <p:cNvSpPr txBox="1">
            <a:spLocks noChangeArrowheads="1"/>
          </p:cNvSpPr>
          <p:nvPr/>
        </p:nvSpPr>
        <p:spPr bwMode="auto">
          <a:xfrm>
            <a:off x="4643438" y="1773238"/>
            <a:ext cx="4119562" cy="4894262"/>
          </a:xfrm>
          <a:prstGeom prst="rect">
            <a:avLst/>
          </a:prstGeom>
          <a:noFill/>
          <a:ln w="9525">
            <a:noFill/>
            <a:miter lim="800000"/>
            <a:headEnd/>
            <a:tailEnd/>
          </a:ln>
        </p:spPr>
        <p:txBody>
          <a:bodyPr>
            <a:spAutoFit/>
          </a:bodyPr>
          <a:lstStyle/>
          <a:p>
            <a:pPr marL="350838" indent="-350838">
              <a:buFontTx/>
              <a:buChar char="•"/>
              <a:tabLst>
                <a:tab pos="374650" algn="l"/>
              </a:tabLst>
              <a:defRPr/>
            </a:pPr>
            <a:r>
              <a:rPr lang="en-GB" dirty="0"/>
              <a:t>	</a:t>
            </a:r>
            <a:r>
              <a:rPr lang="en-US" dirty="0">
                <a:cs typeface="Times New Roman" pitchFamily="18" charset="0"/>
              </a:rPr>
              <a:t>F</a:t>
            </a:r>
            <a:r>
              <a:rPr lang="en-GB" dirty="0" err="1">
                <a:cs typeface="Times New Roman" pitchFamily="18" charset="0"/>
              </a:rPr>
              <a:t>orward</a:t>
            </a:r>
            <a:r>
              <a:rPr lang="en-GB" dirty="0">
                <a:cs typeface="Times New Roman" pitchFamily="18" charset="0"/>
              </a:rPr>
              <a:t> current very </a:t>
            </a:r>
            <a:r>
              <a:rPr lang="en-US" dirty="0">
                <a:cs typeface="Times New Roman" pitchFamily="18" charset="0"/>
              </a:rPr>
              <a:t>small when</a:t>
            </a:r>
            <a:r>
              <a:rPr lang="en-GB" dirty="0">
                <a:cs typeface="Times New Roman" pitchFamily="18" charset="0"/>
              </a:rPr>
              <a:t> forward voltage across diode </a:t>
            </a:r>
            <a:r>
              <a:rPr lang="en-US" dirty="0">
                <a:cs typeface="Times New Roman" pitchFamily="18" charset="0"/>
              </a:rPr>
              <a:t>&lt;</a:t>
            </a:r>
            <a:r>
              <a:rPr lang="en-GB" dirty="0">
                <a:cs typeface="Times New Roman" pitchFamily="18" charset="0"/>
              </a:rPr>
              <a:t> 0.7 V</a:t>
            </a:r>
            <a:endParaRPr lang="en-US" dirty="0">
              <a:cs typeface="Times New Roman" pitchFamily="18" charset="0"/>
            </a:endParaRPr>
          </a:p>
          <a:p>
            <a:pPr marL="350838" indent="-350838">
              <a:buFontTx/>
              <a:buChar char="•"/>
              <a:tabLst>
                <a:tab pos="374650" algn="l"/>
              </a:tabLst>
              <a:defRPr/>
            </a:pPr>
            <a:endParaRPr lang="en-GB" dirty="0">
              <a:cs typeface="Times New Roman" pitchFamily="18" charset="0"/>
            </a:endParaRPr>
          </a:p>
          <a:p>
            <a:pPr marL="350838" indent="-350838">
              <a:buFontTx/>
              <a:buChar char="•"/>
              <a:tabLst>
                <a:tab pos="374650" algn="l"/>
              </a:tabLst>
              <a:defRPr/>
            </a:pPr>
            <a:r>
              <a:rPr lang="en-GB" dirty="0">
                <a:cs typeface="Times New Roman" pitchFamily="18" charset="0"/>
              </a:rPr>
              <a:t>	</a:t>
            </a:r>
            <a:r>
              <a:rPr lang="en-GB" dirty="0">
                <a:solidFill>
                  <a:schemeClr val="accent2"/>
                </a:solidFill>
                <a:cs typeface="Times New Roman" pitchFamily="18" charset="0"/>
              </a:rPr>
              <a:t>Beyond this point, forward 	voltage remains at</a:t>
            </a:r>
            <a:r>
              <a:rPr lang="en-US" dirty="0">
                <a:solidFill>
                  <a:schemeClr val="accent2"/>
                </a:solidFill>
                <a:cs typeface="Times New Roman" pitchFamily="18" charset="0"/>
              </a:rPr>
              <a:t> </a:t>
            </a:r>
            <a:r>
              <a:rPr lang="en-US" dirty="0" err="1">
                <a:solidFill>
                  <a:schemeClr val="accent2"/>
                </a:solidFill>
                <a:cs typeface="Times New Roman" pitchFamily="18" charset="0"/>
              </a:rPr>
              <a:t>ap</a:t>
            </a:r>
            <a:r>
              <a:rPr lang="en-GB" dirty="0">
                <a:solidFill>
                  <a:schemeClr val="accent2"/>
                </a:solidFill>
                <a:cs typeface="Times New Roman" pitchFamily="18" charset="0"/>
              </a:rPr>
              <a:t>proximately 0.7 V, but I</a:t>
            </a:r>
            <a:r>
              <a:rPr lang="en-GB" b="1" baseline="-25000" dirty="0">
                <a:solidFill>
                  <a:schemeClr val="accent2"/>
                </a:solidFill>
                <a:cs typeface="Times New Roman" pitchFamily="18" charset="0"/>
              </a:rPr>
              <a:t>F</a:t>
            </a:r>
            <a:r>
              <a:rPr lang="en-GB" dirty="0">
                <a:solidFill>
                  <a:schemeClr val="accent2"/>
                </a:solidFill>
                <a:cs typeface="Times New Roman" pitchFamily="18" charset="0"/>
              </a:rPr>
              <a:t> increases rapidly </a:t>
            </a:r>
          </a:p>
          <a:p>
            <a:pPr marL="350838" indent="-350838">
              <a:buFontTx/>
              <a:buChar char="•"/>
              <a:tabLst>
                <a:tab pos="374650" algn="l"/>
              </a:tabLst>
              <a:defRPr/>
            </a:pPr>
            <a:endParaRPr lang="en-GB" dirty="0">
              <a:solidFill>
                <a:schemeClr val="accent2"/>
              </a:solidFill>
              <a:cs typeface="Times New Roman" pitchFamily="18" charset="0"/>
            </a:endParaRPr>
          </a:p>
          <a:p>
            <a:pPr marL="350838" indent="-350838">
              <a:buFontTx/>
              <a:buChar char="•"/>
              <a:tabLst>
                <a:tab pos="374650" algn="l"/>
              </a:tabLst>
              <a:defRPr/>
            </a:pPr>
            <a:r>
              <a:rPr lang="en-GB" dirty="0">
                <a:solidFill>
                  <a:schemeClr val="folHlink"/>
                </a:solidFill>
                <a:cs typeface="Times New Roman" pitchFamily="18" charset="0"/>
              </a:rPr>
              <a:t>	</a:t>
            </a:r>
            <a:r>
              <a:rPr lang="en-GB" dirty="0">
                <a:solidFill>
                  <a:schemeClr val="accent3">
                    <a:lumMod val="75000"/>
                  </a:schemeClr>
                </a:solidFill>
                <a:cs typeface="Times New Roman" pitchFamily="18" charset="0"/>
              </a:rPr>
              <a:t>Normal operation for a forward-biased diode is above the knee of the curve (at point C)</a:t>
            </a:r>
            <a:r>
              <a:rPr lang="en-GB" i="1" dirty="0">
                <a:solidFill>
                  <a:schemeClr val="accent3">
                    <a:lumMod val="75000"/>
                  </a:schemeClr>
                </a:solidFill>
                <a:cs typeface="Times New Roman" pitchFamily="18" charset="0"/>
              </a:rPr>
              <a:t>  </a:t>
            </a:r>
          </a:p>
        </p:txBody>
      </p:sp>
      <p:grpSp>
        <p:nvGrpSpPr>
          <p:cNvPr id="2" name="Group 1028"/>
          <p:cNvGrpSpPr>
            <a:grpSpLocks/>
          </p:cNvGrpSpPr>
          <p:nvPr/>
        </p:nvGrpSpPr>
        <p:grpSpPr bwMode="auto">
          <a:xfrm>
            <a:off x="1339850" y="2322513"/>
            <a:ext cx="3303588" cy="4033837"/>
            <a:chOff x="3099" y="219"/>
            <a:chExt cx="2450" cy="2567"/>
          </a:xfrm>
        </p:grpSpPr>
        <p:grpSp>
          <p:nvGrpSpPr>
            <p:cNvPr id="16392" name="Group 1029"/>
            <p:cNvGrpSpPr>
              <a:grpSpLocks/>
            </p:cNvGrpSpPr>
            <p:nvPr/>
          </p:nvGrpSpPr>
          <p:grpSpPr bwMode="auto">
            <a:xfrm>
              <a:off x="3099" y="338"/>
              <a:ext cx="2331" cy="2443"/>
              <a:chOff x="2386" y="430"/>
              <a:chExt cx="2331" cy="2443"/>
            </a:xfrm>
          </p:grpSpPr>
          <p:sp>
            <p:nvSpPr>
              <p:cNvPr id="16399" name="Line 1030"/>
              <p:cNvSpPr>
                <a:spLocks noChangeShapeType="1"/>
              </p:cNvSpPr>
              <p:nvPr/>
            </p:nvSpPr>
            <p:spPr bwMode="auto">
              <a:xfrm flipV="1">
                <a:off x="2578" y="430"/>
                <a:ext cx="0" cy="23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16400" name="Line 1031"/>
              <p:cNvSpPr>
                <a:spLocks noChangeShapeType="1"/>
              </p:cNvSpPr>
              <p:nvPr/>
            </p:nvSpPr>
            <p:spPr bwMode="auto">
              <a:xfrm rot="5400000" flipV="1">
                <a:off x="3552" y="1422"/>
                <a:ext cx="0" cy="23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16401" name="Freeform 1032"/>
              <p:cNvSpPr>
                <a:spLocks/>
              </p:cNvSpPr>
              <p:nvPr/>
            </p:nvSpPr>
            <p:spPr bwMode="auto">
              <a:xfrm>
                <a:off x="2578" y="577"/>
                <a:ext cx="1518" cy="2010"/>
              </a:xfrm>
              <a:custGeom>
                <a:avLst/>
                <a:gdLst>
                  <a:gd name="T0" fmla="*/ 0 w 1811"/>
                  <a:gd name="T1" fmla="*/ 2084 h 1974"/>
                  <a:gd name="T2" fmla="*/ 501 w 1811"/>
                  <a:gd name="T3" fmla="*/ 1998 h 1974"/>
                  <a:gd name="T4" fmla="*/ 738 w 1811"/>
                  <a:gd name="T5" fmla="*/ 1901 h 1974"/>
                  <a:gd name="T6" fmla="*/ 862 w 1811"/>
                  <a:gd name="T7" fmla="*/ 1785 h 1974"/>
                  <a:gd name="T8" fmla="*/ 921 w 1811"/>
                  <a:gd name="T9" fmla="*/ 1660 h 1974"/>
                  <a:gd name="T10" fmla="*/ 942 w 1811"/>
                  <a:gd name="T11" fmla="*/ 1544 h 1974"/>
                  <a:gd name="T12" fmla="*/ 953 w 1811"/>
                  <a:gd name="T13" fmla="*/ 1429 h 1974"/>
                  <a:gd name="T14" fmla="*/ 1066 w 1811"/>
                  <a:gd name="T15" fmla="*/ 0 h 1974"/>
                  <a:gd name="T16" fmla="*/ 0 60000 65536"/>
                  <a:gd name="T17" fmla="*/ 0 60000 65536"/>
                  <a:gd name="T18" fmla="*/ 0 60000 65536"/>
                  <a:gd name="T19" fmla="*/ 0 60000 65536"/>
                  <a:gd name="T20" fmla="*/ 0 60000 65536"/>
                  <a:gd name="T21" fmla="*/ 0 60000 65536"/>
                  <a:gd name="T22" fmla="*/ 0 60000 65536"/>
                  <a:gd name="T23" fmla="*/ 0 60000 65536"/>
                  <a:gd name="T24" fmla="*/ 0 w 1811"/>
                  <a:gd name="T25" fmla="*/ 0 h 1974"/>
                  <a:gd name="T26" fmla="*/ 1811 w 1811"/>
                  <a:gd name="T27" fmla="*/ 1974 h 19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11" h="1974">
                    <a:moveTo>
                      <a:pt x="0" y="1974"/>
                    </a:moveTo>
                    <a:cubicBezTo>
                      <a:pt x="321" y="1947"/>
                      <a:pt x="642" y="1921"/>
                      <a:pt x="851" y="1892"/>
                    </a:cubicBezTo>
                    <a:cubicBezTo>
                      <a:pt x="1060" y="1863"/>
                      <a:pt x="1151" y="1834"/>
                      <a:pt x="1253" y="1801"/>
                    </a:cubicBezTo>
                    <a:cubicBezTo>
                      <a:pt x="1355" y="1768"/>
                      <a:pt x="1411" y="1729"/>
                      <a:pt x="1463" y="1691"/>
                    </a:cubicBezTo>
                    <a:cubicBezTo>
                      <a:pt x="1515" y="1653"/>
                      <a:pt x="1541" y="1610"/>
                      <a:pt x="1564" y="1572"/>
                    </a:cubicBezTo>
                    <a:cubicBezTo>
                      <a:pt x="1587" y="1534"/>
                      <a:pt x="1591" y="1498"/>
                      <a:pt x="1600" y="1462"/>
                    </a:cubicBezTo>
                    <a:cubicBezTo>
                      <a:pt x="1609" y="1426"/>
                      <a:pt x="1584" y="1597"/>
                      <a:pt x="1619" y="1353"/>
                    </a:cubicBezTo>
                    <a:cubicBezTo>
                      <a:pt x="1654" y="1109"/>
                      <a:pt x="1732" y="554"/>
                      <a:pt x="1811" y="0"/>
                    </a:cubicBezTo>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6402" name="Line 1033"/>
              <p:cNvSpPr>
                <a:spLocks noChangeShapeType="1"/>
              </p:cNvSpPr>
              <p:nvPr/>
            </p:nvSpPr>
            <p:spPr bwMode="auto">
              <a:xfrm>
                <a:off x="3922" y="2170"/>
                <a:ext cx="0" cy="40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SG"/>
              </a:p>
            </p:txBody>
          </p:sp>
          <p:sp>
            <p:nvSpPr>
              <p:cNvPr id="16403" name="Oval 1034"/>
              <p:cNvSpPr>
                <a:spLocks noChangeArrowheads="1"/>
              </p:cNvSpPr>
              <p:nvPr/>
            </p:nvSpPr>
            <p:spPr bwMode="auto">
              <a:xfrm>
                <a:off x="2538" y="2538"/>
                <a:ext cx="72" cy="72"/>
              </a:xfrm>
              <a:prstGeom prst="ellipse">
                <a:avLst/>
              </a:prstGeom>
              <a:solidFill>
                <a:srgbClr val="FF0000"/>
              </a:solidFill>
              <a:ln w="9525">
                <a:solidFill>
                  <a:schemeClr val="tx1"/>
                </a:solidFill>
                <a:round/>
                <a:headEnd/>
                <a:tailEnd/>
              </a:ln>
            </p:spPr>
            <p:txBody>
              <a:bodyPr wrap="none" anchor="ctr"/>
              <a:lstStyle/>
              <a:p>
                <a:endParaRPr lang="en-SG"/>
              </a:p>
            </p:txBody>
          </p:sp>
          <p:sp>
            <p:nvSpPr>
              <p:cNvPr id="16404" name="Oval 1035"/>
              <p:cNvSpPr>
                <a:spLocks noChangeArrowheads="1"/>
              </p:cNvSpPr>
              <p:nvPr/>
            </p:nvSpPr>
            <p:spPr bwMode="auto">
              <a:xfrm>
                <a:off x="3228" y="2466"/>
                <a:ext cx="72" cy="72"/>
              </a:xfrm>
              <a:prstGeom prst="ellipse">
                <a:avLst/>
              </a:prstGeom>
              <a:solidFill>
                <a:srgbClr val="FF0000"/>
              </a:solidFill>
              <a:ln w="9525">
                <a:solidFill>
                  <a:schemeClr val="tx1"/>
                </a:solidFill>
                <a:round/>
                <a:headEnd/>
                <a:tailEnd/>
              </a:ln>
            </p:spPr>
            <p:txBody>
              <a:bodyPr wrap="none" anchor="ctr"/>
              <a:lstStyle/>
              <a:p>
                <a:endParaRPr lang="en-SG"/>
              </a:p>
            </p:txBody>
          </p:sp>
          <p:sp>
            <p:nvSpPr>
              <p:cNvPr id="16405" name="Oval 1036"/>
              <p:cNvSpPr>
                <a:spLocks noChangeArrowheads="1"/>
              </p:cNvSpPr>
              <p:nvPr/>
            </p:nvSpPr>
            <p:spPr bwMode="auto">
              <a:xfrm>
                <a:off x="4008" y="966"/>
                <a:ext cx="72" cy="72"/>
              </a:xfrm>
              <a:prstGeom prst="ellipse">
                <a:avLst/>
              </a:prstGeom>
              <a:solidFill>
                <a:srgbClr val="FF0000"/>
              </a:solidFill>
              <a:ln w="9525">
                <a:solidFill>
                  <a:schemeClr val="tx1"/>
                </a:solidFill>
                <a:round/>
                <a:headEnd/>
                <a:tailEnd/>
              </a:ln>
            </p:spPr>
            <p:txBody>
              <a:bodyPr wrap="none" anchor="ctr"/>
              <a:lstStyle/>
              <a:p>
                <a:endParaRPr lang="en-SG"/>
              </a:p>
            </p:txBody>
          </p:sp>
          <p:sp>
            <p:nvSpPr>
              <p:cNvPr id="16406" name="Text Box 1037"/>
              <p:cNvSpPr txBox="1">
                <a:spLocks noChangeArrowheads="1"/>
              </p:cNvSpPr>
              <p:nvPr/>
            </p:nvSpPr>
            <p:spPr bwMode="auto">
              <a:xfrm>
                <a:off x="3710" y="2640"/>
                <a:ext cx="5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800" i="1">
                    <a:solidFill>
                      <a:srgbClr val="FF0000"/>
                    </a:solidFill>
                    <a:latin typeface="Comic Sans MS" pitchFamily="66" charset="0"/>
                  </a:rPr>
                  <a:t>0.7V</a:t>
                </a:r>
              </a:p>
            </p:txBody>
          </p:sp>
        </p:grpSp>
        <p:sp>
          <p:nvSpPr>
            <p:cNvPr id="16393" name="Text Box 1038"/>
            <p:cNvSpPr txBox="1">
              <a:spLocks noChangeArrowheads="1"/>
            </p:cNvSpPr>
            <p:nvPr/>
          </p:nvSpPr>
          <p:spPr bwMode="auto">
            <a:xfrm>
              <a:off x="3334" y="219"/>
              <a:ext cx="72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a:t>I</a:t>
              </a:r>
              <a:r>
                <a:rPr lang="en-GB" sz="2000" baseline="-25000"/>
                <a:t>F</a:t>
              </a:r>
              <a:r>
                <a:rPr lang="en-GB" sz="2000"/>
                <a:t> (mA)</a:t>
              </a:r>
            </a:p>
          </p:txBody>
        </p:sp>
        <p:sp>
          <p:nvSpPr>
            <p:cNvPr id="16394" name="Text Box 1039"/>
            <p:cNvSpPr txBox="1">
              <a:spLocks noChangeArrowheads="1"/>
            </p:cNvSpPr>
            <p:nvPr/>
          </p:nvSpPr>
          <p:spPr bwMode="auto">
            <a:xfrm>
              <a:off x="5207" y="2533"/>
              <a:ext cx="34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a:t>V</a:t>
              </a:r>
              <a:r>
                <a:rPr lang="en-GB" sz="2000" baseline="-25000"/>
                <a:t>F</a:t>
              </a:r>
              <a:endParaRPr lang="en-GB" sz="2000"/>
            </a:p>
          </p:txBody>
        </p:sp>
        <p:sp>
          <p:nvSpPr>
            <p:cNvPr id="16395" name="Text Box 1040"/>
            <p:cNvSpPr txBox="1">
              <a:spLocks noChangeArrowheads="1"/>
            </p:cNvSpPr>
            <p:nvPr/>
          </p:nvSpPr>
          <p:spPr bwMode="auto">
            <a:xfrm>
              <a:off x="3279" y="2220"/>
              <a:ext cx="26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800" i="1">
                  <a:solidFill>
                    <a:srgbClr val="FF0000"/>
                  </a:solidFill>
                  <a:latin typeface="Comic Sans MS" pitchFamily="66" charset="0"/>
                </a:rPr>
                <a:t>A</a:t>
              </a:r>
            </a:p>
          </p:txBody>
        </p:sp>
        <p:sp>
          <p:nvSpPr>
            <p:cNvPr id="16396" name="Text Box 1041"/>
            <p:cNvSpPr txBox="1">
              <a:spLocks noChangeArrowheads="1"/>
            </p:cNvSpPr>
            <p:nvPr/>
          </p:nvSpPr>
          <p:spPr bwMode="auto">
            <a:xfrm>
              <a:off x="3878" y="2169"/>
              <a:ext cx="26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800" i="1">
                  <a:solidFill>
                    <a:srgbClr val="FF0000"/>
                  </a:solidFill>
                  <a:latin typeface="Comic Sans MS" pitchFamily="66" charset="0"/>
                </a:rPr>
                <a:t>B</a:t>
              </a:r>
            </a:p>
          </p:txBody>
        </p:sp>
        <p:sp>
          <p:nvSpPr>
            <p:cNvPr id="16397" name="Text Box 1042"/>
            <p:cNvSpPr txBox="1">
              <a:spLocks noChangeArrowheads="1"/>
            </p:cNvSpPr>
            <p:nvPr/>
          </p:nvSpPr>
          <p:spPr bwMode="auto">
            <a:xfrm>
              <a:off x="4477" y="774"/>
              <a:ext cx="26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800" i="1">
                  <a:solidFill>
                    <a:srgbClr val="FF0000"/>
                  </a:solidFill>
                  <a:latin typeface="Comic Sans MS" pitchFamily="66" charset="0"/>
                </a:rPr>
                <a:t>C</a:t>
              </a:r>
            </a:p>
          </p:txBody>
        </p:sp>
        <p:sp>
          <p:nvSpPr>
            <p:cNvPr id="16398" name="Text Box 1043"/>
            <p:cNvSpPr txBox="1">
              <a:spLocks noChangeArrowheads="1"/>
            </p:cNvSpPr>
            <p:nvPr/>
          </p:nvSpPr>
          <p:spPr bwMode="auto">
            <a:xfrm>
              <a:off x="4636" y="1945"/>
              <a:ext cx="5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800" i="1">
                  <a:solidFill>
                    <a:srgbClr val="FF0000"/>
                  </a:solidFill>
                  <a:latin typeface="Comic Sans MS" pitchFamily="66" charset="0"/>
                </a:rPr>
                <a:t>Knee</a:t>
              </a:r>
            </a:p>
          </p:txBody>
        </p:sp>
      </p:grpSp>
      <p:sp>
        <p:nvSpPr>
          <p:cNvPr id="28692" name="Text Box 1044"/>
          <p:cNvSpPr txBox="1">
            <a:spLocks noChangeArrowheads="1"/>
          </p:cNvSpPr>
          <p:nvPr/>
        </p:nvSpPr>
        <p:spPr bwMode="auto">
          <a:xfrm>
            <a:off x="1476375" y="2035175"/>
            <a:ext cx="237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chemeClr val="tx2"/>
                </a:solidFill>
              </a:rPr>
              <a:t>Graphically,</a:t>
            </a:r>
          </a:p>
        </p:txBody>
      </p:sp>
      <p:sp>
        <p:nvSpPr>
          <p:cNvPr id="23"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V-I Characteristics of Diode</a:t>
            </a:r>
            <a:endParaRPr lang="en-GB" dirty="0" smtClean="0">
              <a:solidFill>
                <a:srgbClr val="FFFF00"/>
              </a:solidFill>
            </a:endParaRPr>
          </a:p>
        </p:txBody>
      </p:sp>
      <p:sp>
        <p:nvSpPr>
          <p:cNvPr id="3" name="Slide Number Placeholder 2"/>
          <p:cNvSpPr>
            <a:spLocks noGrp="1"/>
          </p:cNvSpPr>
          <p:nvPr>
            <p:ph type="sldNum" sz="quarter" idx="12"/>
          </p:nvPr>
        </p:nvSpPr>
        <p:spPr/>
        <p:txBody>
          <a:bodyPr/>
          <a:lstStyle/>
          <a:p>
            <a:pPr>
              <a:defRPr/>
            </a:pPr>
            <a:fld id="{5E89E49A-A58F-4EF9-9F85-9D234E303CED}" type="slidenum">
              <a:rPr lang="en-GB" smtClean="0"/>
              <a:pPr>
                <a:defRPr/>
              </a:pPr>
              <a:t>6</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692"/>
                                        </p:tgtEl>
                                        <p:attrNameLst>
                                          <p:attrName>style.visibility</p:attrName>
                                        </p:attrNameLst>
                                      </p:cBhvr>
                                      <p:to>
                                        <p:strVal val="visible"/>
                                      </p:to>
                                    </p:set>
                                    <p:animEffect transition="in" filter="dissolve">
                                      <p:cBhvr>
                                        <p:cTn id="7" dur="500"/>
                                        <p:tgtEl>
                                          <p:spTgt spid="28692"/>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8675">
                                            <p:txEl>
                                              <p:pRg st="0" end="0"/>
                                            </p:txEl>
                                          </p:spTgt>
                                        </p:tgtEl>
                                        <p:attrNameLst>
                                          <p:attrName>style.visibility</p:attrName>
                                        </p:attrNameLst>
                                      </p:cBhvr>
                                      <p:to>
                                        <p:strVal val="visible"/>
                                      </p:to>
                                    </p:set>
                                    <p:anim calcmode="lin" valueType="num">
                                      <p:cBhvr additive="base">
                                        <p:cTn id="1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8675">
                                            <p:txEl>
                                              <p:pRg st="2" end="2"/>
                                            </p:txEl>
                                          </p:spTgt>
                                        </p:tgtEl>
                                        <p:attrNameLst>
                                          <p:attrName>style.visibility</p:attrName>
                                        </p:attrNameLst>
                                      </p:cBhvr>
                                      <p:to>
                                        <p:strVal val="visible"/>
                                      </p:to>
                                    </p:set>
                                    <p:anim calcmode="lin" valueType="num">
                                      <p:cBhvr additive="base">
                                        <p:cTn id="23" dur="5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8675">
                                            <p:txEl>
                                              <p:pRg st="4" end="4"/>
                                            </p:txEl>
                                          </p:spTgt>
                                        </p:tgtEl>
                                        <p:attrNameLst>
                                          <p:attrName>style.visibility</p:attrName>
                                        </p:attrNameLst>
                                      </p:cBhvr>
                                      <p:to>
                                        <p:strVal val="visible"/>
                                      </p:to>
                                    </p:set>
                                    <p:anim calcmode="lin" valueType="num">
                                      <p:cBhvr additive="base">
                                        <p:cTn id="29" dur="500" fill="hold"/>
                                        <p:tgtEl>
                                          <p:spTgt spid="2867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86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P spid="286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457200" y="1143000"/>
            <a:ext cx="2209800" cy="648730"/>
          </a:xfrm>
          <a:extLst/>
        </p:spPr>
        <p:txBody>
          <a:bodyPr>
            <a:normAutofit/>
          </a:bodyPr>
          <a:lstStyle/>
          <a:p>
            <a:pPr eaLnBrk="1" fontAlgn="auto" hangingPunct="1">
              <a:spcAft>
                <a:spcPts val="0"/>
              </a:spcAft>
              <a:defRPr/>
            </a:pPr>
            <a:r>
              <a:rPr lang="en-US" sz="3200" u="sng" dirty="0" smtClean="0"/>
              <a:t>Reverse Bias</a:t>
            </a:r>
            <a:endParaRPr lang="en-GB" sz="3200" u="sng" dirty="0" smtClean="0"/>
          </a:p>
        </p:txBody>
      </p:sp>
      <p:sp>
        <p:nvSpPr>
          <p:cNvPr id="14" name="Rectangle 1028"/>
          <p:cNvSpPr>
            <a:spLocks noGrp="1" noChangeArrowheads="1"/>
          </p:cNvSpPr>
          <p:nvPr>
            <p:ph type="ftr" sz="quarter" idx="11"/>
          </p:nvPr>
        </p:nvSpPr>
        <p:spPr/>
        <p:txBody>
          <a:bodyPr/>
          <a:lstStyle/>
          <a:p>
            <a:pPr>
              <a:defRPr/>
            </a:pPr>
            <a:r>
              <a:rPr lang="en-GB"/>
              <a:t>Copyright © 2010 Christopher Teoh, Tan HJ &amp; Wong WY Singapore Polytechnic. All rights reserved</a:t>
            </a:r>
            <a:endParaRPr lang="en-US"/>
          </a:p>
        </p:txBody>
      </p:sp>
      <p:grpSp>
        <p:nvGrpSpPr>
          <p:cNvPr id="17413" name="Group 1038"/>
          <p:cNvGrpSpPr>
            <a:grpSpLocks/>
          </p:cNvGrpSpPr>
          <p:nvPr/>
        </p:nvGrpSpPr>
        <p:grpSpPr bwMode="auto">
          <a:xfrm>
            <a:off x="1371600" y="1905000"/>
            <a:ext cx="4267200" cy="4572000"/>
            <a:chOff x="864" y="1200"/>
            <a:chExt cx="2688" cy="2880"/>
          </a:xfrm>
        </p:grpSpPr>
        <p:pic>
          <p:nvPicPr>
            <p:cNvPr id="17415"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1211"/>
              <a:ext cx="2688" cy="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Rectangle 1030"/>
            <p:cNvSpPr>
              <a:spLocks noChangeArrowheads="1"/>
            </p:cNvSpPr>
            <p:nvPr/>
          </p:nvSpPr>
          <p:spPr bwMode="auto">
            <a:xfrm>
              <a:off x="1739" y="1265"/>
              <a:ext cx="926"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SG"/>
            </a:p>
          </p:txBody>
        </p:sp>
        <p:sp>
          <p:nvSpPr>
            <p:cNvPr id="17417" name="Text Box 1031"/>
            <p:cNvSpPr txBox="1">
              <a:spLocks noChangeArrowheads="1"/>
            </p:cNvSpPr>
            <p:nvPr/>
          </p:nvSpPr>
          <p:spPr bwMode="auto">
            <a:xfrm>
              <a:off x="1546" y="3652"/>
              <a:ext cx="5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600" b="1" i="1">
                  <a:solidFill>
                    <a:srgbClr val="FF0000"/>
                  </a:solidFill>
                  <a:latin typeface="Comic Sans MS" pitchFamily="66" charset="0"/>
                </a:rPr>
                <a:t>V</a:t>
              </a:r>
              <a:r>
                <a:rPr lang="en-GB" sz="1600" b="1" i="1" baseline="-25000">
                  <a:solidFill>
                    <a:srgbClr val="FF0000"/>
                  </a:solidFill>
                  <a:latin typeface="Comic Sans MS" pitchFamily="66" charset="0"/>
                </a:rPr>
                <a:t>BIAS </a:t>
              </a:r>
              <a:r>
                <a:rPr lang="en-GB" sz="1600" b="1" i="1">
                  <a:solidFill>
                    <a:srgbClr val="FF0000"/>
                  </a:solidFill>
                  <a:latin typeface="Comic Sans MS" pitchFamily="66" charset="0"/>
                </a:rPr>
                <a:t>+</a:t>
              </a:r>
            </a:p>
          </p:txBody>
        </p:sp>
        <p:sp>
          <p:nvSpPr>
            <p:cNvPr id="17418" name="Rectangle 1032"/>
            <p:cNvSpPr>
              <a:spLocks noChangeArrowheads="1"/>
            </p:cNvSpPr>
            <p:nvPr/>
          </p:nvSpPr>
          <p:spPr bwMode="auto">
            <a:xfrm>
              <a:off x="1576" y="3863"/>
              <a:ext cx="437" cy="1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SG"/>
            </a:p>
          </p:txBody>
        </p:sp>
        <p:sp>
          <p:nvSpPr>
            <p:cNvPr id="17419" name="Line 1033"/>
            <p:cNvSpPr>
              <a:spLocks noChangeShapeType="1"/>
            </p:cNvSpPr>
            <p:nvPr/>
          </p:nvSpPr>
          <p:spPr bwMode="auto">
            <a:xfrm>
              <a:off x="1478" y="3788"/>
              <a:ext cx="7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17420" name="Group 1034"/>
            <p:cNvGrpSpPr>
              <a:grpSpLocks/>
            </p:cNvGrpSpPr>
            <p:nvPr/>
          </p:nvGrpSpPr>
          <p:grpSpPr bwMode="auto">
            <a:xfrm>
              <a:off x="1811" y="1200"/>
              <a:ext cx="1402" cy="231"/>
              <a:chOff x="3912" y="344"/>
              <a:chExt cx="1290" cy="204"/>
            </a:xfrm>
          </p:grpSpPr>
          <p:sp>
            <p:nvSpPr>
              <p:cNvPr id="17421" name="AutoShape 1035"/>
              <p:cNvSpPr>
                <a:spLocks noChangeArrowheads="1"/>
              </p:cNvSpPr>
              <p:nvPr/>
            </p:nvSpPr>
            <p:spPr bwMode="auto">
              <a:xfrm flipV="1">
                <a:off x="3912" y="426"/>
                <a:ext cx="66" cy="102"/>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SG"/>
              </a:p>
            </p:txBody>
          </p:sp>
          <p:sp>
            <p:nvSpPr>
              <p:cNvPr id="17422" name="Text Box 1036"/>
              <p:cNvSpPr txBox="1">
                <a:spLocks noChangeArrowheads="1"/>
              </p:cNvSpPr>
              <p:nvPr/>
            </p:nvSpPr>
            <p:spPr bwMode="auto">
              <a:xfrm>
                <a:off x="3944" y="344"/>
                <a:ext cx="125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800" i="1">
                    <a:solidFill>
                      <a:srgbClr val="FF0000"/>
                    </a:solidFill>
                    <a:latin typeface="Comic Sans MS" pitchFamily="66" charset="0"/>
                  </a:rPr>
                  <a:t>Breakdown voltage</a:t>
                </a:r>
              </a:p>
            </p:txBody>
          </p:sp>
        </p:grpSp>
      </p:grpSp>
      <p:sp>
        <p:nvSpPr>
          <p:cNvPr id="29709" name="Text Box 1037"/>
          <p:cNvSpPr txBox="1">
            <a:spLocks noChangeArrowheads="1"/>
          </p:cNvSpPr>
          <p:nvPr/>
        </p:nvSpPr>
        <p:spPr bwMode="auto">
          <a:xfrm>
            <a:off x="5867400" y="2514600"/>
            <a:ext cx="3124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t>V</a:t>
            </a:r>
            <a:r>
              <a:rPr lang="en-US" b="1" baseline="-25000"/>
              <a:t>BIAS</a:t>
            </a:r>
            <a:r>
              <a:rPr lang="en-US" b="1"/>
              <a:t> is reversed and not </a:t>
            </a:r>
            <a:r>
              <a:rPr lang="en-GB" b="1"/>
              <a:t>too large (&lt;50V)</a:t>
            </a:r>
          </a:p>
          <a:p>
            <a:pPr eaLnBrk="1" hangingPunct="1"/>
            <a:endParaRPr lang="en-GB" b="1"/>
          </a:p>
          <a:p>
            <a:pPr eaLnBrk="1" hangingPunct="1"/>
            <a:r>
              <a:rPr lang="en-US" b="1">
                <a:solidFill>
                  <a:schemeClr val="tx2"/>
                </a:solidFill>
              </a:rPr>
              <a:t>V</a:t>
            </a:r>
            <a:r>
              <a:rPr lang="en-US" b="1" baseline="-25000">
                <a:solidFill>
                  <a:schemeClr val="tx2"/>
                </a:solidFill>
              </a:rPr>
              <a:t>R </a:t>
            </a:r>
            <a:r>
              <a:rPr lang="en-GB" b="1">
                <a:solidFill>
                  <a:schemeClr val="tx2"/>
                </a:solidFill>
              </a:rPr>
              <a:t> &lt; breakdown value</a:t>
            </a:r>
            <a:r>
              <a:rPr lang="en-GB" b="1"/>
              <a:t> </a:t>
            </a:r>
            <a:endParaRPr lang="en-US" b="1"/>
          </a:p>
          <a:p>
            <a:pPr eaLnBrk="1" hangingPunct="1"/>
            <a:endParaRPr lang="en-US" b="1"/>
          </a:p>
          <a:p>
            <a:pPr eaLnBrk="1" hangingPunct="1"/>
            <a:r>
              <a:rPr lang="en-US" b="1">
                <a:solidFill>
                  <a:srgbClr val="FF0066"/>
                </a:solidFill>
              </a:rPr>
              <a:t>I</a:t>
            </a:r>
            <a:r>
              <a:rPr lang="en-US" b="1" baseline="-25000">
                <a:solidFill>
                  <a:srgbClr val="FF0066"/>
                </a:solidFill>
              </a:rPr>
              <a:t>R</a:t>
            </a:r>
            <a:r>
              <a:rPr lang="en-US" b="1">
                <a:solidFill>
                  <a:srgbClr val="FF0066"/>
                </a:solidFill>
              </a:rPr>
              <a:t> is e</a:t>
            </a:r>
            <a:r>
              <a:rPr lang="en-GB" b="1">
                <a:solidFill>
                  <a:srgbClr val="FF0066"/>
                </a:solidFill>
              </a:rPr>
              <a:t>xtremely small</a:t>
            </a:r>
          </a:p>
        </p:txBody>
      </p:sp>
      <p:sp>
        <p:nvSpPr>
          <p:cNvPr id="15"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V-I Characteristics of Diode</a:t>
            </a:r>
            <a:endParaRPr lang="en-GB" dirty="0" smtClean="0">
              <a:solidFill>
                <a:srgbClr val="FFFF00"/>
              </a:solidFill>
            </a:endParaRPr>
          </a:p>
        </p:txBody>
      </p:sp>
      <p:sp>
        <p:nvSpPr>
          <p:cNvPr id="2" name="Slide Number Placeholder 1"/>
          <p:cNvSpPr>
            <a:spLocks noGrp="1"/>
          </p:cNvSpPr>
          <p:nvPr>
            <p:ph type="sldNum" sz="quarter" idx="12"/>
          </p:nvPr>
        </p:nvSpPr>
        <p:spPr/>
        <p:txBody>
          <a:bodyPr/>
          <a:lstStyle/>
          <a:p>
            <a:pPr>
              <a:defRPr/>
            </a:pPr>
            <a:fld id="{5E89E49A-A58F-4EF9-9F85-9D234E303CED}" type="slidenum">
              <a:rPr lang="en-GB" smtClean="0"/>
              <a:pPr>
                <a:defRPr/>
              </a:pPr>
              <a:t>7</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709">
                                            <p:txEl>
                                              <p:pRg st="0" end="0"/>
                                            </p:txEl>
                                          </p:spTgt>
                                        </p:tgtEl>
                                        <p:attrNameLst>
                                          <p:attrName>style.visibility</p:attrName>
                                        </p:attrNameLst>
                                      </p:cBhvr>
                                      <p:to>
                                        <p:strVal val="visible"/>
                                      </p:to>
                                    </p:set>
                                    <p:animEffect transition="in" filter="dissolve">
                                      <p:cBhvr>
                                        <p:cTn id="7" dur="500"/>
                                        <p:tgtEl>
                                          <p:spTgt spid="297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709">
                                            <p:txEl>
                                              <p:pRg st="2" end="2"/>
                                            </p:txEl>
                                          </p:spTgt>
                                        </p:tgtEl>
                                        <p:attrNameLst>
                                          <p:attrName>style.visibility</p:attrName>
                                        </p:attrNameLst>
                                      </p:cBhvr>
                                      <p:to>
                                        <p:strVal val="visible"/>
                                      </p:to>
                                    </p:set>
                                    <p:animEffect transition="in" filter="dissolve">
                                      <p:cBhvr>
                                        <p:cTn id="12" dur="500"/>
                                        <p:tgtEl>
                                          <p:spTgt spid="2970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9709">
                                            <p:txEl>
                                              <p:pRg st="4" end="4"/>
                                            </p:txEl>
                                          </p:spTgt>
                                        </p:tgtEl>
                                        <p:attrNameLst>
                                          <p:attrName>style.visibility</p:attrName>
                                        </p:attrNameLst>
                                      </p:cBhvr>
                                      <p:to>
                                        <p:strVal val="visible"/>
                                      </p:to>
                                    </p:set>
                                    <p:animEffect transition="in" filter="dissolve">
                                      <p:cBhvr>
                                        <p:cTn id="17" dur="500"/>
                                        <p:tgtEl>
                                          <p:spTgt spid="297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a:xfrm>
            <a:off x="2059" y="1135041"/>
            <a:ext cx="2240483" cy="652577"/>
          </a:xfrm>
          <a:extLst/>
        </p:spPr>
        <p:txBody>
          <a:bodyPr>
            <a:normAutofit/>
          </a:bodyPr>
          <a:lstStyle/>
          <a:p>
            <a:pPr eaLnBrk="1" fontAlgn="auto" hangingPunct="1">
              <a:spcAft>
                <a:spcPts val="0"/>
              </a:spcAft>
              <a:defRPr/>
            </a:pPr>
            <a:r>
              <a:rPr lang="en-US" sz="3200" u="sng" dirty="0" smtClean="0"/>
              <a:t>Reverse Bias</a:t>
            </a:r>
            <a:endParaRPr lang="en-GB" sz="3200" u="sng" dirty="0" smtClean="0"/>
          </a:p>
        </p:txBody>
      </p:sp>
      <p:sp>
        <p:nvSpPr>
          <p:cNvPr id="15" name="Rectangle 1028"/>
          <p:cNvSpPr>
            <a:spLocks noGrp="1" noChangeArrowheads="1"/>
          </p:cNvSpPr>
          <p:nvPr>
            <p:ph type="ftr" sz="quarter" idx="11"/>
          </p:nvPr>
        </p:nvSpPr>
        <p:spPr>
          <a:xfrm>
            <a:off x="457200" y="6356350"/>
            <a:ext cx="7759700" cy="365125"/>
          </a:xfrm>
        </p:spPr>
        <p:txBody>
          <a:bodyPr/>
          <a:lstStyle/>
          <a:p>
            <a:pPr>
              <a:defRPr/>
            </a:pPr>
            <a:r>
              <a:rPr lang="en-GB" dirty="0"/>
              <a:t>Copyright © 2010 Christopher </a:t>
            </a:r>
            <a:r>
              <a:rPr lang="en-GB" dirty="0" err="1"/>
              <a:t>Teoh</a:t>
            </a:r>
            <a:r>
              <a:rPr lang="en-GB" dirty="0"/>
              <a:t>, Tan HJ &amp; Wong WY Singapore Polytechnic. All rights reserved</a:t>
            </a:r>
            <a:endParaRPr lang="en-US" dirty="0"/>
          </a:p>
        </p:txBody>
      </p:sp>
      <p:grpSp>
        <p:nvGrpSpPr>
          <p:cNvPr id="2" name="Group 1038"/>
          <p:cNvGrpSpPr>
            <a:grpSpLocks/>
          </p:cNvGrpSpPr>
          <p:nvPr/>
        </p:nvGrpSpPr>
        <p:grpSpPr bwMode="auto">
          <a:xfrm>
            <a:off x="1447800" y="1905000"/>
            <a:ext cx="4348163" cy="4332288"/>
            <a:chOff x="912" y="1200"/>
            <a:chExt cx="2784" cy="2832"/>
          </a:xfrm>
        </p:grpSpPr>
        <p:pic>
          <p:nvPicPr>
            <p:cNvPr id="18440"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1267"/>
              <a:ext cx="2784" cy="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41" name="Group 1030"/>
            <p:cNvGrpSpPr>
              <a:grpSpLocks/>
            </p:cNvGrpSpPr>
            <p:nvPr/>
          </p:nvGrpSpPr>
          <p:grpSpPr bwMode="auto">
            <a:xfrm>
              <a:off x="1947" y="1200"/>
              <a:ext cx="1422" cy="240"/>
              <a:chOff x="3912" y="344"/>
              <a:chExt cx="1361" cy="223"/>
            </a:xfrm>
          </p:grpSpPr>
          <p:sp>
            <p:nvSpPr>
              <p:cNvPr id="18446" name="AutoShape 1031"/>
              <p:cNvSpPr>
                <a:spLocks noChangeArrowheads="1"/>
              </p:cNvSpPr>
              <p:nvPr/>
            </p:nvSpPr>
            <p:spPr bwMode="auto">
              <a:xfrm flipV="1">
                <a:off x="3912" y="426"/>
                <a:ext cx="66" cy="102"/>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SG"/>
              </a:p>
            </p:txBody>
          </p:sp>
          <p:sp>
            <p:nvSpPr>
              <p:cNvPr id="18447" name="Text Box 1032"/>
              <p:cNvSpPr txBox="1">
                <a:spLocks noChangeArrowheads="1"/>
              </p:cNvSpPr>
              <p:nvPr/>
            </p:nvSpPr>
            <p:spPr bwMode="auto">
              <a:xfrm>
                <a:off x="3944" y="344"/>
                <a:ext cx="132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800" i="1">
                    <a:solidFill>
                      <a:srgbClr val="FF0000"/>
                    </a:solidFill>
                    <a:latin typeface="Comic Sans MS" pitchFamily="66" charset="0"/>
                  </a:rPr>
                  <a:t>Breakdown voltage</a:t>
                </a:r>
              </a:p>
            </p:txBody>
          </p:sp>
        </p:grpSp>
        <p:sp>
          <p:nvSpPr>
            <p:cNvPr id="18442" name="Text Box 1033"/>
            <p:cNvSpPr txBox="1">
              <a:spLocks noChangeArrowheads="1"/>
            </p:cNvSpPr>
            <p:nvPr/>
          </p:nvSpPr>
          <p:spPr bwMode="auto">
            <a:xfrm>
              <a:off x="1635" y="3548"/>
              <a:ext cx="55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600" b="1" i="1">
                  <a:solidFill>
                    <a:srgbClr val="FF0000"/>
                  </a:solidFill>
                  <a:latin typeface="Comic Sans MS" pitchFamily="66" charset="0"/>
                </a:rPr>
                <a:t>V</a:t>
              </a:r>
              <a:r>
                <a:rPr lang="en-GB" sz="1600" b="1" i="1" baseline="-25000">
                  <a:solidFill>
                    <a:srgbClr val="FF0000"/>
                  </a:solidFill>
                  <a:latin typeface="Comic Sans MS" pitchFamily="66" charset="0"/>
                </a:rPr>
                <a:t>BIAS </a:t>
              </a:r>
              <a:r>
                <a:rPr lang="en-GB" sz="1600" b="1" i="1">
                  <a:solidFill>
                    <a:srgbClr val="FF0000"/>
                  </a:solidFill>
                  <a:latin typeface="Comic Sans MS" pitchFamily="66" charset="0"/>
                </a:rPr>
                <a:t>+</a:t>
              </a:r>
            </a:p>
          </p:txBody>
        </p:sp>
        <p:sp>
          <p:nvSpPr>
            <p:cNvPr id="18443" name="Line 1034"/>
            <p:cNvSpPr>
              <a:spLocks noChangeShapeType="1"/>
            </p:cNvSpPr>
            <p:nvPr/>
          </p:nvSpPr>
          <p:spPr bwMode="auto">
            <a:xfrm>
              <a:off x="1570" y="3678"/>
              <a:ext cx="7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8444" name="Rectangle 1035"/>
            <p:cNvSpPr>
              <a:spLocks noChangeArrowheads="1"/>
            </p:cNvSpPr>
            <p:nvPr/>
          </p:nvSpPr>
          <p:spPr bwMode="auto">
            <a:xfrm>
              <a:off x="1075" y="3890"/>
              <a:ext cx="2464" cy="1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SG"/>
            </a:p>
          </p:txBody>
        </p:sp>
        <p:sp>
          <p:nvSpPr>
            <p:cNvPr id="18445" name="Rectangle 1036"/>
            <p:cNvSpPr>
              <a:spLocks noChangeArrowheads="1"/>
            </p:cNvSpPr>
            <p:nvPr/>
          </p:nvSpPr>
          <p:spPr bwMode="auto">
            <a:xfrm>
              <a:off x="1696" y="3749"/>
              <a:ext cx="401" cy="109"/>
            </a:xfrm>
            <a:prstGeom prst="rect">
              <a:avLst/>
            </a:prstGeom>
            <a:solidFill>
              <a:srgbClr val="FFFFFF"/>
            </a:solidFill>
            <a:ln w="9525">
              <a:solidFill>
                <a:srgbClr val="FFFFFF"/>
              </a:solidFill>
              <a:miter lim="800000"/>
              <a:headEnd/>
              <a:tailEnd/>
            </a:ln>
          </p:spPr>
          <p:txBody>
            <a:bodyPr wrap="none" anchor="ctr"/>
            <a:lstStyle/>
            <a:p>
              <a:endParaRPr lang="en-SG"/>
            </a:p>
          </p:txBody>
        </p:sp>
      </p:grpSp>
      <p:sp>
        <p:nvSpPr>
          <p:cNvPr id="30733" name="Text Box 1037"/>
          <p:cNvSpPr txBox="1">
            <a:spLocks noChangeArrowheads="1"/>
          </p:cNvSpPr>
          <p:nvPr/>
        </p:nvSpPr>
        <p:spPr bwMode="auto">
          <a:xfrm>
            <a:off x="5867400" y="2124075"/>
            <a:ext cx="31242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Aft>
                <a:spcPct val="40000"/>
              </a:spcAft>
            </a:pPr>
            <a:r>
              <a:rPr lang="en-US" b="1"/>
              <a:t>V</a:t>
            </a:r>
            <a:r>
              <a:rPr lang="en-US" b="1" baseline="-25000"/>
              <a:t>BIAS</a:t>
            </a:r>
            <a:r>
              <a:rPr lang="en-US" b="1"/>
              <a:t> is reversed and</a:t>
            </a:r>
            <a:r>
              <a:rPr lang="en-GB" b="1"/>
              <a:t> large (&gt;50V)</a:t>
            </a:r>
          </a:p>
          <a:p>
            <a:pPr eaLnBrk="1" hangingPunct="1">
              <a:spcAft>
                <a:spcPct val="40000"/>
              </a:spcAft>
            </a:pPr>
            <a:r>
              <a:rPr lang="en-US" b="1">
                <a:solidFill>
                  <a:schemeClr val="tx2"/>
                </a:solidFill>
              </a:rPr>
              <a:t>V</a:t>
            </a:r>
            <a:r>
              <a:rPr lang="en-US" b="1" baseline="-25000">
                <a:solidFill>
                  <a:schemeClr val="tx2"/>
                </a:solidFill>
              </a:rPr>
              <a:t>R</a:t>
            </a:r>
            <a:r>
              <a:rPr lang="en-US" b="1">
                <a:solidFill>
                  <a:schemeClr val="tx2"/>
                </a:solidFill>
              </a:rPr>
              <a:t> &gt;</a:t>
            </a:r>
            <a:r>
              <a:rPr lang="en-GB" b="1">
                <a:solidFill>
                  <a:schemeClr val="tx2"/>
                </a:solidFill>
              </a:rPr>
              <a:t> breakdown value</a:t>
            </a:r>
            <a:endParaRPr lang="en-US" b="1">
              <a:solidFill>
                <a:schemeClr val="tx2"/>
              </a:solidFill>
            </a:endParaRPr>
          </a:p>
          <a:p>
            <a:pPr eaLnBrk="1" hangingPunct="1">
              <a:spcAft>
                <a:spcPct val="40000"/>
              </a:spcAft>
            </a:pPr>
            <a:r>
              <a:rPr lang="en-US" b="1">
                <a:solidFill>
                  <a:srgbClr val="0000FF"/>
                </a:solidFill>
              </a:rPr>
              <a:t>I</a:t>
            </a:r>
            <a:r>
              <a:rPr lang="en-US" b="1" baseline="-25000">
                <a:solidFill>
                  <a:srgbClr val="0000FF"/>
                </a:solidFill>
              </a:rPr>
              <a:t>R</a:t>
            </a:r>
            <a:r>
              <a:rPr lang="en-US" b="1">
                <a:solidFill>
                  <a:srgbClr val="0000FF"/>
                </a:solidFill>
              </a:rPr>
              <a:t> </a:t>
            </a:r>
            <a:r>
              <a:rPr lang="en-GB" b="1">
                <a:solidFill>
                  <a:srgbClr val="0000FF"/>
                </a:solidFill>
              </a:rPr>
              <a:t>rapidly increases and may get out of control</a:t>
            </a:r>
          </a:p>
          <a:p>
            <a:pPr eaLnBrk="1" hangingPunct="1">
              <a:spcAft>
                <a:spcPct val="40000"/>
              </a:spcAft>
            </a:pPr>
            <a:r>
              <a:rPr lang="en-GB" b="1">
                <a:solidFill>
                  <a:srgbClr val="FF0066"/>
                </a:solidFill>
              </a:rPr>
              <a:t>Excessive heat generated</a:t>
            </a:r>
            <a:r>
              <a:rPr lang="en-US" b="1">
                <a:solidFill>
                  <a:srgbClr val="FF0066"/>
                </a:solidFill>
              </a:rPr>
              <a:t> </a:t>
            </a:r>
            <a:r>
              <a:rPr lang="en-GB" b="1">
                <a:solidFill>
                  <a:srgbClr val="FF0066"/>
                </a:solidFill>
              </a:rPr>
              <a:t>can destroy the semi-conductor</a:t>
            </a:r>
          </a:p>
        </p:txBody>
      </p:sp>
      <p:sp>
        <p:nvSpPr>
          <p:cNvPr id="30735" name="Text Box 1039"/>
          <p:cNvSpPr txBox="1">
            <a:spLocks noChangeArrowheads="1"/>
          </p:cNvSpPr>
          <p:nvPr/>
        </p:nvSpPr>
        <p:spPr bwMode="auto">
          <a:xfrm>
            <a:off x="1447800" y="6020062"/>
            <a:ext cx="698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800" b="1" dirty="0">
                <a:solidFill>
                  <a:srgbClr val="FF0000"/>
                </a:solidFill>
              </a:rPr>
              <a:t>We DO NOT operate a Diode at V</a:t>
            </a:r>
            <a:r>
              <a:rPr lang="en-GB" sz="2800" b="1" baseline="-25000" dirty="0">
                <a:solidFill>
                  <a:srgbClr val="FF0000"/>
                </a:solidFill>
              </a:rPr>
              <a:t>R</a:t>
            </a:r>
            <a:r>
              <a:rPr lang="en-GB" sz="2800" b="1" dirty="0">
                <a:solidFill>
                  <a:srgbClr val="FF0000"/>
                </a:solidFill>
              </a:rPr>
              <a:t> &gt; V</a:t>
            </a:r>
            <a:r>
              <a:rPr lang="en-GB" sz="2800" b="1" baseline="-25000" dirty="0">
                <a:solidFill>
                  <a:srgbClr val="FF0000"/>
                </a:solidFill>
              </a:rPr>
              <a:t>BR</a:t>
            </a:r>
          </a:p>
        </p:txBody>
      </p:sp>
      <p:sp>
        <p:nvSpPr>
          <p:cNvPr id="16" name="Rectangle 2"/>
          <p:cNvSpPr txBox="1">
            <a:spLocks noChangeArrowheads="1"/>
          </p:cNvSpPr>
          <p:nvPr/>
        </p:nvSpPr>
        <p:spPr>
          <a:xfrm>
            <a:off x="0" y="-8238"/>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V-I Characteristics of Diode</a:t>
            </a:r>
            <a:endParaRPr lang="en-GB" dirty="0" smtClean="0">
              <a:solidFill>
                <a:srgbClr val="FFFF00"/>
              </a:solidFill>
            </a:endParaRPr>
          </a:p>
        </p:txBody>
      </p:sp>
      <p:sp>
        <p:nvSpPr>
          <p:cNvPr id="3" name="Slide Number Placeholder 2"/>
          <p:cNvSpPr>
            <a:spLocks noGrp="1"/>
          </p:cNvSpPr>
          <p:nvPr>
            <p:ph type="sldNum" sz="quarter" idx="12"/>
          </p:nvPr>
        </p:nvSpPr>
        <p:spPr/>
        <p:txBody>
          <a:bodyPr/>
          <a:lstStyle/>
          <a:p>
            <a:pPr>
              <a:defRPr/>
            </a:pPr>
            <a:fld id="{5E89E49A-A58F-4EF9-9F85-9D234E303CED}" type="slidenum">
              <a:rPr lang="en-GB" smtClean="0"/>
              <a:pPr>
                <a:defRPr/>
              </a:pPr>
              <a:t>8</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733">
                                            <p:txEl>
                                              <p:pRg st="0" end="0"/>
                                            </p:txEl>
                                          </p:spTgt>
                                        </p:tgtEl>
                                        <p:attrNameLst>
                                          <p:attrName>style.visibility</p:attrName>
                                        </p:attrNameLst>
                                      </p:cBhvr>
                                      <p:to>
                                        <p:strVal val="visible"/>
                                      </p:to>
                                    </p:set>
                                    <p:animEffect transition="in" filter="dissolve">
                                      <p:cBhvr>
                                        <p:cTn id="12" dur="500"/>
                                        <p:tgtEl>
                                          <p:spTgt spid="307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0733">
                                            <p:txEl>
                                              <p:pRg st="1" end="1"/>
                                            </p:txEl>
                                          </p:spTgt>
                                        </p:tgtEl>
                                        <p:attrNameLst>
                                          <p:attrName>style.visibility</p:attrName>
                                        </p:attrNameLst>
                                      </p:cBhvr>
                                      <p:to>
                                        <p:strVal val="visible"/>
                                      </p:to>
                                    </p:set>
                                    <p:animEffect transition="in" filter="dissolve">
                                      <p:cBhvr>
                                        <p:cTn id="17" dur="500"/>
                                        <p:tgtEl>
                                          <p:spTgt spid="3073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0733">
                                            <p:txEl>
                                              <p:pRg st="2" end="2"/>
                                            </p:txEl>
                                          </p:spTgt>
                                        </p:tgtEl>
                                        <p:attrNameLst>
                                          <p:attrName>style.visibility</p:attrName>
                                        </p:attrNameLst>
                                      </p:cBhvr>
                                      <p:to>
                                        <p:strVal val="visible"/>
                                      </p:to>
                                    </p:set>
                                    <p:animEffect transition="in" filter="dissolve">
                                      <p:cBhvr>
                                        <p:cTn id="22" dur="500"/>
                                        <p:tgtEl>
                                          <p:spTgt spid="3073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0733">
                                            <p:txEl>
                                              <p:pRg st="3" end="3"/>
                                            </p:txEl>
                                          </p:spTgt>
                                        </p:tgtEl>
                                        <p:attrNameLst>
                                          <p:attrName>style.visibility</p:attrName>
                                        </p:attrNameLst>
                                      </p:cBhvr>
                                      <p:to>
                                        <p:strVal val="visible"/>
                                      </p:to>
                                    </p:set>
                                    <p:animEffect transition="in" filter="dissolve">
                                      <p:cBhvr>
                                        <p:cTn id="27" dur="500"/>
                                        <p:tgtEl>
                                          <p:spTgt spid="3073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1" nodeType="clickEffect">
                                  <p:stCondLst>
                                    <p:cond delay="0"/>
                                  </p:stCondLst>
                                  <p:childTnLst>
                                    <p:set>
                                      <p:cBhvr>
                                        <p:cTn id="31" dur="1" fill="hold">
                                          <p:stCondLst>
                                            <p:cond delay="0"/>
                                          </p:stCondLst>
                                        </p:cTn>
                                        <p:tgtEl>
                                          <p:spTgt spid="30735"/>
                                        </p:tgtEl>
                                        <p:attrNameLst>
                                          <p:attrName>style.visibility</p:attrName>
                                        </p:attrNameLst>
                                      </p:cBhvr>
                                      <p:to>
                                        <p:strVal val="visible"/>
                                      </p:to>
                                    </p:set>
                                    <p:anim calcmode="lin" valueType="num">
                                      <p:cBhvr>
                                        <p:cTn id="32" dur="500" fill="hold"/>
                                        <p:tgtEl>
                                          <p:spTgt spid="30735"/>
                                        </p:tgtEl>
                                        <p:attrNameLst>
                                          <p:attrName>ppt_w</p:attrName>
                                        </p:attrNameLst>
                                      </p:cBhvr>
                                      <p:tavLst>
                                        <p:tav tm="0">
                                          <p:val>
                                            <p:fltVal val="0"/>
                                          </p:val>
                                        </p:tav>
                                        <p:tav tm="100000">
                                          <p:val>
                                            <p:strVal val="#ppt_w"/>
                                          </p:val>
                                        </p:tav>
                                      </p:tavLst>
                                    </p:anim>
                                    <p:anim calcmode="lin" valueType="num">
                                      <p:cBhvr>
                                        <p:cTn id="33" dur="500" fill="hold"/>
                                        <p:tgtEl>
                                          <p:spTgt spid="30735"/>
                                        </p:tgtEl>
                                        <p:attrNameLst>
                                          <p:attrName>ppt_h</p:attrName>
                                        </p:attrNameLst>
                                      </p:cBhvr>
                                      <p:tavLst>
                                        <p:tav tm="0">
                                          <p:val>
                                            <p:fltVal val="0"/>
                                          </p:val>
                                        </p:tav>
                                        <p:tav tm="100000">
                                          <p:val>
                                            <p:strVal val="#ppt_h"/>
                                          </p:val>
                                        </p:tav>
                                      </p:tavLst>
                                    </p:anim>
                                    <p:animEffect transition="in" filter="fade">
                                      <p:cBhvr>
                                        <p:cTn id="34" dur="500"/>
                                        <p:tgtEl>
                                          <p:spTgt spid="30735"/>
                                        </p:tgtEl>
                                      </p:cBhvr>
                                    </p:animEffect>
                                  </p:childTnLst>
                                </p:cTn>
                              </p:par>
                            </p:childTnLst>
                          </p:cTn>
                        </p:par>
                        <p:par>
                          <p:cTn id="35" fill="hold" nodeType="afterGroup">
                            <p:stCondLst>
                              <p:cond delay="500"/>
                            </p:stCondLst>
                            <p:childTnLst>
                              <p:par>
                                <p:cTn id="36" presetID="35" presetClass="emph" presetSubtype="0" repeatCount="3000" fill="hold" grpId="0" nodeType="afterEffect">
                                  <p:stCondLst>
                                    <p:cond delay="0"/>
                                  </p:stCondLst>
                                  <p:childTnLst>
                                    <p:anim calcmode="discrete" valueType="str">
                                      <p:cBhvr>
                                        <p:cTn id="37" dur="1000" fill="hold"/>
                                        <p:tgtEl>
                                          <p:spTgt spid="307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07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4121" y="1173484"/>
            <a:ext cx="2439684" cy="495086"/>
          </a:xfrm>
          <a:extLst/>
        </p:spPr>
        <p:txBody>
          <a:bodyPr>
            <a:normAutofit fontScale="90000"/>
          </a:bodyPr>
          <a:lstStyle/>
          <a:p>
            <a:pPr eaLnBrk="1" fontAlgn="auto" hangingPunct="1">
              <a:spcAft>
                <a:spcPts val="0"/>
              </a:spcAft>
              <a:defRPr/>
            </a:pPr>
            <a:r>
              <a:rPr lang="en-US" sz="3200" u="sng" dirty="0" smtClean="0"/>
              <a:t>Reverse Bias</a:t>
            </a:r>
            <a:endParaRPr lang="en-GB" sz="3200" u="sng" dirty="0" smtClean="0"/>
          </a:p>
        </p:txBody>
      </p:sp>
      <p:sp>
        <p:nvSpPr>
          <p:cNvPr id="21" name="Rectangle 1028"/>
          <p:cNvSpPr>
            <a:spLocks noGrp="1" noChangeArrowheads="1"/>
          </p:cNvSpPr>
          <p:nvPr>
            <p:ph type="ftr" sz="quarter" idx="11"/>
          </p:nvPr>
        </p:nvSpPr>
        <p:spPr>
          <a:xfrm>
            <a:off x="992188" y="6462713"/>
            <a:ext cx="6932612" cy="258762"/>
          </a:xfrm>
        </p:spPr>
        <p:txBody>
          <a:bodyPr/>
          <a:lstStyle/>
          <a:p>
            <a:pPr>
              <a:defRPr/>
            </a:pPr>
            <a:r>
              <a:rPr lang="en-GB" dirty="0"/>
              <a:t>Copyright © 2010 Christopher </a:t>
            </a:r>
            <a:r>
              <a:rPr lang="en-GB" dirty="0" err="1"/>
              <a:t>Teoh</a:t>
            </a:r>
            <a:r>
              <a:rPr lang="en-GB" dirty="0"/>
              <a:t>, Tan HJ &amp; Wong WY Singapore Polytechnic. All rights reserved</a:t>
            </a:r>
            <a:endParaRPr lang="en-US" dirty="0"/>
          </a:p>
        </p:txBody>
      </p:sp>
      <p:sp>
        <p:nvSpPr>
          <p:cNvPr id="31747" name="Text Box 1027"/>
          <p:cNvSpPr txBox="1">
            <a:spLocks noChangeArrowheads="1"/>
          </p:cNvSpPr>
          <p:nvPr/>
        </p:nvSpPr>
        <p:spPr bwMode="auto">
          <a:xfrm>
            <a:off x="4932363" y="1773238"/>
            <a:ext cx="396557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374650" algn="l"/>
              </a:tabLst>
              <a:defRPr sz="2400">
                <a:solidFill>
                  <a:schemeClr val="tx1"/>
                </a:solidFill>
                <a:latin typeface="Times New Roman" pitchFamily="18" charset="0"/>
              </a:defRPr>
            </a:lvl1pPr>
            <a:lvl2pPr marL="742950" indent="-285750" eaLnBrk="0" hangingPunct="0">
              <a:tabLst>
                <a:tab pos="374650" algn="l"/>
              </a:tabLst>
              <a:defRPr sz="2400">
                <a:solidFill>
                  <a:schemeClr val="tx1"/>
                </a:solidFill>
                <a:latin typeface="Times New Roman" pitchFamily="18" charset="0"/>
              </a:defRPr>
            </a:lvl2pPr>
            <a:lvl3pPr marL="1143000" indent="-228600" eaLnBrk="0" hangingPunct="0">
              <a:tabLst>
                <a:tab pos="374650" algn="l"/>
              </a:tabLst>
              <a:defRPr sz="2400">
                <a:solidFill>
                  <a:schemeClr val="tx1"/>
                </a:solidFill>
                <a:latin typeface="Times New Roman" pitchFamily="18" charset="0"/>
              </a:defRPr>
            </a:lvl3pPr>
            <a:lvl4pPr marL="1600200" indent="-228600" eaLnBrk="0" hangingPunct="0">
              <a:tabLst>
                <a:tab pos="374650" algn="l"/>
              </a:tabLst>
              <a:defRPr sz="2400">
                <a:solidFill>
                  <a:schemeClr val="tx1"/>
                </a:solidFill>
                <a:latin typeface="Times New Roman" pitchFamily="18" charset="0"/>
              </a:defRPr>
            </a:lvl4pPr>
            <a:lvl5pPr marL="2057400" indent="-228600" eaLnBrk="0" hangingPunct="0">
              <a:tabLst>
                <a:tab pos="37465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7465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7465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7465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74650" algn="l"/>
              </a:tabLst>
              <a:defRPr sz="2400">
                <a:solidFill>
                  <a:schemeClr val="tx1"/>
                </a:solidFill>
                <a:latin typeface="Times New Roman" pitchFamily="18" charset="0"/>
              </a:defRPr>
            </a:lvl9pPr>
          </a:lstStyle>
          <a:p>
            <a:pPr eaLnBrk="1" hangingPunct="1">
              <a:spcAft>
                <a:spcPct val="40000"/>
              </a:spcAft>
            </a:pPr>
            <a:r>
              <a:rPr lang="en-GB">
                <a:cs typeface="Times New Roman" pitchFamily="18" charset="0"/>
              </a:rPr>
              <a:t>When V</a:t>
            </a:r>
            <a:r>
              <a:rPr lang="en-GB" baseline="-25000">
                <a:cs typeface="Times New Roman" pitchFamily="18" charset="0"/>
              </a:rPr>
              <a:t>R</a:t>
            </a:r>
            <a:r>
              <a:rPr lang="en-GB">
                <a:cs typeface="Times New Roman" pitchFamily="18" charset="0"/>
              </a:rPr>
              <a:t> is applied to diode,  only an extremely small reverse current (I</a:t>
            </a:r>
            <a:r>
              <a:rPr lang="en-GB" baseline="-25000">
                <a:cs typeface="Times New Roman" pitchFamily="18" charset="0"/>
              </a:rPr>
              <a:t>R</a:t>
            </a:r>
            <a:r>
              <a:rPr lang="en-GB">
                <a:cs typeface="Times New Roman" pitchFamily="18" charset="0"/>
              </a:rPr>
              <a:t>)</a:t>
            </a:r>
            <a:r>
              <a:rPr lang="en-US">
                <a:cs typeface="Times New Roman" pitchFamily="18" charset="0"/>
              </a:rPr>
              <a:t> is present</a:t>
            </a:r>
            <a:r>
              <a:rPr lang="en-GB">
                <a:cs typeface="Times New Roman" pitchFamily="18" charset="0"/>
              </a:rPr>
              <a:t>.  </a:t>
            </a:r>
          </a:p>
          <a:p>
            <a:pPr eaLnBrk="1" hangingPunct="1"/>
            <a:r>
              <a:rPr lang="en-GB">
                <a:solidFill>
                  <a:schemeClr val="accent2"/>
                </a:solidFill>
                <a:cs typeface="Times New Roman" pitchFamily="18" charset="0"/>
              </a:rPr>
              <a:t>When V</a:t>
            </a:r>
            <a:r>
              <a:rPr lang="en-GB" baseline="-25000">
                <a:solidFill>
                  <a:schemeClr val="accent2"/>
                </a:solidFill>
                <a:cs typeface="Times New Roman" pitchFamily="18" charset="0"/>
              </a:rPr>
              <a:t>R</a:t>
            </a:r>
            <a:r>
              <a:rPr lang="en-GB">
                <a:solidFill>
                  <a:schemeClr val="accent2"/>
                </a:solidFill>
                <a:cs typeface="Times New Roman" pitchFamily="18" charset="0"/>
              </a:rPr>
              <a:t> </a:t>
            </a:r>
            <a:r>
              <a:rPr lang="en-US">
                <a:solidFill>
                  <a:schemeClr val="accent2"/>
                </a:solidFill>
                <a:cs typeface="Times New Roman" pitchFamily="18" charset="0"/>
              </a:rPr>
              <a:t>increases</a:t>
            </a:r>
            <a:r>
              <a:rPr lang="en-GB">
                <a:solidFill>
                  <a:schemeClr val="accent2"/>
                </a:solidFill>
                <a:cs typeface="Times New Roman" pitchFamily="18" charset="0"/>
              </a:rPr>
              <a:t>, I</a:t>
            </a:r>
            <a:r>
              <a:rPr lang="en-GB" baseline="-25000">
                <a:solidFill>
                  <a:schemeClr val="accent2"/>
                </a:solidFill>
                <a:cs typeface="Times New Roman" pitchFamily="18" charset="0"/>
              </a:rPr>
              <a:t>R</a:t>
            </a:r>
            <a:r>
              <a:rPr lang="en-GB">
                <a:solidFill>
                  <a:schemeClr val="accent2"/>
                </a:solidFill>
                <a:cs typeface="Times New Roman" pitchFamily="18" charset="0"/>
              </a:rPr>
              <a:t> </a:t>
            </a:r>
            <a:r>
              <a:rPr lang="en-US">
                <a:solidFill>
                  <a:schemeClr val="accent2"/>
                </a:solidFill>
                <a:cs typeface="Times New Roman" pitchFamily="18" charset="0"/>
              </a:rPr>
              <a:t>remains very small but</a:t>
            </a:r>
            <a:r>
              <a:rPr lang="en-GB">
                <a:solidFill>
                  <a:schemeClr val="accent2"/>
                </a:solidFill>
                <a:cs typeface="Times New Roman" pitchFamily="18" charset="0"/>
              </a:rPr>
              <a:t> voltage across the diode increases.</a:t>
            </a:r>
          </a:p>
          <a:p>
            <a:pPr eaLnBrk="1" hangingPunct="1"/>
            <a:endParaRPr lang="en-GB" i="1">
              <a:solidFill>
                <a:schemeClr val="accent2"/>
              </a:solidFill>
              <a:cs typeface="Times New Roman" pitchFamily="18" charset="0"/>
            </a:endParaRPr>
          </a:p>
        </p:txBody>
      </p:sp>
      <p:sp>
        <p:nvSpPr>
          <p:cNvPr id="31748" name="Text Box 1028"/>
          <p:cNvSpPr txBox="1">
            <a:spLocks noChangeArrowheads="1"/>
          </p:cNvSpPr>
          <p:nvPr/>
        </p:nvSpPr>
        <p:spPr bwMode="auto">
          <a:xfrm>
            <a:off x="4862513" y="4700588"/>
            <a:ext cx="410368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381000" algn="l"/>
              </a:tabLst>
              <a:defRPr sz="2400">
                <a:solidFill>
                  <a:schemeClr val="tx1"/>
                </a:solidFill>
                <a:latin typeface="Times New Roman" pitchFamily="18" charset="0"/>
              </a:defRPr>
            </a:lvl1pPr>
            <a:lvl2pPr marL="742950" indent="-285750" eaLnBrk="0" hangingPunct="0">
              <a:tabLst>
                <a:tab pos="381000" algn="l"/>
              </a:tabLst>
              <a:defRPr sz="2400">
                <a:solidFill>
                  <a:schemeClr val="tx1"/>
                </a:solidFill>
                <a:latin typeface="Times New Roman" pitchFamily="18" charset="0"/>
              </a:defRPr>
            </a:lvl2pPr>
            <a:lvl3pPr marL="1143000" indent="-228600" eaLnBrk="0" hangingPunct="0">
              <a:tabLst>
                <a:tab pos="381000" algn="l"/>
              </a:tabLst>
              <a:defRPr sz="2400">
                <a:solidFill>
                  <a:schemeClr val="tx1"/>
                </a:solidFill>
                <a:latin typeface="Times New Roman" pitchFamily="18" charset="0"/>
              </a:defRPr>
            </a:lvl3pPr>
            <a:lvl4pPr marL="1600200" indent="-228600" eaLnBrk="0" hangingPunct="0">
              <a:tabLst>
                <a:tab pos="381000" algn="l"/>
              </a:tabLst>
              <a:defRPr sz="2400">
                <a:solidFill>
                  <a:schemeClr val="tx1"/>
                </a:solidFill>
                <a:latin typeface="Times New Roman" pitchFamily="18" charset="0"/>
              </a:defRPr>
            </a:lvl4pPr>
            <a:lvl5pPr marL="2057400" indent="-228600" eaLnBrk="0" hangingPunct="0">
              <a:tabLst>
                <a:tab pos="3810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810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810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810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81000" algn="l"/>
              </a:tabLst>
              <a:defRPr sz="2400">
                <a:solidFill>
                  <a:schemeClr val="tx1"/>
                </a:solidFill>
                <a:latin typeface="Times New Roman" pitchFamily="18" charset="0"/>
              </a:defRPr>
            </a:lvl9pPr>
          </a:lstStyle>
          <a:p>
            <a:pPr eaLnBrk="1" hangingPunct="1"/>
            <a:r>
              <a:rPr lang="en-US">
                <a:solidFill>
                  <a:srgbClr val="0000FF"/>
                </a:solidFill>
                <a:cs typeface="Times New Roman" pitchFamily="18" charset="0"/>
              </a:rPr>
              <a:t>Once</a:t>
            </a:r>
            <a:r>
              <a:rPr lang="en-GB">
                <a:solidFill>
                  <a:srgbClr val="0000FF"/>
                </a:solidFill>
                <a:cs typeface="Times New Roman" pitchFamily="18" charset="0"/>
              </a:rPr>
              <a:t> V</a:t>
            </a:r>
            <a:r>
              <a:rPr lang="en-GB" b="1" baseline="-25000">
                <a:solidFill>
                  <a:srgbClr val="0000FF"/>
                </a:solidFill>
                <a:cs typeface="Times New Roman" pitchFamily="18" charset="0"/>
              </a:rPr>
              <a:t>R</a:t>
            </a:r>
            <a:r>
              <a:rPr lang="en-GB">
                <a:solidFill>
                  <a:srgbClr val="0000FF"/>
                </a:solidFill>
                <a:cs typeface="Times New Roman" pitchFamily="18" charset="0"/>
              </a:rPr>
              <a:t> reaches breakdown value (V</a:t>
            </a:r>
            <a:r>
              <a:rPr lang="en-GB" b="1" baseline="-25000">
                <a:solidFill>
                  <a:srgbClr val="0000FF"/>
                </a:solidFill>
                <a:cs typeface="Times New Roman" pitchFamily="18" charset="0"/>
              </a:rPr>
              <a:t>BR</a:t>
            </a:r>
            <a:r>
              <a:rPr lang="en-GB">
                <a:solidFill>
                  <a:srgbClr val="0000FF"/>
                </a:solidFill>
                <a:cs typeface="Times New Roman" pitchFamily="18" charset="0"/>
              </a:rPr>
              <a:t>), the reverse current begins to increase rapidly.</a:t>
            </a:r>
          </a:p>
          <a:p>
            <a:pPr eaLnBrk="1" hangingPunct="1"/>
            <a:endParaRPr lang="en-GB">
              <a:solidFill>
                <a:srgbClr val="0000FF"/>
              </a:solidFill>
            </a:endParaRPr>
          </a:p>
        </p:txBody>
      </p:sp>
      <p:grpSp>
        <p:nvGrpSpPr>
          <p:cNvPr id="2" name="Group 1029"/>
          <p:cNvGrpSpPr>
            <a:grpSpLocks/>
          </p:cNvGrpSpPr>
          <p:nvPr/>
        </p:nvGrpSpPr>
        <p:grpSpPr bwMode="auto">
          <a:xfrm>
            <a:off x="1223963" y="2614613"/>
            <a:ext cx="3440112" cy="3848100"/>
            <a:chOff x="3005" y="144"/>
            <a:chExt cx="2445" cy="2712"/>
          </a:xfrm>
        </p:grpSpPr>
        <p:sp>
          <p:nvSpPr>
            <p:cNvPr id="19465" name="Line 1030"/>
            <p:cNvSpPr>
              <a:spLocks noChangeShapeType="1"/>
            </p:cNvSpPr>
            <p:nvPr/>
          </p:nvSpPr>
          <p:spPr bwMode="auto">
            <a:xfrm>
              <a:off x="5239" y="235"/>
              <a:ext cx="0" cy="23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19466" name="Line 1031"/>
            <p:cNvSpPr>
              <a:spLocks noChangeShapeType="1"/>
            </p:cNvSpPr>
            <p:nvPr/>
          </p:nvSpPr>
          <p:spPr bwMode="auto">
            <a:xfrm rot="-5400000" flipH="1" flipV="1">
              <a:off x="4285" y="-749"/>
              <a:ext cx="0" cy="23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a:p>
          </p:txBody>
        </p:sp>
        <p:sp>
          <p:nvSpPr>
            <p:cNvPr id="19467" name="Line 1032"/>
            <p:cNvSpPr>
              <a:spLocks noChangeShapeType="1"/>
            </p:cNvSpPr>
            <p:nvPr/>
          </p:nvSpPr>
          <p:spPr bwMode="auto">
            <a:xfrm flipH="1">
              <a:off x="3660" y="444"/>
              <a:ext cx="3" cy="16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SG"/>
            </a:p>
          </p:txBody>
        </p:sp>
        <p:sp>
          <p:nvSpPr>
            <p:cNvPr id="19468" name="Text Box 1033"/>
            <p:cNvSpPr txBox="1">
              <a:spLocks noChangeArrowheads="1"/>
            </p:cNvSpPr>
            <p:nvPr/>
          </p:nvSpPr>
          <p:spPr bwMode="auto">
            <a:xfrm>
              <a:off x="4758" y="2576"/>
              <a:ext cx="66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a:t>I</a:t>
              </a:r>
              <a:r>
                <a:rPr lang="en-GB" sz="2000" baseline="-25000"/>
                <a:t>R</a:t>
              </a:r>
              <a:r>
                <a:rPr lang="en-GB" sz="2000"/>
                <a:t> (</a:t>
              </a:r>
              <a:r>
                <a:rPr lang="en-GB" sz="2000">
                  <a:latin typeface="Symbol" pitchFamily="18" charset="2"/>
                </a:rPr>
                <a:t>m</a:t>
              </a:r>
              <a:r>
                <a:rPr lang="en-GB" sz="2000"/>
                <a:t>A)</a:t>
              </a:r>
            </a:p>
          </p:txBody>
        </p:sp>
        <p:sp>
          <p:nvSpPr>
            <p:cNvPr id="19469" name="Text Box 1034"/>
            <p:cNvSpPr txBox="1">
              <a:spLocks noChangeArrowheads="1"/>
            </p:cNvSpPr>
            <p:nvPr/>
          </p:nvSpPr>
          <p:spPr bwMode="auto">
            <a:xfrm>
              <a:off x="3005" y="145"/>
              <a:ext cx="34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a:t>V</a:t>
              </a:r>
              <a:r>
                <a:rPr lang="en-GB" sz="2000" baseline="-25000"/>
                <a:t>R</a:t>
              </a:r>
              <a:endParaRPr lang="en-GB" sz="2000"/>
            </a:p>
          </p:txBody>
        </p:sp>
        <p:sp>
          <p:nvSpPr>
            <p:cNvPr id="19470" name="Text Box 1035"/>
            <p:cNvSpPr txBox="1">
              <a:spLocks noChangeArrowheads="1"/>
            </p:cNvSpPr>
            <p:nvPr/>
          </p:nvSpPr>
          <p:spPr bwMode="auto">
            <a:xfrm>
              <a:off x="4321" y="515"/>
              <a:ext cx="26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800" i="1">
                  <a:solidFill>
                    <a:srgbClr val="FF0000"/>
                  </a:solidFill>
                  <a:latin typeface="Comic Sans MS" pitchFamily="66" charset="0"/>
                </a:rPr>
                <a:t>A</a:t>
              </a:r>
            </a:p>
          </p:txBody>
        </p:sp>
        <p:sp>
          <p:nvSpPr>
            <p:cNvPr id="19471" name="Text Box 1036"/>
            <p:cNvSpPr txBox="1">
              <a:spLocks noChangeArrowheads="1"/>
            </p:cNvSpPr>
            <p:nvPr/>
          </p:nvSpPr>
          <p:spPr bwMode="auto">
            <a:xfrm>
              <a:off x="3690" y="1118"/>
              <a:ext cx="26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1800" i="1">
                  <a:solidFill>
                    <a:srgbClr val="FF0000"/>
                  </a:solidFill>
                  <a:latin typeface="Comic Sans MS" pitchFamily="66" charset="0"/>
                </a:rPr>
                <a:t>B</a:t>
              </a:r>
            </a:p>
          </p:txBody>
        </p:sp>
        <p:sp>
          <p:nvSpPr>
            <p:cNvPr id="19472" name="Text Box 1037"/>
            <p:cNvSpPr txBox="1">
              <a:spLocks noChangeArrowheads="1"/>
            </p:cNvSpPr>
            <p:nvPr/>
          </p:nvSpPr>
          <p:spPr bwMode="auto">
            <a:xfrm>
              <a:off x="3638" y="593"/>
              <a:ext cx="55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i="1">
                  <a:solidFill>
                    <a:srgbClr val="FF0000"/>
                  </a:solidFill>
                  <a:latin typeface="Comic Sans MS" pitchFamily="66" charset="0"/>
                </a:rPr>
                <a:t>Knee</a:t>
              </a:r>
            </a:p>
          </p:txBody>
        </p:sp>
        <p:sp>
          <p:nvSpPr>
            <p:cNvPr id="19473" name="Freeform 1038"/>
            <p:cNvSpPr>
              <a:spLocks/>
            </p:cNvSpPr>
            <p:nvPr/>
          </p:nvSpPr>
          <p:spPr bwMode="auto">
            <a:xfrm>
              <a:off x="3589" y="414"/>
              <a:ext cx="1643" cy="2052"/>
            </a:xfrm>
            <a:custGeom>
              <a:avLst/>
              <a:gdLst>
                <a:gd name="T0" fmla="*/ 1041 w 2064"/>
                <a:gd name="T1" fmla="*/ 0 h 2052"/>
                <a:gd name="T2" fmla="*/ 1029 w 2064"/>
                <a:gd name="T3" fmla="*/ 42 h 2052"/>
                <a:gd name="T4" fmla="*/ 1002 w 2064"/>
                <a:gd name="T5" fmla="*/ 60 h 2052"/>
                <a:gd name="T6" fmla="*/ 956 w 2064"/>
                <a:gd name="T7" fmla="*/ 66 h 2052"/>
                <a:gd name="T8" fmla="*/ 756 w 2064"/>
                <a:gd name="T9" fmla="*/ 66 h 2052"/>
                <a:gd name="T10" fmla="*/ 197 w 2064"/>
                <a:gd name="T11" fmla="*/ 66 h 2052"/>
                <a:gd name="T12" fmla="*/ 118 w 2064"/>
                <a:gd name="T13" fmla="*/ 66 h 2052"/>
                <a:gd name="T14" fmla="*/ 82 w 2064"/>
                <a:gd name="T15" fmla="*/ 108 h 2052"/>
                <a:gd name="T16" fmla="*/ 70 w 2064"/>
                <a:gd name="T17" fmla="*/ 156 h 2052"/>
                <a:gd name="T18" fmla="*/ 60 w 2064"/>
                <a:gd name="T19" fmla="*/ 228 h 2052"/>
                <a:gd name="T20" fmla="*/ 51 w 2064"/>
                <a:gd name="T21" fmla="*/ 432 h 2052"/>
                <a:gd name="T22" fmla="*/ 27 w 2064"/>
                <a:gd name="T23" fmla="*/ 1068 h 2052"/>
                <a:gd name="T24" fmla="*/ 0 w 2064"/>
                <a:gd name="T25" fmla="*/ 2052 h 20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64"/>
                <a:gd name="T40" fmla="*/ 0 h 2052"/>
                <a:gd name="T41" fmla="*/ 2064 w 2064"/>
                <a:gd name="T42" fmla="*/ 2052 h 20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64" h="2052">
                  <a:moveTo>
                    <a:pt x="2064" y="0"/>
                  </a:moveTo>
                  <a:cubicBezTo>
                    <a:pt x="2058" y="16"/>
                    <a:pt x="2053" y="32"/>
                    <a:pt x="2040" y="42"/>
                  </a:cubicBezTo>
                  <a:cubicBezTo>
                    <a:pt x="2027" y="52"/>
                    <a:pt x="2010" y="56"/>
                    <a:pt x="1986" y="60"/>
                  </a:cubicBezTo>
                  <a:cubicBezTo>
                    <a:pt x="1962" y="64"/>
                    <a:pt x="1977" y="65"/>
                    <a:pt x="1896" y="66"/>
                  </a:cubicBezTo>
                  <a:cubicBezTo>
                    <a:pt x="1815" y="67"/>
                    <a:pt x="1751" y="66"/>
                    <a:pt x="1500" y="66"/>
                  </a:cubicBezTo>
                  <a:cubicBezTo>
                    <a:pt x="1249" y="66"/>
                    <a:pt x="601" y="66"/>
                    <a:pt x="390" y="66"/>
                  </a:cubicBezTo>
                  <a:cubicBezTo>
                    <a:pt x="179" y="66"/>
                    <a:pt x="272" y="59"/>
                    <a:pt x="234" y="66"/>
                  </a:cubicBezTo>
                  <a:cubicBezTo>
                    <a:pt x="196" y="73"/>
                    <a:pt x="178" y="93"/>
                    <a:pt x="162" y="108"/>
                  </a:cubicBezTo>
                  <a:cubicBezTo>
                    <a:pt x="146" y="123"/>
                    <a:pt x="145" y="136"/>
                    <a:pt x="138" y="156"/>
                  </a:cubicBezTo>
                  <a:cubicBezTo>
                    <a:pt x="131" y="176"/>
                    <a:pt x="126" y="182"/>
                    <a:pt x="120" y="228"/>
                  </a:cubicBezTo>
                  <a:cubicBezTo>
                    <a:pt x="114" y="274"/>
                    <a:pt x="113" y="292"/>
                    <a:pt x="102" y="432"/>
                  </a:cubicBezTo>
                  <a:cubicBezTo>
                    <a:pt x="91" y="572"/>
                    <a:pt x="71" y="798"/>
                    <a:pt x="54" y="1068"/>
                  </a:cubicBezTo>
                  <a:cubicBezTo>
                    <a:pt x="37" y="1338"/>
                    <a:pt x="9" y="1888"/>
                    <a:pt x="0" y="2052"/>
                  </a:cubicBezTo>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9474" name="Oval 1039"/>
            <p:cNvSpPr>
              <a:spLocks noChangeArrowheads="1"/>
            </p:cNvSpPr>
            <p:nvPr/>
          </p:nvSpPr>
          <p:spPr bwMode="auto">
            <a:xfrm>
              <a:off x="4431" y="435"/>
              <a:ext cx="72" cy="72"/>
            </a:xfrm>
            <a:prstGeom prst="ellipse">
              <a:avLst/>
            </a:prstGeom>
            <a:solidFill>
              <a:srgbClr val="FF0000"/>
            </a:solidFill>
            <a:ln w="9525">
              <a:solidFill>
                <a:schemeClr val="tx1"/>
              </a:solidFill>
              <a:round/>
              <a:headEnd/>
              <a:tailEnd/>
            </a:ln>
          </p:spPr>
          <p:txBody>
            <a:bodyPr wrap="none" anchor="ctr"/>
            <a:lstStyle/>
            <a:p>
              <a:endParaRPr lang="en-SG"/>
            </a:p>
          </p:txBody>
        </p:sp>
        <p:sp>
          <p:nvSpPr>
            <p:cNvPr id="19475" name="Oval 1040"/>
            <p:cNvSpPr>
              <a:spLocks noChangeArrowheads="1"/>
            </p:cNvSpPr>
            <p:nvPr/>
          </p:nvSpPr>
          <p:spPr bwMode="auto">
            <a:xfrm>
              <a:off x="3609" y="1197"/>
              <a:ext cx="72" cy="72"/>
            </a:xfrm>
            <a:prstGeom prst="ellipse">
              <a:avLst/>
            </a:prstGeom>
            <a:solidFill>
              <a:srgbClr val="FF0000"/>
            </a:solidFill>
            <a:ln w="9525">
              <a:solidFill>
                <a:schemeClr val="tx1"/>
              </a:solidFill>
              <a:round/>
              <a:headEnd/>
              <a:tailEnd/>
            </a:ln>
          </p:spPr>
          <p:txBody>
            <a:bodyPr wrap="none" anchor="ctr"/>
            <a:lstStyle/>
            <a:p>
              <a:endParaRPr lang="en-SG"/>
            </a:p>
          </p:txBody>
        </p:sp>
        <p:sp>
          <p:nvSpPr>
            <p:cNvPr id="19476" name="Text Box 1041"/>
            <p:cNvSpPr txBox="1">
              <a:spLocks noChangeArrowheads="1"/>
            </p:cNvSpPr>
            <p:nvPr/>
          </p:nvSpPr>
          <p:spPr bwMode="auto">
            <a:xfrm>
              <a:off x="3512" y="144"/>
              <a:ext cx="42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GB" sz="2000" b="1">
                  <a:solidFill>
                    <a:schemeClr val="accent2"/>
                  </a:solidFill>
                </a:rPr>
                <a:t>V</a:t>
              </a:r>
              <a:r>
                <a:rPr lang="en-GB" sz="2000" b="1" baseline="-25000">
                  <a:solidFill>
                    <a:schemeClr val="accent2"/>
                  </a:solidFill>
                </a:rPr>
                <a:t>BR</a:t>
              </a:r>
              <a:endParaRPr lang="en-GB" sz="2000" b="1">
                <a:solidFill>
                  <a:schemeClr val="accent2"/>
                </a:solidFill>
              </a:endParaRPr>
            </a:p>
          </p:txBody>
        </p:sp>
        <p:sp>
          <p:nvSpPr>
            <p:cNvPr id="19477" name="Oval 1042"/>
            <p:cNvSpPr>
              <a:spLocks noChangeArrowheads="1"/>
            </p:cNvSpPr>
            <p:nvPr/>
          </p:nvSpPr>
          <p:spPr bwMode="auto">
            <a:xfrm>
              <a:off x="5172" y="360"/>
              <a:ext cx="114" cy="11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grpSp>
      <p:sp>
        <p:nvSpPr>
          <p:cNvPr id="31763" name="Text Box 1043"/>
          <p:cNvSpPr txBox="1">
            <a:spLocks noChangeArrowheads="1"/>
          </p:cNvSpPr>
          <p:nvPr/>
        </p:nvSpPr>
        <p:spPr bwMode="auto">
          <a:xfrm>
            <a:off x="1331913" y="1916113"/>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solidFill>
                  <a:schemeClr val="tx2"/>
                </a:solidFill>
              </a:rPr>
              <a:t>Graphically,</a:t>
            </a:r>
          </a:p>
        </p:txBody>
      </p:sp>
      <p:sp>
        <p:nvSpPr>
          <p:cNvPr id="22" name="Rectangle 2"/>
          <p:cNvSpPr txBox="1">
            <a:spLocks noChangeArrowheads="1"/>
          </p:cNvSpPr>
          <p:nvPr/>
        </p:nvSpPr>
        <p:spPr>
          <a:xfrm>
            <a:off x="0" y="0"/>
            <a:ext cx="9144000" cy="1143000"/>
          </a:xfrm>
          <a:prstGeom prst="rect">
            <a:avLst/>
          </a:prstGeom>
          <a:solidFill>
            <a:schemeClr val="accent2">
              <a:lumMod val="50000"/>
            </a:schemeClr>
          </a:solidFill>
        </p:spPr>
        <p:txBody>
          <a:bodyPr vert="horz" anchor="ctr">
            <a:normAutofit fontScale="975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smtClean="0">
                <a:solidFill>
                  <a:srgbClr val="FFFF00"/>
                </a:solidFill>
              </a:rPr>
              <a:t>V-I Characteristics of Diode</a:t>
            </a:r>
            <a:endParaRPr lang="en-GB" dirty="0" smtClean="0">
              <a:solidFill>
                <a:srgbClr val="FFFF00"/>
              </a:solidFill>
            </a:endParaRPr>
          </a:p>
        </p:txBody>
      </p:sp>
      <p:sp>
        <p:nvSpPr>
          <p:cNvPr id="3" name="Slide Number Placeholder 2"/>
          <p:cNvSpPr>
            <a:spLocks noGrp="1"/>
          </p:cNvSpPr>
          <p:nvPr>
            <p:ph type="sldNum" sz="quarter" idx="12"/>
          </p:nvPr>
        </p:nvSpPr>
        <p:spPr/>
        <p:txBody>
          <a:bodyPr/>
          <a:lstStyle/>
          <a:p>
            <a:pPr>
              <a:defRPr/>
            </a:pPr>
            <a:fld id="{5E89E49A-A58F-4EF9-9F85-9D234E303CED}" type="slidenum">
              <a:rPr lang="en-GB" smtClean="0"/>
              <a:pPr>
                <a:defRPr/>
              </a:pPr>
              <a:t>9</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763"/>
                                        </p:tgtEl>
                                        <p:attrNameLst>
                                          <p:attrName>style.visibility</p:attrName>
                                        </p:attrNameLst>
                                      </p:cBhvr>
                                      <p:to>
                                        <p:strVal val="visible"/>
                                      </p:to>
                                    </p:set>
                                    <p:animEffect transition="in" filter="dissolve">
                                      <p:cBhvr>
                                        <p:cTn id="7" dur="500"/>
                                        <p:tgtEl>
                                          <p:spTgt spid="31763"/>
                                        </p:tgtEl>
                                      </p:cBhvr>
                                    </p:animEffect>
                                  </p:childTnLst>
                                </p:cTn>
                              </p:par>
                            </p:childTnLst>
                          </p:cTn>
                        </p:par>
                        <p:par>
                          <p:cTn id="8" fill="hold" nodeType="afterGroup">
                            <p:stCondLst>
                              <p:cond delay="500"/>
                            </p:stCondLst>
                            <p:childTnLst>
                              <p:par>
                                <p:cTn id="9" presetID="2" presetClass="entr" presetSubtype="3"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1747">
                                            <p:txEl>
                                              <p:pRg st="0" end="0"/>
                                            </p:txEl>
                                          </p:spTgt>
                                        </p:tgtEl>
                                        <p:attrNameLst>
                                          <p:attrName>style.visibility</p:attrName>
                                        </p:attrNameLst>
                                      </p:cBhvr>
                                      <p:to>
                                        <p:strVal val="visible"/>
                                      </p:to>
                                    </p:set>
                                    <p:anim calcmode="lin" valueType="num">
                                      <p:cBhvr additive="base">
                                        <p:cTn id="17"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1747">
                                            <p:txEl>
                                              <p:pRg st="1" end="1"/>
                                            </p:txEl>
                                          </p:spTgt>
                                        </p:tgtEl>
                                        <p:attrNameLst>
                                          <p:attrName>style.visibility</p:attrName>
                                        </p:attrNameLst>
                                      </p:cBhvr>
                                      <p:to>
                                        <p:strVal val="visible"/>
                                      </p:to>
                                    </p:set>
                                    <p:anim calcmode="lin" valueType="num">
                                      <p:cBhvr additive="base">
                                        <p:cTn id="23" dur="500" fill="hold"/>
                                        <p:tgtEl>
                                          <p:spTgt spid="31747">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1748"/>
                                        </p:tgtEl>
                                        <p:attrNameLst>
                                          <p:attrName>style.visibility</p:attrName>
                                        </p:attrNameLst>
                                      </p:cBhvr>
                                      <p:to>
                                        <p:strVal val="visible"/>
                                      </p:to>
                                    </p:set>
                                    <p:anim calcmode="lin" valueType="num">
                                      <p:cBhvr additive="base">
                                        <p:cTn id="29" dur="500" fill="hold"/>
                                        <p:tgtEl>
                                          <p:spTgt spid="31748"/>
                                        </p:tgtEl>
                                        <p:attrNameLst>
                                          <p:attrName>ppt_x</p:attrName>
                                        </p:attrNameLst>
                                      </p:cBhvr>
                                      <p:tavLst>
                                        <p:tav tm="0">
                                          <p:val>
                                            <p:strVal val="0-#ppt_w/2"/>
                                          </p:val>
                                        </p:tav>
                                        <p:tav tm="100000">
                                          <p:val>
                                            <p:strVal val="#ppt_x"/>
                                          </p:val>
                                        </p:tav>
                                      </p:tavLst>
                                    </p:anim>
                                    <p:anim calcmode="lin" valueType="num">
                                      <p:cBhvr additive="base">
                                        <p:cTn id="30"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P spid="31748" grpId="0" autoUpdateAnimBg="0"/>
      <p:bldP spid="3176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60 Anniversary 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0th Annivery PPT Design A (4：3) (002) [Read-Only]" id="{45DF7099-C70D-41F1-B2E5-99D13C9E911C}" vid="{75C0B527-E81C-44C3-B468-397BD0E5433F}"/>
    </a:ext>
  </a:extLst>
</a:theme>
</file>

<file path=ppt/theme/theme3.xml><?xml version="1.0" encoding="utf-8"?>
<a:theme xmlns:a="http://schemas.openxmlformats.org/drawingml/2006/main" name="1_60 Anniversary 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0th Annivery PPT Design A (4：3) (002) [Read-Only]" id="{45DF7099-C70D-41F1-B2E5-99D13C9E911C}" vid="{75C0B527-E81C-44C3-B468-397BD0E5433F}"/>
    </a:ext>
  </a:extLst>
</a:theme>
</file>

<file path=ppt/theme/theme4.xml><?xml version="1.0" encoding="utf-8"?>
<a:theme xmlns:a="http://schemas.openxmlformats.org/drawingml/2006/main" name="2_60 Anniversary 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0th Annivery PPT Design A (4：3) (002) [Read-Only]" id="{45DF7099-C70D-41F1-B2E5-99D13C9E911C}" vid="{75C0B527-E81C-44C3-B468-397BD0E5433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1627</TotalTime>
  <Words>1082</Words>
  <Application>Microsoft Office PowerPoint</Application>
  <PresentationFormat>On-screen Show (4:3)</PresentationFormat>
  <Paragraphs>206</Paragraphs>
  <Slides>18</Slides>
  <Notes>0</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18</vt:i4>
      </vt:variant>
    </vt:vector>
  </HeadingPairs>
  <TitlesOfParts>
    <vt:vector size="32" baseType="lpstr">
      <vt:lpstr>Arial</vt:lpstr>
      <vt:lpstr>Calibri</vt:lpstr>
      <vt:lpstr>Calibri Light</vt:lpstr>
      <vt:lpstr>Comic Sans MS</vt:lpstr>
      <vt:lpstr>Constantia</vt:lpstr>
      <vt:lpstr>Symbol</vt:lpstr>
      <vt:lpstr>Times New Roman</vt:lpstr>
      <vt:lpstr>Wingdings</vt:lpstr>
      <vt:lpstr>Wingdings 2</vt:lpstr>
      <vt:lpstr>Flow</vt:lpstr>
      <vt:lpstr>60 Anniversary PPT Template 1</vt:lpstr>
      <vt:lpstr>1_60 Anniversary PPT Template 1</vt:lpstr>
      <vt:lpstr>2_60 Anniversary PPT Template 1</vt:lpstr>
      <vt:lpstr>Equation</vt:lpstr>
      <vt:lpstr>PowerPoint Presentation</vt:lpstr>
      <vt:lpstr>PowerPoint Presentation</vt:lpstr>
      <vt:lpstr>PowerPoint Presentation</vt:lpstr>
      <vt:lpstr>PowerPoint Presentation</vt:lpstr>
      <vt:lpstr>PowerPoint Presentation</vt:lpstr>
      <vt:lpstr>Forward Bias</vt:lpstr>
      <vt:lpstr>Reverse Bias</vt:lpstr>
      <vt:lpstr>Reverse Bias</vt:lpstr>
      <vt:lpstr>Reverse Bias</vt:lpstr>
      <vt:lpstr>Complete Curve</vt:lpstr>
      <vt:lpstr>V-I Characteristics for Diode </vt:lpstr>
      <vt:lpstr>Forward Bias</vt:lpstr>
      <vt:lpstr>Reverse Bias</vt:lpstr>
      <vt:lpstr>PowerPoint Presentation</vt:lpstr>
      <vt:lpstr>PowerPoint Presentation</vt:lpstr>
      <vt:lpstr>PowerPoint Presentation</vt:lpstr>
      <vt:lpstr>PowerPoint Presentation</vt:lpstr>
      <vt:lpstr>PowerPoint Presentation</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dc:title>
  <dc:creator>chris teoh</dc:creator>
  <cp:lastModifiedBy>Thio-Tang Choy Yong</cp:lastModifiedBy>
  <cp:revision>63</cp:revision>
  <dcterms:created xsi:type="dcterms:W3CDTF">2005-05-04T09:04:10Z</dcterms:created>
  <dcterms:modified xsi:type="dcterms:W3CDTF">2018-03-16T08:39:55Z</dcterms:modified>
</cp:coreProperties>
</file>