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65" r:id="rId3"/>
    <p:sldMasterId id="2147483667" r:id="rId4"/>
    <p:sldMasterId id="2147483669" r:id="rId5"/>
    <p:sldMasterId id="2147483671" r:id="rId6"/>
  </p:sldMasterIdLst>
  <p:notesMasterIdLst>
    <p:notesMasterId r:id="rId38"/>
  </p:notesMasterIdLst>
  <p:sldIdLst>
    <p:sldId id="289" r:id="rId7"/>
    <p:sldId id="290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FF"/>
    <a:srgbClr val="3399FF"/>
    <a:srgbClr val="6699FF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presProps" Target="presProp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8.xml"/><Relationship Id="rId2" Type="http://schemas.openxmlformats.org/officeDocument/2006/relationships/slide" Target="slides/slide17.xml"/><Relationship Id="rId1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1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29C80F0-8141-49A1-9B85-08C4E1892DF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759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76401AE-D5C6-4716-942A-D6C2D20CB917}" type="slidenum">
              <a:rPr lang="en-GB"/>
              <a:pPr eaLnBrk="1" hangingPunct="1"/>
              <a:t>3</a:t>
            </a:fld>
            <a:endParaRPr lang="en-GB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4413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C968489-DAE5-459F-BB9A-E923C11BF72E}" type="slidenum">
              <a:rPr lang="en-GB"/>
              <a:pPr eaLnBrk="1" hangingPunct="1"/>
              <a:t>4</a:t>
            </a:fld>
            <a:endParaRPr lang="en-GB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3944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D0EB6F7-C9F1-47B8-B671-1C493C8D3CA1}" type="slidenum">
              <a:rPr lang="en-GB"/>
              <a:pPr eaLnBrk="1" hangingPunct="1"/>
              <a:t>5</a:t>
            </a:fld>
            <a:endParaRPr lang="en-GB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4707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19F9ACE-472D-4A84-9C0D-1B513C7DFBC8}" type="slidenum">
              <a:rPr lang="en-GB"/>
              <a:pPr eaLnBrk="1" hangingPunct="1"/>
              <a:t>6</a:t>
            </a:fld>
            <a:endParaRPr lang="en-GB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34978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3B6FAE0-C177-4085-87E2-C4B84C81EA0A}" type="slidenum">
              <a:rPr lang="en-GB"/>
              <a:pPr eaLnBrk="1" hangingPunct="1"/>
              <a:t>11</a:t>
            </a:fld>
            <a:endParaRPr lang="en-GB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4730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681AB-9260-4D98-BB9D-631E6A994D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1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811A6-27EE-4B30-8DE0-E5BFAFC1CFD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0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06C5-52C1-4393-9A8F-C11A265708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83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E2F6A-9C36-4D18-8F03-16C0C3FF4DF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153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699EA-7D2D-45DD-A1C3-565E2EAF98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765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69FC7-7EC3-42E6-8F0E-9AC275628F0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33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6A72E-9A7B-4208-BFCF-F6954B0706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66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EE302-3AA0-41D4-B519-979AB2EBC5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33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6EBA5-119F-4BF1-AFAA-A7DD44CC21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73EBA-9E64-431C-A605-DEDBE0130C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69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5439C-5982-4589-87E5-B7E999F6E9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7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B0FD9-1A31-4F18-84C9-26795F4B4F1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46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AC0B4-E5BC-430F-A768-114D10B3EC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49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5207B-5208-4023-A513-68F9DC8FA7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1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01046275-99F0-4271-BDB8-7E3B872CFA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2D9640F-600C-420D-8D0C-1FA0D9297A50}" type="datetimeFigureOut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16/3/2018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F666860-A593-495E-A7FE-4DDD235BEF19}" type="slidenum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48180828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2D9640F-600C-420D-8D0C-1FA0D9297A50}" type="datetimeFigureOut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16/3/2018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F666860-A593-495E-A7FE-4DDD235BEF19}" type="slidenum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82750130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2D9640F-600C-420D-8D0C-1FA0D9297A50}" type="datetimeFigureOut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16/3/2018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F666860-A593-495E-A7FE-4DDD235BEF19}" type="slidenum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68843605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2D9640F-600C-420D-8D0C-1FA0D9297A50}" type="datetimeFigureOut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16/3/2018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F666860-A593-495E-A7FE-4DDD235BEF19}" type="slidenum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3425539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2D9640F-600C-420D-8D0C-1FA0D9297A50}" type="datetimeFigureOut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16/3/2018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F666860-A593-495E-A7FE-4DDD235BEF19}" type="slidenum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20586635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5.png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4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0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1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6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112"/>
          <p:cNvSpPr txBox="1">
            <a:spLocks noChangeArrowheads="1"/>
          </p:cNvSpPr>
          <p:nvPr/>
        </p:nvSpPr>
        <p:spPr bwMode="auto">
          <a:xfrm>
            <a:off x="1524000" y="6240463"/>
            <a:ext cx="6646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7" name="Rectangle 2119"/>
          <p:cNvSpPr>
            <a:spLocks noChangeArrowheads="1"/>
          </p:cNvSpPr>
          <p:nvPr/>
        </p:nvSpPr>
        <p:spPr bwMode="auto">
          <a:xfrm>
            <a:off x="747688" y="3284984"/>
            <a:ext cx="409974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3600" b="1" dirty="0" smtClean="0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Rectifier Circuits</a:t>
            </a:r>
            <a:endParaRPr lang="en-GB" sz="3600" b="1" dirty="0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7504" y="980728"/>
            <a:ext cx="8848725" cy="22098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45720" tIns="0" rIns="45720" bIns="0" anchor="ctr" anchorCtr="0">
            <a:normAutofit fontScale="97500"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800" b="1" kern="1200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cap="none" dirty="0" smtClean="0">
                <a:solidFill>
                  <a:schemeClr val="bg1">
                    <a:lumMod val="25000"/>
                  </a:schemeClr>
                </a:solidFill>
              </a:rPr>
              <a:t>Chapter 19:</a:t>
            </a:r>
            <a:br>
              <a:rPr lang="en-US" sz="5400" cap="none" dirty="0" smtClean="0">
                <a:solidFill>
                  <a:schemeClr val="bg1">
                    <a:lumMod val="25000"/>
                  </a:schemeClr>
                </a:solidFill>
              </a:rPr>
            </a:br>
            <a:r>
              <a:rPr lang="en-US" sz="5400" cap="none" dirty="0" smtClean="0">
                <a:solidFill>
                  <a:schemeClr val="bg1">
                    <a:lumMod val="25000"/>
                  </a:schemeClr>
                </a:solidFill>
              </a:rPr>
              <a:t>Diode </a:t>
            </a:r>
            <a:r>
              <a:rPr lang="en-US" sz="5400" cap="none" dirty="0">
                <a:solidFill>
                  <a:schemeClr val="bg1">
                    <a:lumMod val="25000"/>
                  </a:schemeClr>
                </a:solidFill>
              </a:rPr>
              <a:t>Applications (Part </a:t>
            </a:r>
            <a:r>
              <a:rPr lang="en-US" sz="5400" cap="none" dirty="0" smtClean="0">
                <a:solidFill>
                  <a:schemeClr val="bg1">
                    <a:lumMod val="25000"/>
                  </a:schemeClr>
                </a:solidFill>
              </a:rPr>
              <a:t>1)</a:t>
            </a:r>
            <a:endParaRPr lang="en-GB" sz="5400" dirty="0" smtClean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5B0FD9-1A31-4F18-84C9-26795F4B4F12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819" y="1105775"/>
            <a:ext cx="7772400" cy="1574800"/>
          </a:xfrm>
        </p:spPr>
        <p:txBody>
          <a:bodyPr/>
          <a:lstStyle/>
          <a:p>
            <a:pPr eaLnBrk="1" hangingPunct="1"/>
            <a:r>
              <a:rPr lang="en-GB" sz="2800" dirty="0" smtClean="0">
                <a:latin typeface="Times New Roman" pitchFamily="18" charset="0"/>
              </a:rPr>
              <a:t>The maximum value of reverse voltage (PIV) occurs at the peak of each negative alternation of the input voltage when the diode is reverse-biased.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654550" y="5603875"/>
            <a:ext cx="2908300" cy="758825"/>
          </a:xfrm>
          <a:prstGeom prst="rect">
            <a:avLst/>
          </a:prstGeom>
          <a:solidFill>
            <a:srgbClr val="FFCCFF"/>
          </a:solidFill>
          <a:ln w="19050">
            <a:solidFill>
              <a:srgbClr val="FF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>
                <a:latin typeface="Times New Roman" pitchFamily="18" charset="0"/>
                <a:sym typeface="Symbol" pitchFamily="18" charset="2"/>
              </a:rPr>
              <a:t>  </a:t>
            </a:r>
            <a:r>
              <a:rPr lang="en-GB" sz="3200">
                <a:latin typeface="Times New Roman" pitchFamily="18" charset="0"/>
              </a:rPr>
              <a:t>PIV = V</a:t>
            </a:r>
            <a:r>
              <a:rPr lang="en-GB" sz="3200" baseline="-25000">
                <a:latin typeface="Times New Roman" pitchFamily="18" charset="0"/>
              </a:rPr>
              <a:t>p(in)</a:t>
            </a:r>
          </a:p>
          <a:p>
            <a:pPr algn="ctr" eaLnBrk="1" hangingPunct="1">
              <a:spcBef>
                <a:spcPct val="50000"/>
              </a:spcBef>
            </a:pPr>
            <a:endParaRPr lang="en-GB" sz="1000" baseline="-25000">
              <a:latin typeface="Times New Roman" pitchFamily="18" charset="0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17525" y="5457825"/>
            <a:ext cx="3463925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400">
                <a:solidFill>
                  <a:srgbClr val="0000CC"/>
                </a:solidFill>
                <a:latin typeface="Times New Roman" pitchFamily="18" charset="0"/>
              </a:rPr>
              <a:t>V</a:t>
            </a:r>
            <a:r>
              <a:rPr lang="en-GB" sz="2400" baseline="-25000">
                <a:solidFill>
                  <a:srgbClr val="0000CC"/>
                </a:solidFill>
                <a:latin typeface="Times New Roman" pitchFamily="18" charset="0"/>
              </a:rPr>
              <a:t>in</a:t>
            </a:r>
            <a:r>
              <a:rPr lang="en-GB" sz="2400">
                <a:solidFill>
                  <a:srgbClr val="0000CC"/>
                </a:solidFill>
                <a:latin typeface="Times New Roman" pitchFamily="18" charset="0"/>
              </a:rPr>
              <a:t> = IR</a:t>
            </a:r>
            <a:r>
              <a:rPr lang="en-GB" sz="2400" baseline="-25000">
                <a:solidFill>
                  <a:srgbClr val="0000CC"/>
                </a:solidFill>
                <a:latin typeface="Times New Roman" pitchFamily="18" charset="0"/>
              </a:rPr>
              <a:t>L</a:t>
            </a:r>
            <a:r>
              <a:rPr lang="en-GB" sz="2400">
                <a:solidFill>
                  <a:srgbClr val="0000CC"/>
                </a:solidFill>
                <a:latin typeface="Times New Roman" pitchFamily="18" charset="0"/>
              </a:rPr>
              <a:t> + V</a:t>
            </a:r>
            <a:r>
              <a:rPr lang="en-GB" sz="2400" baseline="-25000">
                <a:solidFill>
                  <a:srgbClr val="0000CC"/>
                </a:solidFill>
                <a:latin typeface="Times New Roman" pitchFamily="18" charset="0"/>
              </a:rPr>
              <a:t>DIODE</a:t>
            </a:r>
          </a:p>
          <a:p>
            <a:pPr>
              <a:spcBef>
                <a:spcPct val="50000"/>
              </a:spcBef>
            </a:pPr>
            <a:r>
              <a:rPr lang="en-GB" sz="2400" b="1">
                <a:solidFill>
                  <a:srgbClr val="FF0000"/>
                </a:solidFill>
                <a:latin typeface="Times New Roman" pitchFamily="18" charset="0"/>
              </a:rPr>
              <a:t>At t</a:t>
            </a:r>
            <a:r>
              <a:rPr lang="en-GB" sz="2400" b="1" baseline="-25000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lang="en-GB" sz="2400" b="1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GB" sz="2400" baseline="-25000">
                <a:latin typeface="Times New Roman" pitchFamily="18" charset="0"/>
              </a:rPr>
              <a:t> </a:t>
            </a:r>
            <a:r>
              <a:rPr lang="en-GB" sz="2400" baseline="-25000">
                <a:solidFill>
                  <a:srgbClr val="0000CC"/>
                </a:solidFill>
                <a:latin typeface="Times New Roman" pitchFamily="18" charset="0"/>
              </a:rPr>
              <a:t>	   </a:t>
            </a:r>
            <a:r>
              <a:rPr lang="en-GB" sz="2400">
                <a:solidFill>
                  <a:srgbClr val="0000CC"/>
                </a:solidFill>
                <a:latin typeface="Times New Roman" pitchFamily="18" charset="0"/>
              </a:rPr>
              <a:t>-V</a:t>
            </a:r>
            <a:r>
              <a:rPr lang="en-GB" sz="2400" baseline="-25000">
                <a:solidFill>
                  <a:srgbClr val="0000CC"/>
                </a:solidFill>
                <a:latin typeface="Times New Roman" pitchFamily="18" charset="0"/>
              </a:rPr>
              <a:t>P</a:t>
            </a:r>
            <a:r>
              <a:rPr lang="en-GB" sz="2400">
                <a:solidFill>
                  <a:srgbClr val="0000CC"/>
                </a:solidFill>
                <a:latin typeface="Times New Roman" pitchFamily="18" charset="0"/>
              </a:rPr>
              <a:t> = 0 + V</a:t>
            </a:r>
            <a:r>
              <a:rPr lang="en-GB" sz="2400" baseline="-25000">
                <a:solidFill>
                  <a:srgbClr val="0000CC"/>
                </a:solidFill>
                <a:latin typeface="Times New Roman" pitchFamily="18" charset="0"/>
              </a:rPr>
              <a:t>DIODE</a:t>
            </a:r>
          </a:p>
        </p:txBody>
      </p:sp>
      <p:grpSp>
        <p:nvGrpSpPr>
          <p:cNvPr id="11270" name="Group 6"/>
          <p:cNvGrpSpPr>
            <a:grpSpLocks/>
          </p:cNvGrpSpPr>
          <p:nvPr/>
        </p:nvGrpSpPr>
        <p:grpSpPr bwMode="auto">
          <a:xfrm>
            <a:off x="698500" y="2514600"/>
            <a:ext cx="7473950" cy="2646363"/>
            <a:chOff x="920" y="1840"/>
            <a:chExt cx="3892" cy="1279"/>
          </a:xfrm>
        </p:grpSpPr>
        <p:grpSp>
          <p:nvGrpSpPr>
            <p:cNvPr id="11271" name="Group 7"/>
            <p:cNvGrpSpPr>
              <a:grpSpLocks/>
            </p:cNvGrpSpPr>
            <p:nvPr/>
          </p:nvGrpSpPr>
          <p:grpSpPr bwMode="auto">
            <a:xfrm>
              <a:off x="920" y="1840"/>
              <a:ext cx="1172" cy="1279"/>
              <a:chOff x="432" y="2784"/>
              <a:chExt cx="1172" cy="1279"/>
            </a:xfrm>
          </p:grpSpPr>
          <p:sp>
            <p:nvSpPr>
              <p:cNvPr id="11299" name="Line 8"/>
              <p:cNvSpPr>
                <a:spLocks noChangeShapeType="1"/>
              </p:cNvSpPr>
              <p:nvPr/>
            </p:nvSpPr>
            <p:spPr bwMode="auto">
              <a:xfrm>
                <a:off x="700" y="3481"/>
                <a:ext cx="6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300" name="Freeform 9"/>
              <p:cNvSpPr>
                <a:spLocks/>
              </p:cNvSpPr>
              <p:nvPr/>
            </p:nvSpPr>
            <p:spPr bwMode="auto">
              <a:xfrm>
                <a:off x="755" y="3099"/>
                <a:ext cx="264" cy="382"/>
              </a:xfrm>
              <a:custGeom>
                <a:avLst/>
                <a:gdLst>
                  <a:gd name="T0" fmla="*/ 0 w 242"/>
                  <a:gd name="T1" fmla="*/ 378 h 382"/>
                  <a:gd name="T2" fmla="*/ 43 w 242"/>
                  <a:gd name="T3" fmla="*/ 216 h 382"/>
                  <a:gd name="T4" fmla="*/ 74 w 242"/>
                  <a:gd name="T5" fmla="*/ 114 h 382"/>
                  <a:gd name="T6" fmla="*/ 116 w 242"/>
                  <a:gd name="T7" fmla="*/ 40 h 382"/>
                  <a:gd name="T8" fmla="*/ 156 w 242"/>
                  <a:gd name="T9" fmla="*/ 6 h 382"/>
                  <a:gd name="T10" fmla="*/ 175 w 242"/>
                  <a:gd name="T11" fmla="*/ 4 h 382"/>
                  <a:gd name="T12" fmla="*/ 201 w 242"/>
                  <a:gd name="T13" fmla="*/ 14 h 382"/>
                  <a:gd name="T14" fmla="*/ 232 w 242"/>
                  <a:gd name="T15" fmla="*/ 38 h 382"/>
                  <a:gd name="T16" fmla="*/ 247 w 242"/>
                  <a:gd name="T17" fmla="*/ 62 h 382"/>
                  <a:gd name="T18" fmla="*/ 286 w 242"/>
                  <a:gd name="T19" fmla="*/ 146 h 382"/>
                  <a:gd name="T20" fmla="*/ 314 w 242"/>
                  <a:gd name="T21" fmla="*/ 258 h 382"/>
                  <a:gd name="T22" fmla="*/ 343 w 242"/>
                  <a:gd name="T23" fmla="*/ 382 h 38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42" h="382">
                    <a:moveTo>
                      <a:pt x="0" y="378"/>
                    </a:moveTo>
                    <a:cubicBezTo>
                      <a:pt x="10" y="319"/>
                      <a:pt x="21" y="260"/>
                      <a:pt x="30" y="216"/>
                    </a:cubicBezTo>
                    <a:cubicBezTo>
                      <a:pt x="39" y="172"/>
                      <a:pt x="43" y="143"/>
                      <a:pt x="52" y="114"/>
                    </a:cubicBezTo>
                    <a:cubicBezTo>
                      <a:pt x="61" y="85"/>
                      <a:pt x="72" y="58"/>
                      <a:pt x="82" y="40"/>
                    </a:cubicBezTo>
                    <a:cubicBezTo>
                      <a:pt x="92" y="22"/>
                      <a:pt x="103" y="12"/>
                      <a:pt x="110" y="6"/>
                    </a:cubicBezTo>
                    <a:cubicBezTo>
                      <a:pt x="117" y="0"/>
                      <a:pt x="119" y="3"/>
                      <a:pt x="124" y="4"/>
                    </a:cubicBezTo>
                    <a:cubicBezTo>
                      <a:pt x="129" y="5"/>
                      <a:pt x="135" y="8"/>
                      <a:pt x="142" y="14"/>
                    </a:cubicBezTo>
                    <a:cubicBezTo>
                      <a:pt x="149" y="20"/>
                      <a:pt x="159" y="30"/>
                      <a:pt x="164" y="38"/>
                    </a:cubicBezTo>
                    <a:cubicBezTo>
                      <a:pt x="169" y="46"/>
                      <a:pt x="168" y="44"/>
                      <a:pt x="174" y="62"/>
                    </a:cubicBezTo>
                    <a:cubicBezTo>
                      <a:pt x="180" y="80"/>
                      <a:pt x="194" y="113"/>
                      <a:pt x="202" y="146"/>
                    </a:cubicBezTo>
                    <a:cubicBezTo>
                      <a:pt x="210" y="179"/>
                      <a:pt x="215" y="219"/>
                      <a:pt x="222" y="258"/>
                    </a:cubicBezTo>
                    <a:cubicBezTo>
                      <a:pt x="229" y="297"/>
                      <a:pt x="235" y="339"/>
                      <a:pt x="242" y="382"/>
                    </a:cubicBezTo>
                  </a:path>
                </a:pathLst>
              </a:custGeom>
              <a:noFill/>
              <a:ln w="38100" cap="flat" cmpd="sng">
                <a:solidFill>
                  <a:schemeClr val="tx2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301" name="Text Box 10"/>
              <p:cNvSpPr txBox="1">
                <a:spLocks noChangeArrowheads="1"/>
              </p:cNvSpPr>
              <p:nvPr/>
            </p:nvSpPr>
            <p:spPr bwMode="auto">
              <a:xfrm>
                <a:off x="524" y="2784"/>
                <a:ext cx="6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2000">
                    <a:latin typeface="Times New Roman" pitchFamily="18" charset="0"/>
                  </a:rPr>
                  <a:t>Vin</a:t>
                </a:r>
              </a:p>
            </p:txBody>
          </p:sp>
          <p:sp>
            <p:nvSpPr>
              <p:cNvPr id="11302" name="Line 11"/>
              <p:cNvSpPr>
                <a:spLocks noChangeShapeType="1"/>
              </p:cNvSpPr>
              <p:nvPr/>
            </p:nvSpPr>
            <p:spPr bwMode="auto">
              <a:xfrm flipV="1">
                <a:off x="754" y="3042"/>
                <a:ext cx="1" cy="7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303" name="Text Box 12"/>
              <p:cNvSpPr txBox="1">
                <a:spLocks noChangeArrowheads="1"/>
              </p:cNvSpPr>
              <p:nvPr/>
            </p:nvSpPr>
            <p:spPr bwMode="auto">
              <a:xfrm>
                <a:off x="1399" y="3356"/>
                <a:ext cx="20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2000"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11304" name="Text Box 13"/>
              <p:cNvSpPr txBox="1">
                <a:spLocks noChangeArrowheads="1"/>
              </p:cNvSpPr>
              <p:nvPr/>
            </p:nvSpPr>
            <p:spPr bwMode="auto">
              <a:xfrm>
                <a:off x="432" y="3392"/>
                <a:ext cx="268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66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4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1305" name="Text Box 14"/>
              <p:cNvSpPr txBox="1">
                <a:spLocks noChangeArrowheads="1"/>
              </p:cNvSpPr>
              <p:nvPr/>
            </p:nvSpPr>
            <p:spPr bwMode="auto">
              <a:xfrm>
                <a:off x="1020" y="3209"/>
                <a:ext cx="26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2000">
                    <a:solidFill>
                      <a:srgbClr val="FF0000"/>
                    </a:solidFill>
                    <a:latin typeface="Times New Roman" pitchFamily="18" charset="0"/>
                  </a:rPr>
                  <a:t>t</a:t>
                </a:r>
                <a:r>
                  <a:rPr lang="en-GB" sz="2000" baseline="-25000">
                    <a:solidFill>
                      <a:srgbClr val="FF0000"/>
                    </a:solidFill>
                    <a:latin typeface="Times New Roman" pitchFamily="18" charset="0"/>
                  </a:rPr>
                  <a:t>p</a:t>
                </a:r>
              </a:p>
            </p:txBody>
          </p:sp>
          <p:sp>
            <p:nvSpPr>
              <p:cNvPr id="11306" name="Freeform 15"/>
              <p:cNvSpPr>
                <a:spLocks/>
              </p:cNvSpPr>
              <p:nvPr/>
            </p:nvSpPr>
            <p:spPr bwMode="auto">
              <a:xfrm flipV="1">
                <a:off x="1020" y="3489"/>
                <a:ext cx="264" cy="382"/>
              </a:xfrm>
              <a:custGeom>
                <a:avLst/>
                <a:gdLst>
                  <a:gd name="T0" fmla="*/ 0 w 242"/>
                  <a:gd name="T1" fmla="*/ 378 h 382"/>
                  <a:gd name="T2" fmla="*/ 43 w 242"/>
                  <a:gd name="T3" fmla="*/ 216 h 382"/>
                  <a:gd name="T4" fmla="*/ 74 w 242"/>
                  <a:gd name="T5" fmla="*/ 114 h 382"/>
                  <a:gd name="T6" fmla="*/ 116 w 242"/>
                  <a:gd name="T7" fmla="*/ 40 h 382"/>
                  <a:gd name="T8" fmla="*/ 156 w 242"/>
                  <a:gd name="T9" fmla="*/ 6 h 382"/>
                  <a:gd name="T10" fmla="*/ 175 w 242"/>
                  <a:gd name="T11" fmla="*/ 4 h 382"/>
                  <a:gd name="T12" fmla="*/ 201 w 242"/>
                  <a:gd name="T13" fmla="*/ 14 h 382"/>
                  <a:gd name="T14" fmla="*/ 232 w 242"/>
                  <a:gd name="T15" fmla="*/ 38 h 382"/>
                  <a:gd name="T16" fmla="*/ 247 w 242"/>
                  <a:gd name="T17" fmla="*/ 62 h 382"/>
                  <a:gd name="T18" fmla="*/ 286 w 242"/>
                  <a:gd name="T19" fmla="*/ 146 h 382"/>
                  <a:gd name="T20" fmla="*/ 314 w 242"/>
                  <a:gd name="T21" fmla="*/ 258 h 382"/>
                  <a:gd name="T22" fmla="*/ 343 w 242"/>
                  <a:gd name="T23" fmla="*/ 382 h 38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42" h="382">
                    <a:moveTo>
                      <a:pt x="0" y="378"/>
                    </a:moveTo>
                    <a:cubicBezTo>
                      <a:pt x="10" y="319"/>
                      <a:pt x="21" y="260"/>
                      <a:pt x="30" y="216"/>
                    </a:cubicBezTo>
                    <a:cubicBezTo>
                      <a:pt x="39" y="172"/>
                      <a:pt x="43" y="143"/>
                      <a:pt x="52" y="114"/>
                    </a:cubicBezTo>
                    <a:cubicBezTo>
                      <a:pt x="61" y="85"/>
                      <a:pt x="72" y="58"/>
                      <a:pt x="82" y="40"/>
                    </a:cubicBezTo>
                    <a:cubicBezTo>
                      <a:pt x="92" y="22"/>
                      <a:pt x="103" y="12"/>
                      <a:pt x="110" y="6"/>
                    </a:cubicBezTo>
                    <a:cubicBezTo>
                      <a:pt x="117" y="0"/>
                      <a:pt x="119" y="3"/>
                      <a:pt x="124" y="4"/>
                    </a:cubicBezTo>
                    <a:cubicBezTo>
                      <a:pt x="129" y="5"/>
                      <a:pt x="135" y="8"/>
                      <a:pt x="142" y="14"/>
                    </a:cubicBezTo>
                    <a:cubicBezTo>
                      <a:pt x="149" y="20"/>
                      <a:pt x="159" y="30"/>
                      <a:pt x="164" y="38"/>
                    </a:cubicBezTo>
                    <a:cubicBezTo>
                      <a:pt x="169" y="46"/>
                      <a:pt x="168" y="44"/>
                      <a:pt x="174" y="62"/>
                    </a:cubicBezTo>
                    <a:cubicBezTo>
                      <a:pt x="180" y="80"/>
                      <a:pt x="194" y="113"/>
                      <a:pt x="202" y="146"/>
                    </a:cubicBezTo>
                    <a:cubicBezTo>
                      <a:pt x="210" y="179"/>
                      <a:pt x="215" y="219"/>
                      <a:pt x="222" y="258"/>
                    </a:cubicBezTo>
                    <a:cubicBezTo>
                      <a:pt x="229" y="297"/>
                      <a:pt x="235" y="339"/>
                      <a:pt x="242" y="382"/>
                    </a:cubicBezTo>
                  </a:path>
                </a:pathLst>
              </a:custGeom>
              <a:solidFill>
                <a:srgbClr val="CCCCFF"/>
              </a:solidFill>
              <a:ln w="38100" cmpd="sng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307" name="Line 16"/>
              <p:cNvSpPr>
                <a:spLocks noChangeShapeType="1"/>
              </p:cNvSpPr>
              <p:nvPr/>
            </p:nvSpPr>
            <p:spPr bwMode="auto">
              <a:xfrm flipV="1">
                <a:off x="1152" y="3481"/>
                <a:ext cx="0" cy="390"/>
              </a:xfrm>
              <a:prstGeom prst="line">
                <a:avLst/>
              </a:prstGeom>
              <a:noFill/>
              <a:ln w="38100">
                <a:solidFill>
                  <a:srgbClr val="FF66CC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308" name="Text Box 17"/>
              <p:cNvSpPr txBox="1">
                <a:spLocks noChangeArrowheads="1"/>
              </p:cNvSpPr>
              <p:nvPr/>
            </p:nvSpPr>
            <p:spPr bwMode="auto">
              <a:xfrm>
                <a:off x="991" y="3871"/>
                <a:ext cx="58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2000">
                    <a:solidFill>
                      <a:srgbClr val="FF0000"/>
                    </a:solidFill>
                    <a:latin typeface="Times New Roman" pitchFamily="18" charset="0"/>
                  </a:rPr>
                  <a:t>-Vp</a:t>
                </a:r>
                <a:r>
                  <a:rPr lang="en-GB" sz="2000" baseline="-25000">
                    <a:solidFill>
                      <a:srgbClr val="FF0000"/>
                    </a:solidFill>
                    <a:latin typeface="Times New Roman" pitchFamily="18" charset="0"/>
                  </a:rPr>
                  <a:t>(in)</a:t>
                </a:r>
              </a:p>
            </p:txBody>
          </p:sp>
        </p:grpSp>
        <p:grpSp>
          <p:nvGrpSpPr>
            <p:cNvPr id="11272" name="Group 18"/>
            <p:cNvGrpSpPr>
              <a:grpSpLocks/>
            </p:cNvGrpSpPr>
            <p:nvPr/>
          </p:nvGrpSpPr>
          <p:grpSpPr bwMode="auto">
            <a:xfrm>
              <a:off x="2842" y="2383"/>
              <a:ext cx="377" cy="365"/>
              <a:chOff x="1353" y="1395"/>
              <a:chExt cx="329" cy="365"/>
            </a:xfrm>
          </p:grpSpPr>
          <p:sp>
            <p:nvSpPr>
              <p:cNvPr id="11297" name="Freeform 19"/>
              <p:cNvSpPr>
                <a:spLocks/>
              </p:cNvSpPr>
              <p:nvPr/>
            </p:nvSpPr>
            <p:spPr bwMode="auto">
              <a:xfrm>
                <a:off x="1416" y="1459"/>
                <a:ext cx="204" cy="238"/>
              </a:xfrm>
              <a:custGeom>
                <a:avLst/>
                <a:gdLst>
                  <a:gd name="T0" fmla="*/ 0 w 364"/>
                  <a:gd name="T1" fmla="*/ 33 h 382"/>
                  <a:gd name="T2" fmla="*/ 11 w 364"/>
                  <a:gd name="T3" fmla="*/ 4 h 382"/>
                  <a:gd name="T4" fmla="*/ 22 w 364"/>
                  <a:gd name="T5" fmla="*/ 54 h 382"/>
                  <a:gd name="T6" fmla="*/ 36 w 364"/>
                  <a:gd name="T7" fmla="*/ 25 h 38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64" h="382">
                    <a:moveTo>
                      <a:pt x="0" y="219"/>
                    </a:moveTo>
                    <a:cubicBezTo>
                      <a:pt x="37" y="109"/>
                      <a:pt x="75" y="0"/>
                      <a:pt x="112" y="23"/>
                    </a:cubicBezTo>
                    <a:cubicBezTo>
                      <a:pt x="149" y="46"/>
                      <a:pt x="182" y="336"/>
                      <a:pt x="224" y="359"/>
                    </a:cubicBezTo>
                    <a:cubicBezTo>
                      <a:pt x="266" y="382"/>
                      <a:pt x="341" y="196"/>
                      <a:pt x="364" y="163"/>
                    </a:cubicBezTo>
                  </a:path>
                </a:pathLst>
              </a:custGeom>
              <a:noFill/>
              <a:ln w="28575" cmpd="sng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298" name="Oval 20"/>
              <p:cNvSpPr>
                <a:spLocks noChangeArrowheads="1"/>
              </p:cNvSpPr>
              <p:nvPr/>
            </p:nvSpPr>
            <p:spPr bwMode="auto">
              <a:xfrm>
                <a:off x="1353" y="1395"/>
                <a:ext cx="329" cy="365"/>
              </a:xfrm>
              <a:prstGeom prst="ellips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1273" name="Line 21"/>
            <p:cNvSpPr>
              <a:spLocks noChangeShapeType="1"/>
            </p:cNvSpPr>
            <p:nvPr/>
          </p:nvSpPr>
          <p:spPr bwMode="auto">
            <a:xfrm>
              <a:off x="3039" y="2072"/>
              <a:ext cx="654" cy="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74" name="Line 22"/>
            <p:cNvSpPr>
              <a:spLocks noChangeShapeType="1"/>
            </p:cNvSpPr>
            <p:nvPr/>
          </p:nvSpPr>
          <p:spPr bwMode="auto">
            <a:xfrm>
              <a:off x="3693" y="1952"/>
              <a:ext cx="0" cy="24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75" name="Line 23"/>
            <p:cNvSpPr>
              <a:spLocks noChangeShapeType="1"/>
            </p:cNvSpPr>
            <p:nvPr/>
          </p:nvSpPr>
          <p:spPr bwMode="auto">
            <a:xfrm>
              <a:off x="3693" y="1952"/>
              <a:ext cx="204" cy="12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76" name="Line 24"/>
            <p:cNvSpPr>
              <a:spLocks noChangeShapeType="1"/>
            </p:cNvSpPr>
            <p:nvPr/>
          </p:nvSpPr>
          <p:spPr bwMode="auto">
            <a:xfrm flipV="1">
              <a:off x="3693" y="2073"/>
              <a:ext cx="204" cy="12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77" name="Line 25"/>
            <p:cNvSpPr>
              <a:spLocks noChangeShapeType="1"/>
            </p:cNvSpPr>
            <p:nvPr/>
          </p:nvSpPr>
          <p:spPr bwMode="auto">
            <a:xfrm>
              <a:off x="3897" y="1969"/>
              <a:ext cx="0" cy="227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78" name="Line 26"/>
            <p:cNvSpPr>
              <a:spLocks noChangeShapeType="1"/>
            </p:cNvSpPr>
            <p:nvPr/>
          </p:nvSpPr>
          <p:spPr bwMode="auto">
            <a:xfrm>
              <a:off x="3897" y="2073"/>
              <a:ext cx="56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79" name="Line 27"/>
            <p:cNvSpPr>
              <a:spLocks noChangeShapeType="1"/>
            </p:cNvSpPr>
            <p:nvPr/>
          </p:nvSpPr>
          <p:spPr bwMode="auto">
            <a:xfrm>
              <a:off x="4463" y="2073"/>
              <a:ext cx="0" cy="30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80" name="Line 28"/>
            <p:cNvSpPr>
              <a:spLocks noChangeShapeType="1"/>
            </p:cNvSpPr>
            <p:nvPr/>
          </p:nvSpPr>
          <p:spPr bwMode="auto">
            <a:xfrm>
              <a:off x="4463" y="2716"/>
              <a:ext cx="0" cy="4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81" name="Line 29"/>
            <p:cNvSpPr>
              <a:spLocks noChangeShapeType="1"/>
            </p:cNvSpPr>
            <p:nvPr/>
          </p:nvSpPr>
          <p:spPr bwMode="auto">
            <a:xfrm>
              <a:off x="3039" y="3116"/>
              <a:ext cx="142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82" name="Line 30"/>
            <p:cNvSpPr>
              <a:spLocks noChangeShapeType="1"/>
            </p:cNvSpPr>
            <p:nvPr/>
          </p:nvSpPr>
          <p:spPr bwMode="auto">
            <a:xfrm>
              <a:off x="3039" y="2072"/>
              <a:ext cx="0" cy="3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83" name="Line 31"/>
            <p:cNvSpPr>
              <a:spLocks noChangeShapeType="1"/>
            </p:cNvSpPr>
            <p:nvPr/>
          </p:nvSpPr>
          <p:spPr bwMode="auto">
            <a:xfrm>
              <a:off x="3039" y="2748"/>
              <a:ext cx="0" cy="368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84" name="Text Box 32"/>
            <p:cNvSpPr txBox="1">
              <a:spLocks noChangeArrowheads="1"/>
            </p:cNvSpPr>
            <p:nvPr/>
          </p:nvSpPr>
          <p:spPr bwMode="auto">
            <a:xfrm>
              <a:off x="2968" y="2502"/>
              <a:ext cx="20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11285" name="Text Box 33"/>
            <p:cNvSpPr txBox="1">
              <a:spLocks noChangeArrowheads="1"/>
            </p:cNvSpPr>
            <p:nvPr/>
          </p:nvSpPr>
          <p:spPr bwMode="auto">
            <a:xfrm>
              <a:off x="3562" y="2821"/>
              <a:ext cx="6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FF0000"/>
                  </a:solidFill>
                  <a:latin typeface="Times New Roman" pitchFamily="18" charset="0"/>
                </a:rPr>
                <a:t>I = 0</a:t>
              </a:r>
              <a:endParaRPr lang="en-GB" sz="2000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1286" name="Text Box 34"/>
            <p:cNvSpPr txBox="1">
              <a:spLocks noChangeArrowheads="1"/>
            </p:cNvSpPr>
            <p:nvPr/>
          </p:nvSpPr>
          <p:spPr bwMode="auto">
            <a:xfrm>
              <a:off x="3271" y="2479"/>
              <a:ext cx="35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2400">
                  <a:solidFill>
                    <a:srgbClr val="0000CC"/>
                  </a:solidFill>
                  <a:latin typeface="Times New Roman" pitchFamily="18" charset="0"/>
                </a:rPr>
                <a:t>V</a:t>
              </a:r>
              <a:r>
                <a:rPr lang="en-GB" sz="2400" baseline="-25000">
                  <a:solidFill>
                    <a:srgbClr val="0000CC"/>
                  </a:solidFill>
                  <a:latin typeface="Times New Roman" pitchFamily="18" charset="0"/>
                </a:rPr>
                <a:t>in</a:t>
              </a:r>
              <a:endParaRPr lang="en-GB" sz="240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  <p:sp>
          <p:nvSpPr>
            <p:cNvPr id="11287" name="Text Box 35"/>
            <p:cNvSpPr txBox="1">
              <a:spLocks noChangeArrowheads="1"/>
            </p:cNvSpPr>
            <p:nvPr/>
          </p:nvSpPr>
          <p:spPr bwMode="auto">
            <a:xfrm>
              <a:off x="4598" y="2403"/>
              <a:ext cx="21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2400">
                  <a:solidFill>
                    <a:srgbClr val="0000CC"/>
                  </a:solidFill>
                  <a:latin typeface="Times New Roman" pitchFamily="18" charset="0"/>
                </a:rPr>
                <a:t>R</a:t>
              </a:r>
              <a:r>
                <a:rPr lang="en-GB" sz="2400" baseline="-25000">
                  <a:solidFill>
                    <a:srgbClr val="0000CC"/>
                  </a:solidFill>
                  <a:latin typeface="Times New Roman" pitchFamily="18" charset="0"/>
                </a:rPr>
                <a:t>L</a:t>
              </a:r>
              <a:endParaRPr lang="en-GB" sz="240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  <p:sp>
          <p:nvSpPr>
            <p:cNvPr id="11288" name="Text Box 36"/>
            <p:cNvSpPr txBox="1">
              <a:spLocks noChangeArrowheads="1"/>
            </p:cNvSpPr>
            <p:nvPr/>
          </p:nvSpPr>
          <p:spPr bwMode="auto">
            <a:xfrm>
              <a:off x="3894" y="2018"/>
              <a:ext cx="18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>
                  <a:solidFill>
                    <a:srgbClr val="0000CC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1289" name="Line 37"/>
            <p:cNvSpPr>
              <a:spLocks noChangeShapeType="1"/>
            </p:cNvSpPr>
            <p:nvPr/>
          </p:nvSpPr>
          <p:spPr bwMode="auto">
            <a:xfrm>
              <a:off x="3496" y="2144"/>
              <a:ext cx="88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90" name="Text Box 38"/>
            <p:cNvSpPr txBox="1">
              <a:spLocks noChangeArrowheads="1"/>
            </p:cNvSpPr>
            <p:nvPr/>
          </p:nvSpPr>
          <p:spPr bwMode="auto">
            <a:xfrm>
              <a:off x="3030" y="2706"/>
              <a:ext cx="240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>
                  <a:solidFill>
                    <a:srgbClr val="0000CC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1291" name="Line 39"/>
            <p:cNvSpPr>
              <a:spLocks noChangeShapeType="1"/>
            </p:cNvSpPr>
            <p:nvPr/>
          </p:nvSpPr>
          <p:spPr bwMode="auto">
            <a:xfrm>
              <a:off x="3080" y="2304"/>
              <a:ext cx="88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92" name="Freeform 40"/>
            <p:cNvSpPr>
              <a:spLocks/>
            </p:cNvSpPr>
            <p:nvPr/>
          </p:nvSpPr>
          <p:spPr bwMode="auto">
            <a:xfrm rot="-5400000">
              <a:off x="4284" y="2478"/>
              <a:ext cx="340" cy="144"/>
            </a:xfrm>
            <a:custGeom>
              <a:avLst/>
              <a:gdLst>
                <a:gd name="T0" fmla="*/ 0 w 2475"/>
                <a:gd name="T1" fmla="*/ 0 h 1110"/>
                <a:gd name="T2" fmla="*/ 0 w 2475"/>
                <a:gd name="T3" fmla="*/ 0 h 1110"/>
                <a:gd name="T4" fmla="*/ 0 w 2475"/>
                <a:gd name="T5" fmla="*/ 0 h 1110"/>
                <a:gd name="T6" fmla="*/ 0 w 2475"/>
                <a:gd name="T7" fmla="*/ 0 h 1110"/>
                <a:gd name="T8" fmla="*/ 0 w 2475"/>
                <a:gd name="T9" fmla="*/ 0 h 1110"/>
                <a:gd name="T10" fmla="*/ 1 w 2475"/>
                <a:gd name="T11" fmla="*/ 0 h 1110"/>
                <a:gd name="T12" fmla="*/ 1 w 2475"/>
                <a:gd name="T13" fmla="*/ 0 h 1110"/>
                <a:gd name="T14" fmla="*/ 1 w 2475"/>
                <a:gd name="T15" fmla="*/ 0 h 1110"/>
                <a:gd name="T16" fmla="*/ 1 w 2475"/>
                <a:gd name="T17" fmla="*/ 0 h 1110"/>
                <a:gd name="T18" fmla="*/ 1 w 2475"/>
                <a:gd name="T19" fmla="*/ 0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38100" cmpd="sng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93" name="Line 41"/>
            <p:cNvSpPr>
              <a:spLocks noChangeShapeType="1"/>
            </p:cNvSpPr>
            <p:nvPr/>
          </p:nvSpPr>
          <p:spPr bwMode="auto">
            <a:xfrm>
              <a:off x="1488" y="2200"/>
              <a:ext cx="1520" cy="0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94" name="Text Box 42"/>
            <p:cNvSpPr txBox="1">
              <a:spLocks noChangeArrowheads="1"/>
            </p:cNvSpPr>
            <p:nvPr/>
          </p:nvSpPr>
          <p:spPr bwMode="auto">
            <a:xfrm>
              <a:off x="4503" y="2059"/>
              <a:ext cx="240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>
                  <a:solidFill>
                    <a:srgbClr val="0000CC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1295" name="Line 43"/>
            <p:cNvSpPr>
              <a:spLocks noChangeShapeType="1"/>
            </p:cNvSpPr>
            <p:nvPr/>
          </p:nvSpPr>
          <p:spPr bwMode="auto">
            <a:xfrm>
              <a:off x="4569" y="3041"/>
              <a:ext cx="88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96" name="Line 44"/>
            <p:cNvSpPr>
              <a:spLocks noChangeShapeType="1"/>
            </p:cNvSpPr>
            <p:nvPr/>
          </p:nvSpPr>
          <p:spPr bwMode="auto">
            <a:xfrm>
              <a:off x="3576" y="3056"/>
              <a:ext cx="4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Peak Inverse Voltage (PIV)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C6A72E-9A7B-4208-BFCF-F6954B07064D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153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810000"/>
            <a:ext cx="8953500" cy="2357438"/>
          </a:xfrm>
          <a:noFill/>
        </p:spPr>
        <p:txBody>
          <a:bodyPr lIns="92075" tIns="46038" rIns="92075" bIns="46038"/>
          <a:lstStyle/>
          <a:p>
            <a:pPr marL="381000" indent="-381000"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GB" sz="2400" smtClean="0">
                <a:latin typeface="Times New Roman" pitchFamily="18" charset="0"/>
              </a:rPr>
              <a:t>A transformer is often used to couple the ac input voltage from the source to the rectifier.</a:t>
            </a:r>
          </a:p>
          <a:p>
            <a:pPr marL="381000" indent="-381000"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GB" sz="2400" smtClean="0">
                <a:solidFill>
                  <a:srgbClr val="0000CC"/>
                </a:solidFill>
                <a:latin typeface="Times New Roman" pitchFamily="18" charset="0"/>
              </a:rPr>
              <a:t>It provides two advantages:</a:t>
            </a:r>
          </a:p>
          <a:p>
            <a:pPr marL="381000" indent="-381000" eaLnBrk="1" hangingPunct="1">
              <a:lnSpc>
                <a:spcPct val="90000"/>
              </a:lnSpc>
              <a:spcAft>
                <a:spcPct val="30000"/>
              </a:spcAft>
              <a:buFontTx/>
              <a:buNone/>
            </a:pPr>
            <a:r>
              <a:rPr lang="en-GB" sz="2400" smtClean="0">
                <a:latin typeface="Times New Roman" pitchFamily="18" charset="0"/>
              </a:rPr>
              <a:t>	</a:t>
            </a:r>
            <a:r>
              <a:rPr lang="en-GB" sz="2400" smtClean="0">
                <a:solidFill>
                  <a:srgbClr val="FF0000"/>
                </a:solidFill>
                <a:latin typeface="Times New Roman" pitchFamily="18" charset="0"/>
              </a:rPr>
              <a:t>1) 	It allows the source voltage to be stepped up or down as needed</a:t>
            </a:r>
          </a:p>
          <a:p>
            <a:pPr marL="381000" indent="-381000" eaLnBrk="1" hangingPunct="1">
              <a:lnSpc>
                <a:spcPct val="90000"/>
              </a:lnSpc>
              <a:spcAft>
                <a:spcPct val="30000"/>
              </a:spcAft>
              <a:buFontTx/>
              <a:buNone/>
            </a:pPr>
            <a:r>
              <a:rPr lang="en-GB" sz="2400" smtClean="0">
                <a:solidFill>
                  <a:srgbClr val="FF0000"/>
                </a:solidFill>
                <a:latin typeface="Times New Roman" pitchFamily="18" charset="0"/>
              </a:rPr>
              <a:t>	2) 	The ac source is electrically isolated from the rectifier, thus </a:t>
            </a:r>
            <a:r>
              <a:rPr lang="en-US" sz="2400" smtClean="0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lang="en-GB" sz="2400" smtClean="0">
                <a:solidFill>
                  <a:srgbClr val="FF0000"/>
                </a:solidFill>
                <a:latin typeface="Times New Roman" pitchFamily="18" charset="0"/>
              </a:rPr>
              <a:t>reventing a shock hazard in the secondary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990600" y="1143000"/>
            <a:ext cx="6905625" cy="2730500"/>
            <a:chOff x="1626" y="840"/>
            <a:chExt cx="3745" cy="1728"/>
          </a:xfrm>
        </p:grpSpPr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2672" y="840"/>
              <a:ext cx="1216" cy="172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2294" name="Group 6"/>
            <p:cNvGrpSpPr>
              <a:grpSpLocks/>
            </p:cNvGrpSpPr>
            <p:nvPr/>
          </p:nvGrpSpPr>
          <p:grpSpPr bwMode="auto">
            <a:xfrm>
              <a:off x="2463" y="1193"/>
              <a:ext cx="182" cy="95"/>
              <a:chOff x="622" y="860"/>
              <a:chExt cx="529" cy="772"/>
            </a:xfrm>
          </p:grpSpPr>
          <p:sp>
            <p:nvSpPr>
              <p:cNvPr id="12332" name="Freeform 7"/>
              <p:cNvSpPr>
                <a:spLocks/>
              </p:cNvSpPr>
              <p:nvPr/>
            </p:nvSpPr>
            <p:spPr bwMode="auto">
              <a:xfrm>
                <a:off x="622" y="860"/>
                <a:ext cx="264" cy="382"/>
              </a:xfrm>
              <a:custGeom>
                <a:avLst/>
                <a:gdLst>
                  <a:gd name="T0" fmla="*/ 0 w 242"/>
                  <a:gd name="T1" fmla="*/ 378 h 382"/>
                  <a:gd name="T2" fmla="*/ 43 w 242"/>
                  <a:gd name="T3" fmla="*/ 216 h 382"/>
                  <a:gd name="T4" fmla="*/ 74 w 242"/>
                  <a:gd name="T5" fmla="*/ 114 h 382"/>
                  <a:gd name="T6" fmla="*/ 116 w 242"/>
                  <a:gd name="T7" fmla="*/ 40 h 382"/>
                  <a:gd name="T8" fmla="*/ 156 w 242"/>
                  <a:gd name="T9" fmla="*/ 6 h 382"/>
                  <a:gd name="T10" fmla="*/ 175 w 242"/>
                  <a:gd name="T11" fmla="*/ 4 h 382"/>
                  <a:gd name="T12" fmla="*/ 201 w 242"/>
                  <a:gd name="T13" fmla="*/ 14 h 382"/>
                  <a:gd name="T14" fmla="*/ 232 w 242"/>
                  <a:gd name="T15" fmla="*/ 38 h 382"/>
                  <a:gd name="T16" fmla="*/ 247 w 242"/>
                  <a:gd name="T17" fmla="*/ 62 h 382"/>
                  <a:gd name="T18" fmla="*/ 286 w 242"/>
                  <a:gd name="T19" fmla="*/ 146 h 382"/>
                  <a:gd name="T20" fmla="*/ 314 w 242"/>
                  <a:gd name="T21" fmla="*/ 258 h 382"/>
                  <a:gd name="T22" fmla="*/ 343 w 242"/>
                  <a:gd name="T23" fmla="*/ 382 h 38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42" h="382">
                    <a:moveTo>
                      <a:pt x="0" y="378"/>
                    </a:moveTo>
                    <a:cubicBezTo>
                      <a:pt x="10" y="319"/>
                      <a:pt x="21" y="260"/>
                      <a:pt x="30" y="216"/>
                    </a:cubicBezTo>
                    <a:cubicBezTo>
                      <a:pt x="39" y="172"/>
                      <a:pt x="43" y="143"/>
                      <a:pt x="52" y="114"/>
                    </a:cubicBezTo>
                    <a:cubicBezTo>
                      <a:pt x="61" y="85"/>
                      <a:pt x="72" y="58"/>
                      <a:pt x="82" y="40"/>
                    </a:cubicBezTo>
                    <a:cubicBezTo>
                      <a:pt x="92" y="22"/>
                      <a:pt x="103" y="12"/>
                      <a:pt x="110" y="6"/>
                    </a:cubicBezTo>
                    <a:cubicBezTo>
                      <a:pt x="117" y="0"/>
                      <a:pt x="119" y="3"/>
                      <a:pt x="124" y="4"/>
                    </a:cubicBezTo>
                    <a:cubicBezTo>
                      <a:pt x="129" y="5"/>
                      <a:pt x="135" y="8"/>
                      <a:pt x="142" y="14"/>
                    </a:cubicBezTo>
                    <a:cubicBezTo>
                      <a:pt x="149" y="20"/>
                      <a:pt x="159" y="30"/>
                      <a:pt x="164" y="38"/>
                    </a:cubicBezTo>
                    <a:cubicBezTo>
                      <a:pt x="169" y="46"/>
                      <a:pt x="168" y="44"/>
                      <a:pt x="174" y="62"/>
                    </a:cubicBezTo>
                    <a:cubicBezTo>
                      <a:pt x="180" y="80"/>
                      <a:pt x="194" y="113"/>
                      <a:pt x="202" y="146"/>
                    </a:cubicBezTo>
                    <a:cubicBezTo>
                      <a:pt x="210" y="179"/>
                      <a:pt x="215" y="219"/>
                      <a:pt x="222" y="258"/>
                    </a:cubicBezTo>
                    <a:cubicBezTo>
                      <a:pt x="229" y="297"/>
                      <a:pt x="235" y="339"/>
                      <a:pt x="242" y="382"/>
                    </a:cubicBezTo>
                  </a:path>
                </a:pathLst>
              </a:custGeom>
              <a:noFill/>
              <a:ln w="28575" cmpd="sng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333" name="Freeform 8"/>
              <p:cNvSpPr>
                <a:spLocks/>
              </p:cNvSpPr>
              <p:nvPr/>
            </p:nvSpPr>
            <p:spPr bwMode="auto">
              <a:xfrm flipV="1">
                <a:off x="887" y="1250"/>
                <a:ext cx="264" cy="382"/>
              </a:xfrm>
              <a:custGeom>
                <a:avLst/>
                <a:gdLst>
                  <a:gd name="T0" fmla="*/ 0 w 242"/>
                  <a:gd name="T1" fmla="*/ 378 h 382"/>
                  <a:gd name="T2" fmla="*/ 43 w 242"/>
                  <a:gd name="T3" fmla="*/ 216 h 382"/>
                  <a:gd name="T4" fmla="*/ 74 w 242"/>
                  <a:gd name="T5" fmla="*/ 114 h 382"/>
                  <a:gd name="T6" fmla="*/ 116 w 242"/>
                  <a:gd name="T7" fmla="*/ 40 h 382"/>
                  <a:gd name="T8" fmla="*/ 156 w 242"/>
                  <a:gd name="T9" fmla="*/ 6 h 382"/>
                  <a:gd name="T10" fmla="*/ 175 w 242"/>
                  <a:gd name="T11" fmla="*/ 4 h 382"/>
                  <a:gd name="T12" fmla="*/ 201 w 242"/>
                  <a:gd name="T13" fmla="*/ 14 h 382"/>
                  <a:gd name="T14" fmla="*/ 232 w 242"/>
                  <a:gd name="T15" fmla="*/ 38 h 382"/>
                  <a:gd name="T16" fmla="*/ 247 w 242"/>
                  <a:gd name="T17" fmla="*/ 62 h 382"/>
                  <a:gd name="T18" fmla="*/ 286 w 242"/>
                  <a:gd name="T19" fmla="*/ 146 h 382"/>
                  <a:gd name="T20" fmla="*/ 314 w 242"/>
                  <a:gd name="T21" fmla="*/ 258 h 382"/>
                  <a:gd name="T22" fmla="*/ 343 w 242"/>
                  <a:gd name="T23" fmla="*/ 382 h 38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42" h="382">
                    <a:moveTo>
                      <a:pt x="0" y="378"/>
                    </a:moveTo>
                    <a:cubicBezTo>
                      <a:pt x="10" y="319"/>
                      <a:pt x="21" y="260"/>
                      <a:pt x="30" y="216"/>
                    </a:cubicBezTo>
                    <a:cubicBezTo>
                      <a:pt x="39" y="172"/>
                      <a:pt x="43" y="143"/>
                      <a:pt x="52" y="114"/>
                    </a:cubicBezTo>
                    <a:cubicBezTo>
                      <a:pt x="61" y="85"/>
                      <a:pt x="72" y="58"/>
                      <a:pt x="82" y="40"/>
                    </a:cubicBezTo>
                    <a:cubicBezTo>
                      <a:pt x="92" y="22"/>
                      <a:pt x="103" y="12"/>
                      <a:pt x="110" y="6"/>
                    </a:cubicBezTo>
                    <a:cubicBezTo>
                      <a:pt x="117" y="0"/>
                      <a:pt x="119" y="3"/>
                      <a:pt x="124" y="4"/>
                    </a:cubicBezTo>
                    <a:cubicBezTo>
                      <a:pt x="129" y="5"/>
                      <a:pt x="135" y="8"/>
                      <a:pt x="142" y="14"/>
                    </a:cubicBezTo>
                    <a:cubicBezTo>
                      <a:pt x="149" y="20"/>
                      <a:pt x="159" y="30"/>
                      <a:pt x="164" y="38"/>
                    </a:cubicBezTo>
                    <a:cubicBezTo>
                      <a:pt x="169" y="46"/>
                      <a:pt x="168" y="44"/>
                      <a:pt x="174" y="62"/>
                    </a:cubicBezTo>
                    <a:cubicBezTo>
                      <a:pt x="180" y="80"/>
                      <a:pt x="194" y="113"/>
                      <a:pt x="202" y="146"/>
                    </a:cubicBezTo>
                    <a:cubicBezTo>
                      <a:pt x="210" y="179"/>
                      <a:pt x="215" y="219"/>
                      <a:pt x="222" y="258"/>
                    </a:cubicBezTo>
                    <a:cubicBezTo>
                      <a:pt x="229" y="297"/>
                      <a:pt x="235" y="339"/>
                      <a:pt x="242" y="382"/>
                    </a:cubicBezTo>
                  </a:path>
                </a:pathLst>
              </a:custGeom>
              <a:noFill/>
              <a:ln w="28575" cmpd="sng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12295" name="Text Box 9"/>
            <p:cNvSpPr txBox="1">
              <a:spLocks noChangeArrowheads="1"/>
            </p:cNvSpPr>
            <p:nvPr/>
          </p:nvSpPr>
          <p:spPr bwMode="auto">
            <a:xfrm>
              <a:off x="2872" y="917"/>
              <a:ext cx="8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2400" b="1">
                  <a:solidFill>
                    <a:srgbClr val="0000CC"/>
                  </a:solidFill>
                  <a:latin typeface="Times New Roman" pitchFamily="18" charset="0"/>
                </a:rPr>
                <a:t>N</a:t>
              </a:r>
              <a:r>
                <a:rPr lang="en-GB" sz="2400" b="1" baseline="-25000">
                  <a:solidFill>
                    <a:srgbClr val="0000CC"/>
                  </a:solidFill>
                  <a:latin typeface="Times New Roman" pitchFamily="18" charset="0"/>
                </a:rPr>
                <a:t>pri</a:t>
              </a:r>
              <a:r>
                <a:rPr lang="en-GB" sz="2400" b="1">
                  <a:solidFill>
                    <a:srgbClr val="0000CC"/>
                  </a:solidFill>
                  <a:latin typeface="Times New Roman" pitchFamily="18" charset="0"/>
                </a:rPr>
                <a:t> :  N</a:t>
              </a:r>
              <a:r>
                <a:rPr lang="en-GB" sz="2400" b="1" baseline="-25000">
                  <a:solidFill>
                    <a:srgbClr val="0000CC"/>
                  </a:solidFill>
                  <a:latin typeface="Times New Roman" pitchFamily="18" charset="0"/>
                </a:rPr>
                <a:t>sec</a:t>
              </a:r>
              <a:endParaRPr lang="en-GB" sz="2400" b="1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  <p:sp>
          <p:nvSpPr>
            <p:cNvPr id="12296" name="Text Box 10"/>
            <p:cNvSpPr txBox="1">
              <a:spLocks noChangeArrowheads="1"/>
            </p:cNvSpPr>
            <p:nvPr/>
          </p:nvSpPr>
          <p:spPr bwMode="auto">
            <a:xfrm>
              <a:off x="2591" y="1638"/>
              <a:ext cx="43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GB" sz="2400" b="1">
                  <a:solidFill>
                    <a:srgbClr val="0000CC"/>
                  </a:solidFill>
                  <a:latin typeface="Times New Roman" pitchFamily="18" charset="0"/>
                </a:rPr>
                <a:t>V</a:t>
              </a:r>
              <a:r>
                <a:rPr lang="en-GB" sz="2400" b="1" baseline="-25000">
                  <a:solidFill>
                    <a:srgbClr val="0000CC"/>
                  </a:solidFill>
                  <a:latin typeface="Times New Roman" pitchFamily="18" charset="0"/>
                </a:rPr>
                <a:t>pri</a:t>
              </a:r>
            </a:p>
          </p:txBody>
        </p:sp>
        <p:sp>
          <p:nvSpPr>
            <p:cNvPr id="12297" name="Freeform 11"/>
            <p:cNvSpPr>
              <a:spLocks/>
            </p:cNvSpPr>
            <p:nvPr/>
          </p:nvSpPr>
          <p:spPr bwMode="auto">
            <a:xfrm>
              <a:off x="2006" y="1618"/>
              <a:ext cx="204" cy="238"/>
            </a:xfrm>
            <a:custGeom>
              <a:avLst/>
              <a:gdLst>
                <a:gd name="T0" fmla="*/ 0 w 364"/>
                <a:gd name="T1" fmla="*/ 33 h 382"/>
                <a:gd name="T2" fmla="*/ 11 w 364"/>
                <a:gd name="T3" fmla="*/ 4 h 382"/>
                <a:gd name="T4" fmla="*/ 22 w 364"/>
                <a:gd name="T5" fmla="*/ 54 h 382"/>
                <a:gd name="T6" fmla="*/ 36 w 364"/>
                <a:gd name="T7" fmla="*/ 25 h 38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4" h="382">
                  <a:moveTo>
                    <a:pt x="0" y="219"/>
                  </a:moveTo>
                  <a:cubicBezTo>
                    <a:pt x="37" y="109"/>
                    <a:pt x="75" y="0"/>
                    <a:pt x="112" y="23"/>
                  </a:cubicBezTo>
                  <a:cubicBezTo>
                    <a:pt x="149" y="46"/>
                    <a:pt x="182" y="336"/>
                    <a:pt x="224" y="359"/>
                  </a:cubicBezTo>
                  <a:cubicBezTo>
                    <a:pt x="266" y="382"/>
                    <a:pt x="341" y="196"/>
                    <a:pt x="364" y="163"/>
                  </a:cubicBezTo>
                </a:path>
              </a:pathLst>
            </a:custGeom>
            <a:noFill/>
            <a:ln w="28575" cmpd="sng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298" name="Oval 12"/>
            <p:cNvSpPr>
              <a:spLocks noChangeArrowheads="1"/>
            </p:cNvSpPr>
            <p:nvPr/>
          </p:nvSpPr>
          <p:spPr bwMode="auto">
            <a:xfrm>
              <a:off x="1943" y="1554"/>
              <a:ext cx="329" cy="365"/>
            </a:xfrm>
            <a:prstGeom prst="ellips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299" name="Freeform 13"/>
            <p:cNvSpPr>
              <a:spLocks/>
            </p:cNvSpPr>
            <p:nvPr/>
          </p:nvSpPr>
          <p:spPr bwMode="auto">
            <a:xfrm>
              <a:off x="3042" y="1432"/>
              <a:ext cx="78" cy="157"/>
            </a:xfrm>
            <a:custGeom>
              <a:avLst/>
              <a:gdLst>
                <a:gd name="T0" fmla="*/ 0 w 140"/>
                <a:gd name="T1" fmla="*/ 0 h 252"/>
                <a:gd name="T2" fmla="*/ 13 w 140"/>
                <a:gd name="T3" fmla="*/ 21 h 252"/>
                <a:gd name="T4" fmla="*/ 0 w 140"/>
                <a:gd name="T5" fmla="*/ 38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0" h="252">
                  <a:moveTo>
                    <a:pt x="0" y="0"/>
                  </a:moveTo>
                  <a:cubicBezTo>
                    <a:pt x="70" y="49"/>
                    <a:pt x="140" y="98"/>
                    <a:pt x="140" y="140"/>
                  </a:cubicBezTo>
                  <a:cubicBezTo>
                    <a:pt x="140" y="182"/>
                    <a:pt x="70" y="217"/>
                    <a:pt x="0" y="252"/>
                  </a:cubicBezTo>
                </a:path>
              </a:pathLst>
            </a:custGeom>
            <a:noFill/>
            <a:ln w="28575" cmpd="sng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00" name="Freeform 14"/>
            <p:cNvSpPr>
              <a:spLocks/>
            </p:cNvSpPr>
            <p:nvPr/>
          </p:nvSpPr>
          <p:spPr bwMode="auto">
            <a:xfrm>
              <a:off x="3042" y="1589"/>
              <a:ext cx="78" cy="156"/>
            </a:xfrm>
            <a:custGeom>
              <a:avLst/>
              <a:gdLst>
                <a:gd name="T0" fmla="*/ 0 w 140"/>
                <a:gd name="T1" fmla="*/ 0 h 252"/>
                <a:gd name="T2" fmla="*/ 13 w 140"/>
                <a:gd name="T3" fmla="*/ 20 h 252"/>
                <a:gd name="T4" fmla="*/ 0 w 140"/>
                <a:gd name="T5" fmla="*/ 37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0" h="252">
                  <a:moveTo>
                    <a:pt x="0" y="0"/>
                  </a:moveTo>
                  <a:cubicBezTo>
                    <a:pt x="70" y="49"/>
                    <a:pt x="140" y="98"/>
                    <a:pt x="140" y="140"/>
                  </a:cubicBezTo>
                  <a:cubicBezTo>
                    <a:pt x="140" y="182"/>
                    <a:pt x="70" y="217"/>
                    <a:pt x="0" y="252"/>
                  </a:cubicBezTo>
                </a:path>
              </a:pathLst>
            </a:custGeom>
            <a:noFill/>
            <a:ln w="28575" cmpd="sng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01" name="Freeform 15"/>
            <p:cNvSpPr>
              <a:spLocks/>
            </p:cNvSpPr>
            <p:nvPr/>
          </p:nvSpPr>
          <p:spPr bwMode="auto">
            <a:xfrm>
              <a:off x="3042" y="1745"/>
              <a:ext cx="78" cy="157"/>
            </a:xfrm>
            <a:custGeom>
              <a:avLst/>
              <a:gdLst>
                <a:gd name="T0" fmla="*/ 0 w 140"/>
                <a:gd name="T1" fmla="*/ 0 h 252"/>
                <a:gd name="T2" fmla="*/ 13 w 140"/>
                <a:gd name="T3" fmla="*/ 21 h 252"/>
                <a:gd name="T4" fmla="*/ 0 w 140"/>
                <a:gd name="T5" fmla="*/ 38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0" h="252">
                  <a:moveTo>
                    <a:pt x="0" y="0"/>
                  </a:moveTo>
                  <a:cubicBezTo>
                    <a:pt x="70" y="49"/>
                    <a:pt x="140" y="98"/>
                    <a:pt x="140" y="140"/>
                  </a:cubicBezTo>
                  <a:cubicBezTo>
                    <a:pt x="140" y="182"/>
                    <a:pt x="70" y="217"/>
                    <a:pt x="0" y="252"/>
                  </a:cubicBezTo>
                </a:path>
              </a:pathLst>
            </a:custGeom>
            <a:noFill/>
            <a:ln w="28575" cmpd="sng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02" name="Freeform 16"/>
            <p:cNvSpPr>
              <a:spLocks/>
            </p:cNvSpPr>
            <p:nvPr/>
          </p:nvSpPr>
          <p:spPr bwMode="auto">
            <a:xfrm>
              <a:off x="3042" y="1902"/>
              <a:ext cx="78" cy="155"/>
            </a:xfrm>
            <a:custGeom>
              <a:avLst/>
              <a:gdLst>
                <a:gd name="T0" fmla="*/ 0 w 140"/>
                <a:gd name="T1" fmla="*/ 0 h 252"/>
                <a:gd name="T2" fmla="*/ 13 w 140"/>
                <a:gd name="T3" fmla="*/ 20 h 252"/>
                <a:gd name="T4" fmla="*/ 0 w 140"/>
                <a:gd name="T5" fmla="*/ 36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0" h="252">
                  <a:moveTo>
                    <a:pt x="0" y="0"/>
                  </a:moveTo>
                  <a:cubicBezTo>
                    <a:pt x="70" y="49"/>
                    <a:pt x="140" y="98"/>
                    <a:pt x="140" y="140"/>
                  </a:cubicBezTo>
                  <a:cubicBezTo>
                    <a:pt x="140" y="182"/>
                    <a:pt x="70" y="217"/>
                    <a:pt x="0" y="252"/>
                  </a:cubicBezTo>
                </a:path>
              </a:pathLst>
            </a:custGeom>
            <a:noFill/>
            <a:ln w="28575" cmpd="sng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03" name="Freeform 17"/>
            <p:cNvSpPr>
              <a:spLocks/>
            </p:cNvSpPr>
            <p:nvPr/>
          </p:nvSpPr>
          <p:spPr bwMode="auto">
            <a:xfrm flipH="1">
              <a:off x="3339" y="1432"/>
              <a:ext cx="79" cy="157"/>
            </a:xfrm>
            <a:custGeom>
              <a:avLst/>
              <a:gdLst>
                <a:gd name="T0" fmla="*/ 0 w 140"/>
                <a:gd name="T1" fmla="*/ 0 h 252"/>
                <a:gd name="T2" fmla="*/ 14 w 140"/>
                <a:gd name="T3" fmla="*/ 21 h 252"/>
                <a:gd name="T4" fmla="*/ 0 w 140"/>
                <a:gd name="T5" fmla="*/ 38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0" h="252">
                  <a:moveTo>
                    <a:pt x="0" y="0"/>
                  </a:moveTo>
                  <a:cubicBezTo>
                    <a:pt x="70" y="49"/>
                    <a:pt x="140" y="98"/>
                    <a:pt x="140" y="140"/>
                  </a:cubicBezTo>
                  <a:cubicBezTo>
                    <a:pt x="140" y="182"/>
                    <a:pt x="70" y="217"/>
                    <a:pt x="0" y="252"/>
                  </a:cubicBezTo>
                </a:path>
              </a:pathLst>
            </a:custGeom>
            <a:noFill/>
            <a:ln w="28575" cmpd="sng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04" name="Freeform 18"/>
            <p:cNvSpPr>
              <a:spLocks/>
            </p:cNvSpPr>
            <p:nvPr/>
          </p:nvSpPr>
          <p:spPr bwMode="auto">
            <a:xfrm flipH="1">
              <a:off x="3339" y="1589"/>
              <a:ext cx="79" cy="156"/>
            </a:xfrm>
            <a:custGeom>
              <a:avLst/>
              <a:gdLst>
                <a:gd name="T0" fmla="*/ 0 w 140"/>
                <a:gd name="T1" fmla="*/ 0 h 252"/>
                <a:gd name="T2" fmla="*/ 14 w 140"/>
                <a:gd name="T3" fmla="*/ 20 h 252"/>
                <a:gd name="T4" fmla="*/ 0 w 140"/>
                <a:gd name="T5" fmla="*/ 37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0" h="252">
                  <a:moveTo>
                    <a:pt x="0" y="0"/>
                  </a:moveTo>
                  <a:cubicBezTo>
                    <a:pt x="70" y="49"/>
                    <a:pt x="140" y="98"/>
                    <a:pt x="140" y="140"/>
                  </a:cubicBezTo>
                  <a:cubicBezTo>
                    <a:pt x="140" y="182"/>
                    <a:pt x="70" y="217"/>
                    <a:pt x="0" y="252"/>
                  </a:cubicBezTo>
                </a:path>
              </a:pathLst>
            </a:custGeom>
            <a:noFill/>
            <a:ln w="28575" cmpd="sng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05" name="Freeform 19"/>
            <p:cNvSpPr>
              <a:spLocks/>
            </p:cNvSpPr>
            <p:nvPr/>
          </p:nvSpPr>
          <p:spPr bwMode="auto">
            <a:xfrm flipH="1">
              <a:off x="3339" y="1745"/>
              <a:ext cx="79" cy="157"/>
            </a:xfrm>
            <a:custGeom>
              <a:avLst/>
              <a:gdLst>
                <a:gd name="T0" fmla="*/ 0 w 140"/>
                <a:gd name="T1" fmla="*/ 0 h 252"/>
                <a:gd name="T2" fmla="*/ 14 w 140"/>
                <a:gd name="T3" fmla="*/ 21 h 252"/>
                <a:gd name="T4" fmla="*/ 0 w 140"/>
                <a:gd name="T5" fmla="*/ 38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0" h="252">
                  <a:moveTo>
                    <a:pt x="0" y="0"/>
                  </a:moveTo>
                  <a:cubicBezTo>
                    <a:pt x="70" y="49"/>
                    <a:pt x="140" y="98"/>
                    <a:pt x="140" y="140"/>
                  </a:cubicBezTo>
                  <a:cubicBezTo>
                    <a:pt x="140" y="182"/>
                    <a:pt x="70" y="217"/>
                    <a:pt x="0" y="252"/>
                  </a:cubicBezTo>
                </a:path>
              </a:pathLst>
            </a:custGeom>
            <a:noFill/>
            <a:ln w="28575" cmpd="sng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06" name="Freeform 20"/>
            <p:cNvSpPr>
              <a:spLocks/>
            </p:cNvSpPr>
            <p:nvPr/>
          </p:nvSpPr>
          <p:spPr bwMode="auto">
            <a:xfrm flipH="1">
              <a:off x="3339" y="1902"/>
              <a:ext cx="79" cy="155"/>
            </a:xfrm>
            <a:custGeom>
              <a:avLst/>
              <a:gdLst>
                <a:gd name="T0" fmla="*/ 0 w 140"/>
                <a:gd name="T1" fmla="*/ 0 h 252"/>
                <a:gd name="T2" fmla="*/ 14 w 140"/>
                <a:gd name="T3" fmla="*/ 20 h 252"/>
                <a:gd name="T4" fmla="*/ 0 w 140"/>
                <a:gd name="T5" fmla="*/ 36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0" h="252">
                  <a:moveTo>
                    <a:pt x="0" y="0"/>
                  </a:moveTo>
                  <a:cubicBezTo>
                    <a:pt x="70" y="49"/>
                    <a:pt x="140" y="98"/>
                    <a:pt x="140" y="140"/>
                  </a:cubicBezTo>
                  <a:cubicBezTo>
                    <a:pt x="140" y="182"/>
                    <a:pt x="70" y="217"/>
                    <a:pt x="0" y="252"/>
                  </a:cubicBezTo>
                </a:path>
              </a:pathLst>
            </a:custGeom>
            <a:noFill/>
            <a:ln w="28575" cmpd="sng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07" name="Line 21"/>
            <p:cNvSpPr>
              <a:spLocks noChangeShapeType="1"/>
            </p:cNvSpPr>
            <p:nvPr/>
          </p:nvSpPr>
          <p:spPr bwMode="auto">
            <a:xfrm>
              <a:off x="3182" y="1468"/>
              <a:ext cx="0" cy="58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08" name="Line 22"/>
            <p:cNvSpPr>
              <a:spLocks noChangeShapeType="1"/>
            </p:cNvSpPr>
            <p:nvPr/>
          </p:nvSpPr>
          <p:spPr bwMode="auto">
            <a:xfrm>
              <a:off x="3277" y="1468"/>
              <a:ext cx="0" cy="58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09" name="Line 23"/>
            <p:cNvSpPr>
              <a:spLocks noChangeShapeType="1"/>
            </p:cNvSpPr>
            <p:nvPr/>
          </p:nvSpPr>
          <p:spPr bwMode="auto">
            <a:xfrm flipV="1">
              <a:off x="2116" y="1241"/>
              <a:ext cx="0" cy="31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10" name="Line 24"/>
            <p:cNvSpPr>
              <a:spLocks noChangeShapeType="1"/>
            </p:cNvSpPr>
            <p:nvPr/>
          </p:nvSpPr>
          <p:spPr bwMode="auto">
            <a:xfrm>
              <a:off x="2116" y="1241"/>
              <a:ext cx="347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11" name="Line 25"/>
            <p:cNvSpPr>
              <a:spLocks noChangeShapeType="1"/>
            </p:cNvSpPr>
            <p:nvPr/>
          </p:nvSpPr>
          <p:spPr bwMode="auto">
            <a:xfrm>
              <a:off x="3042" y="1241"/>
              <a:ext cx="0" cy="19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12" name="Line 26"/>
            <p:cNvSpPr>
              <a:spLocks noChangeShapeType="1"/>
            </p:cNvSpPr>
            <p:nvPr/>
          </p:nvSpPr>
          <p:spPr bwMode="auto">
            <a:xfrm>
              <a:off x="3042" y="2057"/>
              <a:ext cx="0" cy="227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13" name="Line 27"/>
            <p:cNvSpPr>
              <a:spLocks noChangeShapeType="1"/>
            </p:cNvSpPr>
            <p:nvPr/>
          </p:nvSpPr>
          <p:spPr bwMode="auto">
            <a:xfrm flipH="1">
              <a:off x="2130" y="2284"/>
              <a:ext cx="91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14" name="Line 28"/>
            <p:cNvSpPr>
              <a:spLocks noChangeShapeType="1"/>
            </p:cNvSpPr>
            <p:nvPr/>
          </p:nvSpPr>
          <p:spPr bwMode="auto">
            <a:xfrm flipV="1">
              <a:off x="2130" y="1919"/>
              <a:ext cx="0" cy="365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15" name="Line 29"/>
            <p:cNvSpPr>
              <a:spLocks noChangeShapeType="1"/>
            </p:cNvSpPr>
            <p:nvPr/>
          </p:nvSpPr>
          <p:spPr bwMode="auto">
            <a:xfrm>
              <a:off x="3418" y="2057"/>
              <a:ext cx="0" cy="227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16" name="Line 30"/>
            <p:cNvSpPr>
              <a:spLocks noChangeShapeType="1"/>
            </p:cNvSpPr>
            <p:nvPr/>
          </p:nvSpPr>
          <p:spPr bwMode="auto">
            <a:xfrm>
              <a:off x="3418" y="1241"/>
              <a:ext cx="0" cy="19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17" name="Line 31"/>
            <p:cNvSpPr>
              <a:spLocks noChangeShapeType="1"/>
            </p:cNvSpPr>
            <p:nvPr/>
          </p:nvSpPr>
          <p:spPr bwMode="auto">
            <a:xfrm>
              <a:off x="3418" y="1241"/>
              <a:ext cx="70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18" name="Line 32"/>
            <p:cNvSpPr>
              <a:spLocks noChangeShapeType="1"/>
            </p:cNvSpPr>
            <p:nvPr/>
          </p:nvSpPr>
          <p:spPr bwMode="auto">
            <a:xfrm>
              <a:off x="4124" y="1120"/>
              <a:ext cx="0" cy="24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19" name="Line 33"/>
            <p:cNvSpPr>
              <a:spLocks noChangeShapeType="1"/>
            </p:cNvSpPr>
            <p:nvPr/>
          </p:nvSpPr>
          <p:spPr bwMode="auto">
            <a:xfrm>
              <a:off x="4124" y="1120"/>
              <a:ext cx="204" cy="12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20" name="Line 34"/>
            <p:cNvSpPr>
              <a:spLocks noChangeShapeType="1"/>
            </p:cNvSpPr>
            <p:nvPr/>
          </p:nvSpPr>
          <p:spPr bwMode="auto">
            <a:xfrm flipV="1">
              <a:off x="4124" y="1241"/>
              <a:ext cx="204" cy="12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21" name="Line 35"/>
            <p:cNvSpPr>
              <a:spLocks noChangeShapeType="1"/>
            </p:cNvSpPr>
            <p:nvPr/>
          </p:nvSpPr>
          <p:spPr bwMode="auto">
            <a:xfrm>
              <a:off x="4328" y="1137"/>
              <a:ext cx="0" cy="227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22" name="Line 36"/>
            <p:cNvSpPr>
              <a:spLocks noChangeShapeType="1"/>
            </p:cNvSpPr>
            <p:nvPr/>
          </p:nvSpPr>
          <p:spPr bwMode="auto">
            <a:xfrm>
              <a:off x="4328" y="1241"/>
              <a:ext cx="56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23" name="Line 37"/>
            <p:cNvSpPr>
              <a:spLocks noChangeShapeType="1"/>
            </p:cNvSpPr>
            <p:nvPr/>
          </p:nvSpPr>
          <p:spPr bwMode="auto">
            <a:xfrm>
              <a:off x="4894" y="1241"/>
              <a:ext cx="0" cy="31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24" name="Line 38"/>
            <p:cNvSpPr>
              <a:spLocks noChangeShapeType="1"/>
            </p:cNvSpPr>
            <p:nvPr/>
          </p:nvSpPr>
          <p:spPr bwMode="auto">
            <a:xfrm>
              <a:off x="4894" y="1884"/>
              <a:ext cx="0" cy="4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25" name="Line 39"/>
            <p:cNvSpPr>
              <a:spLocks noChangeShapeType="1"/>
            </p:cNvSpPr>
            <p:nvPr/>
          </p:nvSpPr>
          <p:spPr bwMode="auto">
            <a:xfrm>
              <a:off x="3418" y="2284"/>
              <a:ext cx="147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26" name="Text Box 40"/>
            <p:cNvSpPr txBox="1">
              <a:spLocks noChangeArrowheads="1"/>
            </p:cNvSpPr>
            <p:nvPr/>
          </p:nvSpPr>
          <p:spPr bwMode="auto">
            <a:xfrm>
              <a:off x="3522" y="1662"/>
              <a:ext cx="395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2400" b="1">
                  <a:solidFill>
                    <a:srgbClr val="0000CC"/>
                  </a:solidFill>
                  <a:latin typeface="Times New Roman" pitchFamily="18" charset="0"/>
                </a:rPr>
                <a:t>V</a:t>
              </a:r>
              <a:r>
                <a:rPr lang="en-GB" sz="2400" b="1" baseline="-25000">
                  <a:solidFill>
                    <a:srgbClr val="0000CC"/>
                  </a:solidFill>
                  <a:latin typeface="Times New Roman" pitchFamily="18" charset="0"/>
                </a:rPr>
                <a:t>sec</a:t>
              </a:r>
            </a:p>
          </p:txBody>
        </p:sp>
        <p:sp>
          <p:nvSpPr>
            <p:cNvPr id="12327" name="Text Box 41"/>
            <p:cNvSpPr txBox="1">
              <a:spLocks noChangeArrowheads="1"/>
            </p:cNvSpPr>
            <p:nvPr/>
          </p:nvSpPr>
          <p:spPr bwMode="auto">
            <a:xfrm>
              <a:off x="5061" y="1653"/>
              <a:ext cx="310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2400" b="1">
                  <a:solidFill>
                    <a:srgbClr val="0000CC"/>
                  </a:solidFill>
                  <a:latin typeface="Times New Roman" pitchFamily="18" charset="0"/>
                </a:rPr>
                <a:t>R</a:t>
              </a:r>
              <a:r>
                <a:rPr lang="en-GB" sz="2400" b="1" baseline="-25000">
                  <a:solidFill>
                    <a:srgbClr val="0000CC"/>
                  </a:solidFill>
                  <a:latin typeface="Times New Roman" pitchFamily="18" charset="0"/>
                </a:rPr>
                <a:t>L</a:t>
              </a:r>
              <a:endParaRPr lang="en-GB" sz="2400" b="1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  <p:sp>
          <p:nvSpPr>
            <p:cNvPr id="12328" name="Text Box 42"/>
            <p:cNvSpPr txBox="1">
              <a:spLocks noChangeArrowheads="1"/>
            </p:cNvSpPr>
            <p:nvPr/>
          </p:nvSpPr>
          <p:spPr bwMode="auto">
            <a:xfrm>
              <a:off x="2807" y="2284"/>
              <a:ext cx="1715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000">
                  <a:solidFill>
                    <a:srgbClr val="0000CC"/>
                  </a:solidFill>
                  <a:latin typeface="Times New Roman" pitchFamily="18" charset="0"/>
                </a:rPr>
                <a:t>transformer</a:t>
              </a:r>
            </a:p>
          </p:txBody>
        </p:sp>
        <p:sp>
          <p:nvSpPr>
            <p:cNvPr id="12329" name="Text Box 43"/>
            <p:cNvSpPr txBox="1">
              <a:spLocks noChangeArrowheads="1"/>
            </p:cNvSpPr>
            <p:nvPr/>
          </p:nvSpPr>
          <p:spPr bwMode="auto">
            <a:xfrm>
              <a:off x="1626" y="1605"/>
              <a:ext cx="291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2400" b="1">
                  <a:solidFill>
                    <a:srgbClr val="0000CC"/>
                  </a:solidFill>
                  <a:latin typeface="Times New Roman" pitchFamily="18" charset="0"/>
                </a:rPr>
                <a:t>V</a:t>
              </a:r>
              <a:r>
                <a:rPr lang="en-GB" sz="2400" b="1" baseline="-25000">
                  <a:solidFill>
                    <a:srgbClr val="0000CC"/>
                  </a:solidFill>
                  <a:latin typeface="Times New Roman" pitchFamily="18" charset="0"/>
                </a:rPr>
                <a:t>in</a:t>
              </a:r>
            </a:p>
          </p:txBody>
        </p:sp>
        <p:sp>
          <p:nvSpPr>
            <p:cNvPr id="12330" name="Line 44"/>
            <p:cNvSpPr>
              <a:spLocks noChangeShapeType="1"/>
            </p:cNvSpPr>
            <p:nvPr/>
          </p:nvSpPr>
          <p:spPr bwMode="auto">
            <a:xfrm>
              <a:off x="2645" y="1241"/>
              <a:ext cx="397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31" name="Freeform 45"/>
            <p:cNvSpPr>
              <a:spLocks/>
            </p:cNvSpPr>
            <p:nvPr/>
          </p:nvSpPr>
          <p:spPr bwMode="auto">
            <a:xfrm rot="-5400000">
              <a:off x="4716" y="1654"/>
              <a:ext cx="340" cy="144"/>
            </a:xfrm>
            <a:custGeom>
              <a:avLst/>
              <a:gdLst>
                <a:gd name="T0" fmla="*/ 0 w 2475"/>
                <a:gd name="T1" fmla="*/ 0 h 1110"/>
                <a:gd name="T2" fmla="*/ 0 w 2475"/>
                <a:gd name="T3" fmla="*/ 0 h 1110"/>
                <a:gd name="T4" fmla="*/ 0 w 2475"/>
                <a:gd name="T5" fmla="*/ 0 h 1110"/>
                <a:gd name="T6" fmla="*/ 0 w 2475"/>
                <a:gd name="T7" fmla="*/ 0 h 1110"/>
                <a:gd name="T8" fmla="*/ 0 w 2475"/>
                <a:gd name="T9" fmla="*/ 0 h 1110"/>
                <a:gd name="T10" fmla="*/ 1 w 2475"/>
                <a:gd name="T11" fmla="*/ 0 h 1110"/>
                <a:gd name="T12" fmla="*/ 1 w 2475"/>
                <a:gd name="T13" fmla="*/ 0 h 1110"/>
                <a:gd name="T14" fmla="*/ 1 w 2475"/>
                <a:gd name="T15" fmla="*/ 0 h 1110"/>
                <a:gd name="T16" fmla="*/ 1 w 2475"/>
                <a:gd name="T17" fmla="*/ 0 h 1110"/>
                <a:gd name="T18" fmla="*/ 1 w 2475"/>
                <a:gd name="T19" fmla="*/ 0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38100" cmpd="sng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46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00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Half –wave Rectifier with Transformer-coupled Input Voltage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C6A72E-9A7B-4208-BFCF-F6954B07064D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3"/>
          <p:cNvSpPr txBox="1">
            <a:spLocks noChangeArrowheads="1"/>
          </p:cNvSpPr>
          <p:nvPr/>
        </p:nvSpPr>
        <p:spPr bwMode="auto">
          <a:xfrm>
            <a:off x="434826" y="1142667"/>
            <a:ext cx="81788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3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800" b="1" dirty="0">
                <a:solidFill>
                  <a:schemeClr val="tx2"/>
                </a:solidFill>
                <a:latin typeface="Times New Roman" pitchFamily="18" charset="0"/>
              </a:rPr>
              <a:t>Example 19-2</a:t>
            </a:r>
            <a:r>
              <a:rPr lang="en-GB" sz="2400" baseline="-25000" dirty="0">
                <a:latin typeface="Times New Roman" pitchFamily="18" charset="0"/>
              </a:rPr>
              <a:t>    </a:t>
            </a:r>
          </a:p>
          <a:p>
            <a:pPr eaLnBrk="1" hangingPunct="1">
              <a:spcBef>
                <a:spcPct val="50000"/>
              </a:spcBef>
            </a:pPr>
            <a:r>
              <a:rPr lang="en-GB" sz="2400" dirty="0">
                <a:latin typeface="Times New Roman" pitchFamily="18" charset="0"/>
              </a:rPr>
              <a:t>What is the peak value of the output voltage in the circuit below if V</a:t>
            </a:r>
            <a:r>
              <a:rPr lang="en-GB" sz="2400" baseline="-25000" dirty="0">
                <a:latin typeface="Times New Roman" pitchFamily="18" charset="0"/>
              </a:rPr>
              <a:t>in</a:t>
            </a:r>
            <a:r>
              <a:rPr lang="en-GB" sz="2400" dirty="0">
                <a:latin typeface="Times New Roman" pitchFamily="18" charset="0"/>
              </a:rPr>
              <a:t> = 10V</a:t>
            </a:r>
            <a:r>
              <a:rPr lang="en-GB" sz="2400" baseline="-25000" dirty="0">
                <a:latin typeface="Times New Roman" pitchFamily="18" charset="0"/>
              </a:rPr>
              <a:t>(peak)</a:t>
            </a:r>
            <a:r>
              <a:rPr lang="en-GB" sz="2400" dirty="0">
                <a:latin typeface="Times New Roman" pitchFamily="18" charset="0"/>
              </a:rPr>
              <a:t> ?</a:t>
            </a:r>
          </a:p>
        </p:txBody>
      </p:sp>
      <p:grpSp>
        <p:nvGrpSpPr>
          <p:cNvPr id="13315" name="Group 47"/>
          <p:cNvGrpSpPr>
            <a:grpSpLocks/>
          </p:cNvGrpSpPr>
          <p:nvPr/>
        </p:nvGrpSpPr>
        <p:grpSpPr bwMode="auto">
          <a:xfrm>
            <a:off x="1537224" y="2335296"/>
            <a:ext cx="6624637" cy="2447925"/>
            <a:chOff x="612" y="1026"/>
            <a:chExt cx="4536" cy="1720"/>
          </a:xfrm>
        </p:grpSpPr>
        <p:sp>
          <p:nvSpPr>
            <p:cNvPr id="13319" name="Rectangle 6"/>
            <p:cNvSpPr>
              <a:spLocks noChangeArrowheads="1"/>
            </p:cNvSpPr>
            <p:nvPr/>
          </p:nvSpPr>
          <p:spPr bwMode="auto">
            <a:xfrm>
              <a:off x="1828" y="1026"/>
              <a:ext cx="1414" cy="172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3320" name="Group 7"/>
            <p:cNvGrpSpPr>
              <a:grpSpLocks/>
            </p:cNvGrpSpPr>
            <p:nvPr/>
          </p:nvGrpSpPr>
          <p:grpSpPr bwMode="auto">
            <a:xfrm>
              <a:off x="1585" y="1377"/>
              <a:ext cx="212" cy="95"/>
              <a:chOff x="622" y="860"/>
              <a:chExt cx="529" cy="772"/>
            </a:xfrm>
          </p:grpSpPr>
          <p:sp>
            <p:nvSpPr>
              <p:cNvPr id="13358" name="Freeform 8"/>
              <p:cNvSpPr>
                <a:spLocks/>
              </p:cNvSpPr>
              <p:nvPr/>
            </p:nvSpPr>
            <p:spPr bwMode="auto">
              <a:xfrm>
                <a:off x="622" y="860"/>
                <a:ext cx="264" cy="382"/>
              </a:xfrm>
              <a:custGeom>
                <a:avLst/>
                <a:gdLst>
                  <a:gd name="T0" fmla="*/ 0 w 242"/>
                  <a:gd name="T1" fmla="*/ 378 h 382"/>
                  <a:gd name="T2" fmla="*/ 43 w 242"/>
                  <a:gd name="T3" fmla="*/ 216 h 382"/>
                  <a:gd name="T4" fmla="*/ 74 w 242"/>
                  <a:gd name="T5" fmla="*/ 114 h 382"/>
                  <a:gd name="T6" fmla="*/ 116 w 242"/>
                  <a:gd name="T7" fmla="*/ 40 h 382"/>
                  <a:gd name="T8" fmla="*/ 156 w 242"/>
                  <a:gd name="T9" fmla="*/ 6 h 382"/>
                  <a:gd name="T10" fmla="*/ 175 w 242"/>
                  <a:gd name="T11" fmla="*/ 4 h 382"/>
                  <a:gd name="T12" fmla="*/ 201 w 242"/>
                  <a:gd name="T13" fmla="*/ 14 h 382"/>
                  <a:gd name="T14" fmla="*/ 232 w 242"/>
                  <a:gd name="T15" fmla="*/ 38 h 382"/>
                  <a:gd name="T16" fmla="*/ 247 w 242"/>
                  <a:gd name="T17" fmla="*/ 62 h 382"/>
                  <a:gd name="T18" fmla="*/ 286 w 242"/>
                  <a:gd name="T19" fmla="*/ 146 h 382"/>
                  <a:gd name="T20" fmla="*/ 314 w 242"/>
                  <a:gd name="T21" fmla="*/ 258 h 382"/>
                  <a:gd name="T22" fmla="*/ 343 w 242"/>
                  <a:gd name="T23" fmla="*/ 382 h 38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42" h="382">
                    <a:moveTo>
                      <a:pt x="0" y="378"/>
                    </a:moveTo>
                    <a:cubicBezTo>
                      <a:pt x="10" y="319"/>
                      <a:pt x="21" y="260"/>
                      <a:pt x="30" y="216"/>
                    </a:cubicBezTo>
                    <a:cubicBezTo>
                      <a:pt x="39" y="172"/>
                      <a:pt x="43" y="143"/>
                      <a:pt x="52" y="114"/>
                    </a:cubicBezTo>
                    <a:cubicBezTo>
                      <a:pt x="61" y="85"/>
                      <a:pt x="72" y="58"/>
                      <a:pt x="82" y="40"/>
                    </a:cubicBezTo>
                    <a:cubicBezTo>
                      <a:pt x="92" y="22"/>
                      <a:pt x="103" y="12"/>
                      <a:pt x="110" y="6"/>
                    </a:cubicBezTo>
                    <a:cubicBezTo>
                      <a:pt x="117" y="0"/>
                      <a:pt x="119" y="3"/>
                      <a:pt x="124" y="4"/>
                    </a:cubicBezTo>
                    <a:cubicBezTo>
                      <a:pt x="129" y="5"/>
                      <a:pt x="135" y="8"/>
                      <a:pt x="142" y="14"/>
                    </a:cubicBezTo>
                    <a:cubicBezTo>
                      <a:pt x="149" y="20"/>
                      <a:pt x="159" y="30"/>
                      <a:pt x="164" y="38"/>
                    </a:cubicBezTo>
                    <a:cubicBezTo>
                      <a:pt x="169" y="46"/>
                      <a:pt x="168" y="44"/>
                      <a:pt x="174" y="62"/>
                    </a:cubicBezTo>
                    <a:cubicBezTo>
                      <a:pt x="180" y="80"/>
                      <a:pt x="194" y="113"/>
                      <a:pt x="202" y="146"/>
                    </a:cubicBezTo>
                    <a:cubicBezTo>
                      <a:pt x="210" y="179"/>
                      <a:pt x="215" y="219"/>
                      <a:pt x="222" y="258"/>
                    </a:cubicBezTo>
                    <a:cubicBezTo>
                      <a:pt x="229" y="297"/>
                      <a:pt x="235" y="339"/>
                      <a:pt x="242" y="382"/>
                    </a:cubicBezTo>
                  </a:path>
                </a:pathLst>
              </a:custGeom>
              <a:noFill/>
              <a:ln w="28575" cmpd="sng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3359" name="Freeform 9"/>
              <p:cNvSpPr>
                <a:spLocks/>
              </p:cNvSpPr>
              <p:nvPr/>
            </p:nvSpPr>
            <p:spPr bwMode="auto">
              <a:xfrm flipV="1">
                <a:off x="887" y="1250"/>
                <a:ext cx="264" cy="382"/>
              </a:xfrm>
              <a:custGeom>
                <a:avLst/>
                <a:gdLst>
                  <a:gd name="T0" fmla="*/ 0 w 242"/>
                  <a:gd name="T1" fmla="*/ 378 h 382"/>
                  <a:gd name="T2" fmla="*/ 43 w 242"/>
                  <a:gd name="T3" fmla="*/ 216 h 382"/>
                  <a:gd name="T4" fmla="*/ 74 w 242"/>
                  <a:gd name="T5" fmla="*/ 114 h 382"/>
                  <a:gd name="T6" fmla="*/ 116 w 242"/>
                  <a:gd name="T7" fmla="*/ 40 h 382"/>
                  <a:gd name="T8" fmla="*/ 156 w 242"/>
                  <a:gd name="T9" fmla="*/ 6 h 382"/>
                  <a:gd name="T10" fmla="*/ 175 w 242"/>
                  <a:gd name="T11" fmla="*/ 4 h 382"/>
                  <a:gd name="T12" fmla="*/ 201 w 242"/>
                  <a:gd name="T13" fmla="*/ 14 h 382"/>
                  <a:gd name="T14" fmla="*/ 232 w 242"/>
                  <a:gd name="T15" fmla="*/ 38 h 382"/>
                  <a:gd name="T16" fmla="*/ 247 w 242"/>
                  <a:gd name="T17" fmla="*/ 62 h 382"/>
                  <a:gd name="T18" fmla="*/ 286 w 242"/>
                  <a:gd name="T19" fmla="*/ 146 h 382"/>
                  <a:gd name="T20" fmla="*/ 314 w 242"/>
                  <a:gd name="T21" fmla="*/ 258 h 382"/>
                  <a:gd name="T22" fmla="*/ 343 w 242"/>
                  <a:gd name="T23" fmla="*/ 382 h 38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42" h="382">
                    <a:moveTo>
                      <a:pt x="0" y="378"/>
                    </a:moveTo>
                    <a:cubicBezTo>
                      <a:pt x="10" y="319"/>
                      <a:pt x="21" y="260"/>
                      <a:pt x="30" y="216"/>
                    </a:cubicBezTo>
                    <a:cubicBezTo>
                      <a:pt x="39" y="172"/>
                      <a:pt x="43" y="143"/>
                      <a:pt x="52" y="114"/>
                    </a:cubicBezTo>
                    <a:cubicBezTo>
                      <a:pt x="61" y="85"/>
                      <a:pt x="72" y="58"/>
                      <a:pt x="82" y="40"/>
                    </a:cubicBezTo>
                    <a:cubicBezTo>
                      <a:pt x="92" y="22"/>
                      <a:pt x="103" y="12"/>
                      <a:pt x="110" y="6"/>
                    </a:cubicBezTo>
                    <a:cubicBezTo>
                      <a:pt x="117" y="0"/>
                      <a:pt x="119" y="3"/>
                      <a:pt x="124" y="4"/>
                    </a:cubicBezTo>
                    <a:cubicBezTo>
                      <a:pt x="129" y="5"/>
                      <a:pt x="135" y="8"/>
                      <a:pt x="142" y="14"/>
                    </a:cubicBezTo>
                    <a:cubicBezTo>
                      <a:pt x="149" y="20"/>
                      <a:pt x="159" y="30"/>
                      <a:pt x="164" y="38"/>
                    </a:cubicBezTo>
                    <a:cubicBezTo>
                      <a:pt x="169" y="46"/>
                      <a:pt x="168" y="44"/>
                      <a:pt x="174" y="62"/>
                    </a:cubicBezTo>
                    <a:cubicBezTo>
                      <a:pt x="180" y="80"/>
                      <a:pt x="194" y="113"/>
                      <a:pt x="202" y="146"/>
                    </a:cubicBezTo>
                    <a:cubicBezTo>
                      <a:pt x="210" y="179"/>
                      <a:pt x="215" y="219"/>
                      <a:pt x="222" y="258"/>
                    </a:cubicBezTo>
                    <a:cubicBezTo>
                      <a:pt x="229" y="297"/>
                      <a:pt x="235" y="339"/>
                      <a:pt x="242" y="382"/>
                    </a:cubicBezTo>
                  </a:path>
                </a:pathLst>
              </a:custGeom>
              <a:noFill/>
              <a:ln w="28575" cmpd="sng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13321" name="Text Box 10"/>
            <p:cNvSpPr txBox="1">
              <a:spLocks noChangeArrowheads="1"/>
            </p:cNvSpPr>
            <p:nvPr/>
          </p:nvSpPr>
          <p:spPr bwMode="auto">
            <a:xfrm>
              <a:off x="2061" y="1103"/>
              <a:ext cx="1009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2400" b="1">
                  <a:solidFill>
                    <a:srgbClr val="0000CC"/>
                  </a:solidFill>
                  <a:latin typeface="Times New Roman" pitchFamily="18" charset="0"/>
                </a:rPr>
                <a:t>     2 :  1</a:t>
              </a:r>
            </a:p>
          </p:txBody>
        </p:sp>
        <p:sp>
          <p:nvSpPr>
            <p:cNvPr id="13322" name="Text Box 11"/>
            <p:cNvSpPr txBox="1">
              <a:spLocks noChangeArrowheads="1"/>
            </p:cNvSpPr>
            <p:nvPr/>
          </p:nvSpPr>
          <p:spPr bwMode="auto">
            <a:xfrm>
              <a:off x="1734" y="1820"/>
              <a:ext cx="50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GB" sz="2400" b="1">
                  <a:solidFill>
                    <a:srgbClr val="0000CC"/>
                  </a:solidFill>
                  <a:latin typeface="Times New Roman" pitchFamily="18" charset="0"/>
                </a:rPr>
                <a:t>V</a:t>
              </a:r>
              <a:r>
                <a:rPr lang="en-GB" sz="2400" b="1" baseline="-25000">
                  <a:solidFill>
                    <a:srgbClr val="0000CC"/>
                  </a:solidFill>
                  <a:latin typeface="Times New Roman" pitchFamily="18" charset="0"/>
                </a:rPr>
                <a:t>pri</a:t>
              </a:r>
            </a:p>
          </p:txBody>
        </p:sp>
        <p:sp>
          <p:nvSpPr>
            <p:cNvPr id="13323" name="Freeform 12"/>
            <p:cNvSpPr>
              <a:spLocks/>
            </p:cNvSpPr>
            <p:nvPr/>
          </p:nvSpPr>
          <p:spPr bwMode="auto">
            <a:xfrm>
              <a:off x="1054" y="1800"/>
              <a:ext cx="237" cy="237"/>
            </a:xfrm>
            <a:custGeom>
              <a:avLst/>
              <a:gdLst>
                <a:gd name="T0" fmla="*/ 0 w 364"/>
                <a:gd name="T1" fmla="*/ 32 h 382"/>
                <a:gd name="T2" fmla="*/ 20 w 364"/>
                <a:gd name="T3" fmla="*/ 4 h 382"/>
                <a:gd name="T4" fmla="*/ 40 w 364"/>
                <a:gd name="T5" fmla="*/ 53 h 382"/>
                <a:gd name="T6" fmla="*/ 65 w 364"/>
                <a:gd name="T7" fmla="*/ 24 h 38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4" h="382">
                  <a:moveTo>
                    <a:pt x="0" y="219"/>
                  </a:moveTo>
                  <a:cubicBezTo>
                    <a:pt x="37" y="109"/>
                    <a:pt x="75" y="0"/>
                    <a:pt x="112" y="23"/>
                  </a:cubicBezTo>
                  <a:cubicBezTo>
                    <a:pt x="149" y="46"/>
                    <a:pt x="182" y="336"/>
                    <a:pt x="224" y="359"/>
                  </a:cubicBezTo>
                  <a:cubicBezTo>
                    <a:pt x="266" y="382"/>
                    <a:pt x="341" y="196"/>
                    <a:pt x="364" y="163"/>
                  </a:cubicBezTo>
                </a:path>
              </a:pathLst>
            </a:custGeom>
            <a:noFill/>
            <a:ln w="28575" cmpd="sng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24" name="Oval 13"/>
            <p:cNvSpPr>
              <a:spLocks noChangeArrowheads="1"/>
            </p:cNvSpPr>
            <p:nvPr/>
          </p:nvSpPr>
          <p:spPr bwMode="auto">
            <a:xfrm>
              <a:off x="981" y="1737"/>
              <a:ext cx="382" cy="363"/>
            </a:xfrm>
            <a:prstGeom prst="ellips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25" name="Freeform 14"/>
            <p:cNvSpPr>
              <a:spLocks/>
            </p:cNvSpPr>
            <p:nvPr/>
          </p:nvSpPr>
          <p:spPr bwMode="auto">
            <a:xfrm>
              <a:off x="2259" y="1615"/>
              <a:ext cx="90" cy="157"/>
            </a:xfrm>
            <a:custGeom>
              <a:avLst/>
              <a:gdLst>
                <a:gd name="T0" fmla="*/ 0 w 140"/>
                <a:gd name="T1" fmla="*/ 0 h 252"/>
                <a:gd name="T2" fmla="*/ 24 w 140"/>
                <a:gd name="T3" fmla="*/ 21 h 252"/>
                <a:gd name="T4" fmla="*/ 0 w 140"/>
                <a:gd name="T5" fmla="*/ 38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0" h="252">
                  <a:moveTo>
                    <a:pt x="0" y="0"/>
                  </a:moveTo>
                  <a:cubicBezTo>
                    <a:pt x="70" y="49"/>
                    <a:pt x="140" y="98"/>
                    <a:pt x="140" y="140"/>
                  </a:cubicBezTo>
                  <a:cubicBezTo>
                    <a:pt x="140" y="182"/>
                    <a:pt x="70" y="217"/>
                    <a:pt x="0" y="252"/>
                  </a:cubicBezTo>
                </a:path>
              </a:pathLst>
            </a:custGeom>
            <a:noFill/>
            <a:ln w="28575" cmpd="sng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26" name="Freeform 15"/>
            <p:cNvSpPr>
              <a:spLocks/>
            </p:cNvSpPr>
            <p:nvPr/>
          </p:nvSpPr>
          <p:spPr bwMode="auto">
            <a:xfrm>
              <a:off x="2259" y="1772"/>
              <a:ext cx="90" cy="155"/>
            </a:xfrm>
            <a:custGeom>
              <a:avLst/>
              <a:gdLst>
                <a:gd name="T0" fmla="*/ 0 w 140"/>
                <a:gd name="T1" fmla="*/ 0 h 252"/>
                <a:gd name="T2" fmla="*/ 24 w 140"/>
                <a:gd name="T3" fmla="*/ 20 h 252"/>
                <a:gd name="T4" fmla="*/ 0 w 140"/>
                <a:gd name="T5" fmla="*/ 36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0" h="252">
                  <a:moveTo>
                    <a:pt x="0" y="0"/>
                  </a:moveTo>
                  <a:cubicBezTo>
                    <a:pt x="70" y="49"/>
                    <a:pt x="140" y="98"/>
                    <a:pt x="140" y="140"/>
                  </a:cubicBezTo>
                  <a:cubicBezTo>
                    <a:pt x="140" y="182"/>
                    <a:pt x="70" y="217"/>
                    <a:pt x="0" y="252"/>
                  </a:cubicBezTo>
                </a:path>
              </a:pathLst>
            </a:custGeom>
            <a:noFill/>
            <a:ln w="28575" cmpd="sng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27" name="Freeform 16"/>
            <p:cNvSpPr>
              <a:spLocks/>
            </p:cNvSpPr>
            <p:nvPr/>
          </p:nvSpPr>
          <p:spPr bwMode="auto">
            <a:xfrm>
              <a:off x="2259" y="1927"/>
              <a:ext cx="90" cy="156"/>
            </a:xfrm>
            <a:custGeom>
              <a:avLst/>
              <a:gdLst>
                <a:gd name="T0" fmla="*/ 0 w 140"/>
                <a:gd name="T1" fmla="*/ 0 h 252"/>
                <a:gd name="T2" fmla="*/ 24 w 140"/>
                <a:gd name="T3" fmla="*/ 20 h 252"/>
                <a:gd name="T4" fmla="*/ 0 w 140"/>
                <a:gd name="T5" fmla="*/ 37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0" h="252">
                  <a:moveTo>
                    <a:pt x="0" y="0"/>
                  </a:moveTo>
                  <a:cubicBezTo>
                    <a:pt x="70" y="49"/>
                    <a:pt x="140" y="98"/>
                    <a:pt x="140" y="140"/>
                  </a:cubicBezTo>
                  <a:cubicBezTo>
                    <a:pt x="140" y="182"/>
                    <a:pt x="70" y="217"/>
                    <a:pt x="0" y="252"/>
                  </a:cubicBezTo>
                </a:path>
              </a:pathLst>
            </a:custGeom>
            <a:noFill/>
            <a:ln w="28575" cmpd="sng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28" name="Freeform 17"/>
            <p:cNvSpPr>
              <a:spLocks/>
            </p:cNvSpPr>
            <p:nvPr/>
          </p:nvSpPr>
          <p:spPr bwMode="auto">
            <a:xfrm>
              <a:off x="2259" y="2083"/>
              <a:ext cx="90" cy="154"/>
            </a:xfrm>
            <a:custGeom>
              <a:avLst/>
              <a:gdLst>
                <a:gd name="T0" fmla="*/ 0 w 140"/>
                <a:gd name="T1" fmla="*/ 0 h 252"/>
                <a:gd name="T2" fmla="*/ 24 w 140"/>
                <a:gd name="T3" fmla="*/ 20 h 252"/>
                <a:gd name="T4" fmla="*/ 0 w 140"/>
                <a:gd name="T5" fmla="*/ 35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0" h="252">
                  <a:moveTo>
                    <a:pt x="0" y="0"/>
                  </a:moveTo>
                  <a:cubicBezTo>
                    <a:pt x="70" y="49"/>
                    <a:pt x="140" y="98"/>
                    <a:pt x="140" y="140"/>
                  </a:cubicBezTo>
                  <a:cubicBezTo>
                    <a:pt x="140" y="182"/>
                    <a:pt x="70" y="217"/>
                    <a:pt x="0" y="252"/>
                  </a:cubicBezTo>
                </a:path>
              </a:pathLst>
            </a:custGeom>
            <a:noFill/>
            <a:ln w="28575" cmpd="sng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29" name="Freeform 18"/>
            <p:cNvSpPr>
              <a:spLocks/>
            </p:cNvSpPr>
            <p:nvPr/>
          </p:nvSpPr>
          <p:spPr bwMode="auto">
            <a:xfrm flipH="1">
              <a:off x="2604" y="1615"/>
              <a:ext cx="92" cy="157"/>
            </a:xfrm>
            <a:custGeom>
              <a:avLst/>
              <a:gdLst>
                <a:gd name="T0" fmla="*/ 0 w 140"/>
                <a:gd name="T1" fmla="*/ 0 h 252"/>
                <a:gd name="T2" fmla="*/ 26 w 140"/>
                <a:gd name="T3" fmla="*/ 21 h 252"/>
                <a:gd name="T4" fmla="*/ 0 w 140"/>
                <a:gd name="T5" fmla="*/ 38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0" h="252">
                  <a:moveTo>
                    <a:pt x="0" y="0"/>
                  </a:moveTo>
                  <a:cubicBezTo>
                    <a:pt x="70" y="49"/>
                    <a:pt x="140" y="98"/>
                    <a:pt x="140" y="140"/>
                  </a:cubicBezTo>
                  <a:cubicBezTo>
                    <a:pt x="140" y="182"/>
                    <a:pt x="70" y="217"/>
                    <a:pt x="0" y="252"/>
                  </a:cubicBezTo>
                </a:path>
              </a:pathLst>
            </a:custGeom>
            <a:noFill/>
            <a:ln w="28575" cmpd="sng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30" name="Freeform 19"/>
            <p:cNvSpPr>
              <a:spLocks/>
            </p:cNvSpPr>
            <p:nvPr/>
          </p:nvSpPr>
          <p:spPr bwMode="auto">
            <a:xfrm flipH="1">
              <a:off x="2604" y="1772"/>
              <a:ext cx="92" cy="155"/>
            </a:xfrm>
            <a:custGeom>
              <a:avLst/>
              <a:gdLst>
                <a:gd name="T0" fmla="*/ 0 w 140"/>
                <a:gd name="T1" fmla="*/ 0 h 252"/>
                <a:gd name="T2" fmla="*/ 26 w 140"/>
                <a:gd name="T3" fmla="*/ 20 h 252"/>
                <a:gd name="T4" fmla="*/ 0 w 140"/>
                <a:gd name="T5" fmla="*/ 36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0" h="252">
                  <a:moveTo>
                    <a:pt x="0" y="0"/>
                  </a:moveTo>
                  <a:cubicBezTo>
                    <a:pt x="70" y="49"/>
                    <a:pt x="140" y="98"/>
                    <a:pt x="140" y="140"/>
                  </a:cubicBezTo>
                  <a:cubicBezTo>
                    <a:pt x="140" y="182"/>
                    <a:pt x="70" y="217"/>
                    <a:pt x="0" y="252"/>
                  </a:cubicBezTo>
                </a:path>
              </a:pathLst>
            </a:custGeom>
            <a:noFill/>
            <a:ln w="28575" cmpd="sng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31" name="Freeform 20"/>
            <p:cNvSpPr>
              <a:spLocks/>
            </p:cNvSpPr>
            <p:nvPr/>
          </p:nvSpPr>
          <p:spPr bwMode="auto">
            <a:xfrm flipH="1">
              <a:off x="2604" y="1927"/>
              <a:ext cx="92" cy="156"/>
            </a:xfrm>
            <a:custGeom>
              <a:avLst/>
              <a:gdLst>
                <a:gd name="T0" fmla="*/ 0 w 140"/>
                <a:gd name="T1" fmla="*/ 0 h 252"/>
                <a:gd name="T2" fmla="*/ 26 w 140"/>
                <a:gd name="T3" fmla="*/ 20 h 252"/>
                <a:gd name="T4" fmla="*/ 0 w 140"/>
                <a:gd name="T5" fmla="*/ 37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0" h="252">
                  <a:moveTo>
                    <a:pt x="0" y="0"/>
                  </a:moveTo>
                  <a:cubicBezTo>
                    <a:pt x="70" y="49"/>
                    <a:pt x="140" y="98"/>
                    <a:pt x="140" y="140"/>
                  </a:cubicBezTo>
                  <a:cubicBezTo>
                    <a:pt x="140" y="182"/>
                    <a:pt x="70" y="217"/>
                    <a:pt x="0" y="252"/>
                  </a:cubicBezTo>
                </a:path>
              </a:pathLst>
            </a:custGeom>
            <a:noFill/>
            <a:ln w="28575" cmpd="sng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32" name="Freeform 21"/>
            <p:cNvSpPr>
              <a:spLocks/>
            </p:cNvSpPr>
            <p:nvPr/>
          </p:nvSpPr>
          <p:spPr bwMode="auto">
            <a:xfrm flipH="1">
              <a:off x="2604" y="2083"/>
              <a:ext cx="92" cy="154"/>
            </a:xfrm>
            <a:custGeom>
              <a:avLst/>
              <a:gdLst>
                <a:gd name="T0" fmla="*/ 0 w 140"/>
                <a:gd name="T1" fmla="*/ 0 h 252"/>
                <a:gd name="T2" fmla="*/ 26 w 140"/>
                <a:gd name="T3" fmla="*/ 20 h 252"/>
                <a:gd name="T4" fmla="*/ 0 w 140"/>
                <a:gd name="T5" fmla="*/ 35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0" h="252">
                  <a:moveTo>
                    <a:pt x="0" y="0"/>
                  </a:moveTo>
                  <a:cubicBezTo>
                    <a:pt x="70" y="49"/>
                    <a:pt x="140" y="98"/>
                    <a:pt x="140" y="140"/>
                  </a:cubicBezTo>
                  <a:cubicBezTo>
                    <a:pt x="140" y="182"/>
                    <a:pt x="70" y="217"/>
                    <a:pt x="0" y="252"/>
                  </a:cubicBezTo>
                </a:path>
              </a:pathLst>
            </a:custGeom>
            <a:noFill/>
            <a:ln w="28575" cmpd="sng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33" name="Line 22"/>
            <p:cNvSpPr>
              <a:spLocks noChangeShapeType="1"/>
            </p:cNvSpPr>
            <p:nvPr/>
          </p:nvSpPr>
          <p:spPr bwMode="auto">
            <a:xfrm>
              <a:off x="2421" y="1651"/>
              <a:ext cx="0" cy="58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34" name="Line 23"/>
            <p:cNvSpPr>
              <a:spLocks noChangeShapeType="1"/>
            </p:cNvSpPr>
            <p:nvPr/>
          </p:nvSpPr>
          <p:spPr bwMode="auto">
            <a:xfrm>
              <a:off x="2532" y="1651"/>
              <a:ext cx="0" cy="58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35" name="Line 24"/>
            <p:cNvSpPr>
              <a:spLocks noChangeShapeType="1"/>
            </p:cNvSpPr>
            <p:nvPr/>
          </p:nvSpPr>
          <p:spPr bwMode="auto">
            <a:xfrm flipV="1">
              <a:off x="1182" y="1425"/>
              <a:ext cx="0" cy="31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36" name="Line 25"/>
            <p:cNvSpPr>
              <a:spLocks noChangeShapeType="1"/>
            </p:cNvSpPr>
            <p:nvPr/>
          </p:nvSpPr>
          <p:spPr bwMode="auto">
            <a:xfrm>
              <a:off x="1182" y="1425"/>
              <a:ext cx="403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37" name="Line 26"/>
            <p:cNvSpPr>
              <a:spLocks noChangeShapeType="1"/>
            </p:cNvSpPr>
            <p:nvPr/>
          </p:nvSpPr>
          <p:spPr bwMode="auto">
            <a:xfrm>
              <a:off x="2259" y="1425"/>
              <a:ext cx="0" cy="19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38" name="Line 27"/>
            <p:cNvSpPr>
              <a:spLocks noChangeShapeType="1"/>
            </p:cNvSpPr>
            <p:nvPr/>
          </p:nvSpPr>
          <p:spPr bwMode="auto">
            <a:xfrm>
              <a:off x="2259" y="2237"/>
              <a:ext cx="0" cy="22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39" name="Line 28"/>
            <p:cNvSpPr>
              <a:spLocks noChangeShapeType="1"/>
            </p:cNvSpPr>
            <p:nvPr/>
          </p:nvSpPr>
          <p:spPr bwMode="auto">
            <a:xfrm flipH="1">
              <a:off x="1198" y="2463"/>
              <a:ext cx="1061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40" name="Line 29"/>
            <p:cNvSpPr>
              <a:spLocks noChangeShapeType="1"/>
            </p:cNvSpPr>
            <p:nvPr/>
          </p:nvSpPr>
          <p:spPr bwMode="auto">
            <a:xfrm flipV="1">
              <a:off x="1198" y="2100"/>
              <a:ext cx="0" cy="3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41" name="Line 30"/>
            <p:cNvSpPr>
              <a:spLocks noChangeShapeType="1"/>
            </p:cNvSpPr>
            <p:nvPr/>
          </p:nvSpPr>
          <p:spPr bwMode="auto">
            <a:xfrm>
              <a:off x="2696" y="2237"/>
              <a:ext cx="0" cy="22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42" name="Line 31"/>
            <p:cNvSpPr>
              <a:spLocks noChangeShapeType="1"/>
            </p:cNvSpPr>
            <p:nvPr/>
          </p:nvSpPr>
          <p:spPr bwMode="auto">
            <a:xfrm>
              <a:off x="2696" y="1425"/>
              <a:ext cx="0" cy="19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43" name="Line 32"/>
            <p:cNvSpPr>
              <a:spLocks noChangeShapeType="1"/>
            </p:cNvSpPr>
            <p:nvPr/>
          </p:nvSpPr>
          <p:spPr bwMode="auto">
            <a:xfrm>
              <a:off x="2696" y="1425"/>
              <a:ext cx="821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44" name="Line 33"/>
            <p:cNvSpPr>
              <a:spLocks noChangeShapeType="1"/>
            </p:cNvSpPr>
            <p:nvPr/>
          </p:nvSpPr>
          <p:spPr bwMode="auto">
            <a:xfrm>
              <a:off x="3517" y="1305"/>
              <a:ext cx="0" cy="24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45" name="Line 34"/>
            <p:cNvSpPr>
              <a:spLocks noChangeShapeType="1"/>
            </p:cNvSpPr>
            <p:nvPr/>
          </p:nvSpPr>
          <p:spPr bwMode="auto">
            <a:xfrm>
              <a:off x="3517" y="1305"/>
              <a:ext cx="237" cy="12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46" name="Line 35"/>
            <p:cNvSpPr>
              <a:spLocks noChangeShapeType="1"/>
            </p:cNvSpPr>
            <p:nvPr/>
          </p:nvSpPr>
          <p:spPr bwMode="auto">
            <a:xfrm flipV="1">
              <a:off x="3517" y="1425"/>
              <a:ext cx="237" cy="12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47" name="Line 36"/>
            <p:cNvSpPr>
              <a:spLocks noChangeShapeType="1"/>
            </p:cNvSpPr>
            <p:nvPr/>
          </p:nvSpPr>
          <p:spPr bwMode="auto">
            <a:xfrm>
              <a:off x="3754" y="1322"/>
              <a:ext cx="0" cy="22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48" name="Line 37"/>
            <p:cNvSpPr>
              <a:spLocks noChangeShapeType="1"/>
            </p:cNvSpPr>
            <p:nvPr/>
          </p:nvSpPr>
          <p:spPr bwMode="auto">
            <a:xfrm>
              <a:off x="3754" y="1425"/>
              <a:ext cx="658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49" name="Line 38"/>
            <p:cNvSpPr>
              <a:spLocks noChangeShapeType="1"/>
            </p:cNvSpPr>
            <p:nvPr/>
          </p:nvSpPr>
          <p:spPr bwMode="auto">
            <a:xfrm>
              <a:off x="4412" y="1425"/>
              <a:ext cx="0" cy="30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50" name="Line 39"/>
            <p:cNvSpPr>
              <a:spLocks noChangeShapeType="1"/>
            </p:cNvSpPr>
            <p:nvPr/>
          </p:nvSpPr>
          <p:spPr bwMode="auto">
            <a:xfrm>
              <a:off x="4412" y="2065"/>
              <a:ext cx="0" cy="398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51" name="Line 40"/>
            <p:cNvSpPr>
              <a:spLocks noChangeShapeType="1"/>
            </p:cNvSpPr>
            <p:nvPr/>
          </p:nvSpPr>
          <p:spPr bwMode="auto">
            <a:xfrm>
              <a:off x="2696" y="2463"/>
              <a:ext cx="171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52" name="Text Box 41"/>
            <p:cNvSpPr txBox="1">
              <a:spLocks noChangeArrowheads="1"/>
            </p:cNvSpPr>
            <p:nvPr/>
          </p:nvSpPr>
          <p:spPr bwMode="auto">
            <a:xfrm>
              <a:off x="2817" y="1844"/>
              <a:ext cx="459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2400" b="1">
                  <a:solidFill>
                    <a:srgbClr val="0000CC"/>
                  </a:solidFill>
                  <a:latin typeface="Times New Roman" pitchFamily="18" charset="0"/>
                </a:rPr>
                <a:t>V</a:t>
              </a:r>
              <a:r>
                <a:rPr lang="en-GB" sz="2400" b="1" baseline="-25000">
                  <a:solidFill>
                    <a:srgbClr val="0000CC"/>
                  </a:solidFill>
                  <a:latin typeface="Times New Roman" pitchFamily="18" charset="0"/>
                </a:rPr>
                <a:t>sec</a:t>
              </a:r>
            </a:p>
          </p:txBody>
        </p:sp>
        <p:sp>
          <p:nvSpPr>
            <p:cNvPr id="13353" name="Text Box 42"/>
            <p:cNvSpPr txBox="1">
              <a:spLocks noChangeArrowheads="1"/>
            </p:cNvSpPr>
            <p:nvPr/>
          </p:nvSpPr>
          <p:spPr bwMode="auto">
            <a:xfrm>
              <a:off x="4607" y="1835"/>
              <a:ext cx="54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2400" b="1">
                  <a:solidFill>
                    <a:srgbClr val="0000CC"/>
                  </a:solidFill>
                  <a:latin typeface="Times New Roman" pitchFamily="18" charset="0"/>
                </a:rPr>
                <a:t>1 K</a:t>
              </a:r>
              <a:r>
                <a:rPr lang="el-GR" sz="24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Ω</a:t>
              </a:r>
            </a:p>
          </p:txBody>
        </p:sp>
        <p:sp>
          <p:nvSpPr>
            <p:cNvPr id="13354" name="Text Box 43"/>
            <p:cNvSpPr txBox="1">
              <a:spLocks noChangeArrowheads="1"/>
            </p:cNvSpPr>
            <p:nvPr/>
          </p:nvSpPr>
          <p:spPr bwMode="auto">
            <a:xfrm>
              <a:off x="1985" y="2463"/>
              <a:ext cx="1994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000">
                  <a:solidFill>
                    <a:srgbClr val="0000CC"/>
                  </a:solidFill>
                  <a:latin typeface="Times New Roman" pitchFamily="18" charset="0"/>
                </a:rPr>
                <a:t>transformer</a:t>
              </a:r>
            </a:p>
          </p:txBody>
        </p:sp>
        <p:sp>
          <p:nvSpPr>
            <p:cNvPr id="13355" name="Text Box 44"/>
            <p:cNvSpPr txBox="1">
              <a:spLocks noChangeArrowheads="1"/>
            </p:cNvSpPr>
            <p:nvPr/>
          </p:nvSpPr>
          <p:spPr bwMode="auto">
            <a:xfrm>
              <a:off x="612" y="1787"/>
              <a:ext cx="338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2400" b="1">
                  <a:solidFill>
                    <a:srgbClr val="0000CC"/>
                  </a:solidFill>
                  <a:latin typeface="Times New Roman" pitchFamily="18" charset="0"/>
                </a:rPr>
                <a:t>V</a:t>
              </a:r>
              <a:r>
                <a:rPr lang="en-GB" sz="2400" b="1" baseline="-25000">
                  <a:solidFill>
                    <a:srgbClr val="0000CC"/>
                  </a:solidFill>
                  <a:latin typeface="Times New Roman" pitchFamily="18" charset="0"/>
                </a:rPr>
                <a:t>in</a:t>
              </a:r>
            </a:p>
          </p:txBody>
        </p:sp>
        <p:sp>
          <p:nvSpPr>
            <p:cNvPr id="13356" name="Line 45"/>
            <p:cNvSpPr>
              <a:spLocks noChangeShapeType="1"/>
            </p:cNvSpPr>
            <p:nvPr/>
          </p:nvSpPr>
          <p:spPr bwMode="auto">
            <a:xfrm>
              <a:off x="1797" y="1425"/>
              <a:ext cx="46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57" name="Freeform 46"/>
            <p:cNvSpPr>
              <a:spLocks/>
            </p:cNvSpPr>
            <p:nvPr/>
          </p:nvSpPr>
          <p:spPr bwMode="auto">
            <a:xfrm rot="-5400000">
              <a:off x="4234" y="1824"/>
              <a:ext cx="338" cy="168"/>
            </a:xfrm>
            <a:custGeom>
              <a:avLst/>
              <a:gdLst>
                <a:gd name="T0" fmla="*/ 0 w 2475"/>
                <a:gd name="T1" fmla="*/ 0 h 1110"/>
                <a:gd name="T2" fmla="*/ 0 w 2475"/>
                <a:gd name="T3" fmla="*/ 0 h 1110"/>
                <a:gd name="T4" fmla="*/ 0 w 2475"/>
                <a:gd name="T5" fmla="*/ 1 h 1110"/>
                <a:gd name="T6" fmla="*/ 0 w 2475"/>
                <a:gd name="T7" fmla="*/ 0 h 1110"/>
                <a:gd name="T8" fmla="*/ 0 w 2475"/>
                <a:gd name="T9" fmla="*/ 1 h 1110"/>
                <a:gd name="T10" fmla="*/ 1 w 2475"/>
                <a:gd name="T11" fmla="*/ 0 h 1110"/>
                <a:gd name="T12" fmla="*/ 1 w 2475"/>
                <a:gd name="T13" fmla="*/ 1 h 1110"/>
                <a:gd name="T14" fmla="*/ 1 w 2475"/>
                <a:gd name="T15" fmla="*/ 0 h 1110"/>
                <a:gd name="T16" fmla="*/ 1 w 2475"/>
                <a:gd name="T17" fmla="*/ 1 h 1110"/>
                <a:gd name="T18" fmla="*/ 1 w 2475"/>
                <a:gd name="T19" fmla="*/ 0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38100" cmpd="sng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8480" name="Text Box 21"/>
          <p:cNvSpPr txBox="1">
            <a:spLocks noChangeArrowheads="1"/>
          </p:cNvSpPr>
          <p:nvPr/>
        </p:nvSpPr>
        <p:spPr bwMode="auto">
          <a:xfrm>
            <a:off x="316359" y="4528467"/>
            <a:ext cx="171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b="1" i="1" u="sng" dirty="0">
                <a:latin typeface="Times New Roman" pitchFamily="18" charset="0"/>
              </a:rPr>
              <a:t>Solution</a:t>
            </a:r>
          </a:p>
        </p:txBody>
      </p:sp>
      <p:graphicFrame>
        <p:nvGraphicFramePr>
          <p:cNvPr id="2869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239391"/>
              </p:ext>
            </p:extLst>
          </p:nvPr>
        </p:nvGraphicFramePr>
        <p:xfrm>
          <a:off x="2478449" y="4811505"/>
          <a:ext cx="47180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" name="Equation" r:id="rId3" imgW="2235200" imgH="444500" progId="Equation.3">
                  <p:embed/>
                </p:oleObj>
              </mc:Choice>
              <mc:Fallback>
                <p:oleObj name="Equation" r:id="rId3" imgW="2235200" imgH="4445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449" y="4811505"/>
                        <a:ext cx="4718050" cy="977900"/>
                      </a:xfrm>
                      <a:prstGeom prst="rect">
                        <a:avLst/>
                      </a:prstGeom>
                      <a:solidFill>
                        <a:srgbClr val="99FF99"/>
                      </a:solidFill>
                      <a:ln w="9525">
                        <a:solidFill>
                          <a:srgbClr val="99FF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002689"/>
              </p:ext>
            </p:extLst>
          </p:nvPr>
        </p:nvGraphicFramePr>
        <p:xfrm>
          <a:off x="1260145" y="5949280"/>
          <a:ext cx="60261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" name="Equation" r:id="rId5" imgW="2324100" imgH="241300" progId="Equation.3">
                  <p:embed/>
                </p:oleObj>
              </mc:Choice>
              <mc:Fallback>
                <p:oleObj name="Equation" r:id="rId5" imgW="23241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145" y="5949280"/>
                        <a:ext cx="6026150" cy="625475"/>
                      </a:xfrm>
                      <a:prstGeom prst="rect">
                        <a:avLst/>
                      </a:prstGeom>
                      <a:solidFill>
                        <a:srgbClr val="99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2"/>
          <p:cNvSpPr txBox="1">
            <a:spLocks noChangeArrowheads="1"/>
          </p:cNvSpPr>
          <p:nvPr/>
        </p:nvSpPr>
        <p:spPr>
          <a:xfrm>
            <a:off x="-4594" y="-333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00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Half –wave Rectifier with Transformer-coupled Input Voltage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5B0FD9-1A31-4F18-84C9-26795F4B4F12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6763" y="1143000"/>
            <a:ext cx="7772400" cy="31226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 smtClean="0">
                <a:latin typeface="Times New Roman" pitchFamily="18" charset="0"/>
              </a:rPr>
              <a:t>Most commonly used type in dc power supplies</a:t>
            </a:r>
          </a:p>
          <a:p>
            <a:pPr eaLnBrk="1" hangingPunct="1">
              <a:lnSpc>
                <a:spcPct val="90000"/>
              </a:lnSpc>
            </a:pPr>
            <a:endParaRPr lang="en-GB" sz="10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800" dirty="0" smtClean="0">
                <a:solidFill>
                  <a:srgbClr val="6600FF"/>
                </a:solidFill>
                <a:latin typeface="Times New Roman" pitchFamily="18" charset="0"/>
              </a:rPr>
              <a:t>Allows unidirectional (one-way) current to the load during the entire input cycle</a:t>
            </a:r>
          </a:p>
          <a:p>
            <a:pPr eaLnBrk="1" hangingPunct="1">
              <a:lnSpc>
                <a:spcPct val="90000"/>
              </a:lnSpc>
            </a:pPr>
            <a:endParaRPr lang="en-GB" sz="1000" dirty="0" smtClean="0">
              <a:solidFill>
                <a:srgbClr val="6600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800" dirty="0" smtClean="0">
                <a:latin typeface="Times New Roman" pitchFamily="18" charset="0"/>
              </a:rPr>
              <a:t>Output frequency is twice that of input frequency</a:t>
            </a:r>
          </a:p>
          <a:p>
            <a:pPr eaLnBrk="1" hangingPunct="1">
              <a:lnSpc>
                <a:spcPct val="90000"/>
              </a:lnSpc>
            </a:pPr>
            <a:endParaRPr lang="en-GB" sz="10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800" dirty="0" smtClean="0">
                <a:solidFill>
                  <a:srgbClr val="6600FF"/>
                </a:solidFill>
                <a:latin typeface="Times New Roman" pitchFamily="18" charset="0"/>
              </a:rPr>
              <a:t>Average value for a full-wave rectified sinusoidal voltage is twice that of half-wave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6726238" y="5702300"/>
            <a:ext cx="1968500" cy="825500"/>
            <a:chOff x="2293" y="3696"/>
            <a:chExt cx="1240" cy="520"/>
          </a:xfrm>
        </p:grpSpPr>
        <p:sp>
          <p:nvSpPr>
            <p:cNvPr id="15395" name="Rectangle 5"/>
            <p:cNvSpPr>
              <a:spLocks noChangeArrowheads="1"/>
            </p:cNvSpPr>
            <p:nvPr/>
          </p:nvSpPr>
          <p:spPr bwMode="auto">
            <a:xfrm>
              <a:off x="2293" y="3696"/>
              <a:ext cx="1240" cy="520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5396" name="Line 6"/>
            <p:cNvSpPr>
              <a:spLocks noChangeShapeType="1"/>
            </p:cNvSpPr>
            <p:nvPr/>
          </p:nvSpPr>
          <p:spPr bwMode="auto">
            <a:xfrm>
              <a:off x="3072" y="3952"/>
              <a:ext cx="28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97" name="Rectangle 7"/>
            <p:cNvSpPr>
              <a:spLocks noChangeArrowheads="1"/>
            </p:cNvSpPr>
            <p:nvPr/>
          </p:nvSpPr>
          <p:spPr bwMode="auto">
            <a:xfrm>
              <a:off x="3139" y="3954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 i="1">
                  <a:solidFill>
                    <a:srgbClr val="000000"/>
                  </a:solidFill>
                  <a:latin typeface="Symbol" pitchFamily="18" charset="2"/>
                </a:rPr>
                <a:t>p</a:t>
              </a:r>
              <a:endParaRPr lang="en-GB" sz="2400" b="1">
                <a:latin typeface="Times New Roman" pitchFamily="18" charset="0"/>
              </a:endParaRPr>
            </a:p>
          </p:txBody>
        </p:sp>
        <p:sp>
          <p:nvSpPr>
            <p:cNvPr id="15398" name="Rectangle 8"/>
            <p:cNvSpPr>
              <a:spLocks noChangeArrowheads="1"/>
            </p:cNvSpPr>
            <p:nvPr/>
          </p:nvSpPr>
          <p:spPr bwMode="auto">
            <a:xfrm>
              <a:off x="3275" y="3754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b="1" i="1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endParaRPr lang="en-GB" sz="2400" b="1">
                <a:latin typeface="Times New Roman" pitchFamily="18" charset="0"/>
              </a:endParaRPr>
            </a:p>
          </p:txBody>
        </p:sp>
        <p:sp>
          <p:nvSpPr>
            <p:cNvPr id="15399" name="Rectangle 9"/>
            <p:cNvSpPr>
              <a:spLocks noChangeArrowheads="1"/>
            </p:cNvSpPr>
            <p:nvPr/>
          </p:nvSpPr>
          <p:spPr bwMode="auto">
            <a:xfrm>
              <a:off x="2589" y="3872"/>
              <a:ext cx="2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b="1" i="1">
                  <a:solidFill>
                    <a:srgbClr val="000000"/>
                  </a:solidFill>
                  <a:latin typeface="Times New Roman" pitchFamily="18" charset="0"/>
                </a:rPr>
                <a:t>AVG</a:t>
              </a:r>
              <a:endParaRPr lang="en-GB" sz="2400" b="1">
                <a:latin typeface="Times New Roman" pitchFamily="18" charset="0"/>
              </a:endParaRPr>
            </a:p>
          </p:txBody>
        </p:sp>
        <p:sp>
          <p:nvSpPr>
            <p:cNvPr id="15400" name="Rectangle 10"/>
            <p:cNvSpPr>
              <a:spLocks noChangeArrowheads="1"/>
            </p:cNvSpPr>
            <p:nvPr/>
          </p:nvSpPr>
          <p:spPr bwMode="auto">
            <a:xfrm>
              <a:off x="3158" y="3711"/>
              <a:ext cx="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 i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endParaRPr lang="en-GB" sz="2400" b="1">
                <a:latin typeface="Times New Roman" pitchFamily="18" charset="0"/>
              </a:endParaRPr>
            </a:p>
          </p:txBody>
        </p:sp>
        <p:sp>
          <p:nvSpPr>
            <p:cNvPr id="15401" name="Rectangle 11"/>
            <p:cNvSpPr>
              <a:spLocks noChangeArrowheads="1"/>
            </p:cNvSpPr>
            <p:nvPr/>
          </p:nvSpPr>
          <p:spPr bwMode="auto">
            <a:xfrm>
              <a:off x="2472" y="3829"/>
              <a:ext cx="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 i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endParaRPr lang="en-GB" sz="2400" b="1">
                <a:latin typeface="Times New Roman" pitchFamily="18" charset="0"/>
              </a:endParaRPr>
            </a:p>
          </p:txBody>
        </p:sp>
        <p:sp>
          <p:nvSpPr>
            <p:cNvPr id="15402" name="Rectangle 12"/>
            <p:cNvSpPr>
              <a:spLocks noChangeArrowheads="1"/>
            </p:cNvSpPr>
            <p:nvPr/>
          </p:nvSpPr>
          <p:spPr bwMode="auto">
            <a:xfrm>
              <a:off x="3077" y="371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GB" sz="2400" b="1">
                <a:latin typeface="Times New Roman" pitchFamily="18" charset="0"/>
              </a:endParaRPr>
            </a:p>
          </p:txBody>
        </p:sp>
        <p:sp>
          <p:nvSpPr>
            <p:cNvPr id="15403" name="Rectangle 13"/>
            <p:cNvSpPr>
              <a:spLocks noChangeArrowheads="1"/>
            </p:cNvSpPr>
            <p:nvPr/>
          </p:nvSpPr>
          <p:spPr bwMode="auto">
            <a:xfrm>
              <a:off x="2919" y="3807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400" b="1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GB" sz="2400" b="1">
                <a:latin typeface="Times New Roman" pitchFamily="18" charset="0"/>
              </a:endParaRPr>
            </a:p>
          </p:txBody>
        </p:sp>
      </p:grpSp>
      <p:grpSp>
        <p:nvGrpSpPr>
          <p:cNvPr id="15365" name="Group 14"/>
          <p:cNvGrpSpPr>
            <a:grpSpLocks/>
          </p:cNvGrpSpPr>
          <p:nvPr/>
        </p:nvGrpSpPr>
        <p:grpSpPr bwMode="auto">
          <a:xfrm>
            <a:off x="149225" y="4408488"/>
            <a:ext cx="2673350" cy="1992312"/>
            <a:chOff x="630" y="2440"/>
            <a:chExt cx="1684" cy="1087"/>
          </a:xfrm>
        </p:grpSpPr>
        <p:sp>
          <p:nvSpPr>
            <p:cNvPr id="15384" name="Line 15"/>
            <p:cNvSpPr>
              <a:spLocks noChangeShapeType="1"/>
            </p:cNvSpPr>
            <p:nvPr/>
          </p:nvSpPr>
          <p:spPr bwMode="auto">
            <a:xfrm>
              <a:off x="850" y="3137"/>
              <a:ext cx="1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385" name="Text Box 16"/>
            <p:cNvSpPr txBox="1">
              <a:spLocks noChangeArrowheads="1"/>
            </p:cNvSpPr>
            <p:nvPr/>
          </p:nvSpPr>
          <p:spPr bwMode="auto">
            <a:xfrm>
              <a:off x="674" y="2440"/>
              <a:ext cx="628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000">
                  <a:latin typeface="Times New Roman" pitchFamily="18" charset="0"/>
                </a:rPr>
                <a:t>Vin</a:t>
              </a:r>
            </a:p>
          </p:txBody>
        </p:sp>
        <p:sp>
          <p:nvSpPr>
            <p:cNvPr id="15386" name="Line 17"/>
            <p:cNvSpPr>
              <a:spLocks noChangeShapeType="1"/>
            </p:cNvSpPr>
            <p:nvPr/>
          </p:nvSpPr>
          <p:spPr bwMode="auto">
            <a:xfrm flipV="1">
              <a:off x="904" y="2698"/>
              <a:ext cx="1" cy="7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387" name="Text Box 18"/>
            <p:cNvSpPr txBox="1">
              <a:spLocks noChangeArrowheads="1"/>
            </p:cNvSpPr>
            <p:nvPr/>
          </p:nvSpPr>
          <p:spPr bwMode="auto">
            <a:xfrm>
              <a:off x="2109" y="3116"/>
              <a:ext cx="205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0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5388" name="Text Box 19"/>
            <p:cNvSpPr txBox="1">
              <a:spLocks noChangeArrowheads="1"/>
            </p:cNvSpPr>
            <p:nvPr/>
          </p:nvSpPr>
          <p:spPr bwMode="auto">
            <a:xfrm>
              <a:off x="630" y="2976"/>
              <a:ext cx="2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0</a:t>
              </a:r>
            </a:p>
          </p:txBody>
        </p:sp>
        <p:grpSp>
          <p:nvGrpSpPr>
            <p:cNvPr id="15389" name="Group 20"/>
            <p:cNvGrpSpPr>
              <a:grpSpLocks/>
            </p:cNvGrpSpPr>
            <p:nvPr/>
          </p:nvGrpSpPr>
          <p:grpSpPr bwMode="auto">
            <a:xfrm>
              <a:off x="905" y="2755"/>
              <a:ext cx="529" cy="772"/>
              <a:chOff x="1657" y="2739"/>
              <a:chExt cx="529" cy="772"/>
            </a:xfrm>
          </p:grpSpPr>
          <p:sp>
            <p:nvSpPr>
              <p:cNvPr id="15393" name="Freeform 21"/>
              <p:cNvSpPr>
                <a:spLocks/>
              </p:cNvSpPr>
              <p:nvPr/>
            </p:nvSpPr>
            <p:spPr bwMode="auto">
              <a:xfrm>
                <a:off x="1657" y="2739"/>
                <a:ext cx="264" cy="382"/>
              </a:xfrm>
              <a:custGeom>
                <a:avLst/>
                <a:gdLst>
                  <a:gd name="T0" fmla="*/ 0 w 242"/>
                  <a:gd name="T1" fmla="*/ 378 h 382"/>
                  <a:gd name="T2" fmla="*/ 43 w 242"/>
                  <a:gd name="T3" fmla="*/ 216 h 382"/>
                  <a:gd name="T4" fmla="*/ 74 w 242"/>
                  <a:gd name="T5" fmla="*/ 114 h 382"/>
                  <a:gd name="T6" fmla="*/ 116 w 242"/>
                  <a:gd name="T7" fmla="*/ 40 h 382"/>
                  <a:gd name="T8" fmla="*/ 156 w 242"/>
                  <a:gd name="T9" fmla="*/ 6 h 382"/>
                  <a:gd name="T10" fmla="*/ 175 w 242"/>
                  <a:gd name="T11" fmla="*/ 4 h 382"/>
                  <a:gd name="T12" fmla="*/ 201 w 242"/>
                  <a:gd name="T13" fmla="*/ 14 h 382"/>
                  <a:gd name="T14" fmla="*/ 232 w 242"/>
                  <a:gd name="T15" fmla="*/ 38 h 382"/>
                  <a:gd name="T16" fmla="*/ 247 w 242"/>
                  <a:gd name="T17" fmla="*/ 62 h 382"/>
                  <a:gd name="T18" fmla="*/ 286 w 242"/>
                  <a:gd name="T19" fmla="*/ 146 h 382"/>
                  <a:gd name="T20" fmla="*/ 314 w 242"/>
                  <a:gd name="T21" fmla="*/ 258 h 382"/>
                  <a:gd name="T22" fmla="*/ 343 w 242"/>
                  <a:gd name="T23" fmla="*/ 382 h 38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42" h="382">
                    <a:moveTo>
                      <a:pt x="0" y="378"/>
                    </a:moveTo>
                    <a:cubicBezTo>
                      <a:pt x="10" y="319"/>
                      <a:pt x="21" y="260"/>
                      <a:pt x="30" y="216"/>
                    </a:cubicBezTo>
                    <a:cubicBezTo>
                      <a:pt x="39" y="172"/>
                      <a:pt x="43" y="143"/>
                      <a:pt x="52" y="114"/>
                    </a:cubicBezTo>
                    <a:cubicBezTo>
                      <a:pt x="61" y="85"/>
                      <a:pt x="72" y="58"/>
                      <a:pt x="82" y="40"/>
                    </a:cubicBezTo>
                    <a:cubicBezTo>
                      <a:pt x="92" y="22"/>
                      <a:pt x="103" y="12"/>
                      <a:pt x="110" y="6"/>
                    </a:cubicBezTo>
                    <a:cubicBezTo>
                      <a:pt x="117" y="0"/>
                      <a:pt x="119" y="3"/>
                      <a:pt x="124" y="4"/>
                    </a:cubicBezTo>
                    <a:cubicBezTo>
                      <a:pt x="129" y="5"/>
                      <a:pt x="135" y="8"/>
                      <a:pt x="142" y="14"/>
                    </a:cubicBezTo>
                    <a:cubicBezTo>
                      <a:pt x="149" y="20"/>
                      <a:pt x="159" y="30"/>
                      <a:pt x="164" y="38"/>
                    </a:cubicBezTo>
                    <a:cubicBezTo>
                      <a:pt x="169" y="46"/>
                      <a:pt x="168" y="44"/>
                      <a:pt x="174" y="62"/>
                    </a:cubicBezTo>
                    <a:cubicBezTo>
                      <a:pt x="180" y="80"/>
                      <a:pt x="194" y="113"/>
                      <a:pt x="202" y="146"/>
                    </a:cubicBezTo>
                    <a:cubicBezTo>
                      <a:pt x="210" y="179"/>
                      <a:pt x="215" y="219"/>
                      <a:pt x="222" y="258"/>
                    </a:cubicBezTo>
                    <a:cubicBezTo>
                      <a:pt x="229" y="297"/>
                      <a:pt x="235" y="339"/>
                      <a:pt x="242" y="382"/>
                    </a:cubicBezTo>
                  </a:path>
                </a:pathLst>
              </a:custGeom>
              <a:noFill/>
              <a:ln w="38100" cmpd="sng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5394" name="Freeform 22"/>
              <p:cNvSpPr>
                <a:spLocks/>
              </p:cNvSpPr>
              <p:nvPr/>
            </p:nvSpPr>
            <p:spPr bwMode="auto">
              <a:xfrm flipV="1">
                <a:off x="1922" y="3129"/>
                <a:ext cx="264" cy="382"/>
              </a:xfrm>
              <a:custGeom>
                <a:avLst/>
                <a:gdLst>
                  <a:gd name="T0" fmla="*/ 0 w 242"/>
                  <a:gd name="T1" fmla="*/ 378 h 382"/>
                  <a:gd name="T2" fmla="*/ 43 w 242"/>
                  <a:gd name="T3" fmla="*/ 216 h 382"/>
                  <a:gd name="T4" fmla="*/ 74 w 242"/>
                  <a:gd name="T5" fmla="*/ 114 h 382"/>
                  <a:gd name="T6" fmla="*/ 116 w 242"/>
                  <a:gd name="T7" fmla="*/ 40 h 382"/>
                  <a:gd name="T8" fmla="*/ 156 w 242"/>
                  <a:gd name="T9" fmla="*/ 6 h 382"/>
                  <a:gd name="T10" fmla="*/ 175 w 242"/>
                  <a:gd name="T11" fmla="*/ 4 h 382"/>
                  <a:gd name="T12" fmla="*/ 201 w 242"/>
                  <a:gd name="T13" fmla="*/ 14 h 382"/>
                  <a:gd name="T14" fmla="*/ 232 w 242"/>
                  <a:gd name="T15" fmla="*/ 38 h 382"/>
                  <a:gd name="T16" fmla="*/ 247 w 242"/>
                  <a:gd name="T17" fmla="*/ 62 h 382"/>
                  <a:gd name="T18" fmla="*/ 286 w 242"/>
                  <a:gd name="T19" fmla="*/ 146 h 382"/>
                  <a:gd name="T20" fmla="*/ 314 w 242"/>
                  <a:gd name="T21" fmla="*/ 258 h 382"/>
                  <a:gd name="T22" fmla="*/ 343 w 242"/>
                  <a:gd name="T23" fmla="*/ 382 h 38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42" h="382">
                    <a:moveTo>
                      <a:pt x="0" y="378"/>
                    </a:moveTo>
                    <a:cubicBezTo>
                      <a:pt x="10" y="319"/>
                      <a:pt x="21" y="260"/>
                      <a:pt x="30" y="216"/>
                    </a:cubicBezTo>
                    <a:cubicBezTo>
                      <a:pt x="39" y="172"/>
                      <a:pt x="43" y="143"/>
                      <a:pt x="52" y="114"/>
                    </a:cubicBezTo>
                    <a:cubicBezTo>
                      <a:pt x="61" y="85"/>
                      <a:pt x="72" y="58"/>
                      <a:pt x="82" y="40"/>
                    </a:cubicBezTo>
                    <a:cubicBezTo>
                      <a:pt x="92" y="22"/>
                      <a:pt x="103" y="12"/>
                      <a:pt x="110" y="6"/>
                    </a:cubicBezTo>
                    <a:cubicBezTo>
                      <a:pt x="117" y="0"/>
                      <a:pt x="119" y="3"/>
                      <a:pt x="124" y="4"/>
                    </a:cubicBezTo>
                    <a:cubicBezTo>
                      <a:pt x="129" y="5"/>
                      <a:pt x="135" y="8"/>
                      <a:pt x="142" y="14"/>
                    </a:cubicBezTo>
                    <a:cubicBezTo>
                      <a:pt x="149" y="20"/>
                      <a:pt x="159" y="30"/>
                      <a:pt x="164" y="38"/>
                    </a:cubicBezTo>
                    <a:cubicBezTo>
                      <a:pt x="169" y="46"/>
                      <a:pt x="168" y="44"/>
                      <a:pt x="174" y="62"/>
                    </a:cubicBezTo>
                    <a:cubicBezTo>
                      <a:pt x="180" y="80"/>
                      <a:pt x="194" y="113"/>
                      <a:pt x="202" y="146"/>
                    </a:cubicBezTo>
                    <a:cubicBezTo>
                      <a:pt x="210" y="179"/>
                      <a:pt x="215" y="219"/>
                      <a:pt x="222" y="258"/>
                    </a:cubicBezTo>
                    <a:cubicBezTo>
                      <a:pt x="229" y="297"/>
                      <a:pt x="235" y="339"/>
                      <a:pt x="242" y="382"/>
                    </a:cubicBezTo>
                  </a:path>
                </a:pathLst>
              </a:custGeom>
              <a:noFill/>
              <a:ln w="38100" cmpd="sng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grpSp>
          <p:nvGrpSpPr>
            <p:cNvPr id="15390" name="Group 23"/>
            <p:cNvGrpSpPr>
              <a:grpSpLocks/>
            </p:cNvGrpSpPr>
            <p:nvPr/>
          </p:nvGrpSpPr>
          <p:grpSpPr bwMode="auto">
            <a:xfrm>
              <a:off x="1441" y="2747"/>
              <a:ext cx="529" cy="772"/>
              <a:chOff x="1657" y="2739"/>
              <a:chExt cx="529" cy="772"/>
            </a:xfrm>
          </p:grpSpPr>
          <p:sp>
            <p:nvSpPr>
              <p:cNvPr id="15391" name="Freeform 24"/>
              <p:cNvSpPr>
                <a:spLocks/>
              </p:cNvSpPr>
              <p:nvPr/>
            </p:nvSpPr>
            <p:spPr bwMode="auto">
              <a:xfrm>
                <a:off x="1657" y="2739"/>
                <a:ext cx="264" cy="382"/>
              </a:xfrm>
              <a:custGeom>
                <a:avLst/>
                <a:gdLst>
                  <a:gd name="T0" fmla="*/ 0 w 242"/>
                  <a:gd name="T1" fmla="*/ 378 h 382"/>
                  <a:gd name="T2" fmla="*/ 43 w 242"/>
                  <a:gd name="T3" fmla="*/ 216 h 382"/>
                  <a:gd name="T4" fmla="*/ 74 w 242"/>
                  <a:gd name="T5" fmla="*/ 114 h 382"/>
                  <a:gd name="T6" fmla="*/ 116 w 242"/>
                  <a:gd name="T7" fmla="*/ 40 h 382"/>
                  <a:gd name="T8" fmla="*/ 156 w 242"/>
                  <a:gd name="T9" fmla="*/ 6 h 382"/>
                  <a:gd name="T10" fmla="*/ 175 w 242"/>
                  <a:gd name="T11" fmla="*/ 4 h 382"/>
                  <a:gd name="T12" fmla="*/ 201 w 242"/>
                  <a:gd name="T13" fmla="*/ 14 h 382"/>
                  <a:gd name="T14" fmla="*/ 232 w 242"/>
                  <a:gd name="T15" fmla="*/ 38 h 382"/>
                  <a:gd name="T16" fmla="*/ 247 w 242"/>
                  <a:gd name="T17" fmla="*/ 62 h 382"/>
                  <a:gd name="T18" fmla="*/ 286 w 242"/>
                  <a:gd name="T19" fmla="*/ 146 h 382"/>
                  <a:gd name="T20" fmla="*/ 314 w 242"/>
                  <a:gd name="T21" fmla="*/ 258 h 382"/>
                  <a:gd name="T22" fmla="*/ 343 w 242"/>
                  <a:gd name="T23" fmla="*/ 382 h 38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42" h="382">
                    <a:moveTo>
                      <a:pt x="0" y="378"/>
                    </a:moveTo>
                    <a:cubicBezTo>
                      <a:pt x="10" y="319"/>
                      <a:pt x="21" y="260"/>
                      <a:pt x="30" y="216"/>
                    </a:cubicBezTo>
                    <a:cubicBezTo>
                      <a:pt x="39" y="172"/>
                      <a:pt x="43" y="143"/>
                      <a:pt x="52" y="114"/>
                    </a:cubicBezTo>
                    <a:cubicBezTo>
                      <a:pt x="61" y="85"/>
                      <a:pt x="72" y="58"/>
                      <a:pt x="82" y="40"/>
                    </a:cubicBezTo>
                    <a:cubicBezTo>
                      <a:pt x="92" y="22"/>
                      <a:pt x="103" y="12"/>
                      <a:pt x="110" y="6"/>
                    </a:cubicBezTo>
                    <a:cubicBezTo>
                      <a:pt x="117" y="0"/>
                      <a:pt x="119" y="3"/>
                      <a:pt x="124" y="4"/>
                    </a:cubicBezTo>
                    <a:cubicBezTo>
                      <a:pt x="129" y="5"/>
                      <a:pt x="135" y="8"/>
                      <a:pt x="142" y="14"/>
                    </a:cubicBezTo>
                    <a:cubicBezTo>
                      <a:pt x="149" y="20"/>
                      <a:pt x="159" y="30"/>
                      <a:pt x="164" y="38"/>
                    </a:cubicBezTo>
                    <a:cubicBezTo>
                      <a:pt x="169" y="46"/>
                      <a:pt x="168" y="44"/>
                      <a:pt x="174" y="62"/>
                    </a:cubicBezTo>
                    <a:cubicBezTo>
                      <a:pt x="180" y="80"/>
                      <a:pt x="194" y="113"/>
                      <a:pt x="202" y="146"/>
                    </a:cubicBezTo>
                    <a:cubicBezTo>
                      <a:pt x="210" y="179"/>
                      <a:pt x="215" y="219"/>
                      <a:pt x="222" y="258"/>
                    </a:cubicBezTo>
                    <a:cubicBezTo>
                      <a:pt x="229" y="297"/>
                      <a:pt x="235" y="339"/>
                      <a:pt x="242" y="382"/>
                    </a:cubicBezTo>
                  </a:path>
                </a:pathLst>
              </a:custGeom>
              <a:noFill/>
              <a:ln w="38100" cmpd="sng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5392" name="Freeform 25"/>
              <p:cNvSpPr>
                <a:spLocks/>
              </p:cNvSpPr>
              <p:nvPr/>
            </p:nvSpPr>
            <p:spPr bwMode="auto">
              <a:xfrm flipV="1">
                <a:off x="1922" y="3129"/>
                <a:ext cx="264" cy="382"/>
              </a:xfrm>
              <a:custGeom>
                <a:avLst/>
                <a:gdLst>
                  <a:gd name="T0" fmla="*/ 0 w 242"/>
                  <a:gd name="T1" fmla="*/ 378 h 382"/>
                  <a:gd name="T2" fmla="*/ 43 w 242"/>
                  <a:gd name="T3" fmla="*/ 216 h 382"/>
                  <a:gd name="T4" fmla="*/ 74 w 242"/>
                  <a:gd name="T5" fmla="*/ 114 h 382"/>
                  <a:gd name="T6" fmla="*/ 116 w 242"/>
                  <a:gd name="T7" fmla="*/ 40 h 382"/>
                  <a:gd name="T8" fmla="*/ 156 w 242"/>
                  <a:gd name="T9" fmla="*/ 6 h 382"/>
                  <a:gd name="T10" fmla="*/ 175 w 242"/>
                  <a:gd name="T11" fmla="*/ 4 h 382"/>
                  <a:gd name="T12" fmla="*/ 201 w 242"/>
                  <a:gd name="T13" fmla="*/ 14 h 382"/>
                  <a:gd name="T14" fmla="*/ 232 w 242"/>
                  <a:gd name="T15" fmla="*/ 38 h 382"/>
                  <a:gd name="T16" fmla="*/ 247 w 242"/>
                  <a:gd name="T17" fmla="*/ 62 h 382"/>
                  <a:gd name="T18" fmla="*/ 286 w 242"/>
                  <a:gd name="T19" fmla="*/ 146 h 382"/>
                  <a:gd name="T20" fmla="*/ 314 w 242"/>
                  <a:gd name="T21" fmla="*/ 258 h 382"/>
                  <a:gd name="T22" fmla="*/ 343 w 242"/>
                  <a:gd name="T23" fmla="*/ 382 h 38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42" h="382">
                    <a:moveTo>
                      <a:pt x="0" y="378"/>
                    </a:moveTo>
                    <a:cubicBezTo>
                      <a:pt x="10" y="319"/>
                      <a:pt x="21" y="260"/>
                      <a:pt x="30" y="216"/>
                    </a:cubicBezTo>
                    <a:cubicBezTo>
                      <a:pt x="39" y="172"/>
                      <a:pt x="43" y="143"/>
                      <a:pt x="52" y="114"/>
                    </a:cubicBezTo>
                    <a:cubicBezTo>
                      <a:pt x="61" y="85"/>
                      <a:pt x="72" y="58"/>
                      <a:pt x="82" y="40"/>
                    </a:cubicBezTo>
                    <a:cubicBezTo>
                      <a:pt x="92" y="22"/>
                      <a:pt x="103" y="12"/>
                      <a:pt x="110" y="6"/>
                    </a:cubicBezTo>
                    <a:cubicBezTo>
                      <a:pt x="117" y="0"/>
                      <a:pt x="119" y="3"/>
                      <a:pt x="124" y="4"/>
                    </a:cubicBezTo>
                    <a:cubicBezTo>
                      <a:pt x="129" y="5"/>
                      <a:pt x="135" y="8"/>
                      <a:pt x="142" y="14"/>
                    </a:cubicBezTo>
                    <a:cubicBezTo>
                      <a:pt x="149" y="20"/>
                      <a:pt x="159" y="30"/>
                      <a:pt x="164" y="38"/>
                    </a:cubicBezTo>
                    <a:cubicBezTo>
                      <a:pt x="169" y="46"/>
                      <a:pt x="168" y="44"/>
                      <a:pt x="174" y="62"/>
                    </a:cubicBezTo>
                    <a:cubicBezTo>
                      <a:pt x="180" y="80"/>
                      <a:pt x="194" y="113"/>
                      <a:pt x="202" y="146"/>
                    </a:cubicBezTo>
                    <a:cubicBezTo>
                      <a:pt x="210" y="179"/>
                      <a:pt x="215" y="219"/>
                      <a:pt x="222" y="258"/>
                    </a:cubicBezTo>
                    <a:cubicBezTo>
                      <a:pt x="229" y="297"/>
                      <a:pt x="235" y="339"/>
                      <a:pt x="242" y="382"/>
                    </a:cubicBezTo>
                  </a:path>
                </a:pathLst>
              </a:custGeom>
              <a:noFill/>
              <a:ln w="38100" cmpd="sng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  <p:grpSp>
        <p:nvGrpSpPr>
          <p:cNvPr id="15366" name="Group 26"/>
          <p:cNvGrpSpPr>
            <a:grpSpLocks/>
          </p:cNvGrpSpPr>
          <p:nvPr/>
        </p:nvGrpSpPr>
        <p:grpSpPr bwMode="auto">
          <a:xfrm>
            <a:off x="6229350" y="4067175"/>
            <a:ext cx="2635250" cy="1533525"/>
            <a:chOff x="2910" y="2466"/>
            <a:chExt cx="1660" cy="966"/>
          </a:xfrm>
        </p:grpSpPr>
        <p:sp>
          <p:nvSpPr>
            <p:cNvPr id="15375" name="Line 27"/>
            <p:cNvSpPr>
              <a:spLocks noChangeShapeType="1"/>
            </p:cNvSpPr>
            <p:nvPr/>
          </p:nvSpPr>
          <p:spPr bwMode="auto">
            <a:xfrm>
              <a:off x="3106" y="3163"/>
              <a:ext cx="12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376" name="Text Box 28"/>
            <p:cNvSpPr txBox="1">
              <a:spLocks noChangeArrowheads="1"/>
            </p:cNvSpPr>
            <p:nvPr/>
          </p:nvSpPr>
          <p:spPr bwMode="auto">
            <a:xfrm>
              <a:off x="2930" y="2466"/>
              <a:ext cx="6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000">
                  <a:latin typeface="Times New Roman" pitchFamily="18" charset="0"/>
                </a:rPr>
                <a:t>Vout</a:t>
              </a:r>
            </a:p>
          </p:txBody>
        </p:sp>
        <p:sp>
          <p:nvSpPr>
            <p:cNvPr id="15377" name="Line 29"/>
            <p:cNvSpPr>
              <a:spLocks noChangeShapeType="1"/>
            </p:cNvSpPr>
            <p:nvPr/>
          </p:nvSpPr>
          <p:spPr bwMode="auto">
            <a:xfrm flipV="1">
              <a:off x="3160" y="2724"/>
              <a:ext cx="1" cy="7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378" name="Text Box 30"/>
            <p:cNvSpPr txBox="1">
              <a:spLocks noChangeArrowheads="1"/>
            </p:cNvSpPr>
            <p:nvPr/>
          </p:nvSpPr>
          <p:spPr bwMode="auto">
            <a:xfrm>
              <a:off x="4365" y="3014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0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5379" name="Text Box 31"/>
            <p:cNvSpPr txBox="1">
              <a:spLocks noChangeArrowheads="1"/>
            </p:cNvSpPr>
            <p:nvPr/>
          </p:nvSpPr>
          <p:spPr bwMode="auto">
            <a:xfrm>
              <a:off x="2910" y="3042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5380" name="Freeform 32"/>
            <p:cNvSpPr>
              <a:spLocks/>
            </p:cNvSpPr>
            <p:nvPr/>
          </p:nvSpPr>
          <p:spPr bwMode="auto">
            <a:xfrm>
              <a:off x="3426" y="2781"/>
              <a:ext cx="264" cy="382"/>
            </a:xfrm>
            <a:custGeom>
              <a:avLst/>
              <a:gdLst>
                <a:gd name="T0" fmla="*/ 0 w 242"/>
                <a:gd name="T1" fmla="*/ 378 h 382"/>
                <a:gd name="T2" fmla="*/ 43 w 242"/>
                <a:gd name="T3" fmla="*/ 216 h 382"/>
                <a:gd name="T4" fmla="*/ 74 w 242"/>
                <a:gd name="T5" fmla="*/ 114 h 382"/>
                <a:gd name="T6" fmla="*/ 116 w 242"/>
                <a:gd name="T7" fmla="*/ 40 h 382"/>
                <a:gd name="T8" fmla="*/ 156 w 242"/>
                <a:gd name="T9" fmla="*/ 6 h 382"/>
                <a:gd name="T10" fmla="*/ 175 w 242"/>
                <a:gd name="T11" fmla="*/ 4 h 382"/>
                <a:gd name="T12" fmla="*/ 201 w 242"/>
                <a:gd name="T13" fmla="*/ 14 h 382"/>
                <a:gd name="T14" fmla="*/ 232 w 242"/>
                <a:gd name="T15" fmla="*/ 38 h 382"/>
                <a:gd name="T16" fmla="*/ 247 w 242"/>
                <a:gd name="T17" fmla="*/ 62 h 382"/>
                <a:gd name="T18" fmla="*/ 286 w 242"/>
                <a:gd name="T19" fmla="*/ 146 h 382"/>
                <a:gd name="T20" fmla="*/ 314 w 242"/>
                <a:gd name="T21" fmla="*/ 258 h 382"/>
                <a:gd name="T22" fmla="*/ 343 w 242"/>
                <a:gd name="T23" fmla="*/ 382 h 3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2" h="382">
                  <a:moveTo>
                    <a:pt x="0" y="378"/>
                  </a:moveTo>
                  <a:cubicBezTo>
                    <a:pt x="10" y="319"/>
                    <a:pt x="21" y="260"/>
                    <a:pt x="30" y="216"/>
                  </a:cubicBezTo>
                  <a:cubicBezTo>
                    <a:pt x="39" y="172"/>
                    <a:pt x="43" y="143"/>
                    <a:pt x="52" y="114"/>
                  </a:cubicBezTo>
                  <a:cubicBezTo>
                    <a:pt x="61" y="85"/>
                    <a:pt x="72" y="58"/>
                    <a:pt x="82" y="40"/>
                  </a:cubicBezTo>
                  <a:cubicBezTo>
                    <a:pt x="92" y="22"/>
                    <a:pt x="103" y="12"/>
                    <a:pt x="110" y="6"/>
                  </a:cubicBezTo>
                  <a:cubicBezTo>
                    <a:pt x="117" y="0"/>
                    <a:pt x="119" y="3"/>
                    <a:pt x="124" y="4"/>
                  </a:cubicBezTo>
                  <a:cubicBezTo>
                    <a:pt x="129" y="5"/>
                    <a:pt x="135" y="8"/>
                    <a:pt x="142" y="14"/>
                  </a:cubicBezTo>
                  <a:cubicBezTo>
                    <a:pt x="149" y="20"/>
                    <a:pt x="159" y="30"/>
                    <a:pt x="164" y="38"/>
                  </a:cubicBezTo>
                  <a:cubicBezTo>
                    <a:pt x="169" y="46"/>
                    <a:pt x="168" y="44"/>
                    <a:pt x="174" y="62"/>
                  </a:cubicBezTo>
                  <a:cubicBezTo>
                    <a:pt x="180" y="80"/>
                    <a:pt x="194" y="113"/>
                    <a:pt x="202" y="146"/>
                  </a:cubicBezTo>
                  <a:cubicBezTo>
                    <a:pt x="210" y="179"/>
                    <a:pt x="215" y="219"/>
                    <a:pt x="222" y="258"/>
                  </a:cubicBezTo>
                  <a:cubicBezTo>
                    <a:pt x="229" y="297"/>
                    <a:pt x="235" y="339"/>
                    <a:pt x="242" y="382"/>
                  </a:cubicBezTo>
                </a:path>
              </a:pathLst>
            </a:custGeom>
            <a:solidFill>
              <a:srgbClr val="CCCCFF"/>
            </a:solidFill>
            <a:ln w="38100" cmpd="sng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381" name="Freeform 33"/>
            <p:cNvSpPr>
              <a:spLocks/>
            </p:cNvSpPr>
            <p:nvPr/>
          </p:nvSpPr>
          <p:spPr bwMode="auto">
            <a:xfrm>
              <a:off x="3162" y="2781"/>
              <a:ext cx="264" cy="382"/>
            </a:xfrm>
            <a:custGeom>
              <a:avLst/>
              <a:gdLst>
                <a:gd name="T0" fmla="*/ 0 w 242"/>
                <a:gd name="T1" fmla="*/ 378 h 382"/>
                <a:gd name="T2" fmla="*/ 43 w 242"/>
                <a:gd name="T3" fmla="*/ 216 h 382"/>
                <a:gd name="T4" fmla="*/ 74 w 242"/>
                <a:gd name="T5" fmla="*/ 114 h 382"/>
                <a:gd name="T6" fmla="*/ 116 w 242"/>
                <a:gd name="T7" fmla="*/ 40 h 382"/>
                <a:gd name="T8" fmla="*/ 156 w 242"/>
                <a:gd name="T9" fmla="*/ 6 h 382"/>
                <a:gd name="T10" fmla="*/ 175 w 242"/>
                <a:gd name="T11" fmla="*/ 4 h 382"/>
                <a:gd name="T12" fmla="*/ 201 w 242"/>
                <a:gd name="T13" fmla="*/ 14 h 382"/>
                <a:gd name="T14" fmla="*/ 232 w 242"/>
                <a:gd name="T15" fmla="*/ 38 h 382"/>
                <a:gd name="T16" fmla="*/ 247 w 242"/>
                <a:gd name="T17" fmla="*/ 62 h 382"/>
                <a:gd name="T18" fmla="*/ 286 w 242"/>
                <a:gd name="T19" fmla="*/ 146 h 382"/>
                <a:gd name="T20" fmla="*/ 314 w 242"/>
                <a:gd name="T21" fmla="*/ 258 h 382"/>
                <a:gd name="T22" fmla="*/ 343 w 242"/>
                <a:gd name="T23" fmla="*/ 382 h 3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2" h="382">
                  <a:moveTo>
                    <a:pt x="0" y="378"/>
                  </a:moveTo>
                  <a:cubicBezTo>
                    <a:pt x="10" y="319"/>
                    <a:pt x="21" y="260"/>
                    <a:pt x="30" y="216"/>
                  </a:cubicBezTo>
                  <a:cubicBezTo>
                    <a:pt x="39" y="172"/>
                    <a:pt x="43" y="143"/>
                    <a:pt x="52" y="114"/>
                  </a:cubicBezTo>
                  <a:cubicBezTo>
                    <a:pt x="61" y="85"/>
                    <a:pt x="72" y="58"/>
                    <a:pt x="82" y="40"/>
                  </a:cubicBezTo>
                  <a:cubicBezTo>
                    <a:pt x="92" y="22"/>
                    <a:pt x="103" y="12"/>
                    <a:pt x="110" y="6"/>
                  </a:cubicBezTo>
                  <a:cubicBezTo>
                    <a:pt x="117" y="0"/>
                    <a:pt x="119" y="3"/>
                    <a:pt x="124" y="4"/>
                  </a:cubicBezTo>
                  <a:cubicBezTo>
                    <a:pt x="129" y="5"/>
                    <a:pt x="135" y="8"/>
                    <a:pt x="142" y="14"/>
                  </a:cubicBezTo>
                  <a:cubicBezTo>
                    <a:pt x="149" y="20"/>
                    <a:pt x="159" y="30"/>
                    <a:pt x="164" y="38"/>
                  </a:cubicBezTo>
                  <a:cubicBezTo>
                    <a:pt x="169" y="46"/>
                    <a:pt x="168" y="44"/>
                    <a:pt x="174" y="62"/>
                  </a:cubicBezTo>
                  <a:cubicBezTo>
                    <a:pt x="180" y="80"/>
                    <a:pt x="194" y="113"/>
                    <a:pt x="202" y="146"/>
                  </a:cubicBezTo>
                  <a:cubicBezTo>
                    <a:pt x="210" y="179"/>
                    <a:pt x="215" y="219"/>
                    <a:pt x="222" y="258"/>
                  </a:cubicBezTo>
                  <a:cubicBezTo>
                    <a:pt x="229" y="297"/>
                    <a:pt x="235" y="339"/>
                    <a:pt x="242" y="382"/>
                  </a:cubicBezTo>
                </a:path>
              </a:pathLst>
            </a:custGeom>
            <a:solidFill>
              <a:srgbClr val="CCCCFF"/>
            </a:solidFill>
            <a:ln w="38100" cmpd="sng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382" name="Freeform 34"/>
            <p:cNvSpPr>
              <a:spLocks/>
            </p:cNvSpPr>
            <p:nvPr/>
          </p:nvSpPr>
          <p:spPr bwMode="auto">
            <a:xfrm>
              <a:off x="3962" y="2781"/>
              <a:ext cx="264" cy="382"/>
            </a:xfrm>
            <a:custGeom>
              <a:avLst/>
              <a:gdLst>
                <a:gd name="T0" fmla="*/ 0 w 242"/>
                <a:gd name="T1" fmla="*/ 378 h 382"/>
                <a:gd name="T2" fmla="*/ 43 w 242"/>
                <a:gd name="T3" fmla="*/ 216 h 382"/>
                <a:gd name="T4" fmla="*/ 74 w 242"/>
                <a:gd name="T5" fmla="*/ 114 h 382"/>
                <a:gd name="T6" fmla="*/ 116 w 242"/>
                <a:gd name="T7" fmla="*/ 40 h 382"/>
                <a:gd name="T8" fmla="*/ 156 w 242"/>
                <a:gd name="T9" fmla="*/ 6 h 382"/>
                <a:gd name="T10" fmla="*/ 175 w 242"/>
                <a:gd name="T11" fmla="*/ 4 h 382"/>
                <a:gd name="T12" fmla="*/ 201 w 242"/>
                <a:gd name="T13" fmla="*/ 14 h 382"/>
                <a:gd name="T14" fmla="*/ 232 w 242"/>
                <a:gd name="T15" fmla="*/ 38 h 382"/>
                <a:gd name="T16" fmla="*/ 247 w 242"/>
                <a:gd name="T17" fmla="*/ 62 h 382"/>
                <a:gd name="T18" fmla="*/ 286 w 242"/>
                <a:gd name="T19" fmla="*/ 146 h 382"/>
                <a:gd name="T20" fmla="*/ 314 w 242"/>
                <a:gd name="T21" fmla="*/ 258 h 382"/>
                <a:gd name="T22" fmla="*/ 343 w 242"/>
                <a:gd name="T23" fmla="*/ 382 h 3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2" h="382">
                  <a:moveTo>
                    <a:pt x="0" y="378"/>
                  </a:moveTo>
                  <a:cubicBezTo>
                    <a:pt x="10" y="319"/>
                    <a:pt x="21" y="260"/>
                    <a:pt x="30" y="216"/>
                  </a:cubicBezTo>
                  <a:cubicBezTo>
                    <a:pt x="39" y="172"/>
                    <a:pt x="43" y="143"/>
                    <a:pt x="52" y="114"/>
                  </a:cubicBezTo>
                  <a:cubicBezTo>
                    <a:pt x="61" y="85"/>
                    <a:pt x="72" y="58"/>
                    <a:pt x="82" y="40"/>
                  </a:cubicBezTo>
                  <a:cubicBezTo>
                    <a:pt x="92" y="22"/>
                    <a:pt x="103" y="12"/>
                    <a:pt x="110" y="6"/>
                  </a:cubicBezTo>
                  <a:cubicBezTo>
                    <a:pt x="117" y="0"/>
                    <a:pt x="119" y="3"/>
                    <a:pt x="124" y="4"/>
                  </a:cubicBezTo>
                  <a:cubicBezTo>
                    <a:pt x="129" y="5"/>
                    <a:pt x="135" y="8"/>
                    <a:pt x="142" y="14"/>
                  </a:cubicBezTo>
                  <a:cubicBezTo>
                    <a:pt x="149" y="20"/>
                    <a:pt x="159" y="30"/>
                    <a:pt x="164" y="38"/>
                  </a:cubicBezTo>
                  <a:cubicBezTo>
                    <a:pt x="169" y="46"/>
                    <a:pt x="168" y="44"/>
                    <a:pt x="174" y="62"/>
                  </a:cubicBezTo>
                  <a:cubicBezTo>
                    <a:pt x="180" y="80"/>
                    <a:pt x="194" y="113"/>
                    <a:pt x="202" y="146"/>
                  </a:cubicBezTo>
                  <a:cubicBezTo>
                    <a:pt x="210" y="179"/>
                    <a:pt x="215" y="219"/>
                    <a:pt x="222" y="258"/>
                  </a:cubicBezTo>
                  <a:cubicBezTo>
                    <a:pt x="229" y="297"/>
                    <a:pt x="235" y="339"/>
                    <a:pt x="242" y="382"/>
                  </a:cubicBezTo>
                </a:path>
              </a:pathLst>
            </a:custGeom>
            <a:solidFill>
              <a:srgbClr val="CCCCFF"/>
            </a:solidFill>
            <a:ln w="38100" cmpd="sng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383" name="Freeform 35"/>
            <p:cNvSpPr>
              <a:spLocks/>
            </p:cNvSpPr>
            <p:nvPr/>
          </p:nvSpPr>
          <p:spPr bwMode="auto">
            <a:xfrm>
              <a:off x="3698" y="2781"/>
              <a:ext cx="264" cy="382"/>
            </a:xfrm>
            <a:custGeom>
              <a:avLst/>
              <a:gdLst>
                <a:gd name="T0" fmla="*/ 0 w 242"/>
                <a:gd name="T1" fmla="*/ 378 h 382"/>
                <a:gd name="T2" fmla="*/ 43 w 242"/>
                <a:gd name="T3" fmla="*/ 216 h 382"/>
                <a:gd name="T4" fmla="*/ 74 w 242"/>
                <a:gd name="T5" fmla="*/ 114 h 382"/>
                <a:gd name="T6" fmla="*/ 116 w 242"/>
                <a:gd name="T7" fmla="*/ 40 h 382"/>
                <a:gd name="T8" fmla="*/ 156 w 242"/>
                <a:gd name="T9" fmla="*/ 6 h 382"/>
                <a:gd name="T10" fmla="*/ 175 w 242"/>
                <a:gd name="T11" fmla="*/ 4 h 382"/>
                <a:gd name="T12" fmla="*/ 201 w 242"/>
                <a:gd name="T13" fmla="*/ 14 h 382"/>
                <a:gd name="T14" fmla="*/ 232 w 242"/>
                <a:gd name="T15" fmla="*/ 38 h 382"/>
                <a:gd name="T16" fmla="*/ 247 w 242"/>
                <a:gd name="T17" fmla="*/ 62 h 382"/>
                <a:gd name="T18" fmla="*/ 286 w 242"/>
                <a:gd name="T19" fmla="*/ 146 h 382"/>
                <a:gd name="T20" fmla="*/ 314 w 242"/>
                <a:gd name="T21" fmla="*/ 258 h 382"/>
                <a:gd name="T22" fmla="*/ 343 w 242"/>
                <a:gd name="T23" fmla="*/ 382 h 3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2" h="382">
                  <a:moveTo>
                    <a:pt x="0" y="378"/>
                  </a:moveTo>
                  <a:cubicBezTo>
                    <a:pt x="10" y="319"/>
                    <a:pt x="21" y="260"/>
                    <a:pt x="30" y="216"/>
                  </a:cubicBezTo>
                  <a:cubicBezTo>
                    <a:pt x="39" y="172"/>
                    <a:pt x="43" y="143"/>
                    <a:pt x="52" y="114"/>
                  </a:cubicBezTo>
                  <a:cubicBezTo>
                    <a:pt x="61" y="85"/>
                    <a:pt x="72" y="58"/>
                    <a:pt x="82" y="40"/>
                  </a:cubicBezTo>
                  <a:cubicBezTo>
                    <a:pt x="92" y="22"/>
                    <a:pt x="103" y="12"/>
                    <a:pt x="110" y="6"/>
                  </a:cubicBezTo>
                  <a:cubicBezTo>
                    <a:pt x="117" y="0"/>
                    <a:pt x="119" y="3"/>
                    <a:pt x="124" y="4"/>
                  </a:cubicBezTo>
                  <a:cubicBezTo>
                    <a:pt x="129" y="5"/>
                    <a:pt x="135" y="8"/>
                    <a:pt x="142" y="14"/>
                  </a:cubicBezTo>
                  <a:cubicBezTo>
                    <a:pt x="149" y="20"/>
                    <a:pt x="159" y="30"/>
                    <a:pt x="164" y="38"/>
                  </a:cubicBezTo>
                  <a:cubicBezTo>
                    <a:pt x="169" y="46"/>
                    <a:pt x="168" y="44"/>
                    <a:pt x="174" y="62"/>
                  </a:cubicBezTo>
                  <a:cubicBezTo>
                    <a:pt x="180" y="80"/>
                    <a:pt x="194" y="113"/>
                    <a:pt x="202" y="146"/>
                  </a:cubicBezTo>
                  <a:cubicBezTo>
                    <a:pt x="210" y="179"/>
                    <a:pt x="215" y="219"/>
                    <a:pt x="222" y="258"/>
                  </a:cubicBezTo>
                  <a:cubicBezTo>
                    <a:pt x="229" y="297"/>
                    <a:pt x="235" y="339"/>
                    <a:pt x="242" y="382"/>
                  </a:cubicBezTo>
                </a:path>
              </a:pathLst>
            </a:custGeom>
            <a:solidFill>
              <a:srgbClr val="CCCCFF"/>
            </a:solidFill>
            <a:ln w="38100" cmpd="sng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15367" name="Group 36"/>
          <p:cNvGrpSpPr>
            <a:grpSpLocks/>
          </p:cNvGrpSpPr>
          <p:nvPr/>
        </p:nvGrpSpPr>
        <p:grpSpPr bwMode="auto">
          <a:xfrm>
            <a:off x="2781300" y="4597400"/>
            <a:ext cx="3429000" cy="1727200"/>
            <a:chOff x="2000" y="2464"/>
            <a:chExt cx="2096" cy="1000"/>
          </a:xfrm>
        </p:grpSpPr>
        <p:sp>
          <p:nvSpPr>
            <p:cNvPr id="15368" name="Rectangle 37"/>
            <p:cNvSpPr>
              <a:spLocks noChangeArrowheads="1"/>
            </p:cNvSpPr>
            <p:nvPr/>
          </p:nvSpPr>
          <p:spPr bwMode="auto">
            <a:xfrm>
              <a:off x="2440" y="2464"/>
              <a:ext cx="1216" cy="100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2400" b="1" i="1">
                  <a:solidFill>
                    <a:srgbClr val="6600FF"/>
                  </a:solidFill>
                  <a:latin typeface="Verdana" pitchFamily="34" charset="0"/>
                </a:rPr>
                <a:t>Full-wave</a:t>
              </a:r>
            </a:p>
            <a:p>
              <a:pPr algn="ctr"/>
              <a:r>
                <a:rPr lang="en-GB" sz="2400" b="1" i="1">
                  <a:solidFill>
                    <a:srgbClr val="6600FF"/>
                  </a:solidFill>
                  <a:latin typeface="Verdana" pitchFamily="34" charset="0"/>
                </a:rPr>
                <a:t>rectifier</a:t>
              </a:r>
            </a:p>
          </p:txBody>
        </p:sp>
        <p:grpSp>
          <p:nvGrpSpPr>
            <p:cNvPr id="15369" name="Group 38"/>
            <p:cNvGrpSpPr>
              <a:grpSpLocks/>
            </p:cNvGrpSpPr>
            <p:nvPr/>
          </p:nvGrpSpPr>
          <p:grpSpPr bwMode="auto">
            <a:xfrm>
              <a:off x="2000" y="2648"/>
              <a:ext cx="440" cy="632"/>
              <a:chOff x="2000" y="2648"/>
              <a:chExt cx="440" cy="632"/>
            </a:xfrm>
          </p:grpSpPr>
          <p:sp>
            <p:nvSpPr>
              <p:cNvPr id="15373" name="Line 39"/>
              <p:cNvSpPr>
                <a:spLocks noChangeShapeType="1"/>
              </p:cNvSpPr>
              <p:nvPr/>
            </p:nvSpPr>
            <p:spPr bwMode="auto">
              <a:xfrm flipV="1">
                <a:off x="2000" y="2648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374" name="Line 40"/>
              <p:cNvSpPr>
                <a:spLocks noChangeShapeType="1"/>
              </p:cNvSpPr>
              <p:nvPr/>
            </p:nvSpPr>
            <p:spPr bwMode="auto">
              <a:xfrm flipV="1">
                <a:off x="2008" y="3280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5370" name="Group 41"/>
            <p:cNvGrpSpPr>
              <a:grpSpLocks/>
            </p:cNvGrpSpPr>
            <p:nvPr/>
          </p:nvGrpSpPr>
          <p:grpSpPr bwMode="auto">
            <a:xfrm flipH="1">
              <a:off x="3656" y="2640"/>
              <a:ext cx="440" cy="632"/>
              <a:chOff x="2000" y="2648"/>
              <a:chExt cx="440" cy="632"/>
            </a:xfrm>
          </p:grpSpPr>
          <p:sp>
            <p:nvSpPr>
              <p:cNvPr id="15371" name="Line 42"/>
              <p:cNvSpPr>
                <a:spLocks noChangeShapeType="1"/>
              </p:cNvSpPr>
              <p:nvPr/>
            </p:nvSpPr>
            <p:spPr bwMode="auto">
              <a:xfrm flipV="1">
                <a:off x="2000" y="2648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372" name="Line 43"/>
              <p:cNvSpPr>
                <a:spLocks noChangeShapeType="1"/>
              </p:cNvSpPr>
              <p:nvPr/>
            </p:nvSpPr>
            <p:spPr bwMode="auto">
              <a:xfrm flipV="1">
                <a:off x="2008" y="3280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44" name="Rectangle 2"/>
          <p:cNvSpPr txBox="1">
            <a:spLocks noChangeArrowheads="1"/>
          </p:cNvSpPr>
          <p:nvPr/>
        </p:nvSpPr>
        <p:spPr>
          <a:xfrm>
            <a:off x="-15103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19-2 Full–wave Rectifiers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C6A72E-9A7B-4208-BFCF-F6954B07064D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latin typeface="Times New Roman" pitchFamily="18" charset="0"/>
              </a:rPr>
              <a:t>This uses two diodes connected to the secondary of a centre-tapped transformer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292725" y="2651125"/>
            <a:ext cx="42386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2400">
                <a:solidFill>
                  <a:srgbClr val="0000CC"/>
                </a:solidFill>
                <a:latin typeface="Times New Roman" pitchFamily="18" charset="0"/>
              </a:rPr>
              <a:t>D</a:t>
            </a:r>
            <a:r>
              <a:rPr lang="en-GB" sz="2400" baseline="-25000">
                <a:solidFill>
                  <a:srgbClr val="0000CC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16389" name="Group 5"/>
          <p:cNvGrpSpPr>
            <a:grpSpLocks/>
          </p:cNvGrpSpPr>
          <p:nvPr/>
        </p:nvGrpSpPr>
        <p:grpSpPr bwMode="auto">
          <a:xfrm>
            <a:off x="5608638" y="5310188"/>
            <a:ext cx="360362" cy="561975"/>
            <a:chOff x="3444" y="1773"/>
            <a:chExt cx="213" cy="244"/>
          </a:xfrm>
        </p:grpSpPr>
        <p:grpSp>
          <p:nvGrpSpPr>
            <p:cNvPr id="16466" name="Group 6"/>
            <p:cNvGrpSpPr>
              <a:grpSpLocks/>
            </p:cNvGrpSpPr>
            <p:nvPr/>
          </p:nvGrpSpPr>
          <p:grpSpPr bwMode="auto">
            <a:xfrm>
              <a:off x="3444" y="1773"/>
              <a:ext cx="204" cy="244"/>
              <a:chOff x="3444" y="1773"/>
              <a:chExt cx="204" cy="244"/>
            </a:xfrm>
          </p:grpSpPr>
          <p:sp>
            <p:nvSpPr>
              <p:cNvPr id="16468" name="Line 7"/>
              <p:cNvSpPr>
                <a:spLocks noChangeShapeType="1"/>
              </p:cNvSpPr>
              <p:nvPr/>
            </p:nvSpPr>
            <p:spPr bwMode="auto">
              <a:xfrm>
                <a:off x="3444" y="1773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69" name="Line 8"/>
              <p:cNvSpPr>
                <a:spLocks noChangeShapeType="1"/>
              </p:cNvSpPr>
              <p:nvPr/>
            </p:nvSpPr>
            <p:spPr bwMode="auto">
              <a:xfrm>
                <a:off x="3444" y="1773"/>
                <a:ext cx="204" cy="121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70" name="Line 9"/>
              <p:cNvSpPr>
                <a:spLocks noChangeShapeType="1"/>
              </p:cNvSpPr>
              <p:nvPr/>
            </p:nvSpPr>
            <p:spPr bwMode="auto">
              <a:xfrm flipV="1">
                <a:off x="3444" y="1894"/>
                <a:ext cx="204" cy="123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6467" name="Line 10"/>
            <p:cNvSpPr>
              <a:spLocks noChangeShapeType="1"/>
            </p:cNvSpPr>
            <p:nvPr/>
          </p:nvSpPr>
          <p:spPr bwMode="auto">
            <a:xfrm>
              <a:off x="3657" y="1780"/>
              <a:ext cx="0" cy="227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6390" name="Group 11"/>
          <p:cNvGrpSpPr>
            <a:grpSpLocks/>
          </p:cNvGrpSpPr>
          <p:nvPr/>
        </p:nvGrpSpPr>
        <p:grpSpPr bwMode="auto">
          <a:xfrm>
            <a:off x="2814638" y="3084513"/>
            <a:ext cx="307975" cy="217487"/>
            <a:chOff x="622" y="860"/>
            <a:chExt cx="529" cy="772"/>
          </a:xfrm>
        </p:grpSpPr>
        <p:sp>
          <p:nvSpPr>
            <p:cNvPr id="16464" name="Freeform 12"/>
            <p:cNvSpPr>
              <a:spLocks/>
            </p:cNvSpPr>
            <p:nvPr/>
          </p:nvSpPr>
          <p:spPr bwMode="auto">
            <a:xfrm>
              <a:off x="622" y="860"/>
              <a:ext cx="264" cy="382"/>
            </a:xfrm>
            <a:custGeom>
              <a:avLst/>
              <a:gdLst>
                <a:gd name="T0" fmla="*/ 0 w 242"/>
                <a:gd name="T1" fmla="*/ 378 h 382"/>
                <a:gd name="T2" fmla="*/ 43 w 242"/>
                <a:gd name="T3" fmla="*/ 216 h 382"/>
                <a:gd name="T4" fmla="*/ 74 w 242"/>
                <a:gd name="T5" fmla="*/ 114 h 382"/>
                <a:gd name="T6" fmla="*/ 116 w 242"/>
                <a:gd name="T7" fmla="*/ 40 h 382"/>
                <a:gd name="T8" fmla="*/ 156 w 242"/>
                <a:gd name="T9" fmla="*/ 6 h 382"/>
                <a:gd name="T10" fmla="*/ 175 w 242"/>
                <a:gd name="T11" fmla="*/ 4 h 382"/>
                <a:gd name="T12" fmla="*/ 201 w 242"/>
                <a:gd name="T13" fmla="*/ 14 h 382"/>
                <a:gd name="T14" fmla="*/ 232 w 242"/>
                <a:gd name="T15" fmla="*/ 38 h 382"/>
                <a:gd name="T16" fmla="*/ 247 w 242"/>
                <a:gd name="T17" fmla="*/ 62 h 382"/>
                <a:gd name="T18" fmla="*/ 286 w 242"/>
                <a:gd name="T19" fmla="*/ 146 h 382"/>
                <a:gd name="T20" fmla="*/ 314 w 242"/>
                <a:gd name="T21" fmla="*/ 258 h 382"/>
                <a:gd name="T22" fmla="*/ 343 w 242"/>
                <a:gd name="T23" fmla="*/ 382 h 3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2" h="382">
                  <a:moveTo>
                    <a:pt x="0" y="378"/>
                  </a:moveTo>
                  <a:cubicBezTo>
                    <a:pt x="10" y="319"/>
                    <a:pt x="21" y="260"/>
                    <a:pt x="30" y="216"/>
                  </a:cubicBezTo>
                  <a:cubicBezTo>
                    <a:pt x="39" y="172"/>
                    <a:pt x="43" y="143"/>
                    <a:pt x="52" y="114"/>
                  </a:cubicBezTo>
                  <a:cubicBezTo>
                    <a:pt x="61" y="85"/>
                    <a:pt x="72" y="58"/>
                    <a:pt x="82" y="40"/>
                  </a:cubicBezTo>
                  <a:cubicBezTo>
                    <a:pt x="92" y="22"/>
                    <a:pt x="103" y="12"/>
                    <a:pt x="110" y="6"/>
                  </a:cubicBezTo>
                  <a:cubicBezTo>
                    <a:pt x="117" y="0"/>
                    <a:pt x="119" y="3"/>
                    <a:pt x="124" y="4"/>
                  </a:cubicBezTo>
                  <a:cubicBezTo>
                    <a:pt x="129" y="5"/>
                    <a:pt x="135" y="8"/>
                    <a:pt x="142" y="14"/>
                  </a:cubicBezTo>
                  <a:cubicBezTo>
                    <a:pt x="149" y="20"/>
                    <a:pt x="159" y="30"/>
                    <a:pt x="164" y="38"/>
                  </a:cubicBezTo>
                  <a:cubicBezTo>
                    <a:pt x="169" y="46"/>
                    <a:pt x="168" y="44"/>
                    <a:pt x="174" y="62"/>
                  </a:cubicBezTo>
                  <a:cubicBezTo>
                    <a:pt x="180" y="80"/>
                    <a:pt x="194" y="113"/>
                    <a:pt x="202" y="146"/>
                  </a:cubicBezTo>
                  <a:cubicBezTo>
                    <a:pt x="210" y="179"/>
                    <a:pt x="215" y="219"/>
                    <a:pt x="222" y="258"/>
                  </a:cubicBezTo>
                  <a:cubicBezTo>
                    <a:pt x="229" y="297"/>
                    <a:pt x="235" y="339"/>
                    <a:pt x="242" y="382"/>
                  </a:cubicBezTo>
                </a:path>
              </a:pathLst>
            </a:custGeom>
            <a:noFill/>
            <a:ln w="28575" cmpd="sng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6465" name="Freeform 13"/>
            <p:cNvSpPr>
              <a:spLocks/>
            </p:cNvSpPr>
            <p:nvPr/>
          </p:nvSpPr>
          <p:spPr bwMode="auto">
            <a:xfrm flipV="1">
              <a:off x="887" y="1250"/>
              <a:ext cx="264" cy="382"/>
            </a:xfrm>
            <a:custGeom>
              <a:avLst/>
              <a:gdLst>
                <a:gd name="T0" fmla="*/ 0 w 242"/>
                <a:gd name="T1" fmla="*/ 378 h 382"/>
                <a:gd name="T2" fmla="*/ 43 w 242"/>
                <a:gd name="T3" fmla="*/ 216 h 382"/>
                <a:gd name="T4" fmla="*/ 74 w 242"/>
                <a:gd name="T5" fmla="*/ 114 h 382"/>
                <a:gd name="T6" fmla="*/ 116 w 242"/>
                <a:gd name="T7" fmla="*/ 40 h 382"/>
                <a:gd name="T8" fmla="*/ 156 w 242"/>
                <a:gd name="T9" fmla="*/ 6 h 382"/>
                <a:gd name="T10" fmla="*/ 175 w 242"/>
                <a:gd name="T11" fmla="*/ 4 h 382"/>
                <a:gd name="T12" fmla="*/ 201 w 242"/>
                <a:gd name="T13" fmla="*/ 14 h 382"/>
                <a:gd name="T14" fmla="*/ 232 w 242"/>
                <a:gd name="T15" fmla="*/ 38 h 382"/>
                <a:gd name="T16" fmla="*/ 247 w 242"/>
                <a:gd name="T17" fmla="*/ 62 h 382"/>
                <a:gd name="T18" fmla="*/ 286 w 242"/>
                <a:gd name="T19" fmla="*/ 146 h 382"/>
                <a:gd name="T20" fmla="*/ 314 w 242"/>
                <a:gd name="T21" fmla="*/ 258 h 382"/>
                <a:gd name="T22" fmla="*/ 343 w 242"/>
                <a:gd name="T23" fmla="*/ 382 h 3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2" h="382">
                  <a:moveTo>
                    <a:pt x="0" y="378"/>
                  </a:moveTo>
                  <a:cubicBezTo>
                    <a:pt x="10" y="319"/>
                    <a:pt x="21" y="260"/>
                    <a:pt x="30" y="216"/>
                  </a:cubicBezTo>
                  <a:cubicBezTo>
                    <a:pt x="39" y="172"/>
                    <a:pt x="43" y="143"/>
                    <a:pt x="52" y="114"/>
                  </a:cubicBezTo>
                  <a:cubicBezTo>
                    <a:pt x="61" y="85"/>
                    <a:pt x="72" y="58"/>
                    <a:pt x="82" y="40"/>
                  </a:cubicBezTo>
                  <a:cubicBezTo>
                    <a:pt x="92" y="22"/>
                    <a:pt x="103" y="12"/>
                    <a:pt x="110" y="6"/>
                  </a:cubicBezTo>
                  <a:cubicBezTo>
                    <a:pt x="117" y="0"/>
                    <a:pt x="119" y="3"/>
                    <a:pt x="124" y="4"/>
                  </a:cubicBezTo>
                  <a:cubicBezTo>
                    <a:pt x="129" y="5"/>
                    <a:pt x="135" y="8"/>
                    <a:pt x="142" y="14"/>
                  </a:cubicBezTo>
                  <a:cubicBezTo>
                    <a:pt x="149" y="20"/>
                    <a:pt x="159" y="30"/>
                    <a:pt x="164" y="38"/>
                  </a:cubicBezTo>
                  <a:cubicBezTo>
                    <a:pt x="169" y="46"/>
                    <a:pt x="168" y="44"/>
                    <a:pt x="174" y="62"/>
                  </a:cubicBezTo>
                  <a:cubicBezTo>
                    <a:pt x="180" y="80"/>
                    <a:pt x="194" y="113"/>
                    <a:pt x="202" y="146"/>
                  </a:cubicBezTo>
                  <a:cubicBezTo>
                    <a:pt x="210" y="179"/>
                    <a:pt x="215" y="219"/>
                    <a:pt x="222" y="258"/>
                  </a:cubicBezTo>
                  <a:cubicBezTo>
                    <a:pt x="229" y="297"/>
                    <a:pt x="235" y="339"/>
                    <a:pt x="242" y="382"/>
                  </a:cubicBezTo>
                </a:path>
              </a:pathLst>
            </a:custGeom>
            <a:noFill/>
            <a:ln w="28575" cmpd="sng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16391" name="Freeform 14"/>
          <p:cNvSpPr>
            <a:spLocks/>
          </p:cNvSpPr>
          <p:nvPr/>
        </p:nvSpPr>
        <p:spPr bwMode="auto">
          <a:xfrm>
            <a:off x="3794125" y="3633788"/>
            <a:ext cx="131763" cy="360362"/>
          </a:xfrm>
          <a:custGeom>
            <a:avLst/>
            <a:gdLst>
              <a:gd name="T0" fmla="*/ 0 w 140"/>
              <a:gd name="T1" fmla="*/ 0 h 252"/>
              <a:gd name="T2" fmla="*/ 2147483647 w 140"/>
              <a:gd name="T3" fmla="*/ 2147483647 h 252"/>
              <a:gd name="T4" fmla="*/ 0 w 140"/>
              <a:gd name="T5" fmla="*/ 2147483647 h 2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0" h="252">
                <a:moveTo>
                  <a:pt x="0" y="0"/>
                </a:moveTo>
                <a:cubicBezTo>
                  <a:pt x="70" y="49"/>
                  <a:pt x="140" y="98"/>
                  <a:pt x="140" y="140"/>
                </a:cubicBezTo>
                <a:cubicBezTo>
                  <a:pt x="140" y="182"/>
                  <a:pt x="70" y="217"/>
                  <a:pt x="0" y="252"/>
                </a:cubicBezTo>
              </a:path>
            </a:pathLst>
          </a:custGeom>
          <a:noFill/>
          <a:ln w="28575" cmpd="sng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6392" name="Freeform 15"/>
          <p:cNvSpPr>
            <a:spLocks/>
          </p:cNvSpPr>
          <p:nvPr/>
        </p:nvSpPr>
        <p:spPr bwMode="auto">
          <a:xfrm>
            <a:off x="3794125" y="3994150"/>
            <a:ext cx="131763" cy="358775"/>
          </a:xfrm>
          <a:custGeom>
            <a:avLst/>
            <a:gdLst>
              <a:gd name="T0" fmla="*/ 0 w 140"/>
              <a:gd name="T1" fmla="*/ 0 h 252"/>
              <a:gd name="T2" fmla="*/ 2147483647 w 140"/>
              <a:gd name="T3" fmla="*/ 2147483647 h 252"/>
              <a:gd name="T4" fmla="*/ 0 w 140"/>
              <a:gd name="T5" fmla="*/ 2147483647 h 2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0" h="252">
                <a:moveTo>
                  <a:pt x="0" y="0"/>
                </a:moveTo>
                <a:cubicBezTo>
                  <a:pt x="70" y="49"/>
                  <a:pt x="140" y="98"/>
                  <a:pt x="140" y="140"/>
                </a:cubicBezTo>
                <a:cubicBezTo>
                  <a:pt x="140" y="182"/>
                  <a:pt x="70" y="217"/>
                  <a:pt x="0" y="252"/>
                </a:cubicBezTo>
              </a:path>
            </a:pathLst>
          </a:custGeom>
          <a:noFill/>
          <a:ln w="28575" cmpd="sng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6393" name="Freeform 16"/>
          <p:cNvSpPr>
            <a:spLocks/>
          </p:cNvSpPr>
          <p:nvPr/>
        </p:nvSpPr>
        <p:spPr bwMode="auto">
          <a:xfrm>
            <a:off x="3794125" y="4352925"/>
            <a:ext cx="131763" cy="360363"/>
          </a:xfrm>
          <a:custGeom>
            <a:avLst/>
            <a:gdLst>
              <a:gd name="T0" fmla="*/ 0 w 140"/>
              <a:gd name="T1" fmla="*/ 0 h 252"/>
              <a:gd name="T2" fmla="*/ 2147483647 w 140"/>
              <a:gd name="T3" fmla="*/ 2147483647 h 252"/>
              <a:gd name="T4" fmla="*/ 0 w 140"/>
              <a:gd name="T5" fmla="*/ 2147483647 h 2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0" h="252">
                <a:moveTo>
                  <a:pt x="0" y="0"/>
                </a:moveTo>
                <a:cubicBezTo>
                  <a:pt x="70" y="49"/>
                  <a:pt x="140" y="98"/>
                  <a:pt x="140" y="140"/>
                </a:cubicBezTo>
                <a:cubicBezTo>
                  <a:pt x="140" y="182"/>
                  <a:pt x="70" y="217"/>
                  <a:pt x="0" y="252"/>
                </a:cubicBezTo>
              </a:path>
            </a:pathLst>
          </a:custGeom>
          <a:noFill/>
          <a:ln w="28575" cmpd="sng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6394" name="Freeform 17"/>
          <p:cNvSpPr>
            <a:spLocks/>
          </p:cNvSpPr>
          <p:nvPr/>
        </p:nvSpPr>
        <p:spPr bwMode="auto">
          <a:xfrm>
            <a:off x="3794125" y="4713288"/>
            <a:ext cx="131763" cy="355600"/>
          </a:xfrm>
          <a:custGeom>
            <a:avLst/>
            <a:gdLst>
              <a:gd name="T0" fmla="*/ 0 w 140"/>
              <a:gd name="T1" fmla="*/ 0 h 252"/>
              <a:gd name="T2" fmla="*/ 2147483647 w 140"/>
              <a:gd name="T3" fmla="*/ 2147483647 h 252"/>
              <a:gd name="T4" fmla="*/ 0 w 140"/>
              <a:gd name="T5" fmla="*/ 2147483647 h 2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0" h="252">
                <a:moveTo>
                  <a:pt x="0" y="0"/>
                </a:moveTo>
                <a:cubicBezTo>
                  <a:pt x="70" y="49"/>
                  <a:pt x="140" y="98"/>
                  <a:pt x="140" y="140"/>
                </a:cubicBezTo>
                <a:cubicBezTo>
                  <a:pt x="140" y="182"/>
                  <a:pt x="70" y="217"/>
                  <a:pt x="0" y="252"/>
                </a:cubicBezTo>
              </a:path>
            </a:pathLst>
          </a:custGeom>
          <a:noFill/>
          <a:ln w="28575" cmpd="sng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6395" name="Freeform 18"/>
          <p:cNvSpPr>
            <a:spLocks/>
          </p:cNvSpPr>
          <p:nvPr/>
        </p:nvSpPr>
        <p:spPr bwMode="auto">
          <a:xfrm flipH="1">
            <a:off x="4295775" y="3633788"/>
            <a:ext cx="134938" cy="360362"/>
          </a:xfrm>
          <a:custGeom>
            <a:avLst/>
            <a:gdLst>
              <a:gd name="T0" fmla="*/ 0 w 140"/>
              <a:gd name="T1" fmla="*/ 0 h 252"/>
              <a:gd name="T2" fmla="*/ 2147483647 w 140"/>
              <a:gd name="T3" fmla="*/ 2147483647 h 252"/>
              <a:gd name="T4" fmla="*/ 0 w 140"/>
              <a:gd name="T5" fmla="*/ 2147483647 h 2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0" h="252">
                <a:moveTo>
                  <a:pt x="0" y="0"/>
                </a:moveTo>
                <a:cubicBezTo>
                  <a:pt x="70" y="49"/>
                  <a:pt x="140" y="98"/>
                  <a:pt x="140" y="140"/>
                </a:cubicBezTo>
                <a:cubicBezTo>
                  <a:pt x="140" y="182"/>
                  <a:pt x="70" y="217"/>
                  <a:pt x="0" y="252"/>
                </a:cubicBezTo>
              </a:path>
            </a:pathLst>
          </a:custGeom>
          <a:noFill/>
          <a:ln w="28575" cmpd="sng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6396" name="Freeform 19"/>
          <p:cNvSpPr>
            <a:spLocks/>
          </p:cNvSpPr>
          <p:nvPr/>
        </p:nvSpPr>
        <p:spPr bwMode="auto">
          <a:xfrm flipH="1">
            <a:off x="4295775" y="3994150"/>
            <a:ext cx="134938" cy="358775"/>
          </a:xfrm>
          <a:custGeom>
            <a:avLst/>
            <a:gdLst>
              <a:gd name="T0" fmla="*/ 0 w 140"/>
              <a:gd name="T1" fmla="*/ 0 h 252"/>
              <a:gd name="T2" fmla="*/ 2147483647 w 140"/>
              <a:gd name="T3" fmla="*/ 2147483647 h 252"/>
              <a:gd name="T4" fmla="*/ 0 w 140"/>
              <a:gd name="T5" fmla="*/ 2147483647 h 2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0" h="252">
                <a:moveTo>
                  <a:pt x="0" y="0"/>
                </a:moveTo>
                <a:cubicBezTo>
                  <a:pt x="70" y="49"/>
                  <a:pt x="140" y="98"/>
                  <a:pt x="140" y="140"/>
                </a:cubicBezTo>
                <a:cubicBezTo>
                  <a:pt x="140" y="182"/>
                  <a:pt x="70" y="217"/>
                  <a:pt x="0" y="252"/>
                </a:cubicBezTo>
              </a:path>
            </a:pathLst>
          </a:custGeom>
          <a:noFill/>
          <a:ln w="28575" cmpd="sng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6397" name="Freeform 20"/>
          <p:cNvSpPr>
            <a:spLocks/>
          </p:cNvSpPr>
          <p:nvPr/>
        </p:nvSpPr>
        <p:spPr bwMode="auto">
          <a:xfrm flipH="1">
            <a:off x="4295775" y="4352925"/>
            <a:ext cx="134938" cy="360363"/>
          </a:xfrm>
          <a:custGeom>
            <a:avLst/>
            <a:gdLst>
              <a:gd name="T0" fmla="*/ 0 w 140"/>
              <a:gd name="T1" fmla="*/ 0 h 252"/>
              <a:gd name="T2" fmla="*/ 2147483647 w 140"/>
              <a:gd name="T3" fmla="*/ 2147483647 h 252"/>
              <a:gd name="T4" fmla="*/ 0 w 140"/>
              <a:gd name="T5" fmla="*/ 2147483647 h 2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0" h="252">
                <a:moveTo>
                  <a:pt x="0" y="0"/>
                </a:moveTo>
                <a:cubicBezTo>
                  <a:pt x="70" y="49"/>
                  <a:pt x="140" y="98"/>
                  <a:pt x="140" y="140"/>
                </a:cubicBezTo>
                <a:cubicBezTo>
                  <a:pt x="140" y="182"/>
                  <a:pt x="70" y="217"/>
                  <a:pt x="0" y="252"/>
                </a:cubicBezTo>
              </a:path>
            </a:pathLst>
          </a:custGeom>
          <a:noFill/>
          <a:ln w="28575" cmpd="sng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6398" name="Freeform 21"/>
          <p:cNvSpPr>
            <a:spLocks/>
          </p:cNvSpPr>
          <p:nvPr/>
        </p:nvSpPr>
        <p:spPr bwMode="auto">
          <a:xfrm flipH="1">
            <a:off x="4295775" y="4713288"/>
            <a:ext cx="134938" cy="355600"/>
          </a:xfrm>
          <a:custGeom>
            <a:avLst/>
            <a:gdLst>
              <a:gd name="T0" fmla="*/ 0 w 140"/>
              <a:gd name="T1" fmla="*/ 0 h 252"/>
              <a:gd name="T2" fmla="*/ 2147483647 w 140"/>
              <a:gd name="T3" fmla="*/ 2147483647 h 252"/>
              <a:gd name="T4" fmla="*/ 0 w 140"/>
              <a:gd name="T5" fmla="*/ 2147483647 h 2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0" h="252">
                <a:moveTo>
                  <a:pt x="0" y="0"/>
                </a:moveTo>
                <a:cubicBezTo>
                  <a:pt x="70" y="49"/>
                  <a:pt x="140" y="98"/>
                  <a:pt x="140" y="140"/>
                </a:cubicBezTo>
                <a:cubicBezTo>
                  <a:pt x="140" y="182"/>
                  <a:pt x="70" y="217"/>
                  <a:pt x="0" y="252"/>
                </a:cubicBezTo>
              </a:path>
            </a:pathLst>
          </a:custGeom>
          <a:noFill/>
          <a:ln w="28575" cmpd="sng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6399" name="Line 22"/>
          <p:cNvSpPr>
            <a:spLocks noChangeShapeType="1"/>
          </p:cNvSpPr>
          <p:nvPr/>
        </p:nvSpPr>
        <p:spPr bwMode="auto">
          <a:xfrm>
            <a:off x="4030663" y="3716338"/>
            <a:ext cx="0" cy="13525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6400" name="Line 23"/>
          <p:cNvSpPr>
            <a:spLocks noChangeShapeType="1"/>
          </p:cNvSpPr>
          <p:nvPr/>
        </p:nvSpPr>
        <p:spPr bwMode="auto">
          <a:xfrm>
            <a:off x="4191000" y="3716338"/>
            <a:ext cx="0" cy="13525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6401" name="Line 24"/>
          <p:cNvSpPr>
            <a:spLocks noChangeShapeType="1"/>
          </p:cNvSpPr>
          <p:nvPr/>
        </p:nvSpPr>
        <p:spPr bwMode="auto">
          <a:xfrm>
            <a:off x="2227263" y="3194050"/>
            <a:ext cx="58737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6402" name="Line 25"/>
          <p:cNvSpPr>
            <a:spLocks noChangeShapeType="1"/>
          </p:cNvSpPr>
          <p:nvPr/>
        </p:nvSpPr>
        <p:spPr bwMode="auto">
          <a:xfrm>
            <a:off x="3794125" y="3194050"/>
            <a:ext cx="0" cy="4397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6403" name="Line 26"/>
          <p:cNvSpPr>
            <a:spLocks noChangeShapeType="1"/>
          </p:cNvSpPr>
          <p:nvPr/>
        </p:nvSpPr>
        <p:spPr bwMode="auto">
          <a:xfrm>
            <a:off x="3794125" y="5068888"/>
            <a:ext cx="0" cy="52228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6404" name="Line 27"/>
          <p:cNvSpPr>
            <a:spLocks noChangeShapeType="1"/>
          </p:cNvSpPr>
          <p:nvPr/>
        </p:nvSpPr>
        <p:spPr bwMode="auto">
          <a:xfrm flipH="1">
            <a:off x="2251075" y="5591175"/>
            <a:ext cx="154305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6405" name="Line 28"/>
          <p:cNvSpPr>
            <a:spLocks noChangeShapeType="1"/>
          </p:cNvSpPr>
          <p:nvPr/>
        </p:nvSpPr>
        <p:spPr bwMode="auto">
          <a:xfrm>
            <a:off x="4430713" y="5068888"/>
            <a:ext cx="0" cy="52228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6406" name="Line 29"/>
          <p:cNvSpPr>
            <a:spLocks noChangeShapeType="1"/>
          </p:cNvSpPr>
          <p:nvPr/>
        </p:nvSpPr>
        <p:spPr bwMode="auto">
          <a:xfrm>
            <a:off x="4430713" y="3194050"/>
            <a:ext cx="0" cy="4397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6407" name="Line 30"/>
          <p:cNvSpPr>
            <a:spLocks noChangeShapeType="1"/>
          </p:cNvSpPr>
          <p:nvPr/>
        </p:nvSpPr>
        <p:spPr bwMode="auto">
          <a:xfrm>
            <a:off x="4430713" y="3194050"/>
            <a:ext cx="11938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6408" name="Group 31"/>
          <p:cNvGrpSpPr>
            <a:grpSpLocks/>
          </p:cNvGrpSpPr>
          <p:nvPr/>
        </p:nvGrpSpPr>
        <p:grpSpPr bwMode="auto">
          <a:xfrm>
            <a:off x="5624513" y="2916238"/>
            <a:ext cx="360362" cy="560387"/>
            <a:chOff x="3444" y="1773"/>
            <a:chExt cx="213" cy="244"/>
          </a:xfrm>
        </p:grpSpPr>
        <p:grpSp>
          <p:nvGrpSpPr>
            <p:cNvPr id="16459" name="Group 32"/>
            <p:cNvGrpSpPr>
              <a:grpSpLocks/>
            </p:cNvGrpSpPr>
            <p:nvPr/>
          </p:nvGrpSpPr>
          <p:grpSpPr bwMode="auto">
            <a:xfrm>
              <a:off x="3444" y="1773"/>
              <a:ext cx="204" cy="244"/>
              <a:chOff x="3444" y="1773"/>
              <a:chExt cx="204" cy="244"/>
            </a:xfrm>
          </p:grpSpPr>
          <p:sp>
            <p:nvSpPr>
              <p:cNvPr id="16461" name="Line 33"/>
              <p:cNvSpPr>
                <a:spLocks noChangeShapeType="1"/>
              </p:cNvSpPr>
              <p:nvPr/>
            </p:nvSpPr>
            <p:spPr bwMode="auto">
              <a:xfrm>
                <a:off x="3444" y="1773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62" name="Line 34"/>
              <p:cNvSpPr>
                <a:spLocks noChangeShapeType="1"/>
              </p:cNvSpPr>
              <p:nvPr/>
            </p:nvSpPr>
            <p:spPr bwMode="auto">
              <a:xfrm>
                <a:off x="3444" y="1773"/>
                <a:ext cx="204" cy="121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63" name="Line 35"/>
              <p:cNvSpPr>
                <a:spLocks noChangeShapeType="1"/>
              </p:cNvSpPr>
              <p:nvPr/>
            </p:nvSpPr>
            <p:spPr bwMode="auto">
              <a:xfrm flipV="1">
                <a:off x="3444" y="1894"/>
                <a:ext cx="204" cy="123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6460" name="Line 36"/>
            <p:cNvSpPr>
              <a:spLocks noChangeShapeType="1"/>
            </p:cNvSpPr>
            <p:nvPr/>
          </p:nvSpPr>
          <p:spPr bwMode="auto">
            <a:xfrm>
              <a:off x="3657" y="1780"/>
              <a:ext cx="0" cy="227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6409" name="Line 37"/>
          <p:cNvSpPr>
            <a:spLocks noChangeShapeType="1"/>
          </p:cNvSpPr>
          <p:nvPr/>
        </p:nvSpPr>
        <p:spPr bwMode="auto">
          <a:xfrm>
            <a:off x="5969000" y="3194050"/>
            <a:ext cx="957263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6410" name="Line 38"/>
          <p:cNvSpPr>
            <a:spLocks noChangeShapeType="1"/>
          </p:cNvSpPr>
          <p:nvPr/>
        </p:nvSpPr>
        <p:spPr bwMode="auto">
          <a:xfrm>
            <a:off x="6926263" y="3194050"/>
            <a:ext cx="0" cy="14779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6411" name="Line 39"/>
          <p:cNvSpPr>
            <a:spLocks noChangeShapeType="1"/>
          </p:cNvSpPr>
          <p:nvPr/>
        </p:nvSpPr>
        <p:spPr bwMode="auto">
          <a:xfrm>
            <a:off x="6926263" y="4672013"/>
            <a:ext cx="0" cy="9191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6412" name="Line 40"/>
          <p:cNvSpPr>
            <a:spLocks noChangeShapeType="1"/>
          </p:cNvSpPr>
          <p:nvPr/>
        </p:nvSpPr>
        <p:spPr bwMode="auto">
          <a:xfrm flipV="1">
            <a:off x="4430713" y="5589588"/>
            <a:ext cx="1177925" cy="158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6413" name="Text Box 41"/>
          <p:cNvSpPr txBox="1">
            <a:spLocks noChangeArrowheads="1"/>
          </p:cNvSpPr>
          <p:nvPr/>
        </p:nvSpPr>
        <p:spPr bwMode="auto">
          <a:xfrm>
            <a:off x="7869238" y="4973638"/>
            <a:ext cx="361950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2400">
                <a:solidFill>
                  <a:srgbClr val="0000CC"/>
                </a:solidFill>
                <a:latin typeface="Times New Roman" pitchFamily="18" charset="0"/>
              </a:rPr>
              <a:t>R</a:t>
            </a:r>
            <a:r>
              <a:rPr lang="en-GB" sz="2400" baseline="-25000">
                <a:solidFill>
                  <a:srgbClr val="0000CC"/>
                </a:solidFill>
                <a:latin typeface="Times New Roman" pitchFamily="18" charset="0"/>
              </a:rPr>
              <a:t>L</a:t>
            </a:r>
            <a:endParaRPr lang="en-GB" sz="240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16414" name="Text Box 42"/>
          <p:cNvSpPr txBox="1">
            <a:spLocks noChangeArrowheads="1"/>
          </p:cNvSpPr>
          <p:nvPr/>
        </p:nvSpPr>
        <p:spPr bwMode="auto">
          <a:xfrm>
            <a:off x="803275" y="4141788"/>
            <a:ext cx="56038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2400">
                <a:solidFill>
                  <a:srgbClr val="0000CC"/>
                </a:solidFill>
                <a:latin typeface="Times New Roman" pitchFamily="18" charset="0"/>
              </a:rPr>
              <a:t>V</a:t>
            </a:r>
            <a:r>
              <a:rPr lang="en-GB" sz="2400" baseline="-25000">
                <a:solidFill>
                  <a:srgbClr val="0000CC"/>
                </a:solidFill>
                <a:latin typeface="Times New Roman" pitchFamily="18" charset="0"/>
              </a:rPr>
              <a:t>in</a:t>
            </a:r>
          </a:p>
        </p:txBody>
      </p:sp>
      <p:sp>
        <p:nvSpPr>
          <p:cNvPr id="16415" name="Line 43"/>
          <p:cNvSpPr>
            <a:spLocks noChangeShapeType="1"/>
          </p:cNvSpPr>
          <p:nvPr/>
        </p:nvSpPr>
        <p:spPr bwMode="auto">
          <a:xfrm>
            <a:off x="3122613" y="3194050"/>
            <a:ext cx="671512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6416" name="Line 44"/>
          <p:cNvSpPr>
            <a:spLocks noChangeShapeType="1"/>
          </p:cNvSpPr>
          <p:nvPr/>
        </p:nvSpPr>
        <p:spPr bwMode="auto">
          <a:xfrm flipV="1">
            <a:off x="5984875" y="5589588"/>
            <a:ext cx="941388" cy="317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6417" name="Line 45"/>
          <p:cNvSpPr>
            <a:spLocks noChangeShapeType="1"/>
          </p:cNvSpPr>
          <p:nvPr/>
        </p:nvSpPr>
        <p:spPr bwMode="auto">
          <a:xfrm>
            <a:off x="6931025" y="4378325"/>
            <a:ext cx="669925" cy="127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6418" name="Line 46"/>
          <p:cNvSpPr>
            <a:spLocks noChangeShapeType="1"/>
          </p:cNvSpPr>
          <p:nvPr/>
        </p:nvSpPr>
        <p:spPr bwMode="auto">
          <a:xfrm>
            <a:off x="7613650" y="4378325"/>
            <a:ext cx="0" cy="5000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6419" name="Line 47"/>
          <p:cNvSpPr>
            <a:spLocks noChangeShapeType="1"/>
          </p:cNvSpPr>
          <p:nvPr/>
        </p:nvSpPr>
        <p:spPr bwMode="auto">
          <a:xfrm>
            <a:off x="7613650" y="5653088"/>
            <a:ext cx="12700" cy="57467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6420" name="Group 48"/>
          <p:cNvGrpSpPr>
            <a:grpSpLocks/>
          </p:cNvGrpSpPr>
          <p:nvPr/>
        </p:nvGrpSpPr>
        <p:grpSpPr bwMode="auto">
          <a:xfrm>
            <a:off x="7435850" y="6227763"/>
            <a:ext cx="406400" cy="220662"/>
            <a:chOff x="967" y="4149"/>
            <a:chExt cx="240" cy="96"/>
          </a:xfrm>
        </p:grpSpPr>
        <p:grpSp>
          <p:nvGrpSpPr>
            <p:cNvPr id="16455" name="Group 49"/>
            <p:cNvGrpSpPr>
              <a:grpSpLocks/>
            </p:cNvGrpSpPr>
            <p:nvPr/>
          </p:nvGrpSpPr>
          <p:grpSpPr bwMode="auto">
            <a:xfrm>
              <a:off x="967" y="4149"/>
              <a:ext cx="240" cy="54"/>
              <a:chOff x="4353" y="2294"/>
              <a:chExt cx="240" cy="54"/>
            </a:xfrm>
          </p:grpSpPr>
          <p:sp>
            <p:nvSpPr>
              <p:cNvPr id="16457" name="Line 50"/>
              <p:cNvSpPr>
                <a:spLocks noChangeShapeType="1"/>
              </p:cNvSpPr>
              <p:nvPr/>
            </p:nvSpPr>
            <p:spPr bwMode="auto">
              <a:xfrm>
                <a:off x="4353" y="2294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6458" name="Line 51"/>
              <p:cNvSpPr>
                <a:spLocks noChangeShapeType="1"/>
              </p:cNvSpPr>
              <p:nvPr/>
            </p:nvSpPr>
            <p:spPr bwMode="auto">
              <a:xfrm>
                <a:off x="4419" y="2348"/>
                <a:ext cx="114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  <p:sp>
          <p:nvSpPr>
            <p:cNvPr id="16456" name="Line 52"/>
            <p:cNvSpPr>
              <a:spLocks noChangeShapeType="1"/>
            </p:cNvSpPr>
            <p:nvPr/>
          </p:nvSpPr>
          <p:spPr bwMode="auto">
            <a:xfrm>
              <a:off x="1066" y="4245"/>
              <a:ext cx="58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SG"/>
            </a:p>
          </p:txBody>
        </p:sp>
      </p:grpSp>
      <p:sp>
        <p:nvSpPr>
          <p:cNvPr id="16421" name="Text Box 53"/>
          <p:cNvSpPr txBox="1">
            <a:spLocks noChangeArrowheads="1"/>
          </p:cNvSpPr>
          <p:nvPr/>
        </p:nvSpPr>
        <p:spPr bwMode="auto">
          <a:xfrm>
            <a:off x="5586413" y="5924550"/>
            <a:ext cx="45243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2400">
                <a:solidFill>
                  <a:srgbClr val="0000CC"/>
                </a:solidFill>
                <a:latin typeface="Times New Roman" pitchFamily="18" charset="0"/>
              </a:rPr>
              <a:t>D</a:t>
            </a:r>
            <a:r>
              <a:rPr lang="en-GB" sz="2400" baseline="-25000">
                <a:solidFill>
                  <a:srgbClr val="0000CC"/>
                </a:solidFill>
                <a:latin typeface="Times New Roman" pitchFamily="18" charset="0"/>
              </a:rPr>
              <a:t>2</a:t>
            </a:r>
          </a:p>
        </p:txBody>
      </p:sp>
      <p:grpSp>
        <p:nvGrpSpPr>
          <p:cNvPr id="16422" name="Group 54"/>
          <p:cNvGrpSpPr>
            <a:grpSpLocks/>
          </p:cNvGrpSpPr>
          <p:nvPr/>
        </p:nvGrpSpPr>
        <p:grpSpPr bwMode="auto">
          <a:xfrm>
            <a:off x="4562475" y="3387725"/>
            <a:ext cx="334963" cy="422275"/>
            <a:chOff x="1141" y="3214"/>
            <a:chExt cx="295" cy="474"/>
          </a:xfrm>
        </p:grpSpPr>
        <p:sp>
          <p:nvSpPr>
            <p:cNvPr id="16453" name="Freeform 55"/>
            <p:cNvSpPr>
              <a:spLocks/>
            </p:cNvSpPr>
            <p:nvPr/>
          </p:nvSpPr>
          <p:spPr bwMode="auto">
            <a:xfrm>
              <a:off x="1141" y="3214"/>
              <a:ext cx="145" cy="246"/>
            </a:xfrm>
            <a:custGeom>
              <a:avLst/>
              <a:gdLst>
                <a:gd name="T0" fmla="*/ 0 w 242"/>
                <a:gd name="T1" fmla="*/ 64 h 382"/>
                <a:gd name="T2" fmla="*/ 4 w 242"/>
                <a:gd name="T3" fmla="*/ 37 h 382"/>
                <a:gd name="T4" fmla="*/ 7 w 242"/>
                <a:gd name="T5" fmla="*/ 19 h 382"/>
                <a:gd name="T6" fmla="*/ 10 w 242"/>
                <a:gd name="T7" fmla="*/ 7 h 382"/>
                <a:gd name="T8" fmla="*/ 14 w 242"/>
                <a:gd name="T9" fmla="*/ 1 h 382"/>
                <a:gd name="T10" fmla="*/ 16 w 242"/>
                <a:gd name="T11" fmla="*/ 1 h 382"/>
                <a:gd name="T12" fmla="*/ 19 w 242"/>
                <a:gd name="T13" fmla="*/ 3 h 382"/>
                <a:gd name="T14" fmla="*/ 21 w 242"/>
                <a:gd name="T15" fmla="*/ 6 h 382"/>
                <a:gd name="T16" fmla="*/ 22 w 242"/>
                <a:gd name="T17" fmla="*/ 11 h 382"/>
                <a:gd name="T18" fmla="*/ 26 w 242"/>
                <a:gd name="T19" fmla="*/ 25 h 382"/>
                <a:gd name="T20" fmla="*/ 29 w 242"/>
                <a:gd name="T21" fmla="*/ 44 h 382"/>
                <a:gd name="T22" fmla="*/ 31 w 242"/>
                <a:gd name="T23" fmla="*/ 66 h 3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2" h="382">
                  <a:moveTo>
                    <a:pt x="0" y="378"/>
                  </a:moveTo>
                  <a:cubicBezTo>
                    <a:pt x="10" y="319"/>
                    <a:pt x="21" y="260"/>
                    <a:pt x="30" y="216"/>
                  </a:cubicBezTo>
                  <a:cubicBezTo>
                    <a:pt x="39" y="172"/>
                    <a:pt x="43" y="143"/>
                    <a:pt x="52" y="114"/>
                  </a:cubicBezTo>
                  <a:cubicBezTo>
                    <a:pt x="61" y="85"/>
                    <a:pt x="72" y="58"/>
                    <a:pt x="82" y="40"/>
                  </a:cubicBezTo>
                  <a:cubicBezTo>
                    <a:pt x="92" y="22"/>
                    <a:pt x="103" y="12"/>
                    <a:pt x="110" y="6"/>
                  </a:cubicBezTo>
                  <a:cubicBezTo>
                    <a:pt x="117" y="0"/>
                    <a:pt x="119" y="3"/>
                    <a:pt x="124" y="4"/>
                  </a:cubicBezTo>
                  <a:cubicBezTo>
                    <a:pt x="129" y="5"/>
                    <a:pt x="135" y="8"/>
                    <a:pt x="142" y="14"/>
                  </a:cubicBezTo>
                  <a:cubicBezTo>
                    <a:pt x="149" y="20"/>
                    <a:pt x="159" y="30"/>
                    <a:pt x="164" y="38"/>
                  </a:cubicBezTo>
                  <a:cubicBezTo>
                    <a:pt x="169" y="46"/>
                    <a:pt x="168" y="44"/>
                    <a:pt x="174" y="62"/>
                  </a:cubicBezTo>
                  <a:cubicBezTo>
                    <a:pt x="180" y="80"/>
                    <a:pt x="194" y="113"/>
                    <a:pt x="202" y="146"/>
                  </a:cubicBezTo>
                  <a:cubicBezTo>
                    <a:pt x="210" y="179"/>
                    <a:pt x="215" y="219"/>
                    <a:pt x="222" y="258"/>
                  </a:cubicBezTo>
                  <a:cubicBezTo>
                    <a:pt x="229" y="297"/>
                    <a:pt x="235" y="339"/>
                    <a:pt x="242" y="382"/>
                  </a:cubicBezTo>
                </a:path>
              </a:pathLst>
            </a:custGeom>
            <a:noFill/>
            <a:ln w="38100" cmpd="sng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6454" name="Freeform 56"/>
            <p:cNvSpPr>
              <a:spLocks/>
            </p:cNvSpPr>
            <p:nvPr/>
          </p:nvSpPr>
          <p:spPr bwMode="auto">
            <a:xfrm flipV="1">
              <a:off x="1291" y="3442"/>
              <a:ext cx="145" cy="246"/>
            </a:xfrm>
            <a:custGeom>
              <a:avLst/>
              <a:gdLst>
                <a:gd name="T0" fmla="*/ 0 w 242"/>
                <a:gd name="T1" fmla="*/ 64 h 382"/>
                <a:gd name="T2" fmla="*/ 4 w 242"/>
                <a:gd name="T3" fmla="*/ 37 h 382"/>
                <a:gd name="T4" fmla="*/ 7 w 242"/>
                <a:gd name="T5" fmla="*/ 19 h 382"/>
                <a:gd name="T6" fmla="*/ 10 w 242"/>
                <a:gd name="T7" fmla="*/ 7 h 382"/>
                <a:gd name="T8" fmla="*/ 14 w 242"/>
                <a:gd name="T9" fmla="*/ 1 h 382"/>
                <a:gd name="T10" fmla="*/ 16 w 242"/>
                <a:gd name="T11" fmla="*/ 1 h 382"/>
                <a:gd name="T12" fmla="*/ 19 w 242"/>
                <a:gd name="T13" fmla="*/ 3 h 382"/>
                <a:gd name="T14" fmla="*/ 21 w 242"/>
                <a:gd name="T15" fmla="*/ 6 h 382"/>
                <a:gd name="T16" fmla="*/ 22 w 242"/>
                <a:gd name="T17" fmla="*/ 11 h 382"/>
                <a:gd name="T18" fmla="*/ 26 w 242"/>
                <a:gd name="T19" fmla="*/ 25 h 382"/>
                <a:gd name="T20" fmla="*/ 29 w 242"/>
                <a:gd name="T21" fmla="*/ 44 h 382"/>
                <a:gd name="T22" fmla="*/ 31 w 242"/>
                <a:gd name="T23" fmla="*/ 66 h 3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2" h="382">
                  <a:moveTo>
                    <a:pt x="0" y="378"/>
                  </a:moveTo>
                  <a:cubicBezTo>
                    <a:pt x="10" y="319"/>
                    <a:pt x="21" y="260"/>
                    <a:pt x="30" y="216"/>
                  </a:cubicBezTo>
                  <a:cubicBezTo>
                    <a:pt x="39" y="172"/>
                    <a:pt x="43" y="143"/>
                    <a:pt x="52" y="114"/>
                  </a:cubicBezTo>
                  <a:cubicBezTo>
                    <a:pt x="61" y="85"/>
                    <a:pt x="72" y="58"/>
                    <a:pt x="82" y="40"/>
                  </a:cubicBezTo>
                  <a:cubicBezTo>
                    <a:pt x="92" y="22"/>
                    <a:pt x="103" y="12"/>
                    <a:pt x="110" y="6"/>
                  </a:cubicBezTo>
                  <a:cubicBezTo>
                    <a:pt x="117" y="0"/>
                    <a:pt x="119" y="3"/>
                    <a:pt x="124" y="4"/>
                  </a:cubicBezTo>
                  <a:cubicBezTo>
                    <a:pt x="129" y="5"/>
                    <a:pt x="135" y="8"/>
                    <a:pt x="142" y="14"/>
                  </a:cubicBezTo>
                  <a:cubicBezTo>
                    <a:pt x="149" y="20"/>
                    <a:pt x="159" y="30"/>
                    <a:pt x="164" y="38"/>
                  </a:cubicBezTo>
                  <a:cubicBezTo>
                    <a:pt x="169" y="46"/>
                    <a:pt x="168" y="44"/>
                    <a:pt x="174" y="62"/>
                  </a:cubicBezTo>
                  <a:cubicBezTo>
                    <a:pt x="180" y="80"/>
                    <a:pt x="194" y="113"/>
                    <a:pt x="202" y="146"/>
                  </a:cubicBezTo>
                  <a:cubicBezTo>
                    <a:pt x="210" y="179"/>
                    <a:pt x="215" y="219"/>
                    <a:pt x="222" y="258"/>
                  </a:cubicBezTo>
                  <a:cubicBezTo>
                    <a:pt x="229" y="297"/>
                    <a:pt x="235" y="339"/>
                    <a:pt x="242" y="382"/>
                  </a:cubicBezTo>
                </a:path>
              </a:pathLst>
            </a:custGeom>
            <a:noFill/>
            <a:ln w="38100" cmpd="sng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16423" name="Group 57"/>
          <p:cNvGrpSpPr>
            <a:grpSpLocks/>
          </p:cNvGrpSpPr>
          <p:nvPr/>
        </p:nvGrpSpPr>
        <p:grpSpPr bwMode="auto">
          <a:xfrm>
            <a:off x="5068888" y="3484563"/>
            <a:ext cx="430212" cy="517525"/>
            <a:chOff x="4800" y="3408"/>
            <a:chExt cx="214" cy="241"/>
          </a:xfrm>
        </p:grpSpPr>
        <p:sp>
          <p:nvSpPr>
            <p:cNvPr id="16450" name="Line 58"/>
            <p:cNvSpPr>
              <a:spLocks noChangeShapeType="1"/>
            </p:cNvSpPr>
            <p:nvPr/>
          </p:nvSpPr>
          <p:spPr bwMode="auto">
            <a:xfrm>
              <a:off x="4818" y="3566"/>
              <a:ext cx="14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51" name="Rectangle 59"/>
            <p:cNvSpPr>
              <a:spLocks noChangeArrowheads="1"/>
            </p:cNvSpPr>
            <p:nvPr/>
          </p:nvSpPr>
          <p:spPr bwMode="auto">
            <a:xfrm>
              <a:off x="4859" y="3564"/>
              <a:ext cx="38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200" i="1">
                  <a:solidFill>
                    <a:srgbClr val="000000"/>
                  </a:solidFill>
                  <a:latin typeface="Symbol" pitchFamily="18" charset="2"/>
                </a:rPr>
                <a:t>2</a:t>
              </a:r>
              <a:endParaRPr lang="en-GB" sz="1200">
                <a:latin typeface="Times New Roman" pitchFamily="18" charset="0"/>
              </a:endParaRPr>
            </a:p>
          </p:txBody>
        </p:sp>
        <p:sp>
          <p:nvSpPr>
            <p:cNvPr id="16452" name="Rectangle 60"/>
            <p:cNvSpPr>
              <a:spLocks noChangeArrowheads="1"/>
            </p:cNvSpPr>
            <p:nvPr/>
          </p:nvSpPr>
          <p:spPr bwMode="auto">
            <a:xfrm>
              <a:off x="4800" y="3408"/>
              <a:ext cx="214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GB" sz="1200" i="1">
                  <a:solidFill>
                    <a:srgbClr val="000000"/>
                  </a:solidFill>
                  <a:latin typeface="Times New Roman" pitchFamily="18" charset="0"/>
                </a:rPr>
                <a:t>Vsec</a:t>
              </a:r>
              <a:endParaRPr lang="en-GB" sz="1200">
                <a:latin typeface="Times New Roman" pitchFamily="18" charset="0"/>
              </a:endParaRPr>
            </a:p>
          </p:txBody>
        </p:sp>
      </p:grpSp>
      <p:grpSp>
        <p:nvGrpSpPr>
          <p:cNvPr id="16424" name="Group 61"/>
          <p:cNvGrpSpPr>
            <a:grpSpLocks/>
          </p:cNvGrpSpPr>
          <p:nvPr/>
        </p:nvGrpSpPr>
        <p:grpSpPr bwMode="auto">
          <a:xfrm>
            <a:off x="5030788" y="4719638"/>
            <a:ext cx="361950" cy="471487"/>
            <a:chOff x="4800" y="3408"/>
            <a:chExt cx="214" cy="256"/>
          </a:xfrm>
        </p:grpSpPr>
        <p:sp>
          <p:nvSpPr>
            <p:cNvPr id="16447" name="Line 62"/>
            <p:cNvSpPr>
              <a:spLocks noChangeShapeType="1"/>
            </p:cNvSpPr>
            <p:nvPr/>
          </p:nvSpPr>
          <p:spPr bwMode="auto">
            <a:xfrm>
              <a:off x="4818" y="3566"/>
              <a:ext cx="14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48" name="Rectangle 63"/>
            <p:cNvSpPr>
              <a:spLocks noChangeArrowheads="1"/>
            </p:cNvSpPr>
            <p:nvPr/>
          </p:nvSpPr>
          <p:spPr bwMode="auto">
            <a:xfrm>
              <a:off x="4859" y="3564"/>
              <a:ext cx="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200" i="1">
                  <a:solidFill>
                    <a:srgbClr val="000000"/>
                  </a:solidFill>
                  <a:latin typeface="Symbol" pitchFamily="18" charset="2"/>
                </a:rPr>
                <a:t>2</a:t>
              </a:r>
              <a:endParaRPr lang="en-GB" sz="1200">
                <a:latin typeface="Times New Roman" pitchFamily="18" charset="0"/>
              </a:endParaRPr>
            </a:p>
          </p:txBody>
        </p:sp>
        <p:sp>
          <p:nvSpPr>
            <p:cNvPr id="16449" name="Rectangle 64"/>
            <p:cNvSpPr>
              <a:spLocks noChangeArrowheads="1"/>
            </p:cNvSpPr>
            <p:nvPr/>
          </p:nvSpPr>
          <p:spPr bwMode="auto">
            <a:xfrm>
              <a:off x="4800" y="3408"/>
              <a:ext cx="21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GB" sz="1200" i="1">
                  <a:solidFill>
                    <a:srgbClr val="000000"/>
                  </a:solidFill>
                  <a:latin typeface="Times New Roman" pitchFamily="18" charset="0"/>
                </a:rPr>
                <a:t>Vsec</a:t>
              </a:r>
              <a:endParaRPr lang="en-GB" sz="1200">
                <a:latin typeface="Times New Roman" pitchFamily="18" charset="0"/>
              </a:endParaRPr>
            </a:p>
          </p:txBody>
        </p:sp>
      </p:grpSp>
      <p:grpSp>
        <p:nvGrpSpPr>
          <p:cNvPr id="16425" name="Group 65"/>
          <p:cNvGrpSpPr>
            <a:grpSpLocks/>
          </p:cNvGrpSpPr>
          <p:nvPr/>
        </p:nvGrpSpPr>
        <p:grpSpPr bwMode="auto">
          <a:xfrm flipV="1">
            <a:off x="4527550" y="5033963"/>
            <a:ext cx="357188" cy="434975"/>
            <a:chOff x="1141" y="3214"/>
            <a:chExt cx="295" cy="474"/>
          </a:xfrm>
        </p:grpSpPr>
        <p:sp>
          <p:nvSpPr>
            <p:cNvPr id="16445" name="Freeform 66"/>
            <p:cNvSpPr>
              <a:spLocks/>
            </p:cNvSpPr>
            <p:nvPr/>
          </p:nvSpPr>
          <p:spPr bwMode="auto">
            <a:xfrm>
              <a:off x="1141" y="3214"/>
              <a:ext cx="145" cy="246"/>
            </a:xfrm>
            <a:custGeom>
              <a:avLst/>
              <a:gdLst>
                <a:gd name="T0" fmla="*/ 0 w 242"/>
                <a:gd name="T1" fmla="*/ 64 h 382"/>
                <a:gd name="T2" fmla="*/ 4 w 242"/>
                <a:gd name="T3" fmla="*/ 37 h 382"/>
                <a:gd name="T4" fmla="*/ 7 w 242"/>
                <a:gd name="T5" fmla="*/ 19 h 382"/>
                <a:gd name="T6" fmla="*/ 10 w 242"/>
                <a:gd name="T7" fmla="*/ 7 h 382"/>
                <a:gd name="T8" fmla="*/ 14 w 242"/>
                <a:gd name="T9" fmla="*/ 1 h 382"/>
                <a:gd name="T10" fmla="*/ 16 w 242"/>
                <a:gd name="T11" fmla="*/ 1 h 382"/>
                <a:gd name="T12" fmla="*/ 19 w 242"/>
                <a:gd name="T13" fmla="*/ 3 h 382"/>
                <a:gd name="T14" fmla="*/ 21 w 242"/>
                <a:gd name="T15" fmla="*/ 6 h 382"/>
                <a:gd name="T16" fmla="*/ 22 w 242"/>
                <a:gd name="T17" fmla="*/ 11 h 382"/>
                <a:gd name="T18" fmla="*/ 26 w 242"/>
                <a:gd name="T19" fmla="*/ 25 h 382"/>
                <a:gd name="T20" fmla="*/ 29 w 242"/>
                <a:gd name="T21" fmla="*/ 44 h 382"/>
                <a:gd name="T22" fmla="*/ 31 w 242"/>
                <a:gd name="T23" fmla="*/ 66 h 3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2" h="382">
                  <a:moveTo>
                    <a:pt x="0" y="378"/>
                  </a:moveTo>
                  <a:cubicBezTo>
                    <a:pt x="10" y="319"/>
                    <a:pt x="21" y="260"/>
                    <a:pt x="30" y="216"/>
                  </a:cubicBezTo>
                  <a:cubicBezTo>
                    <a:pt x="39" y="172"/>
                    <a:pt x="43" y="143"/>
                    <a:pt x="52" y="114"/>
                  </a:cubicBezTo>
                  <a:cubicBezTo>
                    <a:pt x="61" y="85"/>
                    <a:pt x="72" y="58"/>
                    <a:pt x="82" y="40"/>
                  </a:cubicBezTo>
                  <a:cubicBezTo>
                    <a:pt x="92" y="22"/>
                    <a:pt x="103" y="12"/>
                    <a:pt x="110" y="6"/>
                  </a:cubicBezTo>
                  <a:cubicBezTo>
                    <a:pt x="117" y="0"/>
                    <a:pt x="119" y="3"/>
                    <a:pt x="124" y="4"/>
                  </a:cubicBezTo>
                  <a:cubicBezTo>
                    <a:pt x="129" y="5"/>
                    <a:pt x="135" y="8"/>
                    <a:pt x="142" y="14"/>
                  </a:cubicBezTo>
                  <a:cubicBezTo>
                    <a:pt x="149" y="20"/>
                    <a:pt x="159" y="30"/>
                    <a:pt x="164" y="38"/>
                  </a:cubicBezTo>
                  <a:cubicBezTo>
                    <a:pt x="169" y="46"/>
                    <a:pt x="168" y="44"/>
                    <a:pt x="174" y="62"/>
                  </a:cubicBezTo>
                  <a:cubicBezTo>
                    <a:pt x="180" y="80"/>
                    <a:pt x="194" y="113"/>
                    <a:pt x="202" y="146"/>
                  </a:cubicBezTo>
                  <a:cubicBezTo>
                    <a:pt x="210" y="179"/>
                    <a:pt x="215" y="219"/>
                    <a:pt x="222" y="258"/>
                  </a:cubicBezTo>
                  <a:cubicBezTo>
                    <a:pt x="229" y="297"/>
                    <a:pt x="235" y="339"/>
                    <a:pt x="242" y="382"/>
                  </a:cubicBezTo>
                </a:path>
              </a:pathLst>
            </a:custGeom>
            <a:noFill/>
            <a:ln w="38100" cmpd="sng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6446" name="Freeform 67"/>
            <p:cNvSpPr>
              <a:spLocks/>
            </p:cNvSpPr>
            <p:nvPr/>
          </p:nvSpPr>
          <p:spPr bwMode="auto">
            <a:xfrm flipV="1">
              <a:off x="1291" y="3442"/>
              <a:ext cx="145" cy="246"/>
            </a:xfrm>
            <a:custGeom>
              <a:avLst/>
              <a:gdLst>
                <a:gd name="T0" fmla="*/ 0 w 242"/>
                <a:gd name="T1" fmla="*/ 64 h 382"/>
                <a:gd name="T2" fmla="*/ 4 w 242"/>
                <a:gd name="T3" fmla="*/ 37 h 382"/>
                <a:gd name="T4" fmla="*/ 7 w 242"/>
                <a:gd name="T5" fmla="*/ 19 h 382"/>
                <a:gd name="T6" fmla="*/ 10 w 242"/>
                <a:gd name="T7" fmla="*/ 7 h 382"/>
                <a:gd name="T8" fmla="*/ 14 w 242"/>
                <a:gd name="T9" fmla="*/ 1 h 382"/>
                <a:gd name="T10" fmla="*/ 16 w 242"/>
                <a:gd name="T11" fmla="*/ 1 h 382"/>
                <a:gd name="T12" fmla="*/ 19 w 242"/>
                <a:gd name="T13" fmla="*/ 3 h 382"/>
                <a:gd name="T14" fmla="*/ 21 w 242"/>
                <a:gd name="T15" fmla="*/ 6 h 382"/>
                <a:gd name="T16" fmla="*/ 22 w 242"/>
                <a:gd name="T17" fmla="*/ 11 h 382"/>
                <a:gd name="T18" fmla="*/ 26 w 242"/>
                <a:gd name="T19" fmla="*/ 25 h 382"/>
                <a:gd name="T20" fmla="*/ 29 w 242"/>
                <a:gd name="T21" fmla="*/ 44 h 382"/>
                <a:gd name="T22" fmla="*/ 31 w 242"/>
                <a:gd name="T23" fmla="*/ 66 h 3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2" h="382">
                  <a:moveTo>
                    <a:pt x="0" y="378"/>
                  </a:moveTo>
                  <a:cubicBezTo>
                    <a:pt x="10" y="319"/>
                    <a:pt x="21" y="260"/>
                    <a:pt x="30" y="216"/>
                  </a:cubicBezTo>
                  <a:cubicBezTo>
                    <a:pt x="39" y="172"/>
                    <a:pt x="43" y="143"/>
                    <a:pt x="52" y="114"/>
                  </a:cubicBezTo>
                  <a:cubicBezTo>
                    <a:pt x="61" y="85"/>
                    <a:pt x="72" y="58"/>
                    <a:pt x="82" y="40"/>
                  </a:cubicBezTo>
                  <a:cubicBezTo>
                    <a:pt x="92" y="22"/>
                    <a:pt x="103" y="12"/>
                    <a:pt x="110" y="6"/>
                  </a:cubicBezTo>
                  <a:cubicBezTo>
                    <a:pt x="117" y="0"/>
                    <a:pt x="119" y="3"/>
                    <a:pt x="124" y="4"/>
                  </a:cubicBezTo>
                  <a:cubicBezTo>
                    <a:pt x="129" y="5"/>
                    <a:pt x="135" y="8"/>
                    <a:pt x="142" y="14"/>
                  </a:cubicBezTo>
                  <a:cubicBezTo>
                    <a:pt x="149" y="20"/>
                    <a:pt x="159" y="30"/>
                    <a:pt x="164" y="38"/>
                  </a:cubicBezTo>
                  <a:cubicBezTo>
                    <a:pt x="169" y="46"/>
                    <a:pt x="168" y="44"/>
                    <a:pt x="174" y="62"/>
                  </a:cubicBezTo>
                  <a:cubicBezTo>
                    <a:pt x="180" y="80"/>
                    <a:pt x="194" y="113"/>
                    <a:pt x="202" y="146"/>
                  </a:cubicBezTo>
                  <a:cubicBezTo>
                    <a:pt x="210" y="179"/>
                    <a:pt x="215" y="219"/>
                    <a:pt x="222" y="258"/>
                  </a:cubicBezTo>
                  <a:cubicBezTo>
                    <a:pt x="229" y="297"/>
                    <a:pt x="235" y="339"/>
                    <a:pt x="242" y="382"/>
                  </a:cubicBezTo>
                </a:path>
              </a:pathLst>
            </a:custGeom>
            <a:noFill/>
            <a:ln w="38100" cmpd="sng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16426" name="Group 68"/>
          <p:cNvGrpSpPr>
            <a:grpSpLocks/>
          </p:cNvGrpSpPr>
          <p:nvPr/>
        </p:nvGrpSpPr>
        <p:grpSpPr bwMode="auto">
          <a:xfrm>
            <a:off x="4467225" y="4532313"/>
            <a:ext cx="330200" cy="119062"/>
            <a:chOff x="967" y="4149"/>
            <a:chExt cx="240" cy="96"/>
          </a:xfrm>
        </p:grpSpPr>
        <p:grpSp>
          <p:nvGrpSpPr>
            <p:cNvPr id="16441" name="Group 69"/>
            <p:cNvGrpSpPr>
              <a:grpSpLocks/>
            </p:cNvGrpSpPr>
            <p:nvPr/>
          </p:nvGrpSpPr>
          <p:grpSpPr bwMode="auto">
            <a:xfrm>
              <a:off x="967" y="4149"/>
              <a:ext cx="240" cy="54"/>
              <a:chOff x="4353" y="2294"/>
              <a:chExt cx="240" cy="54"/>
            </a:xfrm>
          </p:grpSpPr>
          <p:sp>
            <p:nvSpPr>
              <p:cNvPr id="16443" name="Line 70"/>
              <p:cNvSpPr>
                <a:spLocks noChangeShapeType="1"/>
              </p:cNvSpPr>
              <p:nvPr/>
            </p:nvSpPr>
            <p:spPr bwMode="auto">
              <a:xfrm>
                <a:off x="4353" y="2294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6444" name="Line 71"/>
              <p:cNvSpPr>
                <a:spLocks noChangeShapeType="1"/>
              </p:cNvSpPr>
              <p:nvPr/>
            </p:nvSpPr>
            <p:spPr bwMode="auto">
              <a:xfrm>
                <a:off x="4419" y="2348"/>
                <a:ext cx="114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  <p:sp>
          <p:nvSpPr>
            <p:cNvPr id="16442" name="Line 72"/>
            <p:cNvSpPr>
              <a:spLocks noChangeShapeType="1"/>
            </p:cNvSpPr>
            <p:nvPr/>
          </p:nvSpPr>
          <p:spPr bwMode="auto">
            <a:xfrm>
              <a:off x="1066" y="4245"/>
              <a:ext cx="58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SG"/>
            </a:p>
          </p:txBody>
        </p:sp>
      </p:grpSp>
      <p:sp>
        <p:nvSpPr>
          <p:cNvPr id="16427" name="Line 73"/>
          <p:cNvSpPr>
            <a:spLocks noChangeShapeType="1"/>
          </p:cNvSpPr>
          <p:nvPr/>
        </p:nvSpPr>
        <p:spPr bwMode="auto">
          <a:xfrm>
            <a:off x="4430713" y="4352925"/>
            <a:ext cx="239712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6428" name="Line 74"/>
          <p:cNvSpPr>
            <a:spLocks noChangeShapeType="1"/>
          </p:cNvSpPr>
          <p:nvPr/>
        </p:nvSpPr>
        <p:spPr bwMode="auto">
          <a:xfrm>
            <a:off x="4670425" y="4352925"/>
            <a:ext cx="0" cy="179388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6429" name="Text Box 75"/>
          <p:cNvSpPr txBox="1">
            <a:spLocks noChangeArrowheads="1"/>
          </p:cNvSpPr>
          <p:nvPr/>
        </p:nvSpPr>
        <p:spPr bwMode="auto">
          <a:xfrm>
            <a:off x="4467225" y="3994150"/>
            <a:ext cx="2651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1400">
                <a:solidFill>
                  <a:srgbClr val="0000CC"/>
                </a:solidFill>
                <a:latin typeface="Times New Roman" pitchFamily="18" charset="0"/>
              </a:rPr>
              <a:t>CT</a:t>
            </a:r>
            <a:endParaRPr lang="en-GB" sz="1400" baseline="-2500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16430" name="Line 76"/>
          <p:cNvSpPr>
            <a:spLocks noChangeShapeType="1"/>
          </p:cNvSpPr>
          <p:nvPr/>
        </p:nvSpPr>
        <p:spPr bwMode="auto">
          <a:xfrm flipH="1">
            <a:off x="4951413" y="3192463"/>
            <a:ext cx="11112" cy="1122362"/>
          </a:xfrm>
          <a:prstGeom prst="line">
            <a:avLst/>
          </a:prstGeom>
          <a:noFill/>
          <a:ln w="25400">
            <a:solidFill>
              <a:srgbClr val="6600FF"/>
            </a:solidFill>
            <a:prstDash val="sysDot"/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6431" name="Line 77"/>
          <p:cNvSpPr>
            <a:spLocks noChangeShapeType="1"/>
          </p:cNvSpPr>
          <p:nvPr/>
        </p:nvSpPr>
        <p:spPr bwMode="auto">
          <a:xfrm>
            <a:off x="4951413" y="4340225"/>
            <a:ext cx="1587" cy="1262063"/>
          </a:xfrm>
          <a:prstGeom prst="line">
            <a:avLst/>
          </a:prstGeom>
          <a:noFill/>
          <a:ln w="25400">
            <a:solidFill>
              <a:srgbClr val="6600FF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6432" name="Group 78"/>
          <p:cNvGrpSpPr>
            <a:grpSpLocks/>
          </p:cNvGrpSpPr>
          <p:nvPr/>
        </p:nvGrpSpPr>
        <p:grpSpPr bwMode="auto">
          <a:xfrm>
            <a:off x="1527175" y="3925888"/>
            <a:ext cx="528638" cy="962025"/>
            <a:chOff x="1141" y="3214"/>
            <a:chExt cx="295" cy="474"/>
          </a:xfrm>
        </p:grpSpPr>
        <p:sp>
          <p:nvSpPr>
            <p:cNvPr id="16439" name="Freeform 79"/>
            <p:cNvSpPr>
              <a:spLocks/>
            </p:cNvSpPr>
            <p:nvPr/>
          </p:nvSpPr>
          <p:spPr bwMode="auto">
            <a:xfrm>
              <a:off x="1141" y="3214"/>
              <a:ext cx="145" cy="246"/>
            </a:xfrm>
            <a:custGeom>
              <a:avLst/>
              <a:gdLst>
                <a:gd name="T0" fmla="*/ 0 w 242"/>
                <a:gd name="T1" fmla="*/ 64 h 382"/>
                <a:gd name="T2" fmla="*/ 4 w 242"/>
                <a:gd name="T3" fmla="*/ 37 h 382"/>
                <a:gd name="T4" fmla="*/ 7 w 242"/>
                <a:gd name="T5" fmla="*/ 19 h 382"/>
                <a:gd name="T6" fmla="*/ 10 w 242"/>
                <a:gd name="T7" fmla="*/ 7 h 382"/>
                <a:gd name="T8" fmla="*/ 14 w 242"/>
                <a:gd name="T9" fmla="*/ 1 h 382"/>
                <a:gd name="T10" fmla="*/ 16 w 242"/>
                <a:gd name="T11" fmla="*/ 1 h 382"/>
                <a:gd name="T12" fmla="*/ 19 w 242"/>
                <a:gd name="T13" fmla="*/ 3 h 382"/>
                <a:gd name="T14" fmla="*/ 21 w 242"/>
                <a:gd name="T15" fmla="*/ 6 h 382"/>
                <a:gd name="T16" fmla="*/ 22 w 242"/>
                <a:gd name="T17" fmla="*/ 11 h 382"/>
                <a:gd name="T18" fmla="*/ 26 w 242"/>
                <a:gd name="T19" fmla="*/ 25 h 382"/>
                <a:gd name="T20" fmla="*/ 29 w 242"/>
                <a:gd name="T21" fmla="*/ 44 h 382"/>
                <a:gd name="T22" fmla="*/ 31 w 242"/>
                <a:gd name="T23" fmla="*/ 66 h 3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2" h="382">
                  <a:moveTo>
                    <a:pt x="0" y="378"/>
                  </a:moveTo>
                  <a:cubicBezTo>
                    <a:pt x="10" y="319"/>
                    <a:pt x="21" y="260"/>
                    <a:pt x="30" y="216"/>
                  </a:cubicBezTo>
                  <a:cubicBezTo>
                    <a:pt x="39" y="172"/>
                    <a:pt x="43" y="143"/>
                    <a:pt x="52" y="114"/>
                  </a:cubicBezTo>
                  <a:cubicBezTo>
                    <a:pt x="61" y="85"/>
                    <a:pt x="72" y="58"/>
                    <a:pt x="82" y="40"/>
                  </a:cubicBezTo>
                  <a:cubicBezTo>
                    <a:pt x="92" y="22"/>
                    <a:pt x="103" y="12"/>
                    <a:pt x="110" y="6"/>
                  </a:cubicBezTo>
                  <a:cubicBezTo>
                    <a:pt x="117" y="0"/>
                    <a:pt x="119" y="3"/>
                    <a:pt x="124" y="4"/>
                  </a:cubicBezTo>
                  <a:cubicBezTo>
                    <a:pt x="129" y="5"/>
                    <a:pt x="135" y="8"/>
                    <a:pt x="142" y="14"/>
                  </a:cubicBezTo>
                  <a:cubicBezTo>
                    <a:pt x="149" y="20"/>
                    <a:pt x="159" y="30"/>
                    <a:pt x="164" y="38"/>
                  </a:cubicBezTo>
                  <a:cubicBezTo>
                    <a:pt x="169" y="46"/>
                    <a:pt x="168" y="44"/>
                    <a:pt x="174" y="62"/>
                  </a:cubicBezTo>
                  <a:cubicBezTo>
                    <a:pt x="180" y="80"/>
                    <a:pt x="194" y="113"/>
                    <a:pt x="202" y="146"/>
                  </a:cubicBezTo>
                  <a:cubicBezTo>
                    <a:pt x="210" y="179"/>
                    <a:pt x="215" y="219"/>
                    <a:pt x="222" y="258"/>
                  </a:cubicBezTo>
                  <a:cubicBezTo>
                    <a:pt x="229" y="297"/>
                    <a:pt x="235" y="339"/>
                    <a:pt x="242" y="382"/>
                  </a:cubicBezTo>
                </a:path>
              </a:pathLst>
            </a:custGeom>
            <a:noFill/>
            <a:ln w="38100" cmpd="sng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6440" name="Freeform 80"/>
            <p:cNvSpPr>
              <a:spLocks/>
            </p:cNvSpPr>
            <p:nvPr/>
          </p:nvSpPr>
          <p:spPr bwMode="auto">
            <a:xfrm flipV="1">
              <a:off x="1291" y="3442"/>
              <a:ext cx="145" cy="246"/>
            </a:xfrm>
            <a:custGeom>
              <a:avLst/>
              <a:gdLst>
                <a:gd name="T0" fmla="*/ 0 w 242"/>
                <a:gd name="T1" fmla="*/ 64 h 382"/>
                <a:gd name="T2" fmla="*/ 4 w 242"/>
                <a:gd name="T3" fmla="*/ 37 h 382"/>
                <a:gd name="T4" fmla="*/ 7 w 242"/>
                <a:gd name="T5" fmla="*/ 19 h 382"/>
                <a:gd name="T6" fmla="*/ 10 w 242"/>
                <a:gd name="T7" fmla="*/ 7 h 382"/>
                <a:gd name="T8" fmla="*/ 14 w 242"/>
                <a:gd name="T9" fmla="*/ 1 h 382"/>
                <a:gd name="T10" fmla="*/ 16 w 242"/>
                <a:gd name="T11" fmla="*/ 1 h 382"/>
                <a:gd name="T12" fmla="*/ 19 w 242"/>
                <a:gd name="T13" fmla="*/ 3 h 382"/>
                <a:gd name="T14" fmla="*/ 21 w 242"/>
                <a:gd name="T15" fmla="*/ 6 h 382"/>
                <a:gd name="T16" fmla="*/ 22 w 242"/>
                <a:gd name="T17" fmla="*/ 11 h 382"/>
                <a:gd name="T18" fmla="*/ 26 w 242"/>
                <a:gd name="T19" fmla="*/ 25 h 382"/>
                <a:gd name="T20" fmla="*/ 29 w 242"/>
                <a:gd name="T21" fmla="*/ 44 h 382"/>
                <a:gd name="T22" fmla="*/ 31 w 242"/>
                <a:gd name="T23" fmla="*/ 66 h 3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2" h="382">
                  <a:moveTo>
                    <a:pt x="0" y="378"/>
                  </a:moveTo>
                  <a:cubicBezTo>
                    <a:pt x="10" y="319"/>
                    <a:pt x="21" y="260"/>
                    <a:pt x="30" y="216"/>
                  </a:cubicBezTo>
                  <a:cubicBezTo>
                    <a:pt x="39" y="172"/>
                    <a:pt x="43" y="143"/>
                    <a:pt x="52" y="114"/>
                  </a:cubicBezTo>
                  <a:cubicBezTo>
                    <a:pt x="61" y="85"/>
                    <a:pt x="72" y="58"/>
                    <a:pt x="82" y="40"/>
                  </a:cubicBezTo>
                  <a:cubicBezTo>
                    <a:pt x="92" y="22"/>
                    <a:pt x="103" y="12"/>
                    <a:pt x="110" y="6"/>
                  </a:cubicBezTo>
                  <a:cubicBezTo>
                    <a:pt x="117" y="0"/>
                    <a:pt x="119" y="3"/>
                    <a:pt x="124" y="4"/>
                  </a:cubicBezTo>
                  <a:cubicBezTo>
                    <a:pt x="129" y="5"/>
                    <a:pt x="135" y="8"/>
                    <a:pt x="142" y="14"/>
                  </a:cubicBezTo>
                  <a:cubicBezTo>
                    <a:pt x="149" y="20"/>
                    <a:pt x="159" y="30"/>
                    <a:pt x="164" y="38"/>
                  </a:cubicBezTo>
                  <a:cubicBezTo>
                    <a:pt x="169" y="46"/>
                    <a:pt x="168" y="44"/>
                    <a:pt x="174" y="62"/>
                  </a:cubicBezTo>
                  <a:cubicBezTo>
                    <a:pt x="180" y="80"/>
                    <a:pt x="194" y="113"/>
                    <a:pt x="202" y="146"/>
                  </a:cubicBezTo>
                  <a:cubicBezTo>
                    <a:pt x="210" y="179"/>
                    <a:pt x="215" y="219"/>
                    <a:pt x="222" y="258"/>
                  </a:cubicBezTo>
                  <a:cubicBezTo>
                    <a:pt x="229" y="297"/>
                    <a:pt x="235" y="339"/>
                    <a:pt x="242" y="382"/>
                  </a:cubicBezTo>
                </a:path>
              </a:pathLst>
            </a:custGeom>
            <a:noFill/>
            <a:ln w="38100" cmpd="sng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16433" name="Line 81"/>
          <p:cNvSpPr>
            <a:spLocks noChangeShapeType="1"/>
          </p:cNvSpPr>
          <p:nvPr/>
        </p:nvSpPr>
        <p:spPr bwMode="auto">
          <a:xfrm>
            <a:off x="2227263" y="3192463"/>
            <a:ext cx="0" cy="2359025"/>
          </a:xfrm>
          <a:prstGeom prst="line">
            <a:avLst/>
          </a:prstGeom>
          <a:noFill/>
          <a:ln w="25400">
            <a:solidFill>
              <a:srgbClr val="0000CC"/>
            </a:solidFill>
            <a:prstDash val="sysDot"/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6434" name="Freeform 82"/>
          <p:cNvSpPr>
            <a:spLocks/>
          </p:cNvSpPr>
          <p:nvPr/>
        </p:nvSpPr>
        <p:spPr bwMode="auto">
          <a:xfrm rot="-5400000">
            <a:off x="7226301" y="5148262"/>
            <a:ext cx="781050" cy="244475"/>
          </a:xfrm>
          <a:custGeom>
            <a:avLst/>
            <a:gdLst>
              <a:gd name="T0" fmla="*/ 0 w 2475"/>
              <a:gd name="T1" fmla="*/ 2147483647 h 1110"/>
              <a:gd name="T2" fmla="*/ 2147483647 w 2475"/>
              <a:gd name="T3" fmla="*/ 2147483647 h 1110"/>
              <a:gd name="T4" fmla="*/ 2147483647 w 2475"/>
              <a:gd name="T5" fmla="*/ 2147483647 h 1110"/>
              <a:gd name="T6" fmla="*/ 2147483647 w 2475"/>
              <a:gd name="T7" fmla="*/ 2147483647 h 1110"/>
              <a:gd name="T8" fmla="*/ 2147483647 w 2475"/>
              <a:gd name="T9" fmla="*/ 2147483647 h 1110"/>
              <a:gd name="T10" fmla="*/ 2147483647 w 2475"/>
              <a:gd name="T11" fmla="*/ 0 h 1110"/>
              <a:gd name="T12" fmla="*/ 2147483647 w 2475"/>
              <a:gd name="T13" fmla="*/ 2147483647 h 1110"/>
              <a:gd name="T14" fmla="*/ 2147483647 w 2475"/>
              <a:gd name="T15" fmla="*/ 0 h 1110"/>
              <a:gd name="T16" fmla="*/ 2147483647 w 2475"/>
              <a:gd name="T17" fmla="*/ 2147483647 h 1110"/>
              <a:gd name="T18" fmla="*/ 2147483647 w 2475"/>
              <a:gd name="T19" fmla="*/ 2147483647 h 111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75" h="1110">
                <a:moveTo>
                  <a:pt x="0" y="540"/>
                </a:moveTo>
                <a:lnTo>
                  <a:pt x="195" y="15"/>
                </a:lnTo>
                <a:lnTo>
                  <a:pt x="405" y="1095"/>
                </a:lnTo>
                <a:lnTo>
                  <a:pt x="765" y="15"/>
                </a:lnTo>
                <a:lnTo>
                  <a:pt x="990" y="1095"/>
                </a:lnTo>
                <a:lnTo>
                  <a:pt x="1380" y="0"/>
                </a:lnTo>
                <a:lnTo>
                  <a:pt x="1635" y="1110"/>
                </a:lnTo>
                <a:lnTo>
                  <a:pt x="2010" y="0"/>
                </a:lnTo>
                <a:lnTo>
                  <a:pt x="2250" y="1110"/>
                </a:lnTo>
                <a:lnTo>
                  <a:pt x="2475" y="540"/>
                </a:lnTo>
              </a:path>
            </a:pathLst>
          </a:custGeom>
          <a:noFill/>
          <a:ln w="38100" cmpd="sng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6435" name="Oval 83"/>
          <p:cNvSpPr>
            <a:spLocks noChangeArrowheads="1"/>
          </p:cNvSpPr>
          <p:nvPr/>
        </p:nvSpPr>
        <p:spPr bwMode="auto">
          <a:xfrm>
            <a:off x="3871913" y="3438525"/>
            <a:ext cx="95250" cy="128588"/>
          </a:xfrm>
          <a:prstGeom prst="ellipse">
            <a:avLst/>
          </a:prstGeom>
          <a:solidFill>
            <a:schemeClr val="tx1"/>
          </a:solidFill>
          <a:ln w="38100">
            <a:solidFill>
              <a:srgbClr val="00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6436" name="Oval 84"/>
          <p:cNvSpPr>
            <a:spLocks noChangeArrowheads="1"/>
          </p:cNvSpPr>
          <p:nvPr/>
        </p:nvSpPr>
        <p:spPr bwMode="auto">
          <a:xfrm>
            <a:off x="4237038" y="3455988"/>
            <a:ext cx="95250" cy="128587"/>
          </a:xfrm>
          <a:prstGeom prst="ellipse">
            <a:avLst/>
          </a:prstGeom>
          <a:solidFill>
            <a:schemeClr val="tx1"/>
          </a:solidFill>
          <a:ln w="38100">
            <a:solidFill>
              <a:srgbClr val="00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6437" name="Oval 85"/>
          <p:cNvSpPr>
            <a:spLocks noChangeArrowheads="1"/>
          </p:cNvSpPr>
          <p:nvPr/>
        </p:nvSpPr>
        <p:spPr bwMode="auto">
          <a:xfrm>
            <a:off x="4425950" y="4283075"/>
            <a:ext cx="95250" cy="128588"/>
          </a:xfrm>
          <a:prstGeom prst="ellipse">
            <a:avLst/>
          </a:prstGeom>
          <a:solidFill>
            <a:schemeClr val="tx1"/>
          </a:solidFill>
          <a:ln w="38100">
            <a:solidFill>
              <a:srgbClr val="00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6438" name="Line 86"/>
          <p:cNvSpPr>
            <a:spLocks noChangeShapeType="1"/>
          </p:cNvSpPr>
          <p:nvPr/>
        </p:nvSpPr>
        <p:spPr bwMode="auto">
          <a:xfrm>
            <a:off x="4864100" y="4330700"/>
            <a:ext cx="17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87" name="Rectangle 2"/>
          <p:cNvSpPr txBox="1">
            <a:spLocks noChangeArrowheads="1"/>
          </p:cNvSpPr>
          <p:nvPr/>
        </p:nvSpPr>
        <p:spPr>
          <a:xfrm>
            <a:off x="-9525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00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The Full–wave Centre-tapped Transformer Rectifier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C6A72E-9A7B-4208-BFCF-F6954B07064D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76213" y="2932113"/>
          <a:ext cx="8755062" cy="354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Bitmap Image" r:id="rId3" imgW="8183117" imgH="3228571" progId="Paint.Picture">
                  <p:embed/>
                </p:oleObj>
              </mc:Choice>
              <mc:Fallback>
                <p:oleObj name="Bitmap Image" r:id="rId3" imgW="8183117" imgH="3228571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2932113"/>
                        <a:ext cx="8755062" cy="354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66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98500" y="1181100"/>
            <a:ext cx="77724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3200" dirty="0">
                <a:latin typeface="Times New Roman" pitchFamily="18" charset="0"/>
              </a:rPr>
              <a:t>D</a:t>
            </a:r>
            <a:r>
              <a:rPr lang="en-GB" sz="3200" baseline="-25000" dirty="0">
                <a:latin typeface="Times New Roman" pitchFamily="18" charset="0"/>
              </a:rPr>
              <a:t>1</a:t>
            </a:r>
            <a:r>
              <a:rPr lang="en-GB" sz="3200" dirty="0">
                <a:latin typeface="Times New Roman" pitchFamily="18" charset="0"/>
              </a:rPr>
              <a:t> is forward biased, D</a:t>
            </a:r>
            <a:r>
              <a:rPr lang="en-GB" sz="3200" baseline="-25000" dirty="0">
                <a:latin typeface="Times New Roman" pitchFamily="18" charset="0"/>
              </a:rPr>
              <a:t>2</a:t>
            </a:r>
            <a:r>
              <a:rPr lang="en-GB" sz="3200" dirty="0">
                <a:latin typeface="Times New Roman" pitchFamily="18" charset="0"/>
              </a:rPr>
              <a:t> is reverse-biased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10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3200" dirty="0">
                <a:solidFill>
                  <a:srgbClr val="0000CC"/>
                </a:solidFill>
                <a:latin typeface="Times New Roman" pitchFamily="18" charset="0"/>
              </a:rPr>
              <a:t>Current path is through D</a:t>
            </a:r>
            <a:r>
              <a:rPr lang="en-GB" sz="3200" baseline="-25000" dirty="0">
                <a:solidFill>
                  <a:srgbClr val="0000CC"/>
                </a:solidFill>
                <a:latin typeface="Times New Roman" pitchFamily="18" charset="0"/>
              </a:rPr>
              <a:t>1</a:t>
            </a:r>
            <a:r>
              <a:rPr lang="en-GB" sz="3200" dirty="0">
                <a:solidFill>
                  <a:srgbClr val="0000CC"/>
                </a:solidFill>
                <a:latin typeface="Times New Roman" pitchFamily="18" charset="0"/>
              </a:rPr>
              <a:t> and load resistance R</a:t>
            </a:r>
            <a:r>
              <a:rPr lang="en-GB" sz="3200" baseline="-25000" dirty="0">
                <a:solidFill>
                  <a:srgbClr val="0000CC"/>
                </a:solidFill>
                <a:latin typeface="Times New Roman" pitchFamily="18" charset="0"/>
              </a:rPr>
              <a:t>L</a:t>
            </a:r>
            <a:r>
              <a:rPr lang="en-GB" sz="3200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During Positive Half-cycles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5B0FD9-1A31-4F18-84C9-26795F4B4F12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400050" y="2532063"/>
          <a:ext cx="8434388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Bitmap Image" r:id="rId3" imgW="8142857" imgH="3191320" progId="Paint.Picture">
                  <p:embed/>
                </p:oleObj>
              </mc:Choice>
              <mc:Fallback>
                <p:oleObj name="Bitmap Image" r:id="rId3" imgW="8142857" imgH="319132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2532063"/>
                        <a:ext cx="8434388" cy="410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66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685800" y="1131026"/>
            <a:ext cx="8062664" cy="134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3200" dirty="0">
                <a:latin typeface="Times New Roman" pitchFamily="18" charset="0"/>
              </a:rPr>
              <a:t>D</a:t>
            </a:r>
            <a:r>
              <a:rPr lang="en-GB" sz="3200" baseline="-25000" dirty="0">
                <a:latin typeface="Times New Roman" pitchFamily="18" charset="0"/>
              </a:rPr>
              <a:t>2</a:t>
            </a:r>
            <a:r>
              <a:rPr lang="en-GB" sz="3200" dirty="0">
                <a:latin typeface="Times New Roman" pitchFamily="18" charset="0"/>
              </a:rPr>
              <a:t> is forward biased, D</a:t>
            </a:r>
            <a:r>
              <a:rPr lang="en-GB" sz="3200" baseline="-25000" dirty="0">
                <a:latin typeface="Times New Roman" pitchFamily="18" charset="0"/>
              </a:rPr>
              <a:t>1</a:t>
            </a:r>
            <a:r>
              <a:rPr lang="en-GB" sz="3200" dirty="0">
                <a:latin typeface="Times New Roman" pitchFamily="18" charset="0"/>
              </a:rPr>
              <a:t> is reverse-biased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10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3200" dirty="0">
                <a:solidFill>
                  <a:srgbClr val="0000CC"/>
                </a:solidFill>
                <a:latin typeface="Times New Roman" pitchFamily="18" charset="0"/>
              </a:rPr>
              <a:t>Current path is through D</a:t>
            </a:r>
            <a:r>
              <a:rPr lang="en-GB" sz="3200" baseline="-25000" dirty="0">
                <a:solidFill>
                  <a:srgbClr val="0000CC"/>
                </a:solidFill>
                <a:latin typeface="Times New Roman" pitchFamily="18" charset="0"/>
              </a:rPr>
              <a:t>2</a:t>
            </a:r>
            <a:r>
              <a:rPr lang="en-GB" sz="3200" dirty="0">
                <a:solidFill>
                  <a:srgbClr val="0000CC"/>
                </a:solidFill>
                <a:latin typeface="Times New Roman" pitchFamily="18" charset="0"/>
              </a:rPr>
              <a:t> and load resistance R</a:t>
            </a:r>
            <a:r>
              <a:rPr lang="en-GB" sz="3200" baseline="-25000" dirty="0">
                <a:solidFill>
                  <a:srgbClr val="0000CC"/>
                </a:solidFill>
                <a:latin typeface="Times New Roman" pitchFamily="18" charset="0"/>
              </a:rPr>
              <a:t>L</a:t>
            </a:r>
            <a:r>
              <a:rPr lang="en-GB" sz="3200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During Negative Half-cycles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5B0FD9-1A31-4F18-84C9-26795F4B4F12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267619"/>
            <a:ext cx="8856984" cy="132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 smtClean="0">
                <a:latin typeface="Times New Roman" pitchFamily="18" charset="0"/>
              </a:rPr>
              <a:t>Current through the load resistor is in the same direction during the entire input cycle, so the output voltage always has the same polarity</a:t>
            </a: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387351" y="3201557"/>
            <a:ext cx="1714500" cy="1725613"/>
            <a:chOff x="567" y="2118"/>
            <a:chExt cx="1080" cy="1087"/>
          </a:xfrm>
        </p:grpSpPr>
        <p:sp>
          <p:nvSpPr>
            <p:cNvPr id="19538" name="Line 4"/>
            <p:cNvSpPr>
              <a:spLocks noChangeShapeType="1"/>
            </p:cNvSpPr>
            <p:nvPr/>
          </p:nvSpPr>
          <p:spPr bwMode="auto">
            <a:xfrm>
              <a:off x="743" y="2815"/>
              <a:ext cx="6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9539" name="Freeform 5"/>
            <p:cNvSpPr>
              <a:spLocks/>
            </p:cNvSpPr>
            <p:nvPr/>
          </p:nvSpPr>
          <p:spPr bwMode="auto">
            <a:xfrm>
              <a:off x="798" y="2433"/>
              <a:ext cx="264" cy="382"/>
            </a:xfrm>
            <a:custGeom>
              <a:avLst/>
              <a:gdLst>
                <a:gd name="T0" fmla="*/ 0 w 242"/>
                <a:gd name="T1" fmla="*/ 378 h 382"/>
                <a:gd name="T2" fmla="*/ 43 w 242"/>
                <a:gd name="T3" fmla="*/ 216 h 382"/>
                <a:gd name="T4" fmla="*/ 74 w 242"/>
                <a:gd name="T5" fmla="*/ 114 h 382"/>
                <a:gd name="T6" fmla="*/ 116 w 242"/>
                <a:gd name="T7" fmla="*/ 40 h 382"/>
                <a:gd name="T8" fmla="*/ 156 w 242"/>
                <a:gd name="T9" fmla="*/ 6 h 382"/>
                <a:gd name="T10" fmla="*/ 175 w 242"/>
                <a:gd name="T11" fmla="*/ 4 h 382"/>
                <a:gd name="T12" fmla="*/ 201 w 242"/>
                <a:gd name="T13" fmla="*/ 14 h 382"/>
                <a:gd name="T14" fmla="*/ 232 w 242"/>
                <a:gd name="T15" fmla="*/ 38 h 382"/>
                <a:gd name="T16" fmla="*/ 247 w 242"/>
                <a:gd name="T17" fmla="*/ 62 h 382"/>
                <a:gd name="T18" fmla="*/ 286 w 242"/>
                <a:gd name="T19" fmla="*/ 146 h 382"/>
                <a:gd name="T20" fmla="*/ 314 w 242"/>
                <a:gd name="T21" fmla="*/ 258 h 382"/>
                <a:gd name="T22" fmla="*/ 343 w 242"/>
                <a:gd name="T23" fmla="*/ 382 h 3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2" h="382">
                  <a:moveTo>
                    <a:pt x="0" y="378"/>
                  </a:moveTo>
                  <a:cubicBezTo>
                    <a:pt x="10" y="319"/>
                    <a:pt x="21" y="260"/>
                    <a:pt x="30" y="216"/>
                  </a:cubicBezTo>
                  <a:cubicBezTo>
                    <a:pt x="39" y="172"/>
                    <a:pt x="43" y="143"/>
                    <a:pt x="52" y="114"/>
                  </a:cubicBezTo>
                  <a:cubicBezTo>
                    <a:pt x="61" y="85"/>
                    <a:pt x="72" y="58"/>
                    <a:pt x="82" y="40"/>
                  </a:cubicBezTo>
                  <a:cubicBezTo>
                    <a:pt x="92" y="22"/>
                    <a:pt x="103" y="12"/>
                    <a:pt x="110" y="6"/>
                  </a:cubicBezTo>
                  <a:cubicBezTo>
                    <a:pt x="117" y="0"/>
                    <a:pt x="119" y="3"/>
                    <a:pt x="124" y="4"/>
                  </a:cubicBezTo>
                  <a:cubicBezTo>
                    <a:pt x="129" y="5"/>
                    <a:pt x="135" y="8"/>
                    <a:pt x="142" y="14"/>
                  </a:cubicBezTo>
                  <a:cubicBezTo>
                    <a:pt x="149" y="20"/>
                    <a:pt x="159" y="30"/>
                    <a:pt x="164" y="38"/>
                  </a:cubicBezTo>
                  <a:cubicBezTo>
                    <a:pt x="169" y="46"/>
                    <a:pt x="168" y="44"/>
                    <a:pt x="174" y="62"/>
                  </a:cubicBezTo>
                  <a:cubicBezTo>
                    <a:pt x="180" y="80"/>
                    <a:pt x="194" y="113"/>
                    <a:pt x="202" y="146"/>
                  </a:cubicBezTo>
                  <a:cubicBezTo>
                    <a:pt x="210" y="179"/>
                    <a:pt x="215" y="219"/>
                    <a:pt x="222" y="258"/>
                  </a:cubicBezTo>
                  <a:cubicBezTo>
                    <a:pt x="229" y="297"/>
                    <a:pt x="235" y="339"/>
                    <a:pt x="242" y="382"/>
                  </a:cubicBezTo>
                </a:path>
              </a:pathLst>
            </a:custGeom>
            <a:solidFill>
              <a:schemeClr val="hlink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9540" name="Text Box 6"/>
            <p:cNvSpPr txBox="1">
              <a:spLocks noChangeArrowheads="1"/>
            </p:cNvSpPr>
            <p:nvPr/>
          </p:nvSpPr>
          <p:spPr bwMode="auto">
            <a:xfrm>
              <a:off x="567" y="2118"/>
              <a:ext cx="6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000">
                  <a:latin typeface="Times New Roman" pitchFamily="18" charset="0"/>
                </a:rPr>
                <a:t>Vin</a:t>
              </a:r>
            </a:p>
          </p:txBody>
        </p:sp>
        <p:sp>
          <p:nvSpPr>
            <p:cNvPr id="19541" name="Line 7"/>
            <p:cNvSpPr>
              <a:spLocks noChangeShapeType="1"/>
            </p:cNvSpPr>
            <p:nvPr/>
          </p:nvSpPr>
          <p:spPr bwMode="auto">
            <a:xfrm flipV="1">
              <a:off x="797" y="2376"/>
              <a:ext cx="1" cy="7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9542" name="Text Box 8"/>
            <p:cNvSpPr txBox="1">
              <a:spLocks noChangeArrowheads="1"/>
            </p:cNvSpPr>
            <p:nvPr/>
          </p:nvSpPr>
          <p:spPr bwMode="auto">
            <a:xfrm>
              <a:off x="1442" y="2690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0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9543" name="Freeform 9"/>
            <p:cNvSpPr>
              <a:spLocks/>
            </p:cNvSpPr>
            <p:nvPr/>
          </p:nvSpPr>
          <p:spPr bwMode="auto">
            <a:xfrm flipV="1">
              <a:off x="1063" y="2823"/>
              <a:ext cx="264" cy="382"/>
            </a:xfrm>
            <a:custGeom>
              <a:avLst/>
              <a:gdLst>
                <a:gd name="T0" fmla="*/ 0 w 242"/>
                <a:gd name="T1" fmla="*/ 378 h 382"/>
                <a:gd name="T2" fmla="*/ 43 w 242"/>
                <a:gd name="T3" fmla="*/ 216 h 382"/>
                <a:gd name="T4" fmla="*/ 74 w 242"/>
                <a:gd name="T5" fmla="*/ 114 h 382"/>
                <a:gd name="T6" fmla="*/ 116 w 242"/>
                <a:gd name="T7" fmla="*/ 40 h 382"/>
                <a:gd name="T8" fmla="*/ 156 w 242"/>
                <a:gd name="T9" fmla="*/ 6 h 382"/>
                <a:gd name="T10" fmla="*/ 175 w 242"/>
                <a:gd name="T11" fmla="*/ 4 h 382"/>
                <a:gd name="T12" fmla="*/ 201 w 242"/>
                <a:gd name="T13" fmla="*/ 14 h 382"/>
                <a:gd name="T14" fmla="*/ 232 w 242"/>
                <a:gd name="T15" fmla="*/ 38 h 382"/>
                <a:gd name="T16" fmla="*/ 247 w 242"/>
                <a:gd name="T17" fmla="*/ 62 h 382"/>
                <a:gd name="T18" fmla="*/ 286 w 242"/>
                <a:gd name="T19" fmla="*/ 146 h 382"/>
                <a:gd name="T20" fmla="*/ 314 w 242"/>
                <a:gd name="T21" fmla="*/ 258 h 382"/>
                <a:gd name="T22" fmla="*/ 343 w 242"/>
                <a:gd name="T23" fmla="*/ 382 h 3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2" h="382">
                  <a:moveTo>
                    <a:pt x="0" y="378"/>
                  </a:moveTo>
                  <a:cubicBezTo>
                    <a:pt x="10" y="319"/>
                    <a:pt x="21" y="260"/>
                    <a:pt x="30" y="216"/>
                  </a:cubicBezTo>
                  <a:cubicBezTo>
                    <a:pt x="39" y="172"/>
                    <a:pt x="43" y="143"/>
                    <a:pt x="52" y="114"/>
                  </a:cubicBezTo>
                  <a:cubicBezTo>
                    <a:pt x="61" y="85"/>
                    <a:pt x="72" y="58"/>
                    <a:pt x="82" y="40"/>
                  </a:cubicBezTo>
                  <a:cubicBezTo>
                    <a:pt x="92" y="22"/>
                    <a:pt x="103" y="12"/>
                    <a:pt x="110" y="6"/>
                  </a:cubicBezTo>
                  <a:cubicBezTo>
                    <a:pt x="117" y="0"/>
                    <a:pt x="119" y="3"/>
                    <a:pt x="124" y="4"/>
                  </a:cubicBezTo>
                  <a:cubicBezTo>
                    <a:pt x="129" y="5"/>
                    <a:pt x="135" y="8"/>
                    <a:pt x="142" y="14"/>
                  </a:cubicBezTo>
                  <a:cubicBezTo>
                    <a:pt x="149" y="20"/>
                    <a:pt x="159" y="30"/>
                    <a:pt x="164" y="38"/>
                  </a:cubicBezTo>
                  <a:cubicBezTo>
                    <a:pt x="169" y="46"/>
                    <a:pt x="168" y="44"/>
                    <a:pt x="174" y="62"/>
                  </a:cubicBezTo>
                  <a:cubicBezTo>
                    <a:pt x="180" y="80"/>
                    <a:pt x="194" y="113"/>
                    <a:pt x="202" y="146"/>
                  </a:cubicBezTo>
                  <a:cubicBezTo>
                    <a:pt x="210" y="179"/>
                    <a:pt x="215" y="219"/>
                    <a:pt x="222" y="258"/>
                  </a:cubicBezTo>
                  <a:cubicBezTo>
                    <a:pt x="229" y="297"/>
                    <a:pt x="235" y="339"/>
                    <a:pt x="242" y="382"/>
                  </a:cubicBezTo>
                </a:path>
              </a:pathLst>
            </a:custGeom>
            <a:solidFill>
              <a:srgbClr val="FFFF00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9544" name="Text Box 10"/>
            <p:cNvSpPr txBox="1">
              <a:spLocks noChangeArrowheads="1"/>
            </p:cNvSpPr>
            <p:nvPr/>
          </p:nvSpPr>
          <p:spPr bwMode="auto">
            <a:xfrm>
              <a:off x="567" y="2631"/>
              <a:ext cx="1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23563" name="Group 11"/>
          <p:cNvGrpSpPr>
            <a:grpSpLocks/>
          </p:cNvGrpSpPr>
          <p:nvPr/>
        </p:nvGrpSpPr>
        <p:grpSpPr bwMode="auto">
          <a:xfrm>
            <a:off x="7016751" y="3433332"/>
            <a:ext cx="1658937" cy="1477963"/>
            <a:chOff x="4495" y="2136"/>
            <a:chExt cx="1045" cy="931"/>
          </a:xfrm>
        </p:grpSpPr>
        <p:sp>
          <p:nvSpPr>
            <p:cNvPr id="19531" name="Freeform 12"/>
            <p:cNvSpPr>
              <a:spLocks/>
            </p:cNvSpPr>
            <p:nvPr/>
          </p:nvSpPr>
          <p:spPr bwMode="auto">
            <a:xfrm>
              <a:off x="4759" y="2373"/>
              <a:ext cx="264" cy="382"/>
            </a:xfrm>
            <a:custGeom>
              <a:avLst/>
              <a:gdLst>
                <a:gd name="T0" fmla="*/ 0 w 242"/>
                <a:gd name="T1" fmla="*/ 378 h 382"/>
                <a:gd name="T2" fmla="*/ 43 w 242"/>
                <a:gd name="T3" fmla="*/ 216 h 382"/>
                <a:gd name="T4" fmla="*/ 74 w 242"/>
                <a:gd name="T5" fmla="*/ 114 h 382"/>
                <a:gd name="T6" fmla="*/ 116 w 242"/>
                <a:gd name="T7" fmla="*/ 40 h 382"/>
                <a:gd name="T8" fmla="*/ 156 w 242"/>
                <a:gd name="T9" fmla="*/ 6 h 382"/>
                <a:gd name="T10" fmla="*/ 175 w 242"/>
                <a:gd name="T11" fmla="*/ 4 h 382"/>
                <a:gd name="T12" fmla="*/ 201 w 242"/>
                <a:gd name="T13" fmla="*/ 14 h 382"/>
                <a:gd name="T14" fmla="*/ 232 w 242"/>
                <a:gd name="T15" fmla="*/ 38 h 382"/>
                <a:gd name="T16" fmla="*/ 247 w 242"/>
                <a:gd name="T17" fmla="*/ 62 h 382"/>
                <a:gd name="T18" fmla="*/ 286 w 242"/>
                <a:gd name="T19" fmla="*/ 146 h 382"/>
                <a:gd name="T20" fmla="*/ 314 w 242"/>
                <a:gd name="T21" fmla="*/ 258 h 382"/>
                <a:gd name="T22" fmla="*/ 343 w 242"/>
                <a:gd name="T23" fmla="*/ 382 h 3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2" h="382">
                  <a:moveTo>
                    <a:pt x="0" y="378"/>
                  </a:moveTo>
                  <a:cubicBezTo>
                    <a:pt x="10" y="319"/>
                    <a:pt x="21" y="260"/>
                    <a:pt x="30" y="216"/>
                  </a:cubicBezTo>
                  <a:cubicBezTo>
                    <a:pt x="39" y="172"/>
                    <a:pt x="43" y="143"/>
                    <a:pt x="52" y="114"/>
                  </a:cubicBezTo>
                  <a:cubicBezTo>
                    <a:pt x="61" y="85"/>
                    <a:pt x="72" y="58"/>
                    <a:pt x="82" y="40"/>
                  </a:cubicBezTo>
                  <a:cubicBezTo>
                    <a:pt x="92" y="22"/>
                    <a:pt x="103" y="12"/>
                    <a:pt x="110" y="6"/>
                  </a:cubicBezTo>
                  <a:cubicBezTo>
                    <a:pt x="117" y="0"/>
                    <a:pt x="119" y="3"/>
                    <a:pt x="124" y="4"/>
                  </a:cubicBezTo>
                  <a:cubicBezTo>
                    <a:pt x="129" y="5"/>
                    <a:pt x="135" y="8"/>
                    <a:pt x="142" y="14"/>
                  </a:cubicBezTo>
                  <a:cubicBezTo>
                    <a:pt x="149" y="20"/>
                    <a:pt x="159" y="30"/>
                    <a:pt x="164" y="38"/>
                  </a:cubicBezTo>
                  <a:cubicBezTo>
                    <a:pt x="169" y="46"/>
                    <a:pt x="168" y="44"/>
                    <a:pt x="174" y="62"/>
                  </a:cubicBezTo>
                  <a:cubicBezTo>
                    <a:pt x="180" y="80"/>
                    <a:pt x="194" y="113"/>
                    <a:pt x="202" y="146"/>
                  </a:cubicBezTo>
                  <a:cubicBezTo>
                    <a:pt x="210" y="179"/>
                    <a:pt x="215" y="219"/>
                    <a:pt x="222" y="258"/>
                  </a:cubicBezTo>
                  <a:cubicBezTo>
                    <a:pt x="229" y="297"/>
                    <a:pt x="235" y="339"/>
                    <a:pt x="242" y="382"/>
                  </a:cubicBezTo>
                </a:path>
              </a:pathLst>
            </a:custGeom>
            <a:solidFill>
              <a:schemeClr val="hlink"/>
            </a:solidFill>
            <a:ln w="38100" cmpd="sng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9532" name="Line 13"/>
            <p:cNvSpPr>
              <a:spLocks noChangeShapeType="1"/>
            </p:cNvSpPr>
            <p:nvPr/>
          </p:nvSpPr>
          <p:spPr bwMode="auto">
            <a:xfrm>
              <a:off x="4654" y="2751"/>
              <a:ext cx="809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9533" name="Line 14"/>
            <p:cNvSpPr>
              <a:spLocks noChangeShapeType="1"/>
            </p:cNvSpPr>
            <p:nvPr/>
          </p:nvSpPr>
          <p:spPr bwMode="auto">
            <a:xfrm flipV="1">
              <a:off x="4751" y="2359"/>
              <a:ext cx="1" cy="7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9534" name="Text Box 15"/>
            <p:cNvSpPr txBox="1">
              <a:spLocks noChangeArrowheads="1"/>
            </p:cNvSpPr>
            <p:nvPr/>
          </p:nvSpPr>
          <p:spPr bwMode="auto">
            <a:xfrm>
              <a:off x="5335" y="2776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0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9535" name="Text Box 16"/>
            <p:cNvSpPr txBox="1">
              <a:spLocks noChangeArrowheads="1"/>
            </p:cNvSpPr>
            <p:nvPr/>
          </p:nvSpPr>
          <p:spPr bwMode="auto">
            <a:xfrm>
              <a:off x="4495" y="2578"/>
              <a:ext cx="1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9536" name="Text Box 17"/>
            <p:cNvSpPr txBox="1">
              <a:spLocks noChangeArrowheads="1"/>
            </p:cNvSpPr>
            <p:nvPr/>
          </p:nvSpPr>
          <p:spPr bwMode="auto">
            <a:xfrm>
              <a:off x="4580" y="2136"/>
              <a:ext cx="6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000">
                  <a:latin typeface="Times New Roman" pitchFamily="18" charset="0"/>
                </a:rPr>
                <a:t>Vout</a:t>
              </a:r>
            </a:p>
          </p:txBody>
        </p:sp>
        <p:sp>
          <p:nvSpPr>
            <p:cNvPr id="19537" name="Freeform 18"/>
            <p:cNvSpPr>
              <a:spLocks/>
            </p:cNvSpPr>
            <p:nvPr/>
          </p:nvSpPr>
          <p:spPr bwMode="auto">
            <a:xfrm>
              <a:off x="5051" y="2364"/>
              <a:ext cx="264" cy="382"/>
            </a:xfrm>
            <a:custGeom>
              <a:avLst/>
              <a:gdLst>
                <a:gd name="T0" fmla="*/ 0 w 242"/>
                <a:gd name="T1" fmla="*/ 378 h 382"/>
                <a:gd name="T2" fmla="*/ 43 w 242"/>
                <a:gd name="T3" fmla="*/ 216 h 382"/>
                <a:gd name="T4" fmla="*/ 74 w 242"/>
                <a:gd name="T5" fmla="*/ 114 h 382"/>
                <a:gd name="T6" fmla="*/ 116 w 242"/>
                <a:gd name="T7" fmla="*/ 40 h 382"/>
                <a:gd name="T8" fmla="*/ 156 w 242"/>
                <a:gd name="T9" fmla="*/ 6 h 382"/>
                <a:gd name="T10" fmla="*/ 175 w 242"/>
                <a:gd name="T11" fmla="*/ 4 h 382"/>
                <a:gd name="T12" fmla="*/ 201 w 242"/>
                <a:gd name="T13" fmla="*/ 14 h 382"/>
                <a:gd name="T14" fmla="*/ 232 w 242"/>
                <a:gd name="T15" fmla="*/ 38 h 382"/>
                <a:gd name="T16" fmla="*/ 247 w 242"/>
                <a:gd name="T17" fmla="*/ 62 h 382"/>
                <a:gd name="T18" fmla="*/ 286 w 242"/>
                <a:gd name="T19" fmla="*/ 146 h 382"/>
                <a:gd name="T20" fmla="*/ 314 w 242"/>
                <a:gd name="T21" fmla="*/ 258 h 382"/>
                <a:gd name="T22" fmla="*/ 343 w 242"/>
                <a:gd name="T23" fmla="*/ 382 h 3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2" h="382">
                  <a:moveTo>
                    <a:pt x="0" y="378"/>
                  </a:moveTo>
                  <a:cubicBezTo>
                    <a:pt x="10" y="319"/>
                    <a:pt x="21" y="260"/>
                    <a:pt x="30" y="216"/>
                  </a:cubicBezTo>
                  <a:cubicBezTo>
                    <a:pt x="39" y="172"/>
                    <a:pt x="43" y="143"/>
                    <a:pt x="52" y="114"/>
                  </a:cubicBezTo>
                  <a:cubicBezTo>
                    <a:pt x="61" y="85"/>
                    <a:pt x="72" y="58"/>
                    <a:pt x="82" y="40"/>
                  </a:cubicBezTo>
                  <a:cubicBezTo>
                    <a:pt x="92" y="22"/>
                    <a:pt x="103" y="12"/>
                    <a:pt x="110" y="6"/>
                  </a:cubicBezTo>
                  <a:cubicBezTo>
                    <a:pt x="117" y="0"/>
                    <a:pt x="119" y="3"/>
                    <a:pt x="124" y="4"/>
                  </a:cubicBezTo>
                  <a:cubicBezTo>
                    <a:pt x="129" y="5"/>
                    <a:pt x="135" y="8"/>
                    <a:pt x="142" y="14"/>
                  </a:cubicBezTo>
                  <a:cubicBezTo>
                    <a:pt x="149" y="20"/>
                    <a:pt x="159" y="30"/>
                    <a:pt x="164" y="38"/>
                  </a:cubicBezTo>
                  <a:cubicBezTo>
                    <a:pt x="169" y="46"/>
                    <a:pt x="168" y="44"/>
                    <a:pt x="174" y="62"/>
                  </a:cubicBezTo>
                  <a:cubicBezTo>
                    <a:pt x="180" y="80"/>
                    <a:pt x="194" y="113"/>
                    <a:pt x="202" y="146"/>
                  </a:cubicBezTo>
                  <a:cubicBezTo>
                    <a:pt x="210" y="179"/>
                    <a:pt x="215" y="219"/>
                    <a:pt x="222" y="258"/>
                  </a:cubicBezTo>
                  <a:cubicBezTo>
                    <a:pt x="229" y="297"/>
                    <a:pt x="235" y="339"/>
                    <a:pt x="242" y="382"/>
                  </a:cubicBezTo>
                </a:path>
              </a:pathLst>
            </a:custGeom>
            <a:solidFill>
              <a:srgbClr val="FFFF00"/>
            </a:solidFill>
            <a:ln w="38100" cmpd="sng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23572" name="Group 20"/>
          <p:cNvGrpSpPr>
            <a:grpSpLocks/>
          </p:cNvGrpSpPr>
          <p:nvPr/>
        </p:nvGrpSpPr>
        <p:grpSpPr bwMode="auto">
          <a:xfrm>
            <a:off x="3497263" y="2309813"/>
            <a:ext cx="1349375" cy="619125"/>
            <a:chOff x="2535" y="2335"/>
            <a:chExt cx="850" cy="390"/>
          </a:xfrm>
        </p:grpSpPr>
        <p:sp>
          <p:nvSpPr>
            <p:cNvPr id="19526" name="Line 21"/>
            <p:cNvSpPr>
              <a:spLocks noChangeShapeType="1"/>
            </p:cNvSpPr>
            <p:nvPr/>
          </p:nvSpPr>
          <p:spPr bwMode="auto">
            <a:xfrm>
              <a:off x="2695" y="2527"/>
              <a:ext cx="6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9527" name="Group 22"/>
            <p:cNvGrpSpPr>
              <a:grpSpLocks/>
            </p:cNvGrpSpPr>
            <p:nvPr/>
          </p:nvGrpSpPr>
          <p:grpSpPr bwMode="auto">
            <a:xfrm>
              <a:off x="2766" y="2337"/>
              <a:ext cx="457" cy="388"/>
              <a:chOff x="1758" y="3121"/>
              <a:chExt cx="529" cy="772"/>
            </a:xfrm>
          </p:grpSpPr>
          <p:sp>
            <p:nvSpPr>
              <p:cNvPr id="19529" name="Freeform 23"/>
              <p:cNvSpPr>
                <a:spLocks/>
              </p:cNvSpPr>
              <p:nvPr/>
            </p:nvSpPr>
            <p:spPr bwMode="auto">
              <a:xfrm>
                <a:off x="1758" y="3121"/>
                <a:ext cx="264" cy="382"/>
              </a:xfrm>
              <a:custGeom>
                <a:avLst/>
                <a:gdLst>
                  <a:gd name="T0" fmla="*/ 0 w 242"/>
                  <a:gd name="T1" fmla="*/ 378 h 382"/>
                  <a:gd name="T2" fmla="*/ 43 w 242"/>
                  <a:gd name="T3" fmla="*/ 216 h 382"/>
                  <a:gd name="T4" fmla="*/ 74 w 242"/>
                  <a:gd name="T5" fmla="*/ 114 h 382"/>
                  <a:gd name="T6" fmla="*/ 116 w 242"/>
                  <a:gd name="T7" fmla="*/ 40 h 382"/>
                  <a:gd name="T8" fmla="*/ 156 w 242"/>
                  <a:gd name="T9" fmla="*/ 6 h 382"/>
                  <a:gd name="T10" fmla="*/ 175 w 242"/>
                  <a:gd name="T11" fmla="*/ 4 h 382"/>
                  <a:gd name="T12" fmla="*/ 201 w 242"/>
                  <a:gd name="T13" fmla="*/ 14 h 382"/>
                  <a:gd name="T14" fmla="*/ 232 w 242"/>
                  <a:gd name="T15" fmla="*/ 38 h 382"/>
                  <a:gd name="T16" fmla="*/ 247 w 242"/>
                  <a:gd name="T17" fmla="*/ 62 h 382"/>
                  <a:gd name="T18" fmla="*/ 286 w 242"/>
                  <a:gd name="T19" fmla="*/ 146 h 382"/>
                  <a:gd name="T20" fmla="*/ 314 w 242"/>
                  <a:gd name="T21" fmla="*/ 258 h 382"/>
                  <a:gd name="T22" fmla="*/ 343 w 242"/>
                  <a:gd name="T23" fmla="*/ 382 h 38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42" h="382">
                    <a:moveTo>
                      <a:pt x="0" y="378"/>
                    </a:moveTo>
                    <a:cubicBezTo>
                      <a:pt x="10" y="319"/>
                      <a:pt x="21" y="260"/>
                      <a:pt x="30" y="216"/>
                    </a:cubicBezTo>
                    <a:cubicBezTo>
                      <a:pt x="39" y="172"/>
                      <a:pt x="43" y="143"/>
                      <a:pt x="52" y="114"/>
                    </a:cubicBezTo>
                    <a:cubicBezTo>
                      <a:pt x="61" y="85"/>
                      <a:pt x="72" y="58"/>
                      <a:pt x="82" y="40"/>
                    </a:cubicBezTo>
                    <a:cubicBezTo>
                      <a:pt x="92" y="22"/>
                      <a:pt x="103" y="12"/>
                      <a:pt x="110" y="6"/>
                    </a:cubicBezTo>
                    <a:cubicBezTo>
                      <a:pt x="117" y="0"/>
                      <a:pt x="119" y="3"/>
                      <a:pt x="124" y="4"/>
                    </a:cubicBezTo>
                    <a:cubicBezTo>
                      <a:pt x="129" y="5"/>
                      <a:pt x="135" y="8"/>
                      <a:pt x="142" y="14"/>
                    </a:cubicBezTo>
                    <a:cubicBezTo>
                      <a:pt x="149" y="20"/>
                      <a:pt x="159" y="30"/>
                      <a:pt x="164" y="38"/>
                    </a:cubicBezTo>
                    <a:cubicBezTo>
                      <a:pt x="169" y="46"/>
                      <a:pt x="168" y="44"/>
                      <a:pt x="174" y="62"/>
                    </a:cubicBezTo>
                    <a:cubicBezTo>
                      <a:pt x="180" y="80"/>
                      <a:pt x="194" y="113"/>
                      <a:pt x="202" y="146"/>
                    </a:cubicBezTo>
                    <a:cubicBezTo>
                      <a:pt x="210" y="179"/>
                      <a:pt x="215" y="219"/>
                      <a:pt x="222" y="258"/>
                    </a:cubicBezTo>
                    <a:cubicBezTo>
                      <a:pt x="229" y="297"/>
                      <a:pt x="235" y="339"/>
                      <a:pt x="242" y="382"/>
                    </a:cubicBezTo>
                  </a:path>
                </a:pathLst>
              </a:custGeom>
              <a:solidFill>
                <a:schemeClr val="hlink"/>
              </a:solidFill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9530" name="Freeform 24"/>
              <p:cNvSpPr>
                <a:spLocks/>
              </p:cNvSpPr>
              <p:nvPr/>
            </p:nvSpPr>
            <p:spPr bwMode="auto">
              <a:xfrm flipV="1">
                <a:off x="2023" y="3511"/>
                <a:ext cx="264" cy="382"/>
              </a:xfrm>
              <a:custGeom>
                <a:avLst/>
                <a:gdLst>
                  <a:gd name="T0" fmla="*/ 0 w 242"/>
                  <a:gd name="T1" fmla="*/ 378 h 382"/>
                  <a:gd name="T2" fmla="*/ 43 w 242"/>
                  <a:gd name="T3" fmla="*/ 216 h 382"/>
                  <a:gd name="T4" fmla="*/ 74 w 242"/>
                  <a:gd name="T5" fmla="*/ 114 h 382"/>
                  <a:gd name="T6" fmla="*/ 116 w 242"/>
                  <a:gd name="T7" fmla="*/ 40 h 382"/>
                  <a:gd name="T8" fmla="*/ 156 w 242"/>
                  <a:gd name="T9" fmla="*/ 6 h 382"/>
                  <a:gd name="T10" fmla="*/ 175 w 242"/>
                  <a:gd name="T11" fmla="*/ 4 h 382"/>
                  <a:gd name="T12" fmla="*/ 201 w 242"/>
                  <a:gd name="T13" fmla="*/ 14 h 382"/>
                  <a:gd name="T14" fmla="*/ 232 w 242"/>
                  <a:gd name="T15" fmla="*/ 38 h 382"/>
                  <a:gd name="T16" fmla="*/ 247 w 242"/>
                  <a:gd name="T17" fmla="*/ 62 h 382"/>
                  <a:gd name="T18" fmla="*/ 286 w 242"/>
                  <a:gd name="T19" fmla="*/ 146 h 382"/>
                  <a:gd name="T20" fmla="*/ 314 w 242"/>
                  <a:gd name="T21" fmla="*/ 258 h 382"/>
                  <a:gd name="T22" fmla="*/ 343 w 242"/>
                  <a:gd name="T23" fmla="*/ 382 h 38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42" h="382">
                    <a:moveTo>
                      <a:pt x="0" y="378"/>
                    </a:moveTo>
                    <a:cubicBezTo>
                      <a:pt x="10" y="319"/>
                      <a:pt x="21" y="260"/>
                      <a:pt x="30" y="216"/>
                    </a:cubicBezTo>
                    <a:cubicBezTo>
                      <a:pt x="39" y="172"/>
                      <a:pt x="43" y="143"/>
                      <a:pt x="52" y="114"/>
                    </a:cubicBezTo>
                    <a:cubicBezTo>
                      <a:pt x="61" y="85"/>
                      <a:pt x="72" y="58"/>
                      <a:pt x="82" y="40"/>
                    </a:cubicBezTo>
                    <a:cubicBezTo>
                      <a:pt x="92" y="22"/>
                      <a:pt x="103" y="12"/>
                      <a:pt x="110" y="6"/>
                    </a:cubicBezTo>
                    <a:cubicBezTo>
                      <a:pt x="117" y="0"/>
                      <a:pt x="119" y="3"/>
                      <a:pt x="124" y="4"/>
                    </a:cubicBezTo>
                    <a:cubicBezTo>
                      <a:pt x="129" y="5"/>
                      <a:pt x="135" y="8"/>
                      <a:pt x="142" y="14"/>
                    </a:cubicBezTo>
                    <a:cubicBezTo>
                      <a:pt x="149" y="20"/>
                      <a:pt x="159" y="30"/>
                      <a:pt x="164" y="38"/>
                    </a:cubicBezTo>
                    <a:cubicBezTo>
                      <a:pt x="169" y="46"/>
                      <a:pt x="168" y="44"/>
                      <a:pt x="174" y="62"/>
                    </a:cubicBezTo>
                    <a:cubicBezTo>
                      <a:pt x="180" y="80"/>
                      <a:pt x="194" y="113"/>
                      <a:pt x="202" y="146"/>
                    </a:cubicBezTo>
                    <a:cubicBezTo>
                      <a:pt x="210" y="179"/>
                      <a:pt x="215" y="219"/>
                      <a:pt x="222" y="258"/>
                    </a:cubicBezTo>
                    <a:cubicBezTo>
                      <a:pt x="229" y="297"/>
                      <a:pt x="235" y="339"/>
                      <a:pt x="242" y="382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19528" name="Text Box 25"/>
            <p:cNvSpPr txBox="1">
              <a:spLocks noChangeArrowheads="1"/>
            </p:cNvSpPr>
            <p:nvPr/>
          </p:nvSpPr>
          <p:spPr bwMode="auto">
            <a:xfrm>
              <a:off x="2535" y="2335"/>
              <a:ext cx="1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23578" name="Group 26"/>
          <p:cNvGrpSpPr>
            <a:grpSpLocks/>
          </p:cNvGrpSpPr>
          <p:nvPr/>
        </p:nvGrpSpPr>
        <p:grpSpPr bwMode="auto">
          <a:xfrm>
            <a:off x="3517901" y="5984445"/>
            <a:ext cx="1349375" cy="619125"/>
            <a:chOff x="2559" y="3231"/>
            <a:chExt cx="850" cy="390"/>
          </a:xfrm>
        </p:grpSpPr>
        <p:sp>
          <p:nvSpPr>
            <p:cNvPr id="19521" name="Line 27"/>
            <p:cNvSpPr>
              <a:spLocks noChangeShapeType="1"/>
            </p:cNvSpPr>
            <p:nvPr/>
          </p:nvSpPr>
          <p:spPr bwMode="auto">
            <a:xfrm>
              <a:off x="2719" y="3423"/>
              <a:ext cx="6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9522" name="Group 28"/>
            <p:cNvGrpSpPr>
              <a:grpSpLocks/>
            </p:cNvGrpSpPr>
            <p:nvPr/>
          </p:nvGrpSpPr>
          <p:grpSpPr bwMode="auto">
            <a:xfrm flipH="1">
              <a:off x="2790" y="3233"/>
              <a:ext cx="457" cy="388"/>
              <a:chOff x="1758" y="3121"/>
              <a:chExt cx="529" cy="772"/>
            </a:xfrm>
          </p:grpSpPr>
          <p:sp>
            <p:nvSpPr>
              <p:cNvPr id="19524" name="Freeform 29"/>
              <p:cNvSpPr>
                <a:spLocks/>
              </p:cNvSpPr>
              <p:nvPr/>
            </p:nvSpPr>
            <p:spPr bwMode="auto">
              <a:xfrm>
                <a:off x="1758" y="3121"/>
                <a:ext cx="264" cy="382"/>
              </a:xfrm>
              <a:custGeom>
                <a:avLst/>
                <a:gdLst>
                  <a:gd name="T0" fmla="*/ 0 w 242"/>
                  <a:gd name="T1" fmla="*/ 378 h 382"/>
                  <a:gd name="T2" fmla="*/ 43 w 242"/>
                  <a:gd name="T3" fmla="*/ 216 h 382"/>
                  <a:gd name="T4" fmla="*/ 74 w 242"/>
                  <a:gd name="T5" fmla="*/ 114 h 382"/>
                  <a:gd name="T6" fmla="*/ 116 w 242"/>
                  <a:gd name="T7" fmla="*/ 40 h 382"/>
                  <a:gd name="T8" fmla="*/ 156 w 242"/>
                  <a:gd name="T9" fmla="*/ 6 h 382"/>
                  <a:gd name="T10" fmla="*/ 175 w 242"/>
                  <a:gd name="T11" fmla="*/ 4 h 382"/>
                  <a:gd name="T12" fmla="*/ 201 w 242"/>
                  <a:gd name="T13" fmla="*/ 14 h 382"/>
                  <a:gd name="T14" fmla="*/ 232 w 242"/>
                  <a:gd name="T15" fmla="*/ 38 h 382"/>
                  <a:gd name="T16" fmla="*/ 247 w 242"/>
                  <a:gd name="T17" fmla="*/ 62 h 382"/>
                  <a:gd name="T18" fmla="*/ 286 w 242"/>
                  <a:gd name="T19" fmla="*/ 146 h 382"/>
                  <a:gd name="T20" fmla="*/ 314 w 242"/>
                  <a:gd name="T21" fmla="*/ 258 h 382"/>
                  <a:gd name="T22" fmla="*/ 343 w 242"/>
                  <a:gd name="T23" fmla="*/ 382 h 38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42" h="382">
                    <a:moveTo>
                      <a:pt x="0" y="378"/>
                    </a:moveTo>
                    <a:cubicBezTo>
                      <a:pt x="10" y="319"/>
                      <a:pt x="21" y="260"/>
                      <a:pt x="30" y="216"/>
                    </a:cubicBezTo>
                    <a:cubicBezTo>
                      <a:pt x="39" y="172"/>
                      <a:pt x="43" y="143"/>
                      <a:pt x="52" y="114"/>
                    </a:cubicBezTo>
                    <a:cubicBezTo>
                      <a:pt x="61" y="85"/>
                      <a:pt x="72" y="58"/>
                      <a:pt x="82" y="40"/>
                    </a:cubicBezTo>
                    <a:cubicBezTo>
                      <a:pt x="92" y="22"/>
                      <a:pt x="103" y="12"/>
                      <a:pt x="110" y="6"/>
                    </a:cubicBezTo>
                    <a:cubicBezTo>
                      <a:pt x="117" y="0"/>
                      <a:pt x="119" y="3"/>
                      <a:pt x="124" y="4"/>
                    </a:cubicBezTo>
                    <a:cubicBezTo>
                      <a:pt x="129" y="5"/>
                      <a:pt x="135" y="8"/>
                      <a:pt x="142" y="14"/>
                    </a:cubicBezTo>
                    <a:cubicBezTo>
                      <a:pt x="149" y="20"/>
                      <a:pt x="159" y="30"/>
                      <a:pt x="164" y="38"/>
                    </a:cubicBezTo>
                    <a:cubicBezTo>
                      <a:pt x="169" y="46"/>
                      <a:pt x="168" y="44"/>
                      <a:pt x="174" y="62"/>
                    </a:cubicBezTo>
                    <a:cubicBezTo>
                      <a:pt x="180" y="80"/>
                      <a:pt x="194" y="113"/>
                      <a:pt x="202" y="146"/>
                    </a:cubicBezTo>
                    <a:cubicBezTo>
                      <a:pt x="210" y="179"/>
                      <a:pt x="215" y="219"/>
                      <a:pt x="222" y="258"/>
                    </a:cubicBezTo>
                    <a:cubicBezTo>
                      <a:pt x="229" y="297"/>
                      <a:pt x="235" y="339"/>
                      <a:pt x="242" y="382"/>
                    </a:cubicBezTo>
                  </a:path>
                </a:pathLst>
              </a:custGeom>
              <a:solidFill>
                <a:srgbClr val="FFFF00"/>
              </a:solidFill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9525" name="Freeform 30"/>
              <p:cNvSpPr>
                <a:spLocks/>
              </p:cNvSpPr>
              <p:nvPr/>
            </p:nvSpPr>
            <p:spPr bwMode="auto">
              <a:xfrm flipV="1">
                <a:off x="2023" y="3511"/>
                <a:ext cx="264" cy="382"/>
              </a:xfrm>
              <a:custGeom>
                <a:avLst/>
                <a:gdLst>
                  <a:gd name="T0" fmla="*/ 0 w 242"/>
                  <a:gd name="T1" fmla="*/ 378 h 382"/>
                  <a:gd name="T2" fmla="*/ 43 w 242"/>
                  <a:gd name="T3" fmla="*/ 216 h 382"/>
                  <a:gd name="T4" fmla="*/ 74 w 242"/>
                  <a:gd name="T5" fmla="*/ 114 h 382"/>
                  <a:gd name="T6" fmla="*/ 116 w 242"/>
                  <a:gd name="T7" fmla="*/ 40 h 382"/>
                  <a:gd name="T8" fmla="*/ 156 w 242"/>
                  <a:gd name="T9" fmla="*/ 6 h 382"/>
                  <a:gd name="T10" fmla="*/ 175 w 242"/>
                  <a:gd name="T11" fmla="*/ 4 h 382"/>
                  <a:gd name="T12" fmla="*/ 201 w 242"/>
                  <a:gd name="T13" fmla="*/ 14 h 382"/>
                  <a:gd name="T14" fmla="*/ 232 w 242"/>
                  <a:gd name="T15" fmla="*/ 38 h 382"/>
                  <a:gd name="T16" fmla="*/ 247 w 242"/>
                  <a:gd name="T17" fmla="*/ 62 h 382"/>
                  <a:gd name="T18" fmla="*/ 286 w 242"/>
                  <a:gd name="T19" fmla="*/ 146 h 382"/>
                  <a:gd name="T20" fmla="*/ 314 w 242"/>
                  <a:gd name="T21" fmla="*/ 258 h 382"/>
                  <a:gd name="T22" fmla="*/ 343 w 242"/>
                  <a:gd name="T23" fmla="*/ 382 h 38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42" h="382">
                    <a:moveTo>
                      <a:pt x="0" y="378"/>
                    </a:moveTo>
                    <a:cubicBezTo>
                      <a:pt x="10" y="319"/>
                      <a:pt x="21" y="260"/>
                      <a:pt x="30" y="216"/>
                    </a:cubicBezTo>
                    <a:cubicBezTo>
                      <a:pt x="39" y="172"/>
                      <a:pt x="43" y="143"/>
                      <a:pt x="52" y="114"/>
                    </a:cubicBezTo>
                    <a:cubicBezTo>
                      <a:pt x="61" y="85"/>
                      <a:pt x="72" y="58"/>
                      <a:pt x="82" y="40"/>
                    </a:cubicBezTo>
                    <a:cubicBezTo>
                      <a:pt x="92" y="22"/>
                      <a:pt x="103" y="12"/>
                      <a:pt x="110" y="6"/>
                    </a:cubicBezTo>
                    <a:cubicBezTo>
                      <a:pt x="117" y="0"/>
                      <a:pt x="119" y="3"/>
                      <a:pt x="124" y="4"/>
                    </a:cubicBezTo>
                    <a:cubicBezTo>
                      <a:pt x="129" y="5"/>
                      <a:pt x="135" y="8"/>
                      <a:pt x="142" y="14"/>
                    </a:cubicBezTo>
                    <a:cubicBezTo>
                      <a:pt x="149" y="20"/>
                      <a:pt x="159" y="30"/>
                      <a:pt x="164" y="38"/>
                    </a:cubicBezTo>
                    <a:cubicBezTo>
                      <a:pt x="169" y="46"/>
                      <a:pt x="168" y="44"/>
                      <a:pt x="174" y="62"/>
                    </a:cubicBezTo>
                    <a:cubicBezTo>
                      <a:pt x="180" y="80"/>
                      <a:pt x="194" y="113"/>
                      <a:pt x="202" y="146"/>
                    </a:cubicBezTo>
                    <a:cubicBezTo>
                      <a:pt x="210" y="179"/>
                      <a:pt x="215" y="219"/>
                      <a:pt x="222" y="258"/>
                    </a:cubicBezTo>
                    <a:cubicBezTo>
                      <a:pt x="229" y="297"/>
                      <a:pt x="235" y="339"/>
                      <a:pt x="242" y="382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19523" name="Text Box 31"/>
            <p:cNvSpPr txBox="1">
              <a:spLocks noChangeArrowheads="1"/>
            </p:cNvSpPr>
            <p:nvPr/>
          </p:nvSpPr>
          <p:spPr bwMode="auto">
            <a:xfrm>
              <a:off x="2559" y="3231"/>
              <a:ext cx="1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9464" name="Group 32"/>
          <p:cNvGrpSpPr>
            <a:grpSpLocks/>
          </p:cNvGrpSpPr>
          <p:nvPr/>
        </p:nvGrpSpPr>
        <p:grpSpPr bwMode="auto">
          <a:xfrm>
            <a:off x="1741488" y="2588782"/>
            <a:ext cx="5459413" cy="3810000"/>
            <a:chOff x="1164" y="1740"/>
            <a:chExt cx="3439" cy="2400"/>
          </a:xfrm>
        </p:grpSpPr>
        <p:grpSp>
          <p:nvGrpSpPr>
            <p:cNvPr id="19465" name="Group 33"/>
            <p:cNvGrpSpPr>
              <a:grpSpLocks/>
            </p:cNvGrpSpPr>
            <p:nvPr/>
          </p:nvGrpSpPr>
          <p:grpSpPr bwMode="auto">
            <a:xfrm>
              <a:off x="3069" y="3695"/>
              <a:ext cx="213" cy="244"/>
              <a:chOff x="3444" y="1773"/>
              <a:chExt cx="213" cy="244"/>
            </a:xfrm>
          </p:grpSpPr>
          <p:grpSp>
            <p:nvGrpSpPr>
              <p:cNvPr id="19516" name="Group 34"/>
              <p:cNvGrpSpPr>
                <a:grpSpLocks/>
              </p:cNvGrpSpPr>
              <p:nvPr/>
            </p:nvGrpSpPr>
            <p:grpSpPr bwMode="auto">
              <a:xfrm>
                <a:off x="3444" y="1773"/>
                <a:ext cx="204" cy="244"/>
                <a:chOff x="3444" y="1773"/>
                <a:chExt cx="204" cy="244"/>
              </a:xfrm>
            </p:grpSpPr>
            <p:sp>
              <p:nvSpPr>
                <p:cNvPr id="19518" name="Line 35"/>
                <p:cNvSpPr>
                  <a:spLocks noChangeShapeType="1"/>
                </p:cNvSpPr>
                <p:nvPr/>
              </p:nvSpPr>
              <p:spPr bwMode="auto">
                <a:xfrm>
                  <a:off x="3444" y="1773"/>
                  <a:ext cx="0" cy="244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519" name="Line 36"/>
                <p:cNvSpPr>
                  <a:spLocks noChangeShapeType="1"/>
                </p:cNvSpPr>
                <p:nvPr/>
              </p:nvSpPr>
              <p:spPr bwMode="auto">
                <a:xfrm>
                  <a:off x="3444" y="1773"/>
                  <a:ext cx="204" cy="121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520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3444" y="1894"/>
                  <a:ext cx="204" cy="123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9517" name="Line 38"/>
              <p:cNvSpPr>
                <a:spLocks noChangeShapeType="1"/>
              </p:cNvSpPr>
              <p:nvPr/>
            </p:nvSpPr>
            <p:spPr bwMode="auto">
              <a:xfrm>
                <a:off x="3657" y="1780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9466" name="Group 39"/>
            <p:cNvGrpSpPr>
              <a:grpSpLocks/>
            </p:cNvGrpSpPr>
            <p:nvPr/>
          </p:nvGrpSpPr>
          <p:grpSpPr bwMode="auto">
            <a:xfrm>
              <a:off x="1511" y="2399"/>
              <a:ext cx="182" cy="95"/>
              <a:chOff x="622" y="860"/>
              <a:chExt cx="529" cy="772"/>
            </a:xfrm>
          </p:grpSpPr>
          <p:sp>
            <p:nvSpPr>
              <p:cNvPr id="19514" name="Freeform 40"/>
              <p:cNvSpPr>
                <a:spLocks/>
              </p:cNvSpPr>
              <p:nvPr/>
            </p:nvSpPr>
            <p:spPr bwMode="auto">
              <a:xfrm>
                <a:off x="622" y="860"/>
                <a:ext cx="264" cy="382"/>
              </a:xfrm>
              <a:custGeom>
                <a:avLst/>
                <a:gdLst>
                  <a:gd name="T0" fmla="*/ 0 w 242"/>
                  <a:gd name="T1" fmla="*/ 378 h 382"/>
                  <a:gd name="T2" fmla="*/ 43 w 242"/>
                  <a:gd name="T3" fmla="*/ 216 h 382"/>
                  <a:gd name="T4" fmla="*/ 74 w 242"/>
                  <a:gd name="T5" fmla="*/ 114 h 382"/>
                  <a:gd name="T6" fmla="*/ 116 w 242"/>
                  <a:gd name="T7" fmla="*/ 40 h 382"/>
                  <a:gd name="T8" fmla="*/ 156 w 242"/>
                  <a:gd name="T9" fmla="*/ 6 h 382"/>
                  <a:gd name="T10" fmla="*/ 175 w 242"/>
                  <a:gd name="T11" fmla="*/ 4 h 382"/>
                  <a:gd name="T12" fmla="*/ 201 w 242"/>
                  <a:gd name="T13" fmla="*/ 14 h 382"/>
                  <a:gd name="T14" fmla="*/ 232 w 242"/>
                  <a:gd name="T15" fmla="*/ 38 h 382"/>
                  <a:gd name="T16" fmla="*/ 247 w 242"/>
                  <a:gd name="T17" fmla="*/ 62 h 382"/>
                  <a:gd name="T18" fmla="*/ 286 w 242"/>
                  <a:gd name="T19" fmla="*/ 146 h 382"/>
                  <a:gd name="T20" fmla="*/ 314 w 242"/>
                  <a:gd name="T21" fmla="*/ 258 h 382"/>
                  <a:gd name="T22" fmla="*/ 343 w 242"/>
                  <a:gd name="T23" fmla="*/ 382 h 38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42" h="382">
                    <a:moveTo>
                      <a:pt x="0" y="378"/>
                    </a:moveTo>
                    <a:cubicBezTo>
                      <a:pt x="10" y="319"/>
                      <a:pt x="21" y="260"/>
                      <a:pt x="30" y="216"/>
                    </a:cubicBezTo>
                    <a:cubicBezTo>
                      <a:pt x="39" y="172"/>
                      <a:pt x="43" y="143"/>
                      <a:pt x="52" y="114"/>
                    </a:cubicBezTo>
                    <a:cubicBezTo>
                      <a:pt x="61" y="85"/>
                      <a:pt x="72" y="58"/>
                      <a:pt x="82" y="40"/>
                    </a:cubicBezTo>
                    <a:cubicBezTo>
                      <a:pt x="92" y="22"/>
                      <a:pt x="103" y="12"/>
                      <a:pt x="110" y="6"/>
                    </a:cubicBezTo>
                    <a:cubicBezTo>
                      <a:pt x="117" y="0"/>
                      <a:pt x="119" y="3"/>
                      <a:pt x="124" y="4"/>
                    </a:cubicBezTo>
                    <a:cubicBezTo>
                      <a:pt x="129" y="5"/>
                      <a:pt x="135" y="8"/>
                      <a:pt x="142" y="14"/>
                    </a:cubicBezTo>
                    <a:cubicBezTo>
                      <a:pt x="149" y="20"/>
                      <a:pt x="159" y="30"/>
                      <a:pt x="164" y="38"/>
                    </a:cubicBezTo>
                    <a:cubicBezTo>
                      <a:pt x="169" y="46"/>
                      <a:pt x="168" y="44"/>
                      <a:pt x="174" y="62"/>
                    </a:cubicBezTo>
                    <a:cubicBezTo>
                      <a:pt x="180" y="80"/>
                      <a:pt x="194" y="113"/>
                      <a:pt x="202" y="146"/>
                    </a:cubicBezTo>
                    <a:cubicBezTo>
                      <a:pt x="210" y="179"/>
                      <a:pt x="215" y="219"/>
                      <a:pt x="222" y="258"/>
                    </a:cubicBezTo>
                    <a:cubicBezTo>
                      <a:pt x="229" y="297"/>
                      <a:pt x="235" y="339"/>
                      <a:pt x="242" y="382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9515" name="Freeform 41"/>
              <p:cNvSpPr>
                <a:spLocks/>
              </p:cNvSpPr>
              <p:nvPr/>
            </p:nvSpPr>
            <p:spPr bwMode="auto">
              <a:xfrm flipV="1">
                <a:off x="887" y="1250"/>
                <a:ext cx="264" cy="382"/>
              </a:xfrm>
              <a:custGeom>
                <a:avLst/>
                <a:gdLst>
                  <a:gd name="T0" fmla="*/ 0 w 242"/>
                  <a:gd name="T1" fmla="*/ 378 h 382"/>
                  <a:gd name="T2" fmla="*/ 43 w 242"/>
                  <a:gd name="T3" fmla="*/ 216 h 382"/>
                  <a:gd name="T4" fmla="*/ 74 w 242"/>
                  <a:gd name="T5" fmla="*/ 114 h 382"/>
                  <a:gd name="T6" fmla="*/ 116 w 242"/>
                  <a:gd name="T7" fmla="*/ 40 h 382"/>
                  <a:gd name="T8" fmla="*/ 156 w 242"/>
                  <a:gd name="T9" fmla="*/ 6 h 382"/>
                  <a:gd name="T10" fmla="*/ 175 w 242"/>
                  <a:gd name="T11" fmla="*/ 4 h 382"/>
                  <a:gd name="T12" fmla="*/ 201 w 242"/>
                  <a:gd name="T13" fmla="*/ 14 h 382"/>
                  <a:gd name="T14" fmla="*/ 232 w 242"/>
                  <a:gd name="T15" fmla="*/ 38 h 382"/>
                  <a:gd name="T16" fmla="*/ 247 w 242"/>
                  <a:gd name="T17" fmla="*/ 62 h 382"/>
                  <a:gd name="T18" fmla="*/ 286 w 242"/>
                  <a:gd name="T19" fmla="*/ 146 h 382"/>
                  <a:gd name="T20" fmla="*/ 314 w 242"/>
                  <a:gd name="T21" fmla="*/ 258 h 382"/>
                  <a:gd name="T22" fmla="*/ 343 w 242"/>
                  <a:gd name="T23" fmla="*/ 382 h 38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42" h="382">
                    <a:moveTo>
                      <a:pt x="0" y="378"/>
                    </a:moveTo>
                    <a:cubicBezTo>
                      <a:pt x="10" y="319"/>
                      <a:pt x="21" y="260"/>
                      <a:pt x="30" y="216"/>
                    </a:cubicBezTo>
                    <a:cubicBezTo>
                      <a:pt x="39" y="172"/>
                      <a:pt x="43" y="143"/>
                      <a:pt x="52" y="114"/>
                    </a:cubicBezTo>
                    <a:cubicBezTo>
                      <a:pt x="61" y="85"/>
                      <a:pt x="72" y="58"/>
                      <a:pt x="82" y="40"/>
                    </a:cubicBezTo>
                    <a:cubicBezTo>
                      <a:pt x="92" y="22"/>
                      <a:pt x="103" y="12"/>
                      <a:pt x="110" y="6"/>
                    </a:cubicBezTo>
                    <a:cubicBezTo>
                      <a:pt x="117" y="0"/>
                      <a:pt x="119" y="3"/>
                      <a:pt x="124" y="4"/>
                    </a:cubicBezTo>
                    <a:cubicBezTo>
                      <a:pt x="129" y="5"/>
                      <a:pt x="135" y="8"/>
                      <a:pt x="142" y="14"/>
                    </a:cubicBezTo>
                    <a:cubicBezTo>
                      <a:pt x="149" y="20"/>
                      <a:pt x="159" y="30"/>
                      <a:pt x="164" y="38"/>
                    </a:cubicBezTo>
                    <a:cubicBezTo>
                      <a:pt x="169" y="46"/>
                      <a:pt x="168" y="44"/>
                      <a:pt x="174" y="62"/>
                    </a:cubicBezTo>
                    <a:cubicBezTo>
                      <a:pt x="180" y="80"/>
                      <a:pt x="194" y="113"/>
                      <a:pt x="202" y="146"/>
                    </a:cubicBezTo>
                    <a:cubicBezTo>
                      <a:pt x="210" y="179"/>
                      <a:pt x="215" y="219"/>
                      <a:pt x="222" y="258"/>
                    </a:cubicBezTo>
                    <a:cubicBezTo>
                      <a:pt x="229" y="297"/>
                      <a:pt x="235" y="339"/>
                      <a:pt x="242" y="382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19467" name="Freeform 42"/>
            <p:cNvSpPr>
              <a:spLocks/>
            </p:cNvSpPr>
            <p:nvPr/>
          </p:nvSpPr>
          <p:spPr bwMode="auto">
            <a:xfrm>
              <a:off x="2090" y="2638"/>
              <a:ext cx="78" cy="157"/>
            </a:xfrm>
            <a:custGeom>
              <a:avLst/>
              <a:gdLst>
                <a:gd name="T0" fmla="*/ 0 w 140"/>
                <a:gd name="T1" fmla="*/ 0 h 252"/>
                <a:gd name="T2" fmla="*/ 13 w 140"/>
                <a:gd name="T3" fmla="*/ 21 h 252"/>
                <a:gd name="T4" fmla="*/ 0 w 140"/>
                <a:gd name="T5" fmla="*/ 38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0" h="252">
                  <a:moveTo>
                    <a:pt x="0" y="0"/>
                  </a:moveTo>
                  <a:cubicBezTo>
                    <a:pt x="70" y="49"/>
                    <a:pt x="140" y="98"/>
                    <a:pt x="140" y="140"/>
                  </a:cubicBezTo>
                  <a:cubicBezTo>
                    <a:pt x="140" y="182"/>
                    <a:pt x="70" y="217"/>
                    <a:pt x="0" y="252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68" name="Freeform 43"/>
            <p:cNvSpPr>
              <a:spLocks/>
            </p:cNvSpPr>
            <p:nvPr/>
          </p:nvSpPr>
          <p:spPr bwMode="auto">
            <a:xfrm>
              <a:off x="2090" y="2795"/>
              <a:ext cx="78" cy="156"/>
            </a:xfrm>
            <a:custGeom>
              <a:avLst/>
              <a:gdLst>
                <a:gd name="T0" fmla="*/ 0 w 140"/>
                <a:gd name="T1" fmla="*/ 0 h 252"/>
                <a:gd name="T2" fmla="*/ 13 w 140"/>
                <a:gd name="T3" fmla="*/ 20 h 252"/>
                <a:gd name="T4" fmla="*/ 0 w 140"/>
                <a:gd name="T5" fmla="*/ 37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0" h="252">
                  <a:moveTo>
                    <a:pt x="0" y="0"/>
                  </a:moveTo>
                  <a:cubicBezTo>
                    <a:pt x="70" y="49"/>
                    <a:pt x="140" y="98"/>
                    <a:pt x="140" y="140"/>
                  </a:cubicBezTo>
                  <a:cubicBezTo>
                    <a:pt x="140" y="182"/>
                    <a:pt x="70" y="217"/>
                    <a:pt x="0" y="252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69" name="Freeform 44"/>
            <p:cNvSpPr>
              <a:spLocks/>
            </p:cNvSpPr>
            <p:nvPr/>
          </p:nvSpPr>
          <p:spPr bwMode="auto">
            <a:xfrm>
              <a:off x="2090" y="2951"/>
              <a:ext cx="78" cy="157"/>
            </a:xfrm>
            <a:custGeom>
              <a:avLst/>
              <a:gdLst>
                <a:gd name="T0" fmla="*/ 0 w 140"/>
                <a:gd name="T1" fmla="*/ 0 h 252"/>
                <a:gd name="T2" fmla="*/ 13 w 140"/>
                <a:gd name="T3" fmla="*/ 21 h 252"/>
                <a:gd name="T4" fmla="*/ 0 w 140"/>
                <a:gd name="T5" fmla="*/ 38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0" h="252">
                  <a:moveTo>
                    <a:pt x="0" y="0"/>
                  </a:moveTo>
                  <a:cubicBezTo>
                    <a:pt x="70" y="49"/>
                    <a:pt x="140" y="98"/>
                    <a:pt x="140" y="140"/>
                  </a:cubicBezTo>
                  <a:cubicBezTo>
                    <a:pt x="140" y="182"/>
                    <a:pt x="70" y="217"/>
                    <a:pt x="0" y="252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70" name="Freeform 45"/>
            <p:cNvSpPr>
              <a:spLocks/>
            </p:cNvSpPr>
            <p:nvPr/>
          </p:nvSpPr>
          <p:spPr bwMode="auto">
            <a:xfrm>
              <a:off x="2090" y="3108"/>
              <a:ext cx="78" cy="155"/>
            </a:xfrm>
            <a:custGeom>
              <a:avLst/>
              <a:gdLst>
                <a:gd name="T0" fmla="*/ 0 w 140"/>
                <a:gd name="T1" fmla="*/ 0 h 252"/>
                <a:gd name="T2" fmla="*/ 13 w 140"/>
                <a:gd name="T3" fmla="*/ 20 h 252"/>
                <a:gd name="T4" fmla="*/ 0 w 140"/>
                <a:gd name="T5" fmla="*/ 36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0" h="252">
                  <a:moveTo>
                    <a:pt x="0" y="0"/>
                  </a:moveTo>
                  <a:cubicBezTo>
                    <a:pt x="70" y="49"/>
                    <a:pt x="140" y="98"/>
                    <a:pt x="140" y="140"/>
                  </a:cubicBezTo>
                  <a:cubicBezTo>
                    <a:pt x="140" y="182"/>
                    <a:pt x="70" y="217"/>
                    <a:pt x="0" y="252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71" name="Freeform 46"/>
            <p:cNvSpPr>
              <a:spLocks/>
            </p:cNvSpPr>
            <p:nvPr/>
          </p:nvSpPr>
          <p:spPr bwMode="auto">
            <a:xfrm flipH="1">
              <a:off x="2387" y="2638"/>
              <a:ext cx="79" cy="157"/>
            </a:xfrm>
            <a:custGeom>
              <a:avLst/>
              <a:gdLst>
                <a:gd name="T0" fmla="*/ 0 w 140"/>
                <a:gd name="T1" fmla="*/ 0 h 252"/>
                <a:gd name="T2" fmla="*/ 14 w 140"/>
                <a:gd name="T3" fmla="*/ 21 h 252"/>
                <a:gd name="T4" fmla="*/ 0 w 140"/>
                <a:gd name="T5" fmla="*/ 38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0" h="252">
                  <a:moveTo>
                    <a:pt x="0" y="0"/>
                  </a:moveTo>
                  <a:cubicBezTo>
                    <a:pt x="70" y="49"/>
                    <a:pt x="140" y="98"/>
                    <a:pt x="140" y="140"/>
                  </a:cubicBezTo>
                  <a:cubicBezTo>
                    <a:pt x="140" y="182"/>
                    <a:pt x="70" y="217"/>
                    <a:pt x="0" y="252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72" name="Freeform 47"/>
            <p:cNvSpPr>
              <a:spLocks/>
            </p:cNvSpPr>
            <p:nvPr/>
          </p:nvSpPr>
          <p:spPr bwMode="auto">
            <a:xfrm flipH="1">
              <a:off x="2387" y="2795"/>
              <a:ext cx="79" cy="156"/>
            </a:xfrm>
            <a:custGeom>
              <a:avLst/>
              <a:gdLst>
                <a:gd name="T0" fmla="*/ 0 w 140"/>
                <a:gd name="T1" fmla="*/ 0 h 252"/>
                <a:gd name="T2" fmla="*/ 14 w 140"/>
                <a:gd name="T3" fmla="*/ 20 h 252"/>
                <a:gd name="T4" fmla="*/ 0 w 140"/>
                <a:gd name="T5" fmla="*/ 37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0" h="252">
                  <a:moveTo>
                    <a:pt x="0" y="0"/>
                  </a:moveTo>
                  <a:cubicBezTo>
                    <a:pt x="70" y="49"/>
                    <a:pt x="140" y="98"/>
                    <a:pt x="140" y="140"/>
                  </a:cubicBezTo>
                  <a:cubicBezTo>
                    <a:pt x="140" y="182"/>
                    <a:pt x="70" y="217"/>
                    <a:pt x="0" y="252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73" name="Freeform 48"/>
            <p:cNvSpPr>
              <a:spLocks/>
            </p:cNvSpPr>
            <p:nvPr/>
          </p:nvSpPr>
          <p:spPr bwMode="auto">
            <a:xfrm flipH="1">
              <a:off x="2387" y="2951"/>
              <a:ext cx="79" cy="157"/>
            </a:xfrm>
            <a:custGeom>
              <a:avLst/>
              <a:gdLst>
                <a:gd name="T0" fmla="*/ 0 w 140"/>
                <a:gd name="T1" fmla="*/ 0 h 252"/>
                <a:gd name="T2" fmla="*/ 14 w 140"/>
                <a:gd name="T3" fmla="*/ 21 h 252"/>
                <a:gd name="T4" fmla="*/ 0 w 140"/>
                <a:gd name="T5" fmla="*/ 38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0" h="252">
                  <a:moveTo>
                    <a:pt x="0" y="0"/>
                  </a:moveTo>
                  <a:cubicBezTo>
                    <a:pt x="70" y="49"/>
                    <a:pt x="140" y="98"/>
                    <a:pt x="140" y="140"/>
                  </a:cubicBezTo>
                  <a:cubicBezTo>
                    <a:pt x="140" y="182"/>
                    <a:pt x="70" y="217"/>
                    <a:pt x="0" y="252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74" name="Freeform 49"/>
            <p:cNvSpPr>
              <a:spLocks/>
            </p:cNvSpPr>
            <p:nvPr/>
          </p:nvSpPr>
          <p:spPr bwMode="auto">
            <a:xfrm flipH="1">
              <a:off x="2387" y="3108"/>
              <a:ext cx="79" cy="155"/>
            </a:xfrm>
            <a:custGeom>
              <a:avLst/>
              <a:gdLst>
                <a:gd name="T0" fmla="*/ 0 w 140"/>
                <a:gd name="T1" fmla="*/ 0 h 252"/>
                <a:gd name="T2" fmla="*/ 14 w 140"/>
                <a:gd name="T3" fmla="*/ 20 h 252"/>
                <a:gd name="T4" fmla="*/ 0 w 140"/>
                <a:gd name="T5" fmla="*/ 36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0" h="252">
                  <a:moveTo>
                    <a:pt x="0" y="0"/>
                  </a:moveTo>
                  <a:cubicBezTo>
                    <a:pt x="70" y="49"/>
                    <a:pt x="140" y="98"/>
                    <a:pt x="140" y="140"/>
                  </a:cubicBezTo>
                  <a:cubicBezTo>
                    <a:pt x="140" y="182"/>
                    <a:pt x="70" y="217"/>
                    <a:pt x="0" y="252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75" name="Line 50"/>
            <p:cNvSpPr>
              <a:spLocks noChangeShapeType="1"/>
            </p:cNvSpPr>
            <p:nvPr/>
          </p:nvSpPr>
          <p:spPr bwMode="auto">
            <a:xfrm>
              <a:off x="2230" y="2674"/>
              <a:ext cx="0" cy="58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76" name="Line 51"/>
            <p:cNvSpPr>
              <a:spLocks noChangeShapeType="1"/>
            </p:cNvSpPr>
            <p:nvPr/>
          </p:nvSpPr>
          <p:spPr bwMode="auto">
            <a:xfrm>
              <a:off x="2325" y="2674"/>
              <a:ext cx="0" cy="58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77" name="Line 52"/>
            <p:cNvSpPr>
              <a:spLocks noChangeShapeType="1"/>
            </p:cNvSpPr>
            <p:nvPr/>
          </p:nvSpPr>
          <p:spPr bwMode="auto">
            <a:xfrm>
              <a:off x="1164" y="2447"/>
              <a:ext cx="34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78" name="Line 53"/>
            <p:cNvSpPr>
              <a:spLocks noChangeShapeType="1"/>
            </p:cNvSpPr>
            <p:nvPr/>
          </p:nvSpPr>
          <p:spPr bwMode="auto">
            <a:xfrm>
              <a:off x="2090" y="2447"/>
              <a:ext cx="0" cy="1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79" name="Line 54"/>
            <p:cNvSpPr>
              <a:spLocks noChangeShapeType="1"/>
            </p:cNvSpPr>
            <p:nvPr/>
          </p:nvSpPr>
          <p:spPr bwMode="auto">
            <a:xfrm>
              <a:off x="2090" y="3263"/>
              <a:ext cx="0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80" name="Line 55"/>
            <p:cNvSpPr>
              <a:spLocks noChangeShapeType="1"/>
            </p:cNvSpPr>
            <p:nvPr/>
          </p:nvSpPr>
          <p:spPr bwMode="auto">
            <a:xfrm>
              <a:off x="1178" y="3490"/>
              <a:ext cx="91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9481" name="Group 56"/>
            <p:cNvGrpSpPr>
              <a:grpSpLocks/>
            </p:cNvGrpSpPr>
            <p:nvPr/>
          </p:nvGrpSpPr>
          <p:grpSpPr bwMode="auto">
            <a:xfrm>
              <a:off x="3054" y="1981"/>
              <a:ext cx="213" cy="244"/>
              <a:chOff x="3444" y="1773"/>
              <a:chExt cx="213" cy="244"/>
            </a:xfrm>
          </p:grpSpPr>
          <p:grpSp>
            <p:nvGrpSpPr>
              <p:cNvPr id="19509" name="Group 57"/>
              <p:cNvGrpSpPr>
                <a:grpSpLocks/>
              </p:cNvGrpSpPr>
              <p:nvPr/>
            </p:nvGrpSpPr>
            <p:grpSpPr bwMode="auto">
              <a:xfrm>
                <a:off x="3444" y="1773"/>
                <a:ext cx="204" cy="244"/>
                <a:chOff x="3444" y="1773"/>
                <a:chExt cx="204" cy="244"/>
              </a:xfrm>
            </p:grpSpPr>
            <p:sp>
              <p:nvSpPr>
                <p:cNvPr id="19511" name="Line 58"/>
                <p:cNvSpPr>
                  <a:spLocks noChangeShapeType="1"/>
                </p:cNvSpPr>
                <p:nvPr/>
              </p:nvSpPr>
              <p:spPr bwMode="auto">
                <a:xfrm>
                  <a:off x="3444" y="1773"/>
                  <a:ext cx="0" cy="244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512" name="Line 59"/>
                <p:cNvSpPr>
                  <a:spLocks noChangeShapeType="1"/>
                </p:cNvSpPr>
                <p:nvPr/>
              </p:nvSpPr>
              <p:spPr bwMode="auto">
                <a:xfrm>
                  <a:off x="3444" y="1773"/>
                  <a:ext cx="204" cy="121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513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3444" y="1894"/>
                  <a:ext cx="204" cy="123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9510" name="Line 61"/>
              <p:cNvSpPr>
                <a:spLocks noChangeShapeType="1"/>
              </p:cNvSpPr>
              <p:nvPr/>
            </p:nvSpPr>
            <p:spPr bwMode="auto">
              <a:xfrm>
                <a:off x="3657" y="1780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9482" name="Text Box 62"/>
            <p:cNvSpPr txBox="1">
              <a:spLocks noChangeArrowheads="1"/>
            </p:cNvSpPr>
            <p:nvPr/>
          </p:nvSpPr>
          <p:spPr bwMode="auto">
            <a:xfrm>
              <a:off x="4389" y="3180"/>
              <a:ext cx="21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2000">
                  <a:solidFill>
                    <a:srgbClr val="6600FF"/>
                  </a:solidFill>
                  <a:latin typeface="Times New Roman" pitchFamily="18" charset="0"/>
                </a:rPr>
                <a:t>R</a:t>
              </a:r>
              <a:r>
                <a:rPr lang="en-GB" sz="2000" baseline="-25000">
                  <a:solidFill>
                    <a:srgbClr val="6600FF"/>
                  </a:solidFill>
                  <a:latin typeface="Times New Roman" pitchFamily="18" charset="0"/>
                </a:rPr>
                <a:t>L</a:t>
              </a:r>
              <a:endParaRPr lang="en-GB" sz="2000">
                <a:solidFill>
                  <a:srgbClr val="6600FF"/>
                </a:solidFill>
                <a:latin typeface="Times New Roman" pitchFamily="18" charset="0"/>
              </a:endParaRPr>
            </a:p>
          </p:txBody>
        </p:sp>
        <p:sp>
          <p:nvSpPr>
            <p:cNvPr id="19483" name="Line 63"/>
            <p:cNvSpPr>
              <a:spLocks noChangeShapeType="1"/>
            </p:cNvSpPr>
            <p:nvPr/>
          </p:nvSpPr>
          <p:spPr bwMode="auto">
            <a:xfrm>
              <a:off x="1693" y="2447"/>
              <a:ext cx="39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84" name="Line 64"/>
            <p:cNvSpPr>
              <a:spLocks noChangeShapeType="1"/>
            </p:cNvSpPr>
            <p:nvPr/>
          </p:nvSpPr>
          <p:spPr bwMode="auto">
            <a:xfrm flipH="1">
              <a:off x="3822" y="2906"/>
              <a:ext cx="417" cy="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9485" name="Group 65"/>
            <p:cNvGrpSpPr>
              <a:grpSpLocks/>
            </p:cNvGrpSpPr>
            <p:nvPr/>
          </p:nvGrpSpPr>
          <p:grpSpPr bwMode="auto">
            <a:xfrm>
              <a:off x="4125" y="3702"/>
              <a:ext cx="240" cy="96"/>
              <a:chOff x="967" y="4149"/>
              <a:chExt cx="240" cy="96"/>
            </a:xfrm>
          </p:grpSpPr>
          <p:grpSp>
            <p:nvGrpSpPr>
              <p:cNvPr id="19505" name="Group 66"/>
              <p:cNvGrpSpPr>
                <a:grpSpLocks/>
              </p:cNvGrpSpPr>
              <p:nvPr/>
            </p:nvGrpSpPr>
            <p:grpSpPr bwMode="auto">
              <a:xfrm>
                <a:off x="967" y="4149"/>
                <a:ext cx="240" cy="54"/>
                <a:chOff x="4353" y="2294"/>
                <a:chExt cx="240" cy="54"/>
              </a:xfrm>
            </p:grpSpPr>
            <p:sp>
              <p:nvSpPr>
                <p:cNvPr id="19507" name="Line 67"/>
                <p:cNvSpPr>
                  <a:spLocks noChangeShapeType="1"/>
                </p:cNvSpPr>
                <p:nvPr/>
              </p:nvSpPr>
              <p:spPr bwMode="auto">
                <a:xfrm>
                  <a:off x="4353" y="229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SG"/>
                </a:p>
              </p:txBody>
            </p:sp>
            <p:sp>
              <p:nvSpPr>
                <p:cNvPr id="19508" name="Line 68"/>
                <p:cNvSpPr>
                  <a:spLocks noChangeShapeType="1"/>
                </p:cNvSpPr>
                <p:nvPr/>
              </p:nvSpPr>
              <p:spPr bwMode="auto">
                <a:xfrm>
                  <a:off x="4419" y="2348"/>
                  <a:ext cx="114" cy="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SG"/>
                </a:p>
              </p:txBody>
            </p:sp>
          </p:grpSp>
          <p:sp>
            <p:nvSpPr>
              <p:cNvPr id="19506" name="Line 69"/>
              <p:cNvSpPr>
                <a:spLocks noChangeShapeType="1"/>
              </p:cNvSpPr>
              <p:nvPr/>
            </p:nvSpPr>
            <p:spPr bwMode="auto">
              <a:xfrm>
                <a:off x="1066" y="4245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  <p:sp>
          <p:nvSpPr>
            <p:cNvPr id="19486" name="Text Box 70"/>
            <p:cNvSpPr txBox="1">
              <a:spLocks noChangeArrowheads="1"/>
            </p:cNvSpPr>
            <p:nvPr/>
          </p:nvSpPr>
          <p:spPr bwMode="auto">
            <a:xfrm>
              <a:off x="3090" y="1740"/>
              <a:ext cx="26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2000">
                  <a:solidFill>
                    <a:srgbClr val="6600FF"/>
                  </a:solidFill>
                  <a:latin typeface="Times New Roman" pitchFamily="18" charset="0"/>
                </a:rPr>
                <a:t>D</a:t>
              </a:r>
              <a:r>
                <a:rPr lang="en-GB" sz="2000" baseline="-25000">
                  <a:solidFill>
                    <a:srgbClr val="6600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9487" name="Text Box 71"/>
            <p:cNvSpPr txBox="1">
              <a:spLocks noChangeArrowheads="1"/>
            </p:cNvSpPr>
            <p:nvPr/>
          </p:nvSpPr>
          <p:spPr bwMode="auto">
            <a:xfrm>
              <a:off x="3139" y="3925"/>
              <a:ext cx="26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2000">
                  <a:solidFill>
                    <a:srgbClr val="6600FF"/>
                  </a:solidFill>
                  <a:latin typeface="Times New Roman" pitchFamily="18" charset="0"/>
                </a:rPr>
                <a:t>D</a:t>
              </a:r>
              <a:r>
                <a:rPr lang="en-GB" sz="2000" baseline="-25000">
                  <a:solidFill>
                    <a:srgbClr val="6600FF"/>
                  </a:solidFill>
                  <a:latin typeface="Times New Roman" pitchFamily="18" charset="0"/>
                </a:rPr>
                <a:t>2</a:t>
              </a:r>
            </a:p>
          </p:txBody>
        </p:sp>
        <p:grpSp>
          <p:nvGrpSpPr>
            <p:cNvPr id="19488" name="Group 72"/>
            <p:cNvGrpSpPr>
              <a:grpSpLocks/>
            </p:cNvGrpSpPr>
            <p:nvPr/>
          </p:nvGrpSpPr>
          <p:grpSpPr bwMode="auto">
            <a:xfrm>
              <a:off x="2488" y="3029"/>
              <a:ext cx="240" cy="96"/>
              <a:chOff x="967" y="4149"/>
              <a:chExt cx="240" cy="96"/>
            </a:xfrm>
          </p:grpSpPr>
          <p:grpSp>
            <p:nvGrpSpPr>
              <p:cNvPr id="19501" name="Group 73"/>
              <p:cNvGrpSpPr>
                <a:grpSpLocks/>
              </p:cNvGrpSpPr>
              <p:nvPr/>
            </p:nvGrpSpPr>
            <p:grpSpPr bwMode="auto">
              <a:xfrm>
                <a:off x="967" y="4149"/>
                <a:ext cx="240" cy="54"/>
                <a:chOff x="4353" y="2294"/>
                <a:chExt cx="240" cy="54"/>
              </a:xfrm>
            </p:grpSpPr>
            <p:sp>
              <p:nvSpPr>
                <p:cNvPr id="19503" name="Line 74"/>
                <p:cNvSpPr>
                  <a:spLocks noChangeShapeType="1"/>
                </p:cNvSpPr>
                <p:nvPr/>
              </p:nvSpPr>
              <p:spPr bwMode="auto">
                <a:xfrm>
                  <a:off x="4353" y="229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SG"/>
                </a:p>
              </p:txBody>
            </p:sp>
            <p:sp>
              <p:nvSpPr>
                <p:cNvPr id="19504" name="Line 75"/>
                <p:cNvSpPr>
                  <a:spLocks noChangeShapeType="1"/>
                </p:cNvSpPr>
                <p:nvPr/>
              </p:nvSpPr>
              <p:spPr bwMode="auto">
                <a:xfrm>
                  <a:off x="4419" y="2348"/>
                  <a:ext cx="114" cy="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SG"/>
                </a:p>
              </p:txBody>
            </p:sp>
          </p:grpSp>
          <p:sp>
            <p:nvSpPr>
              <p:cNvPr id="19502" name="Line 76"/>
              <p:cNvSpPr>
                <a:spLocks noChangeShapeType="1"/>
              </p:cNvSpPr>
              <p:nvPr/>
            </p:nvSpPr>
            <p:spPr bwMode="auto">
              <a:xfrm>
                <a:off x="1066" y="4245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  <p:sp>
          <p:nvSpPr>
            <p:cNvPr id="19489" name="Line 77"/>
            <p:cNvSpPr>
              <a:spLocks noChangeShapeType="1"/>
            </p:cNvSpPr>
            <p:nvPr/>
          </p:nvSpPr>
          <p:spPr bwMode="auto">
            <a:xfrm>
              <a:off x="2466" y="2951"/>
              <a:ext cx="14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90" name="Text Box 78"/>
            <p:cNvSpPr txBox="1">
              <a:spLocks noChangeArrowheads="1"/>
            </p:cNvSpPr>
            <p:nvPr/>
          </p:nvSpPr>
          <p:spPr bwMode="auto">
            <a:xfrm>
              <a:off x="2520" y="2739"/>
              <a:ext cx="309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>
                  <a:solidFill>
                    <a:srgbClr val="6600FF"/>
                  </a:solidFill>
                  <a:latin typeface="Times New Roman" pitchFamily="18" charset="0"/>
                </a:rPr>
                <a:t>CT</a:t>
              </a:r>
              <a:endParaRPr lang="en-GB" baseline="-25000">
                <a:solidFill>
                  <a:srgbClr val="6600FF"/>
                </a:solidFill>
                <a:latin typeface="Times New Roman" pitchFamily="18" charset="0"/>
              </a:endParaRPr>
            </a:p>
          </p:txBody>
        </p:sp>
        <p:sp>
          <p:nvSpPr>
            <p:cNvPr id="19491" name="Line 79"/>
            <p:cNvSpPr>
              <a:spLocks noChangeShapeType="1"/>
            </p:cNvSpPr>
            <p:nvPr/>
          </p:nvSpPr>
          <p:spPr bwMode="auto">
            <a:xfrm>
              <a:off x="2608" y="2943"/>
              <a:ext cx="0" cy="8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92" name="Line 80"/>
            <p:cNvSpPr>
              <a:spLocks noChangeShapeType="1"/>
            </p:cNvSpPr>
            <p:nvPr/>
          </p:nvSpPr>
          <p:spPr bwMode="auto">
            <a:xfrm>
              <a:off x="4245" y="2903"/>
              <a:ext cx="0" cy="23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93" name="Line 81"/>
            <p:cNvSpPr>
              <a:spLocks noChangeShapeType="1"/>
            </p:cNvSpPr>
            <p:nvPr/>
          </p:nvSpPr>
          <p:spPr bwMode="auto">
            <a:xfrm>
              <a:off x="4245" y="3485"/>
              <a:ext cx="0" cy="21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94" name="Freeform 82"/>
            <p:cNvSpPr>
              <a:spLocks/>
            </p:cNvSpPr>
            <p:nvPr/>
          </p:nvSpPr>
          <p:spPr bwMode="auto">
            <a:xfrm rot="-5400000">
              <a:off x="4076" y="3238"/>
              <a:ext cx="340" cy="144"/>
            </a:xfrm>
            <a:custGeom>
              <a:avLst/>
              <a:gdLst>
                <a:gd name="T0" fmla="*/ 0 w 2475"/>
                <a:gd name="T1" fmla="*/ 0 h 1110"/>
                <a:gd name="T2" fmla="*/ 0 w 2475"/>
                <a:gd name="T3" fmla="*/ 0 h 1110"/>
                <a:gd name="T4" fmla="*/ 0 w 2475"/>
                <a:gd name="T5" fmla="*/ 0 h 1110"/>
                <a:gd name="T6" fmla="*/ 0 w 2475"/>
                <a:gd name="T7" fmla="*/ 0 h 1110"/>
                <a:gd name="T8" fmla="*/ 0 w 2475"/>
                <a:gd name="T9" fmla="*/ 0 h 1110"/>
                <a:gd name="T10" fmla="*/ 1 w 2475"/>
                <a:gd name="T11" fmla="*/ 0 h 1110"/>
                <a:gd name="T12" fmla="*/ 1 w 2475"/>
                <a:gd name="T13" fmla="*/ 0 h 1110"/>
                <a:gd name="T14" fmla="*/ 1 w 2475"/>
                <a:gd name="T15" fmla="*/ 0 h 1110"/>
                <a:gd name="T16" fmla="*/ 1 w 2475"/>
                <a:gd name="T17" fmla="*/ 0 h 1110"/>
                <a:gd name="T18" fmla="*/ 1 w 2475"/>
                <a:gd name="T19" fmla="*/ 0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95" name="Freeform 83"/>
            <p:cNvSpPr>
              <a:spLocks/>
            </p:cNvSpPr>
            <p:nvPr/>
          </p:nvSpPr>
          <p:spPr bwMode="auto">
            <a:xfrm>
              <a:off x="2464" y="2096"/>
              <a:ext cx="584" cy="552"/>
            </a:xfrm>
            <a:custGeom>
              <a:avLst/>
              <a:gdLst>
                <a:gd name="T0" fmla="*/ 0 w 432"/>
                <a:gd name="T1" fmla="*/ 691 h 512"/>
                <a:gd name="T2" fmla="*/ 0 w 432"/>
                <a:gd name="T3" fmla="*/ 0 h 512"/>
                <a:gd name="T4" fmla="*/ 1442 w 432"/>
                <a:gd name="T5" fmla="*/ 0 h 5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" h="512">
                  <a:moveTo>
                    <a:pt x="0" y="512"/>
                  </a:moveTo>
                  <a:lnTo>
                    <a:pt x="0" y="0"/>
                  </a:lnTo>
                  <a:lnTo>
                    <a:pt x="43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96" name="Freeform 84"/>
            <p:cNvSpPr>
              <a:spLocks/>
            </p:cNvSpPr>
            <p:nvPr/>
          </p:nvSpPr>
          <p:spPr bwMode="auto">
            <a:xfrm flipV="1">
              <a:off x="2456" y="3272"/>
              <a:ext cx="608" cy="552"/>
            </a:xfrm>
            <a:custGeom>
              <a:avLst/>
              <a:gdLst>
                <a:gd name="T0" fmla="*/ 0 w 432"/>
                <a:gd name="T1" fmla="*/ 691 h 512"/>
                <a:gd name="T2" fmla="*/ 0 w 432"/>
                <a:gd name="T3" fmla="*/ 0 h 512"/>
                <a:gd name="T4" fmla="*/ 1696 w 432"/>
                <a:gd name="T5" fmla="*/ 0 h 5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" h="512">
                  <a:moveTo>
                    <a:pt x="0" y="512"/>
                  </a:moveTo>
                  <a:lnTo>
                    <a:pt x="0" y="0"/>
                  </a:lnTo>
                  <a:lnTo>
                    <a:pt x="43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97" name="Freeform 85"/>
            <p:cNvSpPr>
              <a:spLocks/>
            </p:cNvSpPr>
            <p:nvPr/>
          </p:nvSpPr>
          <p:spPr bwMode="auto">
            <a:xfrm>
              <a:off x="3264" y="2104"/>
              <a:ext cx="568" cy="1712"/>
            </a:xfrm>
            <a:custGeom>
              <a:avLst/>
              <a:gdLst>
                <a:gd name="T0" fmla="*/ 0 w 568"/>
                <a:gd name="T1" fmla="*/ 0 h 1696"/>
                <a:gd name="T2" fmla="*/ 568 w 568"/>
                <a:gd name="T3" fmla="*/ 0 h 1696"/>
                <a:gd name="T4" fmla="*/ 568 w 568"/>
                <a:gd name="T5" fmla="*/ 1760 h 1696"/>
                <a:gd name="T6" fmla="*/ 16 w 568"/>
                <a:gd name="T7" fmla="*/ 1760 h 16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8" h="1696">
                  <a:moveTo>
                    <a:pt x="0" y="0"/>
                  </a:moveTo>
                  <a:lnTo>
                    <a:pt x="568" y="0"/>
                  </a:lnTo>
                  <a:lnTo>
                    <a:pt x="568" y="1696"/>
                  </a:lnTo>
                  <a:lnTo>
                    <a:pt x="16" y="1696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98" name="Oval 86"/>
            <p:cNvSpPr>
              <a:spLocks noChangeArrowheads="1"/>
            </p:cNvSpPr>
            <p:nvPr/>
          </p:nvSpPr>
          <p:spPr bwMode="auto">
            <a:xfrm>
              <a:off x="2128" y="2552"/>
              <a:ext cx="56" cy="5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9499" name="Oval 87"/>
            <p:cNvSpPr>
              <a:spLocks noChangeArrowheads="1"/>
            </p:cNvSpPr>
            <p:nvPr/>
          </p:nvSpPr>
          <p:spPr bwMode="auto">
            <a:xfrm>
              <a:off x="2360" y="2552"/>
              <a:ext cx="56" cy="5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9500" name="Oval 88"/>
            <p:cNvSpPr>
              <a:spLocks noChangeArrowheads="1"/>
            </p:cNvSpPr>
            <p:nvPr/>
          </p:nvSpPr>
          <p:spPr bwMode="auto">
            <a:xfrm>
              <a:off x="2448" y="2920"/>
              <a:ext cx="56" cy="5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89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Summary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C6A72E-9A7B-4208-BFCF-F6954B07064D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4706" y="1127178"/>
            <a:ext cx="8002587" cy="1152525"/>
          </a:xfrm>
        </p:spPr>
        <p:txBody>
          <a:bodyPr/>
          <a:lstStyle/>
          <a:p>
            <a:pPr eaLnBrk="1" hangingPunct="1"/>
            <a:r>
              <a:rPr lang="en-GB" sz="2400" b="1" dirty="0" smtClean="0">
                <a:latin typeface="Times New Roman" pitchFamily="18" charset="0"/>
              </a:rPr>
              <a:t>The peak output voltage of a full-wave centre-tapped rectifier is always one-half of the total peak secondary voltage less the barrier potential (or diode drop).</a:t>
            </a:r>
          </a:p>
          <a:p>
            <a:pPr eaLnBrk="1" hangingPunct="1"/>
            <a:endParaRPr lang="en-GB" sz="2400" b="1" dirty="0" smtClean="0">
              <a:latin typeface="Times New Roman" pitchFamily="18" charset="0"/>
            </a:endParaRPr>
          </a:p>
          <a:p>
            <a:pPr eaLnBrk="1" hangingPunct="1"/>
            <a:endParaRPr lang="en-GB" sz="2400" b="1" dirty="0" smtClean="0">
              <a:latin typeface="Times New Roman" pitchFamily="18" charset="0"/>
            </a:endParaRPr>
          </a:p>
        </p:txBody>
      </p:sp>
      <p:graphicFrame>
        <p:nvGraphicFramePr>
          <p:cNvPr id="2048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700338" y="2349500"/>
          <a:ext cx="3024187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5" name="Equation" r:id="rId3" imgW="1346200" imgH="419100" progId="Equation.3">
                  <p:embed/>
                </p:oleObj>
              </mc:Choice>
              <mc:Fallback>
                <p:oleObj name="Equation" r:id="rId3" imgW="13462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349500"/>
                        <a:ext cx="3024187" cy="9413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9" name="Group 13"/>
          <p:cNvGrpSpPr>
            <a:grpSpLocks/>
          </p:cNvGrpSpPr>
          <p:nvPr/>
        </p:nvGrpSpPr>
        <p:grpSpPr bwMode="auto">
          <a:xfrm>
            <a:off x="250825" y="5229225"/>
            <a:ext cx="8208963" cy="1401763"/>
            <a:chOff x="158" y="3294"/>
            <a:chExt cx="5171" cy="883"/>
          </a:xfrm>
        </p:grpSpPr>
        <p:graphicFrame>
          <p:nvGraphicFramePr>
            <p:cNvPr id="20489" name="Object 7"/>
            <p:cNvGraphicFramePr>
              <a:graphicFrameLocks noChangeAspect="1"/>
            </p:cNvGraphicFramePr>
            <p:nvPr/>
          </p:nvGraphicFramePr>
          <p:xfrm>
            <a:off x="2064" y="3612"/>
            <a:ext cx="1678" cy="5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6" name="Equation" r:id="rId5" imgW="1167893" imgH="393529" progId="Equation.3">
                    <p:embed/>
                  </p:oleObj>
                </mc:Choice>
                <mc:Fallback>
                  <p:oleObj name="Equation" r:id="rId5" imgW="1167893" imgH="393529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612"/>
                          <a:ext cx="1678" cy="565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158" y="3294"/>
              <a:ext cx="517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GB" sz="2400" b="1">
                  <a:latin typeface="Times New Roman" pitchFamily="18" charset="0"/>
                </a:rPr>
                <a:t>Once the peak output voltage is known, the average output can be calculated :</a:t>
              </a:r>
            </a:p>
          </p:txBody>
        </p:sp>
      </p:grpSp>
      <p:grpSp>
        <p:nvGrpSpPr>
          <p:cNvPr id="24588" name="Group 12"/>
          <p:cNvGrpSpPr>
            <a:grpSpLocks/>
          </p:cNvGrpSpPr>
          <p:nvPr/>
        </p:nvGrpSpPr>
        <p:grpSpPr bwMode="auto">
          <a:xfrm>
            <a:off x="468313" y="3502025"/>
            <a:ext cx="5929312" cy="1395413"/>
            <a:chOff x="295" y="2206"/>
            <a:chExt cx="3735" cy="879"/>
          </a:xfrm>
        </p:grpSpPr>
        <p:graphicFrame>
          <p:nvGraphicFramePr>
            <p:cNvPr id="20487" name="Object 9"/>
            <p:cNvGraphicFramePr>
              <a:graphicFrameLocks noChangeAspect="1"/>
            </p:cNvGraphicFramePr>
            <p:nvPr/>
          </p:nvGraphicFramePr>
          <p:xfrm>
            <a:off x="1383" y="2659"/>
            <a:ext cx="2647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7" name="Equation" r:id="rId7" imgW="1497950" imgH="241195" progId="Equation.3">
                    <p:embed/>
                  </p:oleObj>
                </mc:Choice>
                <mc:Fallback>
                  <p:oleObj name="Equation" r:id="rId7" imgW="1497950" imgH="241195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2659"/>
                          <a:ext cx="2647" cy="426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8" name="Rectangle 11"/>
            <p:cNvSpPr>
              <a:spLocks noChangeArrowheads="1"/>
            </p:cNvSpPr>
            <p:nvPr/>
          </p:nvSpPr>
          <p:spPr bwMode="auto">
            <a:xfrm>
              <a:off x="295" y="2206"/>
              <a:ext cx="30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173038" indent="-173038">
                <a:spcBef>
                  <a:spcPct val="20000"/>
                </a:spcBef>
                <a:buFontTx/>
                <a:buChar char="•"/>
              </a:pPr>
              <a:r>
                <a:rPr lang="en-GB" sz="2400" b="1">
                  <a:latin typeface="Times New Roman" pitchFamily="18" charset="0"/>
                </a:rPr>
                <a:t>Re-arranging the above equation,</a:t>
              </a:r>
            </a:p>
          </p:txBody>
        </p:sp>
      </p:grp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Peak Output Voltage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0699EA-7D2D-45DD-A1C3-565E2EAF984B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304800" y="806450"/>
            <a:ext cx="8750300" cy="4418013"/>
            <a:chOff x="192" y="508"/>
            <a:chExt cx="5512" cy="2783"/>
          </a:xfrm>
        </p:grpSpPr>
        <p:pic>
          <p:nvPicPr>
            <p:cNvPr id="21520" name="Picture 4"/>
            <p:cNvPicPr>
              <a:picLocks noChangeAspect="1" noChangeArrowheads="1"/>
            </p:cNvPicPr>
            <p:nvPr/>
          </p:nvPicPr>
          <p:blipFill>
            <a:blip r:embed="rId3">
              <a:lum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20" t="6705" r="17374"/>
            <a:stretch>
              <a:fillRect/>
            </a:stretch>
          </p:blipFill>
          <p:spPr bwMode="auto">
            <a:xfrm>
              <a:off x="192" y="508"/>
              <a:ext cx="3934" cy="2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21521" name="Object 5"/>
            <p:cNvGraphicFramePr>
              <a:graphicFrameLocks noChangeAspect="1"/>
            </p:cNvGraphicFramePr>
            <p:nvPr/>
          </p:nvGraphicFramePr>
          <p:xfrm>
            <a:off x="3996" y="1687"/>
            <a:ext cx="1708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90" name="Equation" r:id="rId4" imgW="1916868" imgH="545863" progId="Equation.3">
                    <p:embed/>
                  </p:oleObj>
                </mc:Choice>
                <mc:Fallback>
                  <p:oleObj name="Equation" r:id="rId4" imgW="1916868" imgH="545863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6" y="1687"/>
                          <a:ext cx="1708" cy="504"/>
                        </a:xfrm>
                        <a:prstGeom prst="rect">
                          <a:avLst/>
                        </a:prstGeom>
                        <a:solidFill>
                          <a:srgbClr val="CCCCFF"/>
                        </a:solidFill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31800" y="5245100"/>
            <a:ext cx="83185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5600" indent="-355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GB" sz="2800" b="1">
                <a:latin typeface="Times New Roman" pitchFamily="18" charset="0"/>
              </a:rPr>
              <a:t>When D</a:t>
            </a:r>
            <a:r>
              <a:rPr lang="en-GB" sz="2800" b="1" baseline="-25000">
                <a:latin typeface="Times New Roman" pitchFamily="18" charset="0"/>
              </a:rPr>
              <a:t>2</a:t>
            </a:r>
            <a:r>
              <a:rPr lang="en-GB" sz="2800" b="1">
                <a:latin typeface="Times New Roman" pitchFamily="18" charset="0"/>
              </a:rPr>
              <a:t> is reverse biased, the peak inverse voltage (PIV) across D</a:t>
            </a:r>
            <a:r>
              <a:rPr lang="en-GB" sz="2800" b="1" baseline="-25000">
                <a:latin typeface="Times New Roman" pitchFamily="18" charset="0"/>
              </a:rPr>
              <a:t>2</a:t>
            </a:r>
            <a:r>
              <a:rPr lang="en-GB" sz="2800" b="1">
                <a:latin typeface="Times New Roman" pitchFamily="18" charset="0"/>
              </a:rPr>
              <a:t> is the potential difference between the cathode and anode. </a:t>
            </a:r>
          </a:p>
        </p:txBody>
      </p:sp>
      <p:graphicFrame>
        <p:nvGraphicFramePr>
          <p:cNvPr id="21509" name="Rectangle 7"/>
          <p:cNvGraphicFramePr>
            <a:graphicFrameLocks noGrp="1"/>
          </p:cNvGraphicFramePr>
          <p:nvPr>
            <p:ph sz="quarter" idx="4294967295"/>
          </p:nvPr>
        </p:nvGraphicFramePr>
        <p:xfrm>
          <a:off x="0" y="2693988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1" name="Equation" r:id="rId6" imgW="0" imgH="0" progId="Equation.3">
                  <p:embed/>
                </p:oleObj>
              </mc:Choice>
              <mc:Fallback>
                <p:oleObj name="Equation" r:id="rId6" imgW="0" imgH="0" progId="Equation.3">
                  <p:embed/>
                  <p:pic>
                    <p:nvPicPr>
                      <p:cNvPr id="0" name="Rectangle 7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93988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Rectangle 8"/>
          <p:cNvGraphicFramePr>
            <a:graphicFrameLocks noGrp="1"/>
          </p:cNvGraphicFramePr>
          <p:nvPr>
            <p:ph sz="quarter" idx="4294967295"/>
          </p:nvPr>
        </p:nvGraphicFramePr>
        <p:xfrm>
          <a:off x="9144000" y="2693988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2" name="Equation" r:id="rId7" imgW="0" imgH="0" progId="Equation.3">
                  <p:embed/>
                </p:oleObj>
              </mc:Choice>
              <mc:Fallback>
                <p:oleObj name="Equation" r:id="rId7" imgW="0" imgH="0" progId="Equation.3">
                  <p:embed/>
                  <p:pic>
                    <p:nvPicPr>
                      <p:cNvPr id="0" name="Rectangle 8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0" y="2693988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Rectangle 10"/>
          <p:cNvGraphicFramePr>
            <a:graphicFrameLocks noGrp="1"/>
          </p:cNvGraphicFramePr>
          <p:nvPr>
            <p:ph sz="quarter" idx="4294967295"/>
          </p:nvPr>
        </p:nvGraphicFramePr>
        <p:xfrm>
          <a:off x="0" y="5032375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3" name="Equation" r:id="rId8" imgW="0" imgH="0" progId="Equation.3">
                  <p:embed/>
                </p:oleObj>
              </mc:Choice>
              <mc:Fallback>
                <p:oleObj name="Equation" r:id="rId8" imgW="0" imgH="0" progId="Equation.3">
                  <p:embed/>
                  <p:pic>
                    <p:nvPicPr>
                      <p:cNvPr id="0" name="Rectangle 10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032375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Rectangle 9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4" name="Equation" r:id="rId9" imgW="0" imgH="0" progId="Equation.3">
                  <p:embed/>
                </p:oleObj>
              </mc:Choice>
              <mc:Fallback>
                <p:oleObj name="Equation" r:id="rId9" imgW="0" imgH="0" progId="Equation.3">
                  <p:embed/>
                  <p:pic>
                    <p:nvPicPr>
                      <p:cNvPr id="0" name="Rectangle 9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2843213" y="765175"/>
            <a:ext cx="1152525" cy="647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3924300" y="765175"/>
            <a:ext cx="1943100" cy="647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2555875" y="3789363"/>
            <a:ext cx="1584325" cy="5032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4140200" y="3789363"/>
            <a:ext cx="1584325" cy="5032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SG"/>
          </a:p>
        </p:txBody>
      </p:sp>
      <p:grpSp>
        <p:nvGrpSpPr>
          <p:cNvPr id="25618" name="Group 18"/>
          <p:cNvGrpSpPr>
            <a:grpSpLocks/>
          </p:cNvGrpSpPr>
          <p:nvPr/>
        </p:nvGrpSpPr>
        <p:grpSpPr bwMode="auto">
          <a:xfrm>
            <a:off x="2700338" y="3932238"/>
            <a:ext cx="3024187" cy="1152525"/>
            <a:chOff x="1701" y="2477"/>
            <a:chExt cx="1905" cy="726"/>
          </a:xfrm>
          <a:solidFill>
            <a:srgbClr val="FFFFFF"/>
          </a:solidFill>
        </p:grpSpPr>
        <p:sp>
          <p:nvSpPr>
            <p:cNvPr id="25615" name="Rectangle 15"/>
            <p:cNvSpPr>
              <a:spLocks noChangeArrowheads="1"/>
            </p:cNvSpPr>
            <p:nvPr/>
          </p:nvSpPr>
          <p:spPr bwMode="auto">
            <a:xfrm>
              <a:off x="2336" y="2477"/>
              <a:ext cx="272" cy="72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25616" name="Rectangle 16"/>
            <p:cNvSpPr>
              <a:spLocks noChangeArrowheads="1"/>
            </p:cNvSpPr>
            <p:nvPr/>
          </p:nvSpPr>
          <p:spPr bwMode="auto">
            <a:xfrm>
              <a:off x="1701" y="2704"/>
              <a:ext cx="1905" cy="40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SG"/>
            </a:p>
          </p:txBody>
        </p:sp>
      </p:grpSp>
      <p:graphicFrame>
        <p:nvGraphicFramePr>
          <p:cNvPr id="25620" name="Object 2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859338" y="4365625"/>
          <a:ext cx="32813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5" name="Equation" r:id="rId10" imgW="2006600" imgH="419100" progId="Equation.3">
                  <p:embed/>
                </p:oleObj>
              </mc:Choice>
              <mc:Fallback>
                <p:oleObj name="Equation" r:id="rId10" imgW="2006600" imgH="419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365625"/>
                        <a:ext cx="3281362" cy="685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211638" y="4365625"/>
            <a:ext cx="504825" cy="358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Peak Inverse Voltage (PIV)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5B0FD9-1A31-4F18-84C9-26795F4B4F12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/>
      <p:bldP spid="25611" grpId="0" animBg="1"/>
      <p:bldP spid="25612" grpId="0" animBg="1"/>
      <p:bldP spid="25613" grpId="0" animBg="1"/>
      <p:bldP spid="25614" grpId="0" animBg="1"/>
      <p:bldP spid="256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68413"/>
            <a:ext cx="8280400" cy="452596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>
                <a:solidFill>
                  <a:srgbClr val="3333FF"/>
                </a:solidFill>
              </a:rPr>
              <a:t>After completing Part </a:t>
            </a:r>
            <a:r>
              <a:rPr lang="en-US" dirty="0" smtClean="0">
                <a:solidFill>
                  <a:srgbClr val="3333FF"/>
                </a:solidFill>
              </a:rPr>
              <a:t>1 </a:t>
            </a:r>
            <a:r>
              <a:rPr lang="en-US" dirty="0">
                <a:solidFill>
                  <a:srgbClr val="3333FF"/>
                </a:solidFill>
              </a:rPr>
              <a:t>of this chapter</a:t>
            </a:r>
            <a:r>
              <a:rPr lang="en-GB" dirty="0">
                <a:solidFill>
                  <a:srgbClr val="3333FF"/>
                </a:solidFill>
              </a:rPr>
              <a:t>, you will be able to</a:t>
            </a:r>
            <a:r>
              <a:rPr lang="en-GB" dirty="0" smtClean="0">
                <a:solidFill>
                  <a:srgbClr val="3333FF"/>
                </a:solidFill>
              </a:rPr>
              <a:t>:</a:t>
            </a:r>
          </a:p>
          <a:p>
            <a:pPr marL="432000" indent="-432000" eaLnBrk="1" hangingPunct="1">
              <a:spcBef>
                <a:spcPts val="1200"/>
              </a:spcBef>
              <a:buFont typeface="Wingdings" pitchFamily="2" charset="2"/>
              <a:buChar char="q"/>
            </a:pPr>
            <a:r>
              <a:rPr lang="en-GB" dirty="0" smtClean="0">
                <a:solidFill>
                  <a:srgbClr val="3399FF"/>
                </a:solidFill>
              </a:rPr>
              <a:t>Analyse and explain half-wave rectification</a:t>
            </a:r>
            <a:endParaRPr lang="en-GB" dirty="0" smtClean="0"/>
          </a:p>
          <a:p>
            <a:pPr marL="432000" indent="-432000" eaLnBrk="1" hangingPunct="1">
              <a:spcBef>
                <a:spcPts val="1200"/>
              </a:spcBef>
              <a:buFont typeface="Wingdings" pitchFamily="2" charset="2"/>
              <a:buChar char="q"/>
            </a:pPr>
            <a:r>
              <a:rPr lang="en-GB" dirty="0" smtClean="0">
                <a:solidFill>
                  <a:srgbClr val="00B050"/>
                </a:solidFill>
              </a:rPr>
              <a:t>Analyse and explain full-wave rectification</a:t>
            </a:r>
            <a:endParaRPr lang="en-SG" dirty="0" smtClean="0">
              <a:solidFill>
                <a:srgbClr val="00B05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Objectives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C6A72E-9A7B-4208-BFCF-F6954B07064D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2627313" y="4558224"/>
            <a:ext cx="4391025" cy="719138"/>
            <a:chOff x="3064" y="162"/>
            <a:chExt cx="2522" cy="463"/>
          </a:xfrm>
        </p:grpSpPr>
        <p:sp>
          <p:nvSpPr>
            <p:cNvPr id="22539" name="Rectangle 4"/>
            <p:cNvSpPr>
              <a:spLocks noChangeArrowheads="1"/>
            </p:cNvSpPr>
            <p:nvPr/>
          </p:nvSpPr>
          <p:spPr bwMode="auto">
            <a:xfrm>
              <a:off x="3064" y="162"/>
              <a:ext cx="2522" cy="4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2540" name="Rectangle 5"/>
            <p:cNvSpPr>
              <a:spLocks noChangeArrowheads="1"/>
            </p:cNvSpPr>
            <p:nvPr/>
          </p:nvSpPr>
          <p:spPr bwMode="auto">
            <a:xfrm>
              <a:off x="5286" y="225"/>
              <a:ext cx="151" cy="33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400" i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2541" name="Rectangle 6"/>
            <p:cNvSpPr>
              <a:spLocks noChangeArrowheads="1"/>
            </p:cNvSpPr>
            <p:nvPr/>
          </p:nvSpPr>
          <p:spPr bwMode="auto">
            <a:xfrm>
              <a:off x="4054" y="225"/>
              <a:ext cx="152" cy="33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400" i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2542" name="Rectangle 7"/>
            <p:cNvSpPr>
              <a:spLocks noChangeArrowheads="1"/>
            </p:cNvSpPr>
            <p:nvPr/>
          </p:nvSpPr>
          <p:spPr bwMode="auto">
            <a:xfrm>
              <a:off x="3205" y="225"/>
              <a:ext cx="386" cy="33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400" i="1">
                  <a:solidFill>
                    <a:srgbClr val="000000"/>
                  </a:solidFill>
                  <a:latin typeface="Times New Roman" pitchFamily="18" charset="0"/>
                </a:rPr>
                <a:t>PIV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2543" name="Rectangle 8"/>
            <p:cNvSpPr>
              <a:spLocks noChangeArrowheads="1"/>
            </p:cNvSpPr>
            <p:nvPr/>
          </p:nvSpPr>
          <p:spPr bwMode="auto">
            <a:xfrm>
              <a:off x="4408" y="286"/>
              <a:ext cx="243" cy="25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600" i="1">
                  <a:solidFill>
                    <a:srgbClr val="000000"/>
                  </a:solidFill>
                  <a:latin typeface="Times New Roman" pitchFamily="18" charset="0"/>
                </a:rPr>
                <a:t>out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2544" name="Rectangle 9"/>
            <p:cNvSpPr>
              <a:spLocks noChangeArrowheads="1"/>
            </p:cNvSpPr>
            <p:nvPr/>
          </p:nvSpPr>
          <p:spPr bwMode="auto">
            <a:xfrm>
              <a:off x="4219" y="286"/>
              <a:ext cx="95" cy="25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600" i="1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2545" name="Rectangle 10"/>
            <p:cNvSpPr>
              <a:spLocks noChangeArrowheads="1"/>
            </p:cNvSpPr>
            <p:nvPr/>
          </p:nvSpPr>
          <p:spPr bwMode="auto">
            <a:xfrm>
              <a:off x="5167" y="225"/>
              <a:ext cx="124" cy="33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4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2546" name="Rectangle 11"/>
            <p:cNvSpPr>
              <a:spLocks noChangeArrowheads="1"/>
            </p:cNvSpPr>
            <p:nvPr/>
          </p:nvSpPr>
          <p:spPr bwMode="auto">
            <a:xfrm>
              <a:off x="5099" y="225"/>
              <a:ext cx="68" cy="33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GB" sz="340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2547" name="Rectangle 12"/>
            <p:cNvSpPr>
              <a:spLocks noChangeArrowheads="1"/>
            </p:cNvSpPr>
            <p:nvPr/>
          </p:nvSpPr>
          <p:spPr bwMode="auto">
            <a:xfrm>
              <a:off x="4963" y="225"/>
              <a:ext cx="124" cy="33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4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2548" name="Rectangle 13"/>
            <p:cNvSpPr>
              <a:spLocks noChangeArrowheads="1"/>
            </p:cNvSpPr>
            <p:nvPr/>
          </p:nvSpPr>
          <p:spPr bwMode="auto">
            <a:xfrm>
              <a:off x="3939" y="225"/>
              <a:ext cx="124" cy="33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4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2549" name="Rectangle 14"/>
            <p:cNvSpPr>
              <a:spLocks noChangeArrowheads="1"/>
            </p:cNvSpPr>
            <p:nvPr/>
          </p:nvSpPr>
          <p:spPr bwMode="auto">
            <a:xfrm>
              <a:off x="4688" y="286"/>
              <a:ext cx="63" cy="25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6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2550" name="Rectangle 15"/>
            <p:cNvSpPr>
              <a:spLocks noChangeArrowheads="1"/>
            </p:cNvSpPr>
            <p:nvPr/>
          </p:nvSpPr>
          <p:spPr bwMode="auto">
            <a:xfrm>
              <a:off x="4333" y="286"/>
              <a:ext cx="63" cy="25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6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2551" name="Rectangle 16"/>
            <p:cNvSpPr>
              <a:spLocks noChangeArrowheads="1"/>
            </p:cNvSpPr>
            <p:nvPr/>
          </p:nvSpPr>
          <p:spPr bwMode="auto">
            <a:xfrm>
              <a:off x="4804" y="262"/>
              <a:ext cx="104" cy="25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6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2552" name="Rectangle 17"/>
            <p:cNvSpPr>
              <a:spLocks noChangeArrowheads="1"/>
            </p:cNvSpPr>
            <p:nvPr/>
          </p:nvSpPr>
          <p:spPr bwMode="auto">
            <a:xfrm>
              <a:off x="3727" y="194"/>
              <a:ext cx="136" cy="333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GB" sz="2400">
                <a:latin typeface="Times New Roman" pitchFamily="18" charset="0"/>
              </a:endParaRPr>
            </a:p>
          </p:txBody>
        </p:sp>
      </p:grpSp>
      <p:graphicFrame>
        <p:nvGraphicFramePr>
          <p:cNvPr id="22531" name="Object 19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577373032"/>
              </p:ext>
            </p:extLst>
          </p:nvPr>
        </p:nvGraphicFramePr>
        <p:xfrm>
          <a:off x="2082608" y="1170139"/>
          <a:ext cx="4510088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7" name="Equation" r:id="rId3" imgW="2070100" imgH="660400" progId="Equation.3">
                  <p:embed/>
                </p:oleObj>
              </mc:Choice>
              <mc:Fallback>
                <p:oleObj name="Equation" r:id="rId3" imgW="2070100" imgH="660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608" y="1170139"/>
                        <a:ext cx="4510088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1016000" y="5397500"/>
            <a:ext cx="75565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800" b="1">
                <a:solidFill>
                  <a:srgbClr val="FF0000"/>
                </a:solidFill>
                <a:latin typeface="Times New Roman" pitchFamily="18" charset="0"/>
              </a:rPr>
              <a:t>Peak Inverse Voltage (PIV) is twice the peak output voltage </a:t>
            </a:r>
            <a:r>
              <a:rPr lang="en-GB" sz="2800" b="1" u="sng">
                <a:solidFill>
                  <a:srgbClr val="FF0000"/>
                </a:solidFill>
                <a:latin typeface="Times New Roman" pitchFamily="18" charset="0"/>
              </a:rPr>
              <a:t>plus</a:t>
            </a:r>
            <a:r>
              <a:rPr lang="en-GB" sz="2800" b="1">
                <a:solidFill>
                  <a:srgbClr val="FF0000"/>
                </a:solidFill>
                <a:latin typeface="Times New Roman" pitchFamily="18" charset="0"/>
              </a:rPr>
              <a:t> a diode drop. </a:t>
            </a:r>
          </a:p>
        </p:txBody>
      </p:sp>
      <p:grpSp>
        <p:nvGrpSpPr>
          <p:cNvPr id="26656" name="Group 32"/>
          <p:cNvGrpSpPr>
            <a:grpSpLocks/>
          </p:cNvGrpSpPr>
          <p:nvPr/>
        </p:nvGrpSpPr>
        <p:grpSpPr bwMode="auto">
          <a:xfrm>
            <a:off x="611188" y="2613819"/>
            <a:ext cx="6804025" cy="554037"/>
            <a:chOff x="385" y="1480"/>
            <a:chExt cx="4286" cy="349"/>
          </a:xfrm>
        </p:grpSpPr>
        <p:graphicFrame>
          <p:nvGraphicFramePr>
            <p:cNvPr id="22537" name="Object 20"/>
            <p:cNvGraphicFramePr>
              <a:graphicFrameLocks noChangeAspect="1"/>
            </p:cNvGraphicFramePr>
            <p:nvPr/>
          </p:nvGraphicFramePr>
          <p:xfrm>
            <a:off x="2517" y="1480"/>
            <a:ext cx="2154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8" name="Equation" r:id="rId5" imgW="1485900" imgH="241300" progId="Equation.3">
                    <p:embed/>
                  </p:oleObj>
                </mc:Choice>
                <mc:Fallback>
                  <p:oleObj name="Equation" r:id="rId5" imgW="1485900" imgH="2413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1480"/>
                          <a:ext cx="2154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8" name="Text Box 28"/>
            <p:cNvSpPr txBox="1">
              <a:spLocks noChangeArrowheads="1"/>
            </p:cNvSpPr>
            <p:nvPr/>
          </p:nvSpPr>
          <p:spPr bwMode="auto">
            <a:xfrm>
              <a:off x="385" y="1480"/>
              <a:ext cx="20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dirty="0">
                  <a:latin typeface="Times New Roman" pitchFamily="18" charset="0"/>
                </a:rPr>
                <a:t>As derived previously :</a:t>
              </a:r>
              <a:r>
                <a:rPr lang="en-GB" sz="2400" dirty="0">
                  <a:latin typeface="Times New Roman" pitchFamily="18" charset="0"/>
                </a:rPr>
                <a:t> </a:t>
              </a:r>
            </a:p>
          </p:txBody>
        </p:sp>
      </p:grpSp>
      <p:grpSp>
        <p:nvGrpSpPr>
          <p:cNvPr id="26660" name="Group 36"/>
          <p:cNvGrpSpPr>
            <a:grpSpLocks/>
          </p:cNvGrpSpPr>
          <p:nvPr/>
        </p:nvGrpSpPr>
        <p:grpSpPr bwMode="auto">
          <a:xfrm>
            <a:off x="900113" y="3250103"/>
            <a:ext cx="6335712" cy="1165225"/>
            <a:chOff x="567" y="1933"/>
            <a:chExt cx="3991" cy="734"/>
          </a:xfrm>
        </p:grpSpPr>
        <p:graphicFrame>
          <p:nvGraphicFramePr>
            <p:cNvPr id="22535" name="Object 34"/>
            <p:cNvGraphicFramePr>
              <a:graphicFrameLocks noChangeAspect="1"/>
            </p:cNvGraphicFramePr>
            <p:nvPr/>
          </p:nvGraphicFramePr>
          <p:xfrm>
            <a:off x="1655" y="1955"/>
            <a:ext cx="2903" cy="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9" name="Equation" r:id="rId7" imgW="1968500" imgH="482600" progId="Equation.3">
                    <p:embed/>
                  </p:oleObj>
                </mc:Choice>
                <mc:Fallback>
                  <p:oleObj name="Equation" r:id="rId7" imgW="1968500" imgH="4826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1955"/>
                          <a:ext cx="2903" cy="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6" name="Text Box 35"/>
            <p:cNvSpPr txBox="1">
              <a:spLocks noChangeArrowheads="1"/>
            </p:cNvSpPr>
            <p:nvPr/>
          </p:nvSpPr>
          <p:spPr bwMode="auto">
            <a:xfrm>
              <a:off x="567" y="1933"/>
              <a:ext cx="10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dirty="0">
                  <a:latin typeface="Times New Roman" pitchFamily="18" charset="0"/>
                </a:rPr>
                <a:t>Therefore,</a:t>
              </a:r>
              <a:r>
                <a:rPr lang="en-GB" sz="2400" dirty="0">
                  <a:latin typeface="Times New Roman" pitchFamily="18" charset="0"/>
                </a:rPr>
                <a:t>  </a:t>
              </a:r>
            </a:p>
          </p:txBody>
        </p:sp>
      </p:grp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Peak Inverse Voltage (PIV)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69FC7-7EC3-42E6-8F0E-9AC275628F0A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51520" y="1037679"/>
            <a:ext cx="261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800" b="1" dirty="0">
                <a:latin typeface="Times New Roman" pitchFamily="18" charset="0"/>
              </a:rPr>
              <a:t>Example 19-3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10689" y="1556792"/>
            <a:ext cx="7594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339850" indent="-13398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dirty="0">
                <a:latin typeface="Times New Roman" pitchFamily="18" charset="0"/>
              </a:rPr>
              <a:t>Calculate : (a) half of the secondary winding peak voltage</a:t>
            </a:r>
          </a:p>
          <a:p>
            <a:pPr eaLnBrk="1" hangingPunct="1">
              <a:spcBef>
                <a:spcPct val="50000"/>
              </a:spcBef>
            </a:pPr>
            <a:r>
              <a:rPr lang="en-GB" sz="2400" dirty="0">
                <a:latin typeface="Times New Roman" pitchFamily="18" charset="0"/>
              </a:rPr>
              <a:t>	(b) peak value of the output voltage </a:t>
            </a:r>
          </a:p>
          <a:p>
            <a:pPr eaLnBrk="1" hangingPunct="1">
              <a:spcBef>
                <a:spcPct val="50000"/>
              </a:spcBef>
            </a:pPr>
            <a:r>
              <a:rPr lang="en-GB" sz="2400" dirty="0">
                <a:latin typeface="Times New Roman" pitchFamily="18" charset="0"/>
              </a:rPr>
              <a:t>What is the PIV rating of the diodes used?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151043"/>
              </p:ext>
            </p:extLst>
          </p:nvPr>
        </p:nvGraphicFramePr>
        <p:xfrm>
          <a:off x="708726" y="3140968"/>
          <a:ext cx="7685088" cy="327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6" name="Bitmap Image" r:id="rId3" imgW="6466667" imgH="2352381" progId="Paint.Picture">
                  <p:embed/>
                </p:oleObj>
              </mc:Choice>
              <mc:Fallback>
                <p:oleObj name="Bitmap Image" r:id="rId3" imgW="6466667" imgH="2352381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726" y="3140968"/>
                        <a:ext cx="7685088" cy="327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66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565400" y="5854700"/>
            <a:ext cx="546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Peak Inverse Voltage (PIV)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5B0FD9-1A31-4F18-84C9-26795F4B4F12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987039"/>
              </p:ext>
            </p:extLst>
          </p:nvPr>
        </p:nvGraphicFramePr>
        <p:xfrm>
          <a:off x="941388" y="3429000"/>
          <a:ext cx="66643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4" name="Equation" r:id="rId3" imgW="2819400" imgH="419100" progId="Equation.3">
                  <p:embed/>
                </p:oleObj>
              </mc:Choice>
              <mc:Fallback>
                <p:oleObj name="Equation" r:id="rId3" imgW="28194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3429000"/>
                        <a:ext cx="6664325" cy="990600"/>
                      </a:xfrm>
                      <a:prstGeom prst="rect">
                        <a:avLst/>
                      </a:prstGeom>
                      <a:solidFill>
                        <a:srgbClr val="99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95" name="Group 23"/>
          <p:cNvGrpSpPr>
            <a:grpSpLocks/>
          </p:cNvGrpSpPr>
          <p:nvPr/>
        </p:nvGrpSpPr>
        <p:grpSpPr bwMode="auto">
          <a:xfrm>
            <a:off x="1258888" y="4652963"/>
            <a:ext cx="6294437" cy="1430337"/>
            <a:chOff x="793" y="2931"/>
            <a:chExt cx="3965" cy="901"/>
          </a:xfrm>
        </p:grpSpPr>
        <p:grpSp>
          <p:nvGrpSpPr>
            <p:cNvPr id="24582" name="Group 3"/>
            <p:cNvGrpSpPr>
              <a:grpSpLocks/>
            </p:cNvGrpSpPr>
            <p:nvPr/>
          </p:nvGrpSpPr>
          <p:grpSpPr bwMode="auto">
            <a:xfrm>
              <a:off x="793" y="2931"/>
              <a:ext cx="2522" cy="463"/>
              <a:chOff x="766" y="1097"/>
              <a:chExt cx="2522" cy="463"/>
            </a:xfrm>
          </p:grpSpPr>
          <p:sp>
            <p:nvSpPr>
              <p:cNvPr id="24586" name="Rectangle 4"/>
              <p:cNvSpPr>
                <a:spLocks noChangeArrowheads="1"/>
              </p:cNvSpPr>
              <p:nvPr/>
            </p:nvSpPr>
            <p:spPr bwMode="auto">
              <a:xfrm>
                <a:off x="766" y="1097"/>
                <a:ext cx="2522" cy="463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587" name="Rectangle 5"/>
              <p:cNvSpPr>
                <a:spLocks noChangeArrowheads="1"/>
              </p:cNvSpPr>
              <p:nvPr/>
            </p:nvSpPr>
            <p:spPr bwMode="auto">
              <a:xfrm>
                <a:off x="2988" y="1224"/>
                <a:ext cx="166" cy="326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400" i="1">
                    <a:solidFill>
                      <a:srgbClr val="000000"/>
                    </a:solidFill>
                    <a:latin typeface="Times New Roman" pitchFamily="18" charset="0"/>
                  </a:rPr>
                  <a:t>V</a:t>
                </a: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24588" name="Rectangle 6"/>
              <p:cNvSpPr>
                <a:spLocks noChangeArrowheads="1"/>
              </p:cNvSpPr>
              <p:nvPr/>
            </p:nvSpPr>
            <p:spPr bwMode="auto">
              <a:xfrm>
                <a:off x="1756" y="1224"/>
                <a:ext cx="166" cy="326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400" i="1">
                    <a:solidFill>
                      <a:srgbClr val="000000"/>
                    </a:solidFill>
                    <a:latin typeface="Times New Roman" pitchFamily="18" charset="0"/>
                  </a:rPr>
                  <a:t>V</a:t>
                </a: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24589" name="Rectangle 7"/>
              <p:cNvSpPr>
                <a:spLocks noChangeArrowheads="1"/>
              </p:cNvSpPr>
              <p:nvPr/>
            </p:nvSpPr>
            <p:spPr bwMode="auto">
              <a:xfrm>
                <a:off x="907" y="1224"/>
                <a:ext cx="423" cy="326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400" i="1">
                    <a:solidFill>
                      <a:srgbClr val="000000"/>
                    </a:solidFill>
                    <a:latin typeface="Times New Roman" pitchFamily="18" charset="0"/>
                  </a:rPr>
                  <a:t>PIV</a:t>
                </a: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24590" name="Rectangle 8"/>
              <p:cNvSpPr>
                <a:spLocks noChangeArrowheads="1"/>
              </p:cNvSpPr>
              <p:nvPr/>
            </p:nvSpPr>
            <p:spPr bwMode="auto">
              <a:xfrm>
                <a:off x="2110" y="1285"/>
                <a:ext cx="266" cy="250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600" i="1">
                    <a:solidFill>
                      <a:srgbClr val="000000"/>
                    </a:solidFill>
                    <a:latin typeface="Times New Roman" pitchFamily="18" charset="0"/>
                  </a:rPr>
                  <a:t>out</a:t>
                </a: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24591" name="Rectangle 9"/>
              <p:cNvSpPr>
                <a:spLocks noChangeArrowheads="1"/>
              </p:cNvSpPr>
              <p:nvPr/>
            </p:nvSpPr>
            <p:spPr bwMode="auto">
              <a:xfrm>
                <a:off x="1921" y="1285"/>
                <a:ext cx="104" cy="250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600" i="1">
                    <a:solidFill>
                      <a:srgbClr val="000000"/>
                    </a:solidFill>
                    <a:latin typeface="Times New Roman" pitchFamily="18" charset="0"/>
                  </a:rPr>
                  <a:t>p</a:t>
                </a: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24592" name="Rectangle 10"/>
              <p:cNvSpPr>
                <a:spLocks noChangeArrowheads="1"/>
              </p:cNvSpPr>
              <p:nvPr/>
            </p:nvSpPr>
            <p:spPr bwMode="auto">
              <a:xfrm>
                <a:off x="2869" y="1224"/>
                <a:ext cx="136" cy="326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400">
                    <a:solidFill>
                      <a:srgbClr val="000000"/>
                    </a:solidFill>
                    <a:latin typeface="Times New Roman" pitchFamily="18" charset="0"/>
                  </a:rPr>
                  <a:t>7</a:t>
                </a: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24593" name="Rectangle 11"/>
              <p:cNvSpPr>
                <a:spLocks noChangeArrowheads="1"/>
              </p:cNvSpPr>
              <p:nvPr/>
            </p:nvSpPr>
            <p:spPr bwMode="auto">
              <a:xfrm>
                <a:off x="2801" y="1224"/>
                <a:ext cx="68" cy="326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4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24594" name="Rectangle 12"/>
              <p:cNvSpPr>
                <a:spLocks noChangeArrowheads="1"/>
              </p:cNvSpPr>
              <p:nvPr/>
            </p:nvSpPr>
            <p:spPr bwMode="auto">
              <a:xfrm>
                <a:off x="2665" y="1224"/>
                <a:ext cx="136" cy="326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4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24595" name="Rectangle 13"/>
              <p:cNvSpPr>
                <a:spLocks noChangeArrowheads="1"/>
              </p:cNvSpPr>
              <p:nvPr/>
            </p:nvSpPr>
            <p:spPr bwMode="auto">
              <a:xfrm>
                <a:off x="1641" y="1224"/>
                <a:ext cx="136" cy="326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4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24596" name="Rectangle 14"/>
              <p:cNvSpPr>
                <a:spLocks noChangeArrowheads="1"/>
              </p:cNvSpPr>
              <p:nvPr/>
            </p:nvSpPr>
            <p:spPr bwMode="auto">
              <a:xfrm>
                <a:off x="2390" y="1285"/>
                <a:ext cx="69" cy="250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24597" name="Rectangle 15"/>
              <p:cNvSpPr>
                <a:spLocks noChangeArrowheads="1"/>
              </p:cNvSpPr>
              <p:nvPr/>
            </p:nvSpPr>
            <p:spPr bwMode="auto">
              <a:xfrm>
                <a:off x="2035" y="1285"/>
                <a:ext cx="69" cy="250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24598" name="Rectangle 16"/>
              <p:cNvSpPr>
                <a:spLocks noChangeArrowheads="1"/>
              </p:cNvSpPr>
              <p:nvPr/>
            </p:nvSpPr>
            <p:spPr bwMode="auto">
              <a:xfrm>
                <a:off x="2506" y="1261"/>
                <a:ext cx="114" cy="250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24599" name="Rectangle 17"/>
              <p:cNvSpPr>
                <a:spLocks noChangeArrowheads="1"/>
              </p:cNvSpPr>
              <p:nvPr/>
            </p:nvSpPr>
            <p:spPr bwMode="auto">
              <a:xfrm>
                <a:off x="1429" y="1193"/>
                <a:ext cx="149" cy="326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4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GB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4583" name="Group 18"/>
            <p:cNvGrpSpPr>
              <a:grpSpLocks/>
            </p:cNvGrpSpPr>
            <p:nvPr/>
          </p:nvGrpSpPr>
          <p:grpSpPr bwMode="auto">
            <a:xfrm>
              <a:off x="1397" y="3456"/>
              <a:ext cx="3361" cy="376"/>
              <a:chOff x="1389" y="1856"/>
              <a:chExt cx="3361" cy="376"/>
            </a:xfrm>
          </p:grpSpPr>
          <p:graphicFrame>
            <p:nvGraphicFramePr>
              <p:cNvPr id="24584" name="Object 19"/>
              <p:cNvGraphicFramePr>
                <a:graphicFrameLocks noChangeAspect="1"/>
              </p:cNvGraphicFramePr>
              <p:nvPr/>
            </p:nvGraphicFramePr>
            <p:xfrm>
              <a:off x="1389" y="1856"/>
              <a:ext cx="3361" cy="3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85" name="Equation" r:id="rId5" imgW="1612900" imgH="203200" progId="Equation.3">
                      <p:embed/>
                    </p:oleObj>
                  </mc:Choice>
                  <mc:Fallback>
                    <p:oleObj name="Equation" r:id="rId5" imgW="1612900" imgH="20320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89" y="1856"/>
                            <a:ext cx="3361" cy="376"/>
                          </a:xfrm>
                          <a:prstGeom prst="rect">
                            <a:avLst/>
                          </a:prstGeom>
                          <a:solidFill>
                            <a:srgbClr val="99FF99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585" name="Line 20"/>
              <p:cNvSpPr>
                <a:spLocks noChangeShapeType="1"/>
              </p:cNvSpPr>
              <p:nvPr/>
            </p:nvSpPr>
            <p:spPr bwMode="auto">
              <a:xfrm>
                <a:off x="3936" y="2160"/>
                <a:ext cx="6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24580" name="Text Box 21"/>
          <p:cNvSpPr txBox="1">
            <a:spLocks noChangeArrowheads="1"/>
          </p:cNvSpPr>
          <p:nvPr/>
        </p:nvSpPr>
        <p:spPr bwMode="auto">
          <a:xfrm>
            <a:off x="508000" y="444500"/>
            <a:ext cx="171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b="1" i="1" u="sng">
                <a:latin typeface="Times New Roman" pitchFamily="18" charset="0"/>
              </a:rPr>
              <a:t>Solution</a:t>
            </a:r>
          </a:p>
        </p:txBody>
      </p:sp>
      <p:graphicFrame>
        <p:nvGraphicFramePr>
          <p:cNvPr id="2869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060466"/>
              </p:ext>
            </p:extLst>
          </p:nvPr>
        </p:nvGraphicFramePr>
        <p:xfrm>
          <a:off x="899592" y="1340768"/>
          <a:ext cx="5656263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6" name="Equation" r:id="rId7" imgW="2679700" imgH="889000" progId="Equation.3">
                  <p:embed/>
                </p:oleObj>
              </mc:Choice>
              <mc:Fallback>
                <p:oleObj name="Equation" r:id="rId7" imgW="2679700" imgH="8890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340768"/>
                        <a:ext cx="5656263" cy="1955800"/>
                      </a:xfrm>
                      <a:prstGeom prst="rect">
                        <a:avLst/>
                      </a:prstGeom>
                      <a:solidFill>
                        <a:srgbClr val="99FF99"/>
                      </a:solidFill>
                      <a:ln w="9525">
                        <a:solidFill>
                          <a:srgbClr val="99FF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Peak Inverse Voltage (PIV)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5B0FD9-1A31-4F18-84C9-26795F4B4F12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 rot="-2834574">
            <a:off x="4687094" y="2470944"/>
            <a:ext cx="1219200" cy="1119188"/>
          </a:xfrm>
          <a:prstGeom prst="rect">
            <a:avLst/>
          </a:prstGeom>
          <a:noFill/>
          <a:ln w="38100">
            <a:solidFill>
              <a:srgbClr val="FF66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04900" y="4697413"/>
            <a:ext cx="7772400" cy="1416050"/>
          </a:xfrm>
        </p:spPr>
        <p:txBody>
          <a:bodyPr/>
          <a:lstStyle/>
          <a:p>
            <a:pPr eaLnBrk="1" hangingPunct="1"/>
            <a:r>
              <a:rPr lang="en-GB" smtClean="0"/>
              <a:t>This circuit uses four diodes</a:t>
            </a:r>
          </a:p>
        </p:txBody>
      </p:sp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2603500" y="2149475"/>
            <a:ext cx="288925" cy="150813"/>
            <a:chOff x="622" y="860"/>
            <a:chExt cx="529" cy="772"/>
          </a:xfrm>
        </p:grpSpPr>
        <p:sp>
          <p:nvSpPr>
            <p:cNvPr id="26697" name="Freeform 6"/>
            <p:cNvSpPr>
              <a:spLocks/>
            </p:cNvSpPr>
            <p:nvPr/>
          </p:nvSpPr>
          <p:spPr bwMode="auto">
            <a:xfrm>
              <a:off x="622" y="860"/>
              <a:ext cx="264" cy="382"/>
            </a:xfrm>
            <a:custGeom>
              <a:avLst/>
              <a:gdLst>
                <a:gd name="T0" fmla="*/ 0 w 242"/>
                <a:gd name="T1" fmla="*/ 378 h 382"/>
                <a:gd name="T2" fmla="*/ 43 w 242"/>
                <a:gd name="T3" fmla="*/ 216 h 382"/>
                <a:gd name="T4" fmla="*/ 74 w 242"/>
                <a:gd name="T5" fmla="*/ 114 h 382"/>
                <a:gd name="T6" fmla="*/ 116 w 242"/>
                <a:gd name="T7" fmla="*/ 40 h 382"/>
                <a:gd name="T8" fmla="*/ 156 w 242"/>
                <a:gd name="T9" fmla="*/ 6 h 382"/>
                <a:gd name="T10" fmla="*/ 175 w 242"/>
                <a:gd name="T11" fmla="*/ 4 h 382"/>
                <a:gd name="T12" fmla="*/ 201 w 242"/>
                <a:gd name="T13" fmla="*/ 14 h 382"/>
                <a:gd name="T14" fmla="*/ 232 w 242"/>
                <a:gd name="T15" fmla="*/ 38 h 382"/>
                <a:gd name="T16" fmla="*/ 247 w 242"/>
                <a:gd name="T17" fmla="*/ 62 h 382"/>
                <a:gd name="T18" fmla="*/ 286 w 242"/>
                <a:gd name="T19" fmla="*/ 146 h 382"/>
                <a:gd name="T20" fmla="*/ 314 w 242"/>
                <a:gd name="T21" fmla="*/ 258 h 382"/>
                <a:gd name="T22" fmla="*/ 343 w 242"/>
                <a:gd name="T23" fmla="*/ 382 h 3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2" h="382">
                  <a:moveTo>
                    <a:pt x="0" y="378"/>
                  </a:moveTo>
                  <a:cubicBezTo>
                    <a:pt x="10" y="319"/>
                    <a:pt x="21" y="260"/>
                    <a:pt x="30" y="216"/>
                  </a:cubicBezTo>
                  <a:cubicBezTo>
                    <a:pt x="39" y="172"/>
                    <a:pt x="43" y="143"/>
                    <a:pt x="52" y="114"/>
                  </a:cubicBezTo>
                  <a:cubicBezTo>
                    <a:pt x="61" y="85"/>
                    <a:pt x="72" y="58"/>
                    <a:pt x="82" y="40"/>
                  </a:cubicBezTo>
                  <a:cubicBezTo>
                    <a:pt x="92" y="22"/>
                    <a:pt x="103" y="12"/>
                    <a:pt x="110" y="6"/>
                  </a:cubicBezTo>
                  <a:cubicBezTo>
                    <a:pt x="117" y="0"/>
                    <a:pt x="119" y="3"/>
                    <a:pt x="124" y="4"/>
                  </a:cubicBezTo>
                  <a:cubicBezTo>
                    <a:pt x="129" y="5"/>
                    <a:pt x="135" y="8"/>
                    <a:pt x="142" y="14"/>
                  </a:cubicBezTo>
                  <a:cubicBezTo>
                    <a:pt x="149" y="20"/>
                    <a:pt x="159" y="30"/>
                    <a:pt x="164" y="38"/>
                  </a:cubicBezTo>
                  <a:cubicBezTo>
                    <a:pt x="169" y="46"/>
                    <a:pt x="168" y="44"/>
                    <a:pt x="174" y="62"/>
                  </a:cubicBezTo>
                  <a:cubicBezTo>
                    <a:pt x="180" y="80"/>
                    <a:pt x="194" y="113"/>
                    <a:pt x="202" y="146"/>
                  </a:cubicBezTo>
                  <a:cubicBezTo>
                    <a:pt x="210" y="179"/>
                    <a:pt x="215" y="219"/>
                    <a:pt x="222" y="258"/>
                  </a:cubicBezTo>
                  <a:cubicBezTo>
                    <a:pt x="229" y="297"/>
                    <a:pt x="235" y="339"/>
                    <a:pt x="242" y="382"/>
                  </a:cubicBezTo>
                </a:path>
              </a:pathLst>
            </a:custGeom>
            <a:noFill/>
            <a:ln w="28575" cmpd="sng">
              <a:solidFill>
                <a:srgbClr val="0099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6698" name="Freeform 7"/>
            <p:cNvSpPr>
              <a:spLocks/>
            </p:cNvSpPr>
            <p:nvPr/>
          </p:nvSpPr>
          <p:spPr bwMode="auto">
            <a:xfrm flipV="1">
              <a:off x="887" y="1250"/>
              <a:ext cx="264" cy="382"/>
            </a:xfrm>
            <a:custGeom>
              <a:avLst/>
              <a:gdLst>
                <a:gd name="T0" fmla="*/ 0 w 242"/>
                <a:gd name="T1" fmla="*/ 378 h 382"/>
                <a:gd name="T2" fmla="*/ 43 w 242"/>
                <a:gd name="T3" fmla="*/ 216 h 382"/>
                <a:gd name="T4" fmla="*/ 74 w 242"/>
                <a:gd name="T5" fmla="*/ 114 h 382"/>
                <a:gd name="T6" fmla="*/ 116 w 242"/>
                <a:gd name="T7" fmla="*/ 40 h 382"/>
                <a:gd name="T8" fmla="*/ 156 w 242"/>
                <a:gd name="T9" fmla="*/ 6 h 382"/>
                <a:gd name="T10" fmla="*/ 175 w 242"/>
                <a:gd name="T11" fmla="*/ 4 h 382"/>
                <a:gd name="T12" fmla="*/ 201 w 242"/>
                <a:gd name="T13" fmla="*/ 14 h 382"/>
                <a:gd name="T14" fmla="*/ 232 w 242"/>
                <a:gd name="T15" fmla="*/ 38 h 382"/>
                <a:gd name="T16" fmla="*/ 247 w 242"/>
                <a:gd name="T17" fmla="*/ 62 h 382"/>
                <a:gd name="T18" fmla="*/ 286 w 242"/>
                <a:gd name="T19" fmla="*/ 146 h 382"/>
                <a:gd name="T20" fmla="*/ 314 w 242"/>
                <a:gd name="T21" fmla="*/ 258 h 382"/>
                <a:gd name="T22" fmla="*/ 343 w 242"/>
                <a:gd name="T23" fmla="*/ 382 h 3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2" h="382">
                  <a:moveTo>
                    <a:pt x="0" y="378"/>
                  </a:moveTo>
                  <a:cubicBezTo>
                    <a:pt x="10" y="319"/>
                    <a:pt x="21" y="260"/>
                    <a:pt x="30" y="216"/>
                  </a:cubicBezTo>
                  <a:cubicBezTo>
                    <a:pt x="39" y="172"/>
                    <a:pt x="43" y="143"/>
                    <a:pt x="52" y="114"/>
                  </a:cubicBezTo>
                  <a:cubicBezTo>
                    <a:pt x="61" y="85"/>
                    <a:pt x="72" y="58"/>
                    <a:pt x="82" y="40"/>
                  </a:cubicBezTo>
                  <a:cubicBezTo>
                    <a:pt x="92" y="22"/>
                    <a:pt x="103" y="12"/>
                    <a:pt x="110" y="6"/>
                  </a:cubicBezTo>
                  <a:cubicBezTo>
                    <a:pt x="117" y="0"/>
                    <a:pt x="119" y="3"/>
                    <a:pt x="124" y="4"/>
                  </a:cubicBezTo>
                  <a:cubicBezTo>
                    <a:pt x="129" y="5"/>
                    <a:pt x="135" y="8"/>
                    <a:pt x="142" y="14"/>
                  </a:cubicBezTo>
                  <a:cubicBezTo>
                    <a:pt x="149" y="20"/>
                    <a:pt x="159" y="30"/>
                    <a:pt x="164" y="38"/>
                  </a:cubicBezTo>
                  <a:cubicBezTo>
                    <a:pt x="169" y="46"/>
                    <a:pt x="168" y="44"/>
                    <a:pt x="174" y="62"/>
                  </a:cubicBezTo>
                  <a:cubicBezTo>
                    <a:pt x="180" y="80"/>
                    <a:pt x="194" y="113"/>
                    <a:pt x="202" y="146"/>
                  </a:cubicBezTo>
                  <a:cubicBezTo>
                    <a:pt x="210" y="179"/>
                    <a:pt x="215" y="219"/>
                    <a:pt x="222" y="258"/>
                  </a:cubicBezTo>
                  <a:cubicBezTo>
                    <a:pt x="229" y="297"/>
                    <a:pt x="235" y="339"/>
                    <a:pt x="242" y="382"/>
                  </a:cubicBezTo>
                </a:path>
              </a:pathLst>
            </a:custGeom>
            <a:noFill/>
            <a:ln w="28575" cmpd="sng">
              <a:solidFill>
                <a:srgbClr val="0099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26630" name="Freeform 8"/>
          <p:cNvSpPr>
            <a:spLocks/>
          </p:cNvSpPr>
          <p:nvPr/>
        </p:nvSpPr>
        <p:spPr bwMode="auto">
          <a:xfrm>
            <a:off x="3522663" y="2528888"/>
            <a:ext cx="123825" cy="249237"/>
          </a:xfrm>
          <a:custGeom>
            <a:avLst/>
            <a:gdLst>
              <a:gd name="T0" fmla="*/ 0 w 140"/>
              <a:gd name="T1" fmla="*/ 0 h 252"/>
              <a:gd name="T2" fmla="*/ 2147483647 w 140"/>
              <a:gd name="T3" fmla="*/ 2147483647 h 252"/>
              <a:gd name="T4" fmla="*/ 0 w 140"/>
              <a:gd name="T5" fmla="*/ 2147483647 h 2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0" h="252">
                <a:moveTo>
                  <a:pt x="0" y="0"/>
                </a:moveTo>
                <a:cubicBezTo>
                  <a:pt x="70" y="49"/>
                  <a:pt x="140" y="98"/>
                  <a:pt x="140" y="140"/>
                </a:cubicBezTo>
                <a:cubicBezTo>
                  <a:pt x="140" y="182"/>
                  <a:pt x="70" y="217"/>
                  <a:pt x="0" y="252"/>
                </a:cubicBezTo>
              </a:path>
            </a:pathLst>
          </a:custGeom>
          <a:noFill/>
          <a:ln w="28575" cmpd="sng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631" name="Freeform 9"/>
          <p:cNvSpPr>
            <a:spLocks/>
          </p:cNvSpPr>
          <p:nvPr/>
        </p:nvSpPr>
        <p:spPr bwMode="auto">
          <a:xfrm>
            <a:off x="3522663" y="2778125"/>
            <a:ext cx="123825" cy="247650"/>
          </a:xfrm>
          <a:custGeom>
            <a:avLst/>
            <a:gdLst>
              <a:gd name="T0" fmla="*/ 0 w 140"/>
              <a:gd name="T1" fmla="*/ 0 h 252"/>
              <a:gd name="T2" fmla="*/ 2147483647 w 140"/>
              <a:gd name="T3" fmla="*/ 2147483647 h 252"/>
              <a:gd name="T4" fmla="*/ 0 w 140"/>
              <a:gd name="T5" fmla="*/ 2147483647 h 2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0" h="252">
                <a:moveTo>
                  <a:pt x="0" y="0"/>
                </a:moveTo>
                <a:cubicBezTo>
                  <a:pt x="70" y="49"/>
                  <a:pt x="140" y="98"/>
                  <a:pt x="140" y="140"/>
                </a:cubicBezTo>
                <a:cubicBezTo>
                  <a:pt x="140" y="182"/>
                  <a:pt x="70" y="217"/>
                  <a:pt x="0" y="252"/>
                </a:cubicBezTo>
              </a:path>
            </a:pathLst>
          </a:custGeom>
          <a:noFill/>
          <a:ln w="28575" cmpd="sng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632" name="Freeform 10"/>
          <p:cNvSpPr>
            <a:spLocks/>
          </p:cNvSpPr>
          <p:nvPr/>
        </p:nvSpPr>
        <p:spPr bwMode="auto">
          <a:xfrm>
            <a:off x="3522663" y="3025775"/>
            <a:ext cx="123825" cy="249238"/>
          </a:xfrm>
          <a:custGeom>
            <a:avLst/>
            <a:gdLst>
              <a:gd name="T0" fmla="*/ 0 w 140"/>
              <a:gd name="T1" fmla="*/ 0 h 252"/>
              <a:gd name="T2" fmla="*/ 2147483647 w 140"/>
              <a:gd name="T3" fmla="*/ 2147483647 h 252"/>
              <a:gd name="T4" fmla="*/ 0 w 140"/>
              <a:gd name="T5" fmla="*/ 2147483647 h 2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0" h="252">
                <a:moveTo>
                  <a:pt x="0" y="0"/>
                </a:moveTo>
                <a:cubicBezTo>
                  <a:pt x="70" y="49"/>
                  <a:pt x="140" y="98"/>
                  <a:pt x="140" y="140"/>
                </a:cubicBezTo>
                <a:cubicBezTo>
                  <a:pt x="140" y="182"/>
                  <a:pt x="70" y="217"/>
                  <a:pt x="0" y="252"/>
                </a:cubicBezTo>
              </a:path>
            </a:pathLst>
          </a:custGeom>
          <a:noFill/>
          <a:ln w="28575" cmpd="sng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633" name="Freeform 11"/>
          <p:cNvSpPr>
            <a:spLocks/>
          </p:cNvSpPr>
          <p:nvPr/>
        </p:nvSpPr>
        <p:spPr bwMode="auto">
          <a:xfrm>
            <a:off x="3522663" y="3275013"/>
            <a:ext cx="123825" cy="246062"/>
          </a:xfrm>
          <a:custGeom>
            <a:avLst/>
            <a:gdLst>
              <a:gd name="T0" fmla="*/ 0 w 140"/>
              <a:gd name="T1" fmla="*/ 0 h 252"/>
              <a:gd name="T2" fmla="*/ 2147483647 w 140"/>
              <a:gd name="T3" fmla="*/ 2147483647 h 252"/>
              <a:gd name="T4" fmla="*/ 0 w 140"/>
              <a:gd name="T5" fmla="*/ 2147483647 h 2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0" h="252">
                <a:moveTo>
                  <a:pt x="0" y="0"/>
                </a:moveTo>
                <a:cubicBezTo>
                  <a:pt x="70" y="49"/>
                  <a:pt x="140" y="98"/>
                  <a:pt x="140" y="140"/>
                </a:cubicBezTo>
                <a:cubicBezTo>
                  <a:pt x="140" y="182"/>
                  <a:pt x="70" y="217"/>
                  <a:pt x="0" y="252"/>
                </a:cubicBezTo>
              </a:path>
            </a:pathLst>
          </a:custGeom>
          <a:noFill/>
          <a:ln w="28575" cmpd="sng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634" name="Freeform 12"/>
          <p:cNvSpPr>
            <a:spLocks/>
          </p:cNvSpPr>
          <p:nvPr/>
        </p:nvSpPr>
        <p:spPr bwMode="auto">
          <a:xfrm flipH="1">
            <a:off x="3994150" y="2528888"/>
            <a:ext cx="125413" cy="249237"/>
          </a:xfrm>
          <a:custGeom>
            <a:avLst/>
            <a:gdLst>
              <a:gd name="T0" fmla="*/ 0 w 140"/>
              <a:gd name="T1" fmla="*/ 0 h 252"/>
              <a:gd name="T2" fmla="*/ 2147483647 w 140"/>
              <a:gd name="T3" fmla="*/ 2147483647 h 252"/>
              <a:gd name="T4" fmla="*/ 0 w 140"/>
              <a:gd name="T5" fmla="*/ 2147483647 h 2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0" h="252">
                <a:moveTo>
                  <a:pt x="0" y="0"/>
                </a:moveTo>
                <a:cubicBezTo>
                  <a:pt x="70" y="49"/>
                  <a:pt x="140" y="98"/>
                  <a:pt x="140" y="140"/>
                </a:cubicBezTo>
                <a:cubicBezTo>
                  <a:pt x="140" y="182"/>
                  <a:pt x="70" y="217"/>
                  <a:pt x="0" y="252"/>
                </a:cubicBezTo>
              </a:path>
            </a:pathLst>
          </a:custGeom>
          <a:noFill/>
          <a:ln w="28575" cmpd="sng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635" name="Freeform 13"/>
          <p:cNvSpPr>
            <a:spLocks/>
          </p:cNvSpPr>
          <p:nvPr/>
        </p:nvSpPr>
        <p:spPr bwMode="auto">
          <a:xfrm flipH="1">
            <a:off x="3994150" y="2778125"/>
            <a:ext cx="125413" cy="247650"/>
          </a:xfrm>
          <a:custGeom>
            <a:avLst/>
            <a:gdLst>
              <a:gd name="T0" fmla="*/ 0 w 140"/>
              <a:gd name="T1" fmla="*/ 0 h 252"/>
              <a:gd name="T2" fmla="*/ 2147483647 w 140"/>
              <a:gd name="T3" fmla="*/ 2147483647 h 252"/>
              <a:gd name="T4" fmla="*/ 0 w 140"/>
              <a:gd name="T5" fmla="*/ 2147483647 h 2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0" h="252">
                <a:moveTo>
                  <a:pt x="0" y="0"/>
                </a:moveTo>
                <a:cubicBezTo>
                  <a:pt x="70" y="49"/>
                  <a:pt x="140" y="98"/>
                  <a:pt x="140" y="140"/>
                </a:cubicBezTo>
                <a:cubicBezTo>
                  <a:pt x="140" y="182"/>
                  <a:pt x="70" y="217"/>
                  <a:pt x="0" y="252"/>
                </a:cubicBezTo>
              </a:path>
            </a:pathLst>
          </a:custGeom>
          <a:noFill/>
          <a:ln w="28575" cmpd="sng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636" name="Freeform 14"/>
          <p:cNvSpPr>
            <a:spLocks/>
          </p:cNvSpPr>
          <p:nvPr/>
        </p:nvSpPr>
        <p:spPr bwMode="auto">
          <a:xfrm flipH="1">
            <a:off x="3994150" y="3025775"/>
            <a:ext cx="125413" cy="249238"/>
          </a:xfrm>
          <a:custGeom>
            <a:avLst/>
            <a:gdLst>
              <a:gd name="T0" fmla="*/ 0 w 140"/>
              <a:gd name="T1" fmla="*/ 0 h 252"/>
              <a:gd name="T2" fmla="*/ 2147483647 w 140"/>
              <a:gd name="T3" fmla="*/ 2147483647 h 252"/>
              <a:gd name="T4" fmla="*/ 0 w 140"/>
              <a:gd name="T5" fmla="*/ 2147483647 h 2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0" h="252">
                <a:moveTo>
                  <a:pt x="0" y="0"/>
                </a:moveTo>
                <a:cubicBezTo>
                  <a:pt x="70" y="49"/>
                  <a:pt x="140" y="98"/>
                  <a:pt x="140" y="140"/>
                </a:cubicBezTo>
                <a:cubicBezTo>
                  <a:pt x="140" y="182"/>
                  <a:pt x="70" y="217"/>
                  <a:pt x="0" y="252"/>
                </a:cubicBezTo>
              </a:path>
            </a:pathLst>
          </a:custGeom>
          <a:noFill/>
          <a:ln w="28575" cmpd="sng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637" name="Freeform 15"/>
          <p:cNvSpPr>
            <a:spLocks/>
          </p:cNvSpPr>
          <p:nvPr/>
        </p:nvSpPr>
        <p:spPr bwMode="auto">
          <a:xfrm flipH="1">
            <a:off x="3994150" y="3275013"/>
            <a:ext cx="125413" cy="246062"/>
          </a:xfrm>
          <a:custGeom>
            <a:avLst/>
            <a:gdLst>
              <a:gd name="T0" fmla="*/ 0 w 140"/>
              <a:gd name="T1" fmla="*/ 0 h 252"/>
              <a:gd name="T2" fmla="*/ 2147483647 w 140"/>
              <a:gd name="T3" fmla="*/ 2147483647 h 252"/>
              <a:gd name="T4" fmla="*/ 0 w 140"/>
              <a:gd name="T5" fmla="*/ 2147483647 h 2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0" h="252">
                <a:moveTo>
                  <a:pt x="0" y="0"/>
                </a:moveTo>
                <a:cubicBezTo>
                  <a:pt x="70" y="49"/>
                  <a:pt x="140" y="98"/>
                  <a:pt x="140" y="140"/>
                </a:cubicBezTo>
                <a:cubicBezTo>
                  <a:pt x="140" y="182"/>
                  <a:pt x="70" y="217"/>
                  <a:pt x="0" y="252"/>
                </a:cubicBezTo>
              </a:path>
            </a:pathLst>
          </a:custGeom>
          <a:noFill/>
          <a:ln w="28575" cmpd="sng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638" name="Line 16"/>
          <p:cNvSpPr>
            <a:spLocks noChangeShapeType="1"/>
          </p:cNvSpPr>
          <p:nvPr/>
        </p:nvSpPr>
        <p:spPr bwMode="auto">
          <a:xfrm>
            <a:off x="3744913" y="2586038"/>
            <a:ext cx="0" cy="935037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639" name="Line 17"/>
          <p:cNvSpPr>
            <a:spLocks noChangeShapeType="1"/>
          </p:cNvSpPr>
          <p:nvPr/>
        </p:nvSpPr>
        <p:spPr bwMode="auto">
          <a:xfrm>
            <a:off x="3895725" y="2586038"/>
            <a:ext cx="0" cy="935037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640" name="Line 18"/>
          <p:cNvSpPr>
            <a:spLocks noChangeShapeType="1"/>
          </p:cNvSpPr>
          <p:nvPr/>
        </p:nvSpPr>
        <p:spPr bwMode="auto">
          <a:xfrm>
            <a:off x="2052638" y="2225675"/>
            <a:ext cx="550862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641" name="Line 19"/>
          <p:cNvSpPr>
            <a:spLocks noChangeShapeType="1"/>
          </p:cNvSpPr>
          <p:nvPr/>
        </p:nvSpPr>
        <p:spPr bwMode="auto">
          <a:xfrm>
            <a:off x="3522663" y="2225675"/>
            <a:ext cx="0" cy="303213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642" name="Line 20"/>
          <p:cNvSpPr>
            <a:spLocks noChangeShapeType="1"/>
          </p:cNvSpPr>
          <p:nvPr/>
        </p:nvSpPr>
        <p:spPr bwMode="auto">
          <a:xfrm>
            <a:off x="3522663" y="3521075"/>
            <a:ext cx="0" cy="360363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643" name="Line 21"/>
          <p:cNvSpPr>
            <a:spLocks noChangeShapeType="1"/>
          </p:cNvSpPr>
          <p:nvPr/>
        </p:nvSpPr>
        <p:spPr bwMode="auto">
          <a:xfrm flipH="1">
            <a:off x="2074863" y="3881438"/>
            <a:ext cx="14478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644" name="Line 22"/>
          <p:cNvSpPr>
            <a:spLocks noChangeShapeType="1"/>
          </p:cNvSpPr>
          <p:nvPr/>
        </p:nvSpPr>
        <p:spPr bwMode="auto">
          <a:xfrm>
            <a:off x="4119563" y="3521075"/>
            <a:ext cx="0" cy="360363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645" name="Line 23"/>
          <p:cNvSpPr>
            <a:spLocks noChangeShapeType="1"/>
          </p:cNvSpPr>
          <p:nvPr/>
        </p:nvSpPr>
        <p:spPr bwMode="auto">
          <a:xfrm>
            <a:off x="4119563" y="2225675"/>
            <a:ext cx="0" cy="303213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646" name="Line 24"/>
          <p:cNvSpPr>
            <a:spLocks noChangeShapeType="1"/>
          </p:cNvSpPr>
          <p:nvPr/>
        </p:nvSpPr>
        <p:spPr bwMode="auto">
          <a:xfrm flipV="1">
            <a:off x="4119563" y="2225675"/>
            <a:ext cx="116205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647" name="Line 25"/>
          <p:cNvSpPr>
            <a:spLocks noChangeShapeType="1"/>
          </p:cNvSpPr>
          <p:nvPr/>
        </p:nvSpPr>
        <p:spPr bwMode="auto">
          <a:xfrm flipV="1">
            <a:off x="4119563" y="3879850"/>
            <a:ext cx="1162050" cy="158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648" name="Text Box 26"/>
          <p:cNvSpPr txBox="1">
            <a:spLocks noChangeArrowheads="1"/>
          </p:cNvSpPr>
          <p:nvPr/>
        </p:nvSpPr>
        <p:spPr bwMode="auto">
          <a:xfrm>
            <a:off x="7134225" y="3452813"/>
            <a:ext cx="339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2000">
                <a:solidFill>
                  <a:srgbClr val="FF9933"/>
                </a:solidFill>
                <a:latin typeface="Times New Roman" pitchFamily="18" charset="0"/>
              </a:rPr>
              <a:t>R</a:t>
            </a:r>
            <a:r>
              <a:rPr lang="en-GB" sz="2000" baseline="-25000">
                <a:solidFill>
                  <a:srgbClr val="FF9933"/>
                </a:solidFill>
                <a:latin typeface="Times New Roman" pitchFamily="18" charset="0"/>
              </a:rPr>
              <a:t>L</a:t>
            </a:r>
            <a:endParaRPr lang="en-GB" sz="20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26649" name="Line 27"/>
          <p:cNvSpPr>
            <a:spLocks noChangeShapeType="1"/>
          </p:cNvSpPr>
          <p:nvPr/>
        </p:nvSpPr>
        <p:spPr bwMode="auto">
          <a:xfrm>
            <a:off x="2892425" y="2225675"/>
            <a:ext cx="630238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650" name="Line 28"/>
          <p:cNvSpPr>
            <a:spLocks noChangeShapeType="1"/>
          </p:cNvSpPr>
          <p:nvPr/>
        </p:nvSpPr>
        <p:spPr bwMode="auto">
          <a:xfrm>
            <a:off x="6048375" y="2978150"/>
            <a:ext cx="641350" cy="158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651" name="Line 29"/>
          <p:cNvSpPr>
            <a:spLocks noChangeShapeType="1"/>
          </p:cNvSpPr>
          <p:nvPr/>
        </p:nvSpPr>
        <p:spPr bwMode="auto">
          <a:xfrm>
            <a:off x="6689725" y="2987675"/>
            <a:ext cx="0" cy="373063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652" name="Line 30"/>
          <p:cNvSpPr>
            <a:spLocks noChangeShapeType="1"/>
          </p:cNvSpPr>
          <p:nvPr/>
        </p:nvSpPr>
        <p:spPr bwMode="auto">
          <a:xfrm>
            <a:off x="6689725" y="3911600"/>
            <a:ext cx="0" cy="34448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26653" name="Group 31"/>
          <p:cNvGrpSpPr>
            <a:grpSpLocks/>
          </p:cNvGrpSpPr>
          <p:nvPr/>
        </p:nvGrpSpPr>
        <p:grpSpPr bwMode="auto">
          <a:xfrm>
            <a:off x="6499225" y="4256088"/>
            <a:ext cx="381000" cy="152400"/>
            <a:chOff x="967" y="4149"/>
            <a:chExt cx="240" cy="96"/>
          </a:xfrm>
        </p:grpSpPr>
        <p:grpSp>
          <p:nvGrpSpPr>
            <p:cNvPr id="26693" name="Group 32"/>
            <p:cNvGrpSpPr>
              <a:grpSpLocks/>
            </p:cNvGrpSpPr>
            <p:nvPr/>
          </p:nvGrpSpPr>
          <p:grpSpPr bwMode="auto">
            <a:xfrm>
              <a:off x="967" y="4149"/>
              <a:ext cx="240" cy="54"/>
              <a:chOff x="4353" y="2294"/>
              <a:chExt cx="240" cy="54"/>
            </a:xfrm>
          </p:grpSpPr>
          <p:sp>
            <p:nvSpPr>
              <p:cNvPr id="26695" name="Line 33"/>
              <p:cNvSpPr>
                <a:spLocks noChangeShapeType="1"/>
              </p:cNvSpPr>
              <p:nvPr/>
            </p:nvSpPr>
            <p:spPr bwMode="auto">
              <a:xfrm>
                <a:off x="4353" y="229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26696" name="Line 34"/>
              <p:cNvSpPr>
                <a:spLocks noChangeShapeType="1"/>
              </p:cNvSpPr>
              <p:nvPr/>
            </p:nvSpPr>
            <p:spPr bwMode="auto">
              <a:xfrm>
                <a:off x="4419" y="2348"/>
                <a:ext cx="11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  <p:sp>
          <p:nvSpPr>
            <p:cNvPr id="26694" name="Line 35"/>
            <p:cNvSpPr>
              <a:spLocks noChangeShapeType="1"/>
            </p:cNvSpPr>
            <p:nvPr/>
          </p:nvSpPr>
          <p:spPr bwMode="auto">
            <a:xfrm>
              <a:off x="1066" y="4245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SG"/>
            </a:p>
          </p:txBody>
        </p:sp>
      </p:grpSp>
      <p:sp>
        <p:nvSpPr>
          <p:cNvPr id="26654" name="Text Box 36"/>
          <p:cNvSpPr txBox="1">
            <a:spLocks noChangeArrowheads="1"/>
          </p:cNvSpPr>
          <p:nvPr/>
        </p:nvSpPr>
        <p:spPr bwMode="auto">
          <a:xfrm>
            <a:off x="5856288" y="2079625"/>
            <a:ext cx="42386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2000">
                <a:solidFill>
                  <a:srgbClr val="9933FF"/>
                </a:solidFill>
                <a:latin typeface="Times New Roman" pitchFamily="18" charset="0"/>
              </a:rPr>
              <a:t>D</a:t>
            </a:r>
            <a:r>
              <a:rPr lang="en-GB" sz="2000" baseline="-25000">
                <a:solidFill>
                  <a:srgbClr val="99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6655" name="Text Box 37"/>
          <p:cNvSpPr txBox="1">
            <a:spLocks noChangeArrowheads="1"/>
          </p:cNvSpPr>
          <p:nvPr/>
        </p:nvSpPr>
        <p:spPr bwMode="auto">
          <a:xfrm>
            <a:off x="4252913" y="3503613"/>
            <a:ext cx="423862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2000">
                <a:solidFill>
                  <a:srgbClr val="9933FF"/>
                </a:solidFill>
                <a:latin typeface="Times New Roman" pitchFamily="18" charset="0"/>
              </a:rPr>
              <a:t>D</a:t>
            </a:r>
            <a:r>
              <a:rPr lang="en-GB" sz="2000" baseline="-25000">
                <a:solidFill>
                  <a:srgbClr val="9933FF"/>
                </a:solidFill>
                <a:latin typeface="Times New Roman" pitchFamily="18" charset="0"/>
              </a:rPr>
              <a:t>2</a:t>
            </a:r>
          </a:p>
        </p:txBody>
      </p:sp>
      <p:grpSp>
        <p:nvGrpSpPr>
          <p:cNvPr id="26656" name="Group 38"/>
          <p:cNvGrpSpPr>
            <a:grpSpLocks/>
          </p:cNvGrpSpPr>
          <p:nvPr/>
        </p:nvGrpSpPr>
        <p:grpSpPr bwMode="auto">
          <a:xfrm flipH="1">
            <a:off x="4179888" y="3089275"/>
            <a:ext cx="320675" cy="288925"/>
            <a:chOff x="2595" y="1898"/>
            <a:chExt cx="262" cy="182"/>
          </a:xfrm>
        </p:grpSpPr>
        <p:grpSp>
          <p:nvGrpSpPr>
            <p:cNvPr id="26686" name="Group 39"/>
            <p:cNvGrpSpPr>
              <a:grpSpLocks/>
            </p:cNvGrpSpPr>
            <p:nvPr/>
          </p:nvGrpSpPr>
          <p:grpSpPr bwMode="auto">
            <a:xfrm>
              <a:off x="2617" y="1984"/>
              <a:ext cx="240" cy="96"/>
              <a:chOff x="967" y="4149"/>
              <a:chExt cx="240" cy="96"/>
            </a:xfrm>
          </p:grpSpPr>
          <p:grpSp>
            <p:nvGrpSpPr>
              <p:cNvPr id="26689" name="Group 40"/>
              <p:cNvGrpSpPr>
                <a:grpSpLocks/>
              </p:cNvGrpSpPr>
              <p:nvPr/>
            </p:nvGrpSpPr>
            <p:grpSpPr bwMode="auto">
              <a:xfrm>
                <a:off x="967" y="4149"/>
                <a:ext cx="240" cy="54"/>
                <a:chOff x="4353" y="2294"/>
                <a:chExt cx="240" cy="54"/>
              </a:xfrm>
            </p:grpSpPr>
            <p:sp>
              <p:nvSpPr>
                <p:cNvPr id="26691" name="Line 41"/>
                <p:cNvSpPr>
                  <a:spLocks noChangeShapeType="1"/>
                </p:cNvSpPr>
                <p:nvPr/>
              </p:nvSpPr>
              <p:spPr bwMode="auto">
                <a:xfrm>
                  <a:off x="4353" y="229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SG"/>
                </a:p>
              </p:txBody>
            </p:sp>
            <p:sp>
              <p:nvSpPr>
                <p:cNvPr id="26692" name="Line 42"/>
                <p:cNvSpPr>
                  <a:spLocks noChangeShapeType="1"/>
                </p:cNvSpPr>
                <p:nvPr/>
              </p:nvSpPr>
              <p:spPr bwMode="auto">
                <a:xfrm>
                  <a:off x="4419" y="2348"/>
                  <a:ext cx="11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SG"/>
                </a:p>
              </p:txBody>
            </p:sp>
          </p:grpSp>
          <p:sp>
            <p:nvSpPr>
              <p:cNvPr id="26690" name="Line 43"/>
              <p:cNvSpPr>
                <a:spLocks noChangeShapeType="1"/>
              </p:cNvSpPr>
              <p:nvPr/>
            </p:nvSpPr>
            <p:spPr bwMode="auto">
              <a:xfrm>
                <a:off x="1066" y="4245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  <p:sp>
          <p:nvSpPr>
            <p:cNvPr id="26687" name="Line 44"/>
            <p:cNvSpPr>
              <a:spLocks noChangeShapeType="1"/>
            </p:cNvSpPr>
            <p:nvPr/>
          </p:nvSpPr>
          <p:spPr bwMode="auto">
            <a:xfrm>
              <a:off x="2595" y="1906"/>
              <a:ext cx="142" cy="0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688" name="Line 45"/>
            <p:cNvSpPr>
              <a:spLocks noChangeShapeType="1"/>
            </p:cNvSpPr>
            <p:nvPr/>
          </p:nvSpPr>
          <p:spPr bwMode="auto">
            <a:xfrm>
              <a:off x="2737" y="1898"/>
              <a:ext cx="0" cy="86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6657" name="Freeform 46"/>
          <p:cNvSpPr>
            <a:spLocks/>
          </p:cNvSpPr>
          <p:nvPr/>
        </p:nvSpPr>
        <p:spPr bwMode="auto">
          <a:xfrm>
            <a:off x="7340600" y="2360613"/>
            <a:ext cx="419100" cy="606425"/>
          </a:xfrm>
          <a:custGeom>
            <a:avLst/>
            <a:gdLst>
              <a:gd name="T0" fmla="*/ 0 w 242"/>
              <a:gd name="T1" fmla="*/ 2147483647 h 382"/>
              <a:gd name="T2" fmla="*/ 2147483647 w 242"/>
              <a:gd name="T3" fmla="*/ 2147483647 h 382"/>
              <a:gd name="T4" fmla="*/ 2147483647 w 242"/>
              <a:gd name="T5" fmla="*/ 2147483647 h 382"/>
              <a:gd name="T6" fmla="*/ 2147483647 w 242"/>
              <a:gd name="T7" fmla="*/ 2147483647 h 382"/>
              <a:gd name="T8" fmla="*/ 2147483647 w 242"/>
              <a:gd name="T9" fmla="*/ 2147483647 h 382"/>
              <a:gd name="T10" fmla="*/ 2147483647 w 242"/>
              <a:gd name="T11" fmla="*/ 2147483647 h 382"/>
              <a:gd name="T12" fmla="*/ 2147483647 w 242"/>
              <a:gd name="T13" fmla="*/ 2147483647 h 382"/>
              <a:gd name="T14" fmla="*/ 2147483647 w 242"/>
              <a:gd name="T15" fmla="*/ 2147483647 h 382"/>
              <a:gd name="T16" fmla="*/ 2147483647 w 242"/>
              <a:gd name="T17" fmla="*/ 2147483647 h 382"/>
              <a:gd name="T18" fmla="*/ 2147483647 w 242"/>
              <a:gd name="T19" fmla="*/ 2147483647 h 382"/>
              <a:gd name="T20" fmla="*/ 2147483647 w 242"/>
              <a:gd name="T21" fmla="*/ 2147483647 h 382"/>
              <a:gd name="T22" fmla="*/ 2147483647 w 242"/>
              <a:gd name="T23" fmla="*/ 2147483647 h 38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42" h="382">
                <a:moveTo>
                  <a:pt x="0" y="378"/>
                </a:moveTo>
                <a:cubicBezTo>
                  <a:pt x="10" y="319"/>
                  <a:pt x="21" y="260"/>
                  <a:pt x="30" y="216"/>
                </a:cubicBezTo>
                <a:cubicBezTo>
                  <a:pt x="39" y="172"/>
                  <a:pt x="43" y="143"/>
                  <a:pt x="52" y="114"/>
                </a:cubicBezTo>
                <a:cubicBezTo>
                  <a:pt x="61" y="85"/>
                  <a:pt x="72" y="58"/>
                  <a:pt x="82" y="40"/>
                </a:cubicBezTo>
                <a:cubicBezTo>
                  <a:pt x="92" y="22"/>
                  <a:pt x="103" y="12"/>
                  <a:pt x="110" y="6"/>
                </a:cubicBezTo>
                <a:cubicBezTo>
                  <a:pt x="117" y="0"/>
                  <a:pt x="119" y="3"/>
                  <a:pt x="124" y="4"/>
                </a:cubicBezTo>
                <a:cubicBezTo>
                  <a:pt x="129" y="5"/>
                  <a:pt x="135" y="8"/>
                  <a:pt x="142" y="14"/>
                </a:cubicBezTo>
                <a:cubicBezTo>
                  <a:pt x="149" y="20"/>
                  <a:pt x="159" y="30"/>
                  <a:pt x="164" y="38"/>
                </a:cubicBezTo>
                <a:cubicBezTo>
                  <a:pt x="169" y="46"/>
                  <a:pt x="168" y="44"/>
                  <a:pt x="174" y="62"/>
                </a:cubicBezTo>
                <a:cubicBezTo>
                  <a:pt x="180" y="80"/>
                  <a:pt x="194" y="113"/>
                  <a:pt x="202" y="146"/>
                </a:cubicBezTo>
                <a:cubicBezTo>
                  <a:pt x="210" y="179"/>
                  <a:pt x="215" y="219"/>
                  <a:pt x="222" y="258"/>
                </a:cubicBezTo>
                <a:cubicBezTo>
                  <a:pt x="229" y="297"/>
                  <a:pt x="235" y="339"/>
                  <a:pt x="242" y="382"/>
                </a:cubicBezTo>
              </a:path>
            </a:pathLst>
          </a:custGeom>
          <a:solidFill>
            <a:srgbClr val="CCCCFF"/>
          </a:solidFill>
          <a:ln w="38100" cmpd="sng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6658" name="Line 47"/>
          <p:cNvSpPr>
            <a:spLocks noChangeShapeType="1"/>
          </p:cNvSpPr>
          <p:nvPr/>
        </p:nvSpPr>
        <p:spPr bwMode="auto">
          <a:xfrm flipV="1">
            <a:off x="7173913" y="2967038"/>
            <a:ext cx="1081087" cy="7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6659" name="Line 48"/>
          <p:cNvSpPr>
            <a:spLocks noChangeShapeType="1"/>
          </p:cNvSpPr>
          <p:nvPr/>
        </p:nvSpPr>
        <p:spPr bwMode="auto">
          <a:xfrm flipV="1">
            <a:off x="7327900" y="2352675"/>
            <a:ext cx="1588" cy="1123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6660" name="Text Box 49"/>
          <p:cNvSpPr txBox="1">
            <a:spLocks noChangeArrowheads="1"/>
          </p:cNvSpPr>
          <p:nvPr/>
        </p:nvSpPr>
        <p:spPr bwMode="auto">
          <a:xfrm>
            <a:off x="8255000" y="276066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000">
                <a:latin typeface="Times New Roman" pitchFamily="18" charset="0"/>
              </a:rPr>
              <a:t>t</a:t>
            </a:r>
          </a:p>
        </p:txBody>
      </p:sp>
      <p:sp>
        <p:nvSpPr>
          <p:cNvPr id="26661" name="Text Box 50"/>
          <p:cNvSpPr txBox="1">
            <a:spLocks noChangeArrowheads="1"/>
          </p:cNvSpPr>
          <p:nvPr/>
        </p:nvSpPr>
        <p:spPr bwMode="auto">
          <a:xfrm>
            <a:off x="6921500" y="2700338"/>
            <a:ext cx="252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0</a:t>
            </a:r>
          </a:p>
        </p:txBody>
      </p:sp>
      <p:sp>
        <p:nvSpPr>
          <p:cNvPr id="26662" name="Line 51"/>
          <p:cNvSpPr>
            <a:spLocks noChangeShapeType="1"/>
          </p:cNvSpPr>
          <p:nvPr/>
        </p:nvSpPr>
        <p:spPr bwMode="auto">
          <a:xfrm>
            <a:off x="965200" y="3076575"/>
            <a:ext cx="109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6663" name="Freeform 52"/>
          <p:cNvSpPr>
            <a:spLocks/>
          </p:cNvSpPr>
          <p:nvPr/>
        </p:nvSpPr>
        <p:spPr bwMode="auto">
          <a:xfrm>
            <a:off x="1052513" y="2470150"/>
            <a:ext cx="419100" cy="606425"/>
          </a:xfrm>
          <a:custGeom>
            <a:avLst/>
            <a:gdLst>
              <a:gd name="T0" fmla="*/ 0 w 242"/>
              <a:gd name="T1" fmla="*/ 2147483647 h 382"/>
              <a:gd name="T2" fmla="*/ 2147483647 w 242"/>
              <a:gd name="T3" fmla="*/ 2147483647 h 382"/>
              <a:gd name="T4" fmla="*/ 2147483647 w 242"/>
              <a:gd name="T5" fmla="*/ 2147483647 h 382"/>
              <a:gd name="T6" fmla="*/ 2147483647 w 242"/>
              <a:gd name="T7" fmla="*/ 2147483647 h 382"/>
              <a:gd name="T8" fmla="*/ 2147483647 w 242"/>
              <a:gd name="T9" fmla="*/ 2147483647 h 382"/>
              <a:gd name="T10" fmla="*/ 2147483647 w 242"/>
              <a:gd name="T11" fmla="*/ 2147483647 h 382"/>
              <a:gd name="T12" fmla="*/ 2147483647 w 242"/>
              <a:gd name="T13" fmla="*/ 2147483647 h 382"/>
              <a:gd name="T14" fmla="*/ 2147483647 w 242"/>
              <a:gd name="T15" fmla="*/ 2147483647 h 382"/>
              <a:gd name="T16" fmla="*/ 2147483647 w 242"/>
              <a:gd name="T17" fmla="*/ 2147483647 h 382"/>
              <a:gd name="T18" fmla="*/ 2147483647 w 242"/>
              <a:gd name="T19" fmla="*/ 2147483647 h 382"/>
              <a:gd name="T20" fmla="*/ 2147483647 w 242"/>
              <a:gd name="T21" fmla="*/ 2147483647 h 382"/>
              <a:gd name="T22" fmla="*/ 2147483647 w 242"/>
              <a:gd name="T23" fmla="*/ 2147483647 h 38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42" h="382">
                <a:moveTo>
                  <a:pt x="0" y="378"/>
                </a:moveTo>
                <a:cubicBezTo>
                  <a:pt x="10" y="319"/>
                  <a:pt x="21" y="260"/>
                  <a:pt x="30" y="216"/>
                </a:cubicBezTo>
                <a:cubicBezTo>
                  <a:pt x="39" y="172"/>
                  <a:pt x="43" y="143"/>
                  <a:pt x="52" y="114"/>
                </a:cubicBezTo>
                <a:cubicBezTo>
                  <a:pt x="61" y="85"/>
                  <a:pt x="72" y="58"/>
                  <a:pt x="82" y="40"/>
                </a:cubicBezTo>
                <a:cubicBezTo>
                  <a:pt x="92" y="22"/>
                  <a:pt x="103" y="12"/>
                  <a:pt x="110" y="6"/>
                </a:cubicBezTo>
                <a:cubicBezTo>
                  <a:pt x="117" y="0"/>
                  <a:pt x="119" y="3"/>
                  <a:pt x="124" y="4"/>
                </a:cubicBezTo>
                <a:cubicBezTo>
                  <a:pt x="129" y="5"/>
                  <a:pt x="135" y="8"/>
                  <a:pt x="142" y="14"/>
                </a:cubicBezTo>
                <a:cubicBezTo>
                  <a:pt x="149" y="20"/>
                  <a:pt x="159" y="30"/>
                  <a:pt x="164" y="38"/>
                </a:cubicBezTo>
                <a:cubicBezTo>
                  <a:pt x="169" y="46"/>
                  <a:pt x="168" y="44"/>
                  <a:pt x="174" y="62"/>
                </a:cubicBezTo>
                <a:cubicBezTo>
                  <a:pt x="180" y="80"/>
                  <a:pt x="194" y="113"/>
                  <a:pt x="202" y="146"/>
                </a:cubicBezTo>
                <a:cubicBezTo>
                  <a:pt x="210" y="179"/>
                  <a:pt x="215" y="219"/>
                  <a:pt x="222" y="258"/>
                </a:cubicBezTo>
                <a:cubicBezTo>
                  <a:pt x="229" y="297"/>
                  <a:pt x="235" y="339"/>
                  <a:pt x="242" y="382"/>
                </a:cubicBezTo>
              </a:path>
            </a:pathLst>
          </a:custGeom>
          <a:solidFill>
            <a:schemeClr val="hlink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6664" name="Text Box 53"/>
          <p:cNvSpPr txBox="1">
            <a:spLocks noChangeArrowheads="1"/>
          </p:cNvSpPr>
          <p:nvPr/>
        </p:nvSpPr>
        <p:spPr bwMode="auto">
          <a:xfrm>
            <a:off x="685800" y="1970088"/>
            <a:ext cx="996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000">
                <a:latin typeface="Times New Roman" pitchFamily="18" charset="0"/>
              </a:rPr>
              <a:t>Vin</a:t>
            </a:r>
          </a:p>
        </p:txBody>
      </p:sp>
      <p:sp>
        <p:nvSpPr>
          <p:cNvPr id="26665" name="Line 54"/>
          <p:cNvSpPr>
            <a:spLocks noChangeShapeType="1"/>
          </p:cNvSpPr>
          <p:nvPr/>
        </p:nvSpPr>
        <p:spPr bwMode="auto">
          <a:xfrm flipV="1">
            <a:off x="1050925" y="2379663"/>
            <a:ext cx="1588" cy="1123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6666" name="Text Box 55"/>
          <p:cNvSpPr txBox="1">
            <a:spLocks noChangeArrowheads="1"/>
          </p:cNvSpPr>
          <p:nvPr/>
        </p:nvSpPr>
        <p:spPr bwMode="auto">
          <a:xfrm>
            <a:off x="2074863" y="2878138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000">
                <a:latin typeface="Times New Roman" pitchFamily="18" charset="0"/>
              </a:rPr>
              <a:t>t</a:t>
            </a:r>
          </a:p>
        </p:txBody>
      </p:sp>
      <p:sp>
        <p:nvSpPr>
          <p:cNvPr id="26667" name="Freeform 56"/>
          <p:cNvSpPr>
            <a:spLocks/>
          </p:cNvSpPr>
          <p:nvPr/>
        </p:nvSpPr>
        <p:spPr bwMode="auto">
          <a:xfrm flipV="1">
            <a:off x="1473200" y="3089275"/>
            <a:ext cx="419100" cy="606425"/>
          </a:xfrm>
          <a:custGeom>
            <a:avLst/>
            <a:gdLst>
              <a:gd name="T0" fmla="*/ 0 w 242"/>
              <a:gd name="T1" fmla="*/ 2147483647 h 382"/>
              <a:gd name="T2" fmla="*/ 2147483647 w 242"/>
              <a:gd name="T3" fmla="*/ 2147483647 h 382"/>
              <a:gd name="T4" fmla="*/ 2147483647 w 242"/>
              <a:gd name="T5" fmla="*/ 2147483647 h 382"/>
              <a:gd name="T6" fmla="*/ 2147483647 w 242"/>
              <a:gd name="T7" fmla="*/ 2147483647 h 382"/>
              <a:gd name="T8" fmla="*/ 2147483647 w 242"/>
              <a:gd name="T9" fmla="*/ 2147483647 h 382"/>
              <a:gd name="T10" fmla="*/ 2147483647 w 242"/>
              <a:gd name="T11" fmla="*/ 2147483647 h 382"/>
              <a:gd name="T12" fmla="*/ 2147483647 w 242"/>
              <a:gd name="T13" fmla="*/ 2147483647 h 382"/>
              <a:gd name="T14" fmla="*/ 2147483647 w 242"/>
              <a:gd name="T15" fmla="*/ 2147483647 h 382"/>
              <a:gd name="T16" fmla="*/ 2147483647 w 242"/>
              <a:gd name="T17" fmla="*/ 2147483647 h 382"/>
              <a:gd name="T18" fmla="*/ 2147483647 w 242"/>
              <a:gd name="T19" fmla="*/ 2147483647 h 382"/>
              <a:gd name="T20" fmla="*/ 2147483647 w 242"/>
              <a:gd name="T21" fmla="*/ 2147483647 h 382"/>
              <a:gd name="T22" fmla="*/ 2147483647 w 242"/>
              <a:gd name="T23" fmla="*/ 2147483647 h 38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42" h="382">
                <a:moveTo>
                  <a:pt x="0" y="378"/>
                </a:moveTo>
                <a:cubicBezTo>
                  <a:pt x="10" y="319"/>
                  <a:pt x="21" y="260"/>
                  <a:pt x="30" y="216"/>
                </a:cubicBezTo>
                <a:cubicBezTo>
                  <a:pt x="39" y="172"/>
                  <a:pt x="43" y="143"/>
                  <a:pt x="52" y="114"/>
                </a:cubicBezTo>
                <a:cubicBezTo>
                  <a:pt x="61" y="85"/>
                  <a:pt x="72" y="58"/>
                  <a:pt x="82" y="40"/>
                </a:cubicBezTo>
                <a:cubicBezTo>
                  <a:pt x="92" y="22"/>
                  <a:pt x="103" y="12"/>
                  <a:pt x="110" y="6"/>
                </a:cubicBezTo>
                <a:cubicBezTo>
                  <a:pt x="117" y="0"/>
                  <a:pt x="119" y="3"/>
                  <a:pt x="124" y="4"/>
                </a:cubicBezTo>
                <a:cubicBezTo>
                  <a:pt x="129" y="5"/>
                  <a:pt x="135" y="8"/>
                  <a:pt x="142" y="14"/>
                </a:cubicBezTo>
                <a:cubicBezTo>
                  <a:pt x="149" y="20"/>
                  <a:pt x="159" y="30"/>
                  <a:pt x="164" y="38"/>
                </a:cubicBezTo>
                <a:cubicBezTo>
                  <a:pt x="169" y="46"/>
                  <a:pt x="168" y="44"/>
                  <a:pt x="174" y="62"/>
                </a:cubicBezTo>
                <a:cubicBezTo>
                  <a:pt x="180" y="80"/>
                  <a:pt x="194" y="113"/>
                  <a:pt x="202" y="146"/>
                </a:cubicBezTo>
                <a:cubicBezTo>
                  <a:pt x="210" y="179"/>
                  <a:pt x="215" y="219"/>
                  <a:pt x="222" y="258"/>
                </a:cubicBezTo>
                <a:cubicBezTo>
                  <a:pt x="229" y="297"/>
                  <a:pt x="235" y="339"/>
                  <a:pt x="242" y="382"/>
                </a:cubicBezTo>
              </a:path>
            </a:pathLst>
          </a:custGeom>
          <a:solidFill>
            <a:schemeClr val="hlink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6668" name="Text Box 57"/>
          <p:cNvSpPr txBox="1">
            <a:spLocks noChangeArrowheads="1"/>
          </p:cNvSpPr>
          <p:nvPr/>
        </p:nvSpPr>
        <p:spPr bwMode="auto">
          <a:xfrm>
            <a:off x="685800" y="2784475"/>
            <a:ext cx="252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0</a:t>
            </a:r>
          </a:p>
        </p:txBody>
      </p:sp>
      <p:sp>
        <p:nvSpPr>
          <p:cNvPr id="26669" name="Text Box 58"/>
          <p:cNvSpPr txBox="1">
            <a:spLocks noChangeArrowheads="1"/>
          </p:cNvSpPr>
          <p:nvPr/>
        </p:nvSpPr>
        <p:spPr bwMode="auto">
          <a:xfrm>
            <a:off x="7056438" y="1998663"/>
            <a:ext cx="996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000">
                <a:latin typeface="Times New Roman" pitchFamily="18" charset="0"/>
              </a:rPr>
              <a:t>Vout</a:t>
            </a:r>
          </a:p>
        </p:txBody>
      </p:sp>
      <p:sp>
        <p:nvSpPr>
          <p:cNvPr id="26670" name="Freeform 59"/>
          <p:cNvSpPr>
            <a:spLocks/>
          </p:cNvSpPr>
          <p:nvPr/>
        </p:nvSpPr>
        <p:spPr bwMode="auto">
          <a:xfrm>
            <a:off x="7804150" y="2360613"/>
            <a:ext cx="419100" cy="606425"/>
          </a:xfrm>
          <a:custGeom>
            <a:avLst/>
            <a:gdLst>
              <a:gd name="T0" fmla="*/ 0 w 242"/>
              <a:gd name="T1" fmla="*/ 2147483647 h 382"/>
              <a:gd name="T2" fmla="*/ 2147483647 w 242"/>
              <a:gd name="T3" fmla="*/ 2147483647 h 382"/>
              <a:gd name="T4" fmla="*/ 2147483647 w 242"/>
              <a:gd name="T5" fmla="*/ 2147483647 h 382"/>
              <a:gd name="T6" fmla="*/ 2147483647 w 242"/>
              <a:gd name="T7" fmla="*/ 2147483647 h 382"/>
              <a:gd name="T8" fmla="*/ 2147483647 w 242"/>
              <a:gd name="T9" fmla="*/ 2147483647 h 382"/>
              <a:gd name="T10" fmla="*/ 2147483647 w 242"/>
              <a:gd name="T11" fmla="*/ 2147483647 h 382"/>
              <a:gd name="T12" fmla="*/ 2147483647 w 242"/>
              <a:gd name="T13" fmla="*/ 2147483647 h 382"/>
              <a:gd name="T14" fmla="*/ 2147483647 w 242"/>
              <a:gd name="T15" fmla="*/ 2147483647 h 382"/>
              <a:gd name="T16" fmla="*/ 2147483647 w 242"/>
              <a:gd name="T17" fmla="*/ 2147483647 h 382"/>
              <a:gd name="T18" fmla="*/ 2147483647 w 242"/>
              <a:gd name="T19" fmla="*/ 2147483647 h 382"/>
              <a:gd name="T20" fmla="*/ 2147483647 w 242"/>
              <a:gd name="T21" fmla="*/ 2147483647 h 382"/>
              <a:gd name="T22" fmla="*/ 2147483647 w 242"/>
              <a:gd name="T23" fmla="*/ 2147483647 h 38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42" h="382">
                <a:moveTo>
                  <a:pt x="0" y="378"/>
                </a:moveTo>
                <a:cubicBezTo>
                  <a:pt x="10" y="319"/>
                  <a:pt x="21" y="260"/>
                  <a:pt x="30" y="216"/>
                </a:cubicBezTo>
                <a:cubicBezTo>
                  <a:pt x="39" y="172"/>
                  <a:pt x="43" y="143"/>
                  <a:pt x="52" y="114"/>
                </a:cubicBezTo>
                <a:cubicBezTo>
                  <a:pt x="61" y="85"/>
                  <a:pt x="72" y="58"/>
                  <a:pt x="82" y="40"/>
                </a:cubicBezTo>
                <a:cubicBezTo>
                  <a:pt x="92" y="22"/>
                  <a:pt x="103" y="12"/>
                  <a:pt x="110" y="6"/>
                </a:cubicBezTo>
                <a:cubicBezTo>
                  <a:pt x="117" y="0"/>
                  <a:pt x="119" y="3"/>
                  <a:pt x="124" y="4"/>
                </a:cubicBezTo>
                <a:cubicBezTo>
                  <a:pt x="129" y="5"/>
                  <a:pt x="135" y="8"/>
                  <a:pt x="142" y="14"/>
                </a:cubicBezTo>
                <a:cubicBezTo>
                  <a:pt x="149" y="20"/>
                  <a:pt x="159" y="30"/>
                  <a:pt x="164" y="38"/>
                </a:cubicBezTo>
                <a:cubicBezTo>
                  <a:pt x="169" y="46"/>
                  <a:pt x="168" y="44"/>
                  <a:pt x="174" y="62"/>
                </a:cubicBezTo>
                <a:cubicBezTo>
                  <a:pt x="180" y="80"/>
                  <a:pt x="194" y="113"/>
                  <a:pt x="202" y="146"/>
                </a:cubicBezTo>
                <a:cubicBezTo>
                  <a:pt x="210" y="179"/>
                  <a:pt x="215" y="219"/>
                  <a:pt x="222" y="258"/>
                </a:cubicBezTo>
                <a:cubicBezTo>
                  <a:pt x="229" y="297"/>
                  <a:pt x="235" y="339"/>
                  <a:pt x="242" y="382"/>
                </a:cubicBezTo>
              </a:path>
            </a:pathLst>
          </a:custGeom>
          <a:solidFill>
            <a:srgbClr val="CCCCFF"/>
          </a:solidFill>
          <a:ln w="38100" cmpd="sng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pSp>
        <p:nvGrpSpPr>
          <p:cNvPr id="26671" name="Group 60"/>
          <p:cNvGrpSpPr>
            <a:grpSpLocks/>
          </p:cNvGrpSpPr>
          <p:nvPr/>
        </p:nvGrpSpPr>
        <p:grpSpPr bwMode="auto">
          <a:xfrm rot="2654489">
            <a:off x="5486400" y="3319463"/>
            <a:ext cx="358775" cy="303212"/>
            <a:chOff x="3504" y="3120"/>
            <a:chExt cx="336" cy="309"/>
          </a:xfrm>
        </p:grpSpPr>
        <p:sp>
          <p:nvSpPr>
            <p:cNvPr id="26684" name="AutoShape 61"/>
            <p:cNvSpPr>
              <a:spLocks noChangeArrowheads="1"/>
            </p:cNvSpPr>
            <p:nvPr/>
          </p:nvSpPr>
          <p:spPr bwMode="auto">
            <a:xfrm>
              <a:off x="3527" y="3163"/>
              <a:ext cx="283" cy="266"/>
            </a:xfrm>
            <a:prstGeom prst="triangle">
              <a:avLst>
                <a:gd name="adj" fmla="val 50000"/>
              </a:avLst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6685" name="Line 62"/>
            <p:cNvSpPr>
              <a:spLocks noChangeShapeType="1"/>
            </p:cNvSpPr>
            <p:nvPr/>
          </p:nvSpPr>
          <p:spPr bwMode="auto">
            <a:xfrm>
              <a:off x="3504" y="3120"/>
              <a:ext cx="336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26672" name="Group 63"/>
          <p:cNvGrpSpPr>
            <a:grpSpLocks/>
          </p:cNvGrpSpPr>
          <p:nvPr/>
        </p:nvGrpSpPr>
        <p:grpSpPr bwMode="auto">
          <a:xfrm rot="2654489">
            <a:off x="4678363" y="2520950"/>
            <a:ext cx="358775" cy="303213"/>
            <a:chOff x="3504" y="3120"/>
            <a:chExt cx="336" cy="309"/>
          </a:xfrm>
        </p:grpSpPr>
        <p:sp>
          <p:nvSpPr>
            <p:cNvPr id="26682" name="AutoShape 64"/>
            <p:cNvSpPr>
              <a:spLocks noChangeArrowheads="1"/>
            </p:cNvSpPr>
            <p:nvPr/>
          </p:nvSpPr>
          <p:spPr bwMode="auto">
            <a:xfrm>
              <a:off x="3527" y="3163"/>
              <a:ext cx="283" cy="266"/>
            </a:xfrm>
            <a:prstGeom prst="triangle">
              <a:avLst>
                <a:gd name="adj" fmla="val 50000"/>
              </a:avLst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6683" name="Line 65"/>
            <p:cNvSpPr>
              <a:spLocks noChangeShapeType="1"/>
            </p:cNvSpPr>
            <p:nvPr/>
          </p:nvSpPr>
          <p:spPr bwMode="auto">
            <a:xfrm>
              <a:off x="3504" y="3120"/>
              <a:ext cx="336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26673" name="Group 66"/>
          <p:cNvGrpSpPr>
            <a:grpSpLocks/>
          </p:cNvGrpSpPr>
          <p:nvPr/>
        </p:nvGrpSpPr>
        <p:grpSpPr bwMode="auto">
          <a:xfrm rot="8054489">
            <a:off x="5525294" y="2423319"/>
            <a:ext cx="358775" cy="303213"/>
            <a:chOff x="3504" y="3120"/>
            <a:chExt cx="336" cy="309"/>
          </a:xfrm>
        </p:grpSpPr>
        <p:sp>
          <p:nvSpPr>
            <p:cNvPr id="26680" name="AutoShape 67"/>
            <p:cNvSpPr>
              <a:spLocks noChangeArrowheads="1"/>
            </p:cNvSpPr>
            <p:nvPr/>
          </p:nvSpPr>
          <p:spPr bwMode="auto">
            <a:xfrm>
              <a:off x="3527" y="3163"/>
              <a:ext cx="283" cy="266"/>
            </a:xfrm>
            <a:prstGeom prst="triangle">
              <a:avLst>
                <a:gd name="adj" fmla="val 50000"/>
              </a:avLst>
            </a:prstGeom>
            <a:solidFill>
              <a:srgbClr val="9933FF"/>
            </a:solidFill>
            <a:ln w="38100">
              <a:solidFill>
                <a:srgbClr val="9933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6681" name="Line 68"/>
            <p:cNvSpPr>
              <a:spLocks noChangeShapeType="1"/>
            </p:cNvSpPr>
            <p:nvPr/>
          </p:nvSpPr>
          <p:spPr bwMode="auto">
            <a:xfrm>
              <a:off x="3504" y="3120"/>
              <a:ext cx="336" cy="0"/>
            </a:xfrm>
            <a:prstGeom prst="line">
              <a:avLst/>
            </a:prstGeom>
            <a:noFill/>
            <a:ln w="38100">
              <a:solidFill>
                <a:srgbClr val="99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26674" name="Group 69"/>
          <p:cNvGrpSpPr>
            <a:grpSpLocks/>
          </p:cNvGrpSpPr>
          <p:nvPr/>
        </p:nvGrpSpPr>
        <p:grpSpPr bwMode="auto">
          <a:xfrm rot="8054489">
            <a:off x="4677569" y="3301206"/>
            <a:ext cx="358775" cy="303213"/>
            <a:chOff x="3504" y="3120"/>
            <a:chExt cx="336" cy="309"/>
          </a:xfrm>
        </p:grpSpPr>
        <p:sp>
          <p:nvSpPr>
            <p:cNvPr id="26678" name="AutoShape 70"/>
            <p:cNvSpPr>
              <a:spLocks noChangeArrowheads="1"/>
            </p:cNvSpPr>
            <p:nvPr/>
          </p:nvSpPr>
          <p:spPr bwMode="auto">
            <a:xfrm>
              <a:off x="3527" y="3163"/>
              <a:ext cx="283" cy="266"/>
            </a:xfrm>
            <a:prstGeom prst="triangle">
              <a:avLst>
                <a:gd name="adj" fmla="val 50000"/>
              </a:avLst>
            </a:prstGeom>
            <a:solidFill>
              <a:srgbClr val="9933FF"/>
            </a:solidFill>
            <a:ln w="38100">
              <a:solidFill>
                <a:srgbClr val="9933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6679" name="Line 71"/>
            <p:cNvSpPr>
              <a:spLocks noChangeShapeType="1"/>
            </p:cNvSpPr>
            <p:nvPr/>
          </p:nvSpPr>
          <p:spPr bwMode="auto">
            <a:xfrm>
              <a:off x="3504" y="3120"/>
              <a:ext cx="336" cy="0"/>
            </a:xfrm>
            <a:prstGeom prst="line">
              <a:avLst/>
            </a:prstGeom>
            <a:noFill/>
            <a:ln w="38100">
              <a:solidFill>
                <a:srgbClr val="99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6675" name="Text Box 72"/>
          <p:cNvSpPr txBox="1">
            <a:spLocks noChangeArrowheads="1"/>
          </p:cNvSpPr>
          <p:nvPr/>
        </p:nvSpPr>
        <p:spPr bwMode="auto">
          <a:xfrm>
            <a:off x="5822950" y="3640138"/>
            <a:ext cx="423863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2000">
                <a:solidFill>
                  <a:srgbClr val="FF9933"/>
                </a:solidFill>
                <a:latin typeface="Times New Roman" pitchFamily="18" charset="0"/>
              </a:rPr>
              <a:t>D</a:t>
            </a:r>
            <a:r>
              <a:rPr lang="en-GB" sz="2000" baseline="-25000">
                <a:solidFill>
                  <a:srgbClr val="FF9933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6676" name="Text Box 73"/>
          <p:cNvSpPr txBox="1">
            <a:spLocks noChangeArrowheads="1"/>
          </p:cNvSpPr>
          <p:nvPr/>
        </p:nvSpPr>
        <p:spPr bwMode="auto">
          <a:xfrm>
            <a:off x="4392613" y="2249488"/>
            <a:ext cx="423862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2000">
                <a:solidFill>
                  <a:srgbClr val="FF9933"/>
                </a:solidFill>
                <a:latin typeface="Times New Roman" pitchFamily="18" charset="0"/>
              </a:rPr>
              <a:t>D</a:t>
            </a:r>
            <a:r>
              <a:rPr lang="en-GB" sz="2000" baseline="-25000">
                <a:solidFill>
                  <a:srgbClr val="FF9933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6677" name="Freeform 74"/>
          <p:cNvSpPr>
            <a:spLocks/>
          </p:cNvSpPr>
          <p:nvPr/>
        </p:nvSpPr>
        <p:spPr bwMode="auto">
          <a:xfrm rot="-5400000">
            <a:off x="6407150" y="3521075"/>
            <a:ext cx="539750" cy="228600"/>
          </a:xfrm>
          <a:custGeom>
            <a:avLst/>
            <a:gdLst>
              <a:gd name="T0" fmla="*/ 0 w 2475"/>
              <a:gd name="T1" fmla="*/ 2147483647 h 1110"/>
              <a:gd name="T2" fmla="*/ 2147483647 w 2475"/>
              <a:gd name="T3" fmla="*/ 2147483647 h 1110"/>
              <a:gd name="T4" fmla="*/ 2147483647 w 2475"/>
              <a:gd name="T5" fmla="*/ 2147483647 h 1110"/>
              <a:gd name="T6" fmla="*/ 2147483647 w 2475"/>
              <a:gd name="T7" fmla="*/ 2147483647 h 1110"/>
              <a:gd name="T8" fmla="*/ 2147483647 w 2475"/>
              <a:gd name="T9" fmla="*/ 2147483647 h 1110"/>
              <a:gd name="T10" fmla="*/ 2147483647 w 2475"/>
              <a:gd name="T11" fmla="*/ 0 h 1110"/>
              <a:gd name="T12" fmla="*/ 2147483647 w 2475"/>
              <a:gd name="T13" fmla="*/ 2147483647 h 1110"/>
              <a:gd name="T14" fmla="*/ 2147483647 w 2475"/>
              <a:gd name="T15" fmla="*/ 0 h 1110"/>
              <a:gd name="T16" fmla="*/ 2147483647 w 2475"/>
              <a:gd name="T17" fmla="*/ 2147483647 h 1110"/>
              <a:gd name="T18" fmla="*/ 2147483647 w 2475"/>
              <a:gd name="T19" fmla="*/ 2147483647 h 111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75" h="1110">
                <a:moveTo>
                  <a:pt x="0" y="540"/>
                </a:moveTo>
                <a:lnTo>
                  <a:pt x="195" y="15"/>
                </a:lnTo>
                <a:lnTo>
                  <a:pt x="405" y="1095"/>
                </a:lnTo>
                <a:lnTo>
                  <a:pt x="765" y="15"/>
                </a:lnTo>
                <a:lnTo>
                  <a:pt x="990" y="1095"/>
                </a:lnTo>
                <a:lnTo>
                  <a:pt x="1380" y="0"/>
                </a:lnTo>
                <a:lnTo>
                  <a:pt x="1635" y="1110"/>
                </a:lnTo>
                <a:lnTo>
                  <a:pt x="2010" y="0"/>
                </a:lnTo>
                <a:lnTo>
                  <a:pt x="2250" y="1110"/>
                </a:lnTo>
                <a:lnTo>
                  <a:pt x="2475" y="540"/>
                </a:lnTo>
              </a:path>
            </a:pathLst>
          </a:custGeom>
          <a:noFill/>
          <a:ln w="38100" cmpd="sng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5" name="Rectangle 2"/>
          <p:cNvSpPr txBox="1">
            <a:spLocks noChangeArrowheads="1"/>
          </p:cNvSpPr>
          <p:nvPr/>
        </p:nvSpPr>
        <p:spPr>
          <a:xfrm>
            <a:off x="-6826" y="0"/>
            <a:ext cx="9150826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Full-wave Bridge Rectifier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C6A72E-9A7B-4208-BFCF-F6954B07064D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4419600"/>
            <a:ext cx="7848600" cy="2209800"/>
          </a:xfrm>
        </p:spPr>
        <p:txBody>
          <a:bodyPr/>
          <a:lstStyle/>
          <a:p>
            <a:pPr eaLnBrk="1" hangingPunct="1"/>
            <a:r>
              <a:rPr lang="en-GB" sz="2800" smtClean="0">
                <a:latin typeface="Times New Roman" pitchFamily="18" charset="0"/>
              </a:rPr>
              <a:t>D</a:t>
            </a:r>
            <a:r>
              <a:rPr lang="en-GB" sz="2800" baseline="-25000" smtClean="0">
                <a:latin typeface="Times New Roman" pitchFamily="18" charset="0"/>
              </a:rPr>
              <a:t>1</a:t>
            </a:r>
            <a:r>
              <a:rPr lang="en-GB" sz="2800" smtClean="0">
                <a:latin typeface="Times New Roman" pitchFamily="18" charset="0"/>
              </a:rPr>
              <a:t> and D</a:t>
            </a:r>
            <a:r>
              <a:rPr lang="en-GB" sz="2800" baseline="-25000" smtClean="0">
                <a:latin typeface="Times New Roman" pitchFamily="18" charset="0"/>
              </a:rPr>
              <a:t>2</a:t>
            </a:r>
            <a:r>
              <a:rPr lang="en-GB" sz="2800" smtClean="0">
                <a:latin typeface="Times New Roman" pitchFamily="18" charset="0"/>
              </a:rPr>
              <a:t> are forward-biased and conduct current in the direction shown</a:t>
            </a:r>
          </a:p>
          <a:p>
            <a:pPr eaLnBrk="1" hangingPunct="1"/>
            <a:r>
              <a:rPr lang="en-GB" sz="2800" smtClean="0">
                <a:solidFill>
                  <a:srgbClr val="0000CC"/>
                </a:solidFill>
                <a:latin typeface="Times New Roman" pitchFamily="18" charset="0"/>
              </a:rPr>
              <a:t>A voltage is developed across load resistance R</a:t>
            </a:r>
            <a:r>
              <a:rPr lang="en-GB" sz="2800" baseline="-25000" smtClean="0">
                <a:solidFill>
                  <a:srgbClr val="0000CC"/>
                </a:solidFill>
                <a:latin typeface="Times New Roman" pitchFamily="18" charset="0"/>
              </a:rPr>
              <a:t>L</a:t>
            </a:r>
          </a:p>
          <a:p>
            <a:pPr eaLnBrk="1" hangingPunct="1"/>
            <a:r>
              <a:rPr lang="en-GB" sz="2800" smtClean="0">
                <a:latin typeface="Times New Roman" pitchFamily="18" charset="0"/>
              </a:rPr>
              <a:t>D</a:t>
            </a:r>
            <a:r>
              <a:rPr lang="en-GB" sz="2800" baseline="-25000" smtClean="0">
                <a:latin typeface="Times New Roman" pitchFamily="18" charset="0"/>
              </a:rPr>
              <a:t>3</a:t>
            </a:r>
            <a:r>
              <a:rPr lang="en-GB" sz="2800" smtClean="0">
                <a:latin typeface="Times New Roman" pitchFamily="18" charset="0"/>
              </a:rPr>
              <a:t> and D</a:t>
            </a:r>
            <a:r>
              <a:rPr lang="en-GB" sz="2800" baseline="-25000" smtClean="0">
                <a:latin typeface="Times New Roman" pitchFamily="18" charset="0"/>
              </a:rPr>
              <a:t>4</a:t>
            </a:r>
            <a:r>
              <a:rPr lang="en-GB" sz="2800" smtClean="0">
                <a:latin typeface="Times New Roman" pitchFamily="18" charset="0"/>
              </a:rPr>
              <a:t> are reverse-biased</a:t>
            </a:r>
          </a:p>
        </p:txBody>
      </p:sp>
      <p:graphicFrame>
        <p:nvGraphicFramePr>
          <p:cNvPr id="27652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49942822"/>
              </p:ext>
            </p:extLst>
          </p:nvPr>
        </p:nvGraphicFramePr>
        <p:xfrm>
          <a:off x="251520" y="1268760"/>
          <a:ext cx="8450263" cy="305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name="Bitmap Image" r:id="rId3" imgW="7447619" imgH="2752381" progId="Paint.Picture">
                  <p:embed/>
                </p:oleObj>
              </mc:Choice>
              <mc:Fallback>
                <p:oleObj name="Bitmap Image" r:id="rId3" imgW="7447619" imgH="2752381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268760"/>
                        <a:ext cx="8450263" cy="305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ap="flat" cmpd="sng">
                            <a:solidFill>
                              <a:srgbClr val="FF66CC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During Positive Half-cycles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3E2F6A-9C36-4D18-8F03-16C0C3FF4DFC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4495800"/>
            <a:ext cx="8382000" cy="2133600"/>
          </a:xfrm>
        </p:spPr>
        <p:txBody>
          <a:bodyPr/>
          <a:lstStyle/>
          <a:p>
            <a:pPr eaLnBrk="1" hangingPunct="1"/>
            <a:r>
              <a:rPr lang="en-GB" sz="2800" dirty="0" smtClean="0">
                <a:latin typeface="Times New Roman" pitchFamily="18" charset="0"/>
              </a:rPr>
              <a:t>D</a:t>
            </a:r>
            <a:r>
              <a:rPr lang="en-GB" sz="2800" baseline="-25000" dirty="0" smtClean="0">
                <a:latin typeface="Times New Roman" pitchFamily="18" charset="0"/>
              </a:rPr>
              <a:t>3</a:t>
            </a:r>
            <a:r>
              <a:rPr lang="en-GB" sz="2800" dirty="0" smtClean="0">
                <a:latin typeface="Times New Roman" pitchFamily="18" charset="0"/>
              </a:rPr>
              <a:t> and D</a:t>
            </a:r>
            <a:r>
              <a:rPr lang="en-GB" sz="2800" baseline="-25000" dirty="0" smtClean="0">
                <a:latin typeface="Times New Roman" pitchFamily="18" charset="0"/>
              </a:rPr>
              <a:t>4</a:t>
            </a:r>
            <a:r>
              <a:rPr lang="en-GB" sz="2800" dirty="0" smtClean="0">
                <a:latin typeface="Times New Roman" pitchFamily="18" charset="0"/>
              </a:rPr>
              <a:t> are forward-biased and conduct current in the same direction through R</a:t>
            </a:r>
            <a:r>
              <a:rPr lang="en-GB" sz="2800" baseline="-25000" dirty="0" smtClean="0">
                <a:latin typeface="Times New Roman" pitchFamily="18" charset="0"/>
              </a:rPr>
              <a:t>L</a:t>
            </a:r>
            <a:r>
              <a:rPr lang="en-GB" sz="2800" dirty="0" smtClean="0">
                <a:latin typeface="Times New Roman" pitchFamily="18" charset="0"/>
              </a:rPr>
              <a:t> as during the positive half-cycle</a:t>
            </a:r>
          </a:p>
          <a:p>
            <a:pPr eaLnBrk="1" hangingPunct="1"/>
            <a:r>
              <a:rPr lang="en-GB" sz="2800" dirty="0" smtClean="0">
                <a:solidFill>
                  <a:srgbClr val="3333FF"/>
                </a:solidFill>
                <a:latin typeface="Times New Roman" pitchFamily="18" charset="0"/>
              </a:rPr>
              <a:t>D</a:t>
            </a:r>
            <a:r>
              <a:rPr lang="en-GB" sz="2800" baseline="-25000" dirty="0" smtClean="0">
                <a:solidFill>
                  <a:srgbClr val="3333FF"/>
                </a:solidFill>
                <a:latin typeface="Times New Roman" pitchFamily="18" charset="0"/>
              </a:rPr>
              <a:t>1</a:t>
            </a:r>
            <a:r>
              <a:rPr lang="en-GB" sz="2800" dirty="0" smtClean="0">
                <a:solidFill>
                  <a:srgbClr val="3333FF"/>
                </a:solidFill>
                <a:latin typeface="Times New Roman" pitchFamily="18" charset="0"/>
              </a:rPr>
              <a:t> and D</a:t>
            </a:r>
            <a:r>
              <a:rPr lang="en-GB" sz="2800" baseline="-25000" dirty="0" smtClean="0">
                <a:solidFill>
                  <a:srgbClr val="3333FF"/>
                </a:solidFill>
                <a:latin typeface="Times New Roman" pitchFamily="18" charset="0"/>
              </a:rPr>
              <a:t>2</a:t>
            </a:r>
            <a:r>
              <a:rPr lang="en-GB" sz="2800" dirty="0" smtClean="0">
                <a:solidFill>
                  <a:srgbClr val="3333FF"/>
                </a:solidFill>
                <a:latin typeface="Times New Roman" pitchFamily="18" charset="0"/>
              </a:rPr>
              <a:t> are reverse-biased</a:t>
            </a:r>
          </a:p>
        </p:txBody>
      </p:sp>
      <p:pic>
        <p:nvPicPr>
          <p:cNvPr id="2867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2100" y="1177925"/>
            <a:ext cx="8636000" cy="3319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During Negative Half-cycles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3E2F6A-9C36-4D18-8F03-16C0C3FF4DFC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789363"/>
            <a:ext cx="8291513" cy="233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smtClean="0">
                <a:latin typeface="Times New Roman" pitchFamily="18" charset="0"/>
              </a:rPr>
              <a:t>Two diodes are always in series with the load resistor during both half-cycles. Consider each has a voltage drop of 0.7 V,</a:t>
            </a:r>
          </a:p>
          <a:p>
            <a:pPr eaLnBrk="1" hangingPunct="1">
              <a:lnSpc>
                <a:spcPct val="90000"/>
              </a:lnSpc>
            </a:pPr>
            <a:endParaRPr lang="en-GB" sz="24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GB" sz="24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400" smtClean="0">
                <a:latin typeface="Times New Roman" pitchFamily="18" charset="0"/>
              </a:rPr>
              <a:t>The average output voltage will hence be</a:t>
            </a:r>
          </a:p>
          <a:p>
            <a:pPr eaLnBrk="1" hangingPunct="1">
              <a:lnSpc>
                <a:spcPct val="90000"/>
              </a:lnSpc>
            </a:pPr>
            <a:endParaRPr lang="en-GB" sz="2400" smtClean="0">
              <a:latin typeface="Times New Roman" pitchFamily="18" charset="0"/>
            </a:endParaRPr>
          </a:p>
        </p:txBody>
      </p:sp>
      <p:graphicFrame>
        <p:nvGraphicFramePr>
          <p:cNvPr id="33886" name="Object 9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87675" y="5734050"/>
          <a:ext cx="280828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2" name="Equation" r:id="rId3" imgW="1167893" imgH="393529" progId="Equation.3">
                  <p:embed/>
                </p:oleObj>
              </mc:Choice>
              <mc:Fallback>
                <p:oleObj name="Equation" r:id="rId3" imgW="1167893" imgH="393529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734050"/>
                        <a:ext cx="2808288" cy="9461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1" name="Group 20"/>
          <p:cNvGrpSpPr>
            <a:grpSpLocks/>
          </p:cNvGrpSpPr>
          <p:nvPr/>
        </p:nvGrpSpPr>
        <p:grpSpPr bwMode="auto">
          <a:xfrm>
            <a:off x="684213" y="1219795"/>
            <a:ext cx="7799387" cy="2649538"/>
            <a:chOff x="664" y="951"/>
            <a:chExt cx="4889" cy="1605"/>
          </a:xfrm>
        </p:grpSpPr>
        <p:grpSp>
          <p:nvGrpSpPr>
            <p:cNvPr id="29703" name="Group 21"/>
            <p:cNvGrpSpPr>
              <a:grpSpLocks/>
            </p:cNvGrpSpPr>
            <p:nvPr/>
          </p:nvGrpSpPr>
          <p:grpSpPr bwMode="auto">
            <a:xfrm>
              <a:off x="664" y="951"/>
              <a:ext cx="1080" cy="1087"/>
              <a:chOff x="432" y="951"/>
              <a:chExt cx="1080" cy="1087"/>
            </a:xfrm>
          </p:grpSpPr>
          <p:sp>
            <p:nvSpPr>
              <p:cNvPr id="29769" name="Line 22"/>
              <p:cNvSpPr>
                <a:spLocks noChangeShapeType="1"/>
              </p:cNvSpPr>
              <p:nvPr/>
            </p:nvSpPr>
            <p:spPr bwMode="auto">
              <a:xfrm>
                <a:off x="608" y="1648"/>
                <a:ext cx="6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9770" name="Freeform 23"/>
              <p:cNvSpPr>
                <a:spLocks/>
              </p:cNvSpPr>
              <p:nvPr/>
            </p:nvSpPr>
            <p:spPr bwMode="auto">
              <a:xfrm>
                <a:off x="663" y="1266"/>
                <a:ext cx="264" cy="382"/>
              </a:xfrm>
              <a:custGeom>
                <a:avLst/>
                <a:gdLst>
                  <a:gd name="T0" fmla="*/ 0 w 242"/>
                  <a:gd name="T1" fmla="*/ 378 h 382"/>
                  <a:gd name="T2" fmla="*/ 43 w 242"/>
                  <a:gd name="T3" fmla="*/ 216 h 382"/>
                  <a:gd name="T4" fmla="*/ 74 w 242"/>
                  <a:gd name="T5" fmla="*/ 114 h 382"/>
                  <a:gd name="T6" fmla="*/ 116 w 242"/>
                  <a:gd name="T7" fmla="*/ 40 h 382"/>
                  <a:gd name="T8" fmla="*/ 156 w 242"/>
                  <a:gd name="T9" fmla="*/ 6 h 382"/>
                  <a:gd name="T10" fmla="*/ 175 w 242"/>
                  <a:gd name="T11" fmla="*/ 4 h 382"/>
                  <a:gd name="T12" fmla="*/ 201 w 242"/>
                  <a:gd name="T13" fmla="*/ 14 h 382"/>
                  <a:gd name="T14" fmla="*/ 232 w 242"/>
                  <a:gd name="T15" fmla="*/ 38 h 382"/>
                  <a:gd name="T16" fmla="*/ 247 w 242"/>
                  <a:gd name="T17" fmla="*/ 62 h 382"/>
                  <a:gd name="T18" fmla="*/ 286 w 242"/>
                  <a:gd name="T19" fmla="*/ 146 h 382"/>
                  <a:gd name="T20" fmla="*/ 314 w 242"/>
                  <a:gd name="T21" fmla="*/ 258 h 382"/>
                  <a:gd name="T22" fmla="*/ 343 w 242"/>
                  <a:gd name="T23" fmla="*/ 382 h 38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42" h="382">
                    <a:moveTo>
                      <a:pt x="0" y="378"/>
                    </a:moveTo>
                    <a:cubicBezTo>
                      <a:pt x="10" y="319"/>
                      <a:pt x="21" y="260"/>
                      <a:pt x="30" y="216"/>
                    </a:cubicBezTo>
                    <a:cubicBezTo>
                      <a:pt x="39" y="172"/>
                      <a:pt x="43" y="143"/>
                      <a:pt x="52" y="114"/>
                    </a:cubicBezTo>
                    <a:cubicBezTo>
                      <a:pt x="61" y="85"/>
                      <a:pt x="72" y="58"/>
                      <a:pt x="82" y="40"/>
                    </a:cubicBezTo>
                    <a:cubicBezTo>
                      <a:pt x="92" y="22"/>
                      <a:pt x="103" y="12"/>
                      <a:pt x="110" y="6"/>
                    </a:cubicBezTo>
                    <a:cubicBezTo>
                      <a:pt x="117" y="0"/>
                      <a:pt x="119" y="3"/>
                      <a:pt x="124" y="4"/>
                    </a:cubicBezTo>
                    <a:cubicBezTo>
                      <a:pt x="129" y="5"/>
                      <a:pt x="135" y="8"/>
                      <a:pt x="142" y="14"/>
                    </a:cubicBezTo>
                    <a:cubicBezTo>
                      <a:pt x="149" y="20"/>
                      <a:pt x="159" y="30"/>
                      <a:pt x="164" y="38"/>
                    </a:cubicBezTo>
                    <a:cubicBezTo>
                      <a:pt x="169" y="46"/>
                      <a:pt x="168" y="44"/>
                      <a:pt x="174" y="62"/>
                    </a:cubicBezTo>
                    <a:cubicBezTo>
                      <a:pt x="180" y="80"/>
                      <a:pt x="194" y="113"/>
                      <a:pt x="202" y="146"/>
                    </a:cubicBezTo>
                    <a:cubicBezTo>
                      <a:pt x="210" y="179"/>
                      <a:pt x="215" y="219"/>
                      <a:pt x="222" y="258"/>
                    </a:cubicBezTo>
                    <a:cubicBezTo>
                      <a:pt x="229" y="297"/>
                      <a:pt x="235" y="339"/>
                      <a:pt x="242" y="382"/>
                    </a:cubicBezTo>
                  </a:path>
                </a:pathLst>
              </a:custGeom>
              <a:solidFill>
                <a:schemeClr val="hlink"/>
              </a:solidFill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9771" name="Text Box 24"/>
              <p:cNvSpPr txBox="1">
                <a:spLocks noChangeArrowheads="1"/>
              </p:cNvSpPr>
              <p:nvPr/>
            </p:nvSpPr>
            <p:spPr bwMode="auto">
              <a:xfrm>
                <a:off x="432" y="951"/>
                <a:ext cx="62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2000" dirty="0">
                    <a:latin typeface="Times New Roman" pitchFamily="18" charset="0"/>
                  </a:rPr>
                  <a:t>Vin</a:t>
                </a:r>
              </a:p>
            </p:txBody>
          </p:sp>
          <p:sp>
            <p:nvSpPr>
              <p:cNvPr id="29772" name="Line 25"/>
              <p:cNvSpPr>
                <a:spLocks noChangeShapeType="1"/>
              </p:cNvSpPr>
              <p:nvPr/>
            </p:nvSpPr>
            <p:spPr bwMode="auto">
              <a:xfrm flipV="1">
                <a:off x="662" y="1209"/>
                <a:ext cx="1" cy="7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9773" name="Text Box 26"/>
              <p:cNvSpPr txBox="1">
                <a:spLocks noChangeArrowheads="1"/>
              </p:cNvSpPr>
              <p:nvPr/>
            </p:nvSpPr>
            <p:spPr bwMode="auto">
              <a:xfrm>
                <a:off x="1307" y="1523"/>
                <a:ext cx="205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2000"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29774" name="Freeform 27"/>
              <p:cNvSpPr>
                <a:spLocks/>
              </p:cNvSpPr>
              <p:nvPr/>
            </p:nvSpPr>
            <p:spPr bwMode="auto">
              <a:xfrm flipV="1">
                <a:off x="928" y="1656"/>
                <a:ext cx="264" cy="382"/>
              </a:xfrm>
              <a:custGeom>
                <a:avLst/>
                <a:gdLst>
                  <a:gd name="T0" fmla="*/ 0 w 242"/>
                  <a:gd name="T1" fmla="*/ 378 h 382"/>
                  <a:gd name="T2" fmla="*/ 43 w 242"/>
                  <a:gd name="T3" fmla="*/ 216 h 382"/>
                  <a:gd name="T4" fmla="*/ 74 w 242"/>
                  <a:gd name="T5" fmla="*/ 114 h 382"/>
                  <a:gd name="T6" fmla="*/ 116 w 242"/>
                  <a:gd name="T7" fmla="*/ 40 h 382"/>
                  <a:gd name="T8" fmla="*/ 156 w 242"/>
                  <a:gd name="T9" fmla="*/ 6 h 382"/>
                  <a:gd name="T10" fmla="*/ 175 w 242"/>
                  <a:gd name="T11" fmla="*/ 4 h 382"/>
                  <a:gd name="T12" fmla="*/ 201 w 242"/>
                  <a:gd name="T13" fmla="*/ 14 h 382"/>
                  <a:gd name="T14" fmla="*/ 232 w 242"/>
                  <a:gd name="T15" fmla="*/ 38 h 382"/>
                  <a:gd name="T16" fmla="*/ 247 w 242"/>
                  <a:gd name="T17" fmla="*/ 62 h 382"/>
                  <a:gd name="T18" fmla="*/ 286 w 242"/>
                  <a:gd name="T19" fmla="*/ 146 h 382"/>
                  <a:gd name="T20" fmla="*/ 314 w 242"/>
                  <a:gd name="T21" fmla="*/ 258 h 382"/>
                  <a:gd name="T22" fmla="*/ 343 w 242"/>
                  <a:gd name="T23" fmla="*/ 382 h 38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42" h="382">
                    <a:moveTo>
                      <a:pt x="0" y="378"/>
                    </a:moveTo>
                    <a:cubicBezTo>
                      <a:pt x="10" y="319"/>
                      <a:pt x="21" y="260"/>
                      <a:pt x="30" y="216"/>
                    </a:cubicBezTo>
                    <a:cubicBezTo>
                      <a:pt x="39" y="172"/>
                      <a:pt x="43" y="143"/>
                      <a:pt x="52" y="114"/>
                    </a:cubicBezTo>
                    <a:cubicBezTo>
                      <a:pt x="61" y="85"/>
                      <a:pt x="72" y="58"/>
                      <a:pt x="82" y="40"/>
                    </a:cubicBezTo>
                    <a:cubicBezTo>
                      <a:pt x="92" y="22"/>
                      <a:pt x="103" y="12"/>
                      <a:pt x="110" y="6"/>
                    </a:cubicBezTo>
                    <a:cubicBezTo>
                      <a:pt x="117" y="0"/>
                      <a:pt x="119" y="3"/>
                      <a:pt x="124" y="4"/>
                    </a:cubicBezTo>
                    <a:cubicBezTo>
                      <a:pt x="129" y="5"/>
                      <a:pt x="135" y="8"/>
                      <a:pt x="142" y="14"/>
                    </a:cubicBezTo>
                    <a:cubicBezTo>
                      <a:pt x="149" y="20"/>
                      <a:pt x="159" y="30"/>
                      <a:pt x="164" y="38"/>
                    </a:cubicBezTo>
                    <a:cubicBezTo>
                      <a:pt x="169" y="46"/>
                      <a:pt x="168" y="44"/>
                      <a:pt x="174" y="62"/>
                    </a:cubicBezTo>
                    <a:cubicBezTo>
                      <a:pt x="180" y="80"/>
                      <a:pt x="194" y="113"/>
                      <a:pt x="202" y="146"/>
                    </a:cubicBezTo>
                    <a:cubicBezTo>
                      <a:pt x="210" y="179"/>
                      <a:pt x="215" y="219"/>
                      <a:pt x="222" y="258"/>
                    </a:cubicBezTo>
                    <a:cubicBezTo>
                      <a:pt x="229" y="297"/>
                      <a:pt x="235" y="339"/>
                      <a:pt x="242" y="382"/>
                    </a:cubicBezTo>
                  </a:path>
                </a:pathLst>
              </a:custGeom>
              <a:solidFill>
                <a:schemeClr val="hlink"/>
              </a:solidFill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9775" name="Text Box 28"/>
              <p:cNvSpPr txBox="1">
                <a:spLocks noChangeArrowheads="1"/>
              </p:cNvSpPr>
              <p:nvPr/>
            </p:nvSpPr>
            <p:spPr bwMode="auto">
              <a:xfrm>
                <a:off x="432" y="1464"/>
                <a:ext cx="159" cy="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66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400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29704" name="Rectangle 29"/>
            <p:cNvSpPr>
              <a:spLocks noChangeArrowheads="1"/>
            </p:cNvSpPr>
            <p:nvPr/>
          </p:nvSpPr>
          <p:spPr bwMode="auto">
            <a:xfrm rot="-2834574">
              <a:off x="2953" y="1266"/>
              <a:ext cx="768" cy="705"/>
            </a:xfrm>
            <a:prstGeom prst="rect">
              <a:avLst/>
            </a:prstGeom>
            <a:noFill/>
            <a:ln w="38100">
              <a:solidFill>
                <a:srgbClr val="FF66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29705" name="Group 30"/>
            <p:cNvGrpSpPr>
              <a:grpSpLocks/>
            </p:cNvGrpSpPr>
            <p:nvPr/>
          </p:nvGrpSpPr>
          <p:grpSpPr bwMode="auto">
            <a:xfrm>
              <a:off x="1640" y="1064"/>
              <a:ext cx="182" cy="95"/>
              <a:chOff x="622" y="860"/>
              <a:chExt cx="529" cy="772"/>
            </a:xfrm>
          </p:grpSpPr>
          <p:sp>
            <p:nvSpPr>
              <p:cNvPr id="29767" name="Freeform 31"/>
              <p:cNvSpPr>
                <a:spLocks/>
              </p:cNvSpPr>
              <p:nvPr/>
            </p:nvSpPr>
            <p:spPr bwMode="auto">
              <a:xfrm>
                <a:off x="622" y="860"/>
                <a:ext cx="264" cy="382"/>
              </a:xfrm>
              <a:custGeom>
                <a:avLst/>
                <a:gdLst>
                  <a:gd name="T0" fmla="*/ 0 w 242"/>
                  <a:gd name="T1" fmla="*/ 378 h 382"/>
                  <a:gd name="T2" fmla="*/ 43 w 242"/>
                  <a:gd name="T3" fmla="*/ 216 h 382"/>
                  <a:gd name="T4" fmla="*/ 74 w 242"/>
                  <a:gd name="T5" fmla="*/ 114 h 382"/>
                  <a:gd name="T6" fmla="*/ 116 w 242"/>
                  <a:gd name="T7" fmla="*/ 40 h 382"/>
                  <a:gd name="T8" fmla="*/ 156 w 242"/>
                  <a:gd name="T9" fmla="*/ 6 h 382"/>
                  <a:gd name="T10" fmla="*/ 175 w 242"/>
                  <a:gd name="T11" fmla="*/ 4 h 382"/>
                  <a:gd name="T12" fmla="*/ 201 w 242"/>
                  <a:gd name="T13" fmla="*/ 14 h 382"/>
                  <a:gd name="T14" fmla="*/ 232 w 242"/>
                  <a:gd name="T15" fmla="*/ 38 h 382"/>
                  <a:gd name="T16" fmla="*/ 247 w 242"/>
                  <a:gd name="T17" fmla="*/ 62 h 382"/>
                  <a:gd name="T18" fmla="*/ 286 w 242"/>
                  <a:gd name="T19" fmla="*/ 146 h 382"/>
                  <a:gd name="T20" fmla="*/ 314 w 242"/>
                  <a:gd name="T21" fmla="*/ 258 h 382"/>
                  <a:gd name="T22" fmla="*/ 343 w 242"/>
                  <a:gd name="T23" fmla="*/ 382 h 38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42" h="382">
                    <a:moveTo>
                      <a:pt x="0" y="378"/>
                    </a:moveTo>
                    <a:cubicBezTo>
                      <a:pt x="10" y="319"/>
                      <a:pt x="21" y="260"/>
                      <a:pt x="30" y="216"/>
                    </a:cubicBezTo>
                    <a:cubicBezTo>
                      <a:pt x="39" y="172"/>
                      <a:pt x="43" y="143"/>
                      <a:pt x="52" y="114"/>
                    </a:cubicBezTo>
                    <a:cubicBezTo>
                      <a:pt x="61" y="85"/>
                      <a:pt x="72" y="58"/>
                      <a:pt x="82" y="40"/>
                    </a:cubicBezTo>
                    <a:cubicBezTo>
                      <a:pt x="92" y="22"/>
                      <a:pt x="103" y="12"/>
                      <a:pt x="110" y="6"/>
                    </a:cubicBezTo>
                    <a:cubicBezTo>
                      <a:pt x="117" y="0"/>
                      <a:pt x="119" y="3"/>
                      <a:pt x="124" y="4"/>
                    </a:cubicBezTo>
                    <a:cubicBezTo>
                      <a:pt x="129" y="5"/>
                      <a:pt x="135" y="8"/>
                      <a:pt x="142" y="14"/>
                    </a:cubicBezTo>
                    <a:cubicBezTo>
                      <a:pt x="149" y="20"/>
                      <a:pt x="159" y="30"/>
                      <a:pt x="164" y="38"/>
                    </a:cubicBezTo>
                    <a:cubicBezTo>
                      <a:pt x="169" y="46"/>
                      <a:pt x="168" y="44"/>
                      <a:pt x="174" y="62"/>
                    </a:cubicBezTo>
                    <a:cubicBezTo>
                      <a:pt x="180" y="80"/>
                      <a:pt x="194" y="113"/>
                      <a:pt x="202" y="146"/>
                    </a:cubicBezTo>
                    <a:cubicBezTo>
                      <a:pt x="210" y="179"/>
                      <a:pt x="215" y="219"/>
                      <a:pt x="222" y="258"/>
                    </a:cubicBezTo>
                    <a:cubicBezTo>
                      <a:pt x="229" y="297"/>
                      <a:pt x="235" y="339"/>
                      <a:pt x="242" y="382"/>
                    </a:cubicBezTo>
                  </a:path>
                </a:pathLst>
              </a:custGeom>
              <a:noFill/>
              <a:ln w="28575" cmpd="sng">
                <a:solidFill>
                  <a:srgbClr val="0099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9768" name="Freeform 32"/>
              <p:cNvSpPr>
                <a:spLocks/>
              </p:cNvSpPr>
              <p:nvPr/>
            </p:nvSpPr>
            <p:spPr bwMode="auto">
              <a:xfrm flipV="1">
                <a:off x="887" y="1250"/>
                <a:ext cx="264" cy="382"/>
              </a:xfrm>
              <a:custGeom>
                <a:avLst/>
                <a:gdLst>
                  <a:gd name="T0" fmla="*/ 0 w 242"/>
                  <a:gd name="T1" fmla="*/ 378 h 382"/>
                  <a:gd name="T2" fmla="*/ 43 w 242"/>
                  <a:gd name="T3" fmla="*/ 216 h 382"/>
                  <a:gd name="T4" fmla="*/ 74 w 242"/>
                  <a:gd name="T5" fmla="*/ 114 h 382"/>
                  <a:gd name="T6" fmla="*/ 116 w 242"/>
                  <a:gd name="T7" fmla="*/ 40 h 382"/>
                  <a:gd name="T8" fmla="*/ 156 w 242"/>
                  <a:gd name="T9" fmla="*/ 6 h 382"/>
                  <a:gd name="T10" fmla="*/ 175 w 242"/>
                  <a:gd name="T11" fmla="*/ 4 h 382"/>
                  <a:gd name="T12" fmla="*/ 201 w 242"/>
                  <a:gd name="T13" fmla="*/ 14 h 382"/>
                  <a:gd name="T14" fmla="*/ 232 w 242"/>
                  <a:gd name="T15" fmla="*/ 38 h 382"/>
                  <a:gd name="T16" fmla="*/ 247 w 242"/>
                  <a:gd name="T17" fmla="*/ 62 h 382"/>
                  <a:gd name="T18" fmla="*/ 286 w 242"/>
                  <a:gd name="T19" fmla="*/ 146 h 382"/>
                  <a:gd name="T20" fmla="*/ 314 w 242"/>
                  <a:gd name="T21" fmla="*/ 258 h 382"/>
                  <a:gd name="T22" fmla="*/ 343 w 242"/>
                  <a:gd name="T23" fmla="*/ 382 h 38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42" h="382">
                    <a:moveTo>
                      <a:pt x="0" y="378"/>
                    </a:moveTo>
                    <a:cubicBezTo>
                      <a:pt x="10" y="319"/>
                      <a:pt x="21" y="260"/>
                      <a:pt x="30" y="216"/>
                    </a:cubicBezTo>
                    <a:cubicBezTo>
                      <a:pt x="39" y="172"/>
                      <a:pt x="43" y="143"/>
                      <a:pt x="52" y="114"/>
                    </a:cubicBezTo>
                    <a:cubicBezTo>
                      <a:pt x="61" y="85"/>
                      <a:pt x="72" y="58"/>
                      <a:pt x="82" y="40"/>
                    </a:cubicBezTo>
                    <a:cubicBezTo>
                      <a:pt x="92" y="22"/>
                      <a:pt x="103" y="12"/>
                      <a:pt x="110" y="6"/>
                    </a:cubicBezTo>
                    <a:cubicBezTo>
                      <a:pt x="117" y="0"/>
                      <a:pt x="119" y="3"/>
                      <a:pt x="124" y="4"/>
                    </a:cubicBezTo>
                    <a:cubicBezTo>
                      <a:pt x="129" y="5"/>
                      <a:pt x="135" y="8"/>
                      <a:pt x="142" y="14"/>
                    </a:cubicBezTo>
                    <a:cubicBezTo>
                      <a:pt x="149" y="20"/>
                      <a:pt x="159" y="30"/>
                      <a:pt x="164" y="38"/>
                    </a:cubicBezTo>
                    <a:cubicBezTo>
                      <a:pt x="169" y="46"/>
                      <a:pt x="168" y="44"/>
                      <a:pt x="174" y="62"/>
                    </a:cubicBezTo>
                    <a:cubicBezTo>
                      <a:pt x="180" y="80"/>
                      <a:pt x="194" y="113"/>
                      <a:pt x="202" y="146"/>
                    </a:cubicBezTo>
                    <a:cubicBezTo>
                      <a:pt x="210" y="179"/>
                      <a:pt x="215" y="219"/>
                      <a:pt x="222" y="258"/>
                    </a:cubicBezTo>
                    <a:cubicBezTo>
                      <a:pt x="229" y="297"/>
                      <a:pt x="235" y="339"/>
                      <a:pt x="242" y="382"/>
                    </a:cubicBezTo>
                  </a:path>
                </a:pathLst>
              </a:custGeom>
              <a:noFill/>
              <a:ln w="28575" cmpd="sng">
                <a:solidFill>
                  <a:srgbClr val="0099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29706" name="Freeform 33"/>
            <p:cNvSpPr>
              <a:spLocks/>
            </p:cNvSpPr>
            <p:nvPr/>
          </p:nvSpPr>
          <p:spPr bwMode="auto">
            <a:xfrm>
              <a:off x="2219" y="1303"/>
              <a:ext cx="78" cy="157"/>
            </a:xfrm>
            <a:custGeom>
              <a:avLst/>
              <a:gdLst>
                <a:gd name="T0" fmla="*/ 0 w 140"/>
                <a:gd name="T1" fmla="*/ 0 h 252"/>
                <a:gd name="T2" fmla="*/ 13 w 140"/>
                <a:gd name="T3" fmla="*/ 21 h 252"/>
                <a:gd name="T4" fmla="*/ 0 w 140"/>
                <a:gd name="T5" fmla="*/ 38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0" h="252">
                  <a:moveTo>
                    <a:pt x="0" y="0"/>
                  </a:moveTo>
                  <a:cubicBezTo>
                    <a:pt x="70" y="49"/>
                    <a:pt x="140" y="98"/>
                    <a:pt x="140" y="140"/>
                  </a:cubicBezTo>
                  <a:cubicBezTo>
                    <a:pt x="140" y="182"/>
                    <a:pt x="70" y="217"/>
                    <a:pt x="0" y="252"/>
                  </a:cubicBezTo>
                </a:path>
              </a:pathLst>
            </a:custGeom>
            <a:noFill/>
            <a:ln w="28575" cmpd="sng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707" name="Freeform 34"/>
            <p:cNvSpPr>
              <a:spLocks/>
            </p:cNvSpPr>
            <p:nvPr/>
          </p:nvSpPr>
          <p:spPr bwMode="auto">
            <a:xfrm>
              <a:off x="2219" y="1460"/>
              <a:ext cx="78" cy="156"/>
            </a:xfrm>
            <a:custGeom>
              <a:avLst/>
              <a:gdLst>
                <a:gd name="T0" fmla="*/ 0 w 140"/>
                <a:gd name="T1" fmla="*/ 0 h 252"/>
                <a:gd name="T2" fmla="*/ 13 w 140"/>
                <a:gd name="T3" fmla="*/ 20 h 252"/>
                <a:gd name="T4" fmla="*/ 0 w 140"/>
                <a:gd name="T5" fmla="*/ 37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0" h="252">
                  <a:moveTo>
                    <a:pt x="0" y="0"/>
                  </a:moveTo>
                  <a:cubicBezTo>
                    <a:pt x="70" y="49"/>
                    <a:pt x="140" y="98"/>
                    <a:pt x="140" y="140"/>
                  </a:cubicBezTo>
                  <a:cubicBezTo>
                    <a:pt x="140" y="182"/>
                    <a:pt x="70" y="217"/>
                    <a:pt x="0" y="252"/>
                  </a:cubicBezTo>
                </a:path>
              </a:pathLst>
            </a:custGeom>
            <a:noFill/>
            <a:ln w="28575" cmpd="sng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708" name="Freeform 35"/>
            <p:cNvSpPr>
              <a:spLocks/>
            </p:cNvSpPr>
            <p:nvPr/>
          </p:nvSpPr>
          <p:spPr bwMode="auto">
            <a:xfrm>
              <a:off x="2219" y="1616"/>
              <a:ext cx="78" cy="157"/>
            </a:xfrm>
            <a:custGeom>
              <a:avLst/>
              <a:gdLst>
                <a:gd name="T0" fmla="*/ 0 w 140"/>
                <a:gd name="T1" fmla="*/ 0 h 252"/>
                <a:gd name="T2" fmla="*/ 13 w 140"/>
                <a:gd name="T3" fmla="*/ 21 h 252"/>
                <a:gd name="T4" fmla="*/ 0 w 140"/>
                <a:gd name="T5" fmla="*/ 38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0" h="252">
                  <a:moveTo>
                    <a:pt x="0" y="0"/>
                  </a:moveTo>
                  <a:cubicBezTo>
                    <a:pt x="70" y="49"/>
                    <a:pt x="140" y="98"/>
                    <a:pt x="140" y="140"/>
                  </a:cubicBezTo>
                  <a:cubicBezTo>
                    <a:pt x="140" y="182"/>
                    <a:pt x="70" y="217"/>
                    <a:pt x="0" y="252"/>
                  </a:cubicBezTo>
                </a:path>
              </a:pathLst>
            </a:custGeom>
            <a:noFill/>
            <a:ln w="28575" cmpd="sng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709" name="Freeform 36"/>
            <p:cNvSpPr>
              <a:spLocks/>
            </p:cNvSpPr>
            <p:nvPr/>
          </p:nvSpPr>
          <p:spPr bwMode="auto">
            <a:xfrm>
              <a:off x="2219" y="1773"/>
              <a:ext cx="78" cy="155"/>
            </a:xfrm>
            <a:custGeom>
              <a:avLst/>
              <a:gdLst>
                <a:gd name="T0" fmla="*/ 0 w 140"/>
                <a:gd name="T1" fmla="*/ 0 h 252"/>
                <a:gd name="T2" fmla="*/ 13 w 140"/>
                <a:gd name="T3" fmla="*/ 20 h 252"/>
                <a:gd name="T4" fmla="*/ 0 w 140"/>
                <a:gd name="T5" fmla="*/ 36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0" h="252">
                  <a:moveTo>
                    <a:pt x="0" y="0"/>
                  </a:moveTo>
                  <a:cubicBezTo>
                    <a:pt x="70" y="49"/>
                    <a:pt x="140" y="98"/>
                    <a:pt x="140" y="140"/>
                  </a:cubicBezTo>
                  <a:cubicBezTo>
                    <a:pt x="140" y="182"/>
                    <a:pt x="70" y="217"/>
                    <a:pt x="0" y="252"/>
                  </a:cubicBezTo>
                </a:path>
              </a:pathLst>
            </a:custGeom>
            <a:noFill/>
            <a:ln w="28575" cmpd="sng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710" name="Freeform 37"/>
            <p:cNvSpPr>
              <a:spLocks/>
            </p:cNvSpPr>
            <p:nvPr/>
          </p:nvSpPr>
          <p:spPr bwMode="auto">
            <a:xfrm flipH="1">
              <a:off x="2516" y="1303"/>
              <a:ext cx="79" cy="157"/>
            </a:xfrm>
            <a:custGeom>
              <a:avLst/>
              <a:gdLst>
                <a:gd name="T0" fmla="*/ 0 w 140"/>
                <a:gd name="T1" fmla="*/ 0 h 252"/>
                <a:gd name="T2" fmla="*/ 14 w 140"/>
                <a:gd name="T3" fmla="*/ 21 h 252"/>
                <a:gd name="T4" fmla="*/ 0 w 140"/>
                <a:gd name="T5" fmla="*/ 38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0" h="252">
                  <a:moveTo>
                    <a:pt x="0" y="0"/>
                  </a:moveTo>
                  <a:cubicBezTo>
                    <a:pt x="70" y="49"/>
                    <a:pt x="140" y="98"/>
                    <a:pt x="140" y="140"/>
                  </a:cubicBezTo>
                  <a:cubicBezTo>
                    <a:pt x="140" y="182"/>
                    <a:pt x="70" y="217"/>
                    <a:pt x="0" y="252"/>
                  </a:cubicBezTo>
                </a:path>
              </a:pathLst>
            </a:custGeom>
            <a:noFill/>
            <a:ln w="28575" cmpd="sng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711" name="Freeform 38"/>
            <p:cNvSpPr>
              <a:spLocks/>
            </p:cNvSpPr>
            <p:nvPr/>
          </p:nvSpPr>
          <p:spPr bwMode="auto">
            <a:xfrm flipH="1">
              <a:off x="2516" y="1460"/>
              <a:ext cx="79" cy="156"/>
            </a:xfrm>
            <a:custGeom>
              <a:avLst/>
              <a:gdLst>
                <a:gd name="T0" fmla="*/ 0 w 140"/>
                <a:gd name="T1" fmla="*/ 0 h 252"/>
                <a:gd name="T2" fmla="*/ 14 w 140"/>
                <a:gd name="T3" fmla="*/ 20 h 252"/>
                <a:gd name="T4" fmla="*/ 0 w 140"/>
                <a:gd name="T5" fmla="*/ 37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0" h="252">
                  <a:moveTo>
                    <a:pt x="0" y="0"/>
                  </a:moveTo>
                  <a:cubicBezTo>
                    <a:pt x="70" y="49"/>
                    <a:pt x="140" y="98"/>
                    <a:pt x="140" y="140"/>
                  </a:cubicBezTo>
                  <a:cubicBezTo>
                    <a:pt x="140" y="182"/>
                    <a:pt x="70" y="217"/>
                    <a:pt x="0" y="252"/>
                  </a:cubicBezTo>
                </a:path>
              </a:pathLst>
            </a:custGeom>
            <a:noFill/>
            <a:ln w="28575" cmpd="sng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712" name="Freeform 39"/>
            <p:cNvSpPr>
              <a:spLocks/>
            </p:cNvSpPr>
            <p:nvPr/>
          </p:nvSpPr>
          <p:spPr bwMode="auto">
            <a:xfrm flipH="1">
              <a:off x="2516" y="1616"/>
              <a:ext cx="79" cy="157"/>
            </a:xfrm>
            <a:custGeom>
              <a:avLst/>
              <a:gdLst>
                <a:gd name="T0" fmla="*/ 0 w 140"/>
                <a:gd name="T1" fmla="*/ 0 h 252"/>
                <a:gd name="T2" fmla="*/ 14 w 140"/>
                <a:gd name="T3" fmla="*/ 21 h 252"/>
                <a:gd name="T4" fmla="*/ 0 w 140"/>
                <a:gd name="T5" fmla="*/ 38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0" h="252">
                  <a:moveTo>
                    <a:pt x="0" y="0"/>
                  </a:moveTo>
                  <a:cubicBezTo>
                    <a:pt x="70" y="49"/>
                    <a:pt x="140" y="98"/>
                    <a:pt x="140" y="140"/>
                  </a:cubicBezTo>
                  <a:cubicBezTo>
                    <a:pt x="140" y="182"/>
                    <a:pt x="70" y="217"/>
                    <a:pt x="0" y="252"/>
                  </a:cubicBezTo>
                </a:path>
              </a:pathLst>
            </a:custGeom>
            <a:noFill/>
            <a:ln w="28575" cmpd="sng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713" name="Freeform 40"/>
            <p:cNvSpPr>
              <a:spLocks/>
            </p:cNvSpPr>
            <p:nvPr/>
          </p:nvSpPr>
          <p:spPr bwMode="auto">
            <a:xfrm flipH="1">
              <a:off x="2516" y="1773"/>
              <a:ext cx="79" cy="155"/>
            </a:xfrm>
            <a:custGeom>
              <a:avLst/>
              <a:gdLst>
                <a:gd name="T0" fmla="*/ 0 w 140"/>
                <a:gd name="T1" fmla="*/ 0 h 252"/>
                <a:gd name="T2" fmla="*/ 14 w 140"/>
                <a:gd name="T3" fmla="*/ 20 h 252"/>
                <a:gd name="T4" fmla="*/ 0 w 140"/>
                <a:gd name="T5" fmla="*/ 36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0" h="252">
                  <a:moveTo>
                    <a:pt x="0" y="0"/>
                  </a:moveTo>
                  <a:cubicBezTo>
                    <a:pt x="70" y="49"/>
                    <a:pt x="140" y="98"/>
                    <a:pt x="140" y="140"/>
                  </a:cubicBezTo>
                  <a:cubicBezTo>
                    <a:pt x="140" y="182"/>
                    <a:pt x="70" y="217"/>
                    <a:pt x="0" y="252"/>
                  </a:cubicBezTo>
                </a:path>
              </a:pathLst>
            </a:custGeom>
            <a:noFill/>
            <a:ln w="28575" cmpd="sng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714" name="Line 41"/>
            <p:cNvSpPr>
              <a:spLocks noChangeShapeType="1"/>
            </p:cNvSpPr>
            <p:nvPr/>
          </p:nvSpPr>
          <p:spPr bwMode="auto">
            <a:xfrm>
              <a:off x="2359" y="1339"/>
              <a:ext cx="0" cy="589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715" name="Line 42"/>
            <p:cNvSpPr>
              <a:spLocks noChangeShapeType="1"/>
            </p:cNvSpPr>
            <p:nvPr/>
          </p:nvSpPr>
          <p:spPr bwMode="auto">
            <a:xfrm>
              <a:off x="2454" y="1339"/>
              <a:ext cx="0" cy="589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716" name="Line 43"/>
            <p:cNvSpPr>
              <a:spLocks noChangeShapeType="1"/>
            </p:cNvSpPr>
            <p:nvPr/>
          </p:nvSpPr>
          <p:spPr bwMode="auto">
            <a:xfrm>
              <a:off x="1293" y="1112"/>
              <a:ext cx="347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717" name="Line 44"/>
            <p:cNvSpPr>
              <a:spLocks noChangeShapeType="1"/>
            </p:cNvSpPr>
            <p:nvPr/>
          </p:nvSpPr>
          <p:spPr bwMode="auto">
            <a:xfrm>
              <a:off x="2219" y="1112"/>
              <a:ext cx="0" cy="191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718" name="Line 45"/>
            <p:cNvSpPr>
              <a:spLocks noChangeShapeType="1"/>
            </p:cNvSpPr>
            <p:nvPr/>
          </p:nvSpPr>
          <p:spPr bwMode="auto">
            <a:xfrm>
              <a:off x="2219" y="1928"/>
              <a:ext cx="0" cy="227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719" name="Line 46"/>
            <p:cNvSpPr>
              <a:spLocks noChangeShapeType="1"/>
            </p:cNvSpPr>
            <p:nvPr/>
          </p:nvSpPr>
          <p:spPr bwMode="auto">
            <a:xfrm flipH="1">
              <a:off x="1307" y="2155"/>
              <a:ext cx="91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720" name="Line 47"/>
            <p:cNvSpPr>
              <a:spLocks noChangeShapeType="1"/>
            </p:cNvSpPr>
            <p:nvPr/>
          </p:nvSpPr>
          <p:spPr bwMode="auto">
            <a:xfrm>
              <a:off x="2595" y="1928"/>
              <a:ext cx="0" cy="227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721" name="Line 48"/>
            <p:cNvSpPr>
              <a:spLocks noChangeShapeType="1"/>
            </p:cNvSpPr>
            <p:nvPr/>
          </p:nvSpPr>
          <p:spPr bwMode="auto">
            <a:xfrm>
              <a:off x="2595" y="1112"/>
              <a:ext cx="0" cy="191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722" name="Line 49"/>
            <p:cNvSpPr>
              <a:spLocks noChangeShapeType="1"/>
            </p:cNvSpPr>
            <p:nvPr/>
          </p:nvSpPr>
          <p:spPr bwMode="auto">
            <a:xfrm flipV="1">
              <a:off x="2595" y="1112"/>
              <a:ext cx="73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723" name="Line 50"/>
            <p:cNvSpPr>
              <a:spLocks noChangeShapeType="1"/>
            </p:cNvSpPr>
            <p:nvPr/>
          </p:nvSpPr>
          <p:spPr bwMode="auto">
            <a:xfrm flipV="1">
              <a:off x="2595" y="2154"/>
              <a:ext cx="732" cy="1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724" name="Text Box 51"/>
            <p:cNvSpPr txBox="1">
              <a:spLocks noChangeArrowheads="1"/>
            </p:cNvSpPr>
            <p:nvPr/>
          </p:nvSpPr>
          <p:spPr bwMode="auto">
            <a:xfrm>
              <a:off x="4338" y="1909"/>
              <a:ext cx="21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2000">
                  <a:solidFill>
                    <a:srgbClr val="FF9933"/>
                  </a:solidFill>
                  <a:latin typeface="Times New Roman" pitchFamily="18" charset="0"/>
                </a:rPr>
                <a:t>R</a:t>
              </a:r>
              <a:r>
                <a:rPr lang="en-GB" sz="2000" baseline="-25000">
                  <a:solidFill>
                    <a:srgbClr val="FF9933"/>
                  </a:solidFill>
                  <a:latin typeface="Times New Roman" pitchFamily="18" charset="0"/>
                </a:rPr>
                <a:t>L</a:t>
              </a:r>
              <a:endParaRPr lang="en-GB" sz="2000">
                <a:solidFill>
                  <a:srgbClr val="FF9933"/>
                </a:solidFill>
                <a:latin typeface="Times New Roman" pitchFamily="18" charset="0"/>
              </a:endParaRPr>
            </a:p>
          </p:txBody>
        </p:sp>
        <p:sp>
          <p:nvSpPr>
            <p:cNvPr id="29725" name="Line 52"/>
            <p:cNvSpPr>
              <a:spLocks noChangeShapeType="1"/>
            </p:cNvSpPr>
            <p:nvPr/>
          </p:nvSpPr>
          <p:spPr bwMode="auto">
            <a:xfrm>
              <a:off x="1822" y="1112"/>
              <a:ext cx="397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726" name="Line 53"/>
            <p:cNvSpPr>
              <a:spLocks noChangeShapeType="1"/>
            </p:cNvSpPr>
            <p:nvPr/>
          </p:nvSpPr>
          <p:spPr bwMode="auto">
            <a:xfrm>
              <a:off x="3852" y="1586"/>
              <a:ext cx="362" cy="1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727" name="Line 54"/>
            <p:cNvSpPr>
              <a:spLocks noChangeShapeType="1"/>
            </p:cNvSpPr>
            <p:nvPr/>
          </p:nvSpPr>
          <p:spPr bwMode="auto">
            <a:xfrm>
              <a:off x="4214" y="1592"/>
              <a:ext cx="0" cy="217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728" name="Line 55"/>
            <p:cNvSpPr>
              <a:spLocks noChangeShapeType="1"/>
            </p:cNvSpPr>
            <p:nvPr/>
          </p:nvSpPr>
          <p:spPr bwMode="auto">
            <a:xfrm>
              <a:off x="4214" y="2174"/>
              <a:ext cx="0" cy="217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29729" name="Group 56"/>
            <p:cNvGrpSpPr>
              <a:grpSpLocks/>
            </p:cNvGrpSpPr>
            <p:nvPr/>
          </p:nvGrpSpPr>
          <p:grpSpPr bwMode="auto">
            <a:xfrm>
              <a:off x="4094" y="2391"/>
              <a:ext cx="240" cy="96"/>
              <a:chOff x="967" y="4149"/>
              <a:chExt cx="240" cy="96"/>
            </a:xfrm>
          </p:grpSpPr>
          <p:grpSp>
            <p:nvGrpSpPr>
              <p:cNvPr id="29763" name="Group 57"/>
              <p:cNvGrpSpPr>
                <a:grpSpLocks/>
              </p:cNvGrpSpPr>
              <p:nvPr/>
            </p:nvGrpSpPr>
            <p:grpSpPr bwMode="auto">
              <a:xfrm>
                <a:off x="967" y="4149"/>
                <a:ext cx="240" cy="54"/>
                <a:chOff x="4353" y="2294"/>
                <a:chExt cx="240" cy="54"/>
              </a:xfrm>
            </p:grpSpPr>
            <p:sp>
              <p:nvSpPr>
                <p:cNvPr id="29765" name="Line 58"/>
                <p:cNvSpPr>
                  <a:spLocks noChangeShapeType="1"/>
                </p:cNvSpPr>
                <p:nvPr/>
              </p:nvSpPr>
              <p:spPr bwMode="auto">
                <a:xfrm>
                  <a:off x="4353" y="229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SG"/>
                </a:p>
              </p:txBody>
            </p:sp>
            <p:sp>
              <p:nvSpPr>
                <p:cNvPr id="29766" name="Line 59"/>
                <p:cNvSpPr>
                  <a:spLocks noChangeShapeType="1"/>
                </p:cNvSpPr>
                <p:nvPr/>
              </p:nvSpPr>
              <p:spPr bwMode="auto">
                <a:xfrm>
                  <a:off x="4419" y="2348"/>
                  <a:ext cx="11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SG"/>
                </a:p>
              </p:txBody>
            </p:sp>
          </p:grpSp>
          <p:sp>
            <p:nvSpPr>
              <p:cNvPr id="29764" name="Line 60"/>
              <p:cNvSpPr>
                <a:spLocks noChangeShapeType="1"/>
              </p:cNvSpPr>
              <p:nvPr/>
            </p:nvSpPr>
            <p:spPr bwMode="auto">
              <a:xfrm>
                <a:off x="1066" y="4245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  <p:sp>
          <p:nvSpPr>
            <p:cNvPr id="29730" name="Text Box 61"/>
            <p:cNvSpPr txBox="1">
              <a:spLocks noChangeArrowheads="1"/>
            </p:cNvSpPr>
            <p:nvPr/>
          </p:nvSpPr>
          <p:spPr bwMode="auto">
            <a:xfrm>
              <a:off x="3689" y="1020"/>
              <a:ext cx="26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2000">
                  <a:solidFill>
                    <a:srgbClr val="9933FF"/>
                  </a:solidFill>
                  <a:latin typeface="Times New Roman" pitchFamily="18" charset="0"/>
                </a:rPr>
                <a:t>D</a:t>
              </a:r>
              <a:r>
                <a:rPr lang="en-GB" sz="2000" baseline="-25000">
                  <a:solidFill>
                    <a:srgbClr val="9933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9731" name="Text Box 62"/>
            <p:cNvSpPr txBox="1">
              <a:spLocks noChangeArrowheads="1"/>
            </p:cNvSpPr>
            <p:nvPr/>
          </p:nvSpPr>
          <p:spPr bwMode="auto">
            <a:xfrm>
              <a:off x="2679" y="1917"/>
              <a:ext cx="26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2000">
                  <a:solidFill>
                    <a:srgbClr val="9933FF"/>
                  </a:solidFill>
                  <a:latin typeface="Times New Roman" pitchFamily="18" charset="0"/>
                </a:rPr>
                <a:t>D</a:t>
              </a:r>
              <a:r>
                <a:rPr lang="en-GB" sz="2000" baseline="-25000">
                  <a:solidFill>
                    <a:srgbClr val="9933FF"/>
                  </a:solidFill>
                  <a:latin typeface="Times New Roman" pitchFamily="18" charset="0"/>
                </a:rPr>
                <a:t>2</a:t>
              </a:r>
            </a:p>
          </p:txBody>
        </p:sp>
        <p:grpSp>
          <p:nvGrpSpPr>
            <p:cNvPr id="29732" name="Group 63"/>
            <p:cNvGrpSpPr>
              <a:grpSpLocks/>
            </p:cNvGrpSpPr>
            <p:nvPr/>
          </p:nvGrpSpPr>
          <p:grpSpPr bwMode="auto">
            <a:xfrm flipH="1">
              <a:off x="2633" y="1656"/>
              <a:ext cx="202" cy="182"/>
              <a:chOff x="2595" y="1898"/>
              <a:chExt cx="262" cy="182"/>
            </a:xfrm>
          </p:grpSpPr>
          <p:grpSp>
            <p:nvGrpSpPr>
              <p:cNvPr id="29756" name="Group 64"/>
              <p:cNvGrpSpPr>
                <a:grpSpLocks/>
              </p:cNvGrpSpPr>
              <p:nvPr/>
            </p:nvGrpSpPr>
            <p:grpSpPr bwMode="auto">
              <a:xfrm>
                <a:off x="2617" y="1984"/>
                <a:ext cx="240" cy="96"/>
                <a:chOff x="967" y="4149"/>
                <a:chExt cx="240" cy="96"/>
              </a:xfrm>
            </p:grpSpPr>
            <p:grpSp>
              <p:nvGrpSpPr>
                <p:cNvPr id="29759" name="Group 65"/>
                <p:cNvGrpSpPr>
                  <a:grpSpLocks/>
                </p:cNvGrpSpPr>
                <p:nvPr/>
              </p:nvGrpSpPr>
              <p:grpSpPr bwMode="auto">
                <a:xfrm>
                  <a:off x="967" y="4149"/>
                  <a:ext cx="240" cy="54"/>
                  <a:chOff x="4353" y="2294"/>
                  <a:chExt cx="240" cy="54"/>
                </a:xfrm>
              </p:grpSpPr>
              <p:sp>
                <p:nvSpPr>
                  <p:cNvPr id="29761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4353" y="2294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SG"/>
                  </a:p>
                </p:txBody>
              </p:sp>
              <p:sp>
                <p:nvSpPr>
                  <p:cNvPr id="29762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4419" y="2348"/>
                    <a:ext cx="11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SG"/>
                  </a:p>
                </p:txBody>
              </p:sp>
            </p:grpSp>
            <p:sp>
              <p:nvSpPr>
                <p:cNvPr id="29760" name="Line 68"/>
                <p:cNvSpPr>
                  <a:spLocks noChangeShapeType="1"/>
                </p:cNvSpPr>
                <p:nvPr/>
              </p:nvSpPr>
              <p:spPr bwMode="auto">
                <a:xfrm>
                  <a:off x="1066" y="4245"/>
                  <a:ext cx="5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SG"/>
                </a:p>
              </p:txBody>
            </p:sp>
          </p:grpSp>
          <p:sp>
            <p:nvSpPr>
              <p:cNvPr id="29757" name="Line 69"/>
              <p:cNvSpPr>
                <a:spLocks noChangeShapeType="1"/>
              </p:cNvSpPr>
              <p:nvPr/>
            </p:nvSpPr>
            <p:spPr bwMode="auto">
              <a:xfrm>
                <a:off x="2595" y="1906"/>
                <a:ext cx="142" cy="0"/>
              </a:xfrm>
              <a:prstGeom prst="line">
                <a:avLst/>
              </a:prstGeom>
              <a:noFill/>
              <a:ln w="381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758" name="Line 70"/>
              <p:cNvSpPr>
                <a:spLocks noChangeShapeType="1"/>
              </p:cNvSpPr>
              <p:nvPr/>
            </p:nvSpPr>
            <p:spPr bwMode="auto">
              <a:xfrm>
                <a:off x="2737" y="1898"/>
                <a:ext cx="0" cy="86"/>
              </a:xfrm>
              <a:prstGeom prst="line">
                <a:avLst/>
              </a:prstGeom>
              <a:noFill/>
              <a:ln w="381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29733" name="Group 71"/>
            <p:cNvGrpSpPr>
              <a:grpSpLocks/>
            </p:cNvGrpSpPr>
            <p:nvPr/>
          </p:nvGrpSpPr>
          <p:grpSpPr bwMode="auto">
            <a:xfrm>
              <a:off x="4408" y="1593"/>
              <a:ext cx="1145" cy="963"/>
              <a:chOff x="4360" y="1569"/>
              <a:chExt cx="1145" cy="963"/>
            </a:xfrm>
          </p:grpSpPr>
          <p:sp>
            <p:nvSpPr>
              <p:cNvPr id="29749" name="Freeform 72"/>
              <p:cNvSpPr>
                <a:spLocks/>
              </p:cNvSpPr>
              <p:nvPr/>
            </p:nvSpPr>
            <p:spPr bwMode="auto">
              <a:xfrm>
                <a:off x="4636" y="1837"/>
                <a:ext cx="264" cy="382"/>
              </a:xfrm>
              <a:custGeom>
                <a:avLst/>
                <a:gdLst>
                  <a:gd name="T0" fmla="*/ 0 w 242"/>
                  <a:gd name="T1" fmla="*/ 378 h 382"/>
                  <a:gd name="T2" fmla="*/ 43 w 242"/>
                  <a:gd name="T3" fmla="*/ 216 h 382"/>
                  <a:gd name="T4" fmla="*/ 74 w 242"/>
                  <a:gd name="T5" fmla="*/ 114 h 382"/>
                  <a:gd name="T6" fmla="*/ 116 w 242"/>
                  <a:gd name="T7" fmla="*/ 40 h 382"/>
                  <a:gd name="T8" fmla="*/ 156 w 242"/>
                  <a:gd name="T9" fmla="*/ 6 h 382"/>
                  <a:gd name="T10" fmla="*/ 175 w 242"/>
                  <a:gd name="T11" fmla="*/ 4 h 382"/>
                  <a:gd name="T12" fmla="*/ 201 w 242"/>
                  <a:gd name="T13" fmla="*/ 14 h 382"/>
                  <a:gd name="T14" fmla="*/ 232 w 242"/>
                  <a:gd name="T15" fmla="*/ 38 h 382"/>
                  <a:gd name="T16" fmla="*/ 247 w 242"/>
                  <a:gd name="T17" fmla="*/ 62 h 382"/>
                  <a:gd name="T18" fmla="*/ 286 w 242"/>
                  <a:gd name="T19" fmla="*/ 146 h 382"/>
                  <a:gd name="T20" fmla="*/ 314 w 242"/>
                  <a:gd name="T21" fmla="*/ 258 h 382"/>
                  <a:gd name="T22" fmla="*/ 343 w 242"/>
                  <a:gd name="T23" fmla="*/ 382 h 38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42" h="382">
                    <a:moveTo>
                      <a:pt x="0" y="378"/>
                    </a:moveTo>
                    <a:cubicBezTo>
                      <a:pt x="10" y="319"/>
                      <a:pt x="21" y="260"/>
                      <a:pt x="30" y="216"/>
                    </a:cubicBezTo>
                    <a:cubicBezTo>
                      <a:pt x="39" y="172"/>
                      <a:pt x="43" y="143"/>
                      <a:pt x="52" y="114"/>
                    </a:cubicBezTo>
                    <a:cubicBezTo>
                      <a:pt x="61" y="85"/>
                      <a:pt x="72" y="58"/>
                      <a:pt x="82" y="40"/>
                    </a:cubicBezTo>
                    <a:cubicBezTo>
                      <a:pt x="92" y="22"/>
                      <a:pt x="103" y="12"/>
                      <a:pt x="110" y="6"/>
                    </a:cubicBezTo>
                    <a:cubicBezTo>
                      <a:pt x="117" y="0"/>
                      <a:pt x="119" y="3"/>
                      <a:pt x="124" y="4"/>
                    </a:cubicBezTo>
                    <a:cubicBezTo>
                      <a:pt x="129" y="5"/>
                      <a:pt x="135" y="8"/>
                      <a:pt x="142" y="14"/>
                    </a:cubicBezTo>
                    <a:cubicBezTo>
                      <a:pt x="149" y="20"/>
                      <a:pt x="159" y="30"/>
                      <a:pt x="164" y="38"/>
                    </a:cubicBezTo>
                    <a:cubicBezTo>
                      <a:pt x="169" y="46"/>
                      <a:pt x="168" y="44"/>
                      <a:pt x="174" y="62"/>
                    </a:cubicBezTo>
                    <a:cubicBezTo>
                      <a:pt x="180" y="80"/>
                      <a:pt x="194" y="113"/>
                      <a:pt x="202" y="146"/>
                    </a:cubicBezTo>
                    <a:cubicBezTo>
                      <a:pt x="210" y="179"/>
                      <a:pt x="215" y="219"/>
                      <a:pt x="222" y="258"/>
                    </a:cubicBezTo>
                    <a:cubicBezTo>
                      <a:pt x="229" y="297"/>
                      <a:pt x="235" y="339"/>
                      <a:pt x="242" y="382"/>
                    </a:cubicBezTo>
                  </a:path>
                </a:pathLst>
              </a:custGeom>
              <a:solidFill>
                <a:srgbClr val="CCCCFF"/>
              </a:solidFill>
              <a:ln w="38100" cmpd="sng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9750" name="Line 73"/>
              <p:cNvSpPr>
                <a:spLocks noChangeShapeType="1"/>
              </p:cNvSpPr>
              <p:nvPr/>
            </p:nvSpPr>
            <p:spPr bwMode="auto">
              <a:xfrm flipV="1">
                <a:off x="4519" y="2219"/>
                <a:ext cx="772" cy="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9751" name="Text Box 74"/>
              <p:cNvSpPr txBox="1">
                <a:spLocks noChangeArrowheads="1"/>
              </p:cNvSpPr>
              <p:nvPr/>
            </p:nvSpPr>
            <p:spPr bwMode="auto">
              <a:xfrm>
                <a:off x="5300" y="2061"/>
                <a:ext cx="205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2000"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29752" name="Text Box 75"/>
              <p:cNvSpPr txBox="1">
                <a:spLocks noChangeArrowheads="1"/>
              </p:cNvSpPr>
              <p:nvPr/>
            </p:nvSpPr>
            <p:spPr bwMode="auto">
              <a:xfrm>
                <a:off x="4413" y="1569"/>
                <a:ext cx="628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2000">
                    <a:latin typeface="Times New Roman" pitchFamily="18" charset="0"/>
                  </a:rPr>
                  <a:t>Vout</a:t>
                </a:r>
              </a:p>
            </p:txBody>
          </p:sp>
          <p:sp>
            <p:nvSpPr>
              <p:cNvPr id="29753" name="Freeform 76"/>
              <p:cNvSpPr>
                <a:spLocks/>
              </p:cNvSpPr>
              <p:nvPr/>
            </p:nvSpPr>
            <p:spPr bwMode="auto">
              <a:xfrm>
                <a:off x="4916" y="1837"/>
                <a:ext cx="264" cy="382"/>
              </a:xfrm>
              <a:custGeom>
                <a:avLst/>
                <a:gdLst>
                  <a:gd name="T0" fmla="*/ 0 w 242"/>
                  <a:gd name="T1" fmla="*/ 378 h 382"/>
                  <a:gd name="T2" fmla="*/ 43 w 242"/>
                  <a:gd name="T3" fmla="*/ 216 h 382"/>
                  <a:gd name="T4" fmla="*/ 74 w 242"/>
                  <a:gd name="T5" fmla="*/ 114 h 382"/>
                  <a:gd name="T6" fmla="*/ 116 w 242"/>
                  <a:gd name="T7" fmla="*/ 40 h 382"/>
                  <a:gd name="T8" fmla="*/ 156 w 242"/>
                  <a:gd name="T9" fmla="*/ 6 h 382"/>
                  <a:gd name="T10" fmla="*/ 175 w 242"/>
                  <a:gd name="T11" fmla="*/ 4 h 382"/>
                  <a:gd name="T12" fmla="*/ 201 w 242"/>
                  <a:gd name="T13" fmla="*/ 14 h 382"/>
                  <a:gd name="T14" fmla="*/ 232 w 242"/>
                  <a:gd name="T15" fmla="*/ 38 h 382"/>
                  <a:gd name="T16" fmla="*/ 247 w 242"/>
                  <a:gd name="T17" fmla="*/ 62 h 382"/>
                  <a:gd name="T18" fmla="*/ 286 w 242"/>
                  <a:gd name="T19" fmla="*/ 146 h 382"/>
                  <a:gd name="T20" fmla="*/ 314 w 242"/>
                  <a:gd name="T21" fmla="*/ 258 h 382"/>
                  <a:gd name="T22" fmla="*/ 343 w 242"/>
                  <a:gd name="T23" fmla="*/ 382 h 38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42" h="382">
                    <a:moveTo>
                      <a:pt x="0" y="378"/>
                    </a:moveTo>
                    <a:cubicBezTo>
                      <a:pt x="10" y="319"/>
                      <a:pt x="21" y="260"/>
                      <a:pt x="30" y="216"/>
                    </a:cubicBezTo>
                    <a:cubicBezTo>
                      <a:pt x="39" y="172"/>
                      <a:pt x="43" y="143"/>
                      <a:pt x="52" y="114"/>
                    </a:cubicBezTo>
                    <a:cubicBezTo>
                      <a:pt x="61" y="85"/>
                      <a:pt x="72" y="58"/>
                      <a:pt x="82" y="40"/>
                    </a:cubicBezTo>
                    <a:cubicBezTo>
                      <a:pt x="92" y="22"/>
                      <a:pt x="103" y="12"/>
                      <a:pt x="110" y="6"/>
                    </a:cubicBezTo>
                    <a:cubicBezTo>
                      <a:pt x="117" y="0"/>
                      <a:pt x="119" y="3"/>
                      <a:pt x="124" y="4"/>
                    </a:cubicBezTo>
                    <a:cubicBezTo>
                      <a:pt x="129" y="5"/>
                      <a:pt x="135" y="8"/>
                      <a:pt x="142" y="14"/>
                    </a:cubicBezTo>
                    <a:cubicBezTo>
                      <a:pt x="149" y="20"/>
                      <a:pt x="159" y="30"/>
                      <a:pt x="164" y="38"/>
                    </a:cubicBezTo>
                    <a:cubicBezTo>
                      <a:pt x="169" y="46"/>
                      <a:pt x="168" y="44"/>
                      <a:pt x="174" y="62"/>
                    </a:cubicBezTo>
                    <a:cubicBezTo>
                      <a:pt x="180" y="80"/>
                      <a:pt x="194" y="113"/>
                      <a:pt x="202" y="146"/>
                    </a:cubicBezTo>
                    <a:cubicBezTo>
                      <a:pt x="210" y="179"/>
                      <a:pt x="215" y="219"/>
                      <a:pt x="222" y="258"/>
                    </a:cubicBezTo>
                    <a:cubicBezTo>
                      <a:pt x="229" y="297"/>
                      <a:pt x="235" y="339"/>
                      <a:pt x="242" y="382"/>
                    </a:cubicBezTo>
                  </a:path>
                </a:pathLst>
              </a:custGeom>
              <a:solidFill>
                <a:srgbClr val="CCCCFF"/>
              </a:solidFill>
              <a:ln w="38100" cmpd="sng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9754" name="Text Box 77"/>
              <p:cNvSpPr txBox="1">
                <a:spLocks noChangeArrowheads="1"/>
              </p:cNvSpPr>
              <p:nvPr/>
            </p:nvSpPr>
            <p:spPr bwMode="auto">
              <a:xfrm>
                <a:off x="4360" y="2051"/>
                <a:ext cx="159" cy="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66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4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9755" name="Line 78"/>
              <p:cNvSpPr>
                <a:spLocks noChangeShapeType="1"/>
              </p:cNvSpPr>
              <p:nvPr/>
            </p:nvSpPr>
            <p:spPr bwMode="auto">
              <a:xfrm flipV="1">
                <a:off x="4616" y="1824"/>
                <a:ext cx="1" cy="7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grpSp>
          <p:nvGrpSpPr>
            <p:cNvPr id="29734" name="Group 79"/>
            <p:cNvGrpSpPr>
              <a:grpSpLocks/>
            </p:cNvGrpSpPr>
            <p:nvPr/>
          </p:nvGrpSpPr>
          <p:grpSpPr bwMode="auto">
            <a:xfrm rot="2654489">
              <a:off x="3456" y="1801"/>
              <a:ext cx="226" cy="191"/>
              <a:chOff x="3504" y="3120"/>
              <a:chExt cx="336" cy="309"/>
            </a:xfrm>
          </p:grpSpPr>
          <p:sp>
            <p:nvSpPr>
              <p:cNvPr id="29747" name="AutoShape 80"/>
              <p:cNvSpPr>
                <a:spLocks noChangeArrowheads="1"/>
              </p:cNvSpPr>
              <p:nvPr/>
            </p:nvSpPr>
            <p:spPr bwMode="auto">
              <a:xfrm>
                <a:off x="3527" y="3163"/>
                <a:ext cx="283" cy="266"/>
              </a:xfrm>
              <a:prstGeom prst="triangle">
                <a:avLst>
                  <a:gd name="adj" fmla="val 50000"/>
                </a:avLst>
              </a:prstGeom>
              <a:solidFill>
                <a:srgbClr val="FFCC00"/>
              </a:solidFill>
              <a:ln w="3810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9748" name="Line 81"/>
              <p:cNvSpPr>
                <a:spLocks noChangeShapeType="1"/>
              </p:cNvSpPr>
              <p:nvPr/>
            </p:nvSpPr>
            <p:spPr bwMode="auto">
              <a:xfrm>
                <a:off x="3504" y="3120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29735" name="Group 82"/>
            <p:cNvGrpSpPr>
              <a:grpSpLocks/>
            </p:cNvGrpSpPr>
            <p:nvPr/>
          </p:nvGrpSpPr>
          <p:grpSpPr bwMode="auto">
            <a:xfrm rot="2654489">
              <a:off x="2947" y="1298"/>
              <a:ext cx="226" cy="191"/>
              <a:chOff x="3504" y="3120"/>
              <a:chExt cx="336" cy="309"/>
            </a:xfrm>
          </p:grpSpPr>
          <p:sp>
            <p:nvSpPr>
              <p:cNvPr id="29745" name="AutoShape 83"/>
              <p:cNvSpPr>
                <a:spLocks noChangeArrowheads="1"/>
              </p:cNvSpPr>
              <p:nvPr/>
            </p:nvSpPr>
            <p:spPr bwMode="auto">
              <a:xfrm>
                <a:off x="3527" y="3163"/>
                <a:ext cx="283" cy="266"/>
              </a:xfrm>
              <a:prstGeom prst="triangle">
                <a:avLst>
                  <a:gd name="adj" fmla="val 50000"/>
                </a:avLst>
              </a:prstGeom>
              <a:solidFill>
                <a:srgbClr val="FFCC00"/>
              </a:solidFill>
              <a:ln w="3810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9746" name="Line 84"/>
              <p:cNvSpPr>
                <a:spLocks noChangeShapeType="1"/>
              </p:cNvSpPr>
              <p:nvPr/>
            </p:nvSpPr>
            <p:spPr bwMode="auto">
              <a:xfrm>
                <a:off x="3504" y="3120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29736" name="Group 85"/>
            <p:cNvGrpSpPr>
              <a:grpSpLocks/>
            </p:cNvGrpSpPr>
            <p:nvPr/>
          </p:nvGrpSpPr>
          <p:grpSpPr bwMode="auto">
            <a:xfrm rot="8054489">
              <a:off x="3481" y="1236"/>
              <a:ext cx="226" cy="191"/>
              <a:chOff x="3504" y="3120"/>
              <a:chExt cx="336" cy="309"/>
            </a:xfrm>
          </p:grpSpPr>
          <p:sp>
            <p:nvSpPr>
              <p:cNvPr id="29743" name="AutoShape 86"/>
              <p:cNvSpPr>
                <a:spLocks noChangeArrowheads="1"/>
              </p:cNvSpPr>
              <p:nvPr/>
            </p:nvSpPr>
            <p:spPr bwMode="auto">
              <a:xfrm>
                <a:off x="3527" y="3163"/>
                <a:ext cx="283" cy="266"/>
              </a:xfrm>
              <a:prstGeom prst="triangle">
                <a:avLst>
                  <a:gd name="adj" fmla="val 50000"/>
                </a:avLst>
              </a:prstGeom>
              <a:solidFill>
                <a:srgbClr val="9933FF"/>
              </a:solidFill>
              <a:ln w="38100">
                <a:solidFill>
                  <a:srgbClr val="9933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9744" name="Line 87"/>
              <p:cNvSpPr>
                <a:spLocks noChangeShapeType="1"/>
              </p:cNvSpPr>
              <p:nvPr/>
            </p:nvSpPr>
            <p:spPr bwMode="auto">
              <a:xfrm>
                <a:off x="3504" y="3120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9933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29737" name="Group 88"/>
            <p:cNvGrpSpPr>
              <a:grpSpLocks/>
            </p:cNvGrpSpPr>
            <p:nvPr/>
          </p:nvGrpSpPr>
          <p:grpSpPr bwMode="auto">
            <a:xfrm rot="8054489">
              <a:off x="2947" y="1789"/>
              <a:ext cx="226" cy="191"/>
              <a:chOff x="3504" y="3120"/>
              <a:chExt cx="336" cy="309"/>
            </a:xfrm>
          </p:grpSpPr>
          <p:sp>
            <p:nvSpPr>
              <p:cNvPr id="29741" name="AutoShape 89"/>
              <p:cNvSpPr>
                <a:spLocks noChangeArrowheads="1"/>
              </p:cNvSpPr>
              <p:nvPr/>
            </p:nvSpPr>
            <p:spPr bwMode="auto">
              <a:xfrm>
                <a:off x="3527" y="3163"/>
                <a:ext cx="283" cy="266"/>
              </a:xfrm>
              <a:prstGeom prst="triangle">
                <a:avLst>
                  <a:gd name="adj" fmla="val 50000"/>
                </a:avLst>
              </a:prstGeom>
              <a:solidFill>
                <a:srgbClr val="9933FF"/>
              </a:solidFill>
              <a:ln w="38100">
                <a:solidFill>
                  <a:srgbClr val="9933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9742" name="Line 90"/>
              <p:cNvSpPr>
                <a:spLocks noChangeShapeType="1"/>
              </p:cNvSpPr>
              <p:nvPr/>
            </p:nvSpPr>
            <p:spPr bwMode="auto">
              <a:xfrm>
                <a:off x="3504" y="3120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9933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9738" name="Text Box 91"/>
            <p:cNvSpPr txBox="1">
              <a:spLocks noChangeArrowheads="1"/>
            </p:cNvSpPr>
            <p:nvPr/>
          </p:nvSpPr>
          <p:spPr bwMode="auto">
            <a:xfrm>
              <a:off x="3668" y="2003"/>
              <a:ext cx="26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2000">
                  <a:solidFill>
                    <a:srgbClr val="FF9933"/>
                  </a:solidFill>
                  <a:latin typeface="Times New Roman" pitchFamily="18" charset="0"/>
                </a:rPr>
                <a:t>D</a:t>
              </a:r>
              <a:r>
                <a:rPr lang="en-GB" sz="2000" baseline="-25000">
                  <a:solidFill>
                    <a:srgbClr val="FF9933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9739" name="Text Box 92"/>
            <p:cNvSpPr txBox="1">
              <a:spLocks noChangeArrowheads="1"/>
            </p:cNvSpPr>
            <p:nvPr/>
          </p:nvSpPr>
          <p:spPr bwMode="auto">
            <a:xfrm>
              <a:off x="2767" y="1127"/>
              <a:ext cx="267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2000">
                  <a:solidFill>
                    <a:srgbClr val="FF9933"/>
                  </a:solidFill>
                  <a:latin typeface="Times New Roman" pitchFamily="18" charset="0"/>
                </a:rPr>
                <a:t>D</a:t>
              </a:r>
              <a:r>
                <a:rPr lang="en-GB" sz="2000" baseline="-25000">
                  <a:solidFill>
                    <a:srgbClr val="FF9933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9740" name="Freeform 93"/>
            <p:cNvSpPr>
              <a:spLocks/>
            </p:cNvSpPr>
            <p:nvPr/>
          </p:nvSpPr>
          <p:spPr bwMode="auto">
            <a:xfrm rot="-5400000">
              <a:off x="4027" y="1921"/>
              <a:ext cx="370" cy="144"/>
            </a:xfrm>
            <a:custGeom>
              <a:avLst/>
              <a:gdLst>
                <a:gd name="T0" fmla="*/ 0 w 2475"/>
                <a:gd name="T1" fmla="*/ 0 h 1110"/>
                <a:gd name="T2" fmla="*/ 0 w 2475"/>
                <a:gd name="T3" fmla="*/ 0 h 1110"/>
                <a:gd name="T4" fmla="*/ 0 w 2475"/>
                <a:gd name="T5" fmla="*/ 0 h 1110"/>
                <a:gd name="T6" fmla="*/ 0 w 2475"/>
                <a:gd name="T7" fmla="*/ 0 h 1110"/>
                <a:gd name="T8" fmla="*/ 0 w 2475"/>
                <a:gd name="T9" fmla="*/ 0 h 1110"/>
                <a:gd name="T10" fmla="*/ 1 w 2475"/>
                <a:gd name="T11" fmla="*/ 0 h 1110"/>
                <a:gd name="T12" fmla="*/ 1 w 2475"/>
                <a:gd name="T13" fmla="*/ 0 h 1110"/>
                <a:gd name="T14" fmla="*/ 1 w 2475"/>
                <a:gd name="T15" fmla="*/ 0 h 1110"/>
                <a:gd name="T16" fmla="*/ 1 w 2475"/>
                <a:gd name="T17" fmla="*/ 0 h 1110"/>
                <a:gd name="T18" fmla="*/ 1 w 2475"/>
                <a:gd name="T19" fmla="*/ 0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38100" cmpd="sng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aphicFrame>
        <p:nvGraphicFramePr>
          <p:cNvPr id="33890" name="Object 9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843213" y="4581525"/>
          <a:ext cx="32416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3" name="Equation" r:id="rId5" imgW="1346200" imgH="241300" progId="Equation.3">
                  <p:embed/>
                </p:oleObj>
              </mc:Choice>
              <mc:Fallback>
                <p:oleObj name="Equation" r:id="rId5" imgW="1346200" imgH="241300" progId="Equation.3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581525"/>
                        <a:ext cx="3241675" cy="5810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Bridge Output Voltage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0699EA-7D2D-45DD-A1C3-565E2EAF984B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3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2544763" y="5840413"/>
            <a:ext cx="3797300" cy="687387"/>
            <a:chOff x="1691" y="2639"/>
            <a:chExt cx="2392" cy="433"/>
          </a:xfrm>
        </p:grpSpPr>
        <p:sp>
          <p:nvSpPr>
            <p:cNvPr id="30804" name="Rectangle 4"/>
            <p:cNvSpPr>
              <a:spLocks noChangeArrowheads="1"/>
            </p:cNvSpPr>
            <p:nvPr/>
          </p:nvSpPr>
          <p:spPr bwMode="auto">
            <a:xfrm>
              <a:off x="1691" y="2639"/>
              <a:ext cx="2392" cy="433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0805" name="Rectangle 5"/>
            <p:cNvSpPr>
              <a:spLocks noChangeArrowheads="1"/>
            </p:cNvSpPr>
            <p:nvPr/>
          </p:nvSpPr>
          <p:spPr bwMode="auto">
            <a:xfrm>
              <a:off x="3766" y="2678"/>
              <a:ext cx="16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400" i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30806" name="Rectangle 6"/>
            <p:cNvSpPr>
              <a:spLocks noChangeArrowheads="1"/>
            </p:cNvSpPr>
            <p:nvPr/>
          </p:nvSpPr>
          <p:spPr bwMode="auto">
            <a:xfrm>
              <a:off x="2534" y="2678"/>
              <a:ext cx="16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400" i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30807" name="Rectangle 7"/>
            <p:cNvSpPr>
              <a:spLocks noChangeArrowheads="1"/>
            </p:cNvSpPr>
            <p:nvPr/>
          </p:nvSpPr>
          <p:spPr bwMode="auto">
            <a:xfrm>
              <a:off x="1826" y="2678"/>
              <a:ext cx="42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400" i="1">
                  <a:solidFill>
                    <a:srgbClr val="000000"/>
                  </a:solidFill>
                  <a:latin typeface="Times New Roman" pitchFamily="18" charset="0"/>
                </a:rPr>
                <a:t>PIV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30808" name="Rectangle 8"/>
            <p:cNvSpPr>
              <a:spLocks noChangeArrowheads="1"/>
            </p:cNvSpPr>
            <p:nvPr/>
          </p:nvSpPr>
          <p:spPr bwMode="auto">
            <a:xfrm>
              <a:off x="2889" y="2739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600" i="1">
                  <a:solidFill>
                    <a:srgbClr val="000000"/>
                  </a:solidFill>
                  <a:latin typeface="Times New Roman" pitchFamily="18" charset="0"/>
                </a:rPr>
                <a:t>out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30809" name="Rectangle 9"/>
            <p:cNvSpPr>
              <a:spLocks noChangeArrowheads="1"/>
            </p:cNvSpPr>
            <p:nvPr/>
          </p:nvSpPr>
          <p:spPr bwMode="auto">
            <a:xfrm>
              <a:off x="2700" y="2739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600" i="1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30810" name="Rectangle 10"/>
            <p:cNvSpPr>
              <a:spLocks noChangeArrowheads="1"/>
            </p:cNvSpPr>
            <p:nvPr/>
          </p:nvSpPr>
          <p:spPr bwMode="auto">
            <a:xfrm>
              <a:off x="3647" y="2678"/>
              <a:ext cx="1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4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30811" name="Rectangle 11"/>
            <p:cNvSpPr>
              <a:spLocks noChangeArrowheads="1"/>
            </p:cNvSpPr>
            <p:nvPr/>
          </p:nvSpPr>
          <p:spPr bwMode="auto">
            <a:xfrm>
              <a:off x="3580" y="2678"/>
              <a:ext cx="6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40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30812" name="Rectangle 12"/>
            <p:cNvSpPr>
              <a:spLocks noChangeArrowheads="1"/>
            </p:cNvSpPr>
            <p:nvPr/>
          </p:nvSpPr>
          <p:spPr bwMode="auto">
            <a:xfrm>
              <a:off x="3444" y="2678"/>
              <a:ext cx="1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4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30813" name="Rectangle 13"/>
            <p:cNvSpPr>
              <a:spLocks noChangeArrowheads="1"/>
            </p:cNvSpPr>
            <p:nvPr/>
          </p:nvSpPr>
          <p:spPr bwMode="auto">
            <a:xfrm>
              <a:off x="3168" y="2739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6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30814" name="Rectangle 14"/>
            <p:cNvSpPr>
              <a:spLocks noChangeArrowheads="1"/>
            </p:cNvSpPr>
            <p:nvPr/>
          </p:nvSpPr>
          <p:spPr bwMode="auto">
            <a:xfrm>
              <a:off x="2813" y="2739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6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30815" name="Rectangle 15"/>
            <p:cNvSpPr>
              <a:spLocks noChangeArrowheads="1"/>
            </p:cNvSpPr>
            <p:nvPr/>
          </p:nvSpPr>
          <p:spPr bwMode="auto">
            <a:xfrm>
              <a:off x="3285" y="2715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6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30816" name="Rectangle 16"/>
            <p:cNvSpPr>
              <a:spLocks noChangeArrowheads="1"/>
            </p:cNvSpPr>
            <p:nvPr/>
          </p:nvSpPr>
          <p:spPr bwMode="auto">
            <a:xfrm>
              <a:off x="2348" y="2647"/>
              <a:ext cx="14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GB" sz="2400">
                <a:latin typeface="Times New Roman" pitchFamily="18" charset="0"/>
              </a:endParaRPr>
            </a:p>
          </p:txBody>
        </p:sp>
      </p:grpSp>
      <p:grpSp>
        <p:nvGrpSpPr>
          <p:cNvPr id="30724" name="Group 17"/>
          <p:cNvGrpSpPr>
            <a:grpSpLocks/>
          </p:cNvGrpSpPr>
          <p:nvPr/>
        </p:nvGrpSpPr>
        <p:grpSpPr bwMode="auto">
          <a:xfrm>
            <a:off x="769938" y="1695450"/>
            <a:ext cx="5056187" cy="2278063"/>
            <a:chOff x="1293" y="1020"/>
            <a:chExt cx="3289" cy="1467"/>
          </a:xfrm>
        </p:grpSpPr>
        <p:sp>
          <p:nvSpPr>
            <p:cNvPr id="30747" name="Rectangle 18"/>
            <p:cNvSpPr>
              <a:spLocks noChangeArrowheads="1"/>
            </p:cNvSpPr>
            <p:nvPr/>
          </p:nvSpPr>
          <p:spPr bwMode="auto">
            <a:xfrm rot="-2834574">
              <a:off x="2953" y="1266"/>
              <a:ext cx="768" cy="705"/>
            </a:xfrm>
            <a:prstGeom prst="rect">
              <a:avLst/>
            </a:prstGeom>
            <a:noFill/>
            <a:ln w="38100">
              <a:solidFill>
                <a:srgbClr val="FF66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30748" name="Group 19"/>
            <p:cNvGrpSpPr>
              <a:grpSpLocks/>
            </p:cNvGrpSpPr>
            <p:nvPr/>
          </p:nvGrpSpPr>
          <p:grpSpPr bwMode="auto">
            <a:xfrm>
              <a:off x="1640" y="1064"/>
              <a:ext cx="182" cy="95"/>
              <a:chOff x="622" y="860"/>
              <a:chExt cx="529" cy="772"/>
            </a:xfrm>
          </p:grpSpPr>
          <p:sp>
            <p:nvSpPr>
              <p:cNvPr id="30802" name="Freeform 20"/>
              <p:cNvSpPr>
                <a:spLocks/>
              </p:cNvSpPr>
              <p:nvPr/>
            </p:nvSpPr>
            <p:spPr bwMode="auto">
              <a:xfrm>
                <a:off x="622" y="860"/>
                <a:ext cx="264" cy="382"/>
              </a:xfrm>
              <a:custGeom>
                <a:avLst/>
                <a:gdLst>
                  <a:gd name="T0" fmla="*/ 0 w 242"/>
                  <a:gd name="T1" fmla="*/ 378 h 382"/>
                  <a:gd name="T2" fmla="*/ 43 w 242"/>
                  <a:gd name="T3" fmla="*/ 216 h 382"/>
                  <a:gd name="T4" fmla="*/ 74 w 242"/>
                  <a:gd name="T5" fmla="*/ 114 h 382"/>
                  <a:gd name="T6" fmla="*/ 116 w 242"/>
                  <a:gd name="T7" fmla="*/ 40 h 382"/>
                  <a:gd name="T8" fmla="*/ 156 w 242"/>
                  <a:gd name="T9" fmla="*/ 6 h 382"/>
                  <a:gd name="T10" fmla="*/ 175 w 242"/>
                  <a:gd name="T11" fmla="*/ 4 h 382"/>
                  <a:gd name="T12" fmla="*/ 201 w 242"/>
                  <a:gd name="T13" fmla="*/ 14 h 382"/>
                  <a:gd name="T14" fmla="*/ 232 w 242"/>
                  <a:gd name="T15" fmla="*/ 38 h 382"/>
                  <a:gd name="T16" fmla="*/ 247 w 242"/>
                  <a:gd name="T17" fmla="*/ 62 h 382"/>
                  <a:gd name="T18" fmla="*/ 286 w 242"/>
                  <a:gd name="T19" fmla="*/ 146 h 382"/>
                  <a:gd name="T20" fmla="*/ 314 w 242"/>
                  <a:gd name="T21" fmla="*/ 258 h 382"/>
                  <a:gd name="T22" fmla="*/ 343 w 242"/>
                  <a:gd name="T23" fmla="*/ 382 h 38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42" h="382">
                    <a:moveTo>
                      <a:pt x="0" y="378"/>
                    </a:moveTo>
                    <a:cubicBezTo>
                      <a:pt x="10" y="319"/>
                      <a:pt x="21" y="260"/>
                      <a:pt x="30" y="216"/>
                    </a:cubicBezTo>
                    <a:cubicBezTo>
                      <a:pt x="39" y="172"/>
                      <a:pt x="43" y="143"/>
                      <a:pt x="52" y="114"/>
                    </a:cubicBezTo>
                    <a:cubicBezTo>
                      <a:pt x="61" y="85"/>
                      <a:pt x="72" y="58"/>
                      <a:pt x="82" y="40"/>
                    </a:cubicBezTo>
                    <a:cubicBezTo>
                      <a:pt x="92" y="22"/>
                      <a:pt x="103" y="12"/>
                      <a:pt x="110" y="6"/>
                    </a:cubicBezTo>
                    <a:cubicBezTo>
                      <a:pt x="117" y="0"/>
                      <a:pt x="119" y="3"/>
                      <a:pt x="124" y="4"/>
                    </a:cubicBezTo>
                    <a:cubicBezTo>
                      <a:pt x="129" y="5"/>
                      <a:pt x="135" y="8"/>
                      <a:pt x="142" y="14"/>
                    </a:cubicBezTo>
                    <a:cubicBezTo>
                      <a:pt x="149" y="20"/>
                      <a:pt x="159" y="30"/>
                      <a:pt x="164" y="38"/>
                    </a:cubicBezTo>
                    <a:cubicBezTo>
                      <a:pt x="169" y="46"/>
                      <a:pt x="168" y="44"/>
                      <a:pt x="174" y="62"/>
                    </a:cubicBezTo>
                    <a:cubicBezTo>
                      <a:pt x="180" y="80"/>
                      <a:pt x="194" y="113"/>
                      <a:pt x="202" y="146"/>
                    </a:cubicBezTo>
                    <a:cubicBezTo>
                      <a:pt x="210" y="179"/>
                      <a:pt x="215" y="219"/>
                      <a:pt x="222" y="258"/>
                    </a:cubicBezTo>
                    <a:cubicBezTo>
                      <a:pt x="229" y="297"/>
                      <a:pt x="235" y="339"/>
                      <a:pt x="242" y="382"/>
                    </a:cubicBezTo>
                  </a:path>
                </a:pathLst>
              </a:custGeom>
              <a:noFill/>
              <a:ln w="28575" cmpd="sng">
                <a:solidFill>
                  <a:srgbClr val="0099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0803" name="Freeform 21"/>
              <p:cNvSpPr>
                <a:spLocks/>
              </p:cNvSpPr>
              <p:nvPr/>
            </p:nvSpPr>
            <p:spPr bwMode="auto">
              <a:xfrm flipV="1">
                <a:off x="887" y="1250"/>
                <a:ext cx="264" cy="382"/>
              </a:xfrm>
              <a:custGeom>
                <a:avLst/>
                <a:gdLst>
                  <a:gd name="T0" fmla="*/ 0 w 242"/>
                  <a:gd name="T1" fmla="*/ 378 h 382"/>
                  <a:gd name="T2" fmla="*/ 43 w 242"/>
                  <a:gd name="T3" fmla="*/ 216 h 382"/>
                  <a:gd name="T4" fmla="*/ 74 w 242"/>
                  <a:gd name="T5" fmla="*/ 114 h 382"/>
                  <a:gd name="T6" fmla="*/ 116 w 242"/>
                  <a:gd name="T7" fmla="*/ 40 h 382"/>
                  <a:gd name="T8" fmla="*/ 156 w 242"/>
                  <a:gd name="T9" fmla="*/ 6 h 382"/>
                  <a:gd name="T10" fmla="*/ 175 w 242"/>
                  <a:gd name="T11" fmla="*/ 4 h 382"/>
                  <a:gd name="T12" fmla="*/ 201 w 242"/>
                  <a:gd name="T13" fmla="*/ 14 h 382"/>
                  <a:gd name="T14" fmla="*/ 232 w 242"/>
                  <a:gd name="T15" fmla="*/ 38 h 382"/>
                  <a:gd name="T16" fmla="*/ 247 w 242"/>
                  <a:gd name="T17" fmla="*/ 62 h 382"/>
                  <a:gd name="T18" fmla="*/ 286 w 242"/>
                  <a:gd name="T19" fmla="*/ 146 h 382"/>
                  <a:gd name="T20" fmla="*/ 314 w 242"/>
                  <a:gd name="T21" fmla="*/ 258 h 382"/>
                  <a:gd name="T22" fmla="*/ 343 w 242"/>
                  <a:gd name="T23" fmla="*/ 382 h 38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42" h="382">
                    <a:moveTo>
                      <a:pt x="0" y="378"/>
                    </a:moveTo>
                    <a:cubicBezTo>
                      <a:pt x="10" y="319"/>
                      <a:pt x="21" y="260"/>
                      <a:pt x="30" y="216"/>
                    </a:cubicBezTo>
                    <a:cubicBezTo>
                      <a:pt x="39" y="172"/>
                      <a:pt x="43" y="143"/>
                      <a:pt x="52" y="114"/>
                    </a:cubicBezTo>
                    <a:cubicBezTo>
                      <a:pt x="61" y="85"/>
                      <a:pt x="72" y="58"/>
                      <a:pt x="82" y="40"/>
                    </a:cubicBezTo>
                    <a:cubicBezTo>
                      <a:pt x="92" y="22"/>
                      <a:pt x="103" y="12"/>
                      <a:pt x="110" y="6"/>
                    </a:cubicBezTo>
                    <a:cubicBezTo>
                      <a:pt x="117" y="0"/>
                      <a:pt x="119" y="3"/>
                      <a:pt x="124" y="4"/>
                    </a:cubicBezTo>
                    <a:cubicBezTo>
                      <a:pt x="129" y="5"/>
                      <a:pt x="135" y="8"/>
                      <a:pt x="142" y="14"/>
                    </a:cubicBezTo>
                    <a:cubicBezTo>
                      <a:pt x="149" y="20"/>
                      <a:pt x="159" y="30"/>
                      <a:pt x="164" y="38"/>
                    </a:cubicBezTo>
                    <a:cubicBezTo>
                      <a:pt x="169" y="46"/>
                      <a:pt x="168" y="44"/>
                      <a:pt x="174" y="62"/>
                    </a:cubicBezTo>
                    <a:cubicBezTo>
                      <a:pt x="180" y="80"/>
                      <a:pt x="194" y="113"/>
                      <a:pt x="202" y="146"/>
                    </a:cubicBezTo>
                    <a:cubicBezTo>
                      <a:pt x="210" y="179"/>
                      <a:pt x="215" y="219"/>
                      <a:pt x="222" y="258"/>
                    </a:cubicBezTo>
                    <a:cubicBezTo>
                      <a:pt x="229" y="297"/>
                      <a:pt x="235" y="339"/>
                      <a:pt x="242" y="382"/>
                    </a:cubicBezTo>
                  </a:path>
                </a:pathLst>
              </a:custGeom>
              <a:noFill/>
              <a:ln w="28575" cmpd="sng">
                <a:solidFill>
                  <a:srgbClr val="0099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30749" name="Freeform 22"/>
            <p:cNvSpPr>
              <a:spLocks/>
            </p:cNvSpPr>
            <p:nvPr/>
          </p:nvSpPr>
          <p:spPr bwMode="auto">
            <a:xfrm>
              <a:off x="2219" y="1303"/>
              <a:ext cx="78" cy="157"/>
            </a:xfrm>
            <a:custGeom>
              <a:avLst/>
              <a:gdLst>
                <a:gd name="T0" fmla="*/ 0 w 140"/>
                <a:gd name="T1" fmla="*/ 0 h 252"/>
                <a:gd name="T2" fmla="*/ 13 w 140"/>
                <a:gd name="T3" fmla="*/ 21 h 252"/>
                <a:gd name="T4" fmla="*/ 0 w 140"/>
                <a:gd name="T5" fmla="*/ 38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0" h="252">
                  <a:moveTo>
                    <a:pt x="0" y="0"/>
                  </a:moveTo>
                  <a:cubicBezTo>
                    <a:pt x="70" y="49"/>
                    <a:pt x="140" y="98"/>
                    <a:pt x="140" y="140"/>
                  </a:cubicBezTo>
                  <a:cubicBezTo>
                    <a:pt x="140" y="182"/>
                    <a:pt x="70" y="217"/>
                    <a:pt x="0" y="252"/>
                  </a:cubicBezTo>
                </a:path>
              </a:pathLst>
            </a:custGeom>
            <a:noFill/>
            <a:ln w="28575" cmpd="sng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750" name="Freeform 23"/>
            <p:cNvSpPr>
              <a:spLocks/>
            </p:cNvSpPr>
            <p:nvPr/>
          </p:nvSpPr>
          <p:spPr bwMode="auto">
            <a:xfrm>
              <a:off x="2219" y="1460"/>
              <a:ext cx="78" cy="156"/>
            </a:xfrm>
            <a:custGeom>
              <a:avLst/>
              <a:gdLst>
                <a:gd name="T0" fmla="*/ 0 w 140"/>
                <a:gd name="T1" fmla="*/ 0 h 252"/>
                <a:gd name="T2" fmla="*/ 13 w 140"/>
                <a:gd name="T3" fmla="*/ 20 h 252"/>
                <a:gd name="T4" fmla="*/ 0 w 140"/>
                <a:gd name="T5" fmla="*/ 37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0" h="252">
                  <a:moveTo>
                    <a:pt x="0" y="0"/>
                  </a:moveTo>
                  <a:cubicBezTo>
                    <a:pt x="70" y="49"/>
                    <a:pt x="140" y="98"/>
                    <a:pt x="140" y="140"/>
                  </a:cubicBezTo>
                  <a:cubicBezTo>
                    <a:pt x="140" y="182"/>
                    <a:pt x="70" y="217"/>
                    <a:pt x="0" y="252"/>
                  </a:cubicBezTo>
                </a:path>
              </a:pathLst>
            </a:custGeom>
            <a:noFill/>
            <a:ln w="28575" cmpd="sng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751" name="Freeform 24"/>
            <p:cNvSpPr>
              <a:spLocks/>
            </p:cNvSpPr>
            <p:nvPr/>
          </p:nvSpPr>
          <p:spPr bwMode="auto">
            <a:xfrm>
              <a:off x="2219" y="1616"/>
              <a:ext cx="78" cy="157"/>
            </a:xfrm>
            <a:custGeom>
              <a:avLst/>
              <a:gdLst>
                <a:gd name="T0" fmla="*/ 0 w 140"/>
                <a:gd name="T1" fmla="*/ 0 h 252"/>
                <a:gd name="T2" fmla="*/ 13 w 140"/>
                <a:gd name="T3" fmla="*/ 21 h 252"/>
                <a:gd name="T4" fmla="*/ 0 w 140"/>
                <a:gd name="T5" fmla="*/ 38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0" h="252">
                  <a:moveTo>
                    <a:pt x="0" y="0"/>
                  </a:moveTo>
                  <a:cubicBezTo>
                    <a:pt x="70" y="49"/>
                    <a:pt x="140" y="98"/>
                    <a:pt x="140" y="140"/>
                  </a:cubicBezTo>
                  <a:cubicBezTo>
                    <a:pt x="140" y="182"/>
                    <a:pt x="70" y="217"/>
                    <a:pt x="0" y="252"/>
                  </a:cubicBezTo>
                </a:path>
              </a:pathLst>
            </a:custGeom>
            <a:noFill/>
            <a:ln w="28575" cmpd="sng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752" name="Freeform 25"/>
            <p:cNvSpPr>
              <a:spLocks/>
            </p:cNvSpPr>
            <p:nvPr/>
          </p:nvSpPr>
          <p:spPr bwMode="auto">
            <a:xfrm>
              <a:off x="2219" y="1773"/>
              <a:ext cx="78" cy="155"/>
            </a:xfrm>
            <a:custGeom>
              <a:avLst/>
              <a:gdLst>
                <a:gd name="T0" fmla="*/ 0 w 140"/>
                <a:gd name="T1" fmla="*/ 0 h 252"/>
                <a:gd name="T2" fmla="*/ 13 w 140"/>
                <a:gd name="T3" fmla="*/ 20 h 252"/>
                <a:gd name="T4" fmla="*/ 0 w 140"/>
                <a:gd name="T5" fmla="*/ 36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0" h="252">
                  <a:moveTo>
                    <a:pt x="0" y="0"/>
                  </a:moveTo>
                  <a:cubicBezTo>
                    <a:pt x="70" y="49"/>
                    <a:pt x="140" y="98"/>
                    <a:pt x="140" y="140"/>
                  </a:cubicBezTo>
                  <a:cubicBezTo>
                    <a:pt x="140" y="182"/>
                    <a:pt x="70" y="217"/>
                    <a:pt x="0" y="252"/>
                  </a:cubicBezTo>
                </a:path>
              </a:pathLst>
            </a:custGeom>
            <a:noFill/>
            <a:ln w="28575" cmpd="sng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753" name="Freeform 26"/>
            <p:cNvSpPr>
              <a:spLocks/>
            </p:cNvSpPr>
            <p:nvPr/>
          </p:nvSpPr>
          <p:spPr bwMode="auto">
            <a:xfrm flipH="1">
              <a:off x="2516" y="1303"/>
              <a:ext cx="79" cy="157"/>
            </a:xfrm>
            <a:custGeom>
              <a:avLst/>
              <a:gdLst>
                <a:gd name="T0" fmla="*/ 0 w 140"/>
                <a:gd name="T1" fmla="*/ 0 h 252"/>
                <a:gd name="T2" fmla="*/ 14 w 140"/>
                <a:gd name="T3" fmla="*/ 21 h 252"/>
                <a:gd name="T4" fmla="*/ 0 w 140"/>
                <a:gd name="T5" fmla="*/ 38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0" h="252">
                  <a:moveTo>
                    <a:pt x="0" y="0"/>
                  </a:moveTo>
                  <a:cubicBezTo>
                    <a:pt x="70" y="49"/>
                    <a:pt x="140" y="98"/>
                    <a:pt x="140" y="140"/>
                  </a:cubicBezTo>
                  <a:cubicBezTo>
                    <a:pt x="140" y="182"/>
                    <a:pt x="70" y="217"/>
                    <a:pt x="0" y="252"/>
                  </a:cubicBezTo>
                </a:path>
              </a:pathLst>
            </a:custGeom>
            <a:noFill/>
            <a:ln w="28575" cmpd="sng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754" name="Freeform 27"/>
            <p:cNvSpPr>
              <a:spLocks/>
            </p:cNvSpPr>
            <p:nvPr/>
          </p:nvSpPr>
          <p:spPr bwMode="auto">
            <a:xfrm flipH="1">
              <a:off x="2516" y="1460"/>
              <a:ext cx="79" cy="156"/>
            </a:xfrm>
            <a:custGeom>
              <a:avLst/>
              <a:gdLst>
                <a:gd name="T0" fmla="*/ 0 w 140"/>
                <a:gd name="T1" fmla="*/ 0 h 252"/>
                <a:gd name="T2" fmla="*/ 14 w 140"/>
                <a:gd name="T3" fmla="*/ 20 h 252"/>
                <a:gd name="T4" fmla="*/ 0 w 140"/>
                <a:gd name="T5" fmla="*/ 37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0" h="252">
                  <a:moveTo>
                    <a:pt x="0" y="0"/>
                  </a:moveTo>
                  <a:cubicBezTo>
                    <a:pt x="70" y="49"/>
                    <a:pt x="140" y="98"/>
                    <a:pt x="140" y="140"/>
                  </a:cubicBezTo>
                  <a:cubicBezTo>
                    <a:pt x="140" y="182"/>
                    <a:pt x="70" y="217"/>
                    <a:pt x="0" y="252"/>
                  </a:cubicBezTo>
                </a:path>
              </a:pathLst>
            </a:custGeom>
            <a:noFill/>
            <a:ln w="28575" cmpd="sng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755" name="Freeform 28"/>
            <p:cNvSpPr>
              <a:spLocks/>
            </p:cNvSpPr>
            <p:nvPr/>
          </p:nvSpPr>
          <p:spPr bwMode="auto">
            <a:xfrm flipH="1">
              <a:off x="2516" y="1616"/>
              <a:ext cx="79" cy="157"/>
            </a:xfrm>
            <a:custGeom>
              <a:avLst/>
              <a:gdLst>
                <a:gd name="T0" fmla="*/ 0 w 140"/>
                <a:gd name="T1" fmla="*/ 0 h 252"/>
                <a:gd name="T2" fmla="*/ 14 w 140"/>
                <a:gd name="T3" fmla="*/ 21 h 252"/>
                <a:gd name="T4" fmla="*/ 0 w 140"/>
                <a:gd name="T5" fmla="*/ 38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0" h="252">
                  <a:moveTo>
                    <a:pt x="0" y="0"/>
                  </a:moveTo>
                  <a:cubicBezTo>
                    <a:pt x="70" y="49"/>
                    <a:pt x="140" y="98"/>
                    <a:pt x="140" y="140"/>
                  </a:cubicBezTo>
                  <a:cubicBezTo>
                    <a:pt x="140" y="182"/>
                    <a:pt x="70" y="217"/>
                    <a:pt x="0" y="252"/>
                  </a:cubicBezTo>
                </a:path>
              </a:pathLst>
            </a:custGeom>
            <a:noFill/>
            <a:ln w="28575" cmpd="sng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756" name="Freeform 29"/>
            <p:cNvSpPr>
              <a:spLocks/>
            </p:cNvSpPr>
            <p:nvPr/>
          </p:nvSpPr>
          <p:spPr bwMode="auto">
            <a:xfrm flipH="1">
              <a:off x="2516" y="1773"/>
              <a:ext cx="79" cy="155"/>
            </a:xfrm>
            <a:custGeom>
              <a:avLst/>
              <a:gdLst>
                <a:gd name="T0" fmla="*/ 0 w 140"/>
                <a:gd name="T1" fmla="*/ 0 h 252"/>
                <a:gd name="T2" fmla="*/ 14 w 140"/>
                <a:gd name="T3" fmla="*/ 20 h 252"/>
                <a:gd name="T4" fmla="*/ 0 w 140"/>
                <a:gd name="T5" fmla="*/ 36 h 2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0" h="252">
                  <a:moveTo>
                    <a:pt x="0" y="0"/>
                  </a:moveTo>
                  <a:cubicBezTo>
                    <a:pt x="70" y="49"/>
                    <a:pt x="140" y="98"/>
                    <a:pt x="140" y="140"/>
                  </a:cubicBezTo>
                  <a:cubicBezTo>
                    <a:pt x="140" y="182"/>
                    <a:pt x="70" y="217"/>
                    <a:pt x="0" y="252"/>
                  </a:cubicBezTo>
                </a:path>
              </a:pathLst>
            </a:custGeom>
            <a:noFill/>
            <a:ln w="28575" cmpd="sng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757" name="Line 30"/>
            <p:cNvSpPr>
              <a:spLocks noChangeShapeType="1"/>
            </p:cNvSpPr>
            <p:nvPr/>
          </p:nvSpPr>
          <p:spPr bwMode="auto">
            <a:xfrm>
              <a:off x="2359" y="1339"/>
              <a:ext cx="0" cy="589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758" name="Line 31"/>
            <p:cNvSpPr>
              <a:spLocks noChangeShapeType="1"/>
            </p:cNvSpPr>
            <p:nvPr/>
          </p:nvSpPr>
          <p:spPr bwMode="auto">
            <a:xfrm>
              <a:off x="2454" y="1339"/>
              <a:ext cx="0" cy="589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759" name="Line 32"/>
            <p:cNvSpPr>
              <a:spLocks noChangeShapeType="1"/>
            </p:cNvSpPr>
            <p:nvPr/>
          </p:nvSpPr>
          <p:spPr bwMode="auto">
            <a:xfrm>
              <a:off x="1293" y="1112"/>
              <a:ext cx="347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760" name="Line 33"/>
            <p:cNvSpPr>
              <a:spLocks noChangeShapeType="1"/>
            </p:cNvSpPr>
            <p:nvPr/>
          </p:nvSpPr>
          <p:spPr bwMode="auto">
            <a:xfrm>
              <a:off x="2219" y="1112"/>
              <a:ext cx="0" cy="191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761" name="Line 34"/>
            <p:cNvSpPr>
              <a:spLocks noChangeShapeType="1"/>
            </p:cNvSpPr>
            <p:nvPr/>
          </p:nvSpPr>
          <p:spPr bwMode="auto">
            <a:xfrm>
              <a:off x="2219" y="1928"/>
              <a:ext cx="0" cy="227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762" name="Line 35"/>
            <p:cNvSpPr>
              <a:spLocks noChangeShapeType="1"/>
            </p:cNvSpPr>
            <p:nvPr/>
          </p:nvSpPr>
          <p:spPr bwMode="auto">
            <a:xfrm flipH="1">
              <a:off x="1307" y="2155"/>
              <a:ext cx="91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763" name="Line 36"/>
            <p:cNvSpPr>
              <a:spLocks noChangeShapeType="1"/>
            </p:cNvSpPr>
            <p:nvPr/>
          </p:nvSpPr>
          <p:spPr bwMode="auto">
            <a:xfrm>
              <a:off x="2595" y="1928"/>
              <a:ext cx="0" cy="227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764" name="Line 37"/>
            <p:cNvSpPr>
              <a:spLocks noChangeShapeType="1"/>
            </p:cNvSpPr>
            <p:nvPr/>
          </p:nvSpPr>
          <p:spPr bwMode="auto">
            <a:xfrm>
              <a:off x="2595" y="1112"/>
              <a:ext cx="0" cy="191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765" name="Line 38"/>
            <p:cNvSpPr>
              <a:spLocks noChangeShapeType="1"/>
            </p:cNvSpPr>
            <p:nvPr/>
          </p:nvSpPr>
          <p:spPr bwMode="auto">
            <a:xfrm flipV="1">
              <a:off x="2595" y="1112"/>
              <a:ext cx="73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766" name="Line 39"/>
            <p:cNvSpPr>
              <a:spLocks noChangeShapeType="1"/>
            </p:cNvSpPr>
            <p:nvPr/>
          </p:nvSpPr>
          <p:spPr bwMode="auto">
            <a:xfrm flipV="1">
              <a:off x="2595" y="2154"/>
              <a:ext cx="732" cy="1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767" name="Text Box 40"/>
            <p:cNvSpPr txBox="1">
              <a:spLocks noChangeArrowheads="1"/>
            </p:cNvSpPr>
            <p:nvPr/>
          </p:nvSpPr>
          <p:spPr bwMode="auto">
            <a:xfrm>
              <a:off x="4368" y="1867"/>
              <a:ext cx="21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2000">
                  <a:solidFill>
                    <a:srgbClr val="FF9933"/>
                  </a:solidFill>
                  <a:latin typeface="Times New Roman" pitchFamily="18" charset="0"/>
                </a:rPr>
                <a:t>R</a:t>
              </a:r>
              <a:r>
                <a:rPr lang="en-GB" sz="2000" baseline="-25000">
                  <a:solidFill>
                    <a:srgbClr val="FF9933"/>
                  </a:solidFill>
                  <a:latin typeface="Times New Roman" pitchFamily="18" charset="0"/>
                </a:rPr>
                <a:t>L</a:t>
              </a:r>
              <a:endParaRPr lang="en-GB" sz="2000">
                <a:solidFill>
                  <a:srgbClr val="FF9933"/>
                </a:solidFill>
                <a:latin typeface="Times New Roman" pitchFamily="18" charset="0"/>
              </a:endParaRPr>
            </a:p>
          </p:txBody>
        </p:sp>
        <p:sp>
          <p:nvSpPr>
            <p:cNvPr id="30768" name="Line 41"/>
            <p:cNvSpPr>
              <a:spLocks noChangeShapeType="1"/>
            </p:cNvSpPr>
            <p:nvPr/>
          </p:nvSpPr>
          <p:spPr bwMode="auto">
            <a:xfrm>
              <a:off x="1822" y="1112"/>
              <a:ext cx="397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769" name="Line 42"/>
            <p:cNvSpPr>
              <a:spLocks noChangeShapeType="1"/>
            </p:cNvSpPr>
            <p:nvPr/>
          </p:nvSpPr>
          <p:spPr bwMode="auto">
            <a:xfrm>
              <a:off x="3858" y="1586"/>
              <a:ext cx="362" cy="1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770" name="Line 43"/>
            <p:cNvSpPr>
              <a:spLocks noChangeShapeType="1"/>
            </p:cNvSpPr>
            <p:nvPr/>
          </p:nvSpPr>
          <p:spPr bwMode="auto">
            <a:xfrm>
              <a:off x="4214" y="1592"/>
              <a:ext cx="0" cy="217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771" name="Line 44"/>
            <p:cNvSpPr>
              <a:spLocks noChangeShapeType="1"/>
            </p:cNvSpPr>
            <p:nvPr/>
          </p:nvSpPr>
          <p:spPr bwMode="auto">
            <a:xfrm>
              <a:off x="4214" y="2174"/>
              <a:ext cx="0" cy="217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30772" name="Group 45"/>
            <p:cNvGrpSpPr>
              <a:grpSpLocks/>
            </p:cNvGrpSpPr>
            <p:nvPr/>
          </p:nvGrpSpPr>
          <p:grpSpPr bwMode="auto">
            <a:xfrm>
              <a:off x="4094" y="2391"/>
              <a:ext cx="240" cy="96"/>
              <a:chOff x="967" y="4149"/>
              <a:chExt cx="240" cy="96"/>
            </a:xfrm>
          </p:grpSpPr>
          <p:grpSp>
            <p:nvGrpSpPr>
              <p:cNvPr id="30798" name="Group 46"/>
              <p:cNvGrpSpPr>
                <a:grpSpLocks/>
              </p:cNvGrpSpPr>
              <p:nvPr/>
            </p:nvGrpSpPr>
            <p:grpSpPr bwMode="auto">
              <a:xfrm>
                <a:off x="967" y="4149"/>
                <a:ext cx="240" cy="54"/>
                <a:chOff x="4353" y="2294"/>
                <a:chExt cx="240" cy="54"/>
              </a:xfrm>
            </p:grpSpPr>
            <p:sp>
              <p:nvSpPr>
                <p:cNvPr id="30800" name="Line 47"/>
                <p:cNvSpPr>
                  <a:spLocks noChangeShapeType="1"/>
                </p:cNvSpPr>
                <p:nvPr/>
              </p:nvSpPr>
              <p:spPr bwMode="auto">
                <a:xfrm>
                  <a:off x="4353" y="229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SG"/>
                </a:p>
              </p:txBody>
            </p:sp>
            <p:sp>
              <p:nvSpPr>
                <p:cNvPr id="30801" name="Line 48"/>
                <p:cNvSpPr>
                  <a:spLocks noChangeShapeType="1"/>
                </p:cNvSpPr>
                <p:nvPr/>
              </p:nvSpPr>
              <p:spPr bwMode="auto">
                <a:xfrm>
                  <a:off x="4419" y="2348"/>
                  <a:ext cx="11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SG"/>
                </a:p>
              </p:txBody>
            </p:sp>
          </p:grpSp>
          <p:sp>
            <p:nvSpPr>
              <p:cNvPr id="30799" name="Line 49"/>
              <p:cNvSpPr>
                <a:spLocks noChangeShapeType="1"/>
              </p:cNvSpPr>
              <p:nvPr/>
            </p:nvSpPr>
            <p:spPr bwMode="auto">
              <a:xfrm>
                <a:off x="1066" y="4245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  <p:sp>
          <p:nvSpPr>
            <p:cNvPr id="30773" name="Text Box 50"/>
            <p:cNvSpPr txBox="1">
              <a:spLocks noChangeArrowheads="1"/>
            </p:cNvSpPr>
            <p:nvPr/>
          </p:nvSpPr>
          <p:spPr bwMode="auto">
            <a:xfrm>
              <a:off x="3689" y="1020"/>
              <a:ext cx="40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sz="2000" baseline="-25000">
                <a:solidFill>
                  <a:srgbClr val="9933FF"/>
                </a:solidFill>
                <a:latin typeface="Times New Roman" pitchFamily="18" charset="0"/>
              </a:endParaRPr>
            </a:p>
          </p:txBody>
        </p:sp>
        <p:grpSp>
          <p:nvGrpSpPr>
            <p:cNvPr id="30774" name="Group 51"/>
            <p:cNvGrpSpPr>
              <a:grpSpLocks/>
            </p:cNvGrpSpPr>
            <p:nvPr/>
          </p:nvGrpSpPr>
          <p:grpSpPr bwMode="auto">
            <a:xfrm flipH="1">
              <a:off x="2633" y="1656"/>
              <a:ext cx="202" cy="182"/>
              <a:chOff x="2595" y="1898"/>
              <a:chExt cx="262" cy="182"/>
            </a:xfrm>
          </p:grpSpPr>
          <p:grpSp>
            <p:nvGrpSpPr>
              <p:cNvPr id="30791" name="Group 52"/>
              <p:cNvGrpSpPr>
                <a:grpSpLocks/>
              </p:cNvGrpSpPr>
              <p:nvPr/>
            </p:nvGrpSpPr>
            <p:grpSpPr bwMode="auto">
              <a:xfrm>
                <a:off x="2617" y="1984"/>
                <a:ext cx="240" cy="96"/>
                <a:chOff x="967" y="4149"/>
                <a:chExt cx="240" cy="96"/>
              </a:xfrm>
            </p:grpSpPr>
            <p:grpSp>
              <p:nvGrpSpPr>
                <p:cNvPr id="30794" name="Group 53"/>
                <p:cNvGrpSpPr>
                  <a:grpSpLocks/>
                </p:cNvGrpSpPr>
                <p:nvPr/>
              </p:nvGrpSpPr>
              <p:grpSpPr bwMode="auto">
                <a:xfrm>
                  <a:off x="967" y="4149"/>
                  <a:ext cx="240" cy="54"/>
                  <a:chOff x="4353" y="2294"/>
                  <a:chExt cx="240" cy="54"/>
                </a:xfrm>
              </p:grpSpPr>
              <p:sp>
                <p:nvSpPr>
                  <p:cNvPr id="30796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4353" y="2294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SG"/>
                  </a:p>
                </p:txBody>
              </p:sp>
              <p:sp>
                <p:nvSpPr>
                  <p:cNvPr id="30797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4419" y="2348"/>
                    <a:ext cx="11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SG"/>
                  </a:p>
                </p:txBody>
              </p:sp>
            </p:grpSp>
            <p:sp>
              <p:nvSpPr>
                <p:cNvPr id="30795" name="Line 56"/>
                <p:cNvSpPr>
                  <a:spLocks noChangeShapeType="1"/>
                </p:cNvSpPr>
                <p:nvPr/>
              </p:nvSpPr>
              <p:spPr bwMode="auto">
                <a:xfrm>
                  <a:off x="1066" y="4245"/>
                  <a:ext cx="5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SG"/>
                </a:p>
              </p:txBody>
            </p:sp>
          </p:grpSp>
          <p:sp>
            <p:nvSpPr>
              <p:cNvPr id="30792" name="Line 57"/>
              <p:cNvSpPr>
                <a:spLocks noChangeShapeType="1"/>
              </p:cNvSpPr>
              <p:nvPr/>
            </p:nvSpPr>
            <p:spPr bwMode="auto">
              <a:xfrm>
                <a:off x="2595" y="1906"/>
                <a:ext cx="142" cy="0"/>
              </a:xfrm>
              <a:prstGeom prst="line">
                <a:avLst/>
              </a:prstGeom>
              <a:noFill/>
              <a:ln w="381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0793" name="Line 58"/>
              <p:cNvSpPr>
                <a:spLocks noChangeShapeType="1"/>
              </p:cNvSpPr>
              <p:nvPr/>
            </p:nvSpPr>
            <p:spPr bwMode="auto">
              <a:xfrm>
                <a:off x="2737" y="1898"/>
                <a:ext cx="0" cy="86"/>
              </a:xfrm>
              <a:prstGeom prst="line">
                <a:avLst/>
              </a:prstGeom>
              <a:noFill/>
              <a:ln w="381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30775" name="Group 59"/>
            <p:cNvGrpSpPr>
              <a:grpSpLocks/>
            </p:cNvGrpSpPr>
            <p:nvPr/>
          </p:nvGrpSpPr>
          <p:grpSpPr bwMode="auto">
            <a:xfrm rot="2654489">
              <a:off x="3456" y="1801"/>
              <a:ext cx="226" cy="191"/>
              <a:chOff x="3504" y="3120"/>
              <a:chExt cx="336" cy="309"/>
            </a:xfrm>
          </p:grpSpPr>
          <p:sp>
            <p:nvSpPr>
              <p:cNvPr id="30789" name="AutoShape 60"/>
              <p:cNvSpPr>
                <a:spLocks noChangeArrowheads="1"/>
              </p:cNvSpPr>
              <p:nvPr/>
            </p:nvSpPr>
            <p:spPr bwMode="auto">
              <a:xfrm>
                <a:off x="3527" y="3163"/>
                <a:ext cx="283" cy="266"/>
              </a:xfrm>
              <a:prstGeom prst="triangle">
                <a:avLst>
                  <a:gd name="adj" fmla="val 50000"/>
                </a:avLst>
              </a:prstGeom>
              <a:solidFill>
                <a:srgbClr val="FFCC00"/>
              </a:solidFill>
              <a:ln w="3810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0790" name="Line 61"/>
              <p:cNvSpPr>
                <a:spLocks noChangeShapeType="1"/>
              </p:cNvSpPr>
              <p:nvPr/>
            </p:nvSpPr>
            <p:spPr bwMode="auto">
              <a:xfrm>
                <a:off x="3504" y="3120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30776" name="Group 62"/>
            <p:cNvGrpSpPr>
              <a:grpSpLocks/>
            </p:cNvGrpSpPr>
            <p:nvPr/>
          </p:nvGrpSpPr>
          <p:grpSpPr bwMode="auto">
            <a:xfrm rot="2654489">
              <a:off x="2947" y="1298"/>
              <a:ext cx="226" cy="191"/>
              <a:chOff x="3504" y="3120"/>
              <a:chExt cx="336" cy="309"/>
            </a:xfrm>
          </p:grpSpPr>
          <p:sp>
            <p:nvSpPr>
              <p:cNvPr id="30787" name="AutoShape 63"/>
              <p:cNvSpPr>
                <a:spLocks noChangeArrowheads="1"/>
              </p:cNvSpPr>
              <p:nvPr/>
            </p:nvSpPr>
            <p:spPr bwMode="auto">
              <a:xfrm>
                <a:off x="3527" y="3163"/>
                <a:ext cx="283" cy="266"/>
              </a:xfrm>
              <a:prstGeom prst="triangle">
                <a:avLst>
                  <a:gd name="adj" fmla="val 50000"/>
                </a:avLst>
              </a:prstGeom>
              <a:solidFill>
                <a:srgbClr val="FFCC00"/>
              </a:solidFill>
              <a:ln w="3810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0788" name="Line 64"/>
              <p:cNvSpPr>
                <a:spLocks noChangeShapeType="1"/>
              </p:cNvSpPr>
              <p:nvPr/>
            </p:nvSpPr>
            <p:spPr bwMode="auto">
              <a:xfrm>
                <a:off x="3504" y="3120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30777" name="Group 65"/>
            <p:cNvGrpSpPr>
              <a:grpSpLocks/>
            </p:cNvGrpSpPr>
            <p:nvPr/>
          </p:nvGrpSpPr>
          <p:grpSpPr bwMode="auto">
            <a:xfrm rot="8054489">
              <a:off x="3481" y="1236"/>
              <a:ext cx="226" cy="191"/>
              <a:chOff x="3504" y="3120"/>
              <a:chExt cx="336" cy="309"/>
            </a:xfrm>
          </p:grpSpPr>
          <p:sp>
            <p:nvSpPr>
              <p:cNvPr id="30785" name="AutoShape 66"/>
              <p:cNvSpPr>
                <a:spLocks noChangeArrowheads="1"/>
              </p:cNvSpPr>
              <p:nvPr/>
            </p:nvSpPr>
            <p:spPr bwMode="auto">
              <a:xfrm>
                <a:off x="3527" y="3163"/>
                <a:ext cx="283" cy="266"/>
              </a:xfrm>
              <a:prstGeom prst="triangle">
                <a:avLst>
                  <a:gd name="adj" fmla="val 50000"/>
                </a:avLst>
              </a:prstGeom>
              <a:solidFill>
                <a:srgbClr val="9933FF"/>
              </a:solidFill>
              <a:ln w="38100">
                <a:solidFill>
                  <a:srgbClr val="9933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0786" name="Line 67"/>
              <p:cNvSpPr>
                <a:spLocks noChangeShapeType="1"/>
              </p:cNvSpPr>
              <p:nvPr/>
            </p:nvSpPr>
            <p:spPr bwMode="auto">
              <a:xfrm>
                <a:off x="3504" y="3120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9933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30778" name="Group 68"/>
            <p:cNvGrpSpPr>
              <a:grpSpLocks/>
            </p:cNvGrpSpPr>
            <p:nvPr/>
          </p:nvGrpSpPr>
          <p:grpSpPr bwMode="auto">
            <a:xfrm rot="8054489">
              <a:off x="2947" y="1789"/>
              <a:ext cx="226" cy="191"/>
              <a:chOff x="3504" y="3120"/>
              <a:chExt cx="336" cy="309"/>
            </a:xfrm>
          </p:grpSpPr>
          <p:sp>
            <p:nvSpPr>
              <p:cNvPr id="30783" name="AutoShape 69"/>
              <p:cNvSpPr>
                <a:spLocks noChangeArrowheads="1"/>
              </p:cNvSpPr>
              <p:nvPr/>
            </p:nvSpPr>
            <p:spPr bwMode="auto">
              <a:xfrm>
                <a:off x="3527" y="3163"/>
                <a:ext cx="283" cy="266"/>
              </a:xfrm>
              <a:prstGeom prst="triangle">
                <a:avLst>
                  <a:gd name="adj" fmla="val 50000"/>
                </a:avLst>
              </a:prstGeom>
              <a:solidFill>
                <a:srgbClr val="9933FF"/>
              </a:solidFill>
              <a:ln w="38100">
                <a:solidFill>
                  <a:srgbClr val="9933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0784" name="Line 70"/>
              <p:cNvSpPr>
                <a:spLocks noChangeShapeType="1"/>
              </p:cNvSpPr>
              <p:nvPr/>
            </p:nvSpPr>
            <p:spPr bwMode="auto">
              <a:xfrm>
                <a:off x="3504" y="3120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9933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0779" name="Text Box 71"/>
            <p:cNvSpPr txBox="1">
              <a:spLocks noChangeArrowheads="1"/>
            </p:cNvSpPr>
            <p:nvPr/>
          </p:nvSpPr>
          <p:spPr bwMode="auto">
            <a:xfrm>
              <a:off x="2767" y="1127"/>
              <a:ext cx="267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sz="2000" baseline="-25000">
                <a:solidFill>
                  <a:srgbClr val="FF9933"/>
                </a:solidFill>
                <a:latin typeface="Times New Roman" pitchFamily="18" charset="0"/>
              </a:endParaRPr>
            </a:p>
          </p:txBody>
        </p:sp>
        <p:sp>
          <p:nvSpPr>
            <p:cNvPr id="30780" name="Text Box 72"/>
            <p:cNvSpPr txBox="1">
              <a:spLocks noChangeArrowheads="1"/>
            </p:cNvSpPr>
            <p:nvPr/>
          </p:nvSpPr>
          <p:spPr bwMode="auto">
            <a:xfrm>
              <a:off x="2697" y="1940"/>
              <a:ext cx="40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sz="2000" baseline="-25000">
                <a:solidFill>
                  <a:srgbClr val="9933FF"/>
                </a:solidFill>
                <a:latin typeface="Times New Roman" pitchFamily="18" charset="0"/>
              </a:endParaRPr>
            </a:p>
          </p:txBody>
        </p:sp>
        <p:sp>
          <p:nvSpPr>
            <p:cNvPr id="30781" name="Text Box 73"/>
            <p:cNvSpPr txBox="1">
              <a:spLocks noChangeArrowheads="1"/>
            </p:cNvSpPr>
            <p:nvPr/>
          </p:nvSpPr>
          <p:spPr bwMode="auto">
            <a:xfrm>
              <a:off x="3653" y="1998"/>
              <a:ext cx="267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2000">
                  <a:solidFill>
                    <a:srgbClr val="FF9933"/>
                  </a:solidFill>
                  <a:latin typeface="Times New Roman" pitchFamily="18" charset="0"/>
                </a:rPr>
                <a:t>PIV</a:t>
              </a:r>
              <a:endParaRPr lang="en-GB" sz="2000" baseline="-25000">
                <a:solidFill>
                  <a:srgbClr val="FF9933"/>
                </a:solidFill>
                <a:latin typeface="Times New Roman" pitchFamily="18" charset="0"/>
              </a:endParaRPr>
            </a:p>
          </p:txBody>
        </p:sp>
        <p:sp>
          <p:nvSpPr>
            <p:cNvPr id="30782" name="Freeform 74"/>
            <p:cNvSpPr>
              <a:spLocks/>
            </p:cNvSpPr>
            <p:nvPr/>
          </p:nvSpPr>
          <p:spPr bwMode="auto">
            <a:xfrm rot="-5400000">
              <a:off x="4027" y="1921"/>
              <a:ext cx="370" cy="144"/>
            </a:xfrm>
            <a:custGeom>
              <a:avLst/>
              <a:gdLst>
                <a:gd name="T0" fmla="*/ 0 w 2475"/>
                <a:gd name="T1" fmla="*/ 0 h 1110"/>
                <a:gd name="T2" fmla="*/ 0 w 2475"/>
                <a:gd name="T3" fmla="*/ 0 h 1110"/>
                <a:gd name="T4" fmla="*/ 0 w 2475"/>
                <a:gd name="T5" fmla="*/ 0 h 1110"/>
                <a:gd name="T6" fmla="*/ 0 w 2475"/>
                <a:gd name="T7" fmla="*/ 0 h 1110"/>
                <a:gd name="T8" fmla="*/ 0 w 2475"/>
                <a:gd name="T9" fmla="*/ 0 h 1110"/>
                <a:gd name="T10" fmla="*/ 1 w 2475"/>
                <a:gd name="T11" fmla="*/ 0 h 1110"/>
                <a:gd name="T12" fmla="*/ 1 w 2475"/>
                <a:gd name="T13" fmla="*/ 0 h 1110"/>
                <a:gd name="T14" fmla="*/ 1 w 2475"/>
                <a:gd name="T15" fmla="*/ 0 h 1110"/>
                <a:gd name="T16" fmla="*/ 1 w 2475"/>
                <a:gd name="T17" fmla="*/ 0 h 1110"/>
                <a:gd name="T18" fmla="*/ 1 w 2475"/>
                <a:gd name="T19" fmla="*/ 0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38100" cmpd="sng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4911" name="Group 95"/>
          <p:cNvGrpSpPr>
            <a:grpSpLocks/>
          </p:cNvGrpSpPr>
          <p:nvPr/>
        </p:nvGrpSpPr>
        <p:grpSpPr bwMode="auto">
          <a:xfrm>
            <a:off x="4903788" y="1617663"/>
            <a:ext cx="3935412" cy="935037"/>
            <a:chOff x="3089" y="1019"/>
            <a:chExt cx="2479" cy="589"/>
          </a:xfrm>
        </p:grpSpPr>
        <p:grpSp>
          <p:nvGrpSpPr>
            <p:cNvPr id="30730" name="Group 75"/>
            <p:cNvGrpSpPr>
              <a:grpSpLocks/>
            </p:cNvGrpSpPr>
            <p:nvPr/>
          </p:nvGrpSpPr>
          <p:grpSpPr bwMode="auto">
            <a:xfrm>
              <a:off x="3089" y="1019"/>
              <a:ext cx="2479" cy="368"/>
              <a:chOff x="3281" y="1155"/>
              <a:chExt cx="2479" cy="368"/>
            </a:xfrm>
          </p:grpSpPr>
          <p:sp>
            <p:nvSpPr>
              <p:cNvPr id="30732" name="Rectangle 76"/>
              <p:cNvSpPr>
                <a:spLocks noChangeArrowheads="1"/>
              </p:cNvSpPr>
              <p:nvPr/>
            </p:nvSpPr>
            <p:spPr bwMode="auto">
              <a:xfrm>
                <a:off x="3281" y="1155"/>
                <a:ext cx="2479" cy="368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0733" name="Rectangle 77"/>
              <p:cNvSpPr>
                <a:spLocks noChangeArrowheads="1"/>
              </p:cNvSpPr>
              <p:nvPr/>
            </p:nvSpPr>
            <p:spPr bwMode="auto">
              <a:xfrm>
                <a:off x="5581" y="1196"/>
                <a:ext cx="12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400" b="1" i="1">
                    <a:solidFill>
                      <a:srgbClr val="000000"/>
                    </a:solidFill>
                    <a:latin typeface="Times New Roman" pitchFamily="18" charset="0"/>
                  </a:rPr>
                  <a:t>V</a:t>
                </a:r>
                <a:endParaRPr lang="en-GB" sz="2400" b="1">
                  <a:latin typeface="Times New Roman" pitchFamily="18" charset="0"/>
                </a:endParaRPr>
              </a:p>
            </p:txBody>
          </p:sp>
          <p:sp>
            <p:nvSpPr>
              <p:cNvPr id="30734" name="Rectangle 78"/>
              <p:cNvSpPr>
                <a:spLocks noChangeArrowheads="1"/>
              </p:cNvSpPr>
              <p:nvPr/>
            </p:nvSpPr>
            <p:spPr bwMode="auto">
              <a:xfrm>
                <a:off x="4356" y="1196"/>
                <a:ext cx="12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400" b="1" i="1">
                    <a:solidFill>
                      <a:srgbClr val="000000"/>
                    </a:solidFill>
                    <a:latin typeface="Times New Roman" pitchFamily="18" charset="0"/>
                  </a:rPr>
                  <a:t>V</a:t>
                </a:r>
                <a:endParaRPr lang="en-GB" sz="2400" b="1">
                  <a:latin typeface="Times New Roman" pitchFamily="18" charset="0"/>
                </a:endParaRPr>
              </a:p>
            </p:txBody>
          </p:sp>
          <p:sp>
            <p:nvSpPr>
              <p:cNvPr id="30735" name="Rectangle 79"/>
              <p:cNvSpPr>
                <a:spLocks noChangeArrowheads="1"/>
              </p:cNvSpPr>
              <p:nvPr/>
            </p:nvSpPr>
            <p:spPr bwMode="auto">
              <a:xfrm>
                <a:off x="3436" y="1196"/>
                <a:ext cx="12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400" b="1" i="1">
                    <a:solidFill>
                      <a:srgbClr val="000000"/>
                    </a:solidFill>
                    <a:latin typeface="Times New Roman" pitchFamily="18" charset="0"/>
                  </a:rPr>
                  <a:t>V</a:t>
                </a:r>
                <a:endParaRPr lang="en-GB" sz="2400" b="1">
                  <a:latin typeface="Times New Roman" pitchFamily="18" charset="0"/>
                </a:endParaRPr>
              </a:p>
            </p:txBody>
          </p:sp>
          <p:sp>
            <p:nvSpPr>
              <p:cNvPr id="30736" name="Rectangle 80"/>
              <p:cNvSpPr>
                <a:spLocks noChangeArrowheads="1"/>
              </p:cNvSpPr>
              <p:nvPr/>
            </p:nvSpPr>
            <p:spPr bwMode="auto">
              <a:xfrm>
                <a:off x="4537" y="1275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400" b="1" i="1">
                    <a:solidFill>
                      <a:srgbClr val="000000"/>
                    </a:solidFill>
                    <a:latin typeface="Times New Roman" pitchFamily="18" charset="0"/>
                  </a:rPr>
                  <a:t>p</a:t>
                </a:r>
                <a:endParaRPr lang="en-GB" sz="2400" b="1">
                  <a:latin typeface="Times New Roman" pitchFamily="18" charset="0"/>
                </a:endParaRPr>
              </a:p>
            </p:txBody>
          </p:sp>
          <p:sp>
            <p:nvSpPr>
              <p:cNvPr id="30737" name="Rectangle 81"/>
              <p:cNvSpPr>
                <a:spLocks noChangeArrowheads="1"/>
              </p:cNvSpPr>
              <p:nvPr/>
            </p:nvSpPr>
            <p:spPr bwMode="auto">
              <a:xfrm>
                <a:off x="3779" y="1240"/>
                <a:ext cx="25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400" b="1" i="1">
                    <a:solidFill>
                      <a:srgbClr val="000000"/>
                    </a:solidFill>
                    <a:latin typeface="Times New Roman" pitchFamily="18" charset="0"/>
                  </a:rPr>
                  <a:t>out</a:t>
                </a:r>
                <a:endParaRPr lang="en-GB" sz="2400" b="1">
                  <a:latin typeface="Times New Roman" pitchFamily="18" charset="0"/>
                </a:endParaRPr>
              </a:p>
            </p:txBody>
          </p:sp>
          <p:sp>
            <p:nvSpPr>
              <p:cNvPr id="30738" name="Rectangle 82"/>
              <p:cNvSpPr>
                <a:spLocks noChangeArrowheads="1"/>
              </p:cNvSpPr>
              <p:nvPr/>
            </p:nvSpPr>
            <p:spPr bwMode="auto">
              <a:xfrm>
                <a:off x="3595" y="1240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400" b="1" i="1">
                    <a:solidFill>
                      <a:srgbClr val="000000"/>
                    </a:solidFill>
                    <a:latin typeface="Times New Roman" pitchFamily="18" charset="0"/>
                  </a:rPr>
                  <a:t>p</a:t>
                </a:r>
                <a:endParaRPr lang="en-GB" sz="2400" b="1">
                  <a:latin typeface="Times New Roman" pitchFamily="18" charset="0"/>
                </a:endParaRPr>
              </a:p>
            </p:txBody>
          </p:sp>
          <p:sp>
            <p:nvSpPr>
              <p:cNvPr id="30739" name="Rectangle 83"/>
              <p:cNvSpPr>
                <a:spLocks noChangeArrowheads="1"/>
              </p:cNvSpPr>
              <p:nvPr/>
            </p:nvSpPr>
            <p:spPr bwMode="auto">
              <a:xfrm>
                <a:off x="5471" y="1196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400" b="1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  <a:endParaRPr lang="en-GB" sz="2400" b="1">
                  <a:latin typeface="Times New Roman" pitchFamily="18" charset="0"/>
                </a:endParaRPr>
              </a:p>
            </p:txBody>
          </p:sp>
          <p:sp>
            <p:nvSpPr>
              <p:cNvPr id="30740" name="Rectangle 84"/>
              <p:cNvSpPr>
                <a:spLocks noChangeArrowheads="1"/>
              </p:cNvSpPr>
              <p:nvPr/>
            </p:nvSpPr>
            <p:spPr bwMode="auto">
              <a:xfrm>
                <a:off x="5405" y="1196"/>
                <a:ext cx="4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400" b="1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GB" sz="2400" b="1">
                  <a:latin typeface="Times New Roman" pitchFamily="18" charset="0"/>
                </a:endParaRPr>
              </a:p>
            </p:txBody>
          </p:sp>
          <p:sp>
            <p:nvSpPr>
              <p:cNvPr id="30741" name="Rectangle 85"/>
              <p:cNvSpPr>
                <a:spLocks noChangeArrowheads="1"/>
              </p:cNvSpPr>
              <p:nvPr/>
            </p:nvSpPr>
            <p:spPr bwMode="auto">
              <a:xfrm>
                <a:off x="5274" y="1196"/>
                <a:ext cx="14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400" b="1">
                    <a:solidFill>
                      <a:srgbClr val="000000"/>
                    </a:solidFill>
                    <a:latin typeface="Times New Roman" pitchFamily="18" charset="0"/>
                  </a:rPr>
                  <a:t> 1</a:t>
                </a:r>
                <a:endParaRPr lang="en-GB" sz="2400" b="1">
                  <a:latin typeface="Times New Roman" pitchFamily="18" charset="0"/>
                </a:endParaRPr>
              </a:p>
            </p:txBody>
          </p:sp>
          <p:sp>
            <p:nvSpPr>
              <p:cNvPr id="30742" name="Rectangle 86"/>
              <p:cNvSpPr>
                <a:spLocks noChangeArrowheads="1"/>
              </p:cNvSpPr>
              <p:nvPr/>
            </p:nvSpPr>
            <p:spPr bwMode="auto">
              <a:xfrm>
                <a:off x="4657" y="1275"/>
                <a:ext cx="373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400" b="1">
                    <a:solidFill>
                      <a:srgbClr val="000000"/>
                    </a:solidFill>
                    <a:latin typeface="Times New Roman" pitchFamily="18" charset="0"/>
                  </a:rPr>
                  <a:t>(sec)</a:t>
                </a:r>
                <a:endParaRPr lang="en-GB" sz="2400" b="1">
                  <a:latin typeface="Times New Roman" pitchFamily="18" charset="0"/>
                </a:endParaRPr>
              </a:p>
            </p:txBody>
          </p:sp>
          <p:sp>
            <p:nvSpPr>
              <p:cNvPr id="30743" name="Rectangle 87"/>
              <p:cNvSpPr>
                <a:spLocks noChangeArrowheads="1"/>
              </p:cNvSpPr>
              <p:nvPr/>
            </p:nvSpPr>
            <p:spPr bwMode="auto">
              <a:xfrm>
                <a:off x="4048" y="1240"/>
                <a:ext cx="6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400" b="1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GB" sz="2400" b="1">
                  <a:latin typeface="Times New Roman" pitchFamily="18" charset="0"/>
                </a:endParaRPr>
              </a:p>
            </p:txBody>
          </p:sp>
          <p:sp>
            <p:nvSpPr>
              <p:cNvPr id="30744" name="Rectangle 88"/>
              <p:cNvSpPr>
                <a:spLocks noChangeArrowheads="1"/>
              </p:cNvSpPr>
              <p:nvPr/>
            </p:nvSpPr>
            <p:spPr bwMode="auto">
              <a:xfrm>
                <a:off x="3705" y="1240"/>
                <a:ext cx="6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400" b="1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GB" sz="2400" b="1">
                  <a:latin typeface="Times New Roman" pitchFamily="18" charset="0"/>
                </a:endParaRPr>
              </a:p>
            </p:txBody>
          </p:sp>
          <p:sp>
            <p:nvSpPr>
              <p:cNvPr id="30745" name="Rectangle 89"/>
              <p:cNvSpPr>
                <a:spLocks noChangeArrowheads="1"/>
              </p:cNvSpPr>
              <p:nvPr/>
            </p:nvSpPr>
            <p:spPr bwMode="auto">
              <a:xfrm>
                <a:off x="5149" y="1223"/>
                <a:ext cx="10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400" b="1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GB" sz="2400" b="1">
                  <a:latin typeface="Times New Roman" pitchFamily="18" charset="0"/>
                </a:endParaRPr>
              </a:p>
            </p:txBody>
          </p:sp>
          <p:sp>
            <p:nvSpPr>
              <p:cNvPr id="30746" name="Rectangle 90"/>
              <p:cNvSpPr>
                <a:spLocks noChangeArrowheads="1"/>
              </p:cNvSpPr>
              <p:nvPr/>
            </p:nvSpPr>
            <p:spPr bwMode="auto">
              <a:xfrm>
                <a:off x="4176" y="1173"/>
                <a:ext cx="10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400" b="1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GB" sz="2400" b="1">
                  <a:latin typeface="Times New Roman" pitchFamily="18" charset="0"/>
                </a:endParaRPr>
              </a:p>
            </p:txBody>
          </p:sp>
        </p:grpSp>
        <p:sp>
          <p:nvSpPr>
            <p:cNvPr id="30731" name="Line 91"/>
            <p:cNvSpPr>
              <a:spLocks noChangeShapeType="1"/>
            </p:cNvSpPr>
            <p:nvPr/>
          </p:nvSpPr>
          <p:spPr bwMode="auto">
            <a:xfrm>
              <a:off x="3296" y="1408"/>
              <a:ext cx="8" cy="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4912" name="Group 96"/>
          <p:cNvGrpSpPr>
            <a:grpSpLocks/>
          </p:cNvGrpSpPr>
          <p:nvPr/>
        </p:nvGrpSpPr>
        <p:grpSpPr bwMode="auto">
          <a:xfrm>
            <a:off x="3517900" y="3479800"/>
            <a:ext cx="1130300" cy="835025"/>
            <a:chOff x="2216" y="2192"/>
            <a:chExt cx="712" cy="526"/>
          </a:xfrm>
        </p:grpSpPr>
        <p:sp>
          <p:nvSpPr>
            <p:cNvPr id="30728" name="Text Box 92"/>
            <p:cNvSpPr txBox="1">
              <a:spLocks noChangeArrowheads="1"/>
            </p:cNvSpPr>
            <p:nvPr/>
          </p:nvSpPr>
          <p:spPr bwMode="auto">
            <a:xfrm>
              <a:off x="2216" y="2424"/>
              <a:ext cx="712" cy="29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 b="1" i="1">
                  <a:latin typeface="Times New Roman" pitchFamily="18" charset="0"/>
                </a:rPr>
                <a:t>- 0.7 V</a:t>
              </a:r>
            </a:p>
          </p:txBody>
        </p:sp>
        <p:sp>
          <p:nvSpPr>
            <p:cNvPr id="30729" name="Line 93"/>
            <p:cNvSpPr>
              <a:spLocks noChangeShapeType="1"/>
            </p:cNvSpPr>
            <p:nvPr/>
          </p:nvSpPr>
          <p:spPr bwMode="auto">
            <a:xfrm>
              <a:off x="2472" y="2192"/>
              <a:ext cx="0" cy="2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aphicFrame>
        <p:nvGraphicFramePr>
          <p:cNvPr id="34910" name="Object 94"/>
          <p:cNvGraphicFramePr>
            <a:graphicFrameLocks noGrp="1" noChangeAspect="1"/>
          </p:cNvGraphicFramePr>
          <p:nvPr>
            <p:ph idx="1"/>
          </p:nvPr>
        </p:nvGraphicFramePr>
        <p:xfrm>
          <a:off x="2393950" y="4768850"/>
          <a:ext cx="392588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5" name="Equation" r:id="rId3" imgW="1473200" imgH="241300" progId="Equation.3">
                  <p:embed/>
                </p:oleObj>
              </mc:Choice>
              <mc:Fallback>
                <p:oleObj name="Equation" r:id="rId3" imgW="1473200" imgH="241300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4768850"/>
                        <a:ext cx="3925888" cy="6429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Rectangle 2"/>
          <p:cNvSpPr txBox="1">
            <a:spLocks noChangeArrowheads="1"/>
          </p:cNvSpPr>
          <p:nvPr/>
        </p:nvSpPr>
        <p:spPr>
          <a:xfrm>
            <a:off x="-2799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Peak Inverse Voltage of Bridge rectifier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C6A72E-9A7B-4208-BFCF-F6954B07064D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4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4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91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91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D1C39F"/>
              </a:gs>
              <a:gs pos="17500">
                <a:srgbClr val="F0EBD5"/>
              </a:gs>
              <a:gs pos="50000">
                <a:srgbClr val="FFEFD1"/>
              </a:gs>
              <a:gs pos="82500">
                <a:srgbClr val="F0EBD5"/>
              </a:gs>
              <a:gs pos="100000">
                <a:srgbClr val="D1C39F"/>
              </a:gs>
            </a:gsLst>
            <a:lin ang="5400000" scaled="1"/>
          </a:gradFill>
          <a:ln w="38100">
            <a:solidFill>
              <a:srgbClr val="CC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lum bright="-18000"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" r="15080" b="9279"/>
          <a:stretch>
            <a:fillRect/>
          </a:stretch>
        </p:blipFill>
        <p:spPr bwMode="auto">
          <a:xfrm>
            <a:off x="31750" y="0"/>
            <a:ext cx="91170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21055" y="1338"/>
            <a:ext cx="9169818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Summary of Power Supply Rectifiers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C6A72E-9A7B-4208-BFCF-F6954B07064D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D1C39F"/>
              </a:gs>
              <a:gs pos="35001">
                <a:srgbClr val="F0EBD5"/>
              </a:gs>
              <a:gs pos="100000">
                <a:srgbClr val="FFEFD1"/>
              </a:gs>
            </a:gsLst>
            <a:lin ang="2700000" scaled="1"/>
          </a:gradFill>
          <a:ln w="38100">
            <a:solidFill>
              <a:srgbClr val="CC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lum bright="-18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" r="1289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5B0FD9-1A31-4F18-84C9-26795F4B4F12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0113" y="1484313"/>
            <a:ext cx="7488237" cy="3598862"/>
          </a:xfrm>
        </p:spPr>
        <p:txBody>
          <a:bodyPr/>
          <a:lstStyle/>
          <a:p>
            <a:pPr marL="355600" indent="-355600" eaLnBrk="1" hangingPunct="1">
              <a:buFontTx/>
              <a:buNone/>
            </a:pPr>
            <a:r>
              <a:rPr lang="en-GB" smtClean="0"/>
              <a:t>There are three basic types of rectifiers:</a:t>
            </a:r>
          </a:p>
          <a:p>
            <a:pPr marL="355600" indent="-355600" eaLnBrk="1" hangingPunct="1">
              <a:buFontTx/>
              <a:buAutoNum type="arabicPeriod"/>
            </a:pPr>
            <a:r>
              <a:rPr lang="en-GB" smtClean="0">
                <a:solidFill>
                  <a:srgbClr val="0000CC"/>
                </a:solidFill>
              </a:rPr>
              <a:t>Half-wave rectifier</a:t>
            </a:r>
          </a:p>
          <a:p>
            <a:pPr marL="355600" indent="-355600" eaLnBrk="1" hangingPunct="1">
              <a:lnSpc>
                <a:spcPct val="110000"/>
              </a:lnSpc>
              <a:buFontTx/>
              <a:buAutoNum type="arabicPeriod"/>
            </a:pPr>
            <a:r>
              <a:rPr lang="en-GB" smtClean="0"/>
              <a:t>Full-wave rectifier with centre-tapped transformer</a:t>
            </a:r>
          </a:p>
          <a:p>
            <a:pPr marL="355600" indent="-355600" eaLnBrk="1" hangingPunct="1">
              <a:lnSpc>
                <a:spcPct val="110000"/>
              </a:lnSpc>
              <a:buFontTx/>
              <a:buAutoNum type="arabicPeriod"/>
            </a:pPr>
            <a:r>
              <a:rPr lang="en-GB" smtClean="0">
                <a:solidFill>
                  <a:srgbClr val="0000CC"/>
                </a:solidFill>
              </a:rPr>
              <a:t>Full-wave bridge rectifier (the most commonly used)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Rectifiers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C6A72E-9A7B-4208-BFCF-F6954B07064D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8900000" scaled="1"/>
          </a:gradFill>
          <a:ln w="38100">
            <a:solidFill>
              <a:srgbClr val="CC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594"/>
            <a:chExt cx="5448" cy="3001"/>
          </a:xfrm>
        </p:grpSpPr>
        <p:pic>
          <p:nvPicPr>
            <p:cNvPr id="33796" name="Picture 4"/>
            <p:cNvPicPr>
              <a:picLocks noChangeAspect="1" noChangeArrowheads="1"/>
            </p:cNvPicPr>
            <p:nvPr/>
          </p:nvPicPr>
          <p:blipFill>
            <a:blip r:embed="rId2">
              <a:lum bright="-18000" contras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8" r="3125" b="3017"/>
            <a:stretch>
              <a:fillRect/>
            </a:stretch>
          </p:blipFill>
          <p:spPr bwMode="auto">
            <a:xfrm>
              <a:off x="0" y="594"/>
              <a:ext cx="5448" cy="3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797" name="Oval 5"/>
            <p:cNvSpPr>
              <a:spLocks noChangeArrowheads="1"/>
            </p:cNvSpPr>
            <p:nvPr/>
          </p:nvSpPr>
          <p:spPr bwMode="auto">
            <a:xfrm rot="1277432">
              <a:off x="1734" y="2880"/>
              <a:ext cx="56" cy="16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3798" name="Oval 6"/>
            <p:cNvSpPr>
              <a:spLocks noChangeArrowheads="1"/>
            </p:cNvSpPr>
            <p:nvPr/>
          </p:nvSpPr>
          <p:spPr bwMode="auto">
            <a:xfrm rot="1277432">
              <a:off x="1634" y="2820"/>
              <a:ext cx="80" cy="14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5B0FD9-1A31-4F18-84C9-26795F4B4F12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683568" y="2861320"/>
            <a:ext cx="7772400" cy="1080120"/>
          </a:xfrm>
          <a:prstGeom prst="rect">
            <a:avLst/>
          </a:prstGeom>
          <a:solidFill>
            <a:srgbClr val="CEB966"/>
          </a:solidFill>
          <a:effectLst>
            <a:glow rad="228600">
              <a:srgbClr val="FFFF00">
                <a:alpha val="40000"/>
              </a:srgbClr>
            </a:glow>
          </a:effectLst>
        </p:spPr>
        <p:txBody>
          <a:bodyPr anchor="ctr"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GB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End of Chapter 19 (Part 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D681AB-9260-4D98-BB9D-631E6A994DD7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0888" y="3613150"/>
            <a:ext cx="8088312" cy="2509838"/>
          </a:xfrm>
        </p:spPr>
        <p:txBody>
          <a:bodyPr/>
          <a:lstStyle/>
          <a:p>
            <a:pPr marL="381000" indent="-381000" eaLnBrk="1" hangingPunct="1"/>
            <a:r>
              <a:rPr lang="en-GB" smtClean="0"/>
              <a:t>The diode will convert  input voltage (V</a:t>
            </a:r>
            <a:r>
              <a:rPr lang="en-GB" baseline="-25000" smtClean="0"/>
              <a:t>in</a:t>
            </a:r>
            <a:r>
              <a:rPr lang="en-GB" smtClean="0"/>
              <a:t>) waveform into half wave output (V</a:t>
            </a:r>
            <a:r>
              <a:rPr lang="en-GB" baseline="-25000" smtClean="0"/>
              <a:t>out</a:t>
            </a:r>
            <a:r>
              <a:rPr lang="en-GB" smtClean="0"/>
              <a:t>).</a:t>
            </a:r>
          </a:p>
        </p:txBody>
      </p:sp>
      <p:pic>
        <p:nvPicPr>
          <p:cNvPr id="5123" name="Picture 3"/>
          <p:cNvPicPr>
            <a:picLocks noChangeArrowheads="1"/>
          </p:cNvPicPr>
          <p:nvPr/>
        </p:nvPicPr>
        <p:blipFill>
          <a:blip r:embed="rId3" cstate="print">
            <a:lum bright="-24000"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8" t="5470" r="25145" b="75862"/>
          <a:stretch>
            <a:fillRect/>
          </a:stretch>
        </p:blipFill>
        <p:spPr bwMode="auto">
          <a:xfrm>
            <a:off x="2336800" y="939800"/>
            <a:ext cx="4313238" cy="254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6194425" y="1446213"/>
            <a:ext cx="2949575" cy="1511300"/>
            <a:chOff x="3545" y="2855"/>
            <a:chExt cx="1858" cy="952"/>
          </a:xfrm>
        </p:grpSpPr>
        <p:sp>
          <p:nvSpPr>
            <p:cNvPr id="5137" name="Freeform 5"/>
            <p:cNvSpPr>
              <a:spLocks/>
            </p:cNvSpPr>
            <p:nvPr/>
          </p:nvSpPr>
          <p:spPr bwMode="auto">
            <a:xfrm>
              <a:off x="3986" y="3104"/>
              <a:ext cx="272" cy="382"/>
            </a:xfrm>
            <a:custGeom>
              <a:avLst/>
              <a:gdLst>
                <a:gd name="T0" fmla="*/ 0 w 242"/>
                <a:gd name="T1" fmla="*/ 378 h 382"/>
                <a:gd name="T2" fmla="*/ 48 w 242"/>
                <a:gd name="T3" fmla="*/ 216 h 382"/>
                <a:gd name="T4" fmla="*/ 82 w 242"/>
                <a:gd name="T5" fmla="*/ 114 h 382"/>
                <a:gd name="T6" fmla="*/ 130 w 242"/>
                <a:gd name="T7" fmla="*/ 40 h 382"/>
                <a:gd name="T8" fmla="*/ 175 w 242"/>
                <a:gd name="T9" fmla="*/ 6 h 382"/>
                <a:gd name="T10" fmla="*/ 197 w 242"/>
                <a:gd name="T11" fmla="*/ 4 h 382"/>
                <a:gd name="T12" fmla="*/ 227 w 242"/>
                <a:gd name="T13" fmla="*/ 14 h 382"/>
                <a:gd name="T14" fmla="*/ 262 w 242"/>
                <a:gd name="T15" fmla="*/ 38 h 382"/>
                <a:gd name="T16" fmla="*/ 278 w 242"/>
                <a:gd name="T17" fmla="*/ 62 h 382"/>
                <a:gd name="T18" fmla="*/ 323 w 242"/>
                <a:gd name="T19" fmla="*/ 146 h 382"/>
                <a:gd name="T20" fmla="*/ 355 w 242"/>
                <a:gd name="T21" fmla="*/ 258 h 382"/>
                <a:gd name="T22" fmla="*/ 387 w 242"/>
                <a:gd name="T23" fmla="*/ 382 h 3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2" h="382">
                  <a:moveTo>
                    <a:pt x="0" y="378"/>
                  </a:moveTo>
                  <a:cubicBezTo>
                    <a:pt x="10" y="319"/>
                    <a:pt x="21" y="260"/>
                    <a:pt x="30" y="216"/>
                  </a:cubicBezTo>
                  <a:cubicBezTo>
                    <a:pt x="39" y="172"/>
                    <a:pt x="43" y="143"/>
                    <a:pt x="52" y="114"/>
                  </a:cubicBezTo>
                  <a:cubicBezTo>
                    <a:pt x="61" y="85"/>
                    <a:pt x="72" y="58"/>
                    <a:pt x="82" y="40"/>
                  </a:cubicBezTo>
                  <a:cubicBezTo>
                    <a:pt x="92" y="22"/>
                    <a:pt x="103" y="12"/>
                    <a:pt x="110" y="6"/>
                  </a:cubicBezTo>
                  <a:cubicBezTo>
                    <a:pt x="117" y="0"/>
                    <a:pt x="119" y="3"/>
                    <a:pt x="124" y="4"/>
                  </a:cubicBezTo>
                  <a:cubicBezTo>
                    <a:pt x="129" y="5"/>
                    <a:pt x="135" y="8"/>
                    <a:pt x="142" y="14"/>
                  </a:cubicBezTo>
                  <a:cubicBezTo>
                    <a:pt x="149" y="20"/>
                    <a:pt x="159" y="30"/>
                    <a:pt x="164" y="38"/>
                  </a:cubicBezTo>
                  <a:cubicBezTo>
                    <a:pt x="169" y="46"/>
                    <a:pt x="168" y="44"/>
                    <a:pt x="174" y="62"/>
                  </a:cubicBezTo>
                  <a:cubicBezTo>
                    <a:pt x="180" y="80"/>
                    <a:pt x="194" y="113"/>
                    <a:pt x="202" y="146"/>
                  </a:cubicBezTo>
                  <a:cubicBezTo>
                    <a:pt x="210" y="179"/>
                    <a:pt x="215" y="219"/>
                    <a:pt x="222" y="258"/>
                  </a:cubicBezTo>
                  <a:cubicBezTo>
                    <a:pt x="229" y="297"/>
                    <a:pt x="235" y="339"/>
                    <a:pt x="242" y="382"/>
                  </a:cubicBezTo>
                </a:path>
              </a:pathLst>
            </a:custGeom>
            <a:solidFill>
              <a:srgbClr val="CCCCFF"/>
            </a:solidFill>
            <a:ln w="38100" cmpd="sng">
              <a:solidFill>
                <a:srgbClr val="6600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138" name="Line 6"/>
            <p:cNvSpPr>
              <a:spLocks noChangeShapeType="1"/>
            </p:cNvSpPr>
            <p:nvPr/>
          </p:nvSpPr>
          <p:spPr bwMode="auto">
            <a:xfrm>
              <a:off x="3881" y="3491"/>
              <a:ext cx="120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139" name="Freeform 7"/>
            <p:cNvSpPr>
              <a:spLocks/>
            </p:cNvSpPr>
            <p:nvPr/>
          </p:nvSpPr>
          <p:spPr bwMode="auto">
            <a:xfrm>
              <a:off x="4527" y="3104"/>
              <a:ext cx="264" cy="382"/>
            </a:xfrm>
            <a:custGeom>
              <a:avLst/>
              <a:gdLst>
                <a:gd name="T0" fmla="*/ 0 w 242"/>
                <a:gd name="T1" fmla="*/ 378 h 382"/>
                <a:gd name="T2" fmla="*/ 43 w 242"/>
                <a:gd name="T3" fmla="*/ 216 h 382"/>
                <a:gd name="T4" fmla="*/ 74 w 242"/>
                <a:gd name="T5" fmla="*/ 114 h 382"/>
                <a:gd name="T6" fmla="*/ 116 w 242"/>
                <a:gd name="T7" fmla="*/ 40 h 382"/>
                <a:gd name="T8" fmla="*/ 156 w 242"/>
                <a:gd name="T9" fmla="*/ 6 h 382"/>
                <a:gd name="T10" fmla="*/ 175 w 242"/>
                <a:gd name="T11" fmla="*/ 4 h 382"/>
                <a:gd name="T12" fmla="*/ 201 w 242"/>
                <a:gd name="T13" fmla="*/ 14 h 382"/>
                <a:gd name="T14" fmla="*/ 232 w 242"/>
                <a:gd name="T15" fmla="*/ 38 h 382"/>
                <a:gd name="T16" fmla="*/ 247 w 242"/>
                <a:gd name="T17" fmla="*/ 62 h 382"/>
                <a:gd name="T18" fmla="*/ 286 w 242"/>
                <a:gd name="T19" fmla="*/ 146 h 382"/>
                <a:gd name="T20" fmla="*/ 314 w 242"/>
                <a:gd name="T21" fmla="*/ 258 h 382"/>
                <a:gd name="T22" fmla="*/ 343 w 242"/>
                <a:gd name="T23" fmla="*/ 382 h 3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2" h="382">
                  <a:moveTo>
                    <a:pt x="0" y="378"/>
                  </a:moveTo>
                  <a:cubicBezTo>
                    <a:pt x="10" y="319"/>
                    <a:pt x="21" y="260"/>
                    <a:pt x="30" y="216"/>
                  </a:cubicBezTo>
                  <a:cubicBezTo>
                    <a:pt x="39" y="172"/>
                    <a:pt x="43" y="143"/>
                    <a:pt x="52" y="114"/>
                  </a:cubicBezTo>
                  <a:cubicBezTo>
                    <a:pt x="61" y="85"/>
                    <a:pt x="72" y="58"/>
                    <a:pt x="82" y="40"/>
                  </a:cubicBezTo>
                  <a:cubicBezTo>
                    <a:pt x="92" y="22"/>
                    <a:pt x="103" y="12"/>
                    <a:pt x="110" y="6"/>
                  </a:cubicBezTo>
                  <a:cubicBezTo>
                    <a:pt x="117" y="0"/>
                    <a:pt x="119" y="3"/>
                    <a:pt x="124" y="4"/>
                  </a:cubicBezTo>
                  <a:cubicBezTo>
                    <a:pt x="129" y="5"/>
                    <a:pt x="135" y="8"/>
                    <a:pt x="142" y="14"/>
                  </a:cubicBezTo>
                  <a:cubicBezTo>
                    <a:pt x="149" y="20"/>
                    <a:pt x="159" y="30"/>
                    <a:pt x="164" y="38"/>
                  </a:cubicBezTo>
                  <a:cubicBezTo>
                    <a:pt x="169" y="46"/>
                    <a:pt x="168" y="44"/>
                    <a:pt x="174" y="62"/>
                  </a:cubicBezTo>
                  <a:cubicBezTo>
                    <a:pt x="180" y="80"/>
                    <a:pt x="194" y="113"/>
                    <a:pt x="202" y="146"/>
                  </a:cubicBezTo>
                  <a:cubicBezTo>
                    <a:pt x="210" y="179"/>
                    <a:pt x="215" y="219"/>
                    <a:pt x="222" y="258"/>
                  </a:cubicBezTo>
                  <a:cubicBezTo>
                    <a:pt x="229" y="297"/>
                    <a:pt x="235" y="339"/>
                    <a:pt x="242" y="382"/>
                  </a:cubicBezTo>
                </a:path>
              </a:pathLst>
            </a:custGeom>
            <a:solidFill>
              <a:srgbClr val="CCCCFF"/>
            </a:solidFill>
            <a:ln w="38100" cmpd="sng">
              <a:solidFill>
                <a:srgbClr val="6600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140" name="Text Box 8"/>
            <p:cNvSpPr txBox="1">
              <a:spLocks noChangeArrowheads="1"/>
            </p:cNvSpPr>
            <p:nvPr/>
          </p:nvSpPr>
          <p:spPr bwMode="auto">
            <a:xfrm>
              <a:off x="3545" y="2855"/>
              <a:ext cx="5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000">
                  <a:latin typeface="Times New Roman" pitchFamily="18" charset="0"/>
                </a:rPr>
                <a:t>V</a:t>
              </a:r>
              <a:r>
                <a:rPr lang="en-GB" sz="2000" baseline="-25000">
                  <a:latin typeface="Times New Roman" pitchFamily="18" charset="0"/>
                </a:rPr>
                <a:t>out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5141" name="Line 9"/>
            <p:cNvSpPr>
              <a:spLocks noChangeShapeType="1"/>
            </p:cNvSpPr>
            <p:nvPr/>
          </p:nvSpPr>
          <p:spPr bwMode="auto">
            <a:xfrm flipV="1">
              <a:off x="3978" y="3099"/>
              <a:ext cx="1" cy="7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142" name="Text Box 10"/>
            <p:cNvSpPr txBox="1">
              <a:spLocks noChangeArrowheads="1"/>
            </p:cNvSpPr>
            <p:nvPr/>
          </p:nvSpPr>
          <p:spPr bwMode="auto">
            <a:xfrm>
              <a:off x="5198" y="3331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0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5143" name="Line 11"/>
            <p:cNvSpPr>
              <a:spLocks noChangeShapeType="1"/>
            </p:cNvSpPr>
            <p:nvPr/>
          </p:nvSpPr>
          <p:spPr bwMode="auto">
            <a:xfrm>
              <a:off x="4264" y="3472"/>
              <a:ext cx="264" cy="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44" name="Line 12"/>
            <p:cNvSpPr>
              <a:spLocks noChangeShapeType="1"/>
            </p:cNvSpPr>
            <p:nvPr/>
          </p:nvSpPr>
          <p:spPr bwMode="auto">
            <a:xfrm>
              <a:off x="4800" y="3472"/>
              <a:ext cx="264" cy="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1295400" y="4800600"/>
            <a:ext cx="67818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  <a:buFontTx/>
              <a:buChar char="•"/>
            </a:pPr>
            <a:r>
              <a:rPr lang="en-GB" sz="2800">
                <a:solidFill>
                  <a:srgbClr val="3399FF"/>
                </a:solidFill>
                <a:latin typeface="Times New Roman" pitchFamily="18" charset="0"/>
              </a:rPr>
              <a:t>Only the positive half-cycles appear across the load.</a:t>
            </a:r>
          </a:p>
          <a:p>
            <a:pPr marL="381000" indent="-381000">
              <a:spcBef>
                <a:spcPct val="50000"/>
              </a:spcBef>
              <a:buFontTx/>
              <a:buChar char="•"/>
            </a:pPr>
            <a:r>
              <a:rPr lang="en-GB" sz="2800">
                <a:latin typeface="Times New Roman" pitchFamily="18" charset="0"/>
              </a:rPr>
              <a:t>Output is a pulsating dc voltage.</a:t>
            </a:r>
          </a:p>
        </p:txBody>
      </p:sp>
      <p:grpSp>
        <p:nvGrpSpPr>
          <p:cNvPr id="6158" name="Group 14"/>
          <p:cNvGrpSpPr>
            <a:grpSpLocks/>
          </p:cNvGrpSpPr>
          <p:nvPr/>
        </p:nvGrpSpPr>
        <p:grpSpPr bwMode="auto">
          <a:xfrm>
            <a:off x="152400" y="1178270"/>
            <a:ext cx="2879725" cy="1414462"/>
            <a:chOff x="120" y="567"/>
            <a:chExt cx="1814" cy="891"/>
          </a:xfrm>
        </p:grpSpPr>
        <p:grpSp>
          <p:nvGrpSpPr>
            <p:cNvPr id="5128" name="Group 15"/>
            <p:cNvGrpSpPr>
              <a:grpSpLocks/>
            </p:cNvGrpSpPr>
            <p:nvPr/>
          </p:nvGrpSpPr>
          <p:grpSpPr bwMode="auto">
            <a:xfrm>
              <a:off x="120" y="567"/>
              <a:ext cx="1814" cy="891"/>
              <a:chOff x="3545" y="2135"/>
              <a:chExt cx="1814" cy="891"/>
            </a:xfrm>
          </p:grpSpPr>
          <p:sp>
            <p:nvSpPr>
              <p:cNvPr id="5130" name="Freeform 16"/>
              <p:cNvSpPr>
                <a:spLocks/>
              </p:cNvSpPr>
              <p:nvPr/>
            </p:nvSpPr>
            <p:spPr bwMode="auto">
              <a:xfrm>
                <a:off x="3973" y="2314"/>
                <a:ext cx="523" cy="712"/>
              </a:xfrm>
              <a:custGeom>
                <a:avLst/>
                <a:gdLst>
                  <a:gd name="T0" fmla="*/ 0 w 480"/>
                  <a:gd name="T1" fmla="*/ 464 h 664"/>
                  <a:gd name="T2" fmla="*/ 68 w 480"/>
                  <a:gd name="T3" fmla="*/ 148 h 664"/>
                  <a:gd name="T4" fmla="*/ 135 w 480"/>
                  <a:gd name="T5" fmla="*/ 20 h 664"/>
                  <a:gd name="T6" fmla="*/ 203 w 480"/>
                  <a:gd name="T7" fmla="*/ 20 h 664"/>
                  <a:gd name="T8" fmla="*/ 270 w 480"/>
                  <a:gd name="T9" fmla="*/ 148 h 664"/>
                  <a:gd name="T10" fmla="*/ 339 w 480"/>
                  <a:gd name="T11" fmla="*/ 464 h 664"/>
                  <a:gd name="T12" fmla="*/ 406 w 480"/>
                  <a:gd name="T13" fmla="*/ 718 h 664"/>
                  <a:gd name="T14" fmla="*/ 474 w 480"/>
                  <a:gd name="T15" fmla="*/ 846 h 664"/>
                  <a:gd name="T16" fmla="*/ 540 w 480"/>
                  <a:gd name="T17" fmla="*/ 846 h 664"/>
                  <a:gd name="T18" fmla="*/ 609 w 480"/>
                  <a:gd name="T19" fmla="*/ 655 h 664"/>
                  <a:gd name="T20" fmla="*/ 677 w 480"/>
                  <a:gd name="T21" fmla="*/ 464 h 66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80" h="664">
                    <a:moveTo>
                      <a:pt x="0" y="352"/>
                    </a:moveTo>
                    <a:cubicBezTo>
                      <a:pt x="16" y="260"/>
                      <a:pt x="32" y="168"/>
                      <a:pt x="48" y="112"/>
                    </a:cubicBezTo>
                    <a:cubicBezTo>
                      <a:pt x="64" y="56"/>
                      <a:pt x="80" y="32"/>
                      <a:pt x="96" y="16"/>
                    </a:cubicBezTo>
                    <a:cubicBezTo>
                      <a:pt x="112" y="0"/>
                      <a:pt x="128" y="0"/>
                      <a:pt x="144" y="16"/>
                    </a:cubicBezTo>
                    <a:cubicBezTo>
                      <a:pt x="160" y="32"/>
                      <a:pt x="176" y="56"/>
                      <a:pt x="192" y="112"/>
                    </a:cubicBezTo>
                    <a:cubicBezTo>
                      <a:pt x="208" y="168"/>
                      <a:pt x="224" y="280"/>
                      <a:pt x="240" y="352"/>
                    </a:cubicBezTo>
                    <a:cubicBezTo>
                      <a:pt x="256" y="424"/>
                      <a:pt x="272" y="496"/>
                      <a:pt x="288" y="544"/>
                    </a:cubicBezTo>
                    <a:cubicBezTo>
                      <a:pt x="304" y="592"/>
                      <a:pt x="320" y="624"/>
                      <a:pt x="336" y="640"/>
                    </a:cubicBezTo>
                    <a:cubicBezTo>
                      <a:pt x="352" y="656"/>
                      <a:pt x="368" y="664"/>
                      <a:pt x="384" y="640"/>
                    </a:cubicBezTo>
                    <a:cubicBezTo>
                      <a:pt x="400" y="616"/>
                      <a:pt x="416" y="544"/>
                      <a:pt x="432" y="496"/>
                    </a:cubicBezTo>
                    <a:cubicBezTo>
                      <a:pt x="448" y="448"/>
                      <a:pt x="472" y="376"/>
                      <a:pt x="480" y="352"/>
                    </a:cubicBezTo>
                  </a:path>
                </a:pathLst>
              </a:custGeom>
              <a:solidFill>
                <a:srgbClr val="CCCCFF"/>
              </a:solidFill>
              <a:ln w="38100" cmpd="sng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5131" name="Line 17"/>
              <p:cNvSpPr>
                <a:spLocks noChangeShapeType="1"/>
              </p:cNvSpPr>
              <p:nvPr/>
            </p:nvSpPr>
            <p:spPr bwMode="auto">
              <a:xfrm>
                <a:off x="3906" y="2698"/>
                <a:ext cx="695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5132" name="Freeform 18"/>
              <p:cNvSpPr>
                <a:spLocks/>
              </p:cNvSpPr>
              <p:nvPr/>
            </p:nvSpPr>
            <p:spPr bwMode="auto">
              <a:xfrm>
                <a:off x="4496" y="2314"/>
                <a:ext cx="523" cy="712"/>
              </a:xfrm>
              <a:custGeom>
                <a:avLst/>
                <a:gdLst>
                  <a:gd name="T0" fmla="*/ 0 w 480"/>
                  <a:gd name="T1" fmla="*/ 464 h 664"/>
                  <a:gd name="T2" fmla="*/ 68 w 480"/>
                  <a:gd name="T3" fmla="*/ 148 h 664"/>
                  <a:gd name="T4" fmla="*/ 135 w 480"/>
                  <a:gd name="T5" fmla="*/ 20 h 664"/>
                  <a:gd name="T6" fmla="*/ 203 w 480"/>
                  <a:gd name="T7" fmla="*/ 20 h 664"/>
                  <a:gd name="T8" fmla="*/ 270 w 480"/>
                  <a:gd name="T9" fmla="*/ 148 h 664"/>
                  <a:gd name="T10" fmla="*/ 339 w 480"/>
                  <a:gd name="T11" fmla="*/ 464 h 664"/>
                  <a:gd name="T12" fmla="*/ 406 w 480"/>
                  <a:gd name="T13" fmla="*/ 718 h 664"/>
                  <a:gd name="T14" fmla="*/ 474 w 480"/>
                  <a:gd name="T15" fmla="*/ 846 h 664"/>
                  <a:gd name="T16" fmla="*/ 540 w 480"/>
                  <a:gd name="T17" fmla="*/ 846 h 664"/>
                  <a:gd name="T18" fmla="*/ 609 w 480"/>
                  <a:gd name="T19" fmla="*/ 655 h 664"/>
                  <a:gd name="T20" fmla="*/ 677 w 480"/>
                  <a:gd name="T21" fmla="*/ 464 h 66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80" h="664">
                    <a:moveTo>
                      <a:pt x="0" y="352"/>
                    </a:moveTo>
                    <a:cubicBezTo>
                      <a:pt x="16" y="260"/>
                      <a:pt x="32" y="168"/>
                      <a:pt x="48" y="112"/>
                    </a:cubicBezTo>
                    <a:cubicBezTo>
                      <a:pt x="64" y="56"/>
                      <a:pt x="80" y="32"/>
                      <a:pt x="96" y="16"/>
                    </a:cubicBezTo>
                    <a:cubicBezTo>
                      <a:pt x="112" y="0"/>
                      <a:pt x="128" y="0"/>
                      <a:pt x="144" y="16"/>
                    </a:cubicBezTo>
                    <a:cubicBezTo>
                      <a:pt x="160" y="32"/>
                      <a:pt x="176" y="56"/>
                      <a:pt x="192" y="112"/>
                    </a:cubicBezTo>
                    <a:cubicBezTo>
                      <a:pt x="208" y="168"/>
                      <a:pt x="224" y="280"/>
                      <a:pt x="240" y="352"/>
                    </a:cubicBezTo>
                    <a:cubicBezTo>
                      <a:pt x="256" y="424"/>
                      <a:pt x="272" y="496"/>
                      <a:pt x="288" y="544"/>
                    </a:cubicBezTo>
                    <a:cubicBezTo>
                      <a:pt x="304" y="592"/>
                      <a:pt x="320" y="624"/>
                      <a:pt x="336" y="640"/>
                    </a:cubicBezTo>
                    <a:cubicBezTo>
                      <a:pt x="352" y="656"/>
                      <a:pt x="368" y="664"/>
                      <a:pt x="384" y="640"/>
                    </a:cubicBezTo>
                    <a:cubicBezTo>
                      <a:pt x="400" y="616"/>
                      <a:pt x="416" y="544"/>
                      <a:pt x="432" y="496"/>
                    </a:cubicBezTo>
                    <a:cubicBezTo>
                      <a:pt x="448" y="448"/>
                      <a:pt x="472" y="376"/>
                      <a:pt x="480" y="352"/>
                    </a:cubicBezTo>
                  </a:path>
                </a:pathLst>
              </a:custGeom>
              <a:solidFill>
                <a:srgbClr val="CCCCFF"/>
              </a:solidFill>
              <a:ln w="38100" cmpd="sng">
                <a:solidFill>
                  <a:srgbClr val="6600FF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5133" name="Line 19"/>
              <p:cNvSpPr>
                <a:spLocks noChangeShapeType="1"/>
              </p:cNvSpPr>
              <p:nvPr/>
            </p:nvSpPr>
            <p:spPr bwMode="auto">
              <a:xfrm>
                <a:off x="4429" y="2698"/>
                <a:ext cx="695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5134" name="Text Box 20"/>
              <p:cNvSpPr txBox="1">
                <a:spLocks noChangeArrowheads="1"/>
              </p:cNvSpPr>
              <p:nvPr/>
            </p:nvSpPr>
            <p:spPr bwMode="auto">
              <a:xfrm>
                <a:off x="3545" y="2135"/>
                <a:ext cx="4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2000" dirty="0">
                    <a:latin typeface="Times New Roman" pitchFamily="18" charset="0"/>
                  </a:rPr>
                  <a:t>Vin</a:t>
                </a:r>
              </a:p>
            </p:txBody>
          </p:sp>
          <p:sp>
            <p:nvSpPr>
              <p:cNvPr id="5135" name="Line 21"/>
              <p:cNvSpPr>
                <a:spLocks noChangeShapeType="1"/>
              </p:cNvSpPr>
              <p:nvPr/>
            </p:nvSpPr>
            <p:spPr bwMode="auto">
              <a:xfrm flipV="1">
                <a:off x="3965" y="2259"/>
                <a:ext cx="1" cy="7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5136" name="Text Box 22"/>
              <p:cNvSpPr txBox="1">
                <a:spLocks noChangeArrowheads="1"/>
              </p:cNvSpPr>
              <p:nvPr/>
            </p:nvSpPr>
            <p:spPr bwMode="auto">
              <a:xfrm>
                <a:off x="5155" y="2551"/>
                <a:ext cx="2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2000">
                    <a:latin typeface="Times New Roman" pitchFamily="18" charset="0"/>
                  </a:rPr>
                  <a:t>t</a:t>
                </a:r>
              </a:p>
            </p:txBody>
          </p:sp>
        </p:grpSp>
        <p:sp>
          <p:nvSpPr>
            <p:cNvPr id="5129" name="Line 23"/>
            <p:cNvSpPr>
              <a:spLocks noChangeShapeType="1"/>
            </p:cNvSpPr>
            <p:nvPr/>
          </p:nvSpPr>
          <p:spPr bwMode="auto">
            <a:xfrm>
              <a:off x="1312" y="872"/>
              <a:ext cx="560" cy="120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1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19-1 Half-wave Rectifiers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C6A72E-9A7B-4208-BFCF-F6954B07064D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 autoUpdateAnimBg="0"/>
      <p:bldP spid="615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962400"/>
            <a:ext cx="8166100" cy="1925638"/>
          </a:xfrm>
          <a:noFill/>
        </p:spPr>
        <p:txBody>
          <a:bodyPr lIns="92075" tIns="46038" rIns="92075" bIns="46038"/>
          <a:lstStyle/>
          <a:p>
            <a:pPr marL="381000" indent="-381000" eaLnBrk="1" hangingPunct="1">
              <a:lnSpc>
                <a:spcPct val="90000"/>
              </a:lnSpc>
            </a:pPr>
            <a:r>
              <a:rPr lang="en-GB" sz="2800" smtClean="0"/>
              <a:t>When the input (V</a:t>
            </a:r>
            <a:r>
              <a:rPr lang="en-GB" sz="2800" baseline="-25000" smtClean="0"/>
              <a:t>in</a:t>
            </a:r>
            <a:r>
              <a:rPr lang="en-GB" sz="2800" smtClean="0"/>
              <a:t>) goes positive, the diode is forward-biased and conducts current through the load resistor R</a:t>
            </a:r>
            <a:r>
              <a:rPr lang="en-GB" sz="2800" baseline="-25000" smtClean="0"/>
              <a:t>L.</a:t>
            </a:r>
          </a:p>
          <a:p>
            <a:pPr marL="381000" indent="-381000" eaLnBrk="1" hangingPunct="1">
              <a:lnSpc>
                <a:spcPct val="90000"/>
              </a:lnSpc>
            </a:pPr>
            <a:endParaRPr lang="en-GB" sz="2800" baseline="-25000" smtClean="0"/>
          </a:p>
          <a:p>
            <a:pPr marL="381000" indent="-381000" eaLnBrk="1" hangingPunct="1">
              <a:lnSpc>
                <a:spcPct val="90000"/>
              </a:lnSpc>
            </a:pPr>
            <a:r>
              <a:rPr lang="en-GB" sz="2800" smtClean="0">
                <a:solidFill>
                  <a:srgbClr val="0000CC"/>
                </a:solidFill>
              </a:rPr>
              <a:t>This will develop an output voltage V</a:t>
            </a:r>
            <a:r>
              <a:rPr lang="en-GB" sz="2800" baseline="-25000" smtClean="0">
                <a:solidFill>
                  <a:srgbClr val="0000CC"/>
                </a:solidFill>
              </a:rPr>
              <a:t>out</a:t>
            </a:r>
            <a:r>
              <a:rPr lang="en-GB" sz="2800" smtClean="0">
                <a:solidFill>
                  <a:srgbClr val="0000CC"/>
                </a:solidFill>
              </a:rPr>
              <a:t> across it which has the same shape as the positive half-cycle of the input voltage</a:t>
            </a:r>
          </a:p>
        </p:txBody>
      </p:sp>
      <p:pic>
        <p:nvPicPr>
          <p:cNvPr id="6148" name="Picture 4"/>
          <p:cNvPicPr>
            <a:picLocks noChangeArrowheads="1"/>
          </p:cNvPicPr>
          <p:nvPr/>
        </p:nvPicPr>
        <p:blipFill>
          <a:blip r:embed="rId3" cstate="print">
            <a:lum bright="-24000"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" t="26915" r="5453" b="54112"/>
          <a:stretch>
            <a:fillRect/>
          </a:stretch>
        </p:blipFill>
        <p:spPr bwMode="auto">
          <a:xfrm>
            <a:off x="0" y="1052513"/>
            <a:ext cx="9144000" cy="294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9" name="Line 5"/>
          <p:cNvSpPr>
            <a:spLocks noChangeShapeType="1"/>
          </p:cNvSpPr>
          <p:nvPr/>
        </p:nvSpPr>
        <p:spPr bwMode="auto">
          <a:xfrm flipV="1">
            <a:off x="1841500" y="1803400"/>
            <a:ext cx="1320800" cy="355600"/>
          </a:xfrm>
          <a:prstGeom prst="line">
            <a:avLst/>
          </a:prstGeom>
          <a:noFill/>
          <a:ln w="38100">
            <a:solidFill>
              <a:srgbClr val="FF66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2637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Positive Half Alternations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C6A72E-9A7B-4208-BFCF-F6954B07064D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4267200"/>
            <a:ext cx="8464550" cy="2166938"/>
          </a:xfrm>
          <a:noFill/>
        </p:spPr>
        <p:txBody>
          <a:bodyPr lIns="92075" tIns="46038" rIns="92075" bIns="46038"/>
          <a:lstStyle/>
          <a:p>
            <a:pPr marL="381000" indent="-381000" eaLnBrk="1" hangingPunct="1">
              <a:lnSpc>
                <a:spcPct val="90000"/>
              </a:lnSpc>
              <a:tabLst>
                <a:tab pos="381000" algn="l"/>
              </a:tabLst>
            </a:pPr>
            <a:r>
              <a:rPr lang="en-GB" sz="2800" smtClean="0"/>
              <a:t>When the input goes negative during the second half of this cycle, the diode is reverse-biased. </a:t>
            </a:r>
          </a:p>
          <a:p>
            <a:pPr marL="381000" indent="-381000" eaLnBrk="1" hangingPunct="1">
              <a:lnSpc>
                <a:spcPct val="90000"/>
              </a:lnSpc>
              <a:tabLst>
                <a:tab pos="381000" algn="l"/>
              </a:tabLst>
            </a:pPr>
            <a:r>
              <a:rPr lang="en-GB" sz="2800" smtClean="0">
                <a:solidFill>
                  <a:srgbClr val="0000CC"/>
                </a:solidFill>
              </a:rPr>
              <a:t>No current flows into the load R</a:t>
            </a:r>
            <a:r>
              <a:rPr lang="en-GB" sz="2800" baseline="-25000" smtClean="0">
                <a:solidFill>
                  <a:srgbClr val="0000CC"/>
                </a:solidFill>
              </a:rPr>
              <a:t>L</a:t>
            </a:r>
            <a:r>
              <a:rPr lang="en-GB" sz="2800" smtClean="0">
                <a:solidFill>
                  <a:srgbClr val="0000CC"/>
                </a:solidFill>
              </a:rPr>
              <a:t>(i.e. I</a:t>
            </a:r>
            <a:r>
              <a:rPr lang="en-GB" sz="2800" baseline="-25000" smtClean="0">
                <a:solidFill>
                  <a:srgbClr val="0000CC"/>
                </a:solidFill>
              </a:rPr>
              <a:t>o</a:t>
            </a:r>
            <a:r>
              <a:rPr lang="en-GB" sz="2800" smtClean="0">
                <a:solidFill>
                  <a:srgbClr val="0000CC"/>
                </a:solidFill>
              </a:rPr>
              <a:t>=0), so the voltage across the load resistor is </a:t>
            </a:r>
            <a:r>
              <a:rPr lang="en-GB" sz="2800" b="1" smtClean="0">
                <a:solidFill>
                  <a:srgbClr val="0000CC"/>
                </a:solidFill>
              </a:rPr>
              <a:t>0 </a:t>
            </a:r>
            <a:r>
              <a:rPr lang="en-GB" sz="2800" smtClean="0">
                <a:solidFill>
                  <a:srgbClr val="0000CC"/>
                </a:solidFill>
              </a:rPr>
              <a:t>V </a:t>
            </a:r>
            <a:br>
              <a:rPr lang="en-GB" sz="2800" smtClean="0">
                <a:solidFill>
                  <a:srgbClr val="0000CC"/>
                </a:solidFill>
              </a:rPr>
            </a:br>
            <a:r>
              <a:rPr lang="en-GB" sz="2800" smtClean="0">
                <a:solidFill>
                  <a:srgbClr val="0000CC"/>
                </a:solidFill>
              </a:rPr>
              <a:t>(V</a:t>
            </a:r>
            <a:r>
              <a:rPr lang="en-GB" sz="2800" baseline="-25000" smtClean="0">
                <a:solidFill>
                  <a:srgbClr val="0000CC"/>
                </a:solidFill>
              </a:rPr>
              <a:t>out</a:t>
            </a:r>
            <a:r>
              <a:rPr lang="en-GB" sz="2800" smtClean="0">
                <a:solidFill>
                  <a:srgbClr val="0000CC"/>
                </a:solidFill>
              </a:rPr>
              <a:t>= I</a:t>
            </a:r>
            <a:r>
              <a:rPr lang="en-GB" sz="2800" baseline="-25000" smtClean="0">
                <a:solidFill>
                  <a:srgbClr val="0000CC"/>
                </a:solidFill>
              </a:rPr>
              <a:t>o</a:t>
            </a:r>
            <a:r>
              <a:rPr lang="en-GB" sz="2800" smtClean="0">
                <a:solidFill>
                  <a:srgbClr val="0000CC"/>
                </a:solidFill>
              </a:rPr>
              <a:t> x R</a:t>
            </a:r>
            <a:r>
              <a:rPr lang="en-GB" sz="2800" baseline="-25000" smtClean="0">
                <a:solidFill>
                  <a:srgbClr val="0000CC"/>
                </a:solidFill>
              </a:rPr>
              <a:t>L</a:t>
            </a:r>
            <a:r>
              <a:rPr lang="en-GB" sz="2800" smtClean="0">
                <a:solidFill>
                  <a:srgbClr val="0000CC"/>
                </a:solidFill>
              </a:rPr>
              <a:t>= 0 x R</a:t>
            </a:r>
            <a:r>
              <a:rPr lang="en-GB" sz="2800" baseline="-25000" smtClean="0">
                <a:solidFill>
                  <a:srgbClr val="0000CC"/>
                </a:solidFill>
              </a:rPr>
              <a:t>L</a:t>
            </a:r>
            <a:r>
              <a:rPr lang="en-GB" sz="2800" smtClean="0">
                <a:solidFill>
                  <a:srgbClr val="0000CC"/>
                </a:solidFill>
              </a:rPr>
              <a:t>= 0 V).</a:t>
            </a:r>
          </a:p>
        </p:txBody>
      </p:sp>
      <p:pic>
        <p:nvPicPr>
          <p:cNvPr id="7172" name="Picture 4"/>
          <p:cNvPicPr>
            <a:picLocks noChangeArrowheads="1"/>
          </p:cNvPicPr>
          <p:nvPr/>
        </p:nvPicPr>
        <p:blipFill>
          <a:blip r:embed="rId3" cstate="print">
            <a:lum bright="-36000"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" t="51422" r="4544" b="29688"/>
          <a:stretch>
            <a:fillRect/>
          </a:stretch>
        </p:blipFill>
        <p:spPr bwMode="auto">
          <a:xfrm>
            <a:off x="0" y="1244600"/>
            <a:ext cx="91440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3" name="Line 5"/>
          <p:cNvSpPr>
            <a:spLocks noChangeShapeType="1"/>
          </p:cNvSpPr>
          <p:nvPr/>
        </p:nvSpPr>
        <p:spPr bwMode="auto">
          <a:xfrm flipV="1">
            <a:off x="1778000" y="2006600"/>
            <a:ext cx="1371600" cy="266700"/>
          </a:xfrm>
          <a:prstGeom prst="line">
            <a:avLst/>
          </a:prstGeom>
          <a:noFill/>
          <a:ln w="38100">
            <a:solidFill>
              <a:srgbClr val="FF66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Negative Half Alternations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C6A72E-9A7B-4208-BFCF-F6954B07064D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57300"/>
            <a:ext cx="7670800" cy="1028700"/>
          </a:xfrm>
        </p:spPr>
        <p:txBody>
          <a:bodyPr/>
          <a:lstStyle/>
          <a:p>
            <a:pPr eaLnBrk="1" hangingPunct="1"/>
            <a:r>
              <a:rPr lang="en-GB" sz="2800" smtClean="0">
                <a:solidFill>
                  <a:srgbClr val="3333FF"/>
                </a:solidFill>
              </a:rPr>
              <a:t>The average value of the half-wave voltage can be mathematically expressed as</a:t>
            </a:r>
          </a:p>
          <a:p>
            <a:pPr eaLnBrk="1" hangingPunct="1"/>
            <a:endParaRPr lang="en-GB" sz="2800" smtClean="0">
              <a:solidFill>
                <a:schemeClr val="accent2"/>
              </a:solidFill>
            </a:endParaRP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406400" y="3244850"/>
            <a:ext cx="8426450" cy="3403600"/>
            <a:chOff x="672" y="2052"/>
            <a:chExt cx="4836" cy="1976"/>
          </a:xfrm>
        </p:grpSpPr>
        <p:sp>
          <p:nvSpPr>
            <p:cNvPr id="8201" name="Freeform 5"/>
            <p:cNvSpPr>
              <a:spLocks/>
            </p:cNvSpPr>
            <p:nvPr/>
          </p:nvSpPr>
          <p:spPr bwMode="auto">
            <a:xfrm>
              <a:off x="1435" y="2533"/>
              <a:ext cx="773" cy="1109"/>
            </a:xfrm>
            <a:custGeom>
              <a:avLst/>
              <a:gdLst>
                <a:gd name="T0" fmla="*/ 0 w 242"/>
                <a:gd name="T1" fmla="*/ 26845 h 382"/>
                <a:gd name="T2" fmla="*/ 3134 w 242"/>
                <a:gd name="T3" fmla="*/ 15340 h 382"/>
                <a:gd name="T4" fmla="*/ 5408 w 242"/>
                <a:gd name="T5" fmla="*/ 8100 h 382"/>
                <a:gd name="T6" fmla="*/ 8541 w 242"/>
                <a:gd name="T7" fmla="*/ 2839 h 382"/>
                <a:gd name="T8" fmla="*/ 11438 w 242"/>
                <a:gd name="T9" fmla="*/ 412 h 382"/>
                <a:gd name="T10" fmla="*/ 12908 w 242"/>
                <a:gd name="T11" fmla="*/ 296 h 382"/>
                <a:gd name="T12" fmla="*/ 14796 w 242"/>
                <a:gd name="T13" fmla="*/ 1002 h 382"/>
                <a:gd name="T14" fmla="*/ 17079 w 242"/>
                <a:gd name="T15" fmla="*/ 2688 h 382"/>
                <a:gd name="T16" fmla="*/ 18121 w 242"/>
                <a:gd name="T17" fmla="*/ 4407 h 382"/>
                <a:gd name="T18" fmla="*/ 21018 w 242"/>
                <a:gd name="T19" fmla="*/ 10376 h 382"/>
                <a:gd name="T20" fmla="*/ 23110 w 242"/>
                <a:gd name="T21" fmla="*/ 18322 h 382"/>
                <a:gd name="T22" fmla="*/ 25193 w 242"/>
                <a:gd name="T23" fmla="*/ 27139 h 3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2" h="382">
                  <a:moveTo>
                    <a:pt x="0" y="378"/>
                  </a:moveTo>
                  <a:cubicBezTo>
                    <a:pt x="10" y="319"/>
                    <a:pt x="21" y="260"/>
                    <a:pt x="30" y="216"/>
                  </a:cubicBezTo>
                  <a:cubicBezTo>
                    <a:pt x="39" y="172"/>
                    <a:pt x="43" y="143"/>
                    <a:pt x="52" y="114"/>
                  </a:cubicBezTo>
                  <a:cubicBezTo>
                    <a:pt x="61" y="85"/>
                    <a:pt x="72" y="58"/>
                    <a:pt x="82" y="40"/>
                  </a:cubicBezTo>
                  <a:cubicBezTo>
                    <a:pt x="92" y="22"/>
                    <a:pt x="103" y="12"/>
                    <a:pt x="110" y="6"/>
                  </a:cubicBezTo>
                  <a:cubicBezTo>
                    <a:pt x="117" y="0"/>
                    <a:pt x="119" y="3"/>
                    <a:pt x="124" y="4"/>
                  </a:cubicBezTo>
                  <a:cubicBezTo>
                    <a:pt x="129" y="5"/>
                    <a:pt x="135" y="8"/>
                    <a:pt x="142" y="14"/>
                  </a:cubicBezTo>
                  <a:cubicBezTo>
                    <a:pt x="149" y="20"/>
                    <a:pt x="159" y="30"/>
                    <a:pt x="164" y="38"/>
                  </a:cubicBezTo>
                  <a:cubicBezTo>
                    <a:pt x="169" y="46"/>
                    <a:pt x="168" y="44"/>
                    <a:pt x="174" y="62"/>
                  </a:cubicBezTo>
                  <a:cubicBezTo>
                    <a:pt x="180" y="80"/>
                    <a:pt x="194" y="113"/>
                    <a:pt x="202" y="146"/>
                  </a:cubicBezTo>
                  <a:cubicBezTo>
                    <a:pt x="210" y="179"/>
                    <a:pt x="215" y="219"/>
                    <a:pt x="222" y="258"/>
                  </a:cubicBezTo>
                  <a:cubicBezTo>
                    <a:pt x="229" y="297"/>
                    <a:pt x="235" y="339"/>
                    <a:pt x="242" y="382"/>
                  </a:cubicBezTo>
                </a:path>
              </a:pathLst>
            </a:custGeom>
            <a:solidFill>
              <a:srgbClr val="CCCCFF"/>
            </a:solidFill>
            <a:ln w="38100" cmpd="sng">
              <a:solidFill>
                <a:srgbClr val="6600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202" name="Line 6"/>
            <p:cNvSpPr>
              <a:spLocks noChangeShapeType="1"/>
            </p:cNvSpPr>
            <p:nvPr/>
          </p:nvSpPr>
          <p:spPr bwMode="auto">
            <a:xfrm>
              <a:off x="1290" y="3649"/>
              <a:ext cx="3541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203" name="Freeform 7"/>
            <p:cNvSpPr>
              <a:spLocks/>
            </p:cNvSpPr>
            <p:nvPr/>
          </p:nvSpPr>
          <p:spPr bwMode="auto">
            <a:xfrm>
              <a:off x="2953" y="2544"/>
              <a:ext cx="774" cy="1109"/>
            </a:xfrm>
            <a:custGeom>
              <a:avLst/>
              <a:gdLst>
                <a:gd name="T0" fmla="*/ 0 w 242"/>
                <a:gd name="T1" fmla="*/ 26845 h 382"/>
                <a:gd name="T2" fmla="*/ 3141 w 242"/>
                <a:gd name="T3" fmla="*/ 15340 h 382"/>
                <a:gd name="T4" fmla="*/ 5431 w 242"/>
                <a:gd name="T5" fmla="*/ 8100 h 382"/>
                <a:gd name="T6" fmla="*/ 8572 w 242"/>
                <a:gd name="T7" fmla="*/ 2839 h 382"/>
                <a:gd name="T8" fmla="*/ 11517 w 242"/>
                <a:gd name="T9" fmla="*/ 412 h 382"/>
                <a:gd name="T10" fmla="*/ 12992 w 242"/>
                <a:gd name="T11" fmla="*/ 296 h 382"/>
                <a:gd name="T12" fmla="*/ 14853 w 242"/>
                <a:gd name="T13" fmla="*/ 1002 h 382"/>
                <a:gd name="T14" fmla="*/ 17175 w 242"/>
                <a:gd name="T15" fmla="*/ 2688 h 382"/>
                <a:gd name="T16" fmla="*/ 18218 w 242"/>
                <a:gd name="T17" fmla="*/ 4407 h 382"/>
                <a:gd name="T18" fmla="*/ 21135 w 242"/>
                <a:gd name="T19" fmla="*/ 10376 h 382"/>
                <a:gd name="T20" fmla="*/ 23230 w 242"/>
                <a:gd name="T21" fmla="*/ 18322 h 382"/>
                <a:gd name="T22" fmla="*/ 25328 w 242"/>
                <a:gd name="T23" fmla="*/ 27139 h 3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2" h="382">
                  <a:moveTo>
                    <a:pt x="0" y="378"/>
                  </a:moveTo>
                  <a:cubicBezTo>
                    <a:pt x="10" y="319"/>
                    <a:pt x="21" y="260"/>
                    <a:pt x="30" y="216"/>
                  </a:cubicBezTo>
                  <a:cubicBezTo>
                    <a:pt x="39" y="172"/>
                    <a:pt x="43" y="143"/>
                    <a:pt x="52" y="114"/>
                  </a:cubicBezTo>
                  <a:cubicBezTo>
                    <a:pt x="61" y="85"/>
                    <a:pt x="72" y="58"/>
                    <a:pt x="82" y="40"/>
                  </a:cubicBezTo>
                  <a:cubicBezTo>
                    <a:pt x="92" y="22"/>
                    <a:pt x="103" y="12"/>
                    <a:pt x="110" y="6"/>
                  </a:cubicBezTo>
                  <a:cubicBezTo>
                    <a:pt x="117" y="0"/>
                    <a:pt x="119" y="3"/>
                    <a:pt x="124" y="4"/>
                  </a:cubicBezTo>
                  <a:cubicBezTo>
                    <a:pt x="129" y="5"/>
                    <a:pt x="135" y="8"/>
                    <a:pt x="142" y="14"/>
                  </a:cubicBezTo>
                  <a:cubicBezTo>
                    <a:pt x="149" y="20"/>
                    <a:pt x="159" y="30"/>
                    <a:pt x="164" y="38"/>
                  </a:cubicBezTo>
                  <a:cubicBezTo>
                    <a:pt x="169" y="46"/>
                    <a:pt x="168" y="44"/>
                    <a:pt x="174" y="62"/>
                  </a:cubicBezTo>
                  <a:cubicBezTo>
                    <a:pt x="180" y="80"/>
                    <a:pt x="194" y="113"/>
                    <a:pt x="202" y="146"/>
                  </a:cubicBezTo>
                  <a:cubicBezTo>
                    <a:pt x="210" y="179"/>
                    <a:pt x="215" y="219"/>
                    <a:pt x="222" y="258"/>
                  </a:cubicBezTo>
                  <a:cubicBezTo>
                    <a:pt x="229" y="297"/>
                    <a:pt x="235" y="339"/>
                    <a:pt x="242" y="382"/>
                  </a:cubicBezTo>
                </a:path>
              </a:pathLst>
            </a:custGeom>
            <a:solidFill>
              <a:srgbClr val="CCCCFF"/>
            </a:solidFill>
            <a:ln w="38100" cmpd="sng">
              <a:solidFill>
                <a:srgbClr val="6600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204" name="Line 8"/>
            <p:cNvSpPr>
              <a:spLocks noChangeShapeType="1"/>
            </p:cNvSpPr>
            <p:nvPr/>
          </p:nvSpPr>
          <p:spPr bwMode="auto">
            <a:xfrm flipV="1">
              <a:off x="1424" y="2052"/>
              <a:ext cx="2" cy="19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205" name="Text Box 9"/>
            <p:cNvSpPr txBox="1">
              <a:spLocks noChangeArrowheads="1"/>
            </p:cNvSpPr>
            <p:nvPr/>
          </p:nvSpPr>
          <p:spPr bwMode="auto">
            <a:xfrm>
              <a:off x="4908" y="3392"/>
              <a:ext cx="60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000" b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8206" name="Line 10"/>
            <p:cNvSpPr>
              <a:spLocks noChangeShapeType="1"/>
            </p:cNvSpPr>
            <p:nvPr/>
          </p:nvSpPr>
          <p:spPr bwMode="auto">
            <a:xfrm flipH="1">
              <a:off x="1426" y="2519"/>
              <a:ext cx="391" cy="14"/>
            </a:xfrm>
            <a:prstGeom prst="line">
              <a:avLst/>
            </a:prstGeom>
            <a:noFill/>
            <a:ln w="19050">
              <a:solidFill>
                <a:srgbClr val="FF66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207" name="Text Box 11"/>
            <p:cNvSpPr txBox="1">
              <a:spLocks noChangeArrowheads="1"/>
            </p:cNvSpPr>
            <p:nvPr/>
          </p:nvSpPr>
          <p:spPr bwMode="auto">
            <a:xfrm>
              <a:off x="672" y="2271"/>
              <a:ext cx="752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GB" sz="2400" b="1">
                  <a:latin typeface="Times New Roman" pitchFamily="18" charset="0"/>
                </a:rPr>
                <a:t>V</a:t>
              </a:r>
              <a:r>
                <a:rPr lang="en-GB" sz="2400" b="1" baseline="-2500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8208" name="Line 12"/>
            <p:cNvSpPr>
              <a:spLocks noChangeShapeType="1"/>
            </p:cNvSpPr>
            <p:nvPr/>
          </p:nvSpPr>
          <p:spPr bwMode="auto">
            <a:xfrm flipV="1">
              <a:off x="2471" y="3804"/>
              <a:ext cx="488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209" name="Line 13"/>
            <p:cNvSpPr>
              <a:spLocks noChangeShapeType="1"/>
            </p:cNvSpPr>
            <p:nvPr/>
          </p:nvSpPr>
          <p:spPr bwMode="auto">
            <a:xfrm flipH="1" flipV="1">
              <a:off x="1424" y="3793"/>
              <a:ext cx="563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210" name="Text Box 14"/>
            <p:cNvSpPr txBox="1">
              <a:spLocks noChangeArrowheads="1"/>
            </p:cNvSpPr>
            <p:nvPr/>
          </p:nvSpPr>
          <p:spPr bwMode="auto">
            <a:xfrm>
              <a:off x="1904" y="3653"/>
              <a:ext cx="734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400" b="1">
                  <a:solidFill>
                    <a:srgbClr val="0000CC"/>
                  </a:solidFill>
                  <a:latin typeface="Times New Roman" pitchFamily="18" charset="0"/>
                </a:rPr>
                <a:t>2</a:t>
              </a:r>
              <a:r>
                <a:rPr lang="en-GB" sz="2400" b="1">
                  <a:solidFill>
                    <a:srgbClr val="0000CC"/>
                  </a:solidFill>
                  <a:latin typeface="Symbol" pitchFamily="18" charset="2"/>
                </a:rPr>
                <a:t>p</a:t>
              </a:r>
              <a:endParaRPr lang="en-GB" sz="2400" b="1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  <p:sp>
          <p:nvSpPr>
            <p:cNvPr id="8211" name="Line 15"/>
            <p:cNvSpPr>
              <a:spLocks noChangeShapeType="1"/>
            </p:cNvSpPr>
            <p:nvPr/>
          </p:nvSpPr>
          <p:spPr bwMode="auto">
            <a:xfrm>
              <a:off x="2212" y="3637"/>
              <a:ext cx="744" cy="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212" name="Line 16"/>
            <p:cNvSpPr>
              <a:spLocks noChangeShapeType="1"/>
            </p:cNvSpPr>
            <p:nvPr/>
          </p:nvSpPr>
          <p:spPr bwMode="auto">
            <a:xfrm>
              <a:off x="3724" y="3648"/>
              <a:ext cx="743" cy="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8197" name="Group 17"/>
          <p:cNvGrpSpPr>
            <a:grpSpLocks/>
          </p:cNvGrpSpPr>
          <p:nvPr/>
        </p:nvGrpSpPr>
        <p:grpSpPr bwMode="auto">
          <a:xfrm>
            <a:off x="107950" y="4654550"/>
            <a:ext cx="5842000" cy="495300"/>
            <a:chOff x="1272" y="3035"/>
            <a:chExt cx="2673" cy="181"/>
          </a:xfrm>
        </p:grpSpPr>
        <p:sp>
          <p:nvSpPr>
            <p:cNvPr id="8199" name="Line 18"/>
            <p:cNvSpPr>
              <a:spLocks noChangeShapeType="1"/>
            </p:cNvSpPr>
            <p:nvPr/>
          </p:nvSpPr>
          <p:spPr bwMode="auto">
            <a:xfrm>
              <a:off x="2016" y="3216"/>
              <a:ext cx="192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200" name="Text Box 19"/>
            <p:cNvSpPr txBox="1">
              <a:spLocks noChangeArrowheads="1"/>
            </p:cNvSpPr>
            <p:nvPr/>
          </p:nvSpPr>
          <p:spPr bwMode="auto">
            <a:xfrm>
              <a:off x="1272" y="3035"/>
              <a:ext cx="740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GB" sz="2400" b="1" i="1">
                  <a:solidFill>
                    <a:srgbClr val="FF0000"/>
                  </a:solidFill>
                  <a:latin typeface="Verdana" pitchFamily="34" charset="0"/>
                </a:rPr>
                <a:t>V</a:t>
              </a:r>
              <a:r>
                <a:rPr lang="en-GB" sz="2400" b="1" i="1" baseline="-25000">
                  <a:solidFill>
                    <a:srgbClr val="FF0000"/>
                  </a:solidFill>
                  <a:latin typeface="Verdana" pitchFamily="34" charset="0"/>
                </a:rPr>
                <a:t>AVG</a:t>
              </a:r>
            </a:p>
          </p:txBody>
        </p:sp>
      </p:grpSp>
      <p:graphicFrame>
        <p:nvGraphicFramePr>
          <p:cNvPr id="12308" name="Object 20"/>
          <p:cNvGraphicFramePr>
            <a:graphicFrameLocks noGrp="1" noChangeAspect="1"/>
          </p:cNvGraphicFramePr>
          <p:nvPr>
            <p:ph sz="half" idx="2"/>
          </p:nvPr>
        </p:nvGraphicFramePr>
        <p:xfrm>
          <a:off x="2987675" y="2420938"/>
          <a:ext cx="2312988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Equation" r:id="rId3" imgW="660113" imgH="393529" progId="Equation.3">
                  <p:embed/>
                </p:oleObj>
              </mc:Choice>
              <mc:Fallback>
                <p:oleObj name="Equation" r:id="rId3" imgW="660113" imgH="39352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420938"/>
                        <a:ext cx="2312988" cy="11572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Average Value of Half –wave Voltage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3E2F6A-9C36-4D18-8F03-16C0C3FF4DFC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1142999"/>
            <a:ext cx="3656073" cy="802095"/>
          </a:xfrm>
        </p:spPr>
        <p:txBody>
          <a:bodyPr/>
          <a:lstStyle/>
          <a:p>
            <a:pPr algn="l" eaLnBrk="1" hangingPunct="1"/>
            <a:r>
              <a:rPr lang="en-GB" sz="4000" b="1" dirty="0" smtClean="0"/>
              <a:t>Example 19-1</a:t>
            </a:r>
          </a:p>
        </p:txBody>
      </p:sp>
      <p:graphicFrame>
        <p:nvGraphicFramePr>
          <p:cNvPr id="9219" name="Object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14877581"/>
              </p:ext>
            </p:extLst>
          </p:nvPr>
        </p:nvGraphicFramePr>
        <p:xfrm>
          <a:off x="1001296" y="3150145"/>
          <a:ext cx="6211888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Bitmap Image" r:id="rId3" imgW="6373115" imgH="1657581" progId="Paint.Picture">
                  <p:embed/>
                </p:oleObj>
              </mc:Choice>
              <mc:Fallback>
                <p:oleObj name="Bitmap Image" r:id="rId3" imgW="6373115" imgH="1657581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296" y="3150145"/>
                        <a:ext cx="6211888" cy="196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ap="flat" cmpd="sng">
                            <a:solidFill>
                              <a:srgbClr val="FF66CC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23528" y="1945094"/>
            <a:ext cx="77597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dirty="0">
                <a:latin typeface="Times New Roman" pitchFamily="18" charset="0"/>
              </a:rPr>
              <a:t>What is the average value of the </a:t>
            </a:r>
            <a:r>
              <a:rPr lang="en-GB" sz="2400" dirty="0" smtClean="0">
                <a:latin typeface="Times New Roman" pitchFamily="18" charset="0"/>
              </a:rPr>
              <a:t>half-wave </a:t>
            </a:r>
            <a:r>
              <a:rPr lang="en-GB" sz="2400" dirty="0">
                <a:latin typeface="Times New Roman" pitchFamily="18" charset="0"/>
              </a:rPr>
              <a:t>rectified voltage in the diagram shown below?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75796" y="4775745"/>
            <a:ext cx="7937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400" baseline="-25000">
              <a:latin typeface="Times New Roman" pitchFamily="18" charset="0"/>
            </a:endParaRPr>
          </a:p>
        </p:txBody>
      </p:sp>
      <p:graphicFrame>
        <p:nvGraphicFramePr>
          <p:cNvPr id="13318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38849900"/>
              </p:ext>
            </p:extLst>
          </p:nvPr>
        </p:nvGraphicFramePr>
        <p:xfrm>
          <a:off x="2866559" y="5301208"/>
          <a:ext cx="3535362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Equation" r:id="rId5" imgW="1663700" imgH="393700" progId="Equation.3">
                  <p:embed/>
                </p:oleObj>
              </mc:Choice>
              <mc:Fallback>
                <p:oleObj name="Equation" r:id="rId5" imgW="16637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6559" y="5301208"/>
                        <a:ext cx="3535362" cy="8366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-3895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Average Value of Half –wave Voltage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76EBA5-119F-4BF1-AFAA-A7DD44CC2197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346200"/>
            <a:ext cx="7772400" cy="1276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smtClean="0">
                <a:latin typeface="Times New Roman" pitchFamily="18" charset="0"/>
              </a:rPr>
              <a:t>During the positive half-cycle, the input voltage must overcome the barrier potential before the diode becomes forward-biased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2184400" y="2895600"/>
          <a:ext cx="4560888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0" name="Equation" r:id="rId3" imgW="1129810" imgH="190417" progId="Equation.3">
                  <p:embed/>
                </p:oleObj>
              </mc:Choice>
              <mc:Fallback>
                <p:oleObj name="Equation" r:id="rId3" imgW="1129810" imgH="19041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2895600"/>
                        <a:ext cx="4560888" cy="7159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123825" y="3716338"/>
            <a:ext cx="8943975" cy="2787650"/>
            <a:chOff x="64" y="2436"/>
            <a:chExt cx="5634" cy="1756"/>
          </a:xfrm>
        </p:grpSpPr>
        <p:grpSp>
          <p:nvGrpSpPr>
            <p:cNvPr id="10248" name="Group 6"/>
            <p:cNvGrpSpPr>
              <a:grpSpLocks/>
            </p:cNvGrpSpPr>
            <p:nvPr/>
          </p:nvGrpSpPr>
          <p:grpSpPr bwMode="auto">
            <a:xfrm>
              <a:off x="1716" y="2436"/>
              <a:ext cx="2557" cy="1756"/>
              <a:chOff x="1786" y="2694"/>
              <a:chExt cx="2156" cy="1420"/>
            </a:xfrm>
          </p:grpSpPr>
          <p:grpSp>
            <p:nvGrpSpPr>
              <p:cNvPr id="10268" name="Group 7"/>
              <p:cNvGrpSpPr>
                <a:grpSpLocks/>
              </p:cNvGrpSpPr>
              <p:nvPr/>
            </p:nvGrpSpPr>
            <p:grpSpPr bwMode="auto">
              <a:xfrm>
                <a:off x="1786" y="2694"/>
                <a:ext cx="2156" cy="1420"/>
                <a:chOff x="1786" y="2694"/>
                <a:chExt cx="2156" cy="1420"/>
              </a:xfrm>
            </p:grpSpPr>
            <p:sp>
              <p:nvSpPr>
                <p:cNvPr id="1027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594" y="3162"/>
                  <a:ext cx="348" cy="9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folHlink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r>
                    <a:rPr lang="en-GB" sz="2000">
                      <a:solidFill>
                        <a:srgbClr val="0000CC"/>
                      </a:solidFill>
                      <a:latin typeface="Times New Roman" pitchFamily="18" charset="0"/>
                    </a:rPr>
                    <a:t>+</a:t>
                  </a:r>
                </a:p>
                <a:p>
                  <a:endParaRPr lang="en-GB" sz="2400" b="1">
                    <a:solidFill>
                      <a:srgbClr val="0000CC"/>
                    </a:solidFill>
                    <a:latin typeface="Times New Roman" pitchFamily="18" charset="0"/>
                  </a:endParaRPr>
                </a:p>
                <a:p>
                  <a:r>
                    <a:rPr lang="en-GB" sz="2400" b="1">
                      <a:solidFill>
                        <a:srgbClr val="0000CC"/>
                      </a:solidFill>
                      <a:latin typeface="Times New Roman" pitchFamily="18" charset="0"/>
                    </a:rPr>
                    <a:t>V</a:t>
                  </a:r>
                  <a:r>
                    <a:rPr lang="en-GB" sz="2400" b="1" baseline="-25000">
                      <a:solidFill>
                        <a:srgbClr val="0000CC"/>
                      </a:solidFill>
                      <a:latin typeface="Times New Roman" pitchFamily="18" charset="0"/>
                    </a:rPr>
                    <a:t>out</a:t>
                  </a:r>
                  <a:endParaRPr lang="en-GB" sz="2400" b="1">
                    <a:solidFill>
                      <a:srgbClr val="0000CC"/>
                    </a:solidFill>
                    <a:latin typeface="Times New Roman" pitchFamily="18" charset="0"/>
                  </a:endParaRPr>
                </a:p>
                <a:p>
                  <a:r>
                    <a:rPr lang="en-GB" sz="2400">
                      <a:solidFill>
                        <a:srgbClr val="0000CC"/>
                      </a:solidFill>
                      <a:latin typeface="Times New Roman" pitchFamily="18" charset="0"/>
                    </a:rPr>
                    <a:t>-</a:t>
                  </a:r>
                </a:p>
              </p:txBody>
            </p:sp>
            <p:grpSp>
              <p:nvGrpSpPr>
                <p:cNvPr id="10272" name="Group 9"/>
                <p:cNvGrpSpPr>
                  <a:grpSpLocks/>
                </p:cNvGrpSpPr>
                <p:nvPr/>
              </p:nvGrpSpPr>
              <p:grpSpPr bwMode="auto">
                <a:xfrm>
                  <a:off x="1786" y="3335"/>
                  <a:ext cx="385" cy="365"/>
                  <a:chOff x="1353" y="1395"/>
                  <a:chExt cx="329" cy="365"/>
                </a:xfrm>
              </p:grpSpPr>
              <p:sp>
                <p:nvSpPr>
                  <p:cNvPr id="10290" name="Freeform 10"/>
                  <p:cNvSpPr>
                    <a:spLocks/>
                  </p:cNvSpPr>
                  <p:nvPr/>
                </p:nvSpPr>
                <p:spPr bwMode="auto">
                  <a:xfrm>
                    <a:off x="1416" y="1459"/>
                    <a:ext cx="204" cy="238"/>
                  </a:xfrm>
                  <a:custGeom>
                    <a:avLst/>
                    <a:gdLst>
                      <a:gd name="T0" fmla="*/ 0 w 364"/>
                      <a:gd name="T1" fmla="*/ 33 h 382"/>
                      <a:gd name="T2" fmla="*/ 11 w 364"/>
                      <a:gd name="T3" fmla="*/ 4 h 382"/>
                      <a:gd name="T4" fmla="*/ 22 w 364"/>
                      <a:gd name="T5" fmla="*/ 54 h 382"/>
                      <a:gd name="T6" fmla="*/ 36 w 364"/>
                      <a:gd name="T7" fmla="*/ 25 h 38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64" h="382">
                        <a:moveTo>
                          <a:pt x="0" y="219"/>
                        </a:moveTo>
                        <a:cubicBezTo>
                          <a:pt x="37" y="109"/>
                          <a:pt x="75" y="0"/>
                          <a:pt x="112" y="23"/>
                        </a:cubicBezTo>
                        <a:cubicBezTo>
                          <a:pt x="149" y="46"/>
                          <a:pt x="182" y="336"/>
                          <a:pt x="224" y="359"/>
                        </a:cubicBezTo>
                        <a:cubicBezTo>
                          <a:pt x="266" y="382"/>
                          <a:pt x="341" y="196"/>
                          <a:pt x="364" y="163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tx2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029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395"/>
                    <a:ext cx="329" cy="365"/>
                  </a:xfrm>
                  <a:prstGeom prst="ellipse">
                    <a:avLst/>
                  </a:prstGeom>
                  <a:noFill/>
                  <a:ln w="28575">
                    <a:solidFill>
                      <a:srgbClr val="00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tx2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10273" name="Line 12"/>
                <p:cNvSpPr>
                  <a:spLocks noChangeShapeType="1"/>
                </p:cNvSpPr>
                <p:nvPr/>
              </p:nvSpPr>
              <p:spPr bwMode="auto">
                <a:xfrm>
                  <a:off x="1991" y="3024"/>
                  <a:ext cx="654" cy="1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274" name="Line 13"/>
                <p:cNvSpPr>
                  <a:spLocks noChangeShapeType="1"/>
                </p:cNvSpPr>
                <p:nvPr/>
              </p:nvSpPr>
              <p:spPr bwMode="auto">
                <a:xfrm>
                  <a:off x="2645" y="2904"/>
                  <a:ext cx="0" cy="244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275" name="Line 14"/>
                <p:cNvSpPr>
                  <a:spLocks noChangeShapeType="1"/>
                </p:cNvSpPr>
                <p:nvPr/>
              </p:nvSpPr>
              <p:spPr bwMode="auto">
                <a:xfrm>
                  <a:off x="2645" y="2904"/>
                  <a:ext cx="204" cy="121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276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645" y="3025"/>
                  <a:ext cx="204" cy="123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277" name="Line 16"/>
                <p:cNvSpPr>
                  <a:spLocks noChangeShapeType="1"/>
                </p:cNvSpPr>
                <p:nvPr/>
              </p:nvSpPr>
              <p:spPr bwMode="auto">
                <a:xfrm>
                  <a:off x="2849" y="2921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278" name="Line 17"/>
                <p:cNvSpPr>
                  <a:spLocks noChangeShapeType="1"/>
                </p:cNvSpPr>
                <p:nvPr/>
              </p:nvSpPr>
              <p:spPr bwMode="auto">
                <a:xfrm>
                  <a:off x="2849" y="3025"/>
                  <a:ext cx="566" cy="0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279" name="Line 18"/>
                <p:cNvSpPr>
                  <a:spLocks noChangeShapeType="1"/>
                </p:cNvSpPr>
                <p:nvPr/>
              </p:nvSpPr>
              <p:spPr bwMode="auto">
                <a:xfrm>
                  <a:off x="3415" y="3025"/>
                  <a:ext cx="0" cy="318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280" name="Line 19"/>
                <p:cNvSpPr>
                  <a:spLocks noChangeShapeType="1"/>
                </p:cNvSpPr>
                <p:nvPr/>
              </p:nvSpPr>
              <p:spPr bwMode="auto">
                <a:xfrm>
                  <a:off x="3415" y="3668"/>
                  <a:ext cx="0" cy="400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281" name="Line 20"/>
                <p:cNvSpPr>
                  <a:spLocks noChangeShapeType="1"/>
                </p:cNvSpPr>
                <p:nvPr/>
              </p:nvSpPr>
              <p:spPr bwMode="auto">
                <a:xfrm>
                  <a:off x="1991" y="4068"/>
                  <a:ext cx="1424" cy="0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28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279" y="3383"/>
                  <a:ext cx="355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99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r>
                    <a:rPr lang="en-GB" sz="2400" b="1">
                      <a:solidFill>
                        <a:srgbClr val="0000CC"/>
                      </a:solidFill>
                      <a:latin typeface="Times New Roman" pitchFamily="18" charset="0"/>
                    </a:rPr>
                    <a:t>V</a:t>
                  </a:r>
                  <a:r>
                    <a:rPr lang="en-GB" sz="2400" b="1" baseline="-25000">
                      <a:solidFill>
                        <a:srgbClr val="0000CC"/>
                      </a:solidFill>
                      <a:latin typeface="Times New Roman" pitchFamily="18" charset="0"/>
                    </a:rPr>
                    <a:t>in</a:t>
                  </a:r>
                  <a:endParaRPr lang="en-GB" sz="2400" b="1">
                    <a:solidFill>
                      <a:srgbClr val="0000CC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028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102" y="3339"/>
                  <a:ext cx="214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99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r>
                    <a:rPr lang="en-GB" sz="2400">
                      <a:solidFill>
                        <a:srgbClr val="0000CC"/>
                      </a:solidFill>
                      <a:latin typeface="Times New Roman" pitchFamily="18" charset="0"/>
                    </a:rPr>
                    <a:t>R</a:t>
                  </a:r>
                  <a:r>
                    <a:rPr lang="en-GB" sz="2400" baseline="-25000">
                      <a:solidFill>
                        <a:srgbClr val="0000CC"/>
                      </a:solidFill>
                      <a:latin typeface="Times New Roman" pitchFamily="18" charset="0"/>
                    </a:rPr>
                    <a:t>L</a:t>
                  </a:r>
                  <a:endParaRPr lang="en-GB" sz="2400">
                    <a:solidFill>
                      <a:srgbClr val="0000CC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0284" name="Line 23"/>
                <p:cNvSpPr>
                  <a:spLocks noChangeShapeType="1"/>
                </p:cNvSpPr>
                <p:nvPr/>
              </p:nvSpPr>
              <p:spPr bwMode="auto">
                <a:xfrm>
                  <a:off x="1991" y="3024"/>
                  <a:ext cx="0" cy="311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285" name="Line 24"/>
                <p:cNvSpPr>
                  <a:spLocks noChangeShapeType="1"/>
                </p:cNvSpPr>
                <p:nvPr/>
              </p:nvSpPr>
              <p:spPr bwMode="auto">
                <a:xfrm>
                  <a:off x="1991" y="3700"/>
                  <a:ext cx="0" cy="368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28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376" y="2694"/>
                  <a:ext cx="754" cy="2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GB" sz="2000">
                      <a:solidFill>
                        <a:srgbClr val="FF0000"/>
                      </a:solidFill>
                      <a:latin typeface="Times New Roman" pitchFamily="18" charset="0"/>
                    </a:rPr>
                    <a:t>+  0.7V  -</a:t>
                  </a:r>
                  <a:endParaRPr lang="en-GB" sz="2000" baseline="-25000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0287" name="Freeform 26"/>
                <p:cNvSpPr>
                  <a:spLocks/>
                </p:cNvSpPr>
                <p:nvPr/>
              </p:nvSpPr>
              <p:spPr bwMode="auto">
                <a:xfrm>
                  <a:off x="2224" y="3224"/>
                  <a:ext cx="840" cy="680"/>
                </a:xfrm>
                <a:custGeom>
                  <a:avLst/>
                  <a:gdLst>
                    <a:gd name="T0" fmla="*/ 0 w 968"/>
                    <a:gd name="T1" fmla="*/ 112 h 680"/>
                    <a:gd name="T2" fmla="*/ 0 w 968"/>
                    <a:gd name="T3" fmla="*/ 0 h 680"/>
                    <a:gd name="T4" fmla="*/ 549 w 968"/>
                    <a:gd name="T5" fmla="*/ 0 h 680"/>
                    <a:gd name="T6" fmla="*/ 549 w 968"/>
                    <a:gd name="T7" fmla="*/ 680 h 680"/>
                    <a:gd name="T8" fmla="*/ 18 w 968"/>
                    <a:gd name="T9" fmla="*/ 680 h 680"/>
                    <a:gd name="T10" fmla="*/ 18 w 968"/>
                    <a:gd name="T11" fmla="*/ 456 h 68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68" h="680">
                      <a:moveTo>
                        <a:pt x="0" y="112"/>
                      </a:moveTo>
                      <a:lnTo>
                        <a:pt x="0" y="0"/>
                      </a:lnTo>
                      <a:lnTo>
                        <a:pt x="968" y="0"/>
                      </a:lnTo>
                      <a:lnTo>
                        <a:pt x="968" y="680"/>
                      </a:lnTo>
                      <a:lnTo>
                        <a:pt x="32" y="680"/>
                      </a:lnTo>
                      <a:lnTo>
                        <a:pt x="32" y="456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28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662" y="3594"/>
                  <a:ext cx="223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FF66CC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GB" sz="2400" b="1" i="1">
                      <a:solidFill>
                        <a:srgbClr val="FF0000"/>
                      </a:solidFill>
                      <a:latin typeface="Times New Roman" pitchFamily="18" charset="0"/>
                    </a:rPr>
                    <a:t>I</a:t>
                  </a:r>
                </a:p>
              </p:txBody>
            </p:sp>
            <p:sp>
              <p:nvSpPr>
                <p:cNvPr id="10289" name="Freeform 28"/>
                <p:cNvSpPr>
                  <a:spLocks/>
                </p:cNvSpPr>
                <p:nvPr/>
              </p:nvSpPr>
              <p:spPr bwMode="auto">
                <a:xfrm rot="-5400000">
                  <a:off x="3252" y="3438"/>
                  <a:ext cx="340" cy="144"/>
                </a:xfrm>
                <a:custGeom>
                  <a:avLst/>
                  <a:gdLst>
                    <a:gd name="T0" fmla="*/ 0 w 2475"/>
                    <a:gd name="T1" fmla="*/ 0 h 1110"/>
                    <a:gd name="T2" fmla="*/ 0 w 2475"/>
                    <a:gd name="T3" fmla="*/ 0 h 1110"/>
                    <a:gd name="T4" fmla="*/ 0 w 2475"/>
                    <a:gd name="T5" fmla="*/ 0 h 1110"/>
                    <a:gd name="T6" fmla="*/ 0 w 2475"/>
                    <a:gd name="T7" fmla="*/ 0 h 1110"/>
                    <a:gd name="T8" fmla="*/ 0 w 2475"/>
                    <a:gd name="T9" fmla="*/ 0 h 1110"/>
                    <a:gd name="T10" fmla="*/ 1 w 2475"/>
                    <a:gd name="T11" fmla="*/ 0 h 1110"/>
                    <a:gd name="T12" fmla="*/ 1 w 2475"/>
                    <a:gd name="T13" fmla="*/ 0 h 1110"/>
                    <a:gd name="T14" fmla="*/ 1 w 2475"/>
                    <a:gd name="T15" fmla="*/ 0 h 1110"/>
                    <a:gd name="T16" fmla="*/ 1 w 2475"/>
                    <a:gd name="T17" fmla="*/ 0 h 1110"/>
                    <a:gd name="T18" fmla="*/ 1 w 2475"/>
                    <a:gd name="T19" fmla="*/ 0 h 11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475" h="1110">
                      <a:moveTo>
                        <a:pt x="0" y="540"/>
                      </a:moveTo>
                      <a:lnTo>
                        <a:pt x="195" y="15"/>
                      </a:lnTo>
                      <a:lnTo>
                        <a:pt x="405" y="1095"/>
                      </a:lnTo>
                      <a:lnTo>
                        <a:pt x="765" y="15"/>
                      </a:lnTo>
                      <a:lnTo>
                        <a:pt x="990" y="1095"/>
                      </a:lnTo>
                      <a:lnTo>
                        <a:pt x="1380" y="0"/>
                      </a:lnTo>
                      <a:lnTo>
                        <a:pt x="1635" y="1110"/>
                      </a:lnTo>
                      <a:lnTo>
                        <a:pt x="2010" y="0"/>
                      </a:lnTo>
                      <a:lnTo>
                        <a:pt x="2250" y="1110"/>
                      </a:lnTo>
                      <a:lnTo>
                        <a:pt x="2475" y="540"/>
                      </a:lnTo>
                    </a:path>
                  </a:pathLst>
                </a:custGeom>
                <a:noFill/>
                <a:ln w="38100" cmpd="sng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0269" name="Text Box 29"/>
              <p:cNvSpPr txBox="1">
                <a:spLocks noChangeArrowheads="1"/>
              </p:cNvSpPr>
              <p:nvPr/>
            </p:nvSpPr>
            <p:spPr bwMode="auto">
              <a:xfrm>
                <a:off x="1994" y="3134"/>
                <a:ext cx="24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66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 sz="2400" b="1">
                    <a:solidFill>
                      <a:srgbClr val="0000CC"/>
                    </a:solidFill>
                    <a:latin typeface="Times New Roman" pitchFamily="18" charset="0"/>
                  </a:rPr>
                  <a:t>+</a:t>
                </a:r>
              </a:p>
            </p:txBody>
          </p:sp>
          <p:sp>
            <p:nvSpPr>
              <p:cNvPr id="10270" name="Line 30"/>
              <p:cNvSpPr>
                <a:spLocks noChangeShapeType="1"/>
              </p:cNvSpPr>
              <p:nvPr/>
            </p:nvSpPr>
            <p:spPr bwMode="auto">
              <a:xfrm>
                <a:off x="2052" y="3764"/>
                <a:ext cx="88" cy="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0249" name="Group 31"/>
            <p:cNvGrpSpPr>
              <a:grpSpLocks/>
            </p:cNvGrpSpPr>
            <p:nvPr/>
          </p:nvGrpSpPr>
          <p:grpSpPr bwMode="auto">
            <a:xfrm>
              <a:off x="64" y="2487"/>
              <a:ext cx="1849" cy="1286"/>
              <a:chOff x="304" y="2696"/>
              <a:chExt cx="1560" cy="1040"/>
            </a:xfrm>
          </p:grpSpPr>
          <p:grpSp>
            <p:nvGrpSpPr>
              <p:cNvPr id="10258" name="Group 32"/>
              <p:cNvGrpSpPr>
                <a:grpSpLocks/>
              </p:cNvGrpSpPr>
              <p:nvPr/>
            </p:nvGrpSpPr>
            <p:grpSpPr bwMode="auto">
              <a:xfrm>
                <a:off x="304" y="2696"/>
                <a:ext cx="1212" cy="1040"/>
                <a:chOff x="408" y="2904"/>
                <a:chExt cx="1212" cy="1040"/>
              </a:xfrm>
            </p:grpSpPr>
            <p:sp>
              <p:nvSpPr>
                <p:cNvPr id="10260" name="Line 33"/>
                <p:cNvSpPr>
                  <a:spLocks noChangeShapeType="1"/>
                </p:cNvSpPr>
                <p:nvPr/>
              </p:nvSpPr>
              <p:spPr bwMode="auto">
                <a:xfrm>
                  <a:off x="676" y="3601"/>
                  <a:ext cx="73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10261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500" y="2904"/>
                  <a:ext cx="628" cy="2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GB" sz="2000">
                      <a:latin typeface="Times New Roman" pitchFamily="18" charset="0"/>
                    </a:rPr>
                    <a:t>V</a:t>
                  </a:r>
                  <a:r>
                    <a:rPr lang="en-GB" sz="2000" baseline="-25000">
                      <a:latin typeface="Times New Roman" pitchFamily="18" charset="0"/>
                    </a:rPr>
                    <a:t>p(in)</a:t>
                  </a:r>
                </a:p>
              </p:txBody>
            </p:sp>
            <p:sp>
              <p:nvSpPr>
                <p:cNvPr id="10262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730" y="3162"/>
                  <a:ext cx="1" cy="7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10263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415" y="3468"/>
                  <a:ext cx="205" cy="2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GB" sz="2000">
                      <a:latin typeface="Times New Roman" pitchFamily="18" charset="0"/>
                    </a:rPr>
                    <a:t>t</a:t>
                  </a:r>
                </a:p>
              </p:txBody>
            </p:sp>
            <p:sp>
              <p:nvSpPr>
                <p:cNvPr id="10264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08" y="3512"/>
                  <a:ext cx="26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FF66CC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GB" sz="2400">
                      <a:latin typeface="Times New Roman" pitchFamily="18" charset="0"/>
                    </a:rPr>
                    <a:t>0</a:t>
                  </a:r>
                </a:p>
              </p:txBody>
            </p:sp>
            <p:grpSp>
              <p:nvGrpSpPr>
                <p:cNvPr id="10265" name="Group 38"/>
                <p:cNvGrpSpPr>
                  <a:grpSpLocks/>
                </p:cNvGrpSpPr>
                <p:nvPr/>
              </p:nvGrpSpPr>
              <p:grpSpPr bwMode="auto">
                <a:xfrm>
                  <a:off x="736" y="3252"/>
                  <a:ext cx="544" cy="692"/>
                  <a:chOff x="2115" y="13020"/>
                  <a:chExt cx="960" cy="1530"/>
                </a:xfrm>
              </p:grpSpPr>
              <p:sp>
                <p:nvSpPr>
                  <p:cNvPr id="10266" name="Freeform 39"/>
                  <p:cNvSpPr>
                    <a:spLocks/>
                  </p:cNvSpPr>
                  <p:nvPr/>
                </p:nvSpPr>
                <p:spPr bwMode="auto">
                  <a:xfrm>
                    <a:off x="2115" y="13020"/>
                    <a:ext cx="480" cy="765"/>
                  </a:xfrm>
                  <a:custGeom>
                    <a:avLst/>
                    <a:gdLst>
                      <a:gd name="T0" fmla="*/ 0 w 450"/>
                      <a:gd name="T1" fmla="*/ 765 h 765"/>
                      <a:gd name="T2" fmla="*/ 310 w 450"/>
                      <a:gd name="T3" fmla="*/ 0 h 765"/>
                      <a:gd name="T4" fmla="*/ 582 w 450"/>
                      <a:gd name="T5" fmla="*/ 765 h 76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50" h="765">
                        <a:moveTo>
                          <a:pt x="0" y="765"/>
                        </a:moveTo>
                        <a:cubicBezTo>
                          <a:pt x="82" y="382"/>
                          <a:pt x="165" y="0"/>
                          <a:pt x="240" y="0"/>
                        </a:cubicBezTo>
                        <a:cubicBezTo>
                          <a:pt x="315" y="0"/>
                          <a:pt x="382" y="382"/>
                          <a:pt x="450" y="765"/>
                        </a:cubicBezTo>
                      </a:path>
                    </a:pathLst>
                  </a:custGeom>
                  <a:noFill/>
                  <a:ln w="38100" cmpd="sng">
                    <a:solidFill>
                      <a:srgbClr val="00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0267" name="Freeform 40"/>
                  <p:cNvSpPr>
                    <a:spLocks/>
                  </p:cNvSpPr>
                  <p:nvPr/>
                </p:nvSpPr>
                <p:spPr bwMode="auto">
                  <a:xfrm flipV="1">
                    <a:off x="2595" y="13785"/>
                    <a:ext cx="480" cy="765"/>
                  </a:xfrm>
                  <a:custGeom>
                    <a:avLst/>
                    <a:gdLst>
                      <a:gd name="T0" fmla="*/ 0 w 450"/>
                      <a:gd name="T1" fmla="*/ 765 h 765"/>
                      <a:gd name="T2" fmla="*/ 310 w 450"/>
                      <a:gd name="T3" fmla="*/ 0 h 765"/>
                      <a:gd name="T4" fmla="*/ 582 w 450"/>
                      <a:gd name="T5" fmla="*/ 765 h 76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50" h="765">
                        <a:moveTo>
                          <a:pt x="0" y="765"/>
                        </a:moveTo>
                        <a:cubicBezTo>
                          <a:pt x="82" y="382"/>
                          <a:pt x="165" y="0"/>
                          <a:pt x="240" y="0"/>
                        </a:cubicBezTo>
                        <a:cubicBezTo>
                          <a:pt x="315" y="0"/>
                          <a:pt x="382" y="382"/>
                          <a:pt x="450" y="765"/>
                        </a:cubicBezTo>
                      </a:path>
                    </a:pathLst>
                  </a:custGeom>
                  <a:noFill/>
                  <a:ln w="38100" cmpd="sng">
                    <a:solidFill>
                      <a:srgbClr val="00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</p:grpSp>
          <p:sp>
            <p:nvSpPr>
              <p:cNvPr id="10259" name="Line 41"/>
              <p:cNvSpPr>
                <a:spLocks noChangeShapeType="1"/>
              </p:cNvSpPr>
              <p:nvPr/>
            </p:nvSpPr>
            <p:spPr bwMode="auto">
              <a:xfrm>
                <a:off x="872" y="3192"/>
                <a:ext cx="992" cy="0"/>
              </a:xfrm>
              <a:prstGeom prst="line">
                <a:avLst/>
              </a:prstGeom>
              <a:noFill/>
              <a:ln w="38100">
                <a:solidFill>
                  <a:srgbClr val="FF66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0250" name="Group 42"/>
            <p:cNvGrpSpPr>
              <a:grpSpLocks/>
            </p:cNvGrpSpPr>
            <p:nvPr/>
          </p:nvGrpSpPr>
          <p:grpSpPr bwMode="auto">
            <a:xfrm>
              <a:off x="4147" y="2877"/>
              <a:ext cx="1551" cy="984"/>
              <a:chOff x="4195" y="2877"/>
              <a:chExt cx="1551" cy="984"/>
            </a:xfrm>
          </p:grpSpPr>
          <p:sp>
            <p:nvSpPr>
              <p:cNvPr id="10251" name="Freeform 43"/>
              <p:cNvSpPr>
                <a:spLocks/>
              </p:cNvSpPr>
              <p:nvPr/>
            </p:nvSpPr>
            <p:spPr bwMode="auto">
              <a:xfrm>
                <a:off x="4762" y="3190"/>
                <a:ext cx="333" cy="531"/>
              </a:xfrm>
              <a:custGeom>
                <a:avLst/>
                <a:gdLst>
                  <a:gd name="T0" fmla="*/ 0 w 242"/>
                  <a:gd name="T1" fmla="*/ 1411 h 382"/>
                  <a:gd name="T2" fmla="*/ 106 w 242"/>
                  <a:gd name="T3" fmla="*/ 806 h 382"/>
                  <a:gd name="T4" fmla="*/ 187 w 242"/>
                  <a:gd name="T5" fmla="*/ 425 h 382"/>
                  <a:gd name="T6" fmla="*/ 293 w 242"/>
                  <a:gd name="T7" fmla="*/ 150 h 382"/>
                  <a:gd name="T8" fmla="*/ 394 w 242"/>
                  <a:gd name="T9" fmla="*/ 21 h 382"/>
                  <a:gd name="T10" fmla="*/ 444 w 242"/>
                  <a:gd name="T11" fmla="*/ 15 h 382"/>
                  <a:gd name="T12" fmla="*/ 508 w 242"/>
                  <a:gd name="T13" fmla="*/ 50 h 382"/>
                  <a:gd name="T14" fmla="*/ 589 w 242"/>
                  <a:gd name="T15" fmla="*/ 143 h 382"/>
                  <a:gd name="T16" fmla="*/ 623 w 242"/>
                  <a:gd name="T17" fmla="*/ 232 h 382"/>
                  <a:gd name="T18" fmla="*/ 725 w 242"/>
                  <a:gd name="T19" fmla="*/ 545 h 382"/>
                  <a:gd name="T20" fmla="*/ 795 w 242"/>
                  <a:gd name="T21" fmla="*/ 965 h 382"/>
                  <a:gd name="T22" fmla="*/ 867 w 242"/>
                  <a:gd name="T23" fmla="*/ 1426 h 38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42" h="382">
                    <a:moveTo>
                      <a:pt x="0" y="378"/>
                    </a:moveTo>
                    <a:cubicBezTo>
                      <a:pt x="10" y="319"/>
                      <a:pt x="21" y="260"/>
                      <a:pt x="30" y="216"/>
                    </a:cubicBezTo>
                    <a:cubicBezTo>
                      <a:pt x="39" y="172"/>
                      <a:pt x="43" y="143"/>
                      <a:pt x="52" y="114"/>
                    </a:cubicBezTo>
                    <a:cubicBezTo>
                      <a:pt x="61" y="85"/>
                      <a:pt x="72" y="58"/>
                      <a:pt x="82" y="40"/>
                    </a:cubicBezTo>
                    <a:cubicBezTo>
                      <a:pt x="92" y="22"/>
                      <a:pt x="103" y="12"/>
                      <a:pt x="110" y="6"/>
                    </a:cubicBezTo>
                    <a:cubicBezTo>
                      <a:pt x="117" y="0"/>
                      <a:pt x="119" y="3"/>
                      <a:pt x="124" y="4"/>
                    </a:cubicBezTo>
                    <a:cubicBezTo>
                      <a:pt x="129" y="5"/>
                      <a:pt x="135" y="8"/>
                      <a:pt x="142" y="14"/>
                    </a:cubicBezTo>
                    <a:cubicBezTo>
                      <a:pt x="149" y="20"/>
                      <a:pt x="159" y="30"/>
                      <a:pt x="164" y="38"/>
                    </a:cubicBezTo>
                    <a:cubicBezTo>
                      <a:pt x="169" y="46"/>
                      <a:pt x="168" y="44"/>
                      <a:pt x="174" y="62"/>
                    </a:cubicBezTo>
                    <a:cubicBezTo>
                      <a:pt x="180" y="80"/>
                      <a:pt x="194" y="113"/>
                      <a:pt x="202" y="146"/>
                    </a:cubicBezTo>
                    <a:cubicBezTo>
                      <a:pt x="210" y="179"/>
                      <a:pt x="215" y="219"/>
                      <a:pt x="222" y="258"/>
                    </a:cubicBezTo>
                    <a:cubicBezTo>
                      <a:pt x="229" y="297"/>
                      <a:pt x="235" y="339"/>
                      <a:pt x="242" y="382"/>
                    </a:cubicBezTo>
                  </a:path>
                </a:pathLst>
              </a:custGeom>
              <a:solidFill>
                <a:srgbClr val="CCCCFF"/>
              </a:solidFill>
              <a:ln w="38100" cmpd="sng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252" name="Line 44"/>
              <p:cNvSpPr>
                <a:spLocks noChangeShapeType="1"/>
              </p:cNvSpPr>
              <p:nvPr/>
            </p:nvSpPr>
            <p:spPr bwMode="auto">
              <a:xfrm flipV="1">
                <a:off x="4629" y="3721"/>
                <a:ext cx="858" cy="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253" name="Text Box 45"/>
              <p:cNvSpPr txBox="1">
                <a:spLocks noChangeArrowheads="1"/>
              </p:cNvSpPr>
              <p:nvPr/>
            </p:nvSpPr>
            <p:spPr bwMode="auto">
              <a:xfrm>
                <a:off x="4195" y="3006"/>
                <a:ext cx="72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2400">
                    <a:latin typeface="Times New Roman" pitchFamily="18" charset="0"/>
                  </a:rPr>
                  <a:t>V</a:t>
                </a:r>
                <a:r>
                  <a:rPr lang="en-GB" sz="2400" baseline="-25000">
                    <a:latin typeface="Times New Roman" pitchFamily="18" charset="0"/>
                  </a:rPr>
                  <a:t>p(out)</a:t>
                </a:r>
              </a:p>
            </p:txBody>
          </p:sp>
          <p:sp>
            <p:nvSpPr>
              <p:cNvPr id="10254" name="Line 46"/>
              <p:cNvSpPr>
                <a:spLocks noChangeShapeType="1"/>
              </p:cNvSpPr>
              <p:nvPr/>
            </p:nvSpPr>
            <p:spPr bwMode="auto">
              <a:xfrm flipV="1">
                <a:off x="4751" y="2877"/>
                <a:ext cx="2" cy="9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255" name="Text Box 47"/>
              <p:cNvSpPr txBox="1">
                <a:spLocks noChangeArrowheads="1"/>
              </p:cNvSpPr>
              <p:nvPr/>
            </p:nvSpPr>
            <p:spPr bwMode="auto">
              <a:xfrm>
                <a:off x="5487" y="3540"/>
                <a:ext cx="2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2000"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10256" name="Text Box 48"/>
              <p:cNvSpPr txBox="1">
                <a:spLocks noChangeArrowheads="1"/>
              </p:cNvSpPr>
              <p:nvPr/>
            </p:nvSpPr>
            <p:spPr bwMode="auto">
              <a:xfrm>
                <a:off x="4460" y="3560"/>
                <a:ext cx="3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66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4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0257" name="Line 49"/>
              <p:cNvSpPr>
                <a:spLocks noChangeShapeType="1"/>
              </p:cNvSpPr>
              <p:nvPr/>
            </p:nvSpPr>
            <p:spPr bwMode="auto">
              <a:xfrm>
                <a:off x="5103" y="3714"/>
                <a:ext cx="227" cy="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10246" name="Line 50"/>
          <p:cNvSpPr>
            <a:spLocks noChangeShapeType="1"/>
          </p:cNvSpPr>
          <p:nvPr/>
        </p:nvSpPr>
        <p:spPr bwMode="auto">
          <a:xfrm flipV="1">
            <a:off x="7480300" y="4929188"/>
            <a:ext cx="139700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4387" name="Text Box 51"/>
          <p:cNvSpPr txBox="1">
            <a:spLocks noChangeArrowheads="1"/>
          </p:cNvSpPr>
          <p:nvPr/>
        </p:nvSpPr>
        <p:spPr bwMode="auto">
          <a:xfrm>
            <a:off x="6624638" y="6092825"/>
            <a:ext cx="2339975" cy="3968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 b="1">
                <a:solidFill>
                  <a:srgbClr val="FF0000"/>
                </a:solidFill>
              </a:rPr>
              <a:t>V</a:t>
            </a:r>
            <a:r>
              <a:rPr lang="en-GB" sz="2000" b="1" baseline="-25000">
                <a:solidFill>
                  <a:srgbClr val="FF0000"/>
                </a:solidFill>
              </a:rPr>
              <a:t>p(out)</a:t>
            </a:r>
            <a:r>
              <a:rPr lang="en-GB" sz="2000" b="1">
                <a:solidFill>
                  <a:srgbClr val="FF0000"/>
                </a:solidFill>
              </a:rPr>
              <a:t> = V</a:t>
            </a:r>
            <a:r>
              <a:rPr lang="en-GB" sz="2000" b="1" baseline="-25000">
                <a:solidFill>
                  <a:srgbClr val="FF0000"/>
                </a:solidFill>
              </a:rPr>
              <a:t>p(in)</a:t>
            </a:r>
            <a:r>
              <a:rPr lang="en-GB" sz="2000" b="1">
                <a:solidFill>
                  <a:srgbClr val="FF0000"/>
                </a:solidFill>
              </a:rPr>
              <a:t> – 0.7</a:t>
            </a:r>
          </a:p>
        </p:txBody>
      </p: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00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Effect of Barrier Potential on Half –wave Rectifier Output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C6A72E-9A7B-4208-BFCF-F6954B07064D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  <p:bldP spid="14387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0 Anniversary PPT Templat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0th Annivery PPT Design A (4：3) (002) [Read-Only]" id="{45DF7099-C70D-41F1-B2E5-99D13C9E911C}" vid="{75C0B527-E81C-44C3-B468-397BD0E5433F}"/>
    </a:ext>
  </a:extLst>
</a:theme>
</file>

<file path=ppt/theme/theme3.xml><?xml version="1.0" encoding="utf-8"?>
<a:theme xmlns:a="http://schemas.openxmlformats.org/drawingml/2006/main" name="1_60 Anniversary PPT Templat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0th Annivery PPT Design A (4：3) (002) [Read-Only]" id="{45DF7099-C70D-41F1-B2E5-99D13C9E911C}" vid="{75C0B527-E81C-44C3-B468-397BD0E5433F}"/>
    </a:ext>
  </a:extLst>
</a:theme>
</file>

<file path=ppt/theme/theme4.xml><?xml version="1.0" encoding="utf-8"?>
<a:theme xmlns:a="http://schemas.openxmlformats.org/drawingml/2006/main" name="2_60 Anniversary PPT Templat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0th Annivery PPT Design A (4：3) (002) [Read-Only]" id="{45DF7099-C70D-41F1-B2E5-99D13C9E911C}" vid="{75C0B527-E81C-44C3-B468-397BD0E5433F}"/>
    </a:ext>
  </a:extLst>
</a:theme>
</file>

<file path=ppt/theme/theme5.xml><?xml version="1.0" encoding="utf-8"?>
<a:theme xmlns:a="http://schemas.openxmlformats.org/drawingml/2006/main" name="3_60 Anniversary PPT Templat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0th Annivery PPT Design A (4：3) (002) [Read-Only]" id="{45DF7099-C70D-41F1-B2E5-99D13C9E911C}" vid="{75C0B527-E81C-44C3-B468-397BD0E5433F}"/>
    </a:ext>
  </a:extLst>
</a:theme>
</file>

<file path=ppt/theme/theme6.xml><?xml version="1.0" encoding="utf-8"?>
<a:theme xmlns:a="http://schemas.openxmlformats.org/drawingml/2006/main" name="4_60 Anniversary PPT Templat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0th Annivery PPT Design A (4：3) (002) [Read-Only]" id="{45DF7099-C70D-41F1-B2E5-99D13C9E911C}" vid="{75C0B527-E81C-44C3-B468-397BD0E5433F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961</Words>
  <Application>Microsoft Office PowerPoint</Application>
  <PresentationFormat>On-screen Show (4:3)</PresentationFormat>
  <Paragraphs>293</Paragraphs>
  <Slides>31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6" baseType="lpstr">
      <vt:lpstr>Arial</vt:lpstr>
      <vt:lpstr>Calibri</vt:lpstr>
      <vt:lpstr>Calibri Light</vt:lpstr>
      <vt:lpstr>Symbol</vt:lpstr>
      <vt:lpstr>Times New Roman</vt:lpstr>
      <vt:lpstr>Verdana</vt:lpstr>
      <vt:lpstr>Wingdings</vt:lpstr>
      <vt:lpstr>Default Design</vt:lpstr>
      <vt:lpstr>60 Anniversary PPT Template 1</vt:lpstr>
      <vt:lpstr>1_60 Anniversary PPT Template 1</vt:lpstr>
      <vt:lpstr>2_60 Anniversary PPT Template 1</vt:lpstr>
      <vt:lpstr>3_60 Anniversary PPT Template 1</vt:lpstr>
      <vt:lpstr>4_60 Anniversary PPT Template 1</vt:lpstr>
      <vt:lpstr>Equation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19-1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Rectifier Circuit</dc:title>
  <dc:creator>s22217</dc:creator>
  <cp:lastModifiedBy>Thio-Tang Choy Yong</cp:lastModifiedBy>
  <cp:revision>48</cp:revision>
  <dcterms:created xsi:type="dcterms:W3CDTF">2005-12-21T06:43:56Z</dcterms:created>
  <dcterms:modified xsi:type="dcterms:W3CDTF">2018-03-16T08:40:20Z</dcterms:modified>
</cp:coreProperties>
</file>