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6" r:id="rId2"/>
    <p:sldMasterId id="2147483718" r:id="rId3"/>
  </p:sldMasterIdLst>
  <p:notesMasterIdLst>
    <p:notesMasterId r:id="rId20"/>
  </p:notesMasterIdLst>
  <p:sldIdLst>
    <p:sldId id="270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66" r:id="rId16"/>
    <p:sldId id="267" r:id="rId17"/>
    <p:sldId id="272" r:id="rId18"/>
    <p:sldId id="268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94660"/>
  </p:normalViewPr>
  <p:slideViewPr>
    <p:cSldViewPr>
      <p:cViewPr varScale="1">
        <p:scale>
          <a:sx n="65" d="100"/>
          <a:sy n="65" d="100"/>
        </p:scale>
        <p:origin x="11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11.xml"/><Relationship Id="rId1" Type="http://schemas.openxmlformats.org/officeDocument/2006/relationships/slide" Target="slides/slide3.xml"/><Relationship Id="rId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1353E43-EB89-4E5A-8C4F-67BD6C21B3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DE8E04-806F-4314-93F4-E5DF16FD0C6A}" type="slidenum">
              <a:rPr lang="en-GB"/>
              <a:pPr eaLnBrk="1" hangingPunct="1"/>
              <a:t>6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075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Copyright © 2010 Christopher Teoh, Tan HJ &amp; Wong WY Singapore Polytechnic. All rights reserved.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E3208-019F-41B5-896B-A3F698B607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Copyright © 2010 Christopher Teoh, Tan HJ &amp; Wong WY Singapore Polytechnic. All rights reserved.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02B3F-7977-403C-B47B-A49EDB72AC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2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Copyright © 2010 Christopher Teoh, Tan HJ &amp; Wong WY Singapore Polytechnic. All rights reserved.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3FBEE-78DF-4614-8FE4-C008F9B3D0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820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Copyright © 2010 Christopher Teoh, Tan HJ &amp; Wong WY Singapore Polytechnic. All rights reserved.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EE538-5BD4-4BDA-B2A2-EFD6EF4F10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1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450" y="6245225"/>
            <a:ext cx="7200900" cy="47625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r>
              <a:rPr lang="en-SG" sz="1000" smtClean="0"/>
              <a:t>Copyright © 2010 Christopher Teoh, Tan HJ &amp; Wong WY Singapore Polytechnic. All rights reserved.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71E7DB-798D-470B-9092-138824A1D2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96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Copyright © 2010 Christopher Teoh, Tan HJ &amp; Wong WY Singapore Polytechnic. All rights reserved.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87645-2C7B-4664-A032-3AE289FC16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10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Copyright © 2010 Christopher Teoh, Tan HJ &amp; Wong WY Singapore Polytechnic. All rights reserved.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4BA6F-7B7A-40A3-AF69-A5AF43E376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0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Copyright © 2010 Christopher Teoh, Tan HJ &amp; Wong WY Singapore Polytechnic. All rights reserved. 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B4827-C67D-454A-ABE0-4477C1E0CF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46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Copyright © 2010 Christopher Teoh, Tan HJ &amp; Wong WY Singapore Polytechnic. All rights reserved.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36222-7DF8-4ADD-B7FE-89152DEA8F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5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539750" y="6245225"/>
            <a:ext cx="205105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47813" y="6245225"/>
            <a:ext cx="6696075" cy="47625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r>
              <a:rPr lang="en-SG" sz="1000"/>
              <a:t>Copyright © 2010 Christopher Teoh, Tan HJ &amp; Wong WY Singapore Polytechnic. All rights reserved</a:t>
            </a:r>
            <a:r>
              <a:rPr lang="en-SG"/>
              <a:t>.</a:t>
            </a:r>
          </a:p>
          <a:p>
            <a:pPr>
              <a:defRPr/>
            </a:pPr>
            <a:endParaRPr lang="en-GB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C00A7A-14C8-47A2-97E0-69312597FF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1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Copyright © 2010 Christopher Teoh, Tan HJ &amp; Wong WY Singapore Polytechnic. All rights reserved.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7F791-4536-40C1-84D2-0303DA2951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6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Copyright © 2010 Christopher Teoh, Tan HJ &amp; Wong WY Singapore Polytechnic. All rights reserved.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933C1-E630-474B-8419-D501E00D40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11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SG" smtClean="0"/>
              <a:t>Copyright © 2010 Christopher Teoh, Tan HJ &amp; Wong WY Singapore Polytechnic. All rights reserved. 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1FFF867-5E40-4DBF-AE42-91B37E9BDF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14" r:id="rId2"/>
    <p:sldLayoutId id="2147483705" r:id="rId3"/>
    <p:sldLayoutId id="2147483706" r:id="rId4"/>
    <p:sldLayoutId id="2147483707" r:id="rId5"/>
    <p:sldLayoutId id="2147483708" r:id="rId6"/>
    <p:sldLayoutId id="2147483715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939190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5780148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112"/>
          <p:cNvSpPr txBox="1">
            <a:spLocks noChangeArrowheads="1"/>
          </p:cNvSpPr>
          <p:nvPr/>
        </p:nvSpPr>
        <p:spPr bwMode="auto">
          <a:xfrm>
            <a:off x="1524000" y="6240463"/>
            <a:ext cx="66468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SG" sz="1000"/>
              <a:t>Copyright © 2010 Christopher Teoh, Tan HJ &amp; Wong WY Singapore Polytechnic. All rights reserved</a:t>
            </a:r>
            <a:r>
              <a:rPr lang="en-SG"/>
              <a:t>.</a:t>
            </a:r>
          </a:p>
        </p:txBody>
      </p:sp>
      <p:sp>
        <p:nvSpPr>
          <p:cNvPr id="7" name="Rectangle 2119"/>
          <p:cNvSpPr>
            <a:spLocks noChangeArrowheads="1"/>
          </p:cNvSpPr>
          <p:nvPr/>
        </p:nvSpPr>
        <p:spPr bwMode="auto">
          <a:xfrm>
            <a:off x="251520" y="3645024"/>
            <a:ext cx="482453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600" b="1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Power </a:t>
            </a:r>
            <a:r>
              <a:rPr lang="en-GB" sz="3600" b="1" dirty="0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Supply </a:t>
            </a:r>
            <a:r>
              <a:rPr lang="en-GB" sz="3600" b="1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Filters</a:t>
            </a:r>
            <a:endParaRPr lang="en-GB" sz="3600" b="1" dirty="0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49237" y="1133128"/>
            <a:ext cx="8848725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Chapter 19:</a:t>
            </a:r>
            <a:b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</a:br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Diode </a:t>
            </a:r>
            <a:r>
              <a:rPr lang="en-US" sz="5400" cap="none" dirty="0">
                <a:solidFill>
                  <a:schemeClr val="bg1">
                    <a:lumMod val="25000"/>
                  </a:schemeClr>
                </a:solidFill>
              </a:rPr>
              <a:t>Applications (Part </a:t>
            </a:r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2)</a:t>
            </a:r>
            <a:endParaRPr lang="en-GB" sz="5400" dirty="0" smtClean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00A7A-14C8-47A2-97E0-69312597FFD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06388" y="5384800"/>
            <a:ext cx="83105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20000"/>
              </a:spcBef>
              <a:buFontTx/>
              <a:buChar char="•"/>
            </a:pPr>
            <a:r>
              <a:rPr lang="en-GB" sz="2400">
                <a:latin typeface="Times New Roman" pitchFamily="18" charset="0"/>
              </a:rPr>
              <a:t>When filtered,the full-wave rectified voltage has a smaller ripple than a half-wave voltage for the same load resistance and capacitor values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04813" y="266700"/>
          <a:ext cx="8297862" cy="503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Bitmap Image" r:id="rId3" imgW="7725853" imgH="4133333" progId="Paint.Picture">
                  <p:embed/>
                </p:oleObj>
              </mc:Choice>
              <mc:Fallback>
                <p:oleObj name="Bitmap Image" r:id="rId3" imgW="7725853" imgH="413333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266700"/>
                        <a:ext cx="8297862" cy="503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66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00A7A-14C8-47A2-97E0-69312597FFD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7506" y="1244600"/>
            <a:ext cx="8039100" cy="1292225"/>
          </a:xfrm>
        </p:spPr>
        <p:txBody>
          <a:bodyPr/>
          <a:lstStyle/>
          <a:p>
            <a:pPr eaLnBrk="1" hangingPunct="1"/>
            <a:r>
              <a:rPr lang="en-GB" sz="2800" b="1" dirty="0" smtClean="0"/>
              <a:t>The ripple factor ( </a:t>
            </a:r>
            <a:r>
              <a:rPr lang="en-GB" sz="2800" b="1" i="1" dirty="0" smtClean="0"/>
              <a:t>r</a:t>
            </a:r>
            <a:r>
              <a:rPr lang="en-GB" sz="2800" b="1" dirty="0" smtClean="0"/>
              <a:t> ) is an indication of the effectiveness of the filter.</a:t>
            </a:r>
          </a:p>
          <a:p>
            <a:pPr eaLnBrk="1" hangingPunct="1"/>
            <a:r>
              <a:rPr lang="en-GB" sz="2800" b="1" dirty="0" smtClean="0">
                <a:solidFill>
                  <a:srgbClr val="6600FF"/>
                </a:solidFill>
              </a:rPr>
              <a:t>It is defined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4"/>
              <p:cNvSpPr>
                <a:spLocks noChangeArrowheads="1"/>
              </p:cNvSpPr>
              <p:nvPr/>
            </p:nvSpPr>
            <p:spPr bwMode="auto">
              <a:xfrm>
                <a:off x="1187159" y="2853652"/>
                <a:ext cx="1944687" cy="95567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𝑟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𝑟𝑚𝑠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𝑑𝑐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433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159" y="2853652"/>
                <a:ext cx="1944687" cy="9556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0" name="Text Box 16"/>
          <p:cNvSpPr txBox="1">
            <a:spLocks noChangeArrowheads="1"/>
          </p:cNvSpPr>
          <p:nvPr/>
        </p:nvSpPr>
        <p:spPr bwMode="auto">
          <a:xfrm>
            <a:off x="3494881" y="2619375"/>
            <a:ext cx="50911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 dirty="0">
                <a:solidFill>
                  <a:srgbClr val="6600FF"/>
                </a:solidFill>
                <a:latin typeface="Times New Roman" pitchFamily="18" charset="0"/>
              </a:rPr>
              <a:t>Where </a:t>
            </a:r>
            <a:r>
              <a:rPr lang="en-GB" sz="2400" b="1" i="1" dirty="0" err="1">
                <a:solidFill>
                  <a:srgbClr val="6600FF"/>
                </a:solidFill>
                <a:latin typeface="Times New Roman" pitchFamily="18" charset="0"/>
              </a:rPr>
              <a:t>V</a:t>
            </a:r>
            <a:r>
              <a:rPr lang="en-GB" sz="2400" b="1" i="1" baseline="-25000" dirty="0" err="1">
                <a:solidFill>
                  <a:srgbClr val="6600FF"/>
                </a:solidFill>
                <a:latin typeface="Times New Roman" pitchFamily="18" charset="0"/>
              </a:rPr>
              <a:t>r</a:t>
            </a:r>
            <a:r>
              <a:rPr lang="en-GB" sz="2400" b="1" i="1" dirty="0">
                <a:solidFill>
                  <a:srgbClr val="6600FF"/>
                </a:solidFill>
                <a:latin typeface="Times New Roman" pitchFamily="18" charset="0"/>
              </a:rPr>
              <a:t>(</a:t>
            </a:r>
            <a:r>
              <a:rPr lang="en-GB" sz="2400" b="1" i="1" dirty="0" err="1">
                <a:solidFill>
                  <a:srgbClr val="6600FF"/>
                </a:solidFill>
                <a:latin typeface="Times New Roman" pitchFamily="18" charset="0"/>
              </a:rPr>
              <a:t>rms</a:t>
            </a:r>
            <a:r>
              <a:rPr lang="en-GB" sz="2400" b="1" i="1" dirty="0">
                <a:solidFill>
                  <a:srgbClr val="6600FF"/>
                </a:solidFill>
                <a:latin typeface="Times New Roman" pitchFamily="18" charset="0"/>
              </a:rPr>
              <a:t>) is the </a:t>
            </a:r>
            <a:r>
              <a:rPr lang="en-GB" sz="2400" b="1" i="1" dirty="0" err="1">
                <a:solidFill>
                  <a:srgbClr val="6600FF"/>
                </a:solidFill>
                <a:latin typeface="Times New Roman" pitchFamily="18" charset="0"/>
              </a:rPr>
              <a:t>rms</a:t>
            </a:r>
            <a:r>
              <a:rPr lang="en-GB" sz="2400" b="1" i="1" dirty="0">
                <a:solidFill>
                  <a:srgbClr val="6600FF"/>
                </a:solidFill>
                <a:latin typeface="Times New Roman" pitchFamily="18" charset="0"/>
              </a:rPr>
              <a:t> of the ripple voltage and </a:t>
            </a:r>
            <a:r>
              <a:rPr lang="en-GB" sz="2400" b="1" i="1" dirty="0" err="1" smtClean="0">
                <a:solidFill>
                  <a:srgbClr val="6600FF"/>
                </a:solidFill>
                <a:latin typeface="Times New Roman" pitchFamily="18" charset="0"/>
              </a:rPr>
              <a:t>V</a:t>
            </a:r>
            <a:r>
              <a:rPr lang="en-GB" sz="2400" b="1" i="1" baseline="-25000" dirty="0" err="1" smtClean="0">
                <a:solidFill>
                  <a:srgbClr val="6600FF"/>
                </a:solidFill>
                <a:latin typeface="Times New Roman" pitchFamily="18" charset="0"/>
              </a:rPr>
              <a:t>dc</a:t>
            </a:r>
            <a:r>
              <a:rPr lang="en-GB" sz="2400" b="1" i="1" dirty="0" smtClean="0">
                <a:solidFill>
                  <a:srgbClr val="6600FF"/>
                </a:solidFill>
                <a:latin typeface="Times New Roman" pitchFamily="18" charset="0"/>
              </a:rPr>
              <a:t> </a:t>
            </a:r>
            <a:r>
              <a:rPr lang="en-GB" sz="2400" b="1" i="1" dirty="0">
                <a:solidFill>
                  <a:srgbClr val="6600FF"/>
                </a:solidFill>
                <a:latin typeface="Times New Roman" pitchFamily="18" charset="0"/>
              </a:rPr>
              <a:t>is the dc (average) value of the filter’s output voltage.</a:t>
            </a:r>
          </a:p>
        </p:txBody>
      </p:sp>
      <p:grpSp>
        <p:nvGrpSpPr>
          <p:cNvPr id="14352" name="Group 18"/>
          <p:cNvGrpSpPr>
            <a:grpSpLocks/>
          </p:cNvGrpSpPr>
          <p:nvPr/>
        </p:nvGrpSpPr>
        <p:grpSpPr bwMode="auto">
          <a:xfrm>
            <a:off x="571500" y="3933825"/>
            <a:ext cx="8069263" cy="1827213"/>
            <a:chOff x="1144" y="3237"/>
            <a:chExt cx="4299" cy="831"/>
          </a:xfrm>
        </p:grpSpPr>
        <p:sp>
          <p:nvSpPr>
            <p:cNvPr id="14353" name="Freeform 19"/>
            <p:cNvSpPr>
              <a:spLocks/>
            </p:cNvSpPr>
            <p:nvPr/>
          </p:nvSpPr>
          <p:spPr bwMode="auto">
            <a:xfrm>
              <a:off x="2365" y="3412"/>
              <a:ext cx="562" cy="643"/>
            </a:xfrm>
            <a:custGeom>
              <a:avLst/>
              <a:gdLst>
                <a:gd name="T0" fmla="*/ 0 w 242"/>
                <a:gd name="T1" fmla="*/ 3035 h 382"/>
                <a:gd name="T2" fmla="*/ 880 w 242"/>
                <a:gd name="T3" fmla="*/ 1737 h 382"/>
                <a:gd name="T4" fmla="*/ 1516 w 242"/>
                <a:gd name="T5" fmla="*/ 916 h 382"/>
                <a:gd name="T6" fmla="*/ 2378 w 242"/>
                <a:gd name="T7" fmla="*/ 320 h 382"/>
                <a:gd name="T8" fmla="*/ 3193 w 242"/>
                <a:gd name="T9" fmla="*/ 49 h 382"/>
                <a:gd name="T10" fmla="*/ 3609 w 242"/>
                <a:gd name="T11" fmla="*/ 34 h 382"/>
                <a:gd name="T12" fmla="*/ 4131 w 242"/>
                <a:gd name="T13" fmla="*/ 113 h 382"/>
                <a:gd name="T14" fmla="*/ 4772 w 242"/>
                <a:gd name="T15" fmla="*/ 306 h 382"/>
                <a:gd name="T16" fmla="*/ 5058 w 242"/>
                <a:gd name="T17" fmla="*/ 497 h 382"/>
                <a:gd name="T18" fmla="*/ 5873 w 242"/>
                <a:gd name="T19" fmla="*/ 1173 h 382"/>
                <a:gd name="T20" fmla="*/ 6461 w 242"/>
                <a:gd name="T21" fmla="*/ 2070 h 382"/>
                <a:gd name="T22" fmla="*/ 7039 w 242"/>
                <a:gd name="T23" fmla="*/ 3065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54" name="Freeform 20"/>
            <p:cNvSpPr>
              <a:spLocks/>
            </p:cNvSpPr>
            <p:nvPr/>
          </p:nvSpPr>
          <p:spPr bwMode="auto">
            <a:xfrm>
              <a:off x="2936" y="3425"/>
              <a:ext cx="562" cy="643"/>
            </a:xfrm>
            <a:custGeom>
              <a:avLst/>
              <a:gdLst>
                <a:gd name="T0" fmla="*/ 0 w 242"/>
                <a:gd name="T1" fmla="*/ 3035 h 382"/>
                <a:gd name="T2" fmla="*/ 880 w 242"/>
                <a:gd name="T3" fmla="*/ 1737 h 382"/>
                <a:gd name="T4" fmla="*/ 1516 w 242"/>
                <a:gd name="T5" fmla="*/ 916 h 382"/>
                <a:gd name="T6" fmla="*/ 2378 w 242"/>
                <a:gd name="T7" fmla="*/ 320 h 382"/>
                <a:gd name="T8" fmla="*/ 3193 w 242"/>
                <a:gd name="T9" fmla="*/ 49 h 382"/>
                <a:gd name="T10" fmla="*/ 3609 w 242"/>
                <a:gd name="T11" fmla="*/ 34 h 382"/>
                <a:gd name="T12" fmla="*/ 4131 w 242"/>
                <a:gd name="T13" fmla="*/ 113 h 382"/>
                <a:gd name="T14" fmla="*/ 4772 w 242"/>
                <a:gd name="T15" fmla="*/ 306 h 382"/>
                <a:gd name="T16" fmla="*/ 5058 w 242"/>
                <a:gd name="T17" fmla="*/ 497 h 382"/>
                <a:gd name="T18" fmla="*/ 5873 w 242"/>
                <a:gd name="T19" fmla="*/ 1173 h 382"/>
                <a:gd name="T20" fmla="*/ 6461 w 242"/>
                <a:gd name="T21" fmla="*/ 2070 h 382"/>
                <a:gd name="T22" fmla="*/ 7039 w 242"/>
                <a:gd name="T23" fmla="*/ 3065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55" name="Freeform 21"/>
            <p:cNvSpPr>
              <a:spLocks/>
            </p:cNvSpPr>
            <p:nvPr/>
          </p:nvSpPr>
          <p:spPr bwMode="auto">
            <a:xfrm>
              <a:off x="2463" y="3418"/>
              <a:ext cx="174" cy="180"/>
            </a:xfrm>
            <a:custGeom>
              <a:avLst/>
              <a:gdLst>
                <a:gd name="T0" fmla="*/ 0 w 174"/>
                <a:gd name="T1" fmla="*/ 180 h 180"/>
                <a:gd name="T2" fmla="*/ 60 w 174"/>
                <a:gd name="T3" fmla="*/ 72 h 180"/>
                <a:gd name="T4" fmla="*/ 114 w 174"/>
                <a:gd name="T5" fmla="*/ 12 h 180"/>
                <a:gd name="T6" fmla="*/ 174 w 174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4" h="180">
                  <a:moveTo>
                    <a:pt x="0" y="180"/>
                  </a:moveTo>
                  <a:cubicBezTo>
                    <a:pt x="20" y="140"/>
                    <a:pt x="41" y="100"/>
                    <a:pt x="60" y="72"/>
                  </a:cubicBezTo>
                  <a:cubicBezTo>
                    <a:pt x="79" y="44"/>
                    <a:pt x="95" y="24"/>
                    <a:pt x="114" y="12"/>
                  </a:cubicBezTo>
                  <a:cubicBezTo>
                    <a:pt x="133" y="0"/>
                    <a:pt x="153" y="0"/>
                    <a:pt x="174" y="0"/>
                  </a:cubicBezTo>
                </a:path>
              </a:pathLst>
            </a:custGeom>
            <a:noFill/>
            <a:ln w="38100" cap="flat" cmpd="sng">
              <a:solidFill>
                <a:srgbClr val="FF66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56" name="Line 22"/>
            <p:cNvSpPr>
              <a:spLocks noChangeShapeType="1"/>
            </p:cNvSpPr>
            <p:nvPr/>
          </p:nvSpPr>
          <p:spPr bwMode="auto">
            <a:xfrm>
              <a:off x="2637" y="3412"/>
              <a:ext cx="450" cy="142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57" name="Freeform 23"/>
            <p:cNvSpPr>
              <a:spLocks/>
            </p:cNvSpPr>
            <p:nvPr/>
          </p:nvSpPr>
          <p:spPr bwMode="auto">
            <a:xfrm>
              <a:off x="3087" y="3418"/>
              <a:ext cx="132" cy="136"/>
            </a:xfrm>
            <a:custGeom>
              <a:avLst/>
              <a:gdLst>
                <a:gd name="T0" fmla="*/ 0 w 174"/>
                <a:gd name="T1" fmla="*/ 59 h 180"/>
                <a:gd name="T2" fmla="*/ 20 w 174"/>
                <a:gd name="T3" fmla="*/ 23 h 180"/>
                <a:gd name="T4" fmla="*/ 37 w 174"/>
                <a:gd name="T5" fmla="*/ 4 h 180"/>
                <a:gd name="T6" fmla="*/ 58 w 174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4" h="180">
                  <a:moveTo>
                    <a:pt x="0" y="180"/>
                  </a:moveTo>
                  <a:cubicBezTo>
                    <a:pt x="20" y="140"/>
                    <a:pt x="41" y="100"/>
                    <a:pt x="60" y="72"/>
                  </a:cubicBezTo>
                  <a:cubicBezTo>
                    <a:pt x="79" y="44"/>
                    <a:pt x="95" y="24"/>
                    <a:pt x="114" y="12"/>
                  </a:cubicBezTo>
                  <a:cubicBezTo>
                    <a:pt x="133" y="0"/>
                    <a:pt x="153" y="0"/>
                    <a:pt x="174" y="0"/>
                  </a:cubicBezTo>
                </a:path>
              </a:pathLst>
            </a:custGeom>
            <a:noFill/>
            <a:ln w="38100" cap="flat" cmpd="sng">
              <a:solidFill>
                <a:srgbClr val="FF66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58" name="Line 24"/>
            <p:cNvSpPr>
              <a:spLocks noChangeShapeType="1"/>
            </p:cNvSpPr>
            <p:nvPr/>
          </p:nvSpPr>
          <p:spPr bwMode="auto">
            <a:xfrm>
              <a:off x="3219" y="3412"/>
              <a:ext cx="396" cy="142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59" name="Freeform 25"/>
            <p:cNvSpPr>
              <a:spLocks/>
            </p:cNvSpPr>
            <p:nvPr/>
          </p:nvSpPr>
          <p:spPr bwMode="auto">
            <a:xfrm>
              <a:off x="3498" y="3405"/>
              <a:ext cx="562" cy="643"/>
            </a:xfrm>
            <a:custGeom>
              <a:avLst/>
              <a:gdLst>
                <a:gd name="T0" fmla="*/ 0 w 242"/>
                <a:gd name="T1" fmla="*/ 3035 h 382"/>
                <a:gd name="T2" fmla="*/ 880 w 242"/>
                <a:gd name="T3" fmla="*/ 1737 h 382"/>
                <a:gd name="T4" fmla="*/ 1516 w 242"/>
                <a:gd name="T5" fmla="*/ 916 h 382"/>
                <a:gd name="T6" fmla="*/ 2378 w 242"/>
                <a:gd name="T7" fmla="*/ 320 h 382"/>
                <a:gd name="T8" fmla="*/ 3193 w 242"/>
                <a:gd name="T9" fmla="*/ 49 h 382"/>
                <a:gd name="T10" fmla="*/ 3609 w 242"/>
                <a:gd name="T11" fmla="*/ 34 h 382"/>
                <a:gd name="T12" fmla="*/ 4131 w 242"/>
                <a:gd name="T13" fmla="*/ 113 h 382"/>
                <a:gd name="T14" fmla="*/ 4772 w 242"/>
                <a:gd name="T15" fmla="*/ 306 h 382"/>
                <a:gd name="T16" fmla="*/ 5058 w 242"/>
                <a:gd name="T17" fmla="*/ 497 h 382"/>
                <a:gd name="T18" fmla="*/ 5873 w 242"/>
                <a:gd name="T19" fmla="*/ 1173 h 382"/>
                <a:gd name="T20" fmla="*/ 6461 w 242"/>
                <a:gd name="T21" fmla="*/ 2070 h 382"/>
                <a:gd name="T22" fmla="*/ 7039 w 242"/>
                <a:gd name="T23" fmla="*/ 3065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60" name="Freeform 26"/>
            <p:cNvSpPr>
              <a:spLocks/>
            </p:cNvSpPr>
            <p:nvPr/>
          </p:nvSpPr>
          <p:spPr bwMode="auto">
            <a:xfrm>
              <a:off x="4069" y="3418"/>
              <a:ext cx="562" cy="643"/>
            </a:xfrm>
            <a:custGeom>
              <a:avLst/>
              <a:gdLst>
                <a:gd name="T0" fmla="*/ 0 w 242"/>
                <a:gd name="T1" fmla="*/ 3035 h 382"/>
                <a:gd name="T2" fmla="*/ 880 w 242"/>
                <a:gd name="T3" fmla="*/ 1737 h 382"/>
                <a:gd name="T4" fmla="*/ 1516 w 242"/>
                <a:gd name="T5" fmla="*/ 916 h 382"/>
                <a:gd name="T6" fmla="*/ 2378 w 242"/>
                <a:gd name="T7" fmla="*/ 320 h 382"/>
                <a:gd name="T8" fmla="*/ 3193 w 242"/>
                <a:gd name="T9" fmla="*/ 49 h 382"/>
                <a:gd name="T10" fmla="*/ 3609 w 242"/>
                <a:gd name="T11" fmla="*/ 34 h 382"/>
                <a:gd name="T12" fmla="*/ 4131 w 242"/>
                <a:gd name="T13" fmla="*/ 113 h 382"/>
                <a:gd name="T14" fmla="*/ 4772 w 242"/>
                <a:gd name="T15" fmla="*/ 306 h 382"/>
                <a:gd name="T16" fmla="*/ 5058 w 242"/>
                <a:gd name="T17" fmla="*/ 497 h 382"/>
                <a:gd name="T18" fmla="*/ 5873 w 242"/>
                <a:gd name="T19" fmla="*/ 1173 h 382"/>
                <a:gd name="T20" fmla="*/ 6461 w 242"/>
                <a:gd name="T21" fmla="*/ 2070 h 382"/>
                <a:gd name="T22" fmla="*/ 7039 w 242"/>
                <a:gd name="T23" fmla="*/ 3065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61" name="Freeform 27"/>
            <p:cNvSpPr>
              <a:spLocks/>
            </p:cNvSpPr>
            <p:nvPr/>
          </p:nvSpPr>
          <p:spPr bwMode="auto">
            <a:xfrm>
              <a:off x="3596" y="3411"/>
              <a:ext cx="174" cy="180"/>
            </a:xfrm>
            <a:custGeom>
              <a:avLst/>
              <a:gdLst>
                <a:gd name="T0" fmla="*/ 0 w 174"/>
                <a:gd name="T1" fmla="*/ 180 h 180"/>
                <a:gd name="T2" fmla="*/ 60 w 174"/>
                <a:gd name="T3" fmla="*/ 72 h 180"/>
                <a:gd name="T4" fmla="*/ 114 w 174"/>
                <a:gd name="T5" fmla="*/ 12 h 180"/>
                <a:gd name="T6" fmla="*/ 174 w 174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4" h="180">
                  <a:moveTo>
                    <a:pt x="0" y="180"/>
                  </a:moveTo>
                  <a:cubicBezTo>
                    <a:pt x="20" y="140"/>
                    <a:pt x="41" y="100"/>
                    <a:pt x="60" y="72"/>
                  </a:cubicBezTo>
                  <a:cubicBezTo>
                    <a:pt x="79" y="44"/>
                    <a:pt x="95" y="24"/>
                    <a:pt x="114" y="12"/>
                  </a:cubicBezTo>
                  <a:cubicBezTo>
                    <a:pt x="133" y="0"/>
                    <a:pt x="153" y="0"/>
                    <a:pt x="174" y="0"/>
                  </a:cubicBezTo>
                </a:path>
              </a:pathLst>
            </a:custGeom>
            <a:noFill/>
            <a:ln w="38100" cap="flat" cmpd="sng">
              <a:solidFill>
                <a:srgbClr val="FF66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2" name="Line 28"/>
            <p:cNvSpPr>
              <a:spLocks noChangeShapeType="1"/>
            </p:cNvSpPr>
            <p:nvPr/>
          </p:nvSpPr>
          <p:spPr bwMode="auto">
            <a:xfrm>
              <a:off x="3770" y="3405"/>
              <a:ext cx="450" cy="142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3" name="Freeform 29"/>
            <p:cNvSpPr>
              <a:spLocks/>
            </p:cNvSpPr>
            <p:nvPr/>
          </p:nvSpPr>
          <p:spPr bwMode="auto">
            <a:xfrm>
              <a:off x="4220" y="3411"/>
              <a:ext cx="132" cy="136"/>
            </a:xfrm>
            <a:custGeom>
              <a:avLst/>
              <a:gdLst>
                <a:gd name="T0" fmla="*/ 0 w 174"/>
                <a:gd name="T1" fmla="*/ 59 h 180"/>
                <a:gd name="T2" fmla="*/ 20 w 174"/>
                <a:gd name="T3" fmla="*/ 23 h 180"/>
                <a:gd name="T4" fmla="*/ 37 w 174"/>
                <a:gd name="T5" fmla="*/ 4 h 180"/>
                <a:gd name="T6" fmla="*/ 58 w 174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4" h="180">
                  <a:moveTo>
                    <a:pt x="0" y="180"/>
                  </a:moveTo>
                  <a:cubicBezTo>
                    <a:pt x="20" y="140"/>
                    <a:pt x="41" y="100"/>
                    <a:pt x="60" y="72"/>
                  </a:cubicBezTo>
                  <a:cubicBezTo>
                    <a:pt x="79" y="44"/>
                    <a:pt x="95" y="24"/>
                    <a:pt x="114" y="12"/>
                  </a:cubicBezTo>
                  <a:cubicBezTo>
                    <a:pt x="133" y="0"/>
                    <a:pt x="153" y="0"/>
                    <a:pt x="174" y="0"/>
                  </a:cubicBezTo>
                </a:path>
              </a:pathLst>
            </a:custGeom>
            <a:noFill/>
            <a:ln w="38100" cap="flat" cmpd="sng">
              <a:solidFill>
                <a:srgbClr val="FF66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4" name="Line 30"/>
            <p:cNvSpPr>
              <a:spLocks noChangeShapeType="1"/>
            </p:cNvSpPr>
            <p:nvPr/>
          </p:nvSpPr>
          <p:spPr bwMode="auto">
            <a:xfrm>
              <a:off x="4352" y="3405"/>
              <a:ext cx="396" cy="142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5" name="Line 31"/>
            <p:cNvSpPr>
              <a:spLocks noChangeShapeType="1"/>
            </p:cNvSpPr>
            <p:nvPr/>
          </p:nvSpPr>
          <p:spPr bwMode="auto">
            <a:xfrm>
              <a:off x="1536" y="4068"/>
              <a:ext cx="35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6" name="Line 32"/>
            <p:cNvSpPr>
              <a:spLocks noChangeShapeType="1"/>
            </p:cNvSpPr>
            <p:nvPr/>
          </p:nvSpPr>
          <p:spPr bwMode="auto">
            <a:xfrm>
              <a:off x="1536" y="3405"/>
              <a:ext cx="3367" cy="6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7" name="Line 33"/>
            <p:cNvSpPr>
              <a:spLocks noChangeShapeType="1"/>
            </p:cNvSpPr>
            <p:nvPr/>
          </p:nvSpPr>
          <p:spPr bwMode="auto">
            <a:xfrm flipV="1">
              <a:off x="1968" y="3504"/>
              <a:ext cx="2510" cy="0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8" name="Line 34"/>
            <p:cNvSpPr>
              <a:spLocks noChangeShapeType="1"/>
            </p:cNvSpPr>
            <p:nvPr/>
          </p:nvSpPr>
          <p:spPr bwMode="auto">
            <a:xfrm flipV="1">
              <a:off x="2233" y="3576"/>
              <a:ext cx="2678" cy="0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9" name="Text Box 35"/>
            <p:cNvSpPr txBox="1">
              <a:spLocks noChangeArrowheads="1"/>
            </p:cNvSpPr>
            <p:nvPr/>
          </p:nvSpPr>
          <p:spPr bwMode="auto">
            <a:xfrm>
              <a:off x="1144" y="3514"/>
              <a:ext cx="65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6600FF"/>
                  </a:solidFill>
                  <a:latin typeface="Times New Roman" pitchFamily="18" charset="0"/>
                </a:rPr>
                <a:t>V</a:t>
              </a:r>
              <a:r>
                <a:rPr lang="en-GB" sz="2400" baseline="-25000">
                  <a:solidFill>
                    <a:srgbClr val="6600FF"/>
                  </a:solidFill>
                  <a:latin typeface="Times New Roman" pitchFamily="18" charset="0"/>
                </a:rPr>
                <a:t>p(rect)</a:t>
              </a:r>
            </a:p>
          </p:txBody>
        </p:sp>
        <p:sp>
          <p:nvSpPr>
            <p:cNvPr id="14370" name="Line 36"/>
            <p:cNvSpPr>
              <a:spLocks noChangeShapeType="1"/>
            </p:cNvSpPr>
            <p:nvPr/>
          </p:nvSpPr>
          <p:spPr bwMode="auto">
            <a:xfrm flipV="1">
              <a:off x="1536" y="3405"/>
              <a:ext cx="0" cy="243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71" name="Line 37"/>
            <p:cNvSpPr>
              <a:spLocks noChangeShapeType="1"/>
            </p:cNvSpPr>
            <p:nvPr/>
          </p:nvSpPr>
          <p:spPr bwMode="auto">
            <a:xfrm>
              <a:off x="1536" y="3869"/>
              <a:ext cx="0" cy="179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72" name="Text Box 38"/>
            <p:cNvSpPr txBox="1">
              <a:spLocks noChangeArrowheads="1"/>
            </p:cNvSpPr>
            <p:nvPr/>
          </p:nvSpPr>
          <p:spPr bwMode="auto">
            <a:xfrm>
              <a:off x="1704" y="3586"/>
              <a:ext cx="5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6600FF"/>
                  </a:solidFill>
                  <a:latin typeface="Times New Roman" pitchFamily="18" charset="0"/>
                </a:rPr>
                <a:t>V</a:t>
              </a:r>
              <a:r>
                <a:rPr lang="en-GB" sz="2400" baseline="-25000">
                  <a:solidFill>
                    <a:srgbClr val="6600FF"/>
                  </a:solidFill>
                  <a:latin typeface="Times New Roman" pitchFamily="18" charset="0"/>
                </a:rPr>
                <a:t>DC</a:t>
              </a:r>
            </a:p>
          </p:txBody>
        </p:sp>
        <p:sp>
          <p:nvSpPr>
            <p:cNvPr id="14373" name="Line 39"/>
            <p:cNvSpPr>
              <a:spLocks noChangeShapeType="1"/>
            </p:cNvSpPr>
            <p:nvPr/>
          </p:nvSpPr>
          <p:spPr bwMode="auto">
            <a:xfrm flipV="1">
              <a:off x="1944" y="3490"/>
              <a:ext cx="0" cy="179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74" name="Line 40"/>
            <p:cNvSpPr>
              <a:spLocks noChangeShapeType="1"/>
            </p:cNvSpPr>
            <p:nvPr/>
          </p:nvSpPr>
          <p:spPr bwMode="auto">
            <a:xfrm>
              <a:off x="1952" y="3869"/>
              <a:ext cx="0" cy="179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75" name="Line 41"/>
            <p:cNvSpPr>
              <a:spLocks noChangeShapeType="1"/>
            </p:cNvSpPr>
            <p:nvPr/>
          </p:nvSpPr>
          <p:spPr bwMode="auto">
            <a:xfrm flipV="1">
              <a:off x="4824" y="3570"/>
              <a:ext cx="0" cy="179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76" name="Line 42"/>
            <p:cNvSpPr>
              <a:spLocks noChangeShapeType="1"/>
            </p:cNvSpPr>
            <p:nvPr/>
          </p:nvSpPr>
          <p:spPr bwMode="auto">
            <a:xfrm>
              <a:off x="4824" y="3237"/>
              <a:ext cx="0" cy="179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77" name="Text Box 43"/>
            <p:cNvSpPr txBox="1">
              <a:spLocks noChangeArrowheads="1"/>
            </p:cNvSpPr>
            <p:nvPr/>
          </p:nvSpPr>
          <p:spPr bwMode="auto">
            <a:xfrm>
              <a:off x="4910" y="3298"/>
              <a:ext cx="533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>
                  <a:solidFill>
                    <a:schemeClr val="accent2"/>
                  </a:solidFill>
                  <a:latin typeface="Times New Roman" pitchFamily="18" charset="0"/>
                </a:rPr>
                <a:t>V</a:t>
              </a:r>
              <a:r>
                <a:rPr lang="en-GB" sz="2400" baseline="-25000">
                  <a:solidFill>
                    <a:schemeClr val="accent2"/>
                  </a:solidFill>
                  <a:latin typeface="Times New Roman" pitchFamily="18" charset="0"/>
                </a:rPr>
                <a:t>r(pp)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1E7DB-798D-470B-9092-138824A1D2BE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Ripple Factor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4650" y="1110516"/>
            <a:ext cx="8039100" cy="1536080"/>
          </a:xfrm>
        </p:spPr>
        <p:txBody>
          <a:bodyPr/>
          <a:lstStyle/>
          <a:p>
            <a:pPr eaLnBrk="1" hangingPunct="1"/>
            <a:r>
              <a:rPr lang="en-GB" altLang="zh-CN" sz="2400" b="1" dirty="0" smtClean="0">
                <a:ea typeface="SimSun" pitchFamily="2" charset="-122"/>
              </a:rPr>
              <a:t>The ripple voltage </a:t>
            </a:r>
            <a:r>
              <a:rPr lang="en-GB" altLang="zh-CN" sz="2400" b="1" dirty="0" err="1" smtClean="0">
                <a:ea typeface="SimSun" pitchFamily="2" charset="-122"/>
              </a:rPr>
              <a:t>V</a:t>
            </a:r>
            <a:r>
              <a:rPr lang="en-GB" altLang="zh-CN" sz="2400" b="1" baseline="-25000" dirty="0" err="1" smtClean="0">
                <a:ea typeface="SimSun" pitchFamily="2" charset="-122"/>
              </a:rPr>
              <a:t>r</a:t>
            </a:r>
            <a:r>
              <a:rPr lang="en-GB" altLang="zh-CN" sz="2400" b="1" dirty="0" smtClean="0">
                <a:ea typeface="SimSun" pitchFamily="2" charset="-122"/>
              </a:rPr>
              <a:t>(</a:t>
            </a:r>
            <a:r>
              <a:rPr lang="en-GB" altLang="zh-CN" sz="2400" b="1" dirty="0" err="1" smtClean="0">
                <a:ea typeface="SimSun" pitchFamily="2" charset="-122"/>
              </a:rPr>
              <a:t>rms</a:t>
            </a:r>
            <a:r>
              <a:rPr lang="en-GB" altLang="zh-CN" sz="2400" b="1" dirty="0" smtClean="0">
                <a:ea typeface="SimSun" pitchFamily="2" charset="-122"/>
              </a:rPr>
              <a:t>)  can be derived by approximating the ripple waveform to a </a:t>
            </a:r>
            <a:r>
              <a:rPr lang="en-GB" altLang="zh-CN" sz="2400" b="1" dirty="0" smtClean="0">
                <a:solidFill>
                  <a:srgbClr val="FF0000"/>
                </a:solidFill>
                <a:ea typeface="SimSun" pitchFamily="2" charset="-122"/>
              </a:rPr>
              <a:t>triangular</a:t>
            </a:r>
            <a:r>
              <a:rPr lang="en-GB" altLang="zh-CN" sz="2400" b="1" dirty="0" smtClean="0">
                <a:ea typeface="SimSun" pitchFamily="2" charset="-122"/>
              </a:rPr>
              <a:t> shape</a:t>
            </a:r>
            <a:r>
              <a:rPr lang="en-GB" sz="2400" b="1" dirty="0" smtClean="0"/>
              <a:t>.</a:t>
            </a:r>
          </a:p>
          <a:p>
            <a:pPr eaLnBrk="1" hangingPunct="1"/>
            <a:r>
              <a:rPr lang="en-GB" sz="2400" b="1" dirty="0" smtClean="0">
                <a:solidFill>
                  <a:srgbClr val="6600FF"/>
                </a:solidFill>
              </a:rPr>
              <a:t>Hence the factor </a:t>
            </a:r>
            <a:r>
              <a:rPr lang="en-GB" sz="2400" b="1" dirty="0" smtClean="0">
                <a:solidFill>
                  <a:srgbClr val="FF0000"/>
                </a:solidFill>
                <a:sym typeface="Symbol" pitchFamily="18" charset="2"/>
              </a:rPr>
              <a:t></a:t>
            </a:r>
            <a:r>
              <a:rPr lang="en-GB" sz="2400" b="1" dirty="0" smtClean="0">
                <a:solidFill>
                  <a:srgbClr val="FF0000"/>
                </a:solidFill>
              </a:rPr>
              <a:t>3</a:t>
            </a:r>
            <a:r>
              <a:rPr lang="en-GB" sz="2400" b="1" dirty="0" smtClean="0">
                <a:solidFill>
                  <a:srgbClr val="6600FF"/>
                </a:solidFill>
              </a:rPr>
              <a:t> to the equation: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916238" y="2924175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400" b="1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94" name="Rectangle 3"/>
              <p:cNvSpPr>
                <a:spLocks noChangeArrowheads="1"/>
              </p:cNvSpPr>
              <p:nvPr/>
            </p:nvSpPr>
            <p:spPr bwMode="auto">
              <a:xfrm>
                <a:off x="611188" y="2790091"/>
                <a:ext cx="2808287" cy="95567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𝑟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rad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𝑑𝑐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539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2790091"/>
                <a:ext cx="2808287" cy="9556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330200" y="3850541"/>
            <a:ext cx="8191500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b="1">
                <a:latin typeface="Times New Roman" pitchFamily="18" charset="0"/>
              </a:rPr>
              <a:t>The lower the ripple factor, the better the filter.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b="1">
                <a:solidFill>
                  <a:srgbClr val="6600FF"/>
                </a:solidFill>
                <a:latin typeface="Times New Roman" pitchFamily="18" charset="0"/>
              </a:rPr>
              <a:t>The ripple factor can be lowered by increasing the value of the filter capacitor or increasing the load resistance</a:t>
            </a:r>
          </a:p>
        </p:txBody>
      </p:sp>
      <p:sp>
        <p:nvSpPr>
          <p:cNvPr id="15366" name="Text Box 15"/>
          <p:cNvSpPr txBox="1">
            <a:spLocks noChangeArrowheads="1"/>
          </p:cNvSpPr>
          <p:nvPr/>
        </p:nvSpPr>
        <p:spPr bwMode="auto">
          <a:xfrm>
            <a:off x="3502025" y="2790091"/>
            <a:ext cx="5091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solidFill>
                  <a:srgbClr val="6600FF"/>
                </a:solidFill>
                <a:latin typeface="Times New Roman" pitchFamily="18" charset="0"/>
              </a:rPr>
              <a:t>Where V</a:t>
            </a:r>
            <a:r>
              <a:rPr lang="en-GB" sz="2400" b="1" i="1" baseline="-25000">
                <a:solidFill>
                  <a:srgbClr val="6600FF"/>
                </a:solidFill>
                <a:latin typeface="Times New Roman" pitchFamily="18" charset="0"/>
              </a:rPr>
              <a:t>r(p-p)</a:t>
            </a:r>
            <a:r>
              <a:rPr lang="en-GB" sz="2400" b="1" i="1">
                <a:solidFill>
                  <a:srgbClr val="6600FF"/>
                </a:solidFill>
                <a:latin typeface="Times New Roman" pitchFamily="18" charset="0"/>
              </a:rPr>
              <a:t> is the peak to peak ripple voltage.</a:t>
            </a:r>
          </a:p>
        </p:txBody>
      </p:sp>
      <p:grpSp>
        <p:nvGrpSpPr>
          <p:cNvPr id="15368" name="Group 17"/>
          <p:cNvGrpSpPr>
            <a:grpSpLocks/>
          </p:cNvGrpSpPr>
          <p:nvPr/>
        </p:nvGrpSpPr>
        <p:grpSpPr bwMode="auto">
          <a:xfrm>
            <a:off x="571500" y="4846638"/>
            <a:ext cx="8069263" cy="1827212"/>
            <a:chOff x="1144" y="3237"/>
            <a:chExt cx="4299" cy="831"/>
          </a:xfrm>
        </p:grpSpPr>
        <p:sp>
          <p:nvSpPr>
            <p:cNvPr id="15369" name="Freeform 18"/>
            <p:cNvSpPr>
              <a:spLocks/>
            </p:cNvSpPr>
            <p:nvPr/>
          </p:nvSpPr>
          <p:spPr bwMode="auto">
            <a:xfrm>
              <a:off x="2365" y="3412"/>
              <a:ext cx="562" cy="643"/>
            </a:xfrm>
            <a:custGeom>
              <a:avLst/>
              <a:gdLst>
                <a:gd name="T0" fmla="*/ 0 w 242"/>
                <a:gd name="T1" fmla="*/ 3035 h 382"/>
                <a:gd name="T2" fmla="*/ 880 w 242"/>
                <a:gd name="T3" fmla="*/ 1737 h 382"/>
                <a:gd name="T4" fmla="*/ 1516 w 242"/>
                <a:gd name="T5" fmla="*/ 916 h 382"/>
                <a:gd name="T6" fmla="*/ 2378 w 242"/>
                <a:gd name="T7" fmla="*/ 320 h 382"/>
                <a:gd name="T8" fmla="*/ 3193 w 242"/>
                <a:gd name="T9" fmla="*/ 49 h 382"/>
                <a:gd name="T10" fmla="*/ 3609 w 242"/>
                <a:gd name="T11" fmla="*/ 34 h 382"/>
                <a:gd name="T12" fmla="*/ 4131 w 242"/>
                <a:gd name="T13" fmla="*/ 113 h 382"/>
                <a:gd name="T14" fmla="*/ 4772 w 242"/>
                <a:gd name="T15" fmla="*/ 306 h 382"/>
                <a:gd name="T16" fmla="*/ 5058 w 242"/>
                <a:gd name="T17" fmla="*/ 497 h 382"/>
                <a:gd name="T18" fmla="*/ 5873 w 242"/>
                <a:gd name="T19" fmla="*/ 1173 h 382"/>
                <a:gd name="T20" fmla="*/ 6461 w 242"/>
                <a:gd name="T21" fmla="*/ 2070 h 382"/>
                <a:gd name="T22" fmla="*/ 7039 w 242"/>
                <a:gd name="T23" fmla="*/ 3065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70" name="Freeform 19"/>
            <p:cNvSpPr>
              <a:spLocks/>
            </p:cNvSpPr>
            <p:nvPr/>
          </p:nvSpPr>
          <p:spPr bwMode="auto">
            <a:xfrm>
              <a:off x="2936" y="3425"/>
              <a:ext cx="562" cy="643"/>
            </a:xfrm>
            <a:custGeom>
              <a:avLst/>
              <a:gdLst>
                <a:gd name="T0" fmla="*/ 0 w 242"/>
                <a:gd name="T1" fmla="*/ 3035 h 382"/>
                <a:gd name="T2" fmla="*/ 880 w 242"/>
                <a:gd name="T3" fmla="*/ 1737 h 382"/>
                <a:gd name="T4" fmla="*/ 1516 w 242"/>
                <a:gd name="T5" fmla="*/ 916 h 382"/>
                <a:gd name="T6" fmla="*/ 2378 w 242"/>
                <a:gd name="T7" fmla="*/ 320 h 382"/>
                <a:gd name="T8" fmla="*/ 3193 w 242"/>
                <a:gd name="T9" fmla="*/ 49 h 382"/>
                <a:gd name="T10" fmla="*/ 3609 w 242"/>
                <a:gd name="T11" fmla="*/ 34 h 382"/>
                <a:gd name="T12" fmla="*/ 4131 w 242"/>
                <a:gd name="T13" fmla="*/ 113 h 382"/>
                <a:gd name="T14" fmla="*/ 4772 w 242"/>
                <a:gd name="T15" fmla="*/ 306 h 382"/>
                <a:gd name="T16" fmla="*/ 5058 w 242"/>
                <a:gd name="T17" fmla="*/ 497 h 382"/>
                <a:gd name="T18" fmla="*/ 5873 w 242"/>
                <a:gd name="T19" fmla="*/ 1173 h 382"/>
                <a:gd name="T20" fmla="*/ 6461 w 242"/>
                <a:gd name="T21" fmla="*/ 2070 h 382"/>
                <a:gd name="T22" fmla="*/ 7039 w 242"/>
                <a:gd name="T23" fmla="*/ 3065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71" name="Freeform 20"/>
            <p:cNvSpPr>
              <a:spLocks/>
            </p:cNvSpPr>
            <p:nvPr/>
          </p:nvSpPr>
          <p:spPr bwMode="auto">
            <a:xfrm>
              <a:off x="2463" y="3418"/>
              <a:ext cx="174" cy="180"/>
            </a:xfrm>
            <a:custGeom>
              <a:avLst/>
              <a:gdLst>
                <a:gd name="T0" fmla="*/ 0 w 174"/>
                <a:gd name="T1" fmla="*/ 180 h 180"/>
                <a:gd name="T2" fmla="*/ 60 w 174"/>
                <a:gd name="T3" fmla="*/ 72 h 180"/>
                <a:gd name="T4" fmla="*/ 114 w 174"/>
                <a:gd name="T5" fmla="*/ 12 h 180"/>
                <a:gd name="T6" fmla="*/ 174 w 174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4" h="180">
                  <a:moveTo>
                    <a:pt x="0" y="180"/>
                  </a:moveTo>
                  <a:cubicBezTo>
                    <a:pt x="20" y="140"/>
                    <a:pt x="41" y="100"/>
                    <a:pt x="60" y="72"/>
                  </a:cubicBezTo>
                  <a:cubicBezTo>
                    <a:pt x="79" y="44"/>
                    <a:pt x="95" y="24"/>
                    <a:pt x="114" y="12"/>
                  </a:cubicBezTo>
                  <a:cubicBezTo>
                    <a:pt x="133" y="0"/>
                    <a:pt x="153" y="0"/>
                    <a:pt x="174" y="0"/>
                  </a:cubicBezTo>
                </a:path>
              </a:pathLst>
            </a:custGeom>
            <a:noFill/>
            <a:ln w="38100" cap="flat" cmpd="sng">
              <a:solidFill>
                <a:srgbClr val="FF66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2" name="Line 21"/>
            <p:cNvSpPr>
              <a:spLocks noChangeShapeType="1"/>
            </p:cNvSpPr>
            <p:nvPr/>
          </p:nvSpPr>
          <p:spPr bwMode="auto">
            <a:xfrm>
              <a:off x="2637" y="3412"/>
              <a:ext cx="450" cy="142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3" name="Freeform 22"/>
            <p:cNvSpPr>
              <a:spLocks/>
            </p:cNvSpPr>
            <p:nvPr/>
          </p:nvSpPr>
          <p:spPr bwMode="auto">
            <a:xfrm>
              <a:off x="3087" y="3418"/>
              <a:ext cx="132" cy="136"/>
            </a:xfrm>
            <a:custGeom>
              <a:avLst/>
              <a:gdLst>
                <a:gd name="T0" fmla="*/ 0 w 174"/>
                <a:gd name="T1" fmla="*/ 59 h 180"/>
                <a:gd name="T2" fmla="*/ 20 w 174"/>
                <a:gd name="T3" fmla="*/ 23 h 180"/>
                <a:gd name="T4" fmla="*/ 37 w 174"/>
                <a:gd name="T5" fmla="*/ 4 h 180"/>
                <a:gd name="T6" fmla="*/ 58 w 174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4" h="180">
                  <a:moveTo>
                    <a:pt x="0" y="180"/>
                  </a:moveTo>
                  <a:cubicBezTo>
                    <a:pt x="20" y="140"/>
                    <a:pt x="41" y="100"/>
                    <a:pt x="60" y="72"/>
                  </a:cubicBezTo>
                  <a:cubicBezTo>
                    <a:pt x="79" y="44"/>
                    <a:pt x="95" y="24"/>
                    <a:pt x="114" y="12"/>
                  </a:cubicBezTo>
                  <a:cubicBezTo>
                    <a:pt x="133" y="0"/>
                    <a:pt x="153" y="0"/>
                    <a:pt x="174" y="0"/>
                  </a:cubicBezTo>
                </a:path>
              </a:pathLst>
            </a:custGeom>
            <a:noFill/>
            <a:ln w="38100" cap="flat" cmpd="sng">
              <a:solidFill>
                <a:srgbClr val="FF66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4" name="Line 23"/>
            <p:cNvSpPr>
              <a:spLocks noChangeShapeType="1"/>
            </p:cNvSpPr>
            <p:nvPr/>
          </p:nvSpPr>
          <p:spPr bwMode="auto">
            <a:xfrm>
              <a:off x="3219" y="3412"/>
              <a:ext cx="396" cy="142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5" name="Freeform 24"/>
            <p:cNvSpPr>
              <a:spLocks/>
            </p:cNvSpPr>
            <p:nvPr/>
          </p:nvSpPr>
          <p:spPr bwMode="auto">
            <a:xfrm>
              <a:off x="3498" y="3405"/>
              <a:ext cx="562" cy="643"/>
            </a:xfrm>
            <a:custGeom>
              <a:avLst/>
              <a:gdLst>
                <a:gd name="T0" fmla="*/ 0 w 242"/>
                <a:gd name="T1" fmla="*/ 3035 h 382"/>
                <a:gd name="T2" fmla="*/ 880 w 242"/>
                <a:gd name="T3" fmla="*/ 1737 h 382"/>
                <a:gd name="T4" fmla="*/ 1516 w 242"/>
                <a:gd name="T5" fmla="*/ 916 h 382"/>
                <a:gd name="T6" fmla="*/ 2378 w 242"/>
                <a:gd name="T7" fmla="*/ 320 h 382"/>
                <a:gd name="T8" fmla="*/ 3193 w 242"/>
                <a:gd name="T9" fmla="*/ 49 h 382"/>
                <a:gd name="T10" fmla="*/ 3609 w 242"/>
                <a:gd name="T11" fmla="*/ 34 h 382"/>
                <a:gd name="T12" fmla="*/ 4131 w 242"/>
                <a:gd name="T13" fmla="*/ 113 h 382"/>
                <a:gd name="T14" fmla="*/ 4772 w 242"/>
                <a:gd name="T15" fmla="*/ 306 h 382"/>
                <a:gd name="T16" fmla="*/ 5058 w 242"/>
                <a:gd name="T17" fmla="*/ 497 h 382"/>
                <a:gd name="T18" fmla="*/ 5873 w 242"/>
                <a:gd name="T19" fmla="*/ 1173 h 382"/>
                <a:gd name="T20" fmla="*/ 6461 w 242"/>
                <a:gd name="T21" fmla="*/ 2070 h 382"/>
                <a:gd name="T22" fmla="*/ 7039 w 242"/>
                <a:gd name="T23" fmla="*/ 3065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76" name="Freeform 25"/>
            <p:cNvSpPr>
              <a:spLocks/>
            </p:cNvSpPr>
            <p:nvPr/>
          </p:nvSpPr>
          <p:spPr bwMode="auto">
            <a:xfrm>
              <a:off x="4069" y="3418"/>
              <a:ext cx="562" cy="643"/>
            </a:xfrm>
            <a:custGeom>
              <a:avLst/>
              <a:gdLst>
                <a:gd name="T0" fmla="*/ 0 w 242"/>
                <a:gd name="T1" fmla="*/ 3035 h 382"/>
                <a:gd name="T2" fmla="*/ 880 w 242"/>
                <a:gd name="T3" fmla="*/ 1737 h 382"/>
                <a:gd name="T4" fmla="*/ 1516 w 242"/>
                <a:gd name="T5" fmla="*/ 916 h 382"/>
                <a:gd name="T6" fmla="*/ 2378 w 242"/>
                <a:gd name="T7" fmla="*/ 320 h 382"/>
                <a:gd name="T8" fmla="*/ 3193 w 242"/>
                <a:gd name="T9" fmla="*/ 49 h 382"/>
                <a:gd name="T10" fmla="*/ 3609 w 242"/>
                <a:gd name="T11" fmla="*/ 34 h 382"/>
                <a:gd name="T12" fmla="*/ 4131 w 242"/>
                <a:gd name="T13" fmla="*/ 113 h 382"/>
                <a:gd name="T14" fmla="*/ 4772 w 242"/>
                <a:gd name="T15" fmla="*/ 306 h 382"/>
                <a:gd name="T16" fmla="*/ 5058 w 242"/>
                <a:gd name="T17" fmla="*/ 497 h 382"/>
                <a:gd name="T18" fmla="*/ 5873 w 242"/>
                <a:gd name="T19" fmla="*/ 1173 h 382"/>
                <a:gd name="T20" fmla="*/ 6461 w 242"/>
                <a:gd name="T21" fmla="*/ 2070 h 382"/>
                <a:gd name="T22" fmla="*/ 7039 w 242"/>
                <a:gd name="T23" fmla="*/ 3065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77" name="Freeform 26"/>
            <p:cNvSpPr>
              <a:spLocks/>
            </p:cNvSpPr>
            <p:nvPr/>
          </p:nvSpPr>
          <p:spPr bwMode="auto">
            <a:xfrm>
              <a:off x="3596" y="3411"/>
              <a:ext cx="174" cy="180"/>
            </a:xfrm>
            <a:custGeom>
              <a:avLst/>
              <a:gdLst>
                <a:gd name="T0" fmla="*/ 0 w 174"/>
                <a:gd name="T1" fmla="*/ 180 h 180"/>
                <a:gd name="T2" fmla="*/ 60 w 174"/>
                <a:gd name="T3" fmla="*/ 72 h 180"/>
                <a:gd name="T4" fmla="*/ 114 w 174"/>
                <a:gd name="T5" fmla="*/ 12 h 180"/>
                <a:gd name="T6" fmla="*/ 174 w 174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4" h="180">
                  <a:moveTo>
                    <a:pt x="0" y="180"/>
                  </a:moveTo>
                  <a:cubicBezTo>
                    <a:pt x="20" y="140"/>
                    <a:pt x="41" y="100"/>
                    <a:pt x="60" y="72"/>
                  </a:cubicBezTo>
                  <a:cubicBezTo>
                    <a:pt x="79" y="44"/>
                    <a:pt x="95" y="24"/>
                    <a:pt x="114" y="12"/>
                  </a:cubicBezTo>
                  <a:cubicBezTo>
                    <a:pt x="133" y="0"/>
                    <a:pt x="153" y="0"/>
                    <a:pt x="174" y="0"/>
                  </a:cubicBezTo>
                </a:path>
              </a:pathLst>
            </a:custGeom>
            <a:noFill/>
            <a:ln w="38100" cap="flat" cmpd="sng">
              <a:solidFill>
                <a:srgbClr val="FF66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8" name="Line 27"/>
            <p:cNvSpPr>
              <a:spLocks noChangeShapeType="1"/>
            </p:cNvSpPr>
            <p:nvPr/>
          </p:nvSpPr>
          <p:spPr bwMode="auto">
            <a:xfrm>
              <a:off x="3770" y="3405"/>
              <a:ext cx="450" cy="142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9" name="Freeform 28"/>
            <p:cNvSpPr>
              <a:spLocks/>
            </p:cNvSpPr>
            <p:nvPr/>
          </p:nvSpPr>
          <p:spPr bwMode="auto">
            <a:xfrm>
              <a:off x="4220" y="3411"/>
              <a:ext cx="132" cy="136"/>
            </a:xfrm>
            <a:custGeom>
              <a:avLst/>
              <a:gdLst>
                <a:gd name="T0" fmla="*/ 0 w 174"/>
                <a:gd name="T1" fmla="*/ 59 h 180"/>
                <a:gd name="T2" fmla="*/ 20 w 174"/>
                <a:gd name="T3" fmla="*/ 23 h 180"/>
                <a:gd name="T4" fmla="*/ 37 w 174"/>
                <a:gd name="T5" fmla="*/ 4 h 180"/>
                <a:gd name="T6" fmla="*/ 58 w 174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4" h="180">
                  <a:moveTo>
                    <a:pt x="0" y="180"/>
                  </a:moveTo>
                  <a:cubicBezTo>
                    <a:pt x="20" y="140"/>
                    <a:pt x="41" y="100"/>
                    <a:pt x="60" y="72"/>
                  </a:cubicBezTo>
                  <a:cubicBezTo>
                    <a:pt x="79" y="44"/>
                    <a:pt x="95" y="24"/>
                    <a:pt x="114" y="12"/>
                  </a:cubicBezTo>
                  <a:cubicBezTo>
                    <a:pt x="133" y="0"/>
                    <a:pt x="153" y="0"/>
                    <a:pt x="174" y="0"/>
                  </a:cubicBezTo>
                </a:path>
              </a:pathLst>
            </a:custGeom>
            <a:noFill/>
            <a:ln w="38100" cap="flat" cmpd="sng">
              <a:solidFill>
                <a:srgbClr val="FF66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0" name="Line 29"/>
            <p:cNvSpPr>
              <a:spLocks noChangeShapeType="1"/>
            </p:cNvSpPr>
            <p:nvPr/>
          </p:nvSpPr>
          <p:spPr bwMode="auto">
            <a:xfrm>
              <a:off x="4352" y="3405"/>
              <a:ext cx="396" cy="142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1" name="Line 30"/>
            <p:cNvSpPr>
              <a:spLocks noChangeShapeType="1"/>
            </p:cNvSpPr>
            <p:nvPr/>
          </p:nvSpPr>
          <p:spPr bwMode="auto">
            <a:xfrm>
              <a:off x="1536" y="4068"/>
              <a:ext cx="35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2" name="Line 31"/>
            <p:cNvSpPr>
              <a:spLocks noChangeShapeType="1"/>
            </p:cNvSpPr>
            <p:nvPr/>
          </p:nvSpPr>
          <p:spPr bwMode="auto">
            <a:xfrm>
              <a:off x="1536" y="3405"/>
              <a:ext cx="3367" cy="6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3" name="Line 32"/>
            <p:cNvSpPr>
              <a:spLocks noChangeShapeType="1"/>
            </p:cNvSpPr>
            <p:nvPr/>
          </p:nvSpPr>
          <p:spPr bwMode="auto">
            <a:xfrm flipV="1">
              <a:off x="1968" y="3504"/>
              <a:ext cx="2510" cy="0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4" name="Line 33"/>
            <p:cNvSpPr>
              <a:spLocks noChangeShapeType="1"/>
            </p:cNvSpPr>
            <p:nvPr/>
          </p:nvSpPr>
          <p:spPr bwMode="auto">
            <a:xfrm flipV="1">
              <a:off x="2233" y="3576"/>
              <a:ext cx="2678" cy="0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5" name="Text Box 34"/>
            <p:cNvSpPr txBox="1">
              <a:spLocks noChangeArrowheads="1"/>
            </p:cNvSpPr>
            <p:nvPr/>
          </p:nvSpPr>
          <p:spPr bwMode="auto">
            <a:xfrm>
              <a:off x="1144" y="3514"/>
              <a:ext cx="65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6600FF"/>
                  </a:solidFill>
                  <a:latin typeface="Times New Roman" pitchFamily="18" charset="0"/>
                </a:rPr>
                <a:t>V</a:t>
              </a:r>
              <a:r>
                <a:rPr lang="en-GB" sz="2400" baseline="-25000">
                  <a:solidFill>
                    <a:srgbClr val="6600FF"/>
                  </a:solidFill>
                  <a:latin typeface="Times New Roman" pitchFamily="18" charset="0"/>
                </a:rPr>
                <a:t>p(rect)</a:t>
              </a:r>
            </a:p>
          </p:txBody>
        </p:sp>
        <p:sp>
          <p:nvSpPr>
            <p:cNvPr id="15386" name="Line 35"/>
            <p:cNvSpPr>
              <a:spLocks noChangeShapeType="1"/>
            </p:cNvSpPr>
            <p:nvPr/>
          </p:nvSpPr>
          <p:spPr bwMode="auto">
            <a:xfrm flipV="1">
              <a:off x="1536" y="3405"/>
              <a:ext cx="0" cy="243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7" name="Line 36"/>
            <p:cNvSpPr>
              <a:spLocks noChangeShapeType="1"/>
            </p:cNvSpPr>
            <p:nvPr/>
          </p:nvSpPr>
          <p:spPr bwMode="auto">
            <a:xfrm>
              <a:off x="1536" y="3869"/>
              <a:ext cx="0" cy="179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8" name="Text Box 37"/>
            <p:cNvSpPr txBox="1">
              <a:spLocks noChangeArrowheads="1"/>
            </p:cNvSpPr>
            <p:nvPr/>
          </p:nvSpPr>
          <p:spPr bwMode="auto">
            <a:xfrm>
              <a:off x="1704" y="3586"/>
              <a:ext cx="5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6600FF"/>
                  </a:solidFill>
                  <a:latin typeface="Times New Roman" pitchFamily="18" charset="0"/>
                </a:rPr>
                <a:t>V</a:t>
              </a:r>
              <a:r>
                <a:rPr lang="en-GB" sz="2400" baseline="-25000">
                  <a:solidFill>
                    <a:srgbClr val="6600FF"/>
                  </a:solidFill>
                  <a:latin typeface="Times New Roman" pitchFamily="18" charset="0"/>
                </a:rPr>
                <a:t>DC</a:t>
              </a:r>
            </a:p>
          </p:txBody>
        </p:sp>
        <p:sp>
          <p:nvSpPr>
            <p:cNvPr id="15389" name="Line 38"/>
            <p:cNvSpPr>
              <a:spLocks noChangeShapeType="1"/>
            </p:cNvSpPr>
            <p:nvPr/>
          </p:nvSpPr>
          <p:spPr bwMode="auto">
            <a:xfrm flipV="1">
              <a:off x="1944" y="3490"/>
              <a:ext cx="0" cy="179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90" name="Line 39"/>
            <p:cNvSpPr>
              <a:spLocks noChangeShapeType="1"/>
            </p:cNvSpPr>
            <p:nvPr/>
          </p:nvSpPr>
          <p:spPr bwMode="auto">
            <a:xfrm>
              <a:off x="1952" y="3869"/>
              <a:ext cx="0" cy="179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91" name="Line 40"/>
            <p:cNvSpPr>
              <a:spLocks noChangeShapeType="1"/>
            </p:cNvSpPr>
            <p:nvPr/>
          </p:nvSpPr>
          <p:spPr bwMode="auto">
            <a:xfrm flipV="1">
              <a:off x="4824" y="3570"/>
              <a:ext cx="0" cy="179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92" name="Line 41"/>
            <p:cNvSpPr>
              <a:spLocks noChangeShapeType="1"/>
            </p:cNvSpPr>
            <p:nvPr/>
          </p:nvSpPr>
          <p:spPr bwMode="auto">
            <a:xfrm>
              <a:off x="4824" y="3237"/>
              <a:ext cx="0" cy="179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93" name="Text Box 42"/>
            <p:cNvSpPr txBox="1">
              <a:spLocks noChangeArrowheads="1"/>
            </p:cNvSpPr>
            <p:nvPr/>
          </p:nvSpPr>
          <p:spPr bwMode="auto">
            <a:xfrm>
              <a:off x="4910" y="3298"/>
              <a:ext cx="533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dirty="0" err="1">
                  <a:solidFill>
                    <a:schemeClr val="accent2">
                      <a:lumMod val="50000"/>
                    </a:schemeClr>
                  </a:solidFill>
                  <a:latin typeface="Times New Roman" pitchFamily="18" charset="0"/>
                </a:rPr>
                <a:t>V</a:t>
              </a:r>
              <a:r>
                <a:rPr lang="en-GB" sz="2400" baseline="-25000" dirty="0" err="1">
                  <a:solidFill>
                    <a:schemeClr val="accent2">
                      <a:lumMod val="50000"/>
                    </a:schemeClr>
                  </a:solidFill>
                  <a:latin typeface="Times New Roman" pitchFamily="18" charset="0"/>
                </a:rPr>
                <a:t>r</a:t>
              </a:r>
              <a:r>
                <a:rPr lang="en-GB" sz="2400" baseline="-25000" dirty="0">
                  <a:solidFill>
                    <a:schemeClr val="accent2">
                      <a:lumMod val="50000"/>
                    </a:schemeClr>
                  </a:solidFill>
                  <a:latin typeface="Times New Roman" pitchFamily="18" charset="0"/>
                </a:rPr>
                <a:t>(p-p)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1E7DB-798D-470B-9092-138824A1D2BE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Ripple Factor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lum bright="-18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9" r="983" b="54706"/>
          <a:stretch>
            <a:fillRect/>
          </a:stretch>
        </p:blipFill>
        <p:spPr bwMode="auto">
          <a:xfrm>
            <a:off x="0" y="2962275"/>
            <a:ext cx="91440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Surge Current in the Capacitor Filter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2874" y="1124744"/>
            <a:ext cx="9001125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Char char="•"/>
            </a:pPr>
            <a:r>
              <a:rPr lang="en-GB" sz="2400" b="1" dirty="0">
                <a:latin typeface="Times New Roman" pitchFamily="18" charset="0"/>
              </a:rPr>
              <a:t>Before the switch is closed, the filter capacitor is uncharged.</a:t>
            </a:r>
          </a:p>
          <a:p>
            <a:pPr eaLnBrk="1" hangingPunct="1">
              <a:spcBef>
                <a:spcPts val="300"/>
              </a:spcBef>
              <a:buFontTx/>
              <a:buChar char="•"/>
            </a:pPr>
            <a:r>
              <a:rPr lang="en-GB" sz="2400" b="1" dirty="0" smtClean="0">
                <a:solidFill>
                  <a:srgbClr val="6600FF"/>
                </a:solidFill>
                <a:latin typeface="Times New Roman" pitchFamily="18" charset="0"/>
              </a:rPr>
              <a:t>At </a:t>
            </a:r>
            <a:r>
              <a:rPr lang="en-GB" sz="2400" b="1" dirty="0">
                <a:solidFill>
                  <a:srgbClr val="6600FF"/>
                </a:solidFill>
                <a:latin typeface="Times New Roman" pitchFamily="18" charset="0"/>
              </a:rPr>
              <a:t>the instant the switch is closed, voltage is connected to the bridge and the uncharged capacitor appears as a short.</a:t>
            </a:r>
          </a:p>
          <a:p>
            <a:pPr eaLnBrk="1" hangingPunct="1">
              <a:spcBef>
                <a:spcPts val="300"/>
              </a:spcBef>
              <a:buFontTx/>
              <a:buChar char="•"/>
            </a:pPr>
            <a:r>
              <a:rPr lang="en-GB" sz="2400" b="1" dirty="0" smtClean="0">
                <a:latin typeface="Times New Roman" pitchFamily="18" charset="0"/>
              </a:rPr>
              <a:t>This </a:t>
            </a:r>
            <a:r>
              <a:rPr lang="en-GB" sz="2400" b="1" dirty="0">
                <a:latin typeface="Times New Roman" pitchFamily="18" charset="0"/>
              </a:rPr>
              <a:t>produces an initial surge of current </a:t>
            </a:r>
            <a:r>
              <a:rPr lang="en-GB" sz="2400" b="1" dirty="0" err="1">
                <a:latin typeface="Times New Roman" pitchFamily="18" charset="0"/>
              </a:rPr>
              <a:t>I</a:t>
            </a:r>
            <a:r>
              <a:rPr lang="en-GB" sz="2400" b="1" baseline="-25000" dirty="0" err="1">
                <a:latin typeface="Times New Roman" pitchFamily="18" charset="0"/>
              </a:rPr>
              <a:t>surge</a:t>
            </a:r>
            <a:r>
              <a:rPr lang="en-GB" sz="2400" b="1" dirty="0">
                <a:latin typeface="Times New Roman" pitchFamily="18" charset="0"/>
              </a:rPr>
              <a:t> through the two forward-biased diodes D</a:t>
            </a:r>
            <a:r>
              <a:rPr lang="en-GB" sz="2400" b="1" baseline="-25000" dirty="0">
                <a:latin typeface="Times New Roman" pitchFamily="18" charset="0"/>
              </a:rPr>
              <a:t>1</a:t>
            </a:r>
            <a:r>
              <a:rPr lang="en-GB" sz="2400" b="1" dirty="0">
                <a:latin typeface="Times New Roman" pitchFamily="18" charset="0"/>
              </a:rPr>
              <a:t> and D</a:t>
            </a:r>
            <a:r>
              <a:rPr lang="en-GB" sz="2400" b="1" baseline="-25000" dirty="0">
                <a:latin typeface="Times New Roman" pitchFamily="18" charset="0"/>
              </a:rPr>
              <a:t>2.</a:t>
            </a:r>
            <a:endParaRPr lang="en-GB" sz="2400" b="1" dirty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1E7DB-798D-470B-9092-138824A1D2B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9" t="45183" r="983" b="11960"/>
          <a:stretch>
            <a:fillRect/>
          </a:stretch>
        </p:blipFill>
        <p:spPr bwMode="auto">
          <a:xfrm>
            <a:off x="600075" y="3298825"/>
            <a:ext cx="8543925" cy="355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2875" y="146050"/>
            <a:ext cx="89376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 b="1">
                <a:latin typeface="Times New Roman" pitchFamily="18" charset="0"/>
              </a:rPr>
              <a:t>A surge-limiting resistor is sometimes used to protect the diodes</a:t>
            </a:r>
          </a:p>
          <a:p>
            <a:pPr eaLnBrk="1" hangingPunct="1">
              <a:buFontTx/>
              <a:buChar char="•"/>
            </a:pPr>
            <a:endParaRPr lang="en-GB" sz="1000" b="1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 b="1">
                <a:solidFill>
                  <a:srgbClr val="6600FF"/>
                </a:solidFill>
                <a:latin typeface="Times New Roman" pitchFamily="18" charset="0"/>
              </a:rPr>
              <a:t>The value of this surge-limiting resistor must be small compared to the R</a:t>
            </a:r>
            <a:r>
              <a:rPr lang="en-GB" sz="2400" b="1" baseline="-25000">
                <a:solidFill>
                  <a:srgbClr val="6600FF"/>
                </a:solidFill>
                <a:latin typeface="Times New Roman" pitchFamily="18" charset="0"/>
              </a:rPr>
              <a:t>L</a:t>
            </a:r>
          </a:p>
          <a:p>
            <a:pPr eaLnBrk="1" hangingPunct="1">
              <a:buFontTx/>
              <a:buChar char="•"/>
            </a:pPr>
            <a:endParaRPr lang="en-GB" sz="1000" b="1" baseline="-25000">
              <a:solidFill>
                <a:srgbClr val="6600FF"/>
              </a:solidFill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 b="1">
                <a:latin typeface="Times New Roman" pitchFamily="18" charset="0"/>
              </a:rPr>
              <a:t>Diodes must have a maximum forward surge current rating that can withstand momentary surge of current – specified as I</a:t>
            </a:r>
            <a:r>
              <a:rPr lang="en-GB" sz="2400" b="1" baseline="-25000">
                <a:latin typeface="Times New Roman" pitchFamily="18" charset="0"/>
              </a:rPr>
              <a:t>FSM</a:t>
            </a:r>
          </a:p>
          <a:p>
            <a:pPr eaLnBrk="1" hangingPunct="1">
              <a:buFontTx/>
              <a:buChar char="•"/>
            </a:pPr>
            <a:endParaRPr lang="en-GB" sz="1000" b="1" baseline="-25000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 b="1">
                <a:solidFill>
                  <a:srgbClr val="6600FF"/>
                </a:solidFill>
                <a:latin typeface="Times New Roman" pitchFamily="18" charset="0"/>
              </a:rPr>
              <a:t>Minimum surge value:</a:t>
            </a:r>
            <a:r>
              <a:rPr lang="en-GB" sz="2400" b="1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781425" y="2527300"/>
          <a:ext cx="33702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4" imgW="2882900" imgH="787400" progId="Equation.3">
                  <p:embed/>
                </p:oleObj>
              </mc:Choice>
              <mc:Fallback>
                <p:oleObj name="Equation" r:id="rId4" imgW="2882900" imgH="78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2527300"/>
                        <a:ext cx="3370263" cy="9207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00A7A-14C8-47A2-97E0-69312597FFD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>
                <a:solidFill>
                  <a:srgbClr val="00B050"/>
                </a:solidFill>
              </a:rPr>
              <a:t>A capacitor filter can provide a dc output voltage that is slightly less than the peak voltage at its input.</a:t>
            </a:r>
          </a:p>
          <a:p>
            <a:pPr eaLnBrk="1" hangingPunct="1">
              <a:buFontTx/>
              <a:buNone/>
            </a:pPr>
            <a:endParaRPr lang="en-GB" sz="1600" smtClean="0"/>
          </a:p>
          <a:p>
            <a:pPr eaLnBrk="1" hangingPunct="1"/>
            <a:r>
              <a:rPr lang="en-GB" sz="2800" smtClean="0">
                <a:solidFill>
                  <a:srgbClr val="0070C0"/>
                </a:solidFill>
              </a:rPr>
              <a:t>The charging and discharging of the filter capacitor result in a ripple voltage being produced. The smaller the ripple voltage, the better is the filter.</a:t>
            </a:r>
          </a:p>
          <a:p>
            <a:pPr eaLnBrk="1" hangingPunct="1">
              <a:buFontTx/>
              <a:buNone/>
            </a:pPr>
            <a:endParaRPr lang="en-GB" sz="1600" smtClean="0"/>
          </a:p>
          <a:p>
            <a:pPr eaLnBrk="1" hangingPunct="1"/>
            <a:r>
              <a:rPr lang="en-GB" sz="2800" smtClean="0">
                <a:solidFill>
                  <a:srgbClr val="FFC000"/>
                </a:solidFill>
              </a:rPr>
              <a:t>The smaller the ripple factor, the better is the filter. </a:t>
            </a:r>
            <a:endParaRPr lang="en-SG" sz="2800" smtClean="0">
              <a:solidFill>
                <a:srgbClr val="FFC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1E7DB-798D-470B-9092-138824A1D2BE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755576" y="3013720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19 (Part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0E3208-019F-41B5-896B-A3F698B6075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63711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solidFill>
                  <a:srgbClr val="3333FF"/>
                </a:solidFill>
              </a:rPr>
              <a:t>After completing Part 2 of this chapter</a:t>
            </a:r>
            <a:r>
              <a:rPr lang="en-GB" dirty="0">
                <a:solidFill>
                  <a:srgbClr val="3333FF"/>
                </a:solidFill>
              </a:rPr>
              <a:t>, you will be able to:</a:t>
            </a:r>
          </a:p>
          <a:p>
            <a:pPr marL="0" indent="0" eaLnBrk="1" hangingPunct="1">
              <a:buFontTx/>
              <a:buNone/>
            </a:pPr>
            <a:endParaRPr lang="en-GB" sz="1800" dirty="0" smtClean="0"/>
          </a:p>
          <a:p>
            <a:pPr marL="432000" indent="-432000" eaLnBrk="1" hangingPunct="1">
              <a:spcBef>
                <a:spcPts val="1800"/>
              </a:spcBef>
              <a:buFont typeface="Wingdings" pitchFamily="2" charset="2"/>
              <a:buChar char="q"/>
            </a:pPr>
            <a:r>
              <a:rPr lang="en-GB" dirty="0" smtClean="0">
                <a:solidFill>
                  <a:srgbClr val="3399FF"/>
                </a:solidFill>
              </a:rPr>
              <a:t>Understand the function of a power supply filter circuit</a:t>
            </a:r>
            <a:endParaRPr lang="en-GB" sz="1800" dirty="0" smtClean="0"/>
          </a:p>
          <a:p>
            <a:pPr marL="432000" indent="-432000" eaLnBrk="1" hangingPunct="1">
              <a:spcBef>
                <a:spcPts val="1800"/>
              </a:spcBef>
              <a:buFont typeface="Wingdings" pitchFamily="2" charset="2"/>
              <a:buChar char="q"/>
            </a:pPr>
            <a:r>
              <a:rPr lang="en-GB" dirty="0" smtClean="0">
                <a:solidFill>
                  <a:srgbClr val="00B050"/>
                </a:solidFill>
              </a:rPr>
              <a:t>Explain how a capacitor filter works</a:t>
            </a:r>
            <a:endParaRPr lang="en-GB" sz="1800" dirty="0" smtClean="0">
              <a:solidFill>
                <a:srgbClr val="00B050"/>
              </a:solidFill>
            </a:endParaRPr>
          </a:p>
          <a:p>
            <a:pPr marL="432000" indent="-432000" eaLnBrk="1" hangingPunct="1">
              <a:spcBef>
                <a:spcPts val="1800"/>
              </a:spcBef>
              <a:buFont typeface="Wingdings" pitchFamily="2" charset="2"/>
              <a:buChar char="q"/>
            </a:pPr>
            <a:r>
              <a:rPr lang="en-GB" dirty="0" smtClean="0">
                <a:solidFill>
                  <a:srgbClr val="FFC000"/>
                </a:solidFill>
              </a:rPr>
              <a:t>Understand ripple voltage and ripple factor</a:t>
            </a:r>
            <a:endParaRPr lang="en-SG" dirty="0" smtClean="0">
              <a:solidFill>
                <a:srgbClr val="FFC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1E7DB-798D-470B-9092-138824A1D2BE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3243641"/>
              </p:ext>
            </p:extLst>
          </p:nvPr>
        </p:nvGraphicFramePr>
        <p:xfrm>
          <a:off x="755650" y="914117"/>
          <a:ext cx="7632700" cy="307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Bitmap Image" r:id="rId3" imgW="8647619" imgH="1952898" progId="Paint.Picture">
                  <p:embed/>
                </p:oleObj>
              </mc:Choice>
              <mc:Fallback>
                <p:oleObj name="Bitmap Image" r:id="rId3" imgW="8647619" imgH="195289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14117"/>
                        <a:ext cx="7632700" cy="307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ap="flat" cmpd="sng">
                            <a:solidFill>
                              <a:srgbClr val="FF66CC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235824" y="1143000"/>
            <a:ext cx="1152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dirty="0">
                <a:solidFill>
                  <a:srgbClr val="FF0000"/>
                </a:solidFill>
              </a:rPr>
              <a:t>Filtered Output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19-3 Power Supply Filters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EE538-5BD4-4BDA-B2A2-EFD6EF4F105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39700" y="3565525"/>
            <a:ext cx="8890000" cy="2959100"/>
          </a:xfrm>
        </p:spPr>
        <p:txBody>
          <a:bodyPr/>
          <a:lstStyle/>
          <a:p>
            <a:pPr eaLnBrk="1" hangingPunct="1"/>
            <a:r>
              <a:rPr lang="en-GB" sz="2400" dirty="0" smtClean="0"/>
              <a:t>A power supply filter eliminates (or reduces) fluctuations in output voltage of a rectifier </a:t>
            </a:r>
          </a:p>
          <a:p>
            <a:pPr eaLnBrk="1" hangingPunct="1"/>
            <a:r>
              <a:rPr lang="en-GB" sz="2400" dirty="0" smtClean="0">
                <a:solidFill>
                  <a:srgbClr val="00CC00"/>
                </a:solidFill>
              </a:rPr>
              <a:t>It produces a (near) constant-level dc voltage.</a:t>
            </a:r>
          </a:p>
          <a:p>
            <a:pPr eaLnBrk="1" hangingPunct="1"/>
            <a:r>
              <a:rPr lang="en-GB" sz="2400" dirty="0" smtClean="0">
                <a:solidFill>
                  <a:srgbClr val="6600FF"/>
                </a:solidFill>
              </a:rPr>
              <a:t>Filtering is necessary because electronic circuits require a constant source of dc voltage and current to provide power and biasing for proper operation.</a:t>
            </a:r>
          </a:p>
          <a:p>
            <a:pPr eaLnBrk="1" hangingPunct="1"/>
            <a:r>
              <a:rPr lang="en-GB" sz="2400" dirty="0" smtClean="0"/>
              <a:t>The small amount of fluctuation in the filter output is called </a:t>
            </a:r>
            <a:r>
              <a:rPr lang="en-GB" sz="2400" i="1" dirty="0" smtClean="0"/>
              <a:t>ripple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4868863"/>
            <a:ext cx="8102600" cy="129540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</a:rPr>
              <a:t>During the positive first-quarter cycle of the input, the diode is forward-biased, allowing the capacitor to charge to within 0.7V of the input peak</a:t>
            </a:r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4000" y="863600"/>
          <a:ext cx="8566150" cy="387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Bitmap Image" r:id="rId3" imgW="7095238" imgH="2314286" progId="Paint.Picture">
                  <p:embed/>
                </p:oleObj>
              </mc:Choice>
              <mc:Fallback>
                <p:oleObj name="Bitmap Image" r:id="rId3" imgW="7095238" imgH="231428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863600"/>
                        <a:ext cx="8566150" cy="387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ap="flat" cmpd="sng">
                            <a:solidFill>
                              <a:srgbClr val="FF66CC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19586" y="3019"/>
            <a:ext cx="9163585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Capacitor Filter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EE538-5BD4-4BDA-B2A2-EFD6EF4F105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3500" y="3619500"/>
            <a:ext cx="8928100" cy="27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GB" sz="2400" b="1">
                <a:latin typeface="Times New Roman" pitchFamily="18" charset="0"/>
              </a:rPr>
              <a:t>When the input decreases below its peak, the capacitor retains its charge and diode becomes reverse-biased because the cathode is more positive than the anode.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GB" sz="2400" b="1">
                <a:solidFill>
                  <a:srgbClr val="6600FF"/>
                </a:solidFill>
                <a:latin typeface="Times New Roman" pitchFamily="18" charset="0"/>
              </a:rPr>
              <a:t>Capacitor discharges only through the load resistance at a rate determined by the R</a:t>
            </a:r>
            <a:r>
              <a:rPr lang="en-GB" sz="2400" b="1" baseline="-25000">
                <a:solidFill>
                  <a:srgbClr val="6600FF"/>
                </a:solidFill>
                <a:latin typeface="Times New Roman" pitchFamily="18" charset="0"/>
              </a:rPr>
              <a:t>L</a:t>
            </a:r>
            <a:r>
              <a:rPr lang="en-GB" sz="2400" b="1">
                <a:solidFill>
                  <a:srgbClr val="6600FF"/>
                </a:solidFill>
                <a:latin typeface="Times New Roman" pitchFamily="18" charset="0"/>
              </a:rPr>
              <a:t>C time constant (normally long)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GB" sz="2400" b="1">
                <a:latin typeface="Times New Roman" pitchFamily="18" charset="0"/>
              </a:rPr>
              <a:t>The larger the time constant, the less the capacitor will discharge.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04800" y="131763"/>
          <a:ext cx="8510588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Bitmap Image" r:id="rId3" imgW="7571429" imgH="2505425" progId="Paint.Picture">
                  <p:embed/>
                </p:oleObj>
              </mc:Choice>
              <mc:Fallback>
                <p:oleObj name="Bitmap Image" r:id="rId3" imgW="7571429" imgH="250542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1763"/>
                        <a:ext cx="8510588" cy="335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66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00A7A-14C8-47A2-97E0-69312597FFD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57200" y="5410200"/>
            <a:ext cx="80391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GB" sz="2400" b="1">
                <a:solidFill>
                  <a:srgbClr val="FF0000"/>
                </a:solidFill>
                <a:latin typeface="Times New Roman" pitchFamily="18" charset="0"/>
              </a:rPr>
              <a:t>During the first quarter of the next cycle, the diode will again become forward-biased when the input voltage exceeds the capacitor voltage by approximately 0.7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19088" y="698500"/>
          <a:ext cx="8647112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Bitmap Image" r:id="rId4" imgW="7314286" imgH="2362530" progId="Paint.Picture">
                  <p:embed/>
                </p:oleObj>
              </mc:Choice>
              <mc:Fallback>
                <p:oleObj name="Bitmap Image" r:id="rId4" imgW="7314286" imgH="236253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698500"/>
                        <a:ext cx="8647112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66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00A7A-14C8-47A2-97E0-69312597FFD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41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800" smtClean="0"/>
              <a:t>The capacitor charges at the beginning of each cycle 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800" smtClean="0"/>
              <a:t>It slowly discharges through R</a:t>
            </a:r>
            <a:r>
              <a:rPr lang="en-GB" sz="2800" b="1" baseline="-25000" smtClean="0"/>
              <a:t>L</a:t>
            </a:r>
            <a:r>
              <a:rPr lang="en-GB" sz="2800" smtClean="0"/>
              <a:t> after the positive peak (when diode is reverse-biased).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800" smtClean="0">
                <a:solidFill>
                  <a:srgbClr val="6600FF"/>
                </a:solidFill>
              </a:rPr>
              <a:t>The variation in the capacitor voltage due to the charging and discharging is called the </a:t>
            </a:r>
            <a:r>
              <a:rPr lang="en-GB" sz="2800" smtClean="0">
                <a:solidFill>
                  <a:srgbClr val="FF0000"/>
                </a:solidFill>
              </a:rPr>
              <a:t>ripple voltage</a:t>
            </a:r>
            <a:r>
              <a:rPr lang="en-GB" sz="2800" smtClean="0">
                <a:solidFill>
                  <a:srgbClr val="6600FF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800" smtClean="0"/>
              <a:t>Ripple is undesirable. The smaller the ripple, the better the filtering action is.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2073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Ripple Voltage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1E7DB-798D-470B-9092-138824A1D2BE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47700" y="279400"/>
            <a:ext cx="659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3200" b="1">
                <a:solidFill>
                  <a:srgbClr val="FF0000"/>
                </a:solidFill>
                <a:latin typeface="Times New Roman" pitchFamily="18" charset="0"/>
              </a:rPr>
              <a:t>Half-wave ripple voltage (solid line)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98475" y="1238250"/>
          <a:ext cx="8021638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Bitmap Image" r:id="rId3" imgW="7438095" imgH="4458322" progId="Paint.Picture">
                  <p:embed/>
                </p:oleObj>
              </mc:Choice>
              <mc:Fallback>
                <p:oleObj name="Bitmap Image" r:id="rId3" imgW="7438095" imgH="445832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1238250"/>
                        <a:ext cx="8021638" cy="509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66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00A7A-14C8-47A2-97E0-69312597FFD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lum bright="-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r="33751" b="61185"/>
          <a:stretch>
            <a:fillRect/>
          </a:stretch>
        </p:blipFill>
        <p:spPr bwMode="auto">
          <a:xfrm>
            <a:off x="1066800" y="2057400"/>
            <a:ext cx="6711950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512" y="1143000"/>
            <a:ext cx="8784976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b="1" dirty="0" smtClean="0">
                <a:latin typeface="Times New Roman" pitchFamily="18" charset="0"/>
              </a:rPr>
              <a:t>For a given input frequency, the output frequency of </a:t>
            </a:r>
            <a:r>
              <a:rPr lang="en-GB" sz="2800" b="1" dirty="0" smtClean="0">
                <a:solidFill>
                  <a:srgbClr val="00CC00"/>
                </a:solidFill>
                <a:latin typeface="Times New Roman" pitchFamily="18" charset="0"/>
              </a:rPr>
              <a:t>full-wave rectifier</a:t>
            </a:r>
            <a:r>
              <a:rPr lang="en-GB" sz="2800" b="1" dirty="0" smtClean="0">
                <a:latin typeface="Times New Roman" pitchFamily="18" charset="0"/>
              </a:rPr>
              <a:t> is twice that of a </a:t>
            </a:r>
            <a:r>
              <a:rPr lang="en-GB" sz="2800" b="1" dirty="0" smtClean="0">
                <a:solidFill>
                  <a:srgbClr val="00CC00"/>
                </a:solidFill>
                <a:latin typeface="Times New Roman" pitchFamily="18" charset="0"/>
              </a:rPr>
              <a:t>half-wave rectifier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608388" y="3502025"/>
          <a:ext cx="3098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4" imgW="1574800" imgH="393700" progId="Equation.3">
                  <p:embed/>
                </p:oleObj>
              </mc:Choice>
              <mc:Fallback>
                <p:oleObj name="Equation" r:id="rId4" imgW="15748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3502025"/>
                        <a:ext cx="3098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lum bright="-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1843" r="33751" b="18947"/>
          <a:stretch>
            <a:fillRect/>
          </a:stretch>
        </p:blipFill>
        <p:spPr bwMode="auto">
          <a:xfrm>
            <a:off x="1041400" y="4202113"/>
            <a:ext cx="6664325" cy="227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3756025" y="5602288"/>
          <a:ext cx="443547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6" imgW="2362200" imgH="584200" progId="Equation.3">
                  <p:embed/>
                </p:oleObj>
              </mc:Choice>
              <mc:Fallback>
                <p:oleObj name="Equation" r:id="rId6" imgW="2362200" imgH="584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5602288"/>
                        <a:ext cx="4435475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1E7DB-798D-470B-9092-138824A1D2BE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Ripple Frequency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3.xml><?xml version="1.0" encoding="utf-8"?>
<a:theme xmlns:a="http://schemas.openxmlformats.org/drawingml/2006/main" name="1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676</Words>
  <Application>Microsoft Office PowerPoint</Application>
  <PresentationFormat>On-screen Show (4:3)</PresentationFormat>
  <Paragraphs>83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SimSun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Default Design</vt:lpstr>
      <vt:lpstr>60 Anniversary PPT Template 1</vt:lpstr>
      <vt:lpstr>1_60 Anniversary PPT Template 1</vt:lpstr>
      <vt:lpstr>Bitmap Image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Supply Filters</dc:title>
  <dc:creator>s22217</dc:creator>
  <cp:lastModifiedBy>Thio-Tang Choy Yong</cp:lastModifiedBy>
  <cp:revision>33</cp:revision>
  <dcterms:created xsi:type="dcterms:W3CDTF">2005-12-21T10:16:44Z</dcterms:created>
  <dcterms:modified xsi:type="dcterms:W3CDTF">2018-03-16T08:41:04Z</dcterms:modified>
</cp:coreProperties>
</file>