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20"/>
  </p:notesMasterIdLst>
  <p:sldIdLst>
    <p:sldId id="272" r:id="rId4"/>
    <p:sldId id="273" r:id="rId5"/>
    <p:sldId id="268" r:id="rId6"/>
    <p:sldId id="269" r:id="rId7"/>
    <p:sldId id="270" r:id="rId8"/>
    <p:sldId id="27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4" r:id="rId18"/>
    <p:sldId id="266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65" d="100"/>
          <a:sy n="65" d="100"/>
        </p:scale>
        <p:origin x="13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A44AE0-C14B-4FA1-9A10-511AEDE81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46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5C2FA5-BD64-4584-AAFF-6869EB222766}" type="slidenum">
              <a:rPr lang="en-GB"/>
              <a:pPr eaLnBrk="1" hangingPunct="1"/>
              <a:t>14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558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D21AE-36CF-4F33-A6FC-66B9A65086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75832-938B-462B-A395-CB6B873F0A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AA44B-EC79-4FCA-BB9E-4F3C414ED7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8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C437-1310-4B78-8D1C-501E233AD3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9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1709-286F-4293-92AC-7D956DA04A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55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E06B-03AF-4BD3-8525-7A2DE6C4B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0D8B7-8458-4DB7-A9E7-0D19743F9F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1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024F-1243-4F10-BD34-448135E4BB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252AE-D589-43FD-A4C1-DD91BA28DE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F9C5B-B2EA-46AD-B529-782747B973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359F8-8672-41C1-BEC4-5088BD1497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8C66136-1EEF-4A42-82AB-1DD0583E51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509165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22029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12"/>
          <p:cNvSpPr txBox="1">
            <a:spLocks noChangeArrowheads="1"/>
          </p:cNvSpPr>
          <p:nvPr/>
        </p:nvSpPr>
        <p:spPr bwMode="auto">
          <a:xfrm>
            <a:off x="1524000" y="6240463"/>
            <a:ext cx="66468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SG" sz="1000"/>
              <a:t>Copyright © 2010 Christopher Teoh, Tan HJ &amp; Wong WY Singapore Polytechnic. All rights reserved</a:t>
            </a:r>
            <a:r>
              <a:rPr lang="en-SG"/>
              <a:t>.</a:t>
            </a:r>
          </a:p>
        </p:txBody>
      </p:sp>
      <p:sp>
        <p:nvSpPr>
          <p:cNvPr id="7" name="Rectangle 2119"/>
          <p:cNvSpPr>
            <a:spLocks noChangeArrowheads="1"/>
          </p:cNvSpPr>
          <p:nvPr/>
        </p:nvSpPr>
        <p:spPr bwMode="auto">
          <a:xfrm>
            <a:off x="323528" y="3573016"/>
            <a:ext cx="43500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Regulators</a:t>
            </a:r>
            <a:endParaRPr lang="en-GB" sz="3600" b="1" dirty="0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9904" y="1133128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Chapter 19:</a:t>
            </a:r>
            <a:b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Diode </a:t>
            </a:r>
            <a:r>
              <a:rPr lang="en-US" sz="5400" cap="none" dirty="0">
                <a:solidFill>
                  <a:schemeClr val="bg1">
                    <a:lumMod val="25000"/>
                  </a:schemeClr>
                </a:solidFill>
              </a:rPr>
              <a:t>Applications (Part </a:t>
            </a: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3)</a:t>
            </a:r>
            <a:endParaRPr lang="en-GB" sz="5400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 cstate="print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0" b="2699"/>
          <a:stretch>
            <a:fillRect/>
          </a:stretch>
        </p:blipFill>
        <p:spPr bwMode="auto">
          <a:xfrm>
            <a:off x="0" y="2348880"/>
            <a:ext cx="9144000" cy="4509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93"/>
          <a:stretch>
            <a:fillRect/>
          </a:stretch>
        </p:blipFill>
        <p:spPr bwMode="auto">
          <a:xfrm>
            <a:off x="0" y="0"/>
            <a:ext cx="9144000" cy="234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536" y="0"/>
            <a:ext cx="2365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</a:rPr>
              <a:t>EXAMPLE 19-4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79388" y="5084763"/>
            <a:ext cx="8713787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0375" y="1279525"/>
            <a:ext cx="8135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Generally, the linear regulators are three-terminal devices that provide either positive or negative output voltages that can be either fixed or adjustable.</a:t>
            </a:r>
            <a:r>
              <a:rPr lang="en-GB" sz="2400" b="1">
                <a:latin typeface="Times New Roman" pitchFamily="18" charset="0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9438" y="3105150"/>
            <a:ext cx="642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Fixed Positive Linear Voltage Regulators</a:t>
            </a:r>
            <a:endParaRPr lang="en-GB" sz="2800" b="1" dirty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17525" y="3921125"/>
            <a:ext cx="6800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Although many types of IC regulators are available, the 7800 series of IC regulators are representative of three-terminal devices that provide a fixed positive output voltage.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19-5 Integrated Circuit Voltage Regulator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39713" y="419100"/>
            <a:ext cx="37877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74650" indent="-374650">
              <a:spcBef>
                <a:spcPct val="50000"/>
              </a:spcBef>
              <a:buFontTx/>
              <a:buChar char="•"/>
            </a:pPr>
            <a:r>
              <a:rPr lang="en-GB" sz="240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The three terminals are input, output, and ground.</a:t>
            </a:r>
          </a:p>
          <a:p>
            <a:pPr marL="374650" indent="-374650">
              <a:spcBef>
                <a:spcPct val="50000"/>
              </a:spcBef>
              <a:buFontTx/>
              <a:buChar char="•"/>
            </a:pPr>
            <a:r>
              <a:rPr lang="en-GB" sz="2400">
                <a:latin typeface="Times New Roman" pitchFamily="18" charset="0"/>
                <a:cs typeface="Times New Roman" pitchFamily="18" charset="0"/>
              </a:rPr>
              <a:t>The last two digits in the part number designate the output voltage.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059238" y="269875"/>
            <a:ext cx="4881562" cy="1849438"/>
            <a:chOff x="2685" y="2565"/>
            <a:chExt cx="3075" cy="1165"/>
          </a:xfrm>
        </p:grpSpPr>
        <p:pic>
          <p:nvPicPr>
            <p:cNvPr id="13318" name="Picture 4"/>
            <p:cNvPicPr>
              <a:picLocks noChangeAspect="1" noChangeArrowheads="1"/>
            </p:cNvPicPr>
            <p:nvPr/>
          </p:nvPicPr>
          <p:blipFill>
            <a:blip r:embed="rId2" cstate="print">
              <a:lum bright="-18000"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3" t="5786" r="41637" b="69440"/>
            <a:stretch>
              <a:fillRect/>
            </a:stretch>
          </p:blipFill>
          <p:spPr bwMode="auto">
            <a:xfrm>
              <a:off x="2787" y="2565"/>
              <a:ext cx="2973" cy="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2685" y="3018"/>
              <a:ext cx="5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Positive </a:t>
              </a:r>
            </a:p>
            <a:p>
              <a:pPr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5367" y="2752"/>
              <a:ext cx="283" cy="3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5243" y="2977"/>
              <a:ext cx="5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Positive </a:t>
              </a:r>
            </a:p>
            <a:p>
              <a:pPr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output</a:t>
              </a:r>
            </a:p>
          </p:txBody>
        </p:sp>
      </p:grp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 cstate="print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8" t="1628" r="2872" b="66547"/>
          <a:stretch>
            <a:fillRect/>
          </a:stretch>
        </p:blipFill>
        <p:spPr bwMode="auto">
          <a:xfrm>
            <a:off x="342900" y="2771775"/>
            <a:ext cx="3857625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57675" y="2476500"/>
            <a:ext cx="4367213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>
                <a:latin typeface="Times New Roman" pitchFamily="18" charset="0"/>
                <a:cs typeface="Times New Roman" pitchFamily="18" charset="0"/>
              </a:rPr>
              <a:t>The output capacitor acts basically as a line filter to improve transient response.</a:t>
            </a:r>
          </a:p>
          <a:p>
            <a:pPr eaLnBrk="1" hangingPunct="1">
              <a:buFontTx/>
              <a:buChar char="•"/>
            </a:pPr>
            <a:endParaRPr lang="en-GB" sz="14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The input capacitor is used to prevent unwanted oscillations when the regulator is some distance from the power supply filter such that the line has high inductance</a:t>
            </a:r>
          </a:p>
          <a:p>
            <a:pPr eaLnBrk="1" hangingPunct="1">
              <a:buFontTx/>
              <a:buChar char="•"/>
            </a:pPr>
            <a:endParaRPr lang="en-GB" sz="2400">
              <a:solidFill>
                <a:srgbClr val="6600FF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1950" y="207963"/>
            <a:ext cx="6561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Fixed Negative Linear Voltage Regulators</a:t>
            </a:r>
            <a:endParaRPr lang="en-GB" sz="2800" b="1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1788" y="868363"/>
            <a:ext cx="88122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b="1">
                <a:latin typeface="Times New Roman" pitchFamily="18" charset="0"/>
                <a:cs typeface="Times New Roman" pitchFamily="18" charset="0"/>
              </a:rPr>
              <a:t>The 7900 series is typical of three-terminal IC regulators that provide a fixed negative output voltage.  </a:t>
            </a:r>
          </a:p>
          <a:p>
            <a:pPr eaLnBrk="1" hangingPunct="1">
              <a:buFontTx/>
              <a:buChar char="•"/>
            </a:pPr>
            <a:endParaRPr lang="en-GB" sz="24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 b="1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This series is the negative-voltage counterpart of the 7800 series and shares most of the same features and characteristics.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1" t="4224" r="3424" b="25122"/>
          <a:stretch>
            <a:fillRect/>
          </a:stretch>
        </p:blipFill>
        <p:spPr bwMode="auto">
          <a:xfrm>
            <a:off x="5399088" y="3190875"/>
            <a:ext cx="3719512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52400" y="3324225"/>
          <a:ext cx="52324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Bitmap Image" r:id="rId4" imgW="4877481" imgH="1580952" progId="PBrush">
                  <p:embed/>
                </p:oleObj>
              </mc:Choice>
              <mc:Fallback>
                <p:oleObj name="Bitmap Image" r:id="rId4" imgW="4877481" imgH="1580952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24225"/>
                        <a:ext cx="52324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7" r="890" b="31165"/>
          <a:stretch>
            <a:fillRect/>
          </a:stretch>
        </p:blipFill>
        <p:spPr bwMode="auto">
          <a:xfrm>
            <a:off x="323528" y="1749425"/>
            <a:ext cx="8515672" cy="3160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89025" y="793750"/>
            <a:ext cx="7086600" cy="457200"/>
          </a:xfrm>
          <a:prstGeom prst="rect">
            <a:avLst/>
          </a:prstGeom>
          <a:solidFill>
            <a:srgbClr val="66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chemeClr val="bg1"/>
                </a:solidFill>
                <a:latin typeface="Verdana" pitchFamily="34" charset="0"/>
              </a:rPr>
              <a:t>A dual-polarity power supply schematic.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23528" y="2780928"/>
            <a:ext cx="752475" cy="290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b="1" baseline="-25000" dirty="0">
                <a:solidFill>
                  <a:srgbClr val="FF0000"/>
                </a:solidFill>
                <a:latin typeface="Times New Roman" pitchFamily="18" charset="0"/>
              </a:rPr>
              <a:t>230Vac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47700" y="5307013"/>
            <a:ext cx="799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Can you identify the various components in the power supply?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341438"/>
            <a:ext cx="822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800">
                <a:solidFill>
                  <a:srgbClr val="00B050"/>
                </a:solidFill>
              </a:rPr>
              <a:t>Voltage regulators maintain a constant dc output voltage as long as the input voltage or load varies within limits.</a:t>
            </a:r>
          </a:p>
          <a:p>
            <a:pPr eaLnBrk="1" hangingPunct="1">
              <a:spcBef>
                <a:spcPct val="20000"/>
              </a:spcBef>
            </a:pPr>
            <a:endParaRPr lang="en-GB" sz="16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800">
                <a:solidFill>
                  <a:srgbClr val="0070C0"/>
                </a:solidFill>
              </a:rPr>
              <a:t>Three terminal linear IC regulators are available to provide either fixed-value or variable value output voltages of positive or negative polarities.</a:t>
            </a:r>
          </a:p>
          <a:p>
            <a:pPr eaLnBrk="1" hangingPunct="1">
              <a:spcBef>
                <a:spcPct val="20000"/>
              </a:spcBef>
            </a:pPr>
            <a:endParaRPr lang="en-GB" sz="1600">
              <a:solidFill>
                <a:srgbClr val="0070C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800">
                <a:solidFill>
                  <a:srgbClr val="FFC000"/>
                </a:solidFill>
              </a:rPr>
              <a:t>The 7800 and 7900 series regulators provide fixed-value positive and negative output voltages respectively. </a:t>
            </a:r>
            <a:endParaRPr lang="en-SG" sz="2800">
              <a:solidFill>
                <a:srgbClr val="FFC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2040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755576" y="30137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19 (Part 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D21AE-36CF-4F33-A6FC-66B9A650864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268413"/>
            <a:ext cx="8229600" cy="432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3333FF"/>
                </a:solidFill>
              </a:rPr>
              <a:t>After completing Part </a:t>
            </a:r>
            <a:r>
              <a:rPr lang="en-US" sz="2800" dirty="0" smtClean="0">
                <a:solidFill>
                  <a:srgbClr val="3333FF"/>
                </a:solidFill>
              </a:rPr>
              <a:t>3 </a:t>
            </a:r>
            <a:r>
              <a:rPr lang="en-US" sz="2800" dirty="0">
                <a:solidFill>
                  <a:srgbClr val="3333FF"/>
                </a:solidFill>
              </a:rPr>
              <a:t>of this chapter</a:t>
            </a:r>
            <a:r>
              <a:rPr lang="en-GB" sz="2800" dirty="0">
                <a:solidFill>
                  <a:srgbClr val="3333FF"/>
                </a:solidFill>
              </a:rPr>
              <a:t>, you will be able to</a:t>
            </a:r>
            <a:r>
              <a:rPr lang="en-GB" sz="2800" dirty="0" smtClean="0">
                <a:solidFill>
                  <a:srgbClr val="3333FF"/>
                </a:solidFill>
              </a:rPr>
              <a:t>:</a:t>
            </a:r>
            <a:endParaRPr lang="en-GB" dirty="0"/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3399FF"/>
                </a:solidFill>
              </a:rPr>
              <a:t>Understand the block diagram of a basic power supply </a:t>
            </a:r>
            <a:endParaRPr lang="en-GB" sz="1600" dirty="0">
              <a:solidFill>
                <a:srgbClr val="3399FF"/>
              </a:solidFill>
            </a:endParaRPr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FFC000"/>
                </a:solidFill>
              </a:rPr>
              <a:t>Determine line regulation and load </a:t>
            </a:r>
            <a:r>
              <a:rPr lang="en-GB" sz="2800" dirty="0" smtClean="0">
                <a:solidFill>
                  <a:srgbClr val="FFC000"/>
                </a:solidFill>
              </a:rPr>
              <a:t>regulation</a:t>
            </a:r>
            <a:endParaRPr lang="en-GB" dirty="0">
              <a:solidFill>
                <a:srgbClr val="FFC000"/>
              </a:solidFill>
            </a:endParaRPr>
          </a:p>
          <a:p>
            <a:pPr marL="457200" indent="-457200" eaLnBrk="1" hangingPunct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00B050"/>
                </a:solidFill>
              </a:rPr>
              <a:t>Understand the function of a linear IC voltage regulator and differentiate between positive and negative voltage regulators</a:t>
            </a:r>
            <a:r>
              <a:rPr lang="en-GB" sz="2800" dirty="0" smtClean="0">
                <a:solidFill>
                  <a:srgbClr val="00B050"/>
                </a:solidFill>
              </a:rPr>
              <a:t>.</a:t>
            </a:r>
            <a:endParaRPr lang="en-SG" sz="2800" dirty="0">
              <a:solidFill>
                <a:srgbClr val="FFC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35000" y="1816100"/>
            <a:ext cx="7772400" cy="44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GB" sz="2400" dirty="0"/>
              <a:t>A power supply is an essential part of each electronic system from the simplest to the  most complex</a:t>
            </a:r>
            <a:r>
              <a:rPr lang="en-GB" sz="2400" dirty="0" smtClean="0"/>
              <a:t>.</a:t>
            </a:r>
            <a:endParaRPr lang="en-GB" sz="2400" dirty="0"/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dc supply converts the standard 230V, 50Hz ac available at wall outlets into a constant dc </a:t>
            </a:r>
            <a:r>
              <a:rPr lang="en-GB" sz="2400" dirty="0" smtClean="0">
                <a:solidFill>
                  <a:srgbClr val="0070C0"/>
                </a:solidFill>
              </a:rPr>
              <a:t>voltage</a:t>
            </a:r>
            <a:endParaRPr lang="en-GB" sz="2400" dirty="0"/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GB" sz="2400" dirty="0"/>
              <a:t>This is used to power all types of electronic circuits such as: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Television receivers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Stereo systems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VCRs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CD players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Lab equipment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35000" y="1294924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FF00FF"/>
                </a:solidFill>
                <a:latin typeface="Times New Roman" pitchFamily="18" charset="0"/>
              </a:rPr>
              <a:t>Basic DC Power Supply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19-4 Voltage Regulation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90575" y="1503363"/>
            <a:ext cx="7207250" cy="4483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endParaRPr lang="en-GB" sz="12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GB" sz="2400">
                <a:latin typeface="Times New Roman" pitchFamily="18" charset="0"/>
              </a:rPr>
              <a:t>Transformer - steps down the ac voltage at the primary</a:t>
            </a:r>
          </a:p>
          <a:p>
            <a:pPr>
              <a:buFontTx/>
              <a:buChar char="•"/>
            </a:pPr>
            <a:endParaRPr lang="en-GB" sz="120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GB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Rectifiers - convert ac voltage into dc voltage </a:t>
            </a:r>
          </a:p>
          <a:p>
            <a:pPr eaLnBrk="1" hangingPunct="1">
              <a:buFontTx/>
              <a:buChar char="•"/>
            </a:pPr>
            <a:endParaRPr lang="en-GB" sz="12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GB" sz="2400">
                <a:latin typeface="Times New Roman" pitchFamily="18" charset="0"/>
              </a:rPr>
              <a:t>Filter – eliminates the fluctuations in the rectified voltage and produces a relatively smooth dc voltage</a:t>
            </a:r>
          </a:p>
          <a:p>
            <a:pPr>
              <a:buFontTx/>
              <a:buChar char="•"/>
            </a:pPr>
            <a:endParaRPr lang="en-GB" sz="120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GB" sz="2400">
                <a:solidFill>
                  <a:srgbClr val="0000CC"/>
                </a:solidFill>
                <a:latin typeface="Times New Roman" pitchFamily="18" charset="0"/>
              </a:rPr>
              <a:t>Voltage regulator - maintains a constant dc voltage for variations in the input line voltage or in the load</a:t>
            </a:r>
          </a:p>
          <a:p>
            <a:pPr>
              <a:buFontTx/>
              <a:buChar char="•"/>
            </a:pPr>
            <a:endParaRPr lang="en-GB" sz="120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GB" sz="2400">
                <a:latin typeface="Times New Roman" pitchFamily="18" charset="0"/>
              </a:rPr>
              <a:t>Load – a circuit for which the power supply is producing the dc voltage and load current</a:t>
            </a:r>
          </a:p>
          <a:p>
            <a:pPr>
              <a:buFontTx/>
              <a:buChar char="•"/>
            </a:pPr>
            <a:endParaRPr lang="en-GB" sz="1200">
              <a:latin typeface="Times New Roman" pitchFamily="18" charset="0"/>
            </a:endParaRP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2276872"/>
            <a:ext cx="438150" cy="323850"/>
          </a:xfrm>
          <a:prstGeom prst="actionButtonForwardNext">
            <a:avLst/>
          </a:prstGeom>
          <a:solidFill>
            <a:srgbClr val="0000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DC Power Supply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190500" y="3444875"/>
            <a:ext cx="8820150" cy="2898775"/>
            <a:chOff x="0" y="2374"/>
            <a:chExt cx="5556" cy="1826"/>
          </a:xfrm>
        </p:grpSpPr>
        <p:sp>
          <p:nvSpPr>
            <p:cNvPr id="6230" name="Text Box 6"/>
            <p:cNvSpPr txBox="1">
              <a:spLocks noChangeArrowheads="1"/>
            </p:cNvSpPr>
            <p:nvPr/>
          </p:nvSpPr>
          <p:spPr bwMode="auto">
            <a:xfrm>
              <a:off x="0" y="292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 i="1">
                  <a:latin typeface="Verdana" pitchFamily="34" charset="0"/>
                </a:rPr>
                <a:t>AC input</a:t>
              </a:r>
            </a:p>
          </p:txBody>
        </p:sp>
        <p:grpSp>
          <p:nvGrpSpPr>
            <p:cNvPr id="6231" name="Group 7"/>
            <p:cNvGrpSpPr>
              <a:grpSpLocks/>
            </p:cNvGrpSpPr>
            <p:nvPr/>
          </p:nvGrpSpPr>
          <p:grpSpPr bwMode="auto">
            <a:xfrm>
              <a:off x="66" y="2374"/>
              <a:ext cx="5490" cy="1826"/>
              <a:chOff x="66" y="2374"/>
              <a:chExt cx="5490" cy="1826"/>
            </a:xfrm>
          </p:grpSpPr>
          <p:sp>
            <p:nvSpPr>
              <p:cNvPr id="6232" name="Rectangle 8"/>
              <p:cNvSpPr>
                <a:spLocks noChangeArrowheads="1"/>
              </p:cNvSpPr>
              <p:nvPr/>
            </p:nvSpPr>
            <p:spPr bwMode="auto">
              <a:xfrm>
                <a:off x="600" y="2374"/>
                <a:ext cx="1057" cy="57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Step-down</a:t>
                </a:r>
              </a:p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Transformer</a:t>
                </a:r>
                <a:endParaRPr lang="en-GB" sz="2400">
                  <a:solidFill>
                    <a:srgbClr val="66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33" name="Rectangle 9"/>
              <p:cNvSpPr>
                <a:spLocks noChangeArrowheads="1"/>
              </p:cNvSpPr>
              <p:nvPr/>
            </p:nvSpPr>
            <p:spPr bwMode="auto">
              <a:xfrm>
                <a:off x="2904" y="2374"/>
                <a:ext cx="528" cy="57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Filter</a:t>
                </a:r>
                <a:endParaRPr lang="en-GB" sz="2400">
                  <a:solidFill>
                    <a:srgbClr val="66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34" name="Rectangle 10"/>
              <p:cNvSpPr>
                <a:spLocks noChangeArrowheads="1"/>
              </p:cNvSpPr>
              <p:nvPr/>
            </p:nvSpPr>
            <p:spPr bwMode="auto">
              <a:xfrm>
                <a:off x="3624" y="2374"/>
                <a:ext cx="1056" cy="57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Voltage </a:t>
                </a:r>
              </a:p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Regulator</a:t>
                </a:r>
                <a:endParaRPr lang="en-GB" sz="2400">
                  <a:solidFill>
                    <a:srgbClr val="66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35" name="Rectangle 11"/>
              <p:cNvSpPr>
                <a:spLocks noChangeArrowheads="1"/>
              </p:cNvSpPr>
              <p:nvPr/>
            </p:nvSpPr>
            <p:spPr bwMode="auto">
              <a:xfrm>
                <a:off x="1848" y="2374"/>
                <a:ext cx="864" cy="57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Rectifier</a:t>
                </a:r>
                <a:endParaRPr lang="en-GB" sz="2400">
                  <a:solidFill>
                    <a:srgbClr val="6600CC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236" name="Group 12"/>
              <p:cNvGrpSpPr>
                <a:grpSpLocks/>
              </p:cNvGrpSpPr>
              <p:nvPr/>
            </p:nvGrpSpPr>
            <p:grpSpPr bwMode="auto">
              <a:xfrm>
                <a:off x="66" y="2548"/>
                <a:ext cx="284" cy="222"/>
                <a:chOff x="222" y="1968"/>
                <a:chExt cx="320" cy="264"/>
              </a:xfrm>
            </p:grpSpPr>
            <p:grpSp>
              <p:nvGrpSpPr>
                <p:cNvPr id="6244" name="Group 13"/>
                <p:cNvGrpSpPr>
                  <a:grpSpLocks/>
                </p:cNvGrpSpPr>
                <p:nvPr/>
              </p:nvGrpSpPr>
              <p:grpSpPr bwMode="auto">
                <a:xfrm>
                  <a:off x="336" y="1968"/>
                  <a:ext cx="206" cy="264"/>
                  <a:chOff x="336" y="1968"/>
                  <a:chExt cx="206" cy="204"/>
                </a:xfrm>
              </p:grpSpPr>
              <p:grpSp>
                <p:nvGrpSpPr>
                  <p:cNvPr id="624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446" y="1968"/>
                    <a:ext cx="96" cy="198"/>
                    <a:chOff x="446" y="1968"/>
                    <a:chExt cx="96" cy="186"/>
                  </a:xfrm>
                </p:grpSpPr>
                <p:sp>
                  <p:nvSpPr>
                    <p:cNvPr id="6249" name="Arc 15"/>
                    <p:cNvSpPr>
                      <a:spLocks/>
                    </p:cNvSpPr>
                    <p:nvPr/>
                  </p:nvSpPr>
                  <p:spPr bwMode="auto">
                    <a:xfrm>
                      <a:off x="446" y="1968"/>
                      <a:ext cx="96" cy="9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250" name="Arc 16"/>
                    <p:cNvSpPr>
                      <a:spLocks/>
                    </p:cNvSpPr>
                    <p:nvPr/>
                  </p:nvSpPr>
                  <p:spPr bwMode="auto">
                    <a:xfrm flipV="1">
                      <a:off x="446" y="2058"/>
                      <a:ext cx="96" cy="9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6248" name="Freeform 17"/>
                  <p:cNvSpPr>
                    <a:spLocks/>
                  </p:cNvSpPr>
                  <p:nvPr/>
                </p:nvSpPr>
                <p:spPr bwMode="auto">
                  <a:xfrm>
                    <a:off x="336" y="1968"/>
                    <a:ext cx="114" cy="204"/>
                  </a:xfrm>
                  <a:custGeom>
                    <a:avLst/>
                    <a:gdLst>
                      <a:gd name="T0" fmla="*/ 108 w 114"/>
                      <a:gd name="T1" fmla="*/ 0 h 192"/>
                      <a:gd name="T2" fmla="*/ 0 w 114"/>
                      <a:gd name="T3" fmla="*/ 0 h 192"/>
                      <a:gd name="T4" fmla="*/ 0 w 114"/>
                      <a:gd name="T5" fmla="*/ 223 h 192"/>
                      <a:gd name="T6" fmla="*/ 114 w 114"/>
                      <a:gd name="T7" fmla="*/ 231 h 1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4" h="192">
                        <a:moveTo>
                          <a:pt x="108" y="0"/>
                        </a:moveTo>
                        <a:lnTo>
                          <a:pt x="0" y="0"/>
                        </a:lnTo>
                        <a:lnTo>
                          <a:pt x="0" y="186"/>
                        </a:lnTo>
                        <a:lnTo>
                          <a:pt x="114" y="192"/>
                        </a:lnTo>
                      </a:path>
                    </a:pathLst>
                  </a:custGeom>
                  <a:solidFill>
                    <a:schemeClr val="tx1"/>
                  </a:solidFill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6245" name="Line 18"/>
                <p:cNvSpPr>
                  <a:spLocks noChangeShapeType="1"/>
                </p:cNvSpPr>
                <p:nvPr/>
              </p:nvSpPr>
              <p:spPr bwMode="auto">
                <a:xfrm>
                  <a:off x="222" y="2040"/>
                  <a:ext cx="10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46" name="Line 19"/>
                <p:cNvSpPr>
                  <a:spLocks noChangeShapeType="1"/>
                </p:cNvSpPr>
                <p:nvPr/>
              </p:nvSpPr>
              <p:spPr bwMode="auto">
                <a:xfrm>
                  <a:off x="222" y="2166"/>
                  <a:ext cx="10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237" name="Freeform 20"/>
              <p:cNvSpPr>
                <a:spLocks/>
              </p:cNvSpPr>
              <p:nvPr/>
            </p:nvSpPr>
            <p:spPr bwMode="auto">
              <a:xfrm>
                <a:off x="4986" y="2670"/>
                <a:ext cx="318" cy="630"/>
              </a:xfrm>
              <a:custGeom>
                <a:avLst/>
                <a:gdLst>
                  <a:gd name="T0" fmla="*/ 0 w 324"/>
                  <a:gd name="T1" fmla="*/ 0 h 300"/>
                  <a:gd name="T2" fmla="*/ 306 w 324"/>
                  <a:gd name="T3" fmla="*/ 0 h 300"/>
                  <a:gd name="T4" fmla="*/ 306 w 324"/>
                  <a:gd name="T5" fmla="*/ 2778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4" h="300">
                    <a:moveTo>
                      <a:pt x="0" y="0"/>
                    </a:moveTo>
                    <a:lnTo>
                      <a:pt x="324" y="0"/>
                    </a:lnTo>
                    <a:lnTo>
                      <a:pt x="324" y="30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38" name="Line 21"/>
              <p:cNvSpPr>
                <a:spLocks noChangeShapeType="1"/>
              </p:cNvSpPr>
              <p:nvPr/>
            </p:nvSpPr>
            <p:spPr bwMode="auto">
              <a:xfrm>
                <a:off x="5304" y="3810"/>
                <a:ext cx="0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6239" name="Group 22"/>
              <p:cNvGrpSpPr>
                <a:grpSpLocks/>
              </p:cNvGrpSpPr>
              <p:nvPr/>
            </p:nvGrpSpPr>
            <p:grpSpPr bwMode="auto">
              <a:xfrm>
                <a:off x="5208" y="4080"/>
                <a:ext cx="204" cy="120"/>
                <a:chOff x="5226" y="3750"/>
                <a:chExt cx="204" cy="120"/>
              </a:xfrm>
            </p:grpSpPr>
            <p:sp>
              <p:nvSpPr>
                <p:cNvPr id="6241" name="Line 23"/>
                <p:cNvSpPr>
                  <a:spLocks noChangeShapeType="1"/>
                </p:cNvSpPr>
                <p:nvPr/>
              </p:nvSpPr>
              <p:spPr bwMode="auto">
                <a:xfrm>
                  <a:off x="5226" y="3750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42" name="Line 24"/>
                <p:cNvSpPr>
                  <a:spLocks noChangeShapeType="1"/>
                </p:cNvSpPr>
                <p:nvPr/>
              </p:nvSpPr>
              <p:spPr bwMode="auto">
                <a:xfrm>
                  <a:off x="5282" y="3805"/>
                  <a:ext cx="9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43" name="Line 25"/>
                <p:cNvSpPr>
                  <a:spLocks noChangeShapeType="1"/>
                </p:cNvSpPr>
                <p:nvPr/>
              </p:nvSpPr>
              <p:spPr bwMode="auto">
                <a:xfrm>
                  <a:off x="5303" y="3870"/>
                  <a:ext cx="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240" name="Rectangle 26"/>
              <p:cNvSpPr>
                <a:spLocks noChangeArrowheads="1"/>
              </p:cNvSpPr>
              <p:nvPr/>
            </p:nvSpPr>
            <p:spPr bwMode="auto">
              <a:xfrm>
                <a:off x="5034" y="3306"/>
                <a:ext cx="522" cy="49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b="1" i="1">
                    <a:solidFill>
                      <a:srgbClr val="6600CC"/>
                    </a:solidFill>
                    <a:latin typeface="Verdana" pitchFamily="34" charset="0"/>
                  </a:rPr>
                  <a:t>Load</a:t>
                </a:r>
                <a:endParaRPr lang="en-GB" sz="2400">
                  <a:solidFill>
                    <a:srgbClr val="6600CC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815975" y="5429250"/>
            <a:ext cx="3660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200" b="1" u="sng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Block Diagram of a </a:t>
            </a:r>
          </a:p>
          <a:p>
            <a:pPr>
              <a:defRPr/>
            </a:pPr>
            <a:r>
              <a:rPr lang="en-GB" sz="3200" b="1" u="sng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DC Power Supply</a:t>
            </a:r>
          </a:p>
        </p:txBody>
      </p:sp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304800" y="280988"/>
            <a:ext cx="1847850" cy="3621087"/>
            <a:chOff x="72" y="381"/>
            <a:chExt cx="1164" cy="2281"/>
          </a:xfrm>
        </p:grpSpPr>
        <p:sp>
          <p:nvSpPr>
            <p:cNvPr id="6212" name="Line 29"/>
            <p:cNvSpPr>
              <a:spLocks noChangeShapeType="1"/>
            </p:cNvSpPr>
            <p:nvPr/>
          </p:nvSpPr>
          <p:spPr bwMode="auto">
            <a:xfrm>
              <a:off x="360" y="26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6213" name="Group 30"/>
            <p:cNvGrpSpPr>
              <a:grpSpLocks/>
            </p:cNvGrpSpPr>
            <p:nvPr/>
          </p:nvGrpSpPr>
          <p:grpSpPr bwMode="auto">
            <a:xfrm>
              <a:off x="72" y="381"/>
              <a:ext cx="1164" cy="2157"/>
              <a:chOff x="72" y="381"/>
              <a:chExt cx="1164" cy="2157"/>
            </a:xfrm>
          </p:grpSpPr>
          <p:grpSp>
            <p:nvGrpSpPr>
              <p:cNvPr id="6214" name="Group 31"/>
              <p:cNvGrpSpPr>
                <a:grpSpLocks/>
              </p:cNvGrpSpPr>
              <p:nvPr/>
            </p:nvGrpSpPr>
            <p:grpSpPr bwMode="auto">
              <a:xfrm>
                <a:off x="72" y="642"/>
                <a:ext cx="1164" cy="1482"/>
                <a:chOff x="72" y="648"/>
                <a:chExt cx="1164" cy="1482"/>
              </a:xfrm>
            </p:grpSpPr>
            <p:sp>
              <p:nvSpPr>
                <p:cNvPr id="6217" name="Rectangle 32"/>
                <p:cNvSpPr>
                  <a:spLocks noChangeArrowheads="1"/>
                </p:cNvSpPr>
                <p:nvPr/>
              </p:nvSpPr>
              <p:spPr bwMode="auto">
                <a:xfrm>
                  <a:off x="72" y="648"/>
                  <a:ext cx="1164" cy="1482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6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6218" name="Group 33"/>
                <p:cNvGrpSpPr>
                  <a:grpSpLocks/>
                </p:cNvGrpSpPr>
                <p:nvPr/>
              </p:nvGrpSpPr>
              <p:grpSpPr bwMode="auto">
                <a:xfrm>
                  <a:off x="110" y="656"/>
                  <a:ext cx="1104" cy="1448"/>
                  <a:chOff x="110" y="656"/>
                  <a:chExt cx="1104" cy="1448"/>
                </a:xfrm>
              </p:grpSpPr>
              <p:grpSp>
                <p:nvGrpSpPr>
                  <p:cNvPr id="6219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10" y="656"/>
                    <a:ext cx="1104" cy="1448"/>
                    <a:chOff x="102" y="1944"/>
                    <a:chExt cx="1104" cy="1448"/>
                  </a:xfrm>
                </p:grpSpPr>
                <p:sp>
                  <p:nvSpPr>
                    <p:cNvPr id="6227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" y="2642"/>
                      <a:ext cx="98" cy="115"/>
                    </a:xfrm>
                    <a:prstGeom prst="ellipse">
                      <a:avLst/>
                    </a:prstGeom>
                    <a:solidFill>
                      <a:srgbClr val="66FF99"/>
                    </a:solidFill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228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2" y="2705"/>
                      <a:ext cx="110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229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" y="1944"/>
                      <a:ext cx="0" cy="14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6220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0" y="800"/>
                    <a:ext cx="768" cy="1244"/>
                    <a:chOff x="280" y="2084"/>
                    <a:chExt cx="768" cy="1244"/>
                  </a:xfrm>
                </p:grpSpPr>
                <p:grpSp>
                  <p:nvGrpSpPr>
                    <p:cNvPr id="6221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" y="2084"/>
                      <a:ext cx="384" cy="1244"/>
                      <a:chOff x="2115" y="13020"/>
                      <a:chExt cx="960" cy="1530"/>
                    </a:xfrm>
                  </p:grpSpPr>
                  <p:sp>
                    <p:nvSpPr>
                      <p:cNvPr id="6225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5" y="13020"/>
                        <a:ext cx="480" cy="765"/>
                      </a:xfrm>
                      <a:custGeom>
                        <a:avLst/>
                        <a:gdLst>
                          <a:gd name="T0" fmla="*/ 0 w 450"/>
                          <a:gd name="T1" fmla="*/ 765 h 765"/>
                          <a:gd name="T2" fmla="*/ 291 w 450"/>
                          <a:gd name="T3" fmla="*/ 0 h 765"/>
                          <a:gd name="T4" fmla="*/ 546 w 450"/>
                          <a:gd name="T5" fmla="*/ 765 h 76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50" h="765">
                            <a:moveTo>
                              <a:pt x="0" y="765"/>
                            </a:moveTo>
                            <a:cubicBezTo>
                              <a:pt x="82" y="382"/>
                              <a:pt x="165" y="0"/>
                              <a:pt x="240" y="0"/>
                            </a:cubicBezTo>
                            <a:cubicBezTo>
                              <a:pt x="315" y="0"/>
                              <a:pt x="382" y="382"/>
                              <a:pt x="450" y="765"/>
                            </a:cubicBezTo>
                          </a:path>
                        </a:pathLst>
                      </a:custGeom>
                      <a:solidFill>
                        <a:srgbClr val="CCFFCC"/>
                      </a:solidFill>
                      <a:ln w="38100" cmpd="sng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6226" name="Freeform 41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595" y="13785"/>
                        <a:ext cx="480" cy="765"/>
                      </a:xfrm>
                      <a:custGeom>
                        <a:avLst/>
                        <a:gdLst>
                          <a:gd name="T0" fmla="*/ 0 w 450"/>
                          <a:gd name="T1" fmla="*/ 765 h 765"/>
                          <a:gd name="T2" fmla="*/ 291 w 450"/>
                          <a:gd name="T3" fmla="*/ 0 h 765"/>
                          <a:gd name="T4" fmla="*/ 546 w 450"/>
                          <a:gd name="T5" fmla="*/ 765 h 76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50" h="765">
                            <a:moveTo>
                              <a:pt x="0" y="765"/>
                            </a:moveTo>
                            <a:cubicBezTo>
                              <a:pt x="82" y="382"/>
                              <a:pt x="165" y="0"/>
                              <a:pt x="240" y="0"/>
                            </a:cubicBezTo>
                            <a:cubicBezTo>
                              <a:pt x="315" y="0"/>
                              <a:pt x="382" y="382"/>
                              <a:pt x="450" y="765"/>
                            </a:cubicBezTo>
                          </a:path>
                        </a:pathLst>
                      </a:custGeom>
                      <a:solidFill>
                        <a:srgbClr val="CCFFCC"/>
                      </a:solidFill>
                      <a:ln w="38100" cmpd="sng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grpSp>
                  <p:nvGrpSpPr>
                    <p:cNvPr id="6222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4" y="2084"/>
                      <a:ext cx="384" cy="1244"/>
                      <a:chOff x="2115" y="13020"/>
                      <a:chExt cx="960" cy="1530"/>
                    </a:xfrm>
                  </p:grpSpPr>
                  <p:sp>
                    <p:nvSpPr>
                      <p:cNvPr id="6223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5" y="13020"/>
                        <a:ext cx="480" cy="765"/>
                      </a:xfrm>
                      <a:custGeom>
                        <a:avLst/>
                        <a:gdLst>
                          <a:gd name="T0" fmla="*/ 0 w 450"/>
                          <a:gd name="T1" fmla="*/ 765 h 765"/>
                          <a:gd name="T2" fmla="*/ 291 w 450"/>
                          <a:gd name="T3" fmla="*/ 0 h 765"/>
                          <a:gd name="T4" fmla="*/ 546 w 450"/>
                          <a:gd name="T5" fmla="*/ 765 h 76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50" h="765">
                            <a:moveTo>
                              <a:pt x="0" y="765"/>
                            </a:moveTo>
                            <a:cubicBezTo>
                              <a:pt x="82" y="382"/>
                              <a:pt x="165" y="0"/>
                              <a:pt x="240" y="0"/>
                            </a:cubicBezTo>
                            <a:cubicBezTo>
                              <a:pt x="315" y="0"/>
                              <a:pt x="382" y="382"/>
                              <a:pt x="450" y="765"/>
                            </a:cubicBezTo>
                          </a:path>
                        </a:pathLst>
                      </a:custGeom>
                      <a:solidFill>
                        <a:srgbClr val="CCFFCC"/>
                      </a:solidFill>
                      <a:ln w="38100" cmpd="sng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6224" name="Freeform 44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595" y="13785"/>
                        <a:ext cx="480" cy="765"/>
                      </a:xfrm>
                      <a:custGeom>
                        <a:avLst/>
                        <a:gdLst>
                          <a:gd name="T0" fmla="*/ 0 w 450"/>
                          <a:gd name="T1" fmla="*/ 765 h 765"/>
                          <a:gd name="T2" fmla="*/ 291 w 450"/>
                          <a:gd name="T3" fmla="*/ 0 h 765"/>
                          <a:gd name="T4" fmla="*/ 546 w 450"/>
                          <a:gd name="T5" fmla="*/ 765 h 765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450" h="765">
                            <a:moveTo>
                              <a:pt x="0" y="765"/>
                            </a:moveTo>
                            <a:cubicBezTo>
                              <a:pt x="82" y="382"/>
                              <a:pt x="165" y="0"/>
                              <a:pt x="240" y="0"/>
                            </a:cubicBezTo>
                            <a:cubicBezTo>
                              <a:pt x="315" y="0"/>
                              <a:pt x="382" y="382"/>
                              <a:pt x="450" y="765"/>
                            </a:cubicBezTo>
                          </a:path>
                        </a:pathLst>
                      </a:custGeom>
                      <a:solidFill>
                        <a:srgbClr val="CCFFCC"/>
                      </a:solidFill>
                      <a:ln w="38100" cmpd="sng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6215" name="Line 45"/>
              <p:cNvSpPr>
                <a:spLocks noChangeShapeType="1"/>
              </p:cNvSpPr>
              <p:nvPr/>
            </p:nvSpPr>
            <p:spPr bwMode="auto">
              <a:xfrm>
                <a:off x="432" y="2190"/>
                <a:ext cx="0" cy="34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16" name="Text Box 46"/>
              <p:cNvSpPr txBox="1">
                <a:spLocks noChangeArrowheads="1"/>
              </p:cNvSpPr>
              <p:nvPr/>
            </p:nvSpPr>
            <p:spPr bwMode="auto">
              <a:xfrm>
                <a:off x="146" y="381"/>
                <a:ext cx="889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solidFill>
                      <a:srgbClr val="0000CC"/>
                    </a:solidFill>
                    <a:latin typeface="Times New Roman" pitchFamily="18" charset="0"/>
                  </a:rPr>
                  <a:t>230V, 50Hz</a:t>
                </a:r>
              </a:p>
            </p:txBody>
          </p:sp>
        </p:grpSp>
      </p:grpSp>
      <p:grpSp>
        <p:nvGrpSpPr>
          <p:cNvPr id="19503" name="Group 47"/>
          <p:cNvGrpSpPr>
            <a:grpSpLocks/>
          </p:cNvGrpSpPr>
          <p:nvPr/>
        </p:nvGrpSpPr>
        <p:grpSpPr bwMode="auto">
          <a:xfrm>
            <a:off x="4257675" y="471488"/>
            <a:ext cx="1771650" cy="3430587"/>
            <a:chOff x="2562" y="501"/>
            <a:chExt cx="1116" cy="2161"/>
          </a:xfrm>
        </p:grpSpPr>
        <p:sp>
          <p:nvSpPr>
            <p:cNvPr id="6198" name="Line 48"/>
            <p:cNvSpPr>
              <a:spLocks noChangeShapeType="1"/>
            </p:cNvSpPr>
            <p:nvPr/>
          </p:nvSpPr>
          <p:spPr bwMode="auto">
            <a:xfrm>
              <a:off x="2712" y="26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6199" name="Group 49"/>
            <p:cNvGrpSpPr>
              <a:grpSpLocks/>
            </p:cNvGrpSpPr>
            <p:nvPr/>
          </p:nvGrpSpPr>
          <p:grpSpPr bwMode="auto">
            <a:xfrm>
              <a:off x="2562" y="501"/>
              <a:ext cx="1116" cy="2097"/>
              <a:chOff x="2562" y="501"/>
              <a:chExt cx="1116" cy="2097"/>
            </a:xfrm>
          </p:grpSpPr>
          <p:grpSp>
            <p:nvGrpSpPr>
              <p:cNvPr id="6200" name="Group 50"/>
              <p:cNvGrpSpPr>
                <a:grpSpLocks/>
              </p:cNvGrpSpPr>
              <p:nvPr/>
            </p:nvGrpSpPr>
            <p:grpSpPr bwMode="auto">
              <a:xfrm>
                <a:off x="2562" y="1002"/>
                <a:ext cx="1116" cy="798"/>
                <a:chOff x="2514" y="1008"/>
                <a:chExt cx="1116" cy="798"/>
              </a:xfrm>
            </p:grpSpPr>
            <p:sp>
              <p:nvSpPr>
                <p:cNvPr id="6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2514" y="1008"/>
                  <a:ext cx="1116" cy="798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0000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6204" name="Group 52"/>
                <p:cNvGrpSpPr>
                  <a:grpSpLocks/>
                </p:cNvGrpSpPr>
                <p:nvPr/>
              </p:nvGrpSpPr>
              <p:grpSpPr bwMode="auto">
                <a:xfrm>
                  <a:off x="2523" y="1021"/>
                  <a:ext cx="1098" cy="712"/>
                  <a:chOff x="1422" y="2300"/>
                  <a:chExt cx="1098" cy="712"/>
                </a:xfrm>
              </p:grpSpPr>
              <p:sp>
                <p:nvSpPr>
                  <p:cNvPr id="6209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532" y="2660"/>
                    <a:ext cx="90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2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422" y="2706"/>
                    <a:ext cx="10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211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300"/>
                    <a:ext cx="0" cy="7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6205" name="Freeform 56"/>
                <p:cNvSpPr>
                  <a:spLocks/>
                </p:cNvSpPr>
                <p:nvPr/>
              </p:nvSpPr>
              <p:spPr bwMode="auto">
                <a:xfrm>
                  <a:off x="2687" y="1091"/>
                  <a:ext cx="192" cy="328"/>
                </a:xfrm>
                <a:custGeom>
                  <a:avLst/>
                  <a:gdLst>
                    <a:gd name="T0" fmla="*/ 0 w 450"/>
                    <a:gd name="T1" fmla="*/ 60 h 765"/>
                    <a:gd name="T2" fmla="*/ 19 w 450"/>
                    <a:gd name="T3" fmla="*/ 0 h 765"/>
                    <a:gd name="T4" fmla="*/ 35 w 450"/>
                    <a:gd name="T5" fmla="*/ 60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06" name="Freeform 57"/>
                <p:cNvSpPr>
                  <a:spLocks/>
                </p:cNvSpPr>
                <p:nvPr/>
              </p:nvSpPr>
              <p:spPr bwMode="auto">
                <a:xfrm>
                  <a:off x="3071" y="1091"/>
                  <a:ext cx="192" cy="328"/>
                </a:xfrm>
                <a:custGeom>
                  <a:avLst/>
                  <a:gdLst>
                    <a:gd name="T0" fmla="*/ 0 w 450"/>
                    <a:gd name="T1" fmla="*/ 60 h 765"/>
                    <a:gd name="T2" fmla="*/ 19 w 450"/>
                    <a:gd name="T3" fmla="*/ 0 h 765"/>
                    <a:gd name="T4" fmla="*/ 35 w 450"/>
                    <a:gd name="T5" fmla="*/ 60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07" name="Line 58"/>
                <p:cNvSpPr>
                  <a:spLocks noChangeShapeType="1"/>
                </p:cNvSpPr>
                <p:nvPr/>
              </p:nvSpPr>
              <p:spPr bwMode="auto">
                <a:xfrm>
                  <a:off x="2883" y="1421"/>
                  <a:ext cx="18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08" name="Line 59"/>
                <p:cNvSpPr>
                  <a:spLocks noChangeShapeType="1"/>
                </p:cNvSpPr>
                <p:nvPr/>
              </p:nvSpPr>
              <p:spPr bwMode="auto">
                <a:xfrm>
                  <a:off x="3273" y="1415"/>
                  <a:ext cx="18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201" name="Line 60"/>
              <p:cNvSpPr>
                <a:spLocks noChangeShapeType="1"/>
              </p:cNvSpPr>
              <p:nvPr/>
            </p:nvSpPr>
            <p:spPr bwMode="auto">
              <a:xfrm>
                <a:off x="2796" y="1854"/>
                <a:ext cx="0" cy="744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02" name="Text Box 61"/>
              <p:cNvSpPr txBox="1">
                <a:spLocks noChangeArrowheads="1"/>
              </p:cNvSpPr>
              <p:nvPr/>
            </p:nvSpPr>
            <p:spPr bwMode="auto">
              <a:xfrm>
                <a:off x="2750" y="501"/>
                <a:ext cx="74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solidFill>
                      <a:srgbClr val="0000CC"/>
                    </a:solidFill>
                    <a:latin typeface="Times New Roman" pitchFamily="18" charset="0"/>
                  </a:rPr>
                  <a:t>Rectified </a:t>
                </a:r>
              </a:p>
              <a:p>
                <a:pPr algn="ctr" eaLnBrk="1" hangingPunct="1"/>
                <a:r>
                  <a:rPr lang="en-GB" sz="2000" b="1" i="1">
                    <a:solidFill>
                      <a:srgbClr val="0000CC"/>
                    </a:solidFill>
                    <a:latin typeface="Times New Roman" pitchFamily="18" charset="0"/>
                  </a:rPr>
                  <a:t>Voltage</a:t>
                </a:r>
              </a:p>
            </p:txBody>
          </p:sp>
        </p:grpSp>
      </p:grpSp>
      <p:grpSp>
        <p:nvGrpSpPr>
          <p:cNvPr id="19518" name="Group 62"/>
          <p:cNvGrpSpPr>
            <a:grpSpLocks/>
          </p:cNvGrpSpPr>
          <p:nvPr/>
        </p:nvGrpSpPr>
        <p:grpSpPr bwMode="auto">
          <a:xfrm>
            <a:off x="5638800" y="509588"/>
            <a:ext cx="2333625" cy="3392487"/>
            <a:chOff x="3432" y="525"/>
            <a:chExt cx="1470" cy="2137"/>
          </a:xfrm>
        </p:grpSpPr>
        <p:sp>
          <p:nvSpPr>
            <p:cNvPr id="6183" name="Line 63"/>
            <p:cNvSpPr>
              <a:spLocks noChangeShapeType="1"/>
            </p:cNvSpPr>
            <p:nvPr/>
          </p:nvSpPr>
          <p:spPr bwMode="auto">
            <a:xfrm>
              <a:off x="3432" y="26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6184" name="Group 64"/>
            <p:cNvGrpSpPr>
              <a:grpSpLocks/>
            </p:cNvGrpSpPr>
            <p:nvPr/>
          </p:nvGrpSpPr>
          <p:grpSpPr bwMode="auto">
            <a:xfrm>
              <a:off x="3516" y="525"/>
              <a:ext cx="1386" cy="2049"/>
              <a:chOff x="3516" y="525"/>
              <a:chExt cx="1386" cy="2049"/>
            </a:xfrm>
          </p:grpSpPr>
          <p:sp>
            <p:nvSpPr>
              <p:cNvPr id="6185" name="Rectangle 65"/>
              <p:cNvSpPr>
                <a:spLocks noChangeArrowheads="1"/>
              </p:cNvSpPr>
              <p:nvPr/>
            </p:nvSpPr>
            <p:spPr bwMode="auto">
              <a:xfrm>
                <a:off x="3786" y="1002"/>
                <a:ext cx="1116" cy="798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6186" name="Line 66"/>
              <p:cNvSpPr>
                <a:spLocks noChangeShapeType="1"/>
              </p:cNvSpPr>
              <p:nvPr/>
            </p:nvSpPr>
            <p:spPr bwMode="auto">
              <a:xfrm>
                <a:off x="3790" y="1438"/>
                <a:ext cx="10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7" name="Line 67"/>
              <p:cNvSpPr>
                <a:spLocks noChangeShapeType="1"/>
              </p:cNvSpPr>
              <p:nvPr/>
            </p:nvSpPr>
            <p:spPr bwMode="auto">
              <a:xfrm flipV="1">
                <a:off x="3944" y="1032"/>
                <a:ext cx="0" cy="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6188" name="Group 68"/>
              <p:cNvGrpSpPr>
                <a:grpSpLocks/>
              </p:cNvGrpSpPr>
              <p:nvPr/>
            </p:nvGrpSpPr>
            <p:grpSpPr bwMode="auto">
              <a:xfrm>
                <a:off x="3900" y="1097"/>
                <a:ext cx="832" cy="385"/>
                <a:chOff x="3852" y="1103"/>
                <a:chExt cx="832" cy="385"/>
              </a:xfrm>
            </p:grpSpPr>
            <p:sp>
              <p:nvSpPr>
                <p:cNvPr id="6191" name="Oval 69"/>
                <p:cNvSpPr>
                  <a:spLocks noChangeArrowheads="1"/>
                </p:cNvSpPr>
                <p:nvPr/>
              </p:nvSpPr>
              <p:spPr bwMode="auto">
                <a:xfrm>
                  <a:off x="3852" y="1398"/>
                  <a:ext cx="90" cy="9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CC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6192" name="Group 70"/>
                <p:cNvGrpSpPr>
                  <a:grpSpLocks/>
                </p:cNvGrpSpPr>
                <p:nvPr/>
              </p:nvGrpSpPr>
              <p:grpSpPr bwMode="auto">
                <a:xfrm>
                  <a:off x="3906" y="1108"/>
                  <a:ext cx="772" cy="330"/>
                  <a:chOff x="3834" y="1078"/>
                  <a:chExt cx="772" cy="330"/>
                </a:xfrm>
              </p:grpSpPr>
              <p:sp>
                <p:nvSpPr>
                  <p:cNvPr id="6194" name="Freeform 71"/>
                  <p:cNvSpPr>
                    <a:spLocks/>
                  </p:cNvSpPr>
                  <p:nvPr/>
                </p:nvSpPr>
                <p:spPr bwMode="auto">
                  <a:xfrm>
                    <a:off x="3834" y="1078"/>
                    <a:ext cx="192" cy="328"/>
                  </a:xfrm>
                  <a:custGeom>
                    <a:avLst/>
                    <a:gdLst>
                      <a:gd name="T0" fmla="*/ 0 w 450"/>
                      <a:gd name="T1" fmla="*/ 60 h 765"/>
                      <a:gd name="T2" fmla="*/ 19 w 450"/>
                      <a:gd name="T3" fmla="*/ 0 h 765"/>
                      <a:gd name="T4" fmla="*/ 35 w 450"/>
                      <a:gd name="T5" fmla="*/ 60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95" name="Freeform 72"/>
                  <p:cNvSpPr>
                    <a:spLocks/>
                  </p:cNvSpPr>
                  <p:nvPr/>
                </p:nvSpPr>
                <p:spPr bwMode="auto">
                  <a:xfrm>
                    <a:off x="4218" y="1078"/>
                    <a:ext cx="192" cy="328"/>
                  </a:xfrm>
                  <a:custGeom>
                    <a:avLst/>
                    <a:gdLst>
                      <a:gd name="T0" fmla="*/ 0 w 450"/>
                      <a:gd name="T1" fmla="*/ 60 h 765"/>
                      <a:gd name="T2" fmla="*/ 19 w 450"/>
                      <a:gd name="T3" fmla="*/ 0 h 765"/>
                      <a:gd name="T4" fmla="*/ 35 w 450"/>
                      <a:gd name="T5" fmla="*/ 60 h 76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50" h="765">
                        <a:moveTo>
                          <a:pt x="0" y="765"/>
                        </a:moveTo>
                        <a:cubicBezTo>
                          <a:pt x="82" y="382"/>
                          <a:pt x="165" y="0"/>
                          <a:pt x="240" y="0"/>
                        </a:cubicBezTo>
                        <a:cubicBezTo>
                          <a:pt x="315" y="0"/>
                          <a:pt x="382" y="382"/>
                          <a:pt x="450" y="76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9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030" y="1408"/>
                    <a:ext cx="18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9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4420" y="1402"/>
                    <a:ext cx="18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6193" name="Freeform 75"/>
                <p:cNvSpPr>
                  <a:spLocks/>
                </p:cNvSpPr>
                <p:nvPr/>
              </p:nvSpPr>
              <p:spPr bwMode="auto">
                <a:xfrm>
                  <a:off x="3900" y="1103"/>
                  <a:ext cx="784" cy="75"/>
                </a:xfrm>
                <a:custGeom>
                  <a:avLst/>
                  <a:gdLst>
                    <a:gd name="T0" fmla="*/ 0 w 772"/>
                    <a:gd name="T1" fmla="*/ 44 h 79"/>
                    <a:gd name="T2" fmla="*/ 71 w 772"/>
                    <a:gd name="T3" fmla="*/ 54 h 79"/>
                    <a:gd name="T4" fmla="*/ 87 w 772"/>
                    <a:gd name="T5" fmla="*/ 33 h 79"/>
                    <a:gd name="T6" fmla="*/ 126 w 772"/>
                    <a:gd name="T7" fmla="*/ 9 h 79"/>
                    <a:gd name="T8" fmla="*/ 343 w 772"/>
                    <a:gd name="T9" fmla="*/ 44 h 79"/>
                    <a:gd name="T10" fmla="*/ 441 w 772"/>
                    <a:gd name="T11" fmla="*/ 61 h 79"/>
                    <a:gd name="T12" fmla="*/ 469 w 772"/>
                    <a:gd name="T13" fmla="*/ 37 h 79"/>
                    <a:gd name="T14" fmla="*/ 503 w 772"/>
                    <a:gd name="T15" fmla="*/ 12 h 79"/>
                    <a:gd name="T16" fmla="*/ 536 w 772"/>
                    <a:gd name="T17" fmla="*/ 9 h 79"/>
                    <a:gd name="T18" fmla="*/ 808 w 772"/>
                    <a:gd name="T19" fmla="*/ 67 h 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72" h="79">
                      <a:moveTo>
                        <a:pt x="0" y="51"/>
                      </a:moveTo>
                      <a:cubicBezTo>
                        <a:pt x="27" y="58"/>
                        <a:pt x="54" y="65"/>
                        <a:pt x="68" y="63"/>
                      </a:cubicBezTo>
                      <a:cubicBezTo>
                        <a:pt x="82" y="61"/>
                        <a:pt x="75" y="48"/>
                        <a:pt x="84" y="39"/>
                      </a:cubicBezTo>
                      <a:cubicBezTo>
                        <a:pt x="93" y="30"/>
                        <a:pt x="79" y="9"/>
                        <a:pt x="120" y="11"/>
                      </a:cubicBezTo>
                      <a:cubicBezTo>
                        <a:pt x="161" y="13"/>
                        <a:pt x="278" y="41"/>
                        <a:pt x="328" y="51"/>
                      </a:cubicBezTo>
                      <a:cubicBezTo>
                        <a:pt x="378" y="61"/>
                        <a:pt x="400" y="72"/>
                        <a:pt x="420" y="71"/>
                      </a:cubicBezTo>
                      <a:cubicBezTo>
                        <a:pt x="440" y="70"/>
                        <a:pt x="438" y="52"/>
                        <a:pt x="448" y="43"/>
                      </a:cubicBezTo>
                      <a:cubicBezTo>
                        <a:pt x="458" y="34"/>
                        <a:pt x="469" y="20"/>
                        <a:pt x="480" y="15"/>
                      </a:cubicBezTo>
                      <a:cubicBezTo>
                        <a:pt x="491" y="10"/>
                        <a:pt x="463" y="0"/>
                        <a:pt x="512" y="11"/>
                      </a:cubicBezTo>
                      <a:cubicBezTo>
                        <a:pt x="561" y="22"/>
                        <a:pt x="729" y="68"/>
                        <a:pt x="772" y="7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189" name="Freeform 76"/>
              <p:cNvSpPr>
                <a:spLocks/>
              </p:cNvSpPr>
              <p:nvPr/>
            </p:nvSpPr>
            <p:spPr bwMode="auto">
              <a:xfrm>
                <a:off x="3516" y="1854"/>
                <a:ext cx="264" cy="720"/>
              </a:xfrm>
              <a:custGeom>
                <a:avLst/>
                <a:gdLst>
                  <a:gd name="T0" fmla="*/ 0 w 240"/>
                  <a:gd name="T1" fmla="*/ 696 h 732"/>
                  <a:gd name="T2" fmla="*/ 0 w 240"/>
                  <a:gd name="T3" fmla="*/ 378 h 732"/>
                  <a:gd name="T4" fmla="*/ 319 w 24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732">
                    <a:moveTo>
                      <a:pt x="0" y="732"/>
                    </a:moveTo>
                    <a:lnTo>
                      <a:pt x="0" y="396"/>
                    </a:lnTo>
                    <a:lnTo>
                      <a:pt x="240" y="0"/>
                    </a:lnTo>
                  </a:path>
                </a:pathLst>
              </a:custGeom>
              <a:noFill/>
              <a:ln w="12700" cap="flat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90" name="Text Box 77"/>
              <p:cNvSpPr txBox="1">
                <a:spLocks noChangeArrowheads="1"/>
              </p:cNvSpPr>
              <p:nvPr/>
            </p:nvSpPr>
            <p:spPr bwMode="auto">
              <a:xfrm>
                <a:off x="4010" y="525"/>
                <a:ext cx="679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solidFill>
                      <a:srgbClr val="0000CC"/>
                    </a:solidFill>
                    <a:latin typeface="Times New Roman" pitchFamily="18" charset="0"/>
                  </a:rPr>
                  <a:t>Filtered </a:t>
                </a:r>
              </a:p>
              <a:p>
                <a:pPr algn="ctr" eaLnBrk="1" hangingPunct="1"/>
                <a:r>
                  <a:rPr lang="en-GB" sz="2000" b="1" i="1">
                    <a:solidFill>
                      <a:srgbClr val="0000CC"/>
                    </a:solidFill>
                    <a:latin typeface="Times New Roman" pitchFamily="18" charset="0"/>
                  </a:rPr>
                  <a:t>Voltage</a:t>
                </a:r>
              </a:p>
            </p:txBody>
          </p:sp>
        </p:grpSp>
      </p:grpSp>
      <p:grpSp>
        <p:nvGrpSpPr>
          <p:cNvPr id="19534" name="Group 78"/>
          <p:cNvGrpSpPr>
            <a:grpSpLocks/>
          </p:cNvGrpSpPr>
          <p:nvPr/>
        </p:nvGrpSpPr>
        <p:grpSpPr bwMode="auto">
          <a:xfrm>
            <a:off x="2333625" y="547688"/>
            <a:ext cx="1771650" cy="3354387"/>
            <a:chOff x="1350" y="549"/>
            <a:chExt cx="1116" cy="2113"/>
          </a:xfrm>
        </p:grpSpPr>
        <p:sp>
          <p:nvSpPr>
            <p:cNvPr id="6166" name="Line 79"/>
            <p:cNvSpPr>
              <a:spLocks noChangeShapeType="1"/>
            </p:cNvSpPr>
            <p:nvPr/>
          </p:nvSpPr>
          <p:spPr bwMode="auto">
            <a:xfrm>
              <a:off x="1656" y="26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6167" name="Group 80"/>
            <p:cNvGrpSpPr>
              <a:grpSpLocks/>
            </p:cNvGrpSpPr>
            <p:nvPr/>
          </p:nvGrpSpPr>
          <p:grpSpPr bwMode="auto">
            <a:xfrm>
              <a:off x="1350" y="1002"/>
              <a:ext cx="1116" cy="798"/>
              <a:chOff x="1302" y="1008"/>
              <a:chExt cx="1116" cy="798"/>
            </a:xfrm>
          </p:grpSpPr>
          <p:sp>
            <p:nvSpPr>
              <p:cNvPr id="6170" name="Rectangle 81"/>
              <p:cNvSpPr>
                <a:spLocks noChangeArrowheads="1"/>
              </p:cNvSpPr>
              <p:nvPr/>
            </p:nvSpPr>
            <p:spPr bwMode="auto">
              <a:xfrm>
                <a:off x="1302" y="1008"/>
                <a:ext cx="1116" cy="798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6171" name="Group 82"/>
              <p:cNvGrpSpPr>
                <a:grpSpLocks/>
              </p:cNvGrpSpPr>
              <p:nvPr/>
            </p:nvGrpSpPr>
            <p:grpSpPr bwMode="auto">
              <a:xfrm>
                <a:off x="1302" y="1023"/>
                <a:ext cx="1098" cy="726"/>
                <a:chOff x="1302" y="1023"/>
                <a:chExt cx="1098" cy="726"/>
              </a:xfrm>
            </p:grpSpPr>
            <p:grpSp>
              <p:nvGrpSpPr>
                <p:cNvPr id="6172" name="Group 83"/>
                <p:cNvGrpSpPr>
                  <a:grpSpLocks/>
                </p:cNvGrpSpPr>
                <p:nvPr/>
              </p:nvGrpSpPr>
              <p:grpSpPr bwMode="auto">
                <a:xfrm>
                  <a:off x="1302" y="1023"/>
                  <a:ext cx="1098" cy="712"/>
                  <a:chOff x="1422" y="2300"/>
                  <a:chExt cx="1098" cy="712"/>
                </a:xfrm>
              </p:grpSpPr>
              <p:sp>
                <p:nvSpPr>
                  <p:cNvPr id="6180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532" y="2660"/>
                    <a:ext cx="90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8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422" y="2706"/>
                    <a:ext cx="10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82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300"/>
                    <a:ext cx="0" cy="7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6173" name="Group 87"/>
                <p:cNvGrpSpPr>
                  <a:grpSpLocks/>
                </p:cNvGrpSpPr>
                <p:nvPr/>
              </p:nvGrpSpPr>
              <p:grpSpPr bwMode="auto">
                <a:xfrm>
                  <a:off x="1466" y="1093"/>
                  <a:ext cx="768" cy="656"/>
                  <a:chOff x="280" y="2084"/>
                  <a:chExt cx="768" cy="1244"/>
                </a:xfrm>
              </p:grpSpPr>
              <p:grpSp>
                <p:nvGrpSpPr>
                  <p:cNvPr id="6174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" y="2084"/>
                    <a:ext cx="384" cy="1244"/>
                    <a:chOff x="2115" y="13020"/>
                    <a:chExt cx="960" cy="1530"/>
                  </a:xfrm>
                </p:grpSpPr>
                <p:sp>
                  <p:nvSpPr>
                    <p:cNvPr id="6178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2115" y="13020"/>
                      <a:ext cx="480" cy="765"/>
                    </a:xfrm>
                    <a:custGeom>
                      <a:avLst/>
                      <a:gdLst>
                        <a:gd name="T0" fmla="*/ 0 w 450"/>
                        <a:gd name="T1" fmla="*/ 765 h 765"/>
                        <a:gd name="T2" fmla="*/ 291 w 450"/>
                        <a:gd name="T3" fmla="*/ 0 h 765"/>
                        <a:gd name="T4" fmla="*/ 546 w 450"/>
                        <a:gd name="T5" fmla="*/ 765 h 76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50" h="765">
                          <a:moveTo>
                            <a:pt x="0" y="765"/>
                          </a:moveTo>
                          <a:cubicBezTo>
                            <a:pt x="82" y="382"/>
                            <a:pt x="165" y="0"/>
                            <a:pt x="240" y="0"/>
                          </a:cubicBezTo>
                          <a:cubicBezTo>
                            <a:pt x="315" y="0"/>
                            <a:pt x="382" y="382"/>
                            <a:pt x="450" y="765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79" name="Freeform 90"/>
                    <p:cNvSpPr>
                      <a:spLocks/>
                    </p:cNvSpPr>
                    <p:nvPr/>
                  </p:nvSpPr>
                  <p:spPr bwMode="auto">
                    <a:xfrm flipV="1">
                      <a:off x="2595" y="13785"/>
                      <a:ext cx="480" cy="765"/>
                    </a:xfrm>
                    <a:custGeom>
                      <a:avLst/>
                      <a:gdLst>
                        <a:gd name="T0" fmla="*/ 0 w 450"/>
                        <a:gd name="T1" fmla="*/ 765 h 765"/>
                        <a:gd name="T2" fmla="*/ 291 w 450"/>
                        <a:gd name="T3" fmla="*/ 0 h 765"/>
                        <a:gd name="T4" fmla="*/ 546 w 450"/>
                        <a:gd name="T5" fmla="*/ 765 h 76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50" h="765">
                          <a:moveTo>
                            <a:pt x="0" y="765"/>
                          </a:moveTo>
                          <a:cubicBezTo>
                            <a:pt x="82" y="382"/>
                            <a:pt x="165" y="0"/>
                            <a:pt x="240" y="0"/>
                          </a:cubicBezTo>
                          <a:cubicBezTo>
                            <a:pt x="315" y="0"/>
                            <a:pt x="382" y="382"/>
                            <a:pt x="450" y="765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617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664" y="2084"/>
                    <a:ext cx="384" cy="1244"/>
                    <a:chOff x="2115" y="13020"/>
                    <a:chExt cx="960" cy="1530"/>
                  </a:xfrm>
                </p:grpSpPr>
                <p:sp>
                  <p:nvSpPr>
                    <p:cNvPr id="6176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2115" y="13020"/>
                      <a:ext cx="480" cy="765"/>
                    </a:xfrm>
                    <a:custGeom>
                      <a:avLst/>
                      <a:gdLst>
                        <a:gd name="T0" fmla="*/ 0 w 450"/>
                        <a:gd name="T1" fmla="*/ 765 h 765"/>
                        <a:gd name="T2" fmla="*/ 291 w 450"/>
                        <a:gd name="T3" fmla="*/ 0 h 765"/>
                        <a:gd name="T4" fmla="*/ 546 w 450"/>
                        <a:gd name="T5" fmla="*/ 765 h 76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50" h="765">
                          <a:moveTo>
                            <a:pt x="0" y="765"/>
                          </a:moveTo>
                          <a:cubicBezTo>
                            <a:pt x="82" y="382"/>
                            <a:pt x="165" y="0"/>
                            <a:pt x="240" y="0"/>
                          </a:cubicBezTo>
                          <a:cubicBezTo>
                            <a:pt x="315" y="0"/>
                            <a:pt x="382" y="382"/>
                            <a:pt x="450" y="765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77" name="Freeform 93"/>
                    <p:cNvSpPr>
                      <a:spLocks/>
                    </p:cNvSpPr>
                    <p:nvPr/>
                  </p:nvSpPr>
                  <p:spPr bwMode="auto">
                    <a:xfrm flipV="1">
                      <a:off x="2595" y="13785"/>
                      <a:ext cx="480" cy="765"/>
                    </a:xfrm>
                    <a:custGeom>
                      <a:avLst/>
                      <a:gdLst>
                        <a:gd name="T0" fmla="*/ 0 w 450"/>
                        <a:gd name="T1" fmla="*/ 765 h 765"/>
                        <a:gd name="T2" fmla="*/ 291 w 450"/>
                        <a:gd name="T3" fmla="*/ 0 h 765"/>
                        <a:gd name="T4" fmla="*/ 546 w 450"/>
                        <a:gd name="T5" fmla="*/ 765 h 76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50" h="765">
                          <a:moveTo>
                            <a:pt x="0" y="765"/>
                          </a:moveTo>
                          <a:cubicBezTo>
                            <a:pt x="82" y="382"/>
                            <a:pt x="165" y="0"/>
                            <a:pt x="240" y="0"/>
                          </a:cubicBezTo>
                          <a:cubicBezTo>
                            <a:pt x="315" y="0"/>
                            <a:pt x="382" y="382"/>
                            <a:pt x="450" y="765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</p:grpSp>
          </p:grpSp>
        </p:grpSp>
        <p:sp>
          <p:nvSpPr>
            <p:cNvPr id="6168" name="Line 94"/>
            <p:cNvSpPr>
              <a:spLocks noChangeShapeType="1"/>
            </p:cNvSpPr>
            <p:nvPr/>
          </p:nvSpPr>
          <p:spPr bwMode="auto">
            <a:xfrm>
              <a:off x="1728" y="1866"/>
              <a:ext cx="0" cy="744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9" name="Text Box 95"/>
            <p:cNvSpPr txBox="1">
              <a:spLocks noChangeArrowheads="1"/>
            </p:cNvSpPr>
            <p:nvPr/>
          </p:nvSpPr>
          <p:spPr bwMode="auto">
            <a:xfrm>
              <a:off x="1442" y="549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rgbClr val="0000CC"/>
                  </a:solidFill>
                  <a:latin typeface="Times New Roman" pitchFamily="18" charset="0"/>
                </a:rPr>
                <a:t>Step-downed</a:t>
              </a:r>
            </a:p>
            <a:p>
              <a:pPr algn="ctr" eaLnBrk="1" hangingPunct="1"/>
              <a:r>
                <a:rPr lang="en-GB" sz="2000" b="1" i="1">
                  <a:solidFill>
                    <a:srgbClr val="0000CC"/>
                  </a:solidFill>
                  <a:latin typeface="Times New Roman" pitchFamily="18" charset="0"/>
                </a:rPr>
                <a:t>Voltage</a:t>
              </a: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5813425" y="3902075"/>
            <a:ext cx="2263775" cy="2403475"/>
            <a:chOff x="3542" y="2662"/>
            <a:chExt cx="1426" cy="1514"/>
          </a:xfrm>
        </p:grpSpPr>
        <p:sp>
          <p:nvSpPr>
            <p:cNvPr id="6155" name="Line 97"/>
            <p:cNvSpPr>
              <a:spLocks noChangeShapeType="1"/>
            </p:cNvSpPr>
            <p:nvPr/>
          </p:nvSpPr>
          <p:spPr bwMode="auto">
            <a:xfrm>
              <a:off x="4680" y="266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6156" name="Group 98"/>
            <p:cNvGrpSpPr>
              <a:grpSpLocks/>
            </p:cNvGrpSpPr>
            <p:nvPr/>
          </p:nvGrpSpPr>
          <p:grpSpPr bwMode="auto">
            <a:xfrm>
              <a:off x="3542" y="2730"/>
              <a:ext cx="1414" cy="1446"/>
              <a:chOff x="3542" y="2730"/>
              <a:chExt cx="1414" cy="1446"/>
            </a:xfrm>
          </p:grpSpPr>
          <p:sp>
            <p:nvSpPr>
              <p:cNvPr id="6157" name="Line 99"/>
              <p:cNvSpPr>
                <a:spLocks noChangeShapeType="1"/>
              </p:cNvSpPr>
              <p:nvPr/>
            </p:nvSpPr>
            <p:spPr bwMode="auto">
              <a:xfrm flipV="1">
                <a:off x="4740" y="2730"/>
                <a:ext cx="216" cy="40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6158" name="Group 100"/>
              <p:cNvGrpSpPr>
                <a:grpSpLocks/>
              </p:cNvGrpSpPr>
              <p:nvPr/>
            </p:nvGrpSpPr>
            <p:grpSpPr bwMode="auto">
              <a:xfrm>
                <a:off x="3618" y="3144"/>
                <a:ext cx="1126" cy="810"/>
                <a:chOff x="3618" y="3144"/>
                <a:chExt cx="1126" cy="810"/>
              </a:xfrm>
            </p:grpSpPr>
            <p:sp>
              <p:nvSpPr>
                <p:cNvPr id="6160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18" y="3156"/>
                  <a:ext cx="1116" cy="798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0000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6161" name="Group 102"/>
                <p:cNvGrpSpPr>
                  <a:grpSpLocks/>
                </p:cNvGrpSpPr>
                <p:nvPr/>
              </p:nvGrpSpPr>
              <p:grpSpPr bwMode="auto">
                <a:xfrm>
                  <a:off x="3646" y="3144"/>
                  <a:ext cx="1098" cy="712"/>
                  <a:chOff x="1422" y="2300"/>
                  <a:chExt cx="1098" cy="712"/>
                </a:xfrm>
              </p:grpSpPr>
              <p:sp>
                <p:nvSpPr>
                  <p:cNvPr id="6163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532" y="2660"/>
                    <a:ext cx="90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6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422" y="2706"/>
                    <a:ext cx="10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16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76" y="2300"/>
                    <a:ext cx="0" cy="7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6162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816" y="3294"/>
                  <a:ext cx="768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159" name="Text Box 107"/>
              <p:cNvSpPr txBox="1">
                <a:spLocks noChangeArrowheads="1"/>
              </p:cNvSpPr>
              <p:nvPr/>
            </p:nvSpPr>
            <p:spPr bwMode="auto">
              <a:xfrm>
                <a:off x="3542" y="3926"/>
                <a:ext cx="13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solidFill>
                      <a:srgbClr val="0000CC"/>
                    </a:solidFill>
                    <a:latin typeface="Times New Roman" pitchFamily="18" charset="0"/>
                  </a:rPr>
                  <a:t>Regulated Voltage</a:t>
                </a:r>
              </a:p>
            </p:txBody>
          </p:sp>
        </p:grpSp>
      </p:grpSp>
      <p:sp>
        <p:nvSpPr>
          <p:cNvPr id="6154" name="AutoShape 1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781050"/>
            <a:ext cx="381000" cy="323850"/>
          </a:xfrm>
          <a:prstGeom prst="actionButtonBackPrevious">
            <a:avLst/>
          </a:prstGeom>
          <a:solidFill>
            <a:srgbClr val="000099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755650" y="1340768"/>
            <a:ext cx="791210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/>
              <a:t>The main function of a voltage regulator is to maintain constant output voltage when 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</a:pPr>
            <a:r>
              <a:rPr lang="en-GB" sz="2400" dirty="0"/>
              <a:t>	(a)  its input voltage changes 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</a:pPr>
            <a:r>
              <a:rPr lang="en-GB" sz="2400" dirty="0"/>
              <a:t>	(b)  the load connected to it changes</a:t>
            </a:r>
          </a:p>
          <a:p>
            <a:pPr marL="381000" indent="-381000">
              <a:lnSpc>
                <a:spcPct val="80000"/>
              </a:lnSpc>
              <a:spcBef>
                <a:spcPct val="20000"/>
              </a:spcBef>
            </a:pPr>
            <a:endParaRPr lang="en-GB" sz="2400" dirty="0"/>
          </a:p>
          <a:p>
            <a:pPr marL="381000" indent="-3810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/>
              <a:t>Two basic categories of voltage regulation are</a:t>
            </a:r>
          </a:p>
          <a:p>
            <a:pPr marL="952500" lvl="1" indent="-38100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Line regulation</a:t>
            </a:r>
          </a:p>
          <a:p>
            <a:pPr marL="952500" lvl="1" indent="-38100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GB" sz="2400" dirty="0"/>
              <a:t>Load regulation</a:t>
            </a:r>
          </a:p>
          <a:p>
            <a:pPr marL="952500" lvl="1" indent="-381000">
              <a:lnSpc>
                <a:spcPct val="80000"/>
              </a:lnSpc>
              <a:spcBef>
                <a:spcPct val="20000"/>
              </a:spcBef>
            </a:pPr>
            <a:endParaRPr lang="en-GB" sz="2400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827088" y="4365625"/>
            <a:ext cx="77041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Line regulation</a:t>
            </a:r>
            <a:r>
              <a:rPr lang="en-GB" sz="2400" b="1">
                <a:solidFill>
                  <a:srgbClr val="6600FF"/>
                </a:solidFill>
              </a:rPr>
              <a:t> maintains a nearly constant output voltage when the input voltage varies.</a:t>
            </a:r>
          </a:p>
          <a:p>
            <a:endParaRPr lang="en-GB" sz="2400" b="1">
              <a:solidFill>
                <a:srgbClr val="6600FF"/>
              </a:solidFill>
            </a:endParaRPr>
          </a:p>
          <a:p>
            <a:r>
              <a:rPr lang="en-GB" sz="2400" b="1">
                <a:solidFill>
                  <a:srgbClr val="FF0000"/>
                </a:solidFill>
              </a:rPr>
              <a:t>Load regulation</a:t>
            </a:r>
            <a:r>
              <a:rPr lang="en-GB" sz="2400" b="1"/>
              <a:t> maintains a nearly constant output voltage when the load varies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597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Voltage Regulation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11175" y="1111250"/>
          <a:ext cx="8072438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Bitmap Image" r:id="rId3" imgW="6725589" imgH="4458322" progId="PBrush">
                  <p:embed/>
                </p:oleObj>
              </mc:Choice>
              <mc:Fallback>
                <p:oleObj name="Bitmap Image" r:id="rId3" imgW="6725589" imgH="445832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111250"/>
                        <a:ext cx="8072438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 Regulation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252AE-D589-43FD-A4C1-DD91BA28DE5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71775" y="4508500"/>
          <a:ext cx="44846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2235200" imgH="482600" progId="Equation.3">
                  <p:embed/>
                </p:oleObj>
              </mc:Choice>
              <mc:Fallback>
                <p:oleObj name="Equation" r:id="rId3" imgW="2235200" imgH="48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4484688" cy="9699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7800" y="1340768"/>
            <a:ext cx="8683625" cy="163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b="1" dirty="0"/>
              <a:t>When the dc input (line) changes, voltage regulator must maintain a nearly constant output voltage.</a:t>
            </a:r>
          </a:p>
          <a:p>
            <a:pPr marL="342900" indent="-342900">
              <a:spcBef>
                <a:spcPct val="20000"/>
              </a:spcBef>
            </a:pPr>
            <a:endParaRPr lang="en-GB" sz="28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b="1" dirty="0">
                <a:solidFill>
                  <a:srgbClr val="6600FF"/>
                </a:solidFill>
              </a:rPr>
              <a:t>This is defined as the percentage change in the output voltage for a given change in the input (line) voltage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6167" y="5443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 Regulation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C437-1310-4B78-8D1C-501E233AD32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5379"/>
            <a:ext cx="3132138" cy="37430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When the amount of current through a load changes due to a varying load resistance, the voltage regulator must maintain a nearly constant output voltage across the load.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6600FF"/>
                </a:solidFill>
              </a:rPr>
              <a:t>This is defined as the percentage in output voltage for a given change in load current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105275" y="5516563"/>
          <a:ext cx="42116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2476500" imgH="482600" progId="Equation.3">
                  <p:embed/>
                </p:oleObj>
              </mc:Choice>
              <mc:Fallback>
                <p:oleObj name="Equation" r:id="rId3" imgW="2476500" imgH="48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516563"/>
                        <a:ext cx="4211638" cy="822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901950" y="1027113"/>
            <a:ext cx="6242050" cy="3851275"/>
            <a:chOff x="1827" y="783"/>
            <a:chExt cx="3775" cy="2290"/>
          </a:xfrm>
        </p:grpSpPr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5" cstate="print">
              <a:lum bright="-18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9" t="2330" r="6166" b="17087"/>
            <a:stretch>
              <a:fillRect/>
            </a:stretch>
          </p:blipFill>
          <p:spPr bwMode="auto">
            <a:xfrm>
              <a:off x="1948" y="783"/>
              <a:ext cx="3577" cy="2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438" y="1032"/>
              <a:ext cx="988" cy="4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1600" b="1">
                  <a:solidFill>
                    <a:srgbClr val="FF0000"/>
                  </a:solidFill>
                  <a:latin typeface="Times New Roman" pitchFamily="18" charset="0"/>
                </a:rPr>
                <a:t>Voltage regulator</a:t>
              </a:r>
            </a:p>
            <a:p>
              <a:pPr algn="ctr" eaLnBrk="1" hangingPunct="1"/>
              <a:endParaRPr lang="en-GB" sz="1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2430" y="2248"/>
              <a:ext cx="988" cy="4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1600" b="1">
                  <a:solidFill>
                    <a:srgbClr val="FF0000"/>
                  </a:solidFill>
                  <a:latin typeface="Times New Roman" pitchFamily="18" charset="0"/>
                </a:rPr>
                <a:t>Voltage regulator</a:t>
              </a:r>
            </a:p>
            <a:p>
              <a:pPr algn="ctr" eaLnBrk="1" hangingPunct="1"/>
              <a:endParaRPr lang="en-GB" sz="1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838" y="1120"/>
              <a:ext cx="313" cy="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GB" b="1" baseline="-25000">
                  <a:solidFill>
                    <a:srgbClr val="FF0000"/>
                  </a:solidFill>
                  <a:latin typeface="Times New Roman" pitchFamily="18" charset="0"/>
                </a:rPr>
                <a:t>IN</a:t>
              </a:r>
              <a:endParaRPr lang="en-GB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486" y="2624"/>
              <a:ext cx="740" cy="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Increase </a:t>
              </a:r>
            </a:p>
            <a:p>
              <a:pPr algn="ctr"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(or decrease)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1827" y="2368"/>
              <a:ext cx="313" cy="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GB" b="1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GB" b="1" baseline="-25000">
                  <a:solidFill>
                    <a:srgbClr val="FF0000"/>
                  </a:solidFill>
                  <a:latin typeface="Times New Roman" pitchFamily="18" charset="0"/>
                </a:rPr>
                <a:t>IN</a:t>
              </a:r>
              <a:endParaRPr lang="en-GB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5102" y="2120"/>
              <a:ext cx="500" cy="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b="1">
                  <a:solidFill>
                    <a:srgbClr val="FF0000"/>
                  </a:solidFill>
                  <a:latin typeface="Times New Roman" pitchFamily="18" charset="0"/>
                </a:rPr>
                <a:t>No change</a:t>
              </a: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-762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Load Regulation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C437-1310-4B78-8D1C-501E233AD329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663</Words>
  <Application>Microsoft Office PowerPoint</Application>
  <PresentationFormat>On-screen Show (4:3)</PresentationFormat>
  <Paragraphs>118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Verdana</vt:lpstr>
      <vt:lpstr>Wingdings</vt:lpstr>
      <vt:lpstr>Default Design</vt:lpstr>
      <vt:lpstr>60 Anniversary PPT Template 1</vt:lpstr>
      <vt:lpstr>1_60 Anniversary PPT Template 1</vt:lpstr>
      <vt:lpstr>Bitmap Image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Regulator</dc:title>
  <dc:creator>s22217</dc:creator>
  <cp:lastModifiedBy>Thio-Tang Choy Yong</cp:lastModifiedBy>
  <cp:revision>32</cp:revision>
  <dcterms:created xsi:type="dcterms:W3CDTF">2005-12-21T10:21:21Z</dcterms:created>
  <dcterms:modified xsi:type="dcterms:W3CDTF">2018-03-16T08:42:30Z</dcterms:modified>
</cp:coreProperties>
</file>