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13"/>
  </p:notesMasterIdLst>
  <p:sldIdLst>
    <p:sldId id="269" r:id="rId4"/>
    <p:sldId id="270" r:id="rId5"/>
    <p:sldId id="257" r:id="rId6"/>
    <p:sldId id="258" r:id="rId7"/>
    <p:sldId id="259" r:id="rId8"/>
    <p:sldId id="260" r:id="rId9"/>
    <p:sldId id="261" r:id="rId10"/>
    <p:sldId id="271" r:id="rId11"/>
    <p:sldId id="268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99FF"/>
    <a:srgbClr val="FF3399"/>
    <a:srgbClr val="FF0000"/>
    <a:srgbClr val="0000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FF7A5-3FEE-43B4-AB8A-88A2D325B48A}" type="datetimeFigureOut">
              <a:rPr lang="en-SG" smtClean="0"/>
              <a:t>16/3/2018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3851B-6730-428C-8367-964B09EDBC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42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1EBA9-8BF9-4185-B00E-C9FFCF34E0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92AC7-5654-423C-B2D9-16A5B20C72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7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8E20A-84FC-4247-ACE9-CB9F8B17A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4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92960-3826-4551-B0D9-956B5694C9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1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639E4-A67C-4242-BED2-FE27ECB19D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53091-AE00-4B8D-8F54-07E7A1DF47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A3DB7-E309-4757-9629-DB4F6B6988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B38DF-DF4D-4B21-9358-66028CA866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A02E1-BF7C-4F37-ABDB-02AD6A459F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BA8D2-4511-4066-A5E0-B65C5F465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6838-CE04-49B1-AB68-9802DF8B24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CE542-B3BA-42A2-A308-F1C9C37381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A29BA3-587A-40E4-8A1B-C0DB095BF8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920785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804958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112"/>
          <p:cNvSpPr txBox="1">
            <a:spLocks noChangeArrowheads="1"/>
          </p:cNvSpPr>
          <p:nvPr/>
        </p:nvSpPr>
        <p:spPr bwMode="auto">
          <a:xfrm>
            <a:off x="1524000" y="6240463"/>
            <a:ext cx="66468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SG" sz="1000"/>
              <a:t>Copyright © 2010 Christopher Teoh, Tan HJ &amp; Wong WY Singapore Polytechnic. All rights reserved</a:t>
            </a:r>
            <a:r>
              <a:rPr lang="en-SG"/>
              <a:t>.</a:t>
            </a:r>
          </a:p>
        </p:txBody>
      </p:sp>
      <p:sp>
        <p:nvSpPr>
          <p:cNvPr id="5" name="Rectangle 2119"/>
          <p:cNvSpPr>
            <a:spLocks noChangeArrowheads="1"/>
          </p:cNvSpPr>
          <p:nvPr/>
        </p:nvSpPr>
        <p:spPr bwMode="auto">
          <a:xfrm>
            <a:off x="465807" y="3373585"/>
            <a:ext cx="613978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Diode </a:t>
            </a:r>
            <a:r>
              <a:rPr lang="en-GB" sz="3600" b="1" dirty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Limiting </a:t>
            </a:r>
            <a:r>
              <a:rPr lang="en-GB" sz="3600" b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Circuits</a:t>
            </a:r>
            <a:endParaRPr lang="en-GB" sz="3600" b="1" dirty="0">
              <a:solidFill>
                <a:srgbClr val="6699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9904" y="1133128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Chapter 19:</a:t>
            </a:r>
            <a:b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Diode </a:t>
            </a:r>
            <a:r>
              <a:rPr lang="en-US" sz="5400" cap="none" dirty="0">
                <a:solidFill>
                  <a:schemeClr val="bg1">
                    <a:lumMod val="25000"/>
                  </a:schemeClr>
                </a:solidFill>
              </a:rPr>
              <a:t>Applications (Part </a:t>
            </a:r>
            <a:r>
              <a:rPr lang="en-US" sz="5400" cap="none" dirty="0" smtClean="0">
                <a:solidFill>
                  <a:schemeClr val="bg1">
                    <a:lumMod val="25000"/>
                  </a:schemeClr>
                </a:solidFill>
              </a:rPr>
              <a:t>4)</a:t>
            </a:r>
            <a:endParaRPr lang="en-GB" sz="5400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BA8D2-4511-4066-A5E0-B65C5F465A7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3333FF"/>
                </a:solidFill>
              </a:rPr>
              <a:t>After completing Part </a:t>
            </a:r>
            <a:r>
              <a:rPr lang="en-US" sz="2800" dirty="0" smtClean="0">
                <a:solidFill>
                  <a:srgbClr val="3333FF"/>
                </a:solidFill>
              </a:rPr>
              <a:t>4 </a:t>
            </a:r>
            <a:r>
              <a:rPr lang="en-US" sz="2800" dirty="0">
                <a:solidFill>
                  <a:srgbClr val="3333FF"/>
                </a:solidFill>
              </a:rPr>
              <a:t>of this chapter</a:t>
            </a:r>
            <a:r>
              <a:rPr lang="en-GB" sz="2800" dirty="0">
                <a:solidFill>
                  <a:srgbClr val="3333FF"/>
                </a:solidFill>
              </a:rPr>
              <a:t>, you will be able to</a:t>
            </a:r>
            <a:r>
              <a:rPr lang="en-GB" sz="2800" dirty="0" smtClean="0">
                <a:solidFill>
                  <a:srgbClr val="3333FF"/>
                </a:solidFill>
              </a:rPr>
              <a:t>:</a:t>
            </a:r>
            <a:endParaRPr lang="en-GB" dirty="0"/>
          </a:p>
          <a:p>
            <a:pPr marL="457200" indent="-457200" eaLnBrk="1" hangingPunct="1">
              <a:spcBef>
                <a:spcPct val="20000"/>
              </a:spcBef>
              <a:buFont typeface="Wingdings" pitchFamily="2" charset="2"/>
              <a:buChar char="q"/>
            </a:pPr>
            <a:r>
              <a:rPr lang="en-GB" sz="2800" dirty="0">
                <a:solidFill>
                  <a:srgbClr val="3399FF"/>
                </a:solidFill>
              </a:rPr>
              <a:t>Understand the operation of the following diode limiting circuits :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2400" dirty="0">
                <a:solidFill>
                  <a:srgbClr val="00B050"/>
                </a:solidFill>
              </a:rPr>
              <a:t> Positive Limiter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2400" dirty="0">
                <a:solidFill>
                  <a:srgbClr val="FFC000"/>
                </a:solidFill>
              </a:rPr>
              <a:t> Negative Limiter</a:t>
            </a:r>
          </a:p>
          <a:p>
            <a:pPr eaLnBrk="1" hangingPunct="1">
              <a:spcBef>
                <a:spcPct val="20000"/>
              </a:spcBef>
            </a:pPr>
            <a:endParaRPr lang="en-GB" sz="1600" dirty="0">
              <a:solidFill>
                <a:srgbClr val="3399FF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en-SG" sz="2800" dirty="0">
              <a:solidFill>
                <a:srgbClr val="FFC0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SG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6085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BA8D2-4511-4066-A5E0-B65C5F465A7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208962" cy="4321175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GB" sz="2800" dirty="0" smtClean="0">
                <a:solidFill>
                  <a:srgbClr val="0000FF"/>
                </a:solidFill>
              </a:rPr>
              <a:t>Diode limiting circuits</a:t>
            </a:r>
            <a:r>
              <a:rPr lang="en-GB" sz="2800" dirty="0" smtClean="0"/>
              <a:t> (also called limiters or clippers) are used to clip off portions of signal voltages above or below certain levels.</a:t>
            </a:r>
          </a:p>
          <a:p>
            <a:pPr eaLnBrk="1" hangingPunct="1"/>
            <a:r>
              <a:rPr lang="en-GB" sz="2800" dirty="0" smtClean="0"/>
              <a:t>3 main categories</a:t>
            </a:r>
          </a:p>
          <a:p>
            <a:pPr lvl="1" eaLnBrk="1" hangingPunct="1"/>
            <a:r>
              <a:rPr lang="en-GB" dirty="0" smtClean="0"/>
              <a:t>Positive Limiters </a:t>
            </a:r>
          </a:p>
          <a:p>
            <a:pPr lvl="1" eaLnBrk="1" hangingPunct="1"/>
            <a:r>
              <a:rPr lang="en-GB" dirty="0" smtClean="0"/>
              <a:t>Negative Limiters</a:t>
            </a:r>
          </a:p>
          <a:p>
            <a:pPr eaLnBrk="1" hangingPunct="1">
              <a:buFontTx/>
              <a:buNone/>
            </a:pPr>
            <a:endParaRPr lang="en-GB" sz="16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19-6 Diode Limiting Circuits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639E4-A67C-4242-BED2-FE27ECB19DE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94" y="1143000"/>
            <a:ext cx="7772400" cy="834157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GB" sz="2800" dirty="0" smtClean="0"/>
              <a:t>The following limiter (or clipper) limits or clips the positive part of the input voltage.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827088" y="2205038"/>
            <a:ext cx="2251075" cy="1862137"/>
            <a:chOff x="635" y="1559"/>
            <a:chExt cx="1104" cy="1110"/>
          </a:xfrm>
        </p:grpSpPr>
        <p:sp>
          <p:nvSpPr>
            <p:cNvPr id="5163" name="Text Box 5"/>
            <p:cNvSpPr txBox="1">
              <a:spLocks noChangeArrowheads="1"/>
            </p:cNvSpPr>
            <p:nvPr/>
          </p:nvSpPr>
          <p:spPr bwMode="auto">
            <a:xfrm>
              <a:off x="635" y="1789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V</a:t>
              </a:r>
              <a:r>
                <a:rPr lang="en-GB" sz="2000" b="1" baseline="-25000"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5164" name="Line 6"/>
            <p:cNvSpPr>
              <a:spLocks noChangeShapeType="1"/>
            </p:cNvSpPr>
            <p:nvPr/>
          </p:nvSpPr>
          <p:spPr bwMode="auto">
            <a:xfrm>
              <a:off x="985" y="2216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65" name="Freeform 7"/>
            <p:cNvSpPr>
              <a:spLocks/>
            </p:cNvSpPr>
            <p:nvPr/>
          </p:nvSpPr>
          <p:spPr bwMode="auto">
            <a:xfrm>
              <a:off x="1043" y="1834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39 w 242"/>
                <a:gd name="T3" fmla="*/ 216 h 382"/>
                <a:gd name="T4" fmla="*/ 68 w 242"/>
                <a:gd name="T5" fmla="*/ 114 h 382"/>
                <a:gd name="T6" fmla="*/ 106 w 242"/>
                <a:gd name="T7" fmla="*/ 40 h 382"/>
                <a:gd name="T8" fmla="*/ 143 w 242"/>
                <a:gd name="T9" fmla="*/ 6 h 382"/>
                <a:gd name="T10" fmla="*/ 160 w 242"/>
                <a:gd name="T11" fmla="*/ 4 h 382"/>
                <a:gd name="T12" fmla="*/ 184 w 242"/>
                <a:gd name="T13" fmla="*/ 14 h 382"/>
                <a:gd name="T14" fmla="*/ 213 w 242"/>
                <a:gd name="T15" fmla="*/ 38 h 382"/>
                <a:gd name="T16" fmla="*/ 226 w 242"/>
                <a:gd name="T17" fmla="*/ 62 h 382"/>
                <a:gd name="T18" fmla="*/ 262 w 242"/>
                <a:gd name="T19" fmla="*/ 146 h 382"/>
                <a:gd name="T20" fmla="*/ 288 w 242"/>
                <a:gd name="T21" fmla="*/ 258 h 382"/>
                <a:gd name="T22" fmla="*/ 314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99CCFF"/>
            </a:solidFill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66" name="Freeform 8"/>
            <p:cNvSpPr>
              <a:spLocks/>
            </p:cNvSpPr>
            <p:nvPr/>
          </p:nvSpPr>
          <p:spPr bwMode="auto">
            <a:xfrm flipV="1">
              <a:off x="1311" y="2216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39 w 242"/>
                <a:gd name="T3" fmla="*/ 216 h 382"/>
                <a:gd name="T4" fmla="*/ 68 w 242"/>
                <a:gd name="T5" fmla="*/ 114 h 382"/>
                <a:gd name="T6" fmla="*/ 106 w 242"/>
                <a:gd name="T7" fmla="*/ 40 h 382"/>
                <a:gd name="T8" fmla="*/ 143 w 242"/>
                <a:gd name="T9" fmla="*/ 6 h 382"/>
                <a:gd name="T10" fmla="*/ 160 w 242"/>
                <a:gd name="T11" fmla="*/ 4 h 382"/>
                <a:gd name="T12" fmla="*/ 184 w 242"/>
                <a:gd name="T13" fmla="*/ 14 h 382"/>
                <a:gd name="T14" fmla="*/ 213 w 242"/>
                <a:gd name="T15" fmla="*/ 38 h 382"/>
                <a:gd name="T16" fmla="*/ 226 w 242"/>
                <a:gd name="T17" fmla="*/ 62 h 382"/>
                <a:gd name="T18" fmla="*/ 262 w 242"/>
                <a:gd name="T19" fmla="*/ 146 h 382"/>
                <a:gd name="T20" fmla="*/ 288 w 242"/>
                <a:gd name="T21" fmla="*/ 258 h 382"/>
                <a:gd name="T22" fmla="*/ 314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67" name="Text Box 9"/>
            <p:cNvSpPr txBox="1">
              <a:spLocks noChangeArrowheads="1"/>
            </p:cNvSpPr>
            <p:nvPr/>
          </p:nvSpPr>
          <p:spPr bwMode="auto">
            <a:xfrm>
              <a:off x="809" y="2032"/>
              <a:ext cx="159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68" name="Text Box 10"/>
            <p:cNvSpPr txBox="1">
              <a:spLocks noChangeArrowheads="1"/>
            </p:cNvSpPr>
            <p:nvPr/>
          </p:nvSpPr>
          <p:spPr bwMode="auto">
            <a:xfrm>
              <a:off x="1040" y="1559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V</a:t>
              </a:r>
              <a:r>
                <a:rPr lang="en-GB" sz="2000" b="1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169" name="Text Box 11"/>
            <p:cNvSpPr txBox="1">
              <a:spLocks noChangeArrowheads="1"/>
            </p:cNvSpPr>
            <p:nvPr/>
          </p:nvSpPr>
          <p:spPr bwMode="auto">
            <a:xfrm>
              <a:off x="1040" y="2454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-V</a:t>
              </a:r>
              <a:r>
                <a:rPr lang="en-GB" sz="2000" b="1" baseline="-25000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720725" y="4487863"/>
            <a:ext cx="8243888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The diode is forward biased during the positive alternation (0.7V) and reverse-biased during the negative alternation.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900">
              <a:solidFill>
                <a:srgbClr val="FF0000"/>
              </a:solidFill>
              <a:latin typeface="Times New Roman" pitchFamily="18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spcAft>
                <a:spcPct val="50000"/>
              </a:spcAft>
              <a:buFontTx/>
              <a:buChar char="•"/>
            </a:pPr>
            <a:r>
              <a:rPr lang="en-GB" sz="2400" i="1">
                <a:latin typeface="Times New Roman" pitchFamily="18" charset="0"/>
              </a:rPr>
              <a:t> </a:t>
            </a:r>
            <a:r>
              <a:rPr lang="en-GB" sz="2400" b="1" i="1">
                <a:solidFill>
                  <a:srgbClr val="0070C0"/>
                </a:solidFill>
                <a:latin typeface="Times New Roman" pitchFamily="18" charset="0"/>
              </a:rPr>
              <a:t>Question: Is the negative peak of Vout equal to –V</a:t>
            </a:r>
            <a:r>
              <a:rPr lang="en-GB" sz="2400" b="1" i="1" baseline="-25000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GB" sz="2400" b="1" i="1">
                <a:solidFill>
                  <a:srgbClr val="0070C0"/>
                </a:solidFill>
                <a:latin typeface="Times New Roman" pitchFamily="18" charset="0"/>
              </a:rPr>
              <a:t>?</a:t>
            </a:r>
          </a:p>
          <a:p>
            <a:pPr marL="857250" lvl="1" indent="-285750">
              <a:buFontTx/>
              <a:buChar char="•"/>
            </a:pPr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Answer: No!  </a:t>
            </a:r>
          </a:p>
          <a:p>
            <a:pPr marL="857250" lvl="1" indent="-285750">
              <a:buFontTx/>
              <a:buChar char="•"/>
            </a:pPr>
            <a:r>
              <a:rPr lang="en-GB" sz="2400" b="1" i="1">
                <a:solidFill>
                  <a:srgbClr val="FF0000"/>
                </a:solidFill>
                <a:latin typeface="Times New Roman" pitchFamily="18" charset="0"/>
              </a:rPr>
              <a:t>Try to figure out why.  Answer in next slide.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</a:pPr>
            <a:endParaRPr lang="en-GB" sz="2400" b="1" i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3162300" y="1814513"/>
            <a:ext cx="3570288" cy="2693987"/>
            <a:chOff x="1959" y="1327"/>
            <a:chExt cx="2069" cy="1556"/>
          </a:xfrm>
        </p:grpSpPr>
        <p:sp>
          <p:nvSpPr>
            <p:cNvPr id="5133" name="Text Box 14"/>
            <p:cNvSpPr txBox="1">
              <a:spLocks noChangeArrowheads="1"/>
            </p:cNvSpPr>
            <p:nvPr/>
          </p:nvSpPr>
          <p:spPr bwMode="auto">
            <a:xfrm>
              <a:off x="3761" y="2019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V</a:t>
              </a:r>
              <a:r>
                <a:rPr lang="en-GB" sz="2000" b="1" baseline="-25000">
                  <a:latin typeface="Times New Roman" pitchFamily="18" charset="0"/>
                </a:rPr>
                <a:t>out</a:t>
              </a:r>
            </a:p>
          </p:txBody>
        </p:sp>
        <p:grpSp>
          <p:nvGrpSpPr>
            <p:cNvPr id="5134" name="Group 15"/>
            <p:cNvGrpSpPr>
              <a:grpSpLocks/>
            </p:cNvGrpSpPr>
            <p:nvPr/>
          </p:nvGrpSpPr>
          <p:grpSpPr bwMode="auto">
            <a:xfrm>
              <a:off x="1959" y="1998"/>
              <a:ext cx="383" cy="365"/>
              <a:chOff x="1405" y="2146"/>
              <a:chExt cx="329" cy="365"/>
            </a:xfrm>
          </p:grpSpPr>
          <p:sp>
            <p:nvSpPr>
              <p:cNvPr id="5161" name="Freeform 16"/>
              <p:cNvSpPr>
                <a:spLocks/>
              </p:cNvSpPr>
              <p:nvPr/>
            </p:nvSpPr>
            <p:spPr bwMode="auto">
              <a:xfrm>
                <a:off x="1468" y="2210"/>
                <a:ext cx="204" cy="238"/>
              </a:xfrm>
              <a:custGeom>
                <a:avLst/>
                <a:gdLst>
                  <a:gd name="T0" fmla="*/ 0 w 364"/>
                  <a:gd name="T1" fmla="*/ 53 h 382"/>
                  <a:gd name="T2" fmla="*/ 20 w 364"/>
                  <a:gd name="T3" fmla="*/ 6 h 382"/>
                  <a:gd name="T4" fmla="*/ 40 w 364"/>
                  <a:gd name="T5" fmla="*/ 87 h 382"/>
                  <a:gd name="T6" fmla="*/ 64 w 364"/>
                  <a:gd name="T7" fmla="*/ 40 h 3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382">
                    <a:moveTo>
                      <a:pt x="0" y="219"/>
                    </a:moveTo>
                    <a:cubicBezTo>
                      <a:pt x="37" y="109"/>
                      <a:pt x="75" y="0"/>
                      <a:pt x="112" y="23"/>
                    </a:cubicBezTo>
                    <a:cubicBezTo>
                      <a:pt x="149" y="46"/>
                      <a:pt x="182" y="336"/>
                      <a:pt x="224" y="359"/>
                    </a:cubicBezTo>
                    <a:cubicBezTo>
                      <a:pt x="266" y="382"/>
                      <a:pt x="341" y="196"/>
                      <a:pt x="364" y="163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62" name="Oval 17"/>
              <p:cNvSpPr>
                <a:spLocks noChangeArrowheads="1"/>
              </p:cNvSpPr>
              <p:nvPr/>
            </p:nvSpPr>
            <p:spPr bwMode="auto">
              <a:xfrm>
                <a:off x="1405" y="2146"/>
                <a:ext cx="329" cy="365"/>
              </a:xfrm>
              <a:prstGeom prst="ellips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35" name="Line 18"/>
            <p:cNvSpPr>
              <a:spLocks noChangeShapeType="1"/>
            </p:cNvSpPr>
            <p:nvPr/>
          </p:nvSpPr>
          <p:spPr bwMode="auto">
            <a:xfrm>
              <a:off x="2142" y="2363"/>
              <a:ext cx="0" cy="33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6" name="Line 19"/>
            <p:cNvSpPr>
              <a:spLocks noChangeShapeType="1"/>
            </p:cNvSpPr>
            <p:nvPr/>
          </p:nvSpPr>
          <p:spPr bwMode="auto">
            <a:xfrm>
              <a:off x="2142" y="1650"/>
              <a:ext cx="0" cy="348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7" name="Line 20"/>
            <p:cNvSpPr>
              <a:spLocks noChangeShapeType="1"/>
            </p:cNvSpPr>
            <p:nvPr/>
          </p:nvSpPr>
          <p:spPr bwMode="auto">
            <a:xfrm>
              <a:off x="2142" y="1650"/>
              <a:ext cx="39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8" name="Line 21"/>
            <p:cNvSpPr>
              <a:spLocks noChangeShapeType="1"/>
            </p:cNvSpPr>
            <p:nvPr/>
          </p:nvSpPr>
          <p:spPr bwMode="auto">
            <a:xfrm>
              <a:off x="2812" y="1650"/>
              <a:ext cx="80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9" name="Line 22"/>
            <p:cNvSpPr>
              <a:spLocks noChangeShapeType="1"/>
            </p:cNvSpPr>
            <p:nvPr/>
          </p:nvSpPr>
          <p:spPr bwMode="auto">
            <a:xfrm>
              <a:off x="3618" y="1650"/>
              <a:ext cx="0" cy="3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0" name="Line 23"/>
            <p:cNvSpPr>
              <a:spLocks noChangeShapeType="1"/>
            </p:cNvSpPr>
            <p:nvPr/>
          </p:nvSpPr>
          <p:spPr bwMode="auto">
            <a:xfrm>
              <a:off x="3618" y="2293"/>
              <a:ext cx="0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1" name="Line 24"/>
            <p:cNvSpPr>
              <a:spLocks noChangeShapeType="1"/>
            </p:cNvSpPr>
            <p:nvPr/>
          </p:nvSpPr>
          <p:spPr bwMode="auto">
            <a:xfrm>
              <a:off x="2142" y="2693"/>
              <a:ext cx="14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2" name="Text Box 25"/>
            <p:cNvSpPr txBox="1">
              <a:spLocks noChangeArrowheads="1"/>
            </p:cNvSpPr>
            <p:nvPr/>
          </p:nvSpPr>
          <p:spPr bwMode="auto">
            <a:xfrm>
              <a:off x="3325" y="2014"/>
              <a:ext cx="2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GB" sz="2000" b="1" baseline="-25000">
                  <a:solidFill>
                    <a:schemeClr val="accent2"/>
                  </a:solidFill>
                  <a:latin typeface="Times New Roman" pitchFamily="18" charset="0"/>
                </a:rPr>
                <a:t>L</a:t>
              </a:r>
              <a:endParaRPr lang="en-GB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5143" name="Group 26"/>
            <p:cNvGrpSpPr>
              <a:grpSpLocks/>
            </p:cNvGrpSpPr>
            <p:nvPr/>
          </p:nvGrpSpPr>
          <p:grpSpPr bwMode="auto">
            <a:xfrm rot="-10787707">
              <a:off x="3009" y="2002"/>
              <a:ext cx="226" cy="191"/>
              <a:chOff x="3504" y="3120"/>
              <a:chExt cx="336" cy="309"/>
            </a:xfrm>
          </p:grpSpPr>
          <p:sp>
            <p:nvSpPr>
              <p:cNvPr id="5159" name="AutoShape 27"/>
              <p:cNvSpPr>
                <a:spLocks noChangeArrowheads="1"/>
              </p:cNvSpPr>
              <p:nvPr/>
            </p:nvSpPr>
            <p:spPr bwMode="auto">
              <a:xfrm>
                <a:off x="3527" y="3163"/>
                <a:ext cx="283" cy="266"/>
              </a:xfrm>
              <a:prstGeom prst="triangle">
                <a:avLst>
                  <a:gd name="adj" fmla="val 50000"/>
                </a:avLst>
              </a:prstGeom>
              <a:solidFill>
                <a:srgbClr val="FFCC00"/>
              </a:solidFill>
              <a:ln w="38100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160" name="Line 28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44" name="Line 29"/>
            <p:cNvSpPr>
              <a:spLocks noChangeShapeType="1"/>
            </p:cNvSpPr>
            <p:nvPr/>
          </p:nvSpPr>
          <p:spPr bwMode="auto">
            <a:xfrm>
              <a:off x="3128" y="1650"/>
              <a:ext cx="0" cy="34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5" name="Line 30"/>
            <p:cNvSpPr>
              <a:spLocks noChangeShapeType="1"/>
            </p:cNvSpPr>
            <p:nvPr/>
          </p:nvSpPr>
          <p:spPr bwMode="auto">
            <a:xfrm>
              <a:off x="3120" y="2208"/>
              <a:ext cx="0" cy="483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6" name="Text Box 31"/>
            <p:cNvSpPr txBox="1">
              <a:spLocks noChangeArrowheads="1"/>
            </p:cNvSpPr>
            <p:nvPr/>
          </p:nvSpPr>
          <p:spPr bwMode="auto">
            <a:xfrm>
              <a:off x="2142" y="1738"/>
              <a:ext cx="23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147" name="Text Box 32"/>
            <p:cNvSpPr txBox="1">
              <a:spLocks noChangeArrowheads="1"/>
            </p:cNvSpPr>
            <p:nvPr/>
          </p:nvSpPr>
          <p:spPr bwMode="auto">
            <a:xfrm>
              <a:off x="2148" y="2216"/>
              <a:ext cx="23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latin typeface="Times New Roman" pitchFamily="18" charset="0"/>
                </a:rPr>
                <a:t>_</a:t>
              </a:r>
            </a:p>
          </p:txBody>
        </p:sp>
        <p:grpSp>
          <p:nvGrpSpPr>
            <p:cNvPr id="5148" name="Group 33"/>
            <p:cNvGrpSpPr>
              <a:grpSpLocks/>
            </p:cNvGrpSpPr>
            <p:nvPr/>
          </p:nvGrpSpPr>
          <p:grpSpPr bwMode="auto">
            <a:xfrm>
              <a:off x="3002" y="2787"/>
              <a:ext cx="240" cy="96"/>
              <a:chOff x="967" y="4149"/>
              <a:chExt cx="240" cy="96"/>
            </a:xfrm>
          </p:grpSpPr>
          <p:grpSp>
            <p:nvGrpSpPr>
              <p:cNvPr id="5155" name="Group 34"/>
              <p:cNvGrpSpPr>
                <a:grpSpLocks/>
              </p:cNvGrpSpPr>
              <p:nvPr/>
            </p:nvGrpSpPr>
            <p:grpSpPr bwMode="auto">
              <a:xfrm>
                <a:off x="967" y="4149"/>
                <a:ext cx="240" cy="54"/>
                <a:chOff x="4353" y="2294"/>
                <a:chExt cx="240" cy="54"/>
              </a:xfrm>
            </p:grpSpPr>
            <p:sp>
              <p:nvSpPr>
                <p:cNvPr id="5157" name="Line 35"/>
                <p:cNvSpPr>
                  <a:spLocks noChangeShapeType="1"/>
                </p:cNvSpPr>
                <p:nvPr/>
              </p:nvSpPr>
              <p:spPr bwMode="auto">
                <a:xfrm>
                  <a:off x="4353" y="229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  <p:sp>
              <p:nvSpPr>
                <p:cNvPr id="5158" name="Line 36"/>
                <p:cNvSpPr>
                  <a:spLocks noChangeShapeType="1"/>
                </p:cNvSpPr>
                <p:nvPr/>
              </p:nvSpPr>
              <p:spPr bwMode="auto">
                <a:xfrm>
                  <a:off x="4419" y="2348"/>
                  <a:ext cx="114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5156" name="Line 37"/>
              <p:cNvSpPr>
                <a:spLocks noChangeShapeType="1"/>
              </p:cNvSpPr>
              <p:nvPr/>
            </p:nvSpPr>
            <p:spPr bwMode="auto">
              <a:xfrm>
                <a:off x="1066" y="424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SG"/>
              </a:p>
            </p:txBody>
          </p:sp>
        </p:grpSp>
        <p:sp>
          <p:nvSpPr>
            <p:cNvPr id="5149" name="Freeform 38"/>
            <p:cNvSpPr>
              <a:spLocks/>
            </p:cNvSpPr>
            <p:nvPr/>
          </p:nvSpPr>
          <p:spPr bwMode="auto">
            <a:xfrm rot="-5400000">
              <a:off x="3476" y="2076"/>
              <a:ext cx="276" cy="144"/>
            </a:xfrm>
            <a:custGeom>
              <a:avLst/>
              <a:gdLst>
                <a:gd name="T0" fmla="*/ 0 w 2475"/>
                <a:gd name="T1" fmla="*/ 1 h 1110"/>
                <a:gd name="T2" fmla="*/ 0 w 2475"/>
                <a:gd name="T3" fmla="*/ 0 h 1110"/>
                <a:gd name="T4" fmla="*/ 1 w 2475"/>
                <a:gd name="T5" fmla="*/ 2 h 1110"/>
                <a:gd name="T6" fmla="*/ 1 w 2475"/>
                <a:gd name="T7" fmla="*/ 0 h 1110"/>
                <a:gd name="T8" fmla="*/ 1 w 2475"/>
                <a:gd name="T9" fmla="*/ 2 h 1110"/>
                <a:gd name="T10" fmla="*/ 2 w 2475"/>
                <a:gd name="T11" fmla="*/ 0 h 1110"/>
                <a:gd name="T12" fmla="*/ 2 w 2475"/>
                <a:gd name="T13" fmla="*/ 2 h 1110"/>
                <a:gd name="T14" fmla="*/ 3 w 2475"/>
                <a:gd name="T15" fmla="*/ 0 h 1110"/>
                <a:gd name="T16" fmla="*/ 3 w 2475"/>
                <a:gd name="T17" fmla="*/ 2 h 1110"/>
                <a:gd name="T18" fmla="*/ 3 w 2475"/>
                <a:gd name="T19" fmla="*/ 1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0" name="Freeform 39"/>
            <p:cNvSpPr>
              <a:spLocks/>
            </p:cNvSpPr>
            <p:nvPr/>
          </p:nvSpPr>
          <p:spPr bwMode="auto">
            <a:xfrm>
              <a:off x="2534" y="1572"/>
              <a:ext cx="276" cy="144"/>
            </a:xfrm>
            <a:custGeom>
              <a:avLst/>
              <a:gdLst>
                <a:gd name="T0" fmla="*/ 0 w 2475"/>
                <a:gd name="T1" fmla="*/ 1 h 1110"/>
                <a:gd name="T2" fmla="*/ 0 w 2475"/>
                <a:gd name="T3" fmla="*/ 0 h 1110"/>
                <a:gd name="T4" fmla="*/ 1 w 2475"/>
                <a:gd name="T5" fmla="*/ 2 h 1110"/>
                <a:gd name="T6" fmla="*/ 1 w 2475"/>
                <a:gd name="T7" fmla="*/ 0 h 1110"/>
                <a:gd name="T8" fmla="*/ 1 w 2475"/>
                <a:gd name="T9" fmla="*/ 2 h 1110"/>
                <a:gd name="T10" fmla="*/ 2 w 2475"/>
                <a:gd name="T11" fmla="*/ 0 h 1110"/>
                <a:gd name="T12" fmla="*/ 2 w 2475"/>
                <a:gd name="T13" fmla="*/ 2 h 1110"/>
                <a:gd name="T14" fmla="*/ 3 w 2475"/>
                <a:gd name="T15" fmla="*/ 0 h 1110"/>
                <a:gd name="T16" fmla="*/ 3 w 2475"/>
                <a:gd name="T17" fmla="*/ 2 h 1110"/>
                <a:gd name="T18" fmla="*/ 3 w 2475"/>
                <a:gd name="T19" fmla="*/ 1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1" name="Line 40"/>
            <p:cNvSpPr>
              <a:spLocks noChangeShapeType="1"/>
            </p:cNvSpPr>
            <p:nvPr/>
          </p:nvSpPr>
          <p:spPr bwMode="auto">
            <a:xfrm flipV="1">
              <a:off x="3126" y="2706"/>
              <a:ext cx="0" cy="7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2" name="Freeform 41"/>
            <p:cNvSpPr>
              <a:spLocks/>
            </p:cNvSpPr>
            <p:nvPr/>
          </p:nvSpPr>
          <p:spPr bwMode="auto">
            <a:xfrm>
              <a:off x="2430" y="1782"/>
              <a:ext cx="504" cy="762"/>
            </a:xfrm>
            <a:custGeom>
              <a:avLst/>
              <a:gdLst>
                <a:gd name="T0" fmla="*/ 13 w 558"/>
                <a:gd name="T1" fmla="*/ 162 h 762"/>
                <a:gd name="T2" fmla="*/ 13 w 558"/>
                <a:gd name="T3" fmla="*/ 0 h 762"/>
                <a:gd name="T4" fmla="*/ 411 w 558"/>
                <a:gd name="T5" fmla="*/ 0 h 762"/>
                <a:gd name="T6" fmla="*/ 411 w 558"/>
                <a:gd name="T7" fmla="*/ 762 h 762"/>
                <a:gd name="T8" fmla="*/ 0 w 558"/>
                <a:gd name="T9" fmla="*/ 762 h 762"/>
                <a:gd name="T10" fmla="*/ 0 w 558"/>
                <a:gd name="T11" fmla="*/ 570 h 7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8" h="762">
                  <a:moveTo>
                    <a:pt x="18" y="162"/>
                  </a:moveTo>
                  <a:lnTo>
                    <a:pt x="18" y="0"/>
                  </a:lnTo>
                  <a:lnTo>
                    <a:pt x="558" y="0"/>
                  </a:lnTo>
                  <a:lnTo>
                    <a:pt x="558" y="762"/>
                  </a:lnTo>
                  <a:lnTo>
                    <a:pt x="0" y="762"/>
                  </a:lnTo>
                  <a:lnTo>
                    <a:pt x="0" y="57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53" name="Text Box 42"/>
            <p:cNvSpPr txBox="1">
              <a:spLocks noChangeArrowheads="1"/>
            </p:cNvSpPr>
            <p:nvPr/>
          </p:nvSpPr>
          <p:spPr bwMode="auto">
            <a:xfrm>
              <a:off x="2696" y="2234"/>
              <a:ext cx="17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54" name="Rectangle 43"/>
            <p:cNvSpPr>
              <a:spLocks noChangeArrowheads="1"/>
            </p:cNvSpPr>
            <p:nvPr/>
          </p:nvSpPr>
          <p:spPr bwMode="auto">
            <a:xfrm>
              <a:off x="2526" y="1327"/>
              <a:ext cx="26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GB" sz="2000" b="1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140" name="Group 44"/>
          <p:cNvGrpSpPr>
            <a:grpSpLocks/>
          </p:cNvGrpSpPr>
          <p:nvPr/>
        </p:nvGrpSpPr>
        <p:grpSpPr bwMode="auto">
          <a:xfrm>
            <a:off x="6775450" y="2636838"/>
            <a:ext cx="2108200" cy="1184275"/>
            <a:chOff x="4154" y="1874"/>
            <a:chExt cx="1034" cy="706"/>
          </a:xfrm>
        </p:grpSpPr>
        <p:sp>
          <p:nvSpPr>
            <p:cNvPr id="5128" name="Line 45"/>
            <p:cNvSpPr>
              <a:spLocks noChangeShapeType="1"/>
            </p:cNvSpPr>
            <p:nvPr/>
          </p:nvSpPr>
          <p:spPr bwMode="auto">
            <a:xfrm>
              <a:off x="4330" y="2198"/>
              <a:ext cx="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29" name="Freeform 46"/>
            <p:cNvSpPr>
              <a:spLocks/>
            </p:cNvSpPr>
            <p:nvPr/>
          </p:nvSpPr>
          <p:spPr bwMode="auto">
            <a:xfrm flipV="1">
              <a:off x="4754" y="2198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39 w 242"/>
                <a:gd name="T3" fmla="*/ 216 h 382"/>
                <a:gd name="T4" fmla="*/ 68 w 242"/>
                <a:gd name="T5" fmla="*/ 114 h 382"/>
                <a:gd name="T6" fmla="*/ 106 w 242"/>
                <a:gd name="T7" fmla="*/ 40 h 382"/>
                <a:gd name="T8" fmla="*/ 143 w 242"/>
                <a:gd name="T9" fmla="*/ 6 h 382"/>
                <a:gd name="T10" fmla="*/ 160 w 242"/>
                <a:gd name="T11" fmla="*/ 4 h 382"/>
                <a:gd name="T12" fmla="*/ 184 w 242"/>
                <a:gd name="T13" fmla="*/ 14 h 382"/>
                <a:gd name="T14" fmla="*/ 213 w 242"/>
                <a:gd name="T15" fmla="*/ 38 h 382"/>
                <a:gd name="T16" fmla="*/ 226 w 242"/>
                <a:gd name="T17" fmla="*/ 62 h 382"/>
                <a:gd name="T18" fmla="*/ 262 w 242"/>
                <a:gd name="T19" fmla="*/ 146 h 382"/>
                <a:gd name="T20" fmla="*/ 288 w 242"/>
                <a:gd name="T21" fmla="*/ 258 h 382"/>
                <a:gd name="T22" fmla="*/ 314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130" name="Text Box 47"/>
            <p:cNvSpPr txBox="1">
              <a:spLocks noChangeArrowheads="1"/>
            </p:cNvSpPr>
            <p:nvPr/>
          </p:nvSpPr>
          <p:spPr bwMode="auto">
            <a:xfrm>
              <a:off x="4154" y="2054"/>
              <a:ext cx="1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31" name="Text Box 48"/>
            <p:cNvSpPr txBox="1">
              <a:spLocks noChangeArrowheads="1"/>
            </p:cNvSpPr>
            <p:nvPr/>
          </p:nvSpPr>
          <p:spPr bwMode="auto">
            <a:xfrm>
              <a:off x="4334" y="1874"/>
              <a:ext cx="663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b="1">
                  <a:solidFill>
                    <a:schemeClr val="accent2"/>
                  </a:solidFill>
                  <a:latin typeface="Times New Roman" pitchFamily="18" charset="0"/>
                </a:rPr>
                <a:t>+0.7V</a:t>
              </a:r>
            </a:p>
          </p:txBody>
        </p:sp>
        <p:sp>
          <p:nvSpPr>
            <p:cNvPr id="5132" name="Freeform 49"/>
            <p:cNvSpPr>
              <a:spLocks/>
            </p:cNvSpPr>
            <p:nvPr/>
          </p:nvSpPr>
          <p:spPr bwMode="auto">
            <a:xfrm>
              <a:off x="4436" y="2120"/>
              <a:ext cx="312" cy="80"/>
            </a:xfrm>
            <a:custGeom>
              <a:avLst/>
              <a:gdLst>
                <a:gd name="T0" fmla="*/ 0 w 304"/>
                <a:gd name="T1" fmla="*/ 88 h 76"/>
                <a:gd name="T2" fmla="*/ 16 w 304"/>
                <a:gd name="T3" fmla="*/ 0 h 76"/>
                <a:gd name="T4" fmla="*/ 320 w 304"/>
                <a:gd name="T5" fmla="*/ 0 h 76"/>
                <a:gd name="T6" fmla="*/ 328 w 304"/>
                <a:gd name="T7" fmla="*/ 84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76">
                  <a:moveTo>
                    <a:pt x="0" y="76"/>
                  </a:moveTo>
                  <a:lnTo>
                    <a:pt x="16" y="0"/>
                  </a:lnTo>
                  <a:lnTo>
                    <a:pt x="296" y="0"/>
                  </a:lnTo>
                  <a:lnTo>
                    <a:pt x="304" y="72"/>
                  </a:lnTo>
                </a:path>
              </a:pathLst>
            </a:custGeom>
            <a:solidFill>
              <a:srgbClr val="99CCFF"/>
            </a:solidFill>
            <a:ln w="38100" cap="flat" cmpd="sng">
              <a:solidFill>
                <a:srgbClr val="6600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0" y="0"/>
            <a:ext cx="9157928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Diode Limiters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639E4-A67C-4242-BED2-FE27ECB19DE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8500" y="333375"/>
            <a:ext cx="7912100" cy="779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The following limiter (or clipper) limits or clips the </a:t>
            </a:r>
            <a:r>
              <a:rPr lang="en-GB" sz="2800" b="1" i="1" smtClean="0"/>
              <a:t>negative</a:t>
            </a:r>
            <a:r>
              <a:rPr lang="en-GB" sz="2800" smtClean="0"/>
              <a:t> part of the input voltage.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11213" y="4005263"/>
            <a:ext cx="7772400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GB" sz="2400">
                <a:latin typeface="Times New Roman" pitchFamily="18" charset="0"/>
              </a:rPr>
              <a:t>The diode is forward biased during the negative alternation (below -0.7V) and reverse-biased during the positive alternation.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>
                <a:latin typeface="Times New Roman" pitchFamily="18" charset="0"/>
              </a:rPr>
              <a:t>During positive cycle: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87450" y="6048375"/>
            <a:ext cx="6553200" cy="476250"/>
          </a:xfrm>
          <a:prstGeom prst="rect">
            <a:avLst/>
          </a:prstGeom>
          <a:noFill/>
          <a:ln w="19050">
            <a:solidFill>
              <a:srgbClr val="99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If R</a:t>
            </a:r>
            <a:r>
              <a:rPr lang="en-GB" sz="240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 is small compared to R</a:t>
            </a:r>
            <a:r>
              <a:rPr lang="en-GB" sz="2400" baseline="-2500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, then V</a:t>
            </a:r>
            <a:r>
              <a:rPr lang="en-GB" sz="2400" baseline="-25000">
                <a:solidFill>
                  <a:srgbClr val="FF0000"/>
                </a:solidFill>
                <a:latin typeface="Times New Roman" pitchFamily="18" charset="0"/>
              </a:rPr>
              <a:t>out</a:t>
            </a:r>
            <a:r>
              <a:rPr lang="en-GB" sz="2400">
                <a:solidFill>
                  <a:srgbClr val="FF0000"/>
                </a:solidFill>
                <a:latin typeface="Times New Roman" pitchFamily="18" charset="0"/>
              </a:rPr>
              <a:t>=V</a:t>
            </a:r>
            <a:r>
              <a:rPr lang="en-GB" sz="2400" baseline="-25000">
                <a:solidFill>
                  <a:srgbClr val="FF0000"/>
                </a:solidFill>
                <a:latin typeface="Times New Roman" pitchFamily="18" charset="0"/>
              </a:rPr>
              <a:t>in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817563" y="1412875"/>
            <a:ext cx="1752600" cy="1762125"/>
            <a:chOff x="667" y="1575"/>
            <a:chExt cx="1104" cy="1110"/>
          </a:xfrm>
        </p:grpSpPr>
        <p:sp>
          <p:nvSpPr>
            <p:cNvPr id="6190" name="Text Box 6"/>
            <p:cNvSpPr txBox="1">
              <a:spLocks noChangeArrowheads="1"/>
            </p:cNvSpPr>
            <p:nvPr/>
          </p:nvSpPr>
          <p:spPr bwMode="auto">
            <a:xfrm>
              <a:off x="667" y="1805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V</a:t>
              </a:r>
              <a:r>
                <a:rPr lang="en-GB" sz="2000" b="1" baseline="-25000"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191" name="Line 7"/>
            <p:cNvSpPr>
              <a:spLocks noChangeShapeType="1"/>
            </p:cNvSpPr>
            <p:nvPr/>
          </p:nvSpPr>
          <p:spPr bwMode="auto">
            <a:xfrm>
              <a:off x="1017" y="222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92" name="Freeform 8"/>
            <p:cNvSpPr>
              <a:spLocks/>
            </p:cNvSpPr>
            <p:nvPr/>
          </p:nvSpPr>
          <p:spPr bwMode="auto">
            <a:xfrm>
              <a:off x="1075" y="1850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39 w 242"/>
                <a:gd name="T3" fmla="*/ 216 h 382"/>
                <a:gd name="T4" fmla="*/ 68 w 242"/>
                <a:gd name="T5" fmla="*/ 114 h 382"/>
                <a:gd name="T6" fmla="*/ 106 w 242"/>
                <a:gd name="T7" fmla="*/ 40 h 382"/>
                <a:gd name="T8" fmla="*/ 143 w 242"/>
                <a:gd name="T9" fmla="*/ 6 h 382"/>
                <a:gd name="T10" fmla="*/ 160 w 242"/>
                <a:gd name="T11" fmla="*/ 4 h 382"/>
                <a:gd name="T12" fmla="*/ 184 w 242"/>
                <a:gd name="T13" fmla="*/ 14 h 382"/>
                <a:gd name="T14" fmla="*/ 213 w 242"/>
                <a:gd name="T15" fmla="*/ 38 h 382"/>
                <a:gd name="T16" fmla="*/ 226 w 242"/>
                <a:gd name="T17" fmla="*/ 62 h 382"/>
                <a:gd name="T18" fmla="*/ 262 w 242"/>
                <a:gd name="T19" fmla="*/ 146 h 382"/>
                <a:gd name="T20" fmla="*/ 288 w 242"/>
                <a:gd name="T21" fmla="*/ 258 h 382"/>
                <a:gd name="T22" fmla="*/ 314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93" name="Freeform 9"/>
            <p:cNvSpPr>
              <a:spLocks/>
            </p:cNvSpPr>
            <p:nvPr/>
          </p:nvSpPr>
          <p:spPr bwMode="auto">
            <a:xfrm flipV="1">
              <a:off x="1343" y="2232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39 w 242"/>
                <a:gd name="T3" fmla="*/ 216 h 382"/>
                <a:gd name="T4" fmla="*/ 68 w 242"/>
                <a:gd name="T5" fmla="*/ 114 h 382"/>
                <a:gd name="T6" fmla="*/ 106 w 242"/>
                <a:gd name="T7" fmla="*/ 40 h 382"/>
                <a:gd name="T8" fmla="*/ 143 w 242"/>
                <a:gd name="T9" fmla="*/ 6 h 382"/>
                <a:gd name="T10" fmla="*/ 160 w 242"/>
                <a:gd name="T11" fmla="*/ 4 h 382"/>
                <a:gd name="T12" fmla="*/ 184 w 242"/>
                <a:gd name="T13" fmla="*/ 14 h 382"/>
                <a:gd name="T14" fmla="*/ 213 w 242"/>
                <a:gd name="T15" fmla="*/ 38 h 382"/>
                <a:gd name="T16" fmla="*/ 226 w 242"/>
                <a:gd name="T17" fmla="*/ 62 h 382"/>
                <a:gd name="T18" fmla="*/ 262 w 242"/>
                <a:gd name="T19" fmla="*/ 146 h 382"/>
                <a:gd name="T20" fmla="*/ 288 w 242"/>
                <a:gd name="T21" fmla="*/ 258 h 382"/>
                <a:gd name="T22" fmla="*/ 314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solidFill>
              <a:srgbClr val="99CCFF"/>
            </a:solidFill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94" name="Text Box 10"/>
            <p:cNvSpPr txBox="1">
              <a:spLocks noChangeArrowheads="1"/>
            </p:cNvSpPr>
            <p:nvPr/>
          </p:nvSpPr>
          <p:spPr bwMode="auto">
            <a:xfrm>
              <a:off x="841" y="2048"/>
              <a:ext cx="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195" name="Text Box 11"/>
            <p:cNvSpPr txBox="1">
              <a:spLocks noChangeArrowheads="1"/>
            </p:cNvSpPr>
            <p:nvPr/>
          </p:nvSpPr>
          <p:spPr bwMode="auto">
            <a:xfrm>
              <a:off x="1072" y="1575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V</a:t>
              </a:r>
              <a:r>
                <a:rPr lang="en-GB" sz="2000" b="1" baseline="-25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196" name="Text Box 12"/>
            <p:cNvSpPr txBox="1">
              <a:spLocks noChangeArrowheads="1"/>
            </p:cNvSpPr>
            <p:nvPr/>
          </p:nvSpPr>
          <p:spPr bwMode="auto">
            <a:xfrm>
              <a:off x="1072" y="2470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-V</a:t>
              </a:r>
              <a:r>
                <a:rPr lang="en-GB" sz="2000" b="1" baseline="-250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2830513" y="1116013"/>
            <a:ext cx="3470275" cy="2528887"/>
            <a:chOff x="1959" y="1327"/>
            <a:chExt cx="2165" cy="1556"/>
          </a:xfrm>
        </p:grpSpPr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3857" y="2003"/>
              <a:ext cx="26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000" b="1">
                  <a:latin typeface="Times New Roman" pitchFamily="18" charset="0"/>
                </a:rPr>
                <a:t>V</a:t>
              </a:r>
              <a:r>
                <a:rPr lang="en-GB" sz="2000" b="1" baseline="-25000">
                  <a:latin typeface="Times New Roman" pitchFamily="18" charset="0"/>
                </a:rPr>
                <a:t>out</a:t>
              </a:r>
            </a:p>
          </p:txBody>
        </p:sp>
        <p:grpSp>
          <p:nvGrpSpPr>
            <p:cNvPr id="6160" name="Group 15"/>
            <p:cNvGrpSpPr>
              <a:grpSpLocks/>
            </p:cNvGrpSpPr>
            <p:nvPr/>
          </p:nvGrpSpPr>
          <p:grpSpPr bwMode="auto">
            <a:xfrm>
              <a:off x="1959" y="1327"/>
              <a:ext cx="1727" cy="1556"/>
              <a:chOff x="1959" y="1327"/>
              <a:chExt cx="1727" cy="1556"/>
            </a:xfrm>
          </p:grpSpPr>
          <p:grpSp>
            <p:nvGrpSpPr>
              <p:cNvPr id="6161" name="Group 16"/>
              <p:cNvGrpSpPr>
                <a:grpSpLocks/>
              </p:cNvGrpSpPr>
              <p:nvPr/>
            </p:nvGrpSpPr>
            <p:grpSpPr bwMode="auto">
              <a:xfrm>
                <a:off x="1959" y="1998"/>
                <a:ext cx="383" cy="365"/>
                <a:chOff x="1405" y="2146"/>
                <a:chExt cx="329" cy="365"/>
              </a:xfrm>
            </p:grpSpPr>
            <p:sp>
              <p:nvSpPr>
                <p:cNvPr id="6188" name="Freeform 17"/>
                <p:cNvSpPr>
                  <a:spLocks/>
                </p:cNvSpPr>
                <p:nvPr/>
              </p:nvSpPr>
              <p:spPr bwMode="auto">
                <a:xfrm>
                  <a:off x="1468" y="2210"/>
                  <a:ext cx="204" cy="238"/>
                </a:xfrm>
                <a:custGeom>
                  <a:avLst/>
                  <a:gdLst>
                    <a:gd name="T0" fmla="*/ 0 w 364"/>
                    <a:gd name="T1" fmla="*/ 53 h 382"/>
                    <a:gd name="T2" fmla="*/ 20 w 364"/>
                    <a:gd name="T3" fmla="*/ 6 h 382"/>
                    <a:gd name="T4" fmla="*/ 40 w 364"/>
                    <a:gd name="T5" fmla="*/ 87 h 382"/>
                    <a:gd name="T6" fmla="*/ 64 w 364"/>
                    <a:gd name="T7" fmla="*/ 40 h 38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64" h="382">
                      <a:moveTo>
                        <a:pt x="0" y="219"/>
                      </a:moveTo>
                      <a:cubicBezTo>
                        <a:pt x="37" y="109"/>
                        <a:pt x="75" y="0"/>
                        <a:pt x="112" y="23"/>
                      </a:cubicBezTo>
                      <a:cubicBezTo>
                        <a:pt x="149" y="46"/>
                        <a:pt x="182" y="336"/>
                        <a:pt x="224" y="359"/>
                      </a:cubicBezTo>
                      <a:cubicBezTo>
                        <a:pt x="266" y="382"/>
                        <a:pt x="341" y="196"/>
                        <a:pt x="364" y="163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189" name="Oval 18"/>
                <p:cNvSpPr>
                  <a:spLocks noChangeArrowheads="1"/>
                </p:cNvSpPr>
                <p:nvPr/>
              </p:nvSpPr>
              <p:spPr bwMode="auto">
                <a:xfrm>
                  <a:off x="1405" y="2146"/>
                  <a:ext cx="329" cy="365"/>
                </a:xfrm>
                <a:prstGeom prst="ellips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162" name="Line 19"/>
              <p:cNvSpPr>
                <a:spLocks noChangeShapeType="1"/>
              </p:cNvSpPr>
              <p:nvPr/>
            </p:nvSpPr>
            <p:spPr bwMode="auto">
              <a:xfrm>
                <a:off x="2142" y="2363"/>
                <a:ext cx="0" cy="33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3" name="Line 20"/>
              <p:cNvSpPr>
                <a:spLocks noChangeShapeType="1"/>
              </p:cNvSpPr>
              <p:nvPr/>
            </p:nvSpPr>
            <p:spPr bwMode="auto">
              <a:xfrm>
                <a:off x="2142" y="1650"/>
                <a:ext cx="0" cy="34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4" name="Line 21"/>
              <p:cNvSpPr>
                <a:spLocks noChangeShapeType="1"/>
              </p:cNvSpPr>
              <p:nvPr/>
            </p:nvSpPr>
            <p:spPr bwMode="auto">
              <a:xfrm>
                <a:off x="2142" y="1650"/>
                <a:ext cx="395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5" name="Line 22"/>
              <p:cNvSpPr>
                <a:spLocks noChangeShapeType="1"/>
              </p:cNvSpPr>
              <p:nvPr/>
            </p:nvSpPr>
            <p:spPr bwMode="auto">
              <a:xfrm>
                <a:off x="2812" y="1650"/>
                <a:ext cx="80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6" name="Line 23"/>
              <p:cNvSpPr>
                <a:spLocks noChangeShapeType="1"/>
              </p:cNvSpPr>
              <p:nvPr/>
            </p:nvSpPr>
            <p:spPr bwMode="auto">
              <a:xfrm>
                <a:off x="3618" y="1650"/>
                <a:ext cx="0" cy="35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7" name="Line 24"/>
              <p:cNvSpPr>
                <a:spLocks noChangeShapeType="1"/>
              </p:cNvSpPr>
              <p:nvPr/>
            </p:nvSpPr>
            <p:spPr bwMode="auto">
              <a:xfrm>
                <a:off x="3618" y="2293"/>
                <a:ext cx="0" cy="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8" name="Line 25"/>
              <p:cNvSpPr>
                <a:spLocks noChangeShapeType="1"/>
              </p:cNvSpPr>
              <p:nvPr/>
            </p:nvSpPr>
            <p:spPr bwMode="auto">
              <a:xfrm>
                <a:off x="2142" y="2693"/>
                <a:ext cx="147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9" name="Text Box 26"/>
              <p:cNvSpPr txBox="1">
                <a:spLocks noChangeArrowheads="1"/>
              </p:cNvSpPr>
              <p:nvPr/>
            </p:nvSpPr>
            <p:spPr bwMode="auto">
              <a:xfrm>
                <a:off x="3341" y="2038"/>
                <a:ext cx="21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GB" sz="2000" b="1">
                    <a:solidFill>
                      <a:schemeClr val="accent2"/>
                    </a:solidFill>
                    <a:latin typeface="Times New Roman" pitchFamily="18" charset="0"/>
                  </a:rPr>
                  <a:t>R</a:t>
                </a:r>
                <a:r>
                  <a:rPr lang="en-GB" sz="2000" b="1" baseline="-25000">
                    <a:solidFill>
                      <a:schemeClr val="accent2"/>
                    </a:solidFill>
                    <a:latin typeface="Times New Roman" pitchFamily="18" charset="0"/>
                  </a:rPr>
                  <a:t>L</a:t>
                </a:r>
                <a:endParaRPr lang="en-GB" sz="2000" b="1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170" name="Group 27"/>
              <p:cNvGrpSpPr>
                <a:grpSpLocks/>
              </p:cNvGrpSpPr>
              <p:nvPr/>
            </p:nvGrpSpPr>
            <p:grpSpPr bwMode="auto">
              <a:xfrm rot="10787707" flipV="1">
                <a:off x="3009" y="2002"/>
                <a:ext cx="226" cy="191"/>
                <a:chOff x="3504" y="3120"/>
                <a:chExt cx="336" cy="309"/>
              </a:xfrm>
            </p:grpSpPr>
            <p:sp>
              <p:nvSpPr>
                <p:cNvPr id="6186" name="AutoShape 28"/>
                <p:cNvSpPr>
                  <a:spLocks noChangeArrowheads="1"/>
                </p:cNvSpPr>
                <p:nvPr/>
              </p:nvSpPr>
              <p:spPr bwMode="auto">
                <a:xfrm>
                  <a:off x="3527" y="3163"/>
                  <a:ext cx="283" cy="2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CC00"/>
                </a:solidFill>
                <a:ln w="38100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6187" name="Line 29"/>
                <p:cNvSpPr>
                  <a:spLocks noChangeShapeType="1"/>
                </p:cNvSpPr>
                <p:nvPr/>
              </p:nvSpPr>
              <p:spPr bwMode="auto">
                <a:xfrm>
                  <a:off x="3504" y="312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171" name="Line 30"/>
              <p:cNvSpPr>
                <a:spLocks noChangeShapeType="1"/>
              </p:cNvSpPr>
              <p:nvPr/>
            </p:nvSpPr>
            <p:spPr bwMode="auto">
              <a:xfrm>
                <a:off x="3128" y="1650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2" name="Line 31"/>
              <p:cNvSpPr>
                <a:spLocks noChangeShapeType="1"/>
              </p:cNvSpPr>
              <p:nvPr/>
            </p:nvSpPr>
            <p:spPr bwMode="auto">
              <a:xfrm>
                <a:off x="3120" y="2208"/>
                <a:ext cx="0" cy="483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3" name="Text Box 32"/>
              <p:cNvSpPr txBox="1">
                <a:spLocks noChangeArrowheads="1"/>
              </p:cNvSpPr>
              <p:nvPr/>
            </p:nvSpPr>
            <p:spPr bwMode="auto">
              <a:xfrm>
                <a:off x="2158" y="2322"/>
                <a:ext cx="231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6174" name="Text Box 33"/>
              <p:cNvSpPr txBox="1">
                <a:spLocks noChangeArrowheads="1"/>
              </p:cNvSpPr>
              <p:nvPr/>
            </p:nvSpPr>
            <p:spPr bwMode="auto">
              <a:xfrm>
                <a:off x="2156" y="1680"/>
                <a:ext cx="231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latin typeface="Times New Roman" pitchFamily="18" charset="0"/>
                  </a:rPr>
                  <a:t>_</a:t>
                </a:r>
              </a:p>
            </p:txBody>
          </p:sp>
          <p:grpSp>
            <p:nvGrpSpPr>
              <p:cNvPr id="6175" name="Group 34"/>
              <p:cNvGrpSpPr>
                <a:grpSpLocks/>
              </p:cNvGrpSpPr>
              <p:nvPr/>
            </p:nvGrpSpPr>
            <p:grpSpPr bwMode="auto">
              <a:xfrm>
                <a:off x="3002" y="2787"/>
                <a:ext cx="240" cy="96"/>
                <a:chOff x="967" y="4149"/>
                <a:chExt cx="240" cy="96"/>
              </a:xfrm>
            </p:grpSpPr>
            <p:grpSp>
              <p:nvGrpSpPr>
                <p:cNvPr id="6182" name="Group 35"/>
                <p:cNvGrpSpPr>
                  <a:grpSpLocks/>
                </p:cNvGrpSpPr>
                <p:nvPr/>
              </p:nvGrpSpPr>
              <p:grpSpPr bwMode="auto">
                <a:xfrm>
                  <a:off x="967" y="4149"/>
                  <a:ext cx="240" cy="54"/>
                  <a:chOff x="4353" y="2294"/>
                  <a:chExt cx="240" cy="54"/>
                </a:xfrm>
              </p:grpSpPr>
              <p:sp>
                <p:nvSpPr>
                  <p:cNvPr id="61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353" y="2294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  <p:sp>
                <p:nvSpPr>
                  <p:cNvPr id="61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419" y="2348"/>
                    <a:ext cx="11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SG"/>
                  </a:p>
                </p:txBody>
              </p:sp>
            </p:grpSp>
            <p:sp>
              <p:nvSpPr>
                <p:cNvPr id="6183" name="Line 38"/>
                <p:cNvSpPr>
                  <a:spLocks noChangeShapeType="1"/>
                </p:cNvSpPr>
                <p:nvPr/>
              </p:nvSpPr>
              <p:spPr bwMode="auto">
                <a:xfrm>
                  <a:off x="1066" y="424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SG"/>
                </a:p>
              </p:txBody>
            </p:sp>
          </p:grpSp>
          <p:sp>
            <p:nvSpPr>
              <p:cNvPr id="6176" name="Freeform 39"/>
              <p:cNvSpPr>
                <a:spLocks/>
              </p:cNvSpPr>
              <p:nvPr/>
            </p:nvSpPr>
            <p:spPr bwMode="auto">
              <a:xfrm rot="-5400000">
                <a:off x="3476" y="2076"/>
                <a:ext cx="276" cy="144"/>
              </a:xfrm>
              <a:custGeom>
                <a:avLst/>
                <a:gdLst>
                  <a:gd name="T0" fmla="*/ 0 w 2475"/>
                  <a:gd name="T1" fmla="*/ 1 h 1110"/>
                  <a:gd name="T2" fmla="*/ 0 w 2475"/>
                  <a:gd name="T3" fmla="*/ 0 h 1110"/>
                  <a:gd name="T4" fmla="*/ 1 w 2475"/>
                  <a:gd name="T5" fmla="*/ 2 h 1110"/>
                  <a:gd name="T6" fmla="*/ 1 w 2475"/>
                  <a:gd name="T7" fmla="*/ 0 h 1110"/>
                  <a:gd name="T8" fmla="*/ 1 w 2475"/>
                  <a:gd name="T9" fmla="*/ 2 h 1110"/>
                  <a:gd name="T10" fmla="*/ 2 w 2475"/>
                  <a:gd name="T11" fmla="*/ 0 h 1110"/>
                  <a:gd name="T12" fmla="*/ 2 w 2475"/>
                  <a:gd name="T13" fmla="*/ 2 h 1110"/>
                  <a:gd name="T14" fmla="*/ 3 w 2475"/>
                  <a:gd name="T15" fmla="*/ 0 h 1110"/>
                  <a:gd name="T16" fmla="*/ 3 w 2475"/>
                  <a:gd name="T17" fmla="*/ 2 h 1110"/>
                  <a:gd name="T18" fmla="*/ 3 w 2475"/>
                  <a:gd name="T19" fmla="*/ 1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7" name="Freeform 40"/>
              <p:cNvSpPr>
                <a:spLocks/>
              </p:cNvSpPr>
              <p:nvPr/>
            </p:nvSpPr>
            <p:spPr bwMode="auto">
              <a:xfrm>
                <a:off x="2534" y="1572"/>
                <a:ext cx="276" cy="144"/>
              </a:xfrm>
              <a:custGeom>
                <a:avLst/>
                <a:gdLst>
                  <a:gd name="T0" fmla="*/ 0 w 2475"/>
                  <a:gd name="T1" fmla="*/ 1 h 1110"/>
                  <a:gd name="T2" fmla="*/ 0 w 2475"/>
                  <a:gd name="T3" fmla="*/ 0 h 1110"/>
                  <a:gd name="T4" fmla="*/ 1 w 2475"/>
                  <a:gd name="T5" fmla="*/ 2 h 1110"/>
                  <a:gd name="T6" fmla="*/ 1 w 2475"/>
                  <a:gd name="T7" fmla="*/ 0 h 1110"/>
                  <a:gd name="T8" fmla="*/ 1 w 2475"/>
                  <a:gd name="T9" fmla="*/ 2 h 1110"/>
                  <a:gd name="T10" fmla="*/ 2 w 2475"/>
                  <a:gd name="T11" fmla="*/ 0 h 1110"/>
                  <a:gd name="T12" fmla="*/ 2 w 2475"/>
                  <a:gd name="T13" fmla="*/ 2 h 1110"/>
                  <a:gd name="T14" fmla="*/ 3 w 2475"/>
                  <a:gd name="T15" fmla="*/ 0 h 1110"/>
                  <a:gd name="T16" fmla="*/ 3 w 2475"/>
                  <a:gd name="T17" fmla="*/ 2 h 1110"/>
                  <a:gd name="T18" fmla="*/ 3 w 2475"/>
                  <a:gd name="T19" fmla="*/ 1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8" name="Line 41"/>
              <p:cNvSpPr>
                <a:spLocks noChangeShapeType="1"/>
              </p:cNvSpPr>
              <p:nvPr/>
            </p:nvSpPr>
            <p:spPr bwMode="auto">
              <a:xfrm flipV="1">
                <a:off x="3126" y="2706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79" name="Freeform 42"/>
              <p:cNvSpPr>
                <a:spLocks/>
              </p:cNvSpPr>
              <p:nvPr/>
            </p:nvSpPr>
            <p:spPr bwMode="auto">
              <a:xfrm>
                <a:off x="2430" y="1782"/>
                <a:ext cx="504" cy="762"/>
              </a:xfrm>
              <a:custGeom>
                <a:avLst/>
                <a:gdLst>
                  <a:gd name="T0" fmla="*/ 13 w 558"/>
                  <a:gd name="T1" fmla="*/ 162 h 762"/>
                  <a:gd name="T2" fmla="*/ 13 w 558"/>
                  <a:gd name="T3" fmla="*/ 0 h 762"/>
                  <a:gd name="T4" fmla="*/ 411 w 558"/>
                  <a:gd name="T5" fmla="*/ 0 h 762"/>
                  <a:gd name="T6" fmla="*/ 411 w 558"/>
                  <a:gd name="T7" fmla="*/ 762 h 762"/>
                  <a:gd name="T8" fmla="*/ 0 w 558"/>
                  <a:gd name="T9" fmla="*/ 762 h 762"/>
                  <a:gd name="T10" fmla="*/ 0 w 558"/>
                  <a:gd name="T11" fmla="*/ 570 h 7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8" h="762">
                    <a:moveTo>
                      <a:pt x="18" y="162"/>
                    </a:moveTo>
                    <a:lnTo>
                      <a:pt x="18" y="0"/>
                    </a:lnTo>
                    <a:lnTo>
                      <a:pt x="558" y="0"/>
                    </a:lnTo>
                    <a:lnTo>
                      <a:pt x="558" y="762"/>
                    </a:lnTo>
                    <a:lnTo>
                      <a:pt x="0" y="762"/>
                    </a:lnTo>
                    <a:lnTo>
                      <a:pt x="0" y="570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80" name="Text Box 43"/>
              <p:cNvSpPr txBox="1">
                <a:spLocks noChangeArrowheads="1"/>
              </p:cNvSpPr>
              <p:nvPr/>
            </p:nvSpPr>
            <p:spPr bwMode="auto">
              <a:xfrm>
                <a:off x="2696" y="2234"/>
                <a:ext cx="189" cy="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solidFill>
                      <a:srgbClr val="FF000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6181" name="Rectangle 44"/>
              <p:cNvSpPr>
                <a:spLocks noChangeArrowheads="1"/>
              </p:cNvSpPr>
              <p:nvPr/>
            </p:nvSpPr>
            <p:spPr bwMode="auto">
              <a:xfrm>
                <a:off x="2582" y="1327"/>
                <a:ext cx="281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chemeClr val="accent2"/>
                    </a:solidFill>
                    <a:latin typeface="Times New Roman" pitchFamily="18" charset="0"/>
                  </a:rPr>
                  <a:t>R</a:t>
                </a:r>
                <a:r>
                  <a:rPr lang="en-GB" sz="2000" b="1" baseline="-25000">
                    <a:solidFill>
                      <a:schemeClr val="accent2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5165" name="Group 45"/>
          <p:cNvGrpSpPr>
            <a:grpSpLocks/>
          </p:cNvGrpSpPr>
          <p:nvPr/>
        </p:nvGrpSpPr>
        <p:grpSpPr bwMode="auto">
          <a:xfrm>
            <a:off x="6683375" y="1844675"/>
            <a:ext cx="1900238" cy="1152525"/>
            <a:chOff x="4178" y="1817"/>
            <a:chExt cx="1197" cy="726"/>
          </a:xfrm>
        </p:grpSpPr>
        <p:sp>
          <p:nvSpPr>
            <p:cNvPr id="6154" name="Line 46"/>
            <p:cNvSpPr>
              <a:spLocks noChangeShapeType="1"/>
            </p:cNvSpPr>
            <p:nvPr/>
          </p:nvSpPr>
          <p:spPr bwMode="auto">
            <a:xfrm>
              <a:off x="4434" y="2198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55" name="Text Box 47"/>
            <p:cNvSpPr txBox="1">
              <a:spLocks noChangeArrowheads="1"/>
            </p:cNvSpPr>
            <p:nvPr/>
          </p:nvSpPr>
          <p:spPr bwMode="auto">
            <a:xfrm>
              <a:off x="4178" y="2014"/>
              <a:ext cx="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156" name="Freeform 48"/>
            <p:cNvSpPr>
              <a:spLocks/>
            </p:cNvSpPr>
            <p:nvPr/>
          </p:nvSpPr>
          <p:spPr bwMode="auto">
            <a:xfrm flipH="1">
              <a:off x="4517" y="1817"/>
              <a:ext cx="264" cy="382"/>
            </a:xfrm>
            <a:custGeom>
              <a:avLst/>
              <a:gdLst>
                <a:gd name="T0" fmla="*/ 0 w 242"/>
                <a:gd name="T1" fmla="*/ 378 h 382"/>
                <a:gd name="T2" fmla="*/ 39 w 242"/>
                <a:gd name="T3" fmla="*/ 216 h 382"/>
                <a:gd name="T4" fmla="*/ 68 w 242"/>
                <a:gd name="T5" fmla="*/ 114 h 382"/>
                <a:gd name="T6" fmla="*/ 106 w 242"/>
                <a:gd name="T7" fmla="*/ 40 h 382"/>
                <a:gd name="T8" fmla="*/ 143 w 242"/>
                <a:gd name="T9" fmla="*/ 6 h 382"/>
                <a:gd name="T10" fmla="*/ 160 w 242"/>
                <a:gd name="T11" fmla="*/ 4 h 382"/>
                <a:gd name="T12" fmla="*/ 184 w 242"/>
                <a:gd name="T13" fmla="*/ 14 h 382"/>
                <a:gd name="T14" fmla="*/ 213 w 242"/>
                <a:gd name="T15" fmla="*/ 38 h 382"/>
                <a:gd name="T16" fmla="*/ 226 w 242"/>
                <a:gd name="T17" fmla="*/ 62 h 382"/>
                <a:gd name="T18" fmla="*/ 262 w 242"/>
                <a:gd name="T19" fmla="*/ 146 h 382"/>
                <a:gd name="T20" fmla="*/ 288 w 242"/>
                <a:gd name="T21" fmla="*/ 258 h 382"/>
                <a:gd name="T22" fmla="*/ 314 w 242"/>
                <a:gd name="T23" fmla="*/ 382 h 3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2" h="382">
                  <a:moveTo>
                    <a:pt x="0" y="378"/>
                  </a:moveTo>
                  <a:cubicBezTo>
                    <a:pt x="10" y="319"/>
                    <a:pt x="21" y="260"/>
                    <a:pt x="30" y="216"/>
                  </a:cubicBezTo>
                  <a:cubicBezTo>
                    <a:pt x="39" y="172"/>
                    <a:pt x="43" y="143"/>
                    <a:pt x="52" y="114"/>
                  </a:cubicBezTo>
                  <a:cubicBezTo>
                    <a:pt x="61" y="85"/>
                    <a:pt x="72" y="58"/>
                    <a:pt x="82" y="40"/>
                  </a:cubicBezTo>
                  <a:cubicBezTo>
                    <a:pt x="92" y="22"/>
                    <a:pt x="103" y="12"/>
                    <a:pt x="110" y="6"/>
                  </a:cubicBezTo>
                  <a:cubicBezTo>
                    <a:pt x="117" y="0"/>
                    <a:pt x="119" y="3"/>
                    <a:pt x="124" y="4"/>
                  </a:cubicBezTo>
                  <a:cubicBezTo>
                    <a:pt x="129" y="5"/>
                    <a:pt x="135" y="8"/>
                    <a:pt x="142" y="14"/>
                  </a:cubicBezTo>
                  <a:cubicBezTo>
                    <a:pt x="149" y="20"/>
                    <a:pt x="159" y="30"/>
                    <a:pt x="164" y="38"/>
                  </a:cubicBezTo>
                  <a:cubicBezTo>
                    <a:pt x="169" y="46"/>
                    <a:pt x="168" y="44"/>
                    <a:pt x="174" y="62"/>
                  </a:cubicBezTo>
                  <a:cubicBezTo>
                    <a:pt x="180" y="80"/>
                    <a:pt x="194" y="113"/>
                    <a:pt x="202" y="146"/>
                  </a:cubicBezTo>
                  <a:cubicBezTo>
                    <a:pt x="210" y="179"/>
                    <a:pt x="215" y="219"/>
                    <a:pt x="222" y="258"/>
                  </a:cubicBezTo>
                  <a:cubicBezTo>
                    <a:pt x="229" y="297"/>
                    <a:pt x="235" y="339"/>
                    <a:pt x="242" y="382"/>
                  </a:cubicBez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57" name="Text Box 49"/>
            <p:cNvSpPr txBox="1">
              <a:spLocks noChangeArrowheads="1"/>
            </p:cNvSpPr>
            <p:nvPr/>
          </p:nvSpPr>
          <p:spPr bwMode="auto">
            <a:xfrm>
              <a:off x="4712" y="2293"/>
              <a:ext cx="6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accent2"/>
                  </a:solidFill>
                  <a:latin typeface="Times New Roman" pitchFamily="18" charset="0"/>
                </a:rPr>
                <a:t>-0.7V</a:t>
              </a:r>
            </a:p>
          </p:txBody>
        </p:sp>
        <p:sp>
          <p:nvSpPr>
            <p:cNvPr id="6158" name="Freeform 50"/>
            <p:cNvSpPr>
              <a:spLocks/>
            </p:cNvSpPr>
            <p:nvPr/>
          </p:nvSpPr>
          <p:spPr bwMode="auto">
            <a:xfrm flipV="1">
              <a:off x="4780" y="2200"/>
              <a:ext cx="312" cy="80"/>
            </a:xfrm>
            <a:custGeom>
              <a:avLst/>
              <a:gdLst>
                <a:gd name="T0" fmla="*/ 0 w 304"/>
                <a:gd name="T1" fmla="*/ 88 h 76"/>
                <a:gd name="T2" fmla="*/ 16 w 304"/>
                <a:gd name="T3" fmla="*/ 0 h 76"/>
                <a:gd name="T4" fmla="*/ 320 w 304"/>
                <a:gd name="T5" fmla="*/ 0 h 76"/>
                <a:gd name="T6" fmla="*/ 328 w 304"/>
                <a:gd name="T7" fmla="*/ 84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76">
                  <a:moveTo>
                    <a:pt x="0" y="76"/>
                  </a:moveTo>
                  <a:lnTo>
                    <a:pt x="16" y="0"/>
                  </a:lnTo>
                  <a:lnTo>
                    <a:pt x="296" y="0"/>
                  </a:lnTo>
                  <a:lnTo>
                    <a:pt x="304" y="72"/>
                  </a:lnTo>
                </a:path>
              </a:pathLst>
            </a:custGeom>
            <a:solidFill>
              <a:srgbClr val="99CCFF"/>
            </a:solidFill>
            <a:ln w="38100" cap="flat" cmpd="sng">
              <a:solidFill>
                <a:srgbClr val="6600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5171" name="Object 51"/>
          <p:cNvGraphicFramePr>
            <a:graphicFrameLocks noChangeAspect="1"/>
          </p:cNvGraphicFramePr>
          <p:nvPr/>
        </p:nvGraphicFramePr>
        <p:xfrm>
          <a:off x="4067175" y="5029200"/>
          <a:ext cx="27368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3" imgW="2844800" imgH="800100" progId="Equation.3">
                  <p:embed/>
                </p:oleObj>
              </mc:Choice>
              <mc:Fallback>
                <p:oleObj name="Equation" r:id="rId3" imgW="2844800" imgH="8001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029200"/>
                        <a:ext cx="2736850" cy="776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2" name="AutoShape 52"/>
          <p:cNvSpPr>
            <a:spLocks noChangeArrowheads="1"/>
          </p:cNvSpPr>
          <p:nvPr/>
        </p:nvSpPr>
        <p:spPr bwMode="auto">
          <a:xfrm>
            <a:off x="6164263" y="4218109"/>
            <a:ext cx="2952750" cy="2282825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>
                <a:solidFill>
                  <a:srgbClr val="FF0000"/>
                </a:solidFill>
                <a:latin typeface="Comic Sans MS" pitchFamily="66" charset="0"/>
              </a:rPr>
              <a:t>Answer to </a:t>
            </a:r>
            <a:r>
              <a:rPr lang="en-GB" sz="2000" b="1" dirty="0" err="1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GB" sz="2000" b="1" baseline="-250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GB" sz="2000" b="1" dirty="0">
                <a:solidFill>
                  <a:srgbClr val="FF0000"/>
                </a:solidFill>
                <a:latin typeface="Comic Sans MS" pitchFamily="66" charset="0"/>
              </a:rPr>
              <a:t> question!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639E4-A67C-4242-BED2-FE27ECB19DE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animBg="1" autoUpdateAnimBg="0"/>
      <p:bldP spid="5172" grpId="0" animBg="1"/>
      <p:bldP spid="517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31788" y="650875"/>
          <a:ext cx="86121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Bitmap Image" r:id="rId3" imgW="6752381" imgH="571731" progId="Paint.Picture">
                  <p:embed/>
                </p:oleObj>
              </mc:Choice>
              <mc:Fallback>
                <p:oleObj name="Bitmap Image" r:id="rId3" imgW="6752381" imgH="57173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650875"/>
                        <a:ext cx="861218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rgbClr val="FF66CC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3850" y="112713"/>
            <a:ext cx="3208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200" b="1">
                <a:solidFill>
                  <a:srgbClr val="FF3399"/>
                </a:solidFill>
                <a:latin typeface="Times New Roman" pitchFamily="18" charset="0"/>
              </a:rPr>
              <a:t>Example 19-5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76300" y="2319338"/>
          <a:ext cx="74930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Bitmap Image" r:id="rId5" imgW="4458322" imgH="2180952" progId="Paint.Picture">
                  <p:embed/>
                </p:oleObj>
              </mc:Choice>
              <mc:Fallback>
                <p:oleObj name="Bitmap Image" r:id="rId5" imgW="4458322" imgH="218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319338"/>
                        <a:ext cx="7493000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>
                            <a:solidFill>
                              <a:srgbClr val="FF66CC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A3DB7-E309-4757-9629-DB4F6B69889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Bitmap Image" r:id="rId3" imgW="6904762" imgH="3704762" progId="Paint.Picture">
                  <p:embed/>
                </p:oleObj>
              </mc:Choice>
              <mc:Fallback>
                <p:oleObj name="Bitmap Image" r:id="rId3" imgW="6904762" imgH="370476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66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9388" y="3284538"/>
            <a:ext cx="8785225" cy="3313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2492375"/>
            <a:ext cx="579596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2565400"/>
            <a:ext cx="5867400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BA8D2-4511-4066-A5E0-B65C5F465A7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341438"/>
            <a:ext cx="8229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solidFill>
                  <a:srgbClr val="00B050"/>
                </a:solidFill>
              </a:rPr>
              <a:t>Diode limiters clip off voltage above or below required levels. Limiters are also called clippers.</a:t>
            </a:r>
          </a:p>
          <a:p>
            <a:pPr eaLnBrk="1" hangingPunct="1">
              <a:spcBef>
                <a:spcPct val="20000"/>
              </a:spcBef>
            </a:pPr>
            <a:endParaRPr lang="en-GB" sz="16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solidFill>
                  <a:srgbClr val="00B0F0"/>
                </a:solidFill>
              </a:rPr>
              <a:t>The three major categories of limiters are :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2400" dirty="0">
                <a:solidFill>
                  <a:srgbClr val="00B050"/>
                </a:solidFill>
              </a:rPr>
              <a:t> Positive Limiter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2400" dirty="0">
                <a:solidFill>
                  <a:srgbClr val="FFC000"/>
                </a:solidFill>
              </a:rPr>
              <a:t> Negative Limiter</a:t>
            </a:r>
          </a:p>
          <a:p>
            <a:pPr eaLnBrk="1" hangingPunct="1">
              <a:spcBef>
                <a:spcPct val="20000"/>
              </a:spcBef>
            </a:pPr>
            <a:endParaRPr lang="en-GB" sz="1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215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BA8D2-4511-4066-A5E0-B65C5F465A7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755576" y="301372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1EBA9-8BF9-4185-B00E-C9FFCF34E0E3}" type="slidenum">
              <a:rPr lang="en-GB" smtClean="0">
                <a:solidFill>
                  <a:srgbClr val="FFFF00"/>
                </a:solidFill>
              </a:rPr>
              <a:pPr>
                <a:defRPr/>
              </a:pPr>
              <a:t>9</a:t>
            </a:fld>
            <a:endParaRPr lang="en-GB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292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Times New Roman</vt:lpstr>
      <vt:lpstr>Wingdings</vt:lpstr>
      <vt:lpstr>Default Design</vt:lpstr>
      <vt:lpstr>60 Anniversary PPT Template 1</vt:lpstr>
      <vt:lpstr>1_60 Anniversary PPT Template 1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Diode Limiting Circuits</dc:title>
  <dc:creator>s22217</dc:creator>
  <cp:lastModifiedBy>Thio-Tang Choy Yong</cp:lastModifiedBy>
  <cp:revision>28</cp:revision>
  <dcterms:created xsi:type="dcterms:W3CDTF">2006-01-09T04:26:08Z</dcterms:created>
  <dcterms:modified xsi:type="dcterms:W3CDTF">2018-03-16T08:44:06Z</dcterms:modified>
</cp:coreProperties>
</file>