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7" r:id="rId2"/>
    <p:sldMasterId id="2147483729" r:id="rId3"/>
  </p:sldMasterIdLst>
  <p:notesMasterIdLst>
    <p:notesMasterId r:id="rId21"/>
  </p:notesMasterIdLst>
  <p:sldIdLst>
    <p:sldId id="257" r:id="rId4"/>
    <p:sldId id="301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97" r:id="rId16"/>
    <p:sldId id="298" r:id="rId17"/>
    <p:sldId id="269" r:id="rId18"/>
    <p:sldId id="302" r:id="rId19"/>
    <p:sldId id="300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B966"/>
    <a:srgbClr val="CEB999"/>
    <a:srgbClr val="000000"/>
    <a:srgbClr val="65B1C9"/>
    <a:srgbClr val="0099CC"/>
    <a:srgbClr val="3399FF"/>
    <a:srgbClr val="BCF7FA"/>
    <a:srgbClr val="5FECF3"/>
    <a:srgbClr val="FDFD5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248" autoAdjust="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92EB4DC-2DE0-425E-8D7D-B2807EA221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739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ACD4E-99A9-46BA-856F-0FD29B32749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1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40952-DB55-482E-A859-8ACD8B03FE6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C017D-4487-4039-A576-2C8B7E43E9C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33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A9EE7-F5CB-4921-9D32-E72A655A68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36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5E62B-F5B2-41DB-AD4E-C895771DC60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42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86C42-5C03-4B9C-94D4-7E271F5F13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1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0080F-0E16-4661-8985-C2F1F6540A0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8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9271A-B4DD-43D9-A242-C5374E892B2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5834F-C9DA-4F0E-B049-48D87F85D55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28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5D7A9-4C5A-43BA-80A8-C0A49FCB2AA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30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F4796-0741-4DBA-89B7-5D573C88E7F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5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92505-4112-4E3C-B7EF-E1C24E78FB2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2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A1F015-8672-4D64-9F08-D50CF9EDD5E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09731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332602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6" y="3682653"/>
            <a:ext cx="3960812" cy="889348"/>
          </a:xfrm>
          <a:solidFill>
            <a:schemeClr val="accent2">
              <a:lumMod val="50000"/>
            </a:schemeClr>
          </a:solidFill>
        </p:spPr>
        <p:txBody>
          <a:bodyPr anchor="ctr" anchorCtr="0"/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Zener Diodes</a:t>
            </a:r>
            <a:endParaRPr lang="en-GB" sz="3600" b="1" dirty="0" smtClean="0">
              <a:solidFill>
                <a:schemeClr val="bg1"/>
              </a:solidFill>
            </a:endParaRP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AD2BB7-734B-4366-BD9A-1E9CD76B3D37}" type="slidenum">
              <a:rPr lang="en-GB" sz="1400">
                <a:solidFill>
                  <a:srgbClr val="EAEAEA"/>
                </a:solidFill>
              </a:rPr>
              <a:pPr eaLnBrk="1" hangingPunct="1"/>
              <a:t>1</a:t>
            </a:fld>
            <a:endParaRPr lang="en-GB" sz="1400">
              <a:solidFill>
                <a:srgbClr val="EAEAEA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9375" y="1086507"/>
            <a:ext cx="8848725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b">
            <a:normAutofit fontScale="900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rgbClr val="0070C0"/>
                </a:solidFill>
              </a:rPr>
              <a:t>Chapter 20:</a:t>
            </a:r>
            <a:br>
              <a:rPr lang="en-US" sz="5400" cap="none" dirty="0" smtClean="0">
                <a:solidFill>
                  <a:srgbClr val="0070C0"/>
                </a:solidFill>
              </a:rPr>
            </a:br>
            <a:r>
              <a:rPr lang="en-US" sz="5400" cap="none" dirty="0" smtClean="0">
                <a:solidFill>
                  <a:srgbClr val="0070C0"/>
                </a:solidFill>
              </a:rPr>
              <a:t>Special Purpose Diodes</a:t>
            </a:r>
            <a:r>
              <a:rPr lang="en-US" sz="5400" dirty="0" smtClean="0">
                <a:solidFill>
                  <a:srgbClr val="0070C0"/>
                </a:solidFill>
              </a:rPr>
              <a:t/>
            </a:r>
            <a:br>
              <a:rPr lang="en-US" sz="5400" dirty="0" smtClean="0">
                <a:solidFill>
                  <a:srgbClr val="0070C0"/>
                </a:solidFill>
              </a:rPr>
            </a:br>
            <a:r>
              <a:rPr lang="en-US" sz="5400" dirty="0" smtClean="0">
                <a:solidFill>
                  <a:srgbClr val="0070C0"/>
                </a:solidFill>
              </a:rPr>
              <a:t>(</a:t>
            </a:r>
            <a:r>
              <a:rPr lang="en-US" sz="5400" cap="none" dirty="0" smtClean="0">
                <a:solidFill>
                  <a:srgbClr val="0070C0"/>
                </a:solidFill>
              </a:rPr>
              <a:t>Part </a:t>
            </a:r>
            <a:r>
              <a:rPr lang="en-US" sz="5400" dirty="0" smtClean="0">
                <a:solidFill>
                  <a:srgbClr val="0070C0"/>
                </a:solidFill>
              </a:rPr>
              <a:t>1)</a:t>
            </a:r>
            <a:endParaRPr lang="en-GB" sz="5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647500"/>
            <a:ext cx="3311525" cy="35274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Hence a practical </a:t>
            </a:r>
            <a:r>
              <a:rPr lang="en-US" sz="2400" dirty="0" err="1" smtClean="0"/>
              <a:t>zener</a:t>
            </a:r>
            <a:r>
              <a:rPr lang="en-US" sz="2400" dirty="0" smtClean="0"/>
              <a:t> can be modeled as the equivalent of </a:t>
            </a:r>
          </a:p>
          <a:p>
            <a:pPr lvl="1" eaLnBrk="1" hangingPunct="1"/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folHlink"/>
                </a:solidFill>
              </a:rPr>
              <a:t>voltage source</a:t>
            </a:r>
          </a:p>
          <a:p>
            <a:pPr lvl="1" eaLnBrk="1" hangingPunct="1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“resistor-like” property</a:t>
            </a:r>
            <a:r>
              <a:rPr lang="en-US" sz="2400" dirty="0" smtClean="0"/>
              <a:t> known as </a:t>
            </a:r>
            <a:r>
              <a:rPr lang="en-US" sz="2400" b="1" i="1" dirty="0" err="1" smtClean="0">
                <a:solidFill>
                  <a:srgbClr val="0000FF"/>
                </a:solidFill>
              </a:rPr>
              <a:t>impedence</a:t>
            </a:r>
            <a:endParaRPr lang="en-GB" sz="2400" b="1" i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3323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6990011"/>
              </p:ext>
            </p:extLst>
          </p:nvPr>
        </p:nvGraphicFramePr>
        <p:xfrm>
          <a:off x="2484438" y="5772150"/>
          <a:ext cx="151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3" imgW="583947" imgH="368140" progId="Equation.3">
                  <p:embed/>
                </p:oleObj>
              </mc:Choice>
              <mc:Fallback>
                <p:oleObj name="Equation" r:id="rId3" imgW="583947" imgH="3681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772150"/>
                        <a:ext cx="1511300" cy="952500"/>
                      </a:xfrm>
                      <a:prstGeom prst="rect">
                        <a:avLst/>
                      </a:prstGeom>
                      <a:noFill/>
                      <a:ln w="12700" cap="flat">
                        <a:solidFill>
                          <a:srgbClr val="0000FF"/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AADC8E-8D55-4BFA-8B4A-FCE68E952442}" type="slidenum">
              <a:rPr lang="en-GB" sz="1400"/>
              <a:pPr eaLnBrk="1" hangingPunct="1"/>
              <a:t>10</a:t>
            </a:fld>
            <a:endParaRPr lang="en-GB" sz="1400"/>
          </a:p>
        </p:txBody>
      </p:sp>
      <p:pic>
        <p:nvPicPr>
          <p:cNvPr id="1126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612575"/>
            <a:ext cx="46005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4356100" y="4164013"/>
            <a:ext cx="2232025" cy="701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0066"/>
                </a:solidFill>
              </a:rPr>
              <a:t>Model of ideal vs. practical zeners</a:t>
            </a:r>
            <a:endParaRPr lang="en-GB" sz="2000">
              <a:solidFill>
                <a:srgbClr val="FF0066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619250" y="5267630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w"/>
            </a:pPr>
            <a:r>
              <a:rPr lang="en-US" dirty="0">
                <a:solidFill>
                  <a:schemeClr val="tx2"/>
                </a:solidFill>
              </a:rPr>
              <a:t>Using Ohm’s Law, impedance of </a:t>
            </a:r>
            <a:r>
              <a:rPr lang="en-US" dirty="0" err="1" smtClean="0">
                <a:solidFill>
                  <a:schemeClr val="tx2"/>
                </a:solidFill>
              </a:rPr>
              <a:t>Zener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Z</a:t>
            </a:r>
            <a:r>
              <a:rPr lang="en-US" sz="2800" baseline="-25000" dirty="0" err="1">
                <a:solidFill>
                  <a:schemeClr val="tx2"/>
                </a:solidFill>
              </a:rPr>
              <a:t>z</a:t>
            </a:r>
            <a:r>
              <a:rPr lang="en-US" dirty="0">
                <a:solidFill>
                  <a:schemeClr val="tx2"/>
                </a:solidFill>
              </a:rPr>
              <a:t> is </a:t>
            </a:r>
            <a:endParaRPr lang="en-GB" dirty="0"/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891639"/>
              </p:ext>
            </p:extLst>
          </p:nvPr>
        </p:nvGraphicFramePr>
        <p:xfrm>
          <a:off x="5651500" y="5988355"/>
          <a:ext cx="23161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6" imgW="1016000" imgH="203200" progId="Equation.3">
                  <p:embed/>
                </p:oleObj>
              </mc:Choice>
              <mc:Fallback>
                <p:oleObj name="Equation" r:id="rId6" imgW="1016000" imgH="203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988355"/>
                        <a:ext cx="2316163" cy="4635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4572000" y="598835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/>
              <a:t>or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-2" y="0"/>
            <a:ext cx="9143999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Practical </a:t>
            </a:r>
            <a:r>
              <a:rPr lang="en-US" dirty="0" err="1" smtClean="0">
                <a:solidFill>
                  <a:srgbClr val="FFFF00"/>
                </a:solidFill>
              </a:rPr>
              <a:t>Zener</a:t>
            </a:r>
            <a:r>
              <a:rPr lang="en-US" dirty="0" smtClean="0">
                <a:solidFill>
                  <a:srgbClr val="FFFF00"/>
                </a:solidFill>
              </a:rPr>
              <a:t> Diode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/>
      <p:bldP spid="133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1748EE-5AAB-49EA-957F-C5F1C5246AB7}" type="slidenum">
              <a:rPr lang="en-GB" sz="1400"/>
              <a:pPr eaLnBrk="1" hangingPunct="1"/>
              <a:t>11</a:t>
            </a:fld>
            <a:endParaRPr lang="en-GB" sz="140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447800" y="1503718"/>
            <a:ext cx="3738563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200" b="1" dirty="0">
                <a:solidFill>
                  <a:srgbClr val="0000CC"/>
                </a:solidFill>
                <a:cs typeface="Times New Roman" pitchFamily="18" charset="0"/>
              </a:rPr>
              <a:t>EXAMPLE 20-1  </a:t>
            </a:r>
          </a:p>
          <a:p>
            <a:endParaRPr lang="en-US" sz="2200" b="1" dirty="0">
              <a:solidFill>
                <a:srgbClr val="0000CC"/>
              </a:solidFill>
              <a:cs typeface="Times New Roman" pitchFamily="18" charset="0"/>
            </a:endParaRPr>
          </a:p>
          <a:p>
            <a:r>
              <a:rPr lang="en-GB" sz="2200" dirty="0">
                <a:solidFill>
                  <a:srgbClr val="0000CC"/>
                </a:solidFill>
                <a:cs typeface="Times New Roman" pitchFamily="18" charset="0"/>
              </a:rPr>
              <a:t>A </a:t>
            </a:r>
            <a:r>
              <a:rPr lang="en-GB" sz="2200" dirty="0" err="1">
                <a:solidFill>
                  <a:srgbClr val="0000CC"/>
                </a:solidFill>
                <a:cs typeface="Times New Roman" pitchFamily="18" charset="0"/>
              </a:rPr>
              <a:t>Zener</a:t>
            </a:r>
            <a:r>
              <a:rPr lang="en-GB" sz="2200" dirty="0">
                <a:solidFill>
                  <a:srgbClr val="0000CC"/>
                </a:solidFill>
                <a:cs typeface="Times New Roman" pitchFamily="18" charset="0"/>
              </a:rPr>
              <a:t> diode exhibits a certain change in V</a:t>
            </a:r>
            <a:r>
              <a:rPr lang="en-GB" sz="2200" baseline="-25000" dirty="0">
                <a:solidFill>
                  <a:srgbClr val="0000CC"/>
                </a:solidFill>
                <a:cs typeface="Times New Roman" pitchFamily="18" charset="0"/>
              </a:rPr>
              <a:t>Z</a:t>
            </a:r>
            <a:r>
              <a:rPr lang="en-GB" sz="2200" dirty="0">
                <a:solidFill>
                  <a:srgbClr val="0000CC"/>
                </a:solidFill>
                <a:cs typeface="Times New Roman" pitchFamily="18" charset="0"/>
              </a:rPr>
              <a:t> for a certain change in I</a:t>
            </a:r>
            <a:r>
              <a:rPr lang="en-GB" sz="2200" baseline="-25000" dirty="0">
                <a:solidFill>
                  <a:srgbClr val="0000CC"/>
                </a:solidFill>
                <a:cs typeface="Times New Roman" pitchFamily="18" charset="0"/>
              </a:rPr>
              <a:t>Z</a:t>
            </a:r>
            <a:r>
              <a:rPr lang="en-GB" sz="2200" dirty="0">
                <a:solidFill>
                  <a:srgbClr val="0000CC"/>
                </a:solidFill>
                <a:cs typeface="Times New Roman" pitchFamily="18" charset="0"/>
              </a:rPr>
              <a:t> on a portion of the linear characteristic curve between I</a:t>
            </a:r>
            <a:r>
              <a:rPr lang="en-GB" sz="2200" baseline="-25000" dirty="0">
                <a:solidFill>
                  <a:srgbClr val="0000CC"/>
                </a:solidFill>
                <a:cs typeface="Times New Roman" pitchFamily="18" charset="0"/>
              </a:rPr>
              <a:t>ZK</a:t>
            </a:r>
            <a:r>
              <a:rPr lang="en-GB" sz="2200" dirty="0">
                <a:solidFill>
                  <a:srgbClr val="0000CC"/>
                </a:solidFill>
                <a:cs typeface="Times New Roman" pitchFamily="18" charset="0"/>
              </a:rPr>
              <a:t> and I</a:t>
            </a:r>
            <a:r>
              <a:rPr lang="en-GB" sz="2200" baseline="-25000" dirty="0">
                <a:solidFill>
                  <a:srgbClr val="0000CC"/>
                </a:solidFill>
                <a:cs typeface="Times New Roman" pitchFamily="18" charset="0"/>
              </a:rPr>
              <a:t>ZM</a:t>
            </a:r>
            <a:r>
              <a:rPr lang="en-GB" sz="2200" dirty="0">
                <a:solidFill>
                  <a:srgbClr val="0000CC"/>
                </a:solidFill>
                <a:cs typeface="Times New Roman" pitchFamily="18" charset="0"/>
              </a:rPr>
              <a:t> as illustrated.  </a:t>
            </a:r>
            <a:endParaRPr lang="en-US" sz="2200" dirty="0">
              <a:solidFill>
                <a:srgbClr val="0000CC"/>
              </a:solidFill>
              <a:cs typeface="Times New Roman" pitchFamily="18" charset="0"/>
            </a:endParaRPr>
          </a:p>
          <a:p>
            <a:endParaRPr lang="en-US" sz="2200" dirty="0">
              <a:solidFill>
                <a:srgbClr val="0000CC"/>
              </a:solidFill>
              <a:cs typeface="Times New Roman" pitchFamily="18" charset="0"/>
            </a:endParaRPr>
          </a:p>
          <a:p>
            <a:r>
              <a:rPr lang="en-GB" sz="2200" dirty="0">
                <a:solidFill>
                  <a:srgbClr val="0000CC"/>
                </a:solidFill>
                <a:cs typeface="Times New Roman" pitchFamily="18" charset="0"/>
              </a:rPr>
              <a:t>What is the </a:t>
            </a:r>
            <a:r>
              <a:rPr lang="en-GB" sz="2200" dirty="0" err="1">
                <a:solidFill>
                  <a:srgbClr val="0000CC"/>
                </a:solidFill>
                <a:cs typeface="Times New Roman" pitchFamily="18" charset="0"/>
              </a:rPr>
              <a:t>Zener</a:t>
            </a:r>
            <a:r>
              <a:rPr lang="en-GB" sz="2200" dirty="0">
                <a:solidFill>
                  <a:srgbClr val="0000CC"/>
                </a:solidFill>
                <a:cs typeface="Times New Roman" pitchFamily="18" charset="0"/>
              </a:rPr>
              <a:t> impedance?</a:t>
            </a:r>
          </a:p>
        </p:txBody>
      </p:sp>
      <p:grpSp>
        <p:nvGrpSpPr>
          <p:cNvPr id="13317" name="Group 31"/>
          <p:cNvGrpSpPr>
            <a:grpSpLocks/>
          </p:cNvGrpSpPr>
          <p:nvPr/>
        </p:nvGrpSpPr>
        <p:grpSpPr bwMode="auto">
          <a:xfrm>
            <a:off x="4427538" y="1738668"/>
            <a:ext cx="4343400" cy="3278187"/>
            <a:chOff x="3280" y="1056"/>
            <a:chExt cx="2461" cy="1898"/>
          </a:xfrm>
        </p:grpSpPr>
        <p:sp>
          <p:nvSpPr>
            <p:cNvPr id="13320" name="Line 5"/>
            <p:cNvSpPr>
              <a:spLocks noChangeShapeType="1"/>
            </p:cNvSpPr>
            <p:nvPr/>
          </p:nvSpPr>
          <p:spPr bwMode="auto">
            <a:xfrm flipH="1">
              <a:off x="3496" y="1399"/>
              <a:ext cx="17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1" name="Line 6"/>
            <p:cNvSpPr>
              <a:spLocks noChangeShapeType="1"/>
            </p:cNvSpPr>
            <p:nvPr/>
          </p:nvSpPr>
          <p:spPr bwMode="auto">
            <a:xfrm>
              <a:off x="4978" y="1234"/>
              <a:ext cx="0" cy="1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2" name="Line 7"/>
            <p:cNvSpPr>
              <a:spLocks noChangeShapeType="1"/>
            </p:cNvSpPr>
            <p:nvPr/>
          </p:nvSpPr>
          <p:spPr bwMode="auto">
            <a:xfrm>
              <a:off x="4025" y="156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3" name="Line 8"/>
            <p:cNvSpPr>
              <a:spLocks noChangeShapeType="1"/>
            </p:cNvSpPr>
            <p:nvPr/>
          </p:nvSpPr>
          <p:spPr bwMode="auto">
            <a:xfrm>
              <a:off x="3961" y="1838"/>
              <a:ext cx="11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4" name="Line 9"/>
            <p:cNvSpPr>
              <a:spLocks noChangeShapeType="1"/>
            </p:cNvSpPr>
            <p:nvPr/>
          </p:nvSpPr>
          <p:spPr bwMode="auto">
            <a:xfrm>
              <a:off x="3902" y="2196"/>
              <a:ext cx="121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5" name="Line 10"/>
            <p:cNvSpPr>
              <a:spLocks noChangeShapeType="1"/>
            </p:cNvSpPr>
            <p:nvPr/>
          </p:nvSpPr>
          <p:spPr bwMode="auto">
            <a:xfrm>
              <a:off x="3827" y="2487"/>
              <a:ext cx="1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6" name="Freeform 11"/>
            <p:cNvSpPr>
              <a:spLocks/>
            </p:cNvSpPr>
            <p:nvPr/>
          </p:nvSpPr>
          <p:spPr bwMode="auto">
            <a:xfrm>
              <a:off x="3806" y="1401"/>
              <a:ext cx="1170" cy="1166"/>
            </a:xfrm>
            <a:custGeom>
              <a:avLst/>
              <a:gdLst>
                <a:gd name="T0" fmla="*/ 815 w 1680"/>
                <a:gd name="T1" fmla="*/ 0 h 2088"/>
                <a:gd name="T2" fmla="*/ 792 w 1680"/>
                <a:gd name="T3" fmla="*/ 22 h 2088"/>
                <a:gd name="T4" fmla="*/ 761 w 1680"/>
                <a:gd name="T5" fmla="*/ 32 h 2088"/>
                <a:gd name="T6" fmla="*/ 722 w 1680"/>
                <a:gd name="T7" fmla="*/ 35 h 2088"/>
                <a:gd name="T8" fmla="*/ 637 w 1680"/>
                <a:gd name="T9" fmla="*/ 35 h 2088"/>
                <a:gd name="T10" fmla="*/ 229 w 1680"/>
                <a:gd name="T11" fmla="*/ 35 h 2088"/>
                <a:gd name="T12" fmla="*/ 159 w 1680"/>
                <a:gd name="T13" fmla="*/ 50 h 2088"/>
                <a:gd name="T14" fmla="*/ 143 w 1680"/>
                <a:gd name="T15" fmla="*/ 90 h 2088"/>
                <a:gd name="T16" fmla="*/ 66 w 1680"/>
                <a:gd name="T17" fmla="*/ 427 h 2088"/>
                <a:gd name="T18" fmla="*/ 0 w 1680"/>
                <a:gd name="T19" fmla="*/ 651 h 20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80" h="2088">
                  <a:moveTo>
                    <a:pt x="1680" y="0"/>
                  </a:moveTo>
                  <a:cubicBezTo>
                    <a:pt x="1665" y="27"/>
                    <a:pt x="1651" y="55"/>
                    <a:pt x="1632" y="72"/>
                  </a:cubicBezTo>
                  <a:cubicBezTo>
                    <a:pt x="1613" y="89"/>
                    <a:pt x="1592" y="97"/>
                    <a:pt x="1568" y="104"/>
                  </a:cubicBezTo>
                  <a:cubicBezTo>
                    <a:pt x="1544" y="111"/>
                    <a:pt x="1531" y="111"/>
                    <a:pt x="1488" y="112"/>
                  </a:cubicBezTo>
                  <a:cubicBezTo>
                    <a:pt x="1445" y="113"/>
                    <a:pt x="1481" y="112"/>
                    <a:pt x="1312" y="112"/>
                  </a:cubicBezTo>
                  <a:cubicBezTo>
                    <a:pt x="1143" y="112"/>
                    <a:pt x="636" y="104"/>
                    <a:pt x="472" y="112"/>
                  </a:cubicBezTo>
                  <a:cubicBezTo>
                    <a:pt x="308" y="120"/>
                    <a:pt x="357" y="131"/>
                    <a:pt x="328" y="160"/>
                  </a:cubicBezTo>
                  <a:cubicBezTo>
                    <a:pt x="299" y="189"/>
                    <a:pt x="328" y="87"/>
                    <a:pt x="296" y="288"/>
                  </a:cubicBezTo>
                  <a:cubicBezTo>
                    <a:pt x="264" y="489"/>
                    <a:pt x="185" y="1068"/>
                    <a:pt x="136" y="1368"/>
                  </a:cubicBezTo>
                  <a:cubicBezTo>
                    <a:pt x="87" y="1668"/>
                    <a:pt x="43" y="1878"/>
                    <a:pt x="0" y="2088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 flipV="1">
              <a:off x="3956" y="1294"/>
              <a:ext cx="0" cy="5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8" name="Line 13"/>
            <p:cNvSpPr>
              <a:spLocks noChangeShapeType="1"/>
            </p:cNvSpPr>
            <p:nvPr/>
          </p:nvSpPr>
          <p:spPr bwMode="auto">
            <a:xfrm flipV="1">
              <a:off x="3886" y="1300"/>
              <a:ext cx="0" cy="8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29" name="Oval 14"/>
            <p:cNvSpPr>
              <a:spLocks noChangeArrowheads="1"/>
            </p:cNvSpPr>
            <p:nvPr/>
          </p:nvSpPr>
          <p:spPr bwMode="auto">
            <a:xfrm>
              <a:off x="3989" y="1551"/>
              <a:ext cx="45" cy="3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0" name="Oval 15"/>
            <p:cNvSpPr>
              <a:spLocks noChangeArrowheads="1"/>
            </p:cNvSpPr>
            <p:nvPr/>
          </p:nvSpPr>
          <p:spPr bwMode="auto">
            <a:xfrm>
              <a:off x="3937" y="1823"/>
              <a:ext cx="45" cy="3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1" name="Oval 16"/>
            <p:cNvSpPr>
              <a:spLocks noChangeArrowheads="1"/>
            </p:cNvSpPr>
            <p:nvPr/>
          </p:nvSpPr>
          <p:spPr bwMode="auto">
            <a:xfrm>
              <a:off x="3869" y="2174"/>
              <a:ext cx="45" cy="3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2" name="Oval 17"/>
            <p:cNvSpPr>
              <a:spLocks noChangeArrowheads="1"/>
            </p:cNvSpPr>
            <p:nvPr/>
          </p:nvSpPr>
          <p:spPr bwMode="auto">
            <a:xfrm>
              <a:off x="3805" y="2468"/>
              <a:ext cx="45" cy="3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3" name="Line 18"/>
            <p:cNvSpPr>
              <a:spLocks noChangeShapeType="1"/>
            </p:cNvSpPr>
            <p:nvPr/>
          </p:nvSpPr>
          <p:spPr bwMode="auto">
            <a:xfrm>
              <a:off x="3749" y="1330"/>
              <a:ext cx="1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 flipH="1">
              <a:off x="3965" y="1330"/>
              <a:ext cx="1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5" name="Line 20"/>
            <p:cNvSpPr>
              <a:spLocks noChangeShapeType="1"/>
            </p:cNvSpPr>
            <p:nvPr/>
          </p:nvSpPr>
          <p:spPr bwMode="auto">
            <a:xfrm flipV="1">
              <a:off x="5102" y="1836"/>
              <a:ext cx="0" cy="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6" name="Line 21"/>
            <p:cNvSpPr>
              <a:spLocks noChangeShapeType="1"/>
            </p:cNvSpPr>
            <p:nvPr/>
          </p:nvSpPr>
          <p:spPr bwMode="auto">
            <a:xfrm flipH="1">
              <a:off x="5106" y="2091"/>
              <a:ext cx="0" cy="10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7" name="Oval 22"/>
            <p:cNvSpPr>
              <a:spLocks noChangeArrowheads="1"/>
            </p:cNvSpPr>
            <p:nvPr/>
          </p:nvSpPr>
          <p:spPr bwMode="auto">
            <a:xfrm>
              <a:off x="4926" y="1356"/>
              <a:ext cx="96" cy="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38" name="Text Box 23"/>
            <p:cNvSpPr txBox="1">
              <a:spLocks noChangeArrowheads="1"/>
            </p:cNvSpPr>
            <p:nvPr/>
          </p:nvSpPr>
          <p:spPr bwMode="auto">
            <a:xfrm>
              <a:off x="5156" y="1680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1800" i="1">
                  <a:latin typeface="Comic Sans MS" pitchFamily="66" charset="0"/>
                </a:rPr>
                <a:t>12mA</a:t>
              </a:r>
            </a:p>
          </p:txBody>
        </p:sp>
        <p:sp>
          <p:nvSpPr>
            <p:cNvPr id="13339" name="Text Box 24"/>
            <p:cNvSpPr txBox="1">
              <a:spLocks noChangeArrowheads="1"/>
            </p:cNvSpPr>
            <p:nvPr/>
          </p:nvSpPr>
          <p:spPr bwMode="auto">
            <a:xfrm>
              <a:off x="5136" y="2112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1800" i="1">
                  <a:latin typeface="Comic Sans MS" pitchFamily="66" charset="0"/>
                </a:rPr>
                <a:t>18mA</a:t>
              </a:r>
            </a:p>
          </p:txBody>
        </p:sp>
        <p:sp>
          <p:nvSpPr>
            <p:cNvPr id="13340" name="Text Box 25"/>
            <p:cNvSpPr txBox="1">
              <a:spLocks noChangeArrowheads="1"/>
            </p:cNvSpPr>
            <p:nvPr/>
          </p:nvSpPr>
          <p:spPr bwMode="auto">
            <a:xfrm>
              <a:off x="5088" y="1872"/>
              <a:ext cx="6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1800" i="1">
                  <a:solidFill>
                    <a:srgbClr val="FF0000"/>
                  </a:solidFill>
                  <a:cs typeface="Times New Roman" pitchFamily="18" charset="0"/>
                  <a:sym typeface="UniversalMath1 BT" pitchFamily="18" charset="2"/>
                </a:rPr>
                <a:t></a:t>
              </a:r>
              <a:r>
                <a:rPr lang="en-GB" sz="1800" i="1">
                  <a:solidFill>
                    <a:srgbClr val="FF0000"/>
                  </a:solidFill>
                </a:rPr>
                <a:t> I</a:t>
              </a:r>
              <a:r>
                <a:rPr lang="en-GB" sz="1800" i="1" baseline="-25000">
                  <a:solidFill>
                    <a:srgbClr val="FF0000"/>
                  </a:solidFill>
                </a:rPr>
                <a:t>Z </a:t>
              </a:r>
              <a:r>
                <a:rPr lang="en-GB" sz="1800" i="1">
                  <a:solidFill>
                    <a:srgbClr val="FF0000"/>
                  </a:solidFill>
                </a:rPr>
                <a:t>=6mA</a:t>
              </a:r>
            </a:p>
          </p:txBody>
        </p:sp>
        <p:sp>
          <p:nvSpPr>
            <p:cNvPr id="13341" name="Text Box 26"/>
            <p:cNvSpPr txBox="1">
              <a:spLocks noChangeArrowheads="1"/>
            </p:cNvSpPr>
            <p:nvPr/>
          </p:nvSpPr>
          <p:spPr bwMode="auto">
            <a:xfrm>
              <a:off x="4990" y="1440"/>
              <a:ext cx="38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1800" i="1">
                  <a:latin typeface="Comic Sans MS" pitchFamily="66" charset="0"/>
                </a:rPr>
                <a:t>I</a:t>
              </a:r>
              <a:r>
                <a:rPr lang="en-GB" sz="1800" i="1" baseline="-25000">
                  <a:latin typeface="Comic Sans MS" pitchFamily="66" charset="0"/>
                </a:rPr>
                <a:t>ZK</a:t>
              </a:r>
              <a:endParaRPr lang="en-GB" sz="1800" i="1">
                <a:latin typeface="Comic Sans MS" pitchFamily="66" charset="0"/>
              </a:endParaRPr>
            </a:p>
          </p:txBody>
        </p:sp>
        <p:sp>
          <p:nvSpPr>
            <p:cNvPr id="13342" name="Text Box 27"/>
            <p:cNvSpPr txBox="1">
              <a:spLocks noChangeArrowheads="1"/>
            </p:cNvSpPr>
            <p:nvPr/>
          </p:nvSpPr>
          <p:spPr bwMode="auto">
            <a:xfrm>
              <a:off x="5002" y="2400"/>
              <a:ext cx="4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1800" i="1">
                  <a:latin typeface="Comic Sans MS" pitchFamily="66" charset="0"/>
                </a:rPr>
                <a:t>I</a:t>
              </a:r>
              <a:r>
                <a:rPr lang="en-GB" sz="1800" i="1" baseline="-25000">
                  <a:latin typeface="Comic Sans MS" pitchFamily="66" charset="0"/>
                </a:rPr>
                <a:t>ZM</a:t>
              </a:r>
              <a:endParaRPr lang="en-GB" sz="1800" i="1">
                <a:latin typeface="Comic Sans MS" pitchFamily="66" charset="0"/>
              </a:endParaRPr>
            </a:p>
          </p:txBody>
        </p:sp>
        <p:sp>
          <p:nvSpPr>
            <p:cNvPr id="13343" name="Text Box 28"/>
            <p:cNvSpPr txBox="1">
              <a:spLocks noChangeArrowheads="1"/>
            </p:cNvSpPr>
            <p:nvPr/>
          </p:nvSpPr>
          <p:spPr bwMode="auto">
            <a:xfrm>
              <a:off x="4926" y="2741"/>
              <a:ext cx="31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1800" i="1"/>
                <a:t>I</a:t>
              </a:r>
              <a:r>
                <a:rPr lang="en-GB" sz="1800" i="1" baseline="-25000"/>
                <a:t>R</a:t>
              </a:r>
              <a:endParaRPr lang="en-GB" sz="1800" i="1"/>
            </a:p>
          </p:txBody>
        </p:sp>
        <p:sp>
          <p:nvSpPr>
            <p:cNvPr id="13344" name="Text Box 29"/>
            <p:cNvSpPr txBox="1">
              <a:spLocks noChangeArrowheads="1"/>
            </p:cNvSpPr>
            <p:nvPr/>
          </p:nvSpPr>
          <p:spPr bwMode="auto">
            <a:xfrm>
              <a:off x="3280" y="1294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1800" i="1"/>
                <a:t>V</a:t>
              </a:r>
              <a:r>
                <a:rPr lang="en-GB" sz="1800" i="1" baseline="-25000"/>
                <a:t>R</a:t>
              </a:r>
              <a:endParaRPr lang="en-GB" sz="1800" i="1"/>
            </a:p>
          </p:txBody>
        </p:sp>
        <p:sp>
          <p:nvSpPr>
            <p:cNvPr id="13345" name="Text Box 30"/>
            <p:cNvSpPr txBox="1">
              <a:spLocks noChangeArrowheads="1"/>
            </p:cNvSpPr>
            <p:nvPr/>
          </p:nvSpPr>
          <p:spPr bwMode="auto">
            <a:xfrm>
              <a:off x="3710" y="1056"/>
              <a:ext cx="89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1600" i="1">
                  <a:solidFill>
                    <a:srgbClr val="FF0000"/>
                  </a:solidFill>
                  <a:cs typeface="Times New Roman" pitchFamily="18" charset="0"/>
                  <a:sym typeface="UniversalMath1 BT" pitchFamily="18" charset="2"/>
                </a:rPr>
                <a:t></a:t>
              </a:r>
              <a:r>
                <a:rPr lang="en-GB" sz="1600" i="1">
                  <a:solidFill>
                    <a:srgbClr val="FF0000"/>
                  </a:solidFill>
                  <a:latin typeface="Comic Sans MS" pitchFamily="66" charset="0"/>
                </a:rPr>
                <a:t> V</a:t>
              </a:r>
              <a:r>
                <a:rPr lang="en-GB" sz="1600" i="1" baseline="-25000">
                  <a:solidFill>
                    <a:srgbClr val="FF0000"/>
                  </a:solidFill>
                  <a:latin typeface="Comic Sans MS" pitchFamily="66" charset="0"/>
                </a:rPr>
                <a:t>Z </a:t>
              </a:r>
              <a:r>
                <a:rPr lang="en-GB" sz="1600" i="1">
                  <a:solidFill>
                    <a:srgbClr val="FF0000"/>
                  </a:solidFill>
                  <a:latin typeface="Comic Sans MS" pitchFamily="66" charset="0"/>
                </a:rPr>
                <a:t>= 30mV</a:t>
              </a:r>
            </a:p>
          </p:txBody>
        </p:sp>
      </p:grpSp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5097463" y="5359400"/>
          <a:ext cx="27908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5359400"/>
                        <a:ext cx="27908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2017713" y="5356225"/>
            <a:ext cx="1376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/>
              <a:t>Solution :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-3" y="0"/>
            <a:ext cx="9143999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Worked example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3"/>
          <p:cNvSpPr>
            <a:spLocks noGrp="1" noChangeArrowheads="1"/>
          </p:cNvSpPr>
          <p:nvPr>
            <p:ph idx="1"/>
          </p:nvPr>
        </p:nvSpPr>
        <p:spPr>
          <a:xfrm>
            <a:off x="1371600" y="1587978"/>
            <a:ext cx="7543800" cy="4048734"/>
          </a:xfrm>
        </p:spPr>
        <p:txBody>
          <a:bodyPr/>
          <a:lstStyle/>
          <a:p>
            <a:pPr marL="188913" indent="22225" eaLnBrk="1" hangingPunct="1">
              <a:buFont typeface="Wingdings" pitchFamily="2" charset="2"/>
              <a:buNone/>
            </a:pPr>
            <a:r>
              <a:rPr lang="en-GB" sz="3200" b="1" u="sng" dirty="0" smtClean="0">
                <a:solidFill>
                  <a:srgbClr val="0000FF"/>
                </a:solidFill>
              </a:rPr>
              <a:t>Example 20-2</a:t>
            </a:r>
            <a:r>
              <a:rPr lang="en-GB" sz="3200" dirty="0" smtClean="0">
                <a:solidFill>
                  <a:srgbClr val="0000FF"/>
                </a:solidFill>
              </a:rPr>
              <a:t>   </a:t>
            </a:r>
            <a:endParaRPr lang="en-US" sz="3200" dirty="0" smtClean="0">
              <a:solidFill>
                <a:srgbClr val="0000FF"/>
              </a:solidFill>
            </a:endParaRPr>
          </a:p>
          <a:p>
            <a:pPr marL="188913" indent="22225" eaLnBrk="1" hangingPunct="1">
              <a:buFont typeface="Wingdings" pitchFamily="2" charset="2"/>
              <a:buNone/>
            </a:pPr>
            <a:r>
              <a:rPr lang="en-GB" dirty="0" smtClean="0">
                <a:solidFill>
                  <a:srgbClr val="0000FF"/>
                </a:solidFill>
              </a:rPr>
              <a:t>IN4736 </a:t>
            </a:r>
            <a:r>
              <a:rPr lang="en-GB" dirty="0" err="1" smtClean="0">
                <a:solidFill>
                  <a:srgbClr val="0000FF"/>
                </a:solidFill>
              </a:rPr>
              <a:t>Zener</a:t>
            </a:r>
            <a:r>
              <a:rPr lang="en-GB" dirty="0" smtClean="0">
                <a:solidFill>
                  <a:srgbClr val="0000FF"/>
                </a:solidFill>
              </a:rPr>
              <a:t> diode has Z</a:t>
            </a:r>
            <a:r>
              <a:rPr lang="en-GB" baseline="-25000" dirty="0" smtClean="0">
                <a:solidFill>
                  <a:srgbClr val="0000FF"/>
                </a:solidFill>
              </a:rPr>
              <a:t>ZT</a:t>
            </a:r>
            <a:r>
              <a:rPr lang="en-GB" dirty="0" smtClean="0">
                <a:solidFill>
                  <a:srgbClr val="0000FF"/>
                </a:solidFill>
              </a:rPr>
              <a:t> = 3.5</a:t>
            </a: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, V</a:t>
            </a:r>
            <a:r>
              <a:rPr lang="en-GB" baseline="-25000" dirty="0" smtClean="0">
                <a:solidFill>
                  <a:srgbClr val="0000FF"/>
                </a:solidFill>
              </a:rPr>
              <a:t>ZT</a:t>
            </a:r>
            <a:r>
              <a:rPr lang="en-GB" dirty="0" smtClean="0">
                <a:solidFill>
                  <a:srgbClr val="0000FF"/>
                </a:solidFill>
              </a:rPr>
              <a:t> = 6.8V, I</a:t>
            </a:r>
            <a:r>
              <a:rPr lang="en-GB" baseline="-25000" dirty="0" smtClean="0">
                <a:solidFill>
                  <a:srgbClr val="0000FF"/>
                </a:solidFill>
              </a:rPr>
              <a:t>ZT</a:t>
            </a:r>
            <a:r>
              <a:rPr lang="en-GB" dirty="0" smtClean="0">
                <a:solidFill>
                  <a:srgbClr val="0000FF"/>
                </a:solidFill>
              </a:rPr>
              <a:t> = 37mA and I</a:t>
            </a:r>
            <a:r>
              <a:rPr lang="en-GB" baseline="-25000" dirty="0" smtClean="0">
                <a:solidFill>
                  <a:srgbClr val="0000FF"/>
                </a:solidFill>
              </a:rPr>
              <a:t>ZK</a:t>
            </a:r>
            <a:r>
              <a:rPr lang="en-GB" dirty="0" smtClean="0">
                <a:solidFill>
                  <a:srgbClr val="0000FF"/>
                </a:solidFill>
              </a:rPr>
              <a:t> = 1 mA. </a:t>
            </a:r>
            <a:endParaRPr lang="en-US" dirty="0" smtClean="0">
              <a:solidFill>
                <a:srgbClr val="0000FF"/>
              </a:solidFill>
            </a:endParaRPr>
          </a:p>
          <a:p>
            <a:pPr marL="188913" indent="22225" eaLnBrk="1" hangingPunct="1">
              <a:spcAft>
                <a:spcPct val="0"/>
              </a:spcAft>
              <a:buFont typeface="Wingdings" pitchFamily="2" charset="2"/>
              <a:buNone/>
            </a:pPr>
            <a:endParaRPr lang="en-GB" dirty="0" smtClean="0">
              <a:solidFill>
                <a:srgbClr val="0000FF"/>
              </a:solidFill>
            </a:endParaRPr>
          </a:p>
          <a:p>
            <a:pPr marL="188913" indent="22225" eaLnBrk="1" hangingPunct="1">
              <a:spcAft>
                <a:spcPct val="0"/>
              </a:spcAft>
              <a:buFont typeface="Wingdings" pitchFamily="2" charset="2"/>
              <a:buNone/>
            </a:pPr>
            <a:r>
              <a:rPr lang="en-GB" dirty="0" smtClean="0">
                <a:solidFill>
                  <a:srgbClr val="0000FF"/>
                </a:solidFill>
              </a:rPr>
              <a:t>What is the voltage across the diode terminals when:</a:t>
            </a:r>
          </a:p>
          <a:p>
            <a:pPr marL="188913" indent="22225" eaLnBrk="1" hangingPunct="1">
              <a:buFont typeface="Wingdings" pitchFamily="2" charset="2"/>
              <a:buNone/>
            </a:pPr>
            <a:r>
              <a:rPr lang="en-GB" dirty="0" smtClean="0">
                <a:solidFill>
                  <a:srgbClr val="0000FF"/>
                </a:solidFill>
              </a:rPr>
              <a:t>(i)  I</a:t>
            </a:r>
            <a:r>
              <a:rPr lang="en-GB" baseline="-25000" dirty="0" smtClean="0">
                <a:solidFill>
                  <a:srgbClr val="0000FF"/>
                </a:solidFill>
              </a:rPr>
              <a:t>Z</a:t>
            </a:r>
            <a:r>
              <a:rPr lang="en-GB" dirty="0" smtClean="0">
                <a:solidFill>
                  <a:srgbClr val="0000FF"/>
                </a:solidFill>
              </a:rPr>
              <a:t> = 50 mA  and  (ii) I</a:t>
            </a:r>
            <a:r>
              <a:rPr lang="en-GB" baseline="-25000" dirty="0" smtClean="0">
                <a:solidFill>
                  <a:srgbClr val="0000FF"/>
                </a:solidFill>
              </a:rPr>
              <a:t>Z</a:t>
            </a:r>
            <a:r>
              <a:rPr lang="en-GB" dirty="0" smtClean="0">
                <a:solidFill>
                  <a:srgbClr val="0000FF"/>
                </a:solidFill>
              </a:rPr>
              <a:t> = 25 mA ?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5A9B79-D444-46E4-A793-40FB13500AB9}" type="slidenum">
              <a:rPr lang="en-GB" sz="1400"/>
              <a:pPr eaLnBrk="1" hangingPunct="1"/>
              <a:t>12</a:t>
            </a:fld>
            <a:endParaRPr lang="en-GB" sz="1400"/>
          </a:p>
        </p:txBody>
      </p:sp>
      <p:sp>
        <p:nvSpPr>
          <p:cNvPr id="14341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96275" y="5973763"/>
            <a:ext cx="438150" cy="323850"/>
          </a:xfrm>
          <a:prstGeom prst="actionButtonForwardNext">
            <a:avLst/>
          </a:prstGeom>
          <a:solidFill>
            <a:srgbClr val="000099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2" y="0"/>
            <a:ext cx="9143999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Worked example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25DB9C-6889-42A5-AADB-B0094B63DFF0}" type="slidenum">
              <a:rPr lang="en-GB" sz="1400"/>
              <a:pPr eaLnBrk="1" hangingPunct="1"/>
              <a:t>13</a:t>
            </a:fld>
            <a:endParaRPr lang="en-GB" sz="1400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7285038" y="3838575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FF"/>
                </a:solidFill>
              </a:rPr>
              <a:t>I</a:t>
            </a:r>
            <a:r>
              <a:rPr lang="en-GB" sz="2000" baseline="-25000">
                <a:solidFill>
                  <a:srgbClr val="0000FF"/>
                </a:solidFill>
              </a:rPr>
              <a:t>ZT</a:t>
            </a:r>
            <a:r>
              <a:rPr lang="en-GB" sz="2000">
                <a:solidFill>
                  <a:srgbClr val="0000FF"/>
                </a:solidFill>
              </a:rPr>
              <a:t> = 37 mA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7235825" y="4584700"/>
            <a:ext cx="1316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FF"/>
                </a:solidFill>
              </a:rPr>
              <a:t>I</a:t>
            </a:r>
            <a:r>
              <a:rPr lang="en-GB" sz="2000" baseline="-25000">
                <a:solidFill>
                  <a:srgbClr val="0000FF"/>
                </a:solidFill>
              </a:rPr>
              <a:t>Z </a:t>
            </a:r>
            <a:r>
              <a:rPr lang="en-GB" sz="2000">
                <a:solidFill>
                  <a:srgbClr val="0000FF"/>
                </a:solidFill>
              </a:rPr>
              <a:t>= 50 mA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199313" y="4260850"/>
            <a:ext cx="973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800" i="1">
                <a:solidFill>
                  <a:srgbClr val="FF0000"/>
                </a:solidFill>
                <a:cs typeface="Times New Roman" pitchFamily="18" charset="0"/>
                <a:sym typeface="UniversalMath1 BT" pitchFamily="18" charset="2"/>
              </a:rPr>
              <a:t></a:t>
            </a:r>
            <a:r>
              <a:rPr lang="en-GB" sz="1800" i="1">
                <a:solidFill>
                  <a:srgbClr val="FF0000"/>
                </a:solidFill>
                <a:latin typeface="Comic Sans MS" pitchFamily="66" charset="0"/>
              </a:rPr>
              <a:t> I</a:t>
            </a:r>
            <a:r>
              <a:rPr lang="en-GB" sz="1800" i="1" baseline="-25000">
                <a:solidFill>
                  <a:srgbClr val="FF0000"/>
                </a:solidFill>
                <a:latin typeface="Comic Sans MS" pitchFamily="66" charset="0"/>
              </a:rPr>
              <a:t>Z </a:t>
            </a:r>
            <a:r>
              <a:rPr lang="en-GB" sz="1800" i="1">
                <a:solidFill>
                  <a:srgbClr val="FF0000"/>
                </a:solidFill>
                <a:latin typeface="Comic Sans MS" pitchFamily="66" charset="0"/>
              </a:rPr>
              <a:t>= ?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970713" y="2497137"/>
            <a:ext cx="171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00FF"/>
                </a:solidFill>
              </a:rPr>
              <a:t>I</a:t>
            </a:r>
            <a:r>
              <a:rPr lang="en-GB" sz="2000" baseline="-25000">
                <a:solidFill>
                  <a:srgbClr val="0000FF"/>
                </a:solidFill>
              </a:rPr>
              <a:t>ZK</a:t>
            </a:r>
            <a:r>
              <a:rPr lang="en-GB" sz="2000">
                <a:solidFill>
                  <a:srgbClr val="0000FF"/>
                </a:solidFill>
              </a:rPr>
              <a:t> = 1 mA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6894513" y="5148262"/>
            <a:ext cx="674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800" i="1">
                <a:latin typeface="Comic Sans MS" pitchFamily="66" charset="0"/>
              </a:rPr>
              <a:t>I</a:t>
            </a:r>
            <a:r>
              <a:rPr lang="en-GB" sz="1800" i="1" baseline="-25000">
                <a:latin typeface="Comic Sans MS" pitchFamily="66" charset="0"/>
              </a:rPr>
              <a:t>ZM</a:t>
            </a:r>
            <a:endParaRPr lang="en-GB" sz="1800" i="1">
              <a:latin typeface="Comic Sans MS" pitchFamily="66" charset="0"/>
            </a:endParaRPr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 flipH="1">
            <a:off x="3316288" y="2317750"/>
            <a:ext cx="4186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>
            <a:off x="6869113" y="1876425"/>
            <a:ext cx="0" cy="406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4583113" y="2757487"/>
            <a:ext cx="22907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4289425" y="4703762"/>
            <a:ext cx="29225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4110038" y="5210175"/>
            <a:ext cx="27781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373" name="Freeform 15"/>
          <p:cNvSpPr>
            <a:spLocks/>
          </p:cNvSpPr>
          <p:nvPr/>
        </p:nvSpPr>
        <p:spPr bwMode="auto">
          <a:xfrm>
            <a:off x="4057650" y="2322512"/>
            <a:ext cx="2805113" cy="3098800"/>
          </a:xfrm>
          <a:custGeom>
            <a:avLst/>
            <a:gdLst>
              <a:gd name="T0" fmla="*/ 2147483647 w 1680"/>
              <a:gd name="T1" fmla="*/ 0 h 2088"/>
              <a:gd name="T2" fmla="*/ 2147483647 w 1680"/>
              <a:gd name="T3" fmla="*/ 158583465 h 2088"/>
              <a:gd name="T4" fmla="*/ 2147483647 w 1680"/>
              <a:gd name="T5" fmla="*/ 229064839 h 2088"/>
              <a:gd name="T6" fmla="*/ 2147483647 w 1680"/>
              <a:gd name="T7" fmla="*/ 246685554 h 2088"/>
              <a:gd name="T8" fmla="*/ 2147483647 w 1680"/>
              <a:gd name="T9" fmla="*/ 246685554 h 2088"/>
              <a:gd name="T10" fmla="*/ 1315903554 w 1680"/>
              <a:gd name="T11" fmla="*/ 246685554 h 2088"/>
              <a:gd name="T12" fmla="*/ 914441792 w 1680"/>
              <a:gd name="T13" fmla="*/ 352408359 h 2088"/>
              <a:gd name="T14" fmla="*/ 825227511 w 1680"/>
              <a:gd name="T15" fmla="*/ 634335342 h 2088"/>
              <a:gd name="T16" fmla="*/ 379159444 w 1680"/>
              <a:gd name="T17" fmla="*/ 2147483647 h 2088"/>
              <a:gd name="T18" fmla="*/ 0 w 1680"/>
              <a:gd name="T19" fmla="*/ 2147483647 h 20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80" h="2088">
                <a:moveTo>
                  <a:pt x="1680" y="0"/>
                </a:moveTo>
                <a:cubicBezTo>
                  <a:pt x="1665" y="27"/>
                  <a:pt x="1651" y="55"/>
                  <a:pt x="1632" y="72"/>
                </a:cubicBezTo>
                <a:cubicBezTo>
                  <a:pt x="1613" y="89"/>
                  <a:pt x="1592" y="97"/>
                  <a:pt x="1568" y="104"/>
                </a:cubicBezTo>
                <a:cubicBezTo>
                  <a:pt x="1544" y="111"/>
                  <a:pt x="1531" y="111"/>
                  <a:pt x="1488" y="112"/>
                </a:cubicBezTo>
                <a:cubicBezTo>
                  <a:pt x="1445" y="113"/>
                  <a:pt x="1481" y="112"/>
                  <a:pt x="1312" y="112"/>
                </a:cubicBezTo>
                <a:cubicBezTo>
                  <a:pt x="1143" y="112"/>
                  <a:pt x="636" y="104"/>
                  <a:pt x="472" y="112"/>
                </a:cubicBezTo>
                <a:cubicBezTo>
                  <a:pt x="308" y="120"/>
                  <a:pt x="357" y="131"/>
                  <a:pt x="328" y="160"/>
                </a:cubicBezTo>
                <a:cubicBezTo>
                  <a:pt x="299" y="189"/>
                  <a:pt x="328" y="87"/>
                  <a:pt x="296" y="288"/>
                </a:cubicBezTo>
                <a:cubicBezTo>
                  <a:pt x="264" y="489"/>
                  <a:pt x="185" y="1068"/>
                  <a:pt x="136" y="1368"/>
                </a:cubicBezTo>
                <a:cubicBezTo>
                  <a:pt x="87" y="1668"/>
                  <a:pt x="43" y="1878"/>
                  <a:pt x="0" y="2088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 flipV="1">
            <a:off x="4321175" y="1873250"/>
            <a:ext cx="1588" cy="2286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H="1" flipV="1">
            <a:off x="4154488" y="1889125"/>
            <a:ext cx="20637" cy="272573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376" name="Oval 18"/>
          <p:cNvSpPr>
            <a:spLocks noChangeArrowheads="1"/>
          </p:cNvSpPr>
          <p:nvPr/>
        </p:nvSpPr>
        <p:spPr bwMode="auto">
          <a:xfrm>
            <a:off x="4497388" y="2722562"/>
            <a:ext cx="107950" cy="10001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377" name="Oval 19"/>
          <p:cNvSpPr>
            <a:spLocks noChangeArrowheads="1"/>
          </p:cNvSpPr>
          <p:nvPr/>
        </p:nvSpPr>
        <p:spPr bwMode="auto">
          <a:xfrm>
            <a:off x="4257675" y="4073525"/>
            <a:ext cx="107950" cy="984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378" name="Oval 20"/>
          <p:cNvSpPr>
            <a:spLocks noChangeArrowheads="1"/>
          </p:cNvSpPr>
          <p:nvPr/>
        </p:nvSpPr>
        <p:spPr bwMode="auto">
          <a:xfrm>
            <a:off x="4171950" y="4625975"/>
            <a:ext cx="107950" cy="10001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379" name="Oval 21"/>
          <p:cNvSpPr>
            <a:spLocks noChangeArrowheads="1"/>
          </p:cNvSpPr>
          <p:nvPr/>
        </p:nvSpPr>
        <p:spPr bwMode="auto">
          <a:xfrm>
            <a:off x="4054475" y="5160962"/>
            <a:ext cx="109538" cy="10001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380" name="Oval 22"/>
          <p:cNvSpPr>
            <a:spLocks noChangeArrowheads="1"/>
          </p:cNvSpPr>
          <p:nvPr/>
        </p:nvSpPr>
        <p:spPr bwMode="auto">
          <a:xfrm>
            <a:off x="6743700" y="2203450"/>
            <a:ext cx="230188" cy="2111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6743700" y="5884862"/>
            <a:ext cx="75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i="1"/>
              <a:t>I</a:t>
            </a:r>
            <a:r>
              <a:rPr lang="en-GB" i="1" baseline="-25000"/>
              <a:t>R</a:t>
            </a:r>
            <a:endParaRPr lang="en-GB" i="1"/>
          </a:p>
        </p:txBody>
      </p:sp>
      <p:sp>
        <p:nvSpPr>
          <p:cNvPr id="15382" name="Text Box 24"/>
          <p:cNvSpPr txBox="1">
            <a:spLocks noChangeArrowheads="1"/>
          </p:cNvSpPr>
          <p:nvPr/>
        </p:nvSpPr>
        <p:spPr bwMode="auto">
          <a:xfrm>
            <a:off x="2797175" y="2038350"/>
            <a:ext cx="6572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i="1"/>
              <a:t>V</a:t>
            </a:r>
            <a:r>
              <a:rPr lang="en-GB" i="1" baseline="-25000"/>
              <a:t>R</a:t>
            </a:r>
            <a:endParaRPr lang="en-GB" i="1"/>
          </a:p>
        </p:txBody>
      </p:sp>
      <p:grpSp>
        <p:nvGrpSpPr>
          <p:cNvPr id="70681" name="Group 25"/>
          <p:cNvGrpSpPr>
            <a:grpSpLocks/>
          </p:cNvGrpSpPr>
          <p:nvPr/>
        </p:nvGrpSpPr>
        <p:grpSpPr bwMode="auto">
          <a:xfrm>
            <a:off x="3900488" y="1447800"/>
            <a:ext cx="890587" cy="458787"/>
            <a:chOff x="2078" y="1026"/>
            <a:chExt cx="561" cy="289"/>
          </a:xfrm>
        </p:grpSpPr>
        <p:sp>
          <p:nvSpPr>
            <p:cNvPr id="15409" name="Line 26"/>
            <p:cNvSpPr>
              <a:spLocks noChangeShapeType="1"/>
            </p:cNvSpPr>
            <p:nvPr/>
          </p:nvSpPr>
          <p:spPr bwMode="auto">
            <a:xfrm>
              <a:off x="2078" y="1315"/>
              <a:ext cx="18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10" name="Line 27"/>
            <p:cNvSpPr>
              <a:spLocks noChangeShapeType="1"/>
            </p:cNvSpPr>
            <p:nvPr/>
          </p:nvSpPr>
          <p:spPr bwMode="auto">
            <a:xfrm flipH="1">
              <a:off x="2308" y="1315"/>
              <a:ext cx="18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11" name="Text Box 28"/>
            <p:cNvSpPr txBox="1">
              <a:spLocks noChangeArrowheads="1"/>
            </p:cNvSpPr>
            <p:nvPr/>
          </p:nvSpPr>
          <p:spPr bwMode="auto">
            <a:xfrm>
              <a:off x="2136" y="1026"/>
              <a:ext cx="5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1800" i="1">
                  <a:solidFill>
                    <a:srgbClr val="FF0000"/>
                  </a:solidFill>
                  <a:cs typeface="Times New Roman" pitchFamily="18" charset="0"/>
                  <a:sym typeface="UniversalMath1 BT" pitchFamily="18" charset="2"/>
                </a:rPr>
                <a:t></a:t>
              </a:r>
              <a:r>
                <a:rPr lang="en-GB" sz="1800" i="1">
                  <a:solidFill>
                    <a:srgbClr val="FF0000"/>
                  </a:solidFill>
                  <a:latin typeface="Comic Sans MS" pitchFamily="66" charset="0"/>
                </a:rPr>
                <a:t> V</a:t>
              </a:r>
              <a:r>
                <a:rPr lang="en-GB" sz="1800" i="1" baseline="-25000">
                  <a:solidFill>
                    <a:srgbClr val="FF0000"/>
                  </a:solidFill>
                  <a:latin typeface="Comic Sans MS" pitchFamily="66" charset="0"/>
                </a:rPr>
                <a:t>Z </a:t>
              </a:r>
              <a:endParaRPr lang="en-GB" sz="1800" i="1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4335463" y="1738312"/>
            <a:ext cx="1960562" cy="538163"/>
            <a:chOff x="2688" y="1281"/>
            <a:chExt cx="1235" cy="339"/>
          </a:xfrm>
        </p:grpSpPr>
        <p:sp>
          <p:nvSpPr>
            <p:cNvPr id="15407" name="Text Box 30"/>
            <p:cNvSpPr txBox="1">
              <a:spLocks noChangeArrowheads="1"/>
            </p:cNvSpPr>
            <p:nvPr/>
          </p:nvSpPr>
          <p:spPr bwMode="auto">
            <a:xfrm>
              <a:off x="3037" y="1281"/>
              <a:ext cx="8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GB" sz="2000">
                  <a:solidFill>
                    <a:srgbClr val="0000FF"/>
                  </a:solidFill>
                  <a:sym typeface="Symbol" pitchFamily="18" charset="2"/>
                </a:rPr>
                <a:t>V</a:t>
              </a:r>
              <a:r>
                <a:rPr lang="en-GB" sz="2000" baseline="-25000">
                  <a:solidFill>
                    <a:srgbClr val="0000FF"/>
                  </a:solidFill>
                </a:rPr>
                <a:t>ZT</a:t>
              </a:r>
              <a:r>
                <a:rPr lang="en-GB" sz="2000">
                  <a:solidFill>
                    <a:srgbClr val="0000FF"/>
                  </a:solidFill>
                </a:rPr>
                <a:t> = 6.8 V</a:t>
              </a:r>
            </a:p>
          </p:txBody>
        </p:sp>
        <p:sp>
          <p:nvSpPr>
            <p:cNvPr id="15408" name="Line 31"/>
            <p:cNvSpPr>
              <a:spLocks noChangeShapeType="1"/>
            </p:cNvSpPr>
            <p:nvPr/>
          </p:nvSpPr>
          <p:spPr bwMode="auto">
            <a:xfrm flipH="1">
              <a:off x="2688" y="1452"/>
              <a:ext cx="288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70688" name="Group 32"/>
          <p:cNvGrpSpPr>
            <a:grpSpLocks/>
          </p:cNvGrpSpPr>
          <p:nvPr/>
        </p:nvGrpSpPr>
        <p:grpSpPr bwMode="auto">
          <a:xfrm>
            <a:off x="2171700" y="2333625"/>
            <a:ext cx="1935163" cy="1039812"/>
            <a:chOff x="653" y="2088"/>
            <a:chExt cx="1219" cy="655"/>
          </a:xfrm>
        </p:grpSpPr>
        <p:sp>
          <p:nvSpPr>
            <p:cNvPr id="15405" name="Text Box 33"/>
            <p:cNvSpPr txBox="1">
              <a:spLocks noChangeArrowheads="1"/>
            </p:cNvSpPr>
            <p:nvPr/>
          </p:nvSpPr>
          <p:spPr bwMode="auto">
            <a:xfrm>
              <a:off x="653" y="2493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GB" sz="2000">
                  <a:solidFill>
                    <a:srgbClr val="FF0000"/>
                  </a:solidFill>
                </a:rPr>
                <a:t>Vz = ?</a:t>
              </a:r>
            </a:p>
          </p:txBody>
        </p:sp>
        <p:sp>
          <p:nvSpPr>
            <p:cNvPr id="15406" name="Line 34"/>
            <p:cNvSpPr>
              <a:spLocks noChangeShapeType="1"/>
            </p:cNvSpPr>
            <p:nvPr/>
          </p:nvSpPr>
          <p:spPr bwMode="auto">
            <a:xfrm flipV="1">
              <a:off x="1152" y="2088"/>
              <a:ext cx="720" cy="40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1470025" y="3989387"/>
            <a:ext cx="1843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sz="2000">
                <a:solidFill>
                  <a:srgbClr val="FF0000"/>
                </a:solidFill>
              </a:rPr>
              <a:t>V</a:t>
            </a:r>
            <a:r>
              <a:rPr lang="en-GB" sz="2000" baseline="-25000">
                <a:solidFill>
                  <a:srgbClr val="FF0000"/>
                </a:solidFill>
              </a:rPr>
              <a:t>Z</a:t>
            </a:r>
            <a:r>
              <a:rPr lang="en-GB" sz="2000">
                <a:solidFill>
                  <a:srgbClr val="FF0000"/>
                </a:solidFill>
              </a:rPr>
              <a:t>= V</a:t>
            </a:r>
            <a:r>
              <a:rPr lang="en-GB" sz="2000" baseline="-25000">
                <a:solidFill>
                  <a:srgbClr val="FF0000"/>
                </a:solidFill>
              </a:rPr>
              <a:t>ZT</a:t>
            </a:r>
            <a:r>
              <a:rPr lang="en-GB" sz="2000">
                <a:solidFill>
                  <a:srgbClr val="FF0000"/>
                </a:solidFill>
              </a:rPr>
              <a:t> + </a:t>
            </a:r>
            <a:r>
              <a:rPr lang="en-GB" sz="1800" i="1">
                <a:solidFill>
                  <a:srgbClr val="FF0000"/>
                </a:solidFill>
                <a:cs typeface="Times New Roman" pitchFamily="18" charset="0"/>
                <a:sym typeface="UniversalMath1 BT" pitchFamily="18" charset="2"/>
              </a:rPr>
              <a:t></a:t>
            </a:r>
            <a:r>
              <a:rPr lang="en-GB" sz="1800" i="1">
                <a:solidFill>
                  <a:srgbClr val="FF0000"/>
                </a:solidFill>
                <a:latin typeface="Comic Sans MS" pitchFamily="66" charset="0"/>
              </a:rPr>
              <a:t> V</a:t>
            </a:r>
            <a:r>
              <a:rPr lang="en-GB" sz="1800" i="1" baseline="-25000">
                <a:solidFill>
                  <a:srgbClr val="FF0000"/>
                </a:solidFill>
                <a:latin typeface="Comic Sans MS" pitchFamily="66" charset="0"/>
              </a:rPr>
              <a:t>Z </a:t>
            </a:r>
          </a:p>
        </p:txBody>
      </p:sp>
      <p:sp>
        <p:nvSpPr>
          <p:cNvPr id="15387" name="AutoShape 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96275" y="6135688"/>
            <a:ext cx="438150" cy="323850"/>
          </a:xfrm>
          <a:prstGeom prst="actionButtonForwardNext">
            <a:avLst/>
          </a:prstGeom>
          <a:solidFill>
            <a:srgbClr val="000099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0693" name="Line 37"/>
          <p:cNvSpPr>
            <a:spLocks noChangeShapeType="1"/>
          </p:cNvSpPr>
          <p:nvPr/>
        </p:nvSpPr>
        <p:spPr bwMode="auto">
          <a:xfrm>
            <a:off x="7059613" y="4105275"/>
            <a:ext cx="19050" cy="571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 flipV="1">
            <a:off x="4430713" y="2314575"/>
            <a:ext cx="0" cy="1162050"/>
          </a:xfrm>
          <a:prstGeom prst="line">
            <a:avLst/>
          </a:prstGeom>
          <a:noFill/>
          <a:ln w="1270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0695" name="Group 39"/>
          <p:cNvGrpSpPr>
            <a:grpSpLocks/>
          </p:cNvGrpSpPr>
          <p:nvPr/>
        </p:nvGrpSpPr>
        <p:grpSpPr bwMode="auto">
          <a:xfrm>
            <a:off x="3957638" y="2916237"/>
            <a:ext cx="1363662" cy="396875"/>
            <a:chOff x="2114" y="1951"/>
            <a:chExt cx="859" cy="250"/>
          </a:xfrm>
        </p:grpSpPr>
        <p:sp>
          <p:nvSpPr>
            <p:cNvPr id="15402" name="Line 40"/>
            <p:cNvSpPr>
              <a:spLocks noChangeShapeType="1"/>
            </p:cNvSpPr>
            <p:nvPr/>
          </p:nvSpPr>
          <p:spPr bwMode="auto">
            <a:xfrm flipV="1">
              <a:off x="2114" y="2047"/>
              <a:ext cx="259" cy="1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03" name="Line 41"/>
            <p:cNvSpPr>
              <a:spLocks noChangeShapeType="1"/>
            </p:cNvSpPr>
            <p:nvPr/>
          </p:nvSpPr>
          <p:spPr bwMode="auto">
            <a:xfrm flipH="1">
              <a:off x="2392" y="2035"/>
              <a:ext cx="187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04" name="Rectangle 42"/>
            <p:cNvSpPr>
              <a:spLocks noChangeArrowheads="1"/>
            </p:cNvSpPr>
            <p:nvPr/>
          </p:nvSpPr>
          <p:spPr bwMode="auto">
            <a:xfrm>
              <a:off x="2523" y="1951"/>
              <a:ext cx="4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sz="2000" i="1">
                  <a:solidFill>
                    <a:srgbClr val="008000"/>
                  </a:solidFill>
                  <a:sym typeface="UniversalMath1 BT" pitchFamily="18" charset="2"/>
                </a:rPr>
                <a:t></a:t>
              </a:r>
              <a:r>
                <a:rPr lang="en-GB" sz="2000" i="1">
                  <a:solidFill>
                    <a:srgbClr val="008000"/>
                  </a:solidFill>
                </a:rPr>
                <a:t> V</a:t>
              </a:r>
              <a:r>
                <a:rPr lang="en-GB" sz="2000" i="1" baseline="-25000">
                  <a:solidFill>
                    <a:srgbClr val="008000"/>
                  </a:solidFill>
                </a:rPr>
                <a:t>Z</a:t>
              </a:r>
              <a:r>
                <a:rPr lang="en-GB" sz="2000"/>
                <a:t> </a:t>
              </a:r>
            </a:p>
          </p:txBody>
        </p:sp>
      </p:grpSp>
      <p:sp>
        <p:nvSpPr>
          <p:cNvPr id="70699" name="Line 43"/>
          <p:cNvSpPr>
            <a:spLocks noChangeShapeType="1"/>
          </p:cNvSpPr>
          <p:nvPr/>
        </p:nvSpPr>
        <p:spPr bwMode="auto">
          <a:xfrm flipV="1">
            <a:off x="4335463" y="4113212"/>
            <a:ext cx="28892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0700" name="Line 44"/>
          <p:cNvSpPr>
            <a:spLocks noChangeShapeType="1"/>
          </p:cNvSpPr>
          <p:nvPr/>
        </p:nvSpPr>
        <p:spPr bwMode="auto">
          <a:xfrm>
            <a:off x="5992813" y="3533775"/>
            <a:ext cx="19050" cy="5715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0701" name="Group 45"/>
          <p:cNvGrpSpPr>
            <a:grpSpLocks/>
          </p:cNvGrpSpPr>
          <p:nvPr/>
        </p:nvGrpSpPr>
        <p:grpSpPr bwMode="auto">
          <a:xfrm>
            <a:off x="4411663" y="3278187"/>
            <a:ext cx="3946525" cy="720725"/>
            <a:chOff x="2400" y="2179"/>
            <a:chExt cx="2486" cy="454"/>
          </a:xfrm>
        </p:grpSpPr>
        <p:sp>
          <p:nvSpPr>
            <p:cNvPr id="15398" name="AutoShape 46"/>
            <p:cNvSpPr>
              <a:spLocks noChangeArrowheads="1"/>
            </p:cNvSpPr>
            <p:nvPr/>
          </p:nvSpPr>
          <p:spPr bwMode="auto">
            <a:xfrm>
              <a:off x="2400" y="2316"/>
              <a:ext cx="60" cy="60"/>
            </a:xfrm>
            <a:prstGeom prst="flowChartConnector">
              <a:avLst/>
            </a:prstGeom>
            <a:solidFill>
              <a:srgbClr val="CCFFCC"/>
            </a:solidFill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99" name="Line 47"/>
            <p:cNvSpPr>
              <a:spLocks noChangeShapeType="1"/>
            </p:cNvSpPr>
            <p:nvPr/>
          </p:nvSpPr>
          <p:spPr bwMode="auto">
            <a:xfrm>
              <a:off x="2472" y="2340"/>
              <a:ext cx="1464" cy="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00" name="Rectangle 48"/>
            <p:cNvSpPr>
              <a:spLocks noChangeArrowheads="1"/>
            </p:cNvSpPr>
            <p:nvPr/>
          </p:nvSpPr>
          <p:spPr bwMode="auto">
            <a:xfrm>
              <a:off x="4043" y="2179"/>
              <a:ext cx="8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sz="2000">
                  <a:solidFill>
                    <a:srgbClr val="008000"/>
                  </a:solidFill>
                </a:rPr>
                <a:t>I</a:t>
              </a:r>
              <a:r>
                <a:rPr lang="en-GB" sz="2000" baseline="-25000">
                  <a:solidFill>
                    <a:srgbClr val="008000"/>
                  </a:solidFill>
                </a:rPr>
                <a:t>Z</a:t>
              </a:r>
              <a:r>
                <a:rPr lang="en-GB" sz="2000">
                  <a:solidFill>
                    <a:srgbClr val="008000"/>
                  </a:solidFill>
                </a:rPr>
                <a:t> = 25 mA</a:t>
              </a:r>
            </a:p>
          </p:txBody>
        </p:sp>
        <p:sp>
          <p:nvSpPr>
            <p:cNvPr id="15401" name="Rectangle 49"/>
            <p:cNvSpPr>
              <a:spLocks noChangeArrowheads="1"/>
            </p:cNvSpPr>
            <p:nvPr/>
          </p:nvSpPr>
          <p:spPr bwMode="auto">
            <a:xfrm>
              <a:off x="3379" y="2383"/>
              <a:ext cx="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sz="2000" i="1">
                  <a:solidFill>
                    <a:srgbClr val="008000"/>
                  </a:solidFill>
                  <a:sym typeface="UniversalMath1 BT" pitchFamily="18" charset="2"/>
                </a:rPr>
                <a:t></a:t>
              </a:r>
              <a:r>
                <a:rPr lang="en-GB" sz="2000" i="1">
                  <a:solidFill>
                    <a:srgbClr val="008000"/>
                  </a:solidFill>
                </a:rPr>
                <a:t> I</a:t>
              </a:r>
              <a:r>
                <a:rPr lang="en-GB" sz="2000" i="1" baseline="-25000">
                  <a:solidFill>
                    <a:srgbClr val="008000"/>
                  </a:solidFill>
                </a:rPr>
                <a:t>Z</a:t>
              </a:r>
              <a:r>
                <a:rPr lang="en-GB" sz="2000" i="1">
                  <a:solidFill>
                    <a:srgbClr val="008000"/>
                  </a:solidFill>
                </a:rPr>
                <a:t> = ?</a:t>
              </a:r>
            </a:p>
          </p:txBody>
        </p:sp>
      </p:grpSp>
      <p:sp>
        <p:nvSpPr>
          <p:cNvPr id="70706" name="Line 50"/>
          <p:cNvSpPr>
            <a:spLocks noChangeShapeType="1"/>
          </p:cNvSpPr>
          <p:nvPr/>
        </p:nvSpPr>
        <p:spPr bwMode="auto">
          <a:xfrm flipH="1" flipV="1">
            <a:off x="4487863" y="2352675"/>
            <a:ext cx="1485900" cy="66675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0707" name="Rectangle 51"/>
          <p:cNvSpPr>
            <a:spLocks noChangeArrowheads="1"/>
          </p:cNvSpPr>
          <p:nvPr/>
        </p:nvSpPr>
        <p:spPr bwMode="auto">
          <a:xfrm>
            <a:off x="5961063" y="2935287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2000">
                <a:solidFill>
                  <a:srgbClr val="008000"/>
                </a:solidFill>
              </a:rPr>
              <a:t>Vz = ?</a:t>
            </a:r>
          </a:p>
        </p:txBody>
      </p:sp>
      <p:sp>
        <p:nvSpPr>
          <p:cNvPr id="15397" name="AutoShape 5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790700" y="6135688"/>
            <a:ext cx="381000" cy="323850"/>
          </a:xfrm>
          <a:prstGeom prst="actionButtonBackPrevious">
            <a:avLst/>
          </a:prstGeom>
          <a:solidFill>
            <a:srgbClr val="000099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1" y="0"/>
            <a:ext cx="9143999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Worked example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utoUpdateAnimBg="0"/>
      <p:bldP spid="70662" grpId="0" autoUpdateAnimBg="0"/>
      <p:bldP spid="70663" grpId="0" autoUpdateAnimBg="0"/>
      <p:bldP spid="70664" grpId="0" autoUpdateAnimBg="0"/>
      <p:bldP spid="70665" grpId="0" autoUpdateAnimBg="0"/>
      <p:bldP spid="70668" grpId="0" animBg="1"/>
      <p:bldP spid="70669" grpId="0" animBg="1"/>
      <p:bldP spid="70670" grpId="0" animBg="1"/>
      <p:bldP spid="70672" grpId="0" animBg="1"/>
      <p:bldP spid="70673" grpId="0" animBg="1"/>
      <p:bldP spid="70691" grpId="0" autoUpdateAnimBg="0"/>
      <p:bldP spid="70693" grpId="0" animBg="1"/>
      <p:bldP spid="70694" grpId="0" animBg="1"/>
      <p:bldP spid="70699" grpId="0" animBg="1"/>
      <p:bldP spid="70700" grpId="0" animBg="1"/>
      <p:bldP spid="70706" grpId="0" animBg="1"/>
      <p:bldP spid="7070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9CED306-E022-4D13-BE8A-9124E6AA6EBD}" type="slidenum">
              <a:rPr lang="en-GB" sz="1400"/>
              <a:pPr eaLnBrk="1" hangingPunct="1"/>
              <a:t>14</a:t>
            </a:fld>
            <a:endParaRPr lang="en-GB" sz="1400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202499" y="1478836"/>
            <a:ext cx="760329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FF0066"/>
                </a:solidFill>
              </a:rPr>
              <a:t>Solution 2(i)</a:t>
            </a:r>
          </a:p>
          <a:p>
            <a:endParaRPr lang="en-US" sz="1600" b="1" u="sng" dirty="0">
              <a:solidFill>
                <a:srgbClr val="FF0066"/>
              </a:solidFill>
            </a:endParaRPr>
          </a:p>
          <a:p>
            <a:r>
              <a:rPr lang="el-GR" sz="2800" dirty="0">
                <a:solidFill>
                  <a:srgbClr val="FF0066"/>
                </a:solidFill>
                <a:cs typeface="Times New Roman" pitchFamily="18" charset="0"/>
              </a:rPr>
              <a:t>Δ</a:t>
            </a:r>
            <a:r>
              <a:rPr lang="en-US" sz="2800" dirty="0">
                <a:solidFill>
                  <a:srgbClr val="FF0066"/>
                </a:solidFill>
              </a:rPr>
              <a:t>I</a:t>
            </a:r>
            <a:r>
              <a:rPr lang="en-US" sz="2800" baseline="-25000" dirty="0">
                <a:solidFill>
                  <a:srgbClr val="FF0066"/>
                </a:solidFill>
              </a:rPr>
              <a:t>Z</a:t>
            </a:r>
            <a:r>
              <a:rPr lang="en-US" sz="2800" dirty="0">
                <a:solidFill>
                  <a:srgbClr val="FF0066"/>
                </a:solidFill>
              </a:rPr>
              <a:t> = I</a:t>
            </a:r>
            <a:r>
              <a:rPr lang="en-US" sz="2800" baseline="-25000" dirty="0">
                <a:solidFill>
                  <a:srgbClr val="FF0066"/>
                </a:solidFill>
              </a:rPr>
              <a:t>Z</a:t>
            </a:r>
            <a:r>
              <a:rPr lang="en-US" sz="2800" dirty="0">
                <a:solidFill>
                  <a:srgbClr val="FF0066"/>
                </a:solidFill>
              </a:rPr>
              <a:t> – I</a:t>
            </a:r>
            <a:r>
              <a:rPr lang="en-US" sz="2800" baseline="-25000" dirty="0">
                <a:solidFill>
                  <a:srgbClr val="FF0066"/>
                </a:solidFill>
              </a:rPr>
              <a:t>ZT</a:t>
            </a:r>
            <a:r>
              <a:rPr lang="en-US" sz="2800" dirty="0">
                <a:solidFill>
                  <a:srgbClr val="FF0066"/>
                </a:solidFill>
              </a:rPr>
              <a:t> = 50 - 37 = 13mA</a:t>
            </a:r>
          </a:p>
          <a:p>
            <a:endParaRPr lang="en-US" sz="1600" dirty="0">
              <a:solidFill>
                <a:srgbClr val="FF0066"/>
              </a:solidFill>
            </a:endParaRPr>
          </a:p>
          <a:p>
            <a:r>
              <a:rPr lang="el-GR" sz="2800" dirty="0">
                <a:solidFill>
                  <a:srgbClr val="FF0066"/>
                </a:solidFill>
                <a:cs typeface="Times New Roman" pitchFamily="18" charset="0"/>
              </a:rPr>
              <a:t>Δ</a:t>
            </a:r>
            <a:r>
              <a:rPr lang="en-US" sz="2800" dirty="0">
                <a:solidFill>
                  <a:srgbClr val="FF0066"/>
                </a:solidFill>
              </a:rPr>
              <a:t>V</a:t>
            </a:r>
            <a:r>
              <a:rPr lang="en-US" sz="2800" baseline="-25000" dirty="0">
                <a:solidFill>
                  <a:srgbClr val="FF0066"/>
                </a:solidFill>
              </a:rPr>
              <a:t>Z</a:t>
            </a:r>
            <a:r>
              <a:rPr lang="en-US" sz="2800" dirty="0">
                <a:solidFill>
                  <a:srgbClr val="FF0066"/>
                </a:solidFill>
              </a:rPr>
              <a:t> = </a:t>
            </a:r>
            <a:r>
              <a:rPr lang="el-GR" sz="2800" dirty="0">
                <a:solidFill>
                  <a:srgbClr val="FF0066"/>
                </a:solidFill>
              </a:rPr>
              <a:t>Δ</a:t>
            </a:r>
            <a:r>
              <a:rPr lang="en-US" sz="2800" dirty="0">
                <a:solidFill>
                  <a:srgbClr val="FF0066"/>
                </a:solidFill>
              </a:rPr>
              <a:t>I</a:t>
            </a:r>
            <a:r>
              <a:rPr lang="en-US" sz="2800" baseline="-25000" dirty="0">
                <a:solidFill>
                  <a:srgbClr val="FF0066"/>
                </a:solidFill>
              </a:rPr>
              <a:t>Z</a:t>
            </a:r>
            <a:r>
              <a:rPr lang="en-US" sz="2800" dirty="0">
                <a:solidFill>
                  <a:srgbClr val="FF0066"/>
                </a:solidFill>
              </a:rPr>
              <a:t> x Z</a:t>
            </a:r>
            <a:r>
              <a:rPr lang="en-US" sz="2800" baseline="-25000" dirty="0">
                <a:solidFill>
                  <a:srgbClr val="FF0066"/>
                </a:solidFill>
              </a:rPr>
              <a:t>ZT</a:t>
            </a:r>
            <a:r>
              <a:rPr lang="en-US" sz="2800" dirty="0">
                <a:solidFill>
                  <a:srgbClr val="FF0066"/>
                </a:solidFill>
              </a:rPr>
              <a:t> = 13mA x 3.5</a:t>
            </a:r>
            <a:r>
              <a:rPr lang="el-GR" sz="2800" dirty="0">
                <a:solidFill>
                  <a:srgbClr val="FF0066"/>
                </a:solidFill>
                <a:cs typeface="Times New Roman" pitchFamily="18" charset="0"/>
              </a:rPr>
              <a:t>Ω</a:t>
            </a:r>
            <a:r>
              <a:rPr lang="en-US" sz="2800" dirty="0">
                <a:solidFill>
                  <a:srgbClr val="FF0066"/>
                </a:solidFill>
              </a:rPr>
              <a:t> = 45.5mV</a:t>
            </a:r>
          </a:p>
          <a:p>
            <a:endParaRPr lang="en-US" sz="1600" dirty="0">
              <a:solidFill>
                <a:srgbClr val="FF0066"/>
              </a:solidFill>
            </a:endParaRPr>
          </a:p>
          <a:p>
            <a:r>
              <a:rPr lang="en-US" sz="2800" dirty="0">
                <a:solidFill>
                  <a:srgbClr val="FF0066"/>
                </a:solidFill>
              </a:rPr>
              <a:t>V</a:t>
            </a:r>
            <a:r>
              <a:rPr lang="en-US" sz="2800" baseline="-25000" dirty="0">
                <a:solidFill>
                  <a:srgbClr val="FF0066"/>
                </a:solidFill>
              </a:rPr>
              <a:t>Z</a:t>
            </a:r>
            <a:r>
              <a:rPr lang="en-US" sz="2800" dirty="0">
                <a:solidFill>
                  <a:srgbClr val="FF0066"/>
                </a:solidFill>
              </a:rPr>
              <a:t> = V</a:t>
            </a:r>
            <a:r>
              <a:rPr lang="en-US" sz="2800" baseline="-25000" dirty="0">
                <a:solidFill>
                  <a:srgbClr val="FF0066"/>
                </a:solidFill>
              </a:rPr>
              <a:t>ZT</a:t>
            </a:r>
            <a:r>
              <a:rPr lang="en-US" sz="2800" dirty="0">
                <a:solidFill>
                  <a:srgbClr val="FF0066"/>
                </a:solidFill>
              </a:rPr>
              <a:t> + </a:t>
            </a:r>
            <a:r>
              <a:rPr lang="el-GR" sz="2800" dirty="0">
                <a:solidFill>
                  <a:srgbClr val="FF0066"/>
                </a:solidFill>
              </a:rPr>
              <a:t>Δ</a:t>
            </a:r>
            <a:r>
              <a:rPr lang="en-US" sz="2800" dirty="0">
                <a:solidFill>
                  <a:srgbClr val="FF0066"/>
                </a:solidFill>
              </a:rPr>
              <a:t>V</a:t>
            </a:r>
            <a:r>
              <a:rPr lang="en-US" sz="2800" baseline="-25000" dirty="0">
                <a:solidFill>
                  <a:srgbClr val="FF0066"/>
                </a:solidFill>
              </a:rPr>
              <a:t>Z</a:t>
            </a:r>
            <a:r>
              <a:rPr lang="en-US" sz="2800" dirty="0">
                <a:solidFill>
                  <a:srgbClr val="FF0066"/>
                </a:solidFill>
              </a:rPr>
              <a:t> = 6.8V + 45.5mV = </a:t>
            </a:r>
            <a:r>
              <a:rPr lang="en-US" sz="2800" b="1" u="sng" dirty="0">
                <a:solidFill>
                  <a:srgbClr val="FF0066"/>
                </a:solidFill>
              </a:rPr>
              <a:t>6.8455V</a:t>
            </a:r>
            <a:endParaRPr lang="en-GB" sz="2800" b="1" u="sng" dirty="0">
              <a:solidFill>
                <a:srgbClr val="FF0066"/>
              </a:solidFill>
            </a:endParaRPr>
          </a:p>
        </p:txBody>
      </p:sp>
      <p:sp>
        <p:nvSpPr>
          <p:cNvPr id="1638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89925" y="1523156"/>
            <a:ext cx="381000" cy="323850"/>
          </a:xfrm>
          <a:prstGeom prst="actionButtonBackPrevious">
            <a:avLst/>
          </a:prstGeom>
          <a:solidFill>
            <a:srgbClr val="000099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202499" y="4033381"/>
            <a:ext cx="6849432" cy="241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2800" b="1" u="sng" dirty="0">
                <a:solidFill>
                  <a:srgbClr val="FF0066"/>
                </a:solidFill>
              </a:rPr>
              <a:t>Solution 2(ii)</a:t>
            </a:r>
          </a:p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2800" dirty="0">
                <a:solidFill>
                  <a:srgbClr val="FF0066"/>
                </a:solidFill>
                <a:latin typeface="Symbol" pitchFamily="18" charset="2"/>
              </a:rPr>
              <a:t>D</a:t>
            </a:r>
            <a:r>
              <a:rPr lang="en-US" sz="2800" dirty="0">
                <a:solidFill>
                  <a:srgbClr val="FF0066"/>
                </a:solidFill>
              </a:rPr>
              <a:t>I</a:t>
            </a:r>
            <a:r>
              <a:rPr lang="en-US" sz="2800" baseline="-25000" dirty="0">
                <a:solidFill>
                  <a:srgbClr val="FF0066"/>
                </a:solidFill>
              </a:rPr>
              <a:t>Z</a:t>
            </a:r>
            <a:r>
              <a:rPr lang="en-US" sz="2800" dirty="0">
                <a:solidFill>
                  <a:srgbClr val="FF0066"/>
                </a:solidFill>
              </a:rPr>
              <a:t> = I</a:t>
            </a:r>
            <a:r>
              <a:rPr lang="en-US" sz="2800" baseline="-25000" dirty="0">
                <a:solidFill>
                  <a:srgbClr val="FF0066"/>
                </a:solidFill>
              </a:rPr>
              <a:t>Z</a:t>
            </a:r>
            <a:r>
              <a:rPr lang="en-US" sz="2800" dirty="0">
                <a:solidFill>
                  <a:srgbClr val="FF0066"/>
                </a:solidFill>
              </a:rPr>
              <a:t> – I</a:t>
            </a:r>
            <a:r>
              <a:rPr lang="en-US" sz="2800" baseline="-25000" dirty="0">
                <a:solidFill>
                  <a:srgbClr val="FF0066"/>
                </a:solidFill>
              </a:rPr>
              <a:t>ZT</a:t>
            </a:r>
            <a:r>
              <a:rPr lang="en-US" sz="2800" dirty="0">
                <a:solidFill>
                  <a:srgbClr val="FF0066"/>
                </a:solidFill>
              </a:rPr>
              <a:t> = 25 - 37 = -12mA</a:t>
            </a:r>
          </a:p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2800" dirty="0">
                <a:solidFill>
                  <a:srgbClr val="FF0066"/>
                </a:solidFill>
                <a:latin typeface="Symbol" pitchFamily="18" charset="2"/>
              </a:rPr>
              <a:t>D</a:t>
            </a:r>
            <a:r>
              <a:rPr lang="en-US" sz="2800" dirty="0">
                <a:solidFill>
                  <a:srgbClr val="FF0066"/>
                </a:solidFill>
              </a:rPr>
              <a:t>V</a:t>
            </a:r>
            <a:r>
              <a:rPr lang="en-US" sz="2800" baseline="-25000" dirty="0">
                <a:solidFill>
                  <a:srgbClr val="FF0066"/>
                </a:solidFill>
              </a:rPr>
              <a:t>Z</a:t>
            </a:r>
            <a:r>
              <a:rPr lang="en-US" sz="2800" dirty="0">
                <a:solidFill>
                  <a:srgbClr val="FF0066"/>
                </a:solidFill>
              </a:rPr>
              <a:t> = </a:t>
            </a:r>
            <a:r>
              <a:rPr lang="en-US" sz="2800" dirty="0">
                <a:solidFill>
                  <a:srgbClr val="FF0066"/>
                </a:solidFill>
                <a:latin typeface="Symbol" pitchFamily="18" charset="2"/>
              </a:rPr>
              <a:t>D</a:t>
            </a:r>
            <a:r>
              <a:rPr lang="en-US" sz="2800" dirty="0">
                <a:solidFill>
                  <a:srgbClr val="FF0066"/>
                </a:solidFill>
              </a:rPr>
              <a:t>I</a:t>
            </a:r>
            <a:r>
              <a:rPr lang="en-US" sz="2800" baseline="-25000" dirty="0">
                <a:solidFill>
                  <a:srgbClr val="FF0066"/>
                </a:solidFill>
              </a:rPr>
              <a:t>Z</a:t>
            </a:r>
            <a:r>
              <a:rPr lang="en-US" sz="2800" dirty="0">
                <a:solidFill>
                  <a:srgbClr val="FF0066"/>
                </a:solidFill>
              </a:rPr>
              <a:t> x Z</a:t>
            </a:r>
            <a:r>
              <a:rPr lang="en-US" sz="2800" baseline="-25000" dirty="0">
                <a:solidFill>
                  <a:srgbClr val="FF0066"/>
                </a:solidFill>
              </a:rPr>
              <a:t>ZT</a:t>
            </a:r>
            <a:r>
              <a:rPr lang="en-US" sz="2800" dirty="0">
                <a:solidFill>
                  <a:srgbClr val="FF0066"/>
                </a:solidFill>
              </a:rPr>
              <a:t> = (-12mA) x 3.5</a:t>
            </a:r>
            <a:r>
              <a:rPr lang="en-US" sz="2800" dirty="0">
                <a:solidFill>
                  <a:srgbClr val="FF0066"/>
                </a:solidFill>
                <a:latin typeface="Symbol" pitchFamily="18" charset="2"/>
              </a:rPr>
              <a:t>W</a:t>
            </a:r>
            <a:r>
              <a:rPr lang="en-US" sz="2800" dirty="0">
                <a:solidFill>
                  <a:srgbClr val="FF0066"/>
                </a:solidFill>
              </a:rPr>
              <a:t> = -42mV</a:t>
            </a:r>
          </a:p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2800" dirty="0">
                <a:solidFill>
                  <a:srgbClr val="FF0066"/>
                </a:solidFill>
              </a:rPr>
              <a:t>V</a:t>
            </a:r>
            <a:r>
              <a:rPr lang="en-US" sz="2800" baseline="-25000" dirty="0">
                <a:solidFill>
                  <a:srgbClr val="FF0066"/>
                </a:solidFill>
              </a:rPr>
              <a:t>Z</a:t>
            </a:r>
            <a:r>
              <a:rPr lang="en-US" sz="2800" dirty="0">
                <a:solidFill>
                  <a:srgbClr val="FF0066"/>
                </a:solidFill>
              </a:rPr>
              <a:t> = V</a:t>
            </a:r>
            <a:r>
              <a:rPr lang="en-US" sz="2800" baseline="-25000" dirty="0">
                <a:solidFill>
                  <a:srgbClr val="FF0066"/>
                </a:solidFill>
              </a:rPr>
              <a:t>ZT</a:t>
            </a:r>
            <a:r>
              <a:rPr lang="en-US" sz="2800" dirty="0">
                <a:solidFill>
                  <a:srgbClr val="FF0066"/>
                </a:solidFill>
              </a:rPr>
              <a:t> +</a:t>
            </a:r>
            <a:r>
              <a:rPr lang="en-US" sz="2800" dirty="0">
                <a:solidFill>
                  <a:srgbClr val="FF0066"/>
                </a:solidFill>
                <a:latin typeface="Symbol" pitchFamily="18" charset="2"/>
              </a:rPr>
              <a:t> D</a:t>
            </a:r>
            <a:r>
              <a:rPr lang="en-US" sz="2800" dirty="0">
                <a:solidFill>
                  <a:srgbClr val="FF0066"/>
                </a:solidFill>
              </a:rPr>
              <a:t>V</a:t>
            </a:r>
            <a:r>
              <a:rPr lang="en-US" sz="2800" baseline="-25000" dirty="0">
                <a:solidFill>
                  <a:srgbClr val="FF0066"/>
                </a:solidFill>
              </a:rPr>
              <a:t>Z</a:t>
            </a:r>
            <a:r>
              <a:rPr lang="en-US" sz="2800" dirty="0">
                <a:solidFill>
                  <a:srgbClr val="FF0066"/>
                </a:solidFill>
              </a:rPr>
              <a:t> = 6.8V + (-42mV) = </a:t>
            </a:r>
            <a:r>
              <a:rPr lang="en-US" sz="2800" b="1" u="sng" dirty="0">
                <a:solidFill>
                  <a:srgbClr val="FF0066"/>
                </a:solidFill>
              </a:rPr>
              <a:t>6.758V</a:t>
            </a:r>
            <a:endParaRPr lang="en-GB" sz="2800" dirty="0">
              <a:solidFill>
                <a:srgbClr val="FF0066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</a:pPr>
            <a:endParaRPr lang="en-GB" dirty="0">
              <a:solidFill>
                <a:srgbClr val="FF0066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3999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Worked example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40487"/>
            <a:ext cx="7620000" cy="187953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In the past </a:t>
            </a:r>
            <a:r>
              <a:rPr lang="en-US" dirty="0" err="1" smtClean="0"/>
              <a:t>Zener</a:t>
            </a:r>
            <a:r>
              <a:rPr lang="en-US" dirty="0" smtClean="0"/>
              <a:t> Diodes were widely used to regulate D.C. voltages</a:t>
            </a:r>
          </a:p>
          <a:p>
            <a:pPr eaLnBrk="1" hangingPunct="1"/>
            <a:r>
              <a:rPr lang="en-US" dirty="0" smtClean="0"/>
              <a:t>But IC voltage regulators are now more commonly used for this purpose</a:t>
            </a:r>
            <a:endParaRPr lang="en-GB" dirty="0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FB163C-1599-4895-9500-939C5E3D538F}" type="slidenum">
              <a:rPr lang="en-GB" sz="1400"/>
              <a:pPr eaLnBrk="1" hangingPunct="1"/>
              <a:t>15</a:t>
            </a:fld>
            <a:endParaRPr lang="en-GB" sz="1400"/>
          </a:p>
        </p:txBody>
      </p:sp>
      <p:grpSp>
        <p:nvGrpSpPr>
          <p:cNvPr id="17413" name="Group 57"/>
          <p:cNvGrpSpPr>
            <a:grpSpLocks/>
          </p:cNvGrpSpPr>
          <p:nvPr/>
        </p:nvGrpSpPr>
        <p:grpSpPr bwMode="auto">
          <a:xfrm>
            <a:off x="1447800" y="4152900"/>
            <a:ext cx="4191000" cy="2209800"/>
            <a:chOff x="1488" y="2784"/>
            <a:chExt cx="2640" cy="1392"/>
          </a:xfrm>
        </p:grpSpPr>
        <p:grpSp>
          <p:nvGrpSpPr>
            <p:cNvPr id="17415" name="Group 40"/>
            <p:cNvGrpSpPr>
              <a:grpSpLocks/>
            </p:cNvGrpSpPr>
            <p:nvPr/>
          </p:nvGrpSpPr>
          <p:grpSpPr bwMode="auto">
            <a:xfrm>
              <a:off x="1920" y="2784"/>
              <a:ext cx="1872" cy="1104"/>
              <a:chOff x="1968" y="2928"/>
              <a:chExt cx="1872" cy="1104"/>
            </a:xfrm>
          </p:grpSpPr>
          <p:sp>
            <p:nvSpPr>
              <p:cNvPr id="17432" name="Line 4"/>
              <p:cNvSpPr>
                <a:spLocks noChangeShapeType="1"/>
              </p:cNvSpPr>
              <p:nvPr/>
            </p:nvSpPr>
            <p:spPr bwMode="auto">
              <a:xfrm>
                <a:off x="2064" y="292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grpSp>
            <p:nvGrpSpPr>
              <p:cNvPr id="17433" name="Group 11"/>
              <p:cNvGrpSpPr>
                <a:grpSpLocks/>
              </p:cNvGrpSpPr>
              <p:nvPr/>
            </p:nvGrpSpPr>
            <p:grpSpPr bwMode="auto">
              <a:xfrm>
                <a:off x="1968" y="3360"/>
                <a:ext cx="240" cy="240"/>
                <a:chOff x="1968" y="3360"/>
                <a:chExt cx="192" cy="144"/>
              </a:xfrm>
            </p:grpSpPr>
            <p:grpSp>
              <p:nvGrpSpPr>
                <p:cNvPr id="17460" name="Group 7"/>
                <p:cNvGrpSpPr>
                  <a:grpSpLocks/>
                </p:cNvGrpSpPr>
                <p:nvPr/>
              </p:nvGrpSpPr>
              <p:grpSpPr bwMode="auto">
                <a:xfrm>
                  <a:off x="1968" y="3360"/>
                  <a:ext cx="192" cy="48"/>
                  <a:chOff x="1968" y="3360"/>
                  <a:chExt cx="192" cy="48"/>
                </a:xfrm>
              </p:grpSpPr>
              <p:sp>
                <p:nvSpPr>
                  <p:cNvPr id="17464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360"/>
                    <a:ext cx="192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7465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16" y="3408"/>
                    <a:ext cx="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7461" name="Group 8"/>
                <p:cNvGrpSpPr>
                  <a:grpSpLocks/>
                </p:cNvGrpSpPr>
                <p:nvPr/>
              </p:nvGrpSpPr>
              <p:grpSpPr bwMode="auto">
                <a:xfrm>
                  <a:off x="1968" y="3456"/>
                  <a:ext cx="192" cy="48"/>
                  <a:chOff x="1968" y="3360"/>
                  <a:chExt cx="192" cy="48"/>
                </a:xfrm>
              </p:grpSpPr>
              <p:sp>
                <p:nvSpPr>
                  <p:cNvPr id="1746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360"/>
                    <a:ext cx="192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7463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16" y="3408"/>
                    <a:ext cx="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7434" name="Line 12"/>
              <p:cNvSpPr>
                <a:spLocks noChangeShapeType="1"/>
              </p:cNvSpPr>
              <p:nvPr/>
            </p:nvSpPr>
            <p:spPr bwMode="auto">
              <a:xfrm>
                <a:off x="2064" y="2928"/>
                <a:ext cx="168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7435" name="Line 13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grpSp>
            <p:nvGrpSpPr>
              <p:cNvPr id="17436" name="Group 24"/>
              <p:cNvGrpSpPr>
                <a:grpSpLocks/>
              </p:cNvGrpSpPr>
              <p:nvPr/>
            </p:nvGrpSpPr>
            <p:grpSpPr bwMode="auto">
              <a:xfrm>
                <a:off x="3744" y="3264"/>
                <a:ext cx="96" cy="432"/>
                <a:chOff x="3744" y="3312"/>
                <a:chExt cx="96" cy="432"/>
              </a:xfrm>
            </p:grpSpPr>
            <p:grpSp>
              <p:nvGrpSpPr>
                <p:cNvPr id="17451" name="Group 17"/>
                <p:cNvGrpSpPr>
                  <a:grpSpLocks/>
                </p:cNvGrpSpPr>
                <p:nvPr/>
              </p:nvGrpSpPr>
              <p:grpSpPr bwMode="auto">
                <a:xfrm>
                  <a:off x="3744" y="3312"/>
                  <a:ext cx="96" cy="144"/>
                  <a:chOff x="3744" y="3312"/>
                  <a:chExt cx="96" cy="144"/>
                </a:xfrm>
              </p:grpSpPr>
              <p:sp>
                <p:nvSpPr>
                  <p:cNvPr id="1745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312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7459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44" y="3408"/>
                    <a:ext cx="96" cy="4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7452" name="Group 18"/>
                <p:cNvGrpSpPr>
                  <a:grpSpLocks/>
                </p:cNvGrpSpPr>
                <p:nvPr/>
              </p:nvGrpSpPr>
              <p:grpSpPr bwMode="auto">
                <a:xfrm>
                  <a:off x="3744" y="3456"/>
                  <a:ext cx="96" cy="144"/>
                  <a:chOff x="3744" y="3312"/>
                  <a:chExt cx="96" cy="144"/>
                </a:xfrm>
              </p:grpSpPr>
              <p:sp>
                <p:nvSpPr>
                  <p:cNvPr id="1745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312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7457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44" y="3408"/>
                    <a:ext cx="96" cy="4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7453" name="Group 21"/>
                <p:cNvGrpSpPr>
                  <a:grpSpLocks/>
                </p:cNvGrpSpPr>
                <p:nvPr/>
              </p:nvGrpSpPr>
              <p:grpSpPr bwMode="auto">
                <a:xfrm>
                  <a:off x="3744" y="3600"/>
                  <a:ext cx="96" cy="144"/>
                  <a:chOff x="3744" y="3312"/>
                  <a:chExt cx="96" cy="144"/>
                </a:xfrm>
              </p:grpSpPr>
              <p:sp>
                <p:nvSpPr>
                  <p:cNvPr id="1745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312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7455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44" y="3408"/>
                    <a:ext cx="96" cy="4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7437" name="Line 25"/>
              <p:cNvSpPr>
                <a:spLocks noChangeShapeType="1"/>
              </p:cNvSpPr>
              <p:nvPr/>
            </p:nvSpPr>
            <p:spPr bwMode="auto">
              <a:xfrm>
                <a:off x="3744" y="3696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7438" name="Line 26"/>
              <p:cNvSpPr>
                <a:spLocks noChangeShapeType="1"/>
              </p:cNvSpPr>
              <p:nvPr/>
            </p:nvSpPr>
            <p:spPr bwMode="auto">
              <a:xfrm>
                <a:off x="2064" y="3600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grpSp>
            <p:nvGrpSpPr>
              <p:cNvPr id="17439" name="Group 28"/>
              <p:cNvGrpSpPr>
                <a:grpSpLocks/>
              </p:cNvGrpSpPr>
              <p:nvPr/>
            </p:nvGrpSpPr>
            <p:grpSpPr bwMode="auto">
              <a:xfrm rot="-5400000">
                <a:off x="2904" y="3768"/>
                <a:ext cx="96" cy="432"/>
                <a:chOff x="3744" y="3312"/>
                <a:chExt cx="96" cy="432"/>
              </a:xfrm>
            </p:grpSpPr>
            <p:grpSp>
              <p:nvGrpSpPr>
                <p:cNvPr id="17442" name="Group 29"/>
                <p:cNvGrpSpPr>
                  <a:grpSpLocks/>
                </p:cNvGrpSpPr>
                <p:nvPr/>
              </p:nvGrpSpPr>
              <p:grpSpPr bwMode="auto">
                <a:xfrm>
                  <a:off x="3744" y="3312"/>
                  <a:ext cx="96" cy="144"/>
                  <a:chOff x="3744" y="3312"/>
                  <a:chExt cx="96" cy="144"/>
                </a:xfrm>
              </p:grpSpPr>
              <p:sp>
                <p:nvSpPr>
                  <p:cNvPr id="17449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312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7450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44" y="3408"/>
                    <a:ext cx="96" cy="4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7443" name="Group 32"/>
                <p:cNvGrpSpPr>
                  <a:grpSpLocks/>
                </p:cNvGrpSpPr>
                <p:nvPr/>
              </p:nvGrpSpPr>
              <p:grpSpPr bwMode="auto">
                <a:xfrm>
                  <a:off x="3744" y="3456"/>
                  <a:ext cx="96" cy="144"/>
                  <a:chOff x="3744" y="3312"/>
                  <a:chExt cx="96" cy="144"/>
                </a:xfrm>
              </p:grpSpPr>
              <p:sp>
                <p:nvSpPr>
                  <p:cNvPr id="1744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312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7448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44" y="3408"/>
                    <a:ext cx="96" cy="4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7444" name="Group 35"/>
                <p:cNvGrpSpPr>
                  <a:grpSpLocks/>
                </p:cNvGrpSpPr>
                <p:nvPr/>
              </p:nvGrpSpPr>
              <p:grpSpPr bwMode="auto">
                <a:xfrm>
                  <a:off x="3744" y="3600"/>
                  <a:ext cx="96" cy="144"/>
                  <a:chOff x="3744" y="3312"/>
                  <a:chExt cx="96" cy="144"/>
                </a:xfrm>
              </p:grpSpPr>
              <p:sp>
                <p:nvSpPr>
                  <p:cNvPr id="1744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312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17446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44" y="3408"/>
                    <a:ext cx="96" cy="4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7440" name="Line 38"/>
              <p:cNvSpPr>
                <a:spLocks noChangeShapeType="1"/>
              </p:cNvSpPr>
              <p:nvPr/>
            </p:nvSpPr>
            <p:spPr bwMode="auto">
              <a:xfrm>
                <a:off x="2064" y="4032"/>
                <a:ext cx="67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7441" name="Line 39"/>
              <p:cNvSpPr>
                <a:spLocks noChangeShapeType="1"/>
              </p:cNvSpPr>
              <p:nvPr/>
            </p:nvSpPr>
            <p:spPr bwMode="auto">
              <a:xfrm>
                <a:off x="3168" y="4032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17416" name="Group 41"/>
            <p:cNvGrpSpPr>
              <a:grpSpLocks/>
            </p:cNvGrpSpPr>
            <p:nvPr/>
          </p:nvGrpSpPr>
          <p:grpSpPr bwMode="auto">
            <a:xfrm flipH="1">
              <a:off x="3264" y="3072"/>
              <a:ext cx="289" cy="528"/>
              <a:chOff x="4703" y="1679"/>
              <a:chExt cx="288" cy="1008"/>
            </a:xfrm>
          </p:grpSpPr>
          <p:sp>
            <p:nvSpPr>
              <p:cNvPr id="17425" name="Line 42"/>
              <p:cNvSpPr>
                <a:spLocks noChangeShapeType="1"/>
              </p:cNvSpPr>
              <p:nvPr/>
            </p:nvSpPr>
            <p:spPr bwMode="auto">
              <a:xfrm rot="-5400000">
                <a:off x="4661" y="1865"/>
                <a:ext cx="37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26" name="Line 43"/>
              <p:cNvSpPr>
                <a:spLocks noChangeShapeType="1"/>
              </p:cNvSpPr>
              <p:nvPr/>
            </p:nvSpPr>
            <p:spPr bwMode="auto">
              <a:xfrm rot="-5400000">
                <a:off x="4664" y="2501"/>
                <a:ext cx="37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7427" name="Group 44"/>
              <p:cNvGrpSpPr>
                <a:grpSpLocks/>
              </p:cNvGrpSpPr>
              <p:nvPr/>
            </p:nvGrpSpPr>
            <p:grpSpPr bwMode="auto">
              <a:xfrm rot="-5400000">
                <a:off x="4672" y="1996"/>
                <a:ext cx="350" cy="288"/>
                <a:chOff x="2568" y="1728"/>
                <a:chExt cx="588" cy="624"/>
              </a:xfrm>
            </p:grpSpPr>
            <p:sp>
              <p:nvSpPr>
                <p:cNvPr id="17428" name="AutoShape 45"/>
                <p:cNvSpPr>
                  <a:spLocks noChangeArrowheads="1"/>
                </p:cNvSpPr>
                <p:nvPr/>
              </p:nvSpPr>
              <p:spPr bwMode="auto">
                <a:xfrm rot="5400000">
                  <a:off x="2580" y="1836"/>
                  <a:ext cx="384" cy="40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7429" name="Line 46"/>
                <p:cNvSpPr>
                  <a:spLocks noChangeShapeType="1"/>
                </p:cNvSpPr>
                <p:nvPr/>
              </p:nvSpPr>
              <p:spPr bwMode="auto">
                <a:xfrm>
                  <a:off x="2994" y="1848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430" name="Line 47"/>
                <p:cNvSpPr>
                  <a:spLocks noChangeShapeType="1"/>
                </p:cNvSpPr>
                <p:nvPr/>
              </p:nvSpPr>
              <p:spPr bwMode="auto">
                <a:xfrm>
                  <a:off x="2832" y="1728"/>
                  <a:ext cx="162" cy="12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431" name="Line 48"/>
                <p:cNvSpPr>
                  <a:spLocks noChangeShapeType="1"/>
                </p:cNvSpPr>
                <p:nvPr/>
              </p:nvSpPr>
              <p:spPr bwMode="auto">
                <a:xfrm>
                  <a:off x="2994" y="2232"/>
                  <a:ext cx="162" cy="12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7417" name="Line 49"/>
            <p:cNvSpPr>
              <a:spLocks noChangeShapeType="1"/>
            </p:cNvSpPr>
            <p:nvPr/>
          </p:nvSpPr>
          <p:spPr bwMode="auto">
            <a:xfrm>
              <a:off x="3408" y="36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7418" name="Line 50"/>
            <p:cNvSpPr>
              <a:spLocks noChangeShapeType="1"/>
            </p:cNvSpPr>
            <p:nvPr/>
          </p:nvSpPr>
          <p:spPr bwMode="auto">
            <a:xfrm flipV="1">
              <a:off x="3408" y="278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7419" name="Text Box 51"/>
            <p:cNvSpPr txBox="1">
              <a:spLocks noChangeArrowheads="1"/>
            </p:cNvSpPr>
            <p:nvPr/>
          </p:nvSpPr>
          <p:spPr bwMode="auto">
            <a:xfrm>
              <a:off x="1488" y="321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10V</a:t>
              </a:r>
              <a:endParaRPr lang="en-GB"/>
            </a:p>
          </p:txBody>
        </p:sp>
        <p:sp>
          <p:nvSpPr>
            <p:cNvPr id="17420" name="Text Box 52"/>
            <p:cNvSpPr txBox="1">
              <a:spLocks noChangeArrowheads="1"/>
            </p:cNvSpPr>
            <p:nvPr/>
          </p:nvSpPr>
          <p:spPr bwMode="auto">
            <a:xfrm>
              <a:off x="2832" y="38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R</a:t>
              </a:r>
              <a:r>
                <a:rPr lang="en-US" baseline="-25000"/>
                <a:t>1</a:t>
              </a:r>
              <a:endParaRPr lang="en-GB" baseline="-25000"/>
            </a:p>
          </p:txBody>
        </p:sp>
        <p:sp>
          <p:nvSpPr>
            <p:cNvPr id="17421" name="Text Box 53"/>
            <p:cNvSpPr txBox="1">
              <a:spLocks noChangeArrowheads="1"/>
            </p:cNvSpPr>
            <p:nvPr/>
          </p:nvSpPr>
          <p:spPr bwMode="auto">
            <a:xfrm>
              <a:off x="3792" y="32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R</a:t>
              </a:r>
              <a:r>
                <a:rPr lang="en-US" baseline="-25000"/>
                <a:t>2</a:t>
              </a:r>
              <a:endParaRPr lang="en-GB" baseline="-25000"/>
            </a:p>
          </p:txBody>
        </p:sp>
        <p:sp>
          <p:nvSpPr>
            <p:cNvPr id="17422" name="Text Box 54"/>
            <p:cNvSpPr txBox="1">
              <a:spLocks noChangeArrowheads="1"/>
            </p:cNvSpPr>
            <p:nvPr/>
          </p:nvSpPr>
          <p:spPr bwMode="auto">
            <a:xfrm>
              <a:off x="2880" y="31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V</a:t>
              </a:r>
              <a:r>
                <a:rPr lang="en-US" baseline="-25000"/>
                <a:t>ZT</a:t>
              </a:r>
              <a:endParaRPr lang="en-GB" baseline="-25000"/>
            </a:p>
          </p:txBody>
        </p:sp>
        <p:sp>
          <p:nvSpPr>
            <p:cNvPr id="17423" name="Text Box 55"/>
            <p:cNvSpPr txBox="1">
              <a:spLocks noChangeArrowheads="1"/>
            </p:cNvSpPr>
            <p:nvPr/>
          </p:nvSpPr>
          <p:spPr bwMode="auto">
            <a:xfrm>
              <a:off x="3408" y="30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66"/>
                  </a:solidFill>
                </a:rPr>
                <a:t>+</a:t>
              </a:r>
              <a:endParaRPr lang="en-GB" b="1">
                <a:solidFill>
                  <a:srgbClr val="FF0066"/>
                </a:solidFill>
              </a:endParaRPr>
            </a:p>
          </p:txBody>
        </p:sp>
        <p:sp>
          <p:nvSpPr>
            <p:cNvPr id="17424" name="Text Box 56"/>
            <p:cNvSpPr txBox="1">
              <a:spLocks noChangeArrowheads="1"/>
            </p:cNvSpPr>
            <p:nvPr/>
          </p:nvSpPr>
          <p:spPr bwMode="auto">
            <a:xfrm>
              <a:off x="3408" y="33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66"/>
                  </a:solidFill>
                </a:rPr>
                <a:t>-</a:t>
              </a:r>
              <a:endParaRPr lang="en-GB" b="1">
                <a:solidFill>
                  <a:srgbClr val="FF0066"/>
                </a:solidFill>
              </a:endParaRPr>
            </a:p>
          </p:txBody>
        </p:sp>
      </p:grpSp>
      <p:sp>
        <p:nvSpPr>
          <p:cNvPr id="17414" name="Text Box 58"/>
          <p:cNvSpPr txBox="1">
            <a:spLocks noChangeArrowheads="1"/>
          </p:cNvSpPr>
          <p:nvPr/>
        </p:nvSpPr>
        <p:spPr bwMode="auto">
          <a:xfrm>
            <a:off x="5791200" y="4229100"/>
            <a:ext cx="2667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Voltage across R</a:t>
            </a:r>
            <a:r>
              <a:rPr lang="en-US" baseline="-25000"/>
              <a:t>2 </a:t>
            </a:r>
            <a:r>
              <a:rPr lang="en-US"/>
              <a:t>is always less than or equal to V</a:t>
            </a:r>
            <a:r>
              <a:rPr lang="en-US" baseline="-25000"/>
              <a:t>ZT </a:t>
            </a:r>
            <a:r>
              <a:rPr lang="en-US"/>
              <a:t>regardless of R</a:t>
            </a:r>
            <a:r>
              <a:rPr lang="en-US" baseline="-25000"/>
              <a:t>1 </a:t>
            </a:r>
            <a:r>
              <a:rPr lang="en-US"/>
              <a:t>and R</a:t>
            </a:r>
            <a:r>
              <a:rPr lang="en-US" baseline="-25000"/>
              <a:t>2</a:t>
            </a:r>
            <a:r>
              <a:rPr lang="en-US"/>
              <a:t> values</a:t>
            </a:r>
            <a:endParaRPr lang="en-GB"/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0" y="0"/>
            <a:ext cx="9143999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Zener</a:t>
            </a:r>
            <a:r>
              <a:rPr lang="en-US" dirty="0" smtClean="0">
                <a:solidFill>
                  <a:srgbClr val="FFFF00"/>
                </a:solidFill>
              </a:rPr>
              <a:t> Diode Applications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665961"/>
            <a:ext cx="7543800" cy="3356975"/>
          </a:xfrm>
        </p:spPr>
        <p:txBody>
          <a:bodyPr/>
          <a:lstStyle/>
          <a:p>
            <a:pPr marL="360000" indent="-360000">
              <a:buClrTx/>
              <a:buSzPct val="100000"/>
              <a:buFont typeface="Wingdings" pitchFamily="2" charset="2"/>
              <a:buChar char="q"/>
            </a:pPr>
            <a:r>
              <a:rPr lang="en-GB" sz="2400" dirty="0" smtClean="0"/>
              <a:t>A </a:t>
            </a:r>
            <a:r>
              <a:rPr lang="en-GB" sz="2400" dirty="0" err="1" smtClean="0"/>
              <a:t>Zener</a:t>
            </a:r>
            <a:r>
              <a:rPr lang="en-GB" sz="2400" dirty="0" smtClean="0"/>
              <a:t> diode is normally operated in the reversed-bias mode. </a:t>
            </a:r>
          </a:p>
          <a:p>
            <a:pPr marL="360000" indent="-360000">
              <a:buClrTx/>
              <a:buSzPct val="100000"/>
              <a:buFont typeface="Wingdings" pitchFamily="2" charset="2"/>
              <a:buChar char="q"/>
            </a:pPr>
            <a:r>
              <a:rPr lang="en-GB" sz="2400" dirty="0" smtClean="0">
                <a:solidFill>
                  <a:srgbClr val="0070C0"/>
                </a:solidFill>
              </a:rPr>
              <a:t>When a </a:t>
            </a:r>
            <a:r>
              <a:rPr lang="en-GB" sz="2400" dirty="0" err="1" smtClean="0">
                <a:solidFill>
                  <a:srgbClr val="0070C0"/>
                </a:solidFill>
              </a:rPr>
              <a:t>Zener</a:t>
            </a:r>
            <a:r>
              <a:rPr lang="en-GB" sz="2400" dirty="0" smtClean="0">
                <a:solidFill>
                  <a:srgbClr val="0070C0"/>
                </a:solidFill>
              </a:rPr>
              <a:t> diode reaches its reverse breakdown voltage level, it maintains a nearly constant voltage. </a:t>
            </a:r>
          </a:p>
          <a:p>
            <a:pPr marL="360000" indent="-360000">
              <a:buClrTx/>
              <a:buSzPct val="100000"/>
              <a:buFont typeface="Wingdings" pitchFamily="2" charset="2"/>
              <a:buChar char="q"/>
            </a:pPr>
            <a:r>
              <a:rPr lang="en-GB" sz="2400" dirty="0" smtClean="0"/>
              <a:t>The </a:t>
            </a:r>
            <a:r>
              <a:rPr lang="en-GB" sz="2400" dirty="0" err="1" smtClean="0"/>
              <a:t>Zener</a:t>
            </a:r>
            <a:r>
              <a:rPr lang="en-GB" sz="2400" dirty="0" smtClean="0"/>
              <a:t> characteristics curve shows important characteristics such as </a:t>
            </a:r>
            <a:r>
              <a:rPr lang="en-GB" sz="2400" dirty="0" err="1" smtClean="0"/>
              <a:t>Zener</a:t>
            </a:r>
            <a:r>
              <a:rPr lang="en-GB" sz="2400" dirty="0" smtClean="0"/>
              <a:t> test voltage, </a:t>
            </a:r>
            <a:r>
              <a:rPr lang="en-GB" sz="2400" dirty="0" err="1" smtClean="0"/>
              <a:t>Zener</a:t>
            </a:r>
            <a:r>
              <a:rPr lang="en-GB" sz="2400" dirty="0" smtClean="0"/>
              <a:t> test current and </a:t>
            </a:r>
            <a:r>
              <a:rPr lang="en-GB" sz="2400" dirty="0" err="1" smtClean="0"/>
              <a:t>Zener</a:t>
            </a:r>
            <a:r>
              <a:rPr lang="en-GB" sz="2400" dirty="0" smtClean="0"/>
              <a:t> maximum voltage. </a:t>
            </a:r>
          </a:p>
          <a:p>
            <a:pPr marL="360000" indent="-360000">
              <a:buClrTx/>
              <a:buSzPct val="100000"/>
              <a:buFont typeface="Wingdings" pitchFamily="2" charset="2"/>
              <a:buChar char="q"/>
            </a:pPr>
            <a:r>
              <a:rPr lang="en-GB" sz="2400" dirty="0" err="1" smtClean="0">
                <a:solidFill>
                  <a:srgbClr val="0070C0"/>
                </a:solidFill>
              </a:rPr>
              <a:t>Zener</a:t>
            </a:r>
            <a:r>
              <a:rPr lang="en-GB" sz="2400" dirty="0" smtClean="0">
                <a:solidFill>
                  <a:srgbClr val="0070C0"/>
                </a:solidFill>
              </a:rPr>
              <a:t> impedance is defined as :</a:t>
            </a:r>
          </a:p>
        </p:txBody>
      </p:sp>
      <p:graphicFrame>
        <p:nvGraphicFramePr>
          <p:cNvPr id="7680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952750" y="5351463"/>
          <a:ext cx="136683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3" imgW="583947" imgH="368140" progId="Equation.3">
                  <p:embed/>
                </p:oleObj>
              </mc:Choice>
              <mc:Fallback>
                <p:oleObj name="Equation" r:id="rId3" imgW="583947" imgH="3681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351463"/>
                        <a:ext cx="1366838" cy="862012"/>
                      </a:xfrm>
                      <a:prstGeom prst="rect">
                        <a:avLst/>
                      </a:prstGeom>
                      <a:noFill/>
                      <a:ln w="12700" cap="flat">
                        <a:solidFill>
                          <a:srgbClr val="0000FF"/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10CE93-483A-4B9A-BD6F-6DECE98A1195}" type="slidenum">
              <a:rPr lang="en-GB" sz="1400"/>
              <a:pPr eaLnBrk="1" hangingPunct="1"/>
              <a:t>16</a:t>
            </a:fld>
            <a:endParaRPr lang="en-GB" sz="1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" y="0"/>
            <a:ext cx="9143999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B5B56F-DBC8-4299-AE3A-E7C4416CED79}" type="slidenum">
              <a:rPr lang="en-GB" sz="1400"/>
              <a:pPr eaLnBrk="1" hangingPunct="1"/>
              <a:t>17</a:t>
            </a:fld>
            <a:endParaRPr lang="en-GB" sz="1400"/>
          </a:p>
        </p:txBody>
      </p:sp>
      <p:sp>
        <p:nvSpPr>
          <p:cNvPr id="19460" name="Slide Number Placeholder 4"/>
          <p:cNvSpPr txBox="1">
            <a:spLocks noGrp="1"/>
          </p:cNvSpPr>
          <p:nvPr/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D8CA9A56-66E3-4F65-9AE1-47990149E74A}" type="slidenum">
              <a:rPr lang="en-GB" sz="1400"/>
              <a:pPr algn="r" eaLnBrk="1" hangingPunct="1">
                <a:spcBef>
                  <a:spcPct val="50000"/>
                </a:spcBef>
              </a:pPr>
              <a:t>17</a:t>
            </a:fld>
            <a:endParaRPr lang="en-GB" sz="140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3568" y="2708920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Chapter 20 (Part 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5773"/>
            <a:ext cx="8229600" cy="156888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After completing Part </a:t>
            </a:r>
            <a:r>
              <a:rPr lang="en-US" sz="3600" dirty="0" smtClean="0">
                <a:solidFill>
                  <a:schemeClr val="accent2"/>
                </a:solidFill>
              </a:rPr>
              <a:t>1 </a:t>
            </a:r>
            <a:r>
              <a:rPr lang="en-US" sz="3600" dirty="0">
                <a:solidFill>
                  <a:schemeClr val="accent2"/>
                </a:solidFill>
              </a:rPr>
              <a:t>of this chapter</a:t>
            </a:r>
            <a:r>
              <a:rPr lang="en-GB" sz="3600" dirty="0">
                <a:solidFill>
                  <a:schemeClr val="accent2"/>
                </a:solidFill>
              </a:rPr>
              <a:t>, you will be able to:</a:t>
            </a:r>
          </a:p>
          <a:p>
            <a:pPr marL="0" indent="0" eaLnBrk="1" hangingPunct="1">
              <a:buClr>
                <a:schemeClr val="tx1"/>
              </a:buClr>
              <a:buSzPct val="100000"/>
              <a:buNone/>
            </a:pPr>
            <a:endParaRPr lang="en-GB" dirty="0" smtClean="0">
              <a:solidFill>
                <a:schemeClr val="accent2"/>
              </a:solidFill>
            </a:endParaRPr>
          </a:p>
          <a:p>
            <a:pPr marL="360000" indent="-360000" eaLnBrk="1" hangingPunct="1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GB" sz="3400" dirty="0" smtClean="0">
                <a:solidFill>
                  <a:srgbClr val="0070C0"/>
                </a:solidFill>
              </a:rPr>
              <a:t>To understand the characteristics and operation of a </a:t>
            </a:r>
            <a:r>
              <a:rPr lang="en-GB" sz="3400" dirty="0" err="1" smtClean="0">
                <a:solidFill>
                  <a:srgbClr val="0070C0"/>
                </a:solidFill>
              </a:rPr>
              <a:t>Zener</a:t>
            </a:r>
            <a:r>
              <a:rPr lang="en-GB" sz="3400" dirty="0" smtClean="0">
                <a:solidFill>
                  <a:srgbClr val="0070C0"/>
                </a:solidFill>
              </a:rPr>
              <a:t> diode.</a:t>
            </a:r>
          </a:p>
          <a:p>
            <a:pPr marL="360000" indent="-360000" eaLnBrk="1" hangingPunct="1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GB" sz="3400" dirty="0" smtClean="0">
                <a:solidFill>
                  <a:srgbClr val="0070C0"/>
                </a:solidFill>
              </a:rPr>
              <a:t>To determine </a:t>
            </a:r>
            <a:r>
              <a:rPr lang="en-GB" sz="3400" dirty="0" err="1" smtClean="0">
                <a:solidFill>
                  <a:srgbClr val="0070C0"/>
                </a:solidFill>
              </a:rPr>
              <a:t>Zener</a:t>
            </a:r>
            <a:r>
              <a:rPr lang="en-GB" sz="3400" dirty="0" smtClean="0">
                <a:solidFill>
                  <a:srgbClr val="0070C0"/>
                </a:solidFill>
              </a:rPr>
              <a:t> impedance</a:t>
            </a:r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E72638-9ED4-4E12-8B64-28C82ED86C77}" type="slidenum">
              <a:rPr lang="en-GB" sz="1400"/>
              <a:pPr eaLnBrk="1" hangingPunct="1"/>
              <a:t>2</a:t>
            </a:fld>
            <a:endParaRPr lang="en-GB" sz="14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81200"/>
            <a:ext cx="7620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Zener diodes behave </a:t>
            </a:r>
            <a:r>
              <a:rPr lang="en-US" smtClean="0">
                <a:solidFill>
                  <a:srgbClr val="009900"/>
                </a:solidFill>
              </a:rPr>
              <a:t>like ordinary diodes</a:t>
            </a:r>
            <a:r>
              <a:rPr lang="en-US" smtClean="0"/>
              <a:t> when  </a:t>
            </a:r>
            <a:r>
              <a:rPr lang="en-US" smtClean="0">
                <a:solidFill>
                  <a:srgbClr val="009900"/>
                </a:solidFill>
              </a:rPr>
              <a:t>forward-biased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However, they are designed to </a:t>
            </a:r>
            <a:r>
              <a:rPr lang="en-US" smtClean="0">
                <a:solidFill>
                  <a:schemeClr val="accent2"/>
                </a:solidFill>
              </a:rPr>
              <a:t>breakdown in a controlled manner at a pre-determined voltage when reverse-biased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Once breakdown takes place, </a:t>
            </a:r>
            <a:r>
              <a:rPr lang="en-US" smtClean="0">
                <a:solidFill>
                  <a:srgbClr val="0000FF"/>
                </a:solidFill>
              </a:rPr>
              <a:t>voltage</a:t>
            </a:r>
            <a:r>
              <a:rPr lang="en-US" smtClean="0"/>
              <a:t> across the diode is </a:t>
            </a:r>
            <a:r>
              <a:rPr lang="en-US" smtClean="0">
                <a:solidFill>
                  <a:srgbClr val="0000FF"/>
                </a:solidFill>
              </a:rPr>
              <a:t>almost constant</a:t>
            </a:r>
          </a:p>
          <a:p>
            <a:pPr eaLnBrk="1" hangingPunct="1">
              <a:lnSpc>
                <a:spcPct val="80000"/>
              </a:lnSpc>
            </a:pPr>
            <a:r>
              <a:rPr lang="en-GB" smtClean="0">
                <a:solidFill>
                  <a:srgbClr val="FF0000"/>
                </a:solidFill>
              </a:rPr>
              <a:t>Breakdown voltage is set by carefully controlling  doping level during manufacture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>
              <a:solidFill>
                <a:srgbClr val="FF0066"/>
              </a:solidFill>
            </a:endParaRP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6847CB-C167-4CF4-94F6-E391DB177B5B}" type="slidenum">
              <a:rPr lang="en-GB" sz="1400"/>
              <a:pPr eaLnBrk="1" hangingPunct="1"/>
              <a:t>3</a:t>
            </a:fld>
            <a:endParaRPr lang="en-GB" sz="14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" y="0"/>
            <a:ext cx="9143999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Zener</a:t>
            </a:r>
            <a:r>
              <a:rPr lang="en-US" dirty="0" smtClean="0">
                <a:solidFill>
                  <a:srgbClr val="FFFF00"/>
                </a:solidFill>
              </a:rPr>
              <a:t> Diodes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 contrast to junction diodes, </a:t>
            </a:r>
            <a:r>
              <a:rPr lang="en-GB" smtClean="0"/>
              <a:t>zeners are </a:t>
            </a:r>
            <a:r>
              <a:rPr lang="en-GB" smtClean="0">
                <a:solidFill>
                  <a:srgbClr val="FF0000"/>
                </a:solidFill>
              </a:rPr>
              <a:t>designed to operate</a:t>
            </a:r>
            <a:r>
              <a:rPr lang="en-GB" smtClean="0"/>
              <a:t> in the </a:t>
            </a:r>
            <a:r>
              <a:rPr lang="en-GB" b="1" i="1" smtClean="0">
                <a:solidFill>
                  <a:srgbClr val="FF0000"/>
                </a:solidFill>
              </a:rPr>
              <a:t>reverse-breakdown region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Recall that </a:t>
            </a:r>
            <a:r>
              <a:rPr lang="en-GB" smtClean="0"/>
              <a:t>a </a:t>
            </a:r>
            <a:r>
              <a:rPr lang="en-GB" smtClean="0">
                <a:solidFill>
                  <a:srgbClr val="0000FF"/>
                </a:solidFill>
              </a:rPr>
              <a:t>junction diode</a:t>
            </a:r>
            <a:r>
              <a:rPr lang="en-GB" smtClean="0"/>
              <a:t> operated in the reverse-breakdown region</a:t>
            </a:r>
            <a:r>
              <a:rPr lang="en-US" smtClean="0"/>
              <a:t> may cause </a:t>
            </a:r>
            <a:r>
              <a:rPr lang="en-GB" smtClean="0"/>
              <a:t>overheating and damage </a:t>
            </a:r>
            <a:endParaRPr lang="en-US" smtClean="0"/>
          </a:p>
          <a:p>
            <a:pPr eaLnBrk="1" hangingPunct="1"/>
            <a:endParaRPr lang="en-GB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4AEA34-F76E-4307-81F7-9AA1E231B313}" type="slidenum">
              <a:rPr lang="en-GB" sz="1400"/>
              <a:pPr eaLnBrk="1" hangingPunct="1"/>
              <a:t>4</a:t>
            </a:fld>
            <a:endParaRPr lang="en-GB" sz="1400"/>
          </a:p>
        </p:txBody>
      </p:sp>
      <p:grpSp>
        <p:nvGrpSpPr>
          <p:cNvPr id="8219" name="Group 27"/>
          <p:cNvGrpSpPr>
            <a:grpSpLocks/>
          </p:cNvGrpSpPr>
          <p:nvPr/>
        </p:nvGrpSpPr>
        <p:grpSpPr bwMode="auto">
          <a:xfrm rot="5400000" flipH="1">
            <a:off x="4749800" y="4764088"/>
            <a:ext cx="687387" cy="1906588"/>
            <a:chOff x="4703" y="1679"/>
            <a:chExt cx="288" cy="1008"/>
          </a:xfrm>
        </p:grpSpPr>
        <p:sp>
          <p:nvSpPr>
            <p:cNvPr id="6153" name="Line 28"/>
            <p:cNvSpPr>
              <a:spLocks noChangeShapeType="1"/>
            </p:cNvSpPr>
            <p:nvPr/>
          </p:nvSpPr>
          <p:spPr bwMode="auto">
            <a:xfrm rot="-5400000">
              <a:off x="4661" y="1865"/>
              <a:ext cx="3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4" name="Line 29"/>
            <p:cNvSpPr>
              <a:spLocks noChangeShapeType="1"/>
            </p:cNvSpPr>
            <p:nvPr/>
          </p:nvSpPr>
          <p:spPr bwMode="auto">
            <a:xfrm rot="-5400000">
              <a:off x="4664" y="2501"/>
              <a:ext cx="3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6155" name="Group 30"/>
            <p:cNvGrpSpPr>
              <a:grpSpLocks/>
            </p:cNvGrpSpPr>
            <p:nvPr/>
          </p:nvGrpSpPr>
          <p:grpSpPr bwMode="auto">
            <a:xfrm rot="-5400000">
              <a:off x="4672" y="1996"/>
              <a:ext cx="350" cy="288"/>
              <a:chOff x="2568" y="1728"/>
              <a:chExt cx="588" cy="624"/>
            </a:xfrm>
          </p:grpSpPr>
          <p:sp>
            <p:nvSpPr>
              <p:cNvPr id="6156" name="AutoShape 31"/>
              <p:cNvSpPr>
                <a:spLocks noChangeArrowheads="1"/>
              </p:cNvSpPr>
              <p:nvPr/>
            </p:nvSpPr>
            <p:spPr bwMode="auto">
              <a:xfrm rot="5400000">
                <a:off x="2580" y="1836"/>
                <a:ext cx="384" cy="4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6157" name="Line 32"/>
              <p:cNvSpPr>
                <a:spLocks noChangeShapeType="1"/>
              </p:cNvSpPr>
              <p:nvPr/>
            </p:nvSpPr>
            <p:spPr bwMode="auto">
              <a:xfrm>
                <a:off x="2994" y="18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58" name="Line 33"/>
              <p:cNvSpPr>
                <a:spLocks noChangeShapeType="1"/>
              </p:cNvSpPr>
              <p:nvPr/>
            </p:nvSpPr>
            <p:spPr bwMode="auto">
              <a:xfrm>
                <a:off x="2832" y="1728"/>
                <a:ext cx="162" cy="12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59" name="Line 34"/>
              <p:cNvSpPr>
                <a:spLocks noChangeShapeType="1"/>
              </p:cNvSpPr>
              <p:nvPr/>
            </p:nvSpPr>
            <p:spPr bwMode="auto">
              <a:xfrm>
                <a:off x="2994" y="2232"/>
                <a:ext cx="162" cy="12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5580063" y="5805488"/>
            <a:ext cx="171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000" b="1" i="1">
                <a:solidFill>
                  <a:schemeClr val="accent2"/>
                </a:solidFill>
                <a:latin typeface="Comic Sans MS" pitchFamily="66" charset="0"/>
              </a:rPr>
              <a:t>Cathode (K)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2987675" y="5157788"/>
            <a:ext cx="17145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200" b="1" i="1">
                <a:solidFill>
                  <a:schemeClr val="accent2"/>
                </a:solidFill>
                <a:latin typeface="Comic Sans MS" pitchFamily="66" charset="0"/>
              </a:rPr>
              <a:t>Anode (A)</a:t>
            </a: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1547813" y="45085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1">
                <a:solidFill>
                  <a:schemeClr val="folHlink"/>
                </a:solidFill>
              </a:rPr>
              <a:t>Zener diode symbol 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Zener</a:t>
            </a:r>
            <a:r>
              <a:rPr lang="en-US" dirty="0" smtClean="0">
                <a:solidFill>
                  <a:srgbClr val="FFFF00"/>
                </a:solidFill>
              </a:rPr>
              <a:t> Diodes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7" grpId="0" autoUpdateAnimBg="0"/>
      <p:bldP spid="8228" grpId="0" autoUpdateAnimBg="0"/>
      <p:bldP spid="82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7B9746-E618-4AA6-A6A2-326126A2C3B1}" type="slidenum">
              <a:rPr lang="en-GB" sz="1400"/>
              <a:pPr eaLnBrk="1" hangingPunct="1"/>
              <a:t>5</a:t>
            </a:fld>
            <a:endParaRPr lang="en-GB" sz="1400"/>
          </a:p>
        </p:txBody>
      </p:sp>
      <p:grpSp>
        <p:nvGrpSpPr>
          <p:cNvPr id="1100" name="Group 76"/>
          <p:cNvGrpSpPr>
            <a:grpSpLocks/>
          </p:cNvGrpSpPr>
          <p:nvPr/>
        </p:nvGrpSpPr>
        <p:grpSpPr bwMode="auto">
          <a:xfrm>
            <a:off x="5148263" y="1631950"/>
            <a:ext cx="3810000" cy="4491038"/>
            <a:chOff x="3243" y="1028"/>
            <a:chExt cx="2400" cy="2829"/>
          </a:xfrm>
        </p:grpSpPr>
        <p:grpSp>
          <p:nvGrpSpPr>
            <p:cNvPr id="7203" name="Group 73"/>
            <p:cNvGrpSpPr>
              <a:grpSpLocks/>
            </p:cNvGrpSpPr>
            <p:nvPr/>
          </p:nvGrpSpPr>
          <p:grpSpPr bwMode="auto">
            <a:xfrm>
              <a:off x="3243" y="1028"/>
              <a:ext cx="2400" cy="2039"/>
              <a:chOff x="816" y="1130"/>
              <a:chExt cx="2400" cy="2039"/>
            </a:xfrm>
          </p:grpSpPr>
          <p:sp>
            <p:nvSpPr>
              <p:cNvPr id="7205" name="Line 5"/>
              <p:cNvSpPr>
                <a:spLocks noChangeShapeType="1"/>
              </p:cNvSpPr>
              <p:nvPr/>
            </p:nvSpPr>
            <p:spPr bwMode="auto">
              <a:xfrm>
                <a:off x="1387" y="2025"/>
                <a:ext cx="1644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06" name="Line 6"/>
              <p:cNvSpPr>
                <a:spLocks noChangeShapeType="1"/>
              </p:cNvSpPr>
              <p:nvPr/>
            </p:nvSpPr>
            <p:spPr bwMode="auto">
              <a:xfrm flipV="1">
                <a:off x="2390" y="1364"/>
                <a:ext cx="0" cy="1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07" name="Text Box 7"/>
              <p:cNvSpPr txBox="1">
                <a:spLocks noChangeArrowheads="1"/>
              </p:cNvSpPr>
              <p:nvPr/>
            </p:nvSpPr>
            <p:spPr bwMode="auto">
              <a:xfrm>
                <a:off x="2938" y="1833"/>
                <a:ext cx="2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800"/>
                  <a:t>V</a:t>
                </a:r>
                <a:r>
                  <a:rPr lang="en-GB" sz="1800" baseline="-25000"/>
                  <a:t>F</a:t>
                </a:r>
              </a:p>
            </p:txBody>
          </p:sp>
          <p:sp>
            <p:nvSpPr>
              <p:cNvPr id="7208" name="Text Box 8"/>
              <p:cNvSpPr txBox="1">
                <a:spLocks noChangeArrowheads="1"/>
              </p:cNvSpPr>
              <p:nvPr/>
            </p:nvSpPr>
            <p:spPr bwMode="auto">
              <a:xfrm>
                <a:off x="1056" y="1839"/>
                <a:ext cx="263" cy="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GB" sz="1800"/>
                  <a:t>V</a:t>
                </a:r>
                <a:r>
                  <a:rPr lang="en-GB" sz="1800" baseline="-25000"/>
                  <a:t>R</a:t>
                </a:r>
              </a:p>
            </p:txBody>
          </p:sp>
          <p:sp>
            <p:nvSpPr>
              <p:cNvPr id="7209" name="Text Box 9"/>
              <p:cNvSpPr txBox="1">
                <a:spLocks noChangeArrowheads="1"/>
              </p:cNvSpPr>
              <p:nvPr/>
            </p:nvSpPr>
            <p:spPr bwMode="auto">
              <a:xfrm>
                <a:off x="2127" y="2938"/>
                <a:ext cx="5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GB" sz="1800"/>
                  <a:t>I</a:t>
                </a:r>
                <a:r>
                  <a:rPr lang="en-GB" sz="1800" baseline="-25000"/>
                  <a:t>R</a:t>
                </a:r>
                <a:r>
                  <a:rPr lang="en-US" sz="1800" baseline="-25000"/>
                  <a:t> </a:t>
                </a:r>
                <a:r>
                  <a:rPr lang="en-GB" sz="1800"/>
                  <a:t>(mA)</a:t>
                </a:r>
                <a:endParaRPr lang="en-GB" sz="1800" baseline="-25000"/>
              </a:p>
            </p:txBody>
          </p:sp>
          <p:sp>
            <p:nvSpPr>
              <p:cNvPr id="7210" name="Text Box 10"/>
              <p:cNvSpPr txBox="1">
                <a:spLocks noChangeArrowheads="1"/>
              </p:cNvSpPr>
              <p:nvPr/>
            </p:nvSpPr>
            <p:spPr bwMode="auto">
              <a:xfrm>
                <a:off x="2093" y="1130"/>
                <a:ext cx="5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GB" sz="1800"/>
                  <a:t>I</a:t>
                </a:r>
                <a:r>
                  <a:rPr lang="en-GB" sz="1800" baseline="-25000"/>
                  <a:t>F</a:t>
                </a:r>
                <a:r>
                  <a:rPr lang="en-US" sz="1800" baseline="-25000"/>
                  <a:t> </a:t>
                </a:r>
                <a:r>
                  <a:rPr lang="en-GB" sz="1800"/>
                  <a:t>(mA)</a:t>
                </a:r>
                <a:endParaRPr lang="en-GB" sz="1800" baseline="-25000"/>
              </a:p>
            </p:txBody>
          </p:sp>
          <p:grpSp>
            <p:nvGrpSpPr>
              <p:cNvPr id="7211" name="Group 11"/>
              <p:cNvGrpSpPr>
                <a:grpSpLocks/>
              </p:cNvGrpSpPr>
              <p:nvPr/>
            </p:nvGrpSpPr>
            <p:grpSpPr bwMode="auto">
              <a:xfrm>
                <a:off x="2390" y="1357"/>
                <a:ext cx="219" cy="676"/>
                <a:chOff x="2832" y="1536"/>
                <a:chExt cx="480" cy="1008"/>
              </a:xfrm>
            </p:grpSpPr>
            <p:sp>
              <p:nvSpPr>
                <p:cNvPr id="722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264" y="1536"/>
                  <a:ext cx="48" cy="91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2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832" y="2496"/>
                  <a:ext cx="384" cy="4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25" name="Arc 14"/>
                <p:cNvSpPr>
                  <a:spLocks/>
                </p:cNvSpPr>
                <p:nvPr/>
              </p:nvSpPr>
              <p:spPr bwMode="auto">
                <a:xfrm rot="11015670" flipH="1">
                  <a:off x="3215" y="2448"/>
                  <a:ext cx="51" cy="48"/>
                </a:xfrm>
                <a:custGeom>
                  <a:avLst/>
                  <a:gdLst>
                    <a:gd name="T0" fmla="*/ 0 w 22868"/>
                    <a:gd name="T1" fmla="*/ 0 h 21600"/>
                    <a:gd name="T2" fmla="*/ 0 w 22868"/>
                    <a:gd name="T3" fmla="*/ 0 h 21600"/>
                    <a:gd name="T4" fmla="*/ 0 w 22868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868" h="21600" fill="none" extrusionOk="0">
                      <a:moveTo>
                        <a:pt x="0" y="37"/>
                      </a:moveTo>
                      <a:cubicBezTo>
                        <a:pt x="422" y="12"/>
                        <a:pt x="845" y="-1"/>
                        <a:pt x="1268" y="0"/>
                      </a:cubicBezTo>
                      <a:cubicBezTo>
                        <a:pt x="13197" y="0"/>
                        <a:pt x="22868" y="9670"/>
                        <a:pt x="22868" y="21600"/>
                      </a:cubicBezTo>
                    </a:path>
                    <a:path w="22868" h="21600" stroke="0" extrusionOk="0">
                      <a:moveTo>
                        <a:pt x="0" y="37"/>
                      </a:moveTo>
                      <a:cubicBezTo>
                        <a:pt x="422" y="12"/>
                        <a:pt x="845" y="-1"/>
                        <a:pt x="1268" y="0"/>
                      </a:cubicBezTo>
                      <a:cubicBezTo>
                        <a:pt x="13197" y="0"/>
                        <a:pt x="22868" y="9670"/>
                        <a:pt x="22868" y="21600"/>
                      </a:cubicBezTo>
                      <a:lnTo>
                        <a:pt x="1268" y="2160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7212" name="Group 15"/>
              <p:cNvGrpSpPr>
                <a:grpSpLocks/>
              </p:cNvGrpSpPr>
              <p:nvPr/>
            </p:nvGrpSpPr>
            <p:grpSpPr bwMode="auto">
              <a:xfrm flipH="1" flipV="1">
                <a:off x="1710" y="2070"/>
                <a:ext cx="655" cy="787"/>
                <a:chOff x="2832" y="1536"/>
                <a:chExt cx="480" cy="1008"/>
              </a:xfrm>
            </p:grpSpPr>
            <p:sp>
              <p:nvSpPr>
                <p:cNvPr id="722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264" y="1536"/>
                  <a:ext cx="48" cy="91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21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832" y="2496"/>
                  <a:ext cx="384" cy="4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22" name="Arc 18"/>
                <p:cNvSpPr>
                  <a:spLocks/>
                </p:cNvSpPr>
                <p:nvPr/>
              </p:nvSpPr>
              <p:spPr bwMode="auto">
                <a:xfrm rot="11015670" flipH="1">
                  <a:off x="3215" y="2448"/>
                  <a:ext cx="51" cy="48"/>
                </a:xfrm>
                <a:custGeom>
                  <a:avLst/>
                  <a:gdLst>
                    <a:gd name="T0" fmla="*/ 0 w 22868"/>
                    <a:gd name="T1" fmla="*/ 0 h 21600"/>
                    <a:gd name="T2" fmla="*/ 0 w 22868"/>
                    <a:gd name="T3" fmla="*/ 0 h 21600"/>
                    <a:gd name="T4" fmla="*/ 0 w 22868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868" h="21600" fill="none" extrusionOk="0">
                      <a:moveTo>
                        <a:pt x="0" y="37"/>
                      </a:moveTo>
                      <a:cubicBezTo>
                        <a:pt x="422" y="12"/>
                        <a:pt x="845" y="-1"/>
                        <a:pt x="1268" y="0"/>
                      </a:cubicBezTo>
                      <a:cubicBezTo>
                        <a:pt x="13197" y="0"/>
                        <a:pt x="22868" y="9670"/>
                        <a:pt x="22868" y="21600"/>
                      </a:cubicBezTo>
                    </a:path>
                    <a:path w="22868" h="21600" stroke="0" extrusionOk="0">
                      <a:moveTo>
                        <a:pt x="0" y="37"/>
                      </a:moveTo>
                      <a:cubicBezTo>
                        <a:pt x="422" y="12"/>
                        <a:pt x="845" y="-1"/>
                        <a:pt x="1268" y="0"/>
                      </a:cubicBezTo>
                      <a:cubicBezTo>
                        <a:pt x="13197" y="0"/>
                        <a:pt x="22868" y="9670"/>
                        <a:pt x="22868" y="21600"/>
                      </a:cubicBezTo>
                      <a:lnTo>
                        <a:pt x="1268" y="2160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7213" name="Line 19"/>
              <p:cNvSpPr>
                <a:spLocks noChangeShapeType="1"/>
              </p:cNvSpPr>
              <p:nvPr/>
            </p:nvSpPr>
            <p:spPr bwMode="auto">
              <a:xfrm flipH="1">
                <a:off x="2365" y="2033"/>
                <a:ext cx="25" cy="3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14" name="Text Box 20"/>
              <p:cNvSpPr txBox="1">
                <a:spLocks noChangeArrowheads="1"/>
              </p:cNvSpPr>
              <p:nvPr/>
            </p:nvSpPr>
            <p:spPr bwMode="auto">
              <a:xfrm>
                <a:off x="2479" y="2138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600"/>
                  <a:t>0.7V</a:t>
                </a:r>
              </a:p>
            </p:txBody>
          </p:sp>
          <p:sp>
            <p:nvSpPr>
              <p:cNvPr id="7215" name="Text Box 21"/>
              <p:cNvSpPr txBox="1">
                <a:spLocks noChangeArrowheads="1"/>
              </p:cNvSpPr>
              <p:nvPr/>
            </p:nvSpPr>
            <p:spPr bwMode="auto">
              <a:xfrm>
                <a:off x="1632" y="1776"/>
                <a:ext cx="215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000">
                    <a:solidFill>
                      <a:srgbClr val="FF0000"/>
                    </a:solidFill>
                  </a:rPr>
                  <a:t>V</a:t>
                </a:r>
                <a:r>
                  <a:rPr lang="en-GB" sz="2000" baseline="-25000">
                    <a:solidFill>
                      <a:srgbClr val="FF0000"/>
                    </a:solidFill>
                  </a:rPr>
                  <a:t>Z</a:t>
                </a:r>
              </a:p>
            </p:txBody>
          </p:sp>
          <p:sp>
            <p:nvSpPr>
              <p:cNvPr id="7216" name="Line 22"/>
              <p:cNvSpPr>
                <a:spLocks noChangeShapeType="1"/>
              </p:cNvSpPr>
              <p:nvPr/>
            </p:nvSpPr>
            <p:spPr bwMode="auto">
              <a:xfrm>
                <a:off x="1776" y="2044"/>
                <a:ext cx="0" cy="10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17" name="Freeform 23"/>
              <p:cNvSpPr>
                <a:spLocks/>
              </p:cNvSpPr>
              <p:nvPr/>
            </p:nvSpPr>
            <p:spPr bwMode="auto">
              <a:xfrm>
                <a:off x="1694" y="2037"/>
                <a:ext cx="71" cy="820"/>
              </a:xfrm>
              <a:custGeom>
                <a:avLst/>
                <a:gdLst>
                  <a:gd name="T0" fmla="*/ 0 w 80"/>
                  <a:gd name="T1" fmla="*/ 572 h 1176"/>
                  <a:gd name="T2" fmla="*/ 0 w 80"/>
                  <a:gd name="T3" fmla="*/ 0 h 1176"/>
                  <a:gd name="T4" fmla="*/ 63 w 80"/>
                  <a:gd name="T5" fmla="*/ 0 h 1176"/>
                  <a:gd name="T6" fmla="*/ 63 w 80"/>
                  <a:gd name="T7" fmla="*/ 74 h 1176"/>
                  <a:gd name="T8" fmla="*/ 0 w 80"/>
                  <a:gd name="T9" fmla="*/ 572 h 1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" h="1176">
                    <a:moveTo>
                      <a:pt x="0" y="1176"/>
                    </a:moveTo>
                    <a:lnTo>
                      <a:pt x="0" y="0"/>
                    </a:lnTo>
                    <a:lnTo>
                      <a:pt x="80" y="0"/>
                    </a:lnTo>
                    <a:lnTo>
                      <a:pt x="80" y="152"/>
                    </a:lnTo>
                    <a:lnTo>
                      <a:pt x="0" y="1176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18" name="AutoShape 24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806" cy="526"/>
              </a:xfrm>
              <a:prstGeom prst="wedgeRoundRectCallout">
                <a:avLst>
                  <a:gd name="adj1" fmla="val 69231"/>
                  <a:gd name="adj2" fmla="val -89162"/>
                  <a:gd name="adj3" fmla="val 16667"/>
                </a:avLst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GB" sz="1400" i="1">
                    <a:solidFill>
                      <a:srgbClr val="FF0000"/>
                    </a:solidFill>
                    <a:latin typeface="Comic Sans MS" pitchFamily="66" charset="0"/>
                  </a:rPr>
                  <a:t>Zener-breakdown region</a:t>
                </a:r>
              </a:p>
            </p:txBody>
          </p:sp>
          <p:sp>
            <p:nvSpPr>
              <p:cNvPr id="7219" name="Oval 25"/>
              <p:cNvSpPr>
                <a:spLocks noChangeArrowheads="1"/>
              </p:cNvSpPr>
              <p:nvPr/>
            </p:nvSpPr>
            <p:spPr bwMode="auto">
              <a:xfrm>
                <a:off x="2351" y="1988"/>
                <a:ext cx="83" cy="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7204" name="Text Box 38"/>
            <p:cNvSpPr txBox="1">
              <a:spLocks noChangeArrowheads="1"/>
            </p:cNvSpPr>
            <p:nvPr/>
          </p:nvSpPr>
          <p:spPr bwMode="auto">
            <a:xfrm>
              <a:off x="3560" y="3339"/>
              <a:ext cx="17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Operating Region of a </a:t>
              </a:r>
              <a:r>
                <a:rPr lang="en-US" b="1">
                  <a:solidFill>
                    <a:srgbClr val="FF0066"/>
                  </a:solidFill>
                </a:rPr>
                <a:t>Zener Diode</a:t>
              </a:r>
              <a:endParaRPr lang="en-GB" b="1">
                <a:solidFill>
                  <a:srgbClr val="FF0066"/>
                </a:solidFill>
              </a:endParaRPr>
            </a:p>
          </p:txBody>
        </p:sp>
      </p:grpSp>
      <p:grpSp>
        <p:nvGrpSpPr>
          <p:cNvPr id="1099" name="Group 75"/>
          <p:cNvGrpSpPr>
            <a:grpSpLocks/>
          </p:cNvGrpSpPr>
          <p:nvPr/>
        </p:nvGrpSpPr>
        <p:grpSpPr bwMode="auto">
          <a:xfrm>
            <a:off x="1317625" y="1484313"/>
            <a:ext cx="4333875" cy="4608512"/>
            <a:chOff x="830" y="935"/>
            <a:chExt cx="2730" cy="2903"/>
          </a:xfrm>
        </p:grpSpPr>
        <p:sp>
          <p:nvSpPr>
            <p:cNvPr id="7174" name="Text Box 64"/>
            <p:cNvSpPr txBox="1">
              <a:spLocks noChangeArrowheads="1"/>
            </p:cNvSpPr>
            <p:nvPr/>
          </p:nvSpPr>
          <p:spPr bwMode="auto">
            <a:xfrm>
              <a:off x="2840" y="1175"/>
              <a:ext cx="72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 i="1"/>
                <a:t>Forward-bias region</a:t>
              </a:r>
            </a:p>
          </p:txBody>
        </p:sp>
        <p:grpSp>
          <p:nvGrpSpPr>
            <p:cNvPr id="7175" name="Group 74"/>
            <p:cNvGrpSpPr>
              <a:grpSpLocks/>
            </p:cNvGrpSpPr>
            <p:nvPr/>
          </p:nvGrpSpPr>
          <p:grpSpPr bwMode="auto">
            <a:xfrm>
              <a:off x="830" y="935"/>
              <a:ext cx="2640" cy="2903"/>
              <a:chOff x="830" y="935"/>
              <a:chExt cx="2640" cy="2903"/>
            </a:xfrm>
          </p:grpSpPr>
          <p:grpSp>
            <p:nvGrpSpPr>
              <p:cNvPr id="7176" name="Group 72"/>
              <p:cNvGrpSpPr>
                <a:grpSpLocks/>
              </p:cNvGrpSpPr>
              <p:nvPr/>
            </p:nvGrpSpPr>
            <p:grpSpPr bwMode="auto">
              <a:xfrm>
                <a:off x="830" y="935"/>
                <a:ext cx="2640" cy="2212"/>
                <a:chOff x="3024" y="1052"/>
                <a:chExt cx="2640" cy="2212"/>
              </a:xfrm>
            </p:grpSpPr>
            <p:sp>
              <p:nvSpPr>
                <p:cNvPr id="7180" name="Line 41"/>
                <p:cNvSpPr>
                  <a:spLocks noChangeShapeType="1"/>
                </p:cNvSpPr>
                <p:nvPr/>
              </p:nvSpPr>
              <p:spPr bwMode="auto">
                <a:xfrm>
                  <a:off x="3603" y="2033"/>
                  <a:ext cx="1867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8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742" y="1309"/>
                  <a:ext cx="0" cy="16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8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365" y="1822"/>
                  <a:ext cx="29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sz="1800"/>
                    <a:t>V</a:t>
                  </a:r>
                  <a:r>
                    <a:rPr lang="en-GB" sz="1800" baseline="-25000"/>
                    <a:t>F</a:t>
                  </a:r>
                </a:p>
              </p:txBody>
            </p:sp>
            <p:sp>
              <p:nvSpPr>
                <p:cNvPr id="718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360" y="1828"/>
                  <a:ext cx="298" cy="1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</a:pPr>
                  <a:r>
                    <a:rPr lang="en-GB" sz="1800"/>
                    <a:t>V</a:t>
                  </a:r>
                  <a:r>
                    <a:rPr lang="en-GB" sz="1800" baseline="-25000"/>
                    <a:t>R</a:t>
                  </a:r>
                </a:p>
              </p:txBody>
            </p:sp>
            <p:sp>
              <p:nvSpPr>
                <p:cNvPr id="718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444" y="3033"/>
                  <a:ext cx="67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</a:pPr>
                  <a:r>
                    <a:rPr lang="en-GB" sz="1800"/>
                    <a:t>I</a:t>
                  </a:r>
                  <a:r>
                    <a:rPr lang="en-GB" sz="1800" baseline="-25000"/>
                    <a:t>R</a:t>
                  </a:r>
                  <a:r>
                    <a:rPr lang="en-GB" sz="1800"/>
                    <a:t>(mA)</a:t>
                  </a:r>
                  <a:endParaRPr lang="en-GB" sz="1800" baseline="-25000"/>
                </a:p>
              </p:txBody>
            </p:sp>
            <p:sp>
              <p:nvSpPr>
                <p:cNvPr id="718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06" y="1052"/>
                  <a:ext cx="67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</a:pPr>
                  <a:r>
                    <a:rPr lang="en-GB" sz="1800"/>
                    <a:t>I</a:t>
                  </a:r>
                  <a:r>
                    <a:rPr lang="en-GB" sz="1800" baseline="-25000"/>
                    <a:t>F</a:t>
                  </a:r>
                  <a:r>
                    <a:rPr lang="en-US" sz="1800" baseline="-25000"/>
                    <a:t> </a:t>
                  </a:r>
                  <a:r>
                    <a:rPr lang="en-GB" sz="1800"/>
                    <a:t>(mA)</a:t>
                  </a:r>
                  <a:endParaRPr lang="en-GB" sz="1800" baseline="-25000"/>
                </a:p>
              </p:txBody>
            </p:sp>
            <p:grpSp>
              <p:nvGrpSpPr>
                <p:cNvPr id="7186" name="Group 47"/>
                <p:cNvGrpSpPr>
                  <a:grpSpLocks/>
                </p:cNvGrpSpPr>
                <p:nvPr/>
              </p:nvGrpSpPr>
              <p:grpSpPr bwMode="auto">
                <a:xfrm>
                  <a:off x="4742" y="1301"/>
                  <a:ext cx="249" cy="742"/>
                  <a:chOff x="2832" y="1536"/>
                  <a:chExt cx="480" cy="1008"/>
                </a:xfrm>
              </p:grpSpPr>
              <p:sp>
                <p:nvSpPr>
                  <p:cNvPr id="7200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1536"/>
                    <a:ext cx="48" cy="91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201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32" y="2496"/>
                    <a:ext cx="384" cy="4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202" name="Arc 50"/>
                  <p:cNvSpPr>
                    <a:spLocks/>
                  </p:cNvSpPr>
                  <p:nvPr/>
                </p:nvSpPr>
                <p:spPr bwMode="auto">
                  <a:xfrm rot="11015670" flipH="1">
                    <a:off x="3215" y="2448"/>
                    <a:ext cx="51" cy="48"/>
                  </a:xfrm>
                  <a:custGeom>
                    <a:avLst/>
                    <a:gdLst>
                      <a:gd name="T0" fmla="*/ 0 w 22868"/>
                      <a:gd name="T1" fmla="*/ 0 h 21600"/>
                      <a:gd name="T2" fmla="*/ 0 w 22868"/>
                      <a:gd name="T3" fmla="*/ 0 h 21600"/>
                      <a:gd name="T4" fmla="*/ 0 w 22868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868" h="21600" fill="none" extrusionOk="0">
                        <a:moveTo>
                          <a:pt x="0" y="37"/>
                        </a:moveTo>
                        <a:cubicBezTo>
                          <a:pt x="422" y="12"/>
                          <a:pt x="845" y="-1"/>
                          <a:pt x="1268" y="0"/>
                        </a:cubicBezTo>
                        <a:cubicBezTo>
                          <a:pt x="13197" y="0"/>
                          <a:pt x="22868" y="9670"/>
                          <a:pt x="22868" y="21600"/>
                        </a:cubicBezTo>
                      </a:path>
                      <a:path w="22868" h="21600" stroke="0" extrusionOk="0">
                        <a:moveTo>
                          <a:pt x="0" y="37"/>
                        </a:moveTo>
                        <a:cubicBezTo>
                          <a:pt x="422" y="12"/>
                          <a:pt x="845" y="-1"/>
                          <a:pt x="1268" y="0"/>
                        </a:cubicBezTo>
                        <a:cubicBezTo>
                          <a:pt x="13197" y="0"/>
                          <a:pt x="22868" y="9670"/>
                          <a:pt x="22868" y="21600"/>
                        </a:cubicBezTo>
                        <a:lnTo>
                          <a:pt x="1268" y="2160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7187" name="Group 51"/>
                <p:cNvGrpSpPr>
                  <a:grpSpLocks/>
                </p:cNvGrpSpPr>
                <p:nvPr/>
              </p:nvGrpSpPr>
              <p:grpSpPr bwMode="auto">
                <a:xfrm flipH="1" flipV="1">
                  <a:off x="3970" y="2083"/>
                  <a:ext cx="744" cy="862"/>
                  <a:chOff x="2832" y="1536"/>
                  <a:chExt cx="480" cy="1008"/>
                </a:xfrm>
              </p:grpSpPr>
              <p:sp>
                <p:nvSpPr>
                  <p:cNvPr id="7197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1536"/>
                    <a:ext cx="48" cy="91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98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32" y="2496"/>
                    <a:ext cx="384" cy="4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199" name="Arc 54"/>
                  <p:cNvSpPr>
                    <a:spLocks/>
                  </p:cNvSpPr>
                  <p:nvPr/>
                </p:nvSpPr>
                <p:spPr bwMode="auto">
                  <a:xfrm rot="11015670" flipH="1">
                    <a:off x="3215" y="2448"/>
                    <a:ext cx="51" cy="48"/>
                  </a:xfrm>
                  <a:custGeom>
                    <a:avLst/>
                    <a:gdLst>
                      <a:gd name="T0" fmla="*/ 0 w 22868"/>
                      <a:gd name="T1" fmla="*/ 0 h 21600"/>
                      <a:gd name="T2" fmla="*/ 0 w 22868"/>
                      <a:gd name="T3" fmla="*/ 0 h 21600"/>
                      <a:gd name="T4" fmla="*/ 0 w 22868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868" h="21600" fill="none" extrusionOk="0">
                        <a:moveTo>
                          <a:pt x="0" y="37"/>
                        </a:moveTo>
                        <a:cubicBezTo>
                          <a:pt x="422" y="12"/>
                          <a:pt x="845" y="-1"/>
                          <a:pt x="1268" y="0"/>
                        </a:cubicBezTo>
                        <a:cubicBezTo>
                          <a:pt x="13197" y="0"/>
                          <a:pt x="22868" y="9670"/>
                          <a:pt x="22868" y="21600"/>
                        </a:cubicBezTo>
                      </a:path>
                      <a:path w="22868" h="21600" stroke="0" extrusionOk="0">
                        <a:moveTo>
                          <a:pt x="0" y="37"/>
                        </a:moveTo>
                        <a:cubicBezTo>
                          <a:pt x="422" y="12"/>
                          <a:pt x="845" y="-1"/>
                          <a:pt x="1268" y="0"/>
                        </a:cubicBezTo>
                        <a:cubicBezTo>
                          <a:pt x="13197" y="0"/>
                          <a:pt x="22868" y="9670"/>
                          <a:pt x="22868" y="21600"/>
                        </a:cubicBezTo>
                        <a:lnTo>
                          <a:pt x="1268" y="2160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SG"/>
                  </a:p>
                </p:txBody>
              </p:sp>
            </p:grpSp>
            <p:sp>
              <p:nvSpPr>
                <p:cNvPr id="7188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4714" y="2043"/>
                  <a:ext cx="28" cy="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8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845" y="2156"/>
                  <a:ext cx="42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sz="1800"/>
                    <a:t>0.7V</a:t>
                  </a:r>
                </a:p>
              </p:txBody>
            </p:sp>
            <p:sp>
              <p:nvSpPr>
                <p:cNvPr id="719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939" y="1811"/>
                  <a:ext cx="246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GB" sz="2000">
                      <a:solidFill>
                        <a:srgbClr val="FF0000"/>
                      </a:solidFill>
                    </a:rPr>
                    <a:t>V</a:t>
                  </a:r>
                  <a:r>
                    <a:rPr lang="en-GB" sz="2000" baseline="-25000">
                      <a:solidFill>
                        <a:srgbClr val="FF0000"/>
                      </a:solidFill>
                    </a:rPr>
                    <a:t>BR</a:t>
                  </a:r>
                </a:p>
              </p:txBody>
            </p:sp>
            <p:sp>
              <p:nvSpPr>
                <p:cNvPr id="7191" name="Line 58"/>
                <p:cNvSpPr>
                  <a:spLocks noChangeShapeType="1"/>
                </p:cNvSpPr>
                <p:nvPr/>
              </p:nvSpPr>
              <p:spPr bwMode="auto">
                <a:xfrm>
                  <a:off x="4045" y="2055"/>
                  <a:ext cx="0" cy="11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92" name="Freeform 59"/>
                <p:cNvSpPr>
                  <a:spLocks/>
                </p:cNvSpPr>
                <p:nvPr/>
              </p:nvSpPr>
              <p:spPr bwMode="auto">
                <a:xfrm rot="10976999" flipH="1">
                  <a:off x="4990" y="1264"/>
                  <a:ext cx="74" cy="774"/>
                </a:xfrm>
                <a:custGeom>
                  <a:avLst/>
                  <a:gdLst>
                    <a:gd name="T0" fmla="*/ 0 w 80"/>
                    <a:gd name="T1" fmla="*/ 509 h 1176"/>
                    <a:gd name="T2" fmla="*/ 0 w 80"/>
                    <a:gd name="T3" fmla="*/ 0 h 1176"/>
                    <a:gd name="T4" fmla="*/ 68 w 80"/>
                    <a:gd name="T5" fmla="*/ 0 h 1176"/>
                    <a:gd name="T6" fmla="*/ 68 w 80"/>
                    <a:gd name="T7" fmla="*/ 66 h 1176"/>
                    <a:gd name="T8" fmla="*/ 0 w 80"/>
                    <a:gd name="T9" fmla="*/ 509 h 1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76">
                      <a:moveTo>
                        <a:pt x="0" y="1176"/>
                      </a:moveTo>
                      <a:lnTo>
                        <a:pt x="0" y="0"/>
                      </a:lnTo>
                      <a:lnTo>
                        <a:pt x="80" y="0"/>
                      </a:lnTo>
                      <a:lnTo>
                        <a:pt x="80" y="152"/>
                      </a:lnTo>
                      <a:lnTo>
                        <a:pt x="0" y="117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93" name="AutoShape 60"/>
                <p:cNvSpPr>
                  <a:spLocks noChangeArrowheads="1"/>
                </p:cNvSpPr>
                <p:nvPr/>
              </p:nvSpPr>
              <p:spPr bwMode="auto">
                <a:xfrm>
                  <a:off x="3024" y="2381"/>
                  <a:ext cx="920" cy="495"/>
                </a:xfrm>
                <a:prstGeom prst="wedgeRoundRectCallout">
                  <a:avLst>
                    <a:gd name="adj1" fmla="val 53694"/>
                    <a:gd name="adj2" fmla="val -70606"/>
                    <a:gd name="adj3" fmla="val 16667"/>
                  </a:avLst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GB" sz="1600" i="1">
                      <a:solidFill>
                        <a:srgbClr val="FF0000"/>
                      </a:solidFill>
                      <a:latin typeface="Comic Sans MS" pitchFamily="66" charset="0"/>
                    </a:rPr>
                    <a:t>Reverse-breakdown </a:t>
                  </a:r>
                </a:p>
              </p:txBody>
            </p:sp>
            <p:sp>
              <p:nvSpPr>
                <p:cNvPr id="7194" name="Oval 61"/>
                <p:cNvSpPr>
                  <a:spLocks noChangeArrowheads="1"/>
                </p:cNvSpPr>
                <p:nvPr/>
              </p:nvSpPr>
              <p:spPr bwMode="auto">
                <a:xfrm>
                  <a:off x="4698" y="1992"/>
                  <a:ext cx="93" cy="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195" name="Freeform 62"/>
                <p:cNvSpPr>
                  <a:spLocks/>
                </p:cNvSpPr>
                <p:nvPr/>
              </p:nvSpPr>
              <p:spPr bwMode="auto">
                <a:xfrm rot="16175968" flipH="1">
                  <a:off x="4374" y="1730"/>
                  <a:ext cx="66" cy="694"/>
                </a:xfrm>
                <a:custGeom>
                  <a:avLst/>
                  <a:gdLst>
                    <a:gd name="T0" fmla="*/ 0 w 80"/>
                    <a:gd name="T1" fmla="*/ 410 h 1176"/>
                    <a:gd name="T2" fmla="*/ 0 w 80"/>
                    <a:gd name="T3" fmla="*/ 0 h 1176"/>
                    <a:gd name="T4" fmla="*/ 54 w 80"/>
                    <a:gd name="T5" fmla="*/ 0 h 1176"/>
                    <a:gd name="T6" fmla="*/ 54 w 80"/>
                    <a:gd name="T7" fmla="*/ 53 h 1176"/>
                    <a:gd name="T8" fmla="*/ 0 w 80"/>
                    <a:gd name="T9" fmla="*/ 410 h 1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76">
                      <a:moveTo>
                        <a:pt x="0" y="1176"/>
                      </a:moveTo>
                      <a:lnTo>
                        <a:pt x="0" y="0"/>
                      </a:lnTo>
                      <a:lnTo>
                        <a:pt x="80" y="0"/>
                      </a:lnTo>
                      <a:lnTo>
                        <a:pt x="80" y="152"/>
                      </a:lnTo>
                      <a:lnTo>
                        <a:pt x="0" y="117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96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080" y="2156"/>
                  <a:ext cx="641" cy="5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sz="1800" i="1"/>
                    <a:t>Reverse-bias region</a:t>
                  </a:r>
                </a:p>
              </p:txBody>
            </p:sp>
          </p:grpSp>
          <p:sp>
            <p:nvSpPr>
              <p:cNvPr id="7177" name="Text Box 67"/>
              <p:cNvSpPr txBox="1">
                <a:spLocks noChangeArrowheads="1"/>
              </p:cNvSpPr>
              <p:nvPr/>
            </p:nvSpPr>
            <p:spPr bwMode="auto">
              <a:xfrm>
                <a:off x="975" y="3320"/>
                <a:ext cx="1728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66C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0000FF"/>
                    </a:solidFill>
                  </a:rPr>
                  <a:t>Operating Region of a </a:t>
                </a:r>
                <a:r>
                  <a:rPr lang="en-US" b="1">
                    <a:solidFill>
                      <a:srgbClr val="FF0000"/>
                    </a:solidFill>
                  </a:rPr>
                  <a:t>Rectifier </a:t>
                </a:r>
                <a:r>
                  <a:rPr lang="en-US" b="1">
                    <a:solidFill>
                      <a:srgbClr val="FF0066"/>
                    </a:solidFill>
                  </a:rPr>
                  <a:t>Diode</a:t>
                </a:r>
                <a:endParaRPr lang="en-GB" b="1">
                  <a:solidFill>
                    <a:srgbClr val="FF0066"/>
                  </a:solidFill>
                </a:endParaRPr>
              </a:p>
            </p:txBody>
          </p:sp>
          <p:sp>
            <p:nvSpPr>
              <p:cNvPr id="7178" name="Rectangle 69"/>
              <p:cNvSpPr>
                <a:spLocks noChangeArrowheads="1"/>
              </p:cNvSpPr>
              <p:nvPr/>
            </p:nvSpPr>
            <p:spPr bwMode="auto">
              <a:xfrm>
                <a:off x="930" y="981"/>
                <a:ext cx="240" cy="192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179" name="Text Box 70"/>
              <p:cNvSpPr txBox="1">
                <a:spLocks noChangeArrowheads="1"/>
              </p:cNvSpPr>
              <p:nvPr/>
            </p:nvSpPr>
            <p:spPr bwMode="auto">
              <a:xfrm>
                <a:off x="1202" y="981"/>
                <a:ext cx="1008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Normal Operating Region</a:t>
                </a:r>
                <a:endParaRPr lang="en-GB" sz="1800"/>
              </a:p>
            </p:txBody>
          </p:sp>
        </p:grpSp>
      </p:grp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-10176" y="0"/>
            <a:ext cx="9143999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Zener</a:t>
            </a:r>
            <a:r>
              <a:rPr lang="en-US" dirty="0" smtClean="0">
                <a:solidFill>
                  <a:srgbClr val="FFFF00"/>
                </a:solidFill>
              </a:rPr>
              <a:t> Diode </a:t>
            </a:r>
            <a:r>
              <a:rPr lang="en-US" dirty="0" err="1" smtClean="0">
                <a:solidFill>
                  <a:srgbClr val="FFFF00"/>
                </a:solidFill>
              </a:rPr>
              <a:t>vs</a:t>
            </a:r>
            <a:r>
              <a:rPr lang="en-US" dirty="0" smtClean="0">
                <a:solidFill>
                  <a:srgbClr val="FFFF00"/>
                </a:solidFill>
              </a:rPr>
              <a:t> Rectifier Diode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5" name="Rectangle 29"/>
          <p:cNvSpPr>
            <a:spLocks noGrp="1" noChangeArrowheads="1"/>
          </p:cNvSpPr>
          <p:nvPr>
            <p:ph idx="1"/>
          </p:nvPr>
        </p:nvSpPr>
        <p:spPr>
          <a:xfrm>
            <a:off x="1371600" y="1828800"/>
            <a:ext cx="7620000" cy="3244241"/>
          </a:xfrm>
        </p:spPr>
        <p:txBody>
          <a:bodyPr>
            <a:normAutofit fontScale="92500" lnSpcReduction="20000"/>
          </a:bodyPr>
          <a:lstStyle/>
          <a:p>
            <a:pPr marL="360000" indent="-360000">
              <a:lnSpc>
                <a:spcPct val="90000"/>
              </a:lnSpc>
              <a:buClr>
                <a:srgbClr val="000000"/>
              </a:buClr>
              <a:buSzPct val="100000"/>
              <a:buFont typeface="Wingdings" pitchFamily="2" charset="2"/>
              <a:buChar char="q"/>
            </a:pPr>
            <a:r>
              <a:rPr lang="en-US" dirty="0" smtClean="0">
                <a:solidFill>
                  <a:srgbClr val="0000FF"/>
                </a:solidFill>
              </a:rPr>
              <a:t>2 types</a:t>
            </a:r>
            <a:r>
              <a:rPr lang="en-US" dirty="0" smtClean="0"/>
              <a:t> of reverse biased breakdown in </a:t>
            </a:r>
            <a:r>
              <a:rPr lang="en-US" dirty="0" err="1" smtClean="0"/>
              <a:t>Zeners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SzPct val="100000"/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folHlink"/>
                </a:solidFill>
              </a:rPr>
              <a:t>Zener</a:t>
            </a:r>
            <a:r>
              <a:rPr lang="en-US" dirty="0" smtClean="0">
                <a:solidFill>
                  <a:schemeClr val="folHlink"/>
                </a:solidFill>
              </a:rPr>
              <a:t> breakdown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Occurs at </a:t>
            </a:r>
            <a:r>
              <a:rPr lang="en-US" dirty="0" smtClean="0">
                <a:solidFill>
                  <a:schemeClr val="tx2"/>
                </a:solidFill>
              </a:rPr>
              <a:t>low reverse voltage</a:t>
            </a:r>
            <a:r>
              <a:rPr lang="en-US" dirty="0" smtClean="0"/>
              <a:t> (typically </a:t>
            </a:r>
            <a:r>
              <a:rPr lang="en-US" b="1" dirty="0" smtClean="0"/>
              <a:t>&lt; 5V</a:t>
            </a:r>
            <a:r>
              <a:rPr lang="en-US" dirty="0" smtClean="0"/>
              <a:t>) because of heavy doping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9900"/>
                </a:solidFill>
              </a:rPr>
              <a:t>Ordinary working region of </a:t>
            </a:r>
            <a:r>
              <a:rPr lang="en-US" b="1" dirty="0" err="1" smtClean="0">
                <a:solidFill>
                  <a:srgbClr val="009900"/>
                </a:solidFill>
              </a:rPr>
              <a:t>Zener</a:t>
            </a:r>
            <a:endParaRPr lang="en-US" b="1" dirty="0" smtClean="0">
              <a:solidFill>
                <a:srgbClr val="009900"/>
              </a:solidFill>
            </a:endParaRPr>
          </a:p>
          <a:p>
            <a:pPr lvl="1">
              <a:lnSpc>
                <a:spcPct val="90000"/>
              </a:lnSpc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Avalanche breakdown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Occurs typically at </a:t>
            </a:r>
            <a:r>
              <a:rPr lang="en-US" dirty="0" smtClean="0">
                <a:solidFill>
                  <a:schemeClr val="tx2"/>
                </a:solidFill>
              </a:rPr>
              <a:t>reverse voltage </a:t>
            </a:r>
            <a:r>
              <a:rPr lang="en-US" b="1" dirty="0" smtClean="0">
                <a:solidFill>
                  <a:schemeClr val="tx2"/>
                </a:solidFill>
              </a:rPr>
              <a:t>&gt;&gt; 5V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Should avoid operating in this region as the </a:t>
            </a:r>
            <a:r>
              <a:rPr lang="en-US" b="1" dirty="0" err="1" smtClean="0">
                <a:solidFill>
                  <a:srgbClr val="FF0000"/>
                </a:solidFill>
              </a:rPr>
              <a:t>Zener</a:t>
            </a:r>
            <a:r>
              <a:rPr lang="en-US" b="1" dirty="0" smtClean="0">
                <a:solidFill>
                  <a:srgbClr val="FF0000"/>
                </a:solidFill>
              </a:rPr>
              <a:t> diode will be damaged</a:t>
            </a:r>
            <a:endParaRPr lang="en-GB" b="1" dirty="0" smtClean="0">
              <a:solidFill>
                <a:srgbClr val="FF0000"/>
              </a:solidFill>
            </a:endParaRP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C3DD445-2260-4C7A-8180-32B08253027A}" type="slidenum">
              <a:rPr lang="en-GB" sz="1400"/>
              <a:pPr eaLnBrk="1" hangingPunct="1"/>
              <a:t>6</a:t>
            </a:fld>
            <a:endParaRPr lang="en-GB" sz="14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Breakdown in </a:t>
            </a:r>
            <a:r>
              <a:rPr lang="en-US" dirty="0" err="1" smtClean="0">
                <a:solidFill>
                  <a:srgbClr val="FFFF00"/>
                </a:solidFill>
              </a:rPr>
              <a:t>Zener</a:t>
            </a:r>
            <a:r>
              <a:rPr lang="en-US" dirty="0" smtClean="0">
                <a:solidFill>
                  <a:srgbClr val="FFFF00"/>
                </a:solidFill>
              </a:rPr>
              <a:t> Diode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F95819-D11E-47A9-AA67-2310897358AA}" type="slidenum">
              <a:rPr lang="en-GB" sz="1400"/>
              <a:pPr eaLnBrk="1" hangingPunct="1"/>
              <a:t>7</a:t>
            </a:fld>
            <a:endParaRPr lang="en-GB" sz="140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810000" y="2057400"/>
          <a:ext cx="5010150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Bitmap Image" r:id="rId3" imgW="6076190" imgH="4352381" progId="Paint.Picture">
                  <p:embed/>
                </p:oleObj>
              </mc:Choice>
              <mc:Fallback>
                <p:oleObj name="Bitmap Image" r:id="rId3" imgW="6076190" imgH="435238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57400"/>
                        <a:ext cx="5010150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5" name="Group 21"/>
          <p:cNvGrpSpPr>
            <a:grpSpLocks/>
          </p:cNvGrpSpPr>
          <p:nvPr/>
        </p:nvGrpSpPr>
        <p:grpSpPr bwMode="auto">
          <a:xfrm>
            <a:off x="5257800" y="3124200"/>
            <a:ext cx="1219200" cy="2057400"/>
            <a:chOff x="3312" y="1968"/>
            <a:chExt cx="768" cy="1296"/>
          </a:xfrm>
        </p:grpSpPr>
        <p:sp>
          <p:nvSpPr>
            <p:cNvPr id="9236" name="Line 5"/>
            <p:cNvSpPr>
              <a:spLocks noChangeShapeType="1"/>
            </p:cNvSpPr>
            <p:nvPr/>
          </p:nvSpPr>
          <p:spPr bwMode="auto">
            <a:xfrm flipV="1">
              <a:off x="3840" y="1968"/>
              <a:ext cx="0" cy="43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237" name="Line 6"/>
            <p:cNvSpPr>
              <a:spLocks noChangeShapeType="1"/>
            </p:cNvSpPr>
            <p:nvPr/>
          </p:nvSpPr>
          <p:spPr bwMode="auto">
            <a:xfrm>
              <a:off x="3840" y="2784"/>
              <a:ext cx="0" cy="48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238" name="Text Box 8"/>
            <p:cNvSpPr txBox="1">
              <a:spLocks noChangeArrowheads="1"/>
            </p:cNvSpPr>
            <p:nvPr/>
          </p:nvSpPr>
          <p:spPr bwMode="auto">
            <a:xfrm>
              <a:off x="3312" y="2380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rgbClr val="FF0066"/>
                  </a:solidFill>
                </a:rPr>
                <a:t>Operating Region</a:t>
              </a:r>
              <a:endParaRPr lang="en-GB" sz="1800" b="1">
                <a:solidFill>
                  <a:srgbClr val="FF0066"/>
                </a:solidFill>
              </a:endParaRPr>
            </a:p>
          </p:txBody>
        </p:sp>
      </p:grpSp>
      <p:grpSp>
        <p:nvGrpSpPr>
          <p:cNvPr id="11283" name="Group 19"/>
          <p:cNvGrpSpPr>
            <a:grpSpLocks/>
          </p:cNvGrpSpPr>
          <p:nvPr/>
        </p:nvGrpSpPr>
        <p:grpSpPr bwMode="auto">
          <a:xfrm>
            <a:off x="3132138" y="3141663"/>
            <a:ext cx="1511300" cy="2087562"/>
            <a:chOff x="1973" y="1979"/>
            <a:chExt cx="952" cy="1315"/>
          </a:xfrm>
        </p:grpSpPr>
        <p:sp>
          <p:nvSpPr>
            <p:cNvPr id="9234" name="Text Box 11"/>
            <p:cNvSpPr txBox="1">
              <a:spLocks noChangeArrowheads="1"/>
            </p:cNvSpPr>
            <p:nvPr/>
          </p:nvSpPr>
          <p:spPr bwMode="auto">
            <a:xfrm>
              <a:off x="1973" y="2366"/>
              <a:ext cx="726" cy="528"/>
            </a:xfrm>
            <a:prstGeom prst="rect">
              <a:avLst/>
            </a:prstGeom>
            <a:solidFill>
              <a:srgbClr val="FDFD55"/>
            </a:solidFill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600"/>
                <a:t>Zener Breakdown region</a:t>
              </a:r>
            </a:p>
          </p:txBody>
        </p:sp>
        <p:sp>
          <p:nvSpPr>
            <p:cNvPr id="9235" name="AutoShape 13"/>
            <p:cNvSpPr>
              <a:spLocks/>
            </p:cNvSpPr>
            <p:nvPr/>
          </p:nvSpPr>
          <p:spPr bwMode="auto">
            <a:xfrm>
              <a:off x="2744" y="1979"/>
              <a:ext cx="181" cy="1315"/>
            </a:xfrm>
            <a:prstGeom prst="leftBrace">
              <a:avLst>
                <a:gd name="adj1" fmla="val 60543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4789488" y="5229225"/>
            <a:ext cx="1436687" cy="909638"/>
            <a:chOff x="3017" y="3294"/>
            <a:chExt cx="905" cy="573"/>
          </a:xfrm>
        </p:grpSpPr>
        <p:sp>
          <p:nvSpPr>
            <p:cNvPr id="9232" name="AutoShape 12"/>
            <p:cNvSpPr>
              <a:spLocks/>
            </p:cNvSpPr>
            <p:nvPr/>
          </p:nvSpPr>
          <p:spPr bwMode="auto">
            <a:xfrm>
              <a:off x="3017" y="3294"/>
              <a:ext cx="90" cy="544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33" name="Text Box 14"/>
            <p:cNvSpPr txBox="1">
              <a:spLocks noChangeArrowheads="1"/>
            </p:cNvSpPr>
            <p:nvPr/>
          </p:nvSpPr>
          <p:spPr bwMode="auto">
            <a:xfrm>
              <a:off x="3152" y="3339"/>
              <a:ext cx="770" cy="528"/>
            </a:xfrm>
            <a:prstGeom prst="rect">
              <a:avLst/>
            </a:prstGeom>
            <a:solidFill>
              <a:srgbClr val="FDFD55"/>
            </a:solidFill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600"/>
                <a:t>Avalanche Breakdown region</a:t>
              </a:r>
            </a:p>
          </p:txBody>
        </p:sp>
      </p:grpSp>
      <p:grpSp>
        <p:nvGrpSpPr>
          <p:cNvPr id="11282" name="Group 18"/>
          <p:cNvGrpSpPr>
            <a:grpSpLocks/>
          </p:cNvGrpSpPr>
          <p:nvPr/>
        </p:nvGrpSpPr>
        <p:grpSpPr bwMode="auto">
          <a:xfrm>
            <a:off x="2916238" y="3141663"/>
            <a:ext cx="1871662" cy="935037"/>
            <a:chOff x="1837" y="1979"/>
            <a:chExt cx="1179" cy="589"/>
          </a:xfrm>
        </p:grpSpPr>
        <p:sp>
          <p:nvSpPr>
            <p:cNvPr id="9230" name="Line 15"/>
            <p:cNvSpPr>
              <a:spLocks noChangeShapeType="1"/>
            </p:cNvSpPr>
            <p:nvPr/>
          </p:nvSpPr>
          <p:spPr bwMode="auto">
            <a:xfrm>
              <a:off x="2290" y="1979"/>
              <a:ext cx="726" cy="58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9231" name="Line 16"/>
            <p:cNvSpPr>
              <a:spLocks noChangeShapeType="1"/>
            </p:cNvSpPr>
            <p:nvPr/>
          </p:nvSpPr>
          <p:spPr bwMode="auto">
            <a:xfrm>
              <a:off x="1837" y="1979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692275" y="1773238"/>
            <a:ext cx="1800225" cy="1327150"/>
          </a:xfrm>
          <a:prstGeom prst="rect">
            <a:avLst/>
          </a:prstGeom>
          <a:solidFill>
            <a:srgbClr val="BCF7FA"/>
          </a:solidFill>
          <a:ln w="12700" cap="sq">
            <a:solidFill>
              <a:srgbClr val="FF00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600">
                <a:solidFill>
                  <a:srgbClr val="000066"/>
                </a:solidFill>
              </a:rPr>
              <a:t>V</a:t>
            </a:r>
            <a:r>
              <a:rPr lang="en-GB" sz="1600" baseline="-25000">
                <a:solidFill>
                  <a:srgbClr val="000066"/>
                </a:solidFill>
              </a:rPr>
              <a:t>Z</a:t>
            </a:r>
            <a:r>
              <a:rPr lang="en-GB" sz="1600">
                <a:solidFill>
                  <a:srgbClr val="000066"/>
                </a:solidFill>
              </a:rPr>
              <a:t> </a:t>
            </a:r>
            <a:r>
              <a:rPr lang="en-US" sz="1600">
                <a:solidFill>
                  <a:srgbClr val="000066"/>
                </a:solidFill>
              </a:rPr>
              <a:t>(zener voltage) </a:t>
            </a:r>
            <a:r>
              <a:rPr lang="en-GB" sz="1600">
                <a:solidFill>
                  <a:srgbClr val="000066"/>
                </a:solidFill>
              </a:rPr>
              <a:t>is </a:t>
            </a:r>
            <a:r>
              <a:rPr lang="en-US" sz="1600">
                <a:solidFill>
                  <a:srgbClr val="000066"/>
                </a:solidFill>
              </a:rPr>
              <a:t>u</a:t>
            </a:r>
            <a:r>
              <a:rPr lang="en-GB" sz="1600">
                <a:solidFill>
                  <a:srgbClr val="000066"/>
                </a:solidFill>
              </a:rPr>
              <a:t>sually specified at I</a:t>
            </a:r>
            <a:r>
              <a:rPr lang="en-GB" sz="1600" baseline="-25000">
                <a:solidFill>
                  <a:srgbClr val="000066"/>
                </a:solidFill>
              </a:rPr>
              <a:t>ZT</a:t>
            </a:r>
            <a:r>
              <a:rPr lang="en-GB" sz="1600">
                <a:solidFill>
                  <a:srgbClr val="000066"/>
                </a:solidFill>
              </a:rPr>
              <a:t> </a:t>
            </a:r>
            <a:r>
              <a:rPr lang="en-US" sz="1600">
                <a:solidFill>
                  <a:srgbClr val="000066"/>
                </a:solidFill>
              </a:rPr>
              <a:t>(</a:t>
            </a:r>
            <a:r>
              <a:rPr lang="en-GB" sz="1600">
                <a:solidFill>
                  <a:srgbClr val="000066"/>
                </a:solidFill>
              </a:rPr>
              <a:t>the </a:t>
            </a:r>
            <a:r>
              <a:rPr lang="en-US" sz="1600">
                <a:solidFill>
                  <a:srgbClr val="000066"/>
                </a:solidFill>
              </a:rPr>
              <a:t>z</a:t>
            </a:r>
            <a:r>
              <a:rPr lang="en-GB" sz="1600">
                <a:solidFill>
                  <a:srgbClr val="000066"/>
                </a:solidFill>
              </a:rPr>
              <a:t>ener test current</a:t>
            </a:r>
            <a:r>
              <a:rPr lang="en-US" sz="1600">
                <a:solidFill>
                  <a:srgbClr val="000066"/>
                </a:solidFill>
              </a:rPr>
              <a:t>)</a:t>
            </a:r>
            <a:r>
              <a:rPr lang="en-GB" sz="1600">
                <a:solidFill>
                  <a:srgbClr val="000066"/>
                </a:solidFill>
              </a:rPr>
              <a:t>, and is designated V</a:t>
            </a:r>
            <a:r>
              <a:rPr lang="en-GB" sz="1600" baseline="-25000">
                <a:solidFill>
                  <a:srgbClr val="000066"/>
                </a:solidFill>
              </a:rPr>
              <a:t>ZT</a:t>
            </a:r>
            <a:endParaRPr lang="en-GB" sz="1600" baseline="-25000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1217613" y="5827713"/>
            <a:ext cx="2447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V-I Characteristic of Zener Diode</a:t>
            </a:r>
          </a:p>
        </p:txBody>
      </p: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3381375" y="5229225"/>
            <a:ext cx="1219200" cy="833438"/>
            <a:chOff x="2130" y="3294"/>
            <a:chExt cx="768" cy="525"/>
          </a:xfrm>
        </p:grpSpPr>
        <p:sp>
          <p:nvSpPr>
            <p:cNvPr id="9228" name="Text Box 26"/>
            <p:cNvSpPr txBox="1">
              <a:spLocks noChangeArrowheads="1"/>
            </p:cNvSpPr>
            <p:nvPr/>
          </p:nvSpPr>
          <p:spPr bwMode="auto">
            <a:xfrm>
              <a:off x="2130" y="3375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solidFill>
                    <a:srgbClr val="FF0066"/>
                  </a:solidFill>
                </a:rPr>
                <a:t>Avoid this Region</a:t>
              </a:r>
              <a:endParaRPr lang="en-GB" sz="1800" b="1">
                <a:solidFill>
                  <a:srgbClr val="FF0066"/>
                </a:solidFill>
              </a:endParaRPr>
            </a:p>
          </p:txBody>
        </p:sp>
        <p:sp>
          <p:nvSpPr>
            <p:cNvPr id="9229" name="Line 25"/>
            <p:cNvSpPr>
              <a:spLocks noChangeShapeType="1"/>
            </p:cNvSpPr>
            <p:nvPr/>
          </p:nvSpPr>
          <p:spPr bwMode="auto">
            <a:xfrm>
              <a:off x="2898" y="3294"/>
              <a:ext cx="0" cy="525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0" y="0"/>
            <a:ext cx="9143999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Breakdown in </a:t>
            </a:r>
            <a:r>
              <a:rPr lang="en-US" dirty="0" err="1" smtClean="0">
                <a:solidFill>
                  <a:srgbClr val="FFFF00"/>
                </a:solidFill>
              </a:rPr>
              <a:t>Zener</a:t>
            </a:r>
            <a:r>
              <a:rPr lang="en-US" dirty="0" smtClean="0">
                <a:solidFill>
                  <a:srgbClr val="FFFF00"/>
                </a:solidFill>
              </a:rPr>
              <a:t> Diode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 animBg="1"/>
      <p:bldP spid="112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1981200"/>
            <a:ext cx="7772400" cy="3016685"/>
          </a:xfrm>
        </p:spPr>
        <p:txBody>
          <a:bodyPr>
            <a:normAutofit fontScale="92500" lnSpcReduction="20000"/>
          </a:bodyPr>
          <a:lstStyle/>
          <a:p>
            <a:pPr marL="360000" indent="-360000" eaLnBrk="1" hangingPunct="1">
              <a:buFont typeface="Wingdings" pitchFamily="2" charset="2"/>
              <a:buChar char="q"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0000FF"/>
                </a:solidFill>
              </a:rPr>
              <a:t>ideal </a:t>
            </a:r>
            <a:r>
              <a:rPr lang="en-US" dirty="0" err="1" smtClean="0">
                <a:solidFill>
                  <a:srgbClr val="0000FF"/>
                </a:solidFill>
              </a:rPr>
              <a:t>Zener</a:t>
            </a:r>
            <a:r>
              <a:rPr lang="en-US" dirty="0" smtClean="0"/>
              <a:t> is one where the </a:t>
            </a:r>
            <a:r>
              <a:rPr lang="en-US" dirty="0" smtClean="0">
                <a:solidFill>
                  <a:srgbClr val="0000FF"/>
                </a:solidFill>
              </a:rPr>
              <a:t>breakdown characteristic is vertical</a:t>
            </a:r>
          </a:p>
          <a:p>
            <a:pPr lvl="1" eaLnBrk="1" hangingPunct="1"/>
            <a:r>
              <a:rPr lang="en-US" dirty="0" smtClean="0"/>
              <a:t>i.e. </a:t>
            </a:r>
            <a:r>
              <a:rPr lang="en-US" dirty="0" smtClean="0">
                <a:solidFill>
                  <a:srgbClr val="009900"/>
                </a:solidFill>
              </a:rPr>
              <a:t>voltage</a:t>
            </a:r>
            <a:r>
              <a:rPr lang="en-US" dirty="0" smtClean="0"/>
              <a:t> of </a:t>
            </a:r>
            <a:r>
              <a:rPr lang="en-US" dirty="0" err="1" smtClean="0"/>
              <a:t>Zener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9900"/>
                </a:solidFill>
              </a:rPr>
              <a:t>constant</a:t>
            </a:r>
            <a:r>
              <a:rPr lang="en-US" dirty="0" smtClean="0"/>
              <a:t> regardless of current passing through</a:t>
            </a:r>
          </a:p>
          <a:p>
            <a:pPr marL="360000" indent="-360000" eaLnBrk="1" hangingPunct="1">
              <a:buFont typeface="Wingdings" pitchFamily="2" charset="2"/>
              <a:buChar char="q"/>
            </a:pP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practical </a:t>
            </a:r>
            <a:r>
              <a:rPr lang="en-US" dirty="0" err="1" smtClean="0">
                <a:solidFill>
                  <a:srgbClr val="FF0000"/>
                </a:solidFill>
              </a:rPr>
              <a:t>Zeners</a:t>
            </a:r>
            <a:r>
              <a:rPr lang="en-US" dirty="0" smtClean="0"/>
              <a:t>, however, voltage </a:t>
            </a:r>
            <a:r>
              <a:rPr lang="en-GB" dirty="0" smtClean="0"/>
              <a:t>change</a:t>
            </a:r>
            <a:r>
              <a:rPr lang="en-US" dirty="0" smtClean="0"/>
              <a:t>s</a:t>
            </a:r>
            <a:r>
              <a:rPr lang="en-GB" dirty="0" smtClean="0"/>
              <a:t> in</a:t>
            </a:r>
            <a:r>
              <a:rPr lang="en-US" dirty="0" smtClean="0"/>
              <a:t> response to changes in</a:t>
            </a:r>
            <a:r>
              <a:rPr lang="en-GB" dirty="0" smtClean="0"/>
              <a:t> current </a:t>
            </a:r>
            <a:endParaRPr lang="en-US" dirty="0" smtClean="0"/>
          </a:p>
          <a:p>
            <a:pPr marL="360000" indent="-360000" eaLnBrk="1" hangingPunct="1">
              <a:buFont typeface="Wingdings" pitchFamily="2" charset="2"/>
              <a:buChar char="q"/>
            </a:pPr>
            <a:r>
              <a:rPr lang="en-GB" dirty="0" smtClean="0">
                <a:latin typeface="Symbol" pitchFamily="18" charset="2"/>
              </a:rPr>
              <a:t>D</a:t>
            </a:r>
            <a:r>
              <a:rPr lang="en-GB" dirty="0" smtClean="0"/>
              <a:t>I</a:t>
            </a:r>
            <a:r>
              <a:rPr lang="en-GB" sz="2400" baseline="-25000" dirty="0" smtClean="0"/>
              <a:t>Z</a:t>
            </a:r>
            <a:r>
              <a:rPr lang="en-US" sz="2400" baseline="-25000" dirty="0" smtClean="0"/>
              <a:t> </a:t>
            </a:r>
            <a:r>
              <a:rPr lang="en-GB" dirty="0" smtClean="0"/>
              <a:t> </a:t>
            </a:r>
            <a:r>
              <a:rPr lang="en-US" dirty="0" smtClean="0"/>
              <a:t>in a </a:t>
            </a:r>
            <a:r>
              <a:rPr lang="en-US" dirty="0" err="1" smtClean="0"/>
              <a:t>Zener</a:t>
            </a:r>
            <a:r>
              <a:rPr lang="en-US" dirty="0" smtClean="0"/>
              <a:t> </a:t>
            </a:r>
            <a:r>
              <a:rPr lang="en-GB" dirty="0" smtClean="0"/>
              <a:t>produces small change</a:t>
            </a:r>
            <a:r>
              <a:rPr lang="en-US" dirty="0" smtClean="0"/>
              <a:t>s</a:t>
            </a:r>
            <a:r>
              <a:rPr lang="en-GB" dirty="0" smtClean="0"/>
              <a:t> </a:t>
            </a:r>
            <a:r>
              <a:rPr lang="en-GB" dirty="0" smtClean="0">
                <a:latin typeface="Symbol" pitchFamily="18" charset="2"/>
              </a:rPr>
              <a:t>D</a:t>
            </a:r>
            <a:r>
              <a:rPr lang="en-GB" dirty="0" smtClean="0"/>
              <a:t>V</a:t>
            </a:r>
            <a:r>
              <a:rPr lang="en-GB" sz="2400" baseline="-25000" dirty="0" smtClean="0"/>
              <a:t>Z</a:t>
            </a:r>
            <a:endParaRPr lang="en-US" dirty="0" smtClean="0"/>
          </a:p>
          <a:p>
            <a:pPr marL="0" indent="0" eaLnBrk="1" hangingPunct="1">
              <a:buNone/>
            </a:pPr>
            <a:endParaRPr lang="en-GB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2C8903-4BF7-4A3A-895A-B9A444CEFABE}" type="slidenum">
              <a:rPr lang="en-GB" sz="1400"/>
              <a:pPr eaLnBrk="1" hangingPunct="1"/>
              <a:t>8</a:t>
            </a:fld>
            <a:endParaRPr lang="en-GB" sz="14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3999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Practical </a:t>
            </a:r>
            <a:r>
              <a:rPr lang="en-US" dirty="0" err="1" smtClean="0">
                <a:solidFill>
                  <a:srgbClr val="FFFF00"/>
                </a:solidFill>
              </a:rPr>
              <a:t>Zener</a:t>
            </a:r>
            <a:r>
              <a:rPr lang="en-US" dirty="0" smtClean="0">
                <a:solidFill>
                  <a:srgbClr val="FFFF00"/>
                </a:solidFill>
              </a:rPr>
              <a:t> Diode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 eaLnBrk="1" hangingPunct="1"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GB" dirty="0" smtClean="0">
                <a:solidFill>
                  <a:srgbClr val="009900"/>
                </a:solidFill>
              </a:rPr>
              <a:t>Z</a:t>
            </a:r>
            <a:r>
              <a:rPr lang="en-GB" baseline="-25000" dirty="0" smtClean="0">
                <a:solidFill>
                  <a:srgbClr val="009900"/>
                </a:solidFill>
              </a:rPr>
              <a:t>Z</a:t>
            </a:r>
            <a:r>
              <a:rPr lang="en-GB" dirty="0" smtClean="0"/>
              <a:t> is assumed </a:t>
            </a:r>
            <a:r>
              <a:rPr lang="en-GB" dirty="0" smtClean="0">
                <a:solidFill>
                  <a:srgbClr val="009900"/>
                </a:solidFill>
              </a:rPr>
              <a:t>constant</a:t>
            </a:r>
            <a:r>
              <a:rPr lang="en-GB" dirty="0" smtClean="0"/>
              <a:t> over the full linear range of </a:t>
            </a:r>
            <a:r>
              <a:rPr lang="en-GB" dirty="0" err="1" smtClean="0"/>
              <a:t>Zener</a:t>
            </a:r>
            <a:r>
              <a:rPr lang="en-GB" dirty="0" smtClean="0"/>
              <a:t> current values and is </a:t>
            </a:r>
            <a:r>
              <a:rPr lang="en-GB" dirty="0" smtClean="0">
                <a:solidFill>
                  <a:srgbClr val="009900"/>
                </a:solidFill>
              </a:rPr>
              <a:t>purely resistive</a:t>
            </a:r>
          </a:p>
          <a:p>
            <a:pPr marL="360000" indent="-360000" eaLnBrk="1" hangingPunct="1"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q"/>
            </a:pPr>
            <a:r>
              <a:rPr lang="en-US" dirty="0" smtClean="0"/>
              <a:t>Hence </a:t>
            </a:r>
            <a:endParaRPr lang="en-GB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03159F-7FAD-4937-91F6-50C661538029}" type="slidenum">
              <a:rPr lang="en-GB" sz="1400"/>
              <a:pPr eaLnBrk="1" hangingPunct="1"/>
              <a:t>9</a:t>
            </a:fld>
            <a:endParaRPr lang="en-GB" sz="1400"/>
          </a:p>
        </p:txBody>
      </p:sp>
      <p:graphicFrame>
        <p:nvGraphicFramePr>
          <p:cNvPr id="12293" name="Object 8"/>
          <p:cNvGraphicFramePr>
            <a:graphicFrameLocks noChangeAspect="1"/>
          </p:cNvGraphicFramePr>
          <p:nvPr/>
        </p:nvGraphicFramePr>
        <p:xfrm>
          <a:off x="3203575" y="3068638"/>
          <a:ext cx="25590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3" imgW="876300" imgH="190500" progId="Equation.3">
                  <p:embed/>
                </p:oleObj>
              </mc:Choice>
              <mc:Fallback>
                <p:oleObj name="Equation" r:id="rId3" imgW="876300" imgH="19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68638"/>
                        <a:ext cx="2559050" cy="5572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3999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Practical </a:t>
            </a:r>
            <a:r>
              <a:rPr lang="en-US" dirty="0" err="1" smtClean="0">
                <a:solidFill>
                  <a:srgbClr val="FFFF00"/>
                </a:solidFill>
              </a:rPr>
              <a:t>Zener</a:t>
            </a:r>
            <a:r>
              <a:rPr lang="en-US" dirty="0" smtClean="0">
                <a:solidFill>
                  <a:srgbClr val="FFFF00"/>
                </a:solidFill>
              </a:rPr>
              <a:t> Diode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3.xml><?xml version="1.0" encoding="utf-8"?>
<a:theme xmlns:a="http://schemas.openxmlformats.org/drawingml/2006/main" name="1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764</Words>
  <Application>Microsoft Office PowerPoint</Application>
  <PresentationFormat>On-screen Show (4:3)</PresentationFormat>
  <Paragraphs>151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Symbol</vt:lpstr>
      <vt:lpstr>Times New Roman</vt:lpstr>
      <vt:lpstr>UniversalMath1 BT</vt:lpstr>
      <vt:lpstr>Wingdings</vt:lpstr>
      <vt:lpstr>Office Theme</vt:lpstr>
      <vt:lpstr>60 Anniversary PPT Template 1</vt:lpstr>
      <vt:lpstr>1_60 Anniversary PPT Template 1</vt:lpstr>
      <vt:lpstr>Bitmap Image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chris teoh</dc:creator>
  <cp:lastModifiedBy>Thio-Tang Choy Yong</cp:lastModifiedBy>
  <cp:revision>55</cp:revision>
  <dcterms:created xsi:type="dcterms:W3CDTF">2005-05-04T09:04:10Z</dcterms:created>
  <dcterms:modified xsi:type="dcterms:W3CDTF">2018-03-16T08:36:39Z</dcterms:modified>
</cp:coreProperties>
</file>