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  <p:sldMasterId id="2147483741" r:id="rId2"/>
    <p:sldMasterId id="2147483743" r:id="rId3"/>
    <p:sldMasterId id="2147483745" r:id="rId4"/>
    <p:sldMasterId id="2147483747" r:id="rId5"/>
    <p:sldMasterId id="2147483748" r:id="rId6"/>
  </p:sldMasterIdLst>
  <p:notesMasterIdLst>
    <p:notesMasterId r:id="rId37"/>
  </p:notesMasterIdLst>
  <p:sldIdLst>
    <p:sldId id="257" r:id="rId7"/>
    <p:sldId id="268" r:id="rId8"/>
    <p:sldId id="271" r:id="rId9"/>
    <p:sldId id="269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70" r:id="rId19"/>
    <p:sldId id="272" r:id="rId20"/>
    <p:sldId id="276" r:id="rId21"/>
    <p:sldId id="273" r:id="rId22"/>
    <p:sldId id="274" r:id="rId23"/>
    <p:sldId id="275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67" r:id="rId36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96633"/>
    <a:srgbClr val="3333FF"/>
    <a:srgbClr val="FF33CC"/>
    <a:srgbClr val="FF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476" autoAdjust="0"/>
  </p:normalViewPr>
  <p:slideViewPr>
    <p:cSldViewPr>
      <p:cViewPr varScale="1">
        <p:scale>
          <a:sx n="54" d="100"/>
          <a:sy n="54" d="100"/>
        </p:scale>
        <p:origin x="164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4D3F8E2-3297-4C39-949C-7F7D02A24062}" type="datetimeFigureOut">
              <a:rPr lang="en-US"/>
              <a:pPr>
                <a:defRPr/>
              </a:pPr>
              <a:t>3/16/2018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465CA11-4071-4BEC-B9A2-CE4DB1A7BC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0583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65CA11-4071-4BEC-B9A2-CE4DB1A7BC20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291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361310-D7C8-4B65-8594-5FD4134026D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FDF56F-79EA-4463-AE77-B3925563ABD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276CB7-2C30-4FF6-88CC-5E2C5E68038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ABD1F-7CBA-4CB7-AC07-8F71A72CF3C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8E732FA4-FBA2-4ABC-9B2F-125CCC93A2C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B3B6FD-76E1-4775-A020-DC171BFFC09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1F4997-3E53-49AF-A5C6-8F5F6312F97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9ADF7E-7EFB-4064-BC1C-F5FD66642C2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020D-30FA-4A06-8E63-188A6431B05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8C2AE3-2DE8-4300-9325-B733899415C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F119DA-13A3-4F36-908C-484EAB3409B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821A858B-99CC-436D-8F77-79E5CF22C11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2D9640F-600C-420D-8D0C-1FA0D9297A50}" type="datetimeFigureOut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16/3/2018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F666860-A593-495E-A7FE-4DDD235BEF19}" type="slidenum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15633057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2D9640F-600C-420D-8D0C-1FA0D9297A50}" type="datetimeFigureOut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16/3/2018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F666860-A593-495E-A7FE-4DDD235BEF19}" type="slidenum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41300673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2D9640F-600C-420D-8D0C-1FA0D9297A50}" type="datetimeFigureOut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16/3/2018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F666860-A593-495E-A7FE-4DDD235BEF19}" type="slidenum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5889296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2D9640F-600C-420D-8D0C-1FA0D9297A50}" type="datetimeFigureOut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16/3/2018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F666860-A593-495E-A7FE-4DDD235BEF19}" type="slidenum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38566003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2D9640F-600C-420D-8D0C-1FA0D9297A50}" type="datetimeFigureOut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16/3/2018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F666860-A593-495E-A7FE-4DDD235BEF19}" type="slidenum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2785095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875" y="1828800"/>
            <a:ext cx="8848725" cy="2209800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5400" cap="none" dirty="0" smtClean="0">
                <a:solidFill>
                  <a:srgbClr val="0070C0"/>
                </a:solidFill>
              </a:rPr>
              <a:t>Chapter 20:</a:t>
            </a:r>
            <a:br>
              <a:rPr lang="en-US" sz="5400" cap="none" dirty="0" smtClean="0">
                <a:solidFill>
                  <a:srgbClr val="0070C0"/>
                </a:solidFill>
              </a:rPr>
            </a:br>
            <a:r>
              <a:rPr lang="en-US" sz="5400" cap="none" dirty="0" smtClean="0">
                <a:solidFill>
                  <a:srgbClr val="0070C0"/>
                </a:solidFill>
              </a:rPr>
              <a:t>Special Purpose Diodes</a:t>
            </a:r>
            <a:r>
              <a:rPr lang="en-US" sz="5400" dirty="0" smtClean="0">
                <a:solidFill>
                  <a:srgbClr val="0070C0"/>
                </a:solidFill>
              </a:rPr>
              <a:t/>
            </a:r>
            <a:br>
              <a:rPr lang="en-US" sz="5400" dirty="0" smtClean="0">
                <a:solidFill>
                  <a:srgbClr val="0070C0"/>
                </a:solidFill>
              </a:rPr>
            </a:br>
            <a:r>
              <a:rPr lang="en-US" sz="5400" dirty="0" smtClean="0">
                <a:solidFill>
                  <a:srgbClr val="0070C0"/>
                </a:solidFill>
              </a:rPr>
              <a:t>(</a:t>
            </a:r>
            <a:r>
              <a:rPr lang="en-US" sz="5400" cap="none" dirty="0" smtClean="0">
                <a:solidFill>
                  <a:srgbClr val="0070C0"/>
                </a:solidFill>
              </a:rPr>
              <a:t>Part </a:t>
            </a:r>
            <a:r>
              <a:rPr lang="en-US" sz="5400" dirty="0" smtClean="0">
                <a:solidFill>
                  <a:srgbClr val="0070C0"/>
                </a:solidFill>
              </a:rPr>
              <a:t>2)</a:t>
            </a:r>
            <a:endParaRPr lang="en-GB" sz="5400" dirty="0" smtClean="0">
              <a:solidFill>
                <a:srgbClr val="0070C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4221163"/>
            <a:ext cx="4537075" cy="865187"/>
          </a:xfrm>
          <a:solidFill>
            <a:schemeClr val="accent3"/>
          </a:solidFill>
        </p:spPr>
        <p:txBody>
          <a:bodyPr anchor="ctr" anchorCtr="0"/>
          <a:lstStyle/>
          <a:p>
            <a:pPr eaLnBrk="1" hangingPunct="1"/>
            <a:r>
              <a:rPr lang="en-US" sz="4000" dirty="0" smtClean="0">
                <a:solidFill>
                  <a:srgbClr val="FFFF00"/>
                </a:solidFill>
              </a:rPr>
              <a:t>Optical Diodes</a:t>
            </a:r>
            <a:endParaRPr lang="en-GB" sz="4000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361310-D7C8-4B65-8594-5FD4134026D8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3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FFFF00"/>
                </a:solidFill>
              </a:rPr>
              <a:t>LED - Forward and Breakdown 		Voltages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724400" y="1905000"/>
            <a:ext cx="424021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spcAft>
                <a:spcPct val="40000"/>
              </a:spcAft>
              <a:buClr>
                <a:schemeClr val="tx2"/>
              </a:buClr>
              <a:buFont typeface="Wingdings" pitchFamily="2" charset="2"/>
              <a:buChar char="w"/>
            </a:pPr>
            <a:r>
              <a:rPr lang="en-GB" sz="2400">
                <a:latin typeface="Times New Roman" pitchFamily="18" charset="0"/>
              </a:rPr>
              <a:t>LED emits light </a:t>
            </a:r>
            <a:r>
              <a:rPr lang="en-US" sz="2400">
                <a:latin typeface="Times New Roman" pitchFamily="18" charset="0"/>
              </a:rPr>
              <a:t>when there is</a:t>
            </a:r>
            <a:r>
              <a:rPr lang="en-GB" sz="2400">
                <a:latin typeface="Times New Roman" pitchFamily="18" charset="0"/>
              </a:rPr>
              <a:t> sufficient forward current.</a:t>
            </a:r>
          </a:p>
          <a:p>
            <a:pPr marL="457200" indent="-457200">
              <a:spcBef>
                <a:spcPct val="20000"/>
              </a:spcBef>
              <a:spcAft>
                <a:spcPct val="40000"/>
              </a:spcAft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400">
                <a:solidFill>
                  <a:srgbClr val="008000"/>
                </a:solidFill>
                <a:latin typeface="Times New Roman" pitchFamily="18" charset="0"/>
              </a:rPr>
              <a:t>F</a:t>
            </a:r>
            <a:r>
              <a:rPr lang="en-GB" sz="2400">
                <a:solidFill>
                  <a:srgbClr val="008000"/>
                </a:solidFill>
                <a:latin typeface="Times New Roman" pitchFamily="18" charset="0"/>
              </a:rPr>
              <a:t>orward voltage across an LED is greater than for diode (ty</a:t>
            </a:r>
            <a:r>
              <a:rPr lang="en-US" sz="2400">
                <a:solidFill>
                  <a:srgbClr val="008000"/>
                </a:solidFill>
                <a:latin typeface="Times New Roman" pitchFamily="18" charset="0"/>
              </a:rPr>
              <a:t>pically </a:t>
            </a:r>
            <a:r>
              <a:rPr lang="en-GB" sz="2400">
                <a:solidFill>
                  <a:srgbClr val="008000"/>
                </a:solidFill>
                <a:latin typeface="Times New Roman" pitchFamily="18" charset="0"/>
              </a:rPr>
              <a:t>1.2 to 3.2 V) </a:t>
            </a:r>
          </a:p>
          <a:p>
            <a:pPr marL="457200" indent="-457200">
              <a:spcBef>
                <a:spcPct val="20000"/>
              </a:spcBef>
              <a:spcAft>
                <a:spcPct val="40000"/>
              </a:spcAft>
              <a:buClr>
                <a:schemeClr val="tx2"/>
              </a:buClr>
              <a:buFont typeface="Wingdings" pitchFamily="2" charset="2"/>
              <a:buChar char="w"/>
            </a:pPr>
            <a:r>
              <a:rPr lang="en-GB" sz="2400">
                <a:latin typeface="Times New Roman" pitchFamily="18" charset="0"/>
              </a:rPr>
              <a:t>Reverse breakdown is </a:t>
            </a:r>
            <a:r>
              <a:rPr lang="en-US" sz="2400">
                <a:latin typeface="Times New Roman" pitchFamily="18" charset="0"/>
              </a:rPr>
              <a:t>also </a:t>
            </a:r>
            <a:r>
              <a:rPr lang="en-GB" sz="2400">
                <a:latin typeface="Times New Roman" pitchFamily="18" charset="0"/>
              </a:rPr>
              <a:t>much less compared to </a:t>
            </a:r>
            <a:r>
              <a:rPr lang="en-US" sz="2400">
                <a:latin typeface="Times New Roman" pitchFamily="18" charset="0"/>
              </a:rPr>
              <a:t>junction</a:t>
            </a:r>
            <a:r>
              <a:rPr lang="en-GB" sz="2400">
                <a:latin typeface="Times New Roman" pitchFamily="18" charset="0"/>
              </a:rPr>
              <a:t> diode (typically 3</a:t>
            </a:r>
            <a:r>
              <a:rPr lang="en-US" sz="2400">
                <a:latin typeface="Times New Roman" pitchFamily="18" charset="0"/>
              </a:rPr>
              <a:t> to</a:t>
            </a:r>
            <a:r>
              <a:rPr lang="en-GB" sz="2400">
                <a:latin typeface="Times New Roman" pitchFamily="18" charset="0"/>
              </a:rPr>
              <a:t> 10V)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1520825" y="2209800"/>
            <a:ext cx="2974975" cy="3246438"/>
            <a:chOff x="958" y="1392"/>
            <a:chExt cx="1874" cy="2045"/>
          </a:xfrm>
        </p:grpSpPr>
        <p:sp>
          <p:nvSpPr>
            <p:cNvPr id="12294" name="Line 5"/>
            <p:cNvSpPr>
              <a:spLocks noChangeShapeType="1"/>
            </p:cNvSpPr>
            <p:nvPr/>
          </p:nvSpPr>
          <p:spPr bwMode="auto">
            <a:xfrm>
              <a:off x="2195" y="2964"/>
              <a:ext cx="6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295" name="Line 6"/>
            <p:cNvSpPr>
              <a:spLocks noChangeShapeType="1"/>
            </p:cNvSpPr>
            <p:nvPr/>
          </p:nvSpPr>
          <p:spPr bwMode="auto">
            <a:xfrm>
              <a:off x="2832" y="2088"/>
              <a:ext cx="0" cy="8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296" name="Text Box 7"/>
            <p:cNvSpPr txBox="1">
              <a:spLocks noChangeArrowheads="1"/>
            </p:cNvSpPr>
            <p:nvPr/>
          </p:nvSpPr>
          <p:spPr bwMode="auto">
            <a:xfrm>
              <a:off x="958" y="2359"/>
              <a:ext cx="2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6" tIns="45712" rIns="91426" bIns="457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 b="1" i="1">
                  <a:solidFill>
                    <a:srgbClr val="FF33CC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2297" name="Text Box 8"/>
            <p:cNvSpPr txBox="1">
              <a:spLocks noChangeArrowheads="1"/>
            </p:cNvSpPr>
            <p:nvPr/>
          </p:nvSpPr>
          <p:spPr bwMode="auto">
            <a:xfrm>
              <a:off x="1776" y="3206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6" tIns="45712" rIns="91426" bIns="457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+V</a:t>
              </a:r>
              <a:r>
                <a:rPr lang="en-GB" baseline="-25000">
                  <a:latin typeface="Times New Roman" pitchFamily="18" charset="0"/>
                </a:rPr>
                <a:t>BIAS</a:t>
              </a:r>
              <a:r>
                <a:rPr lang="en-GB">
                  <a:solidFill>
                    <a:schemeClr val="tx2"/>
                  </a:solidFill>
                  <a:latin typeface="Times New Roman" pitchFamily="18" charset="0"/>
                </a:rPr>
                <a:t> -</a:t>
              </a:r>
            </a:p>
          </p:txBody>
        </p:sp>
        <p:sp>
          <p:nvSpPr>
            <p:cNvPr id="12298" name="AutoShape 9"/>
            <p:cNvSpPr>
              <a:spLocks noChangeArrowheads="1"/>
            </p:cNvSpPr>
            <p:nvPr/>
          </p:nvSpPr>
          <p:spPr bwMode="auto">
            <a:xfrm rot="5400000">
              <a:off x="1802" y="1910"/>
              <a:ext cx="484" cy="37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299" name="Line 10"/>
            <p:cNvSpPr>
              <a:spLocks noChangeShapeType="1"/>
            </p:cNvSpPr>
            <p:nvPr/>
          </p:nvSpPr>
          <p:spPr bwMode="auto">
            <a:xfrm>
              <a:off x="2246" y="1855"/>
              <a:ext cx="0" cy="48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00" name="Line 11"/>
            <p:cNvSpPr>
              <a:spLocks noChangeShapeType="1"/>
            </p:cNvSpPr>
            <p:nvPr/>
          </p:nvSpPr>
          <p:spPr bwMode="auto">
            <a:xfrm>
              <a:off x="2263" y="2097"/>
              <a:ext cx="569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01" name="Line 12"/>
            <p:cNvSpPr>
              <a:spLocks noChangeShapeType="1"/>
            </p:cNvSpPr>
            <p:nvPr/>
          </p:nvSpPr>
          <p:spPr bwMode="auto">
            <a:xfrm>
              <a:off x="1288" y="2105"/>
              <a:ext cx="569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2302" name="Group 13"/>
            <p:cNvGrpSpPr>
              <a:grpSpLocks/>
            </p:cNvGrpSpPr>
            <p:nvPr/>
          </p:nvGrpSpPr>
          <p:grpSpPr bwMode="auto">
            <a:xfrm>
              <a:off x="1922" y="2722"/>
              <a:ext cx="273" cy="484"/>
              <a:chOff x="2832" y="2544"/>
              <a:chExt cx="273" cy="384"/>
            </a:xfrm>
          </p:grpSpPr>
          <p:sp>
            <p:nvSpPr>
              <p:cNvPr id="12311" name="Line 14"/>
              <p:cNvSpPr>
                <a:spLocks noChangeShapeType="1"/>
              </p:cNvSpPr>
              <p:nvPr/>
            </p:nvSpPr>
            <p:spPr bwMode="auto">
              <a:xfrm>
                <a:off x="2832" y="2544"/>
                <a:ext cx="0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312" name="Line 15"/>
              <p:cNvSpPr>
                <a:spLocks noChangeShapeType="1"/>
              </p:cNvSpPr>
              <p:nvPr/>
            </p:nvSpPr>
            <p:spPr bwMode="auto">
              <a:xfrm>
                <a:off x="3024" y="2544"/>
                <a:ext cx="0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313" name="Line 16"/>
              <p:cNvSpPr>
                <a:spLocks noChangeShapeType="1"/>
              </p:cNvSpPr>
              <p:nvPr/>
            </p:nvSpPr>
            <p:spPr bwMode="auto">
              <a:xfrm>
                <a:off x="2928" y="2640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314" name="Line 17"/>
              <p:cNvSpPr>
                <a:spLocks noChangeShapeType="1"/>
              </p:cNvSpPr>
              <p:nvPr/>
            </p:nvSpPr>
            <p:spPr bwMode="auto">
              <a:xfrm>
                <a:off x="3105" y="2628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2303" name="Line 18"/>
            <p:cNvSpPr>
              <a:spLocks noChangeShapeType="1"/>
            </p:cNvSpPr>
            <p:nvPr/>
          </p:nvSpPr>
          <p:spPr bwMode="auto">
            <a:xfrm>
              <a:off x="1870" y="2489"/>
              <a:ext cx="487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12304" name="Text Box 19"/>
            <p:cNvSpPr txBox="1">
              <a:spLocks noChangeArrowheads="1"/>
            </p:cNvSpPr>
            <p:nvPr/>
          </p:nvSpPr>
          <p:spPr bwMode="auto">
            <a:xfrm>
              <a:off x="1992" y="2245"/>
              <a:ext cx="24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CC3300"/>
                  </a:solidFill>
                  <a:latin typeface="Times New Roman" pitchFamily="18" charset="0"/>
                </a:rPr>
                <a:t>I</a:t>
              </a:r>
              <a:r>
                <a:rPr lang="en-GB" sz="2400" baseline="-25000">
                  <a:solidFill>
                    <a:srgbClr val="CC33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2305" name="Text Box 20"/>
            <p:cNvSpPr txBox="1">
              <a:spLocks noChangeArrowheads="1"/>
            </p:cNvSpPr>
            <p:nvPr/>
          </p:nvSpPr>
          <p:spPr bwMode="auto">
            <a:xfrm>
              <a:off x="1776" y="1392"/>
              <a:ext cx="8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CC3300"/>
                  </a:solidFill>
                  <a:latin typeface="Times New Roman" pitchFamily="18" charset="0"/>
                </a:rPr>
                <a:t>+V</a:t>
              </a:r>
              <a:r>
                <a:rPr lang="en-GB" sz="2400" baseline="-25000">
                  <a:solidFill>
                    <a:srgbClr val="CC3300"/>
                  </a:solidFill>
                  <a:latin typeface="Times New Roman" pitchFamily="18" charset="0"/>
                </a:rPr>
                <a:t>F </a:t>
              </a:r>
              <a:r>
                <a:rPr lang="en-GB" sz="2400">
                  <a:solidFill>
                    <a:srgbClr val="CC33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2306" name="Line 21"/>
            <p:cNvSpPr>
              <a:spLocks noChangeShapeType="1"/>
            </p:cNvSpPr>
            <p:nvPr/>
          </p:nvSpPr>
          <p:spPr bwMode="auto">
            <a:xfrm flipV="1">
              <a:off x="1992" y="1696"/>
              <a:ext cx="89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12307" name="Line 22"/>
            <p:cNvSpPr>
              <a:spLocks noChangeShapeType="1"/>
            </p:cNvSpPr>
            <p:nvPr/>
          </p:nvSpPr>
          <p:spPr bwMode="auto">
            <a:xfrm flipV="1">
              <a:off x="2069" y="1775"/>
              <a:ext cx="89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12308" name="Freeform 23"/>
            <p:cNvSpPr>
              <a:spLocks/>
            </p:cNvSpPr>
            <p:nvPr/>
          </p:nvSpPr>
          <p:spPr bwMode="auto">
            <a:xfrm rot="-5400000">
              <a:off x="1154" y="2460"/>
              <a:ext cx="276" cy="144"/>
            </a:xfrm>
            <a:custGeom>
              <a:avLst/>
              <a:gdLst>
                <a:gd name="T0" fmla="*/ 0 w 2475"/>
                <a:gd name="T1" fmla="*/ 1 h 1110"/>
                <a:gd name="T2" fmla="*/ 0 w 2475"/>
                <a:gd name="T3" fmla="*/ 0 h 1110"/>
                <a:gd name="T4" fmla="*/ 1 w 2475"/>
                <a:gd name="T5" fmla="*/ 2 h 1110"/>
                <a:gd name="T6" fmla="*/ 1 w 2475"/>
                <a:gd name="T7" fmla="*/ 0 h 1110"/>
                <a:gd name="T8" fmla="*/ 1 w 2475"/>
                <a:gd name="T9" fmla="*/ 2 h 1110"/>
                <a:gd name="T10" fmla="*/ 2 w 2475"/>
                <a:gd name="T11" fmla="*/ 0 h 1110"/>
                <a:gd name="T12" fmla="*/ 2 w 2475"/>
                <a:gd name="T13" fmla="*/ 2 h 1110"/>
                <a:gd name="T14" fmla="*/ 3 w 2475"/>
                <a:gd name="T15" fmla="*/ 0 h 1110"/>
                <a:gd name="T16" fmla="*/ 3 w 2475"/>
                <a:gd name="T17" fmla="*/ 2 h 1110"/>
                <a:gd name="T18" fmla="*/ 3 w 2475"/>
                <a:gd name="T19" fmla="*/ 1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5"/>
                <a:gd name="T31" fmla="*/ 0 h 1110"/>
                <a:gd name="T32" fmla="*/ 2475 w 2475"/>
                <a:gd name="T33" fmla="*/ 1110 h 11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28575" cmpd="sng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09" name="Line 24"/>
            <p:cNvSpPr>
              <a:spLocks noChangeShapeType="1"/>
            </p:cNvSpPr>
            <p:nvPr/>
          </p:nvSpPr>
          <p:spPr bwMode="auto">
            <a:xfrm flipV="1">
              <a:off x="1286" y="2099"/>
              <a:ext cx="0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10" name="Freeform 25"/>
            <p:cNvSpPr>
              <a:spLocks/>
            </p:cNvSpPr>
            <p:nvPr/>
          </p:nvSpPr>
          <p:spPr bwMode="auto">
            <a:xfrm>
              <a:off x="1277" y="2666"/>
              <a:ext cx="640" cy="311"/>
            </a:xfrm>
            <a:custGeom>
              <a:avLst/>
              <a:gdLst>
                <a:gd name="T0" fmla="*/ 0 w 640"/>
                <a:gd name="T1" fmla="*/ 0 h 311"/>
                <a:gd name="T2" fmla="*/ 0 w 640"/>
                <a:gd name="T3" fmla="*/ 311 h 311"/>
                <a:gd name="T4" fmla="*/ 640 w 640"/>
                <a:gd name="T5" fmla="*/ 311 h 311"/>
                <a:gd name="T6" fmla="*/ 0 60000 65536"/>
                <a:gd name="T7" fmla="*/ 0 60000 65536"/>
                <a:gd name="T8" fmla="*/ 0 60000 65536"/>
                <a:gd name="T9" fmla="*/ 0 w 640"/>
                <a:gd name="T10" fmla="*/ 0 h 311"/>
                <a:gd name="T11" fmla="*/ 640 w 640"/>
                <a:gd name="T12" fmla="*/ 311 h 3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40" h="311">
                  <a:moveTo>
                    <a:pt x="0" y="0"/>
                  </a:moveTo>
                  <a:lnTo>
                    <a:pt x="0" y="311"/>
                  </a:lnTo>
                  <a:lnTo>
                    <a:pt x="640" y="311"/>
                  </a:ln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9ADF7E-7EFB-4064-BC1C-F5FD66642C2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3"/>
          </a:solidFill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FF00"/>
                </a:solidFill>
              </a:rPr>
              <a:t>7-Segment Displays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828800"/>
            <a:ext cx="7620000" cy="4114800"/>
          </a:xfrm>
        </p:spPr>
        <p:txBody>
          <a:bodyPr/>
          <a:lstStyle/>
          <a:p>
            <a:pPr eaLnBrk="1" hangingPunct="1"/>
            <a:r>
              <a:rPr lang="en-GB" smtClean="0"/>
              <a:t>LEDs </a:t>
            </a:r>
            <a:r>
              <a:rPr lang="en-US" smtClean="0"/>
              <a:t>can be</a:t>
            </a:r>
            <a:r>
              <a:rPr lang="en-GB" smtClean="0"/>
              <a:t> used as</a:t>
            </a:r>
            <a:r>
              <a:rPr lang="en-US" smtClean="0"/>
              <a:t> </a:t>
            </a:r>
            <a:r>
              <a:rPr lang="en-GB" smtClean="0"/>
              <a:t>Indicator </a:t>
            </a:r>
            <a:r>
              <a:rPr lang="en-US" smtClean="0"/>
              <a:t>L</a:t>
            </a:r>
            <a:r>
              <a:rPr lang="en-GB" smtClean="0"/>
              <a:t>amps</a:t>
            </a:r>
            <a:r>
              <a:rPr lang="en-US" smtClean="0"/>
              <a:t> or Warning Lights</a:t>
            </a:r>
          </a:p>
          <a:p>
            <a:pPr eaLnBrk="1" hangingPunct="1"/>
            <a:r>
              <a:rPr lang="en-US" smtClean="0"/>
              <a:t>When arranged in the figure “8” they can be used to display numbers 0 - 9</a:t>
            </a:r>
            <a:endParaRPr lang="en-GB" smtClean="0"/>
          </a:p>
          <a:p>
            <a:pPr eaLnBrk="1" hangingPunct="1"/>
            <a:endParaRPr lang="en-GB" smtClean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267200"/>
            <a:ext cx="3733800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867400" y="4572000"/>
            <a:ext cx="29718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This arrangement of LED is called the 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7-segment display</a:t>
            </a:r>
            <a:endParaRPr lang="en-GB" sz="28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ABD1F-7CBA-4CB7-AC07-8F71A72CF3C7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3"/>
          </a:solidFill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FF00"/>
                </a:solidFill>
              </a:rPr>
              <a:t>7-Segment Displays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676400"/>
            <a:ext cx="7620000" cy="4114800"/>
          </a:xfrm>
        </p:spPr>
        <p:txBody>
          <a:bodyPr/>
          <a:lstStyle/>
          <a:p>
            <a:pPr eaLnBrk="1" hangingPunct="1"/>
            <a:r>
              <a:rPr lang="en-US" smtClean="0"/>
              <a:t>Each segment has a name </a:t>
            </a:r>
            <a:r>
              <a:rPr lang="en-US" smtClean="0">
                <a:solidFill>
                  <a:srgbClr val="009900"/>
                </a:solidFill>
              </a:rPr>
              <a:t>“a” – “g”</a:t>
            </a:r>
          </a:p>
          <a:p>
            <a:pPr eaLnBrk="1" hangingPunct="1"/>
            <a:r>
              <a:rPr lang="en-US" smtClean="0"/>
              <a:t>7-segment displays come in either </a:t>
            </a:r>
            <a:r>
              <a:rPr lang="en-US" smtClean="0">
                <a:solidFill>
                  <a:srgbClr val="009900"/>
                </a:solidFill>
              </a:rPr>
              <a:t>common anode</a:t>
            </a:r>
            <a:r>
              <a:rPr lang="en-US" smtClean="0"/>
              <a:t> or </a:t>
            </a:r>
            <a:r>
              <a:rPr lang="en-US" smtClean="0">
                <a:solidFill>
                  <a:srgbClr val="009900"/>
                </a:solidFill>
              </a:rPr>
              <a:t>common cathode</a:t>
            </a:r>
            <a:r>
              <a:rPr lang="en-US" smtClean="0"/>
              <a:t> arrangement</a:t>
            </a:r>
            <a:endParaRPr lang="en-GB" smtClean="0"/>
          </a:p>
        </p:txBody>
      </p:sp>
      <p:grpSp>
        <p:nvGrpSpPr>
          <p:cNvPr id="14340" name="Group 21"/>
          <p:cNvGrpSpPr>
            <a:grpSpLocks/>
          </p:cNvGrpSpPr>
          <p:nvPr/>
        </p:nvGrpSpPr>
        <p:grpSpPr bwMode="auto">
          <a:xfrm>
            <a:off x="1114425" y="3213100"/>
            <a:ext cx="7635875" cy="3362325"/>
            <a:chOff x="702" y="2024"/>
            <a:chExt cx="4810" cy="2118"/>
          </a:xfrm>
        </p:grpSpPr>
        <p:grpSp>
          <p:nvGrpSpPr>
            <p:cNvPr id="14342" name="Group 10"/>
            <p:cNvGrpSpPr>
              <a:grpSpLocks/>
            </p:cNvGrpSpPr>
            <p:nvPr/>
          </p:nvGrpSpPr>
          <p:grpSpPr bwMode="auto">
            <a:xfrm>
              <a:off x="704" y="2024"/>
              <a:ext cx="4808" cy="2118"/>
              <a:chOff x="704" y="2024"/>
              <a:chExt cx="4808" cy="2118"/>
            </a:xfrm>
          </p:grpSpPr>
          <p:pic>
            <p:nvPicPr>
              <p:cNvPr id="14353" name="Picture 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3" y="2024"/>
                <a:ext cx="4719" cy="2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54" name="Rectangle 6"/>
              <p:cNvSpPr>
                <a:spLocks noChangeArrowheads="1"/>
              </p:cNvSpPr>
              <p:nvPr/>
            </p:nvSpPr>
            <p:spPr bwMode="auto">
              <a:xfrm>
                <a:off x="2971" y="2704"/>
                <a:ext cx="533" cy="2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lang="en-GB" sz="2000" b="1">
                    <a:solidFill>
                      <a:srgbClr val="FF0000"/>
                    </a:solidFill>
                    <a:latin typeface="Times New Roman" pitchFamily="18" charset="0"/>
                  </a:rPr>
                  <a:t>Cathode</a:t>
                </a:r>
              </a:p>
            </p:txBody>
          </p:sp>
          <p:sp>
            <p:nvSpPr>
              <p:cNvPr id="14355" name="Rectangle 7"/>
              <p:cNvSpPr>
                <a:spLocks noChangeArrowheads="1"/>
              </p:cNvSpPr>
              <p:nvPr/>
            </p:nvSpPr>
            <p:spPr bwMode="auto">
              <a:xfrm>
                <a:off x="5012" y="2886"/>
                <a:ext cx="390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en-GB" sz="2000" b="1">
                    <a:solidFill>
                      <a:srgbClr val="FF0000"/>
                    </a:solidFill>
                    <a:latin typeface="Times New Roman" pitchFamily="18" charset="0"/>
                  </a:rPr>
                  <a:t>Cathode</a:t>
                </a:r>
              </a:p>
            </p:txBody>
          </p:sp>
          <p:sp>
            <p:nvSpPr>
              <p:cNvPr id="14356" name="Rectangle 8"/>
              <p:cNvSpPr>
                <a:spLocks noChangeArrowheads="1"/>
              </p:cNvSpPr>
              <p:nvPr/>
            </p:nvSpPr>
            <p:spPr bwMode="auto">
              <a:xfrm>
                <a:off x="2699" y="2931"/>
                <a:ext cx="406" cy="1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en-GB" sz="2000" b="1">
                    <a:solidFill>
                      <a:srgbClr val="FF0000"/>
                    </a:solidFill>
                    <a:latin typeface="Times New Roman" pitchFamily="18" charset="0"/>
                  </a:rPr>
                  <a:t>Anode</a:t>
                </a:r>
              </a:p>
            </p:txBody>
          </p:sp>
          <p:sp>
            <p:nvSpPr>
              <p:cNvPr id="14357" name="Rectangle 9"/>
              <p:cNvSpPr>
                <a:spLocks noChangeArrowheads="1"/>
              </p:cNvSpPr>
              <p:nvPr/>
            </p:nvSpPr>
            <p:spPr bwMode="auto">
              <a:xfrm>
                <a:off x="704" y="2795"/>
                <a:ext cx="498" cy="1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lang="en-GB" sz="2000" b="1">
                    <a:solidFill>
                      <a:srgbClr val="FF0000"/>
                    </a:solidFill>
                    <a:latin typeface="Times New Roman" pitchFamily="18" charset="0"/>
                  </a:rPr>
                  <a:t>Anode</a:t>
                </a:r>
              </a:p>
            </p:txBody>
          </p:sp>
        </p:grpSp>
        <p:sp>
          <p:nvSpPr>
            <p:cNvPr id="14343" name="Text Box 11"/>
            <p:cNvSpPr txBox="1">
              <a:spLocks noChangeArrowheads="1"/>
            </p:cNvSpPr>
            <p:nvPr/>
          </p:nvSpPr>
          <p:spPr bwMode="auto">
            <a:xfrm>
              <a:off x="1020" y="2251"/>
              <a:ext cx="182" cy="4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GB" sz="1600" b="1">
                  <a:solidFill>
                    <a:srgbClr val="FF0000"/>
                  </a:solidFill>
                </a:rPr>
                <a:t>E</a:t>
              </a:r>
            </a:p>
            <a:p>
              <a:pPr algn="r" eaLnBrk="1" hangingPunct="1">
                <a:spcBef>
                  <a:spcPct val="50000"/>
                </a:spcBef>
              </a:pPr>
              <a:r>
                <a:rPr lang="en-GB" sz="1600" b="1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4344" name="Text Box 12"/>
            <p:cNvSpPr txBox="1">
              <a:spLocks noChangeArrowheads="1"/>
            </p:cNvSpPr>
            <p:nvPr/>
          </p:nvSpPr>
          <p:spPr bwMode="auto">
            <a:xfrm>
              <a:off x="3288" y="2251"/>
              <a:ext cx="182" cy="4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GB" sz="1600" b="1">
                  <a:solidFill>
                    <a:srgbClr val="FF0000"/>
                  </a:solidFill>
                </a:rPr>
                <a:t>E</a:t>
              </a:r>
            </a:p>
            <a:p>
              <a:pPr algn="r" eaLnBrk="1" hangingPunct="1">
                <a:spcBef>
                  <a:spcPct val="50000"/>
                </a:spcBef>
              </a:pPr>
              <a:r>
                <a:rPr lang="en-GB" sz="1600" b="1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4345" name="Text Box 13"/>
            <p:cNvSpPr txBox="1">
              <a:spLocks noChangeArrowheads="1"/>
            </p:cNvSpPr>
            <p:nvPr/>
          </p:nvSpPr>
          <p:spPr bwMode="auto">
            <a:xfrm>
              <a:off x="702" y="3078"/>
              <a:ext cx="500" cy="4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GB" sz="1600" b="1">
                  <a:solidFill>
                    <a:srgbClr val="FF0000"/>
                  </a:solidFill>
                </a:rPr>
                <a:t>C</a:t>
              </a:r>
            </a:p>
            <a:p>
              <a:pPr algn="r" eaLnBrk="1" hangingPunct="1">
                <a:spcBef>
                  <a:spcPct val="50000"/>
                </a:spcBef>
              </a:pPr>
              <a:r>
                <a:rPr lang="en-GB" sz="1600" b="1">
                  <a:solidFill>
                    <a:srgbClr val="FF0000"/>
                  </a:solidFill>
                </a:rPr>
                <a:t>Dec</a:t>
              </a:r>
            </a:p>
          </p:txBody>
        </p:sp>
        <p:sp>
          <p:nvSpPr>
            <p:cNvPr id="14346" name="Text Box 14"/>
            <p:cNvSpPr txBox="1">
              <a:spLocks noChangeArrowheads="1"/>
            </p:cNvSpPr>
            <p:nvPr/>
          </p:nvSpPr>
          <p:spPr bwMode="auto">
            <a:xfrm>
              <a:off x="3015" y="3113"/>
              <a:ext cx="500" cy="4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GB" sz="1600" b="1">
                  <a:solidFill>
                    <a:srgbClr val="FF0000"/>
                  </a:solidFill>
                </a:rPr>
                <a:t>C</a:t>
              </a:r>
            </a:p>
            <a:p>
              <a:pPr algn="r" eaLnBrk="1" hangingPunct="1">
                <a:spcBef>
                  <a:spcPct val="50000"/>
                </a:spcBef>
              </a:pPr>
              <a:r>
                <a:rPr lang="en-GB" sz="1600" b="1">
                  <a:solidFill>
                    <a:srgbClr val="FF0000"/>
                  </a:solidFill>
                </a:rPr>
                <a:t>Dec</a:t>
              </a:r>
            </a:p>
          </p:txBody>
        </p:sp>
        <p:sp>
          <p:nvSpPr>
            <p:cNvPr id="14347" name="Text Box 15"/>
            <p:cNvSpPr txBox="1">
              <a:spLocks noChangeArrowheads="1"/>
            </p:cNvSpPr>
            <p:nvPr/>
          </p:nvSpPr>
          <p:spPr bwMode="auto">
            <a:xfrm>
              <a:off x="2698" y="2352"/>
              <a:ext cx="182" cy="4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600" b="1">
                  <a:solidFill>
                    <a:srgbClr val="FF0000"/>
                  </a:solidFill>
                </a:rPr>
                <a:t>G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GB" sz="1600" b="1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14348" name="Text Box 16"/>
            <p:cNvSpPr txBox="1">
              <a:spLocks noChangeArrowheads="1"/>
            </p:cNvSpPr>
            <p:nvPr/>
          </p:nvSpPr>
          <p:spPr bwMode="auto">
            <a:xfrm>
              <a:off x="5012" y="2387"/>
              <a:ext cx="182" cy="4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600" b="1">
                  <a:solidFill>
                    <a:srgbClr val="FF0000"/>
                  </a:solidFill>
                </a:rPr>
                <a:t>G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GB" sz="1600" b="1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14349" name="Text Box 17"/>
            <p:cNvSpPr txBox="1">
              <a:spLocks noChangeArrowheads="1"/>
            </p:cNvSpPr>
            <p:nvPr/>
          </p:nvSpPr>
          <p:spPr bwMode="auto">
            <a:xfrm>
              <a:off x="2699" y="3214"/>
              <a:ext cx="182" cy="4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600" b="1">
                  <a:solidFill>
                    <a:srgbClr val="FF0000"/>
                  </a:solidFill>
                </a:rPr>
                <a:t>A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GB" sz="1600" b="1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4350" name="Text Box 18"/>
            <p:cNvSpPr txBox="1">
              <a:spLocks noChangeArrowheads="1"/>
            </p:cNvSpPr>
            <p:nvPr/>
          </p:nvSpPr>
          <p:spPr bwMode="auto">
            <a:xfrm>
              <a:off x="5011" y="3203"/>
              <a:ext cx="182" cy="4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600" b="1">
                  <a:solidFill>
                    <a:srgbClr val="FF0000"/>
                  </a:solidFill>
                </a:rPr>
                <a:t>A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GB" sz="1600" b="1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4351" name="Text Box 19"/>
            <p:cNvSpPr txBox="1">
              <a:spLocks noChangeArrowheads="1"/>
            </p:cNvSpPr>
            <p:nvPr/>
          </p:nvSpPr>
          <p:spPr bwMode="auto">
            <a:xfrm>
              <a:off x="839" y="3748"/>
              <a:ext cx="113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600" b="1"/>
                <a:t>Common Anode</a:t>
              </a:r>
            </a:p>
          </p:txBody>
        </p:sp>
        <p:sp>
          <p:nvSpPr>
            <p:cNvPr id="14352" name="Text Box 20"/>
            <p:cNvSpPr txBox="1">
              <a:spLocks noChangeArrowheads="1"/>
            </p:cNvSpPr>
            <p:nvPr/>
          </p:nvSpPr>
          <p:spPr bwMode="auto">
            <a:xfrm>
              <a:off x="3016" y="3748"/>
              <a:ext cx="1497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600" b="1"/>
                <a:t>Common Cathode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ABD1F-7CBA-4CB7-AC07-8F71A72CF3C7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A special diode whose </a:t>
            </a:r>
            <a:r>
              <a:rPr lang="en-US" sz="2800" dirty="0">
                <a:solidFill>
                  <a:srgbClr val="FF0000"/>
                </a:solidFill>
              </a:rPr>
              <a:t>reverse biased</a:t>
            </a:r>
            <a:r>
              <a:rPr lang="en-US" sz="2800" dirty="0">
                <a:solidFill>
                  <a:srgbClr val="66FF33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current depends on amount of light</a:t>
            </a:r>
            <a:r>
              <a:rPr lang="en-US" sz="2800" dirty="0"/>
              <a:t> shining on it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2800" dirty="0"/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FF0000"/>
                </a:solidFill>
              </a:rPr>
              <a:t>When dark</a:t>
            </a:r>
            <a:r>
              <a:rPr lang="en-US" sz="2800" dirty="0"/>
              <a:t>, behaves like a normal diode and allows only </a:t>
            </a:r>
            <a:r>
              <a:rPr lang="en-US" sz="2800" dirty="0">
                <a:solidFill>
                  <a:srgbClr val="FF0000"/>
                </a:solidFill>
              </a:rPr>
              <a:t>very little current</a:t>
            </a:r>
            <a:r>
              <a:rPr lang="en-US" sz="2800" dirty="0"/>
              <a:t> through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 dirty="0"/>
              <a:t>This current is the reverse biased leakage current, also called </a:t>
            </a:r>
            <a:r>
              <a:rPr lang="en-US" sz="2800" dirty="0">
                <a:solidFill>
                  <a:srgbClr val="FF0000"/>
                </a:solidFill>
              </a:rPr>
              <a:t>dark current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020D-30FA-4A06-8E63-188A6431B052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3706"/>
            <a:ext cx="9144000" cy="1143000"/>
          </a:xfrm>
          <a:prstGeom prst="rect">
            <a:avLst/>
          </a:prstGeom>
          <a:solidFill>
            <a:schemeClr val="accent3"/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Photodiode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rgbClr val="FF0000"/>
                </a:solidFill>
              </a:rPr>
              <a:t>When lighted</a:t>
            </a:r>
            <a:r>
              <a:rPr lang="en-US" sz="2800"/>
              <a:t>, property changes and allows </a:t>
            </a:r>
            <a:r>
              <a:rPr lang="en-US" sz="2800">
                <a:solidFill>
                  <a:srgbClr val="FF0000"/>
                </a:solidFill>
              </a:rPr>
              <a:t>much higher current</a:t>
            </a:r>
            <a:r>
              <a:rPr lang="en-US" sz="2800"/>
              <a:t> through it.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2800"/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Current is</a:t>
            </a:r>
            <a:r>
              <a:rPr lang="en-US" sz="2800">
                <a:solidFill>
                  <a:srgbClr val="66FF33"/>
                </a:solidFill>
              </a:rPr>
              <a:t> </a:t>
            </a:r>
            <a:r>
              <a:rPr lang="en-US" sz="2800">
                <a:solidFill>
                  <a:srgbClr val="FF0000"/>
                </a:solidFill>
              </a:rPr>
              <a:t>proportional to light intensity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2800">
              <a:solidFill>
                <a:srgbClr val="FF0000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Small transparent window present to allow light to shine in</a:t>
            </a:r>
            <a:endParaRPr lang="en-GB" sz="2800"/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GB" sz="2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020D-30FA-4A06-8E63-188A6431B052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-16752"/>
            <a:ext cx="9143999" cy="1143000"/>
          </a:xfrm>
          <a:prstGeom prst="rect">
            <a:avLst/>
          </a:prstGeom>
          <a:solidFill>
            <a:schemeClr val="accent3"/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Photodiode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5" descr="photodiodes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752600"/>
            <a:ext cx="2133600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6" descr="photodiodes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91000"/>
            <a:ext cx="252571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7" descr="photodiodes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205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8" descr="photodiod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752600"/>
            <a:ext cx="2133600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Text Box 9"/>
          <p:cNvSpPr txBox="1">
            <a:spLocks noChangeArrowheads="1"/>
          </p:cNvSpPr>
          <p:nvPr/>
        </p:nvSpPr>
        <p:spPr bwMode="auto">
          <a:xfrm>
            <a:off x="3581400" y="4572000"/>
            <a:ext cx="2438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Verdana" pitchFamily="34" charset="0"/>
              </a:rPr>
              <a:t>Typical Photodiode</a:t>
            </a:r>
            <a:endParaRPr lang="en-GB" sz="2400" b="1">
              <a:latin typeface="Verdana" pitchFamily="34" charset="0"/>
            </a:endParaRPr>
          </a:p>
        </p:txBody>
      </p:sp>
      <p:grpSp>
        <p:nvGrpSpPr>
          <p:cNvPr id="17416" name="Group 10"/>
          <p:cNvGrpSpPr>
            <a:grpSpLocks/>
          </p:cNvGrpSpPr>
          <p:nvPr/>
        </p:nvGrpSpPr>
        <p:grpSpPr bwMode="auto">
          <a:xfrm>
            <a:off x="6096000" y="4038600"/>
            <a:ext cx="1447800" cy="1368425"/>
            <a:chOff x="3840" y="2544"/>
            <a:chExt cx="1544" cy="1379"/>
          </a:xfrm>
        </p:grpSpPr>
        <p:sp>
          <p:nvSpPr>
            <p:cNvPr id="17424" name="Text Box 11"/>
            <p:cNvSpPr txBox="1">
              <a:spLocks noChangeArrowheads="1"/>
            </p:cNvSpPr>
            <p:nvPr/>
          </p:nvSpPr>
          <p:spPr bwMode="auto">
            <a:xfrm>
              <a:off x="3847" y="3523"/>
              <a:ext cx="1380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 b="1">
                  <a:latin typeface="Times New Roman" pitchFamily="18" charset="0"/>
                </a:rPr>
                <a:t>Symbol</a:t>
              </a:r>
            </a:p>
          </p:txBody>
        </p:sp>
        <p:sp>
          <p:nvSpPr>
            <p:cNvPr id="17425" name="AutoShape 12"/>
            <p:cNvSpPr>
              <a:spLocks noChangeArrowheads="1"/>
            </p:cNvSpPr>
            <p:nvPr/>
          </p:nvSpPr>
          <p:spPr bwMode="auto">
            <a:xfrm rot="5400000">
              <a:off x="4348" y="2950"/>
              <a:ext cx="388" cy="3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Line 13"/>
            <p:cNvSpPr>
              <a:spLocks noChangeShapeType="1"/>
            </p:cNvSpPr>
            <p:nvPr/>
          </p:nvSpPr>
          <p:spPr bwMode="auto">
            <a:xfrm>
              <a:off x="4726" y="2913"/>
              <a:ext cx="0" cy="3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27" name="Line 14"/>
            <p:cNvSpPr>
              <a:spLocks noChangeShapeType="1"/>
            </p:cNvSpPr>
            <p:nvPr/>
          </p:nvSpPr>
          <p:spPr bwMode="auto">
            <a:xfrm>
              <a:off x="4743" y="3107"/>
              <a:ext cx="64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28" name="Line 15"/>
            <p:cNvSpPr>
              <a:spLocks noChangeShapeType="1"/>
            </p:cNvSpPr>
            <p:nvPr/>
          </p:nvSpPr>
          <p:spPr bwMode="auto">
            <a:xfrm flipV="1">
              <a:off x="3840" y="3111"/>
              <a:ext cx="533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29" name="Oval 16"/>
            <p:cNvSpPr>
              <a:spLocks noChangeArrowheads="1"/>
            </p:cNvSpPr>
            <p:nvPr/>
          </p:nvSpPr>
          <p:spPr bwMode="auto">
            <a:xfrm>
              <a:off x="4225" y="2785"/>
              <a:ext cx="648" cy="6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Line 17"/>
            <p:cNvSpPr>
              <a:spLocks noChangeShapeType="1"/>
            </p:cNvSpPr>
            <p:nvPr/>
          </p:nvSpPr>
          <p:spPr bwMode="auto">
            <a:xfrm flipH="1">
              <a:off x="4635" y="2544"/>
              <a:ext cx="21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31" name="Line 18"/>
            <p:cNvSpPr>
              <a:spLocks noChangeShapeType="1"/>
            </p:cNvSpPr>
            <p:nvPr/>
          </p:nvSpPr>
          <p:spPr bwMode="auto">
            <a:xfrm flipH="1">
              <a:off x="4730" y="2593"/>
              <a:ext cx="21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7417" name="Group 19"/>
          <p:cNvGrpSpPr>
            <a:grpSpLocks/>
          </p:cNvGrpSpPr>
          <p:nvPr/>
        </p:nvGrpSpPr>
        <p:grpSpPr bwMode="auto">
          <a:xfrm>
            <a:off x="6842125" y="5157788"/>
            <a:ext cx="1616075" cy="762000"/>
            <a:chOff x="4310" y="3600"/>
            <a:chExt cx="1018" cy="480"/>
          </a:xfrm>
        </p:grpSpPr>
        <p:sp>
          <p:nvSpPr>
            <p:cNvPr id="17418" name="AutoShape 20"/>
            <p:cNvSpPr>
              <a:spLocks noChangeArrowheads="1"/>
            </p:cNvSpPr>
            <p:nvPr/>
          </p:nvSpPr>
          <p:spPr bwMode="auto">
            <a:xfrm rot="5400000">
              <a:off x="4662" y="3717"/>
              <a:ext cx="242" cy="18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Line 21"/>
            <p:cNvSpPr>
              <a:spLocks noChangeShapeType="1"/>
            </p:cNvSpPr>
            <p:nvPr/>
          </p:nvSpPr>
          <p:spPr bwMode="auto">
            <a:xfrm>
              <a:off x="4891" y="3689"/>
              <a:ext cx="0" cy="2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20" name="Line 22"/>
            <p:cNvSpPr>
              <a:spLocks noChangeShapeType="1"/>
            </p:cNvSpPr>
            <p:nvPr/>
          </p:nvSpPr>
          <p:spPr bwMode="auto">
            <a:xfrm>
              <a:off x="4901" y="3810"/>
              <a:ext cx="427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21" name="Line 23"/>
            <p:cNvSpPr>
              <a:spLocks noChangeShapeType="1"/>
            </p:cNvSpPr>
            <p:nvPr/>
          </p:nvSpPr>
          <p:spPr bwMode="auto">
            <a:xfrm flipV="1">
              <a:off x="4310" y="3812"/>
              <a:ext cx="373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22" name="Oval 24"/>
            <p:cNvSpPr>
              <a:spLocks noChangeArrowheads="1"/>
            </p:cNvSpPr>
            <p:nvPr/>
          </p:nvSpPr>
          <p:spPr bwMode="auto">
            <a:xfrm>
              <a:off x="4560" y="3600"/>
              <a:ext cx="445" cy="4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Text Box 25"/>
            <p:cNvSpPr txBox="1">
              <a:spLocks noChangeArrowheads="1"/>
            </p:cNvSpPr>
            <p:nvPr/>
          </p:nvSpPr>
          <p:spPr bwMode="auto">
            <a:xfrm>
              <a:off x="4739" y="3830"/>
              <a:ext cx="2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Symbol" pitchFamily="18" charset="2"/>
                </a:rPr>
                <a:t>l</a:t>
              </a:r>
              <a:endParaRPr lang="en-GB" sz="2000" b="1">
                <a:latin typeface="Symbol" pitchFamily="18" charset="2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020D-30FA-4A06-8E63-188A6431B052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1" y="0"/>
            <a:ext cx="9143999" cy="1143000"/>
          </a:xfrm>
          <a:prstGeom prst="rect">
            <a:avLst/>
          </a:prstGeom>
          <a:solidFill>
            <a:schemeClr val="accent3"/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Photodiode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Group 5"/>
          <p:cNvGrpSpPr>
            <a:grpSpLocks/>
          </p:cNvGrpSpPr>
          <p:nvPr/>
        </p:nvGrpSpPr>
        <p:grpSpPr bwMode="auto">
          <a:xfrm>
            <a:off x="971550" y="1844675"/>
            <a:ext cx="7086600" cy="4481513"/>
            <a:chOff x="624" y="1344"/>
            <a:chExt cx="4464" cy="2823"/>
          </a:xfrm>
        </p:grpSpPr>
        <p:pic>
          <p:nvPicPr>
            <p:cNvPr id="1843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1344"/>
              <a:ext cx="4464" cy="2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37" name="Text Box 7"/>
            <p:cNvSpPr txBox="1">
              <a:spLocks noChangeArrowheads="1"/>
            </p:cNvSpPr>
            <p:nvPr/>
          </p:nvSpPr>
          <p:spPr bwMode="auto">
            <a:xfrm>
              <a:off x="1746" y="1480"/>
              <a:ext cx="1089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FF0000"/>
                  </a:solidFill>
                  <a:latin typeface="Times New Roman" pitchFamily="18" charset="0"/>
                </a:rPr>
                <a:t>LIGHT OFF</a:t>
              </a:r>
            </a:p>
          </p:txBody>
        </p:sp>
        <p:sp>
          <p:nvSpPr>
            <p:cNvPr id="18438" name="Text Box 8"/>
            <p:cNvSpPr txBox="1">
              <a:spLocks noChangeArrowheads="1"/>
            </p:cNvSpPr>
            <p:nvPr/>
          </p:nvSpPr>
          <p:spPr bwMode="auto">
            <a:xfrm>
              <a:off x="3833" y="1491"/>
              <a:ext cx="1089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FF0000"/>
                  </a:solidFill>
                  <a:latin typeface="Times New Roman" pitchFamily="18" charset="0"/>
                </a:rPr>
                <a:t>LIGHT ON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020D-30FA-4A06-8E63-188A6431B052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3"/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Photodiode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685800" y="1752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Amount of reverse current (I</a:t>
            </a:r>
            <a:r>
              <a:rPr lang="en-US" sz="2800" baseline="-25000" dirty="0">
                <a:latin typeface="Symbol" pitchFamily="18" charset="2"/>
              </a:rPr>
              <a:t>l</a:t>
            </a:r>
            <a:r>
              <a:rPr lang="en-US" sz="2800" dirty="0"/>
              <a:t>) depends on amount of light irradiating the photodiode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GB" sz="2800" dirty="0"/>
          </a:p>
        </p:txBody>
      </p:sp>
      <p:grpSp>
        <p:nvGrpSpPr>
          <p:cNvPr id="19460" name="Group 6"/>
          <p:cNvGrpSpPr>
            <a:grpSpLocks/>
          </p:cNvGrpSpPr>
          <p:nvPr/>
        </p:nvGrpSpPr>
        <p:grpSpPr bwMode="auto">
          <a:xfrm>
            <a:off x="4800600" y="2667000"/>
            <a:ext cx="3311525" cy="3444875"/>
            <a:chOff x="3024" y="1680"/>
            <a:chExt cx="2086" cy="2170"/>
          </a:xfrm>
        </p:grpSpPr>
        <p:sp>
          <p:nvSpPr>
            <p:cNvPr id="19483" name="Line 7"/>
            <p:cNvSpPr>
              <a:spLocks noChangeShapeType="1"/>
            </p:cNvSpPr>
            <p:nvPr/>
          </p:nvSpPr>
          <p:spPr bwMode="auto">
            <a:xfrm flipV="1">
              <a:off x="3441" y="1878"/>
              <a:ext cx="0" cy="1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19484" name="Line 8"/>
            <p:cNvSpPr>
              <a:spLocks noChangeShapeType="1"/>
            </p:cNvSpPr>
            <p:nvPr/>
          </p:nvSpPr>
          <p:spPr bwMode="auto">
            <a:xfrm>
              <a:off x="3316" y="3551"/>
              <a:ext cx="17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19485" name="Text Box 9"/>
            <p:cNvSpPr txBox="1">
              <a:spLocks noChangeArrowheads="1"/>
            </p:cNvSpPr>
            <p:nvPr/>
          </p:nvSpPr>
          <p:spPr bwMode="auto">
            <a:xfrm>
              <a:off x="3373" y="3600"/>
              <a:ext cx="16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 i="1">
                  <a:latin typeface="Comic Sans MS" pitchFamily="66" charset="0"/>
                </a:rPr>
                <a:t>Irradiance, H</a:t>
              </a:r>
            </a:p>
          </p:txBody>
        </p:sp>
        <p:sp>
          <p:nvSpPr>
            <p:cNvPr id="19486" name="Text Box 10"/>
            <p:cNvSpPr txBox="1">
              <a:spLocks noChangeArrowheads="1"/>
            </p:cNvSpPr>
            <p:nvPr/>
          </p:nvSpPr>
          <p:spPr bwMode="auto">
            <a:xfrm rot="-5400000">
              <a:off x="2276" y="2428"/>
              <a:ext cx="1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 i="1">
                  <a:latin typeface="Comic Sans MS" pitchFamily="66" charset="0"/>
                </a:rPr>
                <a:t>Reverse Current (I</a:t>
              </a:r>
              <a:r>
                <a:rPr lang="en-GB" sz="2400" i="1" baseline="-25000">
                  <a:latin typeface="Times New Roman" pitchFamily="18" charset="0"/>
                  <a:cs typeface="Times New Roman" pitchFamily="18" charset="0"/>
                  <a:sym typeface="UniversalMath1 BT" pitchFamily="18" charset="2"/>
                </a:rPr>
                <a:t></a:t>
              </a:r>
              <a:r>
                <a:rPr lang="en-GB" sz="2000" i="1" baseline="-25000">
                  <a:latin typeface="Comic Sans MS" pitchFamily="66" charset="0"/>
                </a:rPr>
                <a:t> </a:t>
              </a:r>
              <a:r>
                <a:rPr lang="en-GB" sz="2000" i="1">
                  <a:latin typeface="Comic Sans MS" pitchFamily="66" charset="0"/>
                </a:rPr>
                <a:t>)</a:t>
              </a:r>
            </a:p>
          </p:txBody>
        </p:sp>
        <p:sp>
          <p:nvSpPr>
            <p:cNvPr id="19487" name="Freeform 11"/>
            <p:cNvSpPr>
              <a:spLocks/>
            </p:cNvSpPr>
            <p:nvPr/>
          </p:nvSpPr>
          <p:spPr bwMode="auto">
            <a:xfrm>
              <a:off x="3439" y="2234"/>
              <a:ext cx="1444" cy="1311"/>
            </a:xfrm>
            <a:custGeom>
              <a:avLst/>
              <a:gdLst>
                <a:gd name="T0" fmla="*/ 0 w 1444"/>
                <a:gd name="T1" fmla="*/ 1311 h 1244"/>
                <a:gd name="T2" fmla="*/ 338 w 1444"/>
                <a:gd name="T3" fmla="*/ 1147 h 1244"/>
                <a:gd name="T4" fmla="*/ 969 w 1444"/>
                <a:gd name="T5" fmla="*/ 502 h 1244"/>
                <a:gd name="T6" fmla="*/ 1444 w 1444"/>
                <a:gd name="T7" fmla="*/ 0 h 12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4"/>
                <a:gd name="T13" fmla="*/ 0 h 1244"/>
                <a:gd name="T14" fmla="*/ 1444 w 1444"/>
                <a:gd name="T15" fmla="*/ 1244 h 12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4" h="1244">
                  <a:moveTo>
                    <a:pt x="0" y="1244"/>
                  </a:moveTo>
                  <a:cubicBezTo>
                    <a:pt x="88" y="1230"/>
                    <a:pt x="176" y="1216"/>
                    <a:pt x="338" y="1088"/>
                  </a:cubicBezTo>
                  <a:cubicBezTo>
                    <a:pt x="500" y="960"/>
                    <a:pt x="785" y="657"/>
                    <a:pt x="969" y="476"/>
                  </a:cubicBezTo>
                  <a:cubicBezTo>
                    <a:pt x="1153" y="295"/>
                    <a:pt x="1298" y="147"/>
                    <a:pt x="1444" y="0"/>
                  </a:cubicBezTo>
                </a:path>
              </a:pathLst>
            </a:custGeom>
            <a:noFill/>
            <a:ln w="38100" cmpd="sng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9461" name="Text Box 12"/>
          <p:cNvSpPr txBox="1">
            <a:spLocks noChangeArrowheads="1"/>
          </p:cNvSpPr>
          <p:nvPr/>
        </p:nvSpPr>
        <p:spPr bwMode="auto">
          <a:xfrm>
            <a:off x="1143000" y="5657850"/>
            <a:ext cx="297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2000">
                <a:latin typeface="Times New Roman" pitchFamily="18" charset="0"/>
              </a:rPr>
              <a:t>Reverse-bias operation</a:t>
            </a:r>
          </a:p>
        </p:txBody>
      </p:sp>
      <p:sp>
        <p:nvSpPr>
          <p:cNvPr id="19462" name="Line 13"/>
          <p:cNvSpPr>
            <a:spLocks noChangeShapeType="1"/>
          </p:cNvSpPr>
          <p:nvPr/>
        </p:nvSpPr>
        <p:spPr bwMode="auto">
          <a:xfrm flipH="1">
            <a:off x="1608138" y="3713163"/>
            <a:ext cx="0" cy="1258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9463" name="Line 14"/>
          <p:cNvSpPr>
            <a:spLocks noChangeShapeType="1"/>
          </p:cNvSpPr>
          <p:nvPr/>
        </p:nvSpPr>
        <p:spPr bwMode="auto">
          <a:xfrm>
            <a:off x="1608138" y="4972050"/>
            <a:ext cx="98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9464" name="Line 15"/>
          <p:cNvSpPr>
            <a:spLocks noChangeShapeType="1"/>
          </p:cNvSpPr>
          <p:nvPr/>
        </p:nvSpPr>
        <p:spPr bwMode="auto">
          <a:xfrm>
            <a:off x="3011488" y="4972050"/>
            <a:ext cx="987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9465" name="Line 16"/>
          <p:cNvSpPr>
            <a:spLocks noChangeShapeType="1"/>
          </p:cNvSpPr>
          <p:nvPr/>
        </p:nvSpPr>
        <p:spPr bwMode="auto">
          <a:xfrm>
            <a:off x="3998913" y="3700463"/>
            <a:ext cx="0" cy="127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9466" name="Text Box 17"/>
          <p:cNvSpPr txBox="1">
            <a:spLocks noChangeArrowheads="1"/>
          </p:cNvSpPr>
          <p:nvPr/>
        </p:nvSpPr>
        <p:spPr bwMode="auto">
          <a:xfrm>
            <a:off x="2360613" y="5287963"/>
            <a:ext cx="1200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6" tIns="45712" rIns="91426" bIns="457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-  V</a:t>
            </a:r>
            <a:r>
              <a:rPr lang="en-GB" baseline="-25000">
                <a:latin typeface="Times New Roman" pitchFamily="18" charset="0"/>
              </a:rPr>
              <a:t>R</a:t>
            </a:r>
            <a:r>
              <a:rPr lang="en-GB">
                <a:solidFill>
                  <a:schemeClr val="tx2"/>
                </a:solidFill>
                <a:latin typeface="Times New Roman" pitchFamily="18" charset="0"/>
              </a:rPr>
              <a:t>  +</a:t>
            </a:r>
          </a:p>
        </p:txBody>
      </p:sp>
      <p:grpSp>
        <p:nvGrpSpPr>
          <p:cNvPr id="19467" name="Group 18"/>
          <p:cNvGrpSpPr>
            <a:grpSpLocks/>
          </p:cNvGrpSpPr>
          <p:nvPr/>
        </p:nvGrpSpPr>
        <p:grpSpPr bwMode="auto">
          <a:xfrm flipH="1">
            <a:off x="2589213" y="4619625"/>
            <a:ext cx="422275" cy="703263"/>
            <a:chOff x="2832" y="2544"/>
            <a:chExt cx="273" cy="384"/>
          </a:xfrm>
        </p:grpSpPr>
        <p:sp>
          <p:nvSpPr>
            <p:cNvPr id="19479" name="Line 19"/>
            <p:cNvSpPr>
              <a:spLocks noChangeShapeType="1"/>
            </p:cNvSpPr>
            <p:nvPr/>
          </p:nvSpPr>
          <p:spPr bwMode="auto">
            <a:xfrm>
              <a:off x="2832" y="2544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80" name="Line 20"/>
            <p:cNvSpPr>
              <a:spLocks noChangeShapeType="1"/>
            </p:cNvSpPr>
            <p:nvPr/>
          </p:nvSpPr>
          <p:spPr bwMode="auto">
            <a:xfrm>
              <a:off x="3024" y="2544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81" name="Line 21"/>
            <p:cNvSpPr>
              <a:spLocks noChangeShapeType="1"/>
            </p:cNvSpPr>
            <p:nvPr/>
          </p:nvSpPr>
          <p:spPr bwMode="auto">
            <a:xfrm>
              <a:off x="2928" y="26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82" name="Line 22"/>
            <p:cNvSpPr>
              <a:spLocks noChangeShapeType="1"/>
            </p:cNvSpPr>
            <p:nvPr/>
          </p:nvSpPr>
          <p:spPr bwMode="auto">
            <a:xfrm>
              <a:off x="3105" y="262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9468" name="Text Box 23"/>
          <p:cNvSpPr txBox="1">
            <a:spLocks noChangeArrowheads="1"/>
          </p:cNvSpPr>
          <p:nvPr/>
        </p:nvSpPr>
        <p:spPr bwMode="auto">
          <a:xfrm>
            <a:off x="3122613" y="3995738"/>
            <a:ext cx="3762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3333FF"/>
                </a:solidFill>
                <a:latin typeface="Times New Roman" pitchFamily="18" charset="0"/>
              </a:rPr>
              <a:t>I</a:t>
            </a:r>
            <a:r>
              <a:rPr lang="en-GB" sz="2400" baseline="-25000">
                <a:solidFill>
                  <a:srgbClr val="3333FF"/>
                </a:solidFill>
                <a:latin typeface="Symbol" pitchFamily="18" charset="2"/>
              </a:rPr>
              <a:t>l</a:t>
            </a:r>
          </a:p>
        </p:txBody>
      </p:sp>
      <p:grpSp>
        <p:nvGrpSpPr>
          <p:cNvPr id="19469" name="Group 24"/>
          <p:cNvGrpSpPr>
            <a:grpSpLocks/>
          </p:cNvGrpSpPr>
          <p:nvPr/>
        </p:nvGrpSpPr>
        <p:grpSpPr bwMode="auto">
          <a:xfrm>
            <a:off x="1608138" y="3200400"/>
            <a:ext cx="2390775" cy="1066800"/>
            <a:chOff x="1013" y="2016"/>
            <a:chExt cx="1506" cy="672"/>
          </a:xfrm>
        </p:grpSpPr>
        <p:sp>
          <p:nvSpPr>
            <p:cNvPr id="19472" name="AutoShape 25"/>
            <p:cNvSpPr>
              <a:spLocks noChangeArrowheads="1"/>
            </p:cNvSpPr>
            <p:nvPr/>
          </p:nvSpPr>
          <p:spPr bwMode="auto">
            <a:xfrm rot="5400000">
              <a:off x="1519" y="2187"/>
              <a:ext cx="355" cy="30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Line 26"/>
            <p:cNvSpPr>
              <a:spLocks noChangeShapeType="1"/>
            </p:cNvSpPr>
            <p:nvPr/>
          </p:nvSpPr>
          <p:spPr bwMode="auto">
            <a:xfrm>
              <a:off x="1877" y="2162"/>
              <a:ext cx="0" cy="3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74" name="Line 27"/>
            <p:cNvSpPr>
              <a:spLocks noChangeShapeType="1"/>
            </p:cNvSpPr>
            <p:nvPr/>
          </p:nvSpPr>
          <p:spPr bwMode="auto">
            <a:xfrm>
              <a:off x="1894" y="2339"/>
              <a:ext cx="6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75" name="Line 28"/>
            <p:cNvSpPr>
              <a:spLocks noChangeShapeType="1"/>
            </p:cNvSpPr>
            <p:nvPr/>
          </p:nvSpPr>
          <p:spPr bwMode="auto">
            <a:xfrm>
              <a:off x="1013" y="2338"/>
              <a:ext cx="520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76" name="Line 29"/>
            <p:cNvSpPr>
              <a:spLocks noChangeShapeType="1"/>
            </p:cNvSpPr>
            <p:nvPr/>
          </p:nvSpPr>
          <p:spPr bwMode="auto">
            <a:xfrm flipH="1">
              <a:off x="1459" y="2688"/>
              <a:ext cx="476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19477" name="Text Box 30"/>
            <p:cNvSpPr txBox="1">
              <a:spLocks noChangeArrowheads="1"/>
            </p:cNvSpPr>
            <p:nvPr/>
          </p:nvSpPr>
          <p:spPr bwMode="auto">
            <a:xfrm>
              <a:off x="1667" y="2016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>
                  <a:latin typeface="Symbol" pitchFamily="18" charset="2"/>
                </a:rPr>
                <a:t>l</a:t>
              </a:r>
            </a:p>
          </p:txBody>
        </p:sp>
        <p:sp>
          <p:nvSpPr>
            <p:cNvPr id="19478" name="Oval 31"/>
            <p:cNvSpPr>
              <a:spLocks noChangeArrowheads="1"/>
            </p:cNvSpPr>
            <p:nvPr/>
          </p:nvSpPr>
          <p:spPr bwMode="auto">
            <a:xfrm>
              <a:off x="1378" y="2020"/>
              <a:ext cx="633" cy="5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0" name="Line 32"/>
          <p:cNvSpPr>
            <a:spLocks noChangeShapeType="1"/>
          </p:cNvSpPr>
          <p:nvPr/>
        </p:nvSpPr>
        <p:spPr bwMode="auto">
          <a:xfrm flipH="1">
            <a:off x="3021013" y="2863850"/>
            <a:ext cx="333375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9471" name="Line 33"/>
          <p:cNvSpPr>
            <a:spLocks noChangeShapeType="1"/>
          </p:cNvSpPr>
          <p:nvPr/>
        </p:nvSpPr>
        <p:spPr bwMode="auto">
          <a:xfrm flipH="1">
            <a:off x="3171825" y="2941638"/>
            <a:ext cx="333375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020D-30FA-4A06-8E63-188A6431B052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3"/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Photodiode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685800" y="1981200"/>
            <a:ext cx="798988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Sensitivity of different photodiodes may differ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2800"/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chemeClr val="tx2"/>
                </a:solidFill>
              </a:rPr>
              <a:t>V-I characteristic of photodiode is represented using graphs with light intensity as a 3</a:t>
            </a:r>
            <a:r>
              <a:rPr lang="en-US" sz="2800" baseline="30000">
                <a:solidFill>
                  <a:schemeClr val="tx2"/>
                </a:solidFill>
              </a:rPr>
              <a:t>rd</a:t>
            </a:r>
            <a:r>
              <a:rPr lang="en-US" sz="2800">
                <a:solidFill>
                  <a:schemeClr val="tx2"/>
                </a:solidFill>
              </a:rPr>
              <a:t> variable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2800">
              <a:solidFill>
                <a:schemeClr val="tx2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Intensity of light measured in mW/cm</a:t>
            </a:r>
            <a:r>
              <a:rPr lang="en-US" sz="2800" baseline="30000"/>
              <a:t>2 </a:t>
            </a:r>
            <a:r>
              <a:rPr lang="en-US" sz="2800"/>
              <a:t>or in lumens/m</a:t>
            </a:r>
            <a:r>
              <a:rPr lang="en-US" sz="2800" baseline="30000"/>
              <a:t> 2 </a:t>
            </a:r>
            <a:r>
              <a:rPr lang="en-US" sz="2800"/>
              <a:t>(lux)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020D-30FA-4A06-8E63-188A6431B052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3"/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Photodiode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photodiodes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0038"/>
            <a:ext cx="8534400" cy="480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685800" y="5410200"/>
            <a:ext cx="7772400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30000"/>
              </a:spcAft>
              <a:buSzPct val="85000"/>
            </a:pPr>
            <a:r>
              <a:rPr lang="en-US" sz="2800">
                <a:solidFill>
                  <a:srgbClr val="3333FF"/>
                </a:solidFill>
              </a:rPr>
              <a:t>From these graphs, resistance of photodiode at different luminance can be calculated</a:t>
            </a:r>
            <a:endParaRPr lang="en-GB" sz="2800">
              <a:solidFill>
                <a:srgbClr val="3333FF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GB" sz="240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020D-30FA-4A06-8E63-188A6431B052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6"/>
          <p:cNvSpPr>
            <a:spLocks noChangeArrowheads="1"/>
          </p:cNvSpPr>
          <p:nvPr/>
        </p:nvSpPr>
        <p:spPr bwMode="auto">
          <a:xfrm>
            <a:off x="539750" y="1628775"/>
            <a:ext cx="7632700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sz="2800" dirty="0">
                <a:solidFill>
                  <a:srgbClr val="FFC000"/>
                </a:solidFill>
              </a:rPr>
              <a:t>This part of the chapter covers the following 2 common optical diodes :</a:t>
            </a:r>
          </a:p>
          <a:p>
            <a:endParaRPr lang="en-GB" sz="2800" dirty="0">
              <a:solidFill>
                <a:srgbClr val="FFC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GB" sz="2800" dirty="0">
                <a:solidFill>
                  <a:srgbClr val="FFC000"/>
                </a:solidFill>
              </a:rPr>
              <a:t>  Light Emitting Diode (LED)</a:t>
            </a:r>
          </a:p>
          <a:p>
            <a:pPr>
              <a:buFont typeface="Wingdings" pitchFamily="2" charset="2"/>
              <a:buNone/>
            </a:pPr>
            <a:endParaRPr lang="en-GB" sz="2800" dirty="0">
              <a:solidFill>
                <a:srgbClr val="FFC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GB" sz="2800" dirty="0">
                <a:solidFill>
                  <a:srgbClr val="FFC000"/>
                </a:solidFill>
              </a:rPr>
              <a:t>  Photodiode</a:t>
            </a:r>
          </a:p>
          <a:p>
            <a:pPr>
              <a:buFont typeface="Wingdings" pitchFamily="2" charset="2"/>
              <a:buChar char="Ø"/>
            </a:pPr>
            <a:endParaRPr lang="en-GB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ABD1F-7CBA-4CB7-AC07-8F71A72CF3C7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3"/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Optical Diodes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5613"/>
            <a:ext cx="4860925" cy="404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4019550" y="3482975"/>
            <a:ext cx="228600" cy="88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6"/>
          <p:cNvSpPr>
            <a:spLocks noChangeArrowheads="1"/>
          </p:cNvSpPr>
          <p:nvPr/>
        </p:nvSpPr>
        <p:spPr bwMode="auto">
          <a:xfrm>
            <a:off x="3489325" y="1433513"/>
            <a:ext cx="1149350" cy="1397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177925" y="3067050"/>
            <a:ext cx="409575" cy="514350"/>
            <a:chOff x="3336" y="2142"/>
            <a:chExt cx="258" cy="324"/>
          </a:xfrm>
        </p:grpSpPr>
        <p:sp>
          <p:nvSpPr>
            <p:cNvPr id="22548" name="Oval 8"/>
            <p:cNvSpPr>
              <a:spLocks noChangeArrowheads="1"/>
            </p:cNvSpPr>
            <p:nvPr/>
          </p:nvSpPr>
          <p:spPr bwMode="auto">
            <a:xfrm>
              <a:off x="3336" y="2142"/>
              <a:ext cx="72" cy="7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22549" name="Line 9"/>
            <p:cNvSpPr>
              <a:spLocks noChangeShapeType="1"/>
            </p:cNvSpPr>
            <p:nvPr/>
          </p:nvSpPr>
          <p:spPr bwMode="auto">
            <a:xfrm flipH="1" flipV="1">
              <a:off x="3414" y="2226"/>
              <a:ext cx="18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2534" name="Rectangle 10"/>
          <p:cNvSpPr>
            <a:spLocks noChangeArrowheads="1"/>
          </p:cNvSpPr>
          <p:nvPr/>
        </p:nvSpPr>
        <p:spPr bwMode="auto">
          <a:xfrm>
            <a:off x="3473450" y="3262313"/>
            <a:ext cx="228600" cy="88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Text Box 11"/>
          <p:cNvSpPr txBox="1">
            <a:spLocks noChangeArrowheads="1"/>
          </p:cNvSpPr>
          <p:nvPr/>
        </p:nvSpPr>
        <p:spPr bwMode="auto">
          <a:xfrm>
            <a:off x="3022600" y="3138488"/>
            <a:ext cx="1069975" cy="2905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300" b="1">
                <a:solidFill>
                  <a:srgbClr val="FF0066"/>
                </a:solidFill>
                <a:latin typeface="Times New Roman" pitchFamily="18" charset="0"/>
              </a:rPr>
              <a:t>0.5mW/cm</a:t>
            </a:r>
            <a:r>
              <a:rPr lang="en-GB" sz="1300" b="1" baseline="30000">
                <a:solidFill>
                  <a:srgbClr val="FF0066"/>
                </a:solidFill>
                <a:latin typeface="Times New Roman" pitchFamily="18" charset="0"/>
              </a:rPr>
              <a:t>2</a:t>
            </a:r>
            <a:endParaRPr lang="en-GB" sz="1300" b="1">
              <a:solidFill>
                <a:srgbClr val="FF0066"/>
              </a:solidFill>
              <a:latin typeface="Times New Roman" pitchFamily="18" charset="0"/>
            </a:endParaRPr>
          </a:p>
        </p:txBody>
      </p:sp>
      <p:sp>
        <p:nvSpPr>
          <p:cNvPr id="22536" name="Rectangle 12"/>
          <p:cNvSpPr>
            <a:spLocks noChangeArrowheads="1"/>
          </p:cNvSpPr>
          <p:nvPr/>
        </p:nvSpPr>
        <p:spPr bwMode="auto">
          <a:xfrm>
            <a:off x="2943225" y="1212850"/>
            <a:ext cx="1149350" cy="1397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Text Box 13"/>
          <p:cNvSpPr txBox="1">
            <a:spLocks noChangeArrowheads="1"/>
          </p:cNvSpPr>
          <p:nvPr/>
        </p:nvSpPr>
        <p:spPr bwMode="auto">
          <a:xfrm>
            <a:off x="2819400" y="1157288"/>
            <a:ext cx="1393825" cy="2905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1300" b="1">
                <a:solidFill>
                  <a:srgbClr val="FF0066"/>
                </a:solidFill>
                <a:latin typeface="Times New Roman" pitchFamily="18" charset="0"/>
              </a:rPr>
              <a:t>H = 20mW/cm</a:t>
            </a:r>
            <a:r>
              <a:rPr lang="en-GB" sz="1300" b="1" baseline="30000">
                <a:solidFill>
                  <a:srgbClr val="FF0066"/>
                </a:solidFill>
                <a:latin typeface="Times New Roman" pitchFamily="18" charset="0"/>
              </a:rPr>
              <a:t>2</a:t>
            </a:r>
            <a:endParaRPr lang="en-GB" sz="1300" b="1">
              <a:solidFill>
                <a:srgbClr val="FF0066"/>
              </a:solidFill>
              <a:latin typeface="Times New Roman" pitchFamily="18" charset="0"/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146175" y="685800"/>
            <a:ext cx="485775" cy="495300"/>
            <a:chOff x="3300" y="654"/>
            <a:chExt cx="306" cy="312"/>
          </a:xfrm>
        </p:grpSpPr>
        <p:sp>
          <p:nvSpPr>
            <p:cNvPr id="22546" name="Oval 15"/>
            <p:cNvSpPr>
              <a:spLocks noChangeArrowheads="1"/>
            </p:cNvSpPr>
            <p:nvPr/>
          </p:nvSpPr>
          <p:spPr bwMode="auto">
            <a:xfrm>
              <a:off x="3300" y="894"/>
              <a:ext cx="72" cy="7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22547" name="Line 16"/>
            <p:cNvSpPr>
              <a:spLocks noChangeShapeType="1"/>
            </p:cNvSpPr>
            <p:nvPr/>
          </p:nvSpPr>
          <p:spPr bwMode="auto">
            <a:xfrm flipH="1">
              <a:off x="3394" y="654"/>
              <a:ext cx="212" cy="22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2539" name="Line 17"/>
          <p:cNvSpPr>
            <a:spLocks noChangeShapeType="1"/>
          </p:cNvSpPr>
          <p:nvPr/>
        </p:nvSpPr>
        <p:spPr bwMode="auto">
          <a:xfrm flipH="1" flipV="1">
            <a:off x="2819400" y="3138488"/>
            <a:ext cx="123825" cy="2127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22540" name="Line 18"/>
          <p:cNvSpPr>
            <a:spLocks noChangeShapeType="1"/>
          </p:cNvSpPr>
          <p:nvPr/>
        </p:nvSpPr>
        <p:spPr bwMode="auto">
          <a:xfrm flipH="1" flipV="1">
            <a:off x="2819400" y="1066800"/>
            <a:ext cx="123825" cy="1460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4822825" y="457200"/>
            <a:ext cx="4321175" cy="3522663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GB" sz="2400">
                <a:solidFill>
                  <a:srgbClr val="3333FF"/>
                </a:solidFill>
                <a:latin typeface="Times New Roman" pitchFamily="18" charset="0"/>
              </a:rPr>
              <a:t>From graph, </a:t>
            </a:r>
            <a:endParaRPr lang="en-US" sz="2400">
              <a:solidFill>
                <a:srgbClr val="3333FF"/>
              </a:solidFill>
              <a:latin typeface="Times New Roman" pitchFamily="18" charset="0"/>
            </a:endParaRPr>
          </a:p>
          <a:p>
            <a: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rgbClr val="3333FF"/>
                </a:solidFill>
                <a:latin typeface="Times New Roman" pitchFamily="18" charset="0"/>
              </a:rPr>
              <a:t>When </a:t>
            </a:r>
            <a:r>
              <a:rPr lang="en-GB" sz="2400">
                <a:solidFill>
                  <a:srgbClr val="3333FF"/>
                </a:solidFill>
                <a:latin typeface="Times New Roman" pitchFamily="18" charset="0"/>
              </a:rPr>
              <a:t>irradiance </a:t>
            </a:r>
            <a:r>
              <a:rPr lang="en-US" sz="2400">
                <a:solidFill>
                  <a:srgbClr val="3333FF"/>
                </a:solidFill>
                <a:latin typeface="Times New Roman" pitchFamily="18" charset="0"/>
              </a:rPr>
              <a:t>=</a:t>
            </a:r>
            <a:r>
              <a:rPr lang="en-GB" sz="2400">
                <a:solidFill>
                  <a:srgbClr val="3333FF"/>
                </a:solidFill>
                <a:latin typeface="Times New Roman" pitchFamily="18" charset="0"/>
              </a:rPr>
              <a:t> 0.5 mW/cm</a:t>
            </a:r>
            <a:r>
              <a:rPr lang="en-GB" sz="2400" baseline="30000">
                <a:solidFill>
                  <a:srgbClr val="3333FF"/>
                </a:solidFill>
                <a:latin typeface="Times New Roman" pitchFamily="18" charset="0"/>
              </a:rPr>
              <a:t>2</a:t>
            </a:r>
            <a:r>
              <a:rPr lang="en-GB" sz="2400">
                <a:solidFill>
                  <a:srgbClr val="3333FF"/>
                </a:solidFill>
                <a:latin typeface="Times New Roman" pitchFamily="18" charset="0"/>
              </a:rPr>
              <a:t>, </a:t>
            </a:r>
            <a:r>
              <a:rPr lang="en-US" sz="2400">
                <a:solidFill>
                  <a:srgbClr val="3333FF"/>
                </a:solidFill>
                <a:latin typeface="Times New Roman" pitchFamily="18" charset="0"/>
              </a:rPr>
              <a:t>and </a:t>
            </a:r>
            <a:r>
              <a:rPr lang="en-GB" sz="2400">
                <a:solidFill>
                  <a:srgbClr val="3333FF"/>
                </a:solidFill>
                <a:latin typeface="Times New Roman" pitchFamily="18" charset="0"/>
              </a:rPr>
              <a:t>reverse bias voltage V</a:t>
            </a:r>
            <a:r>
              <a:rPr lang="en-GB" sz="2400" baseline="-25000">
                <a:solidFill>
                  <a:srgbClr val="3333FF"/>
                </a:solidFill>
                <a:latin typeface="Times New Roman" pitchFamily="18" charset="0"/>
              </a:rPr>
              <a:t>R</a:t>
            </a:r>
            <a:r>
              <a:rPr lang="en-US" sz="2400">
                <a:solidFill>
                  <a:srgbClr val="3333FF"/>
                </a:solidFill>
                <a:latin typeface="Times New Roman" pitchFamily="18" charset="0"/>
              </a:rPr>
              <a:t>=</a:t>
            </a:r>
            <a:r>
              <a:rPr lang="en-GB" sz="2400">
                <a:solidFill>
                  <a:srgbClr val="3333FF"/>
                </a:solidFill>
                <a:latin typeface="Times New Roman" pitchFamily="18" charset="0"/>
              </a:rPr>
              <a:t>10V, reverse current=1.4</a:t>
            </a:r>
            <a:r>
              <a:rPr lang="en-GB" sz="2400">
                <a:solidFill>
                  <a:srgbClr val="3333FF"/>
                </a:solidFill>
                <a:latin typeface="Symbol" pitchFamily="18" charset="2"/>
              </a:rPr>
              <a:t>m</a:t>
            </a:r>
            <a:r>
              <a:rPr lang="en-GB" sz="2400">
                <a:solidFill>
                  <a:srgbClr val="3333FF"/>
                </a:solidFill>
                <a:latin typeface="Times New Roman" pitchFamily="18" charset="0"/>
              </a:rPr>
              <a:t>A.</a:t>
            </a:r>
          </a:p>
          <a:p>
            <a: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endParaRPr lang="en-US" sz="2400">
              <a:solidFill>
                <a:srgbClr val="3333FF"/>
              </a:solidFill>
              <a:latin typeface="Times New Roman" pitchFamily="18" charset="0"/>
            </a:endParaRPr>
          </a:p>
          <a:p>
            <a: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rgbClr val="3333FF"/>
                </a:solidFill>
                <a:latin typeface="Times New Roman" pitchFamily="18" charset="0"/>
              </a:rPr>
              <a:t>Device Resistance</a:t>
            </a:r>
            <a:endParaRPr lang="en-GB" sz="2400">
              <a:solidFill>
                <a:srgbClr val="3333FF"/>
              </a:solidFill>
              <a:latin typeface="Times New Roman" pitchFamily="18" charset="0"/>
            </a:endParaRPr>
          </a:p>
        </p:txBody>
      </p:sp>
      <p:graphicFrame>
        <p:nvGraphicFramePr>
          <p:cNvPr id="36884" name="Object 20"/>
          <p:cNvGraphicFramePr>
            <a:graphicFrameLocks noChangeAspect="1"/>
          </p:cNvGraphicFramePr>
          <p:nvPr/>
        </p:nvGraphicFramePr>
        <p:xfrm>
          <a:off x="5562600" y="3005138"/>
          <a:ext cx="3340100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4" name="Equation" r:id="rId4" imgW="1739900" imgH="419100" progId="Equation.3">
                  <p:embed/>
                </p:oleObj>
              </mc:Choice>
              <mc:Fallback>
                <p:oleObj name="Equation" r:id="rId4" imgW="1739900" imgH="4191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005138"/>
                        <a:ext cx="3340100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457200" y="4800600"/>
            <a:ext cx="43656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i="1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GB" sz="2400" i="1">
                <a:solidFill>
                  <a:srgbClr val="3333FF"/>
                </a:solidFill>
                <a:latin typeface="Comic Sans MS" pitchFamily="66" charset="0"/>
              </a:rPr>
              <a:t>hotodiode can be used as a variable-resistance device controlled by light-intensity</a:t>
            </a: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5316538" y="4448175"/>
            <a:ext cx="3675062" cy="20288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  <a:spcAft>
                <a:spcPct val="30000"/>
              </a:spcAft>
              <a:buSzPct val="85000"/>
            </a:pPr>
            <a:r>
              <a:rPr lang="en-US" sz="2000">
                <a:solidFill>
                  <a:srgbClr val="3333FF"/>
                </a:solidFill>
              </a:rPr>
              <a:t>At</a:t>
            </a:r>
            <a:r>
              <a:rPr lang="en-GB" sz="2000">
                <a:solidFill>
                  <a:srgbClr val="3333FF"/>
                </a:solidFill>
              </a:rPr>
              <a:t> 20 mW/cm</a:t>
            </a:r>
            <a:r>
              <a:rPr lang="en-GB" sz="2000" baseline="30000">
                <a:solidFill>
                  <a:srgbClr val="3333FF"/>
                </a:solidFill>
              </a:rPr>
              <a:t>2</a:t>
            </a:r>
            <a:r>
              <a:rPr lang="en-GB" sz="2000">
                <a:solidFill>
                  <a:srgbClr val="3333FF"/>
                </a:solidFill>
              </a:rPr>
              <a:t>, V</a:t>
            </a:r>
            <a:r>
              <a:rPr lang="en-GB" sz="2000" baseline="-25000">
                <a:solidFill>
                  <a:srgbClr val="3333FF"/>
                </a:solidFill>
              </a:rPr>
              <a:t>R </a:t>
            </a:r>
            <a:r>
              <a:rPr lang="en-GB" sz="2000">
                <a:solidFill>
                  <a:srgbClr val="3333FF"/>
                </a:solidFill>
              </a:rPr>
              <a:t>= 10 V, </a:t>
            </a:r>
            <a:endParaRPr lang="en-US" sz="2000">
              <a:solidFill>
                <a:srgbClr val="3333FF"/>
              </a:solidFill>
            </a:endParaRPr>
          </a:p>
          <a:p>
            <a:pPr marL="342900" indent="-342900">
              <a:spcBef>
                <a:spcPct val="50000"/>
              </a:spcBef>
              <a:spcAft>
                <a:spcPct val="30000"/>
              </a:spcAft>
              <a:buSzPct val="85000"/>
            </a:pPr>
            <a:r>
              <a:rPr lang="en-GB" sz="2000">
                <a:solidFill>
                  <a:srgbClr val="3333FF"/>
                </a:solidFill>
              </a:rPr>
              <a:t>current = 55</a:t>
            </a:r>
            <a:r>
              <a:rPr lang="en-GB" sz="2000">
                <a:solidFill>
                  <a:srgbClr val="3333FF"/>
                </a:solidFill>
                <a:latin typeface="Symbol" pitchFamily="18" charset="2"/>
              </a:rPr>
              <a:t>m</a:t>
            </a:r>
            <a:r>
              <a:rPr lang="en-GB" sz="2000">
                <a:solidFill>
                  <a:srgbClr val="3333FF"/>
                </a:solidFill>
              </a:rPr>
              <a:t>A,</a:t>
            </a:r>
          </a:p>
          <a:p>
            <a:pPr marL="342900" indent="-342900">
              <a:spcBef>
                <a:spcPct val="20000"/>
              </a:spcBef>
              <a:spcAft>
                <a:spcPct val="30000"/>
              </a:spcAft>
              <a:buSzPct val="85000"/>
            </a:pPr>
            <a:endParaRPr lang="en-GB" sz="2000">
              <a:solidFill>
                <a:srgbClr val="3333FF"/>
              </a:solidFill>
            </a:endParaRPr>
          </a:p>
        </p:txBody>
      </p:sp>
      <p:graphicFrame>
        <p:nvGraphicFramePr>
          <p:cNvPr id="36887" name="Object 23"/>
          <p:cNvGraphicFramePr>
            <a:graphicFrameLocks noChangeAspect="1"/>
          </p:cNvGraphicFramePr>
          <p:nvPr/>
        </p:nvGraphicFramePr>
        <p:xfrm>
          <a:off x="5499100" y="5448300"/>
          <a:ext cx="3340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5" name="Equation" r:id="rId6" imgW="1600200" imgH="419100" progId="Equation.3">
                  <p:embed/>
                </p:oleObj>
              </mc:Choice>
              <mc:Fallback>
                <p:oleObj name="Equation" r:id="rId6" imgW="1600200" imgH="4191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100" y="5448300"/>
                        <a:ext cx="33401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020D-30FA-4A06-8E63-188A6431B052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8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8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88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88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3" grpId="0" build="allAtOnce" animBg="1"/>
      <p:bldP spid="36885" grpId="0" autoUpdateAnimBg="0"/>
      <p:bldP spid="36886" grpId="0" build="p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020D-30FA-4A06-8E63-188A6431B052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86720" y="1700808"/>
            <a:ext cx="8229600" cy="1143000"/>
          </a:xfrm>
          <a:prstGeom prst="rect">
            <a:avLst/>
          </a:prstGeom>
          <a:solidFill>
            <a:schemeClr val="accent3"/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Applications of Optical Diodes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5" descr="remote control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388" y="3910013"/>
            <a:ext cx="2667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6" descr="light det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2008188"/>
            <a:ext cx="3330575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2401888" y="60579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b="1">
                <a:solidFill>
                  <a:srgbClr val="66FF33"/>
                </a:solidFill>
                <a:latin typeface="Times New Roman" pitchFamily="18" charset="0"/>
              </a:rPr>
              <a:t>Remote Control</a:t>
            </a:r>
            <a:endParaRPr lang="en-GB" sz="2800" b="1">
              <a:solidFill>
                <a:srgbClr val="66FF33"/>
              </a:solidFill>
              <a:latin typeface="Times New Roman" pitchFamily="18" charset="0"/>
            </a:endParaRPr>
          </a:p>
        </p:txBody>
      </p:sp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763588" y="4595813"/>
            <a:ext cx="2743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b="1">
                <a:solidFill>
                  <a:srgbClr val="66FF33"/>
                </a:solidFill>
                <a:latin typeface="Times New Roman" pitchFamily="18" charset="0"/>
              </a:rPr>
              <a:t>Ambient Light Detector</a:t>
            </a:r>
            <a:endParaRPr lang="en-GB" sz="2800" b="1">
              <a:solidFill>
                <a:srgbClr val="66FF33"/>
              </a:solidFill>
              <a:latin typeface="Times New Roman" pitchFamily="18" charset="0"/>
            </a:endParaRPr>
          </a:p>
        </p:txBody>
      </p:sp>
      <p:sp>
        <p:nvSpPr>
          <p:cNvPr id="24583" name="Text Box 9"/>
          <p:cNvSpPr txBox="1">
            <a:spLocks noChangeArrowheads="1"/>
          </p:cNvSpPr>
          <p:nvPr/>
        </p:nvSpPr>
        <p:spPr bwMode="auto">
          <a:xfrm>
            <a:off x="2135188" y="2233613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3333FF"/>
                </a:solidFill>
                <a:latin typeface="Times New Roman" pitchFamily="18" charset="0"/>
              </a:rPr>
              <a:t>Photodiode</a:t>
            </a:r>
            <a:endParaRPr lang="en-GB" sz="2400">
              <a:solidFill>
                <a:srgbClr val="3333FF"/>
              </a:solidFill>
              <a:latin typeface="Times New Roman" pitchFamily="18" charset="0"/>
            </a:endParaRPr>
          </a:p>
        </p:txBody>
      </p:sp>
      <p:pic>
        <p:nvPicPr>
          <p:cNvPr id="24584" name="Picture 10" descr="Auto Toilet Flus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1243013"/>
            <a:ext cx="17145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5" name="Text Box 11"/>
          <p:cNvSpPr txBox="1">
            <a:spLocks noChangeArrowheads="1"/>
          </p:cNvSpPr>
          <p:nvPr/>
        </p:nvSpPr>
        <p:spPr bwMode="auto">
          <a:xfrm>
            <a:off x="4954588" y="2081213"/>
            <a:ext cx="1447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b="1">
                <a:solidFill>
                  <a:srgbClr val="66FF33"/>
                </a:solidFill>
                <a:latin typeface="Times New Roman" pitchFamily="18" charset="0"/>
              </a:rPr>
              <a:t>Auto Flush</a:t>
            </a:r>
            <a:endParaRPr lang="en-GB" sz="2800" b="1">
              <a:solidFill>
                <a:srgbClr val="66FF33"/>
              </a:solidFill>
              <a:latin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020D-30FA-4A06-8E63-188A6431B052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3"/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Consumer Devices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5" descr="line tracke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267200"/>
            <a:ext cx="2590800" cy="200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6" descr="line tracker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4495800" cy="229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7" descr="line tracker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05000"/>
            <a:ext cx="3581400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 Box 8"/>
          <p:cNvSpPr txBox="1">
            <a:spLocks noChangeArrowheads="1"/>
          </p:cNvSpPr>
          <p:nvPr/>
        </p:nvSpPr>
        <p:spPr bwMode="auto">
          <a:xfrm>
            <a:off x="4038600" y="5181600"/>
            <a:ext cx="4419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An LED-photodiode pair for path tracking</a:t>
            </a:r>
            <a:endParaRPr lang="en-GB" sz="2800">
              <a:latin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020D-30FA-4A06-8E63-188A6431B052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0"/>
            <a:ext cx="9143999" cy="1143000"/>
          </a:xfrm>
          <a:prstGeom prst="rect">
            <a:avLst/>
          </a:prstGeom>
          <a:solidFill>
            <a:schemeClr val="accent3"/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Path Tracking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5" descr="ag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438400"/>
            <a:ext cx="2973388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6" descr="agv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26670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7" descr="agv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819400"/>
            <a:ext cx="1965325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8"/>
          <p:cNvSpPr txBox="1">
            <a:spLocks noChangeArrowheads="1"/>
          </p:cNvSpPr>
          <p:nvPr/>
        </p:nvSpPr>
        <p:spPr bwMode="auto">
          <a:xfrm>
            <a:off x="3581400" y="4800600"/>
            <a:ext cx="5334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>
                <a:latin typeface="Times New Roman" pitchFamily="18" charset="0"/>
              </a:rPr>
              <a:t>Path Tracking and Obstacle Avoidance in AGV</a:t>
            </a:r>
            <a:endParaRPr lang="en-GB" sz="2800" b="1">
              <a:latin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020D-30FA-4A06-8E63-188A6431B052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0"/>
            <a:ext cx="9143999" cy="1143000"/>
          </a:xfrm>
          <a:prstGeom prst="rect">
            <a:avLst/>
          </a:prstGeom>
          <a:solidFill>
            <a:schemeClr val="accent3"/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Automated Guided Vehicle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5" descr="optical enco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828800"/>
            <a:ext cx="3692525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6" descr="optical encoder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3429000" cy="267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7" descr="optical encoder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191000"/>
            <a:ext cx="2819400" cy="19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Text Box 8"/>
          <p:cNvSpPr txBox="1">
            <a:spLocks noChangeArrowheads="1"/>
          </p:cNvSpPr>
          <p:nvPr/>
        </p:nvSpPr>
        <p:spPr bwMode="auto">
          <a:xfrm>
            <a:off x="457200" y="4953000"/>
            <a:ext cx="403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Measuring Motor Speed and Position in Optical Encoders</a:t>
            </a:r>
            <a:endParaRPr lang="en-GB" sz="2400" b="1">
              <a:latin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020D-30FA-4A06-8E63-188A6431B052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3"/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Optical Encoders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5" descr="production 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502920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6172200" y="3200400"/>
            <a:ext cx="2438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Counting Items Passing Through a Production Line</a:t>
            </a:r>
            <a:endParaRPr lang="en-GB" sz="2400" b="1">
              <a:latin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020D-30FA-4A06-8E63-188A6431B052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-5239"/>
            <a:ext cx="9144000" cy="1143000"/>
          </a:xfrm>
          <a:prstGeom prst="rect">
            <a:avLst/>
          </a:prstGeom>
          <a:solidFill>
            <a:schemeClr val="accent3"/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Item Counter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GB" sz="2800">
                <a:solidFill>
                  <a:srgbClr val="3333FF"/>
                </a:solidFill>
              </a:rPr>
              <a:t>LEDs and Photodiodes can also be used to create a primitive colour sensor.</a:t>
            </a:r>
            <a:r>
              <a:rPr lang="en-GB" sz="2800">
                <a:solidFill>
                  <a:srgbClr val="FFFF00"/>
                </a:solidFill>
              </a:rPr>
              <a:t>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GB" sz="2800"/>
              <a:t>How do you think this can be done?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1042988" y="4422775"/>
            <a:ext cx="7270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1">
                <a:solidFill>
                  <a:srgbClr val="FF33CC"/>
                </a:solidFill>
                <a:latin typeface="Times New Roman" pitchFamily="18" charset="0"/>
              </a:rPr>
              <a:t>Use photodiodes with R, G and B filters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020D-30FA-4A06-8E63-188A6431B052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3"/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Simple </a:t>
            </a:r>
            <a:r>
              <a:rPr lang="en-US" dirty="0" err="1" smtClean="0">
                <a:solidFill>
                  <a:srgbClr val="FFFF00"/>
                </a:solidFill>
              </a:rPr>
              <a:t>Colour</a:t>
            </a:r>
            <a:r>
              <a:rPr lang="en-US" dirty="0" smtClean="0">
                <a:solidFill>
                  <a:srgbClr val="FFFF00"/>
                </a:solidFill>
              </a:rPr>
              <a:t> Sensor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70" decel="1000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770" decel="100000"/>
                                        <p:tgtEl>
                                          <p:spTgt spid="4403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0" dur="77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2" dur="77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WordArt 5"/>
          <p:cNvSpPr>
            <a:spLocks noChangeArrowheads="1" noChangeShapeType="1" noTextEdit="1"/>
          </p:cNvSpPr>
          <p:nvPr/>
        </p:nvSpPr>
        <p:spPr bwMode="auto">
          <a:xfrm>
            <a:off x="468313" y="1628775"/>
            <a:ext cx="5472112" cy="431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SG" sz="2800" b="1" i="1" kern="10">
                <a:solidFill>
                  <a:srgbClr val="FF990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lgerian"/>
              </a:rPr>
              <a:t>Light Emitting Diode (LED)</a:t>
            </a:r>
          </a:p>
        </p:txBody>
      </p:sp>
      <p:sp>
        <p:nvSpPr>
          <p:cNvPr id="30724" name="Text Box 7"/>
          <p:cNvSpPr txBox="1">
            <a:spLocks noChangeArrowheads="1"/>
          </p:cNvSpPr>
          <p:nvPr/>
        </p:nvSpPr>
        <p:spPr bwMode="auto">
          <a:xfrm>
            <a:off x="468313" y="2349500"/>
            <a:ext cx="79914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6575" indent="-536575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GB" sz="2400">
                <a:solidFill>
                  <a:srgbClr val="996633"/>
                </a:solidFill>
                <a:latin typeface="Times New Roman" pitchFamily="18" charset="0"/>
              </a:rPr>
              <a:t>LEDs are made from special semiconductor materials such as Gallium Arsenide (GaAs) and Gallium Arsenide Phosphide (GaAsP).</a:t>
            </a:r>
          </a:p>
          <a:p>
            <a:pPr eaLnBrk="1" hangingPunct="1">
              <a:buFont typeface="Wingdings" pitchFamily="2" charset="2"/>
              <a:buNone/>
            </a:pPr>
            <a:endParaRPr lang="en-GB" sz="1000">
              <a:solidFill>
                <a:srgbClr val="996633"/>
              </a:solidFill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GB" sz="2400">
                <a:solidFill>
                  <a:srgbClr val="996633"/>
                </a:solidFill>
                <a:latin typeface="Times New Roman" pitchFamily="18" charset="0"/>
              </a:rPr>
              <a:t>A variety of LEDs emitting different coloured lights are available.</a:t>
            </a:r>
          </a:p>
          <a:p>
            <a:pPr eaLnBrk="1" hangingPunct="1">
              <a:buFont typeface="Wingdings" pitchFamily="2" charset="2"/>
              <a:buNone/>
            </a:pPr>
            <a:endParaRPr lang="en-GB" sz="1000">
              <a:solidFill>
                <a:srgbClr val="996633"/>
              </a:solidFill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GB" sz="2400">
                <a:solidFill>
                  <a:srgbClr val="996633"/>
                </a:solidFill>
                <a:latin typeface="Times New Roman" pitchFamily="18" charset="0"/>
              </a:rPr>
              <a:t>For an LED to emit light, sufficient forward bias voltage (typically about 2V) has to be applied.</a:t>
            </a:r>
          </a:p>
          <a:p>
            <a:pPr eaLnBrk="1" hangingPunct="1">
              <a:buFont typeface="Wingdings" pitchFamily="2" charset="2"/>
              <a:buChar char="Ø"/>
            </a:pPr>
            <a:endParaRPr lang="en-GB" sz="2400">
              <a:solidFill>
                <a:srgbClr val="996633"/>
              </a:solidFill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GB" sz="2400">
                <a:solidFill>
                  <a:srgbClr val="996633"/>
                </a:solidFill>
                <a:latin typeface="Times New Roman" pitchFamily="18" charset="0"/>
              </a:rPr>
              <a:t>Applications of LED include lamp indicators and read-out displays.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020D-30FA-4A06-8E63-188A6431B052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-5239"/>
            <a:ext cx="9143999" cy="1143000"/>
          </a:xfrm>
          <a:prstGeom prst="rect">
            <a:avLst/>
          </a:prstGeom>
          <a:solidFill>
            <a:schemeClr val="accent3"/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Summary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WordArt 4"/>
          <p:cNvSpPr>
            <a:spLocks noChangeArrowheads="1" noChangeShapeType="1" noTextEdit="1"/>
          </p:cNvSpPr>
          <p:nvPr/>
        </p:nvSpPr>
        <p:spPr bwMode="auto">
          <a:xfrm>
            <a:off x="468313" y="1341438"/>
            <a:ext cx="3887787" cy="4333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SG" sz="2800" b="1" i="1" kern="10" dirty="0" err="1">
                <a:solidFill>
                  <a:srgbClr val="0000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lgerian"/>
              </a:rPr>
              <a:t>PHOTODiode</a:t>
            </a:r>
            <a:r>
              <a:rPr lang="en-SG" sz="2800" b="1" i="1" kern="10" dirty="0">
                <a:solidFill>
                  <a:srgbClr val="0000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lgerian"/>
              </a:rPr>
              <a:t> </a:t>
            </a: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735013" y="1865313"/>
            <a:ext cx="7653337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25488" indent="-7254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GB" sz="2400" dirty="0">
                <a:solidFill>
                  <a:srgbClr val="3333FF"/>
                </a:solidFill>
                <a:latin typeface="Times New Roman" pitchFamily="18" charset="0"/>
              </a:rPr>
              <a:t>A photodiode is normally operated in the reverse biased mode. A dc voltage source is used to provide the reverse bias.</a:t>
            </a:r>
          </a:p>
          <a:p>
            <a:pPr eaLnBrk="1" hangingPunct="1">
              <a:buFont typeface="Wingdings" pitchFamily="2" charset="2"/>
              <a:buChar char="Ø"/>
            </a:pPr>
            <a:endParaRPr lang="en-GB" sz="2400" dirty="0">
              <a:solidFill>
                <a:srgbClr val="3333FF"/>
              </a:solidFill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GB" sz="2400" dirty="0">
                <a:solidFill>
                  <a:srgbClr val="3333FF"/>
                </a:solidFill>
                <a:latin typeface="Times New Roman" pitchFamily="18" charset="0"/>
              </a:rPr>
              <a:t>The photodiode resistance decreases in response to increased light intensity. A significant reverse current flows through the photodiode as a result of the drop in photodiode resistance.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020D-30FA-4A06-8E63-188A6431B052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5239"/>
            <a:ext cx="9143999" cy="1143000"/>
          </a:xfrm>
          <a:prstGeom prst="rect">
            <a:avLst/>
          </a:prstGeom>
          <a:solidFill>
            <a:schemeClr val="accent3"/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Summary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Content Placeholder 2"/>
          <p:cNvSpPr>
            <a:spLocks/>
          </p:cNvSpPr>
          <p:nvPr/>
        </p:nvSpPr>
        <p:spPr bwMode="auto">
          <a:xfrm>
            <a:off x="395288" y="2060575"/>
            <a:ext cx="8208962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FF00"/>
              </a:buClr>
              <a:buSzPct val="100000"/>
              <a:buFont typeface="Wingdings" pitchFamily="2" charset="2"/>
              <a:buChar char="q"/>
            </a:pPr>
            <a:r>
              <a:rPr lang="en-GB" sz="2400" dirty="0">
                <a:solidFill>
                  <a:srgbClr val="FFFF00"/>
                </a:solidFill>
              </a:rPr>
              <a:t>Understand and explain the characteristics and operation of an LED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FFFF00"/>
              </a:buClr>
              <a:buSzPct val="100000"/>
              <a:buFont typeface="Wingdings" pitchFamily="2" charset="2"/>
              <a:buChar char="q"/>
            </a:pPr>
            <a:r>
              <a:rPr lang="en-GB" sz="2400" dirty="0">
                <a:solidFill>
                  <a:schemeClr val="bg1"/>
                </a:solidFill>
              </a:rPr>
              <a:t>Know the semiconductor materials used for different coloured LEDs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FFFF00"/>
              </a:buClr>
              <a:buSzPct val="100000"/>
              <a:buFont typeface="Wingdings" pitchFamily="2" charset="2"/>
              <a:buChar char="q"/>
            </a:pPr>
            <a:r>
              <a:rPr lang="en-GB" sz="2400" dirty="0">
                <a:solidFill>
                  <a:srgbClr val="FFFF00"/>
                </a:solidFill>
              </a:rPr>
              <a:t>Know the common applications of LEDs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FFFF00"/>
              </a:buClr>
              <a:buSzPct val="100000"/>
              <a:buFont typeface="Wingdings" pitchFamily="2" charset="2"/>
              <a:buChar char="q"/>
            </a:pPr>
            <a:r>
              <a:rPr lang="en-GB" sz="2400" dirty="0">
                <a:solidFill>
                  <a:schemeClr val="bg1"/>
                </a:solidFill>
              </a:rPr>
              <a:t>Understand and explain the characteristic and operation of a photodiode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FFFF00"/>
              </a:buClr>
              <a:buSzPct val="100000"/>
              <a:buFont typeface="Wingdings" pitchFamily="2" charset="2"/>
              <a:buChar char="q"/>
            </a:pPr>
            <a:r>
              <a:rPr lang="en-GB" sz="2400" dirty="0">
                <a:solidFill>
                  <a:srgbClr val="FFFF00"/>
                </a:solidFill>
              </a:rPr>
              <a:t>Know the relationship between photodiode reverse current and irradiance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FFFF00"/>
              </a:buClr>
              <a:buSzPct val="100000"/>
              <a:buFont typeface="Wingdings" pitchFamily="2" charset="2"/>
              <a:buChar char="q"/>
            </a:pPr>
            <a:r>
              <a:rPr lang="en-GB" sz="2400" dirty="0">
                <a:solidFill>
                  <a:schemeClr val="bg1"/>
                </a:solidFill>
              </a:rPr>
              <a:t>Know the common applications of photodiodes</a:t>
            </a: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323850" y="1484313"/>
            <a:ext cx="7961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After completing Part </a:t>
            </a:r>
            <a:r>
              <a:rPr lang="en-US" sz="2400" dirty="0" smtClean="0">
                <a:solidFill>
                  <a:schemeClr val="bg1"/>
                </a:solidFill>
              </a:rPr>
              <a:t>2 </a:t>
            </a:r>
            <a:r>
              <a:rPr lang="en-US" sz="2400" dirty="0">
                <a:solidFill>
                  <a:schemeClr val="bg1"/>
                </a:solidFill>
              </a:rPr>
              <a:t>of this chapter</a:t>
            </a:r>
            <a:r>
              <a:rPr lang="en-GB" sz="2400" dirty="0">
                <a:solidFill>
                  <a:schemeClr val="bg1"/>
                </a:solidFill>
              </a:rPr>
              <a:t>, you will be able to: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020D-30FA-4A06-8E63-188A6431B052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-546"/>
            <a:ext cx="9144000" cy="1143000"/>
          </a:xfrm>
          <a:prstGeom prst="rect">
            <a:avLst/>
          </a:prstGeom>
          <a:solidFill>
            <a:schemeClr val="accent3"/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Objectives (Part 2)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Placeholder 2"/>
          <p:cNvSpPr>
            <a:spLocks noGrp="1"/>
          </p:cNvSpPr>
          <p:nvPr>
            <p:ph type="body" idx="1"/>
          </p:nvPr>
        </p:nvSpPr>
        <p:spPr>
          <a:xfrm>
            <a:off x="683568" y="2708920"/>
            <a:ext cx="7772400" cy="1080120"/>
          </a:xfrm>
          <a:solidFill>
            <a:schemeClr val="accent1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anchor="ctr"/>
          <a:lstStyle/>
          <a:p>
            <a:pPr marL="0" indent="-457200" algn="ctr">
              <a:spcBef>
                <a:spcPts val="0"/>
              </a:spcBef>
            </a:pPr>
            <a:r>
              <a:rPr lang="en-GB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of Chapter 20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732FA4-FBA2-4ABC-9B2F-125CCC93A2CA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Line 5"/>
          <p:cNvSpPr>
            <a:spLocks noChangeShapeType="1"/>
          </p:cNvSpPr>
          <p:nvPr/>
        </p:nvSpPr>
        <p:spPr bwMode="auto">
          <a:xfrm>
            <a:off x="5389563" y="5045075"/>
            <a:ext cx="16208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148" name="Line 6"/>
          <p:cNvSpPr>
            <a:spLocks noChangeShapeType="1"/>
          </p:cNvSpPr>
          <p:nvPr/>
        </p:nvSpPr>
        <p:spPr bwMode="auto">
          <a:xfrm flipH="1">
            <a:off x="7016750" y="2751138"/>
            <a:ext cx="0" cy="927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2209800" y="3494088"/>
            <a:ext cx="938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6" tIns="45712" rIns="91426" bIns="457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 i="1">
                <a:solidFill>
                  <a:schemeClr val="accent2"/>
                </a:solidFill>
                <a:latin typeface="Times New Roman" pitchFamily="18" charset="0"/>
              </a:rPr>
              <a:t>330</a:t>
            </a:r>
            <a:r>
              <a:rPr lang="en-US" sz="2400" b="1" i="1">
                <a:solidFill>
                  <a:schemeClr val="accent2"/>
                </a:solidFill>
                <a:latin typeface="Symbol" pitchFamily="18" charset="2"/>
              </a:rPr>
              <a:t>W</a:t>
            </a:r>
            <a:endParaRPr lang="en-GB" sz="2400" b="1" i="1">
              <a:solidFill>
                <a:schemeClr val="accent2"/>
              </a:solidFill>
              <a:latin typeface="Symbol" pitchFamily="18" charset="2"/>
            </a:endParaRPr>
          </a:p>
        </p:txBody>
      </p:sp>
      <p:sp>
        <p:nvSpPr>
          <p:cNvPr id="6150" name="Text Box 8"/>
          <p:cNvSpPr txBox="1">
            <a:spLocks noChangeArrowheads="1"/>
          </p:cNvSpPr>
          <p:nvPr/>
        </p:nvSpPr>
        <p:spPr bwMode="auto">
          <a:xfrm>
            <a:off x="4749800" y="5311775"/>
            <a:ext cx="855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6" tIns="45712" rIns="91426" bIns="457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5V</a:t>
            </a:r>
            <a:endParaRPr lang="en-GB" sz="2400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6151" name="Group 9"/>
          <p:cNvGrpSpPr>
            <a:grpSpLocks/>
          </p:cNvGrpSpPr>
          <p:nvPr/>
        </p:nvGrpSpPr>
        <p:grpSpPr bwMode="auto">
          <a:xfrm>
            <a:off x="4978400" y="4808538"/>
            <a:ext cx="384175" cy="503237"/>
            <a:chOff x="2832" y="2544"/>
            <a:chExt cx="273" cy="384"/>
          </a:xfrm>
        </p:grpSpPr>
        <p:sp>
          <p:nvSpPr>
            <p:cNvPr id="6186" name="Line 10"/>
            <p:cNvSpPr>
              <a:spLocks noChangeShapeType="1"/>
            </p:cNvSpPr>
            <p:nvPr/>
          </p:nvSpPr>
          <p:spPr bwMode="auto">
            <a:xfrm>
              <a:off x="2832" y="2544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87" name="Line 11"/>
            <p:cNvSpPr>
              <a:spLocks noChangeShapeType="1"/>
            </p:cNvSpPr>
            <p:nvPr/>
          </p:nvSpPr>
          <p:spPr bwMode="auto">
            <a:xfrm>
              <a:off x="3024" y="2544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88" name="Line 12"/>
            <p:cNvSpPr>
              <a:spLocks noChangeShapeType="1"/>
            </p:cNvSpPr>
            <p:nvPr/>
          </p:nvSpPr>
          <p:spPr bwMode="auto">
            <a:xfrm>
              <a:off x="2928" y="26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89" name="Line 13"/>
            <p:cNvSpPr>
              <a:spLocks noChangeShapeType="1"/>
            </p:cNvSpPr>
            <p:nvPr/>
          </p:nvSpPr>
          <p:spPr bwMode="auto">
            <a:xfrm>
              <a:off x="3105" y="262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192588" y="3240088"/>
            <a:ext cx="1169987" cy="327025"/>
            <a:chOff x="2893" y="1942"/>
            <a:chExt cx="737" cy="206"/>
          </a:xfrm>
        </p:grpSpPr>
        <p:sp>
          <p:nvSpPr>
            <p:cNvPr id="6184" name="Line 15"/>
            <p:cNvSpPr>
              <a:spLocks noChangeShapeType="1"/>
            </p:cNvSpPr>
            <p:nvPr/>
          </p:nvSpPr>
          <p:spPr bwMode="auto">
            <a:xfrm>
              <a:off x="2893" y="1948"/>
              <a:ext cx="737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6185" name="Text Box 16"/>
            <p:cNvSpPr txBox="1">
              <a:spLocks noChangeArrowheads="1"/>
            </p:cNvSpPr>
            <p:nvPr/>
          </p:nvSpPr>
          <p:spPr bwMode="auto">
            <a:xfrm>
              <a:off x="3078" y="1942"/>
              <a:ext cx="367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CC3300"/>
                  </a:solidFill>
                  <a:latin typeface="Times New Roman" pitchFamily="18" charset="0"/>
                </a:rPr>
                <a:t>I</a:t>
              </a:r>
              <a:r>
                <a:rPr lang="en-GB" sz="2000" baseline="-25000">
                  <a:solidFill>
                    <a:srgbClr val="CC3300"/>
                  </a:solidFill>
                  <a:latin typeface="Times New Roman" pitchFamily="18" charset="0"/>
                </a:rPr>
                <a:t>F</a:t>
              </a:r>
            </a:p>
          </p:txBody>
        </p:sp>
      </p:grpSp>
      <p:sp>
        <p:nvSpPr>
          <p:cNvPr id="27665" name="Freeform 17"/>
          <p:cNvSpPr>
            <a:spLocks/>
          </p:cNvSpPr>
          <p:nvPr/>
        </p:nvSpPr>
        <p:spPr bwMode="auto">
          <a:xfrm rot="-5400000">
            <a:off x="3054350" y="3498850"/>
            <a:ext cx="523875" cy="346075"/>
          </a:xfrm>
          <a:custGeom>
            <a:avLst/>
            <a:gdLst>
              <a:gd name="T0" fmla="*/ 0 w 2475"/>
              <a:gd name="T1" fmla="*/ 168361 h 1110"/>
              <a:gd name="T2" fmla="*/ 41275 w 2475"/>
              <a:gd name="T3" fmla="*/ 4677 h 1110"/>
              <a:gd name="T4" fmla="*/ 85725 w 2475"/>
              <a:gd name="T5" fmla="*/ 341398 h 1110"/>
              <a:gd name="T6" fmla="*/ 161925 w 2475"/>
              <a:gd name="T7" fmla="*/ 4677 h 1110"/>
              <a:gd name="T8" fmla="*/ 209550 w 2475"/>
              <a:gd name="T9" fmla="*/ 341398 h 1110"/>
              <a:gd name="T10" fmla="*/ 292100 w 2475"/>
              <a:gd name="T11" fmla="*/ 0 h 1110"/>
              <a:gd name="T12" fmla="*/ 346075 w 2475"/>
              <a:gd name="T13" fmla="*/ 346075 h 1110"/>
              <a:gd name="T14" fmla="*/ 425450 w 2475"/>
              <a:gd name="T15" fmla="*/ 0 h 1110"/>
              <a:gd name="T16" fmla="*/ 476250 w 2475"/>
              <a:gd name="T17" fmla="*/ 346075 h 1110"/>
              <a:gd name="T18" fmla="*/ 523875 w 2475"/>
              <a:gd name="T19" fmla="*/ 168361 h 111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75"/>
              <a:gd name="T31" fmla="*/ 0 h 1110"/>
              <a:gd name="T32" fmla="*/ 2475 w 2475"/>
              <a:gd name="T33" fmla="*/ 1110 h 111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75" h="1110">
                <a:moveTo>
                  <a:pt x="0" y="540"/>
                </a:moveTo>
                <a:lnTo>
                  <a:pt x="195" y="15"/>
                </a:lnTo>
                <a:lnTo>
                  <a:pt x="405" y="1095"/>
                </a:lnTo>
                <a:lnTo>
                  <a:pt x="765" y="15"/>
                </a:lnTo>
                <a:lnTo>
                  <a:pt x="990" y="1095"/>
                </a:lnTo>
                <a:lnTo>
                  <a:pt x="1380" y="0"/>
                </a:lnTo>
                <a:lnTo>
                  <a:pt x="1635" y="1110"/>
                </a:lnTo>
                <a:lnTo>
                  <a:pt x="2010" y="0"/>
                </a:lnTo>
                <a:lnTo>
                  <a:pt x="2250" y="1110"/>
                </a:lnTo>
                <a:lnTo>
                  <a:pt x="2475" y="540"/>
                </a:lnTo>
              </a:path>
            </a:pathLst>
          </a:custGeom>
          <a:noFill/>
          <a:ln w="28575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154" name="Line 18"/>
          <p:cNvSpPr>
            <a:spLocks noChangeShapeType="1"/>
          </p:cNvSpPr>
          <p:nvPr/>
        </p:nvSpPr>
        <p:spPr bwMode="auto">
          <a:xfrm flipV="1">
            <a:off x="3302000" y="2735263"/>
            <a:ext cx="0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155" name="Freeform 19"/>
          <p:cNvSpPr>
            <a:spLocks/>
          </p:cNvSpPr>
          <p:nvPr/>
        </p:nvSpPr>
        <p:spPr bwMode="auto">
          <a:xfrm>
            <a:off x="3279775" y="3951288"/>
            <a:ext cx="1698625" cy="1119187"/>
          </a:xfrm>
          <a:custGeom>
            <a:avLst/>
            <a:gdLst>
              <a:gd name="T0" fmla="*/ 0 w 640"/>
              <a:gd name="T1" fmla="*/ 0 h 311"/>
              <a:gd name="T2" fmla="*/ 0 w 640"/>
              <a:gd name="T3" fmla="*/ 1119187 h 311"/>
              <a:gd name="T4" fmla="*/ 1698625 w 640"/>
              <a:gd name="T5" fmla="*/ 1119187 h 311"/>
              <a:gd name="T6" fmla="*/ 0 60000 65536"/>
              <a:gd name="T7" fmla="*/ 0 60000 65536"/>
              <a:gd name="T8" fmla="*/ 0 60000 65536"/>
              <a:gd name="T9" fmla="*/ 0 w 640"/>
              <a:gd name="T10" fmla="*/ 0 h 311"/>
              <a:gd name="T11" fmla="*/ 640 w 640"/>
              <a:gd name="T12" fmla="*/ 311 h 3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0" h="311">
                <a:moveTo>
                  <a:pt x="0" y="0"/>
                </a:moveTo>
                <a:lnTo>
                  <a:pt x="0" y="311"/>
                </a:lnTo>
                <a:lnTo>
                  <a:pt x="640" y="311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156" name="Line 20"/>
          <p:cNvSpPr>
            <a:spLocks noChangeShapeType="1"/>
          </p:cNvSpPr>
          <p:nvPr/>
        </p:nvSpPr>
        <p:spPr bwMode="auto">
          <a:xfrm>
            <a:off x="7010400" y="4052888"/>
            <a:ext cx="0" cy="992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7016750" y="3605213"/>
            <a:ext cx="755650" cy="346075"/>
            <a:chOff x="4420" y="2524"/>
            <a:chExt cx="476" cy="218"/>
          </a:xfrm>
        </p:grpSpPr>
        <p:sp>
          <p:nvSpPr>
            <p:cNvPr id="6182" name="Line 22"/>
            <p:cNvSpPr>
              <a:spLocks noChangeShapeType="1"/>
            </p:cNvSpPr>
            <p:nvPr/>
          </p:nvSpPr>
          <p:spPr bwMode="auto">
            <a:xfrm>
              <a:off x="4420" y="2562"/>
              <a:ext cx="140" cy="18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6183" name="Text Box 23"/>
            <p:cNvSpPr txBox="1">
              <a:spLocks noChangeArrowheads="1"/>
            </p:cNvSpPr>
            <p:nvPr/>
          </p:nvSpPr>
          <p:spPr bwMode="auto">
            <a:xfrm>
              <a:off x="4464" y="2524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Open</a:t>
              </a:r>
              <a:endParaRPr lang="en-GB" sz="1600">
                <a:latin typeface="Times New Roman" pitchFamily="18" charset="0"/>
              </a:endParaRP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7010400" y="3700463"/>
            <a:ext cx="685800" cy="688975"/>
            <a:chOff x="4416" y="2562"/>
            <a:chExt cx="432" cy="434"/>
          </a:xfrm>
        </p:grpSpPr>
        <p:sp>
          <p:nvSpPr>
            <p:cNvPr id="6180" name="Line 25"/>
            <p:cNvSpPr>
              <a:spLocks noChangeShapeType="1"/>
            </p:cNvSpPr>
            <p:nvPr/>
          </p:nvSpPr>
          <p:spPr bwMode="auto">
            <a:xfrm flipH="1">
              <a:off x="4418" y="2562"/>
              <a:ext cx="0" cy="259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6181" name="Text Box 26"/>
            <p:cNvSpPr txBox="1">
              <a:spLocks noChangeArrowheads="1"/>
            </p:cNvSpPr>
            <p:nvPr/>
          </p:nvSpPr>
          <p:spPr bwMode="auto">
            <a:xfrm>
              <a:off x="4416" y="2784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Close</a:t>
              </a:r>
              <a:endParaRPr lang="en-GB" sz="1600">
                <a:latin typeface="Times New Roman" pitchFamily="18" charset="0"/>
              </a:endParaRPr>
            </a:p>
          </p:txBody>
        </p:sp>
      </p:grpSp>
      <p:grpSp>
        <p:nvGrpSpPr>
          <p:cNvPr id="6159" name="Group 27"/>
          <p:cNvGrpSpPr>
            <a:grpSpLocks/>
          </p:cNvGrpSpPr>
          <p:nvPr/>
        </p:nvGrpSpPr>
        <p:grpSpPr bwMode="auto">
          <a:xfrm>
            <a:off x="4724400" y="2386013"/>
            <a:ext cx="814388" cy="533400"/>
            <a:chOff x="3187" y="1920"/>
            <a:chExt cx="513" cy="336"/>
          </a:xfrm>
        </p:grpSpPr>
        <p:sp>
          <p:nvSpPr>
            <p:cNvPr id="6174" name="AutoShape 28"/>
            <p:cNvSpPr>
              <a:spLocks noChangeArrowheads="1"/>
            </p:cNvSpPr>
            <p:nvPr/>
          </p:nvSpPr>
          <p:spPr bwMode="auto">
            <a:xfrm rot="5400000">
              <a:off x="3361" y="2066"/>
              <a:ext cx="205" cy="17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Line 29"/>
            <p:cNvSpPr>
              <a:spLocks noChangeShapeType="1"/>
            </p:cNvSpPr>
            <p:nvPr/>
          </p:nvSpPr>
          <p:spPr bwMode="auto">
            <a:xfrm>
              <a:off x="3552" y="2052"/>
              <a:ext cx="0" cy="20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76" name="Line 30"/>
            <p:cNvSpPr>
              <a:spLocks noChangeShapeType="1"/>
            </p:cNvSpPr>
            <p:nvPr/>
          </p:nvSpPr>
          <p:spPr bwMode="auto">
            <a:xfrm>
              <a:off x="3558" y="2140"/>
              <a:ext cx="142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77" name="Line 31"/>
            <p:cNvSpPr>
              <a:spLocks noChangeShapeType="1"/>
            </p:cNvSpPr>
            <p:nvPr/>
          </p:nvSpPr>
          <p:spPr bwMode="auto">
            <a:xfrm>
              <a:off x="3187" y="2142"/>
              <a:ext cx="189" cy="8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78" name="Line 32"/>
            <p:cNvSpPr>
              <a:spLocks noChangeShapeType="1"/>
            </p:cNvSpPr>
            <p:nvPr/>
          </p:nvSpPr>
          <p:spPr bwMode="auto">
            <a:xfrm flipV="1">
              <a:off x="3408" y="1920"/>
              <a:ext cx="127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6179" name="Line 33"/>
            <p:cNvSpPr>
              <a:spLocks noChangeShapeType="1"/>
            </p:cNvSpPr>
            <p:nvPr/>
          </p:nvSpPr>
          <p:spPr bwMode="auto">
            <a:xfrm flipV="1">
              <a:off x="3473" y="1968"/>
              <a:ext cx="127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</p:grpSp>
      <p:sp>
        <p:nvSpPr>
          <p:cNvPr id="6160" name="Line 34"/>
          <p:cNvSpPr>
            <a:spLocks noChangeShapeType="1"/>
          </p:cNvSpPr>
          <p:nvPr/>
        </p:nvSpPr>
        <p:spPr bwMode="auto">
          <a:xfrm>
            <a:off x="3286125" y="2730500"/>
            <a:ext cx="15144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6161" name="Line 35"/>
          <p:cNvSpPr>
            <a:spLocks noChangeShapeType="1"/>
          </p:cNvSpPr>
          <p:nvPr/>
        </p:nvSpPr>
        <p:spPr bwMode="auto">
          <a:xfrm flipV="1">
            <a:off x="5538788" y="2732088"/>
            <a:ext cx="147161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27684" name="Text Box 36"/>
          <p:cNvSpPr txBox="1">
            <a:spLocks noChangeArrowheads="1"/>
          </p:cNvSpPr>
          <p:nvPr/>
        </p:nvSpPr>
        <p:spPr bwMode="auto">
          <a:xfrm>
            <a:off x="5178425" y="2849563"/>
            <a:ext cx="2098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</a:rPr>
              <a:t>LED Lights up</a:t>
            </a:r>
            <a:endParaRPr lang="en-GB" sz="20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27685" name="Text Box 37"/>
          <p:cNvSpPr txBox="1">
            <a:spLocks noChangeArrowheads="1"/>
          </p:cNvSpPr>
          <p:nvPr/>
        </p:nvSpPr>
        <p:spPr bwMode="auto">
          <a:xfrm>
            <a:off x="2341563" y="3482975"/>
            <a:ext cx="938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Times New Roman" pitchFamily="18" charset="0"/>
              </a:rPr>
              <a:t>1k</a:t>
            </a:r>
            <a:r>
              <a:rPr lang="en-US" sz="2400">
                <a:solidFill>
                  <a:srgbClr val="0000FF"/>
                </a:solidFill>
                <a:latin typeface="Symbol" pitchFamily="18" charset="2"/>
              </a:rPr>
              <a:t>W</a:t>
            </a:r>
            <a:endParaRPr lang="en-GB" sz="2400">
              <a:solidFill>
                <a:srgbClr val="0000FF"/>
              </a:solidFill>
              <a:latin typeface="Symbol" pitchFamily="18" charset="2"/>
            </a:endParaRPr>
          </a:p>
        </p:txBody>
      </p:sp>
      <p:sp>
        <p:nvSpPr>
          <p:cNvPr id="27686" name="Text Box 38"/>
          <p:cNvSpPr txBox="1">
            <a:spLocks noChangeArrowheads="1"/>
          </p:cNvSpPr>
          <p:nvPr/>
        </p:nvSpPr>
        <p:spPr bwMode="auto">
          <a:xfrm>
            <a:off x="3944938" y="1728788"/>
            <a:ext cx="2676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LED still lights up but becomes Dimmer</a:t>
            </a:r>
            <a:endParaRPr lang="en-GB" sz="2000" b="1" dirty="0">
              <a:latin typeface="Times New Roman" pitchFamily="18" charset="0"/>
            </a:endParaRPr>
          </a:p>
        </p:txBody>
      </p:sp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1827213" y="1608138"/>
            <a:ext cx="21177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>
                <a:solidFill>
                  <a:srgbClr val="FF9900"/>
                </a:solidFill>
                <a:latin typeface="Times New Roman" pitchFamily="18" charset="0"/>
              </a:rPr>
              <a:t>How to make LED brightness variable?</a:t>
            </a:r>
            <a:endParaRPr lang="en-GB" sz="2000" b="1" dirty="0">
              <a:solidFill>
                <a:srgbClr val="FF9900"/>
              </a:solidFill>
              <a:latin typeface="Times New Roman" pitchFamily="18" charset="0"/>
            </a:endParaRPr>
          </a:p>
        </p:txBody>
      </p: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2984500" y="3427413"/>
            <a:ext cx="723900" cy="523875"/>
            <a:chOff x="1370" y="2699"/>
            <a:chExt cx="456" cy="330"/>
          </a:xfrm>
        </p:grpSpPr>
        <p:sp>
          <p:nvSpPr>
            <p:cNvPr id="6172" name="Freeform 41"/>
            <p:cNvSpPr>
              <a:spLocks/>
            </p:cNvSpPr>
            <p:nvPr/>
          </p:nvSpPr>
          <p:spPr bwMode="auto">
            <a:xfrm rot="-5400000">
              <a:off x="1419" y="2755"/>
              <a:ext cx="330" cy="218"/>
            </a:xfrm>
            <a:custGeom>
              <a:avLst/>
              <a:gdLst>
                <a:gd name="T0" fmla="*/ 0 w 2475"/>
                <a:gd name="T1" fmla="*/ 106 h 1110"/>
                <a:gd name="T2" fmla="*/ 26 w 2475"/>
                <a:gd name="T3" fmla="*/ 3 h 1110"/>
                <a:gd name="T4" fmla="*/ 54 w 2475"/>
                <a:gd name="T5" fmla="*/ 215 h 1110"/>
                <a:gd name="T6" fmla="*/ 102 w 2475"/>
                <a:gd name="T7" fmla="*/ 3 h 1110"/>
                <a:gd name="T8" fmla="*/ 132 w 2475"/>
                <a:gd name="T9" fmla="*/ 215 h 1110"/>
                <a:gd name="T10" fmla="*/ 184 w 2475"/>
                <a:gd name="T11" fmla="*/ 0 h 1110"/>
                <a:gd name="T12" fmla="*/ 218 w 2475"/>
                <a:gd name="T13" fmla="*/ 218 h 1110"/>
                <a:gd name="T14" fmla="*/ 268 w 2475"/>
                <a:gd name="T15" fmla="*/ 0 h 1110"/>
                <a:gd name="T16" fmla="*/ 300 w 2475"/>
                <a:gd name="T17" fmla="*/ 218 h 1110"/>
                <a:gd name="T18" fmla="*/ 330 w 2475"/>
                <a:gd name="T19" fmla="*/ 106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5"/>
                <a:gd name="T31" fmla="*/ 0 h 1110"/>
                <a:gd name="T32" fmla="*/ 2475 w 2475"/>
                <a:gd name="T33" fmla="*/ 1110 h 11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solidFill>
              <a:schemeClr val="folHlink"/>
            </a:solidFill>
            <a:ln w="28575" cmpd="sng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>
                <a:solidFill>
                  <a:srgbClr val="FFFF00"/>
                </a:solidFill>
              </a:endParaRPr>
            </a:p>
          </p:txBody>
        </p:sp>
        <p:sp>
          <p:nvSpPr>
            <p:cNvPr id="6173" name="Line 42"/>
            <p:cNvSpPr>
              <a:spLocks noChangeShapeType="1"/>
            </p:cNvSpPr>
            <p:nvPr/>
          </p:nvSpPr>
          <p:spPr bwMode="auto">
            <a:xfrm flipV="1">
              <a:off x="1370" y="2699"/>
              <a:ext cx="456" cy="330"/>
            </a:xfrm>
            <a:prstGeom prst="line">
              <a:avLst/>
            </a:prstGeom>
            <a:noFill/>
            <a:ln w="38100" cap="sq">
              <a:solidFill>
                <a:srgbClr val="008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>
                <a:solidFill>
                  <a:srgbClr val="FFFF00"/>
                </a:solidFill>
              </a:endParaRPr>
            </a:p>
          </p:txBody>
        </p:sp>
      </p:grpSp>
      <p:sp>
        <p:nvSpPr>
          <p:cNvPr id="27691" name="Text Box 43"/>
          <p:cNvSpPr txBox="1">
            <a:spLocks noChangeArrowheads="1"/>
          </p:cNvSpPr>
          <p:nvPr/>
        </p:nvSpPr>
        <p:spPr bwMode="auto">
          <a:xfrm>
            <a:off x="3454400" y="3732213"/>
            <a:ext cx="17065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>
                <a:solidFill>
                  <a:srgbClr val="008000"/>
                </a:solidFill>
                <a:latin typeface="Times New Roman" pitchFamily="18" charset="0"/>
              </a:rPr>
              <a:t>Use Variable Resistor (Trimpot)</a:t>
            </a:r>
            <a:endParaRPr lang="en-GB" sz="2000" b="1">
              <a:solidFill>
                <a:srgbClr val="008000"/>
              </a:solidFill>
              <a:latin typeface="Times New Roman" pitchFamily="18" charset="0"/>
            </a:endParaRPr>
          </a:p>
        </p:txBody>
      </p:sp>
      <p:sp>
        <p:nvSpPr>
          <p:cNvPr id="27692" name="Text Box 44"/>
          <p:cNvSpPr txBox="1">
            <a:spLocks noChangeArrowheads="1"/>
          </p:cNvSpPr>
          <p:nvPr/>
        </p:nvSpPr>
        <p:spPr bwMode="auto">
          <a:xfrm>
            <a:off x="1827213" y="5418138"/>
            <a:ext cx="265906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>
                <a:solidFill>
                  <a:srgbClr val="CC00CC"/>
                </a:solidFill>
                <a:latin typeface="Times New Roman" pitchFamily="18" charset="0"/>
              </a:rPr>
              <a:t>LED are typically RED in </a:t>
            </a:r>
            <a:r>
              <a:rPr lang="en-US" sz="2000" b="1" dirty="0" err="1">
                <a:solidFill>
                  <a:srgbClr val="CC00CC"/>
                </a:solidFill>
                <a:latin typeface="Times New Roman" pitchFamily="18" charset="0"/>
              </a:rPr>
              <a:t>colour</a:t>
            </a:r>
            <a:r>
              <a:rPr lang="en-US" sz="2000" b="1" dirty="0">
                <a:solidFill>
                  <a:srgbClr val="CC00CC"/>
                </a:solidFill>
                <a:latin typeface="Times New Roman" pitchFamily="18" charset="0"/>
              </a:rPr>
              <a:t>.  What other </a:t>
            </a:r>
            <a:r>
              <a:rPr lang="en-US" sz="2000" b="1" dirty="0" err="1">
                <a:solidFill>
                  <a:srgbClr val="CC00CC"/>
                </a:solidFill>
                <a:latin typeface="Times New Roman" pitchFamily="18" charset="0"/>
              </a:rPr>
              <a:t>colours</a:t>
            </a:r>
            <a:r>
              <a:rPr lang="en-US" sz="2000" b="1" dirty="0">
                <a:solidFill>
                  <a:srgbClr val="CC00CC"/>
                </a:solidFill>
                <a:latin typeface="Times New Roman" pitchFamily="18" charset="0"/>
              </a:rPr>
              <a:t> of LEDs are available?</a:t>
            </a:r>
            <a:endParaRPr lang="en-GB" sz="2000" b="1" dirty="0">
              <a:solidFill>
                <a:srgbClr val="CC00CC"/>
              </a:solidFill>
              <a:latin typeface="Times New Roman" pitchFamily="18" charset="0"/>
            </a:endParaRPr>
          </a:p>
        </p:txBody>
      </p:sp>
      <p:sp>
        <p:nvSpPr>
          <p:cNvPr id="27693" name="Text Box 45"/>
          <p:cNvSpPr txBox="1">
            <a:spLocks noChangeArrowheads="1"/>
          </p:cNvSpPr>
          <p:nvPr/>
        </p:nvSpPr>
        <p:spPr bwMode="auto">
          <a:xfrm>
            <a:off x="4987925" y="3227388"/>
            <a:ext cx="2098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Current Flows</a:t>
            </a:r>
            <a:endParaRPr lang="en-GB" sz="20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27694" name="Text Box 46"/>
          <p:cNvSpPr txBox="1">
            <a:spLocks noChangeArrowheads="1"/>
          </p:cNvSpPr>
          <p:nvPr/>
        </p:nvSpPr>
        <p:spPr bwMode="auto">
          <a:xfrm>
            <a:off x="1530350" y="4111625"/>
            <a:ext cx="17716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</a:rPr>
              <a:t>What if we increase R to 1k</a:t>
            </a:r>
            <a:r>
              <a:rPr lang="en-US" sz="2000" b="1" dirty="0">
                <a:solidFill>
                  <a:srgbClr val="0000FF"/>
                </a:solidFill>
                <a:latin typeface="Symbol" pitchFamily="18" charset="2"/>
              </a:rPr>
              <a:t>W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</a:rPr>
              <a:t>?</a:t>
            </a:r>
            <a:endParaRPr lang="en-GB" sz="20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7695" name="AutoShape 47"/>
          <p:cNvSpPr>
            <a:spLocks noChangeArrowheads="1"/>
          </p:cNvSpPr>
          <p:nvPr/>
        </p:nvSpPr>
        <p:spPr bwMode="auto">
          <a:xfrm rot="5400000">
            <a:off x="5017294" y="2551906"/>
            <a:ext cx="325438" cy="35242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020D-30FA-4A06-8E63-188A6431B052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48" name="Rectangle 2"/>
          <p:cNvSpPr txBox="1">
            <a:spLocks noChangeArrowheads="1"/>
          </p:cNvSpPr>
          <p:nvPr/>
        </p:nvSpPr>
        <p:spPr>
          <a:xfrm>
            <a:off x="0" y="-546"/>
            <a:ext cx="9143999" cy="1143000"/>
          </a:xfrm>
          <a:prstGeom prst="rect">
            <a:avLst/>
          </a:prstGeom>
          <a:solidFill>
            <a:schemeClr val="accent3"/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Demonstration of LED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7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27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27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27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/>
      <p:bldP spid="27665" grpId="0" animBg="1"/>
      <p:bldP spid="27684" grpId="0"/>
      <p:bldP spid="27684" grpId="1"/>
      <p:bldP spid="27685" grpId="0"/>
      <p:bldP spid="27685" grpId="1"/>
      <p:bldP spid="27686" grpId="0"/>
      <p:bldP spid="27686" grpId="1"/>
      <p:bldP spid="27687" grpId="0"/>
      <p:bldP spid="27691" grpId="0"/>
      <p:bldP spid="27692" grpId="0"/>
      <p:bldP spid="27693" grpId="0"/>
      <p:bldP spid="27694" grpId="0"/>
      <p:bldP spid="27694" grpId="1"/>
      <p:bldP spid="2769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6752"/>
            <a:ext cx="9143999" cy="1143000"/>
          </a:xfrm>
          <a:solidFill>
            <a:schemeClr val="accent3"/>
          </a:solidFill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FF00"/>
                </a:solidFill>
              </a:rPr>
              <a:t>LED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48059" y="1628800"/>
            <a:ext cx="77724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dirty="0" smtClean="0"/>
              <a:t>Special diode that emits light when forward biased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GB" dirty="0" smtClean="0"/>
              <a:t>When forward-biased, electrons cross the p</a:t>
            </a:r>
            <a:r>
              <a:rPr lang="en-US" dirty="0" smtClean="0"/>
              <a:t>-</a:t>
            </a:r>
            <a:r>
              <a:rPr lang="en-GB" dirty="0" smtClean="0"/>
              <a:t>n junction recombine with holes 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GB" dirty="0" smtClean="0"/>
              <a:t>These recombining electrons release energy in the form of heat</a:t>
            </a:r>
            <a:r>
              <a:rPr lang="en-US" dirty="0" smtClean="0"/>
              <a:t> (a little)</a:t>
            </a:r>
            <a:r>
              <a:rPr lang="en-GB" dirty="0" smtClean="0"/>
              <a:t> and light</a:t>
            </a:r>
            <a:r>
              <a:rPr lang="en-US" dirty="0" smtClean="0"/>
              <a:t> (mostly)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GB" dirty="0" smtClean="0"/>
              <a:t>This process is called </a:t>
            </a:r>
            <a:r>
              <a:rPr lang="en-GB" b="1" u="sng" dirty="0" smtClean="0"/>
              <a:t>electroluminescence</a:t>
            </a:r>
            <a:r>
              <a:rPr lang="en-GB" dirty="0" smtClean="0"/>
              <a:t>.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95738" y="5476875"/>
            <a:ext cx="3041650" cy="904875"/>
            <a:chOff x="2160" y="3503"/>
            <a:chExt cx="1525" cy="404"/>
          </a:xfrm>
        </p:grpSpPr>
        <p:sp>
          <p:nvSpPr>
            <p:cNvPr id="7175" name="AutoShape 5"/>
            <p:cNvSpPr>
              <a:spLocks noChangeArrowheads="1"/>
            </p:cNvSpPr>
            <p:nvPr/>
          </p:nvSpPr>
          <p:spPr bwMode="auto">
            <a:xfrm rot="16200000" flipH="1">
              <a:off x="2986" y="3629"/>
              <a:ext cx="221" cy="241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7176" name="Line 6"/>
            <p:cNvSpPr>
              <a:spLocks noChangeShapeType="1"/>
            </p:cNvSpPr>
            <p:nvPr/>
          </p:nvSpPr>
          <p:spPr bwMode="auto">
            <a:xfrm flipH="1">
              <a:off x="2966" y="3639"/>
              <a:ext cx="0" cy="22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77" name="Line 7"/>
            <p:cNvSpPr>
              <a:spLocks noChangeShapeType="1"/>
            </p:cNvSpPr>
            <p:nvPr/>
          </p:nvSpPr>
          <p:spPr bwMode="auto">
            <a:xfrm flipH="1">
              <a:off x="2587" y="3750"/>
              <a:ext cx="368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78" name="Line 8"/>
            <p:cNvSpPr>
              <a:spLocks noChangeShapeType="1"/>
            </p:cNvSpPr>
            <p:nvPr/>
          </p:nvSpPr>
          <p:spPr bwMode="auto">
            <a:xfrm flipH="1">
              <a:off x="3217" y="3753"/>
              <a:ext cx="367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79" name="Line 9"/>
            <p:cNvSpPr>
              <a:spLocks noChangeShapeType="1"/>
            </p:cNvSpPr>
            <p:nvPr/>
          </p:nvSpPr>
          <p:spPr bwMode="auto">
            <a:xfrm flipH="1" flipV="1">
              <a:off x="3044" y="3508"/>
              <a:ext cx="77" cy="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7180" name="Line 10"/>
            <p:cNvSpPr>
              <a:spLocks noChangeShapeType="1"/>
            </p:cNvSpPr>
            <p:nvPr/>
          </p:nvSpPr>
          <p:spPr bwMode="auto">
            <a:xfrm flipH="1" flipV="1">
              <a:off x="2976" y="3515"/>
              <a:ext cx="79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7181" name="Text Box 11"/>
            <p:cNvSpPr txBox="1">
              <a:spLocks noChangeArrowheads="1"/>
            </p:cNvSpPr>
            <p:nvPr/>
          </p:nvSpPr>
          <p:spPr bwMode="auto">
            <a:xfrm>
              <a:off x="2160" y="3503"/>
              <a:ext cx="540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b="1" i="1" dirty="0">
                  <a:solidFill>
                    <a:srgbClr val="FF9900"/>
                  </a:solidFill>
                  <a:latin typeface="Comic Sans MS" pitchFamily="66" charset="0"/>
                </a:rPr>
                <a:t>Cathode</a:t>
              </a:r>
            </a:p>
          </p:txBody>
        </p:sp>
        <p:sp>
          <p:nvSpPr>
            <p:cNvPr id="7182" name="Text Box 12"/>
            <p:cNvSpPr txBox="1">
              <a:spLocks noChangeArrowheads="1"/>
            </p:cNvSpPr>
            <p:nvPr/>
          </p:nvSpPr>
          <p:spPr bwMode="auto">
            <a:xfrm>
              <a:off x="3257" y="3743"/>
              <a:ext cx="428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b="1" i="1">
                  <a:solidFill>
                    <a:srgbClr val="FF9900"/>
                  </a:solidFill>
                  <a:latin typeface="Comic Sans MS" pitchFamily="66" charset="0"/>
                </a:rPr>
                <a:t>Anode</a:t>
              </a:r>
            </a:p>
          </p:txBody>
        </p:sp>
      </p:grp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1828800" y="5646738"/>
            <a:ext cx="2151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itchFamily="18" charset="0"/>
              </a:rPr>
              <a:t>LED </a:t>
            </a:r>
            <a:r>
              <a:rPr lang="en-GB" sz="2800" b="1" dirty="0">
                <a:latin typeface="Times New Roman" pitchFamily="18" charset="0"/>
              </a:rPr>
              <a:t>Symbol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ABD1F-7CBA-4CB7-AC07-8F71A72CF3C7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3"/>
          </a:solidFill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FF00"/>
                </a:solidFill>
              </a:rPr>
              <a:t>LED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628800"/>
            <a:ext cx="7620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GB" dirty="0" smtClean="0"/>
              <a:t>Different impurities are added during doping process to obtain </a:t>
            </a:r>
            <a:r>
              <a:rPr lang="en-US" dirty="0" smtClean="0"/>
              <a:t>different </a:t>
            </a:r>
            <a:r>
              <a:rPr lang="en-US" dirty="0" err="1" smtClean="0"/>
              <a:t>coloured</a:t>
            </a:r>
            <a:r>
              <a:rPr lang="en-US" dirty="0" smtClean="0"/>
              <a:t> </a:t>
            </a:r>
            <a:r>
              <a:rPr lang="en-GB" dirty="0" smtClean="0"/>
              <a:t>light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dirty="0" smtClean="0"/>
              <a:t>LEDs may also emit light in the </a:t>
            </a:r>
            <a:r>
              <a:rPr lang="en-GB" dirty="0" smtClean="0"/>
              <a:t>invisible </a:t>
            </a:r>
            <a:r>
              <a:rPr lang="en-US" dirty="0" smtClean="0"/>
              <a:t>part of the </a:t>
            </a:r>
            <a:r>
              <a:rPr lang="en-US" dirty="0" err="1" smtClean="0"/>
              <a:t>colour</a:t>
            </a:r>
            <a:r>
              <a:rPr lang="en-US" dirty="0" smtClean="0"/>
              <a:t> spectrum </a:t>
            </a:r>
            <a:r>
              <a:rPr lang="en-GB" dirty="0" smtClean="0"/>
              <a:t>(infrared)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dirty="0" smtClean="0"/>
          </a:p>
        </p:txBody>
      </p:sp>
      <p:pic>
        <p:nvPicPr>
          <p:cNvPr id="6148" name="Picture 4" descr="LE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949700"/>
            <a:ext cx="2085975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656" y="3860800"/>
            <a:ext cx="3875087" cy="22479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5181599" y="61087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FF00FF"/>
                </a:solidFill>
                <a:latin typeface="Times New Roman" pitchFamily="18" charset="0"/>
              </a:rPr>
              <a:t>Typical </a:t>
            </a:r>
            <a:r>
              <a:rPr lang="en-US" sz="2400" b="1" dirty="0" smtClean="0">
                <a:solidFill>
                  <a:srgbClr val="FF00FF"/>
                </a:solidFill>
                <a:latin typeface="Times New Roman" pitchFamily="18" charset="0"/>
              </a:rPr>
              <a:t>LEDs</a:t>
            </a:r>
            <a:endParaRPr lang="en-GB" sz="2400" b="1" dirty="0">
              <a:solidFill>
                <a:srgbClr val="FF00FF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ABD1F-7CBA-4CB7-AC07-8F71A72CF3C7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3"/>
          </a:solidFill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FF00"/>
                </a:solidFill>
              </a:rPr>
              <a:t>LED</a:t>
            </a:r>
            <a:endParaRPr lang="en-GB" smtClean="0">
              <a:solidFill>
                <a:srgbClr val="FFFF00"/>
              </a:solidFill>
            </a:endParaRPr>
          </a:p>
        </p:txBody>
      </p:sp>
      <p:grpSp>
        <p:nvGrpSpPr>
          <p:cNvPr id="9219" name="Group 15"/>
          <p:cNvGrpSpPr>
            <a:grpSpLocks/>
          </p:cNvGrpSpPr>
          <p:nvPr/>
        </p:nvGrpSpPr>
        <p:grpSpPr bwMode="auto">
          <a:xfrm>
            <a:off x="1219200" y="1905000"/>
            <a:ext cx="4156075" cy="4651375"/>
            <a:chOff x="768" y="1200"/>
            <a:chExt cx="2618" cy="2930"/>
          </a:xfrm>
        </p:grpSpPr>
        <p:pic>
          <p:nvPicPr>
            <p:cNvPr id="922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" y="1212"/>
              <a:ext cx="2065" cy="2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6" name="Text Box 5"/>
            <p:cNvSpPr txBox="1">
              <a:spLocks noChangeArrowheads="1"/>
            </p:cNvSpPr>
            <p:nvPr/>
          </p:nvSpPr>
          <p:spPr bwMode="auto">
            <a:xfrm>
              <a:off x="1704" y="1200"/>
              <a:ext cx="986" cy="2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b="1" i="1">
                  <a:solidFill>
                    <a:srgbClr val="FF0000"/>
                  </a:solidFill>
                  <a:latin typeface="Comic Sans MS" pitchFamily="66" charset="0"/>
                </a:rPr>
                <a:t>Light energy</a:t>
              </a:r>
            </a:p>
          </p:txBody>
        </p:sp>
        <p:sp>
          <p:nvSpPr>
            <p:cNvPr id="9227" name="Rectangle 6"/>
            <p:cNvSpPr>
              <a:spLocks noChangeArrowheads="1"/>
            </p:cNvSpPr>
            <p:nvPr/>
          </p:nvSpPr>
          <p:spPr bwMode="auto">
            <a:xfrm>
              <a:off x="2986" y="2470"/>
              <a:ext cx="374" cy="9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9228" name="Text Box 7"/>
            <p:cNvSpPr txBox="1">
              <a:spLocks noChangeArrowheads="1"/>
            </p:cNvSpPr>
            <p:nvPr/>
          </p:nvSpPr>
          <p:spPr bwMode="auto">
            <a:xfrm>
              <a:off x="792" y="2663"/>
              <a:ext cx="6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600" b="1" i="1">
                  <a:solidFill>
                    <a:schemeClr val="accent2"/>
                  </a:solidFill>
                  <a:latin typeface="Comic Sans MS" pitchFamily="66" charset="0"/>
                </a:rPr>
                <a:t>p region</a:t>
              </a:r>
            </a:p>
          </p:txBody>
        </p:sp>
        <p:sp>
          <p:nvSpPr>
            <p:cNvPr id="9229" name="Text Box 8"/>
            <p:cNvSpPr txBox="1">
              <a:spLocks noChangeArrowheads="1"/>
            </p:cNvSpPr>
            <p:nvPr/>
          </p:nvSpPr>
          <p:spPr bwMode="auto">
            <a:xfrm>
              <a:off x="768" y="3215"/>
              <a:ext cx="6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600" b="1" i="1">
                  <a:solidFill>
                    <a:schemeClr val="accent2"/>
                  </a:solidFill>
                  <a:latin typeface="Comic Sans MS" pitchFamily="66" charset="0"/>
                </a:rPr>
                <a:t>n region</a:t>
              </a:r>
            </a:p>
          </p:txBody>
        </p:sp>
        <p:sp>
          <p:nvSpPr>
            <p:cNvPr id="9230" name="Text Box 9"/>
            <p:cNvSpPr txBox="1">
              <a:spLocks noChangeArrowheads="1"/>
            </p:cNvSpPr>
            <p:nvPr/>
          </p:nvSpPr>
          <p:spPr bwMode="auto">
            <a:xfrm>
              <a:off x="1472" y="2287"/>
              <a:ext cx="2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>
                  <a:latin typeface="Arial Unicode MS" pitchFamily="34" charset="-128"/>
                </a:rPr>
                <a:t>+</a:t>
              </a:r>
            </a:p>
          </p:txBody>
        </p:sp>
        <p:sp>
          <p:nvSpPr>
            <p:cNvPr id="9231" name="Text Box 10"/>
            <p:cNvSpPr txBox="1">
              <a:spLocks noChangeArrowheads="1"/>
            </p:cNvSpPr>
            <p:nvPr/>
          </p:nvSpPr>
          <p:spPr bwMode="auto">
            <a:xfrm>
              <a:off x="2728" y="1847"/>
              <a:ext cx="2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>
                  <a:latin typeface="Arial Unicode MS" pitchFamily="34" charset="-128"/>
                </a:rPr>
                <a:t>+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276600" y="1905000"/>
            <a:ext cx="5334000" cy="2057400"/>
            <a:chOff x="2064" y="1200"/>
            <a:chExt cx="3360" cy="1296"/>
          </a:xfrm>
        </p:grpSpPr>
        <p:sp>
          <p:nvSpPr>
            <p:cNvPr id="9222" name="Text Box 12"/>
            <p:cNvSpPr txBox="1">
              <a:spLocks noChangeArrowheads="1"/>
            </p:cNvSpPr>
            <p:nvPr/>
          </p:nvSpPr>
          <p:spPr bwMode="auto">
            <a:xfrm>
              <a:off x="3552" y="1200"/>
              <a:ext cx="1872" cy="1284"/>
            </a:xfrm>
            <a:prstGeom prst="rect">
              <a:avLst/>
            </a:prstGeom>
            <a:noFill/>
            <a:ln w="25400" cap="sq">
              <a:solidFill>
                <a:srgbClr val="FF0066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spcAft>
                  <a:spcPct val="40000"/>
                </a:spcAft>
                <a:buClr>
                  <a:schemeClr val="tx2"/>
                </a:buClr>
                <a:buFont typeface="Wingdings" pitchFamily="2" charset="2"/>
                <a:buNone/>
              </a:pPr>
              <a:r>
                <a:rPr lang="en-US" sz="2800">
                  <a:latin typeface="Times New Roman" pitchFamily="18" charset="0"/>
                </a:rPr>
                <a:t>Large</a:t>
              </a:r>
              <a:r>
                <a:rPr lang="en-GB" sz="2800">
                  <a:latin typeface="Times New Roman" pitchFamily="18" charset="0"/>
                </a:rPr>
                <a:t> exposed area </a:t>
              </a:r>
              <a:r>
                <a:rPr lang="en-US" sz="2800">
                  <a:latin typeface="Times New Roman" pitchFamily="18" charset="0"/>
                </a:rPr>
                <a:t>here </a:t>
              </a:r>
              <a:r>
                <a:rPr lang="en-GB" sz="2800">
                  <a:latin typeface="Times New Roman" pitchFamily="18" charset="0"/>
                </a:rPr>
                <a:t>permits </a:t>
              </a:r>
              <a:r>
                <a:rPr lang="en-US" sz="2800">
                  <a:latin typeface="Times New Roman" pitchFamily="18" charset="0"/>
                </a:rPr>
                <a:t>visible light to </a:t>
              </a:r>
              <a:r>
                <a:rPr lang="en-GB" sz="2800">
                  <a:latin typeface="Times New Roman" pitchFamily="18" charset="0"/>
                </a:rPr>
                <a:t>be emitted </a:t>
              </a:r>
              <a:r>
                <a:rPr lang="en-US" sz="2800">
                  <a:latin typeface="Times New Roman" pitchFamily="18" charset="0"/>
                </a:rPr>
                <a:t>to the outside world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9223" name="Line 13"/>
            <p:cNvSpPr>
              <a:spLocks noChangeShapeType="1"/>
            </p:cNvSpPr>
            <p:nvPr/>
          </p:nvSpPr>
          <p:spPr bwMode="auto">
            <a:xfrm flipH="1">
              <a:off x="2064" y="1440"/>
              <a:ext cx="912" cy="1056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9224" name="Line 14"/>
            <p:cNvSpPr>
              <a:spLocks noChangeShapeType="1"/>
            </p:cNvSpPr>
            <p:nvPr/>
          </p:nvSpPr>
          <p:spPr bwMode="auto">
            <a:xfrm>
              <a:off x="2976" y="1440"/>
              <a:ext cx="576" cy="0"/>
            </a:xfrm>
            <a:prstGeom prst="line">
              <a:avLst/>
            </a:prstGeom>
            <a:noFill/>
            <a:ln w="38100" cap="sq">
              <a:solidFill>
                <a:srgbClr val="FF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9ADF7E-7EFB-4064-BC1C-F5FD66642C2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366"/>
            <a:ext cx="9144000" cy="1143000"/>
          </a:xfrm>
          <a:solidFill>
            <a:schemeClr val="accent3"/>
          </a:solidFill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FF00"/>
                </a:solidFill>
              </a:rPr>
              <a:t>LED – Material and </a:t>
            </a:r>
            <a:r>
              <a:rPr lang="en-US" dirty="0" err="1" smtClean="0">
                <a:solidFill>
                  <a:srgbClr val="FFFF00"/>
                </a:solidFill>
              </a:rPr>
              <a:t>Colour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676400"/>
            <a:ext cx="76200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  <a:buClrTx/>
              <a:buFontTx/>
              <a:buChar char="•"/>
            </a:pPr>
            <a:r>
              <a:rPr lang="en-GB" smtClean="0">
                <a:cs typeface="Times New Roman" pitchFamily="18" charset="0"/>
              </a:rPr>
              <a:t>LED</a:t>
            </a:r>
            <a:r>
              <a:rPr lang="en-US" smtClean="0">
                <a:cs typeface="Times New Roman" pitchFamily="18" charset="0"/>
              </a:rPr>
              <a:t> is</a:t>
            </a:r>
            <a:r>
              <a:rPr lang="en-GB" smtClean="0">
                <a:cs typeface="Times New Roman" pitchFamily="18" charset="0"/>
              </a:rPr>
              <a:t> made of </a:t>
            </a:r>
            <a:r>
              <a:rPr lang="en-US" smtClean="0">
                <a:cs typeface="Times New Roman" pitchFamily="18" charset="0"/>
              </a:rPr>
              <a:t>either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  <a:buClr>
                <a:schemeClr val="bg1"/>
              </a:buClr>
              <a:buFontTx/>
              <a:buChar char="•"/>
            </a:pPr>
            <a:r>
              <a:rPr lang="en-US" sz="2400" smtClean="0">
                <a:solidFill>
                  <a:srgbClr val="FF0000"/>
                </a:solidFill>
                <a:cs typeface="Times New Roman" pitchFamily="18" charset="0"/>
              </a:rPr>
              <a:t>G</a:t>
            </a:r>
            <a:r>
              <a:rPr lang="en-GB" sz="2400" smtClean="0">
                <a:solidFill>
                  <a:srgbClr val="FF0000"/>
                </a:solidFill>
                <a:cs typeface="Times New Roman" pitchFamily="18" charset="0"/>
              </a:rPr>
              <a:t>allium </a:t>
            </a:r>
            <a:r>
              <a:rPr lang="en-US" sz="2400" smtClean="0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GB" sz="2400" smtClean="0">
                <a:solidFill>
                  <a:srgbClr val="FF0000"/>
                </a:solidFill>
                <a:cs typeface="Times New Roman" pitchFamily="18" charset="0"/>
              </a:rPr>
              <a:t>rsenide (GaAs)</a:t>
            </a:r>
            <a:r>
              <a:rPr lang="en-US" sz="2400" smtClean="0">
                <a:cs typeface="Times New Roman" pitchFamily="18" charset="0"/>
              </a:rPr>
              <a:t> – Infrared light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  <a:buClr>
                <a:schemeClr val="bg1"/>
              </a:buClr>
              <a:buFontTx/>
              <a:buChar char="•"/>
            </a:pPr>
            <a:r>
              <a:rPr lang="en-US" sz="2400" smtClean="0">
                <a:solidFill>
                  <a:srgbClr val="008000"/>
                </a:solidFill>
                <a:cs typeface="Times New Roman" pitchFamily="18" charset="0"/>
              </a:rPr>
              <a:t>G</a:t>
            </a:r>
            <a:r>
              <a:rPr lang="en-GB" sz="2400" smtClean="0">
                <a:solidFill>
                  <a:srgbClr val="008000"/>
                </a:solidFill>
                <a:cs typeface="Times New Roman" pitchFamily="18" charset="0"/>
              </a:rPr>
              <a:t>allium </a:t>
            </a:r>
            <a:r>
              <a:rPr lang="en-US" sz="2400" smtClean="0">
                <a:solidFill>
                  <a:srgbClr val="008000"/>
                </a:solidFill>
                <a:cs typeface="Times New Roman" pitchFamily="18" charset="0"/>
              </a:rPr>
              <a:t>A</a:t>
            </a:r>
            <a:r>
              <a:rPr lang="en-GB" sz="2400" smtClean="0">
                <a:solidFill>
                  <a:srgbClr val="008000"/>
                </a:solidFill>
                <a:cs typeface="Times New Roman" pitchFamily="18" charset="0"/>
              </a:rPr>
              <a:t>rsenide</a:t>
            </a:r>
            <a:r>
              <a:rPr lang="en-US" sz="2400" smtClean="0">
                <a:solidFill>
                  <a:srgbClr val="008000"/>
                </a:solidFill>
                <a:cs typeface="Times New Roman" pitchFamily="18" charset="0"/>
              </a:rPr>
              <a:t> P</a:t>
            </a:r>
            <a:r>
              <a:rPr lang="en-GB" sz="2400" smtClean="0">
                <a:solidFill>
                  <a:srgbClr val="008000"/>
                </a:solidFill>
                <a:cs typeface="Times New Roman" pitchFamily="18" charset="0"/>
              </a:rPr>
              <a:t>hosphide (GaAsP)</a:t>
            </a:r>
            <a:r>
              <a:rPr lang="en-US" sz="2400" smtClean="0">
                <a:cs typeface="Times New Roman" pitchFamily="18" charset="0"/>
              </a:rPr>
              <a:t> – either Red or Yellow light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  <a:buClr>
                <a:schemeClr val="bg1"/>
              </a:buClr>
              <a:buFontTx/>
              <a:buChar char="•"/>
            </a:pPr>
            <a:r>
              <a:rPr lang="en-US" sz="2400" smtClean="0">
                <a:solidFill>
                  <a:srgbClr val="0000FF"/>
                </a:solidFill>
                <a:cs typeface="Times New Roman" pitchFamily="18" charset="0"/>
              </a:rPr>
              <a:t>G</a:t>
            </a:r>
            <a:r>
              <a:rPr lang="en-GB" sz="2400" smtClean="0">
                <a:solidFill>
                  <a:srgbClr val="0000FF"/>
                </a:solidFill>
                <a:cs typeface="Times New Roman" pitchFamily="18" charset="0"/>
              </a:rPr>
              <a:t>allium </a:t>
            </a:r>
            <a:r>
              <a:rPr lang="en-US" sz="2400" smtClean="0">
                <a:solidFill>
                  <a:srgbClr val="0000FF"/>
                </a:solidFill>
                <a:cs typeface="Times New Roman" pitchFamily="18" charset="0"/>
              </a:rPr>
              <a:t>P</a:t>
            </a:r>
            <a:r>
              <a:rPr lang="en-GB" sz="2400" smtClean="0">
                <a:solidFill>
                  <a:srgbClr val="0000FF"/>
                </a:solidFill>
                <a:cs typeface="Times New Roman" pitchFamily="18" charset="0"/>
              </a:rPr>
              <a:t>hosphide (GaP)</a:t>
            </a:r>
            <a:r>
              <a:rPr lang="en-US" sz="2400" smtClean="0">
                <a:cs typeface="Times New Roman" pitchFamily="18" charset="0"/>
              </a:rPr>
              <a:t> – either Red or Green light</a:t>
            </a:r>
            <a:r>
              <a:rPr lang="en-GB" sz="2400" smtClean="0">
                <a:cs typeface="Times New Roman" pitchFamily="18" charset="0"/>
              </a:rPr>
              <a:t>.</a:t>
            </a:r>
            <a:r>
              <a:rPr lang="en-GB" smtClean="0"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ClrTx/>
              <a:buFontTx/>
              <a:buChar char="•"/>
            </a:pPr>
            <a:r>
              <a:rPr lang="en-US" smtClean="0">
                <a:solidFill>
                  <a:srgbClr val="FF0000"/>
                </a:solidFill>
                <a:cs typeface="Times New Roman" pitchFamily="18" charset="0"/>
              </a:rPr>
              <a:t>Red is the most common LED colour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ClrTx/>
              <a:buFontTx/>
              <a:buChar char="•"/>
            </a:pPr>
            <a:r>
              <a:rPr lang="en-US" smtClean="0">
                <a:solidFill>
                  <a:srgbClr val="0000FF"/>
                </a:solidFill>
                <a:cs typeface="Times New Roman" pitchFamily="18" charset="0"/>
              </a:rPr>
              <a:t>LED producing Blue light also available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ClrTx/>
              <a:buFontTx/>
              <a:buChar char="•"/>
            </a:pPr>
            <a:r>
              <a:rPr lang="en-GB" smtClean="0">
                <a:solidFill>
                  <a:srgbClr val="FF33CC"/>
                </a:solidFill>
                <a:cs typeface="Times New Roman" pitchFamily="18" charset="0"/>
              </a:rPr>
              <a:t>Si and </a:t>
            </a:r>
            <a:r>
              <a:rPr lang="en-US" smtClean="0">
                <a:solidFill>
                  <a:srgbClr val="FF33CC"/>
                </a:solidFill>
                <a:cs typeface="Times New Roman" pitchFamily="18" charset="0"/>
              </a:rPr>
              <a:t>Ge</a:t>
            </a:r>
            <a:r>
              <a:rPr lang="en-GB" smtClean="0">
                <a:solidFill>
                  <a:srgbClr val="FF33CC"/>
                </a:solidFill>
                <a:cs typeface="Times New Roman" pitchFamily="18" charset="0"/>
              </a:rPr>
              <a:t> are not used because they </a:t>
            </a:r>
            <a:r>
              <a:rPr lang="en-US" smtClean="0">
                <a:solidFill>
                  <a:srgbClr val="FF33CC"/>
                </a:solidFill>
                <a:cs typeface="Times New Roman" pitchFamily="18" charset="0"/>
              </a:rPr>
              <a:t>produce heat rather than light</a:t>
            </a:r>
            <a:r>
              <a:rPr lang="en-US" smtClean="0">
                <a:solidFill>
                  <a:schemeClr val="accent2"/>
                </a:solidFill>
                <a:cs typeface="Times New Roman" pitchFamily="18" charset="0"/>
              </a:rPr>
              <a:t> </a:t>
            </a:r>
            <a:endParaRPr lang="en-GB" smtClean="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ABD1F-7CBA-4CB7-AC07-8F71A72CF3C7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1143000"/>
          </a:xfrm>
          <a:solidFill>
            <a:schemeClr val="accent3"/>
          </a:solidFill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FF00"/>
                </a:solidFill>
              </a:rPr>
              <a:t>LED Brightness</a:t>
            </a:r>
            <a:endParaRPr lang="en-GB" dirty="0" smtClean="0">
              <a:solidFill>
                <a:srgbClr val="FFFF00"/>
              </a:solidFill>
            </a:endParaRP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1984375" y="1412875"/>
            <a:ext cx="3308350" cy="2976563"/>
            <a:chOff x="1442" y="1036"/>
            <a:chExt cx="1294" cy="1510"/>
          </a:xfrm>
        </p:grpSpPr>
        <p:sp>
          <p:nvSpPr>
            <p:cNvPr id="11273" name="Line 4"/>
            <p:cNvSpPr>
              <a:spLocks noChangeShapeType="1"/>
            </p:cNvSpPr>
            <p:nvPr/>
          </p:nvSpPr>
          <p:spPr bwMode="auto">
            <a:xfrm flipV="1">
              <a:off x="1696" y="1152"/>
              <a:ext cx="0" cy="1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11274" name="Line 5"/>
            <p:cNvSpPr>
              <a:spLocks noChangeShapeType="1"/>
            </p:cNvSpPr>
            <p:nvPr/>
          </p:nvSpPr>
          <p:spPr bwMode="auto">
            <a:xfrm>
              <a:off x="1627" y="2314"/>
              <a:ext cx="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11275" name="Line 6"/>
            <p:cNvSpPr>
              <a:spLocks noChangeShapeType="1"/>
            </p:cNvSpPr>
            <p:nvPr/>
          </p:nvSpPr>
          <p:spPr bwMode="auto">
            <a:xfrm flipV="1">
              <a:off x="1696" y="1432"/>
              <a:ext cx="687" cy="88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11276" name="Text Box 7"/>
            <p:cNvSpPr txBox="1">
              <a:spLocks noChangeArrowheads="1"/>
            </p:cNvSpPr>
            <p:nvPr/>
          </p:nvSpPr>
          <p:spPr bwMode="auto">
            <a:xfrm>
              <a:off x="1819" y="2361"/>
              <a:ext cx="917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i="1">
                  <a:latin typeface="Comic Sans MS" pitchFamily="66" charset="0"/>
                </a:rPr>
                <a:t>Forward current</a:t>
              </a:r>
            </a:p>
          </p:txBody>
        </p:sp>
        <p:sp>
          <p:nvSpPr>
            <p:cNvPr id="11277" name="Text Box 8"/>
            <p:cNvSpPr txBox="1">
              <a:spLocks noChangeArrowheads="1"/>
            </p:cNvSpPr>
            <p:nvPr/>
          </p:nvSpPr>
          <p:spPr bwMode="auto">
            <a:xfrm rot="-5400000">
              <a:off x="960" y="1518"/>
              <a:ext cx="1107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i="1">
                  <a:latin typeface="Comic Sans MS" pitchFamily="66" charset="0"/>
                </a:rPr>
                <a:t>Light output</a:t>
              </a:r>
            </a:p>
          </p:txBody>
        </p:sp>
      </p:grpSp>
      <p:sp>
        <p:nvSpPr>
          <p:cNvPr id="11268" name="Text Box 9"/>
          <p:cNvSpPr txBox="1">
            <a:spLocks noChangeArrowheads="1"/>
          </p:cNvSpPr>
          <p:nvPr/>
        </p:nvSpPr>
        <p:spPr bwMode="auto">
          <a:xfrm>
            <a:off x="5219700" y="1889125"/>
            <a:ext cx="3171825" cy="1930400"/>
          </a:xfrm>
          <a:prstGeom prst="rect">
            <a:avLst/>
          </a:prstGeom>
          <a:noFill/>
          <a:ln w="12700" cap="sq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400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A</a:t>
            </a:r>
            <a:r>
              <a:rPr lang="en-GB" sz="2400">
                <a:latin typeface="Times New Roman" pitchFamily="18" charset="0"/>
              </a:rPr>
              <a:t>mount of </a:t>
            </a:r>
            <a:r>
              <a:rPr lang="en-GB" sz="2400">
                <a:solidFill>
                  <a:srgbClr val="008000"/>
                </a:solidFill>
                <a:latin typeface="Times New Roman" pitchFamily="18" charset="0"/>
              </a:rPr>
              <a:t>power</a:t>
            </a:r>
            <a:r>
              <a:rPr lang="en-US" sz="2400">
                <a:solidFill>
                  <a:srgbClr val="008000"/>
                </a:solidFill>
                <a:latin typeface="Times New Roman" pitchFamily="18" charset="0"/>
              </a:rPr>
              <a:t> </a:t>
            </a:r>
            <a:r>
              <a:rPr lang="en-GB" sz="2400">
                <a:latin typeface="Times New Roman" pitchFamily="18" charset="0"/>
              </a:rPr>
              <a:t>output translated into light</a:t>
            </a:r>
            <a:r>
              <a:rPr lang="en-US" sz="2400">
                <a:latin typeface="Times New Roman" pitchFamily="18" charset="0"/>
              </a:rPr>
              <a:t> in an LED</a:t>
            </a:r>
            <a:r>
              <a:rPr lang="en-GB" sz="2400">
                <a:latin typeface="Times New Roman" pitchFamily="18" charset="0"/>
              </a:rPr>
              <a:t> is </a:t>
            </a:r>
            <a:r>
              <a:rPr lang="en-GB" sz="2400">
                <a:solidFill>
                  <a:srgbClr val="008000"/>
                </a:solidFill>
                <a:latin typeface="Times New Roman" pitchFamily="18" charset="0"/>
              </a:rPr>
              <a:t>directly proportional</a:t>
            </a:r>
            <a:r>
              <a:rPr lang="en-GB" sz="2400">
                <a:latin typeface="Times New Roman" pitchFamily="18" charset="0"/>
              </a:rPr>
              <a:t> to the forward </a:t>
            </a:r>
            <a:r>
              <a:rPr lang="en-GB" sz="2400">
                <a:solidFill>
                  <a:srgbClr val="008000"/>
                </a:solidFill>
                <a:latin typeface="Times New Roman" pitchFamily="18" charset="0"/>
              </a:rPr>
              <a:t>current</a:t>
            </a:r>
            <a:r>
              <a:rPr lang="en-GB" sz="2400">
                <a:latin typeface="Times New Roman" pitchFamily="18" charset="0"/>
              </a:rPr>
              <a:t>, I</a:t>
            </a:r>
            <a:r>
              <a:rPr lang="en-GB" sz="2400" baseline="-25000">
                <a:latin typeface="Times New Roman" pitchFamily="18" charset="0"/>
              </a:rPr>
              <a:t>F</a:t>
            </a:r>
            <a:r>
              <a:rPr lang="en-GB" sz="2400">
                <a:latin typeface="Times New Roman" pitchFamily="18" charset="0"/>
              </a:rPr>
              <a:t>. 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1908175" y="4586288"/>
            <a:ext cx="6310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This means that Brightness of LED depends on I</a:t>
            </a:r>
            <a:r>
              <a:rPr lang="en-US" sz="2400" baseline="-25000">
                <a:solidFill>
                  <a:srgbClr val="FF0000"/>
                </a:solidFill>
                <a:latin typeface="Times New Roman" pitchFamily="18" charset="0"/>
              </a:rPr>
              <a:t>F</a:t>
            </a:r>
            <a:endParaRPr lang="en-GB" sz="2400" baseline="-25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966913" y="5159375"/>
            <a:ext cx="63103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sz="2400" baseline="-25000">
                <a:solidFill>
                  <a:srgbClr val="0000FF"/>
                </a:solidFill>
                <a:latin typeface="Times New Roman" pitchFamily="18" charset="0"/>
              </a:rPr>
              <a:t>F</a:t>
            </a:r>
            <a:r>
              <a:rPr lang="en-US" sz="2400">
                <a:solidFill>
                  <a:srgbClr val="0000FF"/>
                </a:solidFill>
                <a:latin typeface="Times New Roman" pitchFamily="18" charset="0"/>
              </a:rPr>
              <a:t> in an LED circuit is typically controlled by the resistance present in the circuit</a:t>
            </a:r>
            <a:endParaRPr lang="en-GB" sz="2400" baseline="-25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1946275" y="6000750"/>
            <a:ext cx="67119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009900"/>
                </a:solidFill>
                <a:latin typeface="Times New Roman" pitchFamily="18" charset="0"/>
              </a:rPr>
              <a:t>Note, however, that too high a I</a:t>
            </a:r>
            <a:r>
              <a:rPr lang="en-US" sz="2400" baseline="-25000">
                <a:solidFill>
                  <a:srgbClr val="009900"/>
                </a:solidFill>
                <a:latin typeface="Times New Roman" pitchFamily="18" charset="0"/>
              </a:rPr>
              <a:t>F</a:t>
            </a:r>
            <a:r>
              <a:rPr lang="en-US" sz="2400">
                <a:solidFill>
                  <a:srgbClr val="009900"/>
                </a:solidFill>
                <a:latin typeface="Times New Roman" pitchFamily="18" charset="0"/>
              </a:rPr>
              <a:t> may cause LED to be damaged</a:t>
            </a:r>
            <a:endParaRPr lang="en-GB" sz="2400" baseline="-25000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9ADF7E-7EFB-4064-BC1C-F5FD66642C2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/>
      <p:bldP spid="9227" grpId="0"/>
      <p:bldP spid="922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0 Anniversary PPT Templat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0th Annivery PPT Design A (4：3) (002) [Read-Only]" id="{45DF7099-C70D-41F1-B2E5-99D13C9E911C}" vid="{75C0B527-E81C-44C3-B468-397BD0E5433F}"/>
    </a:ext>
  </a:extLst>
</a:theme>
</file>

<file path=ppt/theme/theme3.xml><?xml version="1.0" encoding="utf-8"?>
<a:theme xmlns:a="http://schemas.openxmlformats.org/drawingml/2006/main" name="1_60 Anniversary PPT Templat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0th Annivery PPT Design A (4：3) (002) [Read-Only]" id="{45DF7099-C70D-41F1-B2E5-99D13C9E911C}" vid="{75C0B527-E81C-44C3-B468-397BD0E5433F}"/>
    </a:ext>
  </a:extLst>
</a:theme>
</file>

<file path=ppt/theme/theme4.xml><?xml version="1.0" encoding="utf-8"?>
<a:theme xmlns:a="http://schemas.openxmlformats.org/drawingml/2006/main" name="2_60 Anniversary PPT Templat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0th Annivery PPT Design A (4：3) (002) [Read-Only]" id="{45DF7099-C70D-41F1-B2E5-99D13C9E911C}" vid="{75C0B527-E81C-44C3-B468-397BD0E5433F}"/>
    </a:ext>
  </a:extLst>
</a:theme>
</file>

<file path=ppt/theme/theme5.xml><?xml version="1.0" encoding="utf-8"?>
<a:theme xmlns:a="http://schemas.openxmlformats.org/drawingml/2006/main" name="3_60 Anniversary PPT Templat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0th Annivery PPT Design A (4：3) (002) [Read-Only]" id="{45DF7099-C70D-41F1-B2E5-99D13C9E911C}" vid="{75C0B527-E81C-44C3-B468-397BD0E5433F}"/>
    </a:ext>
  </a:extLst>
</a:theme>
</file>

<file path=ppt/theme/theme6.xml><?xml version="1.0" encoding="utf-8"?>
<a:theme xmlns:a="http://schemas.openxmlformats.org/drawingml/2006/main" name="4_60 Anniversary PPT Templat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0th Annivery PPT Design A (4：3) (002) [Read-Only]" id="{45DF7099-C70D-41F1-B2E5-99D13C9E911C}" vid="{75C0B527-E81C-44C3-B468-397BD0E5433F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</TotalTime>
  <Words>1008</Words>
  <Application>Microsoft Office PowerPoint</Application>
  <PresentationFormat>On-screen Show (4:3)</PresentationFormat>
  <Paragraphs>207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52" baseType="lpstr">
      <vt:lpstr>Algerian</vt:lpstr>
      <vt:lpstr>Arial</vt:lpstr>
      <vt:lpstr>Arial Unicode MS</vt:lpstr>
      <vt:lpstr>Book Antiqua</vt:lpstr>
      <vt:lpstr>Calibri</vt:lpstr>
      <vt:lpstr>Calibri Light</vt:lpstr>
      <vt:lpstr>Comic Sans MS</vt:lpstr>
      <vt:lpstr>Lucida Sans</vt:lpstr>
      <vt:lpstr>Symbol</vt:lpstr>
      <vt:lpstr>Times New Roman</vt:lpstr>
      <vt:lpstr>UniversalMath1 BT</vt:lpstr>
      <vt:lpstr>Verdana</vt:lpstr>
      <vt:lpstr>Wingdings</vt:lpstr>
      <vt:lpstr>Wingdings 2</vt:lpstr>
      <vt:lpstr>Wingdings 3</vt:lpstr>
      <vt:lpstr>Apex</vt:lpstr>
      <vt:lpstr>60 Anniversary PPT Template 1</vt:lpstr>
      <vt:lpstr>1_60 Anniversary PPT Template 1</vt:lpstr>
      <vt:lpstr>2_60 Anniversary PPT Template 1</vt:lpstr>
      <vt:lpstr>3_60 Anniversary PPT Template 1</vt:lpstr>
      <vt:lpstr>4_60 Anniversary PPT Template 1</vt:lpstr>
      <vt:lpstr>Equation</vt:lpstr>
      <vt:lpstr>Chapter 20: Special Purpose Diodes (Part 2)</vt:lpstr>
      <vt:lpstr>PowerPoint Presentation</vt:lpstr>
      <vt:lpstr>PowerPoint Presentation</vt:lpstr>
      <vt:lpstr>PowerPoint Presentation</vt:lpstr>
      <vt:lpstr>LED</vt:lpstr>
      <vt:lpstr>LED</vt:lpstr>
      <vt:lpstr>LED</vt:lpstr>
      <vt:lpstr>LED – Material and Colour</vt:lpstr>
      <vt:lpstr>LED Brightness</vt:lpstr>
      <vt:lpstr>LED - Forward and Breakdown   Voltages</vt:lpstr>
      <vt:lpstr>7-Segment Displays</vt:lpstr>
      <vt:lpstr>7-Segment Displays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Diodes</dc:title>
  <dc:creator>s22217</dc:creator>
  <cp:lastModifiedBy>Thio-Tang Choy Yong</cp:lastModifiedBy>
  <cp:revision>48</cp:revision>
  <dcterms:created xsi:type="dcterms:W3CDTF">2006-05-31T11:19:18Z</dcterms:created>
  <dcterms:modified xsi:type="dcterms:W3CDTF">2018-03-16T08:45:02Z</dcterms:modified>
</cp:coreProperties>
</file>