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8" r:id="rId2"/>
    <p:sldMasterId id="2147483780" r:id="rId3"/>
  </p:sldMasterIdLst>
  <p:notesMasterIdLst>
    <p:notesMasterId r:id="rId35"/>
  </p:notesMasterIdLst>
  <p:handoutMasterIdLst>
    <p:handoutMasterId r:id="rId36"/>
  </p:handoutMasterIdLst>
  <p:sldIdLst>
    <p:sldId id="326" r:id="rId4"/>
    <p:sldId id="327" r:id="rId5"/>
    <p:sldId id="328" r:id="rId6"/>
    <p:sldId id="329" r:id="rId7"/>
    <p:sldId id="266" r:id="rId8"/>
    <p:sldId id="267" r:id="rId9"/>
    <p:sldId id="332" r:id="rId10"/>
    <p:sldId id="330" r:id="rId11"/>
    <p:sldId id="331" r:id="rId12"/>
    <p:sldId id="338" r:id="rId13"/>
    <p:sldId id="336" r:id="rId14"/>
    <p:sldId id="333" r:id="rId15"/>
    <p:sldId id="334" r:id="rId16"/>
    <p:sldId id="335" r:id="rId17"/>
    <p:sldId id="340" r:id="rId18"/>
    <p:sldId id="341" r:id="rId19"/>
    <p:sldId id="314" r:id="rId20"/>
    <p:sldId id="315" r:id="rId21"/>
    <p:sldId id="342" r:id="rId22"/>
    <p:sldId id="359" r:id="rId23"/>
    <p:sldId id="360" r:id="rId24"/>
    <p:sldId id="361" r:id="rId25"/>
    <p:sldId id="363" r:id="rId26"/>
    <p:sldId id="364" r:id="rId27"/>
    <p:sldId id="368" r:id="rId28"/>
    <p:sldId id="365" r:id="rId29"/>
    <p:sldId id="366" r:id="rId30"/>
    <p:sldId id="367" r:id="rId31"/>
    <p:sldId id="370" r:id="rId32"/>
    <p:sldId id="371" r:id="rId33"/>
    <p:sldId id="356" r:id="rId34"/>
  </p:sldIdLst>
  <p:sldSz cx="9144000" cy="6858000" type="screen4x3"/>
  <p:notesSz cx="6765925" cy="98679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00"/>
    <a:srgbClr val="008080"/>
    <a:srgbClr val="009999"/>
    <a:srgbClr val="0066FF"/>
    <a:srgbClr val="008000"/>
    <a:srgbClr val="FF0000"/>
    <a:srgbClr val="993300"/>
    <a:srgbClr val="0000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62" autoAdjust="0"/>
  </p:normalViewPr>
  <p:slideViewPr>
    <p:cSldViewPr snapToObjects="1">
      <p:cViewPr varScale="1">
        <p:scale>
          <a:sx n="65" d="100"/>
          <a:sy n="65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2.xml"/><Relationship Id="rId1" Type="http://schemas.openxmlformats.org/officeDocument/2006/relationships/slide" Target="slides/slide20.xml"/><Relationship Id="rId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7A2522-ADD3-4DCF-B111-1CDE9AA28A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65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6252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321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74188"/>
            <a:ext cx="29321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32C11E-4988-4D5A-AB95-766173516A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07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B479D-A08D-4831-8D28-2A95CC7C6D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4A86-EB7C-4893-8648-A3B2F30A3DA8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DFA41-6AD9-4310-9BA8-6D9EF755C837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0A95B-5F33-4A57-913D-4B09ECFE0E13}" type="slidenum">
              <a:rPr lang="en-GB"/>
              <a:pPr>
                <a:defRPr/>
              </a:pPr>
              <a:t>‹#›</a:t>
            </a:fld>
            <a:r>
              <a:rPr lang="en-GB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04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7B768-ACED-48E3-8038-C2E667F959D8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5FC67-F08D-44F6-AFEF-34FF492732EF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19DB5-1677-45A7-B4C0-BA73835DF8EC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FC75-BED4-4BC9-8758-850CD344A8C8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68750-439F-45CC-979A-8002E038663F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8109B-8A3E-4D4A-AB64-81E6EF275941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9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EE2F5-3487-433F-8693-58C1C95C641E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20211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802775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49236" y="593685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21: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Bipolar Junction Transistors </a:t>
            </a:r>
            <a:r>
              <a:rPr lang="en-US" sz="54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(Part </a:t>
            </a: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7890" y="3505200"/>
            <a:ext cx="3751185" cy="68888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pPr eaLnBrk="1" hangingPunct="1">
              <a:defRPr/>
            </a:pPr>
            <a:r>
              <a:rPr lang="en-GB" dirty="0" smtClean="0"/>
              <a:t>Basic Characteristics of BJT</a:t>
            </a:r>
          </a:p>
        </p:txBody>
      </p:sp>
      <p:pic>
        <p:nvPicPr>
          <p:cNvPr id="11" name="Picture 4" descr="ag00053_"/>
          <p:cNvPicPr>
            <a:picLocks noChangeAspect="1" noChangeArrowheads="1" noCrop="1"/>
          </p:cNvPicPr>
          <p:nvPr/>
        </p:nvPicPr>
        <p:blipFill>
          <a:blip r:embed="rId2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0" y="3057525"/>
            <a:ext cx="741838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B479D-A08D-4831-8D28-2A95CC7C6D3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77825" y="1600200"/>
            <a:ext cx="8480425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 practice,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en-US" baseline="-25000" dirty="0" smtClean="0">
                <a:solidFill>
                  <a:schemeClr val="bg1"/>
                </a:solidFill>
              </a:rPr>
              <a:t>CC</a:t>
            </a:r>
            <a:r>
              <a:rPr lang="en-US" dirty="0" smtClean="0">
                <a:solidFill>
                  <a:schemeClr val="bg1"/>
                </a:solidFill>
              </a:rPr>
              <a:t> is usually taken directly from a power supply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en-US" baseline="-25000" dirty="0" smtClean="0">
                <a:solidFill>
                  <a:schemeClr val="bg1"/>
                </a:solidFill>
              </a:rPr>
              <a:t>BB</a:t>
            </a:r>
            <a:r>
              <a:rPr lang="en-US" dirty="0" smtClean="0">
                <a:solidFill>
                  <a:schemeClr val="bg1"/>
                </a:solidFill>
              </a:rPr>
              <a:t> is usually obtained from a voltage divider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3556" name="Text Box 46"/>
          <p:cNvSpPr txBox="1">
            <a:spLocks noChangeArrowheads="1"/>
          </p:cNvSpPr>
          <p:nvPr/>
        </p:nvSpPr>
        <p:spPr bwMode="auto">
          <a:xfrm>
            <a:off x="6931025" y="477202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>
                <a:solidFill>
                  <a:srgbClr val="FFFF00"/>
                </a:solidFill>
              </a:rPr>
              <a:t>V</a:t>
            </a:r>
            <a:r>
              <a:rPr lang="en-GB" sz="2400" b="1" baseline="-25000">
                <a:solidFill>
                  <a:srgbClr val="FFFF00"/>
                </a:solidFill>
              </a:rPr>
              <a:t>CC</a:t>
            </a:r>
            <a:endParaRPr lang="en-GB" sz="2400" b="1">
              <a:solidFill>
                <a:srgbClr val="FFFF00"/>
              </a:solidFill>
            </a:endParaRPr>
          </a:p>
        </p:txBody>
      </p:sp>
      <p:grpSp>
        <p:nvGrpSpPr>
          <p:cNvPr id="23557" name="Group 70"/>
          <p:cNvGrpSpPr>
            <a:grpSpLocks/>
          </p:cNvGrpSpPr>
          <p:nvPr/>
        </p:nvGrpSpPr>
        <p:grpSpPr bwMode="auto">
          <a:xfrm>
            <a:off x="2366963" y="3714750"/>
            <a:ext cx="4605337" cy="3022600"/>
            <a:chOff x="1491" y="2340"/>
            <a:chExt cx="2901" cy="1904"/>
          </a:xfrm>
        </p:grpSpPr>
        <p:grpSp>
          <p:nvGrpSpPr>
            <p:cNvPr id="23558" name="Group 4"/>
            <p:cNvGrpSpPr>
              <a:grpSpLocks/>
            </p:cNvGrpSpPr>
            <p:nvPr/>
          </p:nvGrpSpPr>
          <p:grpSpPr bwMode="auto">
            <a:xfrm>
              <a:off x="2535" y="2748"/>
              <a:ext cx="560" cy="729"/>
              <a:chOff x="2823" y="2435"/>
              <a:chExt cx="652" cy="835"/>
            </a:xfrm>
          </p:grpSpPr>
          <p:sp>
            <p:nvSpPr>
              <p:cNvPr id="23590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2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3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4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5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6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3559" name="Freeform 13"/>
            <p:cNvSpPr>
              <a:spLocks/>
            </p:cNvSpPr>
            <p:nvPr/>
          </p:nvSpPr>
          <p:spPr bwMode="auto">
            <a:xfrm rot="-5400000">
              <a:off x="1874" y="3393"/>
              <a:ext cx="278" cy="155"/>
            </a:xfrm>
            <a:custGeom>
              <a:avLst/>
              <a:gdLst>
                <a:gd name="T0" fmla="*/ 0 w 2475"/>
                <a:gd name="T1" fmla="*/ 75 h 1110"/>
                <a:gd name="T2" fmla="*/ 22 w 2475"/>
                <a:gd name="T3" fmla="*/ 2 h 1110"/>
                <a:gd name="T4" fmla="*/ 45 w 2475"/>
                <a:gd name="T5" fmla="*/ 153 h 1110"/>
                <a:gd name="T6" fmla="*/ 86 w 2475"/>
                <a:gd name="T7" fmla="*/ 2 h 1110"/>
                <a:gd name="T8" fmla="*/ 111 w 2475"/>
                <a:gd name="T9" fmla="*/ 153 h 1110"/>
                <a:gd name="T10" fmla="*/ 155 w 2475"/>
                <a:gd name="T11" fmla="*/ 0 h 1110"/>
                <a:gd name="T12" fmla="*/ 184 w 2475"/>
                <a:gd name="T13" fmla="*/ 155 h 1110"/>
                <a:gd name="T14" fmla="*/ 226 w 2475"/>
                <a:gd name="T15" fmla="*/ 0 h 1110"/>
                <a:gd name="T16" fmla="*/ 253 w 2475"/>
                <a:gd name="T17" fmla="*/ 155 h 1110"/>
                <a:gd name="T18" fmla="*/ 278 w 2475"/>
                <a:gd name="T19" fmla="*/ 7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0" name="Freeform 15"/>
            <p:cNvSpPr>
              <a:spLocks/>
            </p:cNvSpPr>
            <p:nvPr/>
          </p:nvSpPr>
          <p:spPr bwMode="auto">
            <a:xfrm>
              <a:off x="2012" y="3099"/>
              <a:ext cx="523" cy="256"/>
            </a:xfrm>
            <a:custGeom>
              <a:avLst/>
              <a:gdLst>
                <a:gd name="T0" fmla="*/ 523 w 636"/>
                <a:gd name="T1" fmla="*/ 0 h 474"/>
                <a:gd name="T2" fmla="*/ 0 w 636"/>
                <a:gd name="T3" fmla="*/ 0 h 474"/>
                <a:gd name="T4" fmla="*/ 0 w 636"/>
                <a:gd name="T5" fmla="*/ 256 h 474"/>
                <a:gd name="T6" fmla="*/ 0 60000 65536"/>
                <a:gd name="T7" fmla="*/ 0 60000 65536"/>
                <a:gd name="T8" fmla="*/ 0 60000 65536"/>
                <a:gd name="T9" fmla="*/ 0 w 636"/>
                <a:gd name="T10" fmla="*/ 0 h 474"/>
                <a:gd name="T11" fmla="*/ 636 w 636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6" h="474">
                  <a:moveTo>
                    <a:pt x="636" y="0"/>
                  </a:moveTo>
                  <a:lnTo>
                    <a:pt x="0" y="0"/>
                  </a:lnTo>
                  <a:lnTo>
                    <a:pt x="0" y="474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3561" name="Group 16"/>
            <p:cNvGrpSpPr>
              <a:grpSpLocks/>
            </p:cNvGrpSpPr>
            <p:nvPr/>
          </p:nvGrpSpPr>
          <p:grpSpPr bwMode="auto">
            <a:xfrm>
              <a:off x="2909" y="4139"/>
              <a:ext cx="186" cy="105"/>
              <a:chOff x="864" y="1680"/>
              <a:chExt cx="192" cy="108"/>
            </a:xfrm>
          </p:grpSpPr>
          <p:sp>
            <p:nvSpPr>
              <p:cNvPr id="23587" name="Line 1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8" name="Line 18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9" name="Line 19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3562" name="Line 20"/>
            <p:cNvSpPr>
              <a:spLocks noChangeShapeType="1"/>
            </p:cNvSpPr>
            <p:nvPr/>
          </p:nvSpPr>
          <p:spPr bwMode="auto">
            <a:xfrm>
              <a:off x="2990" y="3477"/>
              <a:ext cx="6" cy="63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3" name="Freeform 21"/>
            <p:cNvSpPr>
              <a:spLocks/>
            </p:cNvSpPr>
            <p:nvPr/>
          </p:nvSpPr>
          <p:spPr bwMode="auto">
            <a:xfrm>
              <a:off x="2012" y="3620"/>
              <a:ext cx="974" cy="347"/>
            </a:xfrm>
            <a:custGeom>
              <a:avLst/>
              <a:gdLst>
                <a:gd name="T0" fmla="*/ 0 w 1596"/>
                <a:gd name="T1" fmla="*/ 0 h 468"/>
                <a:gd name="T2" fmla="*/ 0 w 1596"/>
                <a:gd name="T3" fmla="*/ 347 h 468"/>
                <a:gd name="T4" fmla="*/ 974 w 1596"/>
                <a:gd name="T5" fmla="*/ 347 h 468"/>
                <a:gd name="T6" fmla="*/ 0 60000 65536"/>
                <a:gd name="T7" fmla="*/ 0 60000 65536"/>
                <a:gd name="T8" fmla="*/ 0 60000 65536"/>
                <a:gd name="T9" fmla="*/ 0 w 1596"/>
                <a:gd name="T10" fmla="*/ 0 h 468"/>
                <a:gd name="T11" fmla="*/ 1596 w 1596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6" h="468">
                  <a:moveTo>
                    <a:pt x="0" y="0"/>
                  </a:moveTo>
                  <a:lnTo>
                    <a:pt x="0" y="468"/>
                  </a:lnTo>
                  <a:lnTo>
                    <a:pt x="1596" y="468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3564" name="Group 28"/>
            <p:cNvGrpSpPr>
              <a:grpSpLocks/>
            </p:cNvGrpSpPr>
            <p:nvPr/>
          </p:nvGrpSpPr>
          <p:grpSpPr bwMode="auto">
            <a:xfrm>
              <a:off x="2143" y="2725"/>
              <a:ext cx="516" cy="299"/>
              <a:chOff x="1290" y="2582"/>
              <a:chExt cx="456" cy="343"/>
            </a:xfrm>
          </p:grpSpPr>
          <p:sp>
            <p:nvSpPr>
              <p:cNvPr id="23585" name="Line 29"/>
              <p:cNvSpPr>
                <a:spLocks noChangeShapeType="1"/>
              </p:cNvSpPr>
              <p:nvPr/>
            </p:nvSpPr>
            <p:spPr bwMode="auto">
              <a:xfrm rot="-5400000">
                <a:off x="1518" y="2697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6" name="Text Box 30"/>
              <p:cNvSpPr txBox="1">
                <a:spLocks noChangeArrowheads="1"/>
              </p:cNvSpPr>
              <p:nvPr/>
            </p:nvSpPr>
            <p:spPr bwMode="auto">
              <a:xfrm>
                <a:off x="1320" y="2582"/>
                <a:ext cx="28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I</a:t>
                </a:r>
                <a:r>
                  <a:rPr lang="en-GB" sz="2400" b="1" baseline="-25000" dirty="0">
                    <a:solidFill>
                      <a:schemeClr val="bg1"/>
                    </a:solidFill>
                  </a:rPr>
                  <a:t>B</a:t>
                </a:r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565" name="Group 36"/>
            <p:cNvGrpSpPr>
              <a:grpSpLocks/>
            </p:cNvGrpSpPr>
            <p:nvPr/>
          </p:nvGrpSpPr>
          <p:grpSpPr bwMode="auto">
            <a:xfrm>
              <a:off x="2924" y="2340"/>
              <a:ext cx="1468" cy="1632"/>
              <a:chOff x="2993" y="2049"/>
              <a:chExt cx="1708" cy="1869"/>
            </a:xfrm>
          </p:grpSpPr>
          <p:sp>
            <p:nvSpPr>
              <p:cNvPr id="23576" name="Freeform 37"/>
              <p:cNvSpPr>
                <a:spLocks/>
              </p:cNvSpPr>
              <p:nvPr/>
            </p:nvSpPr>
            <p:spPr bwMode="auto">
              <a:xfrm rot="16578430" flipH="1">
                <a:off x="2939" y="2271"/>
                <a:ext cx="282" cy="174"/>
              </a:xfrm>
              <a:custGeom>
                <a:avLst/>
                <a:gdLst>
                  <a:gd name="T0" fmla="*/ 0 w 2475"/>
                  <a:gd name="T1" fmla="*/ 85 h 1110"/>
                  <a:gd name="T2" fmla="*/ 22 w 2475"/>
                  <a:gd name="T3" fmla="*/ 2 h 1110"/>
                  <a:gd name="T4" fmla="*/ 46 w 2475"/>
                  <a:gd name="T5" fmla="*/ 172 h 1110"/>
                  <a:gd name="T6" fmla="*/ 87 w 2475"/>
                  <a:gd name="T7" fmla="*/ 2 h 1110"/>
                  <a:gd name="T8" fmla="*/ 113 w 2475"/>
                  <a:gd name="T9" fmla="*/ 172 h 1110"/>
                  <a:gd name="T10" fmla="*/ 157 w 2475"/>
                  <a:gd name="T11" fmla="*/ 0 h 1110"/>
                  <a:gd name="T12" fmla="*/ 186 w 2475"/>
                  <a:gd name="T13" fmla="*/ 174 h 1110"/>
                  <a:gd name="T14" fmla="*/ 229 w 2475"/>
                  <a:gd name="T15" fmla="*/ 0 h 1110"/>
                  <a:gd name="T16" fmla="*/ 256 w 2475"/>
                  <a:gd name="T17" fmla="*/ 174 h 1110"/>
                  <a:gd name="T18" fmla="*/ 282 w 2475"/>
                  <a:gd name="T19" fmla="*/ 85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7" name="Line 38"/>
              <p:cNvSpPr>
                <a:spLocks noChangeShapeType="1"/>
              </p:cNvSpPr>
              <p:nvPr/>
            </p:nvSpPr>
            <p:spPr bwMode="auto">
              <a:xfrm rot="16200000" flipH="1">
                <a:off x="3004" y="2131"/>
                <a:ext cx="168" cy="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8" name="Freeform 39"/>
              <p:cNvSpPr>
                <a:spLocks/>
              </p:cNvSpPr>
              <p:nvPr/>
            </p:nvSpPr>
            <p:spPr bwMode="auto">
              <a:xfrm flipH="1">
                <a:off x="3077" y="2049"/>
                <a:ext cx="1518" cy="819"/>
              </a:xfrm>
              <a:custGeom>
                <a:avLst/>
                <a:gdLst>
                  <a:gd name="T0" fmla="*/ 1518 w 636"/>
                  <a:gd name="T1" fmla="*/ 0 h 474"/>
                  <a:gd name="T2" fmla="*/ 0 w 636"/>
                  <a:gd name="T3" fmla="*/ 0 h 474"/>
                  <a:gd name="T4" fmla="*/ 0 w 636"/>
                  <a:gd name="T5" fmla="*/ 819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9" name="Freeform 40"/>
              <p:cNvSpPr>
                <a:spLocks/>
              </p:cNvSpPr>
              <p:nvPr/>
            </p:nvSpPr>
            <p:spPr bwMode="auto">
              <a:xfrm flipH="1">
                <a:off x="3086" y="3026"/>
                <a:ext cx="1505" cy="892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892 h 468"/>
                  <a:gd name="T4" fmla="*/ 1505 w 1596"/>
                  <a:gd name="T5" fmla="*/ 892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3580" name="Group 41"/>
              <p:cNvGrpSpPr>
                <a:grpSpLocks/>
              </p:cNvGrpSpPr>
              <p:nvPr/>
            </p:nvGrpSpPr>
            <p:grpSpPr bwMode="auto">
              <a:xfrm flipH="1">
                <a:off x="4482" y="2868"/>
                <a:ext cx="219" cy="150"/>
                <a:chOff x="2542" y="4003"/>
                <a:chExt cx="510" cy="375"/>
              </a:xfrm>
            </p:grpSpPr>
            <p:sp>
              <p:nvSpPr>
                <p:cNvPr id="23581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582" name="Line 43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583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584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3566" name="Group 52"/>
            <p:cNvGrpSpPr>
              <a:grpSpLocks/>
            </p:cNvGrpSpPr>
            <p:nvPr/>
          </p:nvGrpSpPr>
          <p:grpSpPr bwMode="auto">
            <a:xfrm>
              <a:off x="3144" y="2484"/>
              <a:ext cx="408" cy="398"/>
              <a:chOff x="2652" y="1676"/>
              <a:chExt cx="285" cy="456"/>
            </a:xfrm>
          </p:grpSpPr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5" name="Text Box 54"/>
              <p:cNvSpPr txBox="1">
                <a:spLocks noChangeArrowheads="1"/>
              </p:cNvSpPr>
              <p:nvPr/>
            </p:nvSpPr>
            <p:spPr bwMode="auto">
              <a:xfrm>
                <a:off x="2653" y="1731"/>
                <a:ext cx="28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FFFF00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FFFF00"/>
                    </a:solidFill>
                  </a:rPr>
                  <a:t>C</a:t>
                </a:r>
                <a:endParaRPr lang="en-GB" sz="2400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3567" name="Freeform 55"/>
            <p:cNvSpPr>
              <a:spLocks/>
            </p:cNvSpPr>
            <p:nvPr/>
          </p:nvSpPr>
          <p:spPr bwMode="auto">
            <a:xfrm rot="-5400000">
              <a:off x="1873" y="2603"/>
              <a:ext cx="279" cy="155"/>
            </a:xfrm>
            <a:custGeom>
              <a:avLst/>
              <a:gdLst>
                <a:gd name="T0" fmla="*/ 0 w 2475"/>
                <a:gd name="T1" fmla="*/ 75 h 1110"/>
                <a:gd name="T2" fmla="*/ 22 w 2475"/>
                <a:gd name="T3" fmla="*/ 2 h 1110"/>
                <a:gd name="T4" fmla="*/ 46 w 2475"/>
                <a:gd name="T5" fmla="*/ 153 h 1110"/>
                <a:gd name="T6" fmla="*/ 86 w 2475"/>
                <a:gd name="T7" fmla="*/ 2 h 1110"/>
                <a:gd name="T8" fmla="*/ 112 w 2475"/>
                <a:gd name="T9" fmla="*/ 153 h 1110"/>
                <a:gd name="T10" fmla="*/ 156 w 2475"/>
                <a:gd name="T11" fmla="*/ 0 h 1110"/>
                <a:gd name="T12" fmla="*/ 184 w 2475"/>
                <a:gd name="T13" fmla="*/ 155 h 1110"/>
                <a:gd name="T14" fmla="*/ 227 w 2475"/>
                <a:gd name="T15" fmla="*/ 0 h 1110"/>
                <a:gd name="T16" fmla="*/ 254 w 2475"/>
                <a:gd name="T17" fmla="*/ 155 h 1110"/>
                <a:gd name="T18" fmla="*/ 279 w 2475"/>
                <a:gd name="T19" fmla="*/ 7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8" name="Line 57"/>
            <p:cNvSpPr>
              <a:spLocks noChangeShapeType="1"/>
            </p:cNvSpPr>
            <p:nvPr/>
          </p:nvSpPr>
          <p:spPr bwMode="auto">
            <a:xfrm>
              <a:off x="2012" y="2790"/>
              <a:ext cx="0" cy="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9" name="Freeform 66"/>
            <p:cNvSpPr>
              <a:spLocks/>
            </p:cNvSpPr>
            <p:nvPr/>
          </p:nvSpPr>
          <p:spPr bwMode="auto">
            <a:xfrm>
              <a:off x="1994" y="2340"/>
              <a:ext cx="992" cy="256"/>
            </a:xfrm>
            <a:custGeom>
              <a:avLst/>
              <a:gdLst>
                <a:gd name="T0" fmla="*/ 992 w 636"/>
                <a:gd name="T1" fmla="*/ 0 h 474"/>
                <a:gd name="T2" fmla="*/ 0 w 636"/>
                <a:gd name="T3" fmla="*/ 0 h 474"/>
                <a:gd name="T4" fmla="*/ 0 w 636"/>
                <a:gd name="T5" fmla="*/ 256 h 474"/>
                <a:gd name="T6" fmla="*/ 0 60000 65536"/>
                <a:gd name="T7" fmla="*/ 0 60000 65536"/>
                <a:gd name="T8" fmla="*/ 0 60000 65536"/>
                <a:gd name="T9" fmla="*/ 0 w 636"/>
                <a:gd name="T10" fmla="*/ 0 h 474"/>
                <a:gd name="T11" fmla="*/ 636 w 636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6" h="474">
                  <a:moveTo>
                    <a:pt x="636" y="0"/>
                  </a:moveTo>
                  <a:lnTo>
                    <a:pt x="0" y="0"/>
                  </a:lnTo>
                  <a:lnTo>
                    <a:pt x="0" y="474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3570" name="Group 69"/>
            <p:cNvGrpSpPr>
              <a:grpSpLocks/>
            </p:cNvGrpSpPr>
            <p:nvPr/>
          </p:nvGrpSpPr>
          <p:grpSpPr bwMode="auto">
            <a:xfrm>
              <a:off x="1491" y="3141"/>
              <a:ext cx="444" cy="721"/>
              <a:chOff x="1491" y="3141"/>
              <a:chExt cx="444" cy="721"/>
            </a:xfrm>
          </p:grpSpPr>
          <p:sp>
            <p:nvSpPr>
              <p:cNvPr id="23571" name="Text Box 27"/>
              <p:cNvSpPr txBox="1">
                <a:spLocks noChangeArrowheads="1"/>
              </p:cNvSpPr>
              <p:nvPr/>
            </p:nvSpPr>
            <p:spPr bwMode="auto">
              <a:xfrm>
                <a:off x="1491" y="3333"/>
                <a:ext cx="43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V</a:t>
                </a:r>
                <a:r>
                  <a:rPr lang="en-GB" sz="2400" b="1" baseline="-25000" dirty="0">
                    <a:solidFill>
                      <a:schemeClr val="bg1"/>
                    </a:solidFill>
                  </a:rPr>
                  <a:t>BB</a:t>
                </a:r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2" name="Text Box 67"/>
              <p:cNvSpPr txBox="1">
                <a:spLocks noChangeArrowheads="1"/>
              </p:cNvSpPr>
              <p:nvPr/>
            </p:nvSpPr>
            <p:spPr bwMode="auto">
              <a:xfrm>
                <a:off x="1711" y="3141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 sz="24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23573" name="Text Box 68"/>
              <p:cNvSpPr txBox="1">
                <a:spLocks noChangeArrowheads="1"/>
              </p:cNvSpPr>
              <p:nvPr/>
            </p:nvSpPr>
            <p:spPr bwMode="auto">
              <a:xfrm>
                <a:off x="1755" y="357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 sz="24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</p:grp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-501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Basic Transistor Operation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86"/>
          <p:cNvGrpSpPr>
            <a:grpSpLocks/>
          </p:cNvGrpSpPr>
          <p:nvPr/>
        </p:nvGrpSpPr>
        <p:grpSpPr bwMode="auto">
          <a:xfrm>
            <a:off x="3605213" y="1447800"/>
            <a:ext cx="5614987" cy="3113088"/>
            <a:chOff x="0" y="982"/>
            <a:chExt cx="3537" cy="1961"/>
          </a:xfrm>
        </p:grpSpPr>
        <p:grpSp>
          <p:nvGrpSpPr>
            <p:cNvPr id="25615" name="Group 4"/>
            <p:cNvGrpSpPr>
              <a:grpSpLocks/>
            </p:cNvGrpSpPr>
            <p:nvPr/>
          </p:nvGrpSpPr>
          <p:grpSpPr bwMode="auto">
            <a:xfrm>
              <a:off x="1439" y="1402"/>
              <a:ext cx="519" cy="751"/>
              <a:chOff x="2823" y="2435"/>
              <a:chExt cx="652" cy="835"/>
            </a:xfrm>
          </p:grpSpPr>
          <p:sp>
            <p:nvSpPr>
              <p:cNvPr id="25663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4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65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66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67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68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69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5616" name="Group 12"/>
            <p:cNvGrpSpPr>
              <a:grpSpLocks/>
            </p:cNvGrpSpPr>
            <p:nvPr/>
          </p:nvGrpSpPr>
          <p:grpSpPr bwMode="auto">
            <a:xfrm>
              <a:off x="338" y="1687"/>
              <a:ext cx="1620" cy="1256"/>
              <a:chOff x="1157" y="2782"/>
              <a:chExt cx="2035" cy="1397"/>
            </a:xfrm>
          </p:grpSpPr>
          <p:sp>
            <p:nvSpPr>
              <p:cNvPr id="25649" name="Freeform 13"/>
              <p:cNvSpPr>
                <a:spLocks/>
              </p:cNvSpPr>
              <p:nvPr/>
            </p:nvSpPr>
            <p:spPr bwMode="auto">
              <a:xfrm>
                <a:off x="1908" y="2782"/>
                <a:ext cx="319" cy="180"/>
              </a:xfrm>
              <a:custGeom>
                <a:avLst/>
                <a:gdLst>
                  <a:gd name="T0" fmla="*/ 0 w 2475"/>
                  <a:gd name="T1" fmla="*/ 88 h 1110"/>
                  <a:gd name="T2" fmla="*/ 25 w 2475"/>
                  <a:gd name="T3" fmla="*/ 2 h 1110"/>
                  <a:gd name="T4" fmla="*/ 52 w 2475"/>
                  <a:gd name="T5" fmla="*/ 178 h 1110"/>
                  <a:gd name="T6" fmla="*/ 99 w 2475"/>
                  <a:gd name="T7" fmla="*/ 2 h 1110"/>
                  <a:gd name="T8" fmla="*/ 128 w 2475"/>
                  <a:gd name="T9" fmla="*/ 178 h 1110"/>
                  <a:gd name="T10" fmla="*/ 178 w 2475"/>
                  <a:gd name="T11" fmla="*/ 0 h 1110"/>
                  <a:gd name="T12" fmla="*/ 211 w 2475"/>
                  <a:gd name="T13" fmla="*/ 180 h 1110"/>
                  <a:gd name="T14" fmla="*/ 259 w 2475"/>
                  <a:gd name="T15" fmla="*/ 0 h 1110"/>
                  <a:gd name="T16" fmla="*/ 290 w 2475"/>
                  <a:gd name="T17" fmla="*/ 180 h 1110"/>
                  <a:gd name="T18" fmla="*/ 319 w 2475"/>
                  <a:gd name="T19" fmla="*/ 88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50" name="Line 14"/>
              <p:cNvSpPr>
                <a:spLocks noChangeShapeType="1"/>
              </p:cNvSpPr>
              <p:nvPr/>
            </p:nvSpPr>
            <p:spPr bwMode="auto">
              <a:xfrm>
                <a:off x="2229" y="2874"/>
                <a:ext cx="311" cy="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51" name="Freeform 15"/>
              <p:cNvSpPr>
                <a:spLocks/>
              </p:cNvSpPr>
              <p:nvPr/>
            </p:nvSpPr>
            <p:spPr bwMode="auto">
              <a:xfrm>
                <a:off x="1264" y="2867"/>
                <a:ext cx="646" cy="440"/>
              </a:xfrm>
              <a:custGeom>
                <a:avLst/>
                <a:gdLst>
                  <a:gd name="T0" fmla="*/ 646 w 636"/>
                  <a:gd name="T1" fmla="*/ 0 h 474"/>
                  <a:gd name="T2" fmla="*/ 0 w 636"/>
                  <a:gd name="T3" fmla="*/ 0 h 474"/>
                  <a:gd name="T4" fmla="*/ 0 w 636"/>
                  <a:gd name="T5" fmla="*/ 440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5652" name="Group 16"/>
              <p:cNvGrpSpPr>
                <a:grpSpLocks/>
              </p:cNvGrpSpPr>
              <p:nvPr/>
            </p:nvGrpSpPr>
            <p:grpSpPr bwMode="auto">
              <a:xfrm>
                <a:off x="2975" y="4059"/>
                <a:ext cx="217" cy="120"/>
                <a:chOff x="864" y="1680"/>
                <a:chExt cx="192" cy="108"/>
              </a:xfrm>
            </p:grpSpPr>
            <p:sp>
              <p:nvSpPr>
                <p:cNvPr id="25660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61" name="Line 18"/>
                <p:cNvSpPr>
                  <a:spLocks noChangeShapeType="1"/>
                </p:cNvSpPr>
                <p:nvPr/>
              </p:nvSpPr>
              <p:spPr bwMode="auto">
                <a:xfrm>
                  <a:off x="895" y="1729"/>
                  <a:ext cx="13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62" name="Line 19"/>
                <p:cNvSpPr>
                  <a:spLocks noChangeShapeType="1"/>
                </p:cNvSpPr>
                <p:nvPr/>
              </p:nvSpPr>
              <p:spPr bwMode="auto">
                <a:xfrm>
                  <a:off x="930" y="178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5653" name="Line 20"/>
              <p:cNvSpPr>
                <a:spLocks noChangeShapeType="1"/>
              </p:cNvSpPr>
              <p:nvPr/>
            </p:nvSpPr>
            <p:spPr bwMode="auto">
              <a:xfrm>
                <a:off x="3062" y="3294"/>
                <a:ext cx="15" cy="7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54" name="Freeform 21"/>
              <p:cNvSpPr>
                <a:spLocks/>
              </p:cNvSpPr>
              <p:nvPr/>
            </p:nvSpPr>
            <p:spPr bwMode="auto">
              <a:xfrm>
                <a:off x="1264" y="3464"/>
                <a:ext cx="1801" cy="398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398 h 468"/>
                  <a:gd name="T4" fmla="*/ 1801 w 1596"/>
                  <a:gd name="T5" fmla="*/ 398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5655" name="Group 22"/>
              <p:cNvGrpSpPr>
                <a:grpSpLocks/>
              </p:cNvGrpSpPr>
              <p:nvPr/>
            </p:nvGrpSpPr>
            <p:grpSpPr bwMode="auto">
              <a:xfrm>
                <a:off x="1157" y="3314"/>
                <a:ext cx="220" cy="150"/>
                <a:chOff x="2542" y="4003"/>
                <a:chExt cx="510" cy="375"/>
              </a:xfrm>
            </p:grpSpPr>
            <p:sp>
              <p:nvSpPr>
                <p:cNvPr id="25656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57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58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59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5617" name="Text Box 27"/>
            <p:cNvSpPr txBox="1">
              <a:spLocks noChangeArrowheads="1"/>
            </p:cNvSpPr>
            <p:nvPr/>
          </p:nvSpPr>
          <p:spPr bwMode="auto">
            <a:xfrm>
              <a:off x="0" y="2076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V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618" name="Line 29"/>
            <p:cNvSpPr>
              <a:spLocks noChangeShapeType="1"/>
            </p:cNvSpPr>
            <p:nvPr/>
          </p:nvSpPr>
          <p:spPr bwMode="auto">
            <a:xfrm rot="-5400000">
              <a:off x="696" y="1669"/>
              <a:ext cx="0" cy="36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19" name="Text Box 30"/>
            <p:cNvSpPr txBox="1">
              <a:spLocks noChangeArrowheads="1"/>
            </p:cNvSpPr>
            <p:nvPr/>
          </p:nvSpPr>
          <p:spPr bwMode="auto">
            <a:xfrm>
              <a:off x="558" y="1826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I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620" name="Group 35"/>
            <p:cNvGrpSpPr>
              <a:grpSpLocks/>
            </p:cNvGrpSpPr>
            <p:nvPr/>
          </p:nvGrpSpPr>
          <p:grpSpPr bwMode="auto">
            <a:xfrm>
              <a:off x="1800" y="982"/>
              <a:ext cx="1737" cy="1681"/>
              <a:chOff x="2993" y="2049"/>
              <a:chExt cx="2183" cy="1869"/>
            </a:xfrm>
          </p:grpSpPr>
          <p:grpSp>
            <p:nvGrpSpPr>
              <p:cNvPr id="25638" name="Group 36"/>
              <p:cNvGrpSpPr>
                <a:grpSpLocks/>
              </p:cNvGrpSpPr>
              <p:nvPr/>
            </p:nvGrpSpPr>
            <p:grpSpPr bwMode="auto">
              <a:xfrm>
                <a:off x="2993" y="2049"/>
                <a:ext cx="1708" cy="1869"/>
                <a:chOff x="2993" y="2049"/>
                <a:chExt cx="1708" cy="1869"/>
              </a:xfrm>
            </p:grpSpPr>
            <p:sp>
              <p:nvSpPr>
                <p:cNvPr id="25640" name="Freeform 37"/>
                <p:cNvSpPr>
                  <a:spLocks/>
                </p:cNvSpPr>
                <p:nvPr/>
              </p:nvSpPr>
              <p:spPr bwMode="auto">
                <a:xfrm rot="16578430" flipH="1">
                  <a:off x="2939" y="2271"/>
                  <a:ext cx="282" cy="174"/>
                </a:xfrm>
                <a:custGeom>
                  <a:avLst/>
                  <a:gdLst>
                    <a:gd name="T0" fmla="*/ 0 w 2475"/>
                    <a:gd name="T1" fmla="*/ 85 h 1110"/>
                    <a:gd name="T2" fmla="*/ 22 w 2475"/>
                    <a:gd name="T3" fmla="*/ 2 h 1110"/>
                    <a:gd name="T4" fmla="*/ 46 w 2475"/>
                    <a:gd name="T5" fmla="*/ 172 h 1110"/>
                    <a:gd name="T6" fmla="*/ 87 w 2475"/>
                    <a:gd name="T7" fmla="*/ 2 h 1110"/>
                    <a:gd name="T8" fmla="*/ 113 w 2475"/>
                    <a:gd name="T9" fmla="*/ 172 h 1110"/>
                    <a:gd name="T10" fmla="*/ 157 w 2475"/>
                    <a:gd name="T11" fmla="*/ 0 h 1110"/>
                    <a:gd name="T12" fmla="*/ 186 w 2475"/>
                    <a:gd name="T13" fmla="*/ 174 h 1110"/>
                    <a:gd name="T14" fmla="*/ 229 w 2475"/>
                    <a:gd name="T15" fmla="*/ 0 h 1110"/>
                    <a:gd name="T16" fmla="*/ 256 w 2475"/>
                    <a:gd name="T17" fmla="*/ 174 h 1110"/>
                    <a:gd name="T18" fmla="*/ 282 w 2475"/>
                    <a:gd name="T19" fmla="*/ 85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41" name="Line 3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004" y="2131"/>
                  <a:ext cx="168" cy="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42" name="Freeform 39"/>
                <p:cNvSpPr>
                  <a:spLocks/>
                </p:cNvSpPr>
                <p:nvPr/>
              </p:nvSpPr>
              <p:spPr bwMode="auto">
                <a:xfrm flipH="1">
                  <a:off x="3077" y="2049"/>
                  <a:ext cx="1518" cy="819"/>
                </a:xfrm>
                <a:custGeom>
                  <a:avLst/>
                  <a:gdLst>
                    <a:gd name="T0" fmla="*/ 1518 w 636"/>
                    <a:gd name="T1" fmla="*/ 0 h 474"/>
                    <a:gd name="T2" fmla="*/ 0 w 636"/>
                    <a:gd name="T3" fmla="*/ 0 h 474"/>
                    <a:gd name="T4" fmla="*/ 0 w 636"/>
                    <a:gd name="T5" fmla="*/ 819 h 474"/>
                    <a:gd name="T6" fmla="*/ 0 60000 65536"/>
                    <a:gd name="T7" fmla="*/ 0 60000 65536"/>
                    <a:gd name="T8" fmla="*/ 0 60000 65536"/>
                    <a:gd name="T9" fmla="*/ 0 w 636"/>
                    <a:gd name="T10" fmla="*/ 0 h 474"/>
                    <a:gd name="T11" fmla="*/ 636 w 636"/>
                    <a:gd name="T12" fmla="*/ 474 h 4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6" h="474">
                      <a:moveTo>
                        <a:pt x="636" y="0"/>
                      </a:moveTo>
                      <a:lnTo>
                        <a:pt x="0" y="0"/>
                      </a:lnTo>
                      <a:lnTo>
                        <a:pt x="0" y="474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43" name="Freeform 40"/>
                <p:cNvSpPr>
                  <a:spLocks/>
                </p:cNvSpPr>
                <p:nvPr/>
              </p:nvSpPr>
              <p:spPr bwMode="auto">
                <a:xfrm flipH="1">
                  <a:off x="3086" y="3026"/>
                  <a:ext cx="1505" cy="892"/>
                </a:xfrm>
                <a:custGeom>
                  <a:avLst/>
                  <a:gdLst>
                    <a:gd name="T0" fmla="*/ 0 w 1596"/>
                    <a:gd name="T1" fmla="*/ 0 h 468"/>
                    <a:gd name="T2" fmla="*/ 0 w 1596"/>
                    <a:gd name="T3" fmla="*/ 892 h 468"/>
                    <a:gd name="T4" fmla="*/ 1505 w 1596"/>
                    <a:gd name="T5" fmla="*/ 892 h 468"/>
                    <a:gd name="T6" fmla="*/ 0 60000 65536"/>
                    <a:gd name="T7" fmla="*/ 0 60000 65536"/>
                    <a:gd name="T8" fmla="*/ 0 60000 65536"/>
                    <a:gd name="T9" fmla="*/ 0 w 1596"/>
                    <a:gd name="T10" fmla="*/ 0 h 468"/>
                    <a:gd name="T11" fmla="*/ 1596 w 1596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6" h="468">
                      <a:moveTo>
                        <a:pt x="0" y="0"/>
                      </a:moveTo>
                      <a:lnTo>
                        <a:pt x="0" y="468"/>
                      </a:lnTo>
                      <a:lnTo>
                        <a:pt x="1596" y="468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25644" name="Group 41"/>
                <p:cNvGrpSpPr>
                  <a:grpSpLocks/>
                </p:cNvGrpSpPr>
                <p:nvPr/>
              </p:nvGrpSpPr>
              <p:grpSpPr bwMode="auto">
                <a:xfrm flipH="1">
                  <a:off x="4482" y="2868"/>
                  <a:ext cx="219" cy="150"/>
                  <a:chOff x="2542" y="4003"/>
                  <a:chExt cx="510" cy="375"/>
                </a:xfrm>
              </p:grpSpPr>
              <p:sp>
                <p:nvSpPr>
                  <p:cNvPr id="25645" name="Line 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748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5646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007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5647" name="Line 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994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5648" name="Line 4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253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25639" name="Text Box 46"/>
              <p:cNvSpPr txBox="1">
                <a:spLocks noChangeArrowheads="1"/>
              </p:cNvSpPr>
              <p:nvPr/>
            </p:nvSpPr>
            <p:spPr bwMode="auto">
              <a:xfrm>
                <a:off x="4672" y="2812"/>
                <a:ext cx="50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5621" name="Group 53"/>
            <p:cNvGrpSpPr>
              <a:grpSpLocks/>
            </p:cNvGrpSpPr>
            <p:nvPr/>
          </p:nvGrpSpPr>
          <p:grpSpPr bwMode="auto">
            <a:xfrm>
              <a:off x="2004" y="1130"/>
              <a:ext cx="278" cy="410"/>
              <a:chOff x="2652" y="1676"/>
              <a:chExt cx="285" cy="456"/>
            </a:xfrm>
          </p:grpSpPr>
          <p:sp>
            <p:nvSpPr>
              <p:cNvPr id="25636" name="Line 54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37" name="Text Box 55"/>
              <p:cNvSpPr txBox="1">
                <a:spLocks noChangeArrowheads="1"/>
              </p:cNvSpPr>
              <p:nvPr/>
            </p:nvSpPr>
            <p:spPr bwMode="auto">
              <a:xfrm>
                <a:off x="2653" y="1731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5622" name="Group 56"/>
            <p:cNvGrpSpPr>
              <a:grpSpLocks/>
            </p:cNvGrpSpPr>
            <p:nvPr/>
          </p:nvGrpSpPr>
          <p:grpSpPr bwMode="auto">
            <a:xfrm>
              <a:off x="1980" y="2129"/>
              <a:ext cx="302" cy="410"/>
              <a:chOff x="2652" y="1676"/>
              <a:chExt cx="284" cy="456"/>
            </a:xfrm>
          </p:grpSpPr>
          <p:sp>
            <p:nvSpPr>
              <p:cNvPr id="25634" name="Line 57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35" name="Text Box 58"/>
              <p:cNvSpPr txBox="1">
                <a:spLocks noChangeArrowheads="1"/>
              </p:cNvSpPr>
              <p:nvPr/>
            </p:nvSpPr>
            <p:spPr bwMode="auto">
              <a:xfrm>
                <a:off x="2653" y="1732"/>
                <a:ext cx="28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33CCFF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33CCFF"/>
                    </a:solidFill>
                  </a:rPr>
                  <a:t>E</a:t>
                </a:r>
                <a:endParaRPr lang="en-GB" sz="2000" b="1">
                  <a:solidFill>
                    <a:srgbClr val="33CCFF"/>
                  </a:solidFill>
                </a:endParaRPr>
              </a:p>
            </p:txBody>
          </p:sp>
        </p:grpSp>
        <p:sp>
          <p:nvSpPr>
            <p:cNvPr id="25623" name="Text Box 61"/>
            <p:cNvSpPr txBox="1">
              <a:spLocks noChangeArrowheads="1"/>
            </p:cNvSpPr>
            <p:nvPr/>
          </p:nvSpPr>
          <p:spPr bwMode="auto">
            <a:xfrm>
              <a:off x="942" y="1387"/>
              <a:ext cx="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R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624" name="Text Box 63"/>
            <p:cNvSpPr txBox="1">
              <a:spLocks noChangeArrowheads="1"/>
            </p:cNvSpPr>
            <p:nvPr/>
          </p:nvSpPr>
          <p:spPr bwMode="auto">
            <a:xfrm>
              <a:off x="1488" y="1104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R</a:t>
              </a:r>
              <a:r>
                <a:rPr lang="en-GB" sz="2000" b="1" baseline="-25000">
                  <a:solidFill>
                    <a:srgbClr val="FFFF00"/>
                  </a:solidFill>
                </a:rPr>
                <a:t>C</a:t>
              </a:r>
              <a:endParaRPr lang="en-GB" sz="2000" b="1">
                <a:solidFill>
                  <a:srgbClr val="FFFF00"/>
                </a:solidFill>
              </a:endParaRPr>
            </a:p>
          </p:txBody>
        </p:sp>
        <p:sp>
          <p:nvSpPr>
            <p:cNvPr id="25625" name="Text Box 65"/>
            <p:cNvSpPr txBox="1">
              <a:spLocks noChangeArrowheads="1"/>
            </p:cNvSpPr>
            <p:nvPr/>
          </p:nvSpPr>
          <p:spPr bwMode="auto">
            <a:xfrm>
              <a:off x="1344" y="1767"/>
              <a:ext cx="54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b="1" dirty="0">
                  <a:solidFill>
                    <a:srgbClr val="99FF33"/>
                  </a:solidFill>
                </a:rPr>
                <a:t>+</a:t>
              </a:r>
            </a:p>
            <a:p>
              <a:pPr eaLnBrk="1" hangingPunct="1"/>
              <a:r>
                <a:rPr lang="en-GB" sz="2000" b="1" dirty="0">
                  <a:solidFill>
                    <a:srgbClr val="99FF33"/>
                  </a:solidFill>
                </a:rPr>
                <a:t>V</a:t>
              </a:r>
              <a:r>
                <a:rPr lang="en-GB" sz="2000" b="1" baseline="-25000" dirty="0">
                  <a:solidFill>
                    <a:srgbClr val="99FF33"/>
                  </a:solidFill>
                </a:rPr>
                <a:t>BE   _</a:t>
              </a:r>
            </a:p>
          </p:txBody>
        </p:sp>
        <p:grpSp>
          <p:nvGrpSpPr>
            <p:cNvPr id="25626" name="Group 66"/>
            <p:cNvGrpSpPr>
              <a:grpSpLocks/>
            </p:cNvGrpSpPr>
            <p:nvPr/>
          </p:nvGrpSpPr>
          <p:grpSpPr bwMode="auto">
            <a:xfrm>
              <a:off x="1920" y="1488"/>
              <a:ext cx="536" cy="547"/>
              <a:chOff x="2168" y="1423"/>
              <a:chExt cx="464" cy="608"/>
            </a:xfrm>
          </p:grpSpPr>
          <p:sp>
            <p:nvSpPr>
              <p:cNvPr id="25631" name="Text Box 67"/>
              <p:cNvSpPr txBox="1">
                <a:spLocks noChangeArrowheads="1"/>
              </p:cNvSpPr>
              <p:nvPr/>
            </p:nvSpPr>
            <p:spPr bwMode="auto">
              <a:xfrm>
                <a:off x="2168" y="1423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25632" name="Text Box 68"/>
              <p:cNvSpPr txBox="1">
                <a:spLocks noChangeArrowheads="1"/>
              </p:cNvSpPr>
              <p:nvPr/>
            </p:nvSpPr>
            <p:spPr bwMode="auto">
              <a:xfrm>
                <a:off x="2176" y="1759"/>
                <a:ext cx="24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  <p:sp>
            <p:nvSpPr>
              <p:cNvPr id="25633" name="Text Box 69"/>
              <p:cNvSpPr txBox="1">
                <a:spLocks noChangeArrowheads="1"/>
              </p:cNvSpPr>
              <p:nvPr/>
            </p:nvSpPr>
            <p:spPr bwMode="auto">
              <a:xfrm>
                <a:off x="2201" y="1616"/>
                <a:ext cx="43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CE</a:t>
                </a:r>
              </a:p>
            </p:txBody>
          </p:sp>
        </p:grpSp>
        <p:grpSp>
          <p:nvGrpSpPr>
            <p:cNvPr id="25627" name="Group 70"/>
            <p:cNvGrpSpPr>
              <a:grpSpLocks/>
            </p:cNvGrpSpPr>
            <p:nvPr/>
          </p:nvGrpSpPr>
          <p:grpSpPr bwMode="auto">
            <a:xfrm>
              <a:off x="1303" y="1341"/>
              <a:ext cx="554" cy="358"/>
              <a:chOff x="1480" y="1311"/>
              <a:chExt cx="568" cy="399"/>
            </a:xfrm>
          </p:grpSpPr>
          <p:sp>
            <p:nvSpPr>
              <p:cNvPr id="25628" name="Text Box 71"/>
              <p:cNvSpPr txBox="1">
                <a:spLocks noChangeArrowheads="1"/>
              </p:cNvSpPr>
              <p:nvPr/>
            </p:nvSpPr>
            <p:spPr bwMode="auto">
              <a:xfrm>
                <a:off x="1904" y="1311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25629" name="Text Box 72"/>
              <p:cNvSpPr txBox="1">
                <a:spLocks noChangeArrowheads="1"/>
              </p:cNvSpPr>
              <p:nvPr/>
            </p:nvSpPr>
            <p:spPr bwMode="auto">
              <a:xfrm>
                <a:off x="1480" y="1311"/>
                <a:ext cx="433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CB</a:t>
                </a:r>
              </a:p>
            </p:txBody>
          </p:sp>
          <p:sp>
            <p:nvSpPr>
              <p:cNvPr id="25630" name="Text Box 73"/>
              <p:cNvSpPr txBox="1">
                <a:spLocks noChangeArrowheads="1"/>
              </p:cNvSpPr>
              <p:nvPr/>
            </p:nvSpPr>
            <p:spPr bwMode="auto">
              <a:xfrm>
                <a:off x="1537" y="1439"/>
                <a:ext cx="2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</p:grp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585788" y="4826000"/>
            <a:ext cx="8159750" cy="1781175"/>
            <a:chOff x="527" y="3108"/>
            <a:chExt cx="5140" cy="1122"/>
          </a:xfrm>
        </p:grpSpPr>
        <p:sp>
          <p:nvSpPr>
            <p:cNvPr id="25611" name="Rectangle 80"/>
            <p:cNvSpPr>
              <a:spLocks noChangeArrowheads="1"/>
            </p:cNvSpPr>
            <p:nvPr/>
          </p:nvSpPr>
          <p:spPr bwMode="auto">
            <a:xfrm>
              <a:off x="615" y="3108"/>
              <a:ext cx="5052" cy="112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12" name="Rectangle 81"/>
            <p:cNvSpPr>
              <a:spLocks noChangeArrowheads="1"/>
            </p:cNvSpPr>
            <p:nvPr/>
          </p:nvSpPr>
          <p:spPr bwMode="auto">
            <a:xfrm>
              <a:off x="669" y="3160"/>
              <a:ext cx="475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GB" sz="2400" b="1">
                  <a:solidFill>
                    <a:srgbClr val="800000"/>
                  </a:solidFill>
                </a:rPr>
                <a:t>V</a:t>
              </a:r>
              <a:r>
                <a:rPr lang="en-GB" sz="2400" b="1" baseline="-25000">
                  <a:solidFill>
                    <a:srgbClr val="800000"/>
                  </a:solidFill>
                </a:rPr>
                <a:t>BE</a:t>
              </a:r>
              <a:r>
                <a:rPr lang="en-GB" sz="2400" b="1">
                  <a:solidFill>
                    <a:srgbClr val="800000"/>
                  </a:solidFill>
                </a:rPr>
                <a:t>: dc voltage at base with respect to the emitter</a:t>
              </a:r>
            </a:p>
          </p:txBody>
        </p:sp>
        <p:sp>
          <p:nvSpPr>
            <p:cNvPr id="25613" name="Rectangle 82"/>
            <p:cNvSpPr>
              <a:spLocks noChangeArrowheads="1"/>
            </p:cNvSpPr>
            <p:nvPr/>
          </p:nvSpPr>
          <p:spPr bwMode="auto">
            <a:xfrm>
              <a:off x="527" y="3511"/>
              <a:ext cx="459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GB" sz="2400" b="1">
                  <a:solidFill>
                    <a:srgbClr val="800000"/>
                  </a:solidFill>
                </a:rPr>
                <a:t>V</a:t>
              </a:r>
              <a:r>
                <a:rPr lang="en-GB" sz="2400" b="1" baseline="-25000">
                  <a:solidFill>
                    <a:srgbClr val="800000"/>
                  </a:solidFill>
                </a:rPr>
                <a:t>CB</a:t>
              </a:r>
              <a:r>
                <a:rPr lang="en-GB" sz="2400" b="1">
                  <a:solidFill>
                    <a:srgbClr val="800000"/>
                  </a:solidFill>
                </a:rPr>
                <a:t>: dc voltage at collector with respect to the base</a:t>
              </a:r>
            </a:p>
          </p:txBody>
        </p:sp>
        <p:sp>
          <p:nvSpPr>
            <p:cNvPr id="25614" name="Rectangle 83"/>
            <p:cNvSpPr>
              <a:spLocks noChangeArrowheads="1"/>
            </p:cNvSpPr>
            <p:nvPr/>
          </p:nvSpPr>
          <p:spPr bwMode="auto">
            <a:xfrm>
              <a:off x="676" y="3851"/>
              <a:ext cx="45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GB" sz="2400" b="1">
                  <a:solidFill>
                    <a:srgbClr val="800000"/>
                  </a:solidFill>
                </a:rPr>
                <a:t>V</a:t>
              </a:r>
              <a:r>
                <a:rPr lang="en-GB" sz="2400" b="1" baseline="-25000">
                  <a:solidFill>
                    <a:srgbClr val="800000"/>
                  </a:solidFill>
                </a:rPr>
                <a:t>CE</a:t>
              </a:r>
              <a:r>
                <a:rPr lang="en-GB" sz="2400" b="1">
                  <a:solidFill>
                    <a:srgbClr val="800000"/>
                  </a:solidFill>
                </a:rPr>
                <a:t>: dc voltage at collector with respect to the emitter</a:t>
              </a:r>
            </a:p>
          </p:txBody>
        </p:sp>
      </p:grpSp>
      <p:sp>
        <p:nvSpPr>
          <p:cNvPr id="25605" name="Text Box 88"/>
          <p:cNvSpPr txBox="1">
            <a:spLocks noChangeArrowheads="1"/>
          </p:cNvSpPr>
          <p:nvPr/>
        </p:nvSpPr>
        <p:spPr bwMode="auto">
          <a:xfrm>
            <a:off x="457200" y="1420813"/>
            <a:ext cx="373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Definition of Currents and Voltages </a:t>
            </a:r>
            <a:endParaRPr lang="en-GB" sz="2800" b="1">
              <a:solidFill>
                <a:srgbClr val="FFFF00"/>
              </a:solidFill>
            </a:endParaRPr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100013" y="2759075"/>
            <a:ext cx="3527425" cy="1708150"/>
            <a:chOff x="176" y="1738"/>
            <a:chExt cx="2222" cy="1076"/>
          </a:xfrm>
        </p:grpSpPr>
        <p:sp>
          <p:nvSpPr>
            <p:cNvPr id="25607" name="Rectangle 76"/>
            <p:cNvSpPr>
              <a:spLocks noChangeArrowheads="1"/>
            </p:cNvSpPr>
            <p:nvPr/>
          </p:nvSpPr>
          <p:spPr bwMode="auto">
            <a:xfrm>
              <a:off x="176" y="1738"/>
              <a:ext cx="2222" cy="107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5608" name="Text Box 77"/>
            <p:cNvSpPr txBox="1">
              <a:spLocks noChangeArrowheads="1"/>
            </p:cNvSpPr>
            <p:nvPr/>
          </p:nvSpPr>
          <p:spPr bwMode="auto">
            <a:xfrm>
              <a:off x="257" y="1843"/>
              <a:ext cx="168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B</a:t>
              </a:r>
              <a:r>
                <a:rPr lang="en-US" sz="2400" b="1" baseline="-25000" dirty="0">
                  <a:solidFill>
                    <a:schemeClr val="bg1"/>
                  </a:solidFill>
                </a:rPr>
                <a:t> </a:t>
              </a:r>
              <a:r>
                <a:rPr lang="en-GB" sz="2400" b="1" dirty="0">
                  <a:solidFill>
                    <a:schemeClr val="bg1"/>
                  </a:solidFill>
                </a:rPr>
                <a:t>: dc base current</a:t>
              </a:r>
            </a:p>
          </p:txBody>
        </p:sp>
        <p:sp>
          <p:nvSpPr>
            <p:cNvPr id="25609" name="Text Box 78"/>
            <p:cNvSpPr txBox="1">
              <a:spLocks noChangeArrowheads="1"/>
            </p:cNvSpPr>
            <p:nvPr/>
          </p:nvSpPr>
          <p:spPr bwMode="auto">
            <a:xfrm>
              <a:off x="257" y="2129"/>
              <a:ext cx="192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E</a:t>
              </a:r>
              <a:r>
                <a:rPr lang="en-US" sz="2400" b="1" baseline="-25000" dirty="0">
                  <a:solidFill>
                    <a:schemeClr val="bg1"/>
                  </a:solidFill>
                </a:rPr>
                <a:t> </a:t>
              </a:r>
              <a:r>
                <a:rPr lang="en-GB" sz="2400" b="1" dirty="0">
                  <a:solidFill>
                    <a:schemeClr val="bg1"/>
                  </a:solidFill>
                </a:rPr>
                <a:t>: dc emitter current</a:t>
              </a:r>
            </a:p>
          </p:txBody>
        </p:sp>
        <p:sp>
          <p:nvSpPr>
            <p:cNvPr id="25610" name="Text Box 89"/>
            <p:cNvSpPr txBox="1">
              <a:spLocks noChangeArrowheads="1"/>
            </p:cNvSpPr>
            <p:nvPr/>
          </p:nvSpPr>
          <p:spPr bwMode="auto">
            <a:xfrm>
              <a:off x="249" y="2405"/>
              <a:ext cx="20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C</a:t>
              </a:r>
              <a:r>
                <a:rPr lang="en-US" sz="2400" b="1" baseline="-25000" dirty="0">
                  <a:solidFill>
                    <a:schemeClr val="bg1"/>
                  </a:solidFill>
                </a:rPr>
                <a:t> </a:t>
              </a:r>
              <a:r>
                <a:rPr lang="en-GB" sz="2400" b="1" dirty="0">
                  <a:solidFill>
                    <a:schemeClr val="bg1"/>
                  </a:solidFill>
                </a:rPr>
                <a:t>: dc collector current</a:t>
              </a:r>
            </a:p>
          </p:txBody>
        </p:sp>
      </p:grpSp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-826" y="-12796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Currents and Voltages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1368425" y="2438400"/>
            <a:ext cx="2708275" cy="796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3600" b="1" i="1">
                <a:solidFill>
                  <a:srgbClr val="FF0000"/>
                </a:solidFill>
              </a:rPr>
              <a:t>I</a:t>
            </a:r>
            <a:r>
              <a:rPr lang="en-GB" sz="3600" b="1" i="1" baseline="-25000">
                <a:solidFill>
                  <a:srgbClr val="FF0000"/>
                </a:solidFill>
              </a:rPr>
              <a:t>E </a:t>
            </a:r>
            <a:r>
              <a:rPr lang="en-GB" sz="3600" b="1" i="1">
                <a:solidFill>
                  <a:srgbClr val="FF0000"/>
                </a:solidFill>
              </a:rPr>
              <a:t>= I</a:t>
            </a:r>
            <a:r>
              <a:rPr lang="en-GB" sz="3600" b="1" i="1" baseline="-25000">
                <a:solidFill>
                  <a:srgbClr val="FF0000"/>
                </a:solidFill>
              </a:rPr>
              <a:t>C </a:t>
            </a:r>
            <a:r>
              <a:rPr lang="en-GB" sz="3600" b="1" i="1">
                <a:solidFill>
                  <a:srgbClr val="FF0000"/>
                </a:solidFill>
              </a:rPr>
              <a:t>+ I</a:t>
            </a:r>
            <a:r>
              <a:rPr lang="en-GB" sz="3600" b="1" i="1" baseline="-25000">
                <a:solidFill>
                  <a:srgbClr val="FF0000"/>
                </a:solidFill>
              </a:rPr>
              <a:t>B</a:t>
            </a:r>
          </a:p>
          <a:p>
            <a:pPr algn="ctr" eaLnBrk="1" hangingPunct="1">
              <a:spcBef>
                <a:spcPct val="20000"/>
              </a:spcBef>
            </a:pPr>
            <a:endParaRPr lang="en-GB" sz="1200" baseline="-25000"/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1277938" y="4643438"/>
            <a:ext cx="2708275" cy="796925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3600" b="1" i="1">
                <a:solidFill>
                  <a:srgbClr val="FF0000"/>
                </a:solidFill>
              </a:rPr>
              <a:t>I</a:t>
            </a:r>
            <a:r>
              <a:rPr lang="en-GB" sz="3600" b="1" i="1" baseline="-25000">
                <a:solidFill>
                  <a:srgbClr val="FF0000"/>
                </a:solidFill>
              </a:rPr>
              <a:t>C </a:t>
            </a:r>
            <a:r>
              <a:rPr lang="en-GB" sz="3600" b="1" i="1">
                <a:solidFill>
                  <a:srgbClr val="FF0000"/>
                </a:solidFill>
              </a:rPr>
              <a:t> </a:t>
            </a:r>
            <a:r>
              <a:rPr lang="en-GB" sz="3600" b="1" i="1">
                <a:solidFill>
                  <a:srgbClr val="FF0000"/>
                </a:solidFill>
                <a:sym typeface="Symbol" pitchFamily="18" charset="2"/>
              </a:rPr>
              <a:t> </a:t>
            </a:r>
            <a:r>
              <a:rPr lang="en-GB" sz="3600" b="1" i="1">
                <a:solidFill>
                  <a:srgbClr val="FF0000"/>
                </a:solidFill>
              </a:rPr>
              <a:t> I</a:t>
            </a:r>
            <a:r>
              <a:rPr lang="en-GB" sz="3600" b="1" i="1" baseline="-25000">
                <a:solidFill>
                  <a:srgbClr val="FF0000"/>
                </a:solidFill>
              </a:rPr>
              <a:t>B</a:t>
            </a:r>
          </a:p>
          <a:p>
            <a:pPr algn="ctr" eaLnBrk="1" hangingPunct="1">
              <a:spcBef>
                <a:spcPct val="20000"/>
              </a:spcBef>
            </a:pPr>
            <a:endParaRPr lang="en-GB" sz="1200" baseline="-25000"/>
          </a:p>
        </p:txBody>
      </p:sp>
      <p:grpSp>
        <p:nvGrpSpPr>
          <p:cNvPr id="26629" name="Group 44"/>
          <p:cNvGrpSpPr>
            <a:grpSpLocks/>
          </p:cNvGrpSpPr>
          <p:nvPr/>
        </p:nvGrpSpPr>
        <p:grpSpPr bwMode="auto">
          <a:xfrm>
            <a:off x="4751388" y="1449388"/>
            <a:ext cx="3152775" cy="2522537"/>
            <a:chOff x="2993" y="913"/>
            <a:chExt cx="1986" cy="1589"/>
          </a:xfrm>
        </p:grpSpPr>
        <p:sp>
          <p:nvSpPr>
            <p:cNvPr id="26652" name="Line 24"/>
            <p:cNvSpPr>
              <a:spLocks noChangeShapeType="1"/>
            </p:cNvSpPr>
            <p:nvPr/>
          </p:nvSpPr>
          <p:spPr bwMode="auto">
            <a:xfrm>
              <a:off x="2993" y="1694"/>
              <a:ext cx="5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092" y="917"/>
              <a:ext cx="0" cy="33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54" name="Line 33"/>
            <p:cNvSpPr>
              <a:spLocks noChangeShapeType="1"/>
            </p:cNvSpPr>
            <p:nvPr/>
          </p:nvSpPr>
          <p:spPr bwMode="auto">
            <a:xfrm>
              <a:off x="4070" y="2165"/>
              <a:ext cx="0" cy="337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6655" name="Group 4"/>
            <p:cNvGrpSpPr>
              <a:grpSpLocks/>
            </p:cNvGrpSpPr>
            <p:nvPr/>
          </p:nvGrpSpPr>
          <p:grpSpPr bwMode="auto">
            <a:xfrm>
              <a:off x="3555" y="1289"/>
              <a:ext cx="652" cy="835"/>
              <a:chOff x="2823" y="2435"/>
              <a:chExt cx="652" cy="835"/>
            </a:xfrm>
          </p:grpSpPr>
          <p:sp>
            <p:nvSpPr>
              <p:cNvPr id="26660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62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63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64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65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66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6656" name="Text Box 26"/>
            <p:cNvSpPr txBox="1">
              <a:spLocks noChangeArrowheads="1"/>
            </p:cNvSpPr>
            <p:nvPr/>
          </p:nvSpPr>
          <p:spPr bwMode="auto">
            <a:xfrm>
              <a:off x="3107" y="136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I</a:t>
              </a:r>
              <a:r>
                <a:rPr lang="en-GB" sz="2400" baseline="-25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657" name="Text Box 31"/>
            <p:cNvSpPr txBox="1">
              <a:spLocks noChangeArrowheads="1"/>
            </p:cNvSpPr>
            <p:nvPr/>
          </p:nvSpPr>
          <p:spPr bwMode="auto">
            <a:xfrm>
              <a:off x="4100" y="913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FFFF00"/>
                  </a:solidFill>
                </a:rPr>
                <a:t>I</a:t>
              </a:r>
              <a:r>
                <a:rPr lang="en-GB" sz="2400" baseline="-25000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4078" y="216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33CCFF"/>
                  </a:solidFill>
                </a:rPr>
                <a:t>I</a:t>
              </a:r>
              <a:r>
                <a:rPr lang="en-GB" sz="2400" baseline="-25000">
                  <a:solidFill>
                    <a:srgbClr val="33CCFF"/>
                  </a:solidFill>
                </a:rPr>
                <a:t>E</a:t>
              </a:r>
            </a:p>
          </p:txBody>
        </p:sp>
        <p:sp>
          <p:nvSpPr>
            <p:cNvPr id="26659" name="Text Box 37"/>
            <p:cNvSpPr txBox="1">
              <a:spLocks noChangeArrowheads="1"/>
            </p:cNvSpPr>
            <p:nvPr/>
          </p:nvSpPr>
          <p:spPr bwMode="auto">
            <a:xfrm>
              <a:off x="4332" y="1480"/>
              <a:ext cx="6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</a:rPr>
                <a:t>NPN BJT</a:t>
              </a:r>
              <a:endParaRPr lang="en-GB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630" name="Group 45"/>
          <p:cNvGrpSpPr>
            <a:grpSpLocks/>
          </p:cNvGrpSpPr>
          <p:nvPr/>
        </p:nvGrpSpPr>
        <p:grpSpPr bwMode="auto">
          <a:xfrm>
            <a:off x="4751388" y="4238625"/>
            <a:ext cx="3149600" cy="2476500"/>
            <a:chOff x="2993" y="2670"/>
            <a:chExt cx="1984" cy="1560"/>
          </a:xfrm>
        </p:grpSpPr>
        <p:grpSp>
          <p:nvGrpSpPr>
            <p:cNvPr id="26636" name="Group 12"/>
            <p:cNvGrpSpPr>
              <a:grpSpLocks/>
            </p:cNvGrpSpPr>
            <p:nvPr/>
          </p:nvGrpSpPr>
          <p:grpSpPr bwMode="auto">
            <a:xfrm>
              <a:off x="3531" y="3041"/>
              <a:ext cx="652" cy="835"/>
              <a:chOff x="2058" y="2516"/>
              <a:chExt cx="652" cy="835"/>
            </a:xfrm>
          </p:grpSpPr>
          <p:sp>
            <p:nvSpPr>
              <p:cNvPr id="26644" name="Line 13"/>
              <p:cNvSpPr>
                <a:spLocks noChangeShapeType="1"/>
              </p:cNvSpPr>
              <p:nvPr/>
            </p:nvSpPr>
            <p:spPr bwMode="auto">
              <a:xfrm rot="10800000" flipV="1">
                <a:off x="2588" y="3113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6645" name="Group 14"/>
              <p:cNvGrpSpPr>
                <a:grpSpLocks/>
              </p:cNvGrpSpPr>
              <p:nvPr/>
            </p:nvGrpSpPr>
            <p:grpSpPr bwMode="auto">
              <a:xfrm>
                <a:off x="2058" y="2516"/>
                <a:ext cx="652" cy="644"/>
                <a:chOff x="2058" y="2516"/>
                <a:chExt cx="652" cy="644"/>
              </a:xfrm>
            </p:grpSpPr>
            <p:sp>
              <p:nvSpPr>
                <p:cNvPr id="26646" name="Oval 15"/>
                <p:cNvSpPr>
                  <a:spLocks noChangeArrowheads="1"/>
                </p:cNvSpPr>
                <p:nvPr/>
              </p:nvSpPr>
              <p:spPr bwMode="auto">
                <a:xfrm>
                  <a:off x="2202" y="2687"/>
                  <a:ext cx="508" cy="47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47" name="Line 16"/>
                <p:cNvSpPr>
                  <a:spLocks noChangeShapeType="1"/>
                </p:cNvSpPr>
                <p:nvPr/>
              </p:nvSpPr>
              <p:spPr bwMode="auto">
                <a:xfrm>
                  <a:off x="2349" y="2769"/>
                  <a:ext cx="1" cy="3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648" name="Line 17"/>
                <p:cNvSpPr>
                  <a:spLocks noChangeShapeType="1"/>
                </p:cNvSpPr>
                <p:nvPr/>
              </p:nvSpPr>
              <p:spPr bwMode="auto">
                <a:xfrm>
                  <a:off x="2357" y="2983"/>
                  <a:ext cx="249" cy="13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64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358" y="2730"/>
                  <a:ext cx="236" cy="13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65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58" y="2921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65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595" y="2516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6637" name="Line 25"/>
            <p:cNvSpPr>
              <a:spLocks noChangeShapeType="1"/>
            </p:cNvSpPr>
            <p:nvPr/>
          </p:nvSpPr>
          <p:spPr bwMode="auto">
            <a:xfrm>
              <a:off x="2993" y="3436"/>
              <a:ext cx="5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38" name="Text Box 28"/>
            <p:cNvSpPr txBox="1">
              <a:spLocks noChangeArrowheads="1"/>
            </p:cNvSpPr>
            <p:nvPr/>
          </p:nvSpPr>
          <p:spPr bwMode="auto">
            <a:xfrm>
              <a:off x="3134" y="311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</a:rPr>
                <a:t>I</a:t>
              </a:r>
              <a:r>
                <a:rPr lang="en-GB" sz="2400" baseline="-250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639" name="Line 30"/>
            <p:cNvSpPr>
              <a:spLocks noChangeShapeType="1"/>
            </p:cNvSpPr>
            <p:nvPr/>
          </p:nvSpPr>
          <p:spPr bwMode="auto">
            <a:xfrm>
              <a:off x="4062" y="2670"/>
              <a:ext cx="0" cy="33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0" name="Text Box 32"/>
            <p:cNvSpPr txBox="1">
              <a:spLocks noChangeArrowheads="1"/>
            </p:cNvSpPr>
            <p:nvPr/>
          </p:nvSpPr>
          <p:spPr bwMode="auto">
            <a:xfrm>
              <a:off x="4070" y="269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FFFF00"/>
                  </a:solidFill>
                </a:rPr>
                <a:t>I</a:t>
              </a:r>
              <a:r>
                <a:rPr lang="en-GB" sz="2400" baseline="-25000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26641" name="Line 35"/>
            <p:cNvSpPr>
              <a:spLocks noChangeShapeType="1"/>
            </p:cNvSpPr>
            <p:nvPr/>
          </p:nvSpPr>
          <p:spPr bwMode="auto">
            <a:xfrm>
              <a:off x="4062" y="3893"/>
              <a:ext cx="0" cy="337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2" name="Text Box 36"/>
            <p:cNvSpPr txBox="1">
              <a:spLocks noChangeArrowheads="1"/>
            </p:cNvSpPr>
            <p:nvPr/>
          </p:nvSpPr>
          <p:spPr bwMode="auto">
            <a:xfrm>
              <a:off x="4070" y="392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33CCFF"/>
                  </a:solidFill>
                </a:rPr>
                <a:t>I</a:t>
              </a:r>
              <a:r>
                <a:rPr lang="en-GB" sz="2400" baseline="-25000">
                  <a:solidFill>
                    <a:srgbClr val="33CCFF"/>
                  </a:solidFill>
                </a:rPr>
                <a:t>E</a:t>
              </a:r>
            </a:p>
          </p:txBody>
        </p:sp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4330" y="3167"/>
              <a:ext cx="6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</a:rPr>
                <a:t>PNP BJT</a:t>
              </a:r>
              <a:endParaRPr lang="en-GB" sz="24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15" name="Text Box 39"/>
          <p:cNvSpPr txBox="1">
            <a:spLocks noChangeArrowheads="1"/>
          </p:cNvSpPr>
          <p:nvPr/>
        </p:nvSpPr>
        <p:spPr bwMode="auto">
          <a:xfrm>
            <a:off x="250825" y="1719263"/>
            <a:ext cx="405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dirty="0">
                <a:solidFill>
                  <a:srgbClr val="FFFF00"/>
                </a:solidFill>
              </a:rPr>
              <a:t>If I</a:t>
            </a:r>
            <a:r>
              <a:rPr lang="en-GB" sz="2800" baseline="-25000" dirty="0">
                <a:solidFill>
                  <a:srgbClr val="FFFF00"/>
                </a:solidFill>
              </a:rPr>
              <a:t>B</a:t>
            </a:r>
            <a:r>
              <a:rPr lang="en-GB" sz="2800" dirty="0">
                <a:solidFill>
                  <a:srgbClr val="FFFF00"/>
                </a:solidFill>
              </a:rPr>
              <a:t> and I</a:t>
            </a:r>
            <a:r>
              <a:rPr lang="en-GB" sz="2800" baseline="-25000" dirty="0">
                <a:solidFill>
                  <a:srgbClr val="FFFF00"/>
                </a:solidFill>
              </a:rPr>
              <a:t>C</a:t>
            </a:r>
            <a:r>
              <a:rPr lang="en-GB" sz="2800" dirty="0">
                <a:solidFill>
                  <a:srgbClr val="FFFF00"/>
                </a:solidFill>
              </a:rPr>
              <a:t> are known: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296863" y="3802063"/>
            <a:ext cx="405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dirty="0">
                <a:solidFill>
                  <a:srgbClr val="FFFF00"/>
                </a:solidFill>
              </a:rPr>
              <a:t>Note also that: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1438" y="5716588"/>
            <a:ext cx="3914775" cy="796925"/>
            <a:chOff x="187" y="3601"/>
            <a:chExt cx="2466" cy="502"/>
          </a:xfrm>
        </p:grpSpPr>
        <p:sp>
          <p:nvSpPr>
            <p:cNvPr id="26634" name="Text Box 23"/>
            <p:cNvSpPr txBox="1">
              <a:spLocks noChangeArrowheads="1"/>
            </p:cNvSpPr>
            <p:nvPr/>
          </p:nvSpPr>
          <p:spPr bwMode="auto">
            <a:xfrm>
              <a:off x="947" y="3601"/>
              <a:ext cx="1706" cy="50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3600" b="1" i="1">
                  <a:solidFill>
                    <a:srgbClr val="FF0000"/>
                  </a:solidFill>
                </a:rPr>
                <a:t>I</a:t>
              </a:r>
              <a:r>
                <a:rPr lang="en-GB" sz="3600" b="1" i="1" baseline="-25000">
                  <a:solidFill>
                    <a:srgbClr val="FF0000"/>
                  </a:solidFill>
                </a:rPr>
                <a:t>E </a:t>
              </a:r>
              <a:r>
                <a:rPr lang="en-GB" sz="3600" b="1" i="1">
                  <a:solidFill>
                    <a:srgbClr val="FF0000"/>
                  </a:solidFill>
                  <a:sym typeface="Symbol" pitchFamily="18" charset="2"/>
                </a:rPr>
                <a:t></a:t>
              </a:r>
              <a:r>
                <a:rPr lang="en-GB" sz="3600" b="1" i="1">
                  <a:solidFill>
                    <a:srgbClr val="FF0000"/>
                  </a:solidFill>
                </a:rPr>
                <a:t> I</a:t>
              </a:r>
              <a:r>
                <a:rPr lang="en-GB" sz="3600" b="1" i="1" baseline="-25000">
                  <a:solidFill>
                    <a:srgbClr val="FF0000"/>
                  </a:solidFill>
                </a:rPr>
                <a:t>C </a:t>
              </a:r>
            </a:p>
            <a:p>
              <a:pPr algn="ctr" eaLnBrk="1" hangingPunct="1">
                <a:spcBef>
                  <a:spcPct val="20000"/>
                </a:spcBef>
              </a:pPr>
              <a:endParaRPr lang="en-GB" sz="1200" baseline="-25000"/>
            </a:p>
          </p:txBody>
        </p:sp>
        <p:sp>
          <p:nvSpPr>
            <p:cNvPr id="26635" name="Text Box 46"/>
            <p:cNvSpPr txBox="1">
              <a:spLocks noChangeArrowheads="1"/>
            </p:cNvSpPr>
            <p:nvPr/>
          </p:nvSpPr>
          <p:spPr bwMode="auto">
            <a:xfrm>
              <a:off x="187" y="3676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800" dirty="0">
                  <a:solidFill>
                    <a:srgbClr val="FFFF00"/>
                  </a:solidFill>
                </a:rPr>
                <a:t>And</a:t>
              </a:r>
            </a:p>
          </p:txBody>
        </p:sp>
      </p:grp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690" y="2107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Currents and Voltages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7" grpId="0" animBg="1" autoUpdateAnimBg="0"/>
      <p:bldP spid="126998" grpId="0" animBg="1" autoUpdateAnimBg="0"/>
      <p:bldP spid="127015" grpId="0" autoUpdateAnimBg="0"/>
      <p:bldP spid="1270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2405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The ratio of I</a:t>
            </a:r>
            <a:r>
              <a:rPr lang="en-GB" baseline="-25000" dirty="0" smtClean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 and I</a:t>
            </a:r>
            <a:r>
              <a:rPr lang="en-GB" baseline="-25000" dirty="0" smtClean="0">
                <a:solidFill>
                  <a:schemeClr val="bg1"/>
                </a:solidFill>
              </a:rPr>
              <a:t>E</a:t>
            </a:r>
            <a:r>
              <a:rPr lang="en-GB" dirty="0" smtClean="0">
                <a:solidFill>
                  <a:schemeClr val="bg1"/>
                </a:solidFill>
              </a:rPr>
              <a:t> is called </a:t>
            </a:r>
            <a:r>
              <a:rPr lang="en-GB" dirty="0" smtClean="0">
                <a:solidFill>
                  <a:srgbClr val="FFFF00"/>
                </a:solidFill>
              </a:rPr>
              <a:t>DC Alpha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And ratio of I</a:t>
            </a:r>
            <a:r>
              <a:rPr lang="en-GB" baseline="-25000" dirty="0" smtClean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 and I</a:t>
            </a:r>
            <a:r>
              <a:rPr lang="en-GB" baseline="-25000" dirty="0" smtClean="0">
                <a:solidFill>
                  <a:schemeClr val="bg1"/>
                </a:solidFill>
              </a:rPr>
              <a:t>B</a:t>
            </a:r>
            <a:r>
              <a:rPr lang="en-GB" dirty="0" smtClean="0">
                <a:solidFill>
                  <a:schemeClr val="bg1"/>
                </a:solidFill>
              </a:rPr>
              <a:t> is called </a:t>
            </a:r>
            <a:r>
              <a:rPr lang="en-GB" dirty="0" smtClean="0">
                <a:solidFill>
                  <a:srgbClr val="FFFF00"/>
                </a:solidFill>
              </a:rPr>
              <a:t>DC Beta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DC Beta is also called </a:t>
            </a:r>
            <a:r>
              <a:rPr lang="en-GB" dirty="0" err="1" smtClean="0">
                <a:solidFill>
                  <a:srgbClr val="FFFF00"/>
                </a:solidFill>
              </a:rPr>
              <a:t>h</a:t>
            </a:r>
            <a:r>
              <a:rPr lang="en-GB" baseline="-25000" dirty="0" err="1" smtClean="0">
                <a:solidFill>
                  <a:srgbClr val="FFFF00"/>
                </a:solidFill>
              </a:rPr>
              <a:t>FE</a:t>
            </a:r>
            <a:r>
              <a:rPr lang="en-GB" dirty="0" smtClean="0">
                <a:solidFill>
                  <a:schemeClr val="bg1"/>
                </a:solidFill>
              </a:rPr>
              <a:t> in transistor data sheets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64451" y="2684955"/>
            <a:ext cx="3429000" cy="2438400"/>
            <a:chOff x="352" y="968"/>
            <a:chExt cx="2160" cy="1536"/>
          </a:xfrm>
        </p:grpSpPr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52" y="968"/>
              <a:ext cx="2160" cy="153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grpSp>
          <p:nvGrpSpPr>
            <p:cNvPr id="2060" name="Group 9"/>
            <p:cNvGrpSpPr>
              <a:grpSpLocks/>
            </p:cNvGrpSpPr>
            <p:nvPr/>
          </p:nvGrpSpPr>
          <p:grpSpPr bwMode="auto">
            <a:xfrm>
              <a:off x="400" y="1064"/>
              <a:ext cx="2016" cy="1362"/>
              <a:chOff x="624" y="1104"/>
              <a:chExt cx="2016" cy="1362"/>
            </a:xfrm>
          </p:grpSpPr>
          <p:sp>
            <p:nvSpPr>
              <p:cNvPr id="2061" name="Rectangle 10"/>
              <p:cNvSpPr>
                <a:spLocks noChangeArrowheads="1"/>
              </p:cNvSpPr>
              <p:nvPr/>
            </p:nvSpPr>
            <p:spPr bwMode="auto">
              <a:xfrm>
                <a:off x="624" y="1104"/>
                <a:ext cx="2016" cy="1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GB" sz="2800" b="1">
                    <a:solidFill>
                      <a:srgbClr val="663300"/>
                    </a:solidFill>
                  </a:rPr>
                  <a:t>DC Beta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GB" sz="2800" b="1">
                    <a:solidFill>
                      <a:srgbClr val="663300"/>
                    </a:solidFill>
                  </a:rPr>
                  <a:t> 	</a:t>
                </a:r>
                <a:r>
                  <a:rPr lang="en-GB" sz="3200" b="1">
                    <a:solidFill>
                      <a:srgbClr val="663300"/>
                    </a:solidFill>
                    <a:latin typeface="Symbol" pitchFamily="18" charset="2"/>
                  </a:rPr>
                  <a:t>b</a:t>
                </a:r>
                <a:r>
                  <a:rPr lang="en-GB" sz="2800" b="1" baseline="-25000">
                    <a:solidFill>
                      <a:srgbClr val="663300"/>
                    </a:solidFill>
                  </a:rPr>
                  <a:t>DC</a:t>
                </a:r>
                <a:r>
                  <a:rPr lang="en-GB" sz="2800">
                    <a:solidFill>
                      <a:srgbClr val="663300"/>
                    </a:solidFill>
                  </a:rPr>
                  <a:t> </a:t>
                </a:r>
              </a:p>
              <a:p>
                <a:pPr>
                  <a:spcBef>
                    <a:spcPct val="20000"/>
                  </a:spcBef>
                </a:pPr>
                <a:endParaRPr lang="en-GB" sz="1400">
                  <a:solidFill>
                    <a:srgbClr val="6633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GB" sz="2400" b="1" i="1">
                    <a:solidFill>
                      <a:srgbClr val="663300"/>
                    </a:solidFill>
                  </a:rPr>
                  <a:t>Typical values from 20 to 200 or higher</a:t>
                </a:r>
              </a:p>
            </p:txBody>
          </p:sp>
          <p:graphicFrame>
            <p:nvGraphicFramePr>
              <p:cNvPr id="2051" name="Object 11"/>
              <p:cNvGraphicFramePr>
                <a:graphicFrameLocks noChangeAspect="1"/>
              </p:cNvGraphicFramePr>
              <p:nvPr/>
            </p:nvGraphicFramePr>
            <p:xfrm>
              <a:off x="1696" y="1424"/>
              <a:ext cx="448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2" name="Equation" r:id="rId3" imgW="317160" imgH="393480" progId="Equation.3">
                      <p:embed/>
                    </p:oleObj>
                  </mc:Choice>
                  <mc:Fallback>
                    <p:oleObj name="Equation" r:id="rId3" imgW="317160" imgH="3934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" y="1424"/>
                            <a:ext cx="448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9905" y="2646855"/>
            <a:ext cx="3987800" cy="2514600"/>
            <a:chOff x="2888" y="968"/>
            <a:chExt cx="2512" cy="1584"/>
          </a:xfrm>
        </p:grpSpPr>
        <p:sp>
          <p:nvSpPr>
            <p:cNvPr id="2056" name="Rectangle 13"/>
            <p:cNvSpPr>
              <a:spLocks noChangeArrowheads="1"/>
            </p:cNvSpPr>
            <p:nvPr/>
          </p:nvSpPr>
          <p:spPr bwMode="auto">
            <a:xfrm>
              <a:off x="2888" y="968"/>
              <a:ext cx="2512" cy="15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7" name="Group 14"/>
            <p:cNvGrpSpPr>
              <a:grpSpLocks/>
            </p:cNvGrpSpPr>
            <p:nvPr/>
          </p:nvGrpSpPr>
          <p:grpSpPr bwMode="auto">
            <a:xfrm>
              <a:off x="2944" y="1064"/>
              <a:ext cx="2440" cy="1419"/>
              <a:chOff x="3168" y="1104"/>
              <a:chExt cx="2440" cy="1419"/>
            </a:xfrm>
          </p:grpSpPr>
          <p:sp>
            <p:nvSpPr>
              <p:cNvPr id="2058" name="Rectangle 15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2440" cy="1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GB" sz="2800" b="1" dirty="0">
                    <a:solidFill>
                      <a:srgbClr val="003300"/>
                    </a:solidFill>
                  </a:rPr>
                  <a:t>DC Alpha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GB" sz="2800" b="1" dirty="0">
                    <a:solidFill>
                      <a:srgbClr val="003300"/>
                    </a:solidFill>
                  </a:rPr>
                  <a:t>	</a:t>
                </a:r>
                <a:r>
                  <a:rPr lang="en-GB" sz="3200" b="1" dirty="0" err="1">
                    <a:solidFill>
                      <a:srgbClr val="003300"/>
                    </a:solidFill>
                    <a:latin typeface="Symbol" pitchFamily="18" charset="2"/>
                  </a:rPr>
                  <a:t>a</a:t>
                </a:r>
                <a:r>
                  <a:rPr lang="en-GB" sz="2800" b="1" baseline="-25000" dirty="0" err="1">
                    <a:solidFill>
                      <a:srgbClr val="003300"/>
                    </a:solidFill>
                  </a:rPr>
                  <a:t>DC</a:t>
                </a:r>
                <a:endParaRPr lang="en-GB" sz="2800" b="1" baseline="-25000" dirty="0">
                  <a:solidFill>
                    <a:srgbClr val="0033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endParaRPr lang="en-GB" sz="2800" baseline="-25000" dirty="0">
                  <a:solidFill>
                    <a:srgbClr val="0033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GB" sz="2400" b="1" i="1" dirty="0">
                    <a:solidFill>
                      <a:srgbClr val="003300"/>
                    </a:solidFill>
                  </a:rPr>
                  <a:t>Typical values from 0.95 to 0.99 or higher but less than 1</a:t>
                </a:r>
                <a:endParaRPr lang="en-GB" sz="2800" b="1" dirty="0">
                  <a:solidFill>
                    <a:srgbClr val="003300"/>
                  </a:solidFill>
                </a:endParaRPr>
              </a:p>
            </p:txBody>
          </p:sp>
          <p:graphicFrame>
            <p:nvGraphicFramePr>
              <p:cNvPr id="2050" name="Object 16"/>
              <p:cNvGraphicFramePr>
                <a:graphicFrameLocks noChangeAspect="1"/>
              </p:cNvGraphicFramePr>
              <p:nvPr/>
            </p:nvGraphicFramePr>
            <p:xfrm>
              <a:off x="4256" y="1424"/>
              <a:ext cx="448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3" name="Equation" r:id="rId5" imgW="317160" imgH="393480" progId="Equation.3">
                      <p:embed/>
                    </p:oleObj>
                  </mc:Choice>
                  <mc:Fallback>
                    <p:oleObj name="Equation" r:id="rId5" imgW="317160" imgH="3934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6" y="1424"/>
                            <a:ext cx="448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21-3 Transistor Characteristics and Parameters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DC Alpha and DC Beta are in turn related to each other as follows:</a:t>
            </a: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1789113" y="3024188"/>
            <a:ext cx="5257800" cy="1752600"/>
            <a:chOff x="1152" y="2832"/>
            <a:chExt cx="3312" cy="1104"/>
          </a:xfrm>
        </p:grpSpPr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1152" y="2832"/>
              <a:ext cx="3312" cy="1104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1360" y="2904"/>
              <a:ext cx="2832" cy="980"/>
              <a:chOff x="1360" y="2904"/>
              <a:chExt cx="2832" cy="980"/>
            </a:xfrm>
          </p:grpSpPr>
          <p:sp>
            <p:nvSpPr>
              <p:cNvPr id="3080" name="Text Box 7"/>
              <p:cNvSpPr txBox="1">
                <a:spLocks noChangeArrowheads="1"/>
              </p:cNvSpPr>
              <p:nvPr/>
            </p:nvSpPr>
            <p:spPr bwMode="auto">
              <a:xfrm>
                <a:off x="1360" y="2904"/>
                <a:ext cx="2832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800" b="1">
                    <a:solidFill>
                      <a:schemeClr val="accent2"/>
                    </a:solidFill>
                  </a:rPr>
                  <a:t>Relationship of </a:t>
                </a:r>
                <a:r>
                  <a:rPr lang="en-GB" sz="2800" b="1">
                    <a:solidFill>
                      <a:schemeClr val="accent2"/>
                    </a:solidFill>
                    <a:latin typeface="Symbol" pitchFamily="18" charset="2"/>
                  </a:rPr>
                  <a:t>b</a:t>
                </a:r>
                <a:r>
                  <a:rPr lang="en-GB" sz="2800" b="1" baseline="-25000">
                    <a:solidFill>
                      <a:schemeClr val="accent2"/>
                    </a:solidFill>
                  </a:rPr>
                  <a:t>DC </a:t>
                </a:r>
                <a:r>
                  <a:rPr lang="en-GB" sz="2800" b="1">
                    <a:solidFill>
                      <a:schemeClr val="accent2"/>
                    </a:solidFill>
                  </a:rPr>
                  <a:t>and </a:t>
                </a:r>
                <a:r>
                  <a:rPr lang="en-GB" sz="2800" b="1">
                    <a:solidFill>
                      <a:schemeClr val="accent2"/>
                    </a:solidFill>
                    <a:latin typeface="Symbol" pitchFamily="18" charset="2"/>
                  </a:rPr>
                  <a:t>a</a:t>
                </a:r>
                <a:r>
                  <a:rPr lang="en-GB" sz="2800" b="1" baseline="-25000">
                    <a:solidFill>
                      <a:schemeClr val="accent2"/>
                    </a:solidFill>
                  </a:rPr>
                  <a:t>DC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GB" sz="2800" b="1" baseline="-2500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3074" name="Object 8"/>
              <p:cNvGraphicFramePr>
                <a:graphicFrameLocks noChangeAspect="1"/>
              </p:cNvGraphicFramePr>
              <p:nvPr/>
            </p:nvGraphicFramePr>
            <p:xfrm>
              <a:off x="2072" y="3268"/>
              <a:ext cx="1544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Equation" r:id="rId3" imgW="2450880" imgH="977760" progId="Equation.3">
                      <p:embed/>
                    </p:oleObj>
                  </mc:Choice>
                  <mc:Fallback>
                    <p:oleObj name="Equation" r:id="rId3" imgW="2450880" imgH="97776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2" y="3268"/>
                            <a:ext cx="1544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6121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Characteristics and Parameters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 3"/>
          <p:cNvGrpSpPr>
            <a:grpSpLocks/>
          </p:cNvGrpSpPr>
          <p:nvPr/>
        </p:nvGrpSpPr>
        <p:grpSpPr bwMode="auto">
          <a:xfrm>
            <a:off x="3605213" y="1447800"/>
            <a:ext cx="5614987" cy="3113088"/>
            <a:chOff x="0" y="982"/>
            <a:chExt cx="3537" cy="1961"/>
          </a:xfrm>
        </p:grpSpPr>
        <p:grpSp>
          <p:nvGrpSpPr>
            <p:cNvPr id="4105" name="Group 4"/>
            <p:cNvGrpSpPr>
              <a:grpSpLocks/>
            </p:cNvGrpSpPr>
            <p:nvPr/>
          </p:nvGrpSpPr>
          <p:grpSpPr bwMode="auto">
            <a:xfrm>
              <a:off x="1439" y="1402"/>
              <a:ext cx="519" cy="751"/>
              <a:chOff x="2823" y="2435"/>
              <a:chExt cx="652" cy="835"/>
            </a:xfrm>
          </p:grpSpPr>
          <p:sp>
            <p:nvSpPr>
              <p:cNvPr id="4153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55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56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57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58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59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106" name="Group 12"/>
            <p:cNvGrpSpPr>
              <a:grpSpLocks/>
            </p:cNvGrpSpPr>
            <p:nvPr/>
          </p:nvGrpSpPr>
          <p:grpSpPr bwMode="auto">
            <a:xfrm>
              <a:off x="338" y="1687"/>
              <a:ext cx="1620" cy="1256"/>
              <a:chOff x="1157" y="2782"/>
              <a:chExt cx="2035" cy="1397"/>
            </a:xfrm>
          </p:grpSpPr>
          <p:sp>
            <p:nvSpPr>
              <p:cNvPr id="4139" name="Freeform 13"/>
              <p:cNvSpPr>
                <a:spLocks/>
              </p:cNvSpPr>
              <p:nvPr/>
            </p:nvSpPr>
            <p:spPr bwMode="auto">
              <a:xfrm>
                <a:off x="1908" y="2782"/>
                <a:ext cx="319" cy="180"/>
              </a:xfrm>
              <a:custGeom>
                <a:avLst/>
                <a:gdLst>
                  <a:gd name="T0" fmla="*/ 0 w 2475"/>
                  <a:gd name="T1" fmla="*/ 88 h 1110"/>
                  <a:gd name="T2" fmla="*/ 25 w 2475"/>
                  <a:gd name="T3" fmla="*/ 2 h 1110"/>
                  <a:gd name="T4" fmla="*/ 52 w 2475"/>
                  <a:gd name="T5" fmla="*/ 178 h 1110"/>
                  <a:gd name="T6" fmla="*/ 99 w 2475"/>
                  <a:gd name="T7" fmla="*/ 2 h 1110"/>
                  <a:gd name="T8" fmla="*/ 128 w 2475"/>
                  <a:gd name="T9" fmla="*/ 178 h 1110"/>
                  <a:gd name="T10" fmla="*/ 178 w 2475"/>
                  <a:gd name="T11" fmla="*/ 0 h 1110"/>
                  <a:gd name="T12" fmla="*/ 211 w 2475"/>
                  <a:gd name="T13" fmla="*/ 180 h 1110"/>
                  <a:gd name="T14" fmla="*/ 259 w 2475"/>
                  <a:gd name="T15" fmla="*/ 0 h 1110"/>
                  <a:gd name="T16" fmla="*/ 290 w 2475"/>
                  <a:gd name="T17" fmla="*/ 180 h 1110"/>
                  <a:gd name="T18" fmla="*/ 319 w 2475"/>
                  <a:gd name="T19" fmla="*/ 88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40" name="Line 14"/>
              <p:cNvSpPr>
                <a:spLocks noChangeShapeType="1"/>
              </p:cNvSpPr>
              <p:nvPr/>
            </p:nvSpPr>
            <p:spPr bwMode="auto">
              <a:xfrm>
                <a:off x="2229" y="2874"/>
                <a:ext cx="311" cy="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41" name="Freeform 15"/>
              <p:cNvSpPr>
                <a:spLocks/>
              </p:cNvSpPr>
              <p:nvPr/>
            </p:nvSpPr>
            <p:spPr bwMode="auto">
              <a:xfrm>
                <a:off x="1264" y="2867"/>
                <a:ext cx="646" cy="440"/>
              </a:xfrm>
              <a:custGeom>
                <a:avLst/>
                <a:gdLst>
                  <a:gd name="T0" fmla="*/ 646 w 636"/>
                  <a:gd name="T1" fmla="*/ 0 h 474"/>
                  <a:gd name="T2" fmla="*/ 0 w 636"/>
                  <a:gd name="T3" fmla="*/ 0 h 474"/>
                  <a:gd name="T4" fmla="*/ 0 w 636"/>
                  <a:gd name="T5" fmla="*/ 440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142" name="Group 16"/>
              <p:cNvGrpSpPr>
                <a:grpSpLocks/>
              </p:cNvGrpSpPr>
              <p:nvPr/>
            </p:nvGrpSpPr>
            <p:grpSpPr bwMode="auto">
              <a:xfrm>
                <a:off x="2975" y="4059"/>
                <a:ext cx="217" cy="120"/>
                <a:chOff x="864" y="1680"/>
                <a:chExt cx="192" cy="108"/>
              </a:xfrm>
            </p:grpSpPr>
            <p:sp>
              <p:nvSpPr>
                <p:cNvPr id="4150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51" name="Line 18"/>
                <p:cNvSpPr>
                  <a:spLocks noChangeShapeType="1"/>
                </p:cNvSpPr>
                <p:nvPr/>
              </p:nvSpPr>
              <p:spPr bwMode="auto">
                <a:xfrm>
                  <a:off x="895" y="1729"/>
                  <a:ext cx="13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52" name="Line 19"/>
                <p:cNvSpPr>
                  <a:spLocks noChangeShapeType="1"/>
                </p:cNvSpPr>
                <p:nvPr/>
              </p:nvSpPr>
              <p:spPr bwMode="auto">
                <a:xfrm>
                  <a:off x="930" y="178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4143" name="Line 20"/>
              <p:cNvSpPr>
                <a:spLocks noChangeShapeType="1"/>
              </p:cNvSpPr>
              <p:nvPr/>
            </p:nvSpPr>
            <p:spPr bwMode="auto">
              <a:xfrm>
                <a:off x="3062" y="3294"/>
                <a:ext cx="15" cy="7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44" name="Freeform 21"/>
              <p:cNvSpPr>
                <a:spLocks/>
              </p:cNvSpPr>
              <p:nvPr/>
            </p:nvSpPr>
            <p:spPr bwMode="auto">
              <a:xfrm>
                <a:off x="1264" y="3464"/>
                <a:ext cx="1801" cy="398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398 h 468"/>
                  <a:gd name="T4" fmla="*/ 1801 w 1596"/>
                  <a:gd name="T5" fmla="*/ 398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145" name="Group 22"/>
              <p:cNvGrpSpPr>
                <a:grpSpLocks/>
              </p:cNvGrpSpPr>
              <p:nvPr/>
            </p:nvGrpSpPr>
            <p:grpSpPr bwMode="auto">
              <a:xfrm>
                <a:off x="1157" y="3314"/>
                <a:ext cx="220" cy="150"/>
                <a:chOff x="2542" y="4003"/>
                <a:chExt cx="510" cy="375"/>
              </a:xfrm>
            </p:grpSpPr>
            <p:sp>
              <p:nvSpPr>
                <p:cNvPr id="4146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47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48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49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4107" name="Text Box 27"/>
            <p:cNvSpPr txBox="1">
              <a:spLocks noChangeArrowheads="1"/>
            </p:cNvSpPr>
            <p:nvPr/>
          </p:nvSpPr>
          <p:spPr bwMode="auto">
            <a:xfrm>
              <a:off x="0" y="2076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V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08" name="Line 28"/>
            <p:cNvSpPr>
              <a:spLocks noChangeShapeType="1"/>
            </p:cNvSpPr>
            <p:nvPr/>
          </p:nvSpPr>
          <p:spPr bwMode="auto">
            <a:xfrm rot="-5400000">
              <a:off x="696" y="1669"/>
              <a:ext cx="0" cy="36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9" name="Text Box 29"/>
            <p:cNvSpPr txBox="1">
              <a:spLocks noChangeArrowheads="1"/>
            </p:cNvSpPr>
            <p:nvPr/>
          </p:nvSpPr>
          <p:spPr bwMode="auto">
            <a:xfrm>
              <a:off x="558" y="1826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I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110" name="Group 30"/>
            <p:cNvGrpSpPr>
              <a:grpSpLocks/>
            </p:cNvGrpSpPr>
            <p:nvPr/>
          </p:nvGrpSpPr>
          <p:grpSpPr bwMode="auto">
            <a:xfrm>
              <a:off x="1800" y="982"/>
              <a:ext cx="1737" cy="1681"/>
              <a:chOff x="2993" y="2049"/>
              <a:chExt cx="2183" cy="1869"/>
            </a:xfrm>
          </p:grpSpPr>
          <p:grpSp>
            <p:nvGrpSpPr>
              <p:cNvPr id="4128" name="Group 31"/>
              <p:cNvGrpSpPr>
                <a:grpSpLocks/>
              </p:cNvGrpSpPr>
              <p:nvPr/>
            </p:nvGrpSpPr>
            <p:grpSpPr bwMode="auto">
              <a:xfrm>
                <a:off x="2993" y="2049"/>
                <a:ext cx="1708" cy="1869"/>
                <a:chOff x="2993" y="2049"/>
                <a:chExt cx="1708" cy="1869"/>
              </a:xfrm>
            </p:grpSpPr>
            <p:sp>
              <p:nvSpPr>
                <p:cNvPr id="4130" name="Freeform 32"/>
                <p:cNvSpPr>
                  <a:spLocks/>
                </p:cNvSpPr>
                <p:nvPr/>
              </p:nvSpPr>
              <p:spPr bwMode="auto">
                <a:xfrm rot="16578430" flipH="1">
                  <a:off x="2939" y="2271"/>
                  <a:ext cx="282" cy="174"/>
                </a:xfrm>
                <a:custGeom>
                  <a:avLst/>
                  <a:gdLst>
                    <a:gd name="T0" fmla="*/ 0 w 2475"/>
                    <a:gd name="T1" fmla="*/ 85 h 1110"/>
                    <a:gd name="T2" fmla="*/ 22 w 2475"/>
                    <a:gd name="T3" fmla="*/ 2 h 1110"/>
                    <a:gd name="T4" fmla="*/ 46 w 2475"/>
                    <a:gd name="T5" fmla="*/ 172 h 1110"/>
                    <a:gd name="T6" fmla="*/ 87 w 2475"/>
                    <a:gd name="T7" fmla="*/ 2 h 1110"/>
                    <a:gd name="T8" fmla="*/ 113 w 2475"/>
                    <a:gd name="T9" fmla="*/ 172 h 1110"/>
                    <a:gd name="T10" fmla="*/ 157 w 2475"/>
                    <a:gd name="T11" fmla="*/ 0 h 1110"/>
                    <a:gd name="T12" fmla="*/ 186 w 2475"/>
                    <a:gd name="T13" fmla="*/ 174 h 1110"/>
                    <a:gd name="T14" fmla="*/ 229 w 2475"/>
                    <a:gd name="T15" fmla="*/ 0 h 1110"/>
                    <a:gd name="T16" fmla="*/ 256 w 2475"/>
                    <a:gd name="T17" fmla="*/ 174 h 1110"/>
                    <a:gd name="T18" fmla="*/ 282 w 2475"/>
                    <a:gd name="T19" fmla="*/ 85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31" name="Line 3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004" y="2131"/>
                  <a:ext cx="168" cy="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32" name="Freeform 34"/>
                <p:cNvSpPr>
                  <a:spLocks/>
                </p:cNvSpPr>
                <p:nvPr/>
              </p:nvSpPr>
              <p:spPr bwMode="auto">
                <a:xfrm flipH="1">
                  <a:off x="3077" y="2049"/>
                  <a:ext cx="1518" cy="819"/>
                </a:xfrm>
                <a:custGeom>
                  <a:avLst/>
                  <a:gdLst>
                    <a:gd name="T0" fmla="*/ 1518 w 636"/>
                    <a:gd name="T1" fmla="*/ 0 h 474"/>
                    <a:gd name="T2" fmla="*/ 0 w 636"/>
                    <a:gd name="T3" fmla="*/ 0 h 474"/>
                    <a:gd name="T4" fmla="*/ 0 w 636"/>
                    <a:gd name="T5" fmla="*/ 819 h 474"/>
                    <a:gd name="T6" fmla="*/ 0 60000 65536"/>
                    <a:gd name="T7" fmla="*/ 0 60000 65536"/>
                    <a:gd name="T8" fmla="*/ 0 60000 65536"/>
                    <a:gd name="T9" fmla="*/ 0 w 636"/>
                    <a:gd name="T10" fmla="*/ 0 h 474"/>
                    <a:gd name="T11" fmla="*/ 636 w 636"/>
                    <a:gd name="T12" fmla="*/ 474 h 4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6" h="474">
                      <a:moveTo>
                        <a:pt x="636" y="0"/>
                      </a:moveTo>
                      <a:lnTo>
                        <a:pt x="0" y="0"/>
                      </a:lnTo>
                      <a:lnTo>
                        <a:pt x="0" y="474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33" name="Freeform 35"/>
                <p:cNvSpPr>
                  <a:spLocks/>
                </p:cNvSpPr>
                <p:nvPr/>
              </p:nvSpPr>
              <p:spPr bwMode="auto">
                <a:xfrm flipH="1">
                  <a:off x="3086" y="3026"/>
                  <a:ext cx="1505" cy="892"/>
                </a:xfrm>
                <a:custGeom>
                  <a:avLst/>
                  <a:gdLst>
                    <a:gd name="T0" fmla="*/ 0 w 1596"/>
                    <a:gd name="T1" fmla="*/ 0 h 468"/>
                    <a:gd name="T2" fmla="*/ 0 w 1596"/>
                    <a:gd name="T3" fmla="*/ 892 h 468"/>
                    <a:gd name="T4" fmla="*/ 1505 w 1596"/>
                    <a:gd name="T5" fmla="*/ 892 h 468"/>
                    <a:gd name="T6" fmla="*/ 0 60000 65536"/>
                    <a:gd name="T7" fmla="*/ 0 60000 65536"/>
                    <a:gd name="T8" fmla="*/ 0 60000 65536"/>
                    <a:gd name="T9" fmla="*/ 0 w 1596"/>
                    <a:gd name="T10" fmla="*/ 0 h 468"/>
                    <a:gd name="T11" fmla="*/ 1596 w 1596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6" h="468">
                      <a:moveTo>
                        <a:pt x="0" y="0"/>
                      </a:moveTo>
                      <a:lnTo>
                        <a:pt x="0" y="468"/>
                      </a:lnTo>
                      <a:lnTo>
                        <a:pt x="1596" y="468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4134" name="Group 36"/>
                <p:cNvGrpSpPr>
                  <a:grpSpLocks/>
                </p:cNvGrpSpPr>
                <p:nvPr/>
              </p:nvGrpSpPr>
              <p:grpSpPr bwMode="auto">
                <a:xfrm flipH="1">
                  <a:off x="4482" y="2868"/>
                  <a:ext cx="219" cy="150"/>
                  <a:chOff x="2542" y="4003"/>
                  <a:chExt cx="510" cy="375"/>
                </a:xfrm>
              </p:grpSpPr>
              <p:sp>
                <p:nvSpPr>
                  <p:cNvPr id="4135" name="Line 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748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4136" name="Line 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007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413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994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4138" name="Line 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253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4129" name="Text Box 41"/>
              <p:cNvSpPr txBox="1">
                <a:spLocks noChangeArrowheads="1"/>
              </p:cNvSpPr>
              <p:nvPr/>
            </p:nvSpPr>
            <p:spPr bwMode="auto">
              <a:xfrm>
                <a:off x="4672" y="2812"/>
                <a:ext cx="50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rgbClr val="FFFF00"/>
                    </a:solidFill>
                  </a:rPr>
                  <a:t>V</a:t>
                </a:r>
                <a:r>
                  <a:rPr lang="en-GB" sz="2000" b="1" baseline="-25000" dirty="0">
                    <a:solidFill>
                      <a:srgbClr val="FFFF00"/>
                    </a:solidFill>
                  </a:rPr>
                  <a:t>CC</a:t>
                </a:r>
                <a:endParaRPr lang="en-GB" sz="20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111" name="Group 42"/>
            <p:cNvGrpSpPr>
              <a:grpSpLocks/>
            </p:cNvGrpSpPr>
            <p:nvPr/>
          </p:nvGrpSpPr>
          <p:grpSpPr bwMode="auto">
            <a:xfrm>
              <a:off x="2004" y="1130"/>
              <a:ext cx="278" cy="410"/>
              <a:chOff x="2652" y="1676"/>
              <a:chExt cx="285" cy="456"/>
            </a:xfrm>
          </p:grpSpPr>
          <p:sp>
            <p:nvSpPr>
              <p:cNvPr id="4126" name="Line 43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27" name="Text Box 44"/>
              <p:cNvSpPr txBox="1">
                <a:spLocks noChangeArrowheads="1"/>
              </p:cNvSpPr>
              <p:nvPr/>
            </p:nvSpPr>
            <p:spPr bwMode="auto">
              <a:xfrm>
                <a:off x="2653" y="1731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112" name="Group 45"/>
            <p:cNvGrpSpPr>
              <a:grpSpLocks/>
            </p:cNvGrpSpPr>
            <p:nvPr/>
          </p:nvGrpSpPr>
          <p:grpSpPr bwMode="auto">
            <a:xfrm>
              <a:off x="1980" y="2129"/>
              <a:ext cx="302" cy="410"/>
              <a:chOff x="2652" y="1676"/>
              <a:chExt cx="284" cy="456"/>
            </a:xfrm>
          </p:grpSpPr>
          <p:sp>
            <p:nvSpPr>
              <p:cNvPr id="4124" name="Line 46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25" name="Text Box 47"/>
              <p:cNvSpPr txBox="1">
                <a:spLocks noChangeArrowheads="1"/>
              </p:cNvSpPr>
              <p:nvPr/>
            </p:nvSpPr>
            <p:spPr bwMode="auto">
              <a:xfrm>
                <a:off x="2653" y="1732"/>
                <a:ext cx="28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33CCFF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33CCFF"/>
                    </a:solidFill>
                  </a:rPr>
                  <a:t>E</a:t>
                </a:r>
                <a:endParaRPr lang="en-GB" sz="2000" b="1">
                  <a:solidFill>
                    <a:srgbClr val="33CCFF"/>
                  </a:solidFill>
                </a:endParaRPr>
              </a:p>
            </p:txBody>
          </p:sp>
        </p:grpSp>
        <p:sp>
          <p:nvSpPr>
            <p:cNvPr id="4113" name="Text Box 48"/>
            <p:cNvSpPr txBox="1">
              <a:spLocks noChangeArrowheads="1"/>
            </p:cNvSpPr>
            <p:nvPr/>
          </p:nvSpPr>
          <p:spPr bwMode="auto">
            <a:xfrm>
              <a:off x="942" y="1387"/>
              <a:ext cx="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R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14" name="Text Box 49"/>
            <p:cNvSpPr txBox="1">
              <a:spLocks noChangeArrowheads="1"/>
            </p:cNvSpPr>
            <p:nvPr/>
          </p:nvSpPr>
          <p:spPr bwMode="auto">
            <a:xfrm>
              <a:off x="1488" y="1104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R</a:t>
              </a:r>
              <a:r>
                <a:rPr lang="en-GB" sz="2000" b="1" baseline="-25000">
                  <a:solidFill>
                    <a:srgbClr val="FFFF00"/>
                  </a:solidFill>
                </a:rPr>
                <a:t>C</a:t>
              </a:r>
              <a:endParaRPr lang="en-GB" sz="2000" b="1">
                <a:solidFill>
                  <a:srgbClr val="FFFF00"/>
                </a:solidFill>
              </a:endParaRPr>
            </a:p>
          </p:txBody>
        </p:sp>
        <p:sp>
          <p:nvSpPr>
            <p:cNvPr id="4115" name="Text Box 50"/>
            <p:cNvSpPr txBox="1">
              <a:spLocks noChangeArrowheads="1"/>
            </p:cNvSpPr>
            <p:nvPr/>
          </p:nvSpPr>
          <p:spPr bwMode="auto">
            <a:xfrm>
              <a:off x="1344" y="1767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b="1" dirty="0">
                  <a:solidFill>
                    <a:srgbClr val="99FF33"/>
                  </a:solidFill>
                </a:rPr>
                <a:t>+</a:t>
              </a:r>
            </a:p>
            <a:p>
              <a:pPr eaLnBrk="1" hangingPunct="1"/>
              <a:r>
                <a:rPr lang="en-GB" sz="2000" b="1" dirty="0">
                  <a:solidFill>
                    <a:srgbClr val="99FF33"/>
                  </a:solidFill>
                </a:rPr>
                <a:t>V</a:t>
              </a:r>
              <a:r>
                <a:rPr lang="en-GB" sz="2000" b="1" baseline="-25000" dirty="0">
                  <a:solidFill>
                    <a:srgbClr val="99FF33"/>
                  </a:solidFill>
                </a:rPr>
                <a:t>BE   _</a:t>
              </a:r>
            </a:p>
          </p:txBody>
        </p:sp>
        <p:grpSp>
          <p:nvGrpSpPr>
            <p:cNvPr id="4116" name="Group 51"/>
            <p:cNvGrpSpPr>
              <a:grpSpLocks/>
            </p:cNvGrpSpPr>
            <p:nvPr/>
          </p:nvGrpSpPr>
          <p:grpSpPr bwMode="auto">
            <a:xfrm>
              <a:off x="1920" y="1488"/>
              <a:ext cx="536" cy="547"/>
              <a:chOff x="2168" y="1423"/>
              <a:chExt cx="464" cy="608"/>
            </a:xfrm>
          </p:grpSpPr>
          <p:sp>
            <p:nvSpPr>
              <p:cNvPr id="4121" name="Text Box 52"/>
              <p:cNvSpPr txBox="1">
                <a:spLocks noChangeArrowheads="1"/>
              </p:cNvSpPr>
              <p:nvPr/>
            </p:nvSpPr>
            <p:spPr bwMode="auto">
              <a:xfrm>
                <a:off x="2168" y="1423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4122" name="Text Box 53"/>
              <p:cNvSpPr txBox="1">
                <a:spLocks noChangeArrowheads="1"/>
              </p:cNvSpPr>
              <p:nvPr/>
            </p:nvSpPr>
            <p:spPr bwMode="auto">
              <a:xfrm>
                <a:off x="2176" y="1759"/>
                <a:ext cx="24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  <p:sp>
            <p:nvSpPr>
              <p:cNvPr id="4123" name="Text Box 54"/>
              <p:cNvSpPr txBox="1">
                <a:spLocks noChangeArrowheads="1"/>
              </p:cNvSpPr>
              <p:nvPr/>
            </p:nvSpPr>
            <p:spPr bwMode="auto">
              <a:xfrm>
                <a:off x="2201" y="1616"/>
                <a:ext cx="43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CE</a:t>
                </a:r>
              </a:p>
            </p:txBody>
          </p:sp>
        </p:grpSp>
        <p:grpSp>
          <p:nvGrpSpPr>
            <p:cNvPr id="4117" name="Group 55"/>
            <p:cNvGrpSpPr>
              <a:grpSpLocks/>
            </p:cNvGrpSpPr>
            <p:nvPr/>
          </p:nvGrpSpPr>
          <p:grpSpPr bwMode="auto">
            <a:xfrm>
              <a:off x="1303" y="1341"/>
              <a:ext cx="554" cy="358"/>
              <a:chOff x="1480" y="1311"/>
              <a:chExt cx="568" cy="399"/>
            </a:xfrm>
          </p:grpSpPr>
          <p:sp>
            <p:nvSpPr>
              <p:cNvPr id="4118" name="Text Box 56"/>
              <p:cNvSpPr txBox="1">
                <a:spLocks noChangeArrowheads="1"/>
              </p:cNvSpPr>
              <p:nvPr/>
            </p:nvSpPr>
            <p:spPr bwMode="auto">
              <a:xfrm>
                <a:off x="1904" y="1311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4119" name="Text Box 57"/>
              <p:cNvSpPr txBox="1">
                <a:spLocks noChangeArrowheads="1"/>
              </p:cNvSpPr>
              <p:nvPr/>
            </p:nvSpPr>
            <p:spPr bwMode="auto">
              <a:xfrm>
                <a:off x="1480" y="1311"/>
                <a:ext cx="433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CB</a:t>
                </a:r>
              </a:p>
            </p:txBody>
          </p:sp>
          <p:sp>
            <p:nvSpPr>
              <p:cNvPr id="4120" name="Text Box 58"/>
              <p:cNvSpPr txBox="1">
                <a:spLocks noChangeArrowheads="1"/>
              </p:cNvSpPr>
              <p:nvPr/>
            </p:nvSpPr>
            <p:spPr bwMode="auto">
              <a:xfrm>
                <a:off x="1537" y="1439"/>
                <a:ext cx="2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</p:grpSp>
      </p:grpSp>
      <p:sp>
        <p:nvSpPr>
          <p:cNvPr id="4102" name="Text Box 68"/>
          <p:cNvSpPr txBox="1">
            <a:spLocks noChangeArrowheads="1"/>
          </p:cNvSpPr>
          <p:nvPr/>
        </p:nvSpPr>
        <p:spPr bwMode="auto">
          <a:xfrm>
            <a:off x="457200" y="1420813"/>
            <a:ext cx="373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Base Emitter Circuit Analysis to find I</a:t>
            </a:r>
            <a:r>
              <a:rPr lang="en-US" sz="2800" b="1" baseline="-25000">
                <a:solidFill>
                  <a:srgbClr val="FFFF00"/>
                </a:solidFill>
              </a:rPr>
              <a:t>B</a:t>
            </a:r>
            <a:endParaRPr lang="en-GB" sz="2800" b="1" baseline="-25000">
              <a:solidFill>
                <a:srgbClr val="FFFF00"/>
              </a:solidFill>
            </a:endParaRPr>
          </a:p>
        </p:txBody>
      </p:sp>
      <p:graphicFrame>
        <p:nvGraphicFramePr>
          <p:cNvPr id="134213" name="Object 69"/>
          <p:cNvGraphicFramePr>
            <a:graphicFrameLocks noChangeAspect="1"/>
          </p:cNvGraphicFramePr>
          <p:nvPr/>
        </p:nvGraphicFramePr>
        <p:xfrm>
          <a:off x="566738" y="3946525"/>
          <a:ext cx="1657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3" imgW="698400" imgH="215640" progId="Equation.3">
                  <p:embed/>
                </p:oleObj>
              </mc:Choice>
              <mc:Fallback>
                <p:oleObj name="Equation" r:id="rId3" imgW="698400" imgH="2156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946525"/>
                        <a:ext cx="1657350" cy="4730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14" name="Object 70"/>
          <p:cNvGraphicFramePr>
            <a:graphicFrameLocks noChangeAspect="1"/>
          </p:cNvGraphicFramePr>
          <p:nvPr/>
        </p:nvGraphicFramePr>
        <p:xfrm>
          <a:off x="4048125" y="4887913"/>
          <a:ext cx="24352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5" imgW="1155600" imgH="660240" progId="Equation.3">
                  <p:embed/>
                </p:oleObj>
              </mc:Choice>
              <mc:Fallback>
                <p:oleObj name="Equation" r:id="rId5" imgW="1155600" imgH="6602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887913"/>
                        <a:ext cx="2435225" cy="1330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5" name="Text Box 71"/>
          <p:cNvSpPr txBox="1">
            <a:spLocks noChangeArrowheads="1"/>
          </p:cNvSpPr>
          <p:nvPr/>
        </p:nvSpPr>
        <p:spPr bwMode="auto">
          <a:xfrm>
            <a:off x="457200" y="2990850"/>
            <a:ext cx="3148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Since V</a:t>
            </a:r>
            <a:r>
              <a:rPr lang="en-GB" sz="2400" baseline="-25000" dirty="0">
                <a:solidFill>
                  <a:schemeClr val="bg1"/>
                </a:solidFill>
              </a:rPr>
              <a:t>BE</a:t>
            </a:r>
            <a:r>
              <a:rPr lang="en-GB" sz="2400" dirty="0">
                <a:solidFill>
                  <a:schemeClr val="bg1"/>
                </a:solidFill>
              </a:rPr>
              <a:t> is a forward biased p-n junction</a:t>
            </a:r>
          </a:p>
        </p:txBody>
      </p:sp>
      <p:sp>
        <p:nvSpPr>
          <p:cNvPr id="134216" name="Text Box 72"/>
          <p:cNvSpPr txBox="1">
            <a:spLocks noChangeArrowheads="1"/>
          </p:cNvSpPr>
          <p:nvPr/>
        </p:nvSpPr>
        <p:spPr bwMode="auto">
          <a:xfrm>
            <a:off x="882650" y="5127625"/>
            <a:ext cx="3014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Using circuit analysis about BE Circuit, </a:t>
            </a:r>
          </a:p>
        </p:txBody>
      </p:sp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Circuit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34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342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15" grpId="0"/>
      <p:bldP spid="1342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36" name="Object 68"/>
          <p:cNvGraphicFramePr>
            <a:graphicFrameLocks noGrp="1" noChangeAspect="1"/>
          </p:cNvGraphicFramePr>
          <p:nvPr>
            <p:ph idx="1"/>
          </p:nvPr>
        </p:nvGraphicFramePr>
        <p:xfrm>
          <a:off x="2681288" y="4257675"/>
          <a:ext cx="1333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257675"/>
                        <a:ext cx="1333500" cy="5222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Group 3"/>
          <p:cNvGrpSpPr>
            <a:grpSpLocks/>
          </p:cNvGrpSpPr>
          <p:nvPr/>
        </p:nvGrpSpPr>
        <p:grpSpPr bwMode="auto">
          <a:xfrm>
            <a:off x="3605213" y="1447800"/>
            <a:ext cx="5614987" cy="3113088"/>
            <a:chOff x="0" y="982"/>
            <a:chExt cx="3537" cy="1961"/>
          </a:xfrm>
        </p:grpSpPr>
        <p:grpSp>
          <p:nvGrpSpPr>
            <p:cNvPr id="5132" name="Group 4"/>
            <p:cNvGrpSpPr>
              <a:grpSpLocks/>
            </p:cNvGrpSpPr>
            <p:nvPr/>
          </p:nvGrpSpPr>
          <p:grpSpPr bwMode="auto">
            <a:xfrm>
              <a:off x="1439" y="1402"/>
              <a:ext cx="519" cy="751"/>
              <a:chOff x="2823" y="2435"/>
              <a:chExt cx="652" cy="835"/>
            </a:xfrm>
          </p:grpSpPr>
          <p:sp>
            <p:nvSpPr>
              <p:cNvPr id="5180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82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83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84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85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86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133" name="Group 12"/>
            <p:cNvGrpSpPr>
              <a:grpSpLocks/>
            </p:cNvGrpSpPr>
            <p:nvPr/>
          </p:nvGrpSpPr>
          <p:grpSpPr bwMode="auto">
            <a:xfrm>
              <a:off x="338" y="1687"/>
              <a:ext cx="1620" cy="1256"/>
              <a:chOff x="1157" y="2782"/>
              <a:chExt cx="2035" cy="1397"/>
            </a:xfrm>
          </p:grpSpPr>
          <p:sp>
            <p:nvSpPr>
              <p:cNvPr id="5166" name="Freeform 13"/>
              <p:cNvSpPr>
                <a:spLocks/>
              </p:cNvSpPr>
              <p:nvPr/>
            </p:nvSpPr>
            <p:spPr bwMode="auto">
              <a:xfrm>
                <a:off x="1908" y="2782"/>
                <a:ext cx="319" cy="180"/>
              </a:xfrm>
              <a:custGeom>
                <a:avLst/>
                <a:gdLst>
                  <a:gd name="T0" fmla="*/ 0 w 2475"/>
                  <a:gd name="T1" fmla="*/ 88 h 1110"/>
                  <a:gd name="T2" fmla="*/ 25 w 2475"/>
                  <a:gd name="T3" fmla="*/ 2 h 1110"/>
                  <a:gd name="T4" fmla="*/ 52 w 2475"/>
                  <a:gd name="T5" fmla="*/ 178 h 1110"/>
                  <a:gd name="T6" fmla="*/ 99 w 2475"/>
                  <a:gd name="T7" fmla="*/ 2 h 1110"/>
                  <a:gd name="T8" fmla="*/ 128 w 2475"/>
                  <a:gd name="T9" fmla="*/ 178 h 1110"/>
                  <a:gd name="T10" fmla="*/ 178 w 2475"/>
                  <a:gd name="T11" fmla="*/ 0 h 1110"/>
                  <a:gd name="T12" fmla="*/ 211 w 2475"/>
                  <a:gd name="T13" fmla="*/ 180 h 1110"/>
                  <a:gd name="T14" fmla="*/ 259 w 2475"/>
                  <a:gd name="T15" fmla="*/ 0 h 1110"/>
                  <a:gd name="T16" fmla="*/ 290 w 2475"/>
                  <a:gd name="T17" fmla="*/ 180 h 1110"/>
                  <a:gd name="T18" fmla="*/ 319 w 2475"/>
                  <a:gd name="T19" fmla="*/ 88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7" name="Line 14"/>
              <p:cNvSpPr>
                <a:spLocks noChangeShapeType="1"/>
              </p:cNvSpPr>
              <p:nvPr/>
            </p:nvSpPr>
            <p:spPr bwMode="auto">
              <a:xfrm>
                <a:off x="2229" y="2874"/>
                <a:ext cx="311" cy="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8" name="Freeform 15"/>
              <p:cNvSpPr>
                <a:spLocks/>
              </p:cNvSpPr>
              <p:nvPr/>
            </p:nvSpPr>
            <p:spPr bwMode="auto">
              <a:xfrm>
                <a:off x="1264" y="2867"/>
                <a:ext cx="646" cy="440"/>
              </a:xfrm>
              <a:custGeom>
                <a:avLst/>
                <a:gdLst>
                  <a:gd name="T0" fmla="*/ 646 w 636"/>
                  <a:gd name="T1" fmla="*/ 0 h 474"/>
                  <a:gd name="T2" fmla="*/ 0 w 636"/>
                  <a:gd name="T3" fmla="*/ 0 h 474"/>
                  <a:gd name="T4" fmla="*/ 0 w 636"/>
                  <a:gd name="T5" fmla="*/ 440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5169" name="Group 16"/>
              <p:cNvGrpSpPr>
                <a:grpSpLocks/>
              </p:cNvGrpSpPr>
              <p:nvPr/>
            </p:nvGrpSpPr>
            <p:grpSpPr bwMode="auto">
              <a:xfrm>
                <a:off x="2975" y="4059"/>
                <a:ext cx="217" cy="120"/>
                <a:chOff x="864" y="1680"/>
                <a:chExt cx="192" cy="108"/>
              </a:xfrm>
            </p:grpSpPr>
            <p:sp>
              <p:nvSpPr>
                <p:cNvPr id="5177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78" name="Line 18"/>
                <p:cNvSpPr>
                  <a:spLocks noChangeShapeType="1"/>
                </p:cNvSpPr>
                <p:nvPr/>
              </p:nvSpPr>
              <p:spPr bwMode="auto">
                <a:xfrm>
                  <a:off x="895" y="1729"/>
                  <a:ext cx="13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79" name="Line 19"/>
                <p:cNvSpPr>
                  <a:spLocks noChangeShapeType="1"/>
                </p:cNvSpPr>
                <p:nvPr/>
              </p:nvSpPr>
              <p:spPr bwMode="auto">
                <a:xfrm>
                  <a:off x="930" y="178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5170" name="Line 20"/>
              <p:cNvSpPr>
                <a:spLocks noChangeShapeType="1"/>
              </p:cNvSpPr>
              <p:nvPr/>
            </p:nvSpPr>
            <p:spPr bwMode="auto">
              <a:xfrm>
                <a:off x="3062" y="3294"/>
                <a:ext cx="15" cy="7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71" name="Freeform 21"/>
              <p:cNvSpPr>
                <a:spLocks/>
              </p:cNvSpPr>
              <p:nvPr/>
            </p:nvSpPr>
            <p:spPr bwMode="auto">
              <a:xfrm>
                <a:off x="1264" y="3464"/>
                <a:ext cx="1801" cy="398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398 h 468"/>
                  <a:gd name="T4" fmla="*/ 1801 w 1596"/>
                  <a:gd name="T5" fmla="*/ 398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5172" name="Group 22"/>
              <p:cNvGrpSpPr>
                <a:grpSpLocks/>
              </p:cNvGrpSpPr>
              <p:nvPr/>
            </p:nvGrpSpPr>
            <p:grpSpPr bwMode="auto">
              <a:xfrm>
                <a:off x="1157" y="3314"/>
                <a:ext cx="220" cy="150"/>
                <a:chOff x="2542" y="4003"/>
                <a:chExt cx="510" cy="375"/>
              </a:xfrm>
            </p:grpSpPr>
            <p:sp>
              <p:nvSpPr>
                <p:cNvPr id="5173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74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75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76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5134" name="Text Box 27"/>
            <p:cNvSpPr txBox="1">
              <a:spLocks noChangeArrowheads="1"/>
            </p:cNvSpPr>
            <p:nvPr/>
          </p:nvSpPr>
          <p:spPr bwMode="auto">
            <a:xfrm>
              <a:off x="0" y="2076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V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35" name="Line 28"/>
            <p:cNvSpPr>
              <a:spLocks noChangeShapeType="1"/>
            </p:cNvSpPr>
            <p:nvPr/>
          </p:nvSpPr>
          <p:spPr bwMode="auto">
            <a:xfrm rot="-5400000">
              <a:off x="696" y="1669"/>
              <a:ext cx="0" cy="36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558" y="1826"/>
              <a:ext cx="3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800" b="1" dirty="0">
                  <a:solidFill>
                    <a:schemeClr val="bg1"/>
                  </a:solidFill>
                </a:rPr>
                <a:t>I</a:t>
              </a:r>
              <a:r>
                <a:rPr lang="en-GB" sz="2800" b="1" baseline="-25000" dirty="0">
                  <a:solidFill>
                    <a:schemeClr val="bg1"/>
                  </a:solidFill>
                </a:rPr>
                <a:t>B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37" name="Group 30"/>
            <p:cNvGrpSpPr>
              <a:grpSpLocks/>
            </p:cNvGrpSpPr>
            <p:nvPr/>
          </p:nvGrpSpPr>
          <p:grpSpPr bwMode="auto">
            <a:xfrm>
              <a:off x="1800" y="982"/>
              <a:ext cx="1737" cy="1681"/>
              <a:chOff x="2993" y="2049"/>
              <a:chExt cx="2183" cy="1869"/>
            </a:xfrm>
          </p:grpSpPr>
          <p:grpSp>
            <p:nvGrpSpPr>
              <p:cNvPr id="5155" name="Group 31"/>
              <p:cNvGrpSpPr>
                <a:grpSpLocks/>
              </p:cNvGrpSpPr>
              <p:nvPr/>
            </p:nvGrpSpPr>
            <p:grpSpPr bwMode="auto">
              <a:xfrm>
                <a:off x="2993" y="2049"/>
                <a:ext cx="1708" cy="1869"/>
                <a:chOff x="2993" y="2049"/>
                <a:chExt cx="1708" cy="1869"/>
              </a:xfrm>
            </p:grpSpPr>
            <p:sp>
              <p:nvSpPr>
                <p:cNvPr id="5157" name="Freeform 32"/>
                <p:cNvSpPr>
                  <a:spLocks/>
                </p:cNvSpPr>
                <p:nvPr/>
              </p:nvSpPr>
              <p:spPr bwMode="auto">
                <a:xfrm rot="16578430" flipH="1">
                  <a:off x="2939" y="2271"/>
                  <a:ext cx="282" cy="174"/>
                </a:xfrm>
                <a:custGeom>
                  <a:avLst/>
                  <a:gdLst>
                    <a:gd name="T0" fmla="*/ 0 w 2475"/>
                    <a:gd name="T1" fmla="*/ 85 h 1110"/>
                    <a:gd name="T2" fmla="*/ 22 w 2475"/>
                    <a:gd name="T3" fmla="*/ 2 h 1110"/>
                    <a:gd name="T4" fmla="*/ 46 w 2475"/>
                    <a:gd name="T5" fmla="*/ 172 h 1110"/>
                    <a:gd name="T6" fmla="*/ 87 w 2475"/>
                    <a:gd name="T7" fmla="*/ 2 h 1110"/>
                    <a:gd name="T8" fmla="*/ 113 w 2475"/>
                    <a:gd name="T9" fmla="*/ 172 h 1110"/>
                    <a:gd name="T10" fmla="*/ 157 w 2475"/>
                    <a:gd name="T11" fmla="*/ 0 h 1110"/>
                    <a:gd name="T12" fmla="*/ 186 w 2475"/>
                    <a:gd name="T13" fmla="*/ 174 h 1110"/>
                    <a:gd name="T14" fmla="*/ 229 w 2475"/>
                    <a:gd name="T15" fmla="*/ 0 h 1110"/>
                    <a:gd name="T16" fmla="*/ 256 w 2475"/>
                    <a:gd name="T17" fmla="*/ 174 h 1110"/>
                    <a:gd name="T18" fmla="*/ 282 w 2475"/>
                    <a:gd name="T19" fmla="*/ 85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58" name="Line 3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004" y="2131"/>
                  <a:ext cx="168" cy="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59" name="Freeform 34"/>
                <p:cNvSpPr>
                  <a:spLocks/>
                </p:cNvSpPr>
                <p:nvPr/>
              </p:nvSpPr>
              <p:spPr bwMode="auto">
                <a:xfrm flipH="1">
                  <a:off x="3077" y="2049"/>
                  <a:ext cx="1518" cy="819"/>
                </a:xfrm>
                <a:custGeom>
                  <a:avLst/>
                  <a:gdLst>
                    <a:gd name="T0" fmla="*/ 1518 w 636"/>
                    <a:gd name="T1" fmla="*/ 0 h 474"/>
                    <a:gd name="T2" fmla="*/ 0 w 636"/>
                    <a:gd name="T3" fmla="*/ 0 h 474"/>
                    <a:gd name="T4" fmla="*/ 0 w 636"/>
                    <a:gd name="T5" fmla="*/ 819 h 474"/>
                    <a:gd name="T6" fmla="*/ 0 60000 65536"/>
                    <a:gd name="T7" fmla="*/ 0 60000 65536"/>
                    <a:gd name="T8" fmla="*/ 0 60000 65536"/>
                    <a:gd name="T9" fmla="*/ 0 w 636"/>
                    <a:gd name="T10" fmla="*/ 0 h 474"/>
                    <a:gd name="T11" fmla="*/ 636 w 636"/>
                    <a:gd name="T12" fmla="*/ 474 h 4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6" h="474">
                      <a:moveTo>
                        <a:pt x="636" y="0"/>
                      </a:moveTo>
                      <a:lnTo>
                        <a:pt x="0" y="0"/>
                      </a:lnTo>
                      <a:lnTo>
                        <a:pt x="0" y="474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60" name="Freeform 35"/>
                <p:cNvSpPr>
                  <a:spLocks/>
                </p:cNvSpPr>
                <p:nvPr/>
              </p:nvSpPr>
              <p:spPr bwMode="auto">
                <a:xfrm flipH="1">
                  <a:off x="3086" y="3026"/>
                  <a:ext cx="1505" cy="892"/>
                </a:xfrm>
                <a:custGeom>
                  <a:avLst/>
                  <a:gdLst>
                    <a:gd name="T0" fmla="*/ 0 w 1596"/>
                    <a:gd name="T1" fmla="*/ 0 h 468"/>
                    <a:gd name="T2" fmla="*/ 0 w 1596"/>
                    <a:gd name="T3" fmla="*/ 892 h 468"/>
                    <a:gd name="T4" fmla="*/ 1505 w 1596"/>
                    <a:gd name="T5" fmla="*/ 892 h 468"/>
                    <a:gd name="T6" fmla="*/ 0 60000 65536"/>
                    <a:gd name="T7" fmla="*/ 0 60000 65536"/>
                    <a:gd name="T8" fmla="*/ 0 60000 65536"/>
                    <a:gd name="T9" fmla="*/ 0 w 1596"/>
                    <a:gd name="T10" fmla="*/ 0 h 468"/>
                    <a:gd name="T11" fmla="*/ 1596 w 1596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6" h="468">
                      <a:moveTo>
                        <a:pt x="0" y="0"/>
                      </a:moveTo>
                      <a:lnTo>
                        <a:pt x="0" y="468"/>
                      </a:lnTo>
                      <a:lnTo>
                        <a:pt x="1596" y="468"/>
                      </a:ln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5161" name="Group 36"/>
                <p:cNvGrpSpPr>
                  <a:grpSpLocks/>
                </p:cNvGrpSpPr>
                <p:nvPr/>
              </p:nvGrpSpPr>
              <p:grpSpPr bwMode="auto">
                <a:xfrm flipH="1">
                  <a:off x="4482" y="2868"/>
                  <a:ext cx="219" cy="150"/>
                  <a:chOff x="2542" y="4003"/>
                  <a:chExt cx="510" cy="375"/>
                </a:xfrm>
              </p:grpSpPr>
              <p:sp>
                <p:nvSpPr>
                  <p:cNvPr id="5162" name="Line 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748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163" name="Line 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007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164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994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165" name="Line 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253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5156" name="Text Box 41"/>
              <p:cNvSpPr txBox="1">
                <a:spLocks noChangeArrowheads="1"/>
              </p:cNvSpPr>
              <p:nvPr/>
            </p:nvSpPr>
            <p:spPr bwMode="auto">
              <a:xfrm>
                <a:off x="4672" y="2812"/>
                <a:ext cx="50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138" name="Group 42"/>
            <p:cNvGrpSpPr>
              <a:grpSpLocks/>
            </p:cNvGrpSpPr>
            <p:nvPr/>
          </p:nvGrpSpPr>
          <p:grpSpPr bwMode="auto">
            <a:xfrm>
              <a:off x="2004" y="1130"/>
              <a:ext cx="278" cy="410"/>
              <a:chOff x="2652" y="1676"/>
              <a:chExt cx="285" cy="456"/>
            </a:xfrm>
          </p:grpSpPr>
          <p:sp>
            <p:nvSpPr>
              <p:cNvPr id="5153" name="Line 43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54" name="Text Box 44"/>
              <p:cNvSpPr txBox="1">
                <a:spLocks noChangeArrowheads="1"/>
              </p:cNvSpPr>
              <p:nvPr/>
            </p:nvSpPr>
            <p:spPr bwMode="auto">
              <a:xfrm>
                <a:off x="2653" y="1731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139" name="Group 45"/>
            <p:cNvGrpSpPr>
              <a:grpSpLocks/>
            </p:cNvGrpSpPr>
            <p:nvPr/>
          </p:nvGrpSpPr>
          <p:grpSpPr bwMode="auto">
            <a:xfrm>
              <a:off x="1980" y="2129"/>
              <a:ext cx="302" cy="410"/>
              <a:chOff x="2652" y="1676"/>
              <a:chExt cx="284" cy="456"/>
            </a:xfrm>
          </p:grpSpPr>
          <p:sp>
            <p:nvSpPr>
              <p:cNvPr id="5151" name="Line 46"/>
              <p:cNvSpPr>
                <a:spLocks noChangeShapeType="1"/>
              </p:cNvSpPr>
              <p:nvPr/>
            </p:nvSpPr>
            <p:spPr bwMode="auto">
              <a:xfrm>
                <a:off x="2652" y="1676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52" name="Text Box 47"/>
              <p:cNvSpPr txBox="1">
                <a:spLocks noChangeArrowheads="1"/>
              </p:cNvSpPr>
              <p:nvPr/>
            </p:nvSpPr>
            <p:spPr bwMode="auto">
              <a:xfrm>
                <a:off x="2653" y="1732"/>
                <a:ext cx="28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33CCFF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33CCFF"/>
                    </a:solidFill>
                  </a:rPr>
                  <a:t>E</a:t>
                </a:r>
                <a:endParaRPr lang="en-GB" sz="2000" b="1">
                  <a:solidFill>
                    <a:srgbClr val="33CCFF"/>
                  </a:solidFill>
                </a:endParaRPr>
              </a:p>
            </p:txBody>
          </p:sp>
        </p:grpSp>
        <p:sp>
          <p:nvSpPr>
            <p:cNvPr id="5140" name="Text Box 48"/>
            <p:cNvSpPr txBox="1">
              <a:spLocks noChangeArrowheads="1"/>
            </p:cNvSpPr>
            <p:nvPr/>
          </p:nvSpPr>
          <p:spPr bwMode="auto">
            <a:xfrm>
              <a:off x="942" y="1387"/>
              <a:ext cx="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R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1488" y="1104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R</a:t>
              </a:r>
              <a:r>
                <a:rPr lang="en-GB" sz="2000" b="1" baseline="-25000">
                  <a:solidFill>
                    <a:srgbClr val="FFFF00"/>
                  </a:solidFill>
                </a:rPr>
                <a:t>C</a:t>
              </a:r>
              <a:endParaRPr lang="en-GB" sz="2000" b="1">
                <a:solidFill>
                  <a:srgbClr val="FFFF00"/>
                </a:solidFill>
              </a:endParaRPr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1344" y="1767"/>
              <a:ext cx="53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rgbClr val="99FF33"/>
                  </a:solidFill>
                </a:rPr>
                <a:t>+</a:t>
              </a:r>
            </a:p>
            <a:p>
              <a:pPr eaLnBrk="1" hangingPunct="1"/>
              <a:r>
                <a:rPr lang="en-GB" sz="2000" b="1">
                  <a:solidFill>
                    <a:srgbClr val="99FF33"/>
                  </a:solidFill>
                </a:rPr>
                <a:t>V</a:t>
              </a:r>
              <a:r>
                <a:rPr lang="en-GB" sz="2000" b="1" baseline="-25000">
                  <a:solidFill>
                    <a:srgbClr val="99FF33"/>
                  </a:solidFill>
                </a:rPr>
                <a:t>BE   _</a:t>
              </a:r>
            </a:p>
          </p:txBody>
        </p:sp>
        <p:grpSp>
          <p:nvGrpSpPr>
            <p:cNvPr id="5143" name="Group 51"/>
            <p:cNvGrpSpPr>
              <a:grpSpLocks/>
            </p:cNvGrpSpPr>
            <p:nvPr/>
          </p:nvGrpSpPr>
          <p:grpSpPr bwMode="auto">
            <a:xfrm>
              <a:off x="1920" y="1488"/>
              <a:ext cx="536" cy="547"/>
              <a:chOff x="2168" y="1423"/>
              <a:chExt cx="464" cy="608"/>
            </a:xfrm>
          </p:grpSpPr>
          <p:sp>
            <p:nvSpPr>
              <p:cNvPr id="5148" name="Text Box 52"/>
              <p:cNvSpPr txBox="1">
                <a:spLocks noChangeArrowheads="1"/>
              </p:cNvSpPr>
              <p:nvPr/>
            </p:nvSpPr>
            <p:spPr bwMode="auto">
              <a:xfrm>
                <a:off x="2168" y="1423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5149" name="Text Box 53"/>
              <p:cNvSpPr txBox="1">
                <a:spLocks noChangeArrowheads="1"/>
              </p:cNvSpPr>
              <p:nvPr/>
            </p:nvSpPr>
            <p:spPr bwMode="auto">
              <a:xfrm>
                <a:off x="2176" y="1759"/>
                <a:ext cx="24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  <p:sp>
            <p:nvSpPr>
              <p:cNvPr id="5150" name="Text Box 54"/>
              <p:cNvSpPr txBox="1">
                <a:spLocks noChangeArrowheads="1"/>
              </p:cNvSpPr>
              <p:nvPr/>
            </p:nvSpPr>
            <p:spPr bwMode="auto">
              <a:xfrm>
                <a:off x="2201" y="1616"/>
                <a:ext cx="43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CE</a:t>
                </a:r>
              </a:p>
            </p:txBody>
          </p:sp>
        </p:grpSp>
        <p:grpSp>
          <p:nvGrpSpPr>
            <p:cNvPr id="5144" name="Group 55"/>
            <p:cNvGrpSpPr>
              <a:grpSpLocks/>
            </p:cNvGrpSpPr>
            <p:nvPr/>
          </p:nvGrpSpPr>
          <p:grpSpPr bwMode="auto">
            <a:xfrm>
              <a:off x="1303" y="1341"/>
              <a:ext cx="554" cy="358"/>
              <a:chOff x="1480" y="1311"/>
              <a:chExt cx="568" cy="399"/>
            </a:xfrm>
          </p:grpSpPr>
          <p:sp>
            <p:nvSpPr>
              <p:cNvPr id="5145" name="Text Box 56"/>
              <p:cNvSpPr txBox="1">
                <a:spLocks noChangeArrowheads="1"/>
              </p:cNvSpPr>
              <p:nvPr/>
            </p:nvSpPr>
            <p:spPr bwMode="auto">
              <a:xfrm>
                <a:off x="1904" y="1311"/>
                <a:ext cx="1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+</a:t>
                </a:r>
              </a:p>
            </p:txBody>
          </p:sp>
          <p:sp>
            <p:nvSpPr>
              <p:cNvPr id="5146" name="Text Box 57"/>
              <p:cNvSpPr txBox="1">
                <a:spLocks noChangeArrowheads="1"/>
              </p:cNvSpPr>
              <p:nvPr/>
            </p:nvSpPr>
            <p:spPr bwMode="auto">
              <a:xfrm>
                <a:off x="1480" y="1311"/>
                <a:ext cx="433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99FF33"/>
                    </a:solidFill>
                  </a:rPr>
                  <a:t>V</a:t>
                </a:r>
                <a:r>
                  <a:rPr lang="en-GB" sz="2000" b="1" baseline="-25000">
                    <a:solidFill>
                      <a:srgbClr val="99FF33"/>
                    </a:solidFill>
                  </a:rPr>
                  <a:t>CB</a:t>
                </a:r>
              </a:p>
            </p:txBody>
          </p:sp>
          <p:sp>
            <p:nvSpPr>
              <p:cNvPr id="5147" name="Text Box 58"/>
              <p:cNvSpPr txBox="1">
                <a:spLocks noChangeArrowheads="1"/>
              </p:cNvSpPr>
              <p:nvPr/>
            </p:nvSpPr>
            <p:spPr bwMode="auto">
              <a:xfrm>
                <a:off x="1537" y="1439"/>
                <a:ext cx="2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_</a:t>
                </a:r>
              </a:p>
            </p:txBody>
          </p:sp>
        </p:grpSp>
      </p:grpSp>
      <p:sp>
        <p:nvSpPr>
          <p:cNvPr id="5128" name="Text Box 59"/>
          <p:cNvSpPr txBox="1">
            <a:spLocks noChangeArrowheads="1"/>
          </p:cNvSpPr>
          <p:nvPr/>
        </p:nvSpPr>
        <p:spPr bwMode="auto">
          <a:xfrm>
            <a:off x="457200" y="1420813"/>
            <a:ext cx="434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Collector Emitter Circuit Analysis to find I</a:t>
            </a:r>
            <a:r>
              <a:rPr lang="en-US" sz="2800" b="1" baseline="-25000">
                <a:solidFill>
                  <a:srgbClr val="FFFF00"/>
                </a:solidFill>
              </a:rPr>
              <a:t>C</a:t>
            </a:r>
            <a:endParaRPr lang="en-GB" sz="2800" b="1" baseline="-25000">
              <a:solidFill>
                <a:srgbClr val="FFFF00"/>
              </a:solidFill>
            </a:endParaRPr>
          </a:p>
        </p:txBody>
      </p:sp>
      <p:graphicFrame>
        <p:nvGraphicFramePr>
          <p:cNvPr id="135230" name="Object 62"/>
          <p:cNvGraphicFramePr>
            <a:graphicFrameLocks noChangeAspect="1"/>
          </p:cNvGraphicFramePr>
          <p:nvPr/>
        </p:nvGraphicFramePr>
        <p:xfrm>
          <a:off x="701675" y="3549650"/>
          <a:ext cx="2368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549650"/>
                        <a:ext cx="2368550" cy="509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1" name="Object 63"/>
          <p:cNvGraphicFramePr>
            <a:graphicFrameLocks noChangeAspect="1"/>
          </p:cNvGraphicFramePr>
          <p:nvPr/>
        </p:nvGraphicFramePr>
        <p:xfrm>
          <a:off x="1096963" y="5802313"/>
          <a:ext cx="25542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5802313"/>
                        <a:ext cx="2554287" cy="604837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2" name="Object 64"/>
          <p:cNvGraphicFramePr>
            <a:graphicFrameLocks noChangeAspect="1"/>
          </p:cNvGraphicFramePr>
          <p:nvPr/>
        </p:nvGraphicFramePr>
        <p:xfrm>
          <a:off x="5219700" y="5802313"/>
          <a:ext cx="26463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9" imgW="761760" imgH="228600" progId="Equation.3">
                  <p:embed/>
                </p:oleObj>
              </mc:Choice>
              <mc:Fallback>
                <p:oleObj name="Equation" r:id="rId9" imgW="76176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802313"/>
                        <a:ext cx="2646363" cy="588962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33" name="Text Box 65"/>
          <p:cNvSpPr txBox="1">
            <a:spLocks noChangeArrowheads="1"/>
          </p:cNvSpPr>
          <p:nvPr/>
        </p:nvSpPr>
        <p:spPr bwMode="auto">
          <a:xfrm>
            <a:off x="457200" y="2573338"/>
            <a:ext cx="3014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Using circuit analysis about CE Circuit, </a:t>
            </a:r>
          </a:p>
        </p:txBody>
      </p:sp>
      <p:sp>
        <p:nvSpPr>
          <p:cNvPr id="135234" name="Text Box 66"/>
          <p:cNvSpPr txBox="1">
            <a:spLocks noChangeArrowheads="1"/>
          </p:cNvSpPr>
          <p:nvPr/>
        </p:nvSpPr>
        <p:spPr bwMode="auto">
          <a:xfrm>
            <a:off x="457200" y="5249863"/>
            <a:ext cx="3760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66FF33"/>
                </a:solidFill>
              </a:rPr>
              <a:t>In addition, note that</a:t>
            </a:r>
          </a:p>
        </p:txBody>
      </p:sp>
      <p:sp>
        <p:nvSpPr>
          <p:cNvPr id="135235" name="Text Box 67"/>
          <p:cNvSpPr txBox="1">
            <a:spLocks noChangeArrowheads="1"/>
          </p:cNvSpPr>
          <p:nvPr/>
        </p:nvSpPr>
        <p:spPr bwMode="auto">
          <a:xfrm>
            <a:off x="522288" y="4186238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Recall also that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0" y="-4827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Circuit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3" grpId="0"/>
      <p:bldP spid="135234" grpId="0"/>
      <p:bldP spid="1352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0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FF00"/>
                </a:solidFill>
              </a:rPr>
              <a:t>Example 21-1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Determine I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I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, I</a:t>
            </a:r>
            <a:r>
              <a:rPr lang="en-US" baseline="-25000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, V</a:t>
            </a:r>
            <a:r>
              <a:rPr lang="en-US" baseline="-25000" dirty="0" smtClean="0">
                <a:solidFill>
                  <a:schemeClr val="bg1"/>
                </a:solidFill>
              </a:rPr>
              <a:t>BE</a:t>
            </a:r>
            <a:r>
              <a:rPr lang="en-US" dirty="0" smtClean="0">
                <a:solidFill>
                  <a:schemeClr val="bg1"/>
                </a:solidFill>
              </a:rPr>
              <a:t>, V</a:t>
            </a:r>
            <a:r>
              <a:rPr lang="en-US" baseline="-25000" dirty="0" smtClean="0">
                <a:solidFill>
                  <a:schemeClr val="bg1"/>
                </a:solidFill>
              </a:rPr>
              <a:t>CE</a:t>
            </a:r>
            <a:r>
              <a:rPr lang="en-US" dirty="0" smtClean="0">
                <a:solidFill>
                  <a:schemeClr val="bg1"/>
                </a:solidFill>
              </a:rPr>
              <a:t> and V</a:t>
            </a:r>
            <a:r>
              <a:rPr lang="en-US" baseline="-25000" dirty="0" smtClean="0">
                <a:solidFill>
                  <a:schemeClr val="bg1"/>
                </a:solidFill>
              </a:rPr>
              <a:t>CB</a:t>
            </a:r>
            <a:r>
              <a:rPr lang="en-US" dirty="0" smtClean="0">
                <a:solidFill>
                  <a:schemeClr val="bg1"/>
                </a:solidFill>
              </a:rPr>
              <a:t> in the circuit below.  The transistor has a </a:t>
            </a:r>
            <a:r>
              <a:rPr lang="en-US" dirty="0" err="1" smtClean="0">
                <a:solidFill>
                  <a:schemeClr val="bg1"/>
                </a:solidFill>
                <a:latin typeface="Symbol" pitchFamily="18" charset="2"/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DC</a:t>
            </a:r>
            <a:r>
              <a:rPr lang="en-US" dirty="0" smtClean="0">
                <a:solidFill>
                  <a:schemeClr val="bg1"/>
                </a:solidFill>
              </a:rPr>
              <a:t> of 150</a:t>
            </a:r>
            <a:endParaRPr lang="en-GB" dirty="0" smtClean="0">
              <a:solidFill>
                <a:schemeClr val="bg1"/>
              </a:solidFill>
            </a:endParaRPr>
          </a:p>
        </p:txBody>
      </p:sp>
      <p:grpSp>
        <p:nvGrpSpPr>
          <p:cNvPr id="27652" name="Group 72"/>
          <p:cNvGrpSpPr>
            <a:grpSpLocks/>
          </p:cNvGrpSpPr>
          <p:nvPr/>
        </p:nvGrpSpPr>
        <p:grpSpPr bwMode="auto">
          <a:xfrm>
            <a:off x="1371600" y="3367088"/>
            <a:ext cx="5942013" cy="3262312"/>
            <a:chOff x="1175" y="1819"/>
            <a:chExt cx="3743" cy="2214"/>
          </a:xfrm>
        </p:grpSpPr>
        <p:sp>
          <p:nvSpPr>
            <p:cNvPr id="27653" name="Line 24"/>
            <p:cNvSpPr>
              <a:spLocks noChangeShapeType="1"/>
            </p:cNvSpPr>
            <p:nvPr/>
          </p:nvSpPr>
          <p:spPr bwMode="auto">
            <a:xfrm>
              <a:off x="2859" y="3941"/>
              <a:ext cx="198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4" name="Line 25"/>
            <p:cNvSpPr>
              <a:spLocks noChangeShapeType="1"/>
            </p:cNvSpPr>
            <p:nvPr/>
          </p:nvSpPr>
          <p:spPr bwMode="auto">
            <a:xfrm>
              <a:off x="2903" y="3986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5" name="Line 26"/>
            <p:cNvSpPr>
              <a:spLocks noChangeShapeType="1"/>
            </p:cNvSpPr>
            <p:nvPr/>
          </p:nvSpPr>
          <p:spPr bwMode="auto">
            <a:xfrm>
              <a:off x="2936" y="4032"/>
              <a:ext cx="4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6" name="Line 27"/>
            <p:cNvSpPr>
              <a:spLocks noChangeShapeType="1"/>
            </p:cNvSpPr>
            <p:nvPr/>
          </p:nvSpPr>
          <p:spPr bwMode="auto">
            <a:xfrm flipV="1">
              <a:off x="2958" y="3874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7" name="Freeform 28"/>
            <p:cNvSpPr>
              <a:spLocks/>
            </p:cNvSpPr>
            <p:nvPr/>
          </p:nvSpPr>
          <p:spPr bwMode="auto">
            <a:xfrm>
              <a:off x="2936" y="2023"/>
              <a:ext cx="44" cy="270"/>
            </a:xfrm>
            <a:custGeom>
              <a:avLst/>
              <a:gdLst>
                <a:gd name="T0" fmla="*/ 22 w 44"/>
                <a:gd name="T1" fmla="*/ 270 h 270"/>
                <a:gd name="T2" fmla="*/ 0 w 44"/>
                <a:gd name="T3" fmla="*/ 248 h 270"/>
                <a:gd name="T4" fmla="*/ 44 w 44"/>
                <a:gd name="T5" fmla="*/ 203 h 270"/>
                <a:gd name="T6" fmla="*/ 0 w 44"/>
                <a:gd name="T7" fmla="*/ 158 h 270"/>
                <a:gd name="T8" fmla="*/ 44 w 44"/>
                <a:gd name="T9" fmla="*/ 112 h 270"/>
                <a:gd name="T10" fmla="*/ 0 w 44"/>
                <a:gd name="T11" fmla="*/ 67 h 270"/>
                <a:gd name="T12" fmla="*/ 44 w 44"/>
                <a:gd name="T13" fmla="*/ 22 h 270"/>
                <a:gd name="T14" fmla="*/ 22 w 44"/>
                <a:gd name="T15" fmla="*/ 0 h 2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270"/>
                <a:gd name="T26" fmla="*/ 44 w 44"/>
                <a:gd name="T27" fmla="*/ 270 h 2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270">
                  <a:moveTo>
                    <a:pt x="22" y="270"/>
                  </a:moveTo>
                  <a:lnTo>
                    <a:pt x="0" y="248"/>
                  </a:lnTo>
                  <a:lnTo>
                    <a:pt x="44" y="203"/>
                  </a:lnTo>
                  <a:lnTo>
                    <a:pt x="0" y="158"/>
                  </a:lnTo>
                  <a:lnTo>
                    <a:pt x="44" y="112"/>
                  </a:lnTo>
                  <a:lnTo>
                    <a:pt x="0" y="67"/>
                  </a:lnTo>
                  <a:lnTo>
                    <a:pt x="44" y="22"/>
                  </a:lnTo>
                  <a:lnTo>
                    <a:pt x="22" y="0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8" name="Line 29"/>
            <p:cNvSpPr>
              <a:spLocks noChangeShapeType="1"/>
            </p:cNvSpPr>
            <p:nvPr/>
          </p:nvSpPr>
          <p:spPr bwMode="auto">
            <a:xfrm>
              <a:off x="2958" y="2293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59" name="Line 30"/>
            <p:cNvSpPr>
              <a:spLocks noChangeShapeType="1"/>
            </p:cNvSpPr>
            <p:nvPr/>
          </p:nvSpPr>
          <p:spPr bwMode="auto">
            <a:xfrm flipV="1">
              <a:off x="2958" y="1955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0" name="Freeform 31"/>
            <p:cNvSpPr>
              <a:spLocks/>
            </p:cNvSpPr>
            <p:nvPr/>
          </p:nvSpPr>
          <p:spPr bwMode="auto">
            <a:xfrm>
              <a:off x="2100" y="2813"/>
              <a:ext cx="264" cy="45"/>
            </a:xfrm>
            <a:custGeom>
              <a:avLst/>
              <a:gdLst>
                <a:gd name="T0" fmla="*/ 0 w 264"/>
                <a:gd name="T1" fmla="*/ 22 h 45"/>
                <a:gd name="T2" fmla="*/ 22 w 264"/>
                <a:gd name="T3" fmla="*/ 0 h 45"/>
                <a:gd name="T4" fmla="*/ 66 w 264"/>
                <a:gd name="T5" fmla="*/ 45 h 45"/>
                <a:gd name="T6" fmla="*/ 110 w 264"/>
                <a:gd name="T7" fmla="*/ 0 h 45"/>
                <a:gd name="T8" fmla="*/ 154 w 264"/>
                <a:gd name="T9" fmla="*/ 45 h 45"/>
                <a:gd name="T10" fmla="*/ 198 w 264"/>
                <a:gd name="T11" fmla="*/ 0 h 45"/>
                <a:gd name="T12" fmla="*/ 242 w 264"/>
                <a:gd name="T13" fmla="*/ 45 h 45"/>
                <a:gd name="T14" fmla="*/ 264 w 264"/>
                <a:gd name="T15" fmla="*/ 22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"/>
                <a:gd name="T25" fmla="*/ 0 h 45"/>
                <a:gd name="T26" fmla="*/ 264 w 26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" h="45">
                  <a:moveTo>
                    <a:pt x="0" y="22"/>
                  </a:moveTo>
                  <a:lnTo>
                    <a:pt x="22" y="0"/>
                  </a:lnTo>
                  <a:lnTo>
                    <a:pt x="66" y="45"/>
                  </a:lnTo>
                  <a:lnTo>
                    <a:pt x="110" y="0"/>
                  </a:lnTo>
                  <a:lnTo>
                    <a:pt x="154" y="45"/>
                  </a:lnTo>
                  <a:lnTo>
                    <a:pt x="198" y="0"/>
                  </a:lnTo>
                  <a:lnTo>
                    <a:pt x="242" y="45"/>
                  </a:lnTo>
                  <a:lnTo>
                    <a:pt x="264" y="22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1" name="Line 32"/>
            <p:cNvSpPr>
              <a:spLocks noChangeShapeType="1"/>
            </p:cNvSpPr>
            <p:nvPr/>
          </p:nvSpPr>
          <p:spPr bwMode="auto">
            <a:xfrm flipH="1">
              <a:off x="2034" y="2835"/>
              <a:ext cx="6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2" name="Line 33"/>
            <p:cNvSpPr>
              <a:spLocks noChangeShapeType="1"/>
            </p:cNvSpPr>
            <p:nvPr/>
          </p:nvSpPr>
          <p:spPr bwMode="auto">
            <a:xfrm>
              <a:off x="2364" y="2835"/>
              <a:ext cx="6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3" name="Line 34"/>
            <p:cNvSpPr>
              <a:spLocks noChangeShapeType="1"/>
            </p:cNvSpPr>
            <p:nvPr/>
          </p:nvSpPr>
          <p:spPr bwMode="auto">
            <a:xfrm>
              <a:off x="4201" y="2790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4" name="Line 35"/>
            <p:cNvSpPr>
              <a:spLocks noChangeShapeType="1"/>
            </p:cNvSpPr>
            <p:nvPr/>
          </p:nvSpPr>
          <p:spPr bwMode="auto">
            <a:xfrm>
              <a:off x="4234" y="2835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5" name="Line 36"/>
            <p:cNvSpPr>
              <a:spLocks noChangeShapeType="1"/>
            </p:cNvSpPr>
            <p:nvPr/>
          </p:nvSpPr>
          <p:spPr bwMode="auto">
            <a:xfrm>
              <a:off x="4201" y="2880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6" name="Line 37"/>
            <p:cNvSpPr>
              <a:spLocks noChangeShapeType="1"/>
            </p:cNvSpPr>
            <p:nvPr/>
          </p:nvSpPr>
          <p:spPr bwMode="auto">
            <a:xfrm>
              <a:off x="4234" y="2926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7" name="Line 38"/>
            <p:cNvSpPr>
              <a:spLocks noChangeShapeType="1"/>
            </p:cNvSpPr>
            <p:nvPr/>
          </p:nvSpPr>
          <p:spPr bwMode="auto">
            <a:xfrm flipV="1">
              <a:off x="4289" y="2722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8" name="Line 39"/>
            <p:cNvSpPr>
              <a:spLocks noChangeShapeType="1"/>
            </p:cNvSpPr>
            <p:nvPr/>
          </p:nvSpPr>
          <p:spPr bwMode="auto">
            <a:xfrm>
              <a:off x="4289" y="2926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69" name="Rectangle 40"/>
            <p:cNvSpPr>
              <a:spLocks noChangeArrowheads="1"/>
            </p:cNvSpPr>
            <p:nvPr/>
          </p:nvSpPr>
          <p:spPr bwMode="auto">
            <a:xfrm>
              <a:off x="4322" y="2655"/>
              <a:ext cx="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670" name="Line 41"/>
            <p:cNvSpPr>
              <a:spLocks noChangeShapeType="1"/>
            </p:cNvSpPr>
            <p:nvPr/>
          </p:nvSpPr>
          <p:spPr bwMode="auto">
            <a:xfrm>
              <a:off x="1583" y="3275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1" name="Line 42"/>
            <p:cNvSpPr>
              <a:spLocks noChangeShapeType="1"/>
            </p:cNvSpPr>
            <p:nvPr/>
          </p:nvSpPr>
          <p:spPr bwMode="auto">
            <a:xfrm>
              <a:off x="1616" y="3321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2" name="Line 43"/>
            <p:cNvSpPr>
              <a:spLocks noChangeShapeType="1"/>
            </p:cNvSpPr>
            <p:nvPr/>
          </p:nvSpPr>
          <p:spPr bwMode="auto">
            <a:xfrm>
              <a:off x="1583" y="3366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3" name="Line 44"/>
            <p:cNvSpPr>
              <a:spLocks noChangeShapeType="1"/>
            </p:cNvSpPr>
            <p:nvPr/>
          </p:nvSpPr>
          <p:spPr bwMode="auto">
            <a:xfrm>
              <a:off x="1616" y="3411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4" name="Line 45"/>
            <p:cNvSpPr>
              <a:spLocks noChangeShapeType="1"/>
            </p:cNvSpPr>
            <p:nvPr/>
          </p:nvSpPr>
          <p:spPr bwMode="auto">
            <a:xfrm flipV="1">
              <a:off x="1671" y="3208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5" name="Line 46"/>
            <p:cNvSpPr>
              <a:spLocks noChangeShapeType="1"/>
            </p:cNvSpPr>
            <p:nvPr/>
          </p:nvSpPr>
          <p:spPr bwMode="auto">
            <a:xfrm>
              <a:off x="1671" y="3411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6" name="Rectangle 47"/>
            <p:cNvSpPr>
              <a:spLocks noChangeArrowheads="1"/>
            </p:cNvSpPr>
            <p:nvPr/>
          </p:nvSpPr>
          <p:spPr bwMode="auto">
            <a:xfrm>
              <a:off x="1704" y="3140"/>
              <a:ext cx="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677" name="Oval 48"/>
            <p:cNvSpPr>
              <a:spLocks noChangeArrowheads="1"/>
            </p:cNvSpPr>
            <p:nvPr/>
          </p:nvSpPr>
          <p:spPr bwMode="auto">
            <a:xfrm>
              <a:off x="2749" y="2677"/>
              <a:ext cx="308" cy="316"/>
            </a:xfrm>
            <a:prstGeom prst="ellipse">
              <a:avLst/>
            </a:prstGeom>
            <a:solidFill>
              <a:srgbClr val="CCFFFF"/>
            </a:solidFill>
            <a:ln w="175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8" name="Line 49"/>
            <p:cNvSpPr>
              <a:spLocks noChangeShapeType="1"/>
            </p:cNvSpPr>
            <p:nvPr/>
          </p:nvSpPr>
          <p:spPr bwMode="auto">
            <a:xfrm>
              <a:off x="2771" y="2835"/>
              <a:ext cx="88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79" name="Rectangle 50"/>
            <p:cNvSpPr>
              <a:spLocks noChangeArrowheads="1"/>
            </p:cNvSpPr>
            <p:nvPr/>
          </p:nvSpPr>
          <p:spPr bwMode="auto">
            <a:xfrm>
              <a:off x="2859" y="2722"/>
              <a:ext cx="22" cy="226"/>
            </a:xfrm>
            <a:prstGeom prst="rect">
              <a:avLst/>
            </a:prstGeom>
            <a:solidFill>
              <a:srgbClr val="FF0000"/>
            </a:solidFill>
            <a:ln w="17526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0" name="Line 51"/>
            <p:cNvSpPr>
              <a:spLocks noChangeShapeType="1"/>
            </p:cNvSpPr>
            <p:nvPr/>
          </p:nvSpPr>
          <p:spPr bwMode="auto">
            <a:xfrm>
              <a:off x="2881" y="2892"/>
              <a:ext cx="77" cy="7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1" name="Line 52"/>
            <p:cNvSpPr>
              <a:spLocks noChangeShapeType="1"/>
            </p:cNvSpPr>
            <p:nvPr/>
          </p:nvSpPr>
          <p:spPr bwMode="auto">
            <a:xfrm flipV="1">
              <a:off x="2881" y="2700"/>
              <a:ext cx="77" cy="7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2" name="Freeform 53"/>
            <p:cNvSpPr>
              <a:spLocks/>
            </p:cNvSpPr>
            <p:nvPr/>
          </p:nvSpPr>
          <p:spPr bwMode="auto">
            <a:xfrm>
              <a:off x="2903" y="2914"/>
              <a:ext cx="55" cy="57"/>
            </a:xfrm>
            <a:custGeom>
              <a:avLst/>
              <a:gdLst>
                <a:gd name="T0" fmla="*/ 55 w 55"/>
                <a:gd name="T1" fmla="*/ 57 h 57"/>
                <a:gd name="T2" fmla="*/ 0 w 55"/>
                <a:gd name="T3" fmla="*/ 34 h 57"/>
                <a:gd name="T4" fmla="*/ 33 w 55"/>
                <a:gd name="T5" fmla="*/ 0 h 57"/>
                <a:gd name="T6" fmla="*/ 55 w 55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7"/>
                <a:gd name="T14" fmla="*/ 55 w 55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7">
                  <a:moveTo>
                    <a:pt x="55" y="57"/>
                  </a:moveTo>
                  <a:lnTo>
                    <a:pt x="0" y="34"/>
                  </a:lnTo>
                  <a:lnTo>
                    <a:pt x="33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0000"/>
            </a:solidFill>
            <a:ln w="17526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3" name="Line 54"/>
            <p:cNvSpPr>
              <a:spLocks noChangeShapeType="1"/>
            </p:cNvSpPr>
            <p:nvPr/>
          </p:nvSpPr>
          <p:spPr bwMode="auto">
            <a:xfrm flipV="1">
              <a:off x="2958" y="2632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4" name="Line 55"/>
            <p:cNvSpPr>
              <a:spLocks noChangeShapeType="1"/>
            </p:cNvSpPr>
            <p:nvPr/>
          </p:nvSpPr>
          <p:spPr bwMode="auto">
            <a:xfrm flipH="1">
              <a:off x="2705" y="2835"/>
              <a:ext cx="66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5" name="Line 56"/>
            <p:cNvSpPr>
              <a:spLocks noChangeShapeType="1"/>
            </p:cNvSpPr>
            <p:nvPr/>
          </p:nvSpPr>
          <p:spPr bwMode="auto">
            <a:xfrm>
              <a:off x="2958" y="2971"/>
              <a:ext cx="1" cy="67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6" name="Line 57"/>
            <p:cNvSpPr>
              <a:spLocks noChangeShapeType="1"/>
            </p:cNvSpPr>
            <p:nvPr/>
          </p:nvSpPr>
          <p:spPr bwMode="auto">
            <a:xfrm flipH="1">
              <a:off x="1671" y="3761"/>
              <a:ext cx="1287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7" name="Line 58"/>
            <p:cNvSpPr>
              <a:spLocks noChangeShapeType="1"/>
            </p:cNvSpPr>
            <p:nvPr/>
          </p:nvSpPr>
          <p:spPr bwMode="auto">
            <a:xfrm flipV="1">
              <a:off x="1671" y="3479"/>
              <a:ext cx="1" cy="282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88" name="Oval 59"/>
            <p:cNvSpPr>
              <a:spLocks noChangeArrowheads="1"/>
            </p:cNvSpPr>
            <p:nvPr/>
          </p:nvSpPr>
          <p:spPr bwMode="auto">
            <a:xfrm>
              <a:off x="2936" y="3738"/>
              <a:ext cx="44" cy="4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9" name="Line 60"/>
            <p:cNvSpPr>
              <a:spLocks noChangeShapeType="1"/>
            </p:cNvSpPr>
            <p:nvPr/>
          </p:nvSpPr>
          <p:spPr bwMode="auto">
            <a:xfrm>
              <a:off x="2958" y="3761"/>
              <a:ext cx="1" cy="11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0" name="Oval 61"/>
            <p:cNvSpPr>
              <a:spLocks noChangeArrowheads="1"/>
            </p:cNvSpPr>
            <p:nvPr/>
          </p:nvSpPr>
          <p:spPr bwMode="auto">
            <a:xfrm>
              <a:off x="2936" y="3738"/>
              <a:ext cx="44" cy="4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91" name="Line 62"/>
            <p:cNvSpPr>
              <a:spLocks noChangeShapeType="1"/>
            </p:cNvSpPr>
            <p:nvPr/>
          </p:nvSpPr>
          <p:spPr bwMode="auto">
            <a:xfrm>
              <a:off x="2958" y="2361"/>
              <a:ext cx="1" cy="27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2" name="Line 63"/>
            <p:cNvSpPr>
              <a:spLocks noChangeShapeType="1"/>
            </p:cNvSpPr>
            <p:nvPr/>
          </p:nvSpPr>
          <p:spPr bwMode="auto">
            <a:xfrm>
              <a:off x="4289" y="2993"/>
              <a:ext cx="1" cy="7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3" name="Line 64"/>
            <p:cNvSpPr>
              <a:spLocks noChangeShapeType="1"/>
            </p:cNvSpPr>
            <p:nvPr/>
          </p:nvSpPr>
          <p:spPr bwMode="auto">
            <a:xfrm flipH="1">
              <a:off x="2958" y="3761"/>
              <a:ext cx="1331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4" name="Line 65"/>
            <p:cNvSpPr>
              <a:spLocks noChangeShapeType="1"/>
            </p:cNvSpPr>
            <p:nvPr/>
          </p:nvSpPr>
          <p:spPr bwMode="auto">
            <a:xfrm flipV="1">
              <a:off x="2958" y="3038"/>
              <a:ext cx="1" cy="72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5" name="Line 66"/>
            <p:cNvSpPr>
              <a:spLocks noChangeShapeType="1"/>
            </p:cNvSpPr>
            <p:nvPr/>
          </p:nvSpPr>
          <p:spPr bwMode="auto">
            <a:xfrm flipV="1">
              <a:off x="2958" y="1819"/>
              <a:ext cx="1" cy="13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6" name="Line 67"/>
            <p:cNvSpPr>
              <a:spLocks noChangeShapeType="1"/>
            </p:cNvSpPr>
            <p:nvPr/>
          </p:nvSpPr>
          <p:spPr bwMode="auto">
            <a:xfrm>
              <a:off x="2958" y="1819"/>
              <a:ext cx="1331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7" name="Line 68"/>
            <p:cNvSpPr>
              <a:spLocks noChangeShapeType="1"/>
            </p:cNvSpPr>
            <p:nvPr/>
          </p:nvSpPr>
          <p:spPr bwMode="auto">
            <a:xfrm>
              <a:off x="4289" y="1819"/>
              <a:ext cx="1" cy="90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8" name="Line 69"/>
            <p:cNvSpPr>
              <a:spLocks noChangeShapeType="1"/>
            </p:cNvSpPr>
            <p:nvPr/>
          </p:nvSpPr>
          <p:spPr bwMode="auto">
            <a:xfrm flipH="1">
              <a:off x="1671" y="2835"/>
              <a:ext cx="36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699" name="Line 70"/>
            <p:cNvSpPr>
              <a:spLocks noChangeShapeType="1"/>
            </p:cNvSpPr>
            <p:nvPr/>
          </p:nvSpPr>
          <p:spPr bwMode="auto">
            <a:xfrm>
              <a:off x="1671" y="2835"/>
              <a:ext cx="1" cy="37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700" name="Line 71"/>
            <p:cNvSpPr>
              <a:spLocks noChangeShapeType="1"/>
            </p:cNvSpPr>
            <p:nvPr/>
          </p:nvSpPr>
          <p:spPr bwMode="auto">
            <a:xfrm>
              <a:off x="2430" y="2835"/>
              <a:ext cx="27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7701" name="Text Box 7"/>
            <p:cNvSpPr txBox="1">
              <a:spLocks noChangeArrowheads="1"/>
            </p:cNvSpPr>
            <p:nvPr/>
          </p:nvSpPr>
          <p:spPr bwMode="auto">
            <a:xfrm>
              <a:off x="2565" y="1936"/>
              <a:ext cx="4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</a:rPr>
                <a:t>R</a:t>
              </a:r>
              <a:r>
                <a:rPr lang="en-GB" sz="2400" baseline="-25000" dirty="0">
                  <a:solidFill>
                    <a:schemeClr val="bg1"/>
                  </a:solidFill>
                </a:rPr>
                <a:t>C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27702" name="Text Box 8"/>
            <p:cNvSpPr txBox="1">
              <a:spLocks noChangeArrowheads="1"/>
            </p:cNvSpPr>
            <p:nvPr/>
          </p:nvSpPr>
          <p:spPr bwMode="auto">
            <a:xfrm>
              <a:off x="2953" y="1966"/>
              <a:ext cx="74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120 </a:t>
              </a:r>
              <a:r>
                <a:rPr lang="en-GB" sz="24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27703" name="Text Box 9"/>
            <p:cNvSpPr txBox="1">
              <a:spLocks noChangeArrowheads="1"/>
            </p:cNvSpPr>
            <p:nvPr/>
          </p:nvSpPr>
          <p:spPr bwMode="auto">
            <a:xfrm>
              <a:off x="2047" y="2457"/>
              <a:ext cx="4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R</a:t>
              </a:r>
              <a:r>
                <a:rPr lang="en-GB" sz="2400" baseline="-25000">
                  <a:solidFill>
                    <a:schemeClr val="bg1"/>
                  </a:solidFill>
                </a:rPr>
                <a:t>B</a:t>
              </a:r>
              <a:endParaRPr lang="en-GB" sz="2400">
                <a:solidFill>
                  <a:schemeClr val="bg1"/>
                </a:solidFill>
              </a:endParaRPr>
            </a:p>
          </p:txBody>
        </p:sp>
        <p:sp>
          <p:nvSpPr>
            <p:cNvPr id="27704" name="Text Box 10"/>
            <p:cNvSpPr txBox="1">
              <a:spLocks noChangeArrowheads="1"/>
            </p:cNvSpPr>
            <p:nvPr/>
          </p:nvSpPr>
          <p:spPr bwMode="auto">
            <a:xfrm>
              <a:off x="1949" y="2810"/>
              <a:ext cx="74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10 k</a:t>
              </a:r>
              <a:r>
                <a:rPr lang="en-GB" sz="24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27705" name="Text Box 11"/>
            <p:cNvSpPr txBox="1">
              <a:spLocks noChangeArrowheads="1"/>
            </p:cNvSpPr>
            <p:nvPr/>
          </p:nvSpPr>
          <p:spPr bwMode="auto">
            <a:xfrm>
              <a:off x="1175" y="2981"/>
              <a:ext cx="472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V</a:t>
              </a:r>
              <a:r>
                <a:rPr lang="en-GB" sz="2400" baseline="-25000">
                  <a:solidFill>
                    <a:schemeClr val="bg1"/>
                  </a:solidFill>
                </a:rPr>
                <a:t>BB</a:t>
              </a:r>
              <a:endParaRPr lang="en-GB" sz="240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4 V</a:t>
              </a:r>
              <a:r>
                <a:rPr lang="en-GB" sz="2400" baseline="-25000">
                  <a:solidFill>
                    <a:schemeClr val="bg1"/>
                  </a:solidFill>
                </a:rPr>
                <a:t> </a:t>
              </a:r>
              <a:endParaRPr lang="en-GB" sz="2400">
                <a:solidFill>
                  <a:schemeClr val="bg1"/>
                </a:solidFill>
              </a:endParaRPr>
            </a:p>
          </p:txBody>
        </p:sp>
        <p:sp>
          <p:nvSpPr>
            <p:cNvPr id="27706" name="Text Box 12"/>
            <p:cNvSpPr txBox="1">
              <a:spLocks noChangeArrowheads="1"/>
            </p:cNvSpPr>
            <p:nvPr/>
          </p:nvSpPr>
          <p:spPr bwMode="auto">
            <a:xfrm>
              <a:off x="4355" y="2529"/>
              <a:ext cx="563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V</a:t>
              </a:r>
              <a:r>
                <a:rPr lang="en-GB" sz="2400" baseline="-25000">
                  <a:solidFill>
                    <a:schemeClr val="bg1"/>
                  </a:solidFill>
                </a:rPr>
                <a:t>CC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12 V</a:t>
              </a:r>
              <a:r>
                <a:rPr lang="en-GB" sz="2400" baseline="-25000">
                  <a:solidFill>
                    <a:schemeClr val="bg1"/>
                  </a:solidFill>
                </a:rPr>
                <a:t> </a:t>
              </a:r>
              <a:endParaRPr lang="en-GB" sz="2400">
                <a:solidFill>
                  <a:schemeClr val="bg1"/>
                </a:solidFill>
              </a:endParaRPr>
            </a:p>
          </p:txBody>
        </p:sp>
      </p:grp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Circuit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6613" y="2979738"/>
            <a:ext cx="5381625" cy="1619250"/>
            <a:chOff x="362" y="1310"/>
            <a:chExt cx="3624" cy="1244"/>
          </a:xfrm>
        </p:grpSpPr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362" y="1310"/>
            <a:ext cx="3624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8" name="Equation" r:id="rId3" imgW="2476440" imgH="888840" progId="Equation.3">
                    <p:embed/>
                  </p:oleObj>
                </mc:Choice>
                <mc:Fallback>
                  <p:oleObj name="Equation" r:id="rId3" imgW="2476440" imgH="8888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310"/>
                          <a:ext cx="3624" cy="1244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4" name="Line 8"/>
            <p:cNvSpPr>
              <a:spLocks noChangeShapeType="1"/>
            </p:cNvSpPr>
            <p:nvPr/>
          </p:nvSpPr>
          <p:spPr bwMode="auto">
            <a:xfrm flipV="1">
              <a:off x="3305" y="2330"/>
              <a:ext cx="65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8140" name="Rectangle 7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973138" y="2168525"/>
            <a:ext cx="19780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i="1">
                <a:solidFill>
                  <a:srgbClr val="0000FF"/>
                </a:solidFill>
              </a:rPr>
              <a:t>V</a:t>
            </a:r>
            <a:r>
              <a:rPr lang="en-GB" sz="2400" i="1" baseline="-25000">
                <a:solidFill>
                  <a:srgbClr val="0000FF"/>
                </a:solidFill>
              </a:rPr>
              <a:t>BE</a:t>
            </a:r>
            <a:r>
              <a:rPr lang="en-GB" sz="2400">
                <a:solidFill>
                  <a:srgbClr val="0000FF"/>
                </a:solidFill>
              </a:rPr>
              <a:t> = </a:t>
            </a:r>
            <a:r>
              <a:rPr lang="en-GB" sz="2400" b="1" u="sng">
                <a:solidFill>
                  <a:srgbClr val="0000FF"/>
                </a:solidFill>
              </a:rPr>
              <a:t>0.7 V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1735138" y="4903788"/>
          <a:ext cx="12160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5" imgW="622080" imgH="431640" progId="Equation.3">
                  <p:embed/>
                </p:oleObj>
              </mc:Choice>
              <mc:Fallback>
                <p:oleObj name="Equation" r:id="rId5" imgW="6220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903788"/>
                        <a:ext cx="1216025" cy="8429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452813" y="5003800"/>
            <a:ext cx="4594225" cy="500063"/>
            <a:chOff x="2175" y="3152"/>
            <a:chExt cx="2894" cy="315"/>
          </a:xfrm>
        </p:grpSpPr>
        <p:graphicFrame>
          <p:nvGraphicFramePr>
            <p:cNvPr id="6147" name="Object 13"/>
            <p:cNvGraphicFramePr>
              <a:graphicFrameLocks noChangeAspect="1"/>
            </p:cNvGraphicFramePr>
            <p:nvPr/>
          </p:nvGraphicFramePr>
          <p:xfrm>
            <a:off x="2175" y="3152"/>
            <a:ext cx="289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0" name="Equation" r:id="rId7" imgW="2387520" imgH="228600" progId="Equation.3">
                    <p:embed/>
                  </p:oleObj>
                </mc:Choice>
                <mc:Fallback>
                  <p:oleObj name="Equation" r:id="rId7" imgW="238752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152"/>
                          <a:ext cx="2894" cy="31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3" name="Line 14"/>
            <p:cNvSpPr>
              <a:spLocks noChangeShapeType="1"/>
            </p:cNvSpPr>
            <p:nvPr/>
          </p:nvSpPr>
          <p:spPr bwMode="auto">
            <a:xfrm>
              <a:off x="4468" y="3406"/>
              <a:ext cx="59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062038" y="6076950"/>
            <a:ext cx="6635750" cy="457200"/>
            <a:chOff x="669" y="3828"/>
            <a:chExt cx="4180" cy="288"/>
          </a:xfrm>
        </p:grpSpPr>
        <p:sp>
          <p:nvSpPr>
            <p:cNvPr id="6211" name="Text Box 16"/>
            <p:cNvSpPr txBox="1">
              <a:spLocks noChangeArrowheads="1"/>
            </p:cNvSpPr>
            <p:nvPr/>
          </p:nvSpPr>
          <p:spPr bwMode="auto">
            <a:xfrm>
              <a:off x="669" y="3828"/>
              <a:ext cx="4180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2400" i="1">
                  <a:solidFill>
                    <a:srgbClr val="0000FF"/>
                  </a:solidFill>
                </a:rPr>
                <a:t>I</a:t>
              </a:r>
              <a:r>
                <a:rPr lang="en-GB" sz="2400" i="1" baseline="-25000">
                  <a:solidFill>
                    <a:srgbClr val="0000FF"/>
                  </a:solidFill>
                </a:rPr>
                <a:t>E</a:t>
              </a:r>
              <a:r>
                <a:rPr lang="en-GB" sz="2400" i="1">
                  <a:solidFill>
                    <a:srgbClr val="0000FF"/>
                  </a:solidFill>
                </a:rPr>
                <a:t> = I</a:t>
              </a:r>
              <a:r>
                <a:rPr lang="en-GB" sz="2400" i="1" baseline="-25000">
                  <a:solidFill>
                    <a:srgbClr val="0000FF"/>
                  </a:solidFill>
                </a:rPr>
                <a:t>C </a:t>
              </a:r>
              <a:r>
                <a:rPr lang="en-GB" sz="2400" i="1">
                  <a:solidFill>
                    <a:srgbClr val="0000FF"/>
                  </a:solidFill>
                </a:rPr>
                <a:t>+ I</a:t>
              </a:r>
              <a:r>
                <a:rPr lang="en-GB" sz="2400" i="1" baseline="-25000">
                  <a:solidFill>
                    <a:srgbClr val="0000FF"/>
                  </a:solidFill>
                </a:rPr>
                <a:t>B</a:t>
              </a:r>
              <a:r>
                <a:rPr lang="en-GB" sz="2400" i="1">
                  <a:solidFill>
                    <a:srgbClr val="0000FF"/>
                  </a:solidFill>
                </a:rPr>
                <a:t> = </a:t>
              </a:r>
              <a:r>
                <a:rPr lang="en-GB" sz="2400">
                  <a:solidFill>
                    <a:srgbClr val="0000FF"/>
                  </a:solidFill>
                </a:rPr>
                <a:t>49.5 mA + 0.33 mA = 49.83 mA</a:t>
              </a:r>
              <a:endParaRPr lang="en-GB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6212" name="Line 17"/>
            <p:cNvSpPr>
              <a:spLocks noChangeShapeType="1"/>
            </p:cNvSpPr>
            <p:nvPr/>
          </p:nvSpPr>
          <p:spPr bwMode="auto">
            <a:xfrm>
              <a:off x="3560" y="4075"/>
              <a:ext cx="80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154" name="Group 77"/>
          <p:cNvGrpSpPr>
            <a:grpSpLocks/>
          </p:cNvGrpSpPr>
          <p:nvPr/>
        </p:nvGrpSpPr>
        <p:grpSpPr bwMode="auto">
          <a:xfrm>
            <a:off x="5969000" y="1268413"/>
            <a:ext cx="3328988" cy="2041525"/>
            <a:chOff x="3824" y="973"/>
            <a:chExt cx="2097" cy="1286"/>
          </a:xfrm>
        </p:grpSpPr>
        <p:sp>
          <p:nvSpPr>
            <p:cNvPr id="6157" name="Text Box 74"/>
            <p:cNvSpPr txBox="1">
              <a:spLocks noChangeArrowheads="1"/>
            </p:cNvSpPr>
            <p:nvPr/>
          </p:nvSpPr>
          <p:spPr bwMode="auto">
            <a:xfrm>
              <a:off x="5424" y="1385"/>
              <a:ext cx="497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V</a:t>
              </a:r>
              <a:r>
                <a:rPr lang="en-GB" sz="1600" baseline="-25000">
                  <a:solidFill>
                    <a:schemeClr val="bg1"/>
                  </a:solidFill>
                </a:rPr>
                <a:t>CC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12 V</a:t>
              </a:r>
              <a:r>
                <a:rPr lang="en-GB" sz="1600" baseline="-25000">
                  <a:solidFill>
                    <a:schemeClr val="bg1"/>
                  </a:solidFill>
                </a:rPr>
                <a:t> 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sp>
          <p:nvSpPr>
            <p:cNvPr id="6158" name="Line 21"/>
            <p:cNvSpPr>
              <a:spLocks noChangeShapeType="1"/>
            </p:cNvSpPr>
            <p:nvPr/>
          </p:nvSpPr>
          <p:spPr bwMode="auto">
            <a:xfrm>
              <a:off x="4718" y="2205"/>
              <a:ext cx="98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59" name="Line 22"/>
            <p:cNvSpPr>
              <a:spLocks noChangeShapeType="1"/>
            </p:cNvSpPr>
            <p:nvPr/>
          </p:nvSpPr>
          <p:spPr bwMode="auto">
            <a:xfrm>
              <a:off x="4740" y="2232"/>
              <a:ext cx="54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0" name="Line 23"/>
            <p:cNvSpPr>
              <a:spLocks noChangeShapeType="1"/>
            </p:cNvSpPr>
            <p:nvPr/>
          </p:nvSpPr>
          <p:spPr bwMode="auto">
            <a:xfrm>
              <a:off x="4756" y="2258"/>
              <a:ext cx="22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1" name="Line 24"/>
            <p:cNvSpPr>
              <a:spLocks noChangeShapeType="1"/>
            </p:cNvSpPr>
            <p:nvPr/>
          </p:nvSpPr>
          <p:spPr bwMode="auto">
            <a:xfrm flipV="1">
              <a:off x="4767" y="2167"/>
              <a:ext cx="0" cy="3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2" name="Freeform 25"/>
            <p:cNvSpPr>
              <a:spLocks/>
            </p:cNvSpPr>
            <p:nvPr/>
          </p:nvSpPr>
          <p:spPr bwMode="auto">
            <a:xfrm>
              <a:off x="4756" y="1091"/>
              <a:ext cx="22" cy="157"/>
            </a:xfrm>
            <a:custGeom>
              <a:avLst/>
              <a:gdLst>
                <a:gd name="T0" fmla="*/ 11 w 44"/>
                <a:gd name="T1" fmla="*/ 157 h 270"/>
                <a:gd name="T2" fmla="*/ 0 w 44"/>
                <a:gd name="T3" fmla="*/ 144 h 270"/>
                <a:gd name="T4" fmla="*/ 22 w 44"/>
                <a:gd name="T5" fmla="*/ 118 h 270"/>
                <a:gd name="T6" fmla="*/ 0 w 44"/>
                <a:gd name="T7" fmla="*/ 92 h 270"/>
                <a:gd name="T8" fmla="*/ 22 w 44"/>
                <a:gd name="T9" fmla="*/ 65 h 270"/>
                <a:gd name="T10" fmla="*/ 0 w 44"/>
                <a:gd name="T11" fmla="*/ 39 h 270"/>
                <a:gd name="T12" fmla="*/ 22 w 44"/>
                <a:gd name="T13" fmla="*/ 13 h 270"/>
                <a:gd name="T14" fmla="*/ 11 w 44"/>
                <a:gd name="T15" fmla="*/ 0 h 2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270"/>
                <a:gd name="T26" fmla="*/ 44 w 44"/>
                <a:gd name="T27" fmla="*/ 270 h 2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270">
                  <a:moveTo>
                    <a:pt x="22" y="270"/>
                  </a:moveTo>
                  <a:lnTo>
                    <a:pt x="0" y="248"/>
                  </a:lnTo>
                  <a:lnTo>
                    <a:pt x="44" y="203"/>
                  </a:lnTo>
                  <a:lnTo>
                    <a:pt x="0" y="158"/>
                  </a:lnTo>
                  <a:lnTo>
                    <a:pt x="44" y="112"/>
                  </a:lnTo>
                  <a:lnTo>
                    <a:pt x="0" y="67"/>
                  </a:lnTo>
                  <a:lnTo>
                    <a:pt x="44" y="22"/>
                  </a:lnTo>
                  <a:lnTo>
                    <a:pt x="22" y="0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3" name="Line 26"/>
            <p:cNvSpPr>
              <a:spLocks noChangeShapeType="1"/>
            </p:cNvSpPr>
            <p:nvPr/>
          </p:nvSpPr>
          <p:spPr bwMode="auto">
            <a:xfrm>
              <a:off x="4767" y="1248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4" name="Line 27"/>
            <p:cNvSpPr>
              <a:spLocks noChangeShapeType="1"/>
            </p:cNvSpPr>
            <p:nvPr/>
          </p:nvSpPr>
          <p:spPr bwMode="auto">
            <a:xfrm flipV="1">
              <a:off x="4767" y="1052"/>
              <a:ext cx="0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5" name="Freeform 28"/>
            <p:cNvSpPr>
              <a:spLocks/>
            </p:cNvSpPr>
            <p:nvPr/>
          </p:nvSpPr>
          <p:spPr bwMode="auto">
            <a:xfrm>
              <a:off x="4344" y="1550"/>
              <a:ext cx="130" cy="26"/>
            </a:xfrm>
            <a:custGeom>
              <a:avLst/>
              <a:gdLst>
                <a:gd name="T0" fmla="*/ 0 w 264"/>
                <a:gd name="T1" fmla="*/ 13 h 45"/>
                <a:gd name="T2" fmla="*/ 11 w 264"/>
                <a:gd name="T3" fmla="*/ 0 h 45"/>
                <a:gd name="T4" fmla="*/ 33 w 264"/>
                <a:gd name="T5" fmla="*/ 26 h 45"/>
                <a:gd name="T6" fmla="*/ 54 w 264"/>
                <a:gd name="T7" fmla="*/ 0 h 45"/>
                <a:gd name="T8" fmla="*/ 76 w 264"/>
                <a:gd name="T9" fmla="*/ 26 h 45"/>
                <a:gd name="T10" fmla="*/ 97 w 264"/>
                <a:gd name="T11" fmla="*/ 0 h 45"/>
                <a:gd name="T12" fmla="*/ 119 w 264"/>
                <a:gd name="T13" fmla="*/ 26 h 45"/>
                <a:gd name="T14" fmla="*/ 130 w 264"/>
                <a:gd name="T15" fmla="*/ 13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"/>
                <a:gd name="T25" fmla="*/ 0 h 45"/>
                <a:gd name="T26" fmla="*/ 264 w 26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" h="45">
                  <a:moveTo>
                    <a:pt x="0" y="22"/>
                  </a:moveTo>
                  <a:lnTo>
                    <a:pt x="22" y="0"/>
                  </a:lnTo>
                  <a:lnTo>
                    <a:pt x="66" y="45"/>
                  </a:lnTo>
                  <a:lnTo>
                    <a:pt x="110" y="0"/>
                  </a:lnTo>
                  <a:lnTo>
                    <a:pt x="154" y="45"/>
                  </a:lnTo>
                  <a:lnTo>
                    <a:pt x="198" y="0"/>
                  </a:lnTo>
                  <a:lnTo>
                    <a:pt x="242" y="45"/>
                  </a:lnTo>
                  <a:lnTo>
                    <a:pt x="264" y="22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6" name="Line 29"/>
            <p:cNvSpPr>
              <a:spLocks noChangeShapeType="1"/>
            </p:cNvSpPr>
            <p:nvPr/>
          </p:nvSpPr>
          <p:spPr bwMode="auto">
            <a:xfrm flipH="1">
              <a:off x="4311" y="1563"/>
              <a:ext cx="3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7" name="Line 30"/>
            <p:cNvSpPr>
              <a:spLocks noChangeShapeType="1"/>
            </p:cNvSpPr>
            <p:nvPr/>
          </p:nvSpPr>
          <p:spPr bwMode="auto">
            <a:xfrm>
              <a:off x="4474" y="1563"/>
              <a:ext cx="3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8" name="Line 31"/>
            <p:cNvSpPr>
              <a:spLocks noChangeShapeType="1"/>
            </p:cNvSpPr>
            <p:nvPr/>
          </p:nvSpPr>
          <p:spPr bwMode="auto">
            <a:xfrm>
              <a:off x="5380" y="1537"/>
              <a:ext cx="8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69" name="Line 32"/>
            <p:cNvSpPr>
              <a:spLocks noChangeShapeType="1"/>
            </p:cNvSpPr>
            <p:nvPr/>
          </p:nvSpPr>
          <p:spPr bwMode="auto">
            <a:xfrm>
              <a:off x="5396" y="1563"/>
              <a:ext cx="5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0" name="Line 33"/>
            <p:cNvSpPr>
              <a:spLocks noChangeShapeType="1"/>
            </p:cNvSpPr>
            <p:nvPr/>
          </p:nvSpPr>
          <p:spPr bwMode="auto">
            <a:xfrm>
              <a:off x="5380" y="1589"/>
              <a:ext cx="8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1" name="Line 34"/>
            <p:cNvSpPr>
              <a:spLocks noChangeShapeType="1"/>
            </p:cNvSpPr>
            <p:nvPr/>
          </p:nvSpPr>
          <p:spPr bwMode="auto">
            <a:xfrm>
              <a:off x="5396" y="1616"/>
              <a:ext cx="5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2" name="Line 35"/>
            <p:cNvSpPr>
              <a:spLocks noChangeShapeType="1"/>
            </p:cNvSpPr>
            <p:nvPr/>
          </p:nvSpPr>
          <p:spPr bwMode="auto">
            <a:xfrm flipV="1">
              <a:off x="5423" y="1497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3" name="Line 36"/>
            <p:cNvSpPr>
              <a:spLocks noChangeShapeType="1"/>
            </p:cNvSpPr>
            <p:nvPr/>
          </p:nvSpPr>
          <p:spPr bwMode="auto">
            <a:xfrm>
              <a:off x="5423" y="1616"/>
              <a:ext cx="0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4" name="Rectangle 37"/>
            <p:cNvSpPr>
              <a:spLocks noChangeArrowheads="1"/>
            </p:cNvSpPr>
            <p:nvPr/>
          </p:nvSpPr>
          <p:spPr bwMode="auto">
            <a:xfrm>
              <a:off x="5299" y="1392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75" name="Line 38"/>
            <p:cNvSpPr>
              <a:spLocks noChangeShapeType="1"/>
            </p:cNvSpPr>
            <p:nvPr/>
          </p:nvSpPr>
          <p:spPr bwMode="auto">
            <a:xfrm>
              <a:off x="4089" y="1819"/>
              <a:ext cx="87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>
              <a:off x="4105" y="1845"/>
              <a:ext cx="5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>
              <a:off x="4089" y="1871"/>
              <a:ext cx="87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8" name="Line 41"/>
            <p:cNvSpPr>
              <a:spLocks noChangeShapeType="1"/>
            </p:cNvSpPr>
            <p:nvPr/>
          </p:nvSpPr>
          <p:spPr bwMode="auto">
            <a:xfrm>
              <a:off x="4105" y="1898"/>
              <a:ext cx="55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V="1">
              <a:off x="4132" y="1780"/>
              <a:ext cx="1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0" name="Line 43"/>
            <p:cNvSpPr>
              <a:spLocks noChangeShapeType="1"/>
            </p:cNvSpPr>
            <p:nvPr/>
          </p:nvSpPr>
          <p:spPr bwMode="auto">
            <a:xfrm>
              <a:off x="4132" y="1898"/>
              <a:ext cx="1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1" name="Rectangle 44"/>
            <p:cNvSpPr>
              <a:spLocks noChangeArrowheads="1"/>
            </p:cNvSpPr>
            <p:nvPr/>
          </p:nvSpPr>
          <p:spPr bwMode="auto">
            <a:xfrm>
              <a:off x="4195" y="1728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82" name="Oval 45"/>
            <p:cNvSpPr>
              <a:spLocks noChangeArrowheads="1"/>
            </p:cNvSpPr>
            <p:nvPr/>
          </p:nvSpPr>
          <p:spPr bwMode="auto">
            <a:xfrm>
              <a:off x="4664" y="1471"/>
              <a:ext cx="152" cy="184"/>
            </a:xfrm>
            <a:prstGeom prst="ellipse">
              <a:avLst/>
            </a:prstGeom>
            <a:solidFill>
              <a:srgbClr val="CCFFFF"/>
            </a:solidFill>
            <a:ln w="175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3" name="Line 46"/>
            <p:cNvSpPr>
              <a:spLocks noChangeShapeType="1"/>
            </p:cNvSpPr>
            <p:nvPr/>
          </p:nvSpPr>
          <p:spPr bwMode="auto">
            <a:xfrm>
              <a:off x="4675" y="1563"/>
              <a:ext cx="43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4" name="Rectangle 47"/>
            <p:cNvSpPr>
              <a:spLocks noChangeArrowheads="1"/>
            </p:cNvSpPr>
            <p:nvPr/>
          </p:nvSpPr>
          <p:spPr bwMode="auto">
            <a:xfrm>
              <a:off x="4718" y="1497"/>
              <a:ext cx="11" cy="132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5" name="Line 48"/>
            <p:cNvSpPr>
              <a:spLocks noChangeShapeType="1"/>
            </p:cNvSpPr>
            <p:nvPr/>
          </p:nvSpPr>
          <p:spPr bwMode="auto">
            <a:xfrm>
              <a:off x="4729" y="1596"/>
              <a:ext cx="38" cy="46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6" name="Line 49"/>
            <p:cNvSpPr>
              <a:spLocks noChangeShapeType="1"/>
            </p:cNvSpPr>
            <p:nvPr/>
          </p:nvSpPr>
          <p:spPr bwMode="auto">
            <a:xfrm flipV="1">
              <a:off x="4729" y="1485"/>
              <a:ext cx="38" cy="46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7" name="Freeform 50"/>
            <p:cNvSpPr>
              <a:spLocks/>
            </p:cNvSpPr>
            <p:nvPr/>
          </p:nvSpPr>
          <p:spPr bwMode="auto">
            <a:xfrm>
              <a:off x="4740" y="1609"/>
              <a:ext cx="27" cy="33"/>
            </a:xfrm>
            <a:custGeom>
              <a:avLst/>
              <a:gdLst>
                <a:gd name="T0" fmla="*/ 27 w 55"/>
                <a:gd name="T1" fmla="*/ 33 h 57"/>
                <a:gd name="T2" fmla="*/ 0 w 55"/>
                <a:gd name="T3" fmla="*/ 20 h 57"/>
                <a:gd name="T4" fmla="*/ 16 w 55"/>
                <a:gd name="T5" fmla="*/ 0 h 57"/>
                <a:gd name="T6" fmla="*/ 27 w 55"/>
                <a:gd name="T7" fmla="*/ 33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7"/>
                <a:gd name="T14" fmla="*/ 55 w 55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7">
                  <a:moveTo>
                    <a:pt x="55" y="57"/>
                  </a:moveTo>
                  <a:lnTo>
                    <a:pt x="0" y="34"/>
                  </a:lnTo>
                  <a:lnTo>
                    <a:pt x="33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8" name="Line 51"/>
            <p:cNvSpPr>
              <a:spLocks noChangeShapeType="1"/>
            </p:cNvSpPr>
            <p:nvPr/>
          </p:nvSpPr>
          <p:spPr bwMode="auto">
            <a:xfrm flipV="1">
              <a:off x="4767" y="1445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89" name="Line 52"/>
            <p:cNvSpPr>
              <a:spLocks noChangeShapeType="1"/>
            </p:cNvSpPr>
            <p:nvPr/>
          </p:nvSpPr>
          <p:spPr bwMode="auto">
            <a:xfrm flipH="1">
              <a:off x="4642" y="1563"/>
              <a:ext cx="33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0" name="Line 53"/>
            <p:cNvSpPr>
              <a:spLocks noChangeShapeType="1"/>
            </p:cNvSpPr>
            <p:nvPr/>
          </p:nvSpPr>
          <p:spPr bwMode="auto">
            <a:xfrm>
              <a:off x="4767" y="1642"/>
              <a:ext cx="0" cy="3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1" name="Line 54"/>
            <p:cNvSpPr>
              <a:spLocks noChangeShapeType="1"/>
            </p:cNvSpPr>
            <p:nvPr/>
          </p:nvSpPr>
          <p:spPr bwMode="auto">
            <a:xfrm flipH="1">
              <a:off x="4132" y="2101"/>
              <a:ext cx="635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2" name="Line 55"/>
            <p:cNvSpPr>
              <a:spLocks noChangeShapeType="1"/>
            </p:cNvSpPr>
            <p:nvPr/>
          </p:nvSpPr>
          <p:spPr bwMode="auto">
            <a:xfrm flipV="1">
              <a:off x="4132" y="1937"/>
              <a:ext cx="1" cy="164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3" name="Oval 56"/>
            <p:cNvSpPr>
              <a:spLocks noChangeArrowheads="1"/>
            </p:cNvSpPr>
            <p:nvPr/>
          </p:nvSpPr>
          <p:spPr bwMode="auto">
            <a:xfrm>
              <a:off x="4756" y="2088"/>
              <a:ext cx="22" cy="2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4" name="Line 57"/>
            <p:cNvSpPr>
              <a:spLocks noChangeShapeType="1"/>
            </p:cNvSpPr>
            <p:nvPr/>
          </p:nvSpPr>
          <p:spPr bwMode="auto">
            <a:xfrm>
              <a:off x="4767" y="2101"/>
              <a:ext cx="0" cy="6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5" name="Oval 58"/>
            <p:cNvSpPr>
              <a:spLocks noChangeArrowheads="1"/>
            </p:cNvSpPr>
            <p:nvPr/>
          </p:nvSpPr>
          <p:spPr bwMode="auto">
            <a:xfrm>
              <a:off x="4756" y="2088"/>
              <a:ext cx="22" cy="2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6" name="Line 59"/>
            <p:cNvSpPr>
              <a:spLocks noChangeShapeType="1"/>
            </p:cNvSpPr>
            <p:nvPr/>
          </p:nvSpPr>
          <p:spPr bwMode="auto">
            <a:xfrm>
              <a:off x="4767" y="1288"/>
              <a:ext cx="0" cy="15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7" name="Line 60"/>
            <p:cNvSpPr>
              <a:spLocks noChangeShapeType="1"/>
            </p:cNvSpPr>
            <p:nvPr/>
          </p:nvSpPr>
          <p:spPr bwMode="auto">
            <a:xfrm>
              <a:off x="5423" y="1655"/>
              <a:ext cx="0" cy="44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8" name="Line 61"/>
            <p:cNvSpPr>
              <a:spLocks noChangeShapeType="1"/>
            </p:cNvSpPr>
            <p:nvPr/>
          </p:nvSpPr>
          <p:spPr bwMode="auto">
            <a:xfrm flipH="1">
              <a:off x="4767" y="2101"/>
              <a:ext cx="656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199" name="Line 62"/>
            <p:cNvSpPr>
              <a:spLocks noChangeShapeType="1"/>
            </p:cNvSpPr>
            <p:nvPr/>
          </p:nvSpPr>
          <p:spPr bwMode="auto">
            <a:xfrm flipV="1">
              <a:off x="4767" y="1681"/>
              <a:ext cx="0" cy="42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0" name="Line 63"/>
            <p:cNvSpPr>
              <a:spLocks noChangeShapeType="1"/>
            </p:cNvSpPr>
            <p:nvPr/>
          </p:nvSpPr>
          <p:spPr bwMode="auto">
            <a:xfrm flipV="1">
              <a:off x="4767" y="973"/>
              <a:ext cx="0" cy="7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1" name="Line 64"/>
            <p:cNvSpPr>
              <a:spLocks noChangeShapeType="1"/>
            </p:cNvSpPr>
            <p:nvPr/>
          </p:nvSpPr>
          <p:spPr bwMode="auto">
            <a:xfrm>
              <a:off x="4767" y="973"/>
              <a:ext cx="65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2" name="Line 65"/>
            <p:cNvSpPr>
              <a:spLocks noChangeShapeType="1"/>
            </p:cNvSpPr>
            <p:nvPr/>
          </p:nvSpPr>
          <p:spPr bwMode="auto">
            <a:xfrm>
              <a:off x="5423" y="973"/>
              <a:ext cx="0" cy="524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3" name="Line 66"/>
            <p:cNvSpPr>
              <a:spLocks noChangeShapeType="1"/>
            </p:cNvSpPr>
            <p:nvPr/>
          </p:nvSpPr>
          <p:spPr bwMode="auto">
            <a:xfrm flipH="1">
              <a:off x="4132" y="1563"/>
              <a:ext cx="179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4" name="Line 67"/>
            <p:cNvSpPr>
              <a:spLocks noChangeShapeType="1"/>
            </p:cNvSpPr>
            <p:nvPr/>
          </p:nvSpPr>
          <p:spPr bwMode="auto">
            <a:xfrm>
              <a:off x="4132" y="1563"/>
              <a:ext cx="1" cy="21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5" name="Line 68"/>
            <p:cNvSpPr>
              <a:spLocks noChangeShapeType="1"/>
            </p:cNvSpPr>
            <p:nvPr/>
          </p:nvSpPr>
          <p:spPr bwMode="auto">
            <a:xfrm>
              <a:off x="4507" y="1563"/>
              <a:ext cx="13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6206" name="Text Box 69"/>
            <p:cNvSpPr txBox="1">
              <a:spLocks noChangeArrowheads="1"/>
            </p:cNvSpPr>
            <p:nvPr/>
          </p:nvSpPr>
          <p:spPr bwMode="auto">
            <a:xfrm>
              <a:off x="4507" y="1041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R</a:t>
              </a:r>
              <a:r>
                <a:rPr lang="en-GB" sz="1600" baseline="-25000">
                  <a:solidFill>
                    <a:schemeClr val="bg1"/>
                  </a:solidFill>
                </a:rPr>
                <a:t>C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sp>
          <p:nvSpPr>
            <p:cNvPr id="6207" name="Text Box 70"/>
            <p:cNvSpPr txBox="1">
              <a:spLocks noChangeArrowheads="1"/>
            </p:cNvSpPr>
            <p:nvPr/>
          </p:nvSpPr>
          <p:spPr bwMode="auto">
            <a:xfrm>
              <a:off x="4764" y="1058"/>
              <a:ext cx="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120 </a:t>
              </a:r>
              <a:r>
                <a:rPr lang="en-GB" sz="16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6208" name="Text Box 71"/>
            <p:cNvSpPr txBox="1">
              <a:spLocks noChangeArrowheads="1"/>
            </p:cNvSpPr>
            <p:nvPr/>
          </p:nvSpPr>
          <p:spPr bwMode="auto">
            <a:xfrm>
              <a:off x="4272" y="1344"/>
              <a:ext cx="3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R</a:t>
              </a:r>
              <a:r>
                <a:rPr lang="en-GB" sz="1600" baseline="-25000">
                  <a:solidFill>
                    <a:schemeClr val="bg1"/>
                  </a:solidFill>
                </a:rPr>
                <a:t>B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sp>
          <p:nvSpPr>
            <p:cNvPr id="6209" name="Text Box 72"/>
            <p:cNvSpPr txBox="1">
              <a:spLocks noChangeArrowheads="1"/>
            </p:cNvSpPr>
            <p:nvPr/>
          </p:nvSpPr>
          <p:spPr bwMode="auto">
            <a:xfrm>
              <a:off x="4224" y="1564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10 k</a:t>
              </a:r>
              <a:r>
                <a:rPr lang="en-GB" sz="16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6210" name="Text Box 73"/>
            <p:cNvSpPr txBox="1">
              <a:spLocks noChangeArrowheads="1"/>
            </p:cNvSpPr>
            <p:nvPr/>
          </p:nvSpPr>
          <p:spPr bwMode="auto">
            <a:xfrm>
              <a:off x="3824" y="1525"/>
              <a:ext cx="4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V</a:t>
              </a:r>
              <a:r>
                <a:rPr lang="en-GB" sz="1600" baseline="-25000">
                  <a:solidFill>
                    <a:schemeClr val="bg1"/>
                  </a:solidFill>
                </a:rPr>
                <a:t>BB</a:t>
              </a:r>
              <a:r>
                <a:rPr lang="en-US" sz="1600" baseline="-25000">
                  <a:solidFill>
                    <a:schemeClr val="bg1"/>
                  </a:solidFill>
                </a:rPr>
                <a:t> </a:t>
              </a:r>
              <a:endParaRPr lang="en-US" sz="160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4 V</a:t>
              </a:r>
              <a:r>
                <a:rPr lang="en-GB" sz="1600" baseline="-25000">
                  <a:solidFill>
                    <a:schemeClr val="bg1"/>
                  </a:solidFill>
                </a:rPr>
                <a:t> </a:t>
              </a:r>
              <a:endParaRPr lang="en-GB" sz="1600">
                <a:solidFill>
                  <a:schemeClr val="bg1"/>
                </a:solidFill>
              </a:endParaRPr>
            </a:p>
          </p:txBody>
        </p:sp>
      </p:grp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701675" y="4868863"/>
            <a:ext cx="103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0" y="2093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Circuit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1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09" name="Rectangle 69"/>
          <p:cNvSpPr>
            <a:spLocks noGrp="1" noChangeArrowheads="1"/>
          </p:cNvSpPr>
          <p:nvPr>
            <p:ph idx="1"/>
          </p:nvPr>
        </p:nvSpPr>
        <p:spPr>
          <a:xfrm>
            <a:off x="457200" y="15017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GB" dirty="0" smtClean="0">
              <a:solidFill>
                <a:schemeClr val="bg1"/>
              </a:solidFill>
            </a:endParaRPr>
          </a:p>
        </p:txBody>
      </p:sp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5673725" y="1335087"/>
            <a:ext cx="3328988" cy="2041525"/>
            <a:chOff x="3824" y="973"/>
            <a:chExt cx="2097" cy="1286"/>
          </a:xfrm>
        </p:grpSpPr>
        <p:sp>
          <p:nvSpPr>
            <p:cNvPr id="7178" name="Text Box 15"/>
            <p:cNvSpPr txBox="1">
              <a:spLocks noChangeArrowheads="1"/>
            </p:cNvSpPr>
            <p:nvPr/>
          </p:nvSpPr>
          <p:spPr bwMode="auto">
            <a:xfrm>
              <a:off x="5424" y="1385"/>
              <a:ext cx="497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V</a:t>
              </a:r>
              <a:r>
                <a:rPr lang="en-GB" sz="1600" baseline="-25000">
                  <a:solidFill>
                    <a:schemeClr val="bg1"/>
                  </a:solidFill>
                </a:rPr>
                <a:t>CC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12 V</a:t>
              </a:r>
              <a:r>
                <a:rPr lang="en-GB" sz="1600" baseline="-25000">
                  <a:solidFill>
                    <a:schemeClr val="bg1"/>
                  </a:solidFill>
                </a:rPr>
                <a:t> 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4718" y="2205"/>
              <a:ext cx="98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4740" y="2232"/>
              <a:ext cx="54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4756" y="2258"/>
              <a:ext cx="22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 flipV="1">
              <a:off x="4767" y="2167"/>
              <a:ext cx="0" cy="3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3" name="Freeform 20"/>
            <p:cNvSpPr>
              <a:spLocks/>
            </p:cNvSpPr>
            <p:nvPr/>
          </p:nvSpPr>
          <p:spPr bwMode="auto">
            <a:xfrm>
              <a:off x="4756" y="1091"/>
              <a:ext cx="22" cy="157"/>
            </a:xfrm>
            <a:custGeom>
              <a:avLst/>
              <a:gdLst>
                <a:gd name="T0" fmla="*/ 11 w 44"/>
                <a:gd name="T1" fmla="*/ 157 h 270"/>
                <a:gd name="T2" fmla="*/ 0 w 44"/>
                <a:gd name="T3" fmla="*/ 144 h 270"/>
                <a:gd name="T4" fmla="*/ 22 w 44"/>
                <a:gd name="T5" fmla="*/ 118 h 270"/>
                <a:gd name="T6" fmla="*/ 0 w 44"/>
                <a:gd name="T7" fmla="*/ 92 h 270"/>
                <a:gd name="T8" fmla="*/ 22 w 44"/>
                <a:gd name="T9" fmla="*/ 65 h 270"/>
                <a:gd name="T10" fmla="*/ 0 w 44"/>
                <a:gd name="T11" fmla="*/ 39 h 270"/>
                <a:gd name="T12" fmla="*/ 22 w 44"/>
                <a:gd name="T13" fmla="*/ 13 h 270"/>
                <a:gd name="T14" fmla="*/ 11 w 44"/>
                <a:gd name="T15" fmla="*/ 0 h 2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270"/>
                <a:gd name="T26" fmla="*/ 44 w 44"/>
                <a:gd name="T27" fmla="*/ 270 h 2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270">
                  <a:moveTo>
                    <a:pt x="22" y="270"/>
                  </a:moveTo>
                  <a:lnTo>
                    <a:pt x="0" y="248"/>
                  </a:lnTo>
                  <a:lnTo>
                    <a:pt x="44" y="203"/>
                  </a:lnTo>
                  <a:lnTo>
                    <a:pt x="0" y="158"/>
                  </a:lnTo>
                  <a:lnTo>
                    <a:pt x="44" y="112"/>
                  </a:lnTo>
                  <a:lnTo>
                    <a:pt x="0" y="67"/>
                  </a:lnTo>
                  <a:lnTo>
                    <a:pt x="44" y="22"/>
                  </a:lnTo>
                  <a:lnTo>
                    <a:pt x="22" y="0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4" name="Line 21"/>
            <p:cNvSpPr>
              <a:spLocks noChangeShapeType="1"/>
            </p:cNvSpPr>
            <p:nvPr/>
          </p:nvSpPr>
          <p:spPr bwMode="auto">
            <a:xfrm>
              <a:off x="4767" y="1248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5" name="Line 22"/>
            <p:cNvSpPr>
              <a:spLocks noChangeShapeType="1"/>
            </p:cNvSpPr>
            <p:nvPr/>
          </p:nvSpPr>
          <p:spPr bwMode="auto">
            <a:xfrm flipV="1">
              <a:off x="4767" y="1052"/>
              <a:ext cx="0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6" name="Freeform 23"/>
            <p:cNvSpPr>
              <a:spLocks/>
            </p:cNvSpPr>
            <p:nvPr/>
          </p:nvSpPr>
          <p:spPr bwMode="auto">
            <a:xfrm>
              <a:off x="4344" y="1550"/>
              <a:ext cx="130" cy="26"/>
            </a:xfrm>
            <a:custGeom>
              <a:avLst/>
              <a:gdLst>
                <a:gd name="T0" fmla="*/ 0 w 264"/>
                <a:gd name="T1" fmla="*/ 13 h 45"/>
                <a:gd name="T2" fmla="*/ 11 w 264"/>
                <a:gd name="T3" fmla="*/ 0 h 45"/>
                <a:gd name="T4" fmla="*/ 33 w 264"/>
                <a:gd name="T5" fmla="*/ 26 h 45"/>
                <a:gd name="T6" fmla="*/ 54 w 264"/>
                <a:gd name="T7" fmla="*/ 0 h 45"/>
                <a:gd name="T8" fmla="*/ 76 w 264"/>
                <a:gd name="T9" fmla="*/ 26 h 45"/>
                <a:gd name="T10" fmla="*/ 97 w 264"/>
                <a:gd name="T11" fmla="*/ 0 h 45"/>
                <a:gd name="T12" fmla="*/ 119 w 264"/>
                <a:gd name="T13" fmla="*/ 26 h 45"/>
                <a:gd name="T14" fmla="*/ 130 w 264"/>
                <a:gd name="T15" fmla="*/ 13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"/>
                <a:gd name="T25" fmla="*/ 0 h 45"/>
                <a:gd name="T26" fmla="*/ 264 w 26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" h="45">
                  <a:moveTo>
                    <a:pt x="0" y="22"/>
                  </a:moveTo>
                  <a:lnTo>
                    <a:pt x="22" y="0"/>
                  </a:lnTo>
                  <a:lnTo>
                    <a:pt x="66" y="45"/>
                  </a:lnTo>
                  <a:lnTo>
                    <a:pt x="110" y="0"/>
                  </a:lnTo>
                  <a:lnTo>
                    <a:pt x="154" y="45"/>
                  </a:lnTo>
                  <a:lnTo>
                    <a:pt x="198" y="0"/>
                  </a:lnTo>
                  <a:lnTo>
                    <a:pt x="242" y="45"/>
                  </a:lnTo>
                  <a:lnTo>
                    <a:pt x="264" y="22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7" name="Line 24"/>
            <p:cNvSpPr>
              <a:spLocks noChangeShapeType="1"/>
            </p:cNvSpPr>
            <p:nvPr/>
          </p:nvSpPr>
          <p:spPr bwMode="auto">
            <a:xfrm flipH="1">
              <a:off x="4311" y="1563"/>
              <a:ext cx="3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8" name="Line 25"/>
            <p:cNvSpPr>
              <a:spLocks noChangeShapeType="1"/>
            </p:cNvSpPr>
            <p:nvPr/>
          </p:nvSpPr>
          <p:spPr bwMode="auto">
            <a:xfrm>
              <a:off x="4474" y="1563"/>
              <a:ext cx="3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89" name="Line 26"/>
            <p:cNvSpPr>
              <a:spLocks noChangeShapeType="1"/>
            </p:cNvSpPr>
            <p:nvPr/>
          </p:nvSpPr>
          <p:spPr bwMode="auto">
            <a:xfrm>
              <a:off x="5380" y="1537"/>
              <a:ext cx="8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0" name="Line 27"/>
            <p:cNvSpPr>
              <a:spLocks noChangeShapeType="1"/>
            </p:cNvSpPr>
            <p:nvPr/>
          </p:nvSpPr>
          <p:spPr bwMode="auto">
            <a:xfrm>
              <a:off x="5396" y="1563"/>
              <a:ext cx="5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1" name="Line 28"/>
            <p:cNvSpPr>
              <a:spLocks noChangeShapeType="1"/>
            </p:cNvSpPr>
            <p:nvPr/>
          </p:nvSpPr>
          <p:spPr bwMode="auto">
            <a:xfrm>
              <a:off x="5380" y="1589"/>
              <a:ext cx="8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2" name="Line 29"/>
            <p:cNvSpPr>
              <a:spLocks noChangeShapeType="1"/>
            </p:cNvSpPr>
            <p:nvPr/>
          </p:nvSpPr>
          <p:spPr bwMode="auto">
            <a:xfrm>
              <a:off x="5396" y="1616"/>
              <a:ext cx="5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3" name="Line 30"/>
            <p:cNvSpPr>
              <a:spLocks noChangeShapeType="1"/>
            </p:cNvSpPr>
            <p:nvPr/>
          </p:nvSpPr>
          <p:spPr bwMode="auto">
            <a:xfrm flipV="1">
              <a:off x="5423" y="1497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4" name="Line 31"/>
            <p:cNvSpPr>
              <a:spLocks noChangeShapeType="1"/>
            </p:cNvSpPr>
            <p:nvPr/>
          </p:nvSpPr>
          <p:spPr bwMode="auto">
            <a:xfrm>
              <a:off x="5423" y="1616"/>
              <a:ext cx="0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5" name="Rectangle 32"/>
            <p:cNvSpPr>
              <a:spLocks noChangeArrowheads="1"/>
            </p:cNvSpPr>
            <p:nvPr/>
          </p:nvSpPr>
          <p:spPr bwMode="auto">
            <a:xfrm>
              <a:off x="5299" y="1392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196" name="Line 33"/>
            <p:cNvSpPr>
              <a:spLocks noChangeShapeType="1"/>
            </p:cNvSpPr>
            <p:nvPr/>
          </p:nvSpPr>
          <p:spPr bwMode="auto">
            <a:xfrm>
              <a:off x="4089" y="1819"/>
              <a:ext cx="87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7" name="Line 34"/>
            <p:cNvSpPr>
              <a:spLocks noChangeShapeType="1"/>
            </p:cNvSpPr>
            <p:nvPr/>
          </p:nvSpPr>
          <p:spPr bwMode="auto">
            <a:xfrm>
              <a:off x="4105" y="1845"/>
              <a:ext cx="5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8" name="Line 35"/>
            <p:cNvSpPr>
              <a:spLocks noChangeShapeType="1"/>
            </p:cNvSpPr>
            <p:nvPr/>
          </p:nvSpPr>
          <p:spPr bwMode="auto">
            <a:xfrm>
              <a:off x="4089" y="1871"/>
              <a:ext cx="87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199" name="Line 36"/>
            <p:cNvSpPr>
              <a:spLocks noChangeShapeType="1"/>
            </p:cNvSpPr>
            <p:nvPr/>
          </p:nvSpPr>
          <p:spPr bwMode="auto">
            <a:xfrm>
              <a:off x="4105" y="1898"/>
              <a:ext cx="55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0" name="Line 37"/>
            <p:cNvSpPr>
              <a:spLocks noChangeShapeType="1"/>
            </p:cNvSpPr>
            <p:nvPr/>
          </p:nvSpPr>
          <p:spPr bwMode="auto">
            <a:xfrm flipV="1">
              <a:off x="4132" y="1780"/>
              <a:ext cx="1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1" name="Line 38"/>
            <p:cNvSpPr>
              <a:spLocks noChangeShapeType="1"/>
            </p:cNvSpPr>
            <p:nvPr/>
          </p:nvSpPr>
          <p:spPr bwMode="auto">
            <a:xfrm>
              <a:off x="4132" y="1898"/>
              <a:ext cx="1" cy="3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2" name="Rectangle 39"/>
            <p:cNvSpPr>
              <a:spLocks noChangeArrowheads="1"/>
            </p:cNvSpPr>
            <p:nvPr/>
          </p:nvSpPr>
          <p:spPr bwMode="auto">
            <a:xfrm>
              <a:off x="4195" y="1728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Courier New" pitchFamily="49" charset="0"/>
                </a:rPr>
                <a:t>+</a:t>
              </a:r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203" name="Oval 40"/>
            <p:cNvSpPr>
              <a:spLocks noChangeArrowheads="1"/>
            </p:cNvSpPr>
            <p:nvPr/>
          </p:nvSpPr>
          <p:spPr bwMode="auto">
            <a:xfrm>
              <a:off x="4664" y="1471"/>
              <a:ext cx="152" cy="184"/>
            </a:xfrm>
            <a:prstGeom prst="ellipse">
              <a:avLst/>
            </a:prstGeom>
            <a:solidFill>
              <a:srgbClr val="CCFFFF"/>
            </a:solidFill>
            <a:ln w="175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04" name="Line 41"/>
            <p:cNvSpPr>
              <a:spLocks noChangeShapeType="1"/>
            </p:cNvSpPr>
            <p:nvPr/>
          </p:nvSpPr>
          <p:spPr bwMode="auto">
            <a:xfrm>
              <a:off x="4675" y="1563"/>
              <a:ext cx="43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5" name="Rectangle 42"/>
            <p:cNvSpPr>
              <a:spLocks noChangeArrowheads="1"/>
            </p:cNvSpPr>
            <p:nvPr/>
          </p:nvSpPr>
          <p:spPr bwMode="auto">
            <a:xfrm>
              <a:off x="4718" y="1497"/>
              <a:ext cx="11" cy="132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06" name="Line 43"/>
            <p:cNvSpPr>
              <a:spLocks noChangeShapeType="1"/>
            </p:cNvSpPr>
            <p:nvPr/>
          </p:nvSpPr>
          <p:spPr bwMode="auto">
            <a:xfrm>
              <a:off x="4729" y="1596"/>
              <a:ext cx="38" cy="46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7" name="Line 44"/>
            <p:cNvSpPr>
              <a:spLocks noChangeShapeType="1"/>
            </p:cNvSpPr>
            <p:nvPr/>
          </p:nvSpPr>
          <p:spPr bwMode="auto">
            <a:xfrm flipV="1">
              <a:off x="4729" y="1485"/>
              <a:ext cx="38" cy="46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8" name="Freeform 45"/>
            <p:cNvSpPr>
              <a:spLocks/>
            </p:cNvSpPr>
            <p:nvPr/>
          </p:nvSpPr>
          <p:spPr bwMode="auto">
            <a:xfrm>
              <a:off x="4740" y="1609"/>
              <a:ext cx="27" cy="33"/>
            </a:xfrm>
            <a:custGeom>
              <a:avLst/>
              <a:gdLst>
                <a:gd name="T0" fmla="*/ 27 w 55"/>
                <a:gd name="T1" fmla="*/ 33 h 57"/>
                <a:gd name="T2" fmla="*/ 0 w 55"/>
                <a:gd name="T3" fmla="*/ 20 h 57"/>
                <a:gd name="T4" fmla="*/ 16 w 55"/>
                <a:gd name="T5" fmla="*/ 0 h 57"/>
                <a:gd name="T6" fmla="*/ 27 w 55"/>
                <a:gd name="T7" fmla="*/ 33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7"/>
                <a:gd name="T14" fmla="*/ 55 w 55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7">
                  <a:moveTo>
                    <a:pt x="55" y="57"/>
                  </a:moveTo>
                  <a:lnTo>
                    <a:pt x="0" y="34"/>
                  </a:lnTo>
                  <a:lnTo>
                    <a:pt x="33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09" name="Line 46"/>
            <p:cNvSpPr>
              <a:spLocks noChangeShapeType="1"/>
            </p:cNvSpPr>
            <p:nvPr/>
          </p:nvSpPr>
          <p:spPr bwMode="auto">
            <a:xfrm flipV="1">
              <a:off x="4767" y="1445"/>
              <a:ext cx="0" cy="4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0" name="Line 47"/>
            <p:cNvSpPr>
              <a:spLocks noChangeShapeType="1"/>
            </p:cNvSpPr>
            <p:nvPr/>
          </p:nvSpPr>
          <p:spPr bwMode="auto">
            <a:xfrm flipH="1">
              <a:off x="4642" y="1563"/>
              <a:ext cx="33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1" name="Line 48"/>
            <p:cNvSpPr>
              <a:spLocks noChangeShapeType="1"/>
            </p:cNvSpPr>
            <p:nvPr/>
          </p:nvSpPr>
          <p:spPr bwMode="auto">
            <a:xfrm>
              <a:off x="4767" y="1642"/>
              <a:ext cx="0" cy="3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2" name="Line 49"/>
            <p:cNvSpPr>
              <a:spLocks noChangeShapeType="1"/>
            </p:cNvSpPr>
            <p:nvPr/>
          </p:nvSpPr>
          <p:spPr bwMode="auto">
            <a:xfrm flipH="1">
              <a:off x="4132" y="2101"/>
              <a:ext cx="635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3" name="Line 50"/>
            <p:cNvSpPr>
              <a:spLocks noChangeShapeType="1"/>
            </p:cNvSpPr>
            <p:nvPr/>
          </p:nvSpPr>
          <p:spPr bwMode="auto">
            <a:xfrm flipV="1">
              <a:off x="4132" y="1937"/>
              <a:ext cx="1" cy="164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4" name="Oval 51"/>
            <p:cNvSpPr>
              <a:spLocks noChangeArrowheads="1"/>
            </p:cNvSpPr>
            <p:nvPr/>
          </p:nvSpPr>
          <p:spPr bwMode="auto">
            <a:xfrm>
              <a:off x="4756" y="2088"/>
              <a:ext cx="22" cy="2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15" name="Line 52"/>
            <p:cNvSpPr>
              <a:spLocks noChangeShapeType="1"/>
            </p:cNvSpPr>
            <p:nvPr/>
          </p:nvSpPr>
          <p:spPr bwMode="auto">
            <a:xfrm>
              <a:off x="4767" y="2101"/>
              <a:ext cx="0" cy="6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6" name="Oval 53"/>
            <p:cNvSpPr>
              <a:spLocks noChangeArrowheads="1"/>
            </p:cNvSpPr>
            <p:nvPr/>
          </p:nvSpPr>
          <p:spPr bwMode="auto">
            <a:xfrm>
              <a:off x="4756" y="2088"/>
              <a:ext cx="22" cy="26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17" name="Line 54"/>
            <p:cNvSpPr>
              <a:spLocks noChangeShapeType="1"/>
            </p:cNvSpPr>
            <p:nvPr/>
          </p:nvSpPr>
          <p:spPr bwMode="auto">
            <a:xfrm>
              <a:off x="4767" y="1288"/>
              <a:ext cx="0" cy="15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8" name="Line 55"/>
            <p:cNvSpPr>
              <a:spLocks noChangeShapeType="1"/>
            </p:cNvSpPr>
            <p:nvPr/>
          </p:nvSpPr>
          <p:spPr bwMode="auto">
            <a:xfrm>
              <a:off x="5423" y="1655"/>
              <a:ext cx="0" cy="44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19" name="Line 56"/>
            <p:cNvSpPr>
              <a:spLocks noChangeShapeType="1"/>
            </p:cNvSpPr>
            <p:nvPr/>
          </p:nvSpPr>
          <p:spPr bwMode="auto">
            <a:xfrm flipH="1">
              <a:off x="4767" y="2101"/>
              <a:ext cx="656" cy="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0" name="Line 57"/>
            <p:cNvSpPr>
              <a:spLocks noChangeShapeType="1"/>
            </p:cNvSpPr>
            <p:nvPr/>
          </p:nvSpPr>
          <p:spPr bwMode="auto">
            <a:xfrm flipV="1">
              <a:off x="4767" y="1681"/>
              <a:ext cx="0" cy="420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1" name="Line 58"/>
            <p:cNvSpPr>
              <a:spLocks noChangeShapeType="1"/>
            </p:cNvSpPr>
            <p:nvPr/>
          </p:nvSpPr>
          <p:spPr bwMode="auto">
            <a:xfrm flipV="1">
              <a:off x="4767" y="973"/>
              <a:ext cx="0" cy="79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2" name="Line 59"/>
            <p:cNvSpPr>
              <a:spLocks noChangeShapeType="1"/>
            </p:cNvSpPr>
            <p:nvPr/>
          </p:nvSpPr>
          <p:spPr bwMode="auto">
            <a:xfrm>
              <a:off x="4767" y="973"/>
              <a:ext cx="65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3" name="Line 60"/>
            <p:cNvSpPr>
              <a:spLocks noChangeShapeType="1"/>
            </p:cNvSpPr>
            <p:nvPr/>
          </p:nvSpPr>
          <p:spPr bwMode="auto">
            <a:xfrm>
              <a:off x="5423" y="973"/>
              <a:ext cx="0" cy="524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4" name="Line 61"/>
            <p:cNvSpPr>
              <a:spLocks noChangeShapeType="1"/>
            </p:cNvSpPr>
            <p:nvPr/>
          </p:nvSpPr>
          <p:spPr bwMode="auto">
            <a:xfrm flipH="1">
              <a:off x="4132" y="1563"/>
              <a:ext cx="179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5" name="Line 62"/>
            <p:cNvSpPr>
              <a:spLocks noChangeShapeType="1"/>
            </p:cNvSpPr>
            <p:nvPr/>
          </p:nvSpPr>
          <p:spPr bwMode="auto">
            <a:xfrm>
              <a:off x="4132" y="1563"/>
              <a:ext cx="1" cy="21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6" name="Line 63"/>
            <p:cNvSpPr>
              <a:spLocks noChangeShapeType="1"/>
            </p:cNvSpPr>
            <p:nvPr/>
          </p:nvSpPr>
          <p:spPr bwMode="auto">
            <a:xfrm>
              <a:off x="4507" y="1563"/>
              <a:ext cx="13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7227" name="Text Box 64"/>
            <p:cNvSpPr txBox="1">
              <a:spLocks noChangeArrowheads="1"/>
            </p:cNvSpPr>
            <p:nvPr/>
          </p:nvSpPr>
          <p:spPr bwMode="auto">
            <a:xfrm>
              <a:off x="4507" y="1041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R</a:t>
              </a:r>
              <a:r>
                <a:rPr lang="en-GB" sz="1600" baseline="-25000">
                  <a:solidFill>
                    <a:schemeClr val="bg1"/>
                  </a:solidFill>
                </a:rPr>
                <a:t>C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sp>
          <p:nvSpPr>
            <p:cNvPr id="7228" name="Text Box 65"/>
            <p:cNvSpPr txBox="1">
              <a:spLocks noChangeArrowheads="1"/>
            </p:cNvSpPr>
            <p:nvPr/>
          </p:nvSpPr>
          <p:spPr bwMode="auto">
            <a:xfrm>
              <a:off x="4764" y="1058"/>
              <a:ext cx="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120 </a:t>
              </a:r>
              <a:r>
                <a:rPr lang="en-GB" sz="16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7229" name="Text Box 66"/>
            <p:cNvSpPr txBox="1">
              <a:spLocks noChangeArrowheads="1"/>
            </p:cNvSpPr>
            <p:nvPr/>
          </p:nvSpPr>
          <p:spPr bwMode="auto">
            <a:xfrm>
              <a:off x="4272" y="1344"/>
              <a:ext cx="3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dirty="0">
                  <a:solidFill>
                    <a:schemeClr val="bg1"/>
                  </a:solidFill>
                </a:rPr>
                <a:t>R</a:t>
              </a:r>
              <a:r>
                <a:rPr lang="en-GB" sz="1600" baseline="-25000" dirty="0">
                  <a:solidFill>
                    <a:schemeClr val="bg1"/>
                  </a:solidFill>
                </a:rPr>
                <a:t>B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sp>
          <p:nvSpPr>
            <p:cNvPr id="7230" name="Text Box 67"/>
            <p:cNvSpPr txBox="1">
              <a:spLocks noChangeArrowheads="1"/>
            </p:cNvSpPr>
            <p:nvPr/>
          </p:nvSpPr>
          <p:spPr bwMode="auto">
            <a:xfrm>
              <a:off x="4224" y="1564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10 k</a:t>
              </a:r>
              <a:r>
                <a:rPr lang="en-GB" sz="1600">
                  <a:solidFill>
                    <a:schemeClr val="bg1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7231" name="Text Box 68"/>
            <p:cNvSpPr txBox="1">
              <a:spLocks noChangeArrowheads="1"/>
            </p:cNvSpPr>
            <p:nvPr/>
          </p:nvSpPr>
          <p:spPr bwMode="auto">
            <a:xfrm>
              <a:off x="3824" y="1525"/>
              <a:ext cx="4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V</a:t>
              </a:r>
              <a:r>
                <a:rPr lang="en-GB" sz="1600" baseline="-25000">
                  <a:solidFill>
                    <a:schemeClr val="bg1"/>
                  </a:solidFill>
                </a:rPr>
                <a:t>BB</a:t>
              </a:r>
              <a:r>
                <a:rPr lang="en-US" sz="1600" baseline="-25000">
                  <a:solidFill>
                    <a:schemeClr val="bg1"/>
                  </a:solidFill>
                </a:rPr>
                <a:t> </a:t>
              </a:r>
              <a:endParaRPr lang="en-US" sz="160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chemeClr val="bg1"/>
                  </a:solidFill>
                </a:rPr>
                <a:t>4V</a:t>
              </a:r>
              <a:r>
                <a:rPr lang="en-GB" sz="1600" baseline="-25000">
                  <a:solidFill>
                    <a:schemeClr val="bg1"/>
                  </a:solidFill>
                </a:rPr>
                <a:t> </a:t>
              </a:r>
              <a:endParaRPr lang="en-GB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150938" y="2124075"/>
            <a:ext cx="4051300" cy="2424113"/>
            <a:chOff x="725" y="1338"/>
            <a:chExt cx="2552" cy="1527"/>
          </a:xfrm>
        </p:grpSpPr>
        <p:graphicFrame>
          <p:nvGraphicFramePr>
            <p:cNvPr id="7172" name="Object 71"/>
            <p:cNvGraphicFramePr>
              <a:graphicFrameLocks noChangeAspect="1"/>
            </p:cNvGraphicFramePr>
            <p:nvPr/>
          </p:nvGraphicFramePr>
          <p:xfrm>
            <a:off x="725" y="1338"/>
            <a:ext cx="2552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2" name="Equation" r:id="rId3" imgW="2057400" imgH="1346040" progId="Equation.3">
                    <p:embed/>
                  </p:oleObj>
                </mc:Choice>
                <mc:Fallback>
                  <p:oleObj name="Equation" r:id="rId3" imgW="2057400" imgH="134604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1338"/>
                          <a:ext cx="2552" cy="1527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Line 72"/>
            <p:cNvSpPr>
              <a:spLocks noChangeShapeType="1"/>
            </p:cNvSpPr>
            <p:nvPr/>
          </p:nvSpPr>
          <p:spPr bwMode="auto">
            <a:xfrm>
              <a:off x="1459" y="2812"/>
              <a:ext cx="45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38313" name="Object 73"/>
          <p:cNvGraphicFramePr>
            <a:graphicFrameLocks noChangeAspect="1"/>
          </p:cNvGraphicFramePr>
          <p:nvPr/>
        </p:nvGraphicFramePr>
        <p:xfrm>
          <a:off x="1106488" y="5103813"/>
          <a:ext cx="22399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5103813"/>
                        <a:ext cx="2239962" cy="5302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4" name="Object 74"/>
          <p:cNvGraphicFramePr>
            <a:graphicFrameLocks noChangeAspect="1"/>
          </p:cNvGraphicFramePr>
          <p:nvPr/>
        </p:nvGraphicFramePr>
        <p:xfrm>
          <a:off x="1111250" y="5781675"/>
          <a:ext cx="6026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7" imgW="2616120" imgH="228600" progId="Equation.3">
                  <p:embed/>
                </p:oleObj>
              </mc:Choice>
              <mc:Fallback>
                <p:oleObj name="Equation" r:id="rId7" imgW="261612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781675"/>
                        <a:ext cx="6026150" cy="5270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4263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Circuit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41531" y="1268413"/>
            <a:ext cx="8640960" cy="39607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srgbClr val="66FFFF"/>
                </a:solidFill>
              </a:rPr>
              <a:t>After completing Part </a:t>
            </a:r>
            <a:r>
              <a:rPr lang="en-US" sz="2800" dirty="0" smtClean="0">
                <a:solidFill>
                  <a:srgbClr val="66FFFF"/>
                </a:solidFill>
              </a:rPr>
              <a:t>1 </a:t>
            </a:r>
            <a:r>
              <a:rPr lang="en-US" sz="2800" dirty="0">
                <a:solidFill>
                  <a:srgbClr val="66FFFF"/>
                </a:solidFill>
              </a:rPr>
              <a:t>of this chapter</a:t>
            </a:r>
            <a:r>
              <a:rPr lang="en-GB" sz="2800" dirty="0">
                <a:solidFill>
                  <a:srgbClr val="66FFFF"/>
                </a:solidFill>
              </a:rPr>
              <a:t>, you will be able to:</a:t>
            </a:r>
          </a:p>
          <a:p>
            <a:pPr marL="360000" indent="-360000" eaLnBrk="1" hangingPunct="1"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Describe the basic structure of the Bipolar Junction Transistor (BJT).</a:t>
            </a:r>
          </a:p>
          <a:p>
            <a:pPr marL="360000" indent="-360000" eaLnBrk="1" hangingPunct="1"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Differentiate between NPN and PNP transistor.</a:t>
            </a:r>
          </a:p>
          <a:p>
            <a:pPr marL="360000" indent="-360000" eaLnBrk="1" hangingPunct="1"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Explain how a transistor is biased and analyse transistor currents and their </a:t>
            </a:r>
            <a:r>
              <a:rPr lang="en-US" sz="2400" dirty="0" smtClean="0">
                <a:solidFill>
                  <a:srgbClr val="FFFF00"/>
                </a:solidFill>
              </a:rPr>
              <a:t>voltages.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</a:p>
          <a:p>
            <a:pPr marL="360000" indent="-360000" eaLnBrk="1" hangingPunct="1"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Differentiate between dc alpha and dc beta of a transistor.</a:t>
            </a:r>
          </a:p>
          <a:p>
            <a:pPr marL="360000" indent="-360000" eaLnBrk="1" hangingPunct="1"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Differentiate between active, cut-off and saturation regions of operation.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81175" y="5943600"/>
            <a:ext cx="644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33CCFF"/>
                </a:solidFill>
              </a:rPr>
              <a:t>I</a:t>
            </a:r>
            <a:r>
              <a:rPr lang="en-GB" sz="2800" b="1" baseline="-25000">
                <a:solidFill>
                  <a:srgbClr val="33CCFF"/>
                </a:solidFill>
              </a:rPr>
              <a:t>C</a:t>
            </a:r>
            <a:r>
              <a:rPr lang="en-GB" sz="2800" b="1">
                <a:solidFill>
                  <a:srgbClr val="33CCFF"/>
                </a:solidFill>
              </a:rPr>
              <a:t> v</a:t>
            </a:r>
            <a:r>
              <a:rPr lang="en-US" sz="2800" b="1">
                <a:solidFill>
                  <a:srgbClr val="33CCFF"/>
                </a:solidFill>
              </a:rPr>
              <a:t>s.</a:t>
            </a:r>
            <a:r>
              <a:rPr lang="en-GB" sz="2800" b="1">
                <a:solidFill>
                  <a:srgbClr val="33CCFF"/>
                </a:solidFill>
              </a:rPr>
              <a:t> V</a:t>
            </a:r>
            <a:r>
              <a:rPr lang="en-GB" sz="2800" b="1" baseline="-25000">
                <a:solidFill>
                  <a:srgbClr val="33CCFF"/>
                </a:solidFill>
              </a:rPr>
              <a:t>CE</a:t>
            </a:r>
            <a:r>
              <a:rPr lang="en-GB" sz="2800" b="1">
                <a:solidFill>
                  <a:srgbClr val="33CCFF"/>
                </a:solidFill>
              </a:rPr>
              <a:t> curve for one value of I</a:t>
            </a:r>
            <a:r>
              <a:rPr lang="en-GB" sz="2800" b="1" baseline="-25000">
                <a:solidFill>
                  <a:srgbClr val="33CCFF"/>
                </a:solidFill>
              </a:rPr>
              <a:t>B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6988" y="1692275"/>
            <a:ext cx="5130800" cy="3851275"/>
            <a:chOff x="0" y="1066"/>
            <a:chExt cx="3232" cy="2426"/>
          </a:xfrm>
        </p:grpSpPr>
        <p:grpSp>
          <p:nvGrpSpPr>
            <p:cNvPr id="29719" name="Group 5"/>
            <p:cNvGrpSpPr>
              <a:grpSpLocks/>
            </p:cNvGrpSpPr>
            <p:nvPr/>
          </p:nvGrpSpPr>
          <p:grpSpPr bwMode="auto">
            <a:xfrm>
              <a:off x="2025" y="2640"/>
              <a:ext cx="423" cy="468"/>
              <a:chOff x="2126" y="2669"/>
              <a:chExt cx="423" cy="468"/>
            </a:xfrm>
          </p:grpSpPr>
          <p:sp>
            <p:nvSpPr>
              <p:cNvPr id="29778" name="Line 6"/>
              <p:cNvSpPr>
                <a:spLocks noChangeShapeType="1"/>
              </p:cNvSpPr>
              <p:nvPr/>
            </p:nvSpPr>
            <p:spPr bwMode="auto">
              <a:xfrm rot="5400000">
                <a:off x="1892" y="2903"/>
                <a:ext cx="468" cy="0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79" name="Text Box 7"/>
              <p:cNvSpPr txBox="1">
                <a:spLocks noChangeArrowheads="1"/>
              </p:cNvSpPr>
              <p:nvPr/>
            </p:nvSpPr>
            <p:spPr bwMode="auto">
              <a:xfrm>
                <a:off x="2186" y="2687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33CCFF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33CCFF"/>
                    </a:solidFill>
                  </a:rPr>
                  <a:t>E</a:t>
                </a:r>
                <a:endParaRPr lang="en-GB" sz="2000" b="1">
                  <a:solidFill>
                    <a:srgbClr val="33CCFF"/>
                  </a:solidFill>
                </a:endParaRPr>
              </a:p>
            </p:txBody>
          </p:sp>
        </p:grpSp>
        <p:grpSp>
          <p:nvGrpSpPr>
            <p:cNvPr id="29720" name="Group 8"/>
            <p:cNvGrpSpPr>
              <a:grpSpLocks/>
            </p:cNvGrpSpPr>
            <p:nvPr/>
          </p:nvGrpSpPr>
          <p:grpSpPr bwMode="auto">
            <a:xfrm>
              <a:off x="2042" y="1200"/>
              <a:ext cx="406" cy="478"/>
              <a:chOff x="2112" y="1245"/>
              <a:chExt cx="406" cy="478"/>
            </a:xfrm>
          </p:grpSpPr>
          <p:sp>
            <p:nvSpPr>
              <p:cNvPr id="29776" name="Line 9"/>
              <p:cNvSpPr>
                <a:spLocks noChangeShapeType="1"/>
              </p:cNvSpPr>
              <p:nvPr/>
            </p:nvSpPr>
            <p:spPr bwMode="auto">
              <a:xfrm rot="5400000">
                <a:off x="1873" y="1484"/>
                <a:ext cx="47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77" name="Text Box 10"/>
              <p:cNvSpPr txBox="1">
                <a:spLocks noChangeArrowheads="1"/>
              </p:cNvSpPr>
              <p:nvPr/>
            </p:nvSpPr>
            <p:spPr bwMode="auto">
              <a:xfrm>
                <a:off x="2155" y="1344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rgbClr val="FFFF00"/>
                    </a:solidFill>
                  </a:rPr>
                  <a:t>I</a:t>
                </a:r>
                <a:r>
                  <a:rPr lang="en-GB" sz="2000" b="1" baseline="-25000">
                    <a:solidFill>
                      <a:srgbClr val="FFFF00"/>
                    </a:solidFill>
                  </a:rPr>
                  <a:t>C</a:t>
                </a:r>
                <a:endParaRPr lang="en-GB" sz="20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9721" name="Group 11"/>
            <p:cNvGrpSpPr>
              <a:grpSpLocks/>
            </p:cNvGrpSpPr>
            <p:nvPr/>
          </p:nvGrpSpPr>
          <p:grpSpPr bwMode="auto">
            <a:xfrm>
              <a:off x="768" y="2448"/>
              <a:ext cx="397" cy="270"/>
              <a:chOff x="821" y="2574"/>
              <a:chExt cx="397" cy="270"/>
            </a:xfrm>
          </p:grpSpPr>
          <p:sp>
            <p:nvSpPr>
              <p:cNvPr id="29774" name="Text Box 12"/>
              <p:cNvSpPr txBox="1">
                <a:spLocks noChangeArrowheads="1"/>
              </p:cNvSpPr>
              <p:nvPr/>
            </p:nvSpPr>
            <p:spPr bwMode="auto">
              <a:xfrm>
                <a:off x="873" y="2592"/>
                <a:ext cx="3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I</a:t>
                </a:r>
                <a:r>
                  <a:rPr lang="en-GB" sz="2000" b="1" baseline="-25000" dirty="0">
                    <a:solidFill>
                      <a:schemeClr val="bg1"/>
                    </a:solidFill>
                  </a:rPr>
                  <a:t>B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775" name="Line 13"/>
              <p:cNvSpPr>
                <a:spLocks noChangeShapeType="1"/>
              </p:cNvSpPr>
              <p:nvPr/>
            </p:nvSpPr>
            <p:spPr bwMode="auto">
              <a:xfrm>
                <a:off x="821" y="2574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22" name="Text Box 14"/>
            <p:cNvSpPr txBox="1">
              <a:spLocks noChangeArrowheads="1"/>
            </p:cNvSpPr>
            <p:nvPr/>
          </p:nvSpPr>
          <p:spPr bwMode="auto">
            <a:xfrm>
              <a:off x="1504" y="1227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R</a:t>
              </a:r>
              <a:r>
                <a:rPr lang="en-GB" sz="2000" b="1" baseline="-25000">
                  <a:solidFill>
                    <a:srgbClr val="FFFF00"/>
                  </a:solidFill>
                </a:rPr>
                <a:t>C</a:t>
              </a:r>
              <a:endParaRPr lang="en-GB" sz="2000" b="1">
                <a:solidFill>
                  <a:srgbClr val="FFFF00"/>
                </a:solidFill>
              </a:endParaRPr>
            </a:p>
          </p:txBody>
        </p:sp>
        <p:sp>
          <p:nvSpPr>
            <p:cNvPr id="29723" name="Text Box 15"/>
            <p:cNvSpPr txBox="1">
              <a:spLocks noChangeArrowheads="1"/>
            </p:cNvSpPr>
            <p:nvPr/>
          </p:nvSpPr>
          <p:spPr bwMode="auto">
            <a:xfrm>
              <a:off x="821" y="1876"/>
              <a:ext cx="3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R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B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724" name="Line 16"/>
            <p:cNvSpPr>
              <a:spLocks noChangeShapeType="1"/>
            </p:cNvSpPr>
            <p:nvPr/>
          </p:nvSpPr>
          <p:spPr bwMode="auto">
            <a:xfrm flipH="1">
              <a:off x="1095" y="2252"/>
              <a:ext cx="25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5" name="Freeform 17"/>
            <p:cNvSpPr>
              <a:spLocks/>
            </p:cNvSpPr>
            <p:nvPr/>
          </p:nvSpPr>
          <p:spPr bwMode="auto">
            <a:xfrm>
              <a:off x="798" y="2165"/>
              <a:ext cx="305" cy="183"/>
            </a:xfrm>
            <a:custGeom>
              <a:avLst/>
              <a:gdLst>
                <a:gd name="T0" fmla="*/ 0 w 2475"/>
                <a:gd name="T1" fmla="*/ 89 h 1110"/>
                <a:gd name="T2" fmla="*/ 24 w 2475"/>
                <a:gd name="T3" fmla="*/ 2 h 1110"/>
                <a:gd name="T4" fmla="*/ 50 w 2475"/>
                <a:gd name="T5" fmla="*/ 181 h 1110"/>
                <a:gd name="T6" fmla="*/ 94 w 2475"/>
                <a:gd name="T7" fmla="*/ 2 h 1110"/>
                <a:gd name="T8" fmla="*/ 122 w 2475"/>
                <a:gd name="T9" fmla="*/ 181 h 1110"/>
                <a:gd name="T10" fmla="*/ 170 w 2475"/>
                <a:gd name="T11" fmla="*/ 0 h 1110"/>
                <a:gd name="T12" fmla="*/ 201 w 2475"/>
                <a:gd name="T13" fmla="*/ 183 h 1110"/>
                <a:gd name="T14" fmla="*/ 248 w 2475"/>
                <a:gd name="T15" fmla="*/ 0 h 1110"/>
                <a:gd name="T16" fmla="*/ 277 w 2475"/>
                <a:gd name="T17" fmla="*/ 183 h 1110"/>
                <a:gd name="T18" fmla="*/ 305 w 2475"/>
                <a:gd name="T19" fmla="*/ 8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6" name="Freeform 18"/>
            <p:cNvSpPr>
              <a:spLocks/>
            </p:cNvSpPr>
            <p:nvPr/>
          </p:nvSpPr>
          <p:spPr bwMode="auto">
            <a:xfrm>
              <a:off x="528" y="2244"/>
              <a:ext cx="268" cy="379"/>
            </a:xfrm>
            <a:custGeom>
              <a:avLst/>
              <a:gdLst>
                <a:gd name="T0" fmla="*/ 0 w 248"/>
                <a:gd name="T1" fmla="*/ 379 h 336"/>
                <a:gd name="T2" fmla="*/ 0 w 248"/>
                <a:gd name="T3" fmla="*/ 0 h 336"/>
                <a:gd name="T4" fmla="*/ 268 w 248"/>
                <a:gd name="T5" fmla="*/ 0 h 336"/>
                <a:gd name="T6" fmla="*/ 0 60000 65536"/>
                <a:gd name="T7" fmla="*/ 0 60000 65536"/>
                <a:gd name="T8" fmla="*/ 0 60000 65536"/>
                <a:gd name="T9" fmla="*/ 0 w 248"/>
                <a:gd name="T10" fmla="*/ 0 h 336"/>
                <a:gd name="T11" fmla="*/ 248 w 24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336">
                  <a:moveTo>
                    <a:pt x="0" y="336"/>
                  </a:moveTo>
                  <a:lnTo>
                    <a:pt x="0" y="0"/>
                  </a:lnTo>
                  <a:lnTo>
                    <a:pt x="248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7" name="Line 19"/>
            <p:cNvSpPr>
              <a:spLocks noChangeShapeType="1"/>
            </p:cNvSpPr>
            <p:nvPr/>
          </p:nvSpPr>
          <p:spPr bwMode="auto">
            <a:xfrm>
              <a:off x="1897" y="1558"/>
              <a:ext cx="1" cy="25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8" name="Line 20"/>
            <p:cNvSpPr>
              <a:spLocks noChangeShapeType="1"/>
            </p:cNvSpPr>
            <p:nvPr/>
          </p:nvSpPr>
          <p:spPr bwMode="auto">
            <a:xfrm flipV="1">
              <a:off x="1879" y="2722"/>
              <a:ext cx="6" cy="64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9" name="Line 21"/>
            <p:cNvSpPr>
              <a:spLocks noChangeShapeType="1"/>
            </p:cNvSpPr>
            <p:nvPr/>
          </p:nvSpPr>
          <p:spPr bwMode="auto">
            <a:xfrm flipV="1">
              <a:off x="1890" y="1066"/>
              <a:ext cx="0" cy="17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730" name="Line 22"/>
            <p:cNvSpPr>
              <a:spLocks noChangeShapeType="1"/>
            </p:cNvSpPr>
            <p:nvPr/>
          </p:nvSpPr>
          <p:spPr bwMode="auto">
            <a:xfrm>
              <a:off x="1890" y="1068"/>
              <a:ext cx="119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9731" name="Group 23"/>
            <p:cNvGrpSpPr>
              <a:grpSpLocks/>
            </p:cNvGrpSpPr>
            <p:nvPr/>
          </p:nvGrpSpPr>
          <p:grpSpPr bwMode="auto">
            <a:xfrm rot="16200000" flipH="1">
              <a:off x="439" y="2610"/>
              <a:ext cx="187" cy="207"/>
              <a:chOff x="2832" y="2544"/>
              <a:chExt cx="273" cy="384"/>
            </a:xfrm>
          </p:grpSpPr>
          <p:sp>
            <p:nvSpPr>
              <p:cNvPr id="29770" name="Line 24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71" name="Line 25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72" name="Line 26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73" name="Line 27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32" name="Text Box 28"/>
            <p:cNvSpPr txBox="1">
              <a:spLocks noChangeArrowheads="1"/>
            </p:cNvSpPr>
            <p:nvPr/>
          </p:nvSpPr>
          <p:spPr bwMode="auto">
            <a:xfrm>
              <a:off x="0" y="2218"/>
              <a:ext cx="41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+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V</a:t>
              </a:r>
              <a:r>
                <a:rPr lang="en-GB" sz="2000" b="1" baseline="-25000">
                  <a:solidFill>
                    <a:schemeClr val="bg1"/>
                  </a:solidFill>
                </a:rPr>
                <a:t>BB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29733" name="Text Box 29"/>
            <p:cNvSpPr txBox="1">
              <a:spLocks noChangeArrowheads="1"/>
            </p:cNvSpPr>
            <p:nvPr/>
          </p:nvSpPr>
          <p:spPr bwMode="auto">
            <a:xfrm>
              <a:off x="2532" y="1696"/>
              <a:ext cx="41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+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V</a:t>
              </a:r>
              <a:r>
                <a:rPr lang="en-GB" sz="2000" b="1" baseline="-25000">
                  <a:solidFill>
                    <a:srgbClr val="FFFF00"/>
                  </a:solidFill>
                </a:rPr>
                <a:t>CC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_</a:t>
              </a:r>
            </a:p>
          </p:txBody>
        </p:sp>
        <p:grpSp>
          <p:nvGrpSpPr>
            <p:cNvPr id="29734" name="Group 30"/>
            <p:cNvGrpSpPr>
              <a:grpSpLocks/>
            </p:cNvGrpSpPr>
            <p:nvPr/>
          </p:nvGrpSpPr>
          <p:grpSpPr bwMode="auto">
            <a:xfrm>
              <a:off x="1347" y="1801"/>
              <a:ext cx="655" cy="941"/>
              <a:chOff x="2054" y="1567"/>
              <a:chExt cx="606" cy="835"/>
            </a:xfrm>
          </p:grpSpPr>
          <p:sp>
            <p:nvSpPr>
              <p:cNvPr id="29763" name="Oval 31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4" name="Line 32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5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6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7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8" name="Line 36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9" name="Line 37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35" name="Freeform 38"/>
            <p:cNvSpPr>
              <a:spLocks/>
            </p:cNvSpPr>
            <p:nvPr/>
          </p:nvSpPr>
          <p:spPr bwMode="auto">
            <a:xfrm rot="-5400000">
              <a:off x="1736" y="1317"/>
              <a:ext cx="311" cy="155"/>
            </a:xfrm>
            <a:custGeom>
              <a:avLst/>
              <a:gdLst>
                <a:gd name="T0" fmla="*/ 0 w 2475"/>
                <a:gd name="T1" fmla="*/ 75 h 1110"/>
                <a:gd name="T2" fmla="*/ 25 w 2475"/>
                <a:gd name="T3" fmla="*/ 2 h 1110"/>
                <a:gd name="T4" fmla="*/ 51 w 2475"/>
                <a:gd name="T5" fmla="*/ 153 h 1110"/>
                <a:gd name="T6" fmla="*/ 96 w 2475"/>
                <a:gd name="T7" fmla="*/ 2 h 1110"/>
                <a:gd name="T8" fmla="*/ 124 w 2475"/>
                <a:gd name="T9" fmla="*/ 153 h 1110"/>
                <a:gd name="T10" fmla="*/ 173 w 2475"/>
                <a:gd name="T11" fmla="*/ 0 h 1110"/>
                <a:gd name="T12" fmla="*/ 205 w 2475"/>
                <a:gd name="T13" fmla="*/ 155 h 1110"/>
                <a:gd name="T14" fmla="*/ 253 w 2475"/>
                <a:gd name="T15" fmla="*/ 0 h 1110"/>
                <a:gd name="T16" fmla="*/ 283 w 2475"/>
                <a:gd name="T17" fmla="*/ 155 h 1110"/>
                <a:gd name="T18" fmla="*/ 311 w 2475"/>
                <a:gd name="T19" fmla="*/ 7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9736" name="Group 39"/>
            <p:cNvGrpSpPr>
              <a:grpSpLocks/>
            </p:cNvGrpSpPr>
            <p:nvPr/>
          </p:nvGrpSpPr>
          <p:grpSpPr bwMode="auto">
            <a:xfrm>
              <a:off x="1790" y="3370"/>
              <a:ext cx="207" cy="122"/>
              <a:chOff x="864" y="1680"/>
              <a:chExt cx="192" cy="108"/>
            </a:xfrm>
          </p:grpSpPr>
          <p:sp>
            <p:nvSpPr>
              <p:cNvPr id="29760" name="Line 4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1" name="Line 41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62" name="Line 42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9737" name="Group 43"/>
            <p:cNvGrpSpPr>
              <a:grpSpLocks/>
            </p:cNvGrpSpPr>
            <p:nvPr/>
          </p:nvGrpSpPr>
          <p:grpSpPr bwMode="auto">
            <a:xfrm>
              <a:off x="1997" y="1882"/>
              <a:ext cx="502" cy="624"/>
              <a:chOff x="2168" y="1423"/>
              <a:chExt cx="464" cy="555"/>
            </a:xfrm>
          </p:grpSpPr>
          <p:sp>
            <p:nvSpPr>
              <p:cNvPr id="29757" name="Text Box 44"/>
              <p:cNvSpPr txBox="1">
                <a:spLocks noChangeArrowheads="1"/>
              </p:cNvSpPr>
              <p:nvPr/>
            </p:nvSpPr>
            <p:spPr bwMode="auto">
              <a:xfrm>
                <a:off x="2168" y="1423"/>
                <a:ext cx="14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29758" name="Text Box 45"/>
              <p:cNvSpPr txBox="1">
                <a:spLocks noChangeArrowheads="1"/>
              </p:cNvSpPr>
              <p:nvPr/>
            </p:nvSpPr>
            <p:spPr bwMode="auto">
              <a:xfrm>
                <a:off x="2176" y="1759"/>
                <a:ext cx="24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solidFill>
                      <a:schemeClr val="bg1"/>
                    </a:solidFill>
                  </a:rPr>
                  <a:t>_</a:t>
                </a:r>
              </a:p>
            </p:txBody>
          </p:sp>
          <p:sp>
            <p:nvSpPr>
              <p:cNvPr id="29759" name="Text Box 46"/>
              <p:cNvSpPr txBox="1">
                <a:spLocks noChangeArrowheads="1"/>
              </p:cNvSpPr>
              <p:nvPr/>
            </p:nvSpPr>
            <p:spPr bwMode="auto">
              <a:xfrm>
                <a:off x="2200" y="1615"/>
                <a:ext cx="43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V</a:t>
                </a:r>
                <a:r>
                  <a:rPr lang="en-GB" sz="2000" b="1" baseline="-250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</p:grpSp>
        <p:grpSp>
          <p:nvGrpSpPr>
            <p:cNvPr id="29738" name="Group 47"/>
            <p:cNvGrpSpPr>
              <a:grpSpLocks/>
            </p:cNvGrpSpPr>
            <p:nvPr/>
          </p:nvGrpSpPr>
          <p:grpSpPr bwMode="auto">
            <a:xfrm>
              <a:off x="1254" y="1755"/>
              <a:ext cx="614" cy="390"/>
              <a:chOff x="1480" y="1311"/>
              <a:chExt cx="568" cy="346"/>
            </a:xfrm>
          </p:grpSpPr>
          <p:sp>
            <p:nvSpPr>
              <p:cNvPr id="29754" name="Text Box 48"/>
              <p:cNvSpPr txBox="1">
                <a:spLocks noChangeArrowheads="1"/>
              </p:cNvSpPr>
              <p:nvPr/>
            </p:nvSpPr>
            <p:spPr bwMode="auto">
              <a:xfrm>
                <a:off x="1904" y="1311"/>
                <a:ext cx="14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29755" name="Text Box 49"/>
              <p:cNvSpPr txBox="1">
                <a:spLocks noChangeArrowheads="1"/>
              </p:cNvSpPr>
              <p:nvPr/>
            </p:nvSpPr>
            <p:spPr bwMode="auto">
              <a:xfrm>
                <a:off x="1480" y="1311"/>
                <a:ext cx="432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V</a:t>
                </a:r>
                <a:r>
                  <a:rPr lang="en-GB" sz="2000" b="1" baseline="-25000" dirty="0">
                    <a:solidFill>
                      <a:schemeClr val="bg1"/>
                    </a:solidFill>
                  </a:rPr>
                  <a:t>CB</a:t>
                </a:r>
              </a:p>
            </p:txBody>
          </p:sp>
          <p:sp>
            <p:nvSpPr>
              <p:cNvPr id="29756" name="Text Box 50"/>
              <p:cNvSpPr txBox="1">
                <a:spLocks noChangeArrowheads="1"/>
              </p:cNvSpPr>
              <p:nvPr/>
            </p:nvSpPr>
            <p:spPr bwMode="auto">
              <a:xfrm>
                <a:off x="1536" y="1439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grpSp>
          <p:nvGrpSpPr>
            <p:cNvPr id="29739" name="Group 51"/>
            <p:cNvGrpSpPr>
              <a:grpSpLocks/>
            </p:cNvGrpSpPr>
            <p:nvPr/>
          </p:nvGrpSpPr>
          <p:grpSpPr bwMode="auto">
            <a:xfrm>
              <a:off x="1358" y="2304"/>
              <a:ext cx="639" cy="499"/>
              <a:chOff x="1576" y="1799"/>
              <a:chExt cx="592" cy="443"/>
            </a:xfrm>
          </p:grpSpPr>
          <p:sp>
            <p:nvSpPr>
              <p:cNvPr id="29751" name="Text Box 52"/>
              <p:cNvSpPr txBox="1">
                <a:spLocks noChangeArrowheads="1"/>
              </p:cNvSpPr>
              <p:nvPr/>
            </p:nvSpPr>
            <p:spPr bwMode="auto">
              <a:xfrm>
                <a:off x="1576" y="1959"/>
                <a:ext cx="432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V</a:t>
                </a:r>
                <a:r>
                  <a:rPr lang="en-GB" sz="2000" b="1" baseline="-25000" dirty="0">
                    <a:solidFill>
                      <a:schemeClr val="bg1"/>
                    </a:solidFill>
                  </a:rPr>
                  <a:t>BE</a:t>
                </a:r>
              </a:p>
            </p:txBody>
          </p:sp>
          <p:sp>
            <p:nvSpPr>
              <p:cNvPr id="29752" name="Text Box 53"/>
              <p:cNvSpPr txBox="1">
                <a:spLocks noChangeArrowheads="1"/>
              </p:cNvSpPr>
              <p:nvPr/>
            </p:nvSpPr>
            <p:spPr bwMode="auto">
              <a:xfrm>
                <a:off x="1576" y="1799"/>
                <a:ext cx="14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29753" name="Text Box 54"/>
              <p:cNvSpPr txBox="1">
                <a:spLocks noChangeArrowheads="1"/>
              </p:cNvSpPr>
              <p:nvPr/>
            </p:nvSpPr>
            <p:spPr bwMode="auto">
              <a:xfrm>
                <a:off x="1928" y="2023"/>
                <a:ext cx="24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29740" name="Line 55"/>
            <p:cNvSpPr>
              <a:spLocks noChangeShapeType="1"/>
            </p:cNvSpPr>
            <p:nvPr/>
          </p:nvSpPr>
          <p:spPr bwMode="auto">
            <a:xfrm flipV="1">
              <a:off x="418" y="2465"/>
              <a:ext cx="272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41" name="Freeform 56"/>
            <p:cNvSpPr>
              <a:spLocks/>
            </p:cNvSpPr>
            <p:nvPr/>
          </p:nvSpPr>
          <p:spPr bwMode="auto">
            <a:xfrm flipV="1">
              <a:off x="524" y="2807"/>
              <a:ext cx="1355" cy="455"/>
            </a:xfrm>
            <a:custGeom>
              <a:avLst/>
              <a:gdLst>
                <a:gd name="T0" fmla="*/ 0 w 248"/>
                <a:gd name="T1" fmla="*/ 455 h 336"/>
                <a:gd name="T2" fmla="*/ 0 w 248"/>
                <a:gd name="T3" fmla="*/ 0 h 336"/>
                <a:gd name="T4" fmla="*/ 1355 w 248"/>
                <a:gd name="T5" fmla="*/ 0 h 336"/>
                <a:gd name="T6" fmla="*/ 0 60000 65536"/>
                <a:gd name="T7" fmla="*/ 0 60000 65536"/>
                <a:gd name="T8" fmla="*/ 0 60000 65536"/>
                <a:gd name="T9" fmla="*/ 0 w 248"/>
                <a:gd name="T10" fmla="*/ 0 h 336"/>
                <a:gd name="T11" fmla="*/ 248 w 24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336">
                  <a:moveTo>
                    <a:pt x="0" y="336"/>
                  </a:moveTo>
                  <a:lnTo>
                    <a:pt x="0" y="0"/>
                  </a:lnTo>
                  <a:lnTo>
                    <a:pt x="248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42" name="Line 57"/>
            <p:cNvSpPr>
              <a:spLocks noChangeShapeType="1"/>
            </p:cNvSpPr>
            <p:nvPr/>
          </p:nvSpPr>
          <p:spPr bwMode="auto">
            <a:xfrm rot="5400000">
              <a:off x="2566" y="1586"/>
              <a:ext cx="1026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 rot="16200000" flipH="1">
              <a:off x="2967" y="2090"/>
              <a:ext cx="187" cy="207"/>
              <a:chOff x="2832" y="2544"/>
              <a:chExt cx="273" cy="384"/>
            </a:xfrm>
          </p:grpSpPr>
          <p:sp>
            <p:nvSpPr>
              <p:cNvPr id="29747" name="Line 59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48" name="Line 60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49" name="Line 61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50" name="Line 62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44" name="Line 63"/>
            <p:cNvSpPr>
              <a:spLocks noChangeShapeType="1"/>
            </p:cNvSpPr>
            <p:nvPr/>
          </p:nvSpPr>
          <p:spPr bwMode="auto">
            <a:xfrm flipV="1">
              <a:off x="2960" y="1938"/>
              <a:ext cx="272" cy="4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45" name="Line 64"/>
            <p:cNvSpPr>
              <a:spLocks noChangeShapeType="1"/>
            </p:cNvSpPr>
            <p:nvPr/>
          </p:nvSpPr>
          <p:spPr bwMode="auto">
            <a:xfrm>
              <a:off x="3072" y="2287"/>
              <a:ext cx="0" cy="97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46" name="Line 65"/>
            <p:cNvSpPr>
              <a:spLocks noChangeShapeType="1"/>
            </p:cNvSpPr>
            <p:nvPr/>
          </p:nvSpPr>
          <p:spPr bwMode="auto">
            <a:xfrm>
              <a:off x="1885" y="3262"/>
              <a:ext cx="119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3602" name="Text Box 66"/>
          <p:cNvSpPr txBox="1">
            <a:spLocks noChangeArrowheads="1"/>
          </p:cNvSpPr>
          <p:nvPr/>
        </p:nvSpPr>
        <p:spPr bwMode="auto">
          <a:xfrm>
            <a:off x="209550" y="1504950"/>
            <a:ext cx="2427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rgbClr val="FFFF00"/>
                </a:solidFill>
              </a:rPr>
              <a:t>As V</a:t>
            </a:r>
            <a:r>
              <a:rPr lang="en-GB" sz="2400" baseline="-25000" dirty="0">
                <a:solidFill>
                  <a:srgbClr val="FFFF00"/>
                </a:solidFill>
              </a:rPr>
              <a:t>CC</a:t>
            </a:r>
            <a:r>
              <a:rPr lang="en-GB" sz="2400" dirty="0">
                <a:solidFill>
                  <a:srgbClr val="FFFF00"/>
                </a:solidFill>
              </a:rPr>
              <a:t> increases, I</a:t>
            </a:r>
            <a:r>
              <a:rPr lang="en-GB" sz="2400" baseline="-25000" dirty="0">
                <a:solidFill>
                  <a:srgbClr val="FFFF00"/>
                </a:solidFill>
              </a:rPr>
              <a:t>C</a:t>
            </a:r>
            <a:r>
              <a:rPr lang="en-GB" sz="2400" dirty="0">
                <a:solidFill>
                  <a:srgbClr val="FFFF00"/>
                </a:solidFill>
              </a:rPr>
              <a:t> and V</a:t>
            </a:r>
            <a:r>
              <a:rPr lang="en-GB" sz="2400" baseline="-25000" dirty="0">
                <a:solidFill>
                  <a:srgbClr val="FFFF00"/>
                </a:solidFill>
              </a:rPr>
              <a:t>CE </a:t>
            </a:r>
            <a:r>
              <a:rPr lang="en-GB" sz="2400" dirty="0">
                <a:solidFill>
                  <a:srgbClr val="FFFF00"/>
                </a:solidFill>
              </a:rPr>
              <a:t>will also increase.  </a:t>
            </a:r>
          </a:p>
        </p:txBody>
      </p: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945063" y="1387475"/>
            <a:ext cx="4038600" cy="4276724"/>
            <a:chOff x="3115" y="874"/>
            <a:chExt cx="2544" cy="2694"/>
          </a:xfrm>
        </p:grpSpPr>
        <p:sp>
          <p:nvSpPr>
            <p:cNvPr id="29704" name="Text Box 68"/>
            <p:cNvSpPr txBox="1">
              <a:spLocks noChangeArrowheads="1"/>
            </p:cNvSpPr>
            <p:nvPr/>
          </p:nvSpPr>
          <p:spPr bwMode="auto">
            <a:xfrm>
              <a:off x="3277" y="30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>
                  <a:solidFill>
                    <a:schemeClr val="bg1"/>
                  </a:solidFill>
                </a:rPr>
                <a:t>0</a:t>
              </a:r>
              <a:endParaRPr lang="en-GB" sz="2400" b="1" baseline="-25000">
                <a:solidFill>
                  <a:schemeClr val="bg1"/>
                </a:solidFill>
              </a:endParaRPr>
            </a:p>
          </p:txBody>
        </p:sp>
        <p:grpSp>
          <p:nvGrpSpPr>
            <p:cNvPr id="29705" name="Group 69"/>
            <p:cNvGrpSpPr>
              <a:grpSpLocks/>
            </p:cNvGrpSpPr>
            <p:nvPr/>
          </p:nvGrpSpPr>
          <p:grpSpPr bwMode="auto">
            <a:xfrm>
              <a:off x="3448" y="1405"/>
              <a:ext cx="1641" cy="1813"/>
              <a:chOff x="3395" y="1490"/>
              <a:chExt cx="1641" cy="1813"/>
            </a:xfrm>
          </p:grpSpPr>
          <p:sp>
            <p:nvSpPr>
              <p:cNvPr id="29714" name="Line 70"/>
              <p:cNvSpPr>
                <a:spLocks noChangeShapeType="1"/>
              </p:cNvSpPr>
              <p:nvPr/>
            </p:nvSpPr>
            <p:spPr bwMode="auto">
              <a:xfrm flipV="1">
                <a:off x="3395" y="2347"/>
                <a:ext cx="137" cy="95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9715" name="Line 71"/>
              <p:cNvSpPr>
                <a:spLocks noChangeShapeType="1"/>
              </p:cNvSpPr>
              <p:nvPr/>
            </p:nvSpPr>
            <p:spPr bwMode="auto">
              <a:xfrm>
                <a:off x="3682" y="2227"/>
                <a:ext cx="1165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9716" name="Line 72"/>
              <p:cNvSpPr>
                <a:spLocks noChangeShapeType="1"/>
              </p:cNvSpPr>
              <p:nvPr/>
            </p:nvSpPr>
            <p:spPr bwMode="auto">
              <a:xfrm flipV="1">
                <a:off x="4960" y="1490"/>
                <a:ext cx="76" cy="599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9717" name="Freeform 73"/>
              <p:cNvSpPr>
                <a:spLocks/>
              </p:cNvSpPr>
              <p:nvPr/>
            </p:nvSpPr>
            <p:spPr bwMode="auto">
              <a:xfrm>
                <a:off x="3532" y="2227"/>
                <a:ext cx="150" cy="111"/>
              </a:xfrm>
              <a:custGeom>
                <a:avLst/>
                <a:gdLst>
                  <a:gd name="T0" fmla="*/ 0 w 192"/>
                  <a:gd name="T1" fmla="*/ 111 h 144"/>
                  <a:gd name="T2" fmla="*/ 38 w 192"/>
                  <a:gd name="T3" fmla="*/ 37 h 144"/>
                  <a:gd name="T4" fmla="*/ 150 w 19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cubicBezTo>
                      <a:pt x="8" y="104"/>
                      <a:pt x="16" y="72"/>
                      <a:pt x="48" y="48"/>
                    </a:cubicBezTo>
                    <a:cubicBezTo>
                      <a:pt x="80" y="24"/>
                      <a:pt x="162" y="10"/>
                      <a:pt x="192" y="0"/>
                    </a:cubicBezTo>
                  </a:path>
                </a:pathLst>
              </a:custGeom>
              <a:noFill/>
              <a:ln w="571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9718" name="Freeform 74"/>
              <p:cNvSpPr>
                <a:spLocks/>
              </p:cNvSpPr>
              <p:nvPr/>
            </p:nvSpPr>
            <p:spPr bwMode="auto">
              <a:xfrm>
                <a:off x="4847" y="2080"/>
                <a:ext cx="119" cy="147"/>
              </a:xfrm>
              <a:custGeom>
                <a:avLst/>
                <a:gdLst>
                  <a:gd name="T0" fmla="*/ 0 w 152"/>
                  <a:gd name="T1" fmla="*/ 147 h 192"/>
                  <a:gd name="T2" fmla="*/ 75 w 152"/>
                  <a:gd name="T3" fmla="*/ 110 h 192"/>
                  <a:gd name="T4" fmla="*/ 113 w 152"/>
                  <a:gd name="T5" fmla="*/ 37 h 192"/>
                  <a:gd name="T6" fmla="*/ 113 w 15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92"/>
                  <a:gd name="T14" fmla="*/ 152 w 15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92">
                    <a:moveTo>
                      <a:pt x="0" y="192"/>
                    </a:moveTo>
                    <a:cubicBezTo>
                      <a:pt x="36" y="180"/>
                      <a:pt x="72" y="168"/>
                      <a:pt x="96" y="144"/>
                    </a:cubicBezTo>
                    <a:cubicBezTo>
                      <a:pt x="120" y="120"/>
                      <a:pt x="136" y="72"/>
                      <a:pt x="144" y="48"/>
                    </a:cubicBezTo>
                    <a:cubicBezTo>
                      <a:pt x="152" y="24"/>
                      <a:pt x="148" y="12"/>
                      <a:pt x="144" y="0"/>
                    </a:cubicBezTo>
                  </a:path>
                </a:pathLst>
              </a:custGeom>
              <a:noFill/>
              <a:ln w="571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6" name="Line 75"/>
            <p:cNvSpPr>
              <a:spLocks noChangeShapeType="1"/>
            </p:cNvSpPr>
            <p:nvPr/>
          </p:nvSpPr>
          <p:spPr bwMode="auto">
            <a:xfrm>
              <a:off x="3448" y="3218"/>
              <a:ext cx="185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9707" name="Line 76"/>
            <p:cNvSpPr>
              <a:spLocks noChangeShapeType="1"/>
            </p:cNvSpPr>
            <p:nvPr/>
          </p:nvSpPr>
          <p:spPr bwMode="auto">
            <a:xfrm flipH="1" flipV="1">
              <a:off x="3448" y="1145"/>
              <a:ext cx="0" cy="207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9708" name="Text Box 77"/>
            <p:cNvSpPr txBox="1">
              <a:spLocks noChangeArrowheads="1"/>
            </p:cNvSpPr>
            <p:nvPr/>
          </p:nvSpPr>
          <p:spPr bwMode="auto">
            <a:xfrm>
              <a:off x="3313" y="874"/>
              <a:ext cx="2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I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9709" name="Text Box 78"/>
            <p:cNvSpPr txBox="1">
              <a:spLocks noChangeArrowheads="1"/>
            </p:cNvSpPr>
            <p:nvPr/>
          </p:nvSpPr>
          <p:spPr bwMode="auto">
            <a:xfrm>
              <a:off x="5258" y="3107"/>
              <a:ext cx="4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V</a:t>
              </a:r>
              <a:r>
                <a:rPr lang="en-GB" sz="2000" b="1" baseline="-25000" dirty="0">
                  <a:solidFill>
                    <a:schemeClr val="bg1"/>
                  </a:solidFill>
                </a:rPr>
                <a:t>CE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710" name="Line 79"/>
            <p:cNvSpPr>
              <a:spLocks noChangeShapeType="1"/>
            </p:cNvSpPr>
            <p:nvPr/>
          </p:nvSpPr>
          <p:spPr bwMode="auto">
            <a:xfrm>
              <a:off x="3622" y="2179"/>
              <a:ext cx="0" cy="1191"/>
            </a:xfrm>
            <a:prstGeom prst="line">
              <a:avLst/>
            </a:prstGeom>
            <a:noFill/>
            <a:ln w="571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9711" name="Text Box 80"/>
            <p:cNvSpPr txBox="1">
              <a:spLocks noChangeArrowheads="1"/>
            </p:cNvSpPr>
            <p:nvPr/>
          </p:nvSpPr>
          <p:spPr bwMode="auto">
            <a:xfrm>
              <a:off x="3115" y="3318"/>
              <a:ext cx="10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0.2V or 0.3V</a:t>
              </a:r>
              <a:endParaRPr lang="en-GB" sz="2000" baseline="-25000">
                <a:solidFill>
                  <a:schemeClr val="bg1"/>
                </a:solidFill>
              </a:endParaRPr>
            </a:p>
          </p:txBody>
        </p:sp>
        <p:sp>
          <p:nvSpPr>
            <p:cNvPr id="29712" name="Line 81"/>
            <p:cNvSpPr>
              <a:spLocks noChangeShapeType="1"/>
            </p:cNvSpPr>
            <p:nvPr/>
          </p:nvSpPr>
          <p:spPr bwMode="auto">
            <a:xfrm>
              <a:off x="5013" y="2069"/>
              <a:ext cx="0" cy="1249"/>
            </a:xfrm>
            <a:prstGeom prst="line">
              <a:avLst/>
            </a:prstGeom>
            <a:noFill/>
            <a:ln w="571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9713" name="Text Box 82"/>
            <p:cNvSpPr txBox="1">
              <a:spLocks noChangeArrowheads="1"/>
            </p:cNvSpPr>
            <p:nvPr/>
          </p:nvSpPr>
          <p:spPr bwMode="auto">
            <a:xfrm>
              <a:off x="4752" y="3353"/>
              <a:ext cx="6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V</a:t>
              </a:r>
              <a:r>
                <a:rPr lang="en-GB" sz="2000" b="1" baseline="-25000">
                  <a:solidFill>
                    <a:schemeClr val="bg1"/>
                  </a:solidFill>
                </a:rPr>
                <a:t>CE(max)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93619" name="Text Box 83"/>
          <p:cNvSpPr txBox="1">
            <a:spLocks noChangeArrowheads="1"/>
          </p:cNvSpPr>
          <p:nvPr/>
        </p:nvSpPr>
        <p:spPr bwMode="auto">
          <a:xfrm>
            <a:off x="5607050" y="1089025"/>
            <a:ext cx="32861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rgbClr val="FFFF00"/>
                </a:solidFill>
              </a:rPr>
              <a:t>A Collector Characteristic Curve governs the relationship between I</a:t>
            </a:r>
            <a:r>
              <a:rPr lang="en-GB" sz="2400" baseline="-25000" dirty="0">
                <a:solidFill>
                  <a:srgbClr val="FFFF00"/>
                </a:solidFill>
              </a:rPr>
              <a:t>C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br>
              <a:rPr lang="en-GB" sz="2400" dirty="0">
                <a:solidFill>
                  <a:srgbClr val="FFFF00"/>
                </a:solidFill>
              </a:rPr>
            </a:br>
            <a:r>
              <a:rPr lang="en-GB" sz="2400" dirty="0">
                <a:solidFill>
                  <a:srgbClr val="FFFF00"/>
                </a:solidFill>
              </a:rPr>
              <a:t>and V</a:t>
            </a:r>
            <a:r>
              <a:rPr lang="en-GB" sz="2400" baseline="-25000" dirty="0">
                <a:solidFill>
                  <a:srgbClr val="FFFF00"/>
                </a:solidFill>
              </a:rPr>
              <a:t>CE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>
          <a:xfrm>
            <a:off x="5032" y="168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Collector Characteristic Curves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02" grpId="0"/>
      <p:bldP spid="1936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81338" y="4276725"/>
            <a:ext cx="2957512" cy="2233613"/>
            <a:chOff x="1941" y="2694"/>
            <a:chExt cx="1863" cy="1407"/>
          </a:xfrm>
        </p:grpSpPr>
        <p:grpSp>
          <p:nvGrpSpPr>
            <p:cNvPr id="30755" name="Group 3"/>
            <p:cNvGrpSpPr>
              <a:grpSpLocks/>
            </p:cNvGrpSpPr>
            <p:nvPr/>
          </p:nvGrpSpPr>
          <p:grpSpPr bwMode="auto">
            <a:xfrm>
              <a:off x="1941" y="2694"/>
              <a:ext cx="1863" cy="1407"/>
              <a:chOff x="1941" y="2694"/>
              <a:chExt cx="1863" cy="1407"/>
            </a:xfrm>
          </p:grpSpPr>
          <p:sp>
            <p:nvSpPr>
              <p:cNvPr id="30757" name="Line 4"/>
              <p:cNvSpPr>
                <a:spLocks noChangeShapeType="1"/>
              </p:cNvSpPr>
              <p:nvPr/>
            </p:nvSpPr>
            <p:spPr bwMode="auto">
              <a:xfrm>
                <a:off x="3485" y="2694"/>
                <a:ext cx="319" cy="32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58" name="Line 5"/>
              <p:cNvSpPr>
                <a:spLocks noChangeShapeType="1"/>
              </p:cNvSpPr>
              <p:nvPr/>
            </p:nvSpPr>
            <p:spPr bwMode="auto">
              <a:xfrm>
                <a:off x="3272" y="2694"/>
                <a:ext cx="532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59" name="Line 6"/>
              <p:cNvSpPr>
                <a:spLocks noChangeShapeType="1"/>
              </p:cNvSpPr>
              <p:nvPr/>
            </p:nvSpPr>
            <p:spPr bwMode="auto">
              <a:xfrm>
                <a:off x="3059" y="2694"/>
                <a:ext cx="745" cy="83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0" name="Line 7"/>
              <p:cNvSpPr>
                <a:spLocks noChangeShapeType="1"/>
              </p:cNvSpPr>
              <p:nvPr/>
            </p:nvSpPr>
            <p:spPr bwMode="auto">
              <a:xfrm>
                <a:off x="2846" y="2694"/>
                <a:ext cx="958" cy="10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1" name="Line 8"/>
              <p:cNvSpPr>
                <a:spLocks noChangeShapeType="1"/>
              </p:cNvSpPr>
              <p:nvPr/>
            </p:nvSpPr>
            <p:spPr bwMode="auto">
              <a:xfrm>
                <a:off x="2633" y="2694"/>
                <a:ext cx="1171" cy="13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2" name="Line 9"/>
              <p:cNvSpPr>
                <a:spLocks noChangeShapeType="1"/>
              </p:cNvSpPr>
              <p:nvPr/>
            </p:nvSpPr>
            <p:spPr bwMode="auto">
              <a:xfrm>
                <a:off x="2420" y="2694"/>
                <a:ext cx="1224" cy="140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3" name="Line 10"/>
              <p:cNvSpPr>
                <a:spLocks noChangeShapeType="1"/>
              </p:cNvSpPr>
              <p:nvPr/>
            </p:nvSpPr>
            <p:spPr bwMode="auto">
              <a:xfrm>
                <a:off x="2208" y="2694"/>
                <a:ext cx="1224" cy="140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4" name="Line 11"/>
              <p:cNvSpPr>
                <a:spLocks noChangeShapeType="1"/>
              </p:cNvSpPr>
              <p:nvPr/>
            </p:nvSpPr>
            <p:spPr bwMode="auto">
              <a:xfrm>
                <a:off x="1995" y="2694"/>
                <a:ext cx="1223" cy="140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5" name="Line 12"/>
              <p:cNvSpPr>
                <a:spLocks noChangeShapeType="1"/>
              </p:cNvSpPr>
              <p:nvPr/>
            </p:nvSpPr>
            <p:spPr bwMode="auto">
              <a:xfrm>
                <a:off x="1941" y="2886"/>
                <a:ext cx="1064" cy="12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6" name="Line 13"/>
              <p:cNvSpPr>
                <a:spLocks noChangeShapeType="1"/>
              </p:cNvSpPr>
              <p:nvPr/>
            </p:nvSpPr>
            <p:spPr bwMode="auto">
              <a:xfrm>
                <a:off x="1941" y="3142"/>
                <a:ext cx="852" cy="959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7" name="Line 14"/>
              <p:cNvSpPr>
                <a:spLocks noChangeShapeType="1"/>
              </p:cNvSpPr>
              <p:nvPr/>
            </p:nvSpPr>
            <p:spPr bwMode="auto">
              <a:xfrm>
                <a:off x="1941" y="3398"/>
                <a:ext cx="639" cy="703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8" name="Line 15"/>
              <p:cNvSpPr>
                <a:spLocks noChangeShapeType="1"/>
              </p:cNvSpPr>
              <p:nvPr/>
            </p:nvSpPr>
            <p:spPr bwMode="auto">
              <a:xfrm>
                <a:off x="1941" y="3654"/>
                <a:ext cx="426" cy="44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69" name="Line 16"/>
              <p:cNvSpPr>
                <a:spLocks noChangeShapeType="1"/>
              </p:cNvSpPr>
              <p:nvPr/>
            </p:nvSpPr>
            <p:spPr bwMode="auto">
              <a:xfrm>
                <a:off x="1941" y="3973"/>
                <a:ext cx="160" cy="12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756" name="Text Box 17"/>
            <p:cNvSpPr txBox="1">
              <a:spLocks noChangeArrowheads="1"/>
            </p:cNvSpPr>
            <p:nvPr/>
          </p:nvSpPr>
          <p:spPr bwMode="auto">
            <a:xfrm>
              <a:off x="2473" y="3078"/>
              <a:ext cx="90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Active region</a:t>
              </a:r>
            </a:p>
          </p:txBody>
        </p:sp>
      </p:grpSp>
      <p:grpSp>
        <p:nvGrpSpPr>
          <p:cNvPr id="30723" name="Group 18"/>
          <p:cNvGrpSpPr>
            <a:grpSpLocks/>
          </p:cNvGrpSpPr>
          <p:nvPr/>
        </p:nvGrpSpPr>
        <p:grpSpPr bwMode="auto">
          <a:xfrm>
            <a:off x="2173288" y="2347913"/>
            <a:ext cx="5367337" cy="4318000"/>
            <a:chOff x="1103" y="580"/>
            <a:chExt cx="3022" cy="2049"/>
          </a:xfrm>
        </p:grpSpPr>
        <p:sp>
          <p:nvSpPr>
            <p:cNvPr id="30751" name="Line 19"/>
            <p:cNvSpPr>
              <a:spLocks noChangeShapeType="1"/>
            </p:cNvSpPr>
            <p:nvPr/>
          </p:nvSpPr>
          <p:spPr bwMode="auto">
            <a:xfrm>
              <a:off x="1406" y="2571"/>
              <a:ext cx="221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52" name="Line 20"/>
            <p:cNvSpPr>
              <a:spLocks noChangeShapeType="1"/>
            </p:cNvSpPr>
            <p:nvPr/>
          </p:nvSpPr>
          <p:spPr bwMode="auto">
            <a:xfrm flipH="1" flipV="1">
              <a:off x="1406" y="678"/>
              <a:ext cx="0" cy="189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53" name="Text Box 21"/>
            <p:cNvSpPr txBox="1">
              <a:spLocks noChangeArrowheads="1"/>
            </p:cNvSpPr>
            <p:nvPr/>
          </p:nvSpPr>
          <p:spPr bwMode="auto">
            <a:xfrm>
              <a:off x="1103" y="580"/>
              <a:ext cx="25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0754" name="Text Box 22"/>
            <p:cNvSpPr txBox="1">
              <a:spLocks noChangeArrowheads="1"/>
            </p:cNvSpPr>
            <p:nvPr/>
          </p:nvSpPr>
          <p:spPr bwMode="auto">
            <a:xfrm>
              <a:off x="3644" y="2455"/>
              <a:ext cx="4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V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CE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24" name="Group 23"/>
          <p:cNvGrpSpPr>
            <a:grpSpLocks/>
          </p:cNvGrpSpPr>
          <p:nvPr/>
        </p:nvGrpSpPr>
        <p:grpSpPr bwMode="auto">
          <a:xfrm>
            <a:off x="2711450" y="2724150"/>
            <a:ext cx="3489325" cy="3819525"/>
            <a:chOff x="3444" y="1694"/>
            <a:chExt cx="1320" cy="1813"/>
          </a:xfrm>
        </p:grpSpPr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V="1">
              <a:off x="3444" y="2551"/>
              <a:ext cx="110" cy="956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3675" y="2431"/>
              <a:ext cx="937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V="1">
              <a:off x="4703" y="1694"/>
              <a:ext cx="61" cy="599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47" name="Freeform 27"/>
            <p:cNvSpPr>
              <a:spLocks/>
            </p:cNvSpPr>
            <p:nvPr/>
          </p:nvSpPr>
          <p:spPr bwMode="auto">
            <a:xfrm>
              <a:off x="3554" y="2431"/>
              <a:ext cx="121" cy="111"/>
            </a:xfrm>
            <a:custGeom>
              <a:avLst/>
              <a:gdLst>
                <a:gd name="T0" fmla="*/ 0 w 192"/>
                <a:gd name="T1" fmla="*/ 111 h 144"/>
                <a:gd name="T2" fmla="*/ 30 w 192"/>
                <a:gd name="T3" fmla="*/ 37 h 144"/>
                <a:gd name="T4" fmla="*/ 121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9966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48" name="Freeform 28"/>
            <p:cNvSpPr>
              <a:spLocks/>
            </p:cNvSpPr>
            <p:nvPr/>
          </p:nvSpPr>
          <p:spPr bwMode="auto">
            <a:xfrm>
              <a:off x="4612" y="2284"/>
              <a:ext cx="96" cy="147"/>
            </a:xfrm>
            <a:custGeom>
              <a:avLst/>
              <a:gdLst>
                <a:gd name="T0" fmla="*/ 0 w 152"/>
                <a:gd name="T1" fmla="*/ 147 h 192"/>
                <a:gd name="T2" fmla="*/ 61 w 152"/>
                <a:gd name="T3" fmla="*/ 110 h 192"/>
                <a:gd name="T4" fmla="*/ 91 w 152"/>
                <a:gd name="T5" fmla="*/ 37 h 192"/>
                <a:gd name="T6" fmla="*/ 91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9966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584" y="2468"/>
              <a:ext cx="0" cy="1033"/>
            </a:xfrm>
            <a:prstGeom prst="line">
              <a:avLst/>
            </a:prstGeom>
            <a:noFill/>
            <a:ln w="38100" cap="rnd">
              <a:solidFill>
                <a:srgbClr val="99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703" y="2358"/>
              <a:ext cx="0" cy="1143"/>
            </a:xfrm>
            <a:prstGeom prst="line">
              <a:avLst/>
            </a:prstGeom>
            <a:noFill/>
            <a:ln w="38100" cap="rnd">
              <a:solidFill>
                <a:srgbClr val="99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054725" y="3200400"/>
            <a:ext cx="2555875" cy="3033713"/>
            <a:chOff x="3696" y="984"/>
            <a:chExt cx="1440" cy="1440"/>
          </a:xfrm>
        </p:grpSpPr>
        <p:grpSp>
          <p:nvGrpSpPr>
            <p:cNvPr id="30731" name="Group 32"/>
            <p:cNvGrpSpPr>
              <a:grpSpLocks/>
            </p:cNvGrpSpPr>
            <p:nvPr/>
          </p:nvGrpSpPr>
          <p:grpSpPr bwMode="auto">
            <a:xfrm>
              <a:off x="3696" y="984"/>
              <a:ext cx="288" cy="1440"/>
              <a:chOff x="3216" y="1152"/>
              <a:chExt cx="288" cy="1440"/>
            </a:xfrm>
          </p:grpSpPr>
          <p:sp>
            <p:nvSpPr>
              <p:cNvPr id="30733" name="Line 33"/>
              <p:cNvSpPr>
                <a:spLocks noChangeShapeType="1"/>
              </p:cNvSpPr>
              <p:nvPr/>
            </p:nvSpPr>
            <p:spPr bwMode="auto">
              <a:xfrm>
                <a:off x="3264" y="115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4" name="Line 34"/>
              <p:cNvSpPr>
                <a:spLocks noChangeShapeType="1"/>
              </p:cNvSpPr>
              <p:nvPr/>
            </p:nvSpPr>
            <p:spPr bwMode="auto">
              <a:xfrm>
                <a:off x="3264" y="129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5" name="Line 35"/>
              <p:cNvSpPr>
                <a:spLocks noChangeShapeType="1"/>
              </p:cNvSpPr>
              <p:nvPr/>
            </p:nvSpPr>
            <p:spPr bwMode="auto">
              <a:xfrm>
                <a:off x="3264" y="144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6" name="Line 36"/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7" name="Line 37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8" name="Line 38"/>
              <p:cNvSpPr>
                <a:spLocks noChangeShapeType="1"/>
              </p:cNvSpPr>
              <p:nvPr/>
            </p:nvSpPr>
            <p:spPr bwMode="auto">
              <a:xfrm>
                <a:off x="3216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9" name="Line 39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40" name="Line 40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41" name="Line 41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42" name="Line 42"/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43" name="Line 43"/>
              <p:cNvSpPr>
                <a:spLocks noChangeShapeType="1"/>
              </p:cNvSpPr>
              <p:nvPr/>
            </p:nvSpPr>
            <p:spPr bwMode="auto">
              <a:xfrm>
                <a:off x="321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732" name="AutoShape 44"/>
            <p:cNvSpPr>
              <a:spLocks noChangeArrowheads="1"/>
            </p:cNvSpPr>
            <p:nvPr/>
          </p:nvSpPr>
          <p:spPr bwMode="auto">
            <a:xfrm>
              <a:off x="4080" y="1512"/>
              <a:ext cx="1056" cy="480"/>
            </a:xfrm>
            <a:prstGeom prst="wedgeRoundRectCallout">
              <a:avLst>
                <a:gd name="adj1" fmla="val -72255"/>
                <a:gd name="adj2" fmla="val 74167"/>
                <a:gd name="adj3" fmla="val 16667"/>
              </a:avLst>
            </a:prstGeom>
            <a:solidFill>
              <a:srgbClr val="FFCCCC"/>
            </a:solidFill>
            <a:ln w="9525">
              <a:solidFill>
                <a:srgbClr val="33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2400" b="1">
                  <a:solidFill>
                    <a:srgbClr val="CC0000"/>
                  </a:solidFill>
                </a:rPr>
                <a:t>Breakdown region</a:t>
              </a:r>
            </a:p>
          </p:txBody>
        </p:sp>
      </p:grpSp>
      <p:sp>
        <p:nvSpPr>
          <p:cNvPr id="194605" name="AutoShape 45"/>
          <p:cNvSpPr>
            <a:spLocks noChangeArrowheads="1"/>
          </p:cNvSpPr>
          <p:nvPr/>
        </p:nvSpPr>
        <p:spPr bwMode="auto">
          <a:xfrm flipV="1">
            <a:off x="2722563" y="4311650"/>
            <a:ext cx="284162" cy="2071688"/>
          </a:xfrm>
          <a:prstGeom prst="triangle">
            <a:avLst>
              <a:gd name="adj" fmla="val 0"/>
            </a:avLst>
          </a:prstGeom>
          <a:solidFill>
            <a:srgbClr val="99FF99"/>
          </a:solidFill>
          <a:ln w="9525">
            <a:solidFill>
              <a:srgbClr val="99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6" name="AutoShape 46"/>
          <p:cNvSpPr>
            <a:spLocks noChangeArrowheads="1"/>
          </p:cNvSpPr>
          <p:nvPr/>
        </p:nvSpPr>
        <p:spPr bwMode="auto">
          <a:xfrm flipH="1">
            <a:off x="457200" y="3705225"/>
            <a:ext cx="1987550" cy="1011238"/>
          </a:xfrm>
          <a:prstGeom prst="wedgeRoundRectCallout">
            <a:avLst>
              <a:gd name="adj1" fmla="val -63421"/>
              <a:gd name="adj2" fmla="val 48273"/>
              <a:gd name="adj3" fmla="val 16667"/>
            </a:avLst>
          </a:prstGeom>
          <a:solidFill>
            <a:srgbClr val="99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400" b="1">
                <a:solidFill>
                  <a:srgbClr val="003300"/>
                </a:solidFill>
              </a:rPr>
              <a:t>Saturation region</a:t>
            </a:r>
          </a:p>
        </p:txBody>
      </p:sp>
      <p:sp>
        <p:nvSpPr>
          <p:cNvPr id="194607" name="Freeform 47"/>
          <p:cNvSpPr>
            <a:spLocks/>
          </p:cNvSpPr>
          <p:nvPr/>
        </p:nvSpPr>
        <p:spPr bwMode="auto">
          <a:xfrm>
            <a:off x="2757488" y="4464050"/>
            <a:ext cx="298450" cy="2046288"/>
          </a:xfrm>
          <a:custGeom>
            <a:avLst/>
            <a:gdLst>
              <a:gd name="T0" fmla="*/ 0 w 160"/>
              <a:gd name="T1" fmla="*/ 2046288 h 964"/>
              <a:gd name="T2" fmla="*/ 298450 w 160"/>
              <a:gd name="T3" fmla="*/ 0 h 964"/>
              <a:gd name="T4" fmla="*/ 298450 w 160"/>
              <a:gd name="T5" fmla="*/ 2046288 h 964"/>
              <a:gd name="T6" fmla="*/ 0 w 160"/>
              <a:gd name="T7" fmla="*/ 2046288 h 964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964"/>
              <a:gd name="T14" fmla="*/ 160 w 160"/>
              <a:gd name="T15" fmla="*/ 964 h 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964">
                <a:moveTo>
                  <a:pt x="0" y="964"/>
                </a:moveTo>
                <a:lnTo>
                  <a:pt x="160" y="0"/>
                </a:lnTo>
                <a:lnTo>
                  <a:pt x="160" y="964"/>
                </a:lnTo>
                <a:lnTo>
                  <a:pt x="0" y="964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99FF99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94609" name="Rectangle 4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Operating Regions of a Transistor</a:t>
            </a:r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0" y="168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Collector Characteristic Curves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5" grpId="0" animBg="1"/>
      <p:bldP spid="194606" grpId="0" animBg="1"/>
      <p:bldP spid="1946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32" name="Rectangle 4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Family of I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V</a:t>
            </a:r>
            <a:r>
              <a:rPr lang="en-US" baseline="-25000" dirty="0" smtClean="0">
                <a:solidFill>
                  <a:schemeClr val="bg1"/>
                </a:solidFill>
              </a:rPr>
              <a:t>CE</a:t>
            </a:r>
            <a:r>
              <a:rPr lang="en-US" dirty="0" smtClean="0">
                <a:solidFill>
                  <a:schemeClr val="bg1"/>
                </a:solidFill>
              </a:rPr>
              <a:t> curves for different values of I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endParaRPr lang="en-GB" baseline="-25000" dirty="0" smtClean="0">
              <a:solidFill>
                <a:schemeClr val="bg1"/>
              </a:solidFill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232025" y="2373313"/>
            <a:ext cx="5588000" cy="4008437"/>
            <a:chOff x="2488" y="861"/>
            <a:chExt cx="3048" cy="2749"/>
          </a:xfrm>
        </p:grpSpPr>
        <p:sp>
          <p:nvSpPr>
            <p:cNvPr id="31789" name="Line 4"/>
            <p:cNvSpPr>
              <a:spLocks noChangeShapeType="1"/>
            </p:cNvSpPr>
            <p:nvPr/>
          </p:nvSpPr>
          <p:spPr bwMode="auto">
            <a:xfrm>
              <a:off x="2659" y="3375"/>
              <a:ext cx="221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1790" name="Line 5"/>
            <p:cNvSpPr>
              <a:spLocks noChangeShapeType="1"/>
            </p:cNvSpPr>
            <p:nvPr/>
          </p:nvSpPr>
          <p:spPr bwMode="auto">
            <a:xfrm flipH="1" flipV="1">
              <a:off x="2659" y="1232"/>
              <a:ext cx="0" cy="214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1791" name="Text Box 6"/>
            <p:cNvSpPr txBox="1">
              <a:spLocks noChangeArrowheads="1"/>
            </p:cNvSpPr>
            <p:nvPr/>
          </p:nvSpPr>
          <p:spPr bwMode="auto">
            <a:xfrm>
              <a:off x="2525" y="861"/>
              <a:ext cx="24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>
                  <a:solidFill>
                    <a:schemeClr val="bg1"/>
                  </a:solidFill>
                </a:rPr>
                <a:t>I</a:t>
              </a:r>
              <a:r>
                <a:rPr lang="en-GB" sz="2400" b="1" baseline="-25000">
                  <a:solidFill>
                    <a:schemeClr val="bg1"/>
                  </a:solidFill>
                </a:rPr>
                <a:t>C</a:t>
              </a:r>
              <a:endParaRPr lang="en-GB" sz="2400" baseline="-25000">
                <a:solidFill>
                  <a:schemeClr val="bg1"/>
                </a:solidFill>
              </a:endParaRPr>
            </a:p>
          </p:txBody>
        </p:sp>
        <p:sp>
          <p:nvSpPr>
            <p:cNvPr id="31792" name="Text Box 7"/>
            <p:cNvSpPr txBox="1">
              <a:spLocks noChangeArrowheads="1"/>
            </p:cNvSpPr>
            <p:nvPr/>
          </p:nvSpPr>
          <p:spPr bwMode="auto">
            <a:xfrm>
              <a:off x="5056" y="3281"/>
              <a:ext cx="48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>
                  <a:solidFill>
                    <a:schemeClr val="bg1"/>
                  </a:solidFill>
                </a:rPr>
                <a:t>V</a:t>
              </a:r>
              <a:r>
                <a:rPr lang="en-GB" sz="2400" b="1" baseline="-25000">
                  <a:solidFill>
                    <a:schemeClr val="bg1"/>
                  </a:solidFill>
                </a:rPr>
                <a:t>CE</a:t>
              </a:r>
              <a:endParaRPr lang="en-GB" sz="2400" b="1">
                <a:solidFill>
                  <a:schemeClr val="bg1"/>
                </a:solidFill>
              </a:endParaRPr>
            </a:p>
          </p:txBody>
        </p:sp>
        <p:sp>
          <p:nvSpPr>
            <p:cNvPr id="31793" name="Text Box 8"/>
            <p:cNvSpPr txBox="1">
              <a:spLocks noChangeArrowheads="1"/>
            </p:cNvSpPr>
            <p:nvPr/>
          </p:nvSpPr>
          <p:spPr bwMode="auto">
            <a:xfrm>
              <a:off x="2488" y="3296"/>
              <a:ext cx="1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400" b="1">
                  <a:solidFill>
                    <a:schemeClr val="bg1"/>
                  </a:solidFill>
                </a:rPr>
                <a:t>0</a:t>
              </a:r>
              <a:endParaRPr lang="en-GB" sz="240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1748" name="Group 9"/>
          <p:cNvGrpSpPr>
            <a:grpSpLocks/>
          </p:cNvGrpSpPr>
          <p:nvPr/>
        </p:nvGrpSpPr>
        <p:grpSpPr bwMode="auto">
          <a:xfrm>
            <a:off x="2605088" y="5915025"/>
            <a:ext cx="4025900" cy="790575"/>
            <a:chOff x="2664" y="3283"/>
            <a:chExt cx="2195" cy="542"/>
          </a:xfrm>
        </p:grpSpPr>
        <p:sp>
          <p:nvSpPr>
            <p:cNvPr id="31787" name="Freeform 10"/>
            <p:cNvSpPr>
              <a:spLocks/>
            </p:cNvSpPr>
            <p:nvPr/>
          </p:nvSpPr>
          <p:spPr bwMode="auto">
            <a:xfrm>
              <a:off x="2664" y="3283"/>
              <a:ext cx="1712" cy="88"/>
            </a:xfrm>
            <a:custGeom>
              <a:avLst/>
              <a:gdLst>
                <a:gd name="T0" fmla="*/ 0 w 1712"/>
                <a:gd name="T1" fmla="*/ 88 h 92"/>
                <a:gd name="T2" fmla="*/ 32 w 1712"/>
                <a:gd name="T3" fmla="*/ 57 h 92"/>
                <a:gd name="T4" fmla="*/ 112 w 1712"/>
                <a:gd name="T5" fmla="*/ 31 h 92"/>
                <a:gd name="T6" fmla="*/ 236 w 1712"/>
                <a:gd name="T7" fmla="*/ 27 h 92"/>
                <a:gd name="T8" fmla="*/ 1640 w 1712"/>
                <a:gd name="T9" fmla="*/ 11 h 92"/>
                <a:gd name="T10" fmla="*/ 1708 w 1712"/>
                <a:gd name="T11" fmla="*/ 0 h 92"/>
                <a:gd name="T12" fmla="*/ 1712 w 1712"/>
                <a:gd name="T13" fmla="*/ 84 h 92"/>
                <a:gd name="T14" fmla="*/ 0 w 1712"/>
                <a:gd name="T15" fmla="*/ 88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2"/>
                <a:gd name="T25" fmla="*/ 0 h 92"/>
                <a:gd name="T26" fmla="*/ 1712 w 1712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2" h="92">
                  <a:moveTo>
                    <a:pt x="0" y="92"/>
                  </a:moveTo>
                  <a:lnTo>
                    <a:pt x="32" y="60"/>
                  </a:lnTo>
                  <a:lnTo>
                    <a:pt x="112" y="32"/>
                  </a:lnTo>
                  <a:lnTo>
                    <a:pt x="236" y="28"/>
                  </a:lnTo>
                  <a:lnTo>
                    <a:pt x="1640" y="12"/>
                  </a:lnTo>
                  <a:lnTo>
                    <a:pt x="1708" y="0"/>
                  </a:lnTo>
                  <a:lnTo>
                    <a:pt x="1712" y="8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788" name="AutoShape 11"/>
            <p:cNvSpPr>
              <a:spLocks noChangeArrowheads="1"/>
            </p:cNvSpPr>
            <p:nvPr/>
          </p:nvSpPr>
          <p:spPr bwMode="auto">
            <a:xfrm flipV="1">
              <a:off x="3594" y="3527"/>
              <a:ext cx="1265" cy="298"/>
            </a:xfrm>
            <a:prstGeom prst="wedgeRoundRectCallout">
              <a:avLst>
                <a:gd name="adj1" fmla="val -51708"/>
                <a:gd name="adj2" fmla="val 109028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10800000" lIns="18000" tIns="10800" rIns="18000" bIns="10800"/>
            <a:lstStyle/>
            <a:p>
              <a:pPr algn="ctr"/>
              <a:r>
                <a:rPr lang="en-GB" sz="2400" b="1">
                  <a:solidFill>
                    <a:srgbClr val="FF0000"/>
                  </a:solidFill>
                </a:rPr>
                <a:t>Cutoff region</a:t>
              </a:r>
            </a:p>
          </p:txBody>
        </p:sp>
      </p:grpSp>
      <p:grpSp>
        <p:nvGrpSpPr>
          <p:cNvPr id="31749" name="Group 12"/>
          <p:cNvGrpSpPr>
            <a:grpSpLocks/>
          </p:cNvGrpSpPr>
          <p:nvPr/>
        </p:nvGrpSpPr>
        <p:grpSpPr bwMode="auto">
          <a:xfrm>
            <a:off x="2576513" y="3289300"/>
            <a:ext cx="3498850" cy="2749550"/>
            <a:chOff x="1623" y="2072"/>
            <a:chExt cx="2204" cy="1732"/>
          </a:xfrm>
        </p:grpSpPr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 flipV="1">
              <a:off x="1623" y="3159"/>
              <a:ext cx="123" cy="645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 flipV="1">
              <a:off x="1623" y="3576"/>
              <a:ext cx="133" cy="228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57" name="Freeform 15"/>
            <p:cNvSpPr>
              <a:spLocks/>
            </p:cNvSpPr>
            <p:nvPr/>
          </p:nvSpPr>
          <p:spPr bwMode="auto">
            <a:xfrm>
              <a:off x="1623" y="3740"/>
              <a:ext cx="264" cy="64"/>
            </a:xfrm>
            <a:custGeom>
              <a:avLst/>
              <a:gdLst>
                <a:gd name="T0" fmla="*/ 0 w 192"/>
                <a:gd name="T1" fmla="*/ 64 h 144"/>
                <a:gd name="T2" fmla="*/ 66 w 192"/>
                <a:gd name="T3" fmla="*/ 21 h 144"/>
                <a:gd name="T4" fmla="*/ 264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58" name="Line 16"/>
            <p:cNvSpPr>
              <a:spLocks noChangeShapeType="1"/>
            </p:cNvSpPr>
            <p:nvPr/>
          </p:nvSpPr>
          <p:spPr bwMode="auto">
            <a:xfrm flipV="1">
              <a:off x="1623" y="2869"/>
              <a:ext cx="185" cy="89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1759" name="Group 17"/>
            <p:cNvGrpSpPr>
              <a:grpSpLocks/>
            </p:cNvGrpSpPr>
            <p:nvPr/>
          </p:nvGrpSpPr>
          <p:grpSpPr bwMode="auto">
            <a:xfrm>
              <a:off x="2010" y="2072"/>
              <a:ext cx="1817" cy="686"/>
              <a:chOff x="2163" y="1459"/>
              <a:chExt cx="1574" cy="747"/>
            </a:xfrm>
          </p:grpSpPr>
          <p:sp>
            <p:nvSpPr>
              <p:cNvPr id="31785" name="Line 18"/>
              <p:cNvSpPr>
                <a:spLocks noChangeShapeType="1"/>
              </p:cNvSpPr>
              <p:nvPr/>
            </p:nvSpPr>
            <p:spPr bwMode="auto">
              <a:xfrm>
                <a:off x="2163" y="2206"/>
                <a:ext cx="1355" cy="0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786" name="Line 19"/>
              <p:cNvSpPr>
                <a:spLocks noChangeShapeType="1"/>
              </p:cNvSpPr>
              <p:nvPr/>
            </p:nvSpPr>
            <p:spPr bwMode="auto">
              <a:xfrm flipV="1">
                <a:off x="3648" y="1459"/>
                <a:ext cx="89" cy="607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1760" name="Freeform 20"/>
            <p:cNvSpPr>
              <a:spLocks/>
            </p:cNvSpPr>
            <p:nvPr/>
          </p:nvSpPr>
          <p:spPr bwMode="auto">
            <a:xfrm>
              <a:off x="1808" y="2758"/>
              <a:ext cx="202" cy="103"/>
            </a:xfrm>
            <a:custGeom>
              <a:avLst/>
              <a:gdLst>
                <a:gd name="T0" fmla="*/ 0 w 192"/>
                <a:gd name="T1" fmla="*/ 103 h 144"/>
                <a:gd name="T2" fmla="*/ 51 w 192"/>
                <a:gd name="T3" fmla="*/ 34 h 144"/>
                <a:gd name="T4" fmla="*/ 202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1" name="Freeform 21"/>
            <p:cNvSpPr>
              <a:spLocks/>
            </p:cNvSpPr>
            <p:nvPr/>
          </p:nvSpPr>
          <p:spPr bwMode="auto">
            <a:xfrm>
              <a:off x="3575" y="2621"/>
              <a:ext cx="159" cy="137"/>
            </a:xfrm>
            <a:custGeom>
              <a:avLst/>
              <a:gdLst>
                <a:gd name="T0" fmla="*/ 0 w 152"/>
                <a:gd name="T1" fmla="*/ 137 h 192"/>
                <a:gd name="T2" fmla="*/ 100 w 152"/>
                <a:gd name="T3" fmla="*/ 103 h 192"/>
                <a:gd name="T4" fmla="*/ 151 w 152"/>
                <a:gd name="T5" fmla="*/ 34 h 192"/>
                <a:gd name="T6" fmla="*/ 151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2" name="Line 22"/>
            <p:cNvSpPr>
              <a:spLocks noChangeShapeType="1"/>
            </p:cNvSpPr>
            <p:nvPr/>
          </p:nvSpPr>
          <p:spPr bwMode="auto">
            <a:xfrm>
              <a:off x="1857" y="2792"/>
              <a:ext cx="0" cy="962"/>
            </a:xfrm>
            <a:prstGeom prst="line">
              <a:avLst/>
            </a:prstGeom>
            <a:noFill/>
            <a:ln w="38100" cap="rnd">
              <a:solidFill>
                <a:srgbClr val="33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3" name="Line 23"/>
            <p:cNvSpPr>
              <a:spLocks noChangeShapeType="1"/>
            </p:cNvSpPr>
            <p:nvPr/>
          </p:nvSpPr>
          <p:spPr bwMode="auto">
            <a:xfrm>
              <a:off x="3616" y="2710"/>
              <a:ext cx="0" cy="1064"/>
            </a:xfrm>
            <a:prstGeom prst="line">
              <a:avLst/>
            </a:prstGeom>
            <a:noFill/>
            <a:ln w="38100" cap="rnd">
              <a:solidFill>
                <a:srgbClr val="33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4" name="Line 24"/>
            <p:cNvSpPr>
              <a:spLocks noChangeShapeType="1"/>
            </p:cNvSpPr>
            <p:nvPr/>
          </p:nvSpPr>
          <p:spPr bwMode="auto">
            <a:xfrm>
              <a:off x="1955" y="3045"/>
              <a:ext cx="1611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5" name="Line 25"/>
            <p:cNvSpPr>
              <a:spLocks noChangeShapeType="1"/>
            </p:cNvSpPr>
            <p:nvPr/>
          </p:nvSpPr>
          <p:spPr bwMode="auto">
            <a:xfrm flipV="1">
              <a:off x="3723" y="2345"/>
              <a:ext cx="104" cy="57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6" name="Freeform 26"/>
            <p:cNvSpPr>
              <a:spLocks/>
            </p:cNvSpPr>
            <p:nvPr/>
          </p:nvSpPr>
          <p:spPr bwMode="auto">
            <a:xfrm>
              <a:off x="1746" y="3045"/>
              <a:ext cx="209" cy="106"/>
            </a:xfrm>
            <a:custGeom>
              <a:avLst/>
              <a:gdLst>
                <a:gd name="T0" fmla="*/ 0 w 192"/>
                <a:gd name="T1" fmla="*/ 106 h 144"/>
                <a:gd name="T2" fmla="*/ 52 w 192"/>
                <a:gd name="T3" fmla="*/ 35 h 144"/>
                <a:gd name="T4" fmla="*/ 209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7" name="Freeform 27"/>
            <p:cNvSpPr>
              <a:spLocks/>
            </p:cNvSpPr>
            <p:nvPr/>
          </p:nvSpPr>
          <p:spPr bwMode="auto">
            <a:xfrm>
              <a:off x="3566" y="2905"/>
              <a:ext cx="164" cy="140"/>
            </a:xfrm>
            <a:custGeom>
              <a:avLst/>
              <a:gdLst>
                <a:gd name="T0" fmla="*/ 0 w 152"/>
                <a:gd name="T1" fmla="*/ 140 h 192"/>
                <a:gd name="T2" fmla="*/ 104 w 152"/>
                <a:gd name="T3" fmla="*/ 105 h 192"/>
                <a:gd name="T4" fmla="*/ 155 w 152"/>
                <a:gd name="T5" fmla="*/ 35 h 192"/>
                <a:gd name="T6" fmla="*/ 155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8" name="Line 28"/>
            <p:cNvSpPr>
              <a:spLocks noChangeShapeType="1"/>
            </p:cNvSpPr>
            <p:nvPr/>
          </p:nvSpPr>
          <p:spPr bwMode="auto">
            <a:xfrm flipV="1">
              <a:off x="1623" y="3348"/>
              <a:ext cx="199" cy="411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9" name="Line 29"/>
            <p:cNvSpPr>
              <a:spLocks noChangeShapeType="1"/>
            </p:cNvSpPr>
            <p:nvPr/>
          </p:nvSpPr>
          <p:spPr bwMode="auto">
            <a:xfrm>
              <a:off x="1955" y="3257"/>
              <a:ext cx="1612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0" name="Line 30"/>
            <p:cNvSpPr>
              <a:spLocks noChangeShapeType="1"/>
            </p:cNvSpPr>
            <p:nvPr/>
          </p:nvSpPr>
          <p:spPr bwMode="auto">
            <a:xfrm flipV="1">
              <a:off x="3655" y="2573"/>
              <a:ext cx="159" cy="57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1" name="Freeform 31"/>
            <p:cNvSpPr>
              <a:spLocks/>
            </p:cNvSpPr>
            <p:nvPr/>
          </p:nvSpPr>
          <p:spPr bwMode="auto">
            <a:xfrm>
              <a:off x="1822" y="3257"/>
              <a:ext cx="209" cy="106"/>
            </a:xfrm>
            <a:custGeom>
              <a:avLst/>
              <a:gdLst>
                <a:gd name="T0" fmla="*/ 0 w 192"/>
                <a:gd name="T1" fmla="*/ 106 h 144"/>
                <a:gd name="T2" fmla="*/ 52 w 192"/>
                <a:gd name="T3" fmla="*/ 35 h 144"/>
                <a:gd name="T4" fmla="*/ 209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2" name="Freeform 32"/>
            <p:cNvSpPr>
              <a:spLocks/>
            </p:cNvSpPr>
            <p:nvPr/>
          </p:nvSpPr>
          <p:spPr bwMode="auto">
            <a:xfrm>
              <a:off x="3484" y="3121"/>
              <a:ext cx="163" cy="139"/>
            </a:xfrm>
            <a:custGeom>
              <a:avLst/>
              <a:gdLst>
                <a:gd name="T0" fmla="*/ 0 w 152"/>
                <a:gd name="T1" fmla="*/ 139 h 192"/>
                <a:gd name="T2" fmla="*/ 103 w 152"/>
                <a:gd name="T3" fmla="*/ 104 h 192"/>
                <a:gd name="T4" fmla="*/ 154 w 152"/>
                <a:gd name="T5" fmla="*/ 35 h 192"/>
                <a:gd name="T6" fmla="*/ 154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3" name="Line 33"/>
            <p:cNvSpPr>
              <a:spLocks noChangeShapeType="1"/>
            </p:cNvSpPr>
            <p:nvPr/>
          </p:nvSpPr>
          <p:spPr bwMode="auto">
            <a:xfrm flipV="1">
              <a:off x="1955" y="3485"/>
              <a:ext cx="1529" cy="17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4" name="Line 34"/>
            <p:cNvSpPr>
              <a:spLocks noChangeShapeType="1"/>
            </p:cNvSpPr>
            <p:nvPr/>
          </p:nvSpPr>
          <p:spPr bwMode="auto">
            <a:xfrm flipV="1">
              <a:off x="3616" y="2893"/>
              <a:ext cx="133" cy="547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5" name="Freeform 35"/>
            <p:cNvSpPr>
              <a:spLocks/>
            </p:cNvSpPr>
            <p:nvPr/>
          </p:nvSpPr>
          <p:spPr bwMode="auto">
            <a:xfrm>
              <a:off x="1746" y="3502"/>
              <a:ext cx="209" cy="105"/>
            </a:xfrm>
            <a:custGeom>
              <a:avLst/>
              <a:gdLst>
                <a:gd name="T0" fmla="*/ 0 w 192"/>
                <a:gd name="T1" fmla="*/ 105 h 144"/>
                <a:gd name="T2" fmla="*/ 52 w 192"/>
                <a:gd name="T3" fmla="*/ 35 h 144"/>
                <a:gd name="T4" fmla="*/ 209 w 192"/>
                <a:gd name="T5" fmla="*/ 0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cubicBezTo>
                    <a:pt x="8" y="104"/>
                    <a:pt x="16" y="72"/>
                    <a:pt x="48" y="48"/>
                  </a:cubicBezTo>
                  <a:cubicBezTo>
                    <a:pt x="80" y="24"/>
                    <a:pt x="162" y="1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6" name="Freeform 36"/>
            <p:cNvSpPr>
              <a:spLocks/>
            </p:cNvSpPr>
            <p:nvPr/>
          </p:nvSpPr>
          <p:spPr bwMode="auto">
            <a:xfrm>
              <a:off x="3484" y="3348"/>
              <a:ext cx="163" cy="140"/>
            </a:xfrm>
            <a:custGeom>
              <a:avLst/>
              <a:gdLst>
                <a:gd name="T0" fmla="*/ 0 w 152"/>
                <a:gd name="T1" fmla="*/ 140 h 192"/>
                <a:gd name="T2" fmla="*/ 103 w 152"/>
                <a:gd name="T3" fmla="*/ 105 h 192"/>
                <a:gd name="T4" fmla="*/ 154 w 152"/>
                <a:gd name="T5" fmla="*/ 35 h 192"/>
                <a:gd name="T6" fmla="*/ 154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7" name="Line 37"/>
            <p:cNvSpPr>
              <a:spLocks noChangeShapeType="1"/>
            </p:cNvSpPr>
            <p:nvPr/>
          </p:nvSpPr>
          <p:spPr bwMode="auto">
            <a:xfrm>
              <a:off x="1887" y="3739"/>
              <a:ext cx="1612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8" name="Line 38"/>
            <p:cNvSpPr>
              <a:spLocks noChangeShapeType="1"/>
            </p:cNvSpPr>
            <p:nvPr/>
          </p:nvSpPr>
          <p:spPr bwMode="auto">
            <a:xfrm flipV="1">
              <a:off x="3655" y="3029"/>
              <a:ext cx="94" cy="579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79" name="Freeform 39"/>
            <p:cNvSpPr>
              <a:spLocks/>
            </p:cNvSpPr>
            <p:nvPr/>
          </p:nvSpPr>
          <p:spPr bwMode="auto">
            <a:xfrm>
              <a:off x="3499" y="3600"/>
              <a:ext cx="166" cy="139"/>
            </a:xfrm>
            <a:custGeom>
              <a:avLst/>
              <a:gdLst>
                <a:gd name="T0" fmla="*/ 0 w 152"/>
                <a:gd name="T1" fmla="*/ 139 h 192"/>
                <a:gd name="T2" fmla="*/ 105 w 152"/>
                <a:gd name="T3" fmla="*/ 104 h 192"/>
                <a:gd name="T4" fmla="*/ 157 w 152"/>
                <a:gd name="T5" fmla="*/ 35 h 192"/>
                <a:gd name="T6" fmla="*/ 157 w 1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92"/>
                <a:gd name="T14" fmla="*/ 152 w 1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92">
                  <a:moveTo>
                    <a:pt x="0" y="192"/>
                  </a:moveTo>
                  <a:cubicBezTo>
                    <a:pt x="36" y="180"/>
                    <a:pt x="72" y="168"/>
                    <a:pt x="96" y="144"/>
                  </a:cubicBezTo>
                  <a:cubicBezTo>
                    <a:pt x="120" y="120"/>
                    <a:pt x="136" y="72"/>
                    <a:pt x="144" y="48"/>
                  </a:cubicBezTo>
                  <a:cubicBezTo>
                    <a:pt x="152" y="24"/>
                    <a:pt x="148" y="1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80" name="Text Box 40"/>
            <p:cNvSpPr txBox="1">
              <a:spLocks noChangeArrowheads="1"/>
            </p:cNvSpPr>
            <p:nvPr/>
          </p:nvSpPr>
          <p:spPr bwMode="auto">
            <a:xfrm>
              <a:off x="2819" y="3531"/>
              <a:ext cx="53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</a:rPr>
                <a:t>I</a:t>
              </a:r>
              <a:r>
                <a:rPr lang="en-GB" b="1" baseline="-25000" dirty="0">
                  <a:solidFill>
                    <a:schemeClr val="bg1"/>
                  </a:solidFill>
                </a:rPr>
                <a:t>B</a:t>
              </a:r>
              <a:r>
                <a:rPr lang="en-GB" b="1" dirty="0">
                  <a:solidFill>
                    <a:schemeClr val="bg1"/>
                  </a:solidFill>
                </a:rPr>
                <a:t>=0</a:t>
              </a:r>
            </a:p>
          </p:txBody>
        </p:sp>
        <p:sp>
          <p:nvSpPr>
            <p:cNvPr id="31781" name="Text Box 41"/>
            <p:cNvSpPr txBox="1">
              <a:spLocks noChangeArrowheads="1"/>
            </p:cNvSpPr>
            <p:nvPr/>
          </p:nvSpPr>
          <p:spPr bwMode="auto">
            <a:xfrm>
              <a:off x="2885" y="3258"/>
              <a:ext cx="53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</a:rPr>
                <a:t>I</a:t>
              </a:r>
              <a:r>
                <a:rPr lang="en-GB" b="1" baseline="-25000" dirty="0">
                  <a:solidFill>
                    <a:schemeClr val="bg1"/>
                  </a:solidFill>
                </a:rPr>
                <a:t>B1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1782" name="Text Box 42"/>
            <p:cNvSpPr txBox="1">
              <a:spLocks noChangeArrowheads="1"/>
            </p:cNvSpPr>
            <p:nvPr/>
          </p:nvSpPr>
          <p:spPr bwMode="auto">
            <a:xfrm>
              <a:off x="2952" y="3029"/>
              <a:ext cx="53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</a:rPr>
                <a:t>I</a:t>
              </a:r>
              <a:r>
                <a:rPr lang="en-GB" b="1" baseline="-25000" dirty="0">
                  <a:solidFill>
                    <a:schemeClr val="bg1"/>
                  </a:solidFill>
                </a:rPr>
                <a:t>B2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1783" name="Text Box 43"/>
            <p:cNvSpPr txBox="1">
              <a:spLocks noChangeArrowheads="1"/>
            </p:cNvSpPr>
            <p:nvPr/>
          </p:nvSpPr>
          <p:spPr bwMode="auto">
            <a:xfrm>
              <a:off x="3018" y="2802"/>
              <a:ext cx="53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</a:rPr>
                <a:t>I</a:t>
              </a:r>
              <a:r>
                <a:rPr lang="en-GB" b="1" baseline="-25000" dirty="0">
                  <a:solidFill>
                    <a:schemeClr val="bg1"/>
                  </a:solidFill>
                </a:rPr>
                <a:t>B3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1784" name="Text Box 44"/>
            <p:cNvSpPr txBox="1">
              <a:spLocks noChangeArrowheads="1"/>
            </p:cNvSpPr>
            <p:nvPr/>
          </p:nvSpPr>
          <p:spPr bwMode="auto">
            <a:xfrm>
              <a:off x="3085" y="2528"/>
              <a:ext cx="53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</a:rPr>
                <a:t>I</a:t>
              </a:r>
              <a:r>
                <a:rPr lang="en-GB" b="1" baseline="-25000" dirty="0">
                  <a:solidFill>
                    <a:schemeClr val="bg1"/>
                  </a:solidFill>
                </a:rPr>
                <a:t>B4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750" name="Group 45"/>
          <p:cNvGrpSpPr>
            <a:grpSpLocks/>
          </p:cNvGrpSpPr>
          <p:nvPr/>
        </p:nvGrpSpPr>
        <p:grpSpPr bwMode="auto">
          <a:xfrm>
            <a:off x="1371600" y="5765800"/>
            <a:ext cx="1216025" cy="457200"/>
            <a:chOff x="864" y="3632"/>
            <a:chExt cx="766" cy="288"/>
          </a:xfrm>
        </p:grpSpPr>
        <p:sp>
          <p:nvSpPr>
            <p:cNvPr id="31753" name="Line 46"/>
            <p:cNvSpPr>
              <a:spLocks noChangeShapeType="1"/>
            </p:cNvSpPr>
            <p:nvPr/>
          </p:nvSpPr>
          <p:spPr bwMode="auto">
            <a:xfrm flipH="1">
              <a:off x="1264" y="3747"/>
              <a:ext cx="366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864" y="36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CEO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6416675" y="4651375"/>
            <a:ext cx="234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I</a:t>
            </a:r>
            <a:r>
              <a:rPr lang="en-US" sz="2800" b="1" baseline="-25000">
                <a:solidFill>
                  <a:srgbClr val="FFFF00"/>
                </a:solidFill>
              </a:rPr>
              <a:t>B1</a:t>
            </a:r>
            <a:r>
              <a:rPr lang="en-US" sz="2800" b="1">
                <a:solidFill>
                  <a:srgbClr val="FFFF00"/>
                </a:solidFill>
              </a:rPr>
              <a:t> &lt; I</a:t>
            </a:r>
            <a:r>
              <a:rPr lang="en-US" sz="2800" b="1" baseline="-25000">
                <a:solidFill>
                  <a:srgbClr val="FFFF00"/>
                </a:solidFill>
              </a:rPr>
              <a:t>B2</a:t>
            </a:r>
            <a:r>
              <a:rPr lang="en-US" sz="2800" b="1">
                <a:solidFill>
                  <a:srgbClr val="FFFF00"/>
                </a:solidFill>
              </a:rPr>
              <a:t> &lt; I</a:t>
            </a:r>
            <a:r>
              <a:rPr lang="en-US" sz="2800" b="1" baseline="-25000">
                <a:solidFill>
                  <a:srgbClr val="FFFF00"/>
                </a:solidFill>
              </a:rPr>
              <a:t>B3</a:t>
            </a:r>
            <a:endParaRPr lang="en-GB" sz="2800" b="1" baseline="-25000">
              <a:solidFill>
                <a:srgbClr val="FFFF00"/>
              </a:solidFill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11058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Collector Characteristic Curves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Transistors can be operated in: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cut-off</a:t>
            </a:r>
            <a:r>
              <a:rPr lang="en-US" dirty="0" smtClean="0">
                <a:solidFill>
                  <a:schemeClr val="bg1"/>
                </a:solidFill>
              </a:rPr>
              <a:t> region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active </a:t>
            </a:r>
            <a:r>
              <a:rPr lang="en-US" dirty="0" smtClean="0">
                <a:solidFill>
                  <a:schemeClr val="bg1"/>
                </a:solidFill>
              </a:rPr>
              <a:t>region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(linear region)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saturation</a:t>
            </a:r>
            <a:r>
              <a:rPr lang="en-US" dirty="0" smtClean="0">
                <a:solidFill>
                  <a:schemeClr val="bg1"/>
                </a:solidFill>
              </a:rPr>
              <a:t> region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They should, however, NEVER be operated in the breakdown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11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Collector Characteristic Curves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23963"/>
            <a:ext cx="4406900" cy="3462337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When I</a:t>
            </a:r>
            <a:r>
              <a:rPr lang="en-GB" baseline="-25000" dirty="0" smtClean="0">
                <a:solidFill>
                  <a:schemeClr val="bg1"/>
                </a:solidFill>
              </a:rPr>
              <a:t>B </a:t>
            </a:r>
            <a:r>
              <a:rPr lang="en-GB" dirty="0" smtClean="0">
                <a:solidFill>
                  <a:schemeClr val="bg1"/>
                </a:solidFill>
              </a:rPr>
              <a:t>= 0 or very small (V</a:t>
            </a:r>
            <a:r>
              <a:rPr lang="en-GB" baseline="-25000" dirty="0" smtClean="0">
                <a:solidFill>
                  <a:schemeClr val="bg1"/>
                </a:solidFill>
              </a:rPr>
              <a:t>BE</a:t>
            </a:r>
            <a:r>
              <a:rPr lang="en-GB" dirty="0" smtClean="0">
                <a:solidFill>
                  <a:schemeClr val="bg1"/>
                </a:solidFill>
              </a:rPr>
              <a:t>&lt;0.7V), transistor is in the cut-off region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GB" dirty="0" smtClean="0">
                <a:solidFill>
                  <a:srgbClr val="FFFF00"/>
                </a:solidFill>
              </a:rPr>
              <a:t> very small amount of collector leakage current I</a:t>
            </a:r>
            <a:r>
              <a:rPr lang="en-GB" baseline="-25000" dirty="0" smtClean="0">
                <a:solidFill>
                  <a:srgbClr val="FFFF00"/>
                </a:solidFill>
              </a:rPr>
              <a:t>CEO </a:t>
            </a:r>
            <a:r>
              <a:rPr lang="en-GB" dirty="0" smtClean="0">
                <a:solidFill>
                  <a:srgbClr val="FFFF00"/>
                </a:solidFill>
              </a:rPr>
              <a:t>(usually ignored)</a:t>
            </a:r>
            <a:r>
              <a:rPr lang="en-US" dirty="0" smtClean="0">
                <a:solidFill>
                  <a:srgbClr val="FFFF00"/>
                </a:solidFill>
              </a:rPr>
              <a:t> is present</a:t>
            </a:r>
            <a:endParaRPr lang="en-GB" dirty="0" smtClean="0">
              <a:solidFill>
                <a:srgbClr val="FFFF00"/>
              </a:solidFill>
            </a:endParaRPr>
          </a:p>
        </p:txBody>
      </p:sp>
      <p:graphicFrame>
        <p:nvGraphicFramePr>
          <p:cNvPr id="19866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83323852"/>
              </p:ext>
            </p:extLst>
          </p:nvPr>
        </p:nvGraphicFramePr>
        <p:xfrm>
          <a:off x="1424139" y="4686300"/>
          <a:ext cx="3568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498320" imgH="241200" progId="Equation.3">
                  <p:embed/>
                </p:oleObj>
              </mc:Choice>
              <mc:Fallback>
                <p:oleObj name="Equation" r:id="rId3" imgW="14983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139" y="4686300"/>
                        <a:ext cx="3568700" cy="5746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916113" y="5380038"/>
            <a:ext cx="2778125" cy="1019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374650" algn="l"/>
              </a:tabLst>
            </a:pPr>
            <a:endParaRPr lang="en-GB" sz="2400"/>
          </a:p>
          <a:p>
            <a:pPr algn="ctr">
              <a:lnSpc>
                <a:spcPct val="90000"/>
              </a:lnSpc>
              <a:tabLst>
                <a:tab pos="374650" algn="l"/>
              </a:tabLst>
            </a:pPr>
            <a:r>
              <a:rPr lang="en-GB" sz="2400" b="1">
                <a:solidFill>
                  <a:srgbClr val="FF0000"/>
                </a:solidFill>
              </a:rPr>
              <a:t>V</a:t>
            </a:r>
            <a:r>
              <a:rPr lang="en-GB" sz="2400" b="1" baseline="-25000">
                <a:solidFill>
                  <a:srgbClr val="FF0000"/>
                </a:solidFill>
              </a:rPr>
              <a:t>CE (cutoff)</a:t>
            </a:r>
            <a:r>
              <a:rPr lang="en-GB" sz="2400" b="1">
                <a:solidFill>
                  <a:srgbClr val="FF0000"/>
                </a:solidFill>
              </a:rPr>
              <a:t> </a:t>
            </a:r>
            <a:r>
              <a:rPr lang="en-GB" sz="2400" b="1">
                <a:solidFill>
                  <a:srgbClr val="FF0000"/>
                </a:solidFill>
                <a:cs typeface="Times New Roman" pitchFamily="18" charset="0"/>
              </a:rPr>
              <a:t>≈</a:t>
            </a:r>
            <a:r>
              <a:rPr lang="en-GB" sz="2400" b="1">
                <a:solidFill>
                  <a:srgbClr val="FF0000"/>
                </a:solidFill>
              </a:rPr>
              <a:t> V</a:t>
            </a:r>
            <a:r>
              <a:rPr lang="en-GB" sz="2400" b="1" baseline="-25000">
                <a:solidFill>
                  <a:srgbClr val="FF0000"/>
                </a:solidFill>
              </a:rPr>
              <a:t>CC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374650" algn="l"/>
              </a:tabLst>
            </a:pPr>
            <a:endParaRPr lang="en-GB" sz="2400" b="1" baseline="-25000">
              <a:solidFill>
                <a:srgbClr val="FF0000"/>
              </a:solidFill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57225" y="5634038"/>
            <a:ext cx="131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 b="1">
                <a:solidFill>
                  <a:srgbClr val="66FF33"/>
                </a:solidFill>
              </a:rPr>
              <a:t>Hence,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4386263" y="1306513"/>
            <a:ext cx="4645025" cy="3489325"/>
            <a:chOff x="2285" y="742"/>
            <a:chExt cx="3446" cy="2325"/>
          </a:xfrm>
        </p:grpSpPr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rot="5400000">
              <a:off x="3775" y="1084"/>
              <a:ext cx="45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3975" y="913"/>
              <a:ext cx="692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I</a:t>
              </a:r>
              <a:r>
                <a:rPr lang="en-GB" sz="2000" b="1" baseline="-25000">
                  <a:solidFill>
                    <a:schemeClr val="bg1"/>
                  </a:solidFill>
                </a:rPr>
                <a:t>CEO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2544" y="2064"/>
              <a:ext cx="822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I</a:t>
              </a:r>
              <a:r>
                <a:rPr lang="en-GB" sz="2000" b="1" baseline="-25000">
                  <a:solidFill>
                    <a:schemeClr val="bg1"/>
                  </a:solidFill>
                </a:rPr>
                <a:t>B </a:t>
              </a:r>
              <a:r>
                <a:rPr lang="en-GB" sz="2000" b="1">
                  <a:solidFill>
                    <a:schemeClr val="bg1"/>
                  </a:solidFill>
                </a:rPr>
                <a:t>= 0</a:t>
              </a:r>
            </a:p>
          </p:txBody>
        </p:sp>
        <p:sp>
          <p:nvSpPr>
            <p:cNvPr id="8205" name="Oval 11"/>
            <p:cNvSpPr>
              <a:spLocks noChangeArrowheads="1"/>
            </p:cNvSpPr>
            <p:nvPr/>
          </p:nvSpPr>
          <p:spPr bwMode="auto">
            <a:xfrm>
              <a:off x="3823" y="2791"/>
              <a:ext cx="55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06" name="Text Box 12"/>
            <p:cNvSpPr txBox="1">
              <a:spLocks noChangeArrowheads="1"/>
            </p:cNvSpPr>
            <p:nvPr/>
          </p:nvSpPr>
          <p:spPr bwMode="auto">
            <a:xfrm>
              <a:off x="3449" y="908"/>
              <a:ext cx="380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R</a:t>
              </a:r>
              <a:r>
                <a:rPr lang="en-GB" sz="2000" b="1" baseline="-25000">
                  <a:solidFill>
                    <a:schemeClr val="bg1"/>
                  </a:solidFill>
                </a:rPr>
                <a:t>C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sp>
          <p:nvSpPr>
            <p:cNvPr id="8207" name="Text Box 13"/>
            <p:cNvSpPr txBox="1">
              <a:spLocks noChangeArrowheads="1"/>
            </p:cNvSpPr>
            <p:nvPr/>
          </p:nvSpPr>
          <p:spPr bwMode="auto">
            <a:xfrm>
              <a:off x="2735" y="1464"/>
              <a:ext cx="379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R</a:t>
              </a:r>
              <a:r>
                <a:rPr lang="en-GB" sz="2000" b="1" baseline="-25000">
                  <a:solidFill>
                    <a:schemeClr val="bg1"/>
                  </a:solidFill>
                </a:rPr>
                <a:t>B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 flipH="1">
              <a:off x="3022" y="1885"/>
              <a:ext cx="2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09" name="Freeform 15"/>
            <p:cNvSpPr>
              <a:spLocks/>
            </p:cNvSpPr>
            <p:nvPr/>
          </p:nvSpPr>
          <p:spPr bwMode="auto">
            <a:xfrm>
              <a:off x="2711" y="1802"/>
              <a:ext cx="319" cy="174"/>
            </a:xfrm>
            <a:custGeom>
              <a:avLst/>
              <a:gdLst>
                <a:gd name="T0" fmla="*/ 0 w 2475"/>
                <a:gd name="T1" fmla="*/ 85 h 1110"/>
                <a:gd name="T2" fmla="*/ 25 w 2475"/>
                <a:gd name="T3" fmla="*/ 2 h 1110"/>
                <a:gd name="T4" fmla="*/ 52 w 2475"/>
                <a:gd name="T5" fmla="*/ 172 h 1110"/>
                <a:gd name="T6" fmla="*/ 99 w 2475"/>
                <a:gd name="T7" fmla="*/ 2 h 1110"/>
                <a:gd name="T8" fmla="*/ 128 w 2475"/>
                <a:gd name="T9" fmla="*/ 172 h 1110"/>
                <a:gd name="T10" fmla="*/ 178 w 2475"/>
                <a:gd name="T11" fmla="*/ 0 h 1110"/>
                <a:gd name="T12" fmla="*/ 211 w 2475"/>
                <a:gd name="T13" fmla="*/ 174 h 1110"/>
                <a:gd name="T14" fmla="*/ 259 w 2475"/>
                <a:gd name="T15" fmla="*/ 0 h 1110"/>
                <a:gd name="T16" fmla="*/ 290 w 2475"/>
                <a:gd name="T17" fmla="*/ 174 h 1110"/>
                <a:gd name="T18" fmla="*/ 319 w 2475"/>
                <a:gd name="T19" fmla="*/ 8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861" y="1223"/>
              <a:ext cx="1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 flipV="1">
              <a:off x="3859" y="2333"/>
              <a:ext cx="1" cy="6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 flipV="1">
              <a:off x="3872" y="742"/>
              <a:ext cx="0" cy="16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3852" y="756"/>
              <a:ext cx="1268" cy="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 rot="5400000">
              <a:off x="4619" y="1250"/>
              <a:ext cx="978" cy="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8215" name="Group 21"/>
            <p:cNvGrpSpPr>
              <a:grpSpLocks/>
            </p:cNvGrpSpPr>
            <p:nvPr/>
          </p:nvGrpSpPr>
          <p:grpSpPr bwMode="auto">
            <a:xfrm rot="16200000" flipH="1">
              <a:off x="5025" y="1720"/>
              <a:ext cx="178" cy="217"/>
              <a:chOff x="2832" y="2544"/>
              <a:chExt cx="273" cy="384"/>
            </a:xfrm>
          </p:grpSpPr>
          <p:sp>
            <p:nvSpPr>
              <p:cNvPr id="8237" name="Line 22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8" name="Line 23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9" name="Line 24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40" name="Line 25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16" name="Text Box 26"/>
            <p:cNvSpPr txBox="1">
              <a:spLocks noChangeArrowheads="1"/>
            </p:cNvSpPr>
            <p:nvPr/>
          </p:nvSpPr>
          <p:spPr bwMode="auto">
            <a:xfrm>
              <a:off x="5161" y="1436"/>
              <a:ext cx="570" cy="77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+ V</a:t>
              </a:r>
              <a:r>
                <a:rPr lang="en-GB" sz="2000" b="1" baseline="-25000">
                  <a:solidFill>
                    <a:schemeClr val="bg1"/>
                  </a:solidFill>
                </a:rPr>
                <a:t>CC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_</a:t>
              </a:r>
            </a:p>
          </p:txBody>
        </p:sp>
        <p:grpSp>
          <p:nvGrpSpPr>
            <p:cNvPr id="8217" name="Group 27"/>
            <p:cNvGrpSpPr>
              <a:grpSpLocks/>
            </p:cNvGrpSpPr>
            <p:nvPr/>
          </p:nvGrpSpPr>
          <p:grpSpPr bwMode="auto">
            <a:xfrm>
              <a:off x="3285" y="1455"/>
              <a:ext cx="685" cy="897"/>
              <a:chOff x="2054" y="1567"/>
              <a:chExt cx="606" cy="835"/>
            </a:xfrm>
          </p:grpSpPr>
          <p:sp>
            <p:nvSpPr>
              <p:cNvPr id="8230" name="Oval 28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31" name="Line 29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2" name="Line 30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3" name="Line 31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4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5" name="Line 33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36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18" name="Freeform 35"/>
            <p:cNvSpPr>
              <a:spLocks/>
            </p:cNvSpPr>
            <p:nvPr/>
          </p:nvSpPr>
          <p:spPr bwMode="auto">
            <a:xfrm rot="-5400000">
              <a:off x="3712" y="978"/>
              <a:ext cx="310" cy="180"/>
            </a:xfrm>
            <a:custGeom>
              <a:avLst/>
              <a:gdLst>
                <a:gd name="T0" fmla="*/ 0 w 2475"/>
                <a:gd name="T1" fmla="*/ 88 h 1110"/>
                <a:gd name="T2" fmla="*/ 24 w 2475"/>
                <a:gd name="T3" fmla="*/ 2 h 1110"/>
                <a:gd name="T4" fmla="*/ 51 w 2475"/>
                <a:gd name="T5" fmla="*/ 178 h 1110"/>
                <a:gd name="T6" fmla="*/ 96 w 2475"/>
                <a:gd name="T7" fmla="*/ 2 h 1110"/>
                <a:gd name="T8" fmla="*/ 124 w 2475"/>
                <a:gd name="T9" fmla="*/ 178 h 1110"/>
                <a:gd name="T10" fmla="*/ 173 w 2475"/>
                <a:gd name="T11" fmla="*/ 0 h 1110"/>
                <a:gd name="T12" fmla="*/ 205 w 2475"/>
                <a:gd name="T13" fmla="*/ 180 h 1110"/>
                <a:gd name="T14" fmla="*/ 252 w 2475"/>
                <a:gd name="T15" fmla="*/ 0 h 1110"/>
                <a:gd name="T16" fmla="*/ 282 w 2475"/>
                <a:gd name="T17" fmla="*/ 180 h 1110"/>
                <a:gd name="T18" fmla="*/ 310 w 2475"/>
                <a:gd name="T19" fmla="*/ 88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8219" name="Group 36"/>
            <p:cNvGrpSpPr>
              <a:grpSpLocks/>
            </p:cNvGrpSpPr>
            <p:nvPr/>
          </p:nvGrpSpPr>
          <p:grpSpPr bwMode="auto">
            <a:xfrm>
              <a:off x="3749" y="2951"/>
              <a:ext cx="217" cy="116"/>
              <a:chOff x="864" y="1680"/>
              <a:chExt cx="192" cy="108"/>
            </a:xfrm>
          </p:grpSpPr>
          <p:sp>
            <p:nvSpPr>
              <p:cNvPr id="8227" name="Line 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28" name="Line 38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229" name="Line 39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20" name="Group 40"/>
            <p:cNvGrpSpPr>
              <a:grpSpLocks/>
            </p:cNvGrpSpPr>
            <p:nvPr/>
          </p:nvGrpSpPr>
          <p:grpSpPr bwMode="auto">
            <a:xfrm>
              <a:off x="3903" y="1536"/>
              <a:ext cx="1102" cy="621"/>
              <a:chOff x="3931" y="1565"/>
              <a:chExt cx="1102" cy="621"/>
            </a:xfrm>
          </p:grpSpPr>
          <p:sp>
            <p:nvSpPr>
              <p:cNvPr id="8224" name="Text Box 41"/>
              <p:cNvSpPr txBox="1">
                <a:spLocks noChangeArrowheads="1"/>
              </p:cNvSpPr>
              <p:nvPr/>
            </p:nvSpPr>
            <p:spPr bwMode="auto">
              <a:xfrm>
                <a:off x="3931" y="1565"/>
                <a:ext cx="163" cy="26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8225" name="Text Box 42"/>
              <p:cNvSpPr txBox="1">
                <a:spLocks noChangeArrowheads="1"/>
              </p:cNvSpPr>
              <p:nvPr/>
            </p:nvSpPr>
            <p:spPr bwMode="auto">
              <a:xfrm>
                <a:off x="3940" y="1925"/>
                <a:ext cx="272" cy="26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chemeClr val="bg1"/>
                    </a:solidFill>
                  </a:rPr>
                  <a:t>_</a:t>
                </a:r>
              </a:p>
            </p:txBody>
          </p:sp>
          <p:sp>
            <p:nvSpPr>
              <p:cNvPr id="8226" name="Text Box 43"/>
              <p:cNvSpPr txBox="1">
                <a:spLocks noChangeArrowheads="1"/>
              </p:cNvSpPr>
              <p:nvPr/>
            </p:nvSpPr>
            <p:spPr bwMode="auto">
              <a:xfrm>
                <a:off x="3968" y="1770"/>
                <a:ext cx="1065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chemeClr val="bg1"/>
                    </a:solidFill>
                  </a:rPr>
                  <a:t>V</a:t>
                </a:r>
                <a:r>
                  <a:rPr lang="en-GB" sz="2000" b="1" baseline="-25000">
                    <a:solidFill>
                      <a:schemeClr val="bg1"/>
                    </a:solidFill>
                  </a:rPr>
                  <a:t>CE(cut-off)</a:t>
                </a:r>
              </a:p>
            </p:txBody>
          </p:sp>
        </p:grpSp>
        <p:sp>
          <p:nvSpPr>
            <p:cNvPr id="8221" name="Freeform 44"/>
            <p:cNvSpPr>
              <a:spLocks/>
            </p:cNvSpPr>
            <p:nvPr/>
          </p:nvSpPr>
          <p:spPr bwMode="auto">
            <a:xfrm>
              <a:off x="2285" y="1905"/>
              <a:ext cx="2824" cy="903"/>
            </a:xfrm>
            <a:custGeom>
              <a:avLst/>
              <a:gdLst>
                <a:gd name="T0" fmla="*/ 0 w 2606"/>
                <a:gd name="T1" fmla="*/ 903 h 841"/>
                <a:gd name="T2" fmla="*/ 2824 w 2606"/>
                <a:gd name="T3" fmla="*/ 903 h 841"/>
                <a:gd name="T4" fmla="*/ 2824 w 2606"/>
                <a:gd name="T5" fmla="*/ 0 h 841"/>
                <a:gd name="T6" fmla="*/ 0 60000 65536"/>
                <a:gd name="T7" fmla="*/ 0 60000 65536"/>
                <a:gd name="T8" fmla="*/ 0 60000 65536"/>
                <a:gd name="T9" fmla="*/ 0 w 2606"/>
                <a:gd name="T10" fmla="*/ 0 h 841"/>
                <a:gd name="T11" fmla="*/ 2606 w 2606"/>
                <a:gd name="T12" fmla="*/ 841 h 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6" h="841">
                  <a:moveTo>
                    <a:pt x="0" y="841"/>
                  </a:moveTo>
                  <a:lnTo>
                    <a:pt x="2606" y="841"/>
                  </a:lnTo>
                  <a:lnTo>
                    <a:pt x="2606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22" name="Line 45"/>
            <p:cNvSpPr>
              <a:spLocks noChangeShapeType="1"/>
            </p:cNvSpPr>
            <p:nvPr/>
          </p:nvSpPr>
          <p:spPr bwMode="auto">
            <a:xfrm flipV="1">
              <a:off x="2309" y="1876"/>
              <a:ext cx="418" cy="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8223" name="Line 46"/>
            <p:cNvSpPr>
              <a:spLocks noChangeShapeType="1"/>
            </p:cNvSpPr>
            <p:nvPr/>
          </p:nvSpPr>
          <p:spPr bwMode="auto">
            <a:xfrm>
              <a:off x="2641" y="2047"/>
              <a:ext cx="45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</p:grpSp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5832475" y="5049838"/>
            <a:ext cx="30511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66FFFF"/>
                </a:solidFill>
              </a:rPr>
              <a:t>Transistor C-E circuit acts like an open switch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119401" y="4700733"/>
            <a:ext cx="131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800" b="1" dirty="0">
                <a:solidFill>
                  <a:srgbClr val="66FF33"/>
                </a:solidFill>
              </a:rPr>
              <a:t>Since 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Operation in Cut-off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1" grpId="0"/>
      <p:bldP spid="198703" grpId="0"/>
      <p:bldP spid="198703" grpId="1"/>
      <p:bldP spid="1987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3800"/>
            <a:ext cx="5316538" cy="1395413"/>
          </a:xfrm>
          <a:solidFill>
            <a:srgbClr val="FFFF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  <a:effectLst/>
              </a:rPr>
              <a:t>When I</a:t>
            </a:r>
            <a:r>
              <a:rPr lang="en-US" b="1" baseline="-25000" smtClean="0">
                <a:solidFill>
                  <a:srgbClr val="0000FF"/>
                </a:solidFill>
                <a:effectLst/>
              </a:rPr>
              <a:t>B </a:t>
            </a:r>
            <a:r>
              <a:rPr lang="en-US" b="1" smtClean="0">
                <a:solidFill>
                  <a:srgbClr val="0000FF"/>
                </a:solidFill>
                <a:effectLst/>
              </a:rPr>
              <a:t>= I</a:t>
            </a:r>
            <a:r>
              <a:rPr lang="en-US" b="1" baseline="-25000" smtClean="0">
                <a:solidFill>
                  <a:srgbClr val="0000FF"/>
                </a:solidFill>
                <a:effectLst/>
              </a:rPr>
              <a:t>B(sat)</a:t>
            </a:r>
            <a:r>
              <a:rPr lang="en-US" b="1" smtClean="0">
                <a:solidFill>
                  <a:srgbClr val="0000FF"/>
                </a:solidFill>
                <a:effectLst/>
              </a:rPr>
              <a:t>,  I</a:t>
            </a:r>
            <a:r>
              <a:rPr lang="en-US" b="1" baseline="-25000" smtClean="0">
                <a:solidFill>
                  <a:srgbClr val="0000FF"/>
                </a:solidFill>
                <a:effectLst/>
              </a:rPr>
              <a:t>C </a:t>
            </a:r>
            <a:r>
              <a:rPr lang="en-US" b="1" smtClean="0">
                <a:solidFill>
                  <a:srgbClr val="0000FF"/>
                </a:solidFill>
                <a:effectLst/>
              </a:rPr>
              <a:t>= I</a:t>
            </a:r>
            <a:r>
              <a:rPr lang="en-US" b="1" baseline="-25000" smtClean="0">
                <a:solidFill>
                  <a:srgbClr val="0000FF"/>
                </a:solidFill>
                <a:effectLst/>
              </a:rPr>
              <a:t>C(sat)</a:t>
            </a:r>
            <a:r>
              <a:rPr lang="en-US" b="1" smtClean="0">
                <a:solidFill>
                  <a:srgbClr val="0000FF"/>
                </a:solidFill>
                <a:effectLst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effectLst/>
              </a:rPr>
              <a:t>Then V</a:t>
            </a:r>
            <a:r>
              <a:rPr lang="en-US" b="1" baseline="-25000" smtClean="0">
                <a:solidFill>
                  <a:srgbClr val="FF0000"/>
                </a:solidFill>
                <a:effectLst/>
              </a:rPr>
              <a:t>CE </a:t>
            </a:r>
            <a:r>
              <a:rPr lang="en-US" b="1" smtClean="0">
                <a:solidFill>
                  <a:srgbClr val="FF0000"/>
                </a:solidFill>
                <a:effectLst/>
              </a:rPr>
              <a:t>= V</a:t>
            </a:r>
            <a:r>
              <a:rPr lang="en-US" b="1" baseline="-25000" smtClean="0">
                <a:solidFill>
                  <a:srgbClr val="FF0000"/>
                </a:solidFill>
                <a:effectLst/>
              </a:rPr>
              <a:t>CE(sat)</a:t>
            </a:r>
            <a:r>
              <a:rPr lang="en-US" b="1" smtClean="0">
                <a:solidFill>
                  <a:srgbClr val="FF0000"/>
                </a:solidFill>
                <a:effectLst/>
              </a:rPr>
              <a:t> = 0.2 or 0.3 V</a:t>
            </a:r>
            <a:endParaRPr lang="en-GB" b="1" smtClean="0">
              <a:solidFill>
                <a:srgbClr val="FF0000"/>
              </a:solidFill>
              <a:effectLst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735388" y="1368425"/>
            <a:ext cx="5472112" cy="3165475"/>
            <a:chOff x="2313" y="862"/>
            <a:chExt cx="3447" cy="1994"/>
          </a:xfrm>
        </p:grpSpPr>
        <p:sp>
          <p:nvSpPr>
            <p:cNvPr id="35894" name="Text Box 7"/>
            <p:cNvSpPr txBox="1">
              <a:spLocks noChangeArrowheads="1"/>
            </p:cNvSpPr>
            <p:nvPr/>
          </p:nvSpPr>
          <p:spPr bwMode="auto">
            <a:xfrm>
              <a:off x="3999" y="1008"/>
              <a:ext cx="26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I</a:t>
              </a:r>
              <a:r>
                <a:rPr lang="en-GB" sz="2000" b="1" baseline="-25000">
                  <a:solidFill>
                    <a:schemeClr val="bg1"/>
                  </a:solidFill>
                </a:rPr>
                <a:t>C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3113" y="1968"/>
              <a:ext cx="402" cy="259"/>
              <a:chOff x="1079" y="1929"/>
              <a:chExt cx="368" cy="234"/>
            </a:xfrm>
          </p:grpSpPr>
          <p:sp>
            <p:nvSpPr>
              <p:cNvPr id="35891" name="Text Box 9"/>
              <p:cNvSpPr txBox="1">
                <a:spLocks noChangeArrowheads="1"/>
              </p:cNvSpPr>
              <p:nvPr/>
            </p:nvSpPr>
            <p:spPr bwMode="auto">
              <a:xfrm>
                <a:off x="1127" y="1937"/>
                <a:ext cx="288" cy="2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 b="1">
                    <a:solidFill>
                      <a:schemeClr val="bg1"/>
                    </a:solidFill>
                  </a:rPr>
                  <a:t>I</a:t>
                </a:r>
                <a:r>
                  <a:rPr lang="en-GB" sz="2000" b="1" baseline="-25000">
                    <a:solidFill>
                      <a:schemeClr val="bg1"/>
                    </a:solidFill>
                  </a:rPr>
                  <a:t>B</a:t>
                </a:r>
                <a:endParaRPr lang="en-GB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892" name="Line 10"/>
              <p:cNvSpPr>
                <a:spLocks noChangeShapeType="1"/>
              </p:cNvSpPr>
              <p:nvPr/>
            </p:nvSpPr>
            <p:spPr bwMode="auto">
              <a:xfrm>
                <a:off x="1079" y="1929"/>
                <a:ext cx="36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50" name="Oval 11"/>
            <p:cNvSpPr>
              <a:spLocks noChangeArrowheads="1"/>
            </p:cNvSpPr>
            <p:nvPr/>
          </p:nvSpPr>
          <p:spPr bwMode="auto">
            <a:xfrm>
              <a:off x="3885" y="2619"/>
              <a:ext cx="37" cy="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851" name="Text Box 12"/>
            <p:cNvSpPr txBox="1">
              <a:spLocks noChangeArrowheads="1"/>
            </p:cNvSpPr>
            <p:nvPr/>
          </p:nvSpPr>
          <p:spPr bwMode="auto">
            <a:xfrm>
              <a:off x="3558" y="1002"/>
              <a:ext cx="37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R</a:t>
              </a:r>
              <a:r>
                <a:rPr lang="en-GB" sz="2000" b="1" baseline="-25000">
                  <a:solidFill>
                    <a:schemeClr val="bg1"/>
                  </a:solidFill>
                </a:rPr>
                <a:t>C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sp>
          <p:nvSpPr>
            <p:cNvPr id="35852" name="Text Box 13"/>
            <p:cNvSpPr txBox="1">
              <a:spLocks noChangeArrowheads="1"/>
            </p:cNvSpPr>
            <p:nvPr/>
          </p:nvSpPr>
          <p:spPr bwMode="auto">
            <a:xfrm>
              <a:off x="3092" y="1491"/>
              <a:ext cx="37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R</a:t>
              </a:r>
              <a:r>
                <a:rPr lang="en-GB" sz="2000" b="1" baseline="-25000">
                  <a:solidFill>
                    <a:schemeClr val="bg1"/>
                  </a:solidFill>
                </a:rPr>
                <a:t>B</a:t>
              </a:r>
              <a:endParaRPr lang="en-GB" sz="2000" b="1">
                <a:solidFill>
                  <a:schemeClr val="bg1"/>
                </a:solidFill>
              </a:endParaRPr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 flipH="1">
              <a:off x="3334" y="1841"/>
              <a:ext cx="18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54" name="Freeform 15"/>
            <p:cNvSpPr>
              <a:spLocks/>
            </p:cNvSpPr>
            <p:nvPr/>
          </p:nvSpPr>
          <p:spPr bwMode="auto">
            <a:xfrm>
              <a:off x="3120" y="1770"/>
              <a:ext cx="220" cy="149"/>
            </a:xfrm>
            <a:custGeom>
              <a:avLst/>
              <a:gdLst>
                <a:gd name="T0" fmla="*/ 0 w 2475"/>
                <a:gd name="T1" fmla="*/ 72 h 1110"/>
                <a:gd name="T2" fmla="*/ 17 w 2475"/>
                <a:gd name="T3" fmla="*/ 2 h 1110"/>
                <a:gd name="T4" fmla="*/ 36 w 2475"/>
                <a:gd name="T5" fmla="*/ 147 h 1110"/>
                <a:gd name="T6" fmla="*/ 68 w 2475"/>
                <a:gd name="T7" fmla="*/ 2 h 1110"/>
                <a:gd name="T8" fmla="*/ 88 w 2475"/>
                <a:gd name="T9" fmla="*/ 147 h 1110"/>
                <a:gd name="T10" fmla="*/ 123 w 2475"/>
                <a:gd name="T11" fmla="*/ 0 h 1110"/>
                <a:gd name="T12" fmla="*/ 145 w 2475"/>
                <a:gd name="T13" fmla="*/ 149 h 1110"/>
                <a:gd name="T14" fmla="*/ 179 w 2475"/>
                <a:gd name="T15" fmla="*/ 0 h 1110"/>
                <a:gd name="T16" fmla="*/ 200 w 2475"/>
                <a:gd name="T17" fmla="*/ 149 h 1110"/>
                <a:gd name="T18" fmla="*/ 220 w 2475"/>
                <a:gd name="T19" fmla="*/ 7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55" name="Freeform 16"/>
            <p:cNvSpPr>
              <a:spLocks/>
            </p:cNvSpPr>
            <p:nvPr/>
          </p:nvSpPr>
          <p:spPr bwMode="auto">
            <a:xfrm>
              <a:off x="2926" y="1835"/>
              <a:ext cx="193" cy="309"/>
            </a:xfrm>
            <a:custGeom>
              <a:avLst/>
              <a:gdLst>
                <a:gd name="T0" fmla="*/ 0 w 248"/>
                <a:gd name="T1" fmla="*/ 309 h 336"/>
                <a:gd name="T2" fmla="*/ 0 w 248"/>
                <a:gd name="T3" fmla="*/ 0 h 336"/>
                <a:gd name="T4" fmla="*/ 193 w 248"/>
                <a:gd name="T5" fmla="*/ 0 h 336"/>
                <a:gd name="T6" fmla="*/ 0 60000 65536"/>
                <a:gd name="T7" fmla="*/ 0 60000 65536"/>
                <a:gd name="T8" fmla="*/ 0 60000 65536"/>
                <a:gd name="T9" fmla="*/ 0 w 248"/>
                <a:gd name="T10" fmla="*/ 0 h 336"/>
                <a:gd name="T11" fmla="*/ 248 w 24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336">
                  <a:moveTo>
                    <a:pt x="0" y="336"/>
                  </a:moveTo>
                  <a:lnTo>
                    <a:pt x="0" y="0"/>
                  </a:lnTo>
                  <a:lnTo>
                    <a:pt x="248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3911" y="1273"/>
              <a:ext cx="0" cy="20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57" name="Line 18"/>
            <p:cNvSpPr>
              <a:spLocks noChangeShapeType="1"/>
            </p:cNvSpPr>
            <p:nvPr/>
          </p:nvSpPr>
          <p:spPr bwMode="auto">
            <a:xfrm flipV="1">
              <a:off x="3909" y="2225"/>
              <a:ext cx="1" cy="53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35858" name="Group 19"/>
            <p:cNvGrpSpPr>
              <a:grpSpLocks/>
            </p:cNvGrpSpPr>
            <p:nvPr/>
          </p:nvGrpSpPr>
          <p:grpSpPr bwMode="auto">
            <a:xfrm rot="16200000" flipH="1">
              <a:off x="5230" y="1728"/>
              <a:ext cx="153" cy="150"/>
              <a:chOff x="2832" y="2544"/>
              <a:chExt cx="273" cy="384"/>
            </a:xfrm>
          </p:grpSpPr>
          <p:sp>
            <p:nvSpPr>
              <p:cNvPr id="35887" name="Line 20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8" name="Line 21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9" name="Line 22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90" name="Line 23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859" name="Group 24"/>
            <p:cNvGrpSpPr>
              <a:grpSpLocks/>
            </p:cNvGrpSpPr>
            <p:nvPr/>
          </p:nvGrpSpPr>
          <p:grpSpPr bwMode="auto">
            <a:xfrm rot="16200000" flipH="1">
              <a:off x="2853" y="2144"/>
              <a:ext cx="154" cy="149"/>
              <a:chOff x="2832" y="2544"/>
              <a:chExt cx="273" cy="384"/>
            </a:xfrm>
          </p:grpSpPr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0" name="Text Box 29"/>
            <p:cNvSpPr txBox="1">
              <a:spLocks noChangeArrowheads="1"/>
            </p:cNvSpPr>
            <p:nvPr/>
          </p:nvSpPr>
          <p:spPr bwMode="auto">
            <a:xfrm>
              <a:off x="2313" y="1799"/>
              <a:ext cx="508" cy="8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+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V</a:t>
              </a:r>
              <a:r>
                <a:rPr lang="en-GB" sz="2000" b="1" baseline="-25000">
                  <a:solidFill>
                    <a:schemeClr val="bg1"/>
                  </a:solidFill>
                </a:rPr>
                <a:t>BB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35861" name="Text Box 30"/>
            <p:cNvSpPr txBox="1">
              <a:spLocks noChangeArrowheads="1"/>
            </p:cNvSpPr>
            <p:nvPr/>
          </p:nvSpPr>
          <p:spPr bwMode="auto">
            <a:xfrm>
              <a:off x="5361" y="1307"/>
              <a:ext cx="39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V</a:t>
              </a:r>
              <a:r>
                <a:rPr lang="en-GB" sz="2000" b="1" baseline="-25000">
                  <a:solidFill>
                    <a:schemeClr val="bg1"/>
                  </a:solidFill>
                </a:rPr>
                <a:t>CC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_</a:t>
              </a:r>
            </a:p>
          </p:txBody>
        </p:sp>
        <p:grpSp>
          <p:nvGrpSpPr>
            <p:cNvPr id="35862" name="Group 31"/>
            <p:cNvGrpSpPr>
              <a:grpSpLocks/>
            </p:cNvGrpSpPr>
            <p:nvPr/>
          </p:nvGrpSpPr>
          <p:grpSpPr bwMode="auto">
            <a:xfrm>
              <a:off x="3515" y="1472"/>
              <a:ext cx="471" cy="770"/>
              <a:chOff x="2054" y="1567"/>
              <a:chExt cx="606" cy="835"/>
            </a:xfrm>
          </p:grpSpPr>
          <p:sp>
            <p:nvSpPr>
              <p:cNvPr id="35876" name="Oval 32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877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78" name="Line 34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79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0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1" name="Line 37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82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3" name="Freeform 39"/>
            <p:cNvSpPr>
              <a:spLocks/>
            </p:cNvSpPr>
            <p:nvPr/>
          </p:nvSpPr>
          <p:spPr bwMode="auto">
            <a:xfrm rot="-5400000">
              <a:off x="3779" y="1084"/>
              <a:ext cx="255" cy="112"/>
            </a:xfrm>
            <a:custGeom>
              <a:avLst/>
              <a:gdLst>
                <a:gd name="T0" fmla="*/ 0 w 2475"/>
                <a:gd name="T1" fmla="*/ 54 h 1110"/>
                <a:gd name="T2" fmla="*/ 20 w 2475"/>
                <a:gd name="T3" fmla="*/ 2 h 1110"/>
                <a:gd name="T4" fmla="*/ 42 w 2475"/>
                <a:gd name="T5" fmla="*/ 110 h 1110"/>
                <a:gd name="T6" fmla="*/ 79 w 2475"/>
                <a:gd name="T7" fmla="*/ 2 h 1110"/>
                <a:gd name="T8" fmla="*/ 102 w 2475"/>
                <a:gd name="T9" fmla="*/ 110 h 1110"/>
                <a:gd name="T10" fmla="*/ 142 w 2475"/>
                <a:gd name="T11" fmla="*/ 0 h 1110"/>
                <a:gd name="T12" fmla="*/ 168 w 2475"/>
                <a:gd name="T13" fmla="*/ 112 h 1110"/>
                <a:gd name="T14" fmla="*/ 207 w 2475"/>
                <a:gd name="T15" fmla="*/ 0 h 1110"/>
                <a:gd name="T16" fmla="*/ 232 w 2475"/>
                <a:gd name="T17" fmla="*/ 112 h 1110"/>
                <a:gd name="T18" fmla="*/ 255 w 2475"/>
                <a:gd name="T19" fmla="*/ 54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64" name="Freeform 40"/>
            <p:cNvSpPr>
              <a:spLocks/>
            </p:cNvSpPr>
            <p:nvPr/>
          </p:nvSpPr>
          <p:spPr bwMode="auto">
            <a:xfrm>
              <a:off x="2920" y="1871"/>
              <a:ext cx="2384" cy="767"/>
            </a:xfrm>
            <a:custGeom>
              <a:avLst/>
              <a:gdLst>
                <a:gd name="T0" fmla="*/ 0 w 2384"/>
                <a:gd name="T1" fmla="*/ 425 h 808"/>
                <a:gd name="T2" fmla="*/ 0 w 2384"/>
                <a:gd name="T3" fmla="*/ 767 h 808"/>
                <a:gd name="T4" fmla="*/ 2384 w 2384"/>
                <a:gd name="T5" fmla="*/ 767 h 808"/>
                <a:gd name="T6" fmla="*/ 2384 w 2384"/>
                <a:gd name="T7" fmla="*/ 0 h 8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4"/>
                <a:gd name="T13" fmla="*/ 0 h 808"/>
                <a:gd name="T14" fmla="*/ 2384 w 2384"/>
                <a:gd name="T15" fmla="*/ 808 h 8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4" h="808">
                  <a:moveTo>
                    <a:pt x="0" y="448"/>
                  </a:moveTo>
                  <a:lnTo>
                    <a:pt x="0" y="808"/>
                  </a:lnTo>
                  <a:lnTo>
                    <a:pt x="2384" y="808"/>
                  </a:lnTo>
                  <a:lnTo>
                    <a:pt x="2384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35865" name="Group 41"/>
            <p:cNvGrpSpPr>
              <a:grpSpLocks/>
            </p:cNvGrpSpPr>
            <p:nvPr/>
          </p:nvGrpSpPr>
          <p:grpSpPr bwMode="auto">
            <a:xfrm>
              <a:off x="3834" y="2756"/>
              <a:ext cx="149" cy="100"/>
              <a:chOff x="864" y="1680"/>
              <a:chExt cx="192" cy="108"/>
            </a:xfrm>
          </p:grpSpPr>
          <p:sp>
            <p:nvSpPr>
              <p:cNvPr id="35873" name="Line 42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74" name="Line 43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35875" name="Line 44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6" name="Text Box 45"/>
            <p:cNvSpPr txBox="1">
              <a:spLocks noChangeArrowheads="1"/>
            </p:cNvSpPr>
            <p:nvPr/>
          </p:nvSpPr>
          <p:spPr bwMode="auto">
            <a:xfrm>
              <a:off x="3983" y="1539"/>
              <a:ext cx="112" cy="2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867" name="Text Box 46"/>
            <p:cNvSpPr txBox="1">
              <a:spLocks noChangeArrowheads="1"/>
            </p:cNvSpPr>
            <p:nvPr/>
          </p:nvSpPr>
          <p:spPr bwMode="auto">
            <a:xfrm>
              <a:off x="3989" y="1848"/>
              <a:ext cx="187" cy="2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35868" name="Text Box 47"/>
            <p:cNvSpPr txBox="1">
              <a:spLocks noChangeArrowheads="1"/>
            </p:cNvSpPr>
            <p:nvPr/>
          </p:nvSpPr>
          <p:spPr bwMode="auto">
            <a:xfrm>
              <a:off x="3986" y="1712"/>
              <a:ext cx="118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chemeClr val="bg1"/>
                  </a:solidFill>
                </a:rPr>
                <a:t>V</a:t>
              </a:r>
              <a:r>
                <a:rPr lang="en-GB" sz="2000" b="1" baseline="-25000">
                  <a:solidFill>
                    <a:schemeClr val="bg1"/>
                  </a:solidFill>
                </a:rPr>
                <a:t>CE( SAT) </a:t>
              </a:r>
            </a:p>
          </p:txBody>
        </p:sp>
        <p:sp>
          <p:nvSpPr>
            <p:cNvPr id="35869" name="Line 48"/>
            <p:cNvSpPr>
              <a:spLocks noChangeShapeType="1"/>
            </p:cNvSpPr>
            <p:nvPr/>
          </p:nvSpPr>
          <p:spPr bwMode="auto">
            <a:xfrm flipV="1">
              <a:off x="2831" y="2016"/>
              <a:ext cx="171" cy="3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70" name="Freeform 49"/>
            <p:cNvSpPr>
              <a:spLocks/>
            </p:cNvSpPr>
            <p:nvPr/>
          </p:nvSpPr>
          <p:spPr bwMode="auto">
            <a:xfrm>
              <a:off x="3911" y="862"/>
              <a:ext cx="1392" cy="859"/>
            </a:xfrm>
            <a:custGeom>
              <a:avLst/>
              <a:gdLst>
                <a:gd name="T0" fmla="*/ 0 w 1582"/>
                <a:gd name="T1" fmla="*/ 159 h 932"/>
                <a:gd name="T2" fmla="*/ 0 w 1582"/>
                <a:gd name="T3" fmla="*/ 0 h 932"/>
                <a:gd name="T4" fmla="*/ 1392 w 1582"/>
                <a:gd name="T5" fmla="*/ 0 h 932"/>
                <a:gd name="T6" fmla="*/ 1392 w 1582"/>
                <a:gd name="T7" fmla="*/ 859 h 9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2"/>
                <a:gd name="T13" fmla="*/ 0 h 932"/>
                <a:gd name="T14" fmla="*/ 1582 w 1582"/>
                <a:gd name="T15" fmla="*/ 932 h 9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2" h="932">
                  <a:moveTo>
                    <a:pt x="0" y="173"/>
                  </a:moveTo>
                  <a:lnTo>
                    <a:pt x="0" y="0"/>
                  </a:lnTo>
                  <a:lnTo>
                    <a:pt x="1582" y="0"/>
                  </a:lnTo>
                  <a:lnTo>
                    <a:pt x="1582" y="932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35872" name="Line 51"/>
            <p:cNvSpPr>
              <a:spLocks noChangeShapeType="1"/>
            </p:cNvSpPr>
            <p:nvPr/>
          </p:nvSpPr>
          <p:spPr bwMode="auto">
            <a:xfrm rot="5400000">
              <a:off x="3837" y="1181"/>
              <a:ext cx="35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</p:grpSp>
      <p:sp>
        <p:nvSpPr>
          <p:cNvPr id="202804" name="Text Box 52"/>
          <p:cNvSpPr txBox="1">
            <a:spLocks noChangeArrowheads="1"/>
          </p:cNvSpPr>
          <p:nvPr/>
        </p:nvSpPr>
        <p:spPr bwMode="auto">
          <a:xfrm>
            <a:off x="457200" y="1328738"/>
            <a:ext cx="36655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I</a:t>
            </a:r>
            <a:r>
              <a:rPr lang="en-US" sz="2800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increased further, transistor reaches </a:t>
            </a:r>
            <a:r>
              <a:rPr lang="en-US" sz="2400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SATURATION</a:t>
            </a:r>
            <a:r>
              <a:rPr 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en-GB" sz="2800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2805" name="Text Box 53"/>
          <p:cNvSpPr txBox="1">
            <a:spLocks noChangeArrowheads="1"/>
          </p:cNvSpPr>
          <p:nvPr/>
        </p:nvSpPr>
        <p:spPr bwMode="auto">
          <a:xfrm>
            <a:off x="385763" y="3203575"/>
            <a:ext cx="40925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saturation, I</a:t>
            </a:r>
            <a:r>
              <a:rPr lang="en-US" sz="2800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cannot increase further regardless of increases in I</a:t>
            </a:r>
            <a:r>
              <a:rPr lang="en-US" sz="2800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GB" sz="2800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2806" name="Text Box 54"/>
          <p:cNvSpPr txBox="1">
            <a:spLocks noChangeArrowheads="1"/>
          </p:cNvSpPr>
          <p:nvPr/>
        </p:nvSpPr>
        <p:spPr bwMode="auto">
          <a:xfrm>
            <a:off x="5976938" y="4959350"/>
            <a:ext cx="3051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 dirty="0">
                <a:solidFill>
                  <a:srgbClr val="66FFFF"/>
                </a:solidFill>
              </a:rPr>
              <a:t>Transistor C-E circuit acts like an closed switch</a:t>
            </a: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Operation in Saturation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nimBg="1"/>
      <p:bldP spid="202806" grpId="0"/>
      <p:bldP spid="20280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As I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increases, I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also increases and V</a:t>
            </a:r>
            <a:r>
              <a:rPr lang="en-US" baseline="-25000" dirty="0" smtClean="0">
                <a:solidFill>
                  <a:schemeClr val="bg1"/>
                </a:solidFill>
              </a:rPr>
              <a:t>CE</a:t>
            </a:r>
            <a:r>
              <a:rPr lang="en-US" dirty="0" smtClean="0">
                <a:solidFill>
                  <a:schemeClr val="bg1"/>
                </a:solidFill>
              </a:rPr>
              <a:t> drops. 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This is now the </a:t>
            </a:r>
            <a:r>
              <a:rPr lang="en-US" b="1" dirty="0" smtClean="0">
                <a:solidFill>
                  <a:srgbClr val="FFFF00"/>
                </a:solidFill>
              </a:rPr>
              <a:t>ACTIVE</a:t>
            </a:r>
            <a:r>
              <a:rPr lang="en-US" dirty="0" smtClean="0">
                <a:solidFill>
                  <a:schemeClr val="bg1"/>
                </a:solidFill>
              </a:rPr>
              <a:t> region of the BJT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 active region, relationship between I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and V</a:t>
            </a:r>
            <a:r>
              <a:rPr lang="en-US" baseline="-25000" dirty="0" smtClean="0">
                <a:solidFill>
                  <a:schemeClr val="bg1"/>
                </a:solidFill>
              </a:rPr>
              <a:t>CE</a:t>
            </a:r>
            <a:r>
              <a:rPr lang="en-US" dirty="0" smtClean="0">
                <a:solidFill>
                  <a:schemeClr val="bg1"/>
                </a:solidFill>
              </a:rPr>
              <a:t> are governed by the following equations:</a:t>
            </a:r>
          </a:p>
          <a:p>
            <a:pPr eaLnBrk="1" hangingPunct="1">
              <a:defRPr/>
            </a:pPr>
            <a:endParaRPr lang="en-GB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27100" y="3859213"/>
          <a:ext cx="26622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859213"/>
                        <a:ext cx="2662238" cy="577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27100" y="4538663"/>
          <a:ext cx="17541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5" imgW="939600" imgH="431640" progId="Equation.3">
                  <p:embed/>
                </p:oleObj>
              </mc:Choice>
              <mc:Fallback>
                <p:oleObj name="Equation" r:id="rId5" imgW="939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538663"/>
                        <a:ext cx="1754188" cy="804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941763" y="4538663"/>
          <a:ext cx="2379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7" imgW="1244520" imgH="431640" progId="Equation.3">
                  <p:embed/>
                </p:oleObj>
              </mc:Choice>
              <mc:Fallback>
                <p:oleObj name="Equation" r:id="rId7" imgW="12445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4538663"/>
                        <a:ext cx="2379662" cy="825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657225" y="5588000"/>
            <a:ext cx="7516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dirty="0">
                <a:solidFill>
                  <a:schemeClr val="bg1"/>
                </a:solidFill>
              </a:rPr>
              <a:t>This equation shows how I</a:t>
            </a:r>
            <a:r>
              <a:rPr lang="en-GB" sz="2800" baseline="-25000" dirty="0">
                <a:solidFill>
                  <a:schemeClr val="bg1"/>
                </a:solidFill>
              </a:rPr>
              <a:t>C</a:t>
            </a:r>
            <a:r>
              <a:rPr lang="en-GB" sz="2800" dirty="0">
                <a:solidFill>
                  <a:schemeClr val="bg1"/>
                </a:solidFill>
              </a:rPr>
              <a:t> is related to V</a:t>
            </a:r>
            <a:r>
              <a:rPr lang="en-GB" sz="2800" baseline="-25000" dirty="0">
                <a:solidFill>
                  <a:schemeClr val="bg1"/>
                </a:solidFill>
              </a:rPr>
              <a:t>CE </a:t>
            </a:r>
            <a:r>
              <a:rPr lang="en-GB" sz="2800" dirty="0">
                <a:solidFill>
                  <a:schemeClr val="bg1"/>
                </a:solidFill>
              </a:rPr>
              <a:t>and is sometimes called the </a:t>
            </a:r>
            <a:r>
              <a:rPr lang="en-GB" sz="2800" b="1" dirty="0">
                <a:solidFill>
                  <a:srgbClr val="FFFF00"/>
                </a:solidFill>
              </a:rPr>
              <a:t>DC Load Line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3086100" y="4803775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/>
              <a:t>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1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Operation in Active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A95B-5F33-4A57-913D-4B09ECFE0E13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/>
      <p:bldP spid="1996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20245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Transistor operating in Active Region acts like an amplifier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Here I</a:t>
            </a:r>
            <a:r>
              <a:rPr lang="en-GB" baseline="-25000" dirty="0" smtClean="0">
                <a:solidFill>
                  <a:srgbClr val="FFFF00"/>
                </a:solidFill>
              </a:rPr>
              <a:t>C</a:t>
            </a:r>
            <a:r>
              <a:rPr lang="en-GB" dirty="0" smtClean="0">
                <a:solidFill>
                  <a:srgbClr val="FFFF00"/>
                </a:solidFill>
              </a:rPr>
              <a:t> = </a:t>
            </a:r>
            <a:r>
              <a:rPr lang="en-GB" dirty="0" err="1" smtClean="0">
                <a:solidFill>
                  <a:srgbClr val="FFFF00"/>
                </a:solidFill>
                <a:latin typeface="Symbol" pitchFamily="18" charset="2"/>
              </a:rPr>
              <a:t>b</a:t>
            </a:r>
            <a:r>
              <a:rPr lang="en-GB" dirty="0" err="1" smtClean="0">
                <a:solidFill>
                  <a:srgbClr val="FFFF00"/>
                </a:solidFill>
              </a:rPr>
              <a:t>I</a:t>
            </a:r>
            <a:r>
              <a:rPr lang="en-GB" baseline="-25000" dirty="0" err="1" smtClean="0">
                <a:solidFill>
                  <a:srgbClr val="FFFF00"/>
                </a:solidFill>
              </a:rPr>
              <a:t>B</a:t>
            </a:r>
            <a:endParaRPr lang="en-GB" baseline="-25000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We have already covered this mode of operation in the previous block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Operation in Active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11188" y="6367463"/>
            <a:ext cx="8235950" cy="420687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77800" algn="l"/>
              </a:tabLst>
            </a:pPr>
            <a:r>
              <a:rPr lang="en-US" sz="2400" b="1">
                <a:solidFill>
                  <a:srgbClr val="000066"/>
                </a:solidFill>
              </a:rPr>
              <a:t> Active region lies between the saturation and cut-off points.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511300" y="1693863"/>
            <a:ext cx="6616700" cy="4437062"/>
            <a:chOff x="952" y="1067"/>
            <a:chExt cx="4168" cy="2795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952" y="1067"/>
              <a:ext cx="4168" cy="2795"/>
              <a:chOff x="300" y="176"/>
              <a:chExt cx="5018" cy="3373"/>
            </a:xfrm>
          </p:grpSpPr>
          <p:graphicFrame>
            <p:nvGraphicFramePr>
              <p:cNvPr id="10242" name="Object 6"/>
              <p:cNvGraphicFramePr>
                <a:graphicFrameLocks noChangeAspect="1"/>
              </p:cNvGraphicFramePr>
              <p:nvPr/>
            </p:nvGraphicFramePr>
            <p:xfrm>
              <a:off x="300" y="176"/>
              <a:ext cx="5018" cy="3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1" name="Bitmap Image" r:id="rId3" imgW="5915851" imgH="4734586" progId="Paint.Picture">
                      <p:embed/>
                    </p:oleObj>
                  </mc:Choice>
                  <mc:Fallback>
                    <p:oleObj name="Bitmap Image" r:id="rId3" imgW="5915851" imgH="4734586" progId="Paint.Picture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" y="176"/>
                            <a:ext cx="5018" cy="3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0" name="WordArt 7"/>
              <p:cNvSpPr>
                <a:spLocks noChangeArrowheads="1" noChangeShapeType="1" noTextEdit="1"/>
              </p:cNvSpPr>
              <p:nvPr/>
            </p:nvSpPr>
            <p:spPr bwMode="auto">
              <a:xfrm rot="2221044">
                <a:off x="1576" y="1955"/>
                <a:ext cx="2467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8352"/>
                  </a:avLst>
                </a:prstTxWarp>
              </a:bodyPr>
              <a:lstStyle/>
              <a:p>
                <a:pPr algn="ctr"/>
                <a:r>
                  <a:rPr lang="en-SG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DC Load Line</a:t>
                </a:r>
              </a:p>
            </p:txBody>
          </p:sp>
        </p:grp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 flipH="1" flipV="1">
              <a:off x="1491" y="1791"/>
              <a:ext cx="1106" cy="8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 flipH="1" flipV="1">
              <a:off x="3107" y="2954"/>
              <a:ext cx="850" cy="6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2494" y="2688"/>
              <a:ext cx="6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Active Region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-1252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Operation in Active Region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907338" cy="4385816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5715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BJT (bipolar junction transistor) is constructed with three regions: base, collector, and emitter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BJT has two </a:t>
            </a:r>
            <a:r>
              <a:rPr lang="en-GB" sz="2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pn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junctions</a:t>
            </a:r>
          </a:p>
          <a:p>
            <a:pPr marL="1485900" lvl="2" indent="-342900" eaLnBrk="1" hangingPunct="1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the base-emitter junction and </a:t>
            </a:r>
          </a:p>
          <a:p>
            <a:pPr marL="1485900" lvl="2" indent="-342900" eaLnBrk="1" hangingPunct="1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the base-collector junction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Current in a BJT consists of both free electrons and holes, thus the term </a:t>
            </a:r>
            <a:r>
              <a:rPr lang="en-GB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bipolar</a:t>
            </a:r>
            <a:r>
              <a:rPr lang="en-GB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base region is very thin and lightly doped compared to the collector and emitter regions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two types of bipolar junction transistor are the </a:t>
            </a:r>
            <a:r>
              <a:rPr lang="en-GB" sz="2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npn</a:t>
            </a:r>
            <a:r>
              <a:rPr lang="en-GB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the </a:t>
            </a:r>
            <a:r>
              <a:rPr lang="en-GB" sz="2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pnp</a:t>
            </a:r>
            <a:r>
              <a:rPr lang="en-GB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70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FC75-BED4-4BC9-8758-850CD344A8C8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45032" y="1290509"/>
            <a:ext cx="8686800" cy="4298731"/>
          </a:xfrm>
        </p:spPr>
        <p:txBody>
          <a:bodyPr>
            <a:normAutofit/>
          </a:bodyPr>
          <a:lstStyle/>
          <a:p>
            <a:pPr marL="432000" indent="-432000" eaLnBrk="1" hangingPunct="1">
              <a:spcBef>
                <a:spcPts val="300"/>
              </a:spcBef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Bipolar Junction Transistor is a device constructed using </a:t>
            </a:r>
            <a:r>
              <a:rPr lang="en-GB" sz="2800" dirty="0" smtClean="0">
                <a:solidFill>
                  <a:srgbClr val="66FF33"/>
                </a:solidFill>
              </a:rPr>
              <a:t>3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66FF33"/>
                </a:solidFill>
              </a:rPr>
              <a:t>alternately doped semiconductor regions</a:t>
            </a:r>
            <a:r>
              <a:rPr lang="en-GB" sz="2800" dirty="0" smtClean="0"/>
              <a:t> </a:t>
            </a:r>
          </a:p>
          <a:p>
            <a:pPr marL="432000" indent="-432000" eaLnBrk="1" hangingPunct="1">
              <a:spcBef>
                <a:spcPts val="300"/>
              </a:spcBef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FFFF00"/>
                </a:solidFill>
              </a:rPr>
              <a:t>The 3 regions are either P-N-P or N-P-N.</a:t>
            </a:r>
          </a:p>
          <a:p>
            <a:pPr marL="432000" indent="-432000" eaLnBrk="1" hangingPunct="1">
              <a:spcBef>
                <a:spcPts val="300"/>
              </a:spcBef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Hence BJT is either of </a:t>
            </a:r>
            <a:r>
              <a:rPr lang="en-GB" sz="2800" dirty="0" smtClean="0">
                <a:solidFill>
                  <a:srgbClr val="66FF33"/>
                </a:solidFill>
              </a:rPr>
              <a:t>PNP type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or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66FF33"/>
                </a:solidFill>
              </a:rPr>
              <a:t>NPN type</a:t>
            </a:r>
          </a:p>
          <a:p>
            <a:pPr marL="432000" indent="-432000" eaLnBrk="1" hangingPunct="1">
              <a:spcBef>
                <a:spcPts val="3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FFFF00"/>
                </a:solidFill>
              </a:rPr>
              <a:t>Whichever the type, the 3 doped regions are called:</a:t>
            </a:r>
          </a:p>
          <a:p>
            <a:pPr marL="832050" lvl="2" indent="-432000">
              <a:spcBef>
                <a:spcPts val="3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rgbClr val="66FF33"/>
                </a:solidFill>
              </a:rPr>
              <a:t>The Emitter</a:t>
            </a:r>
            <a:r>
              <a:rPr lang="en-GB" dirty="0" smtClean="0">
                <a:solidFill>
                  <a:srgbClr val="FFFF00"/>
                </a:solidFill>
              </a:rPr>
              <a:t> (heavily doped)</a:t>
            </a:r>
          </a:p>
          <a:p>
            <a:pPr marL="832050" lvl="2" indent="-432000">
              <a:spcBef>
                <a:spcPts val="3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rgbClr val="66FF33"/>
                </a:solidFill>
              </a:rPr>
              <a:t>The Base </a:t>
            </a:r>
            <a:r>
              <a:rPr lang="en-GB" dirty="0" smtClean="0">
                <a:solidFill>
                  <a:srgbClr val="FFFF00"/>
                </a:solidFill>
              </a:rPr>
              <a:t>(thin layer that is lightly doped)</a:t>
            </a:r>
          </a:p>
          <a:p>
            <a:pPr marL="832050" lvl="2" indent="-432000">
              <a:spcBef>
                <a:spcPts val="300"/>
              </a:spcBef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rgbClr val="66FF33"/>
                </a:solidFill>
              </a:rPr>
              <a:t>The Collector </a:t>
            </a:r>
            <a:r>
              <a:rPr lang="en-GB" dirty="0" smtClean="0">
                <a:solidFill>
                  <a:srgbClr val="FFFF00"/>
                </a:solidFill>
              </a:rPr>
              <a:t>(moderately doped)</a:t>
            </a:r>
          </a:p>
          <a:p>
            <a:pPr marL="432000" indent="-432000" eaLnBrk="1" hangingPunct="1">
              <a:spcBef>
                <a:spcPts val="300"/>
              </a:spcBef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Each semiconductor region may carry a current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21-1 Transistor Structure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72237" y="1178750"/>
            <a:ext cx="7772400" cy="4909036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3 currents in the transistor are the base current (I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), emitter current (I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), and collector current (I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very small compared to 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dc current gain of a transistor is the ratio of </a:t>
            </a:r>
            <a:r>
              <a:rPr lang="en-GB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Ic</a:t>
            </a:r>
            <a:r>
              <a:rPr lang="en-GB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is designated β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DC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Values typically range from less than 20 to several hundred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DC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usually referred to as </a:t>
            </a:r>
            <a:r>
              <a:rPr lang="en-GB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2400" baseline="-25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 transistor data sheets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ratio of 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I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called α</a:t>
            </a:r>
            <a:r>
              <a:rPr lang="en-GB" sz="2400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DC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 Values typically range from 0.95 to 0.99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69888">
              <a:spcBef>
                <a:spcPts val="600"/>
              </a:spcBef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transistor can operate in the 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cut-off</a:t>
            </a:r>
            <a:r>
              <a:rPr lang="en-GB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active and saturation regions</a:t>
            </a: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58" y="13994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FC75-BED4-4BC9-8758-850CD344A8C8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1570" y="311081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21 (Part 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FC75-BED4-4BC9-8758-850CD344A8C8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  <a:defRPr/>
            </a:pPr>
            <a:r>
              <a:rPr lang="en-GB" dirty="0" smtClean="0">
                <a:solidFill>
                  <a:srgbClr val="FFFF00"/>
                </a:solidFill>
              </a:rPr>
              <a:t>Both PNP and NPN BJTs also have 2 p-n junctions  called</a:t>
            </a:r>
          </a:p>
          <a:p>
            <a:pPr lvl="1" eaLnBrk="1" hangingPunct="1">
              <a:spcAft>
                <a:spcPct val="0"/>
              </a:spcAft>
              <a:defRPr/>
            </a:pPr>
            <a:r>
              <a:rPr lang="en-GB" dirty="0" smtClean="0">
                <a:solidFill>
                  <a:srgbClr val="66FF33"/>
                </a:solidFill>
              </a:rPr>
              <a:t>Base-Emitter junction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GB" dirty="0" smtClean="0">
                <a:solidFill>
                  <a:srgbClr val="66FF33"/>
                </a:solidFill>
              </a:rPr>
              <a:t>Base-Collector junction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Each junction of the BJT may carry a voltage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11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Structure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898650"/>
          <a:ext cx="86217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3" imgW="8516539" imgH="3258005" progId="Paint.Picture">
                  <p:embed/>
                </p:oleObj>
              </mc:Choice>
              <mc:Fallback>
                <p:oleObj name="Bitmap Image" r:id="rId3" imgW="8516539" imgH="3258005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98650"/>
                        <a:ext cx="86217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WordArt 27"/>
          <p:cNvSpPr>
            <a:spLocks noChangeArrowheads="1" noChangeShapeType="1" noTextEdit="1"/>
          </p:cNvSpPr>
          <p:nvPr/>
        </p:nvSpPr>
        <p:spPr bwMode="auto">
          <a:xfrm>
            <a:off x="935038" y="5949950"/>
            <a:ext cx="76549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SG" sz="3600" i="1" kern="10"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Bipolar Junction Transistor construction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668" y="-1742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Structure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9"/>
          <p:cNvGrpSpPr>
            <a:grpSpLocks/>
          </p:cNvGrpSpPr>
          <p:nvPr/>
        </p:nvGrpSpPr>
        <p:grpSpPr bwMode="auto">
          <a:xfrm>
            <a:off x="668338" y="1614488"/>
            <a:ext cx="3482975" cy="4005262"/>
            <a:chOff x="421" y="1070"/>
            <a:chExt cx="2194" cy="2523"/>
          </a:xfrm>
        </p:grpSpPr>
        <p:sp>
          <p:nvSpPr>
            <p:cNvPr id="18451" name="Rectangle 57"/>
            <p:cNvSpPr>
              <a:spLocks noChangeArrowheads="1"/>
            </p:cNvSpPr>
            <p:nvPr/>
          </p:nvSpPr>
          <p:spPr bwMode="auto">
            <a:xfrm>
              <a:off x="421" y="1070"/>
              <a:ext cx="2194" cy="252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5"/>
            <p:cNvSpPr txBox="1">
              <a:spLocks noChangeArrowheads="1"/>
            </p:cNvSpPr>
            <p:nvPr/>
          </p:nvSpPr>
          <p:spPr bwMode="auto">
            <a:xfrm>
              <a:off x="1356" y="1259"/>
              <a:ext cx="983" cy="20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Collector</a:t>
              </a:r>
              <a:endParaRPr lang="en-GB" sz="2000" i="1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8453" name="Text Box 16"/>
            <p:cNvSpPr txBox="1">
              <a:spLocks noChangeArrowheads="1"/>
            </p:cNvSpPr>
            <p:nvPr/>
          </p:nvSpPr>
          <p:spPr bwMode="auto">
            <a:xfrm>
              <a:off x="589" y="2012"/>
              <a:ext cx="543" cy="22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Base</a:t>
              </a:r>
            </a:p>
          </p:txBody>
        </p:sp>
        <p:sp>
          <p:nvSpPr>
            <p:cNvPr id="18454" name="Text Box 17"/>
            <p:cNvSpPr txBox="1">
              <a:spLocks noChangeArrowheads="1"/>
            </p:cNvSpPr>
            <p:nvPr/>
          </p:nvSpPr>
          <p:spPr bwMode="auto">
            <a:xfrm>
              <a:off x="1431" y="2786"/>
              <a:ext cx="834" cy="2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Emitter</a:t>
              </a:r>
            </a:p>
          </p:txBody>
        </p:sp>
        <p:sp>
          <p:nvSpPr>
            <p:cNvPr id="18455" name="Text Box 46"/>
            <p:cNvSpPr txBox="1">
              <a:spLocks noChangeArrowheads="1"/>
            </p:cNvSpPr>
            <p:nvPr/>
          </p:nvSpPr>
          <p:spPr bwMode="auto">
            <a:xfrm>
              <a:off x="738" y="3222"/>
              <a:ext cx="1603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i="1">
                  <a:solidFill>
                    <a:srgbClr val="FF0000"/>
                  </a:solidFill>
                  <a:latin typeface="Comic Sans MS" pitchFamily="66" charset="0"/>
                </a:rPr>
                <a:t>NPN Transistor</a:t>
              </a:r>
            </a:p>
          </p:txBody>
        </p:sp>
        <p:grpSp>
          <p:nvGrpSpPr>
            <p:cNvPr id="18456" name="Group 76"/>
            <p:cNvGrpSpPr>
              <a:grpSpLocks/>
            </p:cNvGrpSpPr>
            <p:nvPr/>
          </p:nvGrpSpPr>
          <p:grpSpPr bwMode="auto">
            <a:xfrm>
              <a:off x="1198" y="1596"/>
              <a:ext cx="873" cy="1121"/>
              <a:chOff x="1198" y="1513"/>
              <a:chExt cx="762" cy="1038"/>
            </a:xfrm>
          </p:grpSpPr>
          <p:sp>
            <p:nvSpPr>
              <p:cNvPr id="18457" name="Oval 53"/>
              <p:cNvSpPr>
                <a:spLocks noChangeArrowheads="1"/>
              </p:cNvSpPr>
              <p:nvPr/>
            </p:nvSpPr>
            <p:spPr bwMode="auto">
              <a:xfrm>
                <a:off x="1367" y="1727"/>
                <a:ext cx="593" cy="593"/>
              </a:xfrm>
              <a:prstGeom prst="ellipse">
                <a:avLst/>
              </a:prstGeom>
              <a:solidFill>
                <a:srgbClr val="FFCC66"/>
              </a:solidFill>
              <a:ln w="38100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Line 50"/>
              <p:cNvSpPr>
                <a:spLocks noChangeShapeType="1"/>
              </p:cNvSpPr>
              <p:nvPr/>
            </p:nvSpPr>
            <p:spPr bwMode="auto">
              <a:xfrm>
                <a:off x="1540" y="1829"/>
                <a:ext cx="0" cy="38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Line 51"/>
              <p:cNvSpPr>
                <a:spLocks noChangeShapeType="1"/>
              </p:cNvSpPr>
              <p:nvPr/>
            </p:nvSpPr>
            <p:spPr bwMode="auto">
              <a:xfrm>
                <a:off x="1549" y="2098"/>
                <a:ext cx="275" cy="167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0" name="Line 52"/>
              <p:cNvSpPr>
                <a:spLocks noChangeShapeType="1"/>
              </p:cNvSpPr>
              <p:nvPr/>
            </p:nvSpPr>
            <p:spPr bwMode="auto">
              <a:xfrm flipV="1">
                <a:off x="1549" y="1782"/>
                <a:ext cx="275" cy="168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1" name="Line 54"/>
              <p:cNvSpPr>
                <a:spLocks noChangeShapeType="1"/>
              </p:cNvSpPr>
              <p:nvPr/>
            </p:nvSpPr>
            <p:spPr bwMode="auto">
              <a:xfrm flipV="1">
                <a:off x="1198" y="2021"/>
                <a:ext cx="329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2" name="Line 55"/>
              <p:cNvSpPr>
                <a:spLocks noChangeShapeType="1"/>
              </p:cNvSpPr>
              <p:nvPr/>
            </p:nvSpPr>
            <p:spPr bwMode="auto">
              <a:xfrm>
                <a:off x="1829" y="2277"/>
                <a:ext cx="0" cy="274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Line 56"/>
              <p:cNvSpPr>
                <a:spLocks noChangeShapeType="1"/>
              </p:cNvSpPr>
              <p:nvPr/>
            </p:nvSpPr>
            <p:spPr bwMode="auto">
              <a:xfrm flipV="1">
                <a:off x="1825" y="1513"/>
                <a:ext cx="0" cy="274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4900613" y="1614488"/>
            <a:ext cx="3482975" cy="4005262"/>
            <a:chOff x="3087" y="1083"/>
            <a:chExt cx="2194" cy="2523"/>
          </a:xfrm>
        </p:grpSpPr>
        <p:sp>
          <p:nvSpPr>
            <p:cNvPr id="18438" name="Rectangle 58"/>
            <p:cNvSpPr>
              <a:spLocks noChangeArrowheads="1"/>
            </p:cNvSpPr>
            <p:nvPr/>
          </p:nvSpPr>
          <p:spPr bwMode="auto">
            <a:xfrm>
              <a:off x="3087" y="1083"/>
              <a:ext cx="2194" cy="252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Text Box 60"/>
            <p:cNvSpPr txBox="1">
              <a:spLocks noChangeArrowheads="1"/>
            </p:cNvSpPr>
            <p:nvPr/>
          </p:nvSpPr>
          <p:spPr bwMode="auto">
            <a:xfrm>
              <a:off x="4022" y="1236"/>
              <a:ext cx="983" cy="20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Collector</a:t>
              </a:r>
              <a:endParaRPr lang="en-GB" sz="2000" i="1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8440" name="Text Box 61"/>
            <p:cNvSpPr txBox="1">
              <a:spLocks noChangeArrowheads="1"/>
            </p:cNvSpPr>
            <p:nvPr/>
          </p:nvSpPr>
          <p:spPr bwMode="auto">
            <a:xfrm>
              <a:off x="3237" y="1962"/>
              <a:ext cx="543" cy="22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Base</a:t>
              </a:r>
            </a:p>
          </p:txBody>
        </p:sp>
        <p:sp>
          <p:nvSpPr>
            <p:cNvPr id="18441" name="Text Box 62"/>
            <p:cNvSpPr txBox="1">
              <a:spLocks noChangeArrowheads="1"/>
            </p:cNvSpPr>
            <p:nvPr/>
          </p:nvSpPr>
          <p:spPr bwMode="auto">
            <a:xfrm>
              <a:off x="4123" y="2759"/>
              <a:ext cx="834" cy="2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200" i="1">
                  <a:solidFill>
                    <a:srgbClr val="663300"/>
                  </a:solidFill>
                  <a:latin typeface="Comic Sans MS" pitchFamily="66" charset="0"/>
                </a:rPr>
                <a:t>Emitter</a:t>
              </a:r>
            </a:p>
          </p:txBody>
        </p:sp>
        <p:sp>
          <p:nvSpPr>
            <p:cNvPr id="18442" name="Text Box 63"/>
            <p:cNvSpPr txBox="1">
              <a:spLocks noChangeArrowheads="1"/>
            </p:cNvSpPr>
            <p:nvPr/>
          </p:nvSpPr>
          <p:spPr bwMode="auto">
            <a:xfrm>
              <a:off x="3466" y="3252"/>
              <a:ext cx="154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i="1">
                  <a:solidFill>
                    <a:srgbClr val="FF0000"/>
                  </a:solidFill>
                  <a:latin typeface="Comic Sans MS" pitchFamily="66" charset="0"/>
                </a:rPr>
                <a:t>PNP Transistor</a:t>
              </a:r>
            </a:p>
          </p:txBody>
        </p:sp>
        <p:grpSp>
          <p:nvGrpSpPr>
            <p:cNvPr id="18443" name="Group 77"/>
            <p:cNvGrpSpPr>
              <a:grpSpLocks/>
            </p:cNvGrpSpPr>
            <p:nvPr/>
          </p:nvGrpSpPr>
          <p:grpSpPr bwMode="auto">
            <a:xfrm>
              <a:off x="3864" y="1553"/>
              <a:ext cx="837" cy="1121"/>
              <a:chOff x="3864" y="1526"/>
              <a:chExt cx="762" cy="1038"/>
            </a:xfrm>
          </p:grpSpPr>
          <p:sp>
            <p:nvSpPr>
              <p:cNvPr id="18444" name="Oval 59"/>
              <p:cNvSpPr>
                <a:spLocks noChangeArrowheads="1"/>
              </p:cNvSpPr>
              <p:nvPr/>
            </p:nvSpPr>
            <p:spPr bwMode="auto">
              <a:xfrm>
                <a:off x="4033" y="1740"/>
                <a:ext cx="593" cy="593"/>
              </a:xfrm>
              <a:prstGeom prst="ellipse">
                <a:avLst/>
              </a:prstGeom>
              <a:solidFill>
                <a:srgbClr val="FFCC66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64"/>
              <p:cNvSpPr>
                <a:spLocks noChangeShapeType="1"/>
              </p:cNvSpPr>
              <p:nvPr/>
            </p:nvSpPr>
            <p:spPr bwMode="auto">
              <a:xfrm>
                <a:off x="4206" y="1842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6" name="Line 66"/>
              <p:cNvSpPr>
                <a:spLocks noChangeShapeType="1"/>
              </p:cNvSpPr>
              <p:nvPr/>
            </p:nvSpPr>
            <p:spPr bwMode="auto">
              <a:xfrm flipV="1">
                <a:off x="4215" y="1795"/>
                <a:ext cx="275" cy="1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7" name="Line 67"/>
              <p:cNvSpPr>
                <a:spLocks noChangeShapeType="1"/>
              </p:cNvSpPr>
              <p:nvPr/>
            </p:nvSpPr>
            <p:spPr bwMode="auto">
              <a:xfrm flipV="1">
                <a:off x="3864" y="2034"/>
                <a:ext cx="329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8" name="Line 68"/>
              <p:cNvSpPr>
                <a:spLocks noChangeShapeType="1"/>
              </p:cNvSpPr>
              <p:nvPr/>
            </p:nvSpPr>
            <p:spPr bwMode="auto">
              <a:xfrm>
                <a:off x="4495" y="2290"/>
                <a:ext cx="0" cy="27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9" name="Line 69"/>
              <p:cNvSpPr>
                <a:spLocks noChangeShapeType="1"/>
              </p:cNvSpPr>
              <p:nvPr/>
            </p:nvSpPr>
            <p:spPr bwMode="auto">
              <a:xfrm flipV="1">
                <a:off x="4491" y="1526"/>
                <a:ext cx="0" cy="27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0" name="Line 71"/>
              <p:cNvSpPr>
                <a:spLocks noChangeShapeType="1"/>
              </p:cNvSpPr>
              <p:nvPr/>
            </p:nvSpPr>
            <p:spPr bwMode="auto">
              <a:xfrm flipH="1" flipV="1">
                <a:off x="4206" y="2094"/>
                <a:ext cx="292" cy="1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8436" name="WordArt 72"/>
          <p:cNvSpPr>
            <a:spLocks noChangeArrowheads="1" noChangeShapeType="1" noTextEdit="1"/>
          </p:cNvSpPr>
          <p:nvPr/>
        </p:nvSpPr>
        <p:spPr bwMode="auto">
          <a:xfrm>
            <a:off x="935038" y="5949950"/>
            <a:ext cx="76549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SG" sz="3600" i="1" kern="10"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Standard bipolar junction transistor symbols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5122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Structure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2262D-3612-42CB-9C04-5F3FFCF4B73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2000" indent="-432000" eaLnBrk="1" hangingPunct="1">
              <a:spcBef>
                <a:spcPts val="600"/>
              </a:spcBef>
              <a:buFont typeface="Wingdings" pitchFamily="2" charset="2"/>
              <a:buChar char="q"/>
              <a:defRPr/>
            </a:pPr>
            <a:r>
              <a:rPr lang="en-GB" dirty="0" smtClean="0">
                <a:solidFill>
                  <a:srgbClr val="FFFF00"/>
                </a:solidFill>
              </a:rPr>
              <a:t>For a BJT to operate properly, its 2 p-n junction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GB" dirty="0" smtClean="0">
                <a:solidFill>
                  <a:srgbClr val="FFFF00"/>
                </a:solidFill>
              </a:rPr>
              <a:t> must be connected to appropriate circuits</a:t>
            </a:r>
          </a:p>
          <a:p>
            <a:pPr marL="432000" indent="-432000" eaLnBrk="1" hangingPunct="1">
              <a:spcBef>
                <a:spcPts val="600"/>
              </a:spcBef>
              <a:buFont typeface="Wingdings" pitchFamily="2" charset="2"/>
              <a:buChar char="q"/>
              <a:defRPr/>
            </a:pPr>
            <a:r>
              <a:rPr lang="en-GB" dirty="0" smtClean="0">
                <a:solidFill>
                  <a:srgbClr val="FFFF00"/>
                </a:solidFill>
              </a:rPr>
              <a:t>These circuits are said to </a:t>
            </a:r>
            <a:r>
              <a:rPr lang="en-GB" dirty="0" smtClean="0">
                <a:solidFill>
                  <a:srgbClr val="66FF33"/>
                </a:solidFill>
              </a:rPr>
              <a:t>“bias”</a:t>
            </a:r>
            <a:r>
              <a:rPr lang="en-GB" dirty="0" smtClean="0">
                <a:solidFill>
                  <a:srgbClr val="FFFF00"/>
                </a:solidFill>
              </a:rPr>
              <a:t> the transistor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21-2 Basic Transistor Operation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In an NPN BJT, biasing is done as follows: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71563" y="3814763"/>
            <a:ext cx="3230562" cy="2217737"/>
            <a:chOff x="1157" y="2782"/>
            <a:chExt cx="2035" cy="1397"/>
          </a:xfrm>
        </p:grpSpPr>
        <p:sp>
          <p:nvSpPr>
            <p:cNvPr id="21565" name="Freeform 34"/>
            <p:cNvSpPr>
              <a:spLocks/>
            </p:cNvSpPr>
            <p:nvPr/>
          </p:nvSpPr>
          <p:spPr bwMode="auto">
            <a:xfrm>
              <a:off x="1908" y="2782"/>
              <a:ext cx="319" cy="180"/>
            </a:xfrm>
            <a:custGeom>
              <a:avLst/>
              <a:gdLst>
                <a:gd name="T0" fmla="*/ 0 w 2475"/>
                <a:gd name="T1" fmla="*/ 88 h 1110"/>
                <a:gd name="T2" fmla="*/ 25 w 2475"/>
                <a:gd name="T3" fmla="*/ 2 h 1110"/>
                <a:gd name="T4" fmla="*/ 52 w 2475"/>
                <a:gd name="T5" fmla="*/ 178 h 1110"/>
                <a:gd name="T6" fmla="*/ 99 w 2475"/>
                <a:gd name="T7" fmla="*/ 2 h 1110"/>
                <a:gd name="T8" fmla="*/ 128 w 2475"/>
                <a:gd name="T9" fmla="*/ 178 h 1110"/>
                <a:gd name="T10" fmla="*/ 178 w 2475"/>
                <a:gd name="T11" fmla="*/ 0 h 1110"/>
                <a:gd name="T12" fmla="*/ 211 w 2475"/>
                <a:gd name="T13" fmla="*/ 180 h 1110"/>
                <a:gd name="T14" fmla="*/ 259 w 2475"/>
                <a:gd name="T15" fmla="*/ 0 h 1110"/>
                <a:gd name="T16" fmla="*/ 290 w 2475"/>
                <a:gd name="T17" fmla="*/ 180 h 1110"/>
                <a:gd name="T18" fmla="*/ 319 w 2475"/>
                <a:gd name="T19" fmla="*/ 88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1566" name="Line 35"/>
            <p:cNvSpPr>
              <a:spLocks noChangeShapeType="1"/>
            </p:cNvSpPr>
            <p:nvPr/>
          </p:nvSpPr>
          <p:spPr bwMode="auto">
            <a:xfrm>
              <a:off x="2229" y="2874"/>
              <a:ext cx="311" cy="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1567" name="Freeform 36"/>
            <p:cNvSpPr>
              <a:spLocks/>
            </p:cNvSpPr>
            <p:nvPr/>
          </p:nvSpPr>
          <p:spPr bwMode="auto">
            <a:xfrm>
              <a:off x="1264" y="2867"/>
              <a:ext cx="646" cy="440"/>
            </a:xfrm>
            <a:custGeom>
              <a:avLst/>
              <a:gdLst>
                <a:gd name="T0" fmla="*/ 646 w 636"/>
                <a:gd name="T1" fmla="*/ 0 h 474"/>
                <a:gd name="T2" fmla="*/ 0 w 636"/>
                <a:gd name="T3" fmla="*/ 0 h 474"/>
                <a:gd name="T4" fmla="*/ 0 w 636"/>
                <a:gd name="T5" fmla="*/ 440 h 474"/>
                <a:gd name="T6" fmla="*/ 0 60000 65536"/>
                <a:gd name="T7" fmla="*/ 0 60000 65536"/>
                <a:gd name="T8" fmla="*/ 0 60000 65536"/>
                <a:gd name="T9" fmla="*/ 0 w 636"/>
                <a:gd name="T10" fmla="*/ 0 h 474"/>
                <a:gd name="T11" fmla="*/ 636 w 636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6" h="474">
                  <a:moveTo>
                    <a:pt x="636" y="0"/>
                  </a:moveTo>
                  <a:lnTo>
                    <a:pt x="0" y="0"/>
                  </a:lnTo>
                  <a:lnTo>
                    <a:pt x="0" y="474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21568" name="Group 37"/>
            <p:cNvGrpSpPr>
              <a:grpSpLocks/>
            </p:cNvGrpSpPr>
            <p:nvPr/>
          </p:nvGrpSpPr>
          <p:grpSpPr bwMode="auto">
            <a:xfrm>
              <a:off x="2975" y="4059"/>
              <a:ext cx="217" cy="120"/>
              <a:chOff x="864" y="1680"/>
              <a:chExt cx="192" cy="108"/>
            </a:xfrm>
          </p:grpSpPr>
          <p:sp>
            <p:nvSpPr>
              <p:cNvPr id="21576" name="Line 3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1577" name="Line 39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1578" name="Line 40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569" name="Line 41"/>
            <p:cNvSpPr>
              <a:spLocks noChangeShapeType="1"/>
            </p:cNvSpPr>
            <p:nvPr/>
          </p:nvSpPr>
          <p:spPr bwMode="auto">
            <a:xfrm>
              <a:off x="3062" y="3294"/>
              <a:ext cx="15" cy="7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1570" name="Freeform 42"/>
            <p:cNvSpPr>
              <a:spLocks/>
            </p:cNvSpPr>
            <p:nvPr/>
          </p:nvSpPr>
          <p:spPr bwMode="auto">
            <a:xfrm>
              <a:off x="1264" y="3464"/>
              <a:ext cx="1801" cy="398"/>
            </a:xfrm>
            <a:custGeom>
              <a:avLst/>
              <a:gdLst>
                <a:gd name="T0" fmla="*/ 0 w 1596"/>
                <a:gd name="T1" fmla="*/ 0 h 468"/>
                <a:gd name="T2" fmla="*/ 0 w 1596"/>
                <a:gd name="T3" fmla="*/ 398 h 468"/>
                <a:gd name="T4" fmla="*/ 1801 w 1596"/>
                <a:gd name="T5" fmla="*/ 398 h 468"/>
                <a:gd name="T6" fmla="*/ 0 60000 65536"/>
                <a:gd name="T7" fmla="*/ 0 60000 65536"/>
                <a:gd name="T8" fmla="*/ 0 60000 65536"/>
                <a:gd name="T9" fmla="*/ 0 w 1596"/>
                <a:gd name="T10" fmla="*/ 0 h 468"/>
                <a:gd name="T11" fmla="*/ 1596 w 1596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6" h="468">
                  <a:moveTo>
                    <a:pt x="0" y="0"/>
                  </a:moveTo>
                  <a:lnTo>
                    <a:pt x="0" y="468"/>
                  </a:lnTo>
                  <a:lnTo>
                    <a:pt x="1596" y="468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grpSp>
          <p:nvGrpSpPr>
            <p:cNvPr id="21571" name="Group 44"/>
            <p:cNvGrpSpPr>
              <a:grpSpLocks/>
            </p:cNvGrpSpPr>
            <p:nvPr/>
          </p:nvGrpSpPr>
          <p:grpSpPr bwMode="auto">
            <a:xfrm>
              <a:off x="1157" y="3314"/>
              <a:ext cx="220" cy="150"/>
              <a:chOff x="2542" y="4003"/>
              <a:chExt cx="510" cy="375"/>
            </a:xfrm>
          </p:grpSpPr>
          <p:sp>
            <p:nvSpPr>
              <p:cNvPr id="21572" name="Line 45"/>
              <p:cNvSpPr>
                <a:spLocks noChangeShapeType="1"/>
              </p:cNvSpPr>
              <p:nvPr/>
            </p:nvSpPr>
            <p:spPr bwMode="auto">
              <a:xfrm rot="5400000">
                <a:off x="2797" y="3748"/>
                <a:ext cx="0" cy="51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1573" name="Line 46"/>
              <p:cNvSpPr>
                <a:spLocks noChangeShapeType="1"/>
              </p:cNvSpPr>
              <p:nvPr/>
            </p:nvSpPr>
            <p:spPr bwMode="auto">
              <a:xfrm rot="5400000">
                <a:off x="2807" y="4007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1574" name="Line 47"/>
              <p:cNvSpPr>
                <a:spLocks noChangeShapeType="1"/>
              </p:cNvSpPr>
              <p:nvPr/>
            </p:nvSpPr>
            <p:spPr bwMode="auto">
              <a:xfrm rot="5400000">
                <a:off x="2797" y="3994"/>
                <a:ext cx="0" cy="51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21575" name="Line 48"/>
              <p:cNvSpPr>
                <a:spLocks noChangeShapeType="1"/>
              </p:cNvSpPr>
              <p:nvPr/>
            </p:nvSpPr>
            <p:spPr bwMode="auto">
              <a:xfrm rot="5400000">
                <a:off x="2807" y="4253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3980" name="Text Box 76"/>
          <p:cNvSpPr txBox="1">
            <a:spLocks noChangeArrowheads="1"/>
          </p:cNvSpPr>
          <p:nvPr/>
        </p:nvSpPr>
        <p:spPr bwMode="auto">
          <a:xfrm>
            <a:off x="396875" y="4502150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bg1"/>
                </a:solidFill>
              </a:rPr>
              <a:t>V</a:t>
            </a:r>
            <a:r>
              <a:rPr lang="en-GB" sz="2400" b="1" baseline="-25000" dirty="0">
                <a:solidFill>
                  <a:schemeClr val="bg1"/>
                </a:solidFill>
              </a:rPr>
              <a:t>BB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282700" y="3286125"/>
            <a:ext cx="723900" cy="544513"/>
            <a:chOff x="1290" y="2582"/>
            <a:chExt cx="456" cy="343"/>
          </a:xfrm>
        </p:grpSpPr>
        <p:sp>
          <p:nvSpPr>
            <p:cNvPr id="21563" name="Line 77"/>
            <p:cNvSpPr>
              <a:spLocks noChangeShapeType="1"/>
            </p:cNvSpPr>
            <p:nvPr/>
          </p:nvSpPr>
          <p:spPr bwMode="auto">
            <a:xfrm rot="-5400000">
              <a:off x="1518" y="2697"/>
              <a:ext cx="0" cy="45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64" name="Text Box 78"/>
            <p:cNvSpPr txBox="1">
              <a:spLocks noChangeArrowheads="1"/>
            </p:cNvSpPr>
            <p:nvPr/>
          </p:nvSpPr>
          <p:spPr bwMode="auto">
            <a:xfrm>
              <a:off x="1320" y="2582"/>
              <a:ext cx="2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1987550" y="4010025"/>
            <a:ext cx="2089150" cy="1354138"/>
            <a:chOff x="1774" y="2869"/>
            <a:chExt cx="1316" cy="853"/>
          </a:xfrm>
        </p:grpSpPr>
        <p:sp>
          <p:nvSpPr>
            <p:cNvPr id="21560" name="AutoShape 63"/>
            <p:cNvSpPr>
              <a:spLocks noChangeArrowheads="1"/>
            </p:cNvSpPr>
            <p:nvPr/>
          </p:nvSpPr>
          <p:spPr bwMode="auto">
            <a:xfrm>
              <a:off x="1774" y="3266"/>
              <a:ext cx="1078" cy="456"/>
            </a:xfrm>
            <a:prstGeom prst="wedgeRoundRectCallout">
              <a:avLst>
                <a:gd name="adj1" fmla="val 43611"/>
                <a:gd name="adj2" fmla="val -87500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i="1">
                  <a:solidFill>
                    <a:srgbClr val="FF0000"/>
                  </a:solidFill>
                  <a:latin typeface="Comic Sans MS" pitchFamily="66" charset="0"/>
                </a:rPr>
                <a:t>B-E forward </a:t>
              </a:r>
            </a:p>
            <a:p>
              <a:pPr algn="ctr"/>
              <a:r>
                <a:rPr lang="en-GB" i="1">
                  <a:solidFill>
                    <a:srgbClr val="FF0000"/>
                  </a:solidFill>
                  <a:latin typeface="Comic Sans MS" pitchFamily="66" charset="0"/>
                </a:rPr>
                <a:t>biased</a:t>
              </a:r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21561" name="Text Box 80"/>
            <p:cNvSpPr txBox="1">
              <a:spLocks noChangeArrowheads="1"/>
            </p:cNvSpPr>
            <p:nvPr/>
          </p:nvSpPr>
          <p:spPr bwMode="auto">
            <a:xfrm>
              <a:off x="2398" y="2869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562" name="Text Box 81"/>
            <p:cNvSpPr txBox="1">
              <a:spLocks noChangeArrowheads="1"/>
            </p:cNvSpPr>
            <p:nvPr/>
          </p:nvSpPr>
          <p:spPr bwMode="auto">
            <a:xfrm>
              <a:off x="2880" y="317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3986213" y="2570163"/>
            <a:ext cx="3465512" cy="2967037"/>
            <a:chOff x="2993" y="2049"/>
            <a:chExt cx="2183" cy="1869"/>
          </a:xfrm>
        </p:grpSpPr>
        <p:grpSp>
          <p:nvGrpSpPr>
            <p:cNvPr id="21549" name="Group 75"/>
            <p:cNvGrpSpPr>
              <a:grpSpLocks/>
            </p:cNvGrpSpPr>
            <p:nvPr/>
          </p:nvGrpSpPr>
          <p:grpSpPr bwMode="auto">
            <a:xfrm>
              <a:off x="2993" y="2049"/>
              <a:ext cx="1708" cy="1869"/>
              <a:chOff x="2993" y="2049"/>
              <a:chExt cx="1708" cy="1869"/>
            </a:xfrm>
          </p:grpSpPr>
          <p:sp>
            <p:nvSpPr>
              <p:cNvPr id="21551" name="Freeform 55"/>
              <p:cNvSpPr>
                <a:spLocks/>
              </p:cNvSpPr>
              <p:nvPr/>
            </p:nvSpPr>
            <p:spPr bwMode="auto">
              <a:xfrm rot="16578430" flipH="1">
                <a:off x="2939" y="2271"/>
                <a:ext cx="282" cy="174"/>
              </a:xfrm>
              <a:custGeom>
                <a:avLst/>
                <a:gdLst>
                  <a:gd name="T0" fmla="*/ 0 w 2475"/>
                  <a:gd name="T1" fmla="*/ 85 h 1110"/>
                  <a:gd name="T2" fmla="*/ 22 w 2475"/>
                  <a:gd name="T3" fmla="*/ 2 h 1110"/>
                  <a:gd name="T4" fmla="*/ 46 w 2475"/>
                  <a:gd name="T5" fmla="*/ 172 h 1110"/>
                  <a:gd name="T6" fmla="*/ 87 w 2475"/>
                  <a:gd name="T7" fmla="*/ 2 h 1110"/>
                  <a:gd name="T8" fmla="*/ 113 w 2475"/>
                  <a:gd name="T9" fmla="*/ 172 h 1110"/>
                  <a:gd name="T10" fmla="*/ 157 w 2475"/>
                  <a:gd name="T11" fmla="*/ 0 h 1110"/>
                  <a:gd name="T12" fmla="*/ 186 w 2475"/>
                  <a:gd name="T13" fmla="*/ 174 h 1110"/>
                  <a:gd name="T14" fmla="*/ 229 w 2475"/>
                  <a:gd name="T15" fmla="*/ 0 h 1110"/>
                  <a:gd name="T16" fmla="*/ 256 w 2475"/>
                  <a:gd name="T17" fmla="*/ 174 h 1110"/>
                  <a:gd name="T18" fmla="*/ 282 w 2475"/>
                  <a:gd name="T19" fmla="*/ 85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52" name="Line 56"/>
              <p:cNvSpPr>
                <a:spLocks noChangeShapeType="1"/>
              </p:cNvSpPr>
              <p:nvPr/>
            </p:nvSpPr>
            <p:spPr bwMode="auto">
              <a:xfrm rot="16200000" flipH="1">
                <a:off x="3004" y="2131"/>
                <a:ext cx="168" cy="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53" name="Freeform 57"/>
              <p:cNvSpPr>
                <a:spLocks/>
              </p:cNvSpPr>
              <p:nvPr/>
            </p:nvSpPr>
            <p:spPr bwMode="auto">
              <a:xfrm flipH="1">
                <a:off x="3077" y="2049"/>
                <a:ext cx="1518" cy="819"/>
              </a:xfrm>
              <a:custGeom>
                <a:avLst/>
                <a:gdLst>
                  <a:gd name="T0" fmla="*/ 1518 w 636"/>
                  <a:gd name="T1" fmla="*/ 0 h 474"/>
                  <a:gd name="T2" fmla="*/ 0 w 636"/>
                  <a:gd name="T3" fmla="*/ 0 h 474"/>
                  <a:gd name="T4" fmla="*/ 0 w 636"/>
                  <a:gd name="T5" fmla="*/ 819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54" name="Freeform 58"/>
              <p:cNvSpPr>
                <a:spLocks/>
              </p:cNvSpPr>
              <p:nvPr/>
            </p:nvSpPr>
            <p:spPr bwMode="auto">
              <a:xfrm flipH="1">
                <a:off x="3086" y="3026"/>
                <a:ext cx="1505" cy="892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892 h 468"/>
                  <a:gd name="T4" fmla="*/ 1505 w 1596"/>
                  <a:gd name="T5" fmla="*/ 892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1555" name="Group 65"/>
              <p:cNvGrpSpPr>
                <a:grpSpLocks/>
              </p:cNvGrpSpPr>
              <p:nvPr/>
            </p:nvGrpSpPr>
            <p:grpSpPr bwMode="auto">
              <a:xfrm flipH="1">
                <a:off x="4482" y="2868"/>
                <a:ext cx="219" cy="150"/>
                <a:chOff x="2542" y="4003"/>
                <a:chExt cx="510" cy="375"/>
              </a:xfrm>
            </p:grpSpPr>
            <p:sp>
              <p:nvSpPr>
                <p:cNvPr id="2155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57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58" name="Line 68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59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1550" name="Text Box 83"/>
            <p:cNvSpPr txBox="1">
              <a:spLocks noChangeArrowheads="1"/>
            </p:cNvSpPr>
            <p:nvPr/>
          </p:nvSpPr>
          <p:spPr bwMode="auto">
            <a:xfrm>
              <a:off x="4672" y="28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FFFF00"/>
                  </a:solidFill>
                </a:rPr>
                <a:t>V</a:t>
              </a:r>
              <a:r>
                <a:rPr lang="en-GB" sz="2400" b="1" baseline="-25000">
                  <a:solidFill>
                    <a:srgbClr val="FFFF00"/>
                  </a:solidFill>
                </a:rPr>
                <a:t>CC</a:t>
              </a:r>
              <a:endParaRPr lang="en-GB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1916113" y="2528888"/>
            <a:ext cx="2097087" cy="1266825"/>
            <a:chOff x="1689" y="2132"/>
            <a:chExt cx="1321" cy="798"/>
          </a:xfrm>
        </p:grpSpPr>
        <p:sp>
          <p:nvSpPr>
            <p:cNvPr id="21546" name="AutoShape 62"/>
            <p:cNvSpPr>
              <a:spLocks noChangeArrowheads="1"/>
            </p:cNvSpPr>
            <p:nvPr/>
          </p:nvSpPr>
          <p:spPr bwMode="auto">
            <a:xfrm>
              <a:off x="1689" y="2132"/>
              <a:ext cx="1078" cy="456"/>
            </a:xfrm>
            <a:prstGeom prst="wedgeRoundRectCallout">
              <a:avLst>
                <a:gd name="adj1" fmla="val 46569"/>
                <a:gd name="adj2" fmla="val 83991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i="1">
                  <a:solidFill>
                    <a:srgbClr val="0000FF"/>
                  </a:solidFill>
                  <a:latin typeface="Comic Sans MS" pitchFamily="66" charset="0"/>
                </a:rPr>
                <a:t>B-C reverse </a:t>
              </a:r>
            </a:p>
            <a:p>
              <a:pPr algn="ctr"/>
              <a:r>
                <a:rPr lang="en-GB" i="1">
                  <a:solidFill>
                    <a:srgbClr val="0000FF"/>
                  </a:solidFill>
                  <a:latin typeface="Comic Sans MS" pitchFamily="66" charset="0"/>
                </a:rPr>
                <a:t>biased</a:t>
              </a:r>
              <a:endParaRPr lang="en-GB" sz="2400">
                <a:solidFill>
                  <a:srgbClr val="0000FF"/>
                </a:solidFill>
              </a:endParaRPr>
            </a:p>
          </p:txBody>
        </p:sp>
        <p:sp>
          <p:nvSpPr>
            <p:cNvPr id="21547" name="Text Box 85"/>
            <p:cNvSpPr txBox="1">
              <a:spLocks noChangeArrowheads="1"/>
            </p:cNvSpPr>
            <p:nvPr/>
          </p:nvSpPr>
          <p:spPr bwMode="auto">
            <a:xfrm>
              <a:off x="2767" y="2330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33CCFF"/>
                  </a:solidFill>
                </a:rPr>
                <a:t>+</a:t>
              </a:r>
            </a:p>
          </p:txBody>
        </p:sp>
        <p:sp>
          <p:nvSpPr>
            <p:cNvPr id="21548" name="Text Box 86"/>
            <p:cNvSpPr txBox="1">
              <a:spLocks noChangeArrowheads="1"/>
            </p:cNvSpPr>
            <p:nvPr/>
          </p:nvSpPr>
          <p:spPr bwMode="auto">
            <a:xfrm>
              <a:off x="2455" y="2642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33CCFF"/>
                  </a:solidFill>
                </a:rPr>
                <a:t>-</a:t>
              </a:r>
            </a:p>
          </p:txBody>
        </p:sp>
      </p:grp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161925" y="5575300"/>
            <a:ext cx="379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Base-Emitter Biasing Circuit</a:t>
            </a:r>
          </a:p>
        </p:txBody>
      </p:sp>
      <p:sp>
        <p:nvSpPr>
          <p:cNvPr id="123993" name="Text Box 89"/>
          <p:cNvSpPr txBox="1">
            <a:spLocks noChangeArrowheads="1"/>
          </p:cNvSpPr>
          <p:nvPr/>
        </p:nvSpPr>
        <p:spPr bwMode="auto">
          <a:xfrm>
            <a:off x="4349750" y="5581650"/>
            <a:ext cx="4002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FF00"/>
                </a:solidFill>
              </a:rPr>
              <a:t>Collector-Emitter Biasing Circuit</a:t>
            </a:r>
          </a:p>
        </p:txBody>
      </p: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4392613" y="2708275"/>
            <a:ext cx="452437" cy="723900"/>
            <a:chOff x="2652" y="1676"/>
            <a:chExt cx="285" cy="456"/>
          </a:xfrm>
        </p:grpSpPr>
        <p:sp>
          <p:nvSpPr>
            <p:cNvPr id="21544" name="Line 91"/>
            <p:cNvSpPr>
              <a:spLocks noChangeShapeType="1"/>
            </p:cNvSpPr>
            <p:nvPr/>
          </p:nvSpPr>
          <p:spPr bwMode="auto">
            <a:xfrm>
              <a:off x="2652" y="1676"/>
              <a:ext cx="0" cy="45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45" name="Text Box 92"/>
            <p:cNvSpPr txBox="1">
              <a:spLocks noChangeArrowheads="1"/>
            </p:cNvSpPr>
            <p:nvPr/>
          </p:nvSpPr>
          <p:spPr bwMode="auto">
            <a:xfrm>
              <a:off x="2653" y="1731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FFFF00"/>
                  </a:solidFill>
                </a:rPr>
                <a:t>I</a:t>
              </a:r>
              <a:r>
                <a:rPr lang="en-GB" sz="2400" b="1" baseline="-25000">
                  <a:solidFill>
                    <a:srgbClr val="FFFF00"/>
                  </a:solidFill>
                </a:rPr>
                <a:t>C</a:t>
              </a:r>
              <a:endParaRPr lang="en-GB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7358063" y="2698750"/>
            <a:ext cx="1624012" cy="2747963"/>
            <a:chOff x="4607" y="1648"/>
            <a:chExt cx="1023" cy="1731"/>
          </a:xfrm>
        </p:grpSpPr>
        <p:grpSp>
          <p:nvGrpSpPr>
            <p:cNvPr id="21530" name="Group 94"/>
            <p:cNvGrpSpPr>
              <a:grpSpLocks/>
            </p:cNvGrpSpPr>
            <p:nvPr/>
          </p:nvGrpSpPr>
          <p:grpSpPr bwMode="auto">
            <a:xfrm>
              <a:off x="5063" y="2103"/>
              <a:ext cx="456" cy="823"/>
              <a:chOff x="4978" y="2046"/>
              <a:chExt cx="456" cy="763"/>
            </a:xfrm>
          </p:grpSpPr>
          <p:sp>
            <p:nvSpPr>
              <p:cNvPr id="21541" name="Rectangle 95"/>
              <p:cNvSpPr>
                <a:spLocks noChangeArrowheads="1"/>
              </p:cNvSpPr>
              <p:nvPr/>
            </p:nvSpPr>
            <p:spPr bwMode="auto">
              <a:xfrm>
                <a:off x="4978" y="2046"/>
                <a:ext cx="456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96"/>
              <p:cNvSpPr>
                <a:spLocks noChangeArrowheads="1"/>
              </p:cNvSpPr>
              <p:nvPr/>
            </p:nvSpPr>
            <p:spPr bwMode="auto">
              <a:xfrm>
                <a:off x="4978" y="2349"/>
                <a:ext cx="456" cy="16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97"/>
              <p:cNvSpPr>
                <a:spLocks noChangeArrowheads="1"/>
              </p:cNvSpPr>
              <p:nvPr/>
            </p:nvSpPr>
            <p:spPr bwMode="auto">
              <a:xfrm>
                <a:off x="4978" y="2497"/>
                <a:ext cx="456" cy="31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31" name="Group 98"/>
            <p:cNvGrpSpPr>
              <a:grpSpLocks/>
            </p:cNvGrpSpPr>
            <p:nvPr/>
          </p:nvGrpSpPr>
          <p:grpSpPr bwMode="auto">
            <a:xfrm>
              <a:off x="4607" y="1648"/>
              <a:ext cx="1023" cy="1731"/>
              <a:chOff x="4607" y="1648"/>
              <a:chExt cx="1023" cy="1731"/>
            </a:xfrm>
          </p:grpSpPr>
          <p:sp>
            <p:nvSpPr>
              <p:cNvPr id="21532" name="Line 99"/>
              <p:cNvSpPr>
                <a:spLocks noChangeShapeType="1"/>
              </p:cNvSpPr>
              <p:nvPr/>
            </p:nvSpPr>
            <p:spPr bwMode="auto">
              <a:xfrm>
                <a:off x="5261" y="1648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33" name="Line 100"/>
              <p:cNvSpPr>
                <a:spLocks noChangeShapeType="1"/>
              </p:cNvSpPr>
              <p:nvPr/>
            </p:nvSpPr>
            <p:spPr bwMode="auto">
              <a:xfrm>
                <a:off x="5290" y="2923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34" name="Line 101"/>
              <p:cNvSpPr>
                <a:spLocks noChangeShapeType="1"/>
              </p:cNvSpPr>
              <p:nvPr/>
            </p:nvSpPr>
            <p:spPr bwMode="auto">
              <a:xfrm rot="-5400000">
                <a:off x="4835" y="2272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35" name="Text Box 102"/>
              <p:cNvSpPr txBox="1">
                <a:spLocks noChangeArrowheads="1"/>
              </p:cNvSpPr>
              <p:nvPr/>
            </p:nvSpPr>
            <p:spPr bwMode="auto">
              <a:xfrm>
                <a:off x="5189" y="2144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21536" name="Text Box 103"/>
              <p:cNvSpPr txBox="1">
                <a:spLocks noChangeArrowheads="1"/>
              </p:cNvSpPr>
              <p:nvPr/>
            </p:nvSpPr>
            <p:spPr bwMode="auto">
              <a:xfrm>
                <a:off x="5189" y="261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21537" name="Text Box 104"/>
              <p:cNvSpPr txBox="1">
                <a:spLocks noChangeArrowheads="1"/>
              </p:cNvSpPr>
              <p:nvPr/>
            </p:nvSpPr>
            <p:spPr bwMode="auto">
              <a:xfrm>
                <a:off x="5189" y="2336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1538" name="Text Box 105"/>
              <p:cNvSpPr txBox="1">
                <a:spLocks noChangeArrowheads="1"/>
              </p:cNvSpPr>
              <p:nvPr/>
            </p:nvSpPr>
            <p:spPr bwMode="auto">
              <a:xfrm>
                <a:off x="5290" y="1703"/>
                <a:ext cx="28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FFFF00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FFFF00"/>
                    </a:solidFill>
                  </a:rPr>
                  <a:t>C</a:t>
                </a:r>
                <a:endParaRPr lang="en-GB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1539" name="Text Box 106"/>
              <p:cNvSpPr txBox="1">
                <a:spLocks noChangeArrowheads="1"/>
              </p:cNvSpPr>
              <p:nvPr/>
            </p:nvSpPr>
            <p:spPr bwMode="auto">
              <a:xfrm>
                <a:off x="4637" y="2157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I</a:t>
                </a:r>
                <a:r>
                  <a:rPr lang="en-GB" sz="2400" b="1" baseline="-25000" dirty="0">
                    <a:solidFill>
                      <a:schemeClr val="bg1"/>
                    </a:solidFill>
                  </a:rPr>
                  <a:t>B</a:t>
                </a:r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40" name="Text Box 107"/>
              <p:cNvSpPr txBox="1">
                <a:spLocks noChangeArrowheads="1"/>
              </p:cNvSpPr>
              <p:nvPr/>
            </p:nvSpPr>
            <p:spPr bwMode="auto">
              <a:xfrm>
                <a:off x="5346" y="2979"/>
                <a:ext cx="28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33CCFF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33CCFF"/>
                    </a:solidFill>
                  </a:rPr>
                  <a:t>E</a:t>
                </a:r>
                <a:endParaRPr lang="en-GB" sz="2400" b="1">
                  <a:solidFill>
                    <a:srgbClr val="33CCFF"/>
                  </a:solidFill>
                </a:endParaRPr>
              </a:p>
            </p:txBody>
          </p:sp>
        </p:grpSp>
      </p:grp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2703513" y="3311525"/>
            <a:ext cx="2543175" cy="1325563"/>
            <a:chOff x="1703" y="2086"/>
            <a:chExt cx="1602" cy="835"/>
          </a:xfrm>
        </p:grpSpPr>
        <p:grpSp>
          <p:nvGrpSpPr>
            <p:cNvPr id="21519" name="Group 12"/>
            <p:cNvGrpSpPr>
              <a:grpSpLocks/>
            </p:cNvGrpSpPr>
            <p:nvPr/>
          </p:nvGrpSpPr>
          <p:grpSpPr bwMode="auto">
            <a:xfrm>
              <a:off x="2058" y="2086"/>
              <a:ext cx="652" cy="835"/>
              <a:chOff x="2823" y="2435"/>
              <a:chExt cx="652" cy="835"/>
            </a:xfrm>
          </p:grpSpPr>
          <p:sp>
            <p:nvSpPr>
              <p:cNvPr id="21523" name="Oval 5"/>
              <p:cNvSpPr>
                <a:spLocks noChangeArrowheads="1"/>
              </p:cNvSpPr>
              <p:nvPr/>
            </p:nvSpPr>
            <p:spPr bwMode="auto">
              <a:xfrm>
                <a:off x="2967" y="2606"/>
                <a:ext cx="508" cy="473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6"/>
              <p:cNvSpPr>
                <a:spLocks noChangeShapeType="1"/>
              </p:cNvSpPr>
              <p:nvPr/>
            </p:nvSpPr>
            <p:spPr bwMode="auto">
              <a:xfrm>
                <a:off x="3114" y="2688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25" name="Line 7"/>
              <p:cNvSpPr>
                <a:spLocks noChangeShapeType="1"/>
              </p:cNvSpPr>
              <p:nvPr/>
            </p:nvSpPr>
            <p:spPr bwMode="auto">
              <a:xfrm>
                <a:off x="3122" y="2902"/>
                <a:ext cx="249" cy="13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26" name="Line 8"/>
              <p:cNvSpPr>
                <a:spLocks noChangeShapeType="1"/>
              </p:cNvSpPr>
              <p:nvPr/>
            </p:nvSpPr>
            <p:spPr bwMode="auto">
              <a:xfrm flipV="1">
                <a:off x="3123" y="2649"/>
                <a:ext cx="236" cy="13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 flipV="1">
                <a:off x="2823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28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3353" y="3032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29" name="Line 11"/>
              <p:cNvSpPr>
                <a:spLocks noChangeShapeType="1"/>
              </p:cNvSpPr>
              <p:nvPr/>
            </p:nvSpPr>
            <p:spPr bwMode="auto">
              <a:xfrm flipV="1">
                <a:off x="3360" y="2435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1520" name="Text Box 108"/>
            <p:cNvSpPr txBox="1">
              <a:spLocks noChangeArrowheads="1"/>
            </p:cNvSpPr>
            <p:nvPr/>
          </p:nvSpPr>
          <p:spPr bwMode="auto">
            <a:xfrm>
              <a:off x="2568" y="2642"/>
              <a:ext cx="7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66FF33"/>
                  </a:solidFill>
                </a:rPr>
                <a:t>E (n jtn)</a:t>
              </a:r>
            </a:p>
          </p:txBody>
        </p:sp>
        <p:sp>
          <p:nvSpPr>
            <p:cNvPr id="21521" name="Text Box 109"/>
            <p:cNvSpPr txBox="1">
              <a:spLocks noChangeArrowheads="1"/>
            </p:cNvSpPr>
            <p:nvPr/>
          </p:nvSpPr>
          <p:spPr bwMode="auto">
            <a:xfrm>
              <a:off x="2568" y="2156"/>
              <a:ext cx="7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66FF33"/>
                  </a:solidFill>
                </a:rPr>
                <a:t>C (n jtn)</a:t>
              </a:r>
            </a:p>
          </p:txBody>
        </p:sp>
        <p:sp>
          <p:nvSpPr>
            <p:cNvPr id="21522" name="Text Box 110"/>
            <p:cNvSpPr txBox="1">
              <a:spLocks noChangeArrowheads="1"/>
            </p:cNvSpPr>
            <p:nvPr/>
          </p:nvSpPr>
          <p:spPr bwMode="auto">
            <a:xfrm>
              <a:off x="1703" y="2273"/>
              <a:ext cx="62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66FF33"/>
                  </a:solidFill>
                </a:rPr>
                <a:t>B (p jtn)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>
          <a:xfrm>
            <a:off x="-2958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Basic Transistor Operation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80" grpId="0"/>
      <p:bldP spid="123992" grpId="0"/>
      <p:bldP spid="1239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bg1"/>
                </a:solidFill>
              </a:rPr>
              <a:t>In a PNP BJT, biasing is done in the reverse direction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31800" y="4002088"/>
            <a:ext cx="3883025" cy="2217737"/>
            <a:chOff x="264" y="2833"/>
            <a:chExt cx="2446" cy="1397"/>
          </a:xfrm>
        </p:grpSpPr>
        <p:grpSp>
          <p:nvGrpSpPr>
            <p:cNvPr id="22589" name="Group 16"/>
            <p:cNvGrpSpPr>
              <a:grpSpLocks/>
            </p:cNvGrpSpPr>
            <p:nvPr/>
          </p:nvGrpSpPr>
          <p:grpSpPr bwMode="auto">
            <a:xfrm>
              <a:off x="2493" y="4110"/>
              <a:ext cx="217" cy="120"/>
              <a:chOff x="864" y="1680"/>
              <a:chExt cx="192" cy="108"/>
            </a:xfrm>
          </p:grpSpPr>
          <p:sp>
            <p:nvSpPr>
              <p:cNvPr id="22603" name="Line 1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604" name="Line 18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605" name="Line 19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590" name="Line 20"/>
            <p:cNvSpPr>
              <a:spLocks noChangeShapeType="1"/>
            </p:cNvSpPr>
            <p:nvPr/>
          </p:nvSpPr>
          <p:spPr bwMode="auto">
            <a:xfrm>
              <a:off x="2580" y="3345"/>
              <a:ext cx="15" cy="7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2591" name="Group 74"/>
            <p:cNvGrpSpPr>
              <a:grpSpLocks/>
            </p:cNvGrpSpPr>
            <p:nvPr/>
          </p:nvGrpSpPr>
          <p:grpSpPr bwMode="auto">
            <a:xfrm>
              <a:off x="264" y="2833"/>
              <a:ext cx="2333" cy="1080"/>
              <a:chOff x="264" y="2833"/>
              <a:chExt cx="2333" cy="1080"/>
            </a:xfrm>
          </p:grpSpPr>
          <p:sp>
            <p:nvSpPr>
              <p:cNvPr id="22592" name="Line 14"/>
              <p:cNvSpPr>
                <a:spLocks noChangeShapeType="1"/>
              </p:cNvSpPr>
              <p:nvPr/>
            </p:nvSpPr>
            <p:spPr bwMode="auto">
              <a:xfrm>
                <a:off x="1747" y="2925"/>
                <a:ext cx="311" cy="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2593" name="Group 73"/>
              <p:cNvGrpSpPr>
                <a:grpSpLocks/>
              </p:cNvGrpSpPr>
              <p:nvPr/>
            </p:nvGrpSpPr>
            <p:grpSpPr bwMode="auto">
              <a:xfrm>
                <a:off x="264" y="2833"/>
                <a:ext cx="2333" cy="1080"/>
                <a:chOff x="264" y="2833"/>
                <a:chExt cx="2333" cy="1080"/>
              </a:xfrm>
            </p:grpSpPr>
            <p:sp>
              <p:nvSpPr>
                <p:cNvPr id="22594" name="Freeform 13"/>
                <p:cNvSpPr>
                  <a:spLocks/>
                </p:cNvSpPr>
                <p:nvPr/>
              </p:nvSpPr>
              <p:spPr bwMode="auto">
                <a:xfrm>
                  <a:off x="1440" y="2833"/>
                  <a:ext cx="319" cy="180"/>
                </a:xfrm>
                <a:custGeom>
                  <a:avLst/>
                  <a:gdLst>
                    <a:gd name="T0" fmla="*/ 0 w 2475"/>
                    <a:gd name="T1" fmla="*/ 88 h 1110"/>
                    <a:gd name="T2" fmla="*/ 25 w 2475"/>
                    <a:gd name="T3" fmla="*/ 2 h 1110"/>
                    <a:gd name="T4" fmla="*/ 52 w 2475"/>
                    <a:gd name="T5" fmla="*/ 178 h 1110"/>
                    <a:gd name="T6" fmla="*/ 99 w 2475"/>
                    <a:gd name="T7" fmla="*/ 2 h 1110"/>
                    <a:gd name="T8" fmla="*/ 128 w 2475"/>
                    <a:gd name="T9" fmla="*/ 178 h 1110"/>
                    <a:gd name="T10" fmla="*/ 178 w 2475"/>
                    <a:gd name="T11" fmla="*/ 0 h 1110"/>
                    <a:gd name="T12" fmla="*/ 211 w 2475"/>
                    <a:gd name="T13" fmla="*/ 180 h 1110"/>
                    <a:gd name="T14" fmla="*/ 259 w 2475"/>
                    <a:gd name="T15" fmla="*/ 0 h 1110"/>
                    <a:gd name="T16" fmla="*/ 290 w 2475"/>
                    <a:gd name="T17" fmla="*/ 180 h 1110"/>
                    <a:gd name="T18" fmla="*/ 319 w 2475"/>
                    <a:gd name="T19" fmla="*/ 88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95" name="Freeform 15"/>
                <p:cNvSpPr>
                  <a:spLocks/>
                </p:cNvSpPr>
                <p:nvPr/>
              </p:nvSpPr>
              <p:spPr bwMode="auto">
                <a:xfrm>
                  <a:off x="796" y="2918"/>
                  <a:ext cx="646" cy="440"/>
                </a:xfrm>
                <a:custGeom>
                  <a:avLst/>
                  <a:gdLst>
                    <a:gd name="T0" fmla="*/ 646 w 636"/>
                    <a:gd name="T1" fmla="*/ 0 h 474"/>
                    <a:gd name="T2" fmla="*/ 0 w 636"/>
                    <a:gd name="T3" fmla="*/ 0 h 474"/>
                    <a:gd name="T4" fmla="*/ 0 w 636"/>
                    <a:gd name="T5" fmla="*/ 440 h 474"/>
                    <a:gd name="T6" fmla="*/ 0 60000 65536"/>
                    <a:gd name="T7" fmla="*/ 0 60000 65536"/>
                    <a:gd name="T8" fmla="*/ 0 60000 65536"/>
                    <a:gd name="T9" fmla="*/ 0 w 636"/>
                    <a:gd name="T10" fmla="*/ 0 h 474"/>
                    <a:gd name="T11" fmla="*/ 636 w 636"/>
                    <a:gd name="T12" fmla="*/ 474 h 4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6" h="474">
                      <a:moveTo>
                        <a:pt x="636" y="0"/>
                      </a:moveTo>
                      <a:lnTo>
                        <a:pt x="0" y="0"/>
                      </a:lnTo>
                      <a:lnTo>
                        <a:pt x="0" y="474"/>
                      </a:ln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96" name="Freeform 21"/>
                <p:cNvSpPr>
                  <a:spLocks/>
                </p:cNvSpPr>
                <p:nvPr/>
              </p:nvSpPr>
              <p:spPr bwMode="auto">
                <a:xfrm>
                  <a:off x="796" y="3515"/>
                  <a:ext cx="1801" cy="398"/>
                </a:xfrm>
                <a:custGeom>
                  <a:avLst/>
                  <a:gdLst>
                    <a:gd name="T0" fmla="*/ 0 w 1596"/>
                    <a:gd name="T1" fmla="*/ 0 h 468"/>
                    <a:gd name="T2" fmla="*/ 0 w 1596"/>
                    <a:gd name="T3" fmla="*/ 398 h 468"/>
                    <a:gd name="T4" fmla="*/ 1801 w 1596"/>
                    <a:gd name="T5" fmla="*/ 398 h 468"/>
                    <a:gd name="T6" fmla="*/ 0 60000 65536"/>
                    <a:gd name="T7" fmla="*/ 0 60000 65536"/>
                    <a:gd name="T8" fmla="*/ 0 60000 65536"/>
                    <a:gd name="T9" fmla="*/ 0 w 1596"/>
                    <a:gd name="T10" fmla="*/ 0 h 468"/>
                    <a:gd name="T11" fmla="*/ 1596 w 1596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6" h="468">
                      <a:moveTo>
                        <a:pt x="0" y="0"/>
                      </a:moveTo>
                      <a:lnTo>
                        <a:pt x="0" y="468"/>
                      </a:lnTo>
                      <a:lnTo>
                        <a:pt x="1596" y="468"/>
                      </a:ln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22597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676" y="3365"/>
                  <a:ext cx="220" cy="150"/>
                  <a:chOff x="2542" y="4003"/>
                  <a:chExt cx="510" cy="375"/>
                </a:xfrm>
              </p:grpSpPr>
              <p:sp>
                <p:nvSpPr>
                  <p:cNvPr id="22599" name="Line 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748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600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007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601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97" y="3994"/>
                    <a:ext cx="0" cy="51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602" name="Line 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07" y="4253"/>
                    <a:ext cx="0" cy="25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259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64" y="3266"/>
                  <a:ext cx="50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 dirty="0">
                      <a:solidFill>
                        <a:schemeClr val="bg1"/>
                      </a:solidFill>
                    </a:rPr>
                    <a:t>V</a:t>
                  </a:r>
                  <a:r>
                    <a:rPr lang="en-GB" sz="2400" b="1" baseline="-25000" dirty="0">
                      <a:solidFill>
                        <a:schemeClr val="bg1"/>
                      </a:solidFill>
                    </a:rPr>
                    <a:t>BB</a:t>
                  </a:r>
                  <a:endParaRPr lang="en-GB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82700" y="3473450"/>
            <a:ext cx="723900" cy="544513"/>
            <a:chOff x="1290" y="2582"/>
            <a:chExt cx="456" cy="343"/>
          </a:xfrm>
        </p:grpSpPr>
        <p:sp>
          <p:nvSpPr>
            <p:cNvPr id="22587" name="Line 29"/>
            <p:cNvSpPr>
              <a:spLocks noChangeShapeType="1"/>
            </p:cNvSpPr>
            <p:nvPr/>
          </p:nvSpPr>
          <p:spPr bwMode="auto">
            <a:xfrm rot="-5400000">
              <a:off x="1518" y="2697"/>
              <a:ext cx="0" cy="45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88" name="Text Box 30"/>
            <p:cNvSpPr txBox="1">
              <a:spLocks noChangeArrowheads="1"/>
            </p:cNvSpPr>
            <p:nvPr/>
          </p:nvSpPr>
          <p:spPr bwMode="auto">
            <a:xfrm>
              <a:off x="1320" y="2582"/>
              <a:ext cx="2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I</a:t>
              </a:r>
              <a:r>
                <a:rPr lang="en-GB" sz="2400" b="1" baseline="-25000" dirty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871663" y="4279900"/>
            <a:ext cx="2089150" cy="1354138"/>
            <a:chOff x="1774" y="2869"/>
            <a:chExt cx="1316" cy="853"/>
          </a:xfrm>
        </p:grpSpPr>
        <p:sp>
          <p:nvSpPr>
            <p:cNvPr id="22584" name="AutoShape 32"/>
            <p:cNvSpPr>
              <a:spLocks noChangeArrowheads="1"/>
            </p:cNvSpPr>
            <p:nvPr/>
          </p:nvSpPr>
          <p:spPr bwMode="auto">
            <a:xfrm>
              <a:off x="1774" y="3266"/>
              <a:ext cx="1078" cy="456"/>
            </a:xfrm>
            <a:prstGeom prst="wedgeRoundRectCallout">
              <a:avLst>
                <a:gd name="adj1" fmla="val 43611"/>
                <a:gd name="adj2" fmla="val -87500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i="1">
                  <a:solidFill>
                    <a:srgbClr val="FF0000"/>
                  </a:solidFill>
                  <a:latin typeface="Comic Sans MS" pitchFamily="66" charset="0"/>
                </a:rPr>
                <a:t>B-E forward</a:t>
              </a:r>
            </a:p>
            <a:p>
              <a:pPr algn="ctr"/>
              <a:r>
                <a:rPr lang="en-GB" i="1">
                  <a:solidFill>
                    <a:srgbClr val="FF0000"/>
                  </a:solidFill>
                  <a:latin typeface="Comic Sans MS" pitchFamily="66" charset="0"/>
                </a:rPr>
                <a:t>biased</a:t>
              </a:r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22585" name="Text Box 33"/>
            <p:cNvSpPr txBox="1">
              <a:spLocks noChangeArrowheads="1"/>
            </p:cNvSpPr>
            <p:nvPr/>
          </p:nvSpPr>
          <p:spPr bwMode="auto">
            <a:xfrm>
              <a:off x="2398" y="2869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2586" name="Text Box 34"/>
            <p:cNvSpPr txBox="1">
              <a:spLocks noChangeArrowheads="1"/>
            </p:cNvSpPr>
            <p:nvPr/>
          </p:nvSpPr>
          <p:spPr bwMode="auto">
            <a:xfrm>
              <a:off x="2880" y="317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3986213" y="2757488"/>
            <a:ext cx="3465512" cy="2967037"/>
            <a:chOff x="2511" y="2049"/>
            <a:chExt cx="2183" cy="1869"/>
          </a:xfrm>
        </p:grpSpPr>
        <p:sp>
          <p:nvSpPr>
            <p:cNvPr id="22573" name="Line 38"/>
            <p:cNvSpPr>
              <a:spLocks noChangeShapeType="1"/>
            </p:cNvSpPr>
            <p:nvPr/>
          </p:nvSpPr>
          <p:spPr bwMode="auto">
            <a:xfrm rot="16200000" flipH="1">
              <a:off x="2522" y="2131"/>
              <a:ext cx="168" cy="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2574" name="Group 77"/>
            <p:cNvGrpSpPr>
              <a:grpSpLocks/>
            </p:cNvGrpSpPr>
            <p:nvPr/>
          </p:nvGrpSpPr>
          <p:grpSpPr bwMode="auto">
            <a:xfrm>
              <a:off x="2511" y="2049"/>
              <a:ext cx="2183" cy="1869"/>
              <a:chOff x="2511" y="2049"/>
              <a:chExt cx="2183" cy="1869"/>
            </a:xfrm>
          </p:grpSpPr>
          <p:sp>
            <p:nvSpPr>
              <p:cNvPr id="22575" name="Freeform 37"/>
              <p:cNvSpPr>
                <a:spLocks/>
              </p:cNvSpPr>
              <p:nvPr/>
            </p:nvSpPr>
            <p:spPr bwMode="auto">
              <a:xfrm rot="16578430" flipH="1">
                <a:off x="2457" y="2271"/>
                <a:ext cx="282" cy="174"/>
              </a:xfrm>
              <a:custGeom>
                <a:avLst/>
                <a:gdLst>
                  <a:gd name="T0" fmla="*/ 0 w 2475"/>
                  <a:gd name="T1" fmla="*/ 85 h 1110"/>
                  <a:gd name="T2" fmla="*/ 22 w 2475"/>
                  <a:gd name="T3" fmla="*/ 2 h 1110"/>
                  <a:gd name="T4" fmla="*/ 46 w 2475"/>
                  <a:gd name="T5" fmla="*/ 172 h 1110"/>
                  <a:gd name="T6" fmla="*/ 87 w 2475"/>
                  <a:gd name="T7" fmla="*/ 2 h 1110"/>
                  <a:gd name="T8" fmla="*/ 113 w 2475"/>
                  <a:gd name="T9" fmla="*/ 172 h 1110"/>
                  <a:gd name="T10" fmla="*/ 157 w 2475"/>
                  <a:gd name="T11" fmla="*/ 0 h 1110"/>
                  <a:gd name="T12" fmla="*/ 186 w 2475"/>
                  <a:gd name="T13" fmla="*/ 174 h 1110"/>
                  <a:gd name="T14" fmla="*/ 229 w 2475"/>
                  <a:gd name="T15" fmla="*/ 0 h 1110"/>
                  <a:gd name="T16" fmla="*/ 256 w 2475"/>
                  <a:gd name="T17" fmla="*/ 174 h 1110"/>
                  <a:gd name="T18" fmla="*/ 282 w 2475"/>
                  <a:gd name="T19" fmla="*/ 85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76" name="Freeform 39"/>
              <p:cNvSpPr>
                <a:spLocks/>
              </p:cNvSpPr>
              <p:nvPr/>
            </p:nvSpPr>
            <p:spPr bwMode="auto">
              <a:xfrm flipH="1">
                <a:off x="2595" y="2049"/>
                <a:ext cx="1518" cy="819"/>
              </a:xfrm>
              <a:custGeom>
                <a:avLst/>
                <a:gdLst>
                  <a:gd name="T0" fmla="*/ 1518 w 636"/>
                  <a:gd name="T1" fmla="*/ 0 h 474"/>
                  <a:gd name="T2" fmla="*/ 0 w 636"/>
                  <a:gd name="T3" fmla="*/ 0 h 474"/>
                  <a:gd name="T4" fmla="*/ 0 w 636"/>
                  <a:gd name="T5" fmla="*/ 819 h 474"/>
                  <a:gd name="T6" fmla="*/ 0 60000 65536"/>
                  <a:gd name="T7" fmla="*/ 0 60000 65536"/>
                  <a:gd name="T8" fmla="*/ 0 60000 65536"/>
                  <a:gd name="T9" fmla="*/ 0 w 636"/>
                  <a:gd name="T10" fmla="*/ 0 h 474"/>
                  <a:gd name="T11" fmla="*/ 636 w 636"/>
                  <a:gd name="T12" fmla="*/ 474 h 4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6" h="474">
                    <a:moveTo>
                      <a:pt x="636" y="0"/>
                    </a:moveTo>
                    <a:lnTo>
                      <a:pt x="0" y="0"/>
                    </a:lnTo>
                    <a:lnTo>
                      <a:pt x="0" y="474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77" name="Freeform 40"/>
              <p:cNvSpPr>
                <a:spLocks/>
              </p:cNvSpPr>
              <p:nvPr/>
            </p:nvSpPr>
            <p:spPr bwMode="auto">
              <a:xfrm flipH="1">
                <a:off x="2604" y="3026"/>
                <a:ext cx="1505" cy="892"/>
              </a:xfrm>
              <a:custGeom>
                <a:avLst/>
                <a:gdLst>
                  <a:gd name="T0" fmla="*/ 0 w 1596"/>
                  <a:gd name="T1" fmla="*/ 0 h 468"/>
                  <a:gd name="T2" fmla="*/ 0 w 1596"/>
                  <a:gd name="T3" fmla="*/ 892 h 468"/>
                  <a:gd name="T4" fmla="*/ 1505 w 1596"/>
                  <a:gd name="T5" fmla="*/ 892 h 468"/>
                  <a:gd name="T6" fmla="*/ 0 60000 65536"/>
                  <a:gd name="T7" fmla="*/ 0 60000 65536"/>
                  <a:gd name="T8" fmla="*/ 0 60000 65536"/>
                  <a:gd name="T9" fmla="*/ 0 w 1596"/>
                  <a:gd name="T10" fmla="*/ 0 h 468"/>
                  <a:gd name="T11" fmla="*/ 1596 w 1596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6" h="468">
                    <a:moveTo>
                      <a:pt x="0" y="0"/>
                    </a:moveTo>
                    <a:lnTo>
                      <a:pt x="0" y="468"/>
                    </a:lnTo>
                    <a:lnTo>
                      <a:pt x="1596" y="468"/>
                    </a:ln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2578" name="Group 41"/>
              <p:cNvGrpSpPr>
                <a:grpSpLocks/>
              </p:cNvGrpSpPr>
              <p:nvPr/>
            </p:nvGrpSpPr>
            <p:grpSpPr bwMode="auto">
              <a:xfrm rot="10800000" flipH="1">
                <a:off x="4000" y="2868"/>
                <a:ext cx="219" cy="150"/>
                <a:chOff x="2542" y="4003"/>
                <a:chExt cx="510" cy="375"/>
              </a:xfrm>
            </p:grpSpPr>
            <p:sp>
              <p:nvSpPr>
                <p:cNvPr id="22580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748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81" name="Line 43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007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82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2797" y="3994"/>
                  <a:ext cx="0" cy="51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83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807" y="4253"/>
                  <a:ext cx="0" cy="25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2579" name="Text Box 46"/>
              <p:cNvSpPr txBox="1">
                <a:spLocks noChangeArrowheads="1"/>
              </p:cNvSpPr>
              <p:nvPr/>
            </p:nvSpPr>
            <p:spPr bwMode="auto">
              <a:xfrm>
                <a:off x="4190" y="2812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FFFF00"/>
                    </a:solidFill>
                  </a:rPr>
                  <a:t>V</a:t>
                </a:r>
                <a:r>
                  <a:rPr lang="en-GB" sz="2400" b="1" baseline="-25000">
                    <a:solidFill>
                      <a:srgbClr val="FFFF00"/>
                    </a:solidFill>
                  </a:rPr>
                  <a:t>CC</a:t>
                </a:r>
                <a:endParaRPr lang="en-GB" sz="24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1916113" y="2663825"/>
            <a:ext cx="2097087" cy="1266825"/>
            <a:chOff x="1689" y="2132"/>
            <a:chExt cx="1321" cy="798"/>
          </a:xfrm>
        </p:grpSpPr>
        <p:sp>
          <p:nvSpPr>
            <p:cNvPr id="22570" name="AutoShape 48"/>
            <p:cNvSpPr>
              <a:spLocks noChangeArrowheads="1"/>
            </p:cNvSpPr>
            <p:nvPr/>
          </p:nvSpPr>
          <p:spPr bwMode="auto">
            <a:xfrm>
              <a:off x="1689" y="2132"/>
              <a:ext cx="1078" cy="456"/>
            </a:xfrm>
            <a:prstGeom prst="wedgeRoundRectCallout">
              <a:avLst>
                <a:gd name="adj1" fmla="val 46569"/>
                <a:gd name="adj2" fmla="val 83991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i="1">
                  <a:solidFill>
                    <a:srgbClr val="0000FF"/>
                  </a:solidFill>
                  <a:latin typeface="Comic Sans MS" pitchFamily="66" charset="0"/>
                </a:rPr>
                <a:t>B-C reverse </a:t>
              </a:r>
            </a:p>
            <a:p>
              <a:pPr algn="ctr"/>
              <a:r>
                <a:rPr lang="en-GB" i="1">
                  <a:solidFill>
                    <a:srgbClr val="0000FF"/>
                  </a:solidFill>
                  <a:latin typeface="Comic Sans MS" pitchFamily="66" charset="0"/>
                </a:rPr>
                <a:t>biased</a:t>
              </a:r>
              <a:endParaRPr lang="en-GB" sz="2400">
                <a:solidFill>
                  <a:srgbClr val="0000FF"/>
                </a:solidFill>
              </a:endParaRPr>
            </a:p>
          </p:txBody>
        </p:sp>
        <p:sp>
          <p:nvSpPr>
            <p:cNvPr id="22571" name="Text Box 49"/>
            <p:cNvSpPr txBox="1">
              <a:spLocks noChangeArrowheads="1"/>
            </p:cNvSpPr>
            <p:nvPr/>
          </p:nvSpPr>
          <p:spPr bwMode="auto">
            <a:xfrm>
              <a:off x="2767" y="2330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33CCFF"/>
                  </a:solidFill>
                </a:rPr>
                <a:t>-</a:t>
              </a:r>
            </a:p>
          </p:txBody>
        </p:sp>
        <p:sp>
          <p:nvSpPr>
            <p:cNvPr id="22572" name="Text Box 50"/>
            <p:cNvSpPr txBox="1">
              <a:spLocks noChangeArrowheads="1"/>
            </p:cNvSpPr>
            <p:nvPr/>
          </p:nvSpPr>
          <p:spPr bwMode="auto">
            <a:xfrm>
              <a:off x="2455" y="2642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33CCFF"/>
                  </a:solidFill>
                </a:rPr>
                <a:t>+</a:t>
              </a:r>
            </a:p>
          </p:txBody>
        </p:sp>
      </p:grpSp>
      <p:sp>
        <p:nvSpPr>
          <p:cNvPr id="124979" name="Text Box 51"/>
          <p:cNvSpPr txBox="1">
            <a:spLocks noChangeArrowheads="1"/>
          </p:cNvSpPr>
          <p:nvPr/>
        </p:nvSpPr>
        <p:spPr bwMode="auto">
          <a:xfrm>
            <a:off x="161925" y="5762625"/>
            <a:ext cx="379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bg1"/>
                </a:solidFill>
              </a:rPr>
              <a:t>Base-Emitter Biasing Circuit</a:t>
            </a:r>
          </a:p>
        </p:txBody>
      </p:sp>
      <p:sp>
        <p:nvSpPr>
          <p:cNvPr id="124980" name="Text Box 52"/>
          <p:cNvSpPr txBox="1">
            <a:spLocks noChangeArrowheads="1"/>
          </p:cNvSpPr>
          <p:nvPr/>
        </p:nvSpPr>
        <p:spPr bwMode="auto">
          <a:xfrm>
            <a:off x="4349750" y="5768975"/>
            <a:ext cx="4002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FF00"/>
                </a:solidFill>
              </a:rPr>
              <a:t>Collector-Emitter Biasing Circuit</a:t>
            </a: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392613" y="2843213"/>
            <a:ext cx="452437" cy="723900"/>
            <a:chOff x="2652" y="1676"/>
            <a:chExt cx="285" cy="456"/>
          </a:xfrm>
        </p:grpSpPr>
        <p:sp>
          <p:nvSpPr>
            <p:cNvPr id="22568" name="Line 54"/>
            <p:cNvSpPr>
              <a:spLocks noChangeShapeType="1"/>
            </p:cNvSpPr>
            <p:nvPr/>
          </p:nvSpPr>
          <p:spPr bwMode="auto">
            <a:xfrm>
              <a:off x="2652" y="1676"/>
              <a:ext cx="0" cy="45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69" name="Text Box 55"/>
            <p:cNvSpPr txBox="1">
              <a:spLocks noChangeArrowheads="1"/>
            </p:cNvSpPr>
            <p:nvPr/>
          </p:nvSpPr>
          <p:spPr bwMode="auto">
            <a:xfrm>
              <a:off x="2653" y="1731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FFFF00"/>
                  </a:solidFill>
                </a:rPr>
                <a:t>I</a:t>
              </a:r>
              <a:r>
                <a:rPr lang="en-GB" sz="2400" b="1" baseline="-25000">
                  <a:solidFill>
                    <a:srgbClr val="FFFF00"/>
                  </a:solidFill>
                </a:rPr>
                <a:t>C</a:t>
              </a:r>
              <a:endParaRPr lang="en-GB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7358063" y="2886075"/>
            <a:ext cx="1624012" cy="2747963"/>
            <a:chOff x="4607" y="1648"/>
            <a:chExt cx="1023" cy="1731"/>
          </a:xfrm>
        </p:grpSpPr>
        <p:grpSp>
          <p:nvGrpSpPr>
            <p:cNvPr id="22554" name="Group 57"/>
            <p:cNvGrpSpPr>
              <a:grpSpLocks/>
            </p:cNvGrpSpPr>
            <p:nvPr/>
          </p:nvGrpSpPr>
          <p:grpSpPr bwMode="auto">
            <a:xfrm>
              <a:off x="5063" y="2103"/>
              <a:ext cx="456" cy="823"/>
              <a:chOff x="4978" y="2046"/>
              <a:chExt cx="456" cy="763"/>
            </a:xfrm>
          </p:grpSpPr>
          <p:sp>
            <p:nvSpPr>
              <p:cNvPr id="22565" name="Rectangle 58"/>
              <p:cNvSpPr>
                <a:spLocks noChangeArrowheads="1"/>
              </p:cNvSpPr>
              <p:nvPr/>
            </p:nvSpPr>
            <p:spPr bwMode="auto">
              <a:xfrm>
                <a:off x="4978" y="2046"/>
                <a:ext cx="456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59"/>
              <p:cNvSpPr>
                <a:spLocks noChangeArrowheads="1"/>
              </p:cNvSpPr>
              <p:nvPr/>
            </p:nvSpPr>
            <p:spPr bwMode="auto">
              <a:xfrm>
                <a:off x="4978" y="2349"/>
                <a:ext cx="456" cy="16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60"/>
              <p:cNvSpPr>
                <a:spLocks noChangeArrowheads="1"/>
              </p:cNvSpPr>
              <p:nvPr/>
            </p:nvSpPr>
            <p:spPr bwMode="auto">
              <a:xfrm>
                <a:off x="4978" y="2497"/>
                <a:ext cx="456" cy="31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5" name="Group 61"/>
            <p:cNvGrpSpPr>
              <a:grpSpLocks/>
            </p:cNvGrpSpPr>
            <p:nvPr/>
          </p:nvGrpSpPr>
          <p:grpSpPr bwMode="auto">
            <a:xfrm>
              <a:off x="4607" y="1648"/>
              <a:ext cx="1023" cy="1731"/>
              <a:chOff x="4607" y="1648"/>
              <a:chExt cx="1023" cy="1731"/>
            </a:xfrm>
          </p:grpSpPr>
          <p:sp>
            <p:nvSpPr>
              <p:cNvPr id="22556" name="Line 62"/>
              <p:cNvSpPr>
                <a:spLocks noChangeShapeType="1"/>
              </p:cNvSpPr>
              <p:nvPr/>
            </p:nvSpPr>
            <p:spPr bwMode="auto">
              <a:xfrm>
                <a:off x="5261" y="1648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57" name="Line 63"/>
              <p:cNvSpPr>
                <a:spLocks noChangeShapeType="1"/>
              </p:cNvSpPr>
              <p:nvPr/>
            </p:nvSpPr>
            <p:spPr bwMode="auto">
              <a:xfrm>
                <a:off x="5290" y="2923"/>
                <a:ext cx="0" cy="456"/>
              </a:xfrm>
              <a:prstGeom prst="line">
                <a:avLst/>
              </a:prstGeom>
              <a:noFill/>
              <a:ln w="38100">
                <a:solidFill>
                  <a:srgbClr val="33CC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58" name="Line 64"/>
              <p:cNvSpPr>
                <a:spLocks noChangeShapeType="1"/>
              </p:cNvSpPr>
              <p:nvPr/>
            </p:nvSpPr>
            <p:spPr bwMode="auto">
              <a:xfrm rot="-5400000">
                <a:off x="4835" y="2272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59" name="Text Box 65"/>
              <p:cNvSpPr txBox="1">
                <a:spLocks noChangeArrowheads="1"/>
              </p:cNvSpPr>
              <p:nvPr/>
            </p:nvSpPr>
            <p:spPr bwMode="auto">
              <a:xfrm>
                <a:off x="5189" y="2144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2560" name="Text Box 66"/>
              <p:cNvSpPr txBox="1">
                <a:spLocks noChangeArrowheads="1"/>
              </p:cNvSpPr>
              <p:nvPr/>
            </p:nvSpPr>
            <p:spPr bwMode="auto">
              <a:xfrm>
                <a:off x="5189" y="261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2561" name="Text Box 67"/>
              <p:cNvSpPr txBox="1">
                <a:spLocks noChangeArrowheads="1"/>
              </p:cNvSpPr>
              <p:nvPr/>
            </p:nvSpPr>
            <p:spPr bwMode="auto">
              <a:xfrm>
                <a:off x="5189" y="2336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22562" name="Text Box 68"/>
              <p:cNvSpPr txBox="1">
                <a:spLocks noChangeArrowheads="1"/>
              </p:cNvSpPr>
              <p:nvPr/>
            </p:nvSpPr>
            <p:spPr bwMode="auto">
              <a:xfrm>
                <a:off x="5290" y="1703"/>
                <a:ext cx="28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FFFF00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FFFF00"/>
                    </a:solidFill>
                  </a:rPr>
                  <a:t>C</a:t>
                </a:r>
                <a:endParaRPr lang="en-GB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563" name="Text Box 69"/>
              <p:cNvSpPr txBox="1">
                <a:spLocks noChangeArrowheads="1"/>
              </p:cNvSpPr>
              <p:nvPr/>
            </p:nvSpPr>
            <p:spPr bwMode="auto">
              <a:xfrm>
                <a:off x="4637" y="2157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I</a:t>
                </a:r>
                <a:r>
                  <a:rPr lang="en-GB" sz="2400" b="1" baseline="-25000" dirty="0">
                    <a:solidFill>
                      <a:schemeClr val="bg1"/>
                    </a:solidFill>
                  </a:rPr>
                  <a:t>B</a:t>
                </a:r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64" name="Text Box 70"/>
              <p:cNvSpPr txBox="1">
                <a:spLocks noChangeArrowheads="1"/>
              </p:cNvSpPr>
              <p:nvPr/>
            </p:nvSpPr>
            <p:spPr bwMode="auto">
              <a:xfrm>
                <a:off x="5346" y="2979"/>
                <a:ext cx="28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33CCFF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33CCFF"/>
                    </a:solidFill>
                  </a:rPr>
                  <a:t>E</a:t>
                </a:r>
                <a:endParaRPr lang="en-GB" sz="2400" b="1">
                  <a:solidFill>
                    <a:srgbClr val="33CCFF"/>
                  </a:solidFill>
                </a:endParaRPr>
              </a:p>
            </p:txBody>
          </p:sp>
        </p:grpSp>
      </p:grpSp>
      <p:grpSp>
        <p:nvGrpSpPr>
          <p:cNvPr id="17" name="Group 83"/>
          <p:cNvGrpSpPr>
            <a:grpSpLocks/>
          </p:cNvGrpSpPr>
          <p:nvPr/>
        </p:nvGrpSpPr>
        <p:grpSpPr bwMode="auto">
          <a:xfrm>
            <a:off x="2906713" y="3498850"/>
            <a:ext cx="2609850" cy="1325563"/>
            <a:chOff x="1831" y="2204"/>
            <a:chExt cx="1644" cy="835"/>
          </a:xfrm>
        </p:grpSpPr>
        <p:grpSp>
          <p:nvGrpSpPr>
            <p:cNvPr id="22542" name="Group 72"/>
            <p:cNvGrpSpPr>
              <a:grpSpLocks/>
            </p:cNvGrpSpPr>
            <p:nvPr/>
          </p:nvGrpSpPr>
          <p:grpSpPr bwMode="auto">
            <a:xfrm>
              <a:off x="2058" y="2204"/>
              <a:ext cx="652" cy="835"/>
              <a:chOff x="2058" y="2516"/>
              <a:chExt cx="652" cy="835"/>
            </a:xfrm>
          </p:grpSpPr>
          <p:sp>
            <p:nvSpPr>
              <p:cNvPr id="22546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2588" y="3113"/>
                <a:ext cx="3" cy="2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2547" name="Group 71"/>
              <p:cNvGrpSpPr>
                <a:grpSpLocks/>
              </p:cNvGrpSpPr>
              <p:nvPr/>
            </p:nvGrpSpPr>
            <p:grpSpPr bwMode="auto">
              <a:xfrm>
                <a:off x="2058" y="2516"/>
                <a:ext cx="652" cy="644"/>
                <a:chOff x="2058" y="2516"/>
                <a:chExt cx="652" cy="644"/>
              </a:xfrm>
            </p:grpSpPr>
            <p:sp>
              <p:nvSpPr>
                <p:cNvPr id="22548" name="Oval 5"/>
                <p:cNvSpPr>
                  <a:spLocks noChangeArrowheads="1"/>
                </p:cNvSpPr>
                <p:nvPr/>
              </p:nvSpPr>
              <p:spPr bwMode="auto">
                <a:xfrm>
                  <a:off x="2202" y="2687"/>
                  <a:ext cx="508" cy="473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9" name="Line 6"/>
                <p:cNvSpPr>
                  <a:spLocks noChangeShapeType="1"/>
                </p:cNvSpPr>
                <p:nvPr/>
              </p:nvSpPr>
              <p:spPr bwMode="auto">
                <a:xfrm>
                  <a:off x="2349" y="2769"/>
                  <a:ext cx="1" cy="307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50" name="Line 7"/>
                <p:cNvSpPr>
                  <a:spLocks noChangeShapeType="1"/>
                </p:cNvSpPr>
                <p:nvPr/>
              </p:nvSpPr>
              <p:spPr bwMode="auto">
                <a:xfrm>
                  <a:off x="2357" y="2983"/>
                  <a:ext cx="249" cy="133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5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58" y="2730"/>
                  <a:ext cx="236" cy="13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5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058" y="2921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55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95" y="2516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2543" name="Text Box 79"/>
            <p:cNvSpPr txBox="1">
              <a:spLocks noChangeArrowheads="1"/>
            </p:cNvSpPr>
            <p:nvPr/>
          </p:nvSpPr>
          <p:spPr bwMode="auto">
            <a:xfrm>
              <a:off x="2574" y="2751"/>
              <a:ext cx="9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66FF33"/>
                  </a:solidFill>
                </a:rPr>
                <a:t>E (p jtn)</a:t>
              </a:r>
            </a:p>
          </p:txBody>
        </p:sp>
        <p:sp>
          <p:nvSpPr>
            <p:cNvPr id="22544" name="Text Box 80"/>
            <p:cNvSpPr txBox="1">
              <a:spLocks noChangeArrowheads="1"/>
            </p:cNvSpPr>
            <p:nvPr/>
          </p:nvSpPr>
          <p:spPr bwMode="auto">
            <a:xfrm>
              <a:off x="1831" y="2358"/>
              <a:ext cx="52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rgbClr val="66FF33"/>
                  </a:solidFill>
                </a:rPr>
                <a:t>     B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b="1" dirty="0">
                  <a:solidFill>
                    <a:srgbClr val="66FF33"/>
                  </a:solidFill>
                </a:rPr>
                <a:t>(n </a:t>
              </a:r>
              <a:r>
                <a:rPr lang="en-GB" b="1" dirty="0" err="1">
                  <a:solidFill>
                    <a:srgbClr val="66FF33"/>
                  </a:solidFill>
                </a:rPr>
                <a:t>jtn</a:t>
              </a:r>
              <a:r>
                <a:rPr lang="en-GB" b="1" dirty="0">
                  <a:solidFill>
                    <a:srgbClr val="66FF33"/>
                  </a:solidFill>
                </a:rPr>
                <a:t>)</a:t>
              </a:r>
            </a:p>
          </p:txBody>
        </p:sp>
        <p:sp>
          <p:nvSpPr>
            <p:cNvPr id="22545" name="Text Box 81"/>
            <p:cNvSpPr txBox="1">
              <a:spLocks noChangeArrowheads="1"/>
            </p:cNvSpPr>
            <p:nvPr/>
          </p:nvSpPr>
          <p:spPr bwMode="auto">
            <a:xfrm>
              <a:off x="2588" y="2242"/>
              <a:ext cx="7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66FF33"/>
                  </a:solidFill>
                </a:rPr>
                <a:t>C (p jtn)</a:t>
              </a:r>
            </a:p>
          </p:txBody>
        </p:sp>
      </p:grpSp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Basic Transistor Operation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6F67-B640-4142-8AC9-290C3DE7F69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9" grpId="0"/>
      <p:bldP spid="1249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9981</TotalTime>
  <Words>1748</Words>
  <Application>Microsoft Office PowerPoint</Application>
  <PresentationFormat>On-screen Show (4:3)</PresentationFormat>
  <Paragraphs>420</Paragraphs>
  <Slides>31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Comic Sans MS</vt:lpstr>
      <vt:lpstr>Courier New</vt:lpstr>
      <vt:lpstr>Impact</vt:lpstr>
      <vt:lpstr>Symbol</vt:lpstr>
      <vt:lpstr>Times New Roman</vt:lpstr>
      <vt:lpstr>Wingdings</vt:lpstr>
      <vt:lpstr>Office Theme</vt:lpstr>
      <vt:lpstr>60 Anniversary PPT Template 1</vt:lpstr>
      <vt:lpstr>1_60 Anniversary PPT Template 1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Junction Transistors</dc:title>
  <dc:creator>user1</dc:creator>
  <cp:lastModifiedBy>Thio-Tang Choy Yong</cp:lastModifiedBy>
  <cp:revision>189</cp:revision>
  <dcterms:created xsi:type="dcterms:W3CDTF">2001-08-01T08:04:36Z</dcterms:created>
  <dcterms:modified xsi:type="dcterms:W3CDTF">2018-03-16T08:48:09Z</dcterms:modified>
</cp:coreProperties>
</file>