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  <p:sldMasterId id="2147483740" r:id="rId3"/>
  </p:sldMasterIdLst>
  <p:notesMasterIdLst>
    <p:notesMasterId r:id="rId19"/>
  </p:notesMasterIdLst>
  <p:handoutMasterIdLst>
    <p:handoutMasterId r:id="rId20"/>
  </p:handoutMasterIdLst>
  <p:sldIdLst>
    <p:sldId id="387" r:id="rId4"/>
    <p:sldId id="327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6" r:id="rId17"/>
    <p:sldId id="388" r:id="rId18"/>
  </p:sldIdLst>
  <p:sldSz cx="9144000" cy="6858000" type="screen4x3"/>
  <p:notesSz cx="6765925" cy="98679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00"/>
    <a:srgbClr val="FF0000"/>
    <a:srgbClr val="993300"/>
    <a:srgbClr val="000099"/>
    <a:srgbClr val="0066FF"/>
    <a:srgbClr val="66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2" autoAdjust="0"/>
  </p:normalViewPr>
  <p:slideViewPr>
    <p:cSldViewPr snapToObjects="1">
      <p:cViewPr varScale="1">
        <p:scale>
          <a:sx n="65" d="100"/>
          <a:sy n="65" d="100"/>
        </p:scale>
        <p:origin x="13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37260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1C55C7-C3A5-455D-8CD9-FBA1D0D745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6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21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6252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321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374188"/>
            <a:ext cx="29321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7174CE-6D7B-4A81-BF8D-367084A221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84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332B18-0D27-4893-B1C0-FBC7165BC745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4293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C83594-FEEC-462A-88DF-570A9D44A424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8607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F4E745-62AF-4F71-99C8-C653E8D4BAE7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5667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DED5EC-2457-42FD-86F6-00E1340C7660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1363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9DC761-0A94-45C9-AA71-C5B3AC8175B0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4853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A6E3DD-BBD9-408B-9012-6A9176C8ED55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6458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4F7413-47FD-40DD-B518-1AD78D85CD4B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787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754773-0934-435D-965F-48F225CA787B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8849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D98DDD-2216-4C10-A900-FE14CC470A13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5664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69211F-43D7-4F80-9F03-5FABA2C6F6B3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4244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747694-1F9D-493F-B62F-6156D8BD21E8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9851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3413E3-A160-46D0-85FD-79AF4C43208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3280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449481-6720-46B4-A667-14971346ECAB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550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7D5FF0-6FF6-4738-A155-ED00720A463A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6807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3F4B4-2430-4D3B-BA82-E4BB2C435C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7D74C-4158-42BF-8AE5-2425B9101BDC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F6EED-6CBC-4A8A-96B1-45104A87CB48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6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FCF9A-40C9-4114-947C-697AF02EC0DC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F980F-B786-4B89-AC38-7983333AF7B6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BAD24-8D90-4B47-9D69-E4FB7DDCCD86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BA48D-FA03-43CB-8BCC-DF350E659FAC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4EC2-2B92-43B8-BF4A-DF3E1489DADC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6864B-C78A-4F2D-ADD1-AA3CB0828202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94837-CC97-4B1A-8880-832D113E8213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9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1D8E00-5F8A-4C24-9C56-622CA2A95E3F}" type="slidenum">
              <a:rPr lang="en-GB" smtClean="0"/>
              <a:pPr>
                <a:defRPr/>
              </a:pPr>
              <a:t>‹#›</a:t>
            </a:fld>
            <a:r>
              <a:rPr lang="en-GB" smtClean="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898093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2D9640F-600C-420D-8D0C-1FA0D9297A50}" type="datetimeFigureOut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16/3/2018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F666860-A593-495E-A7FE-4DDD235BEF19}" type="slidenum">
              <a:rPr lang="en-SG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SG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011199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ag00053_"/>
          <p:cNvPicPr>
            <a:picLocks noChangeAspect="1" noChangeArrowheads="1" noCrop="1"/>
          </p:cNvPicPr>
          <p:nvPr/>
        </p:nvPicPr>
        <p:blipFill>
          <a:blip r:embed="rId3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057525"/>
            <a:ext cx="741838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5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9" name="Picture 6" descr="j0095690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7" descr="j0095690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7856" y="638690"/>
            <a:ext cx="8848725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21: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Bipolar Junction Transistors </a:t>
            </a:r>
            <a:r>
              <a:rPr lang="en-US" sz="5400" cap="none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(Part </a:t>
            </a: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2)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041400" y="3332207"/>
            <a:ext cx="4025655" cy="688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Operation Modes of a BJT Circuit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4EC2-2B92-43B8-BF4A-DF3E1489DAD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50938" y="2303463"/>
          <a:ext cx="6121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2603500" imgH="711200" progId="Equation.3">
                  <p:embed/>
                </p:oleObj>
              </mc:Choice>
              <mc:Fallback>
                <p:oleObj name="Equation" r:id="rId4" imgW="2603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303463"/>
                        <a:ext cx="6121400" cy="1431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sz="2400" smtClean="0"/>
              <a:t>	c) In the base emitter circuit,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270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73575" y="1343025"/>
            <a:ext cx="4670425" cy="500380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Assume a square wave input of period 2s is applied</a:t>
            </a:r>
            <a:r>
              <a:rPr lang="en-GB" sz="2400" dirty="0" smtClean="0">
                <a:solidFill>
                  <a:srgbClr val="0000CC"/>
                </a:solidFill>
              </a:rPr>
              <a:t>.</a:t>
            </a:r>
          </a:p>
          <a:p>
            <a:pPr eaLnBrk="1" hangingPunct="1">
              <a:defRPr/>
            </a:pPr>
            <a:endParaRPr lang="en-GB" sz="800" dirty="0" smtClean="0">
              <a:solidFill>
                <a:srgbClr val="0000CC"/>
              </a:solidFill>
            </a:endParaRPr>
          </a:p>
          <a:p>
            <a:pPr eaLnBrk="1" hangingPunct="1">
              <a:defRPr/>
            </a:pPr>
            <a:r>
              <a:rPr lang="en-GB" sz="2400" dirty="0" smtClean="0"/>
              <a:t>When input is at 0 V, transistor is in </a:t>
            </a:r>
            <a:r>
              <a:rPr lang="en-GB" sz="2400" dirty="0" err="1" smtClean="0"/>
              <a:t>cutoff</a:t>
            </a:r>
            <a:r>
              <a:rPr lang="en-GB" sz="2400" dirty="0" smtClean="0"/>
              <a:t>, there is no collector current, hence LED is off.</a:t>
            </a:r>
          </a:p>
          <a:p>
            <a:pPr eaLnBrk="1" hangingPunct="1">
              <a:defRPr/>
            </a:pPr>
            <a:endParaRPr lang="en-GB" sz="800" dirty="0" smtClean="0"/>
          </a:p>
          <a:p>
            <a:pPr eaLnBrk="1" hangingPunct="1">
              <a:defRPr/>
            </a:pPr>
            <a:r>
              <a:rPr lang="en-GB" sz="2400" dirty="0" smtClean="0">
                <a:solidFill>
                  <a:srgbClr val="FFFF00"/>
                </a:solidFill>
              </a:rPr>
              <a:t>When input is high, the transistor saturates, collector current flowing through LED causes it to emit light.</a:t>
            </a:r>
          </a:p>
          <a:p>
            <a:pPr eaLnBrk="1" hangingPunct="1">
              <a:defRPr/>
            </a:pPr>
            <a:endParaRPr lang="en-GB" sz="800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en-GB" sz="2400" dirty="0" smtClean="0"/>
              <a:t>Hence, LED turns on for 1s and off for 1s.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71450" y="1701800"/>
            <a:ext cx="4221163" cy="4292600"/>
            <a:chOff x="108" y="1012"/>
            <a:chExt cx="2659" cy="2704"/>
          </a:xfrm>
        </p:grpSpPr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2171" y="1121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V</a:t>
              </a:r>
              <a:r>
                <a:rPr lang="en-US" sz="2400" b="1" baseline="-25000"/>
                <a:t>CC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312" y="2780"/>
              <a:ext cx="27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V</a:t>
              </a:r>
              <a:r>
                <a:rPr lang="en-GB" sz="2000" b="1" i="1" baseline="-25000">
                  <a:solidFill>
                    <a:srgbClr val="FFFF00"/>
                  </a:solidFill>
                </a:rPr>
                <a:t>in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H="1">
              <a:off x="2442" y="2350"/>
              <a:ext cx="0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>
              <a:off x="1932" y="2887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 flipH="1">
              <a:off x="1358" y="2878"/>
              <a:ext cx="27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1579" y="24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R</a:t>
              </a:r>
              <a:r>
                <a:rPr lang="en-US" sz="2400" b="1" baseline="-25000"/>
                <a:t>B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1950" y="1651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R</a:t>
              </a:r>
              <a:r>
                <a:rPr lang="en-US" sz="2400" b="1" baseline="-25000"/>
                <a:t>C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1807" y="2145"/>
              <a:ext cx="47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 i="1">
                  <a:latin typeface="Comic Sans MS" pitchFamily="66" charset="0"/>
                </a:rPr>
                <a:t>LED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1332" y="2851"/>
              <a:ext cx="39" cy="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27" name="Group 14"/>
            <p:cNvGrpSpPr>
              <a:grpSpLocks/>
            </p:cNvGrpSpPr>
            <p:nvPr/>
          </p:nvGrpSpPr>
          <p:grpSpPr bwMode="auto">
            <a:xfrm>
              <a:off x="2354" y="2170"/>
              <a:ext cx="356" cy="175"/>
              <a:chOff x="2668" y="1992"/>
              <a:chExt cx="330" cy="160"/>
            </a:xfrm>
          </p:grpSpPr>
          <p:sp>
            <p:nvSpPr>
              <p:cNvPr id="13360" name="Line 15"/>
              <p:cNvSpPr>
                <a:spLocks noChangeShapeType="1"/>
              </p:cNvSpPr>
              <p:nvPr/>
            </p:nvSpPr>
            <p:spPr bwMode="auto">
              <a:xfrm flipV="1">
                <a:off x="2878" y="2056"/>
                <a:ext cx="120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61" name="Line 16"/>
              <p:cNvSpPr>
                <a:spLocks noChangeShapeType="1"/>
              </p:cNvSpPr>
              <p:nvPr/>
            </p:nvSpPr>
            <p:spPr bwMode="auto">
              <a:xfrm>
                <a:off x="2675" y="2150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62" name="Line 17"/>
              <p:cNvSpPr>
                <a:spLocks noChangeShapeType="1"/>
              </p:cNvSpPr>
              <p:nvPr/>
            </p:nvSpPr>
            <p:spPr bwMode="auto">
              <a:xfrm flipV="1">
                <a:off x="2863" y="1992"/>
                <a:ext cx="120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3363" name="AutoShape 18"/>
              <p:cNvSpPr>
                <a:spLocks noChangeArrowheads="1"/>
              </p:cNvSpPr>
              <p:nvPr/>
            </p:nvSpPr>
            <p:spPr bwMode="auto">
              <a:xfrm flipV="1">
                <a:off x="2668" y="2004"/>
                <a:ext cx="168" cy="14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28" name="Group 19"/>
            <p:cNvGrpSpPr>
              <a:grpSpLocks/>
            </p:cNvGrpSpPr>
            <p:nvPr/>
          </p:nvGrpSpPr>
          <p:grpSpPr bwMode="auto">
            <a:xfrm>
              <a:off x="630" y="2817"/>
              <a:ext cx="669" cy="241"/>
              <a:chOff x="1248" y="2440"/>
              <a:chExt cx="620" cy="220"/>
            </a:xfrm>
          </p:grpSpPr>
          <p:sp>
            <p:nvSpPr>
              <p:cNvPr id="13351" name="Line 20"/>
              <p:cNvSpPr>
                <a:spLocks noChangeShapeType="1"/>
              </p:cNvSpPr>
              <p:nvPr/>
            </p:nvSpPr>
            <p:spPr bwMode="auto">
              <a:xfrm>
                <a:off x="1248" y="2656"/>
                <a:ext cx="3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2" name="Line 21"/>
              <p:cNvSpPr>
                <a:spLocks noChangeShapeType="1"/>
              </p:cNvSpPr>
              <p:nvPr/>
            </p:nvSpPr>
            <p:spPr bwMode="auto">
              <a:xfrm flipV="1">
                <a:off x="1284" y="2440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3" name="Line 22"/>
              <p:cNvSpPr>
                <a:spLocks noChangeShapeType="1"/>
              </p:cNvSpPr>
              <p:nvPr/>
            </p:nvSpPr>
            <p:spPr bwMode="auto">
              <a:xfrm>
                <a:off x="1284" y="2443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4" name="Line 23"/>
              <p:cNvSpPr>
                <a:spLocks noChangeShapeType="1"/>
              </p:cNvSpPr>
              <p:nvPr/>
            </p:nvSpPr>
            <p:spPr bwMode="auto">
              <a:xfrm flipV="1">
                <a:off x="1456" y="2444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5" name="Line 24"/>
              <p:cNvSpPr>
                <a:spLocks noChangeShapeType="1"/>
              </p:cNvSpPr>
              <p:nvPr/>
            </p:nvSpPr>
            <p:spPr bwMode="auto">
              <a:xfrm>
                <a:off x="1456" y="2660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6" name="Line 25"/>
              <p:cNvSpPr>
                <a:spLocks noChangeShapeType="1"/>
              </p:cNvSpPr>
              <p:nvPr/>
            </p:nvSpPr>
            <p:spPr bwMode="auto">
              <a:xfrm flipV="1">
                <a:off x="1628" y="2443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7" name="Line 26"/>
              <p:cNvSpPr>
                <a:spLocks noChangeShapeType="1"/>
              </p:cNvSpPr>
              <p:nvPr/>
            </p:nvSpPr>
            <p:spPr bwMode="auto">
              <a:xfrm>
                <a:off x="1628" y="2446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8" name="Line 27"/>
              <p:cNvSpPr>
                <a:spLocks noChangeShapeType="1"/>
              </p:cNvSpPr>
              <p:nvPr/>
            </p:nvSpPr>
            <p:spPr bwMode="auto">
              <a:xfrm flipV="1">
                <a:off x="1804" y="2443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9" name="Line 28"/>
              <p:cNvSpPr>
                <a:spLocks noChangeShapeType="1"/>
              </p:cNvSpPr>
              <p:nvPr/>
            </p:nvSpPr>
            <p:spPr bwMode="auto">
              <a:xfrm>
                <a:off x="1800" y="2660"/>
                <a:ext cx="6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29" name="Text Box 29"/>
            <p:cNvSpPr txBox="1">
              <a:spLocks noChangeArrowheads="1"/>
            </p:cNvSpPr>
            <p:nvPr/>
          </p:nvSpPr>
          <p:spPr bwMode="auto">
            <a:xfrm>
              <a:off x="630" y="2559"/>
              <a:ext cx="37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ON</a:t>
              </a:r>
            </a:p>
          </p:txBody>
        </p:sp>
        <p:sp>
          <p:nvSpPr>
            <p:cNvPr id="13330" name="Text Box 30"/>
            <p:cNvSpPr txBox="1">
              <a:spLocks noChangeArrowheads="1"/>
            </p:cNvSpPr>
            <p:nvPr/>
          </p:nvSpPr>
          <p:spPr bwMode="auto">
            <a:xfrm>
              <a:off x="1006" y="2559"/>
              <a:ext cx="29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ON</a:t>
              </a:r>
            </a:p>
          </p:txBody>
        </p:sp>
        <p:sp>
          <p:nvSpPr>
            <p:cNvPr id="13331" name="Text Box 31"/>
            <p:cNvSpPr txBox="1">
              <a:spLocks noChangeArrowheads="1"/>
            </p:cNvSpPr>
            <p:nvPr/>
          </p:nvSpPr>
          <p:spPr bwMode="auto">
            <a:xfrm>
              <a:off x="812" y="3106"/>
              <a:ext cx="41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OFF</a:t>
              </a:r>
            </a:p>
          </p:txBody>
        </p:sp>
        <p:sp>
          <p:nvSpPr>
            <p:cNvPr id="13332" name="Freeform 32"/>
            <p:cNvSpPr>
              <a:spLocks/>
            </p:cNvSpPr>
            <p:nvPr/>
          </p:nvSpPr>
          <p:spPr bwMode="auto">
            <a:xfrm>
              <a:off x="1628" y="2795"/>
              <a:ext cx="304" cy="177"/>
            </a:xfrm>
            <a:custGeom>
              <a:avLst/>
              <a:gdLst>
                <a:gd name="T0" fmla="*/ 0 w 2475"/>
                <a:gd name="T1" fmla="*/ 2 h 1110"/>
                <a:gd name="T2" fmla="*/ 0 w 2475"/>
                <a:gd name="T3" fmla="*/ 0 h 1110"/>
                <a:gd name="T4" fmla="*/ 1 w 2475"/>
                <a:gd name="T5" fmla="*/ 4 h 1110"/>
                <a:gd name="T6" fmla="*/ 1 w 2475"/>
                <a:gd name="T7" fmla="*/ 0 h 1110"/>
                <a:gd name="T8" fmla="*/ 2 w 2475"/>
                <a:gd name="T9" fmla="*/ 4 h 1110"/>
                <a:gd name="T10" fmla="*/ 3 w 2475"/>
                <a:gd name="T11" fmla="*/ 0 h 1110"/>
                <a:gd name="T12" fmla="*/ 3 w 2475"/>
                <a:gd name="T13" fmla="*/ 4 h 1110"/>
                <a:gd name="T14" fmla="*/ 4 w 2475"/>
                <a:gd name="T15" fmla="*/ 0 h 1110"/>
                <a:gd name="T16" fmla="*/ 4 w 2475"/>
                <a:gd name="T17" fmla="*/ 4 h 1110"/>
                <a:gd name="T18" fmla="*/ 5 w 2475"/>
                <a:gd name="T19" fmla="*/ 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3" name="Freeform 33"/>
            <p:cNvSpPr>
              <a:spLocks/>
            </p:cNvSpPr>
            <p:nvPr/>
          </p:nvSpPr>
          <p:spPr bwMode="auto">
            <a:xfrm rot="-5400000">
              <a:off x="2294" y="1819"/>
              <a:ext cx="301" cy="155"/>
            </a:xfrm>
            <a:custGeom>
              <a:avLst/>
              <a:gdLst>
                <a:gd name="T0" fmla="*/ 0 w 2475"/>
                <a:gd name="T1" fmla="*/ 1 h 1110"/>
                <a:gd name="T2" fmla="*/ 0 w 2475"/>
                <a:gd name="T3" fmla="*/ 0 h 1110"/>
                <a:gd name="T4" fmla="*/ 1 w 2475"/>
                <a:gd name="T5" fmla="*/ 3 h 1110"/>
                <a:gd name="T6" fmla="*/ 1 w 2475"/>
                <a:gd name="T7" fmla="*/ 0 h 1110"/>
                <a:gd name="T8" fmla="*/ 2 w 2475"/>
                <a:gd name="T9" fmla="*/ 3 h 1110"/>
                <a:gd name="T10" fmla="*/ 2 w 2475"/>
                <a:gd name="T11" fmla="*/ 0 h 1110"/>
                <a:gd name="T12" fmla="*/ 3 w 2475"/>
                <a:gd name="T13" fmla="*/ 3 h 1110"/>
                <a:gd name="T14" fmla="*/ 4 w 2475"/>
                <a:gd name="T15" fmla="*/ 0 h 1110"/>
                <a:gd name="T16" fmla="*/ 4 w 2475"/>
                <a:gd name="T17" fmla="*/ 3 h 1110"/>
                <a:gd name="T18" fmla="*/ 4 w 2475"/>
                <a:gd name="T19" fmla="*/ 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4" name="Line 34"/>
            <p:cNvSpPr>
              <a:spLocks noChangeShapeType="1"/>
            </p:cNvSpPr>
            <p:nvPr/>
          </p:nvSpPr>
          <p:spPr bwMode="auto">
            <a:xfrm>
              <a:off x="2437" y="2040"/>
              <a:ext cx="0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5" name="Line 35"/>
            <p:cNvSpPr>
              <a:spLocks noChangeShapeType="1"/>
            </p:cNvSpPr>
            <p:nvPr/>
          </p:nvSpPr>
          <p:spPr bwMode="auto">
            <a:xfrm flipV="1">
              <a:off x="2445" y="1431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336" name="Oval 36"/>
            <p:cNvSpPr>
              <a:spLocks noChangeArrowheads="1"/>
            </p:cNvSpPr>
            <p:nvPr/>
          </p:nvSpPr>
          <p:spPr bwMode="auto">
            <a:xfrm>
              <a:off x="2423" y="3435"/>
              <a:ext cx="52" cy="5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37"/>
            <p:cNvSpPr>
              <a:spLocks noChangeShapeType="1"/>
            </p:cNvSpPr>
            <p:nvPr/>
          </p:nvSpPr>
          <p:spPr bwMode="auto">
            <a:xfrm flipH="1" flipV="1">
              <a:off x="2449" y="3266"/>
              <a:ext cx="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338" name="Group 38"/>
            <p:cNvGrpSpPr>
              <a:grpSpLocks/>
            </p:cNvGrpSpPr>
            <p:nvPr/>
          </p:nvGrpSpPr>
          <p:grpSpPr bwMode="auto">
            <a:xfrm>
              <a:off x="2064" y="2547"/>
              <a:ext cx="465" cy="712"/>
              <a:chOff x="2054" y="1567"/>
              <a:chExt cx="606" cy="835"/>
            </a:xfrm>
          </p:grpSpPr>
          <p:sp>
            <p:nvSpPr>
              <p:cNvPr id="13344" name="Oval 39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Line 40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6" name="Line 41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7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8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9" name="Line 44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50" name="Line 45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3339" name="Group 46"/>
            <p:cNvGrpSpPr>
              <a:grpSpLocks/>
            </p:cNvGrpSpPr>
            <p:nvPr/>
          </p:nvGrpSpPr>
          <p:grpSpPr bwMode="auto">
            <a:xfrm>
              <a:off x="2351" y="3598"/>
              <a:ext cx="208" cy="118"/>
              <a:chOff x="864" y="1680"/>
              <a:chExt cx="192" cy="108"/>
            </a:xfrm>
          </p:grpSpPr>
          <p:sp>
            <p:nvSpPr>
              <p:cNvPr id="13341" name="Line 4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2" name="Line 48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43" name="Line 49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340" name="Text Box 50"/>
            <p:cNvSpPr txBox="1">
              <a:spLocks noChangeArrowheads="1"/>
            </p:cNvSpPr>
            <p:nvPr/>
          </p:nvSpPr>
          <p:spPr bwMode="auto">
            <a:xfrm>
              <a:off x="108" y="1012"/>
              <a:ext cx="161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GB" sz="2400" b="1">
                  <a:solidFill>
                    <a:srgbClr val="66FFFF"/>
                  </a:solidFill>
                </a:rPr>
                <a:t>A transistor can be used to switch an LED on &amp; off</a:t>
              </a:r>
            </a:p>
          </p:txBody>
        </p:sp>
      </p:grp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0" y="1541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BA48D-FA03-43CB-8BCC-DF350E659FA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FF00"/>
                </a:solidFill>
              </a:rPr>
              <a:t>Example 21-3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	An LED requires at least 20mA to light up sufficiently.  Assume V</a:t>
            </a:r>
            <a:r>
              <a:rPr lang="en-GB" sz="2400" baseline="-25000" dirty="0" smtClean="0"/>
              <a:t>LED</a:t>
            </a:r>
            <a:r>
              <a:rPr lang="en-GB" sz="2400" dirty="0" smtClean="0"/>
              <a:t> = 2V when forward biased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	Given that V</a:t>
            </a:r>
            <a:r>
              <a:rPr lang="en-GB" sz="2400" baseline="-25000" dirty="0" smtClean="0"/>
              <a:t>CC</a:t>
            </a:r>
            <a:r>
              <a:rPr lang="en-GB" sz="2400" dirty="0" smtClean="0"/>
              <a:t> = 9V, V</a:t>
            </a:r>
            <a:r>
              <a:rPr lang="en-GB" sz="2400" baseline="-25000" dirty="0" smtClean="0"/>
              <a:t>CE(SAT)</a:t>
            </a:r>
            <a:r>
              <a:rPr lang="en-GB" sz="2400" dirty="0" smtClean="0"/>
              <a:t> = 0.3V, R</a:t>
            </a:r>
            <a:r>
              <a:rPr lang="en-GB" sz="2400" baseline="-25000" dirty="0" smtClean="0"/>
              <a:t>C</a:t>
            </a:r>
            <a:r>
              <a:rPr lang="en-GB" sz="2400" dirty="0" smtClean="0"/>
              <a:t> = 270</a:t>
            </a:r>
            <a:r>
              <a:rPr lang="en-GB" sz="2400" dirty="0" smtClean="0">
                <a:latin typeface="Symbol" pitchFamily="18" charset="2"/>
              </a:rPr>
              <a:t>W</a:t>
            </a:r>
            <a:r>
              <a:rPr lang="en-GB" sz="2400" dirty="0" smtClean="0"/>
              <a:t>, R</a:t>
            </a:r>
            <a:r>
              <a:rPr lang="en-GB" sz="2400" baseline="-25000" dirty="0" smtClean="0"/>
              <a:t>B</a:t>
            </a:r>
            <a:r>
              <a:rPr lang="en-GB" sz="2400" dirty="0" smtClean="0"/>
              <a:t>=3.3k</a:t>
            </a:r>
            <a:r>
              <a:rPr lang="en-GB" sz="2400" dirty="0" smtClean="0">
                <a:latin typeface="Symbol" pitchFamily="18" charset="2"/>
              </a:rPr>
              <a:t>W</a:t>
            </a:r>
            <a:r>
              <a:rPr lang="en-GB" sz="2400" dirty="0" smtClean="0"/>
              <a:t> and </a:t>
            </a:r>
            <a:r>
              <a:rPr lang="en-GB" sz="2400" dirty="0" err="1" smtClean="0">
                <a:latin typeface="Symbol" pitchFamily="18" charset="2"/>
              </a:rPr>
              <a:t>b</a:t>
            </a:r>
            <a:r>
              <a:rPr lang="en-GB" sz="2400" baseline="-25000" dirty="0" err="1" smtClean="0"/>
              <a:t>DC</a:t>
            </a:r>
            <a:r>
              <a:rPr lang="en-GB" sz="2400" dirty="0" smtClean="0"/>
              <a:t>=50.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	Determine the amplitude of the square wave input voltage to make sure the transistor saturates. 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Use double the minimum value of base current to ensure saturation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805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Solution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mtClean="0"/>
              <a:t>	</a:t>
            </a:r>
            <a:r>
              <a:rPr lang="en-GB" sz="2400" smtClean="0"/>
              <a:t>Assume V</a:t>
            </a:r>
            <a:r>
              <a:rPr lang="en-GB" sz="2400" baseline="-25000" smtClean="0"/>
              <a:t>LED</a:t>
            </a:r>
            <a:r>
              <a:rPr lang="en-GB" sz="2400" smtClean="0"/>
              <a:t> = 2V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92175" y="2874963"/>
          <a:ext cx="5975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4" imgW="3098800" imgH="457200" progId="Equation.3">
                  <p:embed/>
                </p:oleObj>
              </mc:Choice>
              <mc:Fallback>
                <p:oleObj name="Equation" r:id="rId4" imgW="3098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874963"/>
                        <a:ext cx="5975350" cy="8905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892175" y="4092575"/>
          <a:ext cx="45354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6" imgW="2146300" imgH="457200" progId="Equation.3">
                  <p:embed/>
                </p:oleObj>
              </mc:Choice>
              <mc:Fallback>
                <p:oleObj name="Equation" r:id="rId6" imgW="2146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092575"/>
                        <a:ext cx="4535488" cy="850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49313" y="5229225"/>
            <a:ext cx="8148637" cy="620713"/>
            <a:chOff x="262" y="3625"/>
            <a:chExt cx="5275" cy="355"/>
          </a:xfrm>
        </p:grpSpPr>
        <p:graphicFrame>
          <p:nvGraphicFramePr>
            <p:cNvPr id="15417" name="Object 8"/>
            <p:cNvGraphicFramePr>
              <a:graphicFrameLocks noChangeAspect="1"/>
            </p:cNvGraphicFramePr>
            <p:nvPr/>
          </p:nvGraphicFramePr>
          <p:xfrm>
            <a:off x="262" y="3625"/>
            <a:ext cx="527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" name="Equation" r:id="rId10" imgW="3606800" imgH="254000" progId="Equation.3">
                    <p:embed/>
                  </p:oleObj>
                </mc:Choice>
                <mc:Fallback>
                  <p:oleObj name="Equation" r:id="rId10" imgW="36068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3625"/>
                          <a:ext cx="5275" cy="355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8" name="Line 9"/>
            <p:cNvSpPr>
              <a:spLocks noChangeShapeType="1"/>
            </p:cNvSpPr>
            <p:nvPr/>
          </p:nvSpPr>
          <p:spPr bwMode="auto">
            <a:xfrm>
              <a:off x="4893" y="3918"/>
              <a:ext cx="5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-5942" y="1825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4776151" y="307557"/>
            <a:ext cx="4275138" cy="3681413"/>
            <a:chOff x="3192" y="96"/>
            <a:chExt cx="2693" cy="2319"/>
          </a:xfrm>
        </p:grpSpPr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5006" y="9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/>
                <a:t>9V</a:t>
              </a:r>
              <a:endParaRPr lang="en-US" sz="2000" b="1" baseline="-25000"/>
            </a:p>
          </p:txBody>
        </p: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3192" y="1185"/>
              <a:ext cx="27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V</a:t>
              </a:r>
              <a:r>
                <a:rPr lang="en-GB" sz="2000" b="1" i="1" baseline="-25000">
                  <a:solidFill>
                    <a:srgbClr val="FFFF00"/>
                  </a:solidFill>
                </a:rPr>
                <a:t>in</a:t>
              </a:r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5322" y="1049"/>
              <a:ext cx="0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4812" y="158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4238" y="1577"/>
              <a:ext cx="27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>
              <a:off x="4479" y="1225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/>
                <a:t>3.3k</a:t>
              </a:r>
              <a:r>
                <a:rPr lang="en-US" sz="2000" b="1">
                  <a:latin typeface="Symbol" pitchFamily="18" charset="2"/>
                </a:rPr>
                <a:t>W</a:t>
              </a:r>
              <a:endParaRPr lang="en-US" sz="2000" b="1" baseline="-25000">
                <a:latin typeface="Symbol" pitchFamily="18" charset="2"/>
              </a:endParaRP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4786" y="464"/>
              <a:ext cx="5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/>
                <a:t>270</a:t>
              </a:r>
              <a:r>
                <a:rPr lang="en-US" sz="2000" b="1">
                  <a:latin typeface="Symbol" pitchFamily="18" charset="2"/>
                </a:rPr>
                <a:t>W</a:t>
              </a:r>
              <a:endParaRPr lang="en-US" sz="2000" b="1" baseline="-25000">
                <a:latin typeface="Symbol" pitchFamily="18" charset="2"/>
              </a:endParaRP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>
              <a:off x="4840" y="844"/>
              <a:ext cx="47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i="1">
                  <a:latin typeface="Comic Sans MS" pitchFamily="66" charset="0"/>
                </a:rPr>
                <a:t>LED</a:t>
              </a:r>
            </a:p>
          </p:txBody>
        </p:sp>
        <p:sp>
          <p:nvSpPr>
            <p:cNvPr id="15378" name="Oval 19"/>
            <p:cNvSpPr>
              <a:spLocks noChangeArrowheads="1"/>
            </p:cNvSpPr>
            <p:nvPr/>
          </p:nvSpPr>
          <p:spPr bwMode="auto">
            <a:xfrm>
              <a:off x="4212" y="1550"/>
              <a:ext cx="39" cy="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9" name="Group 20"/>
            <p:cNvGrpSpPr>
              <a:grpSpLocks/>
            </p:cNvGrpSpPr>
            <p:nvPr/>
          </p:nvGrpSpPr>
          <p:grpSpPr bwMode="auto">
            <a:xfrm>
              <a:off x="5234" y="869"/>
              <a:ext cx="356" cy="175"/>
              <a:chOff x="2668" y="1992"/>
              <a:chExt cx="330" cy="160"/>
            </a:xfrm>
          </p:grpSpPr>
          <p:sp>
            <p:nvSpPr>
              <p:cNvPr id="15413" name="Line 21"/>
              <p:cNvSpPr>
                <a:spLocks noChangeShapeType="1"/>
              </p:cNvSpPr>
              <p:nvPr/>
            </p:nvSpPr>
            <p:spPr bwMode="auto">
              <a:xfrm flipV="1">
                <a:off x="2878" y="2056"/>
                <a:ext cx="120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14" name="Line 22"/>
              <p:cNvSpPr>
                <a:spLocks noChangeShapeType="1"/>
              </p:cNvSpPr>
              <p:nvPr/>
            </p:nvSpPr>
            <p:spPr bwMode="auto">
              <a:xfrm>
                <a:off x="2675" y="2150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15" name="Line 23"/>
              <p:cNvSpPr>
                <a:spLocks noChangeShapeType="1"/>
              </p:cNvSpPr>
              <p:nvPr/>
            </p:nvSpPr>
            <p:spPr bwMode="auto">
              <a:xfrm flipV="1">
                <a:off x="2863" y="1992"/>
                <a:ext cx="120" cy="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416" name="AutoShape 24"/>
              <p:cNvSpPr>
                <a:spLocks noChangeArrowheads="1"/>
              </p:cNvSpPr>
              <p:nvPr/>
            </p:nvSpPr>
            <p:spPr bwMode="auto">
              <a:xfrm flipV="1">
                <a:off x="2668" y="2004"/>
                <a:ext cx="168" cy="14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25"/>
            <p:cNvGrpSpPr>
              <a:grpSpLocks/>
            </p:cNvGrpSpPr>
            <p:nvPr/>
          </p:nvGrpSpPr>
          <p:grpSpPr bwMode="auto">
            <a:xfrm>
              <a:off x="3510" y="1222"/>
              <a:ext cx="669" cy="241"/>
              <a:chOff x="1248" y="2440"/>
              <a:chExt cx="620" cy="220"/>
            </a:xfrm>
          </p:grpSpPr>
          <p:sp>
            <p:nvSpPr>
              <p:cNvPr id="15404" name="Line 26"/>
              <p:cNvSpPr>
                <a:spLocks noChangeShapeType="1"/>
              </p:cNvSpPr>
              <p:nvPr/>
            </p:nvSpPr>
            <p:spPr bwMode="auto">
              <a:xfrm>
                <a:off x="1248" y="2656"/>
                <a:ext cx="3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5" name="Line 27"/>
              <p:cNvSpPr>
                <a:spLocks noChangeShapeType="1"/>
              </p:cNvSpPr>
              <p:nvPr/>
            </p:nvSpPr>
            <p:spPr bwMode="auto">
              <a:xfrm flipV="1">
                <a:off x="1284" y="2440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6" name="Line 28"/>
              <p:cNvSpPr>
                <a:spLocks noChangeShapeType="1"/>
              </p:cNvSpPr>
              <p:nvPr/>
            </p:nvSpPr>
            <p:spPr bwMode="auto">
              <a:xfrm>
                <a:off x="1284" y="2443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7" name="Line 29"/>
              <p:cNvSpPr>
                <a:spLocks noChangeShapeType="1"/>
              </p:cNvSpPr>
              <p:nvPr/>
            </p:nvSpPr>
            <p:spPr bwMode="auto">
              <a:xfrm flipV="1">
                <a:off x="1456" y="2444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8" name="Line 30"/>
              <p:cNvSpPr>
                <a:spLocks noChangeShapeType="1"/>
              </p:cNvSpPr>
              <p:nvPr/>
            </p:nvSpPr>
            <p:spPr bwMode="auto">
              <a:xfrm>
                <a:off x="1456" y="2660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9" name="Line 31"/>
              <p:cNvSpPr>
                <a:spLocks noChangeShapeType="1"/>
              </p:cNvSpPr>
              <p:nvPr/>
            </p:nvSpPr>
            <p:spPr bwMode="auto">
              <a:xfrm flipV="1">
                <a:off x="1628" y="2443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10" name="Line 32"/>
              <p:cNvSpPr>
                <a:spLocks noChangeShapeType="1"/>
              </p:cNvSpPr>
              <p:nvPr/>
            </p:nvSpPr>
            <p:spPr bwMode="auto">
              <a:xfrm>
                <a:off x="1628" y="2446"/>
                <a:ext cx="1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11" name="Line 33"/>
              <p:cNvSpPr>
                <a:spLocks noChangeShapeType="1"/>
              </p:cNvSpPr>
              <p:nvPr/>
            </p:nvSpPr>
            <p:spPr bwMode="auto">
              <a:xfrm flipV="1">
                <a:off x="1804" y="2443"/>
                <a:ext cx="0" cy="216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12" name="Line 34"/>
              <p:cNvSpPr>
                <a:spLocks noChangeShapeType="1"/>
              </p:cNvSpPr>
              <p:nvPr/>
            </p:nvSpPr>
            <p:spPr bwMode="auto">
              <a:xfrm>
                <a:off x="1800" y="2660"/>
                <a:ext cx="68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81" name="Text Box 35"/>
            <p:cNvSpPr txBox="1">
              <a:spLocks noChangeArrowheads="1"/>
            </p:cNvSpPr>
            <p:nvPr/>
          </p:nvSpPr>
          <p:spPr bwMode="auto">
            <a:xfrm>
              <a:off x="3510" y="964"/>
              <a:ext cx="37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ON</a:t>
              </a:r>
            </a:p>
          </p:txBody>
        </p:sp>
        <p:sp>
          <p:nvSpPr>
            <p:cNvPr id="15382" name="Text Box 36"/>
            <p:cNvSpPr txBox="1">
              <a:spLocks noChangeArrowheads="1"/>
            </p:cNvSpPr>
            <p:nvPr/>
          </p:nvSpPr>
          <p:spPr bwMode="auto">
            <a:xfrm>
              <a:off x="3886" y="964"/>
              <a:ext cx="29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ON</a:t>
              </a:r>
            </a:p>
          </p:txBody>
        </p:sp>
        <p:sp>
          <p:nvSpPr>
            <p:cNvPr id="15383" name="Text Box 37"/>
            <p:cNvSpPr txBox="1">
              <a:spLocks noChangeArrowheads="1"/>
            </p:cNvSpPr>
            <p:nvPr/>
          </p:nvSpPr>
          <p:spPr bwMode="auto">
            <a:xfrm>
              <a:off x="3692" y="1511"/>
              <a:ext cx="41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600" b="1"/>
                <a:t>OFF</a:t>
              </a:r>
            </a:p>
          </p:txBody>
        </p:sp>
        <p:sp>
          <p:nvSpPr>
            <p:cNvPr id="15384" name="Freeform 38"/>
            <p:cNvSpPr>
              <a:spLocks/>
            </p:cNvSpPr>
            <p:nvPr/>
          </p:nvSpPr>
          <p:spPr bwMode="auto">
            <a:xfrm>
              <a:off x="4508" y="1494"/>
              <a:ext cx="304" cy="177"/>
            </a:xfrm>
            <a:custGeom>
              <a:avLst/>
              <a:gdLst>
                <a:gd name="T0" fmla="*/ 0 w 2475"/>
                <a:gd name="T1" fmla="*/ 2 h 1110"/>
                <a:gd name="T2" fmla="*/ 0 w 2475"/>
                <a:gd name="T3" fmla="*/ 0 h 1110"/>
                <a:gd name="T4" fmla="*/ 1 w 2475"/>
                <a:gd name="T5" fmla="*/ 4 h 1110"/>
                <a:gd name="T6" fmla="*/ 1 w 2475"/>
                <a:gd name="T7" fmla="*/ 0 h 1110"/>
                <a:gd name="T8" fmla="*/ 2 w 2475"/>
                <a:gd name="T9" fmla="*/ 4 h 1110"/>
                <a:gd name="T10" fmla="*/ 3 w 2475"/>
                <a:gd name="T11" fmla="*/ 0 h 1110"/>
                <a:gd name="T12" fmla="*/ 3 w 2475"/>
                <a:gd name="T13" fmla="*/ 4 h 1110"/>
                <a:gd name="T14" fmla="*/ 4 w 2475"/>
                <a:gd name="T15" fmla="*/ 0 h 1110"/>
                <a:gd name="T16" fmla="*/ 4 w 2475"/>
                <a:gd name="T17" fmla="*/ 4 h 1110"/>
                <a:gd name="T18" fmla="*/ 5 w 2475"/>
                <a:gd name="T19" fmla="*/ 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5" name="Freeform 39"/>
            <p:cNvSpPr>
              <a:spLocks/>
            </p:cNvSpPr>
            <p:nvPr/>
          </p:nvSpPr>
          <p:spPr bwMode="auto">
            <a:xfrm rot="-5400000">
              <a:off x="5174" y="518"/>
              <a:ext cx="301" cy="155"/>
            </a:xfrm>
            <a:custGeom>
              <a:avLst/>
              <a:gdLst>
                <a:gd name="T0" fmla="*/ 0 w 2475"/>
                <a:gd name="T1" fmla="*/ 1 h 1110"/>
                <a:gd name="T2" fmla="*/ 0 w 2475"/>
                <a:gd name="T3" fmla="*/ 0 h 1110"/>
                <a:gd name="T4" fmla="*/ 1 w 2475"/>
                <a:gd name="T5" fmla="*/ 3 h 1110"/>
                <a:gd name="T6" fmla="*/ 1 w 2475"/>
                <a:gd name="T7" fmla="*/ 0 h 1110"/>
                <a:gd name="T8" fmla="*/ 2 w 2475"/>
                <a:gd name="T9" fmla="*/ 3 h 1110"/>
                <a:gd name="T10" fmla="*/ 2 w 2475"/>
                <a:gd name="T11" fmla="*/ 0 h 1110"/>
                <a:gd name="T12" fmla="*/ 3 w 2475"/>
                <a:gd name="T13" fmla="*/ 3 h 1110"/>
                <a:gd name="T14" fmla="*/ 4 w 2475"/>
                <a:gd name="T15" fmla="*/ 0 h 1110"/>
                <a:gd name="T16" fmla="*/ 4 w 2475"/>
                <a:gd name="T17" fmla="*/ 3 h 1110"/>
                <a:gd name="T18" fmla="*/ 4 w 2475"/>
                <a:gd name="T19" fmla="*/ 1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6" name="Line 40"/>
            <p:cNvSpPr>
              <a:spLocks noChangeShapeType="1"/>
            </p:cNvSpPr>
            <p:nvPr/>
          </p:nvSpPr>
          <p:spPr bwMode="auto">
            <a:xfrm>
              <a:off x="5317" y="739"/>
              <a:ext cx="0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7" name="Line 41"/>
            <p:cNvSpPr>
              <a:spLocks noChangeShapeType="1"/>
            </p:cNvSpPr>
            <p:nvPr/>
          </p:nvSpPr>
          <p:spPr bwMode="auto">
            <a:xfrm flipV="1">
              <a:off x="5325" y="130"/>
              <a:ext cx="0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88" name="Oval 42"/>
            <p:cNvSpPr>
              <a:spLocks noChangeArrowheads="1"/>
            </p:cNvSpPr>
            <p:nvPr/>
          </p:nvSpPr>
          <p:spPr bwMode="auto">
            <a:xfrm>
              <a:off x="5303" y="2134"/>
              <a:ext cx="52" cy="5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43"/>
            <p:cNvSpPr>
              <a:spLocks noChangeShapeType="1"/>
            </p:cNvSpPr>
            <p:nvPr/>
          </p:nvSpPr>
          <p:spPr bwMode="auto">
            <a:xfrm flipH="1" flipV="1">
              <a:off x="5329" y="1965"/>
              <a:ext cx="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5390" name="Group 44"/>
            <p:cNvGrpSpPr>
              <a:grpSpLocks/>
            </p:cNvGrpSpPr>
            <p:nvPr/>
          </p:nvGrpSpPr>
          <p:grpSpPr bwMode="auto">
            <a:xfrm>
              <a:off x="4951" y="1253"/>
              <a:ext cx="465" cy="712"/>
              <a:chOff x="2054" y="1567"/>
              <a:chExt cx="606" cy="835"/>
            </a:xfrm>
          </p:grpSpPr>
          <p:sp>
            <p:nvSpPr>
              <p:cNvPr id="15397" name="Oval 45"/>
              <p:cNvSpPr>
                <a:spLocks noChangeArrowheads="1"/>
              </p:cNvSpPr>
              <p:nvPr/>
            </p:nvSpPr>
            <p:spPr bwMode="auto">
              <a:xfrm rot="10800000" flipH="1" flipV="1">
                <a:off x="2188" y="1737"/>
                <a:ext cx="472" cy="473"/>
              </a:xfrm>
              <a:prstGeom prst="ellipse">
                <a:avLst/>
              </a:prstGeom>
              <a:solidFill>
                <a:srgbClr val="FFFF99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46"/>
              <p:cNvSpPr>
                <a:spLocks noChangeShapeType="1"/>
              </p:cNvSpPr>
              <p:nvPr/>
            </p:nvSpPr>
            <p:spPr bwMode="auto">
              <a:xfrm rot="10800000" flipH="1" flipV="1">
                <a:off x="2325" y="1819"/>
                <a:ext cx="1" cy="30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9" name="Line 47"/>
              <p:cNvSpPr>
                <a:spLocks noChangeShapeType="1"/>
              </p:cNvSpPr>
              <p:nvPr/>
            </p:nvSpPr>
            <p:spPr bwMode="auto">
              <a:xfrm rot="10800000" flipH="1" flipV="1">
                <a:off x="2333" y="2033"/>
                <a:ext cx="231" cy="13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0" name="Line 48"/>
              <p:cNvSpPr>
                <a:spLocks noChangeShapeType="1"/>
              </p:cNvSpPr>
              <p:nvPr/>
            </p:nvSpPr>
            <p:spPr bwMode="auto">
              <a:xfrm rot="10800000" flipH="1">
                <a:off x="2333" y="1781"/>
                <a:ext cx="219" cy="13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1" name="Line 49"/>
              <p:cNvSpPr>
                <a:spLocks noChangeShapeType="1"/>
              </p:cNvSpPr>
              <p:nvPr/>
            </p:nvSpPr>
            <p:spPr bwMode="auto">
              <a:xfrm rot="10800000" flipH="1">
                <a:off x="2054" y="1972"/>
                <a:ext cx="26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2" name="Line 50"/>
              <p:cNvSpPr>
                <a:spLocks noChangeShapeType="1"/>
              </p:cNvSpPr>
              <p:nvPr/>
            </p:nvSpPr>
            <p:spPr bwMode="auto">
              <a:xfrm>
                <a:off x="2550" y="2164"/>
                <a:ext cx="6" cy="23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3" name="Line 51"/>
              <p:cNvSpPr>
                <a:spLocks noChangeShapeType="1"/>
              </p:cNvSpPr>
              <p:nvPr/>
            </p:nvSpPr>
            <p:spPr bwMode="auto">
              <a:xfrm rot="10800000" flipH="1">
                <a:off x="2553" y="1567"/>
                <a:ext cx="0" cy="21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391" name="Group 52"/>
            <p:cNvGrpSpPr>
              <a:grpSpLocks/>
            </p:cNvGrpSpPr>
            <p:nvPr/>
          </p:nvGrpSpPr>
          <p:grpSpPr bwMode="auto">
            <a:xfrm>
              <a:off x="5231" y="2297"/>
              <a:ext cx="208" cy="118"/>
              <a:chOff x="864" y="1680"/>
              <a:chExt cx="192" cy="108"/>
            </a:xfrm>
          </p:grpSpPr>
          <p:sp>
            <p:nvSpPr>
              <p:cNvPr id="15394" name="Line 53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5" name="Line 54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6" name="Line 55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92" name="Text Box 56"/>
            <p:cNvSpPr txBox="1">
              <a:spLocks noChangeArrowheads="1"/>
            </p:cNvSpPr>
            <p:nvPr/>
          </p:nvSpPr>
          <p:spPr bwMode="auto">
            <a:xfrm>
              <a:off x="5364" y="1485"/>
              <a:ext cx="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/>
                <a:t>0.3V</a:t>
              </a:r>
              <a:endParaRPr lang="en-US" sz="2000" b="1" baseline="-25000"/>
            </a:p>
          </p:txBody>
        </p:sp>
        <p:sp>
          <p:nvSpPr>
            <p:cNvPr id="15393" name="Text Box 57"/>
            <p:cNvSpPr txBox="1">
              <a:spLocks noChangeArrowheads="1"/>
            </p:cNvSpPr>
            <p:nvPr/>
          </p:nvSpPr>
          <p:spPr bwMode="auto">
            <a:xfrm>
              <a:off x="4806" y="176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latin typeface="Symbol" pitchFamily="18" charset="2"/>
                </a:rPr>
                <a:t>b</a:t>
              </a:r>
              <a:r>
                <a:rPr lang="en-US" sz="2000" b="1"/>
                <a:t>=50</a:t>
              </a:r>
              <a:endParaRPr lang="en-US" sz="2000" b="1" baseline="-2500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609599" y="1403775"/>
            <a:ext cx="7967663" cy="489364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 transistor operates as an amplifier in the active region.</a:t>
            </a: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GB" sz="24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A transistor operates as an electronic switch in </a:t>
            </a:r>
            <a:r>
              <a:rPr lang="en-GB" sz="2400" b="1" dirty="0" err="1">
                <a:latin typeface="Arial" pitchFamily="34" charset="0"/>
                <a:cs typeface="Arial" pitchFamily="34" charset="0"/>
              </a:rPr>
              <a:t>cutoff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and saturation regions.</a:t>
            </a: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During </a:t>
            </a:r>
            <a:r>
              <a:rPr lang="en-GB" sz="24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cutoff</a:t>
            </a:r>
            <a: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the transistor behaves like an open switch  </a:t>
            </a:r>
            <a:b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between collector and emitter.</a:t>
            </a: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GB" sz="24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349250" indent="-349250">
              <a:buFont typeface="Wingdings" pitchFamily="2" charset="2"/>
              <a:buChar char="q"/>
              <a:tabLst>
                <a:tab pos="3556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 During saturation, the transistor behaves like a closed </a:t>
            </a:r>
            <a:br>
              <a:rPr lang="en-GB" sz="2400" b="1" dirty="0">
                <a:latin typeface="Arial" pitchFamily="34" charset="0"/>
                <a:cs typeface="Arial" pitchFamily="34" charset="0"/>
              </a:rPr>
            </a:br>
            <a:r>
              <a:rPr lang="en-GB" sz="2400" b="1" dirty="0">
                <a:latin typeface="Arial" pitchFamily="34" charset="0"/>
                <a:cs typeface="Arial" pitchFamily="34" charset="0"/>
              </a:rPr>
              <a:t> switch between collector and emitter.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8331" y="-18701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4EC2-2B92-43B8-BF4A-DF3E1489DADC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701570" y="326321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74EC2-2B92-43B8-BF4A-DF3E1489DADC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9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86535" y="1538790"/>
            <a:ext cx="8146045" cy="283518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66FFFF"/>
                </a:solidFill>
              </a:rPr>
              <a:t>After completing Part </a:t>
            </a:r>
            <a:r>
              <a:rPr lang="en-US" dirty="0" smtClean="0">
                <a:solidFill>
                  <a:srgbClr val="66FFFF"/>
                </a:solidFill>
              </a:rPr>
              <a:t>2 </a:t>
            </a:r>
            <a:r>
              <a:rPr lang="en-US" dirty="0">
                <a:solidFill>
                  <a:srgbClr val="66FFFF"/>
                </a:solidFill>
              </a:rPr>
              <a:t>of this chapter</a:t>
            </a:r>
            <a:r>
              <a:rPr lang="en-GB" dirty="0">
                <a:solidFill>
                  <a:srgbClr val="66FFFF"/>
                </a:solidFill>
              </a:rPr>
              <a:t>, you will be able to:</a:t>
            </a:r>
          </a:p>
          <a:p>
            <a:pPr marL="432000" indent="-4320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GB" dirty="0" smtClean="0"/>
              <a:t>Differentiate between active, cut-off and saturation regions of operation.</a:t>
            </a:r>
          </a:p>
          <a:p>
            <a:pPr marL="432000" indent="-43200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GB" dirty="0" smtClean="0"/>
              <a:t>Understand how a transistor is used as an electronic switch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14534" y="4677987"/>
            <a:ext cx="2070230" cy="70877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and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726" y="19936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21-4 The Transistor as a Linear Amplifier</a:t>
            </a:r>
            <a:endParaRPr lang="en-GB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5658"/>
              </p:ext>
            </p:extLst>
          </p:nvPr>
        </p:nvGraphicFramePr>
        <p:xfrm>
          <a:off x="5474773" y="4542817"/>
          <a:ext cx="2244965" cy="103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4" imgW="939392" imgH="431613" progId="Equation.3">
                  <p:embed/>
                </p:oleObj>
              </mc:Choice>
              <mc:Fallback>
                <p:oleObj name="Equation" r:id="rId4" imgW="939392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773" y="4542817"/>
                        <a:ext cx="2244965" cy="103004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3572453"/>
              </p:ext>
            </p:extLst>
          </p:nvPr>
        </p:nvGraphicFramePr>
        <p:xfrm>
          <a:off x="1549122" y="4677987"/>
          <a:ext cx="1968205" cy="770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6" imgW="583947" imgH="228501" progId="Equation.3">
                  <p:embed/>
                </p:oleObj>
              </mc:Choice>
              <mc:Fallback>
                <p:oleObj name="Equation" r:id="rId6" imgW="583947" imgH="228501" progId="Equation.3">
                  <p:embed/>
                  <p:pic>
                    <p:nvPicPr>
                      <p:cNvPr id="0" name="Object 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122" y="4677987"/>
                        <a:ext cx="1968205" cy="77088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1620" y="1448780"/>
            <a:ext cx="73358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Bipolar Junction Transistor (BJT)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can be used to amplify  a small signal to a larger version without loss of wave shape.</a:t>
            </a:r>
          </a:p>
          <a:p>
            <a:pPr marL="432000" indent="-432000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For a BJT to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function as a linear amplifier,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is biased to operate in its active or linear region. </a:t>
            </a: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marL="432000" indent="-432000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Under </a:t>
            </a:r>
            <a:r>
              <a:rPr lang="en-GB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all conditions of operation, the following relationships are observed:</a:t>
            </a:r>
            <a:endParaRPr lang="en-SG" sz="2400" dirty="0">
              <a:solidFill>
                <a:srgbClr val="FFFF00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3F4B4-2430-4D3B-BA82-E4BB2C435C4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72211" y="153879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 BJT is commonly used as an electrically controlled electronic switch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This switch is controlled by the base current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When I</a:t>
            </a:r>
            <a:r>
              <a:rPr lang="en-GB" baseline="-25000" dirty="0" smtClean="0">
                <a:solidFill>
                  <a:srgbClr val="FFFF00"/>
                </a:solidFill>
              </a:rPr>
              <a:t>B</a:t>
            </a:r>
            <a:r>
              <a:rPr lang="en-GB" dirty="0" smtClean="0">
                <a:solidFill>
                  <a:srgbClr val="FFFF00"/>
                </a:solidFill>
              </a:rPr>
              <a:t> = 0, transistor is cut-off &amp; switch is open</a:t>
            </a:r>
          </a:p>
          <a:p>
            <a:pPr lvl="1"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When I</a:t>
            </a:r>
            <a:r>
              <a:rPr lang="en-GB" baseline="-25000" dirty="0" smtClean="0">
                <a:solidFill>
                  <a:srgbClr val="FFFF00"/>
                </a:solidFill>
              </a:rPr>
              <a:t>B</a:t>
            </a:r>
            <a:r>
              <a:rPr lang="en-GB" dirty="0" smtClean="0">
                <a:solidFill>
                  <a:srgbClr val="FFFF00"/>
                </a:solidFill>
              </a:rPr>
              <a:t> is large, transistor is saturated and switch will close</a:t>
            </a:r>
          </a:p>
          <a:p>
            <a:pPr eaLnBrk="1" hangingPunct="1">
              <a:defRPr/>
            </a:pPr>
            <a:r>
              <a:rPr lang="en-GB" dirty="0" smtClean="0"/>
              <a:t>Transistor is hence operated alternately in the cut-off and saturated region</a:t>
            </a: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21-5 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24875" cy="484413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Conditions for cut off (Switch is open)</a:t>
            </a:r>
          </a:p>
          <a:p>
            <a:pPr eaLnBrk="1" hangingPunct="1">
              <a:defRPr/>
            </a:pPr>
            <a:endParaRPr lang="en-GB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V</a:t>
            </a:r>
            <a:r>
              <a:rPr lang="en-GB" baseline="-25000" dirty="0" smtClean="0"/>
              <a:t>CE(CUTOFF)</a:t>
            </a:r>
            <a:r>
              <a:rPr lang="en-GB" dirty="0" smtClean="0"/>
              <a:t> = V</a:t>
            </a:r>
            <a:r>
              <a:rPr lang="en-GB" baseline="-25000" dirty="0" smtClean="0"/>
              <a:t>CC</a:t>
            </a:r>
            <a:r>
              <a:rPr lang="en-GB" dirty="0" smtClean="0"/>
              <a:t> – I</a:t>
            </a:r>
            <a:r>
              <a:rPr lang="en-GB" baseline="-25000" dirty="0" smtClean="0"/>
              <a:t>CEO</a:t>
            </a:r>
            <a:r>
              <a:rPr lang="en-GB" dirty="0" smtClean="0"/>
              <a:t>R</a:t>
            </a:r>
            <a:r>
              <a:rPr lang="en-GB" baseline="-25000" dirty="0" smtClean="0"/>
              <a:t>C</a:t>
            </a:r>
            <a:r>
              <a:rPr lang="en-GB" dirty="0" smtClean="0"/>
              <a:t> = V</a:t>
            </a:r>
            <a:r>
              <a:rPr lang="en-GB" baseline="-25000" dirty="0" smtClean="0"/>
              <a:t>CC</a:t>
            </a:r>
          </a:p>
          <a:p>
            <a:pPr eaLnBrk="1" hangingPunct="1">
              <a:defRPr/>
            </a:pPr>
            <a:r>
              <a:rPr lang="en-GB" dirty="0" smtClean="0"/>
              <a:t>It is as if a </a:t>
            </a:r>
            <a:r>
              <a:rPr lang="en-GB" dirty="0" smtClean="0">
                <a:solidFill>
                  <a:srgbClr val="66FFFF"/>
                </a:solidFill>
              </a:rPr>
              <a:t>switch is open</a:t>
            </a:r>
            <a:r>
              <a:rPr lang="en-GB" dirty="0" smtClean="0"/>
              <a:t> between collector and emitter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6863" y="2303463"/>
            <a:ext cx="4230687" cy="3006725"/>
            <a:chOff x="215" y="775"/>
            <a:chExt cx="2948" cy="2037"/>
          </a:xfrm>
        </p:grpSpPr>
        <p:grpSp>
          <p:nvGrpSpPr>
            <p:cNvPr id="7194" name="Group 5"/>
            <p:cNvGrpSpPr>
              <a:grpSpLocks/>
            </p:cNvGrpSpPr>
            <p:nvPr/>
          </p:nvGrpSpPr>
          <p:grpSpPr bwMode="auto">
            <a:xfrm>
              <a:off x="215" y="775"/>
              <a:ext cx="2948" cy="2037"/>
              <a:chOff x="215" y="775"/>
              <a:chExt cx="2948" cy="2037"/>
            </a:xfrm>
          </p:grpSpPr>
          <p:grpSp>
            <p:nvGrpSpPr>
              <p:cNvPr id="7197" name="Group 6"/>
              <p:cNvGrpSpPr>
                <a:grpSpLocks/>
              </p:cNvGrpSpPr>
              <p:nvPr/>
            </p:nvGrpSpPr>
            <p:grpSpPr bwMode="auto">
              <a:xfrm>
                <a:off x="417" y="775"/>
                <a:ext cx="2022" cy="2037"/>
                <a:chOff x="736" y="799"/>
                <a:chExt cx="1584" cy="1699"/>
              </a:xfrm>
            </p:grpSpPr>
            <p:sp>
              <p:nvSpPr>
                <p:cNvPr id="7206" name="Line 7"/>
                <p:cNvSpPr>
                  <a:spLocks noChangeShapeType="1"/>
                </p:cNvSpPr>
                <p:nvPr/>
              </p:nvSpPr>
              <p:spPr bwMode="auto">
                <a:xfrm>
                  <a:off x="1774" y="1299"/>
                  <a:ext cx="0" cy="1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199" y="1822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69" y="86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20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6" y="1084"/>
                  <a:ext cx="332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/>
                    <a:t>R</a:t>
                  </a:r>
                  <a:r>
                    <a:rPr lang="en-GB" sz="2400" b="1" baseline="-25000"/>
                    <a:t>C</a:t>
                  </a:r>
                  <a:endParaRPr lang="en-GB" sz="2400" b="1"/>
                </a:p>
              </p:txBody>
            </p:sp>
            <p:sp>
              <p:nvSpPr>
                <p:cNvPr id="72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6" y="1499"/>
                  <a:ext cx="36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/>
                    <a:t>R</a:t>
                  </a:r>
                  <a:r>
                    <a:rPr lang="en-GB" sz="2400" b="1" baseline="-25000"/>
                    <a:t>B</a:t>
                  </a:r>
                  <a:endParaRPr lang="en-GB" sz="2400" b="1"/>
                </a:p>
              </p:txBody>
            </p:sp>
            <p:sp>
              <p:nvSpPr>
                <p:cNvPr id="7211" name="Oval 12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1483" y="1627"/>
                  <a:ext cx="366" cy="401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Line 13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1589" y="1696"/>
                  <a:ext cx="1" cy="26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3" name="Line 14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1596" y="1878"/>
                  <a:ext cx="178" cy="11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4" name="Line 15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596" y="1664"/>
                  <a:ext cx="169" cy="11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5" name="Line 16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379" y="1826"/>
                  <a:ext cx="203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6" name="Line 17"/>
                <p:cNvSpPr>
                  <a:spLocks noChangeShapeType="1"/>
                </p:cNvSpPr>
                <p:nvPr/>
              </p:nvSpPr>
              <p:spPr bwMode="auto">
                <a:xfrm>
                  <a:off x="1764" y="1989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7" name="Line 18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766" y="1483"/>
                  <a:ext cx="0" cy="18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8" name="Freeform 19"/>
                <p:cNvSpPr>
                  <a:spLocks/>
                </p:cNvSpPr>
                <p:nvPr/>
              </p:nvSpPr>
              <p:spPr bwMode="auto">
                <a:xfrm>
                  <a:off x="986" y="1757"/>
                  <a:ext cx="218" cy="137"/>
                </a:xfrm>
                <a:custGeom>
                  <a:avLst/>
                  <a:gdLst>
                    <a:gd name="T0" fmla="*/ 0 w 2475"/>
                    <a:gd name="T1" fmla="*/ 1 h 1110"/>
                    <a:gd name="T2" fmla="*/ 0 w 2475"/>
                    <a:gd name="T3" fmla="*/ 0 h 1110"/>
                    <a:gd name="T4" fmla="*/ 0 w 2475"/>
                    <a:gd name="T5" fmla="*/ 2 h 1110"/>
                    <a:gd name="T6" fmla="*/ 1 w 2475"/>
                    <a:gd name="T7" fmla="*/ 0 h 1110"/>
                    <a:gd name="T8" fmla="*/ 1 w 2475"/>
                    <a:gd name="T9" fmla="*/ 2 h 1110"/>
                    <a:gd name="T10" fmla="*/ 1 w 2475"/>
                    <a:gd name="T11" fmla="*/ 0 h 1110"/>
                    <a:gd name="T12" fmla="*/ 1 w 2475"/>
                    <a:gd name="T13" fmla="*/ 2 h 1110"/>
                    <a:gd name="T14" fmla="*/ 1 w 2475"/>
                    <a:gd name="T15" fmla="*/ 0 h 1110"/>
                    <a:gd name="T16" fmla="*/ 1 w 2475"/>
                    <a:gd name="T17" fmla="*/ 2 h 1110"/>
                    <a:gd name="T18" fmla="*/ 2 w 2475"/>
                    <a:gd name="T19" fmla="*/ 1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9" name="Freeform 20"/>
                <p:cNvSpPr>
                  <a:spLocks/>
                </p:cNvSpPr>
                <p:nvPr/>
              </p:nvSpPr>
              <p:spPr bwMode="auto">
                <a:xfrm rot="-5400000">
                  <a:off x="1652" y="1121"/>
                  <a:ext cx="235" cy="111"/>
                </a:xfrm>
                <a:custGeom>
                  <a:avLst/>
                  <a:gdLst>
                    <a:gd name="T0" fmla="*/ 0 w 2475"/>
                    <a:gd name="T1" fmla="*/ 1 h 1110"/>
                    <a:gd name="T2" fmla="*/ 0 w 2475"/>
                    <a:gd name="T3" fmla="*/ 0 h 1110"/>
                    <a:gd name="T4" fmla="*/ 0 w 2475"/>
                    <a:gd name="T5" fmla="*/ 1 h 1110"/>
                    <a:gd name="T6" fmla="*/ 1 w 2475"/>
                    <a:gd name="T7" fmla="*/ 0 h 1110"/>
                    <a:gd name="T8" fmla="*/ 1 w 2475"/>
                    <a:gd name="T9" fmla="*/ 1 h 1110"/>
                    <a:gd name="T10" fmla="*/ 1 w 2475"/>
                    <a:gd name="T11" fmla="*/ 0 h 1110"/>
                    <a:gd name="T12" fmla="*/ 1 w 2475"/>
                    <a:gd name="T13" fmla="*/ 1 h 1110"/>
                    <a:gd name="T14" fmla="*/ 2 w 2475"/>
                    <a:gd name="T15" fmla="*/ 0 h 1110"/>
                    <a:gd name="T16" fmla="*/ 2 w 2475"/>
                    <a:gd name="T17" fmla="*/ 1 h 1110"/>
                    <a:gd name="T18" fmla="*/ 2 w 2475"/>
                    <a:gd name="T19" fmla="*/ 1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7220" name="Group 21"/>
                <p:cNvGrpSpPr>
                  <a:grpSpLocks/>
                </p:cNvGrpSpPr>
                <p:nvPr/>
              </p:nvGrpSpPr>
              <p:grpSpPr bwMode="auto">
                <a:xfrm>
                  <a:off x="1697" y="2406"/>
                  <a:ext cx="149" cy="92"/>
                  <a:chOff x="864" y="1680"/>
                  <a:chExt cx="192" cy="108"/>
                </a:xfrm>
              </p:grpSpPr>
              <p:sp>
                <p:nvSpPr>
                  <p:cNvPr id="722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22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95" y="1729"/>
                    <a:ext cx="13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722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178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7221" name="Line 25"/>
                <p:cNvSpPr>
                  <a:spLocks noChangeShapeType="1"/>
                </p:cNvSpPr>
                <p:nvPr/>
              </p:nvSpPr>
              <p:spPr bwMode="auto">
                <a:xfrm>
                  <a:off x="1764" y="2198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2" name="Line 26"/>
                <p:cNvSpPr>
                  <a:spLocks noChangeShapeType="1"/>
                </p:cNvSpPr>
                <p:nvPr/>
              </p:nvSpPr>
              <p:spPr bwMode="auto">
                <a:xfrm>
                  <a:off x="736" y="1811"/>
                  <a:ext cx="2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20" y="799"/>
                  <a:ext cx="500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/>
                    <a:t>+V</a:t>
                  </a:r>
                  <a:r>
                    <a:rPr lang="en-GB" sz="2400" b="1" baseline="-25000"/>
                    <a:t>CC</a:t>
                  </a:r>
                  <a:endParaRPr lang="en-GB" sz="2400" b="1"/>
                </a:p>
              </p:txBody>
            </p:sp>
          </p:grpSp>
          <p:sp>
            <p:nvSpPr>
              <p:cNvPr id="7198" name="Text Box 28"/>
              <p:cNvSpPr txBox="1">
                <a:spLocks noChangeArrowheads="1"/>
              </p:cNvSpPr>
              <p:nvPr/>
            </p:nvSpPr>
            <p:spPr bwMode="auto">
              <a:xfrm>
                <a:off x="215" y="1643"/>
                <a:ext cx="46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0V</a:t>
                </a:r>
              </a:p>
            </p:txBody>
          </p:sp>
          <p:sp>
            <p:nvSpPr>
              <p:cNvPr id="7199" name="Text Box 29"/>
              <p:cNvSpPr txBox="1">
                <a:spLocks noChangeArrowheads="1"/>
              </p:cNvSpPr>
              <p:nvPr/>
            </p:nvSpPr>
            <p:spPr bwMode="auto">
              <a:xfrm>
                <a:off x="613" y="2099"/>
                <a:ext cx="69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99FF33"/>
                    </a:solidFill>
                  </a:rPr>
                  <a:t>B </a:t>
                </a:r>
                <a:r>
                  <a:rPr lang="en-GB" sz="2400" b="1">
                    <a:solidFill>
                      <a:srgbClr val="99FF33"/>
                    </a:solidFill>
                  </a:rPr>
                  <a:t>= 0</a:t>
                </a:r>
              </a:p>
            </p:txBody>
          </p:sp>
          <p:sp>
            <p:nvSpPr>
              <p:cNvPr id="7200" name="Text Box 30"/>
              <p:cNvSpPr txBox="1">
                <a:spLocks noChangeArrowheads="1"/>
              </p:cNvSpPr>
              <p:nvPr/>
            </p:nvSpPr>
            <p:spPr bwMode="auto">
              <a:xfrm>
                <a:off x="1869" y="1083"/>
                <a:ext cx="1294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I</a:t>
                </a:r>
                <a:r>
                  <a:rPr lang="en-GB" sz="2400" b="1" baseline="-25000">
                    <a:solidFill>
                      <a:srgbClr val="99FF33"/>
                    </a:solidFill>
                  </a:rPr>
                  <a:t>C </a:t>
                </a:r>
                <a:r>
                  <a:rPr lang="en-GB" sz="2400" b="1">
                    <a:solidFill>
                      <a:srgbClr val="99FF33"/>
                    </a:solidFill>
                  </a:rPr>
                  <a:t>= I</a:t>
                </a:r>
                <a:r>
                  <a:rPr lang="en-GB" sz="2400" b="1" baseline="-25000">
                    <a:solidFill>
                      <a:srgbClr val="99FF33"/>
                    </a:solidFill>
                  </a:rPr>
                  <a:t>CEO</a:t>
                </a:r>
                <a:r>
                  <a:rPr lang="en-GB" sz="2400" b="1">
                    <a:solidFill>
                      <a:srgbClr val="99FF33"/>
                    </a:solidFill>
                  </a:rPr>
                  <a:t> </a:t>
                </a:r>
                <a:r>
                  <a:rPr lang="en-GB" sz="2400" b="1">
                    <a:solidFill>
                      <a:srgbClr val="99FF33"/>
                    </a:solidFill>
                    <a:sym typeface="Symbol" pitchFamily="18" charset="2"/>
                  </a:rPr>
                  <a:t></a:t>
                </a:r>
                <a:r>
                  <a:rPr lang="en-GB" sz="2400" b="1">
                    <a:solidFill>
                      <a:srgbClr val="99FF33"/>
                    </a:solidFill>
                  </a:rPr>
                  <a:t> 0</a:t>
                </a:r>
              </a:p>
            </p:txBody>
          </p:sp>
          <p:grpSp>
            <p:nvGrpSpPr>
              <p:cNvPr id="7201" name="Group 31"/>
              <p:cNvGrpSpPr>
                <a:grpSpLocks/>
              </p:cNvGrpSpPr>
              <p:nvPr/>
            </p:nvGrpSpPr>
            <p:grpSpPr bwMode="auto">
              <a:xfrm>
                <a:off x="1734" y="1585"/>
                <a:ext cx="1429" cy="1084"/>
                <a:chOff x="1552" y="1456"/>
                <a:chExt cx="1119" cy="904"/>
              </a:xfrm>
            </p:grpSpPr>
            <p:sp>
              <p:nvSpPr>
                <p:cNvPr id="720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82" y="1859"/>
                  <a:ext cx="989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 b="1">
                      <a:solidFill>
                        <a:srgbClr val="99FF33"/>
                      </a:solidFill>
                    </a:rPr>
                    <a:t>V</a:t>
                  </a:r>
                  <a:r>
                    <a:rPr lang="en-GB" sz="2400" b="1" baseline="-25000">
                      <a:solidFill>
                        <a:srgbClr val="99FF33"/>
                      </a:solidFill>
                    </a:rPr>
                    <a:t>CE </a:t>
                  </a:r>
                  <a:r>
                    <a:rPr lang="en-GB" sz="2400" b="1">
                      <a:solidFill>
                        <a:srgbClr val="99FF33"/>
                      </a:solidFill>
                      <a:sym typeface="Symbol" pitchFamily="18" charset="2"/>
                    </a:rPr>
                    <a:t></a:t>
                  </a:r>
                  <a:r>
                    <a:rPr lang="en-GB" sz="2400" b="1">
                      <a:solidFill>
                        <a:srgbClr val="99FF33"/>
                      </a:solidFill>
                    </a:rPr>
                    <a:t>  +V</a:t>
                  </a:r>
                  <a:r>
                    <a:rPr lang="en-GB" sz="2400" b="1" baseline="-25000">
                      <a:solidFill>
                        <a:srgbClr val="99FF33"/>
                      </a:solidFill>
                    </a:rPr>
                    <a:t>CC</a:t>
                  </a:r>
                </a:p>
              </p:txBody>
            </p:sp>
            <p:sp>
              <p:nvSpPr>
                <p:cNvPr id="7203" name="Line 33"/>
                <p:cNvSpPr>
                  <a:spLocks noChangeShapeType="1"/>
                </p:cNvSpPr>
                <p:nvPr/>
              </p:nvSpPr>
              <p:spPr bwMode="auto">
                <a:xfrm>
                  <a:off x="1552" y="1456"/>
                  <a:ext cx="5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52" y="1504"/>
                  <a:ext cx="0" cy="328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5" name="Line 35"/>
                <p:cNvSpPr>
                  <a:spLocks noChangeShapeType="1"/>
                </p:cNvSpPr>
                <p:nvPr/>
              </p:nvSpPr>
              <p:spPr bwMode="auto">
                <a:xfrm>
                  <a:off x="2152" y="2120"/>
                  <a:ext cx="0" cy="240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7195" name="Line 36"/>
            <p:cNvSpPr>
              <a:spLocks noChangeShapeType="1"/>
            </p:cNvSpPr>
            <p:nvPr/>
          </p:nvSpPr>
          <p:spPr bwMode="auto">
            <a:xfrm>
              <a:off x="1859" y="1083"/>
              <a:ext cx="0" cy="2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6" name="Line 37"/>
            <p:cNvSpPr>
              <a:spLocks noChangeShapeType="1"/>
            </p:cNvSpPr>
            <p:nvPr/>
          </p:nvSpPr>
          <p:spPr bwMode="auto">
            <a:xfrm>
              <a:off x="669" y="2132"/>
              <a:ext cx="415" cy="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767388" y="2349500"/>
            <a:ext cx="2771775" cy="2947988"/>
            <a:chOff x="3475" y="775"/>
            <a:chExt cx="1900" cy="2037"/>
          </a:xfrm>
        </p:grpSpPr>
        <p:sp>
          <p:nvSpPr>
            <p:cNvPr id="7176" name="Rectangle 39"/>
            <p:cNvSpPr>
              <a:spLocks noChangeArrowheads="1"/>
            </p:cNvSpPr>
            <p:nvPr/>
          </p:nvSpPr>
          <p:spPr bwMode="auto">
            <a:xfrm>
              <a:off x="3719" y="1601"/>
              <a:ext cx="669" cy="873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40"/>
            <p:cNvSpPr>
              <a:spLocks noChangeShapeType="1"/>
            </p:cNvSpPr>
            <p:nvPr/>
          </p:nvSpPr>
          <p:spPr bwMode="auto">
            <a:xfrm>
              <a:off x="3986" y="1374"/>
              <a:ext cx="0" cy="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78" name="Line 41"/>
            <p:cNvSpPr>
              <a:spLocks noChangeShapeType="1"/>
            </p:cNvSpPr>
            <p:nvPr/>
          </p:nvSpPr>
          <p:spPr bwMode="auto">
            <a:xfrm flipV="1">
              <a:off x="3979" y="858"/>
              <a:ext cx="0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7179" name="Text Box 42"/>
            <p:cNvSpPr txBox="1">
              <a:spLocks noChangeArrowheads="1"/>
            </p:cNvSpPr>
            <p:nvPr/>
          </p:nvSpPr>
          <p:spPr bwMode="auto">
            <a:xfrm>
              <a:off x="3475" y="1117"/>
              <a:ext cx="48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/>
                <a:t>R</a:t>
              </a:r>
              <a:r>
                <a:rPr lang="en-GB" sz="2400" b="1" baseline="-25000"/>
                <a:t>C</a:t>
              </a:r>
              <a:endParaRPr lang="en-GB" sz="2400" b="1"/>
            </a:p>
          </p:txBody>
        </p:sp>
        <p:sp>
          <p:nvSpPr>
            <p:cNvPr id="7180" name="Freeform 43"/>
            <p:cNvSpPr>
              <a:spLocks/>
            </p:cNvSpPr>
            <p:nvPr/>
          </p:nvSpPr>
          <p:spPr bwMode="auto">
            <a:xfrm rot="-5400000">
              <a:off x="3839" y="1146"/>
              <a:ext cx="281" cy="163"/>
            </a:xfrm>
            <a:custGeom>
              <a:avLst/>
              <a:gdLst>
                <a:gd name="T0" fmla="*/ 0 w 2475"/>
                <a:gd name="T1" fmla="*/ 2 h 1110"/>
                <a:gd name="T2" fmla="*/ 0 w 2475"/>
                <a:gd name="T3" fmla="*/ 0 h 1110"/>
                <a:gd name="T4" fmla="*/ 1 w 2475"/>
                <a:gd name="T5" fmla="*/ 4 h 1110"/>
                <a:gd name="T6" fmla="*/ 1 w 2475"/>
                <a:gd name="T7" fmla="*/ 0 h 1110"/>
                <a:gd name="T8" fmla="*/ 1 w 2475"/>
                <a:gd name="T9" fmla="*/ 4 h 1110"/>
                <a:gd name="T10" fmla="*/ 2 w 2475"/>
                <a:gd name="T11" fmla="*/ 0 h 1110"/>
                <a:gd name="T12" fmla="*/ 2 w 2475"/>
                <a:gd name="T13" fmla="*/ 4 h 1110"/>
                <a:gd name="T14" fmla="*/ 3 w 2475"/>
                <a:gd name="T15" fmla="*/ 0 h 1110"/>
                <a:gd name="T16" fmla="*/ 3 w 2475"/>
                <a:gd name="T17" fmla="*/ 4 h 1110"/>
                <a:gd name="T18" fmla="*/ 4 w 2475"/>
                <a:gd name="T19" fmla="*/ 2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5"/>
                <a:gd name="T31" fmla="*/ 0 h 1110"/>
                <a:gd name="T32" fmla="*/ 2475 w 2475"/>
                <a:gd name="T33" fmla="*/ 1110 h 11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81" name="Group 44"/>
            <p:cNvGrpSpPr>
              <a:grpSpLocks/>
            </p:cNvGrpSpPr>
            <p:nvPr/>
          </p:nvGrpSpPr>
          <p:grpSpPr bwMode="auto">
            <a:xfrm>
              <a:off x="3844" y="2702"/>
              <a:ext cx="219" cy="110"/>
              <a:chOff x="864" y="1680"/>
              <a:chExt cx="192" cy="108"/>
            </a:xfrm>
          </p:grpSpPr>
          <p:sp>
            <p:nvSpPr>
              <p:cNvPr id="7191" name="Line 4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92" name="Line 46"/>
              <p:cNvSpPr>
                <a:spLocks noChangeShapeType="1"/>
              </p:cNvSpPr>
              <p:nvPr/>
            </p:nvSpPr>
            <p:spPr bwMode="auto">
              <a:xfrm>
                <a:off x="895" y="1729"/>
                <a:ext cx="13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93" name="Line 47"/>
              <p:cNvSpPr>
                <a:spLocks noChangeShapeType="1"/>
              </p:cNvSpPr>
              <p:nvPr/>
            </p:nvSpPr>
            <p:spPr bwMode="auto">
              <a:xfrm>
                <a:off x="930" y="178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82" name="Line 48"/>
            <p:cNvSpPr>
              <a:spLocks noChangeShapeType="1"/>
            </p:cNvSpPr>
            <p:nvPr/>
          </p:nvSpPr>
          <p:spPr bwMode="auto">
            <a:xfrm flipV="1">
              <a:off x="3960" y="2241"/>
              <a:ext cx="11" cy="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3" name="Text Box 49"/>
            <p:cNvSpPr txBox="1">
              <a:spLocks noChangeArrowheads="1"/>
            </p:cNvSpPr>
            <p:nvPr/>
          </p:nvSpPr>
          <p:spPr bwMode="auto">
            <a:xfrm>
              <a:off x="4054" y="775"/>
              <a:ext cx="75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/>
                <a:t>+V</a:t>
              </a:r>
              <a:r>
                <a:rPr lang="en-GB" sz="2400" b="1" baseline="-25000"/>
                <a:t>CC</a:t>
              </a:r>
              <a:endParaRPr lang="en-GB" sz="2400" b="1"/>
            </a:p>
          </p:txBody>
        </p:sp>
        <p:sp>
          <p:nvSpPr>
            <p:cNvPr id="7184" name="Line 50"/>
            <p:cNvSpPr>
              <a:spLocks noChangeShapeType="1"/>
            </p:cNvSpPr>
            <p:nvPr/>
          </p:nvSpPr>
          <p:spPr bwMode="auto">
            <a:xfrm flipV="1">
              <a:off x="3989" y="1956"/>
              <a:ext cx="211" cy="26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5" name="Text Box 51"/>
            <p:cNvSpPr txBox="1">
              <a:spLocks noChangeArrowheads="1"/>
            </p:cNvSpPr>
            <p:nvPr/>
          </p:nvSpPr>
          <p:spPr bwMode="auto">
            <a:xfrm>
              <a:off x="4004" y="1625"/>
              <a:ext cx="4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>
                  <a:latin typeface="Comic Sans MS" pitchFamily="66" charset="0"/>
                </a:rPr>
                <a:t>C</a:t>
              </a:r>
            </a:p>
          </p:txBody>
        </p:sp>
        <p:sp>
          <p:nvSpPr>
            <p:cNvPr id="7186" name="Text Box 52"/>
            <p:cNvSpPr txBox="1">
              <a:spLocks noChangeArrowheads="1"/>
            </p:cNvSpPr>
            <p:nvPr/>
          </p:nvSpPr>
          <p:spPr bwMode="auto">
            <a:xfrm>
              <a:off x="4039" y="2201"/>
              <a:ext cx="48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>
                  <a:latin typeface="Comic Sans MS" pitchFamily="66" charset="0"/>
                </a:rPr>
                <a:t>E</a:t>
              </a:r>
            </a:p>
          </p:txBody>
        </p:sp>
        <p:sp>
          <p:nvSpPr>
            <p:cNvPr id="7187" name="Line 53"/>
            <p:cNvSpPr>
              <a:spLocks noChangeShapeType="1"/>
            </p:cNvSpPr>
            <p:nvPr/>
          </p:nvSpPr>
          <p:spPr bwMode="auto">
            <a:xfrm>
              <a:off x="3989" y="1524"/>
              <a:ext cx="8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8" name="Line 54"/>
            <p:cNvSpPr>
              <a:spLocks noChangeShapeType="1"/>
            </p:cNvSpPr>
            <p:nvPr/>
          </p:nvSpPr>
          <p:spPr bwMode="auto">
            <a:xfrm flipV="1">
              <a:off x="4846" y="1601"/>
              <a:ext cx="0" cy="39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9" name="Text Box 55"/>
            <p:cNvSpPr txBox="1">
              <a:spLocks noChangeArrowheads="1"/>
            </p:cNvSpPr>
            <p:nvPr/>
          </p:nvSpPr>
          <p:spPr bwMode="auto">
            <a:xfrm>
              <a:off x="4591" y="1998"/>
              <a:ext cx="78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99FF33"/>
                  </a:solidFill>
                  <a:sym typeface="Symbol" pitchFamily="18" charset="2"/>
                </a:rPr>
                <a:t></a:t>
              </a:r>
              <a:r>
                <a:rPr lang="en-GB" sz="2400" b="1">
                  <a:solidFill>
                    <a:srgbClr val="99FF33"/>
                  </a:solidFill>
                </a:rPr>
                <a:t> +V</a:t>
              </a:r>
              <a:r>
                <a:rPr lang="en-GB" sz="2400" b="1" baseline="-25000">
                  <a:solidFill>
                    <a:srgbClr val="99FF33"/>
                  </a:solidFill>
                </a:rPr>
                <a:t>CC</a:t>
              </a:r>
            </a:p>
          </p:txBody>
        </p:sp>
        <p:sp>
          <p:nvSpPr>
            <p:cNvPr id="7190" name="Line 56"/>
            <p:cNvSpPr>
              <a:spLocks noChangeShapeType="1"/>
            </p:cNvSpPr>
            <p:nvPr/>
          </p:nvSpPr>
          <p:spPr bwMode="auto">
            <a:xfrm>
              <a:off x="4846" y="2340"/>
              <a:ext cx="0" cy="28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09977" name="AutoShape 57"/>
          <p:cNvSpPr>
            <a:spLocks noChangeArrowheads="1"/>
          </p:cNvSpPr>
          <p:nvPr/>
        </p:nvSpPr>
        <p:spPr bwMode="auto">
          <a:xfrm>
            <a:off x="4572000" y="3563938"/>
            <a:ext cx="719138" cy="212725"/>
          </a:xfrm>
          <a:prstGeom prst="rightArrow">
            <a:avLst>
              <a:gd name="adj1" fmla="val 50000"/>
              <a:gd name="adj2" fmla="val 845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7176"/>
            <a:ext cx="8229600" cy="528287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Conditions for saturation</a:t>
            </a:r>
          </a:p>
          <a:p>
            <a:pPr eaLnBrk="1" hangingPunct="1">
              <a:defRPr/>
            </a:pPr>
            <a:endParaRPr lang="en-GB" dirty="0" smtClean="0">
              <a:solidFill>
                <a:srgbClr val="FFFF00"/>
              </a:solidFill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Base current is large, hence transistor reach saturation</a:t>
            </a:r>
          </a:p>
          <a:p>
            <a:pPr eaLnBrk="1" hangingPunct="1">
              <a:defRPr/>
            </a:pPr>
            <a:r>
              <a:rPr lang="en-GB" dirty="0" smtClean="0"/>
              <a:t>V</a:t>
            </a:r>
            <a:r>
              <a:rPr lang="en-GB" baseline="-25000" dirty="0" smtClean="0"/>
              <a:t>CE(SAT)</a:t>
            </a:r>
            <a:r>
              <a:rPr lang="en-GB" dirty="0" smtClean="0"/>
              <a:t> = V</a:t>
            </a:r>
            <a:r>
              <a:rPr lang="en-GB" baseline="-25000" dirty="0" smtClean="0"/>
              <a:t>CC</a:t>
            </a:r>
            <a:r>
              <a:rPr lang="en-GB" dirty="0" smtClean="0"/>
              <a:t> – I</a:t>
            </a:r>
            <a:r>
              <a:rPr lang="en-GB" baseline="-25000" dirty="0" smtClean="0"/>
              <a:t>C(SAT)</a:t>
            </a:r>
            <a:r>
              <a:rPr lang="en-GB" dirty="0" smtClean="0"/>
              <a:t>R</a:t>
            </a:r>
            <a:r>
              <a:rPr lang="en-GB" baseline="-25000" dirty="0" smtClean="0"/>
              <a:t>C</a:t>
            </a:r>
            <a:r>
              <a:rPr lang="en-GB" dirty="0" smtClean="0"/>
              <a:t> </a:t>
            </a:r>
            <a:r>
              <a:rPr lang="en-GB" b="1" dirty="0" smtClean="0">
                <a:sym typeface="Symbol" pitchFamily="18" charset="2"/>
              </a:rPr>
              <a:t> 0.2 to 0.3V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3500" y="2027238"/>
            <a:ext cx="2479675" cy="3292475"/>
            <a:chOff x="4040" y="1277"/>
            <a:chExt cx="1562" cy="2074"/>
          </a:xfrm>
        </p:grpSpPr>
        <p:sp>
          <p:nvSpPr>
            <p:cNvPr id="8237" name="Text Box 5"/>
            <p:cNvSpPr txBox="1">
              <a:spLocks noChangeArrowheads="1"/>
            </p:cNvSpPr>
            <p:nvPr/>
          </p:nvSpPr>
          <p:spPr bwMode="auto">
            <a:xfrm>
              <a:off x="4885" y="2610"/>
              <a:ext cx="7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>
                  <a:solidFill>
                    <a:srgbClr val="99FF33"/>
                  </a:solidFill>
                  <a:cs typeface="Times New Roman" pitchFamily="18" charset="0"/>
                </a:rPr>
                <a:t>≈</a:t>
              </a:r>
              <a:r>
                <a:rPr lang="en-GB" sz="2400" b="1">
                  <a:solidFill>
                    <a:srgbClr val="99FF33"/>
                  </a:solidFill>
                </a:rPr>
                <a:t> 0V</a:t>
              </a:r>
            </a:p>
          </p:txBody>
        </p:sp>
        <p:grpSp>
          <p:nvGrpSpPr>
            <p:cNvPr id="8238" name="Group 6"/>
            <p:cNvGrpSpPr>
              <a:grpSpLocks/>
            </p:cNvGrpSpPr>
            <p:nvPr/>
          </p:nvGrpSpPr>
          <p:grpSpPr bwMode="auto">
            <a:xfrm>
              <a:off x="4040" y="1277"/>
              <a:ext cx="1167" cy="2074"/>
              <a:chOff x="4040" y="1277"/>
              <a:chExt cx="1167" cy="2074"/>
            </a:xfrm>
          </p:grpSpPr>
          <p:sp>
            <p:nvSpPr>
              <p:cNvPr id="8239" name="Text Box 7"/>
              <p:cNvSpPr txBox="1">
                <a:spLocks noChangeArrowheads="1"/>
              </p:cNvSpPr>
              <p:nvPr/>
            </p:nvSpPr>
            <p:spPr bwMode="auto">
              <a:xfrm>
                <a:off x="4276" y="1277"/>
                <a:ext cx="7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/>
                  <a:t>+V</a:t>
                </a:r>
                <a:r>
                  <a:rPr lang="en-GB" sz="2400" b="1" baseline="-25000"/>
                  <a:t>CC</a:t>
                </a:r>
                <a:endParaRPr lang="en-GB" sz="2400" b="1"/>
              </a:p>
            </p:txBody>
          </p:sp>
          <p:sp>
            <p:nvSpPr>
              <p:cNvPr id="8240" name="Text Box 8"/>
              <p:cNvSpPr txBox="1">
                <a:spLocks noChangeArrowheads="1"/>
              </p:cNvSpPr>
              <p:nvPr/>
            </p:nvSpPr>
            <p:spPr bwMode="auto">
              <a:xfrm>
                <a:off x="4690" y="1744"/>
                <a:ext cx="51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99FF33"/>
                    </a:solidFill>
                  </a:rPr>
                  <a:t>I</a:t>
                </a:r>
                <a:r>
                  <a:rPr lang="en-US" sz="2400" b="1" baseline="-25000">
                    <a:solidFill>
                      <a:srgbClr val="99FF33"/>
                    </a:solidFill>
                  </a:rPr>
                  <a:t>C(sat)</a:t>
                </a:r>
                <a:endParaRPr lang="en-US" sz="2400" b="1">
                  <a:solidFill>
                    <a:srgbClr val="99FF33"/>
                  </a:solidFill>
                </a:endParaRPr>
              </a:p>
            </p:txBody>
          </p:sp>
          <p:sp>
            <p:nvSpPr>
              <p:cNvPr id="8241" name="Line 9"/>
              <p:cNvSpPr>
                <a:spLocks noChangeShapeType="1"/>
              </p:cNvSpPr>
              <p:nvPr/>
            </p:nvSpPr>
            <p:spPr bwMode="auto">
              <a:xfrm>
                <a:off x="4642" y="1748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2" name="Rectangle 10"/>
              <p:cNvSpPr>
                <a:spLocks noChangeArrowheads="1"/>
              </p:cNvSpPr>
              <p:nvPr/>
            </p:nvSpPr>
            <p:spPr bwMode="auto">
              <a:xfrm>
                <a:off x="4271" y="2249"/>
                <a:ext cx="535" cy="794"/>
              </a:xfrm>
              <a:prstGeom prst="rect">
                <a:avLst/>
              </a:prstGeom>
              <a:solidFill>
                <a:srgbClr val="993300"/>
              </a:solidFill>
              <a:ln w="38100">
                <a:solidFill>
                  <a:srgbClr val="FFFF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43" name="Line 11"/>
              <p:cNvSpPr>
                <a:spLocks noChangeShapeType="1"/>
              </p:cNvSpPr>
              <p:nvPr/>
            </p:nvSpPr>
            <p:spPr bwMode="auto">
              <a:xfrm>
                <a:off x="4485" y="2027"/>
                <a:ext cx="14" cy="5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4" name="Line 12"/>
              <p:cNvSpPr>
                <a:spLocks noChangeShapeType="1"/>
              </p:cNvSpPr>
              <p:nvPr/>
            </p:nvSpPr>
            <p:spPr bwMode="auto">
              <a:xfrm flipV="1">
                <a:off x="4479" y="1573"/>
                <a:ext cx="0" cy="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245" name="Text Box 13"/>
              <p:cNvSpPr txBox="1">
                <a:spLocks noChangeArrowheads="1"/>
              </p:cNvSpPr>
              <p:nvPr/>
            </p:nvSpPr>
            <p:spPr bwMode="auto">
              <a:xfrm>
                <a:off x="4040" y="1808"/>
                <a:ext cx="468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/>
                  <a:t>R</a:t>
                </a:r>
                <a:r>
                  <a:rPr lang="en-GB" sz="2400" b="1" baseline="-25000"/>
                  <a:t>C</a:t>
                </a:r>
                <a:endParaRPr lang="en-GB" sz="2400" b="1"/>
              </a:p>
            </p:txBody>
          </p:sp>
          <p:sp>
            <p:nvSpPr>
              <p:cNvPr id="8246" name="Freeform 14"/>
              <p:cNvSpPr>
                <a:spLocks/>
              </p:cNvSpPr>
              <p:nvPr/>
            </p:nvSpPr>
            <p:spPr bwMode="auto">
              <a:xfrm rot="-5400000">
                <a:off x="4350" y="1845"/>
                <a:ext cx="257" cy="130"/>
              </a:xfrm>
              <a:custGeom>
                <a:avLst/>
                <a:gdLst>
                  <a:gd name="T0" fmla="*/ 0 w 2475"/>
                  <a:gd name="T1" fmla="*/ 1 h 1110"/>
                  <a:gd name="T2" fmla="*/ 0 w 2475"/>
                  <a:gd name="T3" fmla="*/ 0 h 1110"/>
                  <a:gd name="T4" fmla="*/ 0 w 2475"/>
                  <a:gd name="T5" fmla="*/ 2 h 1110"/>
                  <a:gd name="T6" fmla="*/ 1 w 2475"/>
                  <a:gd name="T7" fmla="*/ 0 h 1110"/>
                  <a:gd name="T8" fmla="*/ 1 w 2475"/>
                  <a:gd name="T9" fmla="*/ 2 h 1110"/>
                  <a:gd name="T10" fmla="*/ 2 w 2475"/>
                  <a:gd name="T11" fmla="*/ 0 h 1110"/>
                  <a:gd name="T12" fmla="*/ 2 w 2475"/>
                  <a:gd name="T13" fmla="*/ 2 h 1110"/>
                  <a:gd name="T14" fmla="*/ 2 w 2475"/>
                  <a:gd name="T15" fmla="*/ 0 h 1110"/>
                  <a:gd name="T16" fmla="*/ 2 w 2475"/>
                  <a:gd name="T17" fmla="*/ 2 h 1110"/>
                  <a:gd name="T18" fmla="*/ 3 w 2475"/>
                  <a:gd name="T19" fmla="*/ 1 h 11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75"/>
                  <a:gd name="T31" fmla="*/ 0 h 1110"/>
                  <a:gd name="T32" fmla="*/ 2475 w 2475"/>
                  <a:gd name="T33" fmla="*/ 1110 h 11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75" h="1110">
                    <a:moveTo>
                      <a:pt x="0" y="540"/>
                    </a:moveTo>
                    <a:lnTo>
                      <a:pt x="195" y="15"/>
                    </a:lnTo>
                    <a:lnTo>
                      <a:pt x="405" y="1095"/>
                    </a:lnTo>
                    <a:lnTo>
                      <a:pt x="765" y="15"/>
                    </a:lnTo>
                    <a:lnTo>
                      <a:pt x="990" y="1095"/>
                    </a:lnTo>
                    <a:lnTo>
                      <a:pt x="1380" y="0"/>
                    </a:lnTo>
                    <a:lnTo>
                      <a:pt x="1635" y="1110"/>
                    </a:lnTo>
                    <a:lnTo>
                      <a:pt x="2010" y="0"/>
                    </a:lnTo>
                    <a:lnTo>
                      <a:pt x="2250" y="1110"/>
                    </a:lnTo>
                    <a:lnTo>
                      <a:pt x="2475" y="54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8247" name="Group 15"/>
              <p:cNvGrpSpPr>
                <a:grpSpLocks/>
              </p:cNvGrpSpPr>
              <p:nvPr/>
            </p:nvGrpSpPr>
            <p:grpSpPr bwMode="auto">
              <a:xfrm>
                <a:off x="4406" y="3251"/>
                <a:ext cx="175" cy="100"/>
                <a:chOff x="864" y="1680"/>
                <a:chExt cx="192" cy="108"/>
              </a:xfrm>
            </p:grpSpPr>
            <p:sp>
              <p:nvSpPr>
                <p:cNvPr id="8255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56" name="Line 17"/>
                <p:cNvSpPr>
                  <a:spLocks noChangeShapeType="1"/>
                </p:cNvSpPr>
                <p:nvPr/>
              </p:nvSpPr>
              <p:spPr bwMode="auto">
                <a:xfrm>
                  <a:off x="895" y="1729"/>
                  <a:ext cx="13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57" name="Line 18"/>
                <p:cNvSpPr>
                  <a:spLocks noChangeShapeType="1"/>
                </p:cNvSpPr>
                <p:nvPr/>
              </p:nvSpPr>
              <p:spPr bwMode="auto">
                <a:xfrm>
                  <a:off x="930" y="178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8248" name="Line 19"/>
              <p:cNvSpPr>
                <a:spLocks noChangeShapeType="1"/>
              </p:cNvSpPr>
              <p:nvPr/>
            </p:nvSpPr>
            <p:spPr bwMode="auto">
              <a:xfrm flipH="1" flipV="1">
                <a:off x="4496" y="2832"/>
                <a:ext cx="6" cy="4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49" name="Line 20"/>
              <p:cNvSpPr>
                <a:spLocks noChangeShapeType="1"/>
              </p:cNvSpPr>
              <p:nvPr/>
            </p:nvSpPr>
            <p:spPr bwMode="auto">
              <a:xfrm flipV="1">
                <a:off x="4487" y="2535"/>
                <a:ext cx="71" cy="28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50" name="Text Box 21"/>
              <p:cNvSpPr txBox="1">
                <a:spLocks noChangeArrowheads="1"/>
              </p:cNvSpPr>
              <p:nvPr/>
            </p:nvSpPr>
            <p:spPr bwMode="auto">
              <a:xfrm>
                <a:off x="4499" y="2271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i="1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8251" name="Text Box 22"/>
              <p:cNvSpPr txBox="1">
                <a:spLocks noChangeArrowheads="1"/>
              </p:cNvSpPr>
              <p:nvPr/>
            </p:nvSpPr>
            <p:spPr bwMode="auto">
              <a:xfrm>
                <a:off x="4527" y="2795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 i="1"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8252" name="Line 23"/>
              <p:cNvSpPr>
                <a:spLocks noChangeShapeType="1"/>
              </p:cNvSpPr>
              <p:nvPr/>
            </p:nvSpPr>
            <p:spPr bwMode="auto">
              <a:xfrm>
                <a:off x="4487" y="2179"/>
                <a:ext cx="6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53" name="Line 24"/>
              <p:cNvSpPr>
                <a:spLocks noChangeShapeType="1"/>
              </p:cNvSpPr>
              <p:nvPr/>
            </p:nvSpPr>
            <p:spPr bwMode="auto">
              <a:xfrm flipV="1">
                <a:off x="5172" y="2249"/>
                <a:ext cx="0" cy="358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54" name="Line 25"/>
              <p:cNvSpPr>
                <a:spLocks noChangeShapeType="1"/>
              </p:cNvSpPr>
              <p:nvPr/>
            </p:nvSpPr>
            <p:spPr bwMode="auto">
              <a:xfrm>
                <a:off x="5172" y="2921"/>
                <a:ext cx="0" cy="262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17500" y="2178050"/>
            <a:ext cx="6684963" cy="3051175"/>
            <a:chOff x="200" y="1285"/>
            <a:chExt cx="4211" cy="1922"/>
          </a:xfrm>
        </p:grpSpPr>
        <p:grpSp>
          <p:nvGrpSpPr>
            <p:cNvPr id="8200" name="Group 27"/>
            <p:cNvGrpSpPr>
              <a:grpSpLocks/>
            </p:cNvGrpSpPr>
            <p:nvPr/>
          </p:nvGrpSpPr>
          <p:grpSpPr bwMode="auto">
            <a:xfrm>
              <a:off x="200" y="1429"/>
              <a:ext cx="4211" cy="1778"/>
              <a:chOff x="200" y="668"/>
              <a:chExt cx="3389" cy="1630"/>
            </a:xfrm>
          </p:grpSpPr>
          <p:sp>
            <p:nvSpPr>
              <p:cNvPr id="8202" name="Text Box 28"/>
              <p:cNvSpPr txBox="1">
                <a:spLocks noChangeArrowheads="1"/>
              </p:cNvSpPr>
              <p:nvPr/>
            </p:nvSpPr>
            <p:spPr bwMode="auto">
              <a:xfrm>
                <a:off x="1802" y="1565"/>
                <a:ext cx="178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400" b="1">
                    <a:solidFill>
                      <a:srgbClr val="99FF33"/>
                    </a:solidFill>
                  </a:rPr>
                  <a:t>V</a:t>
                </a:r>
                <a:r>
                  <a:rPr lang="en-GB" sz="2400" b="1" baseline="-25000">
                    <a:solidFill>
                      <a:srgbClr val="99FF33"/>
                    </a:solidFill>
                  </a:rPr>
                  <a:t>CE(sat) </a:t>
                </a:r>
                <a:r>
                  <a:rPr lang="en-GB" sz="2400" b="1">
                    <a:solidFill>
                      <a:srgbClr val="99FF33"/>
                    </a:solidFill>
                  </a:rPr>
                  <a:t>= 0.2 to 0.3V</a:t>
                </a:r>
              </a:p>
            </p:txBody>
          </p:sp>
          <p:grpSp>
            <p:nvGrpSpPr>
              <p:cNvPr id="8203" name="Group 29"/>
              <p:cNvGrpSpPr>
                <a:grpSpLocks/>
              </p:cNvGrpSpPr>
              <p:nvPr/>
            </p:nvGrpSpPr>
            <p:grpSpPr bwMode="auto">
              <a:xfrm>
                <a:off x="200" y="668"/>
                <a:ext cx="2125" cy="1630"/>
                <a:chOff x="200" y="668"/>
                <a:chExt cx="2125" cy="1630"/>
              </a:xfrm>
            </p:grpSpPr>
            <p:sp>
              <p:nvSpPr>
                <p:cNvPr id="820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0" y="1301"/>
                  <a:ext cx="477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2400" b="1">
                      <a:solidFill>
                        <a:srgbClr val="99FF33"/>
                      </a:solidFill>
                    </a:rPr>
                    <a:t>+V</a:t>
                  </a:r>
                  <a:r>
                    <a:rPr lang="en-US" sz="2400" b="1" baseline="-25000">
                      <a:solidFill>
                        <a:srgbClr val="99FF33"/>
                      </a:solidFill>
                    </a:rPr>
                    <a:t>BB</a:t>
                  </a:r>
                </a:p>
              </p:txBody>
            </p:sp>
            <p:sp>
              <p:nvSpPr>
                <p:cNvPr id="82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25" y="1763"/>
                  <a:ext cx="506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2400" b="1">
                      <a:solidFill>
                        <a:srgbClr val="99FF33"/>
                      </a:solidFill>
                    </a:rPr>
                    <a:t>I</a:t>
                  </a:r>
                  <a:r>
                    <a:rPr lang="en-US" sz="2400" b="1" baseline="-25000">
                      <a:solidFill>
                        <a:srgbClr val="99FF33"/>
                      </a:solidFill>
                    </a:rPr>
                    <a:t>B(min)</a:t>
                  </a:r>
                  <a:endParaRPr lang="en-US" sz="2400" b="1">
                    <a:solidFill>
                      <a:srgbClr val="99FF33"/>
                    </a:solidFill>
                  </a:endParaRPr>
                </a:p>
              </p:txBody>
            </p:sp>
            <p:sp>
              <p:nvSpPr>
                <p:cNvPr id="820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82" y="1763"/>
                  <a:ext cx="276" cy="0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8207" name="Group 33"/>
                <p:cNvGrpSpPr>
                  <a:grpSpLocks/>
                </p:cNvGrpSpPr>
                <p:nvPr/>
              </p:nvGrpSpPr>
              <p:grpSpPr bwMode="auto">
                <a:xfrm>
                  <a:off x="1727" y="863"/>
                  <a:ext cx="473" cy="297"/>
                  <a:chOff x="1700" y="863"/>
                  <a:chExt cx="473" cy="297"/>
                </a:xfrm>
              </p:grpSpPr>
              <p:sp>
                <p:nvSpPr>
                  <p:cNvPr id="8235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2" y="863"/>
                    <a:ext cx="441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2400" b="1">
                        <a:solidFill>
                          <a:srgbClr val="99FF33"/>
                        </a:solidFill>
                      </a:rPr>
                      <a:t>I</a:t>
                    </a:r>
                    <a:r>
                      <a:rPr lang="en-US" sz="2400" b="1" baseline="-25000">
                        <a:solidFill>
                          <a:srgbClr val="99FF33"/>
                        </a:solidFill>
                      </a:rPr>
                      <a:t>C(sat)</a:t>
                    </a:r>
                    <a:endParaRPr lang="en-US" sz="2400" b="1">
                      <a:solidFill>
                        <a:srgbClr val="99FF33"/>
                      </a:solidFill>
                    </a:endParaRPr>
                  </a:p>
                </p:txBody>
              </p:sp>
              <p:sp>
                <p:nvSpPr>
                  <p:cNvPr id="823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700" y="866"/>
                    <a:ext cx="0" cy="294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208" name="Group 36"/>
                <p:cNvGrpSpPr>
                  <a:grpSpLocks/>
                </p:cNvGrpSpPr>
                <p:nvPr/>
              </p:nvGrpSpPr>
              <p:grpSpPr bwMode="auto">
                <a:xfrm>
                  <a:off x="1119" y="1332"/>
                  <a:ext cx="510" cy="618"/>
                  <a:chOff x="1119" y="1332"/>
                  <a:chExt cx="510" cy="618"/>
                </a:xfrm>
              </p:grpSpPr>
              <p:sp>
                <p:nvSpPr>
                  <p:cNvPr id="823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9" y="1332"/>
                    <a:ext cx="230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sz="2400" b="1">
                        <a:solidFill>
                          <a:srgbClr val="99FF33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823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9" y="1706"/>
                    <a:ext cx="230" cy="2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GB" sz="2400" b="1">
                        <a:solidFill>
                          <a:srgbClr val="99FF33"/>
                        </a:solidFill>
                      </a:rPr>
                      <a:t>_</a:t>
                    </a:r>
                  </a:p>
                </p:txBody>
              </p:sp>
            </p:grpSp>
            <p:sp>
              <p:nvSpPr>
                <p:cNvPr id="8209" name="Line 39"/>
                <p:cNvSpPr>
                  <a:spLocks noChangeShapeType="1"/>
                </p:cNvSpPr>
                <p:nvPr/>
              </p:nvSpPr>
              <p:spPr bwMode="auto">
                <a:xfrm>
                  <a:off x="1590" y="1099"/>
                  <a:ext cx="0" cy="1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015" y="1622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585" y="66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21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242" y="884"/>
                  <a:ext cx="332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000"/>
                    <a:t>R</a:t>
                  </a:r>
                  <a:r>
                    <a:rPr lang="en-GB" sz="2000" baseline="-25000"/>
                    <a:t>C</a:t>
                  </a:r>
                  <a:endParaRPr lang="en-GB" sz="2000"/>
                </a:p>
              </p:txBody>
            </p:sp>
            <p:sp>
              <p:nvSpPr>
                <p:cNvPr id="821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62" y="1253"/>
                  <a:ext cx="365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sz="2400"/>
                    <a:t>R</a:t>
                  </a:r>
                  <a:r>
                    <a:rPr lang="en-GB" sz="2400" baseline="-25000"/>
                    <a:t>B</a:t>
                  </a:r>
                  <a:endParaRPr lang="en-GB" sz="2400"/>
                </a:p>
              </p:txBody>
            </p:sp>
            <p:sp>
              <p:nvSpPr>
                <p:cNvPr id="8214" name="Oval 44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1299" y="1427"/>
                  <a:ext cx="366" cy="401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Line 45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1405" y="1496"/>
                  <a:ext cx="1" cy="26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6" name="Line 46"/>
                <p:cNvSpPr>
                  <a:spLocks noChangeShapeType="1"/>
                </p:cNvSpPr>
                <p:nvPr/>
              </p:nvSpPr>
              <p:spPr bwMode="auto">
                <a:xfrm rot="10800000" flipH="1" flipV="1">
                  <a:off x="1412" y="1678"/>
                  <a:ext cx="178" cy="11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7" name="Line 4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12" y="1464"/>
                  <a:ext cx="169" cy="11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8" name="Line 48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195" y="1626"/>
                  <a:ext cx="203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19" name="Line 49"/>
                <p:cNvSpPr>
                  <a:spLocks noChangeShapeType="1"/>
                </p:cNvSpPr>
                <p:nvPr/>
              </p:nvSpPr>
              <p:spPr bwMode="auto">
                <a:xfrm>
                  <a:off x="1580" y="1789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0" name="Line 5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582" y="1283"/>
                  <a:ext cx="0" cy="185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1" name="Freeform 51"/>
                <p:cNvSpPr>
                  <a:spLocks/>
                </p:cNvSpPr>
                <p:nvPr/>
              </p:nvSpPr>
              <p:spPr bwMode="auto">
                <a:xfrm>
                  <a:off x="802" y="1557"/>
                  <a:ext cx="218" cy="137"/>
                </a:xfrm>
                <a:custGeom>
                  <a:avLst/>
                  <a:gdLst>
                    <a:gd name="T0" fmla="*/ 0 w 2475"/>
                    <a:gd name="T1" fmla="*/ 1 h 1110"/>
                    <a:gd name="T2" fmla="*/ 0 w 2475"/>
                    <a:gd name="T3" fmla="*/ 0 h 1110"/>
                    <a:gd name="T4" fmla="*/ 0 w 2475"/>
                    <a:gd name="T5" fmla="*/ 2 h 1110"/>
                    <a:gd name="T6" fmla="*/ 1 w 2475"/>
                    <a:gd name="T7" fmla="*/ 0 h 1110"/>
                    <a:gd name="T8" fmla="*/ 1 w 2475"/>
                    <a:gd name="T9" fmla="*/ 2 h 1110"/>
                    <a:gd name="T10" fmla="*/ 1 w 2475"/>
                    <a:gd name="T11" fmla="*/ 0 h 1110"/>
                    <a:gd name="T12" fmla="*/ 1 w 2475"/>
                    <a:gd name="T13" fmla="*/ 2 h 1110"/>
                    <a:gd name="T14" fmla="*/ 1 w 2475"/>
                    <a:gd name="T15" fmla="*/ 0 h 1110"/>
                    <a:gd name="T16" fmla="*/ 1 w 2475"/>
                    <a:gd name="T17" fmla="*/ 2 h 1110"/>
                    <a:gd name="T18" fmla="*/ 2 w 2475"/>
                    <a:gd name="T19" fmla="*/ 1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2" name="Freeform 52"/>
                <p:cNvSpPr>
                  <a:spLocks/>
                </p:cNvSpPr>
                <p:nvPr/>
              </p:nvSpPr>
              <p:spPr bwMode="auto">
                <a:xfrm rot="-5400000">
                  <a:off x="1468" y="921"/>
                  <a:ext cx="235" cy="111"/>
                </a:xfrm>
                <a:custGeom>
                  <a:avLst/>
                  <a:gdLst>
                    <a:gd name="T0" fmla="*/ 0 w 2475"/>
                    <a:gd name="T1" fmla="*/ 1 h 1110"/>
                    <a:gd name="T2" fmla="*/ 0 w 2475"/>
                    <a:gd name="T3" fmla="*/ 0 h 1110"/>
                    <a:gd name="T4" fmla="*/ 0 w 2475"/>
                    <a:gd name="T5" fmla="*/ 1 h 1110"/>
                    <a:gd name="T6" fmla="*/ 1 w 2475"/>
                    <a:gd name="T7" fmla="*/ 0 h 1110"/>
                    <a:gd name="T8" fmla="*/ 1 w 2475"/>
                    <a:gd name="T9" fmla="*/ 1 h 1110"/>
                    <a:gd name="T10" fmla="*/ 1 w 2475"/>
                    <a:gd name="T11" fmla="*/ 0 h 1110"/>
                    <a:gd name="T12" fmla="*/ 1 w 2475"/>
                    <a:gd name="T13" fmla="*/ 1 h 1110"/>
                    <a:gd name="T14" fmla="*/ 2 w 2475"/>
                    <a:gd name="T15" fmla="*/ 0 h 1110"/>
                    <a:gd name="T16" fmla="*/ 2 w 2475"/>
                    <a:gd name="T17" fmla="*/ 1 h 1110"/>
                    <a:gd name="T18" fmla="*/ 2 w 2475"/>
                    <a:gd name="T19" fmla="*/ 1 h 11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75"/>
                    <a:gd name="T31" fmla="*/ 0 h 1110"/>
                    <a:gd name="T32" fmla="*/ 2475 w 2475"/>
                    <a:gd name="T33" fmla="*/ 1110 h 11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75" h="1110">
                      <a:moveTo>
                        <a:pt x="0" y="540"/>
                      </a:moveTo>
                      <a:lnTo>
                        <a:pt x="195" y="15"/>
                      </a:lnTo>
                      <a:lnTo>
                        <a:pt x="405" y="1095"/>
                      </a:lnTo>
                      <a:lnTo>
                        <a:pt x="765" y="15"/>
                      </a:lnTo>
                      <a:lnTo>
                        <a:pt x="990" y="1095"/>
                      </a:lnTo>
                      <a:lnTo>
                        <a:pt x="1380" y="0"/>
                      </a:lnTo>
                      <a:lnTo>
                        <a:pt x="1635" y="1110"/>
                      </a:lnTo>
                      <a:lnTo>
                        <a:pt x="2010" y="0"/>
                      </a:lnTo>
                      <a:lnTo>
                        <a:pt x="2250" y="1110"/>
                      </a:lnTo>
                      <a:lnTo>
                        <a:pt x="2475" y="540"/>
                      </a:ln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8223" name="Group 53"/>
                <p:cNvGrpSpPr>
                  <a:grpSpLocks/>
                </p:cNvGrpSpPr>
                <p:nvPr/>
              </p:nvGrpSpPr>
              <p:grpSpPr bwMode="auto">
                <a:xfrm>
                  <a:off x="1513" y="2206"/>
                  <a:ext cx="149" cy="92"/>
                  <a:chOff x="864" y="1680"/>
                  <a:chExt cx="192" cy="108"/>
                </a:xfrm>
              </p:grpSpPr>
              <p:sp>
                <p:nvSpPr>
                  <p:cNvPr id="823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680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823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895" y="1729"/>
                    <a:ext cx="13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823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930" y="1788"/>
                    <a:ext cx="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8224" name="Line 57"/>
                <p:cNvSpPr>
                  <a:spLocks noChangeShapeType="1"/>
                </p:cNvSpPr>
                <p:nvPr/>
              </p:nvSpPr>
              <p:spPr bwMode="auto">
                <a:xfrm>
                  <a:off x="1580" y="1998"/>
                  <a:ext cx="0" cy="2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5" name="Line 58"/>
                <p:cNvSpPr>
                  <a:spLocks noChangeShapeType="1"/>
                </p:cNvSpPr>
                <p:nvPr/>
              </p:nvSpPr>
              <p:spPr bwMode="auto">
                <a:xfrm>
                  <a:off x="552" y="1611"/>
                  <a:ext cx="2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6" name="Line 59"/>
                <p:cNvSpPr>
                  <a:spLocks noChangeShapeType="1"/>
                </p:cNvSpPr>
                <p:nvPr/>
              </p:nvSpPr>
              <p:spPr bwMode="auto">
                <a:xfrm>
                  <a:off x="1584" y="1288"/>
                  <a:ext cx="741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84" y="1281"/>
                  <a:ext cx="0" cy="224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8" name="Line 61"/>
                <p:cNvSpPr>
                  <a:spLocks noChangeShapeType="1"/>
                </p:cNvSpPr>
                <p:nvPr/>
              </p:nvSpPr>
              <p:spPr bwMode="auto">
                <a:xfrm>
                  <a:off x="2184" y="1990"/>
                  <a:ext cx="0" cy="240"/>
                </a:xfrm>
                <a:prstGeom prst="line">
                  <a:avLst/>
                </a:prstGeom>
                <a:noFill/>
                <a:ln w="381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29" name="Line 62"/>
                <p:cNvSpPr>
                  <a:spLocks noChangeShapeType="1"/>
                </p:cNvSpPr>
                <p:nvPr/>
              </p:nvSpPr>
              <p:spPr bwMode="auto">
                <a:xfrm>
                  <a:off x="1700" y="859"/>
                  <a:ext cx="0" cy="248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8201" name="Text Box 63"/>
            <p:cNvSpPr txBox="1">
              <a:spLocks noChangeArrowheads="1"/>
            </p:cNvSpPr>
            <p:nvPr/>
          </p:nvSpPr>
          <p:spPr bwMode="auto">
            <a:xfrm>
              <a:off x="1313" y="1285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/>
                <a:t>+V</a:t>
              </a:r>
              <a:r>
                <a:rPr lang="en-GB" sz="2400" b="1" baseline="-25000"/>
                <a:t>CC</a:t>
              </a:r>
              <a:endParaRPr lang="en-GB" sz="2400" b="1"/>
            </a:p>
          </p:txBody>
        </p:sp>
      </p:grpSp>
      <p:sp>
        <p:nvSpPr>
          <p:cNvPr id="211008" name="AutoShape 64"/>
          <p:cNvSpPr>
            <a:spLocks noChangeArrowheads="1"/>
          </p:cNvSpPr>
          <p:nvPr/>
        </p:nvSpPr>
        <p:spPr bwMode="auto">
          <a:xfrm>
            <a:off x="5246688" y="3308350"/>
            <a:ext cx="719137" cy="219075"/>
          </a:xfrm>
          <a:prstGeom prst="rightArrow">
            <a:avLst>
              <a:gd name="adj1" fmla="val 50000"/>
              <a:gd name="adj2" fmla="val 82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>
          <a:xfrm>
            <a:off x="0" y="805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77888" y="6462549"/>
            <a:ext cx="4908466" cy="365125"/>
          </a:xfrm>
        </p:spPr>
        <p:txBody>
          <a:bodyPr/>
          <a:lstStyle/>
          <a:p>
            <a:pPr>
              <a:defRPr/>
            </a:pPr>
            <a:r>
              <a:rPr lang="en-SG" dirty="0" smtClean="0"/>
              <a:t>Copyright © 2004 Tan Hua Joo  Singapore Polytechnic.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This can be modelled as a </a:t>
            </a:r>
            <a:r>
              <a:rPr lang="en-GB" dirty="0" smtClean="0">
                <a:solidFill>
                  <a:srgbClr val="66FF33"/>
                </a:solidFill>
              </a:rPr>
              <a:t>short circuit</a:t>
            </a:r>
            <a:r>
              <a:rPr lang="en-GB" dirty="0" smtClean="0"/>
              <a:t> between collector and emitter which in turn means that </a:t>
            </a:r>
            <a:r>
              <a:rPr lang="en-GB" dirty="0" smtClean="0">
                <a:solidFill>
                  <a:srgbClr val="66FF33"/>
                </a:solidFill>
              </a:rPr>
              <a:t>switch is closed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</a:rPr>
              <a:t>Saturated collector current and minimum base current required is given by:</a:t>
            </a: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862263" y="4332288"/>
          <a:ext cx="33305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4" imgW="1269449" imgH="393529" progId="Equation.3">
                  <p:embed/>
                </p:oleObj>
              </mc:Choice>
              <mc:Fallback>
                <p:oleObj name="Equation" r:id="rId4" imgW="126944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332288"/>
                        <a:ext cx="3330575" cy="10318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3311525" y="5518150"/>
          <a:ext cx="23399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6" imgW="850531" imgH="418918" progId="Equation.3">
                  <p:embed/>
                </p:oleObj>
              </mc:Choice>
              <mc:Fallback>
                <p:oleObj name="Equation" r:id="rId6" imgW="850531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18150"/>
                        <a:ext cx="2339975" cy="1150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80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32390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SG" dirty="0" smtClean="0"/>
              <a:t>Copyright © 2004 Tan Hua Joo  Singapore Polytechnic.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51099" y="1207118"/>
            <a:ext cx="8872537" cy="2738437"/>
          </a:xfrm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FF00"/>
                </a:solidFill>
              </a:rPr>
              <a:t>Example 21-2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a) For transistor shown, find V</a:t>
            </a:r>
            <a:r>
              <a:rPr lang="en-GB" sz="2400" baseline="-25000" dirty="0" smtClean="0"/>
              <a:t>CE</a:t>
            </a:r>
            <a:r>
              <a:rPr lang="en-GB" sz="2400" dirty="0" smtClean="0"/>
              <a:t> when V</a:t>
            </a:r>
            <a:r>
              <a:rPr lang="en-GB" sz="2400" baseline="-25000" dirty="0" smtClean="0"/>
              <a:t>IN</a:t>
            </a:r>
            <a:r>
              <a:rPr lang="en-GB" sz="2400" dirty="0" smtClean="0"/>
              <a:t> = 0V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b) Find minimum value of I</a:t>
            </a:r>
            <a:r>
              <a:rPr lang="en-GB" sz="2400" baseline="-25000" dirty="0" smtClean="0"/>
              <a:t>B</a:t>
            </a:r>
            <a:r>
              <a:rPr lang="en-GB" sz="2400" dirty="0" smtClean="0"/>
              <a:t> to saturate transistor if </a:t>
            </a:r>
            <a:r>
              <a:rPr lang="en-GB" sz="2400" dirty="0" err="1" smtClean="0">
                <a:latin typeface="Symbol" pitchFamily="18" charset="2"/>
              </a:rPr>
              <a:t>b</a:t>
            </a:r>
            <a:r>
              <a:rPr lang="en-GB" sz="2400" baseline="-25000" dirty="0" err="1" smtClean="0"/>
              <a:t>DC</a:t>
            </a:r>
            <a:r>
              <a:rPr lang="en-GB" sz="2400" dirty="0" smtClean="0"/>
              <a:t> = 100.  Neglect V</a:t>
            </a:r>
            <a:r>
              <a:rPr lang="en-GB" sz="2400" baseline="-25000" dirty="0" smtClean="0"/>
              <a:t>CE(SAT)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GB" sz="2400" dirty="0" smtClean="0"/>
              <a:t>c) Find maximum value of R</a:t>
            </a:r>
            <a:r>
              <a:rPr lang="en-GB" sz="2400" baseline="-25000" dirty="0" smtClean="0"/>
              <a:t>B</a:t>
            </a:r>
            <a:r>
              <a:rPr lang="en-GB" sz="2400" dirty="0" smtClean="0"/>
              <a:t> if V</a:t>
            </a:r>
            <a:r>
              <a:rPr lang="en-GB" sz="2400" baseline="-25000" dirty="0" smtClean="0"/>
              <a:t>IN</a:t>
            </a:r>
            <a:r>
              <a:rPr lang="en-GB" sz="2400" dirty="0" smtClean="0"/>
              <a:t> = 4V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051100" y="3280945"/>
            <a:ext cx="5694362" cy="3027363"/>
            <a:chOff x="1175" y="1819"/>
            <a:chExt cx="3743" cy="2214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>
              <a:off x="2859" y="3941"/>
              <a:ext cx="198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903" y="3986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2936" y="4032"/>
              <a:ext cx="44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V="1">
              <a:off x="2958" y="3874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0" name="Freeform 9"/>
            <p:cNvSpPr>
              <a:spLocks/>
            </p:cNvSpPr>
            <p:nvPr/>
          </p:nvSpPr>
          <p:spPr bwMode="auto">
            <a:xfrm>
              <a:off x="2936" y="2023"/>
              <a:ext cx="44" cy="270"/>
            </a:xfrm>
            <a:custGeom>
              <a:avLst/>
              <a:gdLst>
                <a:gd name="T0" fmla="*/ 22 w 44"/>
                <a:gd name="T1" fmla="*/ 270 h 270"/>
                <a:gd name="T2" fmla="*/ 0 w 44"/>
                <a:gd name="T3" fmla="*/ 248 h 270"/>
                <a:gd name="T4" fmla="*/ 44 w 44"/>
                <a:gd name="T5" fmla="*/ 203 h 270"/>
                <a:gd name="T6" fmla="*/ 0 w 44"/>
                <a:gd name="T7" fmla="*/ 158 h 270"/>
                <a:gd name="T8" fmla="*/ 44 w 44"/>
                <a:gd name="T9" fmla="*/ 112 h 270"/>
                <a:gd name="T10" fmla="*/ 0 w 44"/>
                <a:gd name="T11" fmla="*/ 67 h 270"/>
                <a:gd name="T12" fmla="*/ 44 w 44"/>
                <a:gd name="T13" fmla="*/ 22 h 270"/>
                <a:gd name="T14" fmla="*/ 22 w 44"/>
                <a:gd name="T15" fmla="*/ 0 h 2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"/>
                <a:gd name="T25" fmla="*/ 0 h 270"/>
                <a:gd name="T26" fmla="*/ 44 w 44"/>
                <a:gd name="T27" fmla="*/ 270 h 2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" h="270">
                  <a:moveTo>
                    <a:pt x="22" y="270"/>
                  </a:moveTo>
                  <a:lnTo>
                    <a:pt x="0" y="248"/>
                  </a:lnTo>
                  <a:lnTo>
                    <a:pt x="44" y="203"/>
                  </a:lnTo>
                  <a:lnTo>
                    <a:pt x="0" y="158"/>
                  </a:lnTo>
                  <a:lnTo>
                    <a:pt x="44" y="112"/>
                  </a:lnTo>
                  <a:lnTo>
                    <a:pt x="0" y="67"/>
                  </a:lnTo>
                  <a:lnTo>
                    <a:pt x="44" y="22"/>
                  </a:lnTo>
                  <a:lnTo>
                    <a:pt x="22" y="0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2958" y="2293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V="1">
              <a:off x="2958" y="1955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3" name="Freeform 12"/>
            <p:cNvSpPr>
              <a:spLocks/>
            </p:cNvSpPr>
            <p:nvPr/>
          </p:nvSpPr>
          <p:spPr bwMode="auto">
            <a:xfrm>
              <a:off x="2100" y="2813"/>
              <a:ext cx="264" cy="45"/>
            </a:xfrm>
            <a:custGeom>
              <a:avLst/>
              <a:gdLst>
                <a:gd name="T0" fmla="*/ 0 w 264"/>
                <a:gd name="T1" fmla="*/ 22 h 45"/>
                <a:gd name="T2" fmla="*/ 22 w 264"/>
                <a:gd name="T3" fmla="*/ 0 h 45"/>
                <a:gd name="T4" fmla="*/ 66 w 264"/>
                <a:gd name="T5" fmla="*/ 45 h 45"/>
                <a:gd name="T6" fmla="*/ 110 w 264"/>
                <a:gd name="T7" fmla="*/ 0 h 45"/>
                <a:gd name="T8" fmla="*/ 154 w 264"/>
                <a:gd name="T9" fmla="*/ 45 h 45"/>
                <a:gd name="T10" fmla="*/ 198 w 264"/>
                <a:gd name="T11" fmla="*/ 0 h 45"/>
                <a:gd name="T12" fmla="*/ 242 w 264"/>
                <a:gd name="T13" fmla="*/ 45 h 45"/>
                <a:gd name="T14" fmla="*/ 264 w 264"/>
                <a:gd name="T15" fmla="*/ 22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"/>
                <a:gd name="T25" fmla="*/ 0 h 45"/>
                <a:gd name="T26" fmla="*/ 264 w 264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" h="45">
                  <a:moveTo>
                    <a:pt x="0" y="22"/>
                  </a:moveTo>
                  <a:lnTo>
                    <a:pt x="22" y="0"/>
                  </a:lnTo>
                  <a:lnTo>
                    <a:pt x="66" y="45"/>
                  </a:lnTo>
                  <a:lnTo>
                    <a:pt x="110" y="0"/>
                  </a:lnTo>
                  <a:lnTo>
                    <a:pt x="154" y="45"/>
                  </a:lnTo>
                  <a:lnTo>
                    <a:pt x="198" y="0"/>
                  </a:lnTo>
                  <a:lnTo>
                    <a:pt x="242" y="45"/>
                  </a:lnTo>
                  <a:lnTo>
                    <a:pt x="264" y="22"/>
                  </a:lnTo>
                </a:path>
              </a:pathLst>
            </a:custGeom>
            <a:noFill/>
            <a:ln w="17463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 flipH="1">
              <a:off x="2034" y="2835"/>
              <a:ext cx="6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2364" y="2835"/>
              <a:ext cx="6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4201" y="2790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4234" y="2835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4201" y="2880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4234" y="2926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 flipV="1">
              <a:off x="4289" y="2722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289" y="2926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4322" y="2655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latin typeface="Courier New" pitchFamily="49" charset="0"/>
                </a:rPr>
                <a:t>+</a:t>
              </a:r>
              <a:endParaRPr lang="en-GB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1583" y="3275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>
              <a:off x="1616" y="3321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1583" y="3366"/>
              <a:ext cx="176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1616" y="3411"/>
              <a:ext cx="110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V="1">
              <a:off x="1671" y="3208"/>
              <a:ext cx="1" cy="67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1671" y="3411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1704" y="3140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600">
                  <a:latin typeface="Courier New" pitchFamily="49" charset="0"/>
                </a:rPr>
                <a:t>+</a:t>
              </a:r>
              <a:endParaRPr lang="en-GB"/>
            </a:p>
          </p:txBody>
        </p:sp>
        <p:sp>
          <p:nvSpPr>
            <p:cNvPr id="10270" name="Oval 29"/>
            <p:cNvSpPr>
              <a:spLocks noChangeArrowheads="1"/>
            </p:cNvSpPr>
            <p:nvPr/>
          </p:nvSpPr>
          <p:spPr bwMode="auto">
            <a:xfrm>
              <a:off x="2749" y="2677"/>
              <a:ext cx="308" cy="316"/>
            </a:xfrm>
            <a:prstGeom prst="ellipse">
              <a:avLst/>
            </a:prstGeom>
            <a:solidFill>
              <a:srgbClr val="CCFFFF"/>
            </a:solidFill>
            <a:ln w="175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30"/>
            <p:cNvSpPr>
              <a:spLocks noChangeShapeType="1"/>
            </p:cNvSpPr>
            <p:nvPr/>
          </p:nvSpPr>
          <p:spPr bwMode="auto">
            <a:xfrm>
              <a:off x="2771" y="2835"/>
              <a:ext cx="88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2859" y="2722"/>
              <a:ext cx="22" cy="226"/>
            </a:xfrm>
            <a:prstGeom prst="rect">
              <a:avLst/>
            </a:prstGeom>
            <a:solidFill>
              <a:srgbClr val="FF0000"/>
            </a:solidFill>
            <a:ln w="17526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2"/>
            <p:cNvSpPr>
              <a:spLocks noChangeShapeType="1"/>
            </p:cNvSpPr>
            <p:nvPr/>
          </p:nvSpPr>
          <p:spPr bwMode="auto">
            <a:xfrm>
              <a:off x="2881" y="2892"/>
              <a:ext cx="77" cy="7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 flipV="1">
              <a:off x="2881" y="2700"/>
              <a:ext cx="77" cy="7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5" name="Freeform 34"/>
            <p:cNvSpPr>
              <a:spLocks/>
            </p:cNvSpPr>
            <p:nvPr/>
          </p:nvSpPr>
          <p:spPr bwMode="auto">
            <a:xfrm>
              <a:off x="2903" y="2914"/>
              <a:ext cx="55" cy="57"/>
            </a:xfrm>
            <a:custGeom>
              <a:avLst/>
              <a:gdLst>
                <a:gd name="T0" fmla="*/ 55 w 55"/>
                <a:gd name="T1" fmla="*/ 57 h 57"/>
                <a:gd name="T2" fmla="*/ 0 w 55"/>
                <a:gd name="T3" fmla="*/ 34 h 57"/>
                <a:gd name="T4" fmla="*/ 33 w 55"/>
                <a:gd name="T5" fmla="*/ 0 h 57"/>
                <a:gd name="T6" fmla="*/ 55 w 55"/>
                <a:gd name="T7" fmla="*/ 5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7"/>
                <a:gd name="T14" fmla="*/ 55 w 55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7">
                  <a:moveTo>
                    <a:pt x="55" y="57"/>
                  </a:moveTo>
                  <a:lnTo>
                    <a:pt x="0" y="34"/>
                  </a:lnTo>
                  <a:lnTo>
                    <a:pt x="33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0000"/>
            </a:solidFill>
            <a:ln w="17526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276" name="Line 35"/>
            <p:cNvSpPr>
              <a:spLocks noChangeShapeType="1"/>
            </p:cNvSpPr>
            <p:nvPr/>
          </p:nvSpPr>
          <p:spPr bwMode="auto">
            <a:xfrm flipV="1">
              <a:off x="2958" y="2632"/>
              <a:ext cx="1" cy="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>
              <a:off x="2705" y="2835"/>
              <a:ext cx="66" cy="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>
              <a:off x="2958" y="2971"/>
              <a:ext cx="1" cy="67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 flipH="1">
              <a:off x="1671" y="3761"/>
              <a:ext cx="1287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0" name="Line 39"/>
            <p:cNvSpPr>
              <a:spLocks noChangeShapeType="1"/>
            </p:cNvSpPr>
            <p:nvPr/>
          </p:nvSpPr>
          <p:spPr bwMode="auto">
            <a:xfrm flipV="1">
              <a:off x="1671" y="3479"/>
              <a:ext cx="1" cy="282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1" name="Oval 40"/>
            <p:cNvSpPr>
              <a:spLocks noChangeArrowheads="1"/>
            </p:cNvSpPr>
            <p:nvPr/>
          </p:nvSpPr>
          <p:spPr bwMode="auto">
            <a:xfrm>
              <a:off x="2936" y="3738"/>
              <a:ext cx="44" cy="4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2958" y="3761"/>
              <a:ext cx="1" cy="11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3" name="Oval 42"/>
            <p:cNvSpPr>
              <a:spLocks noChangeArrowheads="1"/>
            </p:cNvSpPr>
            <p:nvPr/>
          </p:nvSpPr>
          <p:spPr bwMode="auto">
            <a:xfrm>
              <a:off x="2936" y="3738"/>
              <a:ext cx="44" cy="4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2958" y="2361"/>
              <a:ext cx="1" cy="27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5" name="Line 44"/>
            <p:cNvSpPr>
              <a:spLocks noChangeShapeType="1"/>
            </p:cNvSpPr>
            <p:nvPr/>
          </p:nvSpPr>
          <p:spPr bwMode="auto">
            <a:xfrm>
              <a:off x="4289" y="2993"/>
              <a:ext cx="1" cy="768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6" name="Line 45"/>
            <p:cNvSpPr>
              <a:spLocks noChangeShapeType="1"/>
            </p:cNvSpPr>
            <p:nvPr/>
          </p:nvSpPr>
          <p:spPr bwMode="auto">
            <a:xfrm flipH="1">
              <a:off x="2958" y="3761"/>
              <a:ext cx="1331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7" name="Line 46"/>
            <p:cNvSpPr>
              <a:spLocks noChangeShapeType="1"/>
            </p:cNvSpPr>
            <p:nvPr/>
          </p:nvSpPr>
          <p:spPr bwMode="auto">
            <a:xfrm flipV="1">
              <a:off x="2958" y="3038"/>
              <a:ext cx="1" cy="72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8" name="Line 47"/>
            <p:cNvSpPr>
              <a:spLocks noChangeShapeType="1"/>
            </p:cNvSpPr>
            <p:nvPr/>
          </p:nvSpPr>
          <p:spPr bwMode="auto">
            <a:xfrm flipV="1">
              <a:off x="2958" y="1819"/>
              <a:ext cx="1" cy="136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9" name="Line 48"/>
            <p:cNvSpPr>
              <a:spLocks noChangeShapeType="1"/>
            </p:cNvSpPr>
            <p:nvPr/>
          </p:nvSpPr>
          <p:spPr bwMode="auto">
            <a:xfrm>
              <a:off x="2958" y="1819"/>
              <a:ext cx="1331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0" name="Line 49"/>
            <p:cNvSpPr>
              <a:spLocks noChangeShapeType="1"/>
            </p:cNvSpPr>
            <p:nvPr/>
          </p:nvSpPr>
          <p:spPr bwMode="auto">
            <a:xfrm>
              <a:off x="4289" y="1819"/>
              <a:ext cx="1" cy="90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1" name="Line 50"/>
            <p:cNvSpPr>
              <a:spLocks noChangeShapeType="1"/>
            </p:cNvSpPr>
            <p:nvPr/>
          </p:nvSpPr>
          <p:spPr bwMode="auto">
            <a:xfrm flipH="1">
              <a:off x="1671" y="2835"/>
              <a:ext cx="363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2" name="Line 51"/>
            <p:cNvSpPr>
              <a:spLocks noChangeShapeType="1"/>
            </p:cNvSpPr>
            <p:nvPr/>
          </p:nvSpPr>
          <p:spPr bwMode="auto">
            <a:xfrm>
              <a:off x="1671" y="2835"/>
              <a:ext cx="1" cy="373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3" name="Line 52"/>
            <p:cNvSpPr>
              <a:spLocks noChangeShapeType="1"/>
            </p:cNvSpPr>
            <p:nvPr/>
          </p:nvSpPr>
          <p:spPr bwMode="auto">
            <a:xfrm>
              <a:off x="2430" y="2835"/>
              <a:ext cx="275" cy="1"/>
            </a:xfrm>
            <a:prstGeom prst="line">
              <a:avLst/>
            </a:prstGeom>
            <a:noFill/>
            <a:ln w="1746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94" name="Text Box 53"/>
            <p:cNvSpPr txBox="1">
              <a:spLocks noChangeArrowheads="1"/>
            </p:cNvSpPr>
            <p:nvPr/>
          </p:nvSpPr>
          <p:spPr bwMode="auto">
            <a:xfrm>
              <a:off x="2565" y="1936"/>
              <a:ext cx="42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/>
                <a:t>R</a:t>
              </a:r>
              <a:r>
                <a:rPr lang="en-GB" sz="2400" baseline="-25000"/>
                <a:t>C</a:t>
              </a:r>
              <a:endParaRPr lang="en-GB" sz="2400"/>
            </a:p>
          </p:txBody>
        </p:sp>
        <p:sp>
          <p:nvSpPr>
            <p:cNvPr id="10295" name="Text Box 54"/>
            <p:cNvSpPr txBox="1">
              <a:spLocks noChangeArrowheads="1"/>
            </p:cNvSpPr>
            <p:nvPr/>
          </p:nvSpPr>
          <p:spPr bwMode="auto">
            <a:xfrm>
              <a:off x="2952" y="1966"/>
              <a:ext cx="74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dirty="0" smtClean="0"/>
                <a:t>1k</a:t>
              </a:r>
              <a:r>
                <a:rPr lang="en-GB" sz="2400" dirty="0" smtClean="0">
                  <a:sym typeface="Symbol" pitchFamily="18" charset="2"/>
                </a:rPr>
                <a:t></a:t>
              </a:r>
              <a:endParaRPr lang="en-GB" sz="2400" dirty="0">
                <a:sym typeface="Symbol" pitchFamily="18" charset="2"/>
              </a:endParaRPr>
            </a:p>
          </p:txBody>
        </p:sp>
        <p:sp>
          <p:nvSpPr>
            <p:cNvPr id="10296" name="Text Box 55"/>
            <p:cNvSpPr txBox="1">
              <a:spLocks noChangeArrowheads="1"/>
            </p:cNvSpPr>
            <p:nvPr/>
          </p:nvSpPr>
          <p:spPr bwMode="auto">
            <a:xfrm>
              <a:off x="2047" y="2458"/>
              <a:ext cx="42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/>
                <a:t>R</a:t>
              </a:r>
              <a:r>
                <a:rPr lang="en-GB" sz="2400" baseline="-25000"/>
                <a:t>B</a:t>
              </a:r>
              <a:endParaRPr lang="en-GB" sz="2400"/>
            </a:p>
          </p:txBody>
        </p:sp>
        <p:sp>
          <p:nvSpPr>
            <p:cNvPr id="10297" name="Text Box 56"/>
            <p:cNvSpPr txBox="1">
              <a:spLocks noChangeArrowheads="1"/>
            </p:cNvSpPr>
            <p:nvPr/>
          </p:nvSpPr>
          <p:spPr bwMode="auto">
            <a:xfrm>
              <a:off x="1949" y="2810"/>
              <a:ext cx="745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>
                <a:sym typeface="Symbol" pitchFamily="18" charset="2"/>
              </a:endParaRPr>
            </a:p>
          </p:txBody>
        </p:sp>
        <p:sp>
          <p:nvSpPr>
            <p:cNvPr id="10298" name="Text Box 57"/>
            <p:cNvSpPr txBox="1">
              <a:spLocks noChangeArrowheads="1"/>
            </p:cNvSpPr>
            <p:nvPr/>
          </p:nvSpPr>
          <p:spPr bwMode="auto">
            <a:xfrm>
              <a:off x="1175" y="2981"/>
              <a:ext cx="47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/>
                <a:t>V</a:t>
              </a:r>
              <a:r>
                <a:rPr lang="en-GB" sz="2400" baseline="-25000"/>
                <a:t>in </a:t>
              </a:r>
              <a:endParaRPr lang="en-GB" sz="2400"/>
            </a:p>
          </p:txBody>
        </p:sp>
        <p:sp>
          <p:nvSpPr>
            <p:cNvPr id="10299" name="Text Box 58"/>
            <p:cNvSpPr txBox="1">
              <a:spLocks noChangeArrowheads="1"/>
            </p:cNvSpPr>
            <p:nvPr/>
          </p:nvSpPr>
          <p:spPr bwMode="auto">
            <a:xfrm>
              <a:off x="4355" y="2530"/>
              <a:ext cx="563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/>
                <a:t>V</a:t>
              </a:r>
              <a:r>
                <a:rPr lang="en-GB" sz="2400" baseline="-25000"/>
                <a:t>CC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400"/>
                <a:t>15 V</a:t>
              </a:r>
              <a:r>
                <a:rPr lang="en-GB" sz="2400" baseline="-25000"/>
                <a:t> </a:t>
              </a:r>
              <a:endParaRPr lang="en-GB" sz="2400"/>
            </a:p>
          </p:txBody>
        </p:sp>
      </p:grp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b="1" dirty="0" smtClean="0">
                <a:solidFill>
                  <a:srgbClr val="FFFF00"/>
                </a:solidFill>
              </a:rPr>
              <a:t>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smtClean="0"/>
              <a:t>a) When V</a:t>
            </a:r>
            <a:r>
              <a:rPr lang="en-GB" sz="2400" baseline="-25000" dirty="0" smtClean="0"/>
              <a:t>IN</a:t>
            </a:r>
            <a:r>
              <a:rPr lang="en-GB" sz="2400" dirty="0" smtClean="0"/>
              <a:t> = 0V, transistor is in cut off region</a:t>
            </a:r>
          </a:p>
          <a:p>
            <a:pPr lvl="1" algn="ctr" eaLnBrk="1" hangingPunct="1">
              <a:lnSpc>
                <a:spcPct val="90000"/>
              </a:lnSpc>
              <a:spcAft>
                <a:spcPct val="70000"/>
              </a:spcAft>
              <a:buFont typeface="Wingdings" pitchFamily="2" charset="2"/>
              <a:buNone/>
              <a:defRPr/>
            </a:pPr>
            <a:r>
              <a:rPr lang="en-GB" sz="2400" dirty="0" smtClean="0"/>
              <a:t>V</a:t>
            </a:r>
            <a:r>
              <a:rPr lang="en-GB" sz="2400" baseline="-25000" dirty="0" smtClean="0"/>
              <a:t>CE</a:t>
            </a:r>
            <a:r>
              <a:rPr lang="en-GB" sz="2400" dirty="0" smtClean="0"/>
              <a:t> = V</a:t>
            </a:r>
            <a:r>
              <a:rPr lang="en-GB" sz="2400" baseline="-25000" dirty="0" smtClean="0"/>
              <a:t>CC</a:t>
            </a:r>
            <a:r>
              <a:rPr lang="en-GB" sz="2400" dirty="0" smtClean="0"/>
              <a:t> = </a:t>
            </a:r>
            <a:r>
              <a:rPr lang="en-GB" sz="2400" b="1" u="sng" dirty="0" smtClean="0"/>
              <a:t>15V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smtClean="0"/>
              <a:t>b) Since V</a:t>
            </a:r>
            <a:r>
              <a:rPr lang="en-GB" sz="2400" baseline="-25000" dirty="0" smtClean="0"/>
              <a:t>CE(SAT)</a:t>
            </a:r>
            <a:r>
              <a:rPr lang="en-GB" sz="2400" dirty="0" smtClean="0"/>
              <a:t> is neglected, assume V</a:t>
            </a:r>
            <a:r>
              <a:rPr lang="en-GB" sz="2400" baseline="-25000" dirty="0" smtClean="0"/>
              <a:t>CE(SAT)</a:t>
            </a:r>
            <a:r>
              <a:rPr lang="en-GB" sz="2400" dirty="0" smtClean="0"/>
              <a:t> =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This is the minimum value of I</a:t>
            </a:r>
            <a:r>
              <a:rPr lang="en-GB" sz="2400" baseline="-25000" dirty="0" smtClean="0">
                <a:solidFill>
                  <a:srgbClr val="FFFF00"/>
                </a:solidFill>
              </a:rPr>
              <a:t>B</a:t>
            </a:r>
            <a:r>
              <a:rPr lang="en-GB" sz="2400" dirty="0" smtClean="0">
                <a:solidFill>
                  <a:srgbClr val="FFFF00"/>
                </a:solidFill>
              </a:rPr>
              <a:t> to drive transistor into saturation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344613" y="4059238"/>
          <a:ext cx="60467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2527300" imgH="431800" progId="Equation.3">
                  <p:embed/>
                </p:oleObj>
              </mc:Choice>
              <mc:Fallback>
                <p:oleObj name="Equation" r:id="rId4" imgW="2527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059238"/>
                        <a:ext cx="6046787" cy="811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1258888" y="5003800"/>
          <a:ext cx="630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6" imgW="2565400" imgH="419100" progId="Equation.3">
                  <p:embed/>
                </p:oleObj>
              </mc:Choice>
              <mc:Fallback>
                <p:oleObj name="Equation" r:id="rId6" imgW="2565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03800"/>
                        <a:ext cx="6302375" cy="809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4562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Transistor as a Switch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 smtClean="0"/>
              <a:t>Copyright © 2004 Tan Hua Joo  Singapore Polytechnic.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F228-6CC4-4A42-AFA0-0208610D14E2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3.xml><?xml version="1.0" encoding="utf-8"?>
<a:theme xmlns:a="http://schemas.openxmlformats.org/drawingml/2006/main" name="1_60 Anniversary PPT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0th Annivery PPT Design A (4：3) (002) [Read-Only]" id="{45DF7099-C70D-41F1-B2E5-99D13C9E911C}" vid="{75C0B527-E81C-44C3-B468-397BD0E5433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9885</TotalTime>
  <Words>789</Words>
  <Application>Microsoft Office PowerPoint</Application>
  <PresentationFormat>On-screen Show (4:3)</PresentationFormat>
  <Paragraphs>179</Paragraphs>
  <Slides>15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Wingdings</vt:lpstr>
      <vt:lpstr>Office Theme</vt:lpstr>
      <vt:lpstr>60 Anniversary PPT Template 1</vt:lpstr>
      <vt:lpstr>1_60 Anniversary PPT Template 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Junction Transistors</dc:title>
  <dc:creator>user1</dc:creator>
  <cp:lastModifiedBy>Thio-Tang Choy Yong</cp:lastModifiedBy>
  <cp:revision>168</cp:revision>
  <dcterms:created xsi:type="dcterms:W3CDTF">2001-08-01T08:04:36Z</dcterms:created>
  <dcterms:modified xsi:type="dcterms:W3CDTF">2018-03-16T08:47:46Z</dcterms:modified>
</cp:coreProperties>
</file>