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1" r:id="rId2"/>
    <p:sldMasterId id="2147483703" r:id="rId3"/>
  </p:sldMasterIdLst>
  <p:notesMasterIdLst>
    <p:notesMasterId r:id="rId29"/>
  </p:notesMasterIdLst>
  <p:handoutMasterIdLst>
    <p:handoutMasterId r:id="rId30"/>
  </p:handoutMasterIdLst>
  <p:sldIdLst>
    <p:sldId id="276" r:id="rId4"/>
    <p:sldId id="30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6" r:id="rId16"/>
    <p:sldId id="267" r:id="rId17"/>
    <p:sldId id="287" r:id="rId18"/>
    <p:sldId id="269" r:id="rId19"/>
    <p:sldId id="270" r:id="rId20"/>
    <p:sldId id="288" r:id="rId21"/>
    <p:sldId id="289" r:id="rId22"/>
    <p:sldId id="273" r:id="rId23"/>
    <p:sldId id="290" r:id="rId24"/>
    <p:sldId id="274" r:id="rId25"/>
    <p:sldId id="291" r:id="rId26"/>
    <p:sldId id="301" r:id="rId27"/>
    <p:sldId id="302" r:id="rId28"/>
  </p:sldIdLst>
  <p:sldSz cx="9144000" cy="6858000" type="screen4x3"/>
  <p:notesSz cx="6765925" cy="98679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9900"/>
    <a:srgbClr val="FF0000"/>
    <a:srgbClr val="CCFFFF"/>
    <a:srgbClr val="FFFFCC"/>
    <a:srgbClr val="FFFF00"/>
    <a:srgbClr val="00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261D62D-7E67-4B34-9C4F-BD7D1DC503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21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2225" y="0"/>
            <a:ext cx="29321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DFE324-32C7-47C7-B9D5-03C87B87DE9E}" type="datetimeFigureOut">
              <a:rPr lang="en-GB"/>
              <a:pPr>
                <a:defRPr/>
              </a:pPr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687888"/>
            <a:ext cx="5413375" cy="44402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321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2225" y="9372600"/>
            <a:ext cx="29321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CA5336-E87B-49F6-9E11-B1B15355DE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806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D8A6DC-0018-4E79-A3F5-0E9AD5A12A2B}" type="slidenum">
              <a:rPr lang="en-GB"/>
              <a:pPr eaLnBrk="1" hangingPunct="1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7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39FFF3-E40D-4B72-A875-CE9E41C2D7D2}" type="slidenum">
              <a:rPr lang="en-GB"/>
              <a:pPr eaLnBrk="1" hangingPunct="1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40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8549F-3034-4E26-9E1C-A11EE5C960EE}" type="slidenum">
              <a:rPr lang="en-GB"/>
              <a:pPr eaLnBrk="1" hangingPunct="1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46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B43E44-7556-495B-A6AF-E341804DE19B}" type="slidenum">
              <a:rPr lang="en-GB"/>
              <a:pPr eaLnBrk="1" hangingPunct="1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2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A059E9-8D34-41AE-A167-A10E75474541}" type="slidenum">
              <a:rPr lang="en-GB"/>
              <a:pPr eaLnBrk="1" hangingPunct="1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DB79B1-F821-46FE-9D4E-D1EB8B22AD56}" type="slidenum">
              <a:rPr lang="en-GB"/>
              <a:pPr eaLnBrk="1" hangingPunct="1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6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F211D0-9936-4A9E-A5FF-99370CF497AB}" type="slidenum">
              <a:rPr lang="en-GB"/>
              <a:pPr eaLnBrk="1" hangingPunct="1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86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051AAF-D762-443C-A4EF-C10C519FEC3A}" type="slidenum">
              <a:rPr lang="en-GB"/>
              <a:pPr eaLnBrk="1" hangingPunct="1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61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67E0DC-C86E-47FF-A76E-59E291A32424}" type="slidenum">
              <a:rPr lang="en-GB"/>
              <a:pPr eaLnBrk="1" hangingPunct="1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7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3928CC-832A-4F4E-A0E0-C301A8254935}" type="slidenum">
              <a:rPr lang="en-GB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0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4B9A9C-921B-47D0-B9E9-EA80D134537F}" type="slidenum">
              <a:rPr lang="en-GB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8D7BCA-78CC-4576-BDDE-EE4B1A62EDB8}" type="slidenum">
              <a:rPr lang="en-GB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36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0E859C-DC9E-4259-8F3A-E9822FC812B2}" type="slidenum">
              <a:rPr lang="en-GB"/>
              <a:pPr eaLnBrk="1" hangingPunct="1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9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F94287-84F9-448B-A107-AE1631D4F699}" type="slidenum">
              <a:rPr lang="en-GB"/>
              <a:pPr eaLnBrk="1" hangingPunct="1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51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DEF007-D349-46EB-A92D-297C10ADAC48}" type="slidenum">
              <a:rPr lang="en-GB"/>
              <a:pPr eaLnBrk="1" hangingPunct="1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54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B550E4-3416-45C2-9EFD-EF2B2E79A42C}" type="slidenum">
              <a:rPr lang="en-GB"/>
              <a:pPr eaLnBrk="1" hangingPunct="1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87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4E422A-B731-4AC5-9F66-F2D44F932547}" type="slidenum">
              <a:rPr lang="en-GB"/>
              <a:pPr eaLnBrk="1" hangingPunct="1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F9794B-9F27-4998-8EB7-190B730A813E}" type="slidenum">
              <a:rPr lang="en-GB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053C71-E9AB-46C6-86D5-8CF3943AB98E}" type="slidenum">
              <a:rPr lang="en-GB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8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EC8BA0-C27A-4164-BB0E-736F68FC1A9D}" type="slidenum">
              <a:rPr lang="en-GB"/>
              <a:pPr eaLnBrk="1" hangingPunct="1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6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D4031A-D4D9-4AA9-8571-E0EEEFDCB16B}" type="slidenum">
              <a:rPr lang="en-GB"/>
              <a:pPr eaLnBrk="1" hangingPunct="1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1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6E67A0-B26C-4456-9951-1C5BDD0953C9}" type="slidenum">
              <a:rPr lang="en-GB"/>
              <a:pPr eaLnBrk="1" hangingPunct="1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838B9C-1F27-4B02-9D97-721CC592262C}" type="slidenum">
              <a:rPr lang="en-GB"/>
              <a:pPr eaLnBrk="1" hangingPunct="1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1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491B06-DFE2-49FB-9137-169C050F716F}" type="slidenum">
              <a:rPr lang="en-GB"/>
              <a:pPr eaLnBrk="1" hangingPunct="1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F96C7-077A-452D-95B3-2AC857EA86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3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0A031-FCF0-4875-BE82-2895C2B7A83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248B8-B9D1-4CAE-AD15-C29BF329218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7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2DB96-28F0-45B6-970D-AF601A140C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3AA88-0291-41E6-8E9B-68A3F37F819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6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86CB3-DABA-4AFB-ADDD-964D450F34F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031DE-1374-4A83-8054-3489ECDD2F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4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B1396-0E29-449D-87EE-02ED408C0C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4676B-70E4-4312-80F3-7866551A6C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3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63B6C-80BB-4039-9464-8C1AF20889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5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32C38B-447E-4974-BC70-D6A0A8EE383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0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98270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880624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9458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1637" y="746085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22: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Transducers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F96C7-077A-452D-95B3-2AC857EA86F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47063" cy="4903788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Assume resistance at 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 and 100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 is 60k</a:t>
            </a:r>
            <a:r>
              <a:rPr lang="en-GB" smtClean="0">
                <a:solidFill>
                  <a:srgbClr val="FFFF00"/>
                </a:solidFill>
                <a:effectLst/>
                <a:latin typeface="Symbol" pitchFamily="18" charset="2"/>
              </a:rPr>
              <a:t>W</a:t>
            </a:r>
            <a:r>
              <a:rPr lang="en-GB" smtClean="0">
                <a:solidFill>
                  <a:srgbClr val="FFFF00"/>
                </a:solidFill>
                <a:effectLst/>
              </a:rPr>
              <a:t> and 16k</a:t>
            </a:r>
            <a:r>
              <a:rPr lang="en-GB" smtClean="0">
                <a:solidFill>
                  <a:srgbClr val="FFFF00"/>
                </a:solidFill>
                <a:effectLst/>
                <a:latin typeface="Symbol" pitchFamily="18" charset="2"/>
              </a:rPr>
              <a:t>W</a:t>
            </a:r>
            <a:r>
              <a:rPr lang="en-GB" smtClean="0">
                <a:solidFill>
                  <a:srgbClr val="FFFF00"/>
                </a:solidFill>
                <a:effectLst/>
              </a:rPr>
              <a:t> respectively</a:t>
            </a:r>
            <a:endParaRPr lang="en-GB" smtClean="0">
              <a:solidFill>
                <a:srgbClr val="FFFF00"/>
              </a:solidFill>
            </a:endParaRP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GB" smtClean="0">
                <a:effectLst/>
              </a:rPr>
              <a:t>With 15V supply, this would give a current range from</a:t>
            </a:r>
          </a:p>
          <a:p>
            <a:pPr marL="571500" indent="-571500" eaLnBrk="1" hangingPunct="1">
              <a:lnSpc>
                <a:spcPct val="90000"/>
              </a:lnSpc>
              <a:defRPr/>
            </a:pPr>
            <a:endParaRPr lang="en-GB" smtClean="0">
              <a:effectLst/>
            </a:endParaRPr>
          </a:p>
          <a:p>
            <a:pPr marL="571500" indent="-571500" eaLnBrk="1" hangingPunct="1">
              <a:lnSpc>
                <a:spcPct val="90000"/>
              </a:lnSpc>
              <a:defRPr/>
            </a:pPr>
            <a:endParaRPr lang="en-GB" smtClean="0">
              <a:effectLst/>
            </a:endParaRPr>
          </a:p>
          <a:p>
            <a:pPr marL="571500" indent="-571500" eaLnBrk="1" hangingPunct="1">
              <a:lnSpc>
                <a:spcPct val="90000"/>
              </a:lnSpc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Thus a 0 to 1 mA ammeter calibrated for temperatures from 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 to 100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 can be used for measuring temperature without signal amplification</a:t>
            </a:r>
            <a:endParaRPr lang="en-GB" smtClean="0">
              <a:solidFill>
                <a:srgbClr val="FFFF00"/>
              </a:solidFill>
              <a:effectLst/>
              <a:cs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4114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66938" y="3529013"/>
            <a:ext cx="5268912" cy="1073150"/>
            <a:chOff x="1527" y="2113"/>
            <a:chExt cx="3319" cy="676"/>
          </a:xfrm>
        </p:grpSpPr>
        <p:sp>
          <p:nvSpPr>
            <p:cNvPr id="13318" name="Rectangle 21"/>
            <p:cNvSpPr>
              <a:spLocks noChangeArrowheads="1"/>
            </p:cNvSpPr>
            <p:nvPr/>
          </p:nvSpPr>
          <p:spPr bwMode="auto">
            <a:xfrm>
              <a:off x="1527" y="2113"/>
              <a:ext cx="3319" cy="6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9" name="Object 22"/>
            <p:cNvGraphicFramePr>
              <a:graphicFrameLocks noChangeAspect="1"/>
            </p:cNvGraphicFramePr>
            <p:nvPr/>
          </p:nvGraphicFramePr>
          <p:xfrm>
            <a:off x="1637" y="2198"/>
            <a:ext cx="306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4" imgW="2743200" imgH="431800" progId="Equation.3">
                    <p:embed/>
                  </p:oleObj>
                </mc:Choice>
                <mc:Fallback>
                  <p:oleObj name="Equation" r:id="rId4" imgW="2743200" imgH="431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2198"/>
                          <a:ext cx="306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2DB96-28F0-45B6-970D-AF601A140C9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smtClean="0">
                <a:solidFill>
                  <a:srgbClr val="FFFF00"/>
                </a:solidFill>
              </a:rPr>
              <a:t>Automatic Fire Alarm Circuit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7006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grpSp>
        <p:nvGrpSpPr>
          <p:cNvPr id="14340" name="Group 75"/>
          <p:cNvGrpSpPr>
            <a:grpSpLocks/>
          </p:cNvGrpSpPr>
          <p:nvPr/>
        </p:nvGrpSpPr>
        <p:grpSpPr bwMode="auto">
          <a:xfrm>
            <a:off x="1130300" y="2425700"/>
            <a:ext cx="6953250" cy="3687763"/>
            <a:chOff x="596" y="1490"/>
            <a:chExt cx="4270" cy="2204"/>
          </a:xfrm>
        </p:grpSpPr>
        <p:sp>
          <p:nvSpPr>
            <p:cNvPr id="14342" name="Rectangle 73"/>
            <p:cNvSpPr>
              <a:spLocks noChangeArrowheads="1"/>
            </p:cNvSpPr>
            <p:nvPr/>
          </p:nvSpPr>
          <p:spPr bwMode="auto">
            <a:xfrm>
              <a:off x="596" y="1490"/>
              <a:ext cx="4270" cy="220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2776" y="1852"/>
              <a:ext cx="533" cy="3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1590" y="2044"/>
              <a:ext cx="136" cy="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757" y="1843"/>
              <a:ext cx="7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1200" b="1"/>
                <a:t> </a:t>
              </a:r>
              <a:r>
                <a:rPr lang="en-US"/>
                <a:t>Thermistor</a:t>
              </a:r>
              <a:r>
                <a:rPr lang="en-US" b="1"/>
                <a:t> </a:t>
              </a:r>
              <a:r>
                <a:rPr lang="en-US"/>
                <a:t>R</a:t>
              </a:r>
              <a:r>
                <a:rPr lang="en-US" baseline="-25000"/>
                <a:t>TH</a:t>
              </a:r>
              <a:endParaRPr lang="en-US" b="1" baseline="-25000"/>
            </a:p>
          </p:txBody>
        </p:sp>
        <p:sp>
          <p:nvSpPr>
            <p:cNvPr id="14346" name="Freeform 8"/>
            <p:cNvSpPr>
              <a:spLocks/>
            </p:cNvSpPr>
            <p:nvPr/>
          </p:nvSpPr>
          <p:spPr bwMode="auto">
            <a:xfrm>
              <a:off x="1507" y="2049"/>
              <a:ext cx="280" cy="222"/>
            </a:xfrm>
            <a:custGeom>
              <a:avLst/>
              <a:gdLst>
                <a:gd name="T0" fmla="*/ 0 w 525"/>
                <a:gd name="T1" fmla="*/ 222 h 630"/>
                <a:gd name="T2" fmla="*/ 280 w 525"/>
                <a:gd name="T3" fmla="*/ 63 h 630"/>
                <a:gd name="T4" fmla="*/ 280 w 525"/>
                <a:gd name="T5" fmla="*/ 0 h 630"/>
                <a:gd name="T6" fmla="*/ 0 60000 65536"/>
                <a:gd name="T7" fmla="*/ 0 60000 65536"/>
                <a:gd name="T8" fmla="*/ 0 60000 65536"/>
                <a:gd name="T9" fmla="*/ 0 w 525"/>
                <a:gd name="T10" fmla="*/ 0 h 630"/>
                <a:gd name="T11" fmla="*/ 525 w 525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630">
                  <a:moveTo>
                    <a:pt x="0" y="630"/>
                  </a:moveTo>
                  <a:lnTo>
                    <a:pt x="525" y="180"/>
                  </a:lnTo>
                  <a:cubicBezTo>
                    <a:pt x="525" y="120"/>
                    <a:pt x="525" y="60"/>
                    <a:pt x="525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47" name="Group 9"/>
            <p:cNvGrpSpPr>
              <a:grpSpLocks/>
            </p:cNvGrpSpPr>
            <p:nvPr/>
          </p:nvGrpSpPr>
          <p:grpSpPr bwMode="auto">
            <a:xfrm>
              <a:off x="2878" y="1901"/>
              <a:ext cx="142" cy="268"/>
              <a:chOff x="3415" y="2222"/>
              <a:chExt cx="153" cy="292"/>
            </a:xfrm>
          </p:grpSpPr>
          <p:sp>
            <p:nvSpPr>
              <p:cNvPr id="14402" name="Oval 10"/>
              <p:cNvSpPr>
                <a:spLocks noChangeArrowheads="1"/>
              </p:cNvSpPr>
              <p:nvPr/>
            </p:nvSpPr>
            <p:spPr bwMode="auto">
              <a:xfrm>
                <a:off x="3415" y="2311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3" name="Oval 11"/>
              <p:cNvSpPr>
                <a:spLocks noChangeArrowheads="1"/>
              </p:cNvSpPr>
              <p:nvPr/>
            </p:nvSpPr>
            <p:spPr bwMode="auto">
              <a:xfrm>
                <a:off x="3415" y="2375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4" name="Oval 12"/>
              <p:cNvSpPr>
                <a:spLocks noChangeArrowheads="1"/>
              </p:cNvSpPr>
              <p:nvPr/>
            </p:nvSpPr>
            <p:spPr bwMode="auto">
              <a:xfrm>
                <a:off x="3415" y="2435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5" name="Oval 13"/>
              <p:cNvSpPr>
                <a:spLocks noChangeArrowheads="1"/>
              </p:cNvSpPr>
              <p:nvPr/>
            </p:nvSpPr>
            <p:spPr bwMode="auto">
              <a:xfrm>
                <a:off x="3415" y="2251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6" name="Freeform 14"/>
              <p:cNvSpPr>
                <a:spLocks/>
              </p:cNvSpPr>
              <p:nvPr/>
            </p:nvSpPr>
            <p:spPr bwMode="auto">
              <a:xfrm>
                <a:off x="3532" y="2222"/>
                <a:ext cx="36" cy="51"/>
              </a:xfrm>
              <a:custGeom>
                <a:avLst/>
                <a:gdLst>
                  <a:gd name="T0" fmla="*/ 0 w 50"/>
                  <a:gd name="T1" fmla="*/ 0 h 250"/>
                  <a:gd name="T2" fmla="*/ 22 w 50"/>
                  <a:gd name="T3" fmla="*/ 12 h 250"/>
                  <a:gd name="T4" fmla="*/ 36 w 50"/>
                  <a:gd name="T5" fmla="*/ 31 h 250"/>
                  <a:gd name="T6" fmla="*/ 22 w 50"/>
                  <a:gd name="T7" fmla="*/ 51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07" name="Freeform 15"/>
              <p:cNvSpPr>
                <a:spLocks/>
              </p:cNvSpPr>
              <p:nvPr/>
            </p:nvSpPr>
            <p:spPr bwMode="auto">
              <a:xfrm>
                <a:off x="3554" y="2268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08" name="Freeform 16"/>
              <p:cNvSpPr>
                <a:spLocks/>
              </p:cNvSpPr>
              <p:nvPr/>
            </p:nvSpPr>
            <p:spPr bwMode="auto">
              <a:xfrm>
                <a:off x="3556" y="2329"/>
                <a:ext cx="12" cy="63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3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09" name="Freeform 17"/>
              <p:cNvSpPr>
                <a:spLocks/>
              </p:cNvSpPr>
              <p:nvPr/>
            </p:nvSpPr>
            <p:spPr bwMode="auto">
              <a:xfrm>
                <a:off x="3554" y="2392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10" name="Freeform 18"/>
              <p:cNvSpPr>
                <a:spLocks/>
              </p:cNvSpPr>
              <p:nvPr/>
            </p:nvSpPr>
            <p:spPr bwMode="auto">
              <a:xfrm>
                <a:off x="3522" y="2456"/>
                <a:ext cx="45" cy="58"/>
              </a:xfrm>
              <a:custGeom>
                <a:avLst/>
                <a:gdLst>
                  <a:gd name="T0" fmla="*/ 36 w 198"/>
                  <a:gd name="T1" fmla="*/ 0 h 230"/>
                  <a:gd name="T2" fmla="*/ 43 w 198"/>
                  <a:gd name="T3" fmla="*/ 15 h 230"/>
                  <a:gd name="T4" fmla="*/ 43 w 198"/>
                  <a:gd name="T5" fmla="*/ 30 h 230"/>
                  <a:gd name="T6" fmla="*/ 32 w 198"/>
                  <a:gd name="T7" fmla="*/ 50 h 230"/>
                  <a:gd name="T8" fmla="*/ 0 w 198"/>
                  <a:gd name="T9" fmla="*/ 58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30"/>
                  <a:gd name="T17" fmla="*/ 198 w 198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30">
                    <a:moveTo>
                      <a:pt x="160" y="0"/>
                    </a:moveTo>
                    <a:cubicBezTo>
                      <a:pt x="172" y="20"/>
                      <a:pt x="185" y="40"/>
                      <a:pt x="190" y="60"/>
                    </a:cubicBezTo>
                    <a:cubicBezTo>
                      <a:pt x="195" y="80"/>
                      <a:pt x="198" y="97"/>
                      <a:pt x="190" y="120"/>
                    </a:cubicBezTo>
                    <a:cubicBezTo>
                      <a:pt x="182" y="143"/>
                      <a:pt x="172" y="182"/>
                      <a:pt x="140" y="200"/>
                    </a:cubicBezTo>
                    <a:cubicBezTo>
                      <a:pt x="108" y="218"/>
                      <a:pt x="54" y="224"/>
                      <a:pt x="0" y="23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48" name="Freeform 19"/>
            <p:cNvSpPr>
              <a:spLocks/>
            </p:cNvSpPr>
            <p:nvPr/>
          </p:nvSpPr>
          <p:spPr bwMode="auto">
            <a:xfrm>
              <a:off x="2598" y="1792"/>
              <a:ext cx="343" cy="181"/>
            </a:xfrm>
            <a:custGeom>
              <a:avLst/>
              <a:gdLst>
                <a:gd name="T0" fmla="*/ 343 w 652"/>
                <a:gd name="T1" fmla="*/ 0 h 315"/>
                <a:gd name="T2" fmla="*/ 0 w 652"/>
                <a:gd name="T3" fmla="*/ 0 h 315"/>
                <a:gd name="T4" fmla="*/ 0 w 652"/>
                <a:gd name="T5" fmla="*/ 181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9" name="Freeform 20"/>
            <p:cNvSpPr>
              <a:spLocks/>
            </p:cNvSpPr>
            <p:nvPr/>
          </p:nvSpPr>
          <p:spPr bwMode="auto">
            <a:xfrm flipV="1">
              <a:off x="2600" y="2104"/>
              <a:ext cx="287" cy="167"/>
            </a:xfrm>
            <a:custGeom>
              <a:avLst/>
              <a:gdLst>
                <a:gd name="T0" fmla="*/ 287 w 652"/>
                <a:gd name="T1" fmla="*/ 0 h 315"/>
                <a:gd name="T2" fmla="*/ 0 w 652"/>
                <a:gd name="T3" fmla="*/ 0 h 315"/>
                <a:gd name="T4" fmla="*/ 0 w 652"/>
                <a:gd name="T5" fmla="*/ 167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50" name="Group 21"/>
            <p:cNvGrpSpPr>
              <a:grpSpLocks/>
            </p:cNvGrpSpPr>
            <p:nvPr/>
          </p:nvGrpSpPr>
          <p:grpSpPr bwMode="auto">
            <a:xfrm>
              <a:off x="2522" y="1976"/>
              <a:ext cx="149" cy="132"/>
              <a:chOff x="3121" y="2250"/>
              <a:chExt cx="113" cy="128"/>
            </a:xfrm>
          </p:grpSpPr>
          <p:sp>
            <p:nvSpPr>
              <p:cNvPr id="14400" name="AutoShape 22"/>
              <p:cNvSpPr>
                <a:spLocks noChangeArrowheads="1"/>
              </p:cNvSpPr>
              <p:nvPr/>
            </p:nvSpPr>
            <p:spPr bwMode="auto">
              <a:xfrm>
                <a:off x="3129" y="2254"/>
                <a:ext cx="98" cy="124"/>
              </a:xfrm>
              <a:prstGeom prst="triangle">
                <a:avLst>
                  <a:gd name="adj" fmla="val 50000"/>
                </a:avLst>
              </a:prstGeom>
              <a:solidFill>
                <a:srgbClr val="66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23"/>
              <p:cNvSpPr>
                <a:spLocks noChangeShapeType="1"/>
              </p:cNvSpPr>
              <p:nvPr/>
            </p:nvSpPr>
            <p:spPr bwMode="auto">
              <a:xfrm>
                <a:off x="3121" y="2250"/>
                <a:ext cx="11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51" name="Text Box 24"/>
            <p:cNvSpPr txBox="1">
              <a:spLocks noChangeArrowheads="1"/>
            </p:cNvSpPr>
            <p:nvPr/>
          </p:nvSpPr>
          <p:spPr bwMode="auto">
            <a:xfrm>
              <a:off x="2006" y="1960"/>
              <a:ext cx="53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/>
                <a:t>Diode</a:t>
              </a:r>
              <a:endParaRPr lang="en-US" baseline="-25000"/>
            </a:p>
          </p:txBody>
        </p:sp>
        <p:sp>
          <p:nvSpPr>
            <p:cNvPr id="14352" name="Line 25"/>
            <p:cNvSpPr>
              <a:spLocks noChangeShapeType="1"/>
            </p:cNvSpPr>
            <p:nvPr/>
          </p:nvSpPr>
          <p:spPr bwMode="auto">
            <a:xfrm>
              <a:off x="3143" y="1799"/>
              <a:ext cx="1" cy="1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3" name="AutoShape 26"/>
            <p:cNvSpPr>
              <a:spLocks noChangeArrowheads="1"/>
            </p:cNvSpPr>
            <p:nvPr/>
          </p:nvSpPr>
          <p:spPr bwMode="auto">
            <a:xfrm rot="5712048">
              <a:off x="3148" y="1932"/>
              <a:ext cx="51" cy="5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7"/>
            <p:cNvSpPr>
              <a:spLocks noChangeShapeType="1"/>
            </p:cNvSpPr>
            <p:nvPr/>
          </p:nvSpPr>
          <p:spPr bwMode="auto">
            <a:xfrm flipH="1" flipV="1">
              <a:off x="3152" y="2083"/>
              <a:ext cx="4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5" name="Line 28"/>
            <p:cNvSpPr>
              <a:spLocks noChangeShapeType="1"/>
            </p:cNvSpPr>
            <p:nvPr/>
          </p:nvSpPr>
          <p:spPr bwMode="auto">
            <a:xfrm flipV="1">
              <a:off x="3156" y="1970"/>
              <a:ext cx="116" cy="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6" name="Freeform 29"/>
            <p:cNvSpPr>
              <a:spLocks/>
            </p:cNvSpPr>
            <p:nvPr/>
          </p:nvSpPr>
          <p:spPr bwMode="auto">
            <a:xfrm>
              <a:off x="3137" y="1697"/>
              <a:ext cx="326" cy="100"/>
            </a:xfrm>
            <a:custGeom>
              <a:avLst/>
              <a:gdLst>
                <a:gd name="T0" fmla="*/ 0 w 1095"/>
                <a:gd name="T1" fmla="*/ 100 h 330"/>
                <a:gd name="T2" fmla="*/ 326 w 1095"/>
                <a:gd name="T3" fmla="*/ 100 h 330"/>
                <a:gd name="T4" fmla="*/ 326 w 1095"/>
                <a:gd name="T5" fmla="*/ 0 h 330"/>
                <a:gd name="T6" fmla="*/ 0 60000 65536"/>
                <a:gd name="T7" fmla="*/ 0 60000 65536"/>
                <a:gd name="T8" fmla="*/ 0 60000 65536"/>
                <a:gd name="T9" fmla="*/ 0 w 1095"/>
                <a:gd name="T10" fmla="*/ 0 h 330"/>
                <a:gd name="T11" fmla="*/ 1095 w 1095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5" h="330">
                  <a:moveTo>
                    <a:pt x="0" y="330"/>
                  </a:moveTo>
                  <a:lnTo>
                    <a:pt x="1095" y="330"/>
                  </a:lnTo>
                  <a:lnTo>
                    <a:pt x="109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57" name="Group 30"/>
            <p:cNvGrpSpPr>
              <a:grpSpLocks/>
            </p:cNvGrpSpPr>
            <p:nvPr/>
          </p:nvGrpSpPr>
          <p:grpSpPr bwMode="auto">
            <a:xfrm>
              <a:off x="3221" y="2714"/>
              <a:ext cx="295" cy="297"/>
              <a:chOff x="7470" y="10905"/>
              <a:chExt cx="720" cy="600"/>
            </a:xfrm>
          </p:grpSpPr>
          <p:sp>
            <p:nvSpPr>
              <p:cNvPr id="14397" name="AutoShape 31"/>
              <p:cNvSpPr>
                <a:spLocks noChangeArrowheads="1"/>
              </p:cNvSpPr>
              <p:nvPr/>
            </p:nvSpPr>
            <p:spPr bwMode="auto">
              <a:xfrm rot="5373723">
                <a:off x="7530" y="10845"/>
                <a:ext cx="600" cy="720"/>
              </a:xfrm>
              <a:custGeom>
                <a:avLst/>
                <a:gdLst>
                  <a:gd name="T0" fmla="*/ 8 w 21600"/>
                  <a:gd name="T1" fmla="*/ 0 h 21600"/>
                  <a:gd name="T2" fmla="*/ 2 w 21600"/>
                  <a:gd name="T3" fmla="*/ 12 h 21600"/>
                  <a:gd name="T4" fmla="*/ 8 w 21600"/>
                  <a:gd name="T5" fmla="*/ 6 h 21600"/>
                  <a:gd name="T6" fmla="*/ 15 w 21600"/>
                  <a:gd name="T7" fmla="*/ 1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8" name="Line 32"/>
              <p:cNvSpPr>
                <a:spLocks noChangeShapeType="1"/>
              </p:cNvSpPr>
              <p:nvPr/>
            </p:nvSpPr>
            <p:spPr bwMode="auto">
              <a:xfrm>
                <a:off x="7830" y="11025"/>
                <a:ext cx="0" cy="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9" name="Rectangle 33"/>
              <p:cNvSpPr>
                <a:spLocks noChangeArrowheads="1"/>
              </p:cNvSpPr>
              <p:nvPr/>
            </p:nvSpPr>
            <p:spPr bwMode="auto">
              <a:xfrm>
                <a:off x="7852" y="11010"/>
                <a:ext cx="143" cy="405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8" name="Text Box 34"/>
            <p:cNvSpPr txBox="1">
              <a:spLocks noChangeArrowheads="1"/>
            </p:cNvSpPr>
            <p:nvPr/>
          </p:nvSpPr>
          <p:spPr bwMode="auto">
            <a:xfrm>
              <a:off x="3341" y="1925"/>
              <a:ext cx="5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Relay</a:t>
              </a:r>
              <a:endParaRPr lang="en-US" baseline="-25000"/>
            </a:p>
          </p:txBody>
        </p:sp>
        <p:sp>
          <p:nvSpPr>
            <p:cNvPr id="14359" name="Text Box 35"/>
            <p:cNvSpPr txBox="1">
              <a:spLocks noChangeArrowheads="1"/>
            </p:cNvSpPr>
            <p:nvPr/>
          </p:nvSpPr>
          <p:spPr bwMode="auto">
            <a:xfrm>
              <a:off x="3314" y="3030"/>
              <a:ext cx="61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Electric Bell</a:t>
              </a:r>
              <a:endParaRPr lang="en-US" baseline="-25000"/>
            </a:p>
          </p:txBody>
        </p:sp>
        <p:sp>
          <p:nvSpPr>
            <p:cNvPr id="14360" name="Freeform 36"/>
            <p:cNvSpPr>
              <a:spLocks/>
            </p:cNvSpPr>
            <p:nvPr/>
          </p:nvSpPr>
          <p:spPr bwMode="auto">
            <a:xfrm rot="5111611">
              <a:off x="1548" y="3028"/>
              <a:ext cx="252" cy="135"/>
            </a:xfrm>
            <a:custGeom>
              <a:avLst/>
              <a:gdLst>
                <a:gd name="T0" fmla="*/ 0 w 2280"/>
                <a:gd name="T1" fmla="*/ 69 h 590"/>
                <a:gd name="T2" fmla="*/ 17 w 2280"/>
                <a:gd name="T3" fmla="*/ 2 h 590"/>
                <a:gd name="T4" fmla="*/ 51 w 2280"/>
                <a:gd name="T5" fmla="*/ 128 h 590"/>
                <a:gd name="T6" fmla="*/ 78 w 2280"/>
                <a:gd name="T7" fmla="*/ 0 h 590"/>
                <a:gd name="T8" fmla="*/ 112 w 2280"/>
                <a:gd name="T9" fmla="*/ 130 h 590"/>
                <a:gd name="T10" fmla="*/ 141 w 2280"/>
                <a:gd name="T11" fmla="*/ 0 h 590"/>
                <a:gd name="T12" fmla="*/ 177 w 2280"/>
                <a:gd name="T13" fmla="*/ 128 h 590"/>
                <a:gd name="T14" fmla="*/ 202 w 2280"/>
                <a:gd name="T15" fmla="*/ 2 h 590"/>
                <a:gd name="T16" fmla="*/ 234 w 2280"/>
                <a:gd name="T17" fmla="*/ 135 h 590"/>
                <a:gd name="T18" fmla="*/ 252 w 2280"/>
                <a:gd name="T19" fmla="*/ 59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0"/>
                <a:gd name="T31" fmla="*/ 0 h 590"/>
                <a:gd name="T32" fmla="*/ 2280 w 2280"/>
                <a:gd name="T33" fmla="*/ 590 h 5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1" name="Line 37"/>
            <p:cNvSpPr>
              <a:spLocks noChangeShapeType="1"/>
            </p:cNvSpPr>
            <p:nvPr/>
          </p:nvSpPr>
          <p:spPr bwMode="auto">
            <a:xfrm>
              <a:off x="1672" y="2673"/>
              <a:ext cx="3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2" name="Freeform 38"/>
            <p:cNvSpPr>
              <a:spLocks/>
            </p:cNvSpPr>
            <p:nvPr/>
          </p:nvSpPr>
          <p:spPr bwMode="auto">
            <a:xfrm>
              <a:off x="1659" y="1696"/>
              <a:ext cx="1283" cy="350"/>
            </a:xfrm>
            <a:custGeom>
              <a:avLst/>
              <a:gdLst>
                <a:gd name="T0" fmla="*/ 0 w 2100"/>
                <a:gd name="T1" fmla="*/ 350 h 735"/>
                <a:gd name="T2" fmla="*/ 0 w 2100"/>
                <a:gd name="T3" fmla="*/ 0 h 735"/>
                <a:gd name="T4" fmla="*/ 1283 w 2100"/>
                <a:gd name="T5" fmla="*/ 0 h 735"/>
                <a:gd name="T6" fmla="*/ 0 60000 65536"/>
                <a:gd name="T7" fmla="*/ 0 60000 65536"/>
                <a:gd name="T8" fmla="*/ 0 60000 65536"/>
                <a:gd name="T9" fmla="*/ 0 w 2100"/>
                <a:gd name="T10" fmla="*/ 0 h 735"/>
                <a:gd name="T11" fmla="*/ 2100 w 2100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" h="735">
                  <a:moveTo>
                    <a:pt x="0" y="735"/>
                  </a:moveTo>
                  <a:lnTo>
                    <a:pt x="0" y="0"/>
                  </a:lnTo>
                  <a:lnTo>
                    <a:pt x="21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3" name="Line 39"/>
            <p:cNvSpPr>
              <a:spLocks noChangeShapeType="1"/>
            </p:cNvSpPr>
            <p:nvPr/>
          </p:nvSpPr>
          <p:spPr bwMode="auto">
            <a:xfrm flipH="1">
              <a:off x="1672" y="2371"/>
              <a:ext cx="0" cy="6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4" name="Freeform 40"/>
            <p:cNvSpPr>
              <a:spLocks/>
            </p:cNvSpPr>
            <p:nvPr/>
          </p:nvSpPr>
          <p:spPr bwMode="auto">
            <a:xfrm>
              <a:off x="1689" y="3221"/>
              <a:ext cx="1204" cy="228"/>
            </a:xfrm>
            <a:custGeom>
              <a:avLst/>
              <a:gdLst>
                <a:gd name="T0" fmla="*/ 0 w 2040"/>
                <a:gd name="T1" fmla="*/ 0 h 585"/>
                <a:gd name="T2" fmla="*/ 0 w 2040"/>
                <a:gd name="T3" fmla="*/ 228 h 585"/>
                <a:gd name="T4" fmla="*/ 1204 w 2040"/>
                <a:gd name="T5" fmla="*/ 228 h 585"/>
                <a:gd name="T6" fmla="*/ 0 60000 65536"/>
                <a:gd name="T7" fmla="*/ 0 60000 65536"/>
                <a:gd name="T8" fmla="*/ 0 60000 65536"/>
                <a:gd name="T9" fmla="*/ 0 w 2040"/>
                <a:gd name="T10" fmla="*/ 0 h 585"/>
                <a:gd name="T11" fmla="*/ 2040 w 2040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" h="585">
                  <a:moveTo>
                    <a:pt x="0" y="0"/>
                  </a:moveTo>
                  <a:lnTo>
                    <a:pt x="0" y="585"/>
                  </a:lnTo>
                  <a:lnTo>
                    <a:pt x="2040" y="58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5" name="Text Box 41"/>
            <p:cNvSpPr txBox="1">
              <a:spLocks noChangeArrowheads="1"/>
            </p:cNvSpPr>
            <p:nvPr/>
          </p:nvSpPr>
          <p:spPr bwMode="auto">
            <a:xfrm>
              <a:off x="1357" y="2978"/>
              <a:ext cx="35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/>
                <a:t> </a:t>
              </a:r>
              <a:r>
                <a:rPr lang="en-US"/>
                <a:t>R</a:t>
              </a:r>
              <a:r>
                <a:rPr lang="en-US" baseline="-25000"/>
                <a:t>1</a:t>
              </a:r>
              <a:endParaRPr lang="en-US"/>
            </a:p>
          </p:txBody>
        </p:sp>
        <p:grpSp>
          <p:nvGrpSpPr>
            <p:cNvPr id="14366" name="Group 42"/>
            <p:cNvGrpSpPr>
              <a:grpSpLocks/>
            </p:cNvGrpSpPr>
            <p:nvPr/>
          </p:nvGrpSpPr>
          <p:grpSpPr bwMode="auto">
            <a:xfrm>
              <a:off x="3843" y="2427"/>
              <a:ext cx="797" cy="301"/>
              <a:chOff x="4075" y="1726"/>
              <a:chExt cx="690" cy="329"/>
            </a:xfrm>
          </p:grpSpPr>
          <p:sp>
            <p:nvSpPr>
              <p:cNvPr id="14392" name="Line 43"/>
              <p:cNvSpPr>
                <a:spLocks noChangeShapeType="1"/>
              </p:cNvSpPr>
              <p:nvPr/>
            </p:nvSpPr>
            <p:spPr bwMode="auto">
              <a:xfrm>
                <a:off x="4075" y="1741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3" name="Line 44"/>
              <p:cNvSpPr>
                <a:spLocks noChangeShapeType="1"/>
              </p:cNvSpPr>
              <p:nvPr/>
            </p:nvSpPr>
            <p:spPr bwMode="auto">
              <a:xfrm>
                <a:off x="4162" y="1817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4" name="Line 45"/>
              <p:cNvSpPr>
                <a:spLocks noChangeShapeType="1"/>
              </p:cNvSpPr>
              <p:nvPr/>
            </p:nvSpPr>
            <p:spPr bwMode="auto">
              <a:xfrm>
                <a:off x="4075" y="1887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5" name="Line 46"/>
              <p:cNvSpPr>
                <a:spLocks noChangeShapeType="1"/>
              </p:cNvSpPr>
              <p:nvPr/>
            </p:nvSpPr>
            <p:spPr bwMode="auto">
              <a:xfrm>
                <a:off x="4155" y="1963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6" name="Text Box 47"/>
              <p:cNvSpPr txBox="1">
                <a:spLocks noChangeArrowheads="1"/>
              </p:cNvSpPr>
              <p:nvPr/>
            </p:nvSpPr>
            <p:spPr bwMode="auto">
              <a:xfrm>
                <a:off x="4379" y="1726"/>
                <a:ext cx="38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CC</a:t>
                </a:r>
              </a:p>
            </p:txBody>
          </p:sp>
        </p:grpSp>
        <p:sp>
          <p:nvSpPr>
            <p:cNvPr id="14367" name="Text Box 48"/>
            <p:cNvSpPr txBox="1">
              <a:spLocks noChangeArrowheads="1"/>
            </p:cNvSpPr>
            <p:nvPr/>
          </p:nvSpPr>
          <p:spPr bwMode="auto">
            <a:xfrm>
              <a:off x="1727" y="2770"/>
              <a:ext cx="36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1200" baseline="-25000"/>
            </a:p>
          </p:txBody>
        </p:sp>
        <p:sp>
          <p:nvSpPr>
            <p:cNvPr id="14368" name="Text Box 49"/>
            <p:cNvSpPr txBox="1">
              <a:spLocks noChangeArrowheads="1"/>
            </p:cNvSpPr>
            <p:nvPr/>
          </p:nvSpPr>
          <p:spPr bwMode="auto">
            <a:xfrm>
              <a:off x="1929" y="2377"/>
              <a:ext cx="3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R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369" name="Line 50"/>
            <p:cNvSpPr>
              <a:spLocks noChangeShapeType="1"/>
            </p:cNvSpPr>
            <p:nvPr/>
          </p:nvSpPr>
          <p:spPr bwMode="auto">
            <a:xfrm flipH="1" flipV="1">
              <a:off x="1937" y="2760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0" name="Text Box 51"/>
            <p:cNvSpPr txBox="1">
              <a:spLocks noChangeArrowheads="1"/>
            </p:cNvSpPr>
            <p:nvPr/>
          </p:nvSpPr>
          <p:spPr bwMode="auto">
            <a:xfrm>
              <a:off x="1819" y="2954"/>
              <a:ext cx="36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B</a:t>
              </a:r>
            </a:p>
          </p:txBody>
        </p:sp>
        <p:sp>
          <p:nvSpPr>
            <p:cNvPr id="14371" name="Line 52"/>
            <p:cNvSpPr>
              <a:spLocks noChangeShapeType="1"/>
            </p:cNvSpPr>
            <p:nvPr/>
          </p:nvSpPr>
          <p:spPr bwMode="auto">
            <a:xfrm flipH="1">
              <a:off x="1942" y="3202"/>
              <a:ext cx="0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2" name="Text Box 53"/>
            <p:cNvSpPr txBox="1">
              <a:spLocks noChangeArrowheads="1"/>
            </p:cNvSpPr>
            <p:nvPr/>
          </p:nvSpPr>
          <p:spPr bwMode="auto">
            <a:xfrm>
              <a:off x="1746" y="2675"/>
              <a:ext cx="1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+</a:t>
              </a:r>
              <a:endParaRPr lang="en-US" baseline="-25000"/>
            </a:p>
          </p:txBody>
        </p:sp>
        <p:sp>
          <p:nvSpPr>
            <p:cNvPr id="14373" name="Line 54"/>
            <p:cNvSpPr>
              <a:spLocks noChangeShapeType="1"/>
            </p:cNvSpPr>
            <p:nvPr/>
          </p:nvSpPr>
          <p:spPr bwMode="auto">
            <a:xfrm>
              <a:off x="1814" y="3374"/>
              <a:ext cx="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4" name="Freeform 55"/>
            <p:cNvSpPr>
              <a:spLocks/>
            </p:cNvSpPr>
            <p:nvPr/>
          </p:nvSpPr>
          <p:spPr bwMode="auto">
            <a:xfrm>
              <a:off x="1973" y="2606"/>
              <a:ext cx="214" cy="134"/>
            </a:xfrm>
            <a:custGeom>
              <a:avLst/>
              <a:gdLst>
                <a:gd name="T0" fmla="*/ 0 w 1130"/>
                <a:gd name="T1" fmla="*/ 67 h 780"/>
                <a:gd name="T2" fmla="*/ 15 w 1130"/>
                <a:gd name="T3" fmla="*/ 0 h 780"/>
                <a:gd name="T4" fmla="*/ 51 w 1130"/>
                <a:gd name="T5" fmla="*/ 134 h 780"/>
                <a:gd name="T6" fmla="*/ 87 w 1130"/>
                <a:gd name="T7" fmla="*/ 3 h 780"/>
                <a:gd name="T8" fmla="*/ 121 w 1130"/>
                <a:gd name="T9" fmla="*/ 132 h 780"/>
                <a:gd name="T10" fmla="*/ 159 w 1130"/>
                <a:gd name="T11" fmla="*/ 3 h 780"/>
                <a:gd name="T12" fmla="*/ 193 w 1130"/>
                <a:gd name="T13" fmla="*/ 132 h 780"/>
                <a:gd name="T14" fmla="*/ 214 w 1130"/>
                <a:gd name="T15" fmla="*/ 65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0"/>
                <a:gd name="T25" fmla="*/ 0 h 780"/>
                <a:gd name="T26" fmla="*/ 1130 w 113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0" h="780">
                  <a:moveTo>
                    <a:pt x="0" y="390"/>
                  </a:moveTo>
                  <a:lnTo>
                    <a:pt x="80" y="0"/>
                  </a:lnTo>
                  <a:lnTo>
                    <a:pt x="270" y="780"/>
                  </a:lnTo>
                  <a:lnTo>
                    <a:pt x="460" y="20"/>
                  </a:lnTo>
                  <a:lnTo>
                    <a:pt x="640" y="770"/>
                  </a:lnTo>
                  <a:lnTo>
                    <a:pt x="840" y="20"/>
                  </a:lnTo>
                  <a:lnTo>
                    <a:pt x="1020" y="770"/>
                  </a:lnTo>
                  <a:lnTo>
                    <a:pt x="1130" y="3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5" name="Line 56"/>
            <p:cNvSpPr>
              <a:spLocks noChangeShapeType="1"/>
            </p:cNvSpPr>
            <p:nvPr/>
          </p:nvSpPr>
          <p:spPr bwMode="auto">
            <a:xfrm>
              <a:off x="2187" y="2674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6" name="Freeform 57"/>
            <p:cNvSpPr>
              <a:spLocks/>
            </p:cNvSpPr>
            <p:nvPr/>
          </p:nvSpPr>
          <p:spPr bwMode="auto">
            <a:xfrm>
              <a:off x="2946" y="1696"/>
              <a:ext cx="1044" cy="749"/>
            </a:xfrm>
            <a:custGeom>
              <a:avLst/>
              <a:gdLst>
                <a:gd name="T0" fmla="*/ 0 w 942"/>
                <a:gd name="T1" fmla="*/ 0 h 768"/>
                <a:gd name="T2" fmla="*/ 1044 w 942"/>
                <a:gd name="T3" fmla="*/ 0 h 768"/>
                <a:gd name="T4" fmla="*/ 1044 w 942"/>
                <a:gd name="T5" fmla="*/ 749 h 768"/>
                <a:gd name="T6" fmla="*/ 0 60000 65536"/>
                <a:gd name="T7" fmla="*/ 0 60000 65536"/>
                <a:gd name="T8" fmla="*/ 0 60000 65536"/>
                <a:gd name="T9" fmla="*/ 0 w 942"/>
                <a:gd name="T10" fmla="*/ 0 h 768"/>
                <a:gd name="T11" fmla="*/ 942 w 94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768">
                  <a:moveTo>
                    <a:pt x="0" y="0"/>
                  </a:moveTo>
                  <a:lnTo>
                    <a:pt x="942" y="0"/>
                  </a:lnTo>
                  <a:lnTo>
                    <a:pt x="942" y="7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77" name="Line 58"/>
            <p:cNvSpPr>
              <a:spLocks noChangeShapeType="1"/>
            </p:cNvSpPr>
            <p:nvPr/>
          </p:nvSpPr>
          <p:spPr bwMode="auto">
            <a:xfrm>
              <a:off x="2949" y="1718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78" name="Group 59"/>
            <p:cNvGrpSpPr>
              <a:grpSpLocks/>
            </p:cNvGrpSpPr>
            <p:nvPr/>
          </p:nvGrpSpPr>
          <p:grpSpPr bwMode="auto">
            <a:xfrm>
              <a:off x="2414" y="2381"/>
              <a:ext cx="562" cy="578"/>
              <a:chOff x="3029" y="2734"/>
              <a:chExt cx="606" cy="631"/>
            </a:xfrm>
          </p:grpSpPr>
          <p:sp>
            <p:nvSpPr>
              <p:cNvPr id="14385" name="Oval 60"/>
              <p:cNvSpPr>
                <a:spLocks noChangeArrowheads="1"/>
              </p:cNvSpPr>
              <p:nvPr/>
            </p:nvSpPr>
            <p:spPr bwMode="auto">
              <a:xfrm rot="10800000" flipH="1" flipV="1">
                <a:off x="3163" y="2820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61"/>
              <p:cNvSpPr>
                <a:spLocks noChangeShapeType="1"/>
              </p:cNvSpPr>
              <p:nvPr/>
            </p:nvSpPr>
            <p:spPr bwMode="auto">
              <a:xfrm rot="10800000" flipH="1" flipV="1">
                <a:off x="3308" y="3116"/>
                <a:ext cx="231" cy="133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87" name="Line 62"/>
              <p:cNvSpPr>
                <a:spLocks noChangeShapeType="1"/>
              </p:cNvSpPr>
              <p:nvPr/>
            </p:nvSpPr>
            <p:spPr bwMode="auto">
              <a:xfrm rot="10800000" flipH="1">
                <a:off x="3308" y="2864"/>
                <a:ext cx="219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88" name="Line 63"/>
              <p:cNvSpPr>
                <a:spLocks noChangeShapeType="1"/>
              </p:cNvSpPr>
              <p:nvPr/>
            </p:nvSpPr>
            <p:spPr bwMode="auto">
              <a:xfrm rot="10800000" flipH="1">
                <a:off x="3029" y="3055"/>
                <a:ext cx="262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89" name="Line 64"/>
              <p:cNvSpPr>
                <a:spLocks noChangeShapeType="1"/>
              </p:cNvSpPr>
              <p:nvPr/>
            </p:nvSpPr>
            <p:spPr bwMode="auto">
              <a:xfrm>
                <a:off x="3533" y="3251"/>
                <a:ext cx="6" cy="11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0" name="Line 65"/>
              <p:cNvSpPr>
                <a:spLocks noChangeShapeType="1"/>
              </p:cNvSpPr>
              <p:nvPr/>
            </p:nvSpPr>
            <p:spPr bwMode="auto">
              <a:xfrm rot="10800000">
                <a:off x="3528" y="273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91" name="Line 66"/>
              <p:cNvSpPr>
                <a:spLocks noChangeShapeType="1"/>
              </p:cNvSpPr>
              <p:nvPr/>
            </p:nvSpPr>
            <p:spPr bwMode="auto">
              <a:xfrm>
                <a:off x="3296" y="2920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79" name="Freeform 67"/>
            <p:cNvSpPr>
              <a:spLocks/>
            </p:cNvSpPr>
            <p:nvPr/>
          </p:nvSpPr>
          <p:spPr bwMode="auto">
            <a:xfrm>
              <a:off x="2894" y="2647"/>
              <a:ext cx="1095" cy="802"/>
            </a:xfrm>
            <a:custGeom>
              <a:avLst/>
              <a:gdLst>
                <a:gd name="T0" fmla="*/ 0 w 948"/>
                <a:gd name="T1" fmla="*/ 302 h 876"/>
                <a:gd name="T2" fmla="*/ 0 w 948"/>
                <a:gd name="T3" fmla="*/ 802 h 876"/>
                <a:gd name="T4" fmla="*/ 1095 w 948"/>
                <a:gd name="T5" fmla="*/ 802 h 876"/>
                <a:gd name="T6" fmla="*/ 1095 w 948"/>
                <a:gd name="T7" fmla="*/ 0 h 8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8"/>
                <a:gd name="T13" fmla="*/ 0 h 876"/>
                <a:gd name="T14" fmla="*/ 948 w 948"/>
                <a:gd name="T15" fmla="*/ 876 h 8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8" h="876">
                  <a:moveTo>
                    <a:pt x="0" y="330"/>
                  </a:moveTo>
                  <a:lnTo>
                    <a:pt x="0" y="876"/>
                  </a:lnTo>
                  <a:lnTo>
                    <a:pt x="948" y="876"/>
                  </a:lnTo>
                  <a:lnTo>
                    <a:pt x="94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0" name="Freeform 68"/>
            <p:cNvSpPr>
              <a:spLocks/>
            </p:cNvSpPr>
            <p:nvPr/>
          </p:nvSpPr>
          <p:spPr bwMode="auto">
            <a:xfrm>
              <a:off x="2949" y="1905"/>
              <a:ext cx="38" cy="1"/>
            </a:xfrm>
            <a:custGeom>
              <a:avLst/>
              <a:gdLst>
                <a:gd name="T0" fmla="*/ 0 w 40"/>
                <a:gd name="T1" fmla="*/ 0 h 1"/>
                <a:gd name="T2" fmla="*/ 38 w 40"/>
                <a:gd name="T3" fmla="*/ 0 h 1"/>
                <a:gd name="T4" fmla="*/ 0 60000 65536"/>
                <a:gd name="T5" fmla="*/ 0 60000 65536"/>
                <a:gd name="T6" fmla="*/ 0 w 40"/>
                <a:gd name="T7" fmla="*/ 0 h 1"/>
                <a:gd name="T8" fmla="*/ 40 w 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1">
                  <a:moveTo>
                    <a:pt x="0" y="0"/>
                  </a:moveTo>
                  <a:cubicBezTo>
                    <a:pt x="13" y="0"/>
                    <a:pt x="27" y="0"/>
                    <a:pt x="4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1" name="Freeform 69"/>
            <p:cNvSpPr>
              <a:spLocks/>
            </p:cNvSpPr>
            <p:nvPr/>
          </p:nvSpPr>
          <p:spPr bwMode="auto">
            <a:xfrm>
              <a:off x="2949" y="2170"/>
              <a:ext cx="38" cy="6"/>
            </a:xfrm>
            <a:custGeom>
              <a:avLst/>
              <a:gdLst>
                <a:gd name="T0" fmla="*/ 0 w 40"/>
                <a:gd name="T1" fmla="*/ 6 h 6"/>
                <a:gd name="T2" fmla="*/ 38 w 40"/>
                <a:gd name="T3" fmla="*/ 2 h 6"/>
                <a:gd name="T4" fmla="*/ 0 60000 65536"/>
                <a:gd name="T5" fmla="*/ 0 60000 65536"/>
                <a:gd name="T6" fmla="*/ 0 w 40"/>
                <a:gd name="T7" fmla="*/ 0 h 6"/>
                <a:gd name="T8" fmla="*/ 40 w 40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6">
                  <a:moveTo>
                    <a:pt x="0" y="6"/>
                  </a:moveTo>
                  <a:cubicBezTo>
                    <a:pt x="24" y="0"/>
                    <a:pt x="11" y="2"/>
                    <a:pt x="40" y="2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2" name="Freeform 70"/>
            <p:cNvSpPr>
              <a:spLocks/>
            </p:cNvSpPr>
            <p:nvPr/>
          </p:nvSpPr>
          <p:spPr bwMode="auto">
            <a:xfrm>
              <a:off x="3161" y="2282"/>
              <a:ext cx="208" cy="513"/>
            </a:xfrm>
            <a:custGeom>
              <a:avLst/>
              <a:gdLst>
                <a:gd name="T0" fmla="*/ 0 w 224"/>
                <a:gd name="T1" fmla="*/ 0 h 536"/>
                <a:gd name="T2" fmla="*/ 0 w 224"/>
                <a:gd name="T3" fmla="*/ 513 h 536"/>
                <a:gd name="T4" fmla="*/ 208 w 224"/>
                <a:gd name="T5" fmla="*/ 513 h 536"/>
                <a:gd name="T6" fmla="*/ 0 60000 65536"/>
                <a:gd name="T7" fmla="*/ 0 60000 65536"/>
                <a:gd name="T8" fmla="*/ 0 60000 65536"/>
                <a:gd name="T9" fmla="*/ 0 w 224"/>
                <a:gd name="T10" fmla="*/ 0 h 536"/>
                <a:gd name="T11" fmla="*/ 224 w 224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536">
                  <a:moveTo>
                    <a:pt x="0" y="0"/>
                  </a:moveTo>
                  <a:lnTo>
                    <a:pt x="0" y="536"/>
                  </a:lnTo>
                  <a:lnTo>
                    <a:pt x="224" y="5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3" name="Freeform 71"/>
            <p:cNvSpPr>
              <a:spLocks/>
            </p:cNvSpPr>
            <p:nvPr/>
          </p:nvSpPr>
          <p:spPr bwMode="auto">
            <a:xfrm>
              <a:off x="2888" y="2174"/>
              <a:ext cx="73" cy="198"/>
            </a:xfrm>
            <a:custGeom>
              <a:avLst/>
              <a:gdLst>
                <a:gd name="T0" fmla="*/ 73 w 78"/>
                <a:gd name="T1" fmla="*/ 0 h 216"/>
                <a:gd name="T2" fmla="*/ 73 w 78"/>
                <a:gd name="T3" fmla="*/ 99 h 216"/>
                <a:gd name="T4" fmla="*/ 6 w 78"/>
                <a:gd name="T5" fmla="*/ 94 h 216"/>
                <a:gd name="T6" fmla="*/ 0 w 78"/>
                <a:gd name="T7" fmla="*/ 198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16"/>
                <a:gd name="T14" fmla="*/ 78 w 7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16">
                  <a:moveTo>
                    <a:pt x="78" y="0"/>
                  </a:moveTo>
                  <a:lnTo>
                    <a:pt x="78" y="108"/>
                  </a:lnTo>
                  <a:lnTo>
                    <a:pt x="6" y="102"/>
                  </a:lnTo>
                  <a:lnTo>
                    <a:pt x="0" y="216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84" name="Freeform 72"/>
            <p:cNvSpPr>
              <a:spLocks/>
            </p:cNvSpPr>
            <p:nvPr/>
          </p:nvSpPr>
          <p:spPr bwMode="auto">
            <a:xfrm>
              <a:off x="3161" y="2927"/>
              <a:ext cx="200" cy="520"/>
            </a:xfrm>
            <a:custGeom>
              <a:avLst/>
              <a:gdLst>
                <a:gd name="T0" fmla="*/ 200 w 216"/>
                <a:gd name="T1" fmla="*/ 0 h 576"/>
                <a:gd name="T2" fmla="*/ 0 w 216"/>
                <a:gd name="T3" fmla="*/ 0 h 576"/>
                <a:gd name="T4" fmla="*/ 0 w 216"/>
                <a:gd name="T5" fmla="*/ 520 h 576"/>
                <a:gd name="T6" fmla="*/ 0 60000 65536"/>
                <a:gd name="T7" fmla="*/ 0 60000 65536"/>
                <a:gd name="T8" fmla="*/ 0 60000 65536"/>
                <a:gd name="T9" fmla="*/ 0 w 216"/>
                <a:gd name="T10" fmla="*/ 0 h 576"/>
                <a:gd name="T11" fmla="*/ 216 w 21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576">
                  <a:moveTo>
                    <a:pt x="216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Electric bell is activated whenever temperature rises above a pre-determined level</a:t>
            </a:r>
          </a:p>
          <a:p>
            <a:pPr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US" smtClean="0">
                <a:effectLst/>
              </a:rPr>
              <a:t>A magnetic relay is connected at the collector terminal of the transistor</a:t>
            </a:r>
            <a:r>
              <a:rPr lang="en-GB" smtClean="0">
                <a:effectLst/>
              </a:rPr>
              <a:t> 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Relays allow a low voltage circuit to control a high voltage circuit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smtClean="0">
                <a:effectLst/>
              </a:rPr>
              <a:t>Also allows high current devices to be switched on/off by a circuit using much smaller current</a:t>
            </a:r>
          </a:p>
          <a:p>
            <a:pPr eaLnBrk="1" hangingPunct="1">
              <a:defRPr/>
            </a:pPr>
            <a:endParaRPr lang="en-GB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1242" y="6437313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5989638" y="2778125"/>
            <a:ext cx="1971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>
                <a:solidFill>
                  <a:srgbClr val="FFFF00"/>
                </a:solidFill>
              </a:rPr>
              <a:t>Relay contact</a:t>
            </a:r>
            <a:r>
              <a:rPr lang="en-GB" sz="2400" b="1"/>
              <a:t> </a:t>
            </a:r>
          </a:p>
          <a:p>
            <a:pPr>
              <a:defRPr/>
            </a:pPr>
            <a:r>
              <a:rPr lang="en-GB" sz="2400"/>
              <a:t>= </a:t>
            </a:r>
            <a:r>
              <a:rPr lang="en-GB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 (open)</a:t>
            </a:r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1333500" y="17541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b="1"/>
              <a:t>Switch</a:t>
            </a:r>
            <a:r>
              <a:rPr lang="en-GB"/>
              <a:t> = </a:t>
            </a:r>
            <a:r>
              <a:rPr lang="en-GB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891213" y="49498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>
                <a:solidFill>
                  <a:srgbClr val="FFFF00"/>
                </a:solidFill>
              </a:rPr>
              <a:t>Relay contact</a:t>
            </a:r>
            <a:r>
              <a:rPr lang="en-GB" sz="2400">
                <a:solidFill>
                  <a:srgbClr val="FFFF00"/>
                </a:solidFill>
              </a:rPr>
              <a:t> </a:t>
            </a:r>
          </a:p>
          <a:p>
            <a:pPr>
              <a:defRPr/>
            </a:pPr>
            <a:r>
              <a:rPr lang="en-GB" sz="2400"/>
              <a:t>= </a:t>
            </a:r>
            <a:r>
              <a:rPr lang="en-GB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 (closed)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1254125" y="4243388"/>
            <a:ext cx="168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b="1"/>
              <a:t>Switch</a:t>
            </a:r>
            <a:r>
              <a:rPr lang="en-GB"/>
              <a:t> = </a:t>
            </a:r>
            <a:r>
              <a:rPr lang="en-GB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</a:t>
            </a:r>
          </a:p>
        </p:txBody>
      </p:sp>
      <p:grpSp>
        <p:nvGrpSpPr>
          <p:cNvPr id="16391" name="Group 117"/>
          <p:cNvGrpSpPr>
            <a:grpSpLocks/>
          </p:cNvGrpSpPr>
          <p:nvPr/>
        </p:nvGrpSpPr>
        <p:grpSpPr bwMode="auto">
          <a:xfrm>
            <a:off x="741363" y="2089150"/>
            <a:ext cx="4198937" cy="1828800"/>
            <a:chOff x="467" y="1965"/>
            <a:chExt cx="2332" cy="960"/>
          </a:xfrm>
        </p:grpSpPr>
        <p:sp>
          <p:nvSpPr>
            <p:cNvPr id="16424" name="Rectangle 2"/>
            <p:cNvSpPr>
              <a:spLocks noChangeArrowheads="1"/>
            </p:cNvSpPr>
            <p:nvPr/>
          </p:nvSpPr>
          <p:spPr bwMode="auto">
            <a:xfrm>
              <a:off x="1613" y="2286"/>
              <a:ext cx="729" cy="3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25" name="Group 3"/>
            <p:cNvGrpSpPr>
              <a:grpSpLocks/>
            </p:cNvGrpSpPr>
            <p:nvPr/>
          </p:nvGrpSpPr>
          <p:grpSpPr bwMode="auto">
            <a:xfrm>
              <a:off x="1752" y="2341"/>
              <a:ext cx="195" cy="300"/>
              <a:chOff x="3415" y="2222"/>
              <a:chExt cx="153" cy="292"/>
            </a:xfrm>
          </p:grpSpPr>
          <p:sp>
            <p:nvSpPr>
              <p:cNvPr id="16443" name="Oval 4"/>
              <p:cNvSpPr>
                <a:spLocks noChangeArrowheads="1"/>
              </p:cNvSpPr>
              <p:nvPr/>
            </p:nvSpPr>
            <p:spPr bwMode="auto">
              <a:xfrm>
                <a:off x="3415" y="2311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Oval 5"/>
              <p:cNvSpPr>
                <a:spLocks noChangeArrowheads="1"/>
              </p:cNvSpPr>
              <p:nvPr/>
            </p:nvSpPr>
            <p:spPr bwMode="auto">
              <a:xfrm>
                <a:off x="3415" y="2375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5" name="Oval 6"/>
              <p:cNvSpPr>
                <a:spLocks noChangeArrowheads="1"/>
              </p:cNvSpPr>
              <p:nvPr/>
            </p:nvSpPr>
            <p:spPr bwMode="auto">
              <a:xfrm>
                <a:off x="3415" y="2435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6" name="Oval 7"/>
              <p:cNvSpPr>
                <a:spLocks noChangeArrowheads="1"/>
              </p:cNvSpPr>
              <p:nvPr/>
            </p:nvSpPr>
            <p:spPr bwMode="auto">
              <a:xfrm>
                <a:off x="3415" y="2251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Freeform 8"/>
              <p:cNvSpPr>
                <a:spLocks/>
              </p:cNvSpPr>
              <p:nvPr/>
            </p:nvSpPr>
            <p:spPr bwMode="auto">
              <a:xfrm>
                <a:off x="3532" y="2222"/>
                <a:ext cx="36" cy="51"/>
              </a:xfrm>
              <a:custGeom>
                <a:avLst/>
                <a:gdLst>
                  <a:gd name="T0" fmla="*/ 0 w 50"/>
                  <a:gd name="T1" fmla="*/ 0 h 250"/>
                  <a:gd name="T2" fmla="*/ 22 w 50"/>
                  <a:gd name="T3" fmla="*/ 12 h 250"/>
                  <a:gd name="T4" fmla="*/ 36 w 50"/>
                  <a:gd name="T5" fmla="*/ 31 h 250"/>
                  <a:gd name="T6" fmla="*/ 22 w 50"/>
                  <a:gd name="T7" fmla="*/ 51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48" name="Freeform 9"/>
              <p:cNvSpPr>
                <a:spLocks/>
              </p:cNvSpPr>
              <p:nvPr/>
            </p:nvSpPr>
            <p:spPr bwMode="auto">
              <a:xfrm>
                <a:off x="3554" y="2268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49" name="Freeform 10"/>
              <p:cNvSpPr>
                <a:spLocks/>
              </p:cNvSpPr>
              <p:nvPr/>
            </p:nvSpPr>
            <p:spPr bwMode="auto">
              <a:xfrm>
                <a:off x="3556" y="2329"/>
                <a:ext cx="12" cy="63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3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50" name="Freeform 11"/>
              <p:cNvSpPr>
                <a:spLocks/>
              </p:cNvSpPr>
              <p:nvPr/>
            </p:nvSpPr>
            <p:spPr bwMode="auto">
              <a:xfrm>
                <a:off x="3554" y="2392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51" name="Freeform 12"/>
              <p:cNvSpPr>
                <a:spLocks/>
              </p:cNvSpPr>
              <p:nvPr/>
            </p:nvSpPr>
            <p:spPr bwMode="auto">
              <a:xfrm>
                <a:off x="3522" y="2456"/>
                <a:ext cx="45" cy="58"/>
              </a:xfrm>
              <a:custGeom>
                <a:avLst/>
                <a:gdLst>
                  <a:gd name="T0" fmla="*/ 36 w 198"/>
                  <a:gd name="T1" fmla="*/ 0 h 230"/>
                  <a:gd name="T2" fmla="*/ 43 w 198"/>
                  <a:gd name="T3" fmla="*/ 15 h 230"/>
                  <a:gd name="T4" fmla="*/ 43 w 198"/>
                  <a:gd name="T5" fmla="*/ 30 h 230"/>
                  <a:gd name="T6" fmla="*/ 32 w 198"/>
                  <a:gd name="T7" fmla="*/ 50 h 230"/>
                  <a:gd name="T8" fmla="*/ 0 w 198"/>
                  <a:gd name="T9" fmla="*/ 58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30"/>
                  <a:gd name="T17" fmla="*/ 198 w 198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30">
                    <a:moveTo>
                      <a:pt x="160" y="0"/>
                    </a:moveTo>
                    <a:cubicBezTo>
                      <a:pt x="172" y="20"/>
                      <a:pt x="185" y="40"/>
                      <a:pt x="190" y="60"/>
                    </a:cubicBezTo>
                    <a:cubicBezTo>
                      <a:pt x="195" y="80"/>
                      <a:pt x="198" y="97"/>
                      <a:pt x="190" y="120"/>
                    </a:cubicBezTo>
                    <a:cubicBezTo>
                      <a:pt x="182" y="143"/>
                      <a:pt x="172" y="182"/>
                      <a:pt x="140" y="200"/>
                    </a:cubicBezTo>
                    <a:cubicBezTo>
                      <a:pt x="108" y="218"/>
                      <a:pt x="54" y="224"/>
                      <a:pt x="0" y="23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26" name="Line 13"/>
            <p:cNvSpPr>
              <a:spLocks noChangeShapeType="1"/>
            </p:cNvSpPr>
            <p:nvPr/>
          </p:nvSpPr>
          <p:spPr bwMode="auto">
            <a:xfrm flipH="1">
              <a:off x="2117" y="2227"/>
              <a:ext cx="7" cy="1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7" name="Line 14"/>
            <p:cNvSpPr>
              <a:spLocks noChangeShapeType="1"/>
            </p:cNvSpPr>
            <p:nvPr/>
          </p:nvSpPr>
          <p:spPr bwMode="auto">
            <a:xfrm flipH="1" flipV="1">
              <a:off x="2127" y="2546"/>
              <a:ext cx="0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8" name="Line 15"/>
            <p:cNvSpPr>
              <a:spLocks noChangeShapeType="1"/>
            </p:cNvSpPr>
            <p:nvPr/>
          </p:nvSpPr>
          <p:spPr bwMode="auto">
            <a:xfrm flipV="1">
              <a:off x="2133" y="2439"/>
              <a:ext cx="125" cy="107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9" name="Freeform 19"/>
            <p:cNvSpPr>
              <a:spLocks/>
            </p:cNvSpPr>
            <p:nvPr/>
          </p:nvSpPr>
          <p:spPr bwMode="auto">
            <a:xfrm>
              <a:off x="1855" y="2337"/>
              <a:ext cx="46" cy="0"/>
            </a:xfrm>
            <a:custGeom>
              <a:avLst/>
              <a:gdLst>
                <a:gd name="T0" fmla="*/ 46 w 64"/>
                <a:gd name="T1" fmla="*/ 0 h 1"/>
                <a:gd name="T2" fmla="*/ 0 w 64"/>
                <a:gd name="T3" fmla="*/ 0 h 1"/>
                <a:gd name="T4" fmla="*/ 0 60000 65536"/>
                <a:gd name="T5" fmla="*/ 0 60000 65536"/>
                <a:gd name="T6" fmla="*/ 0 w 64"/>
                <a:gd name="T7" fmla="*/ 0 h 1"/>
                <a:gd name="T8" fmla="*/ 64 w 6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">
                  <a:moveTo>
                    <a:pt x="64" y="0"/>
                  </a:moveTo>
                  <a:cubicBezTo>
                    <a:pt x="43" y="0"/>
                    <a:pt x="2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0" name="Freeform 21"/>
            <p:cNvSpPr>
              <a:spLocks/>
            </p:cNvSpPr>
            <p:nvPr/>
          </p:nvSpPr>
          <p:spPr bwMode="auto">
            <a:xfrm>
              <a:off x="1306" y="2105"/>
              <a:ext cx="544" cy="237"/>
            </a:xfrm>
            <a:custGeom>
              <a:avLst/>
              <a:gdLst>
                <a:gd name="T0" fmla="*/ 0 w 856"/>
                <a:gd name="T1" fmla="*/ 0 h 368"/>
                <a:gd name="T2" fmla="*/ 544 w 856"/>
                <a:gd name="T3" fmla="*/ 0 h 368"/>
                <a:gd name="T4" fmla="*/ 544 w 856"/>
                <a:gd name="T5" fmla="*/ 237 h 368"/>
                <a:gd name="T6" fmla="*/ 0 60000 65536"/>
                <a:gd name="T7" fmla="*/ 0 60000 65536"/>
                <a:gd name="T8" fmla="*/ 0 60000 65536"/>
                <a:gd name="T9" fmla="*/ 0 w 856"/>
                <a:gd name="T10" fmla="*/ 0 h 368"/>
                <a:gd name="T11" fmla="*/ 856 w 856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368">
                  <a:moveTo>
                    <a:pt x="0" y="0"/>
                  </a:moveTo>
                  <a:lnTo>
                    <a:pt x="856" y="0"/>
                  </a:lnTo>
                  <a:lnTo>
                    <a:pt x="856" y="3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1" name="Line 24"/>
            <p:cNvSpPr>
              <a:spLocks noChangeShapeType="1"/>
            </p:cNvSpPr>
            <p:nvPr/>
          </p:nvSpPr>
          <p:spPr bwMode="auto">
            <a:xfrm>
              <a:off x="467" y="2448"/>
              <a:ext cx="2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2" name="Line 25"/>
            <p:cNvSpPr>
              <a:spLocks noChangeShapeType="1"/>
            </p:cNvSpPr>
            <p:nvPr/>
          </p:nvSpPr>
          <p:spPr bwMode="auto">
            <a:xfrm>
              <a:off x="543" y="2497"/>
              <a:ext cx="7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3" name="Line 26"/>
            <p:cNvSpPr>
              <a:spLocks noChangeShapeType="1"/>
            </p:cNvSpPr>
            <p:nvPr/>
          </p:nvSpPr>
          <p:spPr bwMode="auto">
            <a:xfrm>
              <a:off x="467" y="2542"/>
              <a:ext cx="2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4" name="Line 27"/>
            <p:cNvSpPr>
              <a:spLocks noChangeShapeType="1"/>
            </p:cNvSpPr>
            <p:nvPr/>
          </p:nvSpPr>
          <p:spPr bwMode="auto">
            <a:xfrm>
              <a:off x="538" y="2592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5" name="Freeform 29"/>
            <p:cNvSpPr>
              <a:spLocks/>
            </p:cNvSpPr>
            <p:nvPr/>
          </p:nvSpPr>
          <p:spPr bwMode="auto">
            <a:xfrm>
              <a:off x="570" y="2099"/>
              <a:ext cx="549" cy="351"/>
            </a:xfrm>
            <a:custGeom>
              <a:avLst/>
              <a:gdLst>
                <a:gd name="T0" fmla="*/ 0 w 776"/>
                <a:gd name="T1" fmla="*/ 351 h 536"/>
                <a:gd name="T2" fmla="*/ 0 w 776"/>
                <a:gd name="T3" fmla="*/ 0 h 536"/>
                <a:gd name="T4" fmla="*/ 549 w 776"/>
                <a:gd name="T5" fmla="*/ 0 h 536"/>
                <a:gd name="T6" fmla="*/ 0 60000 65536"/>
                <a:gd name="T7" fmla="*/ 0 60000 65536"/>
                <a:gd name="T8" fmla="*/ 0 60000 65536"/>
                <a:gd name="T9" fmla="*/ 0 w 776"/>
                <a:gd name="T10" fmla="*/ 0 h 536"/>
                <a:gd name="T11" fmla="*/ 776 w 776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6" h="536">
                  <a:moveTo>
                    <a:pt x="0" y="536"/>
                  </a:moveTo>
                  <a:lnTo>
                    <a:pt x="0" y="0"/>
                  </a:lnTo>
                  <a:lnTo>
                    <a:pt x="7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6" name="Line 30"/>
            <p:cNvSpPr>
              <a:spLocks noChangeShapeType="1"/>
            </p:cNvSpPr>
            <p:nvPr/>
          </p:nvSpPr>
          <p:spPr bwMode="auto">
            <a:xfrm flipV="1">
              <a:off x="1125" y="1965"/>
              <a:ext cx="147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7" name="AutoShape 31"/>
            <p:cNvSpPr>
              <a:spLocks noChangeArrowheads="1"/>
            </p:cNvSpPr>
            <p:nvPr/>
          </p:nvSpPr>
          <p:spPr bwMode="auto">
            <a:xfrm>
              <a:off x="1306" y="2043"/>
              <a:ext cx="62" cy="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Freeform 33"/>
            <p:cNvSpPr>
              <a:spLocks/>
            </p:cNvSpPr>
            <p:nvPr/>
          </p:nvSpPr>
          <p:spPr bwMode="auto">
            <a:xfrm>
              <a:off x="570" y="2595"/>
              <a:ext cx="1319" cy="330"/>
            </a:xfrm>
            <a:custGeom>
              <a:avLst/>
              <a:gdLst>
                <a:gd name="T0" fmla="*/ 0 w 1832"/>
                <a:gd name="T1" fmla="*/ 0 h 512"/>
                <a:gd name="T2" fmla="*/ 0 w 1832"/>
                <a:gd name="T3" fmla="*/ 330 h 512"/>
                <a:gd name="T4" fmla="*/ 1319 w 1832"/>
                <a:gd name="T5" fmla="*/ 330 h 512"/>
                <a:gd name="T6" fmla="*/ 1319 w 1832"/>
                <a:gd name="T7" fmla="*/ 41 h 5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2"/>
                <a:gd name="T13" fmla="*/ 0 h 512"/>
                <a:gd name="T14" fmla="*/ 1832 w 1832"/>
                <a:gd name="T15" fmla="*/ 512 h 5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2" h="512">
                  <a:moveTo>
                    <a:pt x="0" y="0"/>
                  </a:moveTo>
                  <a:lnTo>
                    <a:pt x="0" y="512"/>
                  </a:lnTo>
                  <a:lnTo>
                    <a:pt x="1832" y="512"/>
                  </a:lnTo>
                  <a:lnTo>
                    <a:pt x="1832" y="6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9" name="AutoShape 59"/>
            <p:cNvSpPr>
              <a:spLocks noChangeArrowheads="1"/>
            </p:cNvSpPr>
            <p:nvPr/>
          </p:nvSpPr>
          <p:spPr bwMode="auto">
            <a:xfrm rot="5400000">
              <a:off x="2118" y="2376"/>
              <a:ext cx="57" cy="56"/>
            </a:xfrm>
            <a:prstGeom prst="triangle">
              <a:avLst>
                <a:gd name="adj" fmla="val 50000"/>
              </a:avLst>
            </a:prstGeom>
            <a:solidFill>
              <a:srgbClr val="6600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Freeform 104"/>
            <p:cNvSpPr>
              <a:spLocks/>
            </p:cNvSpPr>
            <p:nvPr/>
          </p:nvSpPr>
          <p:spPr bwMode="auto">
            <a:xfrm>
              <a:off x="2121" y="2094"/>
              <a:ext cx="384" cy="138"/>
            </a:xfrm>
            <a:custGeom>
              <a:avLst/>
              <a:gdLst>
                <a:gd name="T0" fmla="*/ 0 w 384"/>
                <a:gd name="T1" fmla="*/ 138 h 138"/>
                <a:gd name="T2" fmla="*/ 0 w 384"/>
                <a:gd name="T3" fmla="*/ 0 h 138"/>
                <a:gd name="T4" fmla="*/ 384 w 384"/>
                <a:gd name="T5" fmla="*/ 0 h 138"/>
                <a:gd name="T6" fmla="*/ 0 60000 65536"/>
                <a:gd name="T7" fmla="*/ 0 60000 65536"/>
                <a:gd name="T8" fmla="*/ 0 60000 65536"/>
                <a:gd name="T9" fmla="*/ 0 w 384"/>
                <a:gd name="T10" fmla="*/ 0 h 138"/>
                <a:gd name="T11" fmla="*/ 384 w 384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8">
                  <a:moveTo>
                    <a:pt x="0" y="13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1" name="Freeform 105"/>
            <p:cNvSpPr>
              <a:spLocks/>
            </p:cNvSpPr>
            <p:nvPr/>
          </p:nvSpPr>
          <p:spPr bwMode="auto">
            <a:xfrm flipV="1">
              <a:off x="2143" y="2785"/>
              <a:ext cx="384" cy="138"/>
            </a:xfrm>
            <a:custGeom>
              <a:avLst/>
              <a:gdLst>
                <a:gd name="T0" fmla="*/ 0 w 384"/>
                <a:gd name="T1" fmla="*/ 138 h 138"/>
                <a:gd name="T2" fmla="*/ 0 w 384"/>
                <a:gd name="T3" fmla="*/ 0 h 138"/>
                <a:gd name="T4" fmla="*/ 384 w 384"/>
                <a:gd name="T5" fmla="*/ 0 h 138"/>
                <a:gd name="T6" fmla="*/ 0 60000 65536"/>
                <a:gd name="T7" fmla="*/ 0 60000 65536"/>
                <a:gd name="T8" fmla="*/ 0 60000 65536"/>
                <a:gd name="T9" fmla="*/ 0 w 384"/>
                <a:gd name="T10" fmla="*/ 0 h 138"/>
                <a:gd name="T11" fmla="*/ 384 w 384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8">
                  <a:moveTo>
                    <a:pt x="0" y="13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2" name="Text Box 114"/>
            <p:cNvSpPr txBox="1">
              <a:spLocks noChangeArrowheads="1"/>
            </p:cNvSpPr>
            <p:nvPr/>
          </p:nvSpPr>
          <p:spPr bwMode="auto">
            <a:xfrm>
              <a:off x="2401" y="2346"/>
              <a:ext cx="3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CCFFFF"/>
                  </a:solidFill>
                </a:rPr>
                <a:t>Relay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804863" y="4716463"/>
            <a:ext cx="4060825" cy="1720850"/>
            <a:chOff x="3141" y="2064"/>
            <a:chExt cx="2360" cy="892"/>
          </a:xfrm>
        </p:grpSpPr>
        <p:sp>
          <p:nvSpPr>
            <p:cNvPr id="16394" name="Rectangle 71"/>
            <p:cNvSpPr>
              <a:spLocks noChangeArrowheads="1"/>
            </p:cNvSpPr>
            <p:nvPr/>
          </p:nvSpPr>
          <p:spPr bwMode="auto">
            <a:xfrm>
              <a:off x="4287" y="2317"/>
              <a:ext cx="729" cy="39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5" name="Group 72"/>
            <p:cNvGrpSpPr>
              <a:grpSpLocks/>
            </p:cNvGrpSpPr>
            <p:nvPr/>
          </p:nvGrpSpPr>
          <p:grpSpPr bwMode="auto">
            <a:xfrm>
              <a:off x="4426" y="2372"/>
              <a:ext cx="195" cy="300"/>
              <a:chOff x="3415" y="2222"/>
              <a:chExt cx="153" cy="292"/>
            </a:xfrm>
          </p:grpSpPr>
          <p:sp>
            <p:nvSpPr>
              <p:cNvPr id="16415" name="Oval 73"/>
              <p:cNvSpPr>
                <a:spLocks noChangeArrowheads="1"/>
              </p:cNvSpPr>
              <p:nvPr/>
            </p:nvSpPr>
            <p:spPr bwMode="auto">
              <a:xfrm>
                <a:off x="3415" y="2311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Oval 74"/>
              <p:cNvSpPr>
                <a:spLocks noChangeArrowheads="1"/>
              </p:cNvSpPr>
              <p:nvPr/>
            </p:nvSpPr>
            <p:spPr bwMode="auto">
              <a:xfrm>
                <a:off x="3415" y="2375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Oval 75"/>
              <p:cNvSpPr>
                <a:spLocks noChangeArrowheads="1"/>
              </p:cNvSpPr>
              <p:nvPr/>
            </p:nvSpPr>
            <p:spPr bwMode="auto">
              <a:xfrm>
                <a:off x="3415" y="2435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Oval 76"/>
              <p:cNvSpPr>
                <a:spLocks noChangeArrowheads="1"/>
              </p:cNvSpPr>
              <p:nvPr/>
            </p:nvSpPr>
            <p:spPr bwMode="auto">
              <a:xfrm>
                <a:off x="3415" y="2251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Freeform 77"/>
              <p:cNvSpPr>
                <a:spLocks/>
              </p:cNvSpPr>
              <p:nvPr/>
            </p:nvSpPr>
            <p:spPr bwMode="auto">
              <a:xfrm>
                <a:off x="3532" y="2222"/>
                <a:ext cx="36" cy="51"/>
              </a:xfrm>
              <a:custGeom>
                <a:avLst/>
                <a:gdLst>
                  <a:gd name="T0" fmla="*/ 0 w 50"/>
                  <a:gd name="T1" fmla="*/ 0 h 250"/>
                  <a:gd name="T2" fmla="*/ 22 w 50"/>
                  <a:gd name="T3" fmla="*/ 12 h 250"/>
                  <a:gd name="T4" fmla="*/ 36 w 50"/>
                  <a:gd name="T5" fmla="*/ 31 h 250"/>
                  <a:gd name="T6" fmla="*/ 22 w 50"/>
                  <a:gd name="T7" fmla="*/ 51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0" name="Freeform 78"/>
              <p:cNvSpPr>
                <a:spLocks/>
              </p:cNvSpPr>
              <p:nvPr/>
            </p:nvSpPr>
            <p:spPr bwMode="auto">
              <a:xfrm>
                <a:off x="3554" y="2268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1" name="Freeform 79"/>
              <p:cNvSpPr>
                <a:spLocks/>
              </p:cNvSpPr>
              <p:nvPr/>
            </p:nvSpPr>
            <p:spPr bwMode="auto">
              <a:xfrm>
                <a:off x="3556" y="2329"/>
                <a:ext cx="12" cy="63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3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2" name="Freeform 80"/>
              <p:cNvSpPr>
                <a:spLocks/>
              </p:cNvSpPr>
              <p:nvPr/>
            </p:nvSpPr>
            <p:spPr bwMode="auto">
              <a:xfrm>
                <a:off x="3554" y="2392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3" name="Freeform 81"/>
              <p:cNvSpPr>
                <a:spLocks/>
              </p:cNvSpPr>
              <p:nvPr/>
            </p:nvSpPr>
            <p:spPr bwMode="auto">
              <a:xfrm>
                <a:off x="3522" y="2456"/>
                <a:ext cx="45" cy="58"/>
              </a:xfrm>
              <a:custGeom>
                <a:avLst/>
                <a:gdLst>
                  <a:gd name="T0" fmla="*/ 36 w 198"/>
                  <a:gd name="T1" fmla="*/ 0 h 230"/>
                  <a:gd name="T2" fmla="*/ 43 w 198"/>
                  <a:gd name="T3" fmla="*/ 15 h 230"/>
                  <a:gd name="T4" fmla="*/ 43 w 198"/>
                  <a:gd name="T5" fmla="*/ 30 h 230"/>
                  <a:gd name="T6" fmla="*/ 32 w 198"/>
                  <a:gd name="T7" fmla="*/ 50 h 230"/>
                  <a:gd name="T8" fmla="*/ 0 w 198"/>
                  <a:gd name="T9" fmla="*/ 58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30"/>
                  <a:gd name="T17" fmla="*/ 198 w 198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30">
                    <a:moveTo>
                      <a:pt x="160" y="0"/>
                    </a:moveTo>
                    <a:cubicBezTo>
                      <a:pt x="172" y="20"/>
                      <a:pt x="185" y="40"/>
                      <a:pt x="190" y="60"/>
                    </a:cubicBezTo>
                    <a:cubicBezTo>
                      <a:pt x="195" y="80"/>
                      <a:pt x="198" y="97"/>
                      <a:pt x="190" y="120"/>
                    </a:cubicBezTo>
                    <a:cubicBezTo>
                      <a:pt x="182" y="143"/>
                      <a:pt x="172" y="182"/>
                      <a:pt x="140" y="200"/>
                    </a:cubicBezTo>
                    <a:cubicBezTo>
                      <a:pt x="108" y="218"/>
                      <a:pt x="54" y="224"/>
                      <a:pt x="0" y="23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396" name="Line 82"/>
            <p:cNvSpPr>
              <a:spLocks noChangeShapeType="1"/>
            </p:cNvSpPr>
            <p:nvPr/>
          </p:nvSpPr>
          <p:spPr bwMode="auto">
            <a:xfrm>
              <a:off x="4789" y="2258"/>
              <a:ext cx="2" cy="1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7" name="Line 83"/>
            <p:cNvSpPr>
              <a:spLocks noChangeShapeType="1"/>
            </p:cNvSpPr>
            <p:nvPr/>
          </p:nvSpPr>
          <p:spPr bwMode="auto">
            <a:xfrm flipH="1" flipV="1">
              <a:off x="4801" y="2577"/>
              <a:ext cx="0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8" name="Line 84"/>
            <p:cNvSpPr>
              <a:spLocks noChangeShapeType="1"/>
            </p:cNvSpPr>
            <p:nvPr/>
          </p:nvSpPr>
          <p:spPr bwMode="auto">
            <a:xfrm flipV="1">
              <a:off x="4807" y="2414"/>
              <a:ext cx="53" cy="163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9" name="Freeform 85"/>
            <p:cNvSpPr>
              <a:spLocks/>
            </p:cNvSpPr>
            <p:nvPr/>
          </p:nvSpPr>
          <p:spPr bwMode="auto">
            <a:xfrm>
              <a:off x="4529" y="2368"/>
              <a:ext cx="46" cy="0"/>
            </a:xfrm>
            <a:custGeom>
              <a:avLst/>
              <a:gdLst>
                <a:gd name="T0" fmla="*/ 46 w 64"/>
                <a:gd name="T1" fmla="*/ 0 h 1"/>
                <a:gd name="T2" fmla="*/ 0 w 64"/>
                <a:gd name="T3" fmla="*/ 0 h 1"/>
                <a:gd name="T4" fmla="*/ 0 60000 65536"/>
                <a:gd name="T5" fmla="*/ 0 60000 65536"/>
                <a:gd name="T6" fmla="*/ 0 w 64"/>
                <a:gd name="T7" fmla="*/ 0 h 1"/>
                <a:gd name="T8" fmla="*/ 64 w 6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1">
                  <a:moveTo>
                    <a:pt x="64" y="0"/>
                  </a:moveTo>
                  <a:cubicBezTo>
                    <a:pt x="43" y="0"/>
                    <a:pt x="21" y="0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0" name="Freeform 86"/>
            <p:cNvSpPr>
              <a:spLocks/>
            </p:cNvSpPr>
            <p:nvPr/>
          </p:nvSpPr>
          <p:spPr bwMode="auto">
            <a:xfrm>
              <a:off x="3980" y="2136"/>
              <a:ext cx="544" cy="237"/>
            </a:xfrm>
            <a:custGeom>
              <a:avLst/>
              <a:gdLst>
                <a:gd name="T0" fmla="*/ 0 w 856"/>
                <a:gd name="T1" fmla="*/ 0 h 368"/>
                <a:gd name="T2" fmla="*/ 544 w 856"/>
                <a:gd name="T3" fmla="*/ 0 h 368"/>
                <a:gd name="T4" fmla="*/ 544 w 856"/>
                <a:gd name="T5" fmla="*/ 237 h 368"/>
                <a:gd name="T6" fmla="*/ 0 60000 65536"/>
                <a:gd name="T7" fmla="*/ 0 60000 65536"/>
                <a:gd name="T8" fmla="*/ 0 60000 65536"/>
                <a:gd name="T9" fmla="*/ 0 w 856"/>
                <a:gd name="T10" fmla="*/ 0 h 368"/>
                <a:gd name="T11" fmla="*/ 856 w 856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368">
                  <a:moveTo>
                    <a:pt x="0" y="0"/>
                  </a:moveTo>
                  <a:lnTo>
                    <a:pt x="856" y="0"/>
                  </a:lnTo>
                  <a:lnTo>
                    <a:pt x="856" y="3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1" name="Line 87"/>
            <p:cNvSpPr>
              <a:spLocks noChangeShapeType="1"/>
            </p:cNvSpPr>
            <p:nvPr/>
          </p:nvSpPr>
          <p:spPr bwMode="auto">
            <a:xfrm>
              <a:off x="3141" y="2479"/>
              <a:ext cx="2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2" name="Line 88"/>
            <p:cNvSpPr>
              <a:spLocks noChangeShapeType="1"/>
            </p:cNvSpPr>
            <p:nvPr/>
          </p:nvSpPr>
          <p:spPr bwMode="auto">
            <a:xfrm>
              <a:off x="3217" y="2528"/>
              <a:ext cx="7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3" name="Line 89"/>
            <p:cNvSpPr>
              <a:spLocks noChangeShapeType="1"/>
            </p:cNvSpPr>
            <p:nvPr/>
          </p:nvSpPr>
          <p:spPr bwMode="auto">
            <a:xfrm>
              <a:off x="3141" y="2573"/>
              <a:ext cx="2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4" name="Line 90"/>
            <p:cNvSpPr>
              <a:spLocks noChangeShapeType="1"/>
            </p:cNvSpPr>
            <p:nvPr/>
          </p:nvSpPr>
          <p:spPr bwMode="auto">
            <a:xfrm>
              <a:off x="3212" y="2623"/>
              <a:ext cx="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5" name="Freeform 91"/>
            <p:cNvSpPr>
              <a:spLocks/>
            </p:cNvSpPr>
            <p:nvPr/>
          </p:nvSpPr>
          <p:spPr bwMode="auto">
            <a:xfrm>
              <a:off x="3244" y="2130"/>
              <a:ext cx="549" cy="351"/>
            </a:xfrm>
            <a:custGeom>
              <a:avLst/>
              <a:gdLst>
                <a:gd name="T0" fmla="*/ 0 w 776"/>
                <a:gd name="T1" fmla="*/ 351 h 536"/>
                <a:gd name="T2" fmla="*/ 0 w 776"/>
                <a:gd name="T3" fmla="*/ 0 h 536"/>
                <a:gd name="T4" fmla="*/ 549 w 776"/>
                <a:gd name="T5" fmla="*/ 0 h 536"/>
                <a:gd name="T6" fmla="*/ 0 60000 65536"/>
                <a:gd name="T7" fmla="*/ 0 60000 65536"/>
                <a:gd name="T8" fmla="*/ 0 60000 65536"/>
                <a:gd name="T9" fmla="*/ 0 w 776"/>
                <a:gd name="T10" fmla="*/ 0 h 536"/>
                <a:gd name="T11" fmla="*/ 776 w 776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6" h="536">
                  <a:moveTo>
                    <a:pt x="0" y="536"/>
                  </a:moveTo>
                  <a:lnTo>
                    <a:pt x="0" y="0"/>
                  </a:lnTo>
                  <a:lnTo>
                    <a:pt x="7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6" name="Line 92"/>
            <p:cNvSpPr>
              <a:spLocks noChangeShapeType="1"/>
            </p:cNvSpPr>
            <p:nvPr/>
          </p:nvSpPr>
          <p:spPr bwMode="auto">
            <a:xfrm flipV="1">
              <a:off x="3799" y="2064"/>
              <a:ext cx="219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7" name="AutoShape 93"/>
            <p:cNvSpPr>
              <a:spLocks noChangeArrowheads="1"/>
            </p:cNvSpPr>
            <p:nvPr/>
          </p:nvSpPr>
          <p:spPr bwMode="auto">
            <a:xfrm>
              <a:off x="3980" y="2074"/>
              <a:ext cx="62" cy="7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Freeform 94"/>
            <p:cNvSpPr>
              <a:spLocks/>
            </p:cNvSpPr>
            <p:nvPr/>
          </p:nvSpPr>
          <p:spPr bwMode="auto">
            <a:xfrm>
              <a:off x="3244" y="2626"/>
              <a:ext cx="1319" cy="330"/>
            </a:xfrm>
            <a:custGeom>
              <a:avLst/>
              <a:gdLst>
                <a:gd name="T0" fmla="*/ 0 w 1832"/>
                <a:gd name="T1" fmla="*/ 0 h 512"/>
                <a:gd name="T2" fmla="*/ 0 w 1832"/>
                <a:gd name="T3" fmla="*/ 330 h 512"/>
                <a:gd name="T4" fmla="*/ 1319 w 1832"/>
                <a:gd name="T5" fmla="*/ 330 h 512"/>
                <a:gd name="T6" fmla="*/ 1319 w 1832"/>
                <a:gd name="T7" fmla="*/ 41 h 5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2"/>
                <a:gd name="T13" fmla="*/ 0 h 512"/>
                <a:gd name="T14" fmla="*/ 1832 w 1832"/>
                <a:gd name="T15" fmla="*/ 512 h 5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2" h="512">
                  <a:moveTo>
                    <a:pt x="0" y="0"/>
                  </a:moveTo>
                  <a:lnTo>
                    <a:pt x="0" y="512"/>
                  </a:lnTo>
                  <a:lnTo>
                    <a:pt x="1832" y="512"/>
                  </a:lnTo>
                  <a:lnTo>
                    <a:pt x="1832" y="6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9" name="AutoShape 95"/>
            <p:cNvSpPr>
              <a:spLocks noChangeArrowheads="1"/>
            </p:cNvSpPr>
            <p:nvPr/>
          </p:nvSpPr>
          <p:spPr bwMode="auto">
            <a:xfrm rot="5400000">
              <a:off x="4792" y="2407"/>
              <a:ext cx="57" cy="56"/>
            </a:xfrm>
            <a:prstGeom prst="triangle">
              <a:avLst>
                <a:gd name="adj" fmla="val 50000"/>
              </a:avLst>
            </a:prstGeom>
            <a:solidFill>
              <a:srgbClr val="6600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Freeform 106"/>
            <p:cNvSpPr>
              <a:spLocks/>
            </p:cNvSpPr>
            <p:nvPr/>
          </p:nvSpPr>
          <p:spPr bwMode="auto">
            <a:xfrm>
              <a:off x="4795" y="2098"/>
              <a:ext cx="384" cy="138"/>
            </a:xfrm>
            <a:custGeom>
              <a:avLst/>
              <a:gdLst>
                <a:gd name="T0" fmla="*/ 0 w 384"/>
                <a:gd name="T1" fmla="*/ 138 h 138"/>
                <a:gd name="T2" fmla="*/ 0 w 384"/>
                <a:gd name="T3" fmla="*/ 0 h 138"/>
                <a:gd name="T4" fmla="*/ 384 w 384"/>
                <a:gd name="T5" fmla="*/ 0 h 138"/>
                <a:gd name="T6" fmla="*/ 0 60000 65536"/>
                <a:gd name="T7" fmla="*/ 0 60000 65536"/>
                <a:gd name="T8" fmla="*/ 0 60000 65536"/>
                <a:gd name="T9" fmla="*/ 0 w 384"/>
                <a:gd name="T10" fmla="*/ 0 h 138"/>
                <a:gd name="T11" fmla="*/ 384 w 384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8">
                  <a:moveTo>
                    <a:pt x="0" y="13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1" name="Freeform 107"/>
            <p:cNvSpPr>
              <a:spLocks/>
            </p:cNvSpPr>
            <p:nvPr/>
          </p:nvSpPr>
          <p:spPr bwMode="auto">
            <a:xfrm flipV="1">
              <a:off x="4817" y="2789"/>
              <a:ext cx="384" cy="138"/>
            </a:xfrm>
            <a:custGeom>
              <a:avLst/>
              <a:gdLst>
                <a:gd name="T0" fmla="*/ 0 w 384"/>
                <a:gd name="T1" fmla="*/ 138 h 138"/>
                <a:gd name="T2" fmla="*/ 0 w 384"/>
                <a:gd name="T3" fmla="*/ 0 h 138"/>
                <a:gd name="T4" fmla="*/ 384 w 384"/>
                <a:gd name="T5" fmla="*/ 0 h 138"/>
                <a:gd name="T6" fmla="*/ 0 60000 65536"/>
                <a:gd name="T7" fmla="*/ 0 60000 65536"/>
                <a:gd name="T8" fmla="*/ 0 60000 65536"/>
                <a:gd name="T9" fmla="*/ 0 w 384"/>
                <a:gd name="T10" fmla="*/ 0 h 138"/>
                <a:gd name="T11" fmla="*/ 384 w 384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38">
                  <a:moveTo>
                    <a:pt x="0" y="13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2" name="Freeform 109"/>
            <p:cNvSpPr>
              <a:spLocks/>
            </p:cNvSpPr>
            <p:nvPr/>
          </p:nvSpPr>
          <p:spPr bwMode="auto">
            <a:xfrm>
              <a:off x="3447" y="2258"/>
              <a:ext cx="740" cy="558"/>
            </a:xfrm>
            <a:custGeom>
              <a:avLst/>
              <a:gdLst>
                <a:gd name="T0" fmla="*/ 0 w 850"/>
                <a:gd name="T1" fmla="*/ 156 h 558"/>
                <a:gd name="T2" fmla="*/ 0 w 850"/>
                <a:gd name="T3" fmla="*/ 0 h 558"/>
                <a:gd name="T4" fmla="*/ 740 w 850"/>
                <a:gd name="T5" fmla="*/ 0 h 558"/>
                <a:gd name="T6" fmla="*/ 740 w 850"/>
                <a:gd name="T7" fmla="*/ 558 h 558"/>
                <a:gd name="T8" fmla="*/ 8 w 850"/>
                <a:gd name="T9" fmla="*/ 558 h 558"/>
                <a:gd name="T10" fmla="*/ 8 w 850"/>
                <a:gd name="T11" fmla="*/ 384 h 5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0"/>
                <a:gd name="T19" fmla="*/ 0 h 558"/>
                <a:gd name="T20" fmla="*/ 850 w 850"/>
                <a:gd name="T21" fmla="*/ 558 h 5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0" h="558">
                  <a:moveTo>
                    <a:pt x="0" y="156"/>
                  </a:moveTo>
                  <a:lnTo>
                    <a:pt x="0" y="0"/>
                  </a:lnTo>
                  <a:lnTo>
                    <a:pt x="850" y="0"/>
                  </a:lnTo>
                  <a:lnTo>
                    <a:pt x="850" y="558"/>
                  </a:lnTo>
                  <a:lnTo>
                    <a:pt x="9" y="558"/>
                  </a:lnTo>
                  <a:lnTo>
                    <a:pt x="9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3" name="Text Box 110"/>
            <p:cNvSpPr txBox="1">
              <a:spLocks noChangeArrowheads="1"/>
            </p:cNvSpPr>
            <p:nvPr/>
          </p:nvSpPr>
          <p:spPr bwMode="auto">
            <a:xfrm>
              <a:off x="3691" y="2492"/>
              <a:ext cx="16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CCFFFF"/>
                  </a:solidFill>
                </a:rPr>
                <a:t>I</a:t>
              </a:r>
            </a:p>
          </p:txBody>
        </p:sp>
        <p:sp>
          <p:nvSpPr>
            <p:cNvPr id="16414" name="Text Box 115"/>
            <p:cNvSpPr txBox="1">
              <a:spLocks noChangeArrowheads="1"/>
            </p:cNvSpPr>
            <p:nvPr/>
          </p:nvSpPr>
          <p:spPr bwMode="auto">
            <a:xfrm>
              <a:off x="5084" y="2396"/>
              <a:ext cx="41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CCFFFF"/>
                  </a:solidFill>
                </a:rPr>
                <a:t>Relay</a:t>
              </a:r>
            </a:p>
          </p:txBody>
        </p:sp>
      </p:grpSp>
      <p:sp>
        <p:nvSpPr>
          <p:cNvPr id="7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7" grpId="0" autoUpdateAnimBg="0"/>
      <p:bldP spid="33888" grpId="0" autoUpdateAnimBg="0"/>
      <p:bldP spid="338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231775" y="4334637"/>
            <a:ext cx="87169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 eaLnBrk="0" hangingPunct="0"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3146425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en-GB" sz="2800">
                <a:solidFill>
                  <a:srgbClr val="CCFFFF"/>
                </a:solidFill>
              </a:rPr>
              <a:t>Transistor requires V</a:t>
            </a:r>
            <a:r>
              <a:rPr lang="en-GB" sz="2800" baseline="-25000">
                <a:solidFill>
                  <a:srgbClr val="CCFFFF"/>
                </a:solidFill>
              </a:rPr>
              <a:t>BE </a:t>
            </a:r>
            <a:r>
              <a:rPr lang="en-GB" sz="2800">
                <a:solidFill>
                  <a:srgbClr val="CCFFFF"/>
                </a:solidFill>
              </a:rPr>
              <a:t>= 0.7V to operate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en-GB" sz="2800">
                <a:solidFill>
                  <a:srgbClr val="CCFFFF"/>
                </a:solidFill>
              </a:rPr>
              <a:t>Normally no fire.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§"/>
            </a:pPr>
            <a:r>
              <a:rPr lang="en-GB" sz="2800">
                <a:solidFill>
                  <a:srgbClr val="CCFFFF"/>
                </a:solidFill>
              </a:rPr>
              <a:t>Thermistor resistance is high and V</a:t>
            </a:r>
            <a:r>
              <a:rPr lang="en-GB" sz="2800" baseline="-25000">
                <a:solidFill>
                  <a:srgbClr val="CCFFFF"/>
                </a:solidFill>
              </a:rPr>
              <a:t>BE</a:t>
            </a:r>
            <a:r>
              <a:rPr lang="en-GB" sz="2800">
                <a:solidFill>
                  <a:srgbClr val="CCFFFF"/>
                </a:solidFill>
              </a:rPr>
              <a:t> &lt; 0.7V.  Hence transistor is </a:t>
            </a:r>
            <a:r>
              <a:rPr lang="en-GB" sz="2800">
                <a:solidFill>
                  <a:srgbClr val="00FF00"/>
                </a:solidFill>
              </a:rPr>
              <a:t>OFF </a:t>
            </a:r>
            <a:r>
              <a:rPr lang="en-GB" sz="2800"/>
              <a:t>and alarm is not activated</a:t>
            </a:r>
          </a:p>
        </p:txBody>
      </p:sp>
      <p:graphicFrame>
        <p:nvGraphicFramePr>
          <p:cNvPr id="34889" name="Object 73"/>
          <p:cNvGraphicFramePr>
            <a:graphicFrameLocks noChangeAspect="1"/>
          </p:cNvGraphicFramePr>
          <p:nvPr/>
        </p:nvGraphicFramePr>
        <p:xfrm>
          <a:off x="214313" y="2203450"/>
          <a:ext cx="300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4" imgW="3009900" imgH="736600" progId="Equation.3">
                  <p:embed/>
                </p:oleObj>
              </mc:Choice>
              <mc:Fallback>
                <p:oleObj name="Equation" r:id="rId4" imgW="3009900" imgH="736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203450"/>
                        <a:ext cx="3009900" cy="736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3394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grpSp>
        <p:nvGrpSpPr>
          <p:cNvPr id="17413" name="Group 148"/>
          <p:cNvGrpSpPr>
            <a:grpSpLocks/>
          </p:cNvGrpSpPr>
          <p:nvPr/>
        </p:nvGrpSpPr>
        <p:grpSpPr bwMode="auto">
          <a:xfrm>
            <a:off x="3209925" y="1216025"/>
            <a:ext cx="5934075" cy="3297238"/>
            <a:chOff x="2022" y="1153"/>
            <a:chExt cx="3738" cy="2077"/>
          </a:xfrm>
        </p:grpSpPr>
        <p:sp>
          <p:nvSpPr>
            <p:cNvPr id="17416" name="Rectangle 79"/>
            <p:cNvSpPr>
              <a:spLocks noChangeArrowheads="1"/>
            </p:cNvSpPr>
            <p:nvPr/>
          </p:nvSpPr>
          <p:spPr bwMode="auto">
            <a:xfrm>
              <a:off x="2084" y="1153"/>
              <a:ext cx="3676" cy="20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80"/>
            <p:cNvSpPr>
              <a:spLocks noChangeArrowheads="1"/>
            </p:cNvSpPr>
            <p:nvPr/>
          </p:nvSpPr>
          <p:spPr bwMode="auto">
            <a:xfrm>
              <a:off x="3961" y="1494"/>
              <a:ext cx="459" cy="32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Rectangle 81"/>
            <p:cNvSpPr>
              <a:spLocks noChangeArrowheads="1"/>
            </p:cNvSpPr>
            <p:nvPr/>
          </p:nvSpPr>
          <p:spPr bwMode="auto">
            <a:xfrm>
              <a:off x="2940" y="1675"/>
              <a:ext cx="117" cy="30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82"/>
            <p:cNvSpPr txBox="1">
              <a:spLocks noChangeArrowheads="1"/>
            </p:cNvSpPr>
            <p:nvPr/>
          </p:nvSpPr>
          <p:spPr bwMode="auto">
            <a:xfrm>
              <a:off x="2022" y="1486"/>
              <a:ext cx="85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1200" b="1"/>
                <a:t> </a:t>
              </a:r>
              <a:r>
                <a:rPr lang="en-US"/>
                <a:t>Thermistor</a:t>
              </a:r>
              <a:r>
                <a:rPr lang="en-US" b="1"/>
                <a:t> </a:t>
              </a:r>
              <a:r>
                <a:rPr lang="en-US"/>
                <a:t>R</a:t>
              </a:r>
              <a:r>
                <a:rPr lang="en-US" baseline="-25000"/>
                <a:t>TH</a:t>
              </a:r>
              <a:endParaRPr lang="en-US" b="1" baseline="-25000"/>
            </a:p>
          </p:txBody>
        </p:sp>
        <p:sp>
          <p:nvSpPr>
            <p:cNvPr id="17420" name="Freeform 83"/>
            <p:cNvSpPr>
              <a:spLocks/>
            </p:cNvSpPr>
            <p:nvPr/>
          </p:nvSpPr>
          <p:spPr bwMode="auto">
            <a:xfrm>
              <a:off x="2868" y="1680"/>
              <a:ext cx="241" cy="209"/>
            </a:xfrm>
            <a:custGeom>
              <a:avLst/>
              <a:gdLst>
                <a:gd name="T0" fmla="*/ 0 w 525"/>
                <a:gd name="T1" fmla="*/ 209 h 630"/>
                <a:gd name="T2" fmla="*/ 241 w 525"/>
                <a:gd name="T3" fmla="*/ 60 h 630"/>
                <a:gd name="T4" fmla="*/ 241 w 525"/>
                <a:gd name="T5" fmla="*/ 0 h 630"/>
                <a:gd name="T6" fmla="*/ 0 60000 65536"/>
                <a:gd name="T7" fmla="*/ 0 60000 65536"/>
                <a:gd name="T8" fmla="*/ 0 60000 65536"/>
                <a:gd name="T9" fmla="*/ 0 w 525"/>
                <a:gd name="T10" fmla="*/ 0 h 630"/>
                <a:gd name="T11" fmla="*/ 525 w 525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5" h="630">
                  <a:moveTo>
                    <a:pt x="0" y="630"/>
                  </a:moveTo>
                  <a:lnTo>
                    <a:pt x="525" y="180"/>
                  </a:lnTo>
                  <a:cubicBezTo>
                    <a:pt x="525" y="120"/>
                    <a:pt x="525" y="60"/>
                    <a:pt x="52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21" name="Group 84"/>
            <p:cNvGrpSpPr>
              <a:grpSpLocks/>
            </p:cNvGrpSpPr>
            <p:nvPr/>
          </p:nvGrpSpPr>
          <p:grpSpPr bwMode="auto">
            <a:xfrm>
              <a:off x="4049" y="1540"/>
              <a:ext cx="122" cy="253"/>
              <a:chOff x="3415" y="2222"/>
              <a:chExt cx="153" cy="292"/>
            </a:xfrm>
          </p:grpSpPr>
          <p:sp>
            <p:nvSpPr>
              <p:cNvPr id="17476" name="Oval 85"/>
              <p:cNvSpPr>
                <a:spLocks noChangeArrowheads="1"/>
              </p:cNvSpPr>
              <p:nvPr/>
            </p:nvSpPr>
            <p:spPr bwMode="auto">
              <a:xfrm>
                <a:off x="3415" y="2311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Oval 86"/>
              <p:cNvSpPr>
                <a:spLocks noChangeArrowheads="1"/>
              </p:cNvSpPr>
              <p:nvPr/>
            </p:nvSpPr>
            <p:spPr bwMode="auto">
              <a:xfrm>
                <a:off x="3415" y="2375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Oval 87"/>
              <p:cNvSpPr>
                <a:spLocks noChangeArrowheads="1"/>
              </p:cNvSpPr>
              <p:nvPr/>
            </p:nvSpPr>
            <p:spPr bwMode="auto">
              <a:xfrm>
                <a:off x="3415" y="2435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9" name="Oval 88"/>
              <p:cNvSpPr>
                <a:spLocks noChangeArrowheads="1"/>
              </p:cNvSpPr>
              <p:nvPr/>
            </p:nvSpPr>
            <p:spPr bwMode="auto">
              <a:xfrm>
                <a:off x="3415" y="2251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0" name="Freeform 89"/>
              <p:cNvSpPr>
                <a:spLocks/>
              </p:cNvSpPr>
              <p:nvPr/>
            </p:nvSpPr>
            <p:spPr bwMode="auto">
              <a:xfrm>
                <a:off x="3532" y="2222"/>
                <a:ext cx="36" cy="51"/>
              </a:xfrm>
              <a:custGeom>
                <a:avLst/>
                <a:gdLst>
                  <a:gd name="T0" fmla="*/ 0 w 50"/>
                  <a:gd name="T1" fmla="*/ 0 h 250"/>
                  <a:gd name="T2" fmla="*/ 22 w 50"/>
                  <a:gd name="T3" fmla="*/ 12 h 250"/>
                  <a:gd name="T4" fmla="*/ 36 w 50"/>
                  <a:gd name="T5" fmla="*/ 31 h 250"/>
                  <a:gd name="T6" fmla="*/ 22 w 50"/>
                  <a:gd name="T7" fmla="*/ 51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81" name="Freeform 90"/>
              <p:cNvSpPr>
                <a:spLocks/>
              </p:cNvSpPr>
              <p:nvPr/>
            </p:nvSpPr>
            <p:spPr bwMode="auto">
              <a:xfrm>
                <a:off x="3554" y="2268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82" name="Freeform 91"/>
              <p:cNvSpPr>
                <a:spLocks/>
              </p:cNvSpPr>
              <p:nvPr/>
            </p:nvSpPr>
            <p:spPr bwMode="auto">
              <a:xfrm>
                <a:off x="3556" y="2329"/>
                <a:ext cx="12" cy="63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3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83" name="Freeform 92"/>
              <p:cNvSpPr>
                <a:spLocks/>
              </p:cNvSpPr>
              <p:nvPr/>
            </p:nvSpPr>
            <p:spPr bwMode="auto">
              <a:xfrm>
                <a:off x="3554" y="2392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84" name="Freeform 93"/>
              <p:cNvSpPr>
                <a:spLocks/>
              </p:cNvSpPr>
              <p:nvPr/>
            </p:nvSpPr>
            <p:spPr bwMode="auto">
              <a:xfrm>
                <a:off x="3522" y="2456"/>
                <a:ext cx="45" cy="58"/>
              </a:xfrm>
              <a:custGeom>
                <a:avLst/>
                <a:gdLst>
                  <a:gd name="T0" fmla="*/ 36 w 198"/>
                  <a:gd name="T1" fmla="*/ 0 h 230"/>
                  <a:gd name="T2" fmla="*/ 43 w 198"/>
                  <a:gd name="T3" fmla="*/ 15 h 230"/>
                  <a:gd name="T4" fmla="*/ 43 w 198"/>
                  <a:gd name="T5" fmla="*/ 30 h 230"/>
                  <a:gd name="T6" fmla="*/ 32 w 198"/>
                  <a:gd name="T7" fmla="*/ 50 h 230"/>
                  <a:gd name="T8" fmla="*/ 0 w 198"/>
                  <a:gd name="T9" fmla="*/ 58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30"/>
                  <a:gd name="T17" fmla="*/ 198 w 198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30">
                    <a:moveTo>
                      <a:pt x="160" y="0"/>
                    </a:moveTo>
                    <a:cubicBezTo>
                      <a:pt x="172" y="20"/>
                      <a:pt x="185" y="40"/>
                      <a:pt x="190" y="60"/>
                    </a:cubicBezTo>
                    <a:cubicBezTo>
                      <a:pt x="195" y="80"/>
                      <a:pt x="198" y="97"/>
                      <a:pt x="190" y="120"/>
                    </a:cubicBezTo>
                    <a:cubicBezTo>
                      <a:pt x="182" y="143"/>
                      <a:pt x="172" y="182"/>
                      <a:pt x="140" y="200"/>
                    </a:cubicBezTo>
                    <a:cubicBezTo>
                      <a:pt x="108" y="218"/>
                      <a:pt x="54" y="224"/>
                      <a:pt x="0" y="23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22" name="Freeform 94"/>
            <p:cNvSpPr>
              <a:spLocks/>
            </p:cNvSpPr>
            <p:nvPr/>
          </p:nvSpPr>
          <p:spPr bwMode="auto">
            <a:xfrm>
              <a:off x="3808" y="1438"/>
              <a:ext cx="295" cy="170"/>
            </a:xfrm>
            <a:custGeom>
              <a:avLst/>
              <a:gdLst>
                <a:gd name="T0" fmla="*/ 295 w 652"/>
                <a:gd name="T1" fmla="*/ 0 h 315"/>
                <a:gd name="T2" fmla="*/ 0 w 652"/>
                <a:gd name="T3" fmla="*/ 0 h 315"/>
                <a:gd name="T4" fmla="*/ 0 w 652"/>
                <a:gd name="T5" fmla="*/ 170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Freeform 95"/>
            <p:cNvSpPr>
              <a:spLocks/>
            </p:cNvSpPr>
            <p:nvPr/>
          </p:nvSpPr>
          <p:spPr bwMode="auto">
            <a:xfrm flipV="1">
              <a:off x="3809" y="1732"/>
              <a:ext cx="247" cy="157"/>
            </a:xfrm>
            <a:custGeom>
              <a:avLst/>
              <a:gdLst>
                <a:gd name="T0" fmla="*/ 247 w 652"/>
                <a:gd name="T1" fmla="*/ 0 h 315"/>
                <a:gd name="T2" fmla="*/ 0 w 652"/>
                <a:gd name="T3" fmla="*/ 0 h 315"/>
                <a:gd name="T4" fmla="*/ 0 w 652"/>
                <a:gd name="T5" fmla="*/ 157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24" name="Group 96"/>
            <p:cNvGrpSpPr>
              <a:grpSpLocks/>
            </p:cNvGrpSpPr>
            <p:nvPr/>
          </p:nvGrpSpPr>
          <p:grpSpPr bwMode="auto">
            <a:xfrm>
              <a:off x="3742" y="1611"/>
              <a:ext cx="128" cy="124"/>
              <a:chOff x="3121" y="2250"/>
              <a:chExt cx="113" cy="128"/>
            </a:xfrm>
          </p:grpSpPr>
          <p:sp>
            <p:nvSpPr>
              <p:cNvPr id="17474" name="AutoShape 97"/>
              <p:cNvSpPr>
                <a:spLocks noChangeArrowheads="1"/>
              </p:cNvSpPr>
              <p:nvPr/>
            </p:nvSpPr>
            <p:spPr bwMode="auto">
              <a:xfrm>
                <a:off x="3129" y="2254"/>
                <a:ext cx="98" cy="124"/>
              </a:xfrm>
              <a:prstGeom prst="triangle">
                <a:avLst>
                  <a:gd name="adj" fmla="val 50000"/>
                </a:avLst>
              </a:prstGeom>
              <a:solidFill>
                <a:srgbClr val="6600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5" name="Line 98"/>
              <p:cNvSpPr>
                <a:spLocks noChangeShapeType="1"/>
              </p:cNvSpPr>
              <p:nvPr/>
            </p:nvSpPr>
            <p:spPr bwMode="auto">
              <a:xfrm>
                <a:off x="3121" y="2250"/>
                <a:ext cx="11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25" name="Text Box 99"/>
            <p:cNvSpPr txBox="1">
              <a:spLocks noChangeArrowheads="1"/>
            </p:cNvSpPr>
            <p:nvPr/>
          </p:nvSpPr>
          <p:spPr bwMode="auto">
            <a:xfrm>
              <a:off x="3207" y="1596"/>
              <a:ext cx="5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/>
                <a:t>Diode</a:t>
              </a:r>
              <a:endParaRPr lang="en-US" baseline="-25000"/>
            </a:p>
          </p:txBody>
        </p:sp>
        <p:sp>
          <p:nvSpPr>
            <p:cNvPr id="17426" name="Line 100"/>
            <p:cNvSpPr>
              <a:spLocks noChangeShapeType="1"/>
            </p:cNvSpPr>
            <p:nvPr/>
          </p:nvSpPr>
          <p:spPr bwMode="auto">
            <a:xfrm>
              <a:off x="4277" y="1444"/>
              <a:ext cx="1" cy="1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AutoShape 101"/>
            <p:cNvSpPr>
              <a:spLocks noChangeArrowheads="1"/>
            </p:cNvSpPr>
            <p:nvPr/>
          </p:nvSpPr>
          <p:spPr bwMode="auto">
            <a:xfrm rot="5712048">
              <a:off x="4279" y="1571"/>
              <a:ext cx="49" cy="4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102"/>
            <p:cNvSpPr>
              <a:spLocks noChangeShapeType="1"/>
            </p:cNvSpPr>
            <p:nvPr/>
          </p:nvSpPr>
          <p:spPr bwMode="auto">
            <a:xfrm flipH="1" flipV="1">
              <a:off x="4284" y="1712"/>
              <a:ext cx="4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9" name="Line 103"/>
            <p:cNvSpPr>
              <a:spLocks noChangeShapeType="1"/>
            </p:cNvSpPr>
            <p:nvPr/>
          </p:nvSpPr>
          <p:spPr bwMode="auto">
            <a:xfrm flipV="1">
              <a:off x="4288" y="1605"/>
              <a:ext cx="10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0" name="Freeform 104"/>
            <p:cNvSpPr>
              <a:spLocks/>
            </p:cNvSpPr>
            <p:nvPr/>
          </p:nvSpPr>
          <p:spPr bwMode="auto">
            <a:xfrm>
              <a:off x="4272" y="1348"/>
              <a:ext cx="280" cy="94"/>
            </a:xfrm>
            <a:custGeom>
              <a:avLst/>
              <a:gdLst>
                <a:gd name="T0" fmla="*/ 0 w 1095"/>
                <a:gd name="T1" fmla="*/ 94 h 330"/>
                <a:gd name="T2" fmla="*/ 280 w 1095"/>
                <a:gd name="T3" fmla="*/ 94 h 330"/>
                <a:gd name="T4" fmla="*/ 280 w 1095"/>
                <a:gd name="T5" fmla="*/ 0 h 330"/>
                <a:gd name="T6" fmla="*/ 0 60000 65536"/>
                <a:gd name="T7" fmla="*/ 0 60000 65536"/>
                <a:gd name="T8" fmla="*/ 0 60000 65536"/>
                <a:gd name="T9" fmla="*/ 0 w 1095"/>
                <a:gd name="T10" fmla="*/ 0 h 330"/>
                <a:gd name="T11" fmla="*/ 1095 w 1095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5" h="330">
                  <a:moveTo>
                    <a:pt x="0" y="330"/>
                  </a:moveTo>
                  <a:lnTo>
                    <a:pt x="1095" y="330"/>
                  </a:lnTo>
                  <a:lnTo>
                    <a:pt x="109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31" name="Group 105"/>
            <p:cNvGrpSpPr>
              <a:grpSpLocks/>
            </p:cNvGrpSpPr>
            <p:nvPr/>
          </p:nvGrpSpPr>
          <p:grpSpPr bwMode="auto">
            <a:xfrm>
              <a:off x="4344" y="2306"/>
              <a:ext cx="254" cy="280"/>
              <a:chOff x="7470" y="10905"/>
              <a:chExt cx="720" cy="600"/>
            </a:xfrm>
          </p:grpSpPr>
          <p:sp>
            <p:nvSpPr>
              <p:cNvPr id="17471" name="AutoShape 106"/>
              <p:cNvSpPr>
                <a:spLocks noChangeArrowheads="1"/>
              </p:cNvSpPr>
              <p:nvPr/>
            </p:nvSpPr>
            <p:spPr bwMode="auto">
              <a:xfrm rot="5373723">
                <a:off x="7530" y="10845"/>
                <a:ext cx="600" cy="720"/>
              </a:xfrm>
              <a:custGeom>
                <a:avLst/>
                <a:gdLst>
                  <a:gd name="T0" fmla="*/ 8 w 21600"/>
                  <a:gd name="T1" fmla="*/ 0 h 21600"/>
                  <a:gd name="T2" fmla="*/ 2 w 21600"/>
                  <a:gd name="T3" fmla="*/ 12 h 21600"/>
                  <a:gd name="T4" fmla="*/ 8 w 21600"/>
                  <a:gd name="T5" fmla="*/ 6 h 21600"/>
                  <a:gd name="T6" fmla="*/ 15 w 21600"/>
                  <a:gd name="T7" fmla="*/ 12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72" name="Line 107"/>
              <p:cNvSpPr>
                <a:spLocks noChangeShapeType="1"/>
              </p:cNvSpPr>
              <p:nvPr/>
            </p:nvSpPr>
            <p:spPr bwMode="auto">
              <a:xfrm>
                <a:off x="7830" y="11025"/>
                <a:ext cx="0" cy="3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73" name="Rectangle 108"/>
              <p:cNvSpPr>
                <a:spLocks noChangeArrowheads="1"/>
              </p:cNvSpPr>
              <p:nvPr/>
            </p:nvSpPr>
            <p:spPr bwMode="auto">
              <a:xfrm>
                <a:off x="7852" y="11010"/>
                <a:ext cx="143" cy="405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2" name="Text Box 109"/>
            <p:cNvSpPr txBox="1">
              <a:spLocks noChangeArrowheads="1"/>
            </p:cNvSpPr>
            <p:nvPr/>
          </p:nvSpPr>
          <p:spPr bwMode="auto">
            <a:xfrm>
              <a:off x="4447" y="1563"/>
              <a:ext cx="54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Relay</a:t>
              </a:r>
              <a:endParaRPr lang="en-US" baseline="-25000"/>
            </a:p>
          </p:txBody>
        </p:sp>
        <p:sp>
          <p:nvSpPr>
            <p:cNvPr id="17433" name="Text Box 110"/>
            <p:cNvSpPr txBox="1">
              <a:spLocks noChangeArrowheads="1"/>
            </p:cNvSpPr>
            <p:nvPr/>
          </p:nvSpPr>
          <p:spPr bwMode="auto">
            <a:xfrm>
              <a:off x="4424" y="2604"/>
              <a:ext cx="61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Electric Bell</a:t>
              </a:r>
              <a:endParaRPr lang="en-US" baseline="-25000"/>
            </a:p>
          </p:txBody>
        </p:sp>
        <p:sp>
          <p:nvSpPr>
            <p:cNvPr id="17434" name="Freeform 111"/>
            <p:cNvSpPr>
              <a:spLocks/>
            </p:cNvSpPr>
            <p:nvPr/>
          </p:nvSpPr>
          <p:spPr bwMode="auto">
            <a:xfrm rot="5111611">
              <a:off x="2893" y="2608"/>
              <a:ext cx="237" cy="117"/>
            </a:xfrm>
            <a:custGeom>
              <a:avLst/>
              <a:gdLst>
                <a:gd name="T0" fmla="*/ 0 w 2280"/>
                <a:gd name="T1" fmla="*/ 59 h 590"/>
                <a:gd name="T2" fmla="*/ 16 w 2280"/>
                <a:gd name="T3" fmla="*/ 2 h 590"/>
                <a:gd name="T4" fmla="*/ 48 w 2280"/>
                <a:gd name="T5" fmla="*/ 111 h 590"/>
                <a:gd name="T6" fmla="*/ 74 w 2280"/>
                <a:gd name="T7" fmla="*/ 0 h 590"/>
                <a:gd name="T8" fmla="*/ 105 w 2280"/>
                <a:gd name="T9" fmla="*/ 113 h 590"/>
                <a:gd name="T10" fmla="*/ 133 w 2280"/>
                <a:gd name="T11" fmla="*/ 0 h 590"/>
                <a:gd name="T12" fmla="*/ 166 w 2280"/>
                <a:gd name="T13" fmla="*/ 111 h 590"/>
                <a:gd name="T14" fmla="*/ 190 w 2280"/>
                <a:gd name="T15" fmla="*/ 2 h 590"/>
                <a:gd name="T16" fmla="*/ 220 w 2280"/>
                <a:gd name="T17" fmla="*/ 117 h 590"/>
                <a:gd name="T18" fmla="*/ 237 w 2280"/>
                <a:gd name="T19" fmla="*/ 52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0"/>
                <a:gd name="T31" fmla="*/ 0 h 590"/>
                <a:gd name="T32" fmla="*/ 2280 w 2280"/>
                <a:gd name="T33" fmla="*/ 590 h 5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5" name="Line 112"/>
            <p:cNvSpPr>
              <a:spLocks noChangeShapeType="1"/>
            </p:cNvSpPr>
            <p:nvPr/>
          </p:nvSpPr>
          <p:spPr bwMode="auto">
            <a:xfrm>
              <a:off x="3010" y="2268"/>
              <a:ext cx="2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6" name="Freeform 113"/>
            <p:cNvSpPr>
              <a:spLocks/>
            </p:cNvSpPr>
            <p:nvPr/>
          </p:nvSpPr>
          <p:spPr bwMode="auto">
            <a:xfrm>
              <a:off x="2999" y="1347"/>
              <a:ext cx="1105" cy="330"/>
            </a:xfrm>
            <a:custGeom>
              <a:avLst/>
              <a:gdLst>
                <a:gd name="T0" fmla="*/ 0 w 2100"/>
                <a:gd name="T1" fmla="*/ 330 h 735"/>
                <a:gd name="T2" fmla="*/ 0 w 2100"/>
                <a:gd name="T3" fmla="*/ 0 h 735"/>
                <a:gd name="T4" fmla="*/ 1105 w 2100"/>
                <a:gd name="T5" fmla="*/ 0 h 735"/>
                <a:gd name="T6" fmla="*/ 0 60000 65536"/>
                <a:gd name="T7" fmla="*/ 0 60000 65536"/>
                <a:gd name="T8" fmla="*/ 0 60000 65536"/>
                <a:gd name="T9" fmla="*/ 0 w 2100"/>
                <a:gd name="T10" fmla="*/ 0 h 735"/>
                <a:gd name="T11" fmla="*/ 2100 w 2100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" h="735">
                  <a:moveTo>
                    <a:pt x="0" y="735"/>
                  </a:moveTo>
                  <a:lnTo>
                    <a:pt x="0" y="0"/>
                  </a:lnTo>
                  <a:lnTo>
                    <a:pt x="21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7" name="Line 114"/>
            <p:cNvSpPr>
              <a:spLocks noChangeShapeType="1"/>
            </p:cNvSpPr>
            <p:nvPr/>
          </p:nvSpPr>
          <p:spPr bwMode="auto">
            <a:xfrm flipH="1">
              <a:off x="3010" y="1983"/>
              <a:ext cx="0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8" name="Freeform 115"/>
            <p:cNvSpPr>
              <a:spLocks/>
            </p:cNvSpPr>
            <p:nvPr/>
          </p:nvSpPr>
          <p:spPr bwMode="auto">
            <a:xfrm>
              <a:off x="3025" y="2784"/>
              <a:ext cx="1036" cy="215"/>
            </a:xfrm>
            <a:custGeom>
              <a:avLst/>
              <a:gdLst>
                <a:gd name="T0" fmla="*/ 0 w 2040"/>
                <a:gd name="T1" fmla="*/ 0 h 585"/>
                <a:gd name="T2" fmla="*/ 0 w 2040"/>
                <a:gd name="T3" fmla="*/ 215 h 585"/>
                <a:gd name="T4" fmla="*/ 1036 w 2040"/>
                <a:gd name="T5" fmla="*/ 215 h 585"/>
                <a:gd name="T6" fmla="*/ 0 60000 65536"/>
                <a:gd name="T7" fmla="*/ 0 60000 65536"/>
                <a:gd name="T8" fmla="*/ 0 60000 65536"/>
                <a:gd name="T9" fmla="*/ 0 w 2040"/>
                <a:gd name="T10" fmla="*/ 0 h 585"/>
                <a:gd name="T11" fmla="*/ 2040 w 2040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" h="585">
                  <a:moveTo>
                    <a:pt x="0" y="0"/>
                  </a:moveTo>
                  <a:lnTo>
                    <a:pt x="0" y="585"/>
                  </a:lnTo>
                  <a:lnTo>
                    <a:pt x="2040" y="58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39" name="Text Box 116"/>
            <p:cNvSpPr txBox="1">
              <a:spLocks noChangeArrowheads="1"/>
            </p:cNvSpPr>
            <p:nvPr/>
          </p:nvSpPr>
          <p:spPr bwMode="auto">
            <a:xfrm>
              <a:off x="2712" y="2555"/>
              <a:ext cx="30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/>
                <a:t> </a:t>
              </a:r>
              <a:r>
                <a:rPr lang="en-US"/>
                <a:t>R</a:t>
              </a:r>
              <a:r>
                <a:rPr lang="en-US" baseline="-25000"/>
                <a:t>1</a:t>
              </a:r>
              <a:endParaRPr lang="en-US"/>
            </a:p>
          </p:txBody>
        </p:sp>
        <p:grpSp>
          <p:nvGrpSpPr>
            <p:cNvPr id="17440" name="Group 117"/>
            <p:cNvGrpSpPr>
              <a:grpSpLocks/>
            </p:cNvGrpSpPr>
            <p:nvPr/>
          </p:nvGrpSpPr>
          <p:grpSpPr bwMode="auto">
            <a:xfrm>
              <a:off x="4879" y="2036"/>
              <a:ext cx="686" cy="284"/>
              <a:chOff x="4075" y="1726"/>
              <a:chExt cx="690" cy="329"/>
            </a:xfrm>
          </p:grpSpPr>
          <p:sp>
            <p:nvSpPr>
              <p:cNvPr id="17466" name="Line 118"/>
              <p:cNvSpPr>
                <a:spLocks noChangeShapeType="1"/>
              </p:cNvSpPr>
              <p:nvPr/>
            </p:nvSpPr>
            <p:spPr bwMode="auto">
              <a:xfrm>
                <a:off x="4075" y="1741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7" name="Line 119"/>
              <p:cNvSpPr>
                <a:spLocks noChangeShapeType="1"/>
              </p:cNvSpPr>
              <p:nvPr/>
            </p:nvSpPr>
            <p:spPr bwMode="auto">
              <a:xfrm>
                <a:off x="4162" y="1817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8" name="Line 120"/>
              <p:cNvSpPr>
                <a:spLocks noChangeShapeType="1"/>
              </p:cNvSpPr>
              <p:nvPr/>
            </p:nvSpPr>
            <p:spPr bwMode="auto">
              <a:xfrm>
                <a:off x="4075" y="1887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9" name="Line 121"/>
              <p:cNvSpPr>
                <a:spLocks noChangeShapeType="1"/>
              </p:cNvSpPr>
              <p:nvPr/>
            </p:nvSpPr>
            <p:spPr bwMode="auto">
              <a:xfrm>
                <a:off x="4155" y="1963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70" name="Text Box 122"/>
              <p:cNvSpPr txBox="1">
                <a:spLocks noChangeArrowheads="1"/>
              </p:cNvSpPr>
              <p:nvPr/>
            </p:nvSpPr>
            <p:spPr bwMode="auto">
              <a:xfrm>
                <a:off x="4379" y="1726"/>
                <a:ext cx="38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CC</a:t>
                </a:r>
              </a:p>
            </p:txBody>
          </p:sp>
        </p:grpSp>
        <p:sp>
          <p:nvSpPr>
            <p:cNvPr id="17441" name="Text Box 123"/>
            <p:cNvSpPr txBox="1">
              <a:spLocks noChangeArrowheads="1"/>
            </p:cNvSpPr>
            <p:nvPr/>
          </p:nvSpPr>
          <p:spPr bwMode="auto">
            <a:xfrm>
              <a:off x="3058" y="2359"/>
              <a:ext cx="31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1200" baseline="-25000"/>
            </a:p>
          </p:txBody>
        </p:sp>
        <p:sp>
          <p:nvSpPr>
            <p:cNvPr id="17442" name="Text Box 124"/>
            <p:cNvSpPr txBox="1">
              <a:spLocks noChangeArrowheads="1"/>
            </p:cNvSpPr>
            <p:nvPr/>
          </p:nvSpPr>
          <p:spPr bwMode="auto">
            <a:xfrm>
              <a:off x="3232" y="1989"/>
              <a:ext cx="31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R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443" name="Line 125"/>
            <p:cNvSpPr>
              <a:spLocks noChangeShapeType="1"/>
            </p:cNvSpPr>
            <p:nvPr/>
          </p:nvSpPr>
          <p:spPr bwMode="auto">
            <a:xfrm flipH="1" flipV="1">
              <a:off x="3238" y="235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4" name="Text Box 126"/>
            <p:cNvSpPr txBox="1">
              <a:spLocks noChangeArrowheads="1"/>
            </p:cNvSpPr>
            <p:nvPr/>
          </p:nvSpPr>
          <p:spPr bwMode="auto">
            <a:xfrm>
              <a:off x="3137" y="2533"/>
              <a:ext cx="31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B</a:t>
              </a:r>
            </a:p>
          </p:txBody>
        </p:sp>
        <p:sp>
          <p:nvSpPr>
            <p:cNvPr id="17445" name="Line 127"/>
            <p:cNvSpPr>
              <a:spLocks noChangeShapeType="1"/>
            </p:cNvSpPr>
            <p:nvPr/>
          </p:nvSpPr>
          <p:spPr bwMode="auto">
            <a:xfrm flipH="1">
              <a:off x="3243" y="2766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6" name="Text Box 128"/>
            <p:cNvSpPr txBox="1">
              <a:spLocks noChangeArrowheads="1"/>
            </p:cNvSpPr>
            <p:nvPr/>
          </p:nvSpPr>
          <p:spPr bwMode="auto">
            <a:xfrm>
              <a:off x="3074" y="2270"/>
              <a:ext cx="16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+</a:t>
              </a:r>
              <a:endParaRPr lang="en-US" baseline="-25000"/>
            </a:p>
          </p:txBody>
        </p:sp>
        <p:sp>
          <p:nvSpPr>
            <p:cNvPr id="17447" name="Line 129"/>
            <p:cNvSpPr>
              <a:spLocks noChangeShapeType="1"/>
            </p:cNvSpPr>
            <p:nvPr/>
          </p:nvSpPr>
          <p:spPr bwMode="auto">
            <a:xfrm>
              <a:off x="3133" y="2928"/>
              <a:ext cx="6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8" name="Freeform 130"/>
            <p:cNvSpPr>
              <a:spLocks/>
            </p:cNvSpPr>
            <p:nvPr/>
          </p:nvSpPr>
          <p:spPr bwMode="auto">
            <a:xfrm>
              <a:off x="3269" y="2205"/>
              <a:ext cx="185" cy="126"/>
            </a:xfrm>
            <a:custGeom>
              <a:avLst/>
              <a:gdLst>
                <a:gd name="T0" fmla="*/ 0 w 1130"/>
                <a:gd name="T1" fmla="*/ 63 h 780"/>
                <a:gd name="T2" fmla="*/ 13 w 1130"/>
                <a:gd name="T3" fmla="*/ 0 h 780"/>
                <a:gd name="T4" fmla="*/ 44 w 1130"/>
                <a:gd name="T5" fmla="*/ 126 h 780"/>
                <a:gd name="T6" fmla="*/ 75 w 1130"/>
                <a:gd name="T7" fmla="*/ 3 h 780"/>
                <a:gd name="T8" fmla="*/ 105 w 1130"/>
                <a:gd name="T9" fmla="*/ 124 h 780"/>
                <a:gd name="T10" fmla="*/ 138 w 1130"/>
                <a:gd name="T11" fmla="*/ 3 h 780"/>
                <a:gd name="T12" fmla="*/ 167 w 1130"/>
                <a:gd name="T13" fmla="*/ 124 h 780"/>
                <a:gd name="T14" fmla="*/ 185 w 1130"/>
                <a:gd name="T15" fmla="*/ 61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0"/>
                <a:gd name="T25" fmla="*/ 0 h 780"/>
                <a:gd name="T26" fmla="*/ 1130 w 113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0" h="780">
                  <a:moveTo>
                    <a:pt x="0" y="390"/>
                  </a:moveTo>
                  <a:lnTo>
                    <a:pt x="80" y="0"/>
                  </a:lnTo>
                  <a:lnTo>
                    <a:pt x="270" y="780"/>
                  </a:lnTo>
                  <a:lnTo>
                    <a:pt x="460" y="20"/>
                  </a:lnTo>
                  <a:lnTo>
                    <a:pt x="640" y="770"/>
                  </a:lnTo>
                  <a:lnTo>
                    <a:pt x="840" y="20"/>
                  </a:lnTo>
                  <a:lnTo>
                    <a:pt x="1020" y="770"/>
                  </a:lnTo>
                  <a:lnTo>
                    <a:pt x="1130" y="38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49" name="Line 131"/>
            <p:cNvSpPr>
              <a:spLocks noChangeShapeType="1"/>
            </p:cNvSpPr>
            <p:nvPr/>
          </p:nvSpPr>
          <p:spPr bwMode="auto">
            <a:xfrm>
              <a:off x="3454" y="2269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0" name="Freeform 132"/>
            <p:cNvSpPr>
              <a:spLocks/>
            </p:cNvSpPr>
            <p:nvPr/>
          </p:nvSpPr>
          <p:spPr bwMode="auto">
            <a:xfrm>
              <a:off x="4107" y="1347"/>
              <a:ext cx="899" cy="706"/>
            </a:xfrm>
            <a:custGeom>
              <a:avLst/>
              <a:gdLst>
                <a:gd name="T0" fmla="*/ 0 w 942"/>
                <a:gd name="T1" fmla="*/ 0 h 768"/>
                <a:gd name="T2" fmla="*/ 899 w 942"/>
                <a:gd name="T3" fmla="*/ 0 h 768"/>
                <a:gd name="T4" fmla="*/ 899 w 942"/>
                <a:gd name="T5" fmla="*/ 706 h 768"/>
                <a:gd name="T6" fmla="*/ 0 60000 65536"/>
                <a:gd name="T7" fmla="*/ 0 60000 65536"/>
                <a:gd name="T8" fmla="*/ 0 60000 65536"/>
                <a:gd name="T9" fmla="*/ 0 w 942"/>
                <a:gd name="T10" fmla="*/ 0 h 768"/>
                <a:gd name="T11" fmla="*/ 942 w 94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768">
                  <a:moveTo>
                    <a:pt x="0" y="0"/>
                  </a:moveTo>
                  <a:lnTo>
                    <a:pt x="942" y="0"/>
                  </a:lnTo>
                  <a:lnTo>
                    <a:pt x="942" y="7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1" name="Line 133"/>
            <p:cNvSpPr>
              <a:spLocks noChangeShapeType="1"/>
            </p:cNvSpPr>
            <p:nvPr/>
          </p:nvSpPr>
          <p:spPr bwMode="auto">
            <a:xfrm>
              <a:off x="4110" y="1368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7452" name="Group 134"/>
            <p:cNvGrpSpPr>
              <a:grpSpLocks/>
            </p:cNvGrpSpPr>
            <p:nvPr/>
          </p:nvGrpSpPr>
          <p:grpSpPr bwMode="auto">
            <a:xfrm>
              <a:off x="3649" y="1993"/>
              <a:ext cx="484" cy="544"/>
              <a:chOff x="3029" y="2734"/>
              <a:chExt cx="606" cy="631"/>
            </a:xfrm>
          </p:grpSpPr>
          <p:sp>
            <p:nvSpPr>
              <p:cNvPr id="17459" name="Oval 135"/>
              <p:cNvSpPr>
                <a:spLocks noChangeArrowheads="1"/>
              </p:cNvSpPr>
              <p:nvPr/>
            </p:nvSpPr>
            <p:spPr bwMode="auto">
              <a:xfrm rot="10800000" flipH="1" flipV="1">
                <a:off x="3163" y="2820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136"/>
              <p:cNvSpPr>
                <a:spLocks noChangeShapeType="1"/>
              </p:cNvSpPr>
              <p:nvPr/>
            </p:nvSpPr>
            <p:spPr bwMode="auto">
              <a:xfrm rot="10800000" flipH="1" flipV="1">
                <a:off x="3308" y="3116"/>
                <a:ext cx="231" cy="133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1" name="Line 137"/>
              <p:cNvSpPr>
                <a:spLocks noChangeShapeType="1"/>
              </p:cNvSpPr>
              <p:nvPr/>
            </p:nvSpPr>
            <p:spPr bwMode="auto">
              <a:xfrm rot="10800000" flipH="1">
                <a:off x="3308" y="2864"/>
                <a:ext cx="219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2" name="Line 138"/>
              <p:cNvSpPr>
                <a:spLocks noChangeShapeType="1"/>
              </p:cNvSpPr>
              <p:nvPr/>
            </p:nvSpPr>
            <p:spPr bwMode="auto">
              <a:xfrm rot="10800000" flipH="1">
                <a:off x="3029" y="3055"/>
                <a:ext cx="262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3" name="Line 139"/>
              <p:cNvSpPr>
                <a:spLocks noChangeShapeType="1"/>
              </p:cNvSpPr>
              <p:nvPr/>
            </p:nvSpPr>
            <p:spPr bwMode="auto">
              <a:xfrm>
                <a:off x="3533" y="3251"/>
                <a:ext cx="6" cy="11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4" name="Line 140"/>
              <p:cNvSpPr>
                <a:spLocks noChangeShapeType="1"/>
              </p:cNvSpPr>
              <p:nvPr/>
            </p:nvSpPr>
            <p:spPr bwMode="auto">
              <a:xfrm rot="10800000">
                <a:off x="3528" y="273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65" name="Line 141"/>
              <p:cNvSpPr>
                <a:spLocks noChangeShapeType="1"/>
              </p:cNvSpPr>
              <p:nvPr/>
            </p:nvSpPr>
            <p:spPr bwMode="auto">
              <a:xfrm>
                <a:off x="3296" y="2920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53" name="Freeform 142"/>
            <p:cNvSpPr>
              <a:spLocks/>
            </p:cNvSpPr>
            <p:nvPr/>
          </p:nvSpPr>
          <p:spPr bwMode="auto">
            <a:xfrm>
              <a:off x="4062" y="2243"/>
              <a:ext cx="943" cy="756"/>
            </a:xfrm>
            <a:custGeom>
              <a:avLst/>
              <a:gdLst>
                <a:gd name="T0" fmla="*/ 0 w 948"/>
                <a:gd name="T1" fmla="*/ 285 h 876"/>
                <a:gd name="T2" fmla="*/ 0 w 948"/>
                <a:gd name="T3" fmla="*/ 756 h 876"/>
                <a:gd name="T4" fmla="*/ 943 w 948"/>
                <a:gd name="T5" fmla="*/ 756 h 876"/>
                <a:gd name="T6" fmla="*/ 943 w 948"/>
                <a:gd name="T7" fmla="*/ 0 h 8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8"/>
                <a:gd name="T13" fmla="*/ 0 h 876"/>
                <a:gd name="T14" fmla="*/ 948 w 948"/>
                <a:gd name="T15" fmla="*/ 876 h 8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8" h="876">
                  <a:moveTo>
                    <a:pt x="0" y="330"/>
                  </a:moveTo>
                  <a:lnTo>
                    <a:pt x="0" y="876"/>
                  </a:lnTo>
                  <a:lnTo>
                    <a:pt x="948" y="876"/>
                  </a:lnTo>
                  <a:lnTo>
                    <a:pt x="94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4" name="Freeform 143"/>
            <p:cNvSpPr>
              <a:spLocks/>
            </p:cNvSpPr>
            <p:nvPr/>
          </p:nvSpPr>
          <p:spPr bwMode="auto">
            <a:xfrm>
              <a:off x="4110" y="1544"/>
              <a:ext cx="32" cy="1"/>
            </a:xfrm>
            <a:custGeom>
              <a:avLst/>
              <a:gdLst>
                <a:gd name="T0" fmla="*/ 0 w 40"/>
                <a:gd name="T1" fmla="*/ 0 h 1"/>
                <a:gd name="T2" fmla="*/ 32 w 40"/>
                <a:gd name="T3" fmla="*/ 0 h 1"/>
                <a:gd name="T4" fmla="*/ 0 60000 65536"/>
                <a:gd name="T5" fmla="*/ 0 60000 65536"/>
                <a:gd name="T6" fmla="*/ 0 w 40"/>
                <a:gd name="T7" fmla="*/ 0 h 1"/>
                <a:gd name="T8" fmla="*/ 40 w 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1">
                  <a:moveTo>
                    <a:pt x="0" y="0"/>
                  </a:moveTo>
                  <a:cubicBezTo>
                    <a:pt x="13" y="0"/>
                    <a:pt x="27" y="0"/>
                    <a:pt x="4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5" name="Freeform 144"/>
            <p:cNvSpPr>
              <a:spLocks/>
            </p:cNvSpPr>
            <p:nvPr/>
          </p:nvSpPr>
          <p:spPr bwMode="auto">
            <a:xfrm>
              <a:off x="4110" y="1794"/>
              <a:ext cx="32" cy="5"/>
            </a:xfrm>
            <a:custGeom>
              <a:avLst/>
              <a:gdLst>
                <a:gd name="T0" fmla="*/ 0 w 40"/>
                <a:gd name="T1" fmla="*/ 5 h 6"/>
                <a:gd name="T2" fmla="*/ 32 w 40"/>
                <a:gd name="T3" fmla="*/ 2 h 6"/>
                <a:gd name="T4" fmla="*/ 0 60000 65536"/>
                <a:gd name="T5" fmla="*/ 0 60000 65536"/>
                <a:gd name="T6" fmla="*/ 0 w 40"/>
                <a:gd name="T7" fmla="*/ 0 h 6"/>
                <a:gd name="T8" fmla="*/ 40 w 40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6">
                  <a:moveTo>
                    <a:pt x="0" y="6"/>
                  </a:moveTo>
                  <a:cubicBezTo>
                    <a:pt x="24" y="0"/>
                    <a:pt x="11" y="2"/>
                    <a:pt x="40" y="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6" name="Freeform 145"/>
            <p:cNvSpPr>
              <a:spLocks/>
            </p:cNvSpPr>
            <p:nvPr/>
          </p:nvSpPr>
          <p:spPr bwMode="auto">
            <a:xfrm>
              <a:off x="4292" y="1899"/>
              <a:ext cx="179" cy="484"/>
            </a:xfrm>
            <a:custGeom>
              <a:avLst/>
              <a:gdLst>
                <a:gd name="T0" fmla="*/ 0 w 224"/>
                <a:gd name="T1" fmla="*/ 0 h 536"/>
                <a:gd name="T2" fmla="*/ 0 w 224"/>
                <a:gd name="T3" fmla="*/ 484 h 536"/>
                <a:gd name="T4" fmla="*/ 179 w 224"/>
                <a:gd name="T5" fmla="*/ 484 h 536"/>
                <a:gd name="T6" fmla="*/ 0 60000 65536"/>
                <a:gd name="T7" fmla="*/ 0 60000 65536"/>
                <a:gd name="T8" fmla="*/ 0 60000 65536"/>
                <a:gd name="T9" fmla="*/ 0 w 224"/>
                <a:gd name="T10" fmla="*/ 0 h 536"/>
                <a:gd name="T11" fmla="*/ 224 w 224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536">
                  <a:moveTo>
                    <a:pt x="0" y="0"/>
                  </a:moveTo>
                  <a:lnTo>
                    <a:pt x="0" y="536"/>
                  </a:lnTo>
                  <a:lnTo>
                    <a:pt x="224" y="5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7" name="Freeform 146"/>
            <p:cNvSpPr>
              <a:spLocks/>
            </p:cNvSpPr>
            <p:nvPr/>
          </p:nvSpPr>
          <p:spPr bwMode="auto">
            <a:xfrm>
              <a:off x="4057" y="1798"/>
              <a:ext cx="63" cy="186"/>
            </a:xfrm>
            <a:custGeom>
              <a:avLst/>
              <a:gdLst>
                <a:gd name="T0" fmla="*/ 63 w 78"/>
                <a:gd name="T1" fmla="*/ 0 h 216"/>
                <a:gd name="T2" fmla="*/ 63 w 78"/>
                <a:gd name="T3" fmla="*/ 93 h 216"/>
                <a:gd name="T4" fmla="*/ 5 w 78"/>
                <a:gd name="T5" fmla="*/ 88 h 216"/>
                <a:gd name="T6" fmla="*/ 0 w 78"/>
                <a:gd name="T7" fmla="*/ 18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16"/>
                <a:gd name="T14" fmla="*/ 78 w 7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16">
                  <a:moveTo>
                    <a:pt x="78" y="0"/>
                  </a:moveTo>
                  <a:lnTo>
                    <a:pt x="78" y="108"/>
                  </a:lnTo>
                  <a:lnTo>
                    <a:pt x="6" y="102"/>
                  </a:lnTo>
                  <a:lnTo>
                    <a:pt x="0" y="21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58" name="Freeform 147"/>
            <p:cNvSpPr>
              <a:spLocks/>
            </p:cNvSpPr>
            <p:nvPr/>
          </p:nvSpPr>
          <p:spPr bwMode="auto">
            <a:xfrm>
              <a:off x="4292" y="2507"/>
              <a:ext cx="172" cy="490"/>
            </a:xfrm>
            <a:custGeom>
              <a:avLst/>
              <a:gdLst>
                <a:gd name="T0" fmla="*/ 172 w 216"/>
                <a:gd name="T1" fmla="*/ 0 h 576"/>
                <a:gd name="T2" fmla="*/ 0 w 216"/>
                <a:gd name="T3" fmla="*/ 0 h 576"/>
                <a:gd name="T4" fmla="*/ 0 w 216"/>
                <a:gd name="T5" fmla="*/ 490 h 576"/>
                <a:gd name="T6" fmla="*/ 0 60000 65536"/>
                <a:gd name="T7" fmla="*/ 0 60000 65536"/>
                <a:gd name="T8" fmla="*/ 0 60000 65536"/>
                <a:gd name="T9" fmla="*/ 0 w 216"/>
                <a:gd name="T10" fmla="*/ 0 h 576"/>
                <a:gd name="T11" fmla="*/ 216 w 21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576">
                  <a:moveTo>
                    <a:pt x="216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7414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29826" y="1029494"/>
            <a:ext cx="525463" cy="3730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>
          <a:xfrm>
            <a:off x="18256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smtClean="0">
                <a:effectLst/>
              </a:rPr>
              <a:t>When a fire breaks out, temperature increases</a:t>
            </a:r>
          </a:p>
          <a:p>
            <a:pPr eaLnBrk="1" hangingPunct="1">
              <a:defRPr/>
            </a:pPr>
            <a:r>
              <a:rPr lang="en-GB" smtClean="0">
                <a:effectLst/>
              </a:rPr>
              <a:t>Thermistor resistance drops which causes V</a:t>
            </a:r>
            <a:r>
              <a:rPr lang="en-GB" baseline="-25000" smtClean="0">
                <a:effectLst/>
              </a:rPr>
              <a:t>B</a:t>
            </a:r>
            <a:r>
              <a:rPr lang="en-GB" smtClean="0">
                <a:effectLst/>
              </a:rPr>
              <a:t> to rise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Increase in V</a:t>
            </a:r>
            <a:r>
              <a:rPr lang="en-GB" baseline="-25000" smtClean="0">
                <a:solidFill>
                  <a:srgbClr val="FFFF00"/>
                </a:solidFill>
                <a:effectLst/>
              </a:rPr>
              <a:t>B</a:t>
            </a:r>
            <a:r>
              <a:rPr lang="en-GB" smtClean="0">
                <a:solidFill>
                  <a:srgbClr val="FFFF00"/>
                </a:solidFill>
                <a:effectLst/>
              </a:rPr>
              <a:t> results in V</a:t>
            </a:r>
            <a:r>
              <a:rPr lang="en-GB" baseline="-25000" smtClean="0">
                <a:solidFill>
                  <a:srgbClr val="FFFF00"/>
                </a:solidFill>
                <a:effectLst/>
              </a:rPr>
              <a:t>BE</a:t>
            </a:r>
            <a:r>
              <a:rPr lang="en-GB" smtClean="0">
                <a:solidFill>
                  <a:srgbClr val="FFFF00"/>
                </a:solidFill>
                <a:effectLst/>
              </a:rPr>
              <a:t> increasing until it reaches the 0.7V necessary to activate the transistor</a:t>
            </a:r>
          </a:p>
          <a:p>
            <a:pPr eaLnBrk="1" hangingPunct="1">
              <a:defRPr/>
            </a:pPr>
            <a:r>
              <a:rPr lang="en-GB" smtClean="0">
                <a:effectLst/>
              </a:rPr>
              <a:t>With transistor activated, current flows through the coil of the relay</a:t>
            </a:r>
          </a:p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This closes the relay contact thereby triggering the electric bell</a:t>
            </a:r>
          </a:p>
          <a:p>
            <a:pPr eaLnBrk="1" hangingPunct="1">
              <a:defRPr/>
            </a:pPr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2763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184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32788" y="1237678"/>
            <a:ext cx="571500" cy="4349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3554" y="6420549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36936" name="Text Box 72"/>
          <p:cNvSpPr txBox="1">
            <a:spLocks noChangeArrowheads="1"/>
          </p:cNvSpPr>
          <p:nvPr/>
        </p:nvSpPr>
        <p:spPr bwMode="auto">
          <a:xfrm>
            <a:off x="3606800" y="2171700"/>
            <a:ext cx="5229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cs typeface="Times New Roman" pitchFamily="18" charset="0"/>
              </a:rPr>
              <a:t>When transistor switches from ON to OFF, there is a collapse in the magnetic field around the coil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This causes a back emf to be induced in the coil (polarity shown in Figure)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cs typeface="Times New Roman" pitchFamily="18" charset="0"/>
              </a:rPr>
              <a:t>Energy created by this back emf must be discharged 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The only possibility now is through the transistor – this will cause it to be damaged in the process</a:t>
            </a:r>
            <a:endParaRPr lang="en-GB" sz="2400">
              <a:solidFill>
                <a:srgbClr val="FFFF00"/>
              </a:solidFill>
            </a:endParaRPr>
          </a:p>
        </p:txBody>
      </p:sp>
      <p:grpSp>
        <p:nvGrpSpPr>
          <p:cNvPr id="19460" name="Group 159"/>
          <p:cNvGrpSpPr>
            <a:grpSpLocks/>
          </p:cNvGrpSpPr>
          <p:nvPr/>
        </p:nvGrpSpPr>
        <p:grpSpPr bwMode="auto">
          <a:xfrm>
            <a:off x="517525" y="2462213"/>
            <a:ext cx="2738438" cy="4165600"/>
            <a:chOff x="344" y="656"/>
            <a:chExt cx="1944" cy="2976"/>
          </a:xfrm>
        </p:grpSpPr>
        <p:sp>
          <p:nvSpPr>
            <p:cNvPr id="19463" name="Rectangle 155"/>
            <p:cNvSpPr>
              <a:spLocks noChangeArrowheads="1"/>
            </p:cNvSpPr>
            <p:nvPr/>
          </p:nvSpPr>
          <p:spPr bwMode="auto">
            <a:xfrm>
              <a:off x="344" y="656"/>
              <a:ext cx="1944" cy="297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19464" name="Group 78"/>
            <p:cNvGrpSpPr>
              <a:grpSpLocks/>
            </p:cNvGrpSpPr>
            <p:nvPr/>
          </p:nvGrpSpPr>
          <p:grpSpPr bwMode="auto">
            <a:xfrm>
              <a:off x="1315" y="1306"/>
              <a:ext cx="188" cy="358"/>
              <a:chOff x="3415" y="2222"/>
              <a:chExt cx="153" cy="292"/>
            </a:xfrm>
          </p:grpSpPr>
          <p:sp>
            <p:nvSpPr>
              <p:cNvPr id="19486" name="Oval 79"/>
              <p:cNvSpPr>
                <a:spLocks noChangeArrowheads="1"/>
              </p:cNvSpPr>
              <p:nvPr/>
            </p:nvSpPr>
            <p:spPr bwMode="auto">
              <a:xfrm>
                <a:off x="3415" y="2311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Oval 80"/>
              <p:cNvSpPr>
                <a:spLocks noChangeArrowheads="1"/>
              </p:cNvSpPr>
              <p:nvPr/>
            </p:nvSpPr>
            <p:spPr bwMode="auto">
              <a:xfrm>
                <a:off x="3415" y="2375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Oval 81"/>
              <p:cNvSpPr>
                <a:spLocks noChangeArrowheads="1"/>
              </p:cNvSpPr>
              <p:nvPr/>
            </p:nvSpPr>
            <p:spPr bwMode="auto">
              <a:xfrm>
                <a:off x="3415" y="2435"/>
                <a:ext cx="144" cy="49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Oval 82"/>
              <p:cNvSpPr>
                <a:spLocks noChangeArrowheads="1"/>
              </p:cNvSpPr>
              <p:nvPr/>
            </p:nvSpPr>
            <p:spPr bwMode="auto">
              <a:xfrm>
                <a:off x="3415" y="2251"/>
                <a:ext cx="144" cy="48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83"/>
              <p:cNvSpPr>
                <a:spLocks/>
              </p:cNvSpPr>
              <p:nvPr/>
            </p:nvSpPr>
            <p:spPr bwMode="auto">
              <a:xfrm>
                <a:off x="3532" y="2222"/>
                <a:ext cx="36" cy="51"/>
              </a:xfrm>
              <a:custGeom>
                <a:avLst/>
                <a:gdLst>
                  <a:gd name="T0" fmla="*/ 0 w 50"/>
                  <a:gd name="T1" fmla="*/ 0 h 250"/>
                  <a:gd name="T2" fmla="*/ 22 w 50"/>
                  <a:gd name="T3" fmla="*/ 12 h 250"/>
                  <a:gd name="T4" fmla="*/ 36 w 50"/>
                  <a:gd name="T5" fmla="*/ 31 h 250"/>
                  <a:gd name="T6" fmla="*/ 22 w 50"/>
                  <a:gd name="T7" fmla="*/ 51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1" name="Freeform 84"/>
              <p:cNvSpPr>
                <a:spLocks/>
              </p:cNvSpPr>
              <p:nvPr/>
            </p:nvSpPr>
            <p:spPr bwMode="auto">
              <a:xfrm>
                <a:off x="3554" y="2268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2" name="Freeform 85"/>
              <p:cNvSpPr>
                <a:spLocks/>
              </p:cNvSpPr>
              <p:nvPr/>
            </p:nvSpPr>
            <p:spPr bwMode="auto">
              <a:xfrm>
                <a:off x="3556" y="2329"/>
                <a:ext cx="12" cy="63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3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3" name="Freeform 86"/>
              <p:cNvSpPr>
                <a:spLocks/>
              </p:cNvSpPr>
              <p:nvPr/>
            </p:nvSpPr>
            <p:spPr bwMode="auto">
              <a:xfrm>
                <a:off x="3554" y="2392"/>
                <a:ext cx="12" cy="64"/>
              </a:xfrm>
              <a:custGeom>
                <a:avLst/>
                <a:gdLst>
                  <a:gd name="T0" fmla="*/ 0 w 50"/>
                  <a:gd name="T1" fmla="*/ 0 h 250"/>
                  <a:gd name="T2" fmla="*/ 7 w 50"/>
                  <a:gd name="T3" fmla="*/ 15 h 250"/>
                  <a:gd name="T4" fmla="*/ 12 w 50"/>
                  <a:gd name="T5" fmla="*/ 38 h 250"/>
                  <a:gd name="T6" fmla="*/ 7 w 50"/>
                  <a:gd name="T7" fmla="*/ 64 h 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250"/>
                  <a:gd name="T14" fmla="*/ 50 w 50"/>
                  <a:gd name="T15" fmla="*/ 250 h 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250">
                    <a:moveTo>
                      <a:pt x="0" y="0"/>
                    </a:moveTo>
                    <a:cubicBezTo>
                      <a:pt x="11" y="17"/>
                      <a:pt x="22" y="35"/>
                      <a:pt x="30" y="60"/>
                    </a:cubicBezTo>
                    <a:cubicBezTo>
                      <a:pt x="38" y="85"/>
                      <a:pt x="50" y="118"/>
                      <a:pt x="50" y="150"/>
                    </a:cubicBezTo>
                    <a:cubicBezTo>
                      <a:pt x="50" y="182"/>
                      <a:pt x="38" y="227"/>
                      <a:pt x="30" y="250"/>
                    </a:cubicBezTo>
                  </a:path>
                </a:pathLst>
              </a:custGeom>
              <a:noFill/>
              <a:ln w="1905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4" name="Freeform 87"/>
              <p:cNvSpPr>
                <a:spLocks/>
              </p:cNvSpPr>
              <p:nvPr/>
            </p:nvSpPr>
            <p:spPr bwMode="auto">
              <a:xfrm>
                <a:off x="3522" y="2456"/>
                <a:ext cx="45" cy="58"/>
              </a:xfrm>
              <a:custGeom>
                <a:avLst/>
                <a:gdLst>
                  <a:gd name="T0" fmla="*/ 36 w 198"/>
                  <a:gd name="T1" fmla="*/ 0 h 230"/>
                  <a:gd name="T2" fmla="*/ 43 w 198"/>
                  <a:gd name="T3" fmla="*/ 15 h 230"/>
                  <a:gd name="T4" fmla="*/ 43 w 198"/>
                  <a:gd name="T5" fmla="*/ 30 h 230"/>
                  <a:gd name="T6" fmla="*/ 32 w 198"/>
                  <a:gd name="T7" fmla="*/ 50 h 230"/>
                  <a:gd name="T8" fmla="*/ 0 w 198"/>
                  <a:gd name="T9" fmla="*/ 58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30"/>
                  <a:gd name="T17" fmla="*/ 198 w 198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30">
                    <a:moveTo>
                      <a:pt x="160" y="0"/>
                    </a:moveTo>
                    <a:cubicBezTo>
                      <a:pt x="172" y="20"/>
                      <a:pt x="185" y="40"/>
                      <a:pt x="190" y="60"/>
                    </a:cubicBezTo>
                    <a:cubicBezTo>
                      <a:pt x="195" y="80"/>
                      <a:pt x="198" y="97"/>
                      <a:pt x="190" y="120"/>
                    </a:cubicBezTo>
                    <a:cubicBezTo>
                      <a:pt x="182" y="143"/>
                      <a:pt x="172" y="182"/>
                      <a:pt x="140" y="200"/>
                    </a:cubicBezTo>
                    <a:cubicBezTo>
                      <a:pt x="108" y="218"/>
                      <a:pt x="54" y="224"/>
                      <a:pt x="0" y="23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65" name="Line 127"/>
            <p:cNvSpPr>
              <a:spLocks noChangeShapeType="1"/>
            </p:cNvSpPr>
            <p:nvPr/>
          </p:nvSpPr>
          <p:spPr bwMode="auto">
            <a:xfrm flipV="1">
              <a:off x="1410" y="870"/>
              <a:ext cx="0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66" name="Group 128"/>
            <p:cNvGrpSpPr>
              <a:grpSpLocks/>
            </p:cNvGrpSpPr>
            <p:nvPr/>
          </p:nvGrpSpPr>
          <p:grpSpPr bwMode="auto">
            <a:xfrm>
              <a:off x="782" y="1981"/>
              <a:ext cx="743" cy="773"/>
              <a:chOff x="3029" y="2734"/>
              <a:chExt cx="606" cy="631"/>
            </a:xfrm>
          </p:grpSpPr>
          <p:sp>
            <p:nvSpPr>
              <p:cNvPr id="19479" name="Oval 129"/>
              <p:cNvSpPr>
                <a:spLocks noChangeArrowheads="1"/>
              </p:cNvSpPr>
              <p:nvPr/>
            </p:nvSpPr>
            <p:spPr bwMode="auto">
              <a:xfrm rot="10800000" flipH="1" flipV="1">
                <a:off x="3163" y="2820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9966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Line 130"/>
              <p:cNvSpPr>
                <a:spLocks noChangeShapeType="1"/>
              </p:cNvSpPr>
              <p:nvPr/>
            </p:nvSpPr>
            <p:spPr bwMode="auto">
              <a:xfrm rot="10800000" flipH="1" flipV="1">
                <a:off x="3308" y="3116"/>
                <a:ext cx="231" cy="133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1" name="Line 131"/>
              <p:cNvSpPr>
                <a:spLocks noChangeShapeType="1"/>
              </p:cNvSpPr>
              <p:nvPr/>
            </p:nvSpPr>
            <p:spPr bwMode="auto">
              <a:xfrm rot="10800000" flipH="1">
                <a:off x="3308" y="2864"/>
                <a:ext cx="219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2" name="Line 132"/>
              <p:cNvSpPr>
                <a:spLocks noChangeShapeType="1"/>
              </p:cNvSpPr>
              <p:nvPr/>
            </p:nvSpPr>
            <p:spPr bwMode="auto">
              <a:xfrm rot="10800000" flipH="1">
                <a:off x="3029" y="3055"/>
                <a:ext cx="262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3" name="Line 133"/>
              <p:cNvSpPr>
                <a:spLocks noChangeShapeType="1"/>
              </p:cNvSpPr>
              <p:nvPr/>
            </p:nvSpPr>
            <p:spPr bwMode="auto">
              <a:xfrm>
                <a:off x="3533" y="3251"/>
                <a:ext cx="6" cy="11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4" name="Line 134"/>
              <p:cNvSpPr>
                <a:spLocks noChangeShapeType="1"/>
              </p:cNvSpPr>
              <p:nvPr/>
            </p:nvSpPr>
            <p:spPr bwMode="auto">
              <a:xfrm rot="10800000">
                <a:off x="3528" y="273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5" name="Line 135"/>
              <p:cNvSpPr>
                <a:spLocks noChangeShapeType="1"/>
              </p:cNvSpPr>
              <p:nvPr/>
            </p:nvSpPr>
            <p:spPr bwMode="auto">
              <a:xfrm>
                <a:off x="3296" y="2920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67" name="Freeform 137"/>
            <p:cNvSpPr>
              <a:spLocks/>
            </p:cNvSpPr>
            <p:nvPr/>
          </p:nvSpPr>
          <p:spPr bwMode="auto">
            <a:xfrm>
              <a:off x="1410" y="1311"/>
              <a:ext cx="49" cy="2"/>
            </a:xfrm>
            <a:custGeom>
              <a:avLst/>
              <a:gdLst>
                <a:gd name="T0" fmla="*/ 0 w 40"/>
                <a:gd name="T1" fmla="*/ 0 h 1"/>
                <a:gd name="T2" fmla="*/ 49 w 40"/>
                <a:gd name="T3" fmla="*/ 0 h 1"/>
                <a:gd name="T4" fmla="*/ 0 60000 65536"/>
                <a:gd name="T5" fmla="*/ 0 60000 65536"/>
                <a:gd name="T6" fmla="*/ 0 w 40"/>
                <a:gd name="T7" fmla="*/ 0 h 1"/>
                <a:gd name="T8" fmla="*/ 40 w 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1">
                  <a:moveTo>
                    <a:pt x="0" y="0"/>
                  </a:moveTo>
                  <a:cubicBezTo>
                    <a:pt x="13" y="0"/>
                    <a:pt x="27" y="0"/>
                    <a:pt x="4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8" name="Freeform 138"/>
            <p:cNvSpPr>
              <a:spLocks/>
            </p:cNvSpPr>
            <p:nvPr/>
          </p:nvSpPr>
          <p:spPr bwMode="auto">
            <a:xfrm>
              <a:off x="1410" y="1667"/>
              <a:ext cx="49" cy="7"/>
            </a:xfrm>
            <a:custGeom>
              <a:avLst/>
              <a:gdLst>
                <a:gd name="T0" fmla="*/ 0 w 40"/>
                <a:gd name="T1" fmla="*/ 7 h 6"/>
                <a:gd name="T2" fmla="*/ 49 w 40"/>
                <a:gd name="T3" fmla="*/ 2 h 6"/>
                <a:gd name="T4" fmla="*/ 0 60000 65536"/>
                <a:gd name="T5" fmla="*/ 0 60000 65536"/>
                <a:gd name="T6" fmla="*/ 0 w 40"/>
                <a:gd name="T7" fmla="*/ 0 h 6"/>
                <a:gd name="T8" fmla="*/ 40 w 40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6">
                  <a:moveTo>
                    <a:pt x="0" y="6"/>
                  </a:moveTo>
                  <a:cubicBezTo>
                    <a:pt x="24" y="0"/>
                    <a:pt x="11" y="2"/>
                    <a:pt x="40" y="2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9" name="Line 143"/>
            <p:cNvSpPr>
              <a:spLocks noChangeShapeType="1"/>
            </p:cNvSpPr>
            <p:nvPr/>
          </p:nvSpPr>
          <p:spPr bwMode="auto">
            <a:xfrm>
              <a:off x="1419" y="2758"/>
              <a:ext cx="0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0" name="Line 144"/>
            <p:cNvSpPr>
              <a:spLocks noChangeShapeType="1"/>
            </p:cNvSpPr>
            <p:nvPr/>
          </p:nvSpPr>
          <p:spPr bwMode="auto">
            <a:xfrm>
              <a:off x="1301" y="3248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1" name="Line 145"/>
            <p:cNvSpPr>
              <a:spLocks noChangeShapeType="1"/>
            </p:cNvSpPr>
            <p:nvPr/>
          </p:nvSpPr>
          <p:spPr bwMode="auto">
            <a:xfrm>
              <a:off x="1360" y="3307"/>
              <a:ext cx="1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2" name="Line 146"/>
            <p:cNvSpPr>
              <a:spLocks noChangeShapeType="1"/>
            </p:cNvSpPr>
            <p:nvPr/>
          </p:nvSpPr>
          <p:spPr bwMode="auto">
            <a:xfrm>
              <a:off x="1389" y="3376"/>
              <a:ext cx="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3" name="Line 148"/>
            <p:cNvSpPr>
              <a:spLocks noChangeShapeType="1"/>
            </p:cNvSpPr>
            <p:nvPr/>
          </p:nvSpPr>
          <p:spPr bwMode="auto">
            <a:xfrm>
              <a:off x="1403" y="1670"/>
              <a:ext cx="0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4" name="Text Box 149"/>
            <p:cNvSpPr txBox="1">
              <a:spLocks noChangeArrowheads="1"/>
            </p:cNvSpPr>
            <p:nvPr/>
          </p:nvSpPr>
          <p:spPr bwMode="auto">
            <a:xfrm>
              <a:off x="1478" y="157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19475" name="Line 150"/>
            <p:cNvSpPr>
              <a:spLocks noChangeShapeType="1"/>
            </p:cNvSpPr>
            <p:nvPr/>
          </p:nvSpPr>
          <p:spPr bwMode="auto">
            <a:xfrm>
              <a:off x="1528" y="1200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6" name="Text Box 152"/>
            <p:cNvSpPr txBox="1">
              <a:spLocks noChangeArrowheads="1"/>
            </p:cNvSpPr>
            <p:nvPr/>
          </p:nvSpPr>
          <p:spPr bwMode="auto">
            <a:xfrm>
              <a:off x="1614" y="1240"/>
              <a:ext cx="505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Back </a:t>
              </a:r>
            </a:p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emf</a:t>
              </a:r>
            </a:p>
          </p:txBody>
        </p:sp>
        <p:sp>
          <p:nvSpPr>
            <p:cNvPr id="19477" name="Line 153"/>
            <p:cNvSpPr>
              <a:spLocks noChangeShapeType="1"/>
            </p:cNvSpPr>
            <p:nvPr/>
          </p:nvSpPr>
          <p:spPr bwMode="auto">
            <a:xfrm>
              <a:off x="1608" y="1904"/>
              <a:ext cx="0" cy="116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8" name="Text Box 157"/>
            <p:cNvSpPr txBox="1">
              <a:spLocks noChangeArrowheads="1"/>
            </p:cNvSpPr>
            <p:nvPr/>
          </p:nvSpPr>
          <p:spPr bwMode="auto">
            <a:xfrm>
              <a:off x="1446" y="744"/>
              <a:ext cx="41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/>
                <a:t>V</a:t>
              </a:r>
              <a:r>
                <a:rPr lang="en-GB" sz="2000" baseline="-25000"/>
                <a:t>CC</a:t>
              </a:r>
              <a:endParaRPr lang="en-GB" sz="2000"/>
            </a:p>
          </p:txBody>
        </p:sp>
      </p:grpSp>
      <p:sp>
        <p:nvSpPr>
          <p:cNvPr id="19461" name="Text Box 161"/>
          <p:cNvSpPr txBox="1">
            <a:spLocks noChangeArrowheads="1"/>
          </p:cNvSpPr>
          <p:nvPr/>
        </p:nvSpPr>
        <p:spPr bwMode="auto">
          <a:xfrm>
            <a:off x="468313" y="1554163"/>
            <a:ext cx="5445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FF00"/>
                </a:solidFill>
              </a:rPr>
              <a:t>Purpose of  Free-Wheeling Diode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3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4227513" y="2351088"/>
            <a:ext cx="470535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cs typeface="Times New Roman" pitchFamily="18" charset="0"/>
              </a:rPr>
              <a:t>If a free-wheeling diode is inserted, energy can now be discharged safely through it. 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solidFill>
                  <a:srgbClr val="FFFF00"/>
                </a:solidFill>
                <a:cs typeface="Times New Roman" pitchFamily="18" charset="0"/>
              </a:rPr>
              <a:t>This protects the transistor from being damaged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Char char="q"/>
            </a:pPr>
            <a:r>
              <a:rPr lang="en-US" sz="2400">
                <a:cs typeface="Times New Roman" pitchFamily="18" charset="0"/>
              </a:rPr>
              <a:t>Under normal operating conditions, the diode does not affect the operation of the circuit as it is reversed bias - equivalent to an open circuit</a:t>
            </a:r>
          </a:p>
        </p:txBody>
      </p:sp>
      <p:grpSp>
        <p:nvGrpSpPr>
          <p:cNvPr id="20483" name="Group 121"/>
          <p:cNvGrpSpPr>
            <a:grpSpLocks/>
          </p:cNvGrpSpPr>
          <p:nvPr/>
        </p:nvGrpSpPr>
        <p:grpSpPr bwMode="auto">
          <a:xfrm>
            <a:off x="457200" y="2257425"/>
            <a:ext cx="3089275" cy="4418013"/>
            <a:chOff x="206" y="616"/>
            <a:chExt cx="2202" cy="3057"/>
          </a:xfrm>
        </p:grpSpPr>
        <p:sp>
          <p:nvSpPr>
            <p:cNvPr id="20487" name="Rectangle 120"/>
            <p:cNvSpPr>
              <a:spLocks noChangeArrowheads="1"/>
            </p:cNvSpPr>
            <p:nvPr/>
          </p:nvSpPr>
          <p:spPr bwMode="auto">
            <a:xfrm>
              <a:off x="256" y="616"/>
              <a:ext cx="2152" cy="305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Freeform 82"/>
            <p:cNvSpPr>
              <a:spLocks/>
            </p:cNvSpPr>
            <p:nvPr/>
          </p:nvSpPr>
          <p:spPr bwMode="auto">
            <a:xfrm>
              <a:off x="1135" y="1203"/>
              <a:ext cx="598" cy="259"/>
            </a:xfrm>
            <a:custGeom>
              <a:avLst/>
              <a:gdLst>
                <a:gd name="T0" fmla="*/ 598 w 652"/>
                <a:gd name="T1" fmla="*/ 0 h 315"/>
                <a:gd name="T2" fmla="*/ 0 w 652"/>
                <a:gd name="T3" fmla="*/ 0 h 315"/>
                <a:gd name="T4" fmla="*/ 0 w 652"/>
                <a:gd name="T5" fmla="*/ 259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89" name="Freeform 83"/>
            <p:cNvSpPr>
              <a:spLocks/>
            </p:cNvSpPr>
            <p:nvPr/>
          </p:nvSpPr>
          <p:spPr bwMode="auto">
            <a:xfrm flipV="1">
              <a:off x="1137" y="1637"/>
              <a:ext cx="519" cy="297"/>
            </a:xfrm>
            <a:custGeom>
              <a:avLst/>
              <a:gdLst>
                <a:gd name="T0" fmla="*/ 519 w 652"/>
                <a:gd name="T1" fmla="*/ 0 h 315"/>
                <a:gd name="T2" fmla="*/ 0 w 652"/>
                <a:gd name="T3" fmla="*/ 0 h 315"/>
                <a:gd name="T4" fmla="*/ 0 w 652"/>
                <a:gd name="T5" fmla="*/ 297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490" name="Group 84"/>
            <p:cNvGrpSpPr>
              <a:grpSpLocks/>
            </p:cNvGrpSpPr>
            <p:nvPr/>
          </p:nvGrpSpPr>
          <p:grpSpPr bwMode="auto">
            <a:xfrm>
              <a:off x="1034" y="1467"/>
              <a:ext cx="198" cy="177"/>
              <a:chOff x="3121" y="2250"/>
              <a:chExt cx="113" cy="128"/>
            </a:xfrm>
          </p:grpSpPr>
          <p:sp>
            <p:nvSpPr>
              <p:cNvPr id="20524" name="AutoShape 85"/>
              <p:cNvSpPr>
                <a:spLocks noChangeArrowheads="1"/>
              </p:cNvSpPr>
              <p:nvPr/>
            </p:nvSpPr>
            <p:spPr bwMode="auto">
              <a:xfrm>
                <a:off x="3129" y="2254"/>
                <a:ext cx="98" cy="124"/>
              </a:xfrm>
              <a:prstGeom prst="triangle">
                <a:avLst>
                  <a:gd name="adj" fmla="val 50000"/>
                </a:avLst>
              </a:prstGeom>
              <a:solidFill>
                <a:srgbClr val="6600FF"/>
              </a:solidFill>
              <a:ln w="19050">
                <a:solidFill>
                  <a:srgbClr val="66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86"/>
              <p:cNvSpPr>
                <a:spLocks noChangeShapeType="1"/>
              </p:cNvSpPr>
              <p:nvPr/>
            </p:nvSpPr>
            <p:spPr bwMode="auto">
              <a:xfrm>
                <a:off x="3121" y="2250"/>
                <a:ext cx="113" cy="1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7975" name="Text Box 87"/>
            <p:cNvSpPr txBox="1">
              <a:spLocks noChangeArrowheads="1"/>
            </p:cNvSpPr>
            <p:nvPr/>
          </p:nvSpPr>
          <p:spPr bwMode="auto">
            <a:xfrm>
              <a:off x="206" y="1283"/>
              <a:ext cx="782" cy="6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defRPr/>
              </a:pPr>
              <a:r>
                <a:rPr lang="en-US" b="1" i="1" smtClean="0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Free Wheeling Diode</a:t>
              </a:r>
              <a:endParaRPr lang="en-US" b="1" i="1" baseline="-25000" smtClean="0">
                <a:solidFill>
                  <a:srgbClr val="66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492" name="Line 88"/>
            <p:cNvSpPr>
              <a:spLocks noChangeShapeType="1"/>
            </p:cNvSpPr>
            <p:nvPr/>
          </p:nvSpPr>
          <p:spPr bwMode="auto">
            <a:xfrm flipV="1">
              <a:off x="1738" y="1002"/>
              <a:ext cx="1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3" name="Oval 90"/>
            <p:cNvSpPr>
              <a:spLocks noChangeArrowheads="1"/>
            </p:cNvSpPr>
            <p:nvPr/>
          </p:nvSpPr>
          <p:spPr bwMode="auto">
            <a:xfrm rot="10800000" flipH="1" flipV="1">
              <a:off x="1194" y="2186"/>
              <a:ext cx="579" cy="5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91"/>
            <p:cNvSpPr>
              <a:spLocks noChangeShapeType="1"/>
            </p:cNvSpPr>
            <p:nvPr/>
          </p:nvSpPr>
          <p:spPr bwMode="auto">
            <a:xfrm rot="10800000" flipH="1" flipV="1">
              <a:off x="1372" y="2549"/>
              <a:ext cx="283" cy="163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5" name="Line 92"/>
            <p:cNvSpPr>
              <a:spLocks noChangeShapeType="1"/>
            </p:cNvSpPr>
            <p:nvPr/>
          </p:nvSpPr>
          <p:spPr bwMode="auto">
            <a:xfrm rot="10800000" flipH="1">
              <a:off x="1372" y="2240"/>
              <a:ext cx="269" cy="16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6" name="Line 93"/>
            <p:cNvSpPr>
              <a:spLocks noChangeShapeType="1"/>
            </p:cNvSpPr>
            <p:nvPr/>
          </p:nvSpPr>
          <p:spPr bwMode="auto">
            <a:xfrm rot="10800000" flipH="1">
              <a:off x="1030" y="2474"/>
              <a:ext cx="321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7" name="Line 94"/>
            <p:cNvSpPr>
              <a:spLocks noChangeShapeType="1"/>
            </p:cNvSpPr>
            <p:nvPr/>
          </p:nvSpPr>
          <p:spPr bwMode="auto">
            <a:xfrm>
              <a:off x="1648" y="2714"/>
              <a:ext cx="7" cy="14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8" name="Line 95"/>
            <p:cNvSpPr>
              <a:spLocks noChangeShapeType="1"/>
            </p:cNvSpPr>
            <p:nvPr/>
          </p:nvSpPr>
          <p:spPr bwMode="auto">
            <a:xfrm rot="10800000">
              <a:off x="1642" y="2081"/>
              <a:ext cx="0" cy="16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99" name="Line 96"/>
            <p:cNvSpPr>
              <a:spLocks noChangeShapeType="1"/>
            </p:cNvSpPr>
            <p:nvPr/>
          </p:nvSpPr>
          <p:spPr bwMode="auto">
            <a:xfrm>
              <a:off x="1369" y="2309"/>
              <a:ext cx="0" cy="36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0500" name="Group 105"/>
            <p:cNvGrpSpPr>
              <a:grpSpLocks/>
            </p:cNvGrpSpPr>
            <p:nvPr/>
          </p:nvGrpSpPr>
          <p:grpSpPr bwMode="auto">
            <a:xfrm>
              <a:off x="1649" y="1384"/>
              <a:ext cx="188" cy="368"/>
              <a:chOff x="1595" y="1174"/>
              <a:chExt cx="188" cy="368"/>
            </a:xfrm>
          </p:grpSpPr>
          <p:grpSp>
            <p:nvGrpSpPr>
              <p:cNvPr id="20512" name="Group 72"/>
              <p:cNvGrpSpPr>
                <a:grpSpLocks/>
              </p:cNvGrpSpPr>
              <p:nvPr/>
            </p:nvGrpSpPr>
            <p:grpSpPr bwMode="auto">
              <a:xfrm>
                <a:off x="1595" y="1174"/>
                <a:ext cx="188" cy="358"/>
                <a:chOff x="3415" y="2222"/>
                <a:chExt cx="153" cy="292"/>
              </a:xfrm>
            </p:grpSpPr>
            <p:sp>
              <p:nvSpPr>
                <p:cNvPr id="20515" name="Oval 73"/>
                <p:cNvSpPr>
                  <a:spLocks noChangeArrowheads="1"/>
                </p:cNvSpPr>
                <p:nvPr/>
              </p:nvSpPr>
              <p:spPr bwMode="auto">
                <a:xfrm>
                  <a:off x="3415" y="2311"/>
                  <a:ext cx="144" cy="49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6" name="Oval 74"/>
                <p:cNvSpPr>
                  <a:spLocks noChangeArrowheads="1"/>
                </p:cNvSpPr>
                <p:nvPr/>
              </p:nvSpPr>
              <p:spPr bwMode="auto">
                <a:xfrm>
                  <a:off x="3415" y="2375"/>
                  <a:ext cx="144" cy="48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Oval 75"/>
                <p:cNvSpPr>
                  <a:spLocks noChangeArrowheads="1"/>
                </p:cNvSpPr>
                <p:nvPr/>
              </p:nvSpPr>
              <p:spPr bwMode="auto">
                <a:xfrm>
                  <a:off x="3415" y="2435"/>
                  <a:ext cx="144" cy="49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8" name="Oval 76"/>
                <p:cNvSpPr>
                  <a:spLocks noChangeArrowheads="1"/>
                </p:cNvSpPr>
                <p:nvPr/>
              </p:nvSpPr>
              <p:spPr bwMode="auto">
                <a:xfrm>
                  <a:off x="3415" y="2251"/>
                  <a:ext cx="144" cy="48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Freeform 77"/>
                <p:cNvSpPr>
                  <a:spLocks/>
                </p:cNvSpPr>
                <p:nvPr/>
              </p:nvSpPr>
              <p:spPr bwMode="auto">
                <a:xfrm>
                  <a:off x="3532" y="2222"/>
                  <a:ext cx="36" cy="51"/>
                </a:xfrm>
                <a:custGeom>
                  <a:avLst/>
                  <a:gdLst>
                    <a:gd name="T0" fmla="*/ 0 w 50"/>
                    <a:gd name="T1" fmla="*/ 0 h 250"/>
                    <a:gd name="T2" fmla="*/ 22 w 50"/>
                    <a:gd name="T3" fmla="*/ 12 h 250"/>
                    <a:gd name="T4" fmla="*/ 36 w 50"/>
                    <a:gd name="T5" fmla="*/ 31 h 250"/>
                    <a:gd name="T6" fmla="*/ 22 w 50"/>
                    <a:gd name="T7" fmla="*/ 51 h 2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"/>
                    <a:gd name="T13" fmla="*/ 0 h 250"/>
                    <a:gd name="T14" fmla="*/ 50 w 50"/>
                    <a:gd name="T15" fmla="*/ 250 h 2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" h="250">
                      <a:moveTo>
                        <a:pt x="0" y="0"/>
                      </a:moveTo>
                      <a:cubicBezTo>
                        <a:pt x="11" y="17"/>
                        <a:pt x="22" y="35"/>
                        <a:pt x="30" y="60"/>
                      </a:cubicBezTo>
                      <a:cubicBezTo>
                        <a:pt x="38" y="85"/>
                        <a:pt x="50" y="118"/>
                        <a:pt x="50" y="150"/>
                      </a:cubicBezTo>
                      <a:cubicBezTo>
                        <a:pt x="50" y="182"/>
                        <a:pt x="38" y="227"/>
                        <a:pt x="30" y="25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20" name="Freeform 78"/>
                <p:cNvSpPr>
                  <a:spLocks/>
                </p:cNvSpPr>
                <p:nvPr/>
              </p:nvSpPr>
              <p:spPr bwMode="auto">
                <a:xfrm>
                  <a:off x="3554" y="2268"/>
                  <a:ext cx="12" cy="64"/>
                </a:xfrm>
                <a:custGeom>
                  <a:avLst/>
                  <a:gdLst>
                    <a:gd name="T0" fmla="*/ 0 w 50"/>
                    <a:gd name="T1" fmla="*/ 0 h 250"/>
                    <a:gd name="T2" fmla="*/ 7 w 50"/>
                    <a:gd name="T3" fmla="*/ 15 h 250"/>
                    <a:gd name="T4" fmla="*/ 12 w 50"/>
                    <a:gd name="T5" fmla="*/ 38 h 250"/>
                    <a:gd name="T6" fmla="*/ 7 w 50"/>
                    <a:gd name="T7" fmla="*/ 64 h 2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"/>
                    <a:gd name="T13" fmla="*/ 0 h 250"/>
                    <a:gd name="T14" fmla="*/ 50 w 50"/>
                    <a:gd name="T15" fmla="*/ 250 h 2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" h="250">
                      <a:moveTo>
                        <a:pt x="0" y="0"/>
                      </a:moveTo>
                      <a:cubicBezTo>
                        <a:pt x="11" y="17"/>
                        <a:pt x="22" y="35"/>
                        <a:pt x="30" y="60"/>
                      </a:cubicBezTo>
                      <a:cubicBezTo>
                        <a:pt x="38" y="85"/>
                        <a:pt x="50" y="118"/>
                        <a:pt x="50" y="150"/>
                      </a:cubicBezTo>
                      <a:cubicBezTo>
                        <a:pt x="50" y="182"/>
                        <a:pt x="38" y="227"/>
                        <a:pt x="30" y="25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21" name="Freeform 79"/>
                <p:cNvSpPr>
                  <a:spLocks/>
                </p:cNvSpPr>
                <p:nvPr/>
              </p:nvSpPr>
              <p:spPr bwMode="auto">
                <a:xfrm>
                  <a:off x="3556" y="2329"/>
                  <a:ext cx="12" cy="63"/>
                </a:xfrm>
                <a:custGeom>
                  <a:avLst/>
                  <a:gdLst>
                    <a:gd name="T0" fmla="*/ 0 w 50"/>
                    <a:gd name="T1" fmla="*/ 0 h 250"/>
                    <a:gd name="T2" fmla="*/ 7 w 50"/>
                    <a:gd name="T3" fmla="*/ 15 h 250"/>
                    <a:gd name="T4" fmla="*/ 12 w 50"/>
                    <a:gd name="T5" fmla="*/ 38 h 250"/>
                    <a:gd name="T6" fmla="*/ 7 w 50"/>
                    <a:gd name="T7" fmla="*/ 63 h 2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"/>
                    <a:gd name="T13" fmla="*/ 0 h 250"/>
                    <a:gd name="T14" fmla="*/ 50 w 50"/>
                    <a:gd name="T15" fmla="*/ 250 h 2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" h="250">
                      <a:moveTo>
                        <a:pt x="0" y="0"/>
                      </a:moveTo>
                      <a:cubicBezTo>
                        <a:pt x="11" y="17"/>
                        <a:pt x="22" y="35"/>
                        <a:pt x="30" y="60"/>
                      </a:cubicBezTo>
                      <a:cubicBezTo>
                        <a:pt x="38" y="85"/>
                        <a:pt x="50" y="118"/>
                        <a:pt x="50" y="150"/>
                      </a:cubicBezTo>
                      <a:cubicBezTo>
                        <a:pt x="50" y="182"/>
                        <a:pt x="38" y="227"/>
                        <a:pt x="30" y="25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22" name="Freeform 80"/>
                <p:cNvSpPr>
                  <a:spLocks/>
                </p:cNvSpPr>
                <p:nvPr/>
              </p:nvSpPr>
              <p:spPr bwMode="auto">
                <a:xfrm>
                  <a:off x="3554" y="2392"/>
                  <a:ext cx="12" cy="64"/>
                </a:xfrm>
                <a:custGeom>
                  <a:avLst/>
                  <a:gdLst>
                    <a:gd name="T0" fmla="*/ 0 w 50"/>
                    <a:gd name="T1" fmla="*/ 0 h 250"/>
                    <a:gd name="T2" fmla="*/ 7 w 50"/>
                    <a:gd name="T3" fmla="*/ 15 h 250"/>
                    <a:gd name="T4" fmla="*/ 12 w 50"/>
                    <a:gd name="T5" fmla="*/ 38 h 250"/>
                    <a:gd name="T6" fmla="*/ 7 w 50"/>
                    <a:gd name="T7" fmla="*/ 64 h 2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"/>
                    <a:gd name="T13" fmla="*/ 0 h 250"/>
                    <a:gd name="T14" fmla="*/ 50 w 50"/>
                    <a:gd name="T15" fmla="*/ 250 h 2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" h="250">
                      <a:moveTo>
                        <a:pt x="0" y="0"/>
                      </a:moveTo>
                      <a:cubicBezTo>
                        <a:pt x="11" y="17"/>
                        <a:pt x="22" y="35"/>
                        <a:pt x="30" y="60"/>
                      </a:cubicBezTo>
                      <a:cubicBezTo>
                        <a:pt x="38" y="85"/>
                        <a:pt x="50" y="118"/>
                        <a:pt x="50" y="150"/>
                      </a:cubicBezTo>
                      <a:cubicBezTo>
                        <a:pt x="50" y="182"/>
                        <a:pt x="38" y="227"/>
                        <a:pt x="30" y="25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523" name="Freeform 81"/>
                <p:cNvSpPr>
                  <a:spLocks/>
                </p:cNvSpPr>
                <p:nvPr/>
              </p:nvSpPr>
              <p:spPr bwMode="auto">
                <a:xfrm>
                  <a:off x="3522" y="2456"/>
                  <a:ext cx="45" cy="58"/>
                </a:xfrm>
                <a:custGeom>
                  <a:avLst/>
                  <a:gdLst>
                    <a:gd name="T0" fmla="*/ 36 w 198"/>
                    <a:gd name="T1" fmla="*/ 0 h 230"/>
                    <a:gd name="T2" fmla="*/ 43 w 198"/>
                    <a:gd name="T3" fmla="*/ 15 h 230"/>
                    <a:gd name="T4" fmla="*/ 43 w 198"/>
                    <a:gd name="T5" fmla="*/ 30 h 230"/>
                    <a:gd name="T6" fmla="*/ 32 w 198"/>
                    <a:gd name="T7" fmla="*/ 50 h 230"/>
                    <a:gd name="T8" fmla="*/ 0 w 198"/>
                    <a:gd name="T9" fmla="*/ 58 h 2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8"/>
                    <a:gd name="T16" fmla="*/ 0 h 230"/>
                    <a:gd name="T17" fmla="*/ 198 w 198"/>
                    <a:gd name="T18" fmla="*/ 230 h 2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8" h="230">
                      <a:moveTo>
                        <a:pt x="160" y="0"/>
                      </a:moveTo>
                      <a:cubicBezTo>
                        <a:pt x="172" y="20"/>
                        <a:pt x="185" y="40"/>
                        <a:pt x="190" y="60"/>
                      </a:cubicBezTo>
                      <a:cubicBezTo>
                        <a:pt x="195" y="80"/>
                        <a:pt x="198" y="97"/>
                        <a:pt x="190" y="120"/>
                      </a:cubicBezTo>
                      <a:cubicBezTo>
                        <a:pt x="182" y="143"/>
                        <a:pt x="172" y="182"/>
                        <a:pt x="140" y="200"/>
                      </a:cubicBezTo>
                      <a:cubicBezTo>
                        <a:pt x="108" y="218"/>
                        <a:pt x="54" y="224"/>
                        <a:pt x="0" y="23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0513" name="Freeform 97"/>
              <p:cNvSpPr>
                <a:spLocks/>
              </p:cNvSpPr>
              <p:nvPr/>
            </p:nvSpPr>
            <p:spPr bwMode="auto">
              <a:xfrm>
                <a:off x="1690" y="1179"/>
                <a:ext cx="49" cy="2"/>
              </a:xfrm>
              <a:custGeom>
                <a:avLst/>
                <a:gdLst>
                  <a:gd name="T0" fmla="*/ 0 w 40"/>
                  <a:gd name="T1" fmla="*/ 0 h 1"/>
                  <a:gd name="T2" fmla="*/ 49 w 40"/>
                  <a:gd name="T3" fmla="*/ 0 h 1"/>
                  <a:gd name="T4" fmla="*/ 0 60000 65536"/>
                  <a:gd name="T5" fmla="*/ 0 60000 65536"/>
                  <a:gd name="T6" fmla="*/ 0 w 40"/>
                  <a:gd name="T7" fmla="*/ 0 h 1"/>
                  <a:gd name="T8" fmla="*/ 40 w 4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1">
                    <a:moveTo>
                      <a:pt x="0" y="0"/>
                    </a:moveTo>
                    <a:cubicBezTo>
                      <a:pt x="13" y="0"/>
                      <a:pt x="27" y="0"/>
                      <a:pt x="40" y="0"/>
                    </a:cubicBezTo>
                  </a:path>
                </a:pathLst>
              </a:custGeom>
              <a:noFill/>
              <a:ln w="1905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4" name="Freeform 98"/>
              <p:cNvSpPr>
                <a:spLocks/>
              </p:cNvSpPr>
              <p:nvPr/>
            </p:nvSpPr>
            <p:spPr bwMode="auto">
              <a:xfrm>
                <a:off x="1690" y="1535"/>
                <a:ext cx="49" cy="7"/>
              </a:xfrm>
              <a:custGeom>
                <a:avLst/>
                <a:gdLst>
                  <a:gd name="T0" fmla="*/ 0 w 40"/>
                  <a:gd name="T1" fmla="*/ 7 h 6"/>
                  <a:gd name="T2" fmla="*/ 49 w 40"/>
                  <a:gd name="T3" fmla="*/ 2 h 6"/>
                  <a:gd name="T4" fmla="*/ 0 60000 65536"/>
                  <a:gd name="T5" fmla="*/ 0 60000 65536"/>
                  <a:gd name="T6" fmla="*/ 0 w 40"/>
                  <a:gd name="T7" fmla="*/ 0 h 6"/>
                  <a:gd name="T8" fmla="*/ 40 w 40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6">
                    <a:moveTo>
                      <a:pt x="0" y="6"/>
                    </a:moveTo>
                    <a:cubicBezTo>
                      <a:pt x="24" y="0"/>
                      <a:pt x="11" y="2"/>
                      <a:pt x="40" y="2"/>
                    </a:cubicBezTo>
                  </a:path>
                </a:pathLst>
              </a:custGeom>
              <a:noFill/>
              <a:ln w="1905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0501" name="Line 100"/>
            <p:cNvSpPr>
              <a:spLocks noChangeShapeType="1"/>
            </p:cNvSpPr>
            <p:nvPr/>
          </p:nvSpPr>
          <p:spPr bwMode="auto">
            <a:xfrm>
              <a:off x="1667" y="2858"/>
              <a:ext cx="1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2" name="Line 101"/>
            <p:cNvSpPr>
              <a:spLocks noChangeShapeType="1"/>
            </p:cNvSpPr>
            <p:nvPr/>
          </p:nvSpPr>
          <p:spPr bwMode="auto">
            <a:xfrm>
              <a:off x="1549" y="3348"/>
              <a:ext cx="2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3" name="Line 102"/>
            <p:cNvSpPr>
              <a:spLocks noChangeShapeType="1"/>
            </p:cNvSpPr>
            <p:nvPr/>
          </p:nvSpPr>
          <p:spPr bwMode="auto">
            <a:xfrm>
              <a:off x="1608" y="3407"/>
              <a:ext cx="1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4" name="Line 103"/>
            <p:cNvSpPr>
              <a:spLocks noChangeShapeType="1"/>
            </p:cNvSpPr>
            <p:nvPr/>
          </p:nvSpPr>
          <p:spPr bwMode="auto">
            <a:xfrm>
              <a:off x="1637" y="3476"/>
              <a:ext cx="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5" name="Text Box 104"/>
            <p:cNvSpPr txBox="1">
              <a:spLocks noChangeArrowheads="1"/>
            </p:cNvSpPr>
            <p:nvPr/>
          </p:nvSpPr>
          <p:spPr bwMode="auto">
            <a:xfrm>
              <a:off x="1254" y="773"/>
              <a:ext cx="63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/>
                <a:t>V</a:t>
              </a:r>
              <a:r>
                <a:rPr lang="en-US" baseline="-25000"/>
                <a:t>CC</a:t>
              </a:r>
            </a:p>
          </p:txBody>
        </p:sp>
        <p:sp>
          <p:nvSpPr>
            <p:cNvPr id="20506" name="Freeform 110"/>
            <p:cNvSpPr>
              <a:spLocks/>
            </p:cNvSpPr>
            <p:nvPr/>
          </p:nvSpPr>
          <p:spPr bwMode="auto">
            <a:xfrm>
              <a:off x="1656" y="1752"/>
              <a:ext cx="90" cy="336"/>
            </a:xfrm>
            <a:custGeom>
              <a:avLst/>
              <a:gdLst>
                <a:gd name="T0" fmla="*/ 90 w 90"/>
                <a:gd name="T1" fmla="*/ 0 h 336"/>
                <a:gd name="T2" fmla="*/ 90 w 90"/>
                <a:gd name="T3" fmla="*/ 66 h 336"/>
                <a:gd name="T4" fmla="*/ 0 w 90"/>
                <a:gd name="T5" fmla="*/ 66 h 336"/>
                <a:gd name="T6" fmla="*/ 0 w 90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336"/>
                <a:gd name="T14" fmla="*/ 90 w 90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336">
                  <a:moveTo>
                    <a:pt x="90" y="0"/>
                  </a:moveTo>
                  <a:lnTo>
                    <a:pt x="90" y="66"/>
                  </a:lnTo>
                  <a:lnTo>
                    <a:pt x="0" y="66"/>
                  </a:lnTo>
                  <a:lnTo>
                    <a:pt x="0" y="3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7" name="Text Box 111"/>
            <p:cNvSpPr txBox="1">
              <a:spLocks noChangeArrowheads="1"/>
            </p:cNvSpPr>
            <p:nvPr/>
          </p:nvSpPr>
          <p:spPr bwMode="auto">
            <a:xfrm>
              <a:off x="1796" y="1680"/>
              <a:ext cx="25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20508" name="Line 112"/>
            <p:cNvSpPr>
              <a:spLocks noChangeShapeType="1"/>
            </p:cNvSpPr>
            <p:nvPr/>
          </p:nvSpPr>
          <p:spPr bwMode="auto">
            <a:xfrm>
              <a:off x="1822" y="1320"/>
              <a:ext cx="96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09" name="Text Box 113"/>
            <p:cNvSpPr txBox="1">
              <a:spLocks noChangeArrowheads="1"/>
            </p:cNvSpPr>
            <p:nvPr/>
          </p:nvSpPr>
          <p:spPr bwMode="auto">
            <a:xfrm>
              <a:off x="1897" y="1378"/>
              <a:ext cx="50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Back </a:t>
              </a:r>
            </a:p>
            <a:p>
              <a:pPr eaLnBrk="1" hangingPunct="1"/>
              <a:r>
                <a:rPr lang="en-GB">
                  <a:solidFill>
                    <a:srgbClr val="FFFF00"/>
                  </a:solidFill>
                </a:rPr>
                <a:t>emf</a:t>
              </a:r>
            </a:p>
          </p:txBody>
        </p:sp>
        <p:sp>
          <p:nvSpPr>
            <p:cNvPr id="20510" name="Freeform 117"/>
            <p:cNvSpPr>
              <a:spLocks/>
            </p:cNvSpPr>
            <p:nvPr/>
          </p:nvSpPr>
          <p:spPr bwMode="auto">
            <a:xfrm>
              <a:off x="1284" y="1272"/>
              <a:ext cx="264" cy="546"/>
            </a:xfrm>
            <a:custGeom>
              <a:avLst/>
              <a:gdLst>
                <a:gd name="T0" fmla="*/ 264 w 264"/>
                <a:gd name="T1" fmla="*/ 468 h 546"/>
                <a:gd name="T2" fmla="*/ 264 w 264"/>
                <a:gd name="T3" fmla="*/ 546 h 546"/>
                <a:gd name="T4" fmla="*/ 0 w 264"/>
                <a:gd name="T5" fmla="*/ 546 h 546"/>
                <a:gd name="T6" fmla="*/ 0 w 264"/>
                <a:gd name="T7" fmla="*/ 0 h 546"/>
                <a:gd name="T8" fmla="*/ 258 w 264"/>
                <a:gd name="T9" fmla="*/ 0 h 546"/>
                <a:gd name="T10" fmla="*/ 258 w 264"/>
                <a:gd name="T11" fmla="*/ 168 h 5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4"/>
                <a:gd name="T19" fmla="*/ 0 h 546"/>
                <a:gd name="T20" fmla="*/ 264 w 264"/>
                <a:gd name="T21" fmla="*/ 546 h 5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4" h="546">
                  <a:moveTo>
                    <a:pt x="264" y="468"/>
                  </a:moveTo>
                  <a:lnTo>
                    <a:pt x="264" y="546"/>
                  </a:lnTo>
                  <a:lnTo>
                    <a:pt x="0" y="546"/>
                  </a:lnTo>
                  <a:lnTo>
                    <a:pt x="0" y="0"/>
                  </a:lnTo>
                  <a:lnTo>
                    <a:pt x="258" y="0"/>
                  </a:lnTo>
                  <a:lnTo>
                    <a:pt x="258" y="168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511" name="Text Box 118"/>
            <p:cNvSpPr txBox="1">
              <a:spLocks noChangeArrowheads="1"/>
            </p:cNvSpPr>
            <p:nvPr/>
          </p:nvSpPr>
          <p:spPr bwMode="auto">
            <a:xfrm>
              <a:off x="1332" y="1331"/>
              <a:ext cx="19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</a:rPr>
                <a:t>I</a:t>
              </a:r>
            </a:p>
          </p:txBody>
        </p:sp>
      </p:grp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338" y="6446838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20485" name="Text Box 123"/>
          <p:cNvSpPr txBox="1">
            <a:spLocks noChangeArrowheads="1"/>
          </p:cNvSpPr>
          <p:nvPr/>
        </p:nvSpPr>
        <p:spPr bwMode="auto">
          <a:xfrm>
            <a:off x="254000" y="1443038"/>
            <a:ext cx="547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b="1">
                <a:solidFill>
                  <a:srgbClr val="FFFF00"/>
                </a:solidFill>
              </a:rPr>
              <a:t>Purpose of Free-Wheeling Diode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2664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FF00"/>
                </a:solidFill>
              </a:rPr>
              <a:t>Other thermistor applications</a:t>
            </a:r>
          </a:p>
          <a:p>
            <a:pPr lvl="1" eaLnBrk="1" hangingPunct="1">
              <a:defRPr/>
            </a:pPr>
            <a:r>
              <a:rPr lang="en-GB" dirty="0" smtClean="0"/>
              <a:t>To automatically switch a kettle off when water has reached boiling point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To maintain constant temperature in air-conditioning and heating systems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7266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dirty="0" smtClean="0">
                <a:effectLst/>
                <a:cs typeface="Times New Roman" pitchFamily="18" charset="0"/>
              </a:rPr>
              <a:t>Operates on principle that water is a better conductor of electricity compared to air</a:t>
            </a:r>
          </a:p>
          <a:p>
            <a:pPr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Resistance</a:t>
            </a:r>
            <a:r>
              <a:rPr lang="en-GB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 between the moisture </a:t>
            </a:r>
            <a:r>
              <a:rPr lang="en-US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sensor </a:t>
            </a:r>
            <a:r>
              <a:rPr lang="en-GB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contacts changes in the following manner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High resistance (open circuit) when dry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dirty="0" smtClean="0">
                <a:solidFill>
                  <a:srgbClr val="FFFF00"/>
                </a:solidFill>
                <a:effectLst/>
                <a:cs typeface="Times New Roman" pitchFamily="18" charset="0"/>
              </a:rPr>
              <a:t>Low resistance (closed circuit) when wet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defRPr/>
            </a:pPr>
            <a:endParaRPr lang="en-GB" dirty="0" smtClean="0">
              <a:solidFill>
                <a:srgbClr val="FFFF00"/>
              </a:solidFill>
              <a:effectLst/>
              <a:cs typeface="Times New Roman" pitchFamily="18" charset="0"/>
            </a:endParaRP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22-3 Moisture Sensor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1363663"/>
            <a:ext cx="8229600" cy="513556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400" dirty="0">
                <a:solidFill>
                  <a:srgbClr val="66FFFF"/>
                </a:solidFill>
              </a:rPr>
              <a:t>After completing </a:t>
            </a:r>
            <a:r>
              <a:rPr lang="en-US" sz="2400" dirty="0" smtClean="0">
                <a:solidFill>
                  <a:srgbClr val="66FFFF"/>
                </a:solidFill>
              </a:rPr>
              <a:t>this </a:t>
            </a:r>
            <a:r>
              <a:rPr lang="en-US" sz="2400" dirty="0">
                <a:solidFill>
                  <a:srgbClr val="66FFFF"/>
                </a:solidFill>
              </a:rPr>
              <a:t>chapter</a:t>
            </a:r>
            <a:r>
              <a:rPr lang="en-GB" sz="2400" dirty="0">
                <a:solidFill>
                  <a:srgbClr val="66FFFF"/>
                </a:solidFill>
              </a:rPr>
              <a:t>, you will be able to</a:t>
            </a:r>
            <a:r>
              <a:rPr lang="en-GB" sz="2400" dirty="0" smtClean="0">
                <a:solidFill>
                  <a:srgbClr val="66FFFF"/>
                </a:solidFill>
              </a:rPr>
              <a:t>:</a:t>
            </a:r>
            <a:endParaRPr lang="en-GB" sz="2400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Know three types of transducers or sensors.</a:t>
            </a:r>
          </a:p>
          <a:p>
            <a:pPr eaLnBrk="1" hangingPunct="1">
              <a:defRPr/>
            </a:pPr>
            <a:r>
              <a:rPr lang="en-GB" sz="2400" dirty="0" smtClean="0"/>
              <a:t>Describe the principle of operation of light dependent resistors (LDRs).</a:t>
            </a: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Understand how an automatic lighting circuit works.</a:t>
            </a:r>
          </a:p>
          <a:p>
            <a:pPr eaLnBrk="1" hangingPunct="1">
              <a:defRPr/>
            </a:pPr>
            <a:r>
              <a:rPr lang="en-GB" sz="2400" dirty="0" smtClean="0"/>
              <a:t>Explain how thermistors are used for temperature sensing.</a:t>
            </a: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Understand the operation of an automatic fire alarm circuit.</a:t>
            </a:r>
          </a:p>
          <a:p>
            <a:pPr eaLnBrk="1" hangingPunct="1">
              <a:defRPr/>
            </a:pPr>
            <a:r>
              <a:rPr lang="en-GB" sz="2400" dirty="0" smtClean="0"/>
              <a:t>Appreciate the use of a free-wheeling diode to protect the transistor used for switching applications.</a:t>
            </a:r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Understand the operation of a moisture sensing device and circuit.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5346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66"/>
          <p:cNvGrpSpPr>
            <a:grpSpLocks/>
          </p:cNvGrpSpPr>
          <p:nvPr/>
        </p:nvGrpSpPr>
        <p:grpSpPr bwMode="auto">
          <a:xfrm>
            <a:off x="539750" y="2200275"/>
            <a:ext cx="8178800" cy="3989388"/>
            <a:chOff x="190" y="1386"/>
            <a:chExt cx="5152" cy="2513"/>
          </a:xfrm>
        </p:grpSpPr>
        <p:sp>
          <p:nvSpPr>
            <p:cNvPr id="23560" name="Rectangle 164"/>
            <p:cNvSpPr>
              <a:spLocks noChangeArrowheads="1"/>
            </p:cNvSpPr>
            <p:nvPr/>
          </p:nvSpPr>
          <p:spPr bwMode="auto">
            <a:xfrm>
              <a:off x="190" y="1386"/>
              <a:ext cx="5152" cy="25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Text Box 57"/>
            <p:cNvSpPr txBox="1">
              <a:spLocks noChangeArrowheads="1"/>
            </p:cNvSpPr>
            <p:nvPr/>
          </p:nvSpPr>
          <p:spPr bwMode="auto">
            <a:xfrm>
              <a:off x="4590" y="2103"/>
              <a:ext cx="61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AC Supply</a:t>
              </a:r>
              <a:r>
                <a:rPr lang="en-US" sz="2000" baseline="-25000"/>
                <a:t> </a:t>
              </a:r>
              <a:endParaRPr lang="en-US" sz="2000"/>
            </a:p>
          </p:txBody>
        </p:sp>
        <p:sp>
          <p:nvSpPr>
            <p:cNvPr id="23562" name="Rectangle 62"/>
            <p:cNvSpPr>
              <a:spLocks noChangeArrowheads="1"/>
            </p:cNvSpPr>
            <p:nvPr/>
          </p:nvSpPr>
          <p:spPr bwMode="auto">
            <a:xfrm>
              <a:off x="2551" y="2012"/>
              <a:ext cx="575" cy="38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Oval 67"/>
            <p:cNvSpPr>
              <a:spLocks noChangeArrowheads="1"/>
            </p:cNvSpPr>
            <p:nvPr/>
          </p:nvSpPr>
          <p:spPr bwMode="auto">
            <a:xfrm>
              <a:off x="2661" y="2155"/>
              <a:ext cx="144" cy="4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Oval 68"/>
            <p:cNvSpPr>
              <a:spLocks noChangeArrowheads="1"/>
            </p:cNvSpPr>
            <p:nvPr/>
          </p:nvSpPr>
          <p:spPr bwMode="auto">
            <a:xfrm>
              <a:off x="2661" y="2219"/>
              <a:ext cx="144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Oval 69"/>
            <p:cNvSpPr>
              <a:spLocks noChangeArrowheads="1"/>
            </p:cNvSpPr>
            <p:nvPr/>
          </p:nvSpPr>
          <p:spPr bwMode="auto">
            <a:xfrm>
              <a:off x="2661" y="2279"/>
              <a:ext cx="144" cy="4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Oval 70"/>
            <p:cNvSpPr>
              <a:spLocks noChangeArrowheads="1"/>
            </p:cNvSpPr>
            <p:nvPr/>
          </p:nvSpPr>
          <p:spPr bwMode="auto">
            <a:xfrm>
              <a:off x="2661" y="2095"/>
              <a:ext cx="144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71"/>
            <p:cNvSpPr>
              <a:spLocks/>
            </p:cNvSpPr>
            <p:nvPr/>
          </p:nvSpPr>
          <p:spPr bwMode="auto">
            <a:xfrm>
              <a:off x="2778" y="2066"/>
              <a:ext cx="36" cy="51"/>
            </a:xfrm>
            <a:custGeom>
              <a:avLst/>
              <a:gdLst>
                <a:gd name="T0" fmla="*/ 0 w 50"/>
                <a:gd name="T1" fmla="*/ 0 h 250"/>
                <a:gd name="T2" fmla="*/ 22 w 50"/>
                <a:gd name="T3" fmla="*/ 12 h 250"/>
                <a:gd name="T4" fmla="*/ 36 w 50"/>
                <a:gd name="T5" fmla="*/ 31 h 250"/>
                <a:gd name="T6" fmla="*/ 22 w 50"/>
                <a:gd name="T7" fmla="*/ 51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250"/>
                <a:gd name="T14" fmla="*/ 50 w 50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250">
                  <a:moveTo>
                    <a:pt x="0" y="0"/>
                  </a:moveTo>
                  <a:cubicBezTo>
                    <a:pt x="11" y="17"/>
                    <a:pt x="22" y="35"/>
                    <a:pt x="30" y="60"/>
                  </a:cubicBezTo>
                  <a:cubicBezTo>
                    <a:pt x="38" y="85"/>
                    <a:pt x="50" y="118"/>
                    <a:pt x="50" y="150"/>
                  </a:cubicBezTo>
                  <a:cubicBezTo>
                    <a:pt x="50" y="182"/>
                    <a:pt x="38" y="227"/>
                    <a:pt x="30" y="25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8" name="Freeform 72"/>
            <p:cNvSpPr>
              <a:spLocks/>
            </p:cNvSpPr>
            <p:nvPr/>
          </p:nvSpPr>
          <p:spPr bwMode="auto">
            <a:xfrm>
              <a:off x="2800" y="2112"/>
              <a:ext cx="12" cy="64"/>
            </a:xfrm>
            <a:custGeom>
              <a:avLst/>
              <a:gdLst>
                <a:gd name="T0" fmla="*/ 0 w 50"/>
                <a:gd name="T1" fmla="*/ 0 h 250"/>
                <a:gd name="T2" fmla="*/ 7 w 50"/>
                <a:gd name="T3" fmla="*/ 15 h 250"/>
                <a:gd name="T4" fmla="*/ 12 w 50"/>
                <a:gd name="T5" fmla="*/ 38 h 250"/>
                <a:gd name="T6" fmla="*/ 7 w 50"/>
                <a:gd name="T7" fmla="*/ 64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250"/>
                <a:gd name="T14" fmla="*/ 50 w 50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250">
                  <a:moveTo>
                    <a:pt x="0" y="0"/>
                  </a:moveTo>
                  <a:cubicBezTo>
                    <a:pt x="11" y="17"/>
                    <a:pt x="22" y="35"/>
                    <a:pt x="30" y="60"/>
                  </a:cubicBezTo>
                  <a:cubicBezTo>
                    <a:pt x="38" y="85"/>
                    <a:pt x="50" y="118"/>
                    <a:pt x="50" y="150"/>
                  </a:cubicBezTo>
                  <a:cubicBezTo>
                    <a:pt x="50" y="182"/>
                    <a:pt x="38" y="227"/>
                    <a:pt x="30" y="25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69" name="Freeform 73"/>
            <p:cNvSpPr>
              <a:spLocks/>
            </p:cNvSpPr>
            <p:nvPr/>
          </p:nvSpPr>
          <p:spPr bwMode="auto">
            <a:xfrm>
              <a:off x="2802" y="2173"/>
              <a:ext cx="12" cy="63"/>
            </a:xfrm>
            <a:custGeom>
              <a:avLst/>
              <a:gdLst>
                <a:gd name="T0" fmla="*/ 0 w 50"/>
                <a:gd name="T1" fmla="*/ 0 h 250"/>
                <a:gd name="T2" fmla="*/ 7 w 50"/>
                <a:gd name="T3" fmla="*/ 15 h 250"/>
                <a:gd name="T4" fmla="*/ 12 w 50"/>
                <a:gd name="T5" fmla="*/ 38 h 250"/>
                <a:gd name="T6" fmla="*/ 7 w 50"/>
                <a:gd name="T7" fmla="*/ 63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250"/>
                <a:gd name="T14" fmla="*/ 50 w 50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250">
                  <a:moveTo>
                    <a:pt x="0" y="0"/>
                  </a:moveTo>
                  <a:cubicBezTo>
                    <a:pt x="11" y="17"/>
                    <a:pt x="22" y="35"/>
                    <a:pt x="30" y="60"/>
                  </a:cubicBezTo>
                  <a:cubicBezTo>
                    <a:pt x="38" y="85"/>
                    <a:pt x="50" y="118"/>
                    <a:pt x="50" y="150"/>
                  </a:cubicBezTo>
                  <a:cubicBezTo>
                    <a:pt x="50" y="182"/>
                    <a:pt x="38" y="227"/>
                    <a:pt x="30" y="25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0" name="Freeform 74"/>
            <p:cNvSpPr>
              <a:spLocks/>
            </p:cNvSpPr>
            <p:nvPr/>
          </p:nvSpPr>
          <p:spPr bwMode="auto">
            <a:xfrm>
              <a:off x="2800" y="2236"/>
              <a:ext cx="12" cy="64"/>
            </a:xfrm>
            <a:custGeom>
              <a:avLst/>
              <a:gdLst>
                <a:gd name="T0" fmla="*/ 0 w 50"/>
                <a:gd name="T1" fmla="*/ 0 h 250"/>
                <a:gd name="T2" fmla="*/ 7 w 50"/>
                <a:gd name="T3" fmla="*/ 15 h 250"/>
                <a:gd name="T4" fmla="*/ 12 w 50"/>
                <a:gd name="T5" fmla="*/ 38 h 250"/>
                <a:gd name="T6" fmla="*/ 7 w 50"/>
                <a:gd name="T7" fmla="*/ 64 h 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250"/>
                <a:gd name="T14" fmla="*/ 50 w 50"/>
                <a:gd name="T15" fmla="*/ 250 h 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250">
                  <a:moveTo>
                    <a:pt x="0" y="0"/>
                  </a:moveTo>
                  <a:cubicBezTo>
                    <a:pt x="11" y="17"/>
                    <a:pt x="22" y="35"/>
                    <a:pt x="30" y="60"/>
                  </a:cubicBezTo>
                  <a:cubicBezTo>
                    <a:pt x="38" y="85"/>
                    <a:pt x="50" y="118"/>
                    <a:pt x="50" y="150"/>
                  </a:cubicBezTo>
                  <a:cubicBezTo>
                    <a:pt x="50" y="182"/>
                    <a:pt x="38" y="227"/>
                    <a:pt x="30" y="25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1" name="Freeform 75"/>
            <p:cNvSpPr>
              <a:spLocks/>
            </p:cNvSpPr>
            <p:nvPr/>
          </p:nvSpPr>
          <p:spPr bwMode="auto">
            <a:xfrm>
              <a:off x="2768" y="2300"/>
              <a:ext cx="45" cy="58"/>
            </a:xfrm>
            <a:custGeom>
              <a:avLst/>
              <a:gdLst>
                <a:gd name="T0" fmla="*/ 36 w 198"/>
                <a:gd name="T1" fmla="*/ 0 h 230"/>
                <a:gd name="T2" fmla="*/ 43 w 198"/>
                <a:gd name="T3" fmla="*/ 15 h 230"/>
                <a:gd name="T4" fmla="*/ 43 w 198"/>
                <a:gd name="T5" fmla="*/ 30 h 230"/>
                <a:gd name="T6" fmla="*/ 32 w 198"/>
                <a:gd name="T7" fmla="*/ 50 h 230"/>
                <a:gd name="T8" fmla="*/ 0 w 198"/>
                <a:gd name="T9" fmla="*/ 5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30"/>
                <a:gd name="T17" fmla="*/ 198 w 19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30">
                  <a:moveTo>
                    <a:pt x="160" y="0"/>
                  </a:moveTo>
                  <a:cubicBezTo>
                    <a:pt x="172" y="20"/>
                    <a:pt x="185" y="40"/>
                    <a:pt x="190" y="60"/>
                  </a:cubicBezTo>
                  <a:cubicBezTo>
                    <a:pt x="195" y="80"/>
                    <a:pt x="198" y="97"/>
                    <a:pt x="190" y="120"/>
                  </a:cubicBezTo>
                  <a:cubicBezTo>
                    <a:pt x="182" y="143"/>
                    <a:pt x="172" y="182"/>
                    <a:pt x="140" y="200"/>
                  </a:cubicBezTo>
                  <a:cubicBezTo>
                    <a:pt x="108" y="218"/>
                    <a:pt x="54" y="224"/>
                    <a:pt x="0" y="23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2" name="Freeform 76"/>
            <p:cNvSpPr>
              <a:spLocks/>
            </p:cNvSpPr>
            <p:nvPr/>
          </p:nvSpPr>
          <p:spPr bwMode="auto">
            <a:xfrm>
              <a:off x="2359" y="1947"/>
              <a:ext cx="370" cy="197"/>
            </a:xfrm>
            <a:custGeom>
              <a:avLst/>
              <a:gdLst>
                <a:gd name="T0" fmla="*/ 370 w 652"/>
                <a:gd name="T1" fmla="*/ 0 h 315"/>
                <a:gd name="T2" fmla="*/ 0 w 652"/>
                <a:gd name="T3" fmla="*/ 0 h 315"/>
                <a:gd name="T4" fmla="*/ 0 w 652"/>
                <a:gd name="T5" fmla="*/ 197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3" name="Freeform 77"/>
            <p:cNvSpPr>
              <a:spLocks/>
            </p:cNvSpPr>
            <p:nvPr/>
          </p:nvSpPr>
          <p:spPr bwMode="auto">
            <a:xfrm flipV="1">
              <a:off x="2361" y="2287"/>
              <a:ext cx="310" cy="183"/>
            </a:xfrm>
            <a:custGeom>
              <a:avLst/>
              <a:gdLst>
                <a:gd name="T0" fmla="*/ 310 w 652"/>
                <a:gd name="T1" fmla="*/ 0 h 315"/>
                <a:gd name="T2" fmla="*/ 0 w 652"/>
                <a:gd name="T3" fmla="*/ 0 h 315"/>
                <a:gd name="T4" fmla="*/ 0 w 652"/>
                <a:gd name="T5" fmla="*/ 183 h 315"/>
                <a:gd name="T6" fmla="*/ 0 60000 65536"/>
                <a:gd name="T7" fmla="*/ 0 60000 65536"/>
                <a:gd name="T8" fmla="*/ 0 60000 65536"/>
                <a:gd name="T9" fmla="*/ 0 w 652"/>
                <a:gd name="T10" fmla="*/ 0 h 315"/>
                <a:gd name="T11" fmla="*/ 652 w 652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15">
                  <a:moveTo>
                    <a:pt x="652" y="0"/>
                  </a:moveTo>
                  <a:lnTo>
                    <a:pt x="0" y="0"/>
                  </a:lnTo>
                  <a:lnTo>
                    <a:pt x="0" y="31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4" name="AutoShape 79"/>
            <p:cNvSpPr>
              <a:spLocks noChangeArrowheads="1"/>
            </p:cNvSpPr>
            <p:nvPr/>
          </p:nvSpPr>
          <p:spPr bwMode="auto">
            <a:xfrm>
              <a:off x="2288" y="2153"/>
              <a:ext cx="140" cy="139"/>
            </a:xfrm>
            <a:prstGeom prst="triangle">
              <a:avLst>
                <a:gd name="adj" fmla="val 50000"/>
              </a:avLst>
            </a:prstGeom>
            <a:solidFill>
              <a:srgbClr val="6600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80"/>
            <p:cNvSpPr>
              <a:spLocks noChangeShapeType="1"/>
            </p:cNvSpPr>
            <p:nvPr/>
          </p:nvSpPr>
          <p:spPr bwMode="auto">
            <a:xfrm>
              <a:off x="2277" y="2148"/>
              <a:ext cx="1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6" name="Text Box 81"/>
            <p:cNvSpPr txBox="1">
              <a:spLocks noChangeArrowheads="1"/>
            </p:cNvSpPr>
            <p:nvPr/>
          </p:nvSpPr>
          <p:spPr bwMode="auto">
            <a:xfrm>
              <a:off x="1820" y="2130"/>
              <a:ext cx="47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/>
                <a:t>Diode</a:t>
              </a:r>
              <a:endParaRPr lang="en-US" baseline="-25000"/>
            </a:p>
          </p:txBody>
        </p:sp>
        <p:sp>
          <p:nvSpPr>
            <p:cNvPr id="23577" name="Line 82"/>
            <p:cNvSpPr>
              <a:spLocks noChangeShapeType="1"/>
            </p:cNvSpPr>
            <p:nvPr/>
          </p:nvSpPr>
          <p:spPr bwMode="auto">
            <a:xfrm>
              <a:off x="2947" y="1955"/>
              <a:ext cx="1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78" name="AutoShape 83"/>
            <p:cNvSpPr>
              <a:spLocks noChangeArrowheads="1"/>
            </p:cNvSpPr>
            <p:nvPr/>
          </p:nvSpPr>
          <p:spPr bwMode="auto">
            <a:xfrm rot="5712048">
              <a:off x="2952" y="2100"/>
              <a:ext cx="55" cy="5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84"/>
            <p:cNvSpPr>
              <a:spLocks noChangeShapeType="1"/>
            </p:cNvSpPr>
            <p:nvPr/>
          </p:nvSpPr>
          <p:spPr bwMode="auto">
            <a:xfrm flipV="1">
              <a:off x="2953" y="2265"/>
              <a:ext cx="3" cy="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0" name="Line 85"/>
            <p:cNvSpPr>
              <a:spLocks noChangeShapeType="1"/>
            </p:cNvSpPr>
            <p:nvPr/>
          </p:nvSpPr>
          <p:spPr bwMode="auto">
            <a:xfrm flipV="1">
              <a:off x="2961" y="2141"/>
              <a:ext cx="125" cy="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1" name="Text Box 91"/>
            <p:cNvSpPr txBox="1">
              <a:spLocks noChangeArrowheads="1"/>
            </p:cNvSpPr>
            <p:nvPr/>
          </p:nvSpPr>
          <p:spPr bwMode="auto">
            <a:xfrm>
              <a:off x="3160" y="2092"/>
              <a:ext cx="4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Relay</a:t>
              </a:r>
              <a:endParaRPr lang="en-US" baseline="-25000"/>
            </a:p>
          </p:txBody>
        </p:sp>
        <p:sp>
          <p:nvSpPr>
            <p:cNvPr id="23582" name="Freeform 95"/>
            <p:cNvSpPr>
              <a:spLocks/>
            </p:cNvSpPr>
            <p:nvPr/>
          </p:nvSpPr>
          <p:spPr bwMode="auto">
            <a:xfrm>
              <a:off x="867" y="1842"/>
              <a:ext cx="1863" cy="964"/>
            </a:xfrm>
            <a:custGeom>
              <a:avLst/>
              <a:gdLst>
                <a:gd name="T0" fmla="*/ 0 w 2100"/>
                <a:gd name="T1" fmla="*/ 964 h 735"/>
                <a:gd name="T2" fmla="*/ 0 w 2100"/>
                <a:gd name="T3" fmla="*/ 0 h 735"/>
                <a:gd name="T4" fmla="*/ 1863 w 2100"/>
                <a:gd name="T5" fmla="*/ 0 h 735"/>
                <a:gd name="T6" fmla="*/ 0 60000 65536"/>
                <a:gd name="T7" fmla="*/ 0 60000 65536"/>
                <a:gd name="T8" fmla="*/ 0 60000 65536"/>
                <a:gd name="T9" fmla="*/ 0 w 2100"/>
                <a:gd name="T10" fmla="*/ 0 h 735"/>
                <a:gd name="T11" fmla="*/ 2100 w 2100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" h="735">
                  <a:moveTo>
                    <a:pt x="0" y="735"/>
                  </a:moveTo>
                  <a:lnTo>
                    <a:pt x="0" y="0"/>
                  </a:lnTo>
                  <a:lnTo>
                    <a:pt x="210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3" name="Freeform 97"/>
            <p:cNvSpPr>
              <a:spLocks/>
            </p:cNvSpPr>
            <p:nvPr/>
          </p:nvSpPr>
          <p:spPr bwMode="auto">
            <a:xfrm>
              <a:off x="863" y="3039"/>
              <a:ext cx="1808" cy="717"/>
            </a:xfrm>
            <a:custGeom>
              <a:avLst/>
              <a:gdLst>
                <a:gd name="T0" fmla="*/ 0 w 2040"/>
                <a:gd name="T1" fmla="*/ 0 h 585"/>
                <a:gd name="T2" fmla="*/ 0 w 2040"/>
                <a:gd name="T3" fmla="*/ 717 h 585"/>
                <a:gd name="T4" fmla="*/ 1808 w 2040"/>
                <a:gd name="T5" fmla="*/ 717 h 585"/>
                <a:gd name="T6" fmla="*/ 0 60000 65536"/>
                <a:gd name="T7" fmla="*/ 0 60000 65536"/>
                <a:gd name="T8" fmla="*/ 0 60000 65536"/>
                <a:gd name="T9" fmla="*/ 0 w 2040"/>
                <a:gd name="T10" fmla="*/ 0 h 585"/>
                <a:gd name="T11" fmla="*/ 2040 w 2040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" h="585">
                  <a:moveTo>
                    <a:pt x="0" y="0"/>
                  </a:moveTo>
                  <a:lnTo>
                    <a:pt x="0" y="585"/>
                  </a:lnTo>
                  <a:lnTo>
                    <a:pt x="2040" y="58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4" name="Line 100"/>
            <p:cNvSpPr>
              <a:spLocks noChangeShapeType="1"/>
            </p:cNvSpPr>
            <p:nvPr/>
          </p:nvSpPr>
          <p:spPr bwMode="auto">
            <a:xfrm flipH="1">
              <a:off x="705" y="2811"/>
              <a:ext cx="3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5" name="Line 101"/>
            <p:cNvSpPr>
              <a:spLocks noChangeShapeType="1"/>
            </p:cNvSpPr>
            <p:nvPr/>
          </p:nvSpPr>
          <p:spPr bwMode="auto">
            <a:xfrm flipH="1">
              <a:off x="804" y="2887"/>
              <a:ext cx="10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6" name="Line 102"/>
            <p:cNvSpPr>
              <a:spLocks noChangeShapeType="1"/>
            </p:cNvSpPr>
            <p:nvPr/>
          </p:nvSpPr>
          <p:spPr bwMode="auto">
            <a:xfrm flipH="1">
              <a:off x="705" y="2957"/>
              <a:ext cx="3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7" name="Line 103"/>
            <p:cNvSpPr>
              <a:spLocks noChangeShapeType="1"/>
            </p:cNvSpPr>
            <p:nvPr/>
          </p:nvSpPr>
          <p:spPr bwMode="auto">
            <a:xfrm flipH="1">
              <a:off x="813" y="3033"/>
              <a:ext cx="10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88" name="Text Box 104"/>
            <p:cNvSpPr txBox="1">
              <a:spLocks noChangeArrowheads="1"/>
            </p:cNvSpPr>
            <p:nvPr/>
          </p:nvSpPr>
          <p:spPr bwMode="auto">
            <a:xfrm flipH="1">
              <a:off x="288" y="2796"/>
              <a:ext cx="373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/>
                <a:t>V</a:t>
              </a:r>
              <a:r>
                <a:rPr lang="en-US" sz="2000" baseline="-25000"/>
                <a:t>CC</a:t>
              </a:r>
            </a:p>
          </p:txBody>
        </p:sp>
        <p:sp>
          <p:nvSpPr>
            <p:cNvPr id="23589" name="Text Box 106"/>
            <p:cNvSpPr txBox="1">
              <a:spLocks noChangeArrowheads="1"/>
            </p:cNvSpPr>
            <p:nvPr/>
          </p:nvSpPr>
          <p:spPr bwMode="auto">
            <a:xfrm>
              <a:off x="1752" y="2580"/>
              <a:ext cx="39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3590" name="Freeform 112"/>
            <p:cNvSpPr>
              <a:spLocks/>
            </p:cNvSpPr>
            <p:nvPr/>
          </p:nvSpPr>
          <p:spPr bwMode="auto">
            <a:xfrm>
              <a:off x="1800" y="2830"/>
              <a:ext cx="230" cy="146"/>
            </a:xfrm>
            <a:custGeom>
              <a:avLst/>
              <a:gdLst>
                <a:gd name="T0" fmla="*/ 0 w 1130"/>
                <a:gd name="T1" fmla="*/ 73 h 780"/>
                <a:gd name="T2" fmla="*/ 16 w 1130"/>
                <a:gd name="T3" fmla="*/ 0 h 780"/>
                <a:gd name="T4" fmla="*/ 55 w 1130"/>
                <a:gd name="T5" fmla="*/ 146 h 780"/>
                <a:gd name="T6" fmla="*/ 94 w 1130"/>
                <a:gd name="T7" fmla="*/ 4 h 780"/>
                <a:gd name="T8" fmla="*/ 130 w 1130"/>
                <a:gd name="T9" fmla="*/ 144 h 780"/>
                <a:gd name="T10" fmla="*/ 171 w 1130"/>
                <a:gd name="T11" fmla="*/ 4 h 780"/>
                <a:gd name="T12" fmla="*/ 208 w 1130"/>
                <a:gd name="T13" fmla="*/ 144 h 780"/>
                <a:gd name="T14" fmla="*/ 230 w 1130"/>
                <a:gd name="T15" fmla="*/ 71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0"/>
                <a:gd name="T25" fmla="*/ 0 h 780"/>
                <a:gd name="T26" fmla="*/ 1130 w 113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0" h="780">
                  <a:moveTo>
                    <a:pt x="0" y="390"/>
                  </a:moveTo>
                  <a:lnTo>
                    <a:pt x="80" y="0"/>
                  </a:lnTo>
                  <a:lnTo>
                    <a:pt x="270" y="780"/>
                  </a:lnTo>
                  <a:lnTo>
                    <a:pt x="460" y="20"/>
                  </a:lnTo>
                  <a:lnTo>
                    <a:pt x="640" y="770"/>
                  </a:lnTo>
                  <a:lnTo>
                    <a:pt x="840" y="20"/>
                  </a:lnTo>
                  <a:lnTo>
                    <a:pt x="1020" y="770"/>
                  </a:lnTo>
                  <a:lnTo>
                    <a:pt x="1130" y="38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1" name="Line 113"/>
            <p:cNvSpPr>
              <a:spLocks noChangeShapeType="1"/>
            </p:cNvSpPr>
            <p:nvPr/>
          </p:nvSpPr>
          <p:spPr bwMode="auto">
            <a:xfrm>
              <a:off x="2024" y="2910"/>
              <a:ext cx="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2" name="Line 115"/>
            <p:cNvSpPr>
              <a:spLocks noChangeShapeType="1"/>
            </p:cNvSpPr>
            <p:nvPr/>
          </p:nvSpPr>
          <p:spPr bwMode="auto">
            <a:xfrm>
              <a:off x="2738" y="1866"/>
              <a:ext cx="0" cy="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3" name="Oval 117"/>
            <p:cNvSpPr>
              <a:spLocks noChangeArrowheads="1"/>
            </p:cNvSpPr>
            <p:nvPr/>
          </p:nvSpPr>
          <p:spPr bwMode="auto">
            <a:xfrm rot="10800000" flipH="1" flipV="1">
              <a:off x="2295" y="2676"/>
              <a:ext cx="472" cy="47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118"/>
            <p:cNvSpPr>
              <a:spLocks noChangeShapeType="1"/>
            </p:cNvSpPr>
            <p:nvPr/>
          </p:nvSpPr>
          <p:spPr bwMode="auto">
            <a:xfrm rot="10800000" flipH="1" flipV="1">
              <a:off x="2440" y="2972"/>
              <a:ext cx="231" cy="133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5" name="Line 119"/>
            <p:cNvSpPr>
              <a:spLocks noChangeShapeType="1"/>
            </p:cNvSpPr>
            <p:nvPr/>
          </p:nvSpPr>
          <p:spPr bwMode="auto">
            <a:xfrm rot="10800000" flipH="1">
              <a:off x="2440" y="2720"/>
              <a:ext cx="219" cy="13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6" name="Line 120"/>
            <p:cNvSpPr>
              <a:spLocks noChangeShapeType="1"/>
            </p:cNvSpPr>
            <p:nvPr/>
          </p:nvSpPr>
          <p:spPr bwMode="auto">
            <a:xfrm rot="10800000" flipH="1">
              <a:off x="2161" y="2911"/>
              <a:ext cx="262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7" name="Line 121"/>
            <p:cNvSpPr>
              <a:spLocks noChangeShapeType="1"/>
            </p:cNvSpPr>
            <p:nvPr/>
          </p:nvSpPr>
          <p:spPr bwMode="auto">
            <a:xfrm>
              <a:off x="2665" y="3107"/>
              <a:ext cx="6" cy="11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8" name="Line 122"/>
            <p:cNvSpPr>
              <a:spLocks noChangeShapeType="1"/>
            </p:cNvSpPr>
            <p:nvPr/>
          </p:nvSpPr>
          <p:spPr bwMode="auto">
            <a:xfrm rot="10800000">
              <a:off x="2660" y="2590"/>
              <a:ext cx="0" cy="134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599" name="Line 123"/>
            <p:cNvSpPr>
              <a:spLocks noChangeShapeType="1"/>
            </p:cNvSpPr>
            <p:nvPr/>
          </p:nvSpPr>
          <p:spPr bwMode="auto">
            <a:xfrm>
              <a:off x="2428" y="2776"/>
              <a:ext cx="0" cy="29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0" name="Freeform 125"/>
            <p:cNvSpPr>
              <a:spLocks/>
            </p:cNvSpPr>
            <p:nvPr/>
          </p:nvSpPr>
          <p:spPr bwMode="auto">
            <a:xfrm>
              <a:off x="2738" y="2070"/>
              <a:ext cx="40" cy="1"/>
            </a:xfrm>
            <a:custGeom>
              <a:avLst/>
              <a:gdLst>
                <a:gd name="T0" fmla="*/ 0 w 40"/>
                <a:gd name="T1" fmla="*/ 0 h 1"/>
                <a:gd name="T2" fmla="*/ 40 w 40"/>
                <a:gd name="T3" fmla="*/ 0 h 1"/>
                <a:gd name="T4" fmla="*/ 0 60000 65536"/>
                <a:gd name="T5" fmla="*/ 0 60000 65536"/>
                <a:gd name="T6" fmla="*/ 0 w 40"/>
                <a:gd name="T7" fmla="*/ 0 h 1"/>
                <a:gd name="T8" fmla="*/ 40 w 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1">
                  <a:moveTo>
                    <a:pt x="0" y="0"/>
                  </a:moveTo>
                  <a:cubicBezTo>
                    <a:pt x="13" y="0"/>
                    <a:pt x="27" y="0"/>
                    <a:pt x="4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1" name="Freeform 126"/>
            <p:cNvSpPr>
              <a:spLocks/>
            </p:cNvSpPr>
            <p:nvPr/>
          </p:nvSpPr>
          <p:spPr bwMode="auto">
            <a:xfrm>
              <a:off x="2738" y="2360"/>
              <a:ext cx="40" cy="6"/>
            </a:xfrm>
            <a:custGeom>
              <a:avLst/>
              <a:gdLst>
                <a:gd name="T0" fmla="*/ 0 w 40"/>
                <a:gd name="T1" fmla="*/ 6 h 6"/>
                <a:gd name="T2" fmla="*/ 40 w 40"/>
                <a:gd name="T3" fmla="*/ 2 h 6"/>
                <a:gd name="T4" fmla="*/ 0 60000 65536"/>
                <a:gd name="T5" fmla="*/ 0 60000 65536"/>
                <a:gd name="T6" fmla="*/ 0 w 40"/>
                <a:gd name="T7" fmla="*/ 0 h 6"/>
                <a:gd name="T8" fmla="*/ 40 w 40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6">
                  <a:moveTo>
                    <a:pt x="0" y="6"/>
                  </a:moveTo>
                  <a:cubicBezTo>
                    <a:pt x="24" y="0"/>
                    <a:pt x="11" y="2"/>
                    <a:pt x="40" y="2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2" name="Freeform 128"/>
            <p:cNvSpPr>
              <a:spLocks/>
            </p:cNvSpPr>
            <p:nvPr/>
          </p:nvSpPr>
          <p:spPr bwMode="auto">
            <a:xfrm>
              <a:off x="2672" y="2364"/>
              <a:ext cx="78" cy="216"/>
            </a:xfrm>
            <a:custGeom>
              <a:avLst/>
              <a:gdLst>
                <a:gd name="T0" fmla="*/ 78 w 78"/>
                <a:gd name="T1" fmla="*/ 0 h 216"/>
                <a:gd name="T2" fmla="*/ 78 w 78"/>
                <a:gd name="T3" fmla="*/ 108 h 216"/>
                <a:gd name="T4" fmla="*/ 6 w 78"/>
                <a:gd name="T5" fmla="*/ 102 h 216"/>
                <a:gd name="T6" fmla="*/ 0 w 78"/>
                <a:gd name="T7" fmla="*/ 21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16"/>
                <a:gd name="T14" fmla="*/ 78 w 7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16">
                  <a:moveTo>
                    <a:pt x="78" y="0"/>
                  </a:moveTo>
                  <a:lnTo>
                    <a:pt x="78" y="108"/>
                  </a:lnTo>
                  <a:lnTo>
                    <a:pt x="6" y="102"/>
                  </a:lnTo>
                  <a:lnTo>
                    <a:pt x="0" y="21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3" name="Line 130"/>
            <p:cNvSpPr>
              <a:spLocks noChangeShapeType="1"/>
            </p:cNvSpPr>
            <p:nvPr/>
          </p:nvSpPr>
          <p:spPr bwMode="auto">
            <a:xfrm flipH="1">
              <a:off x="1632" y="2902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4" name="Line 131"/>
            <p:cNvSpPr>
              <a:spLocks noChangeShapeType="1"/>
            </p:cNvSpPr>
            <p:nvPr/>
          </p:nvSpPr>
          <p:spPr bwMode="auto">
            <a:xfrm>
              <a:off x="1374" y="1840"/>
              <a:ext cx="0" cy="1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5" name="Line 133"/>
            <p:cNvSpPr>
              <a:spLocks noChangeShapeType="1"/>
            </p:cNvSpPr>
            <p:nvPr/>
          </p:nvSpPr>
          <p:spPr bwMode="auto">
            <a:xfrm>
              <a:off x="2670" y="3226"/>
              <a:ext cx="0" cy="5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6" name="Freeform 134"/>
            <p:cNvSpPr>
              <a:spLocks/>
            </p:cNvSpPr>
            <p:nvPr/>
          </p:nvSpPr>
          <p:spPr bwMode="auto">
            <a:xfrm flipH="1">
              <a:off x="1380" y="2902"/>
              <a:ext cx="84" cy="306"/>
            </a:xfrm>
            <a:custGeom>
              <a:avLst/>
              <a:gdLst>
                <a:gd name="T0" fmla="*/ 84 w 144"/>
                <a:gd name="T1" fmla="*/ 0 h 306"/>
                <a:gd name="T2" fmla="*/ 35 w 144"/>
                <a:gd name="T3" fmla="*/ 24 h 306"/>
                <a:gd name="T4" fmla="*/ 21 w 144"/>
                <a:gd name="T5" fmla="*/ 60 h 306"/>
                <a:gd name="T6" fmla="*/ 7 w 144"/>
                <a:gd name="T7" fmla="*/ 96 h 306"/>
                <a:gd name="T8" fmla="*/ 0 w 144"/>
                <a:gd name="T9" fmla="*/ 144 h 306"/>
                <a:gd name="T10" fmla="*/ 4 w 14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306"/>
                <a:gd name="T20" fmla="*/ 144 w 14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306">
                  <a:moveTo>
                    <a:pt x="144" y="0"/>
                  </a:moveTo>
                  <a:cubicBezTo>
                    <a:pt x="80" y="21"/>
                    <a:pt x="109" y="14"/>
                    <a:pt x="60" y="24"/>
                  </a:cubicBezTo>
                  <a:cubicBezTo>
                    <a:pt x="52" y="36"/>
                    <a:pt x="44" y="48"/>
                    <a:pt x="36" y="60"/>
                  </a:cubicBezTo>
                  <a:cubicBezTo>
                    <a:pt x="28" y="72"/>
                    <a:pt x="12" y="96"/>
                    <a:pt x="12" y="96"/>
                  </a:cubicBezTo>
                  <a:cubicBezTo>
                    <a:pt x="9" y="112"/>
                    <a:pt x="0" y="128"/>
                    <a:pt x="0" y="144"/>
                  </a:cubicBezTo>
                  <a:cubicBezTo>
                    <a:pt x="0" y="198"/>
                    <a:pt x="6" y="306"/>
                    <a:pt x="6" y="306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7" name="Freeform 135"/>
            <p:cNvSpPr>
              <a:spLocks/>
            </p:cNvSpPr>
            <p:nvPr/>
          </p:nvSpPr>
          <p:spPr bwMode="auto">
            <a:xfrm>
              <a:off x="1542" y="2914"/>
              <a:ext cx="84" cy="306"/>
            </a:xfrm>
            <a:custGeom>
              <a:avLst/>
              <a:gdLst>
                <a:gd name="T0" fmla="*/ 84 w 144"/>
                <a:gd name="T1" fmla="*/ 0 h 306"/>
                <a:gd name="T2" fmla="*/ 35 w 144"/>
                <a:gd name="T3" fmla="*/ 24 h 306"/>
                <a:gd name="T4" fmla="*/ 21 w 144"/>
                <a:gd name="T5" fmla="*/ 60 h 306"/>
                <a:gd name="T6" fmla="*/ 7 w 144"/>
                <a:gd name="T7" fmla="*/ 96 h 306"/>
                <a:gd name="T8" fmla="*/ 0 w 144"/>
                <a:gd name="T9" fmla="*/ 144 h 306"/>
                <a:gd name="T10" fmla="*/ 4 w 144"/>
                <a:gd name="T11" fmla="*/ 306 h 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306"/>
                <a:gd name="T20" fmla="*/ 144 w 144"/>
                <a:gd name="T21" fmla="*/ 306 h 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306">
                  <a:moveTo>
                    <a:pt x="144" y="0"/>
                  </a:moveTo>
                  <a:cubicBezTo>
                    <a:pt x="80" y="21"/>
                    <a:pt x="109" y="14"/>
                    <a:pt x="60" y="24"/>
                  </a:cubicBezTo>
                  <a:cubicBezTo>
                    <a:pt x="52" y="36"/>
                    <a:pt x="44" y="48"/>
                    <a:pt x="36" y="60"/>
                  </a:cubicBezTo>
                  <a:cubicBezTo>
                    <a:pt x="28" y="72"/>
                    <a:pt x="12" y="96"/>
                    <a:pt x="12" y="96"/>
                  </a:cubicBezTo>
                  <a:cubicBezTo>
                    <a:pt x="9" y="112"/>
                    <a:pt x="0" y="128"/>
                    <a:pt x="0" y="144"/>
                  </a:cubicBezTo>
                  <a:cubicBezTo>
                    <a:pt x="0" y="198"/>
                    <a:pt x="6" y="306"/>
                    <a:pt x="6" y="306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08" name="Rectangle 136"/>
            <p:cNvSpPr>
              <a:spLocks noChangeArrowheads="1"/>
            </p:cNvSpPr>
            <p:nvPr/>
          </p:nvSpPr>
          <p:spPr bwMode="auto">
            <a:xfrm>
              <a:off x="1434" y="3208"/>
              <a:ext cx="56" cy="288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138"/>
            <p:cNvSpPr>
              <a:spLocks noChangeArrowheads="1"/>
            </p:cNvSpPr>
            <p:nvPr/>
          </p:nvSpPr>
          <p:spPr bwMode="auto">
            <a:xfrm>
              <a:off x="1524" y="3208"/>
              <a:ext cx="56" cy="288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AutoShape 140"/>
            <p:cNvSpPr>
              <a:spLocks noChangeArrowheads="1"/>
            </p:cNvSpPr>
            <p:nvPr/>
          </p:nvSpPr>
          <p:spPr bwMode="auto">
            <a:xfrm flipH="1">
              <a:off x="1644" y="3184"/>
              <a:ext cx="750" cy="426"/>
            </a:xfrm>
            <a:prstGeom prst="homePlate">
              <a:avLst>
                <a:gd name="adj" fmla="val 29343"/>
              </a:avLst>
            </a:prstGeom>
            <a:solidFill>
              <a:srgbClr val="CCEC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GB">
                  <a:solidFill>
                    <a:srgbClr val="000066"/>
                  </a:solidFill>
                </a:rPr>
                <a:t>Moisture </a:t>
              </a:r>
            </a:p>
            <a:p>
              <a:pPr algn="r"/>
              <a:r>
                <a:rPr lang="en-GB">
                  <a:solidFill>
                    <a:srgbClr val="000066"/>
                  </a:solidFill>
                </a:rPr>
                <a:t>Sensor</a:t>
              </a:r>
            </a:p>
          </p:txBody>
        </p:sp>
        <p:sp>
          <p:nvSpPr>
            <p:cNvPr id="23611" name="Rectangle 146"/>
            <p:cNvSpPr>
              <a:spLocks noChangeArrowheads="1"/>
            </p:cNvSpPr>
            <p:nvPr/>
          </p:nvSpPr>
          <p:spPr bwMode="auto">
            <a:xfrm>
              <a:off x="3356" y="2432"/>
              <a:ext cx="728" cy="48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>
                  <a:solidFill>
                    <a:srgbClr val="CCFFFF"/>
                  </a:solidFill>
                </a:rPr>
                <a:t>Motor</a:t>
              </a:r>
            </a:p>
          </p:txBody>
        </p:sp>
        <p:sp>
          <p:nvSpPr>
            <p:cNvPr id="23612" name="Oval 51"/>
            <p:cNvSpPr>
              <a:spLocks noChangeArrowheads="1"/>
            </p:cNvSpPr>
            <p:nvPr/>
          </p:nvSpPr>
          <p:spPr bwMode="auto">
            <a:xfrm>
              <a:off x="4266" y="2092"/>
              <a:ext cx="312" cy="32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13" name="Group 52"/>
            <p:cNvGrpSpPr>
              <a:grpSpLocks/>
            </p:cNvGrpSpPr>
            <p:nvPr/>
          </p:nvGrpSpPr>
          <p:grpSpPr bwMode="auto">
            <a:xfrm>
              <a:off x="4374" y="2154"/>
              <a:ext cx="125" cy="185"/>
              <a:chOff x="3480" y="11615"/>
              <a:chExt cx="810" cy="1585"/>
            </a:xfrm>
          </p:grpSpPr>
          <p:sp>
            <p:nvSpPr>
              <p:cNvPr id="23617" name="Freeform 53"/>
              <p:cNvSpPr>
                <a:spLocks/>
              </p:cNvSpPr>
              <p:nvPr/>
            </p:nvSpPr>
            <p:spPr bwMode="auto">
              <a:xfrm>
                <a:off x="3480" y="11615"/>
                <a:ext cx="405" cy="820"/>
              </a:xfrm>
              <a:custGeom>
                <a:avLst/>
                <a:gdLst>
                  <a:gd name="T0" fmla="*/ 0 w 405"/>
                  <a:gd name="T1" fmla="*/ 820 h 820"/>
                  <a:gd name="T2" fmla="*/ 195 w 405"/>
                  <a:gd name="T3" fmla="*/ 10 h 820"/>
                  <a:gd name="T4" fmla="*/ 405 w 405"/>
                  <a:gd name="T5" fmla="*/ 760 h 820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820"/>
                  <a:gd name="T11" fmla="*/ 405 w 405"/>
                  <a:gd name="T12" fmla="*/ 820 h 8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820">
                    <a:moveTo>
                      <a:pt x="0" y="820"/>
                    </a:moveTo>
                    <a:cubicBezTo>
                      <a:pt x="64" y="420"/>
                      <a:pt x="128" y="20"/>
                      <a:pt x="195" y="10"/>
                    </a:cubicBezTo>
                    <a:cubicBezTo>
                      <a:pt x="262" y="0"/>
                      <a:pt x="333" y="380"/>
                      <a:pt x="405" y="760"/>
                    </a:cubicBezTo>
                  </a:path>
                </a:pathLst>
              </a:custGeom>
              <a:solidFill>
                <a:srgbClr val="CC0000"/>
              </a:solidFill>
              <a:ln w="28575" cmpd="sng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18" name="Freeform 54"/>
              <p:cNvSpPr>
                <a:spLocks/>
              </p:cNvSpPr>
              <p:nvPr/>
            </p:nvSpPr>
            <p:spPr bwMode="auto">
              <a:xfrm flipV="1">
                <a:off x="3885" y="12380"/>
                <a:ext cx="405" cy="820"/>
              </a:xfrm>
              <a:custGeom>
                <a:avLst/>
                <a:gdLst>
                  <a:gd name="T0" fmla="*/ 0 w 405"/>
                  <a:gd name="T1" fmla="*/ 820 h 820"/>
                  <a:gd name="T2" fmla="*/ 195 w 405"/>
                  <a:gd name="T3" fmla="*/ 10 h 820"/>
                  <a:gd name="T4" fmla="*/ 405 w 405"/>
                  <a:gd name="T5" fmla="*/ 760 h 820"/>
                  <a:gd name="T6" fmla="*/ 0 60000 65536"/>
                  <a:gd name="T7" fmla="*/ 0 60000 65536"/>
                  <a:gd name="T8" fmla="*/ 0 60000 65536"/>
                  <a:gd name="T9" fmla="*/ 0 w 405"/>
                  <a:gd name="T10" fmla="*/ 0 h 820"/>
                  <a:gd name="T11" fmla="*/ 405 w 405"/>
                  <a:gd name="T12" fmla="*/ 820 h 8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5" h="820">
                    <a:moveTo>
                      <a:pt x="0" y="820"/>
                    </a:moveTo>
                    <a:cubicBezTo>
                      <a:pt x="64" y="420"/>
                      <a:pt x="128" y="20"/>
                      <a:pt x="195" y="10"/>
                    </a:cubicBezTo>
                    <a:cubicBezTo>
                      <a:pt x="262" y="0"/>
                      <a:pt x="333" y="380"/>
                      <a:pt x="405" y="760"/>
                    </a:cubicBezTo>
                  </a:path>
                </a:pathLst>
              </a:custGeom>
              <a:solidFill>
                <a:srgbClr val="CC0000"/>
              </a:solidFill>
              <a:ln w="28575" cmpd="sng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3614" name="Freeform 154"/>
            <p:cNvSpPr>
              <a:spLocks/>
            </p:cNvSpPr>
            <p:nvPr/>
          </p:nvSpPr>
          <p:spPr bwMode="auto">
            <a:xfrm>
              <a:off x="2956" y="1848"/>
              <a:ext cx="1472" cy="256"/>
            </a:xfrm>
            <a:custGeom>
              <a:avLst/>
              <a:gdLst>
                <a:gd name="T0" fmla="*/ 0 w 1472"/>
                <a:gd name="T1" fmla="*/ 83 h 320"/>
                <a:gd name="T2" fmla="*/ 0 w 1472"/>
                <a:gd name="T3" fmla="*/ 0 h 320"/>
                <a:gd name="T4" fmla="*/ 1472 w 1472"/>
                <a:gd name="T5" fmla="*/ 0 h 320"/>
                <a:gd name="T6" fmla="*/ 1472 w 1472"/>
                <a:gd name="T7" fmla="*/ 256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2"/>
                <a:gd name="T13" fmla="*/ 0 h 320"/>
                <a:gd name="T14" fmla="*/ 1472 w 1472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2" h="320">
                  <a:moveTo>
                    <a:pt x="0" y="104"/>
                  </a:moveTo>
                  <a:lnTo>
                    <a:pt x="0" y="0"/>
                  </a:lnTo>
                  <a:lnTo>
                    <a:pt x="1472" y="0"/>
                  </a:lnTo>
                  <a:lnTo>
                    <a:pt x="1472" y="32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15" name="Freeform 156"/>
            <p:cNvSpPr>
              <a:spLocks/>
            </p:cNvSpPr>
            <p:nvPr/>
          </p:nvSpPr>
          <p:spPr bwMode="auto">
            <a:xfrm>
              <a:off x="2956" y="2504"/>
              <a:ext cx="400" cy="168"/>
            </a:xfrm>
            <a:custGeom>
              <a:avLst/>
              <a:gdLst>
                <a:gd name="T0" fmla="*/ 0 w 400"/>
                <a:gd name="T1" fmla="*/ 0 h 168"/>
                <a:gd name="T2" fmla="*/ 0 w 400"/>
                <a:gd name="T3" fmla="*/ 168 h 168"/>
                <a:gd name="T4" fmla="*/ 400 w 400"/>
                <a:gd name="T5" fmla="*/ 168 h 168"/>
                <a:gd name="T6" fmla="*/ 0 60000 65536"/>
                <a:gd name="T7" fmla="*/ 0 60000 65536"/>
                <a:gd name="T8" fmla="*/ 0 60000 65536"/>
                <a:gd name="T9" fmla="*/ 0 w 400"/>
                <a:gd name="T10" fmla="*/ 0 h 168"/>
                <a:gd name="T11" fmla="*/ 400 w 400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168">
                  <a:moveTo>
                    <a:pt x="0" y="0"/>
                  </a:moveTo>
                  <a:lnTo>
                    <a:pt x="0" y="168"/>
                  </a:lnTo>
                  <a:lnTo>
                    <a:pt x="400" y="1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616" name="Freeform 158"/>
            <p:cNvSpPr>
              <a:spLocks/>
            </p:cNvSpPr>
            <p:nvPr/>
          </p:nvSpPr>
          <p:spPr bwMode="auto">
            <a:xfrm>
              <a:off x="4084" y="2416"/>
              <a:ext cx="352" cy="272"/>
            </a:xfrm>
            <a:custGeom>
              <a:avLst/>
              <a:gdLst>
                <a:gd name="T0" fmla="*/ 352 w 352"/>
                <a:gd name="T1" fmla="*/ 0 h 272"/>
                <a:gd name="T2" fmla="*/ 352 w 352"/>
                <a:gd name="T3" fmla="*/ 272 h 272"/>
                <a:gd name="T4" fmla="*/ 0 w 352"/>
                <a:gd name="T5" fmla="*/ 272 h 272"/>
                <a:gd name="T6" fmla="*/ 0 60000 65536"/>
                <a:gd name="T7" fmla="*/ 0 60000 65536"/>
                <a:gd name="T8" fmla="*/ 0 60000 65536"/>
                <a:gd name="T9" fmla="*/ 0 w 352"/>
                <a:gd name="T10" fmla="*/ 0 h 272"/>
                <a:gd name="T11" fmla="*/ 352 w 352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272">
                  <a:moveTo>
                    <a:pt x="352" y="0"/>
                  </a:moveTo>
                  <a:lnTo>
                    <a:pt x="352" y="272"/>
                  </a:lnTo>
                  <a:lnTo>
                    <a:pt x="0" y="27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919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23556" name="Text Box 165"/>
          <p:cNvSpPr txBox="1">
            <a:spLocks noChangeArrowheads="1"/>
          </p:cNvSpPr>
          <p:nvPr/>
        </p:nvSpPr>
        <p:spPr bwMode="auto">
          <a:xfrm>
            <a:off x="649288" y="1544638"/>
            <a:ext cx="418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Moisture Sensor Circuit</a:t>
            </a:r>
            <a:endParaRPr lang="en-GB" sz="2800" b="1">
              <a:solidFill>
                <a:srgbClr val="FFFF00"/>
              </a:solidFill>
            </a:endParaRPr>
          </a:p>
        </p:txBody>
      </p:sp>
      <p:sp>
        <p:nvSpPr>
          <p:cNvPr id="23557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010400" y="1564481"/>
            <a:ext cx="525462" cy="4794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1584325"/>
            <a:ext cx="555625" cy="433388"/>
          </a:xfrm>
          <a:prstGeom prst="actionButtonForwardNex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4763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Moisture Sensor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864-A2FF-4266-8A08-F31DD739C33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46663"/>
          </a:xfrm>
        </p:spPr>
        <p:txBody>
          <a:bodyPr/>
          <a:lstStyle/>
          <a:p>
            <a:pPr eaLnBrk="1" hangingPunct="1">
              <a:spcAft>
                <a:spcPct val="10000"/>
              </a:spcAft>
              <a:defRPr/>
            </a:pPr>
            <a:r>
              <a:rPr lang="en-US" smtClean="0"/>
              <a:t>Under dry conditions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US" smtClean="0">
                <a:solidFill>
                  <a:srgbClr val="FFFF00"/>
                </a:solidFill>
              </a:rPr>
              <a:t>moisture sensor is a virtual open circuit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US" smtClean="0"/>
              <a:t>No current flows into base of BJT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Transistor is in cut-off region and motor is off</a:t>
            </a:r>
          </a:p>
          <a:p>
            <a:pPr eaLnBrk="1" hangingPunct="1">
              <a:buSzTx/>
              <a:buFont typeface="Wingdings" pitchFamily="2" charset="2"/>
              <a:buChar char="§"/>
              <a:defRPr/>
            </a:pPr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2458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23238" y="1363409"/>
            <a:ext cx="601662" cy="5857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Moisture Sensor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46663"/>
          </a:xfrm>
        </p:spPr>
        <p:txBody>
          <a:bodyPr/>
          <a:lstStyle/>
          <a:p>
            <a:pPr eaLnBrk="1" hangingPunct="1">
              <a:spcAft>
                <a:spcPct val="10000"/>
              </a:spcAft>
              <a:defRPr/>
            </a:pPr>
            <a:r>
              <a:rPr lang="en-GB" smtClean="0">
                <a:effectLst/>
              </a:rPr>
              <a:t>When raining</a:t>
            </a:r>
            <a:endParaRPr lang="en-US" smtClean="0">
              <a:effectLst/>
            </a:endParaRPr>
          </a:p>
          <a:p>
            <a:pPr lvl="1" eaLnBrk="1" hangingPunct="1">
              <a:spcAft>
                <a:spcPct val="1000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US" smtClean="0"/>
              <a:t>D</a:t>
            </a:r>
            <a:r>
              <a:rPr lang="en-GB" smtClean="0"/>
              <a:t>roplets of water fall onto the </a:t>
            </a:r>
            <a:r>
              <a:rPr lang="en-US" smtClean="0"/>
              <a:t>plate </a:t>
            </a:r>
            <a:r>
              <a:rPr lang="en-GB" smtClean="0"/>
              <a:t>gap of sensor </a:t>
            </a:r>
          </a:p>
          <a:p>
            <a:pPr lvl="1" eaLnBrk="1" hangingPunct="1">
              <a:spcAft>
                <a:spcPct val="10000"/>
              </a:spcAft>
              <a:buClrTx/>
              <a:buSzTx/>
              <a:buFont typeface="Wingdings" pitchFamily="2" charset="2"/>
              <a:buChar char="§"/>
              <a:defRPr/>
            </a:pPr>
            <a:r>
              <a:rPr lang="en-US" smtClean="0">
                <a:solidFill>
                  <a:srgbClr val="FFFF00"/>
                </a:solidFill>
                <a:effectLst/>
              </a:rPr>
              <a:t>B</a:t>
            </a:r>
            <a:r>
              <a:rPr lang="en-GB" smtClean="0">
                <a:solidFill>
                  <a:srgbClr val="FFFF00"/>
                </a:solidFill>
                <a:effectLst/>
              </a:rPr>
              <a:t>ase current </a:t>
            </a:r>
            <a:r>
              <a:rPr lang="en-US" smtClean="0">
                <a:solidFill>
                  <a:srgbClr val="FFFF00"/>
                </a:solidFill>
                <a:effectLst/>
              </a:rPr>
              <a:t>now </a:t>
            </a:r>
            <a:r>
              <a:rPr lang="en-GB" smtClean="0">
                <a:solidFill>
                  <a:srgbClr val="FFFF00"/>
                </a:solidFill>
                <a:effectLst/>
              </a:rPr>
              <a:t>flow</a:t>
            </a:r>
            <a:r>
              <a:rPr lang="en-US" smtClean="0">
                <a:solidFill>
                  <a:srgbClr val="FFFF00"/>
                </a:solidFill>
                <a:effectLst/>
              </a:rPr>
              <a:t>s</a:t>
            </a:r>
            <a:r>
              <a:rPr lang="en-GB" smtClean="0">
                <a:solidFill>
                  <a:srgbClr val="FFFF00"/>
                </a:solidFill>
                <a:effectLst/>
              </a:rPr>
              <a:t> into the transistor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US" smtClean="0">
                <a:effectLst/>
              </a:rPr>
              <a:t>T</a:t>
            </a:r>
            <a:r>
              <a:rPr lang="en-GB" smtClean="0">
                <a:effectLst/>
              </a:rPr>
              <a:t>ransistor becomes active (or saturated) </a:t>
            </a:r>
            <a:r>
              <a:rPr lang="en-US" smtClean="0">
                <a:effectLst/>
              </a:rPr>
              <a:t>and </a:t>
            </a:r>
            <a:r>
              <a:rPr lang="en-GB" smtClean="0">
                <a:effectLst/>
              </a:rPr>
              <a:t>current flow</a:t>
            </a:r>
            <a:r>
              <a:rPr lang="en-US" smtClean="0">
                <a:effectLst/>
              </a:rPr>
              <a:t>s</a:t>
            </a:r>
            <a:r>
              <a:rPr lang="en-GB" smtClean="0">
                <a:effectLst/>
              </a:rPr>
              <a:t> through the relay coil</a:t>
            </a: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Relay contacts change from “open” to “closed” </a:t>
            </a:r>
            <a:endParaRPr lang="en-US" smtClean="0">
              <a:solidFill>
                <a:srgbClr val="FFFF00"/>
              </a:solidFill>
              <a:effectLst/>
            </a:endParaRPr>
          </a:p>
          <a:p>
            <a:pPr lvl="1" eaLnBrk="1" hangingPunct="1">
              <a:buClrTx/>
              <a:buSzTx/>
              <a:buFont typeface="Wingdings" pitchFamily="2" charset="2"/>
              <a:buChar char="§"/>
              <a:defRPr/>
            </a:pPr>
            <a:r>
              <a:rPr lang="en-US" smtClean="0">
                <a:effectLst/>
              </a:rPr>
              <a:t>M</a:t>
            </a:r>
            <a:r>
              <a:rPr lang="en-GB" smtClean="0">
                <a:effectLst/>
              </a:rPr>
              <a:t>otor </a:t>
            </a:r>
            <a:r>
              <a:rPr lang="en-US" smtClean="0">
                <a:effectLst/>
              </a:rPr>
              <a:t>(</a:t>
            </a:r>
            <a:r>
              <a:rPr lang="en-GB" smtClean="0">
                <a:effectLst/>
              </a:rPr>
              <a:t>connected to window </a:t>
            </a:r>
            <a:r>
              <a:rPr lang="en-US" smtClean="0">
                <a:effectLst/>
              </a:rPr>
              <a:t>closing mechanism </a:t>
            </a:r>
            <a:r>
              <a:rPr lang="en-GB" smtClean="0">
                <a:effectLst/>
              </a:rPr>
              <a:t>or clothes-line</a:t>
            </a:r>
            <a:r>
              <a:rPr lang="en-US" smtClean="0">
                <a:effectLst/>
              </a:rPr>
              <a:t> retractor)</a:t>
            </a:r>
            <a:r>
              <a:rPr lang="en-GB" smtClean="0">
                <a:effectLst/>
              </a:rPr>
              <a:t> will then be activated</a:t>
            </a:r>
            <a:endParaRPr lang="en-GB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4975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25604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85125" y="1579499"/>
            <a:ext cx="539750" cy="447675"/>
          </a:xfrm>
          <a:prstGeom prst="actionButtonBackPrevious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Moisture Sensor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FF00"/>
                </a:solidFill>
              </a:rPr>
              <a:t>Other Applications of Moisture Sensor</a:t>
            </a:r>
          </a:p>
          <a:p>
            <a:pPr lvl="1" eaLnBrk="1" hangingPunct="1">
              <a:defRPr/>
            </a:pPr>
            <a:r>
              <a:rPr lang="en-US" smtClean="0"/>
              <a:t>Parent Alert System for Baby Soiling his bed</a:t>
            </a:r>
          </a:p>
          <a:p>
            <a:pPr lvl="1" eaLnBrk="1" hangingPunct="1">
              <a:defRPr/>
            </a:pPr>
            <a:r>
              <a:rPr lang="en-US" smtClean="0"/>
              <a:t>Monitoring of Soil Moisture condition</a:t>
            </a:r>
          </a:p>
          <a:p>
            <a:pPr lvl="1" eaLnBrk="1" hangingPunct="1">
              <a:defRPr/>
            </a:pPr>
            <a:r>
              <a:rPr lang="en-US" smtClean="0"/>
              <a:t>Automatic wind screen wiper </a:t>
            </a:r>
            <a:endParaRPr lang="en-GB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9458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Moisture Sensor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1393825"/>
            <a:ext cx="8464550" cy="49133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 smtClean="0">
                <a:effectLst/>
              </a:rPr>
              <a:t>The 3 commonly used transducers are </a:t>
            </a:r>
            <a:r>
              <a:rPr lang="en-GB" dirty="0" smtClean="0"/>
              <a:t>Light Dependent Resistor (LDR), Thermistor and Moisture Sensor.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An LDR can be used in an automatic lighting circuit.</a:t>
            </a:r>
          </a:p>
          <a:p>
            <a:pPr eaLnBrk="1" hangingPunct="1">
              <a:defRPr/>
            </a:pPr>
            <a:r>
              <a:rPr lang="en-GB" dirty="0" smtClean="0"/>
              <a:t>A thermistor, together with a voltage source and a </a:t>
            </a:r>
            <a:r>
              <a:rPr lang="en-GB" dirty="0" err="1" smtClean="0"/>
              <a:t>milli</a:t>
            </a:r>
            <a:r>
              <a:rPr lang="en-GB" dirty="0" smtClean="0"/>
              <a:t>-ammeter, can be set up to measure temperature.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A thermistor is used in an automatic fire alarm circuit.</a:t>
            </a:r>
          </a:p>
          <a:p>
            <a:pPr eaLnBrk="1" hangingPunct="1">
              <a:defRPr/>
            </a:pPr>
            <a:r>
              <a:rPr lang="en-GB" dirty="0" smtClean="0"/>
              <a:t>A moisture sensor can be used to automatically close windows when it rains</a:t>
            </a: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19858" y="326321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0263" cy="4995863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10000"/>
              </a:spcAft>
              <a:defRPr/>
            </a:pPr>
            <a:r>
              <a:rPr lang="en-GB" dirty="0" smtClean="0">
                <a:solidFill>
                  <a:srgbClr val="FFFF00"/>
                </a:solidFill>
              </a:rPr>
              <a:t>Transducers and Sensors</a:t>
            </a:r>
            <a:r>
              <a:rPr lang="en-GB" dirty="0" smtClean="0"/>
              <a:t> are devices that 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GB" dirty="0" smtClean="0"/>
              <a:t>convert energy from one form to another</a:t>
            </a:r>
          </a:p>
          <a:p>
            <a:pPr lvl="1" eaLnBrk="1" hangingPunct="1">
              <a:defRPr/>
            </a:pPr>
            <a:r>
              <a:rPr lang="en-GB" dirty="0" smtClean="0"/>
              <a:t>produce electrical output (V or I) that is proportional to a physical change like temperature, light, sound or pressure</a:t>
            </a:r>
          </a:p>
          <a:p>
            <a:pPr eaLnBrk="1" hangingPunct="1">
              <a:defRPr/>
            </a:pPr>
            <a:r>
              <a:rPr lang="en-GB" dirty="0" smtClean="0">
                <a:effectLst/>
              </a:rPr>
              <a:t>The following transducers are covered in this chapter :</a:t>
            </a:r>
            <a:endParaRPr lang="en-GB" dirty="0" smtClean="0"/>
          </a:p>
          <a:p>
            <a:pPr lvl="1" eaLnBrk="1" hangingPunct="1">
              <a:spcAft>
                <a:spcPct val="10000"/>
              </a:spcAft>
              <a:defRPr/>
            </a:pPr>
            <a:r>
              <a:rPr lang="en-GB" dirty="0" smtClean="0"/>
              <a:t>Light Dependent Resistor (LDR)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GB" dirty="0" smtClean="0"/>
              <a:t>Thermistor</a:t>
            </a:r>
          </a:p>
          <a:p>
            <a:pPr lvl="1" eaLnBrk="1" hangingPunct="1">
              <a:spcAft>
                <a:spcPct val="10000"/>
              </a:spcAft>
              <a:defRPr/>
            </a:pPr>
            <a:r>
              <a:rPr lang="en-GB" dirty="0" smtClean="0"/>
              <a:t>Moisture Sensor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4386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8628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</a:rPr>
              <a:t>LDR is a Light sensor whose resistance changes when light shines on it</a:t>
            </a:r>
          </a:p>
          <a:p>
            <a:pPr eaLnBrk="1" hangingPunct="1">
              <a:defRPr/>
            </a:pPr>
            <a:r>
              <a:rPr lang="en-GB" smtClean="0"/>
              <a:t>Resistance of LDR depend on </a:t>
            </a:r>
            <a:r>
              <a:rPr lang="en-GB" b="1" smtClean="0">
                <a:solidFill>
                  <a:srgbClr val="66FF33"/>
                </a:solidFill>
              </a:rPr>
              <a:t>intensity of light</a:t>
            </a:r>
            <a:r>
              <a:rPr lang="en-GB" smtClean="0"/>
              <a:t> received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6306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849438"/>
            <a:ext cx="326548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22863" y="4745038"/>
            <a:ext cx="1085850" cy="1765300"/>
            <a:chOff x="4050" y="2487"/>
            <a:chExt cx="684" cy="1112"/>
          </a:xfrm>
        </p:grpSpPr>
        <p:grpSp>
          <p:nvGrpSpPr>
            <p:cNvPr id="7176" name="Group 6"/>
            <p:cNvGrpSpPr>
              <a:grpSpLocks/>
            </p:cNvGrpSpPr>
            <p:nvPr/>
          </p:nvGrpSpPr>
          <p:grpSpPr bwMode="auto">
            <a:xfrm>
              <a:off x="4050" y="2682"/>
              <a:ext cx="684" cy="709"/>
              <a:chOff x="1609" y="2206"/>
              <a:chExt cx="428" cy="499"/>
            </a:xfrm>
          </p:grpSpPr>
          <p:sp>
            <p:nvSpPr>
              <p:cNvPr id="7179" name="Oval 7"/>
              <p:cNvSpPr>
                <a:spLocks noChangeArrowheads="1"/>
              </p:cNvSpPr>
              <p:nvPr/>
            </p:nvSpPr>
            <p:spPr bwMode="auto">
              <a:xfrm>
                <a:off x="1823" y="2206"/>
                <a:ext cx="214" cy="499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" name="Freeform 8"/>
              <p:cNvSpPr>
                <a:spLocks/>
              </p:cNvSpPr>
              <p:nvPr/>
            </p:nvSpPr>
            <p:spPr bwMode="auto">
              <a:xfrm rot="5111611">
                <a:off x="1791" y="2390"/>
                <a:ext cx="275" cy="145"/>
              </a:xfrm>
              <a:custGeom>
                <a:avLst/>
                <a:gdLst>
                  <a:gd name="T0" fmla="*/ 0 w 2280"/>
                  <a:gd name="T1" fmla="*/ 74 h 590"/>
                  <a:gd name="T2" fmla="*/ 18 w 2280"/>
                  <a:gd name="T3" fmla="*/ 2 h 590"/>
                  <a:gd name="T4" fmla="*/ 55 w 2280"/>
                  <a:gd name="T5" fmla="*/ 138 h 590"/>
                  <a:gd name="T6" fmla="*/ 86 w 2280"/>
                  <a:gd name="T7" fmla="*/ 0 h 590"/>
                  <a:gd name="T8" fmla="*/ 122 w 2280"/>
                  <a:gd name="T9" fmla="*/ 140 h 590"/>
                  <a:gd name="T10" fmla="*/ 154 w 2280"/>
                  <a:gd name="T11" fmla="*/ 0 h 590"/>
                  <a:gd name="T12" fmla="*/ 193 w 2280"/>
                  <a:gd name="T13" fmla="*/ 138 h 590"/>
                  <a:gd name="T14" fmla="*/ 221 w 2280"/>
                  <a:gd name="T15" fmla="*/ 2 h 590"/>
                  <a:gd name="T16" fmla="*/ 256 w 2280"/>
                  <a:gd name="T17" fmla="*/ 145 h 590"/>
                  <a:gd name="T18" fmla="*/ 275 w 2280"/>
                  <a:gd name="T19" fmla="*/ 64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80"/>
                  <a:gd name="T31" fmla="*/ 0 h 590"/>
                  <a:gd name="T32" fmla="*/ 2280 w 2280"/>
                  <a:gd name="T33" fmla="*/ 590 h 5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1" name="Line 9"/>
              <p:cNvSpPr>
                <a:spLocks noChangeShapeType="1"/>
              </p:cNvSpPr>
              <p:nvPr/>
            </p:nvSpPr>
            <p:spPr bwMode="auto">
              <a:xfrm>
                <a:off x="1629" y="2227"/>
                <a:ext cx="167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2" name="Line 10"/>
              <p:cNvSpPr>
                <a:spLocks noChangeShapeType="1"/>
              </p:cNvSpPr>
              <p:nvPr/>
            </p:nvSpPr>
            <p:spPr bwMode="auto">
              <a:xfrm>
                <a:off x="1609" y="2352"/>
                <a:ext cx="167" cy="1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77" name="Line 11"/>
            <p:cNvSpPr>
              <a:spLocks noChangeShapeType="1"/>
            </p:cNvSpPr>
            <p:nvPr/>
          </p:nvSpPr>
          <p:spPr bwMode="auto">
            <a:xfrm flipV="1">
              <a:off x="4553" y="2487"/>
              <a:ext cx="0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 flipH="1">
              <a:off x="4567" y="3232"/>
              <a:ext cx="9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2135188" y="5213350"/>
            <a:ext cx="2627312" cy="871538"/>
          </a:xfrm>
          <a:prstGeom prst="rightArrow">
            <a:avLst>
              <a:gd name="adj1" fmla="val 42731"/>
              <a:gd name="adj2" fmla="val 754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2400" i="1">
                <a:solidFill>
                  <a:srgbClr val="000066"/>
                </a:solidFill>
              </a:rPr>
              <a:t>Circuit Symbol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16764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22-1 Light Dependent Resistor (LDR)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53013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</a:rPr>
              <a:t>Application: Automatic Lighting Circuit</a:t>
            </a:r>
          </a:p>
          <a:p>
            <a:pPr eaLnBrk="1" hangingPunct="1">
              <a:defRPr/>
            </a:pPr>
            <a:endParaRPr lang="en-GB" smtClean="0">
              <a:solidFill>
                <a:srgbClr val="FFFF00"/>
              </a:solidFill>
            </a:endParaRP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598863" y="2306638"/>
            <a:ext cx="5545137" cy="3000375"/>
            <a:chOff x="2267" y="1453"/>
            <a:chExt cx="3493" cy="1890"/>
          </a:xfrm>
        </p:grpSpPr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2267" y="299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/>
                <a:t>LDR</a:t>
              </a:r>
            </a:p>
          </p:txBody>
        </p:sp>
        <p:sp>
          <p:nvSpPr>
            <p:cNvPr id="8204" name="Freeform 5"/>
            <p:cNvSpPr>
              <a:spLocks/>
            </p:cNvSpPr>
            <p:nvPr/>
          </p:nvSpPr>
          <p:spPr bwMode="auto">
            <a:xfrm>
              <a:off x="4229" y="2473"/>
              <a:ext cx="966" cy="870"/>
            </a:xfrm>
            <a:custGeom>
              <a:avLst/>
              <a:gdLst>
                <a:gd name="T0" fmla="*/ 0 w 990"/>
                <a:gd name="T1" fmla="*/ 456 h 858"/>
                <a:gd name="T2" fmla="*/ 0 w 990"/>
                <a:gd name="T3" fmla="*/ 870 h 858"/>
                <a:gd name="T4" fmla="*/ 966 w 990"/>
                <a:gd name="T5" fmla="*/ 870 h 858"/>
                <a:gd name="T6" fmla="*/ 966 w 990"/>
                <a:gd name="T7" fmla="*/ 0 h 8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0"/>
                <a:gd name="T13" fmla="*/ 0 h 858"/>
                <a:gd name="T14" fmla="*/ 990 w 990"/>
                <a:gd name="T15" fmla="*/ 858 h 8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0" h="858">
                  <a:moveTo>
                    <a:pt x="0" y="450"/>
                  </a:moveTo>
                  <a:lnTo>
                    <a:pt x="0" y="858"/>
                  </a:lnTo>
                  <a:lnTo>
                    <a:pt x="990" y="858"/>
                  </a:lnTo>
                  <a:lnTo>
                    <a:pt x="99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5" name="Freeform 7"/>
            <p:cNvSpPr>
              <a:spLocks/>
            </p:cNvSpPr>
            <p:nvPr/>
          </p:nvSpPr>
          <p:spPr bwMode="auto">
            <a:xfrm rot="5111611">
              <a:off x="2778" y="1893"/>
              <a:ext cx="275" cy="145"/>
            </a:xfrm>
            <a:custGeom>
              <a:avLst/>
              <a:gdLst>
                <a:gd name="T0" fmla="*/ 0 w 2280"/>
                <a:gd name="T1" fmla="*/ 74 h 590"/>
                <a:gd name="T2" fmla="*/ 18 w 2280"/>
                <a:gd name="T3" fmla="*/ 2 h 590"/>
                <a:gd name="T4" fmla="*/ 55 w 2280"/>
                <a:gd name="T5" fmla="*/ 138 h 590"/>
                <a:gd name="T6" fmla="*/ 86 w 2280"/>
                <a:gd name="T7" fmla="*/ 0 h 590"/>
                <a:gd name="T8" fmla="*/ 122 w 2280"/>
                <a:gd name="T9" fmla="*/ 140 h 590"/>
                <a:gd name="T10" fmla="*/ 154 w 2280"/>
                <a:gd name="T11" fmla="*/ 0 h 590"/>
                <a:gd name="T12" fmla="*/ 193 w 2280"/>
                <a:gd name="T13" fmla="*/ 138 h 590"/>
                <a:gd name="T14" fmla="*/ 221 w 2280"/>
                <a:gd name="T15" fmla="*/ 2 h 590"/>
                <a:gd name="T16" fmla="*/ 256 w 2280"/>
                <a:gd name="T17" fmla="*/ 145 h 590"/>
                <a:gd name="T18" fmla="*/ 275 w 2280"/>
                <a:gd name="T19" fmla="*/ 64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0"/>
                <a:gd name="T31" fmla="*/ 0 h 590"/>
                <a:gd name="T32" fmla="*/ 2280 w 2280"/>
                <a:gd name="T33" fmla="*/ 590 h 5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6" name="Line 8"/>
            <p:cNvSpPr>
              <a:spLocks noChangeShapeType="1"/>
            </p:cNvSpPr>
            <p:nvPr/>
          </p:nvSpPr>
          <p:spPr bwMode="auto">
            <a:xfrm>
              <a:off x="2926" y="2492"/>
              <a:ext cx="33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7" name="Freeform 9"/>
            <p:cNvSpPr>
              <a:spLocks/>
            </p:cNvSpPr>
            <p:nvPr/>
          </p:nvSpPr>
          <p:spPr bwMode="auto">
            <a:xfrm>
              <a:off x="2916" y="1453"/>
              <a:ext cx="1299" cy="374"/>
            </a:xfrm>
            <a:custGeom>
              <a:avLst/>
              <a:gdLst>
                <a:gd name="T0" fmla="*/ 0 w 2100"/>
                <a:gd name="T1" fmla="*/ 374 h 735"/>
                <a:gd name="T2" fmla="*/ 0 w 2100"/>
                <a:gd name="T3" fmla="*/ 0 h 735"/>
                <a:gd name="T4" fmla="*/ 1299 w 2100"/>
                <a:gd name="T5" fmla="*/ 0 h 735"/>
                <a:gd name="T6" fmla="*/ 0 60000 65536"/>
                <a:gd name="T7" fmla="*/ 0 60000 65536"/>
                <a:gd name="T8" fmla="*/ 0 60000 65536"/>
                <a:gd name="T9" fmla="*/ 0 w 2100"/>
                <a:gd name="T10" fmla="*/ 0 h 735"/>
                <a:gd name="T11" fmla="*/ 2100 w 2100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" h="735">
                  <a:moveTo>
                    <a:pt x="0" y="735"/>
                  </a:moveTo>
                  <a:lnTo>
                    <a:pt x="0" y="0"/>
                  </a:lnTo>
                  <a:lnTo>
                    <a:pt x="21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8" name="Line 10"/>
            <p:cNvSpPr>
              <a:spLocks noChangeShapeType="1"/>
            </p:cNvSpPr>
            <p:nvPr/>
          </p:nvSpPr>
          <p:spPr bwMode="auto">
            <a:xfrm>
              <a:off x="2930" y="2118"/>
              <a:ext cx="0" cy="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9" name="Freeform 11"/>
            <p:cNvSpPr>
              <a:spLocks/>
            </p:cNvSpPr>
            <p:nvPr/>
          </p:nvSpPr>
          <p:spPr bwMode="auto">
            <a:xfrm>
              <a:off x="2964" y="3094"/>
              <a:ext cx="1252" cy="249"/>
            </a:xfrm>
            <a:custGeom>
              <a:avLst/>
              <a:gdLst>
                <a:gd name="T0" fmla="*/ 0 w 2040"/>
                <a:gd name="T1" fmla="*/ 0 h 585"/>
                <a:gd name="T2" fmla="*/ 0 w 2040"/>
                <a:gd name="T3" fmla="*/ 249 h 585"/>
                <a:gd name="T4" fmla="*/ 1252 w 2040"/>
                <a:gd name="T5" fmla="*/ 249 h 585"/>
                <a:gd name="T6" fmla="*/ 0 60000 65536"/>
                <a:gd name="T7" fmla="*/ 0 60000 65536"/>
                <a:gd name="T8" fmla="*/ 0 60000 65536"/>
                <a:gd name="T9" fmla="*/ 0 w 2040"/>
                <a:gd name="T10" fmla="*/ 0 h 585"/>
                <a:gd name="T11" fmla="*/ 2040 w 2040"/>
                <a:gd name="T12" fmla="*/ 585 h 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" h="585">
                  <a:moveTo>
                    <a:pt x="0" y="0"/>
                  </a:moveTo>
                  <a:lnTo>
                    <a:pt x="0" y="585"/>
                  </a:lnTo>
                  <a:lnTo>
                    <a:pt x="2040" y="58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10" name="Group 12"/>
            <p:cNvGrpSpPr>
              <a:grpSpLocks/>
            </p:cNvGrpSpPr>
            <p:nvPr/>
          </p:nvGrpSpPr>
          <p:grpSpPr bwMode="auto">
            <a:xfrm>
              <a:off x="2616" y="2699"/>
              <a:ext cx="428" cy="499"/>
              <a:chOff x="1609" y="2206"/>
              <a:chExt cx="428" cy="499"/>
            </a:xfrm>
          </p:grpSpPr>
          <p:sp>
            <p:nvSpPr>
              <p:cNvPr id="8245" name="Oval 13"/>
              <p:cNvSpPr>
                <a:spLocks noChangeArrowheads="1"/>
              </p:cNvSpPr>
              <p:nvPr/>
            </p:nvSpPr>
            <p:spPr bwMode="auto">
              <a:xfrm>
                <a:off x="1823" y="2206"/>
                <a:ext cx="214" cy="499"/>
              </a:xfrm>
              <a:prstGeom prst="ellipse">
                <a:avLst/>
              </a:prstGeom>
              <a:solidFill>
                <a:srgbClr val="CC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14"/>
              <p:cNvSpPr>
                <a:spLocks/>
              </p:cNvSpPr>
              <p:nvPr/>
            </p:nvSpPr>
            <p:spPr bwMode="auto">
              <a:xfrm rot="5111611">
                <a:off x="1791" y="2390"/>
                <a:ext cx="275" cy="145"/>
              </a:xfrm>
              <a:custGeom>
                <a:avLst/>
                <a:gdLst>
                  <a:gd name="T0" fmla="*/ 0 w 2280"/>
                  <a:gd name="T1" fmla="*/ 74 h 590"/>
                  <a:gd name="T2" fmla="*/ 18 w 2280"/>
                  <a:gd name="T3" fmla="*/ 2 h 590"/>
                  <a:gd name="T4" fmla="*/ 55 w 2280"/>
                  <a:gd name="T5" fmla="*/ 138 h 590"/>
                  <a:gd name="T6" fmla="*/ 86 w 2280"/>
                  <a:gd name="T7" fmla="*/ 0 h 590"/>
                  <a:gd name="T8" fmla="*/ 122 w 2280"/>
                  <a:gd name="T9" fmla="*/ 140 h 590"/>
                  <a:gd name="T10" fmla="*/ 154 w 2280"/>
                  <a:gd name="T11" fmla="*/ 0 h 590"/>
                  <a:gd name="T12" fmla="*/ 193 w 2280"/>
                  <a:gd name="T13" fmla="*/ 138 h 590"/>
                  <a:gd name="T14" fmla="*/ 221 w 2280"/>
                  <a:gd name="T15" fmla="*/ 2 h 590"/>
                  <a:gd name="T16" fmla="*/ 256 w 2280"/>
                  <a:gd name="T17" fmla="*/ 145 h 590"/>
                  <a:gd name="T18" fmla="*/ 275 w 2280"/>
                  <a:gd name="T19" fmla="*/ 64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80"/>
                  <a:gd name="T31" fmla="*/ 0 h 590"/>
                  <a:gd name="T32" fmla="*/ 2280 w 2280"/>
                  <a:gd name="T33" fmla="*/ 590 h 5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7" name="Line 15"/>
              <p:cNvSpPr>
                <a:spLocks noChangeShapeType="1"/>
              </p:cNvSpPr>
              <p:nvPr/>
            </p:nvSpPr>
            <p:spPr bwMode="auto">
              <a:xfrm>
                <a:off x="1629" y="2227"/>
                <a:ext cx="16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8" name="Line 16"/>
              <p:cNvSpPr>
                <a:spLocks noChangeShapeType="1"/>
              </p:cNvSpPr>
              <p:nvPr/>
            </p:nvSpPr>
            <p:spPr bwMode="auto">
              <a:xfrm>
                <a:off x="1609" y="2352"/>
                <a:ext cx="167" cy="1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2975" y="183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/>
                <a:t> </a:t>
              </a:r>
              <a:r>
                <a:rPr lang="en-US"/>
                <a:t>R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212" name="Text Box 18"/>
            <p:cNvSpPr txBox="1">
              <a:spLocks noChangeArrowheads="1"/>
            </p:cNvSpPr>
            <p:nvPr/>
          </p:nvSpPr>
          <p:spPr bwMode="auto">
            <a:xfrm>
              <a:off x="4356" y="1720"/>
              <a:ext cx="44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Bulb</a:t>
              </a:r>
            </a:p>
          </p:txBody>
        </p:sp>
        <p:grpSp>
          <p:nvGrpSpPr>
            <p:cNvPr id="8213" name="Group 19"/>
            <p:cNvGrpSpPr>
              <a:grpSpLocks/>
            </p:cNvGrpSpPr>
            <p:nvPr/>
          </p:nvGrpSpPr>
          <p:grpSpPr bwMode="auto">
            <a:xfrm>
              <a:off x="5070" y="2243"/>
              <a:ext cx="690" cy="329"/>
              <a:chOff x="4075" y="1726"/>
              <a:chExt cx="690" cy="329"/>
            </a:xfrm>
          </p:grpSpPr>
          <p:sp>
            <p:nvSpPr>
              <p:cNvPr id="8240" name="Line 20"/>
              <p:cNvSpPr>
                <a:spLocks noChangeShapeType="1"/>
              </p:cNvSpPr>
              <p:nvPr/>
            </p:nvSpPr>
            <p:spPr bwMode="auto">
              <a:xfrm>
                <a:off x="4075" y="1741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1" name="Line 21"/>
              <p:cNvSpPr>
                <a:spLocks noChangeShapeType="1"/>
              </p:cNvSpPr>
              <p:nvPr/>
            </p:nvSpPr>
            <p:spPr bwMode="auto">
              <a:xfrm>
                <a:off x="4162" y="1817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2" name="Line 22"/>
              <p:cNvSpPr>
                <a:spLocks noChangeShapeType="1"/>
              </p:cNvSpPr>
              <p:nvPr/>
            </p:nvSpPr>
            <p:spPr bwMode="auto">
              <a:xfrm>
                <a:off x="4075" y="1887"/>
                <a:ext cx="2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3" name="Line 23"/>
              <p:cNvSpPr>
                <a:spLocks noChangeShapeType="1"/>
              </p:cNvSpPr>
              <p:nvPr/>
            </p:nvSpPr>
            <p:spPr bwMode="auto">
              <a:xfrm>
                <a:off x="4155" y="1963"/>
                <a:ext cx="87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4" name="Text Box 24"/>
              <p:cNvSpPr txBox="1">
                <a:spLocks noChangeArrowheads="1"/>
              </p:cNvSpPr>
              <p:nvPr/>
            </p:nvSpPr>
            <p:spPr bwMode="auto">
              <a:xfrm>
                <a:off x="4379" y="1726"/>
                <a:ext cx="38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CC</a:t>
                </a:r>
              </a:p>
            </p:txBody>
          </p:sp>
        </p:grpSp>
        <p:sp>
          <p:nvSpPr>
            <p:cNvPr id="8214" name="Text Box 25"/>
            <p:cNvSpPr txBox="1">
              <a:spLocks noChangeArrowheads="1"/>
            </p:cNvSpPr>
            <p:nvPr/>
          </p:nvSpPr>
          <p:spPr bwMode="auto">
            <a:xfrm>
              <a:off x="2989" y="2602"/>
              <a:ext cx="38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1200" baseline="-25000"/>
            </a:p>
          </p:txBody>
        </p:sp>
        <p:sp>
          <p:nvSpPr>
            <p:cNvPr id="8215" name="Text Box 26"/>
            <p:cNvSpPr txBox="1">
              <a:spLocks noChangeArrowheads="1"/>
            </p:cNvSpPr>
            <p:nvPr/>
          </p:nvSpPr>
          <p:spPr bwMode="auto">
            <a:xfrm>
              <a:off x="4381" y="238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BC108</a:t>
              </a:r>
              <a:endParaRPr lang="en-US" baseline="-25000"/>
            </a:p>
          </p:txBody>
        </p:sp>
        <p:sp>
          <p:nvSpPr>
            <p:cNvPr id="8216" name="Text Box 27"/>
            <p:cNvSpPr txBox="1">
              <a:spLocks noChangeArrowheads="1"/>
            </p:cNvSpPr>
            <p:nvPr/>
          </p:nvSpPr>
          <p:spPr bwMode="auto">
            <a:xfrm>
              <a:off x="3207" y="2173"/>
              <a:ext cx="39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R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217" name="Line 28"/>
            <p:cNvSpPr>
              <a:spLocks noChangeShapeType="1"/>
            </p:cNvSpPr>
            <p:nvPr/>
          </p:nvSpPr>
          <p:spPr bwMode="auto">
            <a:xfrm flipH="1" flipV="1">
              <a:off x="3216" y="2591"/>
              <a:ext cx="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18" name="Text Box 29"/>
            <p:cNvSpPr txBox="1">
              <a:spLocks noChangeArrowheads="1"/>
            </p:cNvSpPr>
            <p:nvPr/>
          </p:nvSpPr>
          <p:spPr bwMode="auto">
            <a:xfrm>
              <a:off x="3089" y="2803"/>
              <a:ext cx="3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V</a:t>
              </a:r>
              <a:r>
                <a:rPr lang="en-US" baseline="-25000"/>
                <a:t>B</a:t>
              </a:r>
            </a:p>
          </p:txBody>
        </p:sp>
        <p:sp>
          <p:nvSpPr>
            <p:cNvPr id="8219" name="Line 30"/>
            <p:cNvSpPr>
              <a:spLocks noChangeShapeType="1"/>
            </p:cNvSpPr>
            <p:nvPr/>
          </p:nvSpPr>
          <p:spPr bwMode="auto">
            <a:xfrm flipH="1">
              <a:off x="3221" y="3073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0" name="Text Box 31"/>
            <p:cNvSpPr txBox="1">
              <a:spLocks noChangeArrowheads="1"/>
            </p:cNvSpPr>
            <p:nvPr/>
          </p:nvSpPr>
          <p:spPr bwMode="auto">
            <a:xfrm>
              <a:off x="2979" y="2590"/>
              <a:ext cx="20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+</a:t>
              </a:r>
              <a:endParaRPr lang="en-US" baseline="-25000"/>
            </a:p>
          </p:txBody>
        </p:sp>
        <p:sp>
          <p:nvSpPr>
            <p:cNvPr id="8221" name="Line 32"/>
            <p:cNvSpPr>
              <a:spLocks noChangeShapeType="1"/>
            </p:cNvSpPr>
            <p:nvPr/>
          </p:nvSpPr>
          <p:spPr bwMode="auto">
            <a:xfrm>
              <a:off x="3038" y="3198"/>
              <a:ext cx="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22" name="Group 33"/>
            <p:cNvGrpSpPr>
              <a:grpSpLocks/>
            </p:cNvGrpSpPr>
            <p:nvPr/>
          </p:nvGrpSpPr>
          <p:grpSpPr bwMode="auto">
            <a:xfrm>
              <a:off x="3724" y="2087"/>
              <a:ext cx="606" cy="835"/>
              <a:chOff x="2054" y="1567"/>
              <a:chExt cx="606" cy="835"/>
            </a:xfrm>
          </p:grpSpPr>
          <p:sp>
            <p:nvSpPr>
              <p:cNvPr id="8233" name="Oval 34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4" name="Line 35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5" name="Line 36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6" name="Line 37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7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8" name="Line 39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9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23" name="Freeform 41"/>
            <p:cNvSpPr>
              <a:spLocks/>
            </p:cNvSpPr>
            <p:nvPr/>
          </p:nvSpPr>
          <p:spPr bwMode="auto">
            <a:xfrm>
              <a:off x="3255" y="2423"/>
              <a:ext cx="230" cy="146"/>
            </a:xfrm>
            <a:custGeom>
              <a:avLst/>
              <a:gdLst>
                <a:gd name="T0" fmla="*/ 0 w 1130"/>
                <a:gd name="T1" fmla="*/ 73 h 780"/>
                <a:gd name="T2" fmla="*/ 16 w 1130"/>
                <a:gd name="T3" fmla="*/ 0 h 780"/>
                <a:gd name="T4" fmla="*/ 55 w 1130"/>
                <a:gd name="T5" fmla="*/ 146 h 780"/>
                <a:gd name="T6" fmla="*/ 94 w 1130"/>
                <a:gd name="T7" fmla="*/ 4 h 780"/>
                <a:gd name="T8" fmla="*/ 130 w 1130"/>
                <a:gd name="T9" fmla="*/ 144 h 780"/>
                <a:gd name="T10" fmla="*/ 171 w 1130"/>
                <a:gd name="T11" fmla="*/ 4 h 780"/>
                <a:gd name="T12" fmla="*/ 208 w 1130"/>
                <a:gd name="T13" fmla="*/ 144 h 780"/>
                <a:gd name="T14" fmla="*/ 230 w 1130"/>
                <a:gd name="T15" fmla="*/ 71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0"/>
                <a:gd name="T25" fmla="*/ 0 h 780"/>
                <a:gd name="T26" fmla="*/ 1130 w 113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0" h="780">
                  <a:moveTo>
                    <a:pt x="0" y="390"/>
                  </a:moveTo>
                  <a:lnTo>
                    <a:pt x="80" y="0"/>
                  </a:lnTo>
                  <a:lnTo>
                    <a:pt x="270" y="780"/>
                  </a:lnTo>
                  <a:lnTo>
                    <a:pt x="460" y="20"/>
                  </a:lnTo>
                  <a:lnTo>
                    <a:pt x="640" y="770"/>
                  </a:lnTo>
                  <a:lnTo>
                    <a:pt x="840" y="20"/>
                  </a:lnTo>
                  <a:lnTo>
                    <a:pt x="1020" y="770"/>
                  </a:lnTo>
                  <a:lnTo>
                    <a:pt x="1130" y="38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4" name="Line 42"/>
            <p:cNvSpPr>
              <a:spLocks noChangeShapeType="1"/>
            </p:cNvSpPr>
            <p:nvPr/>
          </p:nvSpPr>
          <p:spPr bwMode="auto">
            <a:xfrm>
              <a:off x="3485" y="2497"/>
              <a:ext cx="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5" name="Line 43"/>
            <p:cNvSpPr>
              <a:spLocks noChangeShapeType="1"/>
            </p:cNvSpPr>
            <p:nvPr/>
          </p:nvSpPr>
          <p:spPr bwMode="auto">
            <a:xfrm>
              <a:off x="4217" y="1453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26" name="Group 44"/>
            <p:cNvGrpSpPr>
              <a:grpSpLocks/>
            </p:cNvGrpSpPr>
            <p:nvPr/>
          </p:nvGrpSpPr>
          <p:grpSpPr bwMode="auto">
            <a:xfrm>
              <a:off x="4082" y="1660"/>
              <a:ext cx="255" cy="263"/>
              <a:chOff x="6135" y="3495"/>
              <a:chExt cx="570" cy="570"/>
            </a:xfrm>
          </p:grpSpPr>
          <p:sp>
            <p:nvSpPr>
              <p:cNvPr id="8230" name="Oval 45"/>
              <p:cNvSpPr>
                <a:spLocks noChangeArrowheads="1"/>
              </p:cNvSpPr>
              <p:nvPr/>
            </p:nvSpPr>
            <p:spPr bwMode="auto">
              <a:xfrm>
                <a:off x="6135" y="3495"/>
                <a:ext cx="570" cy="570"/>
              </a:xfrm>
              <a:prstGeom prst="ellipse">
                <a:avLst/>
              </a:prstGeom>
              <a:solidFill>
                <a:srgbClr val="FFCC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46"/>
              <p:cNvSpPr>
                <a:spLocks noChangeShapeType="1"/>
              </p:cNvSpPr>
              <p:nvPr/>
            </p:nvSpPr>
            <p:spPr bwMode="auto">
              <a:xfrm flipV="1">
                <a:off x="6255" y="3585"/>
                <a:ext cx="345" cy="39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32" name="Line 47"/>
              <p:cNvSpPr>
                <a:spLocks noChangeShapeType="1"/>
              </p:cNvSpPr>
              <p:nvPr/>
            </p:nvSpPr>
            <p:spPr bwMode="auto">
              <a:xfrm>
                <a:off x="6210" y="3600"/>
                <a:ext cx="405" cy="37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27" name="Freeform 48"/>
            <p:cNvSpPr>
              <a:spLocks/>
            </p:cNvSpPr>
            <p:nvPr/>
          </p:nvSpPr>
          <p:spPr bwMode="auto">
            <a:xfrm>
              <a:off x="4223" y="1453"/>
              <a:ext cx="984" cy="810"/>
            </a:xfrm>
            <a:custGeom>
              <a:avLst/>
              <a:gdLst>
                <a:gd name="T0" fmla="*/ 0 w 942"/>
                <a:gd name="T1" fmla="*/ 0 h 768"/>
                <a:gd name="T2" fmla="*/ 984 w 942"/>
                <a:gd name="T3" fmla="*/ 0 h 768"/>
                <a:gd name="T4" fmla="*/ 984 w 942"/>
                <a:gd name="T5" fmla="*/ 810 h 768"/>
                <a:gd name="T6" fmla="*/ 0 60000 65536"/>
                <a:gd name="T7" fmla="*/ 0 60000 65536"/>
                <a:gd name="T8" fmla="*/ 0 60000 65536"/>
                <a:gd name="T9" fmla="*/ 0 w 942"/>
                <a:gd name="T10" fmla="*/ 0 h 768"/>
                <a:gd name="T11" fmla="*/ 942 w 94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768">
                  <a:moveTo>
                    <a:pt x="0" y="0"/>
                  </a:moveTo>
                  <a:lnTo>
                    <a:pt x="942" y="0"/>
                  </a:lnTo>
                  <a:lnTo>
                    <a:pt x="942" y="76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8" name="Line 49"/>
            <p:cNvSpPr>
              <a:spLocks noChangeShapeType="1"/>
            </p:cNvSpPr>
            <p:nvPr/>
          </p:nvSpPr>
          <p:spPr bwMode="auto">
            <a:xfrm flipV="1">
              <a:off x="2927" y="2677"/>
              <a:ext cx="0" cy="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29" name="Line 50"/>
            <p:cNvSpPr>
              <a:spLocks noChangeShapeType="1"/>
            </p:cNvSpPr>
            <p:nvPr/>
          </p:nvSpPr>
          <p:spPr bwMode="auto">
            <a:xfrm>
              <a:off x="2963" y="3097"/>
              <a:ext cx="0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60467" name="Object 51"/>
          <p:cNvGraphicFramePr>
            <a:graphicFrameLocks noChangeAspect="1"/>
          </p:cNvGraphicFramePr>
          <p:nvPr/>
        </p:nvGraphicFramePr>
        <p:xfrm>
          <a:off x="1133475" y="2327275"/>
          <a:ext cx="26574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4" imgW="1497950" imgH="431613" progId="Equation.3">
                  <p:embed/>
                </p:oleObj>
              </mc:Choice>
              <mc:Fallback>
                <p:oleObj name="Equation" r:id="rId4" imgW="1497950" imgH="43161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327275"/>
                        <a:ext cx="2657475" cy="758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638175" y="3490913"/>
            <a:ext cx="3352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60000"/>
              </a:spcAft>
            </a:pPr>
            <a:r>
              <a:rPr lang="en-GB" sz="2400"/>
              <a:t>Transistor operates when V</a:t>
            </a:r>
            <a:r>
              <a:rPr lang="en-GB" sz="2400" baseline="-25000"/>
              <a:t>BE</a:t>
            </a:r>
            <a:r>
              <a:rPr lang="en-GB" sz="2400"/>
              <a:t> = 0.7V</a:t>
            </a:r>
          </a:p>
          <a:p>
            <a:pPr eaLnBrk="1" hangingPunct="1">
              <a:spcAft>
                <a:spcPct val="60000"/>
              </a:spcAft>
            </a:pPr>
            <a:r>
              <a:rPr lang="en-GB" sz="2400">
                <a:solidFill>
                  <a:srgbClr val="FFFF00"/>
                </a:solidFill>
              </a:rPr>
              <a:t>But V</a:t>
            </a:r>
            <a:r>
              <a:rPr lang="en-GB" sz="2400" baseline="-25000">
                <a:solidFill>
                  <a:srgbClr val="FFFF00"/>
                </a:solidFill>
              </a:rPr>
              <a:t>BE</a:t>
            </a:r>
            <a:r>
              <a:rPr lang="en-GB" sz="2400">
                <a:solidFill>
                  <a:srgbClr val="FFFF00"/>
                </a:solidFill>
              </a:rPr>
              <a:t> is dependent on V</a:t>
            </a:r>
            <a:r>
              <a:rPr lang="en-GB" sz="2400" baseline="-2500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671513" y="5576888"/>
            <a:ext cx="8083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/>
              <a:t>And V</a:t>
            </a:r>
            <a:r>
              <a:rPr lang="en-GB" sz="2400" baseline="-25000"/>
              <a:t>B</a:t>
            </a:r>
            <a:r>
              <a:rPr lang="en-GB" sz="2400"/>
              <a:t> depends on resistance across LDR which is controlled by light intensity shining on it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828675" y="3094038"/>
            <a:ext cx="3178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800" i="1">
                <a:solidFill>
                  <a:srgbClr val="66FF33"/>
                </a:solidFill>
              </a:rPr>
              <a:t>Remember Why?</a:t>
            </a:r>
          </a:p>
        </p:txBody>
      </p:sp>
      <p:sp>
        <p:nvSpPr>
          <p:cNvPr id="8201" name="AutoShape 5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37525" y="1539875"/>
            <a:ext cx="473075" cy="3810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Light Dependent Resistor (LDR)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/>
      <p:bldP spid="60473" grpId="0"/>
      <p:bldP spid="604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947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solidFill>
                  <a:srgbClr val="FFFF00"/>
                </a:solidFill>
                <a:effectLst/>
              </a:rPr>
              <a:t>When light is bright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solidFill>
                  <a:srgbClr val="FFFF00"/>
                </a:solidFill>
                <a:effectLst/>
              </a:rPr>
              <a:t>resistance of the LDR is small 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solidFill>
                  <a:srgbClr val="FFFF00"/>
                </a:solidFill>
                <a:effectLst/>
              </a:rPr>
              <a:t>V</a:t>
            </a:r>
            <a:r>
              <a:rPr lang="en-GB" sz="2400" baseline="-25000" smtClean="0">
                <a:solidFill>
                  <a:srgbClr val="FFFF00"/>
                </a:solidFill>
                <a:effectLst/>
              </a:rPr>
              <a:t>B</a:t>
            </a:r>
            <a:r>
              <a:rPr lang="en-GB" sz="2400" smtClean="0">
                <a:solidFill>
                  <a:srgbClr val="FFFF00"/>
                </a:solidFill>
                <a:effectLst/>
              </a:rPr>
              <a:t> is small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solidFill>
                  <a:srgbClr val="FFFF00"/>
                </a:solidFill>
                <a:effectLst/>
              </a:rPr>
              <a:t>transistor is in cut-off region 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GB" sz="2400" smtClean="0">
                <a:solidFill>
                  <a:srgbClr val="FFFF00"/>
                </a:solidFill>
                <a:effectLst/>
              </a:rPr>
              <a:t>bulb is OFF as no current flows through transistor 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effectLst/>
              </a:rPr>
              <a:t>When it is dark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effectLst/>
              </a:rPr>
              <a:t>Resistance in LDR increases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effectLst/>
              </a:rPr>
              <a:t>V</a:t>
            </a:r>
            <a:r>
              <a:rPr lang="en-GB" sz="2400" baseline="-25000" smtClean="0">
                <a:effectLst/>
              </a:rPr>
              <a:t>B</a:t>
            </a:r>
            <a:r>
              <a:rPr lang="en-GB" sz="2400" smtClean="0">
                <a:effectLst/>
              </a:rPr>
              <a:t> is large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  <a:defRPr/>
            </a:pPr>
            <a:r>
              <a:rPr lang="en-GB" sz="2400" smtClean="0">
                <a:effectLst/>
              </a:rPr>
              <a:t>Transistor is in active or saturation region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en-GB" sz="2400" smtClean="0">
                <a:effectLst/>
              </a:rPr>
              <a:t>current flows through bulb and turns it ON</a:t>
            </a:r>
            <a:endParaRPr lang="en-GB" sz="2400" smtClean="0"/>
          </a:p>
        </p:txBody>
      </p:sp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456238" y="2257425"/>
          <a:ext cx="2832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4" imgW="1497950" imgH="431613" progId="Equation.3">
                  <p:embed/>
                </p:oleObj>
              </mc:Choice>
              <mc:Fallback>
                <p:oleObj name="Equation" r:id="rId4" imgW="149795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2257425"/>
                        <a:ext cx="2832100" cy="8159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2882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922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94638" y="5867400"/>
            <a:ext cx="517525" cy="3206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Light Dependent Resistor (LDR)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2DB96-28F0-45B6-970D-AF601A140C9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9153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</a:rPr>
              <a:t>Other Applications</a:t>
            </a:r>
          </a:p>
          <a:p>
            <a:pPr lvl="1" eaLnBrk="1" hangingPunct="1">
              <a:defRPr/>
            </a:pPr>
            <a:r>
              <a:rPr lang="en-GB" smtClean="0"/>
              <a:t>Displays that automatically become brighter when surroundings become darker</a:t>
            </a:r>
          </a:p>
          <a:p>
            <a:pPr lvl="1" eaLnBrk="1" hangingPunct="1">
              <a:defRPr/>
            </a:pPr>
            <a:r>
              <a:rPr lang="en-GB" smtClean="0"/>
              <a:t>Security systems where alarm triggers when a beam of light is disturbed</a:t>
            </a:r>
          </a:p>
          <a:p>
            <a:pPr lvl="1" eaLnBrk="1" hangingPunct="1">
              <a:defRPr/>
            </a:pPr>
            <a:r>
              <a:rPr lang="en-GB" smtClean="0"/>
              <a:t>Automatic adjustment of shutter speed in automatic cameras based on amount of ambient light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6578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Light Dependent Resistor (LDR)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598613"/>
            <a:ext cx="8491537" cy="5259387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10000"/>
              </a:spcAft>
            </a:pPr>
            <a:r>
              <a:rPr lang="en-GB" smtClean="0">
                <a:solidFill>
                  <a:srgbClr val="FFFF00"/>
                </a:solidFill>
                <a:effectLst/>
              </a:rPr>
              <a:t>Semiconductor devices whose resistance varies with temperature</a:t>
            </a:r>
          </a:p>
          <a:p>
            <a:pPr lvl="1" eaLnBrk="1" hangingPunct="1">
              <a:spcAft>
                <a:spcPct val="10000"/>
              </a:spcAft>
            </a:pPr>
            <a:r>
              <a:rPr lang="en-GB" smtClean="0">
                <a:effectLst/>
              </a:rPr>
              <a:t>Sensitivity about -4% / </a:t>
            </a:r>
            <a:r>
              <a:rPr lang="en-GB" baseline="30000" smtClean="0">
                <a:effectLst/>
              </a:rPr>
              <a:t>o</a:t>
            </a:r>
            <a:r>
              <a:rPr lang="en-GB" smtClean="0">
                <a:effectLst/>
              </a:rPr>
              <a:t>C (-ve coefficient of temp.)</a:t>
            </a:r>
          </a:p>
          <a:p>
            <a:pPr lvl="1" eaLnBrk="1" hangingPunct="1"/>
            <a:r>
              <a:rPr lang="en-GB" smtClean="0">
                <a:effectLst/>
              </a:rPr>
              <a:t>When temperature rises, resistance decreases  </a:t>
            </a:r>
          </a:p>
          <a:p>
            <a:pPr eaLnBrk="1" hangingPunct="1"/>
            <a:r>
              <a:rPr lang="en-GB" smtClean="0">
                <a:solidFill>
                  <a:srgbClr val="FFFF00"/>
                </a:solidFill>
                <a:effectLst/>
              </a:rPr>
              <a:t>Good for temperature range from –50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 to +300</a:t>
            </a:r>
            <a:r>
              <a:rPr lang="en-GB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mtClean="0">
                <a:solidFill>
                  <a:srgbClr val="FFFF00"/>
                </a:solidFill>
                <a:effectLst/>
              </a:rPr>
              <a:t>C</a:t>
            </a:r>
            <a:r>
              <a:rPr lang="en-GB" smtClean="0">
                <a:effectLst/>
              </a:rPr>
              <a:t> </a:t>
            </a:r>
          </a:p>
          <a:p>
            <a:pPr eaLnBrk="1" hangingPunct="1"/>
            <a:r>
              <a:rPr lang="en-GB" smtClean="0">
                <a:effectLst/>
              </a:rPr>
              <a:t>Inexpensive and stable </a:t>
            </a:r>
          </a:p>
          <a:p>
            <a:pPr eaLnBrk="1" hangingPunct="1"/>
            <a:r>
              <a:rPr lang="en-GB" smtClean="0">
                <a:solidFill>
                  <a:srgbClr val="FFFF00"/>
                </a:solidFill>
                <a:effectLst/>
              </a:rPr>
              <a:t>Thermistor probes come in the shape of beads, thin rods, disks or washers depending on how they are used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9458" y="6400800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524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22-2 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pic>
        <p:nvPicPr>
          <p:cNvPr id="11268" name="Picture 4" descr="BEAD-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822261"/>
            <a:ext cx="2495550" cy="644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A9414-924F-4842-92C1-6186E73CD98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34363" cy="5083175"/>
          </a:xfrm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solidFill>
                  <a:srgbClr val="FFFF00"/>
                </a:solidFill>
                <a:effectLst/>
              </a:rPr>
              <a:t>Very sensitive to temperature changes because of large coefficient of temperature</a:t>
            </a:r>
            <a:r>
              <a:rPr lang="en-GB" smtClean="0">
                <a:effectLst/>
              </a:rPr>
              <a:t> </a:t>
            </a:r>
          </a:p>
          <a:p>
            <a:pPr lvl="1" eaLnBrk="1" hangingPunct="1">
              <a:defRPr/>
            </a:pPr>
            <a:r>
              <a:rPr lang="en-GB" smtClean="0">
                <a:effectLst/>
              </a:rPr>
              <a:t>Changes in resistance measurable by multimeter without need for amplification</a:t>
            </a:r>
            <a:endParaRPr lang="en-GB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mtClean="0">
                <a:effectLst/>
              </a:rPr>
              <a:t>Consider the following circuit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3688" y="6443663"/>
            <a:ext cx="6550025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Copyright © 2004 Tan Hua Joo  Singapore Polytechnic. All rights reserved.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649538" y="4475163"/>
            <a:ext cx="4635500" cy="2197100"/>
            <a:chOff x="360" y="2283"/>
            <a:chExt cx="2920" cy="1384"/>
          </a:xfrm>
        </p:grpSpPr>
        <p:sp>
          <p:nvSpPr>
            <p:cNvPr id="12294" name="Rectangle 27"/>
            <p:cNvSpPr>
              <a:spLocks noChangeArrowheads="1"/>
            </p:cNvSpPr>
            <p:nvPr/>
          </p:nvSpPr>
          <p:spPr bwMode="auto">
            <a:xfrm>
              <a:off x="360" y="2283"/>
              <a:ext cx="2920" cy="13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5" name="Group 28"/>
            <p:cNvGrpSpPr>
              <a:grpSpLocks/>
            </p:cNvGrpSpPr>
            <p:nvPr/>
          </p:nvGrpSpPr>
          <p:grpSpPr bwMode="auto">
            <a:xfrm>
              <a:off x="370" y="2444"/>
              <a:ext cx="2705" cy="977"/>
              <a:chOff x="320" y="926"/>
              <a:chExt cx="2705" cy="977"/>
            </a:xfrm>
          </p:grpSpPr>
          <p:sp>
            <p:nvSpPr>
              <p:cNvPr id="12296" name="Text Box 29"/>
              <p:cNvSpPr txBox="1">
                <a:spLocks noChangeArrowheads="1"/>
              </p:cNvSpPr>
              <p:nvPr/>
            </p:nvSpPr>
            <p:spPr bwMode="auto">
              <a:xfrm>
                <a:off x="320" y="1286"/>
                <a:ext cx="471" cy="28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sz="2000">
                    <a:solidFill>
                      <a:srgbClr val="0033CC"/>
                    </a:solidFill>
                  </a:rPr>
                  <a:t>15 V</a:t>
                </a:r>
              </a:p>
            </p:txBody>
          </p:sp>
          <p:sp>
            <p:nvSpPr>
              <p:cNvPr id="12297" name="Text Box 30"/>
              <p:cNvSpPr txBox="1">
                <a:spLocks noChangeArrowheads="1"/>
              </p:cNvSpPr>
              <p:nvPr/>
            </p:nvSpPr>
            <p:spPr bwMode="auto">
              <a:xfrm>
                <a:off x="675" y="1146"/>
                <a:ext cx="255" cy="21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/>
                  <a:t>+</a:t>
                </a:r>
              </a:p>
            </p:txBody>
          </p:sp>
          <p:sp>
            <p:nvSpPr>
              <p:cNvPr id="12298" name="Line 31"/>
              <p:cNvSpPr>
                <a:spLocks noChangeShapeType="1"/>
              </p:cNvSpPr>
              <p:nvPr/>
            </p:nvSpPr>
            <p:spPr bwMode="auto">
              <a:xfrm rot="5400000">
                <a:off x="890" y="1199"/>
                <a:ext cx="0" cy="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299" name="Line 32"/>
              <p:cNvSpPr>
                <a:spLocks noChangeShapeType="1"/>
              </p:cNvSpPr>
              <p:nvPr/>
            </p:nvSpPr>
            <p:spPr bwMode="auto">
              <a:xfrm rot="5400000">
                <a:off x="895" y="1337"/>
                <a:ext cx="0" cy="1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0" name="Line 33"/>
              <p:cNvSpPr>
                <a:spLocks noChangeShapeType="1"/>
              </p:cNvSpPr>
              <p:nvPr/>
            </p:nvSpPr>
            <p:spPr bwMode="auto">
              <a:xfrm rot="5400000">
                <a:off x="890" y="1334"/>
                <a:ext cx="0" cy="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1" name="Line 34"/>
              <p:cNvSpPr>
                <a:spLocks noChangeShapeType="1"/>
              </p:cNvSpPr>
              <p:nvPr/>
            </p:nvSpPr>
            <p:spPr bwMode="auto">
              <a:xfrm rot="5400000">
                <a:off x="895" y="1472"/>
                <a:ext cx="0" cy="1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2" name="Freeform 35"/>
              <p:cNvSpPr>
                <a:spLocks/>
              </p:cNvSpPr>
              <p:nvPr/>
            </p:nvSpPr>
            <p:spPr bwMode="auto">
              <a:xfrm>
                <a:off x="886" y="1058"/>
                <a:ext cx="803" cy="274"/>
              </a:xfrm>
              <a:custGeom>
                <a:avLst/>
                <a:gdLst>
                  <a:gd name="T0" fmla="*/ 0 w 1560"/>
                  <a:gd name="T1" fmla="*/ 274 h 500"/>
                  <a:gd name="T2" fmla="*/ 0 w 1560"/>
                  <a:gd name="T3" fmla="*/ 0 h 500"/>
                  <a:gd name="T4" fmla="*/ 803 w 1560"/>
                  <a:gd name="T5" fmla="*/ 0 h 500"/>
                  <a:gd name="T6" fmla="*/ 0 60000 65536"/>
                  <a:gd name="T7" fmla="*/ 0 60000 65536"/>
                  <a:gd name="T8" fmla="*/ 0 60000 65536"/>
                  <a:gd name="T9" fmla="*/ 0 w 1560"/>
                  <a:gd name="T10" fmla="*/ 0 h 500"/>
                  <a:gd name="T11" fmla="*/ 1560 w 1560"/>
                  <a:gd name="T12" fmla="*/ 500 h 5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0" h="500">
                    <a:moveTo>
                      <a:pt x="0" y="500"/>
                    </a:moveTo>
                    <a:lnTo>
                      <a:pt x="0" y="0"/>
                    </a:lnTo>
                    <a:lnTo>
                      <a:pt x="156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3" name="Rectangle 36"/>
              <p:cNvSpPr>
                <a:spLocks noChangeArrowheads="1"/>
              </p:cNvSpPr>
              <p:nvPr/>
            </p:nvSpPr>
            <p:spPr bwMode="auto">
              <a:xfrm>
                <a:off x="1689" y="992"/>
                <a:ext cx="360" cy="121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66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Freeform 37"/>
              <p:cNvSpPr>
                <a:spLocks/>
              </p:cNvSpPr>
              <p:nvPr/>
            </p:nvSpPr>
            <p:spPr bwMode="auto">
              <a:xfrm>
                <a:off x="1740" y="926"/>
                <a:ext cx="288" cy="264"/>
              </a:xfrm>
              <a:custGeom>
                <a:avLst/>
                <a:gdLst>
                  <a:gd name="T0" fmla="*/ 0 w 560"/>
                  <a:gd name="T1" fmla="*/ 264 h 480"/>
                  <a:gd name="T2" fmla="*/ 216 w 560"/>
                  <a:gd name="T3" fmla="*/ 0 h 480"/>
                  <a:gd name="T4" fmla="*/ 288 w 56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560"/>
                  <a:gd name="T10" fmla="*/ 0 h 480"/>
                  <a:gd name="T11" fmla="*/ 560 w 56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0" h="480">
                    <a:moveTo>
                      <a:pt x="0" y="480"/>
                    </a:moveTo>
                    <a:lnTo>
                      <a:pt x="420" y="0"/>
                    </a:lnTo>
                    <a:lnTo>
                      <a:pt x="560" y="0"/>
                    </a:lnTo>
                  </a:path>
                </a:pathLst>
              </a:custGeom>
              <a:noFill/>
              <a:ln w="19050" cmpd="sng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5" name="Freeform 38"/>
              <p:cNvSpPr>
                <a:spLocks/>
              </p:cNvSpPr>
              <p:nvPr/>
            </p:nvSpPr>
            <p:spPr bwMode="auto">
              <a:xfrm>
                <a:off x="2049" y="1058"/>
                <a:ext cx="762" cy="274"/>
              </a:xfrm>
              <a:custGeom>
                <a:avLst/>
                <a:gdLst>
                  <a:gd name="T0" fmla="*/ 0 w 1480"/>
                  <a:gd name="T1" fmla="*/ 0 h 500"/>
                  <a:gd name="T2" fmla="*/ 762 w 1480"/>
                  <a:gd name="T3" fmla="*/ 0 h 500"/>
                  <a:gd name="T4" fmla="*/ 762 w 1480"/>
                  <a:gd name="T5" fmla="*/ 274 h 500"/>
                  <a:gd name="T6" fmla="*/ 0 60000 65536"/>
                  <a:gd name="T7" fmla="*/ 0 60000 65536"/>
                  <a:gd name="T8" fmla="*/ 0 60000 65536"/>
                  <a:gd name="T9" fmla="*/ 0 w 1480"/>
                  <a:gd name="T10" fmla="*/ 0 h 500"/>
                  <a:gd name="T11" fmla="*/ 1480 w 1480"/>
                  <a:gd name="T12" fmla="*/ 500 h 5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0" h="500">
                    <a:moveTo>
                      <a:pt x="0" y="0"/>
                    </a:moveTo>
                    <a:lnTo>
                      <a:pt x="1480" y="0"/>
                    </a:lnTo>
                    <a:lnTo>
                      <a:pt x="1480" y="50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6" name="Freeform 39"/>
              <p:cNvSpPr>
                <a:spLocks/>
              </p:cNvSpPr>
              <p:nvPr/>
            </p:nvSpPr>
            <p:spPr bwMode="auto">
              <a:xfrm>
                <a:off x="896" y="1541"/>
                <a:ext cx="1915" cy="362"/>
              </a:xfrm>
              <a:custGeom>
                <a:avLst/>
                <a:gdLst>
                  <a:gd name="T0" fmla="*/ 0 w 3720"/>
                  <a:gd name="T1" fmla="*/ 0 h 540"/>
                  <a:gd name="T2" fmla="*/ 0 w 3720"/>
                  <a:gd name="T3" fmla="*/ 362 h 540"/>
                  <a:gd name="T4" fmla="*/ 1915 w 3720"/>
                  <a:gd name="T5" fmla="*/ 362 h 540"/>
                  <a:gd name="T6" fmla="*/ 1915 w 3720"/>
                  <a:gd name="T7" fmla="*/ 147 h 5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20"/>
                  <a:gd name="T13" fmla="*/ 0 h 540"/>
                  <a:gd name="T14" fmla="*/ 3720 w 3720"/>
                  <a:gd name="T15" fmla="*/ 540 h 5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20" h="540">
                    <a:moveTo>
                      <a:pt x="0" y="0"/>
                    </a:moveTo>
                    <a:lnTo>
                      <a:pt x="0" y="540"/>
                    </a:lnTo>
                    <a:lnTo>
                      <a:pt x="3720" y="540"/>
                    </a:lnTo>
                    <a:lnTo>
                      <a:pt x="3720" y="22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07" name="Text Box 40"/>
              <p:cNvSpPr txBox="1">
                <a:spLocks noChangeArrowheads="1"/>
              </p:cNvSpPr>
              <p:nvPr/>
            </p:nvSpPr>
            <p:spPr bwMode="auto">
              <a:xfrm>
                <a:off x="1439" y="1195"/>
                <a:ext cx="803" cy="28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/>
                <a:r>
                  <a:rPr lang="en-US" sz="2000">
                    <a:solidFill>
                      <a:srgbClr val="6600FF"/>
                    </a:solidFill>
                  </a:rPr>
                  <a:t>thermistor</a:t>
                </a:r>
              </a:p>
            </p:txBody>
          </p:sp>
          <p:sp>
            <p:nvSpPr>
              <p:cNvPr id="12308" name="Oval 41"/>
              <p:cNvSpPr>
                <a:spLocks noChangeArrowheads="1"/>
              </p:cNvSpPr>
              <p:nvPr/>
            </p:nvSpPr>
            <p:spPr bwMode="auto">
              <a:xfrm>
                <a:off x="2591" y="1283"/>
                <a:ext cx="434" cy="413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66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>
                    <a:solidFill>
                      <a:srgbClr val="000066"/>
                    </a:solidFill>
                  </a:rPr>
                  <a:t>mA</a:t>
                </a:r>
              </a:p>
            </p:txBody>
          </p:sp>
        </p:grpSp>
      </p:grp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Thermistor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2DB96-28F0-45B6-970D-AF601A140C9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1448</Words>
  <Application>Microsoft Office PowerPoint</Application>
  <PresentationFormat>On-screen Show (4:3)</PresentationFormat>
  <Paragraphs>256</Paragraphs>
  <Slides>25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60 Anniversary PPT Template 1</vt:lpstr>
      <vt:lpstr>1_60 Anniversary PPT Template 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67</cp:revision>
  <dcterms:created xsi:type="dcterms:W3CDTF">2001-09-15T04:06:01Z</dcterms:created>
  <dcterms:modified xsi:type="dcterms:W3CDTF">2018-03-16T08:49:38Z</dcterms:modified>
</cp:coreProperties>
</file>