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89" r:id="rId2"/>
    <p:sldMasterId id="2147483691" r:id="rId3"/>
  </p:sldMasterIdLst>
  <p:notesMasterIdLst>
    <p:notesMasterId r:id="rId34"/>
  </p:notesMasterIdLst>
  <p:sldIdLst>
    <p:sldId id="418" r:id="rId4"/>
    <p:sldId id="422" r:id="rId5"/>
    <p:sldId id="360" r:id="rId6"/>
    <p:sldId id="361" r:id="rId7"/>
    <p:sldId id="398" r:id="rId8"/>
    <p:sldId id="271" r:id="rId9"/>
    <p:sldId id="276" r:id="rId10"/>
    <p:sldId id="272" r:id="rId11"/>
    <p:sldId id="273" r:id="rId12"/>
    <p:sldId id="274" r:id="rId13"/>
    <p:sldId id="275" r:id="rId14"/>
    <p:sldId id="362" r:id="rId15"/>
    <p:sldId id="363" r:id="rId16"/>
    <p:sldId id="278" r:id="rId17"/>
    <p:sldId id="404" r:id="rId18"/>
    <p:sldId id="423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21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FFFF"/>
    <a:srgbClr val="FF0000"/>
    <a:srgbClr val="FFFF00"/>
    <a:srgbClr val="CCCCFF"/>
    <a:srgbClr val="000066"/>
    <a:srgbClr val="00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9456" autoAdjust="0"/>
  </p:normalViewPr>
  <p:slideViewPr>
    <p:cSldViewPr snapToGrid="0">
      <p:cViewPr varScale="1">
        <p:scale>
          <a:sx n="69" d="100"/>
          <a:sy n="69" d="100"/>
        </p:scale>
        <p:origin x="12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2280-23A0-4559-9921-7D1AD1509FEB}" type="datetimeFigureOut">
              <a:rPr lang="en-SG" smtClean="0"/>
              <a:t>16/3/2018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162A5-5D8E-44B9-BA36-E9FCFC377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99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149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9149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 Copyright © 2010 Tan Hua Joo, Wong WY Singapore Polytechnic</a:t>
            </a:r>
            <a:endParaRPr lang="en-GB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F026B-FB90-4A33-B615-E35E70720D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76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DA03A-08C4-483F-910A-B3836FB63E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5E427-5D61-4F9C-8EBB-3A2B049128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868BD-B2D4-4FB0-BA13-DED8D2512A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6D53-8648-4D8B-B976-AAAEEBDC7B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60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8EA9-4057-452C-BB07-544B2992FF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D9161-5CD5-4969-9299-22A43B335E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7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DEE6-0E05-48A5-90CB-46D355232D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97D99-E5BE-452F-B7FD-3178323AC5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5035B-14B3-45DC-B221-3C7934D117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E4CC3-4414-4CFF-A2FF-6C2ED481DC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9046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6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6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7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04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047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04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4325" y="6400800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1904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930491FE-4A2C-4E2E-9C73-6A8155C651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55338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78465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pic>
        <p:nvPicPr>
          <p:cNvPr id="3075" name="Picture 2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3044762"/>
            <a:ext cx="741838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339725" y="247650"/>
            <a:ext cx="476250" cy="6364288"/>
            <a:chOff x="214" y="0"/>
            <a:chExt cx="300" cy="4009"/>
          </a:xfrm>
        </p:grpSpPr>
        <p:pic>
          <p:nvPicPr>
            <p:cNvPr id="3078" name="Picture 4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0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5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1849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877093" y="3284984"/>
            <a:ext cx="68770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tabLst>
                <a:tab pos="1708150" algn="l"/>
              </a:tabLst>
            </a:pPr>
            <a:r>
              <a:rPr lang="en-GB" sz="3200" i="1" dirty="0" smtClean="0">
                <a:solidFill>
                  <a:srgbClr val="FFC000"/>
                </a:solidFill>
              </a:rPr>
              <a:t>Op </a:t>
            </a:r>
            <a:r>
              <a:rPr lang="en-GB" sz="3200" i="1" dirty="0">
                <a:solidFill>
                  <a:srgbClr val="FFC000"/>
                </a:solidFill>
              </a:rPr>
              <a:t>Amp Characteristics &amp; Negative Feedback</a:t>
            </a:r>
            <a:endParaRPr lang="en-GB" sz="3200" i="1" dirty="0">
              <a:solidFill>
                <a:srgbClr val="FFC000"/>
              </a:solidFill>
              <a:latin typeface="Verdan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9381" y="518890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23: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Operational Amplifiers (Part 1)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6038" y="4856163"/>
            <a:ext cx="33305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i="1" u="sng">
                <a:solidFill>
                  <a:srgbClr val="FF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Input Impedance</a:t>
            </a:r>
            <a:endParaRPr lang="en-GB" sz="2400" b="1" i="1">
              <a:solidFill>
                <a:srgbClr val="FF66FF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en-GB" sz="2400" b="1" i="1">
                <a:solidFill>
                  <a:srgbClr val="FF66FF"/>
                </a:solidFill>
                <a:latin typeface="Times New Roman" pitchFamily="18" charset="0"/>
              </a:rPr>
              <a:t>Impedance measured </a:t>
            </a:r>
          </a:p>
          <a:p>
            <a:pPr algn="ctr">
              <a:defRPr/>
            </a:pPr>
            <a:r>
              <a:rPr lang="en-GB" sz="2400" b="1" i="1">
                <a:solidFill>
                  <a:srgbClr val="FF66FF"/>
                </a:solidFill>
                <a:latin typeface="Times New Roman" pitchFamily="18" charset="0"/>
              </a:rPr>
              <a:t>between the input terminals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721350" y="4665663"/>
            <a:ext cx="3468688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i="1" u="sng">
                <a:solidFill>
                  <a:srgbClr val="6699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Output Impedance</a:t>
            </a:r>
            <a:endParaRPr lang="en-GB" sz="2400" b="1" i="1">
              <a:solidFill>
                <a:srgbClr val="6699FF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en-GB" sz="2400" b="1" i="1">
                <a:solidFill>
                  <a:srgbClr val="6699FF"/>
                </a:solidFill>
                <a:latin typeface="Times New Roman" pitchFamily="18" charset="0"/>
              </a:rPr>
              <a:t>Impedance measured </a:t>
            </a:r>
          </a:p>
          <a:p>
            <a:pPr algn="ctr">
              <a:defRPr/>
            </a:pPr>
            <a:r>
              <a:rPr lang="en-GB" sz="2400" b="1" i="1">
                <a:solidFill>
                  <a:srgbClr val="6699FF"/>
                </a:solidFill>
                <a:latin typeface="Times New Roman" pitchFamily="18" charset="0"/>
              </a:rPr>
              <a:t>between the output terminals</a:t>
            </a:r>
          </a:p>
        </p:txBody>
      </p:sp>
      <p:sp>
        <p:nvSpPr>
          <p:cNvPr id="20506" name="AutoShape 26"/>
          <p:cNvSpPr>
            <a:spLocks noChangeArrowheads="1"/>
          </p:cNvSpPr>
          <p:nvPr/>
        </p:nvSpPr>
        <p:spPr bwMode="auto">
          <a:xfrm rot="5400000">
            <a:off x="6019800" y="2838450"/>
            <a:ext cx="1803400" cy="1816100"/>
          </a:xfrm>
          <a:custGeom>
            <a:avLst/>
            <a:gdLst>
              <a:gd name="T0" fmla="*/ 105438870 w 21600"/>
              <a:gd name="T1" fmla="*/ 0 h 21600"/>
              <a:gd name="T2" fmla="*/ 105438870 w 21600"/>
              <a:gd name="T3" fmla="*/ 85947689 h 21600"/>
              <a:gd name="T4" fmla="*/ 22564208 w 21600"/>
              <a:gd name="T5" fmla="*/ 152695334 h 21600"/>
              <a:gd name="T6" fmla="*/ 150567202 w 21600"/>
              <a:gd name="T7" fmla="*/ 4297380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3333CC"/>
          </a:solidFill>
          <a:ln w="38100">
            <a:solidFill>
              <a:srgbClr val="66FFFF"/>
            </a:solidFill>
            <a:miter lim="800000"/>
            <a:headEnd/>
            <a:tailEnd/>
          </a:ln>
          <a:effectLst>
            <a:outerShdw dist="380576" dir="1542597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G"/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 rot="16200000" flipH="1">
            <a:off x="742950" y="2876550"/>
            <a:ext cx="1993900" cy="1816100"/>
          </a:xfrm>
          <a:custGeom>
            <a:avLst/>
            <a:gdLst>
              <a:gd name="T0" fmla="*/ 128891235 w 21600"/>
              <a:gd name="T1" fmla="*/ 0 h 21600"/>
              <a:gd name="T2" fmla="*/ 128891235 w 21600"/>
              <a:gd name="T3" fmla="*/ 85947689 h 21600"/>
              <a:gd name="T4" fmla="*/ 27583022 w 21600"/>
              <a:gd name="T5" fmla="*/ 152695334 h 21600"/>
              <a:gd name="T6" fmla="*/ 184057278 w 21600"/>
              <a:gd name="T7" fmla="*/ 4297380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66"/>
          </a:solidFill>
          <a:ln w="38100">
            <a:solidFill>
              <a:srgbClr val="FFCCFF"/>
            </a:solidFill>
            <a:miter lim="800000"/>
            <a:headEnd/>
            <a:tailEnd/>
          </a:ln>
          <a:effectLst>
            <a:outerShdw dist="375027" dir="1698045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G"/>
          </a:p>
        </p:txBody>
      </p:sp>
      <p:sp>
        <p:nvSpPr>
          <p:cNvPr id="20509" name="AutoShape 29"/>
          <p:cNvSpPr>
            <a:spLocks noChangeArrowheads="1"/>
          </p:cNvSpPr>
          <p:nvPr/>
        </p:nvSpPr>
        <p:spPr bwMode="auto">
          <a:xfrm>
            <a:off x="901700" y="1663700"/>
            <a:ext cx="1308100" cy="1066800"/>
          </a:xfrm>
          <a:prstGeom prst="rightArrow">
            <a:avLst>
              <a:gd name="adj1" fmla="val 58333"/>
              <a:gd name="adj2" fmla="val 38665"/>
            </a:avLst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3200" b="1" i="1">
                <a:solidFill>
                  <a:srgbClr val="FF0000"/>
                </a:solidFill>
                <a:latin typeface="Times New Roman" pitchFamily="18" charset="0"/>
              </a:rPr>
              <a:t>Input</a:t>
            </a:r>
          </a:p>
        </p:txBody>
      </p:sp>
      <p:sp>
        <p:nvSpPr>
          <p:cNvPr id="20512" name="AutoShape 32"/>
          <p:cNvSpPr>
            <a:spLocks noChangeArrowheads="1"/>
          </p:cNvSpPr>
          <p:nvPr/>
        </p:nvSpPr>
        <p:spPr bwMode="auto">
          <a:xfrm>
            <a:off x="6667500" y="1689100"/>
            <a:ext cx="1638300" cy="1066800"/>
          </a:xfrm>
          <a:prstGeom prst="rightArrow">
            <a:avLst>
              <a:gd name="adj1" fmla="val 58333"/>
              <a:gd name="adj2" fmla="val 48425"/>
            </a:avLst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3200" b="1" i="1">
                <a:solidFill>
                  <a:srgbClr val="FF0000"/>
                </a:solidFill>
                <a:latin typeface="Times New Roman" pitchFamily="18" charset="0"/>
              </a:rPr>
              <a:t>Output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2209800" y="1835150"/>
            <a:ext cx="4394200" cy="2413000"/>
            <a:chOff x="1392" y="1156"/>
            <a:chExt cx="2768" cy="1520"/>
          </a:xfrm>
        </p:grpSpPr>
        <p:sp>
          <p:nvSpPr>
            <p:cNvPr id="12300" name="Rectangle 5"/>
            <p:cNvSpPr>
              <a:spLocks noChangeArrowheads="1"/>
            </p:cNvSpPr>
            <p:nvPr/>
          </p:nvSpPr>
          <p:spPr bwMode="auto">
            <a:xfrm>
              <a:off x="2072" y="1156"/>
              <a:ext cx="1432" cy="1520"/>
            </a:xfrm>
            <a:prstGeom prst="rect">
              <a:avLst/>
            </a:prstGeom>
            <a:solidFill>
              <a:srgbClr val="6600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33141" dir="176146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800" i="1">
                  <a:latin typeface="Arial Black" pitchFamily="34" charset="0"/>
                </a:rPr>
                <a:t>Amplifier</a:t>
              </a:r>
            </a:p>
          </p:txBody>
        </p:sp>
        <p:sp>
          <p:nvSpPr>
            <p:cNvPr id="12301" name="Line 6"/>
            <p:cNvSpPr>
              <a:spLocks noChangeShapeType="1"/>
            </p:cNvSpPr>
            <p:nvPr/>
          </p:nvSpPr>
          <p:spPr bwMode="auto">
            <a:xfrm>
              <a:off x="1544" y="13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33141" dir="176146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2" name="Line 7"/>
            <p:cNvSpPr>
              <a:spLocks noChangeShapeType="1"/>
            </p:cNvSpPr>
            <p:nvPr/>
          </p:nvSpPr>
          <p:spPr bwMode="auto">
            <a:xfrm>
              <a:off x="1544" y="235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33141" dir="176146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3" name="Line 8"/>
            <p:cNvSpPr>
              <a:spLocks noChangeShapeType="1"/>
            </p:cNvSpPr>
            <p:nvPr/>
          </p:nvSpPr>
          <p:spPr bwMode="auto">
            <a:xfrm flipH="1">
              <a:off x="3485" y="1389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33141" dir="176146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4" name="Line 9"/>
            <p:cNvSpPr>
              <a:spLocks noChangeShapeType="1"/>
            </p:cNvSpPr>
            <p:nvPr/>
          </p:nvSpPr>
          <p:spPr bwMode="auto">
            <a:xfrm flipH="1">
              <a:off x="3485" y="234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33141" dir="176146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2305" name="Group 38"/>
            <p:cNvGrpSpPr>
              <a:grpSpLocks/>
            </p:cNvGrpSpPr>
            <p:nvPr/>
          </p:nvGrpSpPr>
          <p:grpSpPr bwMode="auto">
            <a:xfrm>
              <a:off x="1392" y="2360"/>
              <a:ext cx="288" cy="282"/>
              <a:chOff x="1400" y="2368"/>
              <a:chExt cx="288" cy="282"/>
            </a:xfrm>
          </p:grpSpPr>
          <p:grpSp>
            <p:nvGrpSpPr>
              <p:cNvPr id="12312" name="Group 33"/>
              <p:cNvGrpSpPr>
                <a:grpSpLocks/>
              </p:cNvGrpSpPr>
              <p:nvPr/>
            </p:nvGrpSpPr>
            <p:grpSpPr bwMode="auto">
              <a:xfrm>
                <a:off x="1400" y="2530"/>
                <a:ext cx="288" cy="120"/>
                <a:chOff x="6360" y="4545"/>
                <a:chExt cx="720" cy="300"/>
              </a:xfrm>
            </p:grpSpPr>
            <p:sp>
              <p:nvSpPr>
                <p:cNvPr id="12314" name="Line 34"/>
                <p:cNvSpPr>
                  <a:spLocks noChangeShapeType="1"/>
                </p:cNvSpPr>
                <p:nvPr/>
              </p:nvSpPr>
              <p:spPr bwMode="auto">
                <a:xfrm>
                  <a:off x="6360" y="4545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15" name="Line 35"/>
                <p:cNvSpPr>
                  <a:spLocks noChangeShapeType="1"/>
                </p:cNvSpPr>
                <p:nvPr/>
              </p:nvSpPr>
              <p:spPr bwMode="auto">
                <a:xfrm>
                  <a:off x="6570" y="4680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16" name="Line 36"/>
                <p:cNvSpPr>
                  <a:spLocks noChangeShapeType="1"/>
                </p:cNvSpPr>
                <p:nvPr/>
              </p:nvSpPr>
              <p:spPr bwMode="auto">
                <a:xfrm>
                  <a:off x="6675" y="4845"/>
                  <a:ext cx="18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313" name="Line 37"/>
              <p:cNvSpPr>
                <a:spLocks noChangeShapeType="1"/>
              </p:cNvSpPr>
              <p:nvPr/>
            </p:nvSpPr>
            <p:spPr bwMode="auto">
              <a:xfrm>
                <a:off x="1552" y="2368"/>
                <a:ext cx="0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06" name="Group 39"/>
            <p:cNvGrpSpPr>
              <a:grpSpLocks/>
            </p:cNvGrpSpPr>
            <p:nvPr/>
          </p:nvGrpSpPr>
          <p:grpSpPr bwMode="auto">
            <a:xfrm>
              <a:off x="3872" y="2376"/>
              <a:ext cx="288" cy="282"/>
              <a:chOff x="1400" y="2368"/>
              <a:chExt cx="288" cy="282"/>
            </a:xfrm>
          </p:grpSpPr>
          <p:grpSp>
            <p:nvGrpSpPr>
              <p:cNvPr id="12307" name="Group 40"/>
              <p:cNvGrpSpPr>
                <a:grpSpLocks/>
              </p:cNvGrpSpPr>
              <p:nvPr/>
            </p:nvGrpSpPr>
            <p:grpSpPr bwMode="auto">
              <a:xfrm>
                <a:off x="1400" y="2530"/>
                <a:ext cx="288" cy="120"/>
                <a:chOff x="6360" y="4545"/>
                <a:chExt cx="720" cy="300"/>
              </a:xfrm>
            </p:grpSpPr>
            <p:sp>
              <p:nvSpPr>
                <p:cNvPr id="12309" name="Line 41"/>
                <p:cNvSpPr>
                  <a:spLocks noChangeShapeType="1"/>
                </p:cNvSpPr>
                <p:nvPr/>
              </p:nvSpPr>
              <p:spPr bwMode="auto">
                <a:xfrm>
                  <a:off x="6360" y="4545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10" name="Line 42"/>
                <p:cNvSpPr>
                  <a:spLocks noChangeShapeType="1"/>
                </p:cNvSpPr>
                <p:nvPr/>
              </p:nvSpPr>
              <p:spPr bwMode="auto">
                <a:xfrm>
                  <a:off x="6570" y="4680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11" name="Line 43"/>
                <p:cNvSpPr>
                  <a:spLocks noChangeShapeType="1"/>
                </p:cNvSpPr>
                <p:nvPr/>
              </p:nvSpPr>
              <p:spPr bwMode="auto">
                <a:xfrm>
                  <a:off x="6675" y="4845"/>
                  <a:ext cx="18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308" name="Line 44"/>
              <p:cNvSpPr>
                <a:spLocks noChangeShapeType="1"/>
              </p:cNvSpPr>
              <p:nvPr/>
            </p:nvSpPr>
            <p:spPr bwMode="auto">
              <a:xfrm>
                <a:off x="1552" y="2368"/>
                <a:ext cx="0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3124200" y="4714875"/>
            <a:ext cx="29432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>
                <a:solidFill>
                  <a:srgbClr val="FFFF00"/>
                </a:solidFill>
              </a:rPr>
              <a:t>Impedance is a resistance-like property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 txBox="1">
                <a:spLocks noChangeArrowheads="1"/>
              </p:cNvSpPr>
              <p:nvPr/>
            </p:nvSpPr>
            <p:spPr>
              <a:xfrm>
                <a:off x="5556" y="0"/>
                <a:ext cx="9144000" cy="1143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vert="horz" anchor="ctr">
                <a:normAutofit fontScale="90000" lnSpcReduction="10000"/>
                <a:scene3d>
                  <a:camera prst="orthographicFront"/>
                  <a:lightRig rig="soft" dir="t">
                    <a:rot lat="0" lon="0" rev="16800000"/>
                  </a:lightRig>
                </a:scene3d>
                <a:sp3d prstMaterial="softEdge">
                  <a:bevelT w="38100" h="38100"/>
                </a:sp3d>
              </a:bodyPr>
              <a:lstStyle>
                <a:lvl1pPr algn="ctr" rtl="0" eaLnBrk="1" latinLnBrk="0" hangingPunct="1">
                  <a:spcBef>
                    <a:spcPct val="0"/>
                  </a:spcBef>
                  <a:buNone/>
                  <a:defRPr kumimoji="0" sz="4100" b="1" kern="1200" cap="none" baseline="0">
                    <a:ln w="6350">
                      <a:noFill/>
                    </a:ln>
                    <a:gradFill>
                      <a:gsLst>
                        <a:gs pos="0">
                          <a:schemeClr val="accent1">
                            <a:tint val="73000"/>
                            <a:satMod val="145000"/>
                          </a:schemeClr>
                        </a:gs>
                        <a:gs pos="73000">
                          <a:schemeClr val="accent1">
                            <a:tint val="73000"/>
                            <a:satMod val="145000"/>
                          </a:schemeClr>
                        </a:gs>
                        <a:gs pos="100000">
                          <a:schemeClr val="accent1">
                            <a:tint val="83000"/>
                            <a:satMod val="143000"/>
                          </a:schemeClr>
                        </a:gs>
                      </a:gsLst>
                      <a:lin ang="4800000" scaled="1"/>
                    </a:gradFill>
                    <a:effectLst>
                      <a:outerShdw blurRad="114300" dist="1016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FFFF00"/>
                    </a:solidFill>
                  </a:rPr>
                  <a:t>Input Impedance 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FF0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𝑰𝑵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)</a:t>
                </a:r>
                <a:endParaRPr lang="en-GB" dirty="0">
                  <a:solidFill>
                    <a:srgbClr val="FFFF00"/>
                  </a:solidFill>
                </a:endParaRPr>
              </a:p>
              <a:p>
                <a:r>
                  <a:rPr lang="en-US" dirty="0" smtClean="0">
                    <a:solidFill>
                      <a:srgbClr val="FFFF00"/>
                    </a:solidFill>
                  </a:rPr>
                  <a:t> and Output Impedance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𝑶𝑼𝑻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  <a:endParaRPr lang="en-GB" dirty="0" smtClean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" y="0"/>
                <a:ext cx="91440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t="-14894" b="-29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70" decel="1000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70" decel="100000"/>
                                        <p:tgtEl>
                                          <p:spTgt spid="205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 autoUpdateAnimBg="0"/>
      <p:bldP spid="20505" grpId="0" autoUpdateAnimBg="0"/>
      <p:bldP spid="20506" grpId="0" animBg="1"/>
      <p:bldP spid="20507" grpId="0" animBg="1"/>
      <p:bldP spid="20509" grpId="0" animBg="1" autoUpdateAnimBg="0"/>
      <p:bldP spid="20512" grpId="0" animBg="1" autoUpdateAnimBg="0"/>
      <p:bldP spid="205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60375" y="1143000"/>
            <a:ext cx="82724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GB" smtClean="0">
                <a:latin typeface="Verdana" pitchFamily="34" charset="0"/>
              </a:rPr>
              <a:t>While output signal &gt; input signal, it must also retain the </a:t>
            </a:r>
            <a:r>
              <a:rPr lang="en-GB" b="1" i="1" smtClean="0">
                <a:solidFill>
                  <a:srgbClr val="66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same shape</a:t>
            </a:r>
            <a:r>
              <a:rPr lang="en-GB" smtClean="0">
                <a:latin typeface="Verdana" pitchFamily="34" charset="0"/>
              </a:rPr>
              <a:t> as the input signal – linear input and output relationship</a:t>
            </a:r>
          </a:p>
          <a:p>
            <a:pPr>
              <a:buFontTx/>
              <a:buChar char="•"/>
              <a:defRPr/>
            </a:pPr>
            <a:endParaRPr lang="en-GB" smtClean="0">
              <a:latin typeface="Verdana" pitchFamily="34" charset="0"/>
            </a:endParaRPr>
          </a:p>
          <a:p>
            <a:pPr>
              <a:buFontTx/>
              <a:buChar char="•"/>
              <a:defRPr/>
            </a:pPr>
            <a:r>
              <a:rPr lang="en-GB" smtClean="0">
                <a:solidFill>
                  <a:srgbClr val="66FFFF"/>
                </a:solidFill>
                <a:latin typeface="Verdana" pitchFamily="34" charset="0"/>
              </a:rPr>
              <a:t>If the shape of the output signal no longer resembles the input signal, the output signal is </a:t>
            </a:r>
            <a:r>
              <a:rPr lang="en-GB" b="1" smtClean="0">
                <a:solidFill>
                  <a:srgbClr val="FFFF00"/>
                </a:solidFill>
                <a:latin typeface="Verdana" pitchFamily="34" charset="0"/>
              </a:rPr>
              <a:t>distorted</a:t>
            </a:r>
            <a:r>
              <a:rPr lang="en-GB" smtClean="0">
                <a:solidFill>
                  <a:srgbClr val="66FFFF"/>
                </a:solidFill>
                <a:latin typeface="Verdana" pitchFamily="34" charset="0"/>
              </a:rPr>
              <a:t> – this is undesirable.</a:t>
            </a:r>
            <a:r>
              <a:rPr lang="en-GB" smtClean="0">
                <a:solidFill>
                  <a:srgbClr val="6600FF"/>
                </a:solidFill>
                <a:latin typeface="Verdana" pitchFamily="34" charset="0"/>
              </a:rPr>
              <a:t> </a:t>
            </a:r>
          </a:p>
        </p:txBody>
      </p:sp>
      <p:grpSp>
        <p:nvGrpSpPr>
          <p:cNvPr id="21551" name="Group 47"/>
          <p:cNvGrpSpPr>
            <a:grpSpLocks/>
          </p:cNvGrpSpPr>
          <p:nvPr/>
        </p:nvGrpSpPr>
        <p:grpSpPr bwMode="auto">
          <a:xfrm>
            <a:off x="685800" y="4503738"/>
            <a:ext cx="1155700" cy="1422400"/>
            <a:chOff x="392" y="2376"/>
            <a:chExt cx="728" cy="896"/>
          </a:xfrm>
        </p:grpSpPr>
        <p:sp>
          <p:nvSpPr>
            <p:cNvPr id="13351" name="Freeform 11"/>
            <p:cNvSpPr>
              <a:spLocks/>
            </p:cNvSpPr>
            <p:nvPr/>
          </p:nvSpPr>
          <p:spPr bwMode="auto">
            <a:xfrm>
              <a:off x="640" y="2376"/>
              <a:ext cx="480" cy="320"/>
            </a:xfrm>
            <a:custGeom>
              <a:avLst/>
              <a:gdLst>
                <a:gd name="T0" fmla="*/ 480 w 480"/>
                <a:gd name="T1" fmla="*/ 0 h 320"/>
                <a:gd name="T2" fmla="*/ 0 w 480"/>
                <a:gd name="T3" fmla="*/ 0 h 320"/>
                <a:gd name="T4" fmla="*/ 0 w 480"/>
                <a:gd name="T5" fmla="*/ 320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0">
                  <a:moveTo>
                    <a:pt x="480" y="0"/>
                  </a:move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52" name="Freeform 12"/>
            <p:cNvSpPr>
              <a:spLocks/>
            </p:cNvSpPr>
            <p:nvPr/>
          </p:nvSpPr>
          <p:spPr bwMode="auto">
            <a:xfrm flipV="1">
              <a:off x="632" y="2952"/>
              <a:ext cx="480" cy="320"/>
            </a:xfrm>
            <a:custGeom>
              <a:avLst/>
              <a:gdLst>
                <a:gd name="T0" fmla="*/ 480 w 480"/>
                <a:gd name="T1" fmla="*/ 0 h 320"/>
                <a:gd name="T2" fmla="*/ 0 w 480"/>
                <a:gd name="T3" fmla="*/ 0 h 320"/>
                <a:gd name="T4" fmla="*/ 0 w 480"/>
                <a:gd name="T5" fmla="*/ 320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0">
                  <a:moveTo>
                    <a:pt x="480" y="0"/>
                  </a:move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53" name="Oval 13"/>
            <p:cNvSpPr>
              <a:spLocks noChangeArrowheads="1"/>
            </p:cNvSpPr>
            <p:nvPr/>
          </p:nvSpPr>
          <p:spPr bwMode="auto">
            <a:xfrm>
              <a:off x="392" y="2584"/>
              <a:ext cx="472" cy="472"/>
            </a:xfrm>
            <a:prstGeom prst="ellipse">
              <a:avLst/>
            </a:prstGeom>
            <a:solidFill>
              <a:srgbClr val="6633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3354" name="Group 21"/>
            <p:cNvGrpSpPr>
              <a:grpSpLocks/>
            </p:cNvGrpSpPr>
            <p:nvPr/>
          </p:nvGrpSpPr>
          <p:grpSpPr bwMode="auto">
            <a:xfrm>
              <a:off x="500" y="2685"/>
              <a:ext cx="248" cy="276"/>
              <a:chOff x="860" y="2693"/>
              <a:chExt cx="248" cy="276"/>
            </a:xfrm>
          </p:grpSpPr>
          <p:sp>
            <p:nvSpPr>
              <p:cNvPr id="13355" name="Freeform 17"/>
              <p:cNvSpPr>
                <a:spLocks/>
              </p:cNvSpPr>
              <p:nvPr/>
            </p:nvSpPr>
            <p:spPr bwMode="auto">
              <a:xfrm>
                <a:off x="860" y="2693"/>
                <a:ext cx="128" cy="138"/>
              </a:xfrm>
              <a:custGeom>
                <a:avLst/>
                <a:gdLst>
                  <a:gd name="T0" fmla="*/ 0 w 450"/>
                  <a:gd name="T1" fmla="*/ 25 h 765"/>
                  <a:gd name="T2" fmla="*/ 19 w 450"/>
                  <a:gd name="T3" fmla="*/ 0 h 765"/>
                  <a:gd name="T4" fmla="*/ 36 w 450"/>
                  <a:gd name="T5" fmla="*/ 2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6" name="Freeform 18"/>
              <p:cNvSpPr>
                <a:spLocks/>
              </p:cNvSpPr>
              <p:nvPr/>
            </p:nvSpPr>
            <p:spPr bwMode="auto">
              <a:xfrm flipV="1">
                <a:off x="980" y="2831"/>
                <a:ext cx="128" cy="138"/>
              </a:xfrm>
              <a:custGeom>
                <a:avLst/>
                <a:gdLst>
                  <a:gd name="T0" fmla="*/ 0 w 450"/>
                  <a:gd name="T1" fmla="*/ 25 h 765"/>
                  <a:gd name="T2" fmla="*/ 19 w 450"/>
                  <a:gd name="T3" fmla="*/ 0 h 765"/>
                  <a:gd name="T4" fmla="*/ 36 w 450"/>
                  <a:gd name="T5" fmla="*/ 2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1552" name="Group 48"/>
          <p:cNvGrpSpPr>
            <a:grpSpLocks/>
          </p:cNvGrpSpPr>
          <p:nvPr/>
        </p:nvGrpSpPr>
        <p:grpSpPr bwMode="auto">
          <a:xfrm>
            <a:off x="5880100" y="4503738"/>
            <a:ext cx="898525" cy="1422400"/>
            <a:chOff x="3664" y="2376"/>
            <a:chExt cx="566" cy="896"/>
          </a:xfrm>
        </p:grpSpPr>
        <p:sp>
          <p:nvSpPr>
            <p:cNvPr id="13348" name="Freeform 26"/>
            <p:cNvSpPr>
              <a:spLocks/>
            </p:cNvSpPr>
            <p:nvPr/>
          </p:nvSpPr>
          <p:spPr bwMode="auto">
            <a:xfrm flipH="1">
              <a:off x="3664" y="2376"/>
              <a:ext cx="480" cy="288"/>
            </a:xfrm>
            <a:custGeom>
              <a:avLst/>
              <a:gdLst>
                <a:gd name="T0" fmla="*/ 480 w 480"/>
                <a:gd name="T1" fmla="*/ 0 h 320"/>
                <a:gd name="T2" fmla="*/ 0 w 480"/>
                <a:gd name="T3" fmla="*/ 0 h 320"/>
                <a:gd name="T4" fmla="*/ 0 w 480"/>
                <a:gd name="T5" fmla="*/ 259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0">
                  <a:moveTo>
                    <a:pt x="480" y="0"/>
                  </a:move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9" name="Freeform 27"/>
            <p:cNvSpPr>
              <a:spLocks/>
            </p:cNvSpPr>
            <p:nvPr/>
          </p:nvSpPr>
          <p:spPr bwMode="auto">
            <a:xfrm flipH="1" flipV="1">
              <a:off x="3672" y="3008"/>
              <a:ext cx="480" cy="264"/>
            </a:xfrm>
            <a:custGeom>
              <a:avLst/>
              <a:gdLst>
                <a:gd name="T0" fmla="*/ 480 w 480"/>
                <a:gd name="T1" fmla="*/ 0 h 320"/>
                <a:gd name="T2" fmla="*/ 0 w 480"/>
                <a:gd name="T3" fmla="*/ 0 h 320"/>
                <a:gd name="T4" fmla="*/ 0 w 480"/>
                <a:gd name="T5" fmla="*/ 218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0">
                  <a:moveTo>
                    <a:pt x="480" y="0"/>
                  </a:move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50" name="Freeform 29"/>
            <p:cNvSpPr>
              <a:spLocks/>
            </p:cNvSpPr>
            <p:nvPr/>
          </p:nvSpPr>
          <p:spPr bwMode="auto">
            <a:xfrm rot="-5400000">
              <a:off x="3976" y="2746"/>
              <a:ext cx="324" cy="184"/>
            </a:xfrm>
            <a:custGeom>
              <a:avLst/>
              <a:gdLst>
                <a:gd name="T0" fmla="*/ 0 w 2475"/>
                <a:gd name="T1" fmla="*/ 15 h 1110"/>
                <a:gd name="T2" fmla="*/ 3 w 2475"/>
                <a:gd name="T3" fmla="*/ 0 h 1110"/>
                <a:gd name="T4" fmla="*/ 7 w 2475"/>
                <a:gd name="T5" fmla="*/ 30 h 1110"/>
                <a:gd name="T6" fmla="*/ 13 w 2475"/>
                <a:gd name="T7" fmla="*/ 0 h 1110"/>
                <a:gd name="T8" fmla="*/ 17 w 2475"/>
                <a:gd name="T9" fmla="*/ 30 h 1110"/>
                <a:gd name="T10" fmla="*/ 24 w 2475"/>
                <a:gd name="T11" fmla="*/ 0 h 1110"/>
                <a:gd name="T12" fmla="*/ 28 w 2475"/>
                <a:gd name="T13" fmla="*/ 31 h 1110"/>
                <a:gd name="T14" fmla="*/ 34 w 2475"/>
                <a:gd name="T15" fmla="*/ 0 h 1110"/>
                <a:gd name="T16" fmla="*/ 39 w 2475"/>
                <a:gd name="T17" fmla="*/ 31 h 1110"/>
                <a:gd name="T18" fmla="*/ 42 w 2475"/>
                <a:gd name="T19" fmla="*/ 15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555" name="Group 51"/>
          <p:cNvGrpSpPr>
            <a:grpSpLocks/>
          </p:cNvGrpSpPr>
          <p:nvPr/>
        </p:nvGrpSpPr>
        <p:grpSpPr bwMode="auto">
          <a:xfrm>
            <a:off x="1685925" y="4176713"/>
            <a:ext cx="4519613" cy="2241550"/>
            <a:chOff x="1022" y="2152"/>
            <a:chExt cx="2847" cy="1412"/>
          </a:xfrm>
        </p:grpSpPr>
        <p:grpSp>
          <p:nvGrpSpPr>
            <p:cNvPr id="13334" name="Group 3"/>
            <p:cNvGrpSpPr>
              <a:grpSpLocks/>
            </p:cNvGrpSpPr>
            <p:nvPr/>
          </p:nvGrpSpPr>
          <p:grpSpPr bwMode="auto">
            <a:xfrm>
              <a:off x="1196" y="2152"/>
              <a:ext cx="2409" cy="1412"/>
              <a:chOff x="1544" y="1584"/>
              <a:chExt cx="2469" cy="1520"/>
            </a:xfrm>
          </p:grpSpPr>
          <p:sp>
            <p:nvSpPr>
              <p:cNvPr id="13343" name="Rectangle 4"/>
              <p:cNvSpPr>
                <a:spLocks noChangeArrowheads="1"/>
              </p:cNvSpPr>
              <p:nvPr/>
            </p:nvSpPr>
            <p:spPr bwMode="auto">
              <a:xfrm>
                <a:off x="2072" y="1584"/>
                <a:ext cx="1432" cy="152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sz="2800" i="1">
                    <a:solidFill>
                      <a:schemeClr val="bg1"/>
                    </a:solidFill>
                    <a:latin typeface="Arial Black" pitchFamily="34" charset="0"/>
                  </a:rPr>
                  <a:t>Amplifier</a:t>
                </a:r>
              </a:p>
            </p:txBody>
          </p:sp>
          <p:sp>
            <p:nvSpPr>
              <p:cNvPr id="13344" name="Line 5"/>
              <p:cNvSpPr>
                <a:spLocks noChangeShapeType="1"/>
              </p:cNvSpPr>
              <p:nvPr/>
            </p:nvSpPr>
            <p:spPr bwMode="auto">
              <a:xfrm>
                <a:off x="1544" y="182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5" name="Line 6"/>
              <p:cNvSpPr>
                <a:spLocks noChangeShapeType="1"/>
              </p:cNvSpPr>
              <p:nvPr/>
            </p:nvSpPr>
            <p:spPr bwMode="auto">
              <a:xfrm>
                <a:off x="1544" y="278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6" name="Line 7"/>
              <p:cNvSpPr>
                <a:spLocks noChangeShapeType="1"/>
              </p:cNvSpPr>
              <p:nvPr/>
            </p:nvSpPr>
            <p:spPr bwMode="auto">
              <a:xfrm flipH="1">
                <a:off x="3485" y="1817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7" name="Line 8"/>
              <p:cNvSpPr>
                <a:spLocks noChangeShapeType="1"/>
              </p:cNvSpPr>
              <p:nvPr/>
            </p:nvSpPr>
            <p:spPr bwMode="auto">
              <a:xfrm flipH="1">
                <a:off x="3485" y="2777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3335" name="Group 49"/>
            <p:cNvGrpSpPr>
              <a:grpSpLocks/>
            </p:cNvGrpSpPr>
            <p:nvPr/>
          </p:nvGrpSpPr>
          <p:grpSpPr bwMode="auto">
            <a:xfrm>
              <a:off x="1022" y="2456"/>
              <a:ext cx="338" cy="752"/>
              <a:chOff x="1022" y="2456"/>
              <a:chExt cx="338" cy="752"/>
            </a:xfrm>
          </p:grpSpPr>
          <p:sp>
            <p:nvSpPr>
              <p:cNvPr id="13340" name="Line 30"/>
              <p:cNvSpPr>
                <a:spLocks noChangeShapeType="1"/>
              </p:cNvSpPr>
              <p:nvPr/>
            </p:nvSpPr>
            <p:spPr bwMode="auto">
              <a:xfrm flipV="1">
                <a:off x="1208" y="245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1" name="Line 31"/>
              <p:cNvSpPr>
                <a:spLocks noChangeShapeType="1"/>
              </p:cNvSpPr>
              <p:nvPr/>
            </p:nvSpPr>
            <p:spPr bwMode="auto">
              <a:xfrm>
                <a:off x="1208" y="2984"/>
                <a:ext cx="0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2" name="Text Box 32"/>
              <p:cNvSpPr txBox="1">
                <a:spLocks noChangeArrowheads="1"/>
              </p:cNvSpPr>
              <p:nvPr/>
            </p:nvSpPr>
            <p:spPr bwMode="auto">
              <a:xfrm>
                <a:off x="1022" y="270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 i="1">
                    <a:latin typeface="Times New Roman" pitchFamily="18" charset="0"/>
                  </a:rPr>
                  <a:t>V</a:t>
                </a:r>
                <a:r>
                  <a:rPr lang="en-GB" sz="2000" b="1" i="1" baseline="-25000">
                    <a:latin typeface="Times New Roman" pitchFamily="18" charset="0"/>
                  </a:rPr>
                  <a:t>IN</a:t>
                </a:r>
                <a:endParaRPr lang="en-GB" sz="2000" b="1" i="1">
                  <a:latin typeface="Times New Roman" pitchFamily="18" charset="0"/>
                </a:endParaRPr>
              </a:p>
            </p:txBody>
          </p:sp>
        </p:grpSp>
        <p:grpSp>
          <p:nvGrpSpPr>
            <p:cNvPr id="13336" name="Group 50"/>
            <p:cNvGrpSpPr>
              <a:grpSpLocks/>
            </p:cNvGrpSpPr>
            <p:nvPr/>
          </p:nvGrpSpPr>
          <p:grpSpPr bwMode="auto">
            <a:xfrm>
              <a:off x="3406" y="2464"/>
              <a:ext cx="463" cy="680"/>
              <a:chOff x="3406" y="2464"/>
              <a:chExt cx="463" cy="680"/>
            </a:xfrm>
          </p:grpSpPr>
          <p:sp>
            <p:nvSpPr>
              <p:cNvPr id="13337" name="Line 33"/>
              <p:cNvSpPr>
                <a:spLocks noChangeShapeType="1"/>
              </p:cNvSpPr>
              <p:nvPr/>
            </p:nvSpPr>
            <p:spPr bwMode="auto">
              <a:xfrm flipV="1">
                <a:off x="3640" y="246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38" name="Line 34"/>
              <p:cNvSpPr>
                <a:spLocks noChangeShapeType="1"/>
              </p:cNvSpPr>
              <p:nvPr/>
            </p:nvSpPr>
            <p:spPr bwMode="auto">
              <a:xfrm>
                <a:off x="3640" y="29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39" name="Text Box 35"/>
              <p:cNvSpPr txBox="1">
                <a:spLocks noChangeArrowheads="1"/>
              </p:cNvSpPr>
              <p:nvPr/>
            </p:nvSpPr>
            <p:spPr bwMode="auto">
              <a:xfrm>
                <a:off x="3406" y="263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 i="1">
                    <a:latin typeface="Times New Roman" pitchFamily="18" charset="0"/>
                  </a:rPr>
                  <a:t>V</a:t>
                </a:r>
                <a:r>
                  <a:rPr lang="en-GB" sz="2000" b="1" i="1" baseline="-25000">
                    <a:latin typeface="Times New Roman" pitchFamily="18" charset="0"/>
                  </a:rPr>
                  <a:t>OUT </a:t>
                </a:r>
              </a:p>
            </p:txBody>
          </p:sp>
        </p:grpSp>
      </p:grpSp>
      <p:grpSp>
        <p:nvGrpSpPr>
          <p:cNvPr id="21541" name="Group 37"/>
          <p:cNvGrpSpPr>
            <a:grpSpLocks/>
          </p:cNvGrpSpPr>
          <p:nvPr/>
        </p:nvGrpSpPr>
        <p:grpSpPr bwMode="auto">
          <a:xfrm>
            <a:off x="5838825" y="3821113"/>
            <a:ext cx="2771775" cy="2309812"/>
            <a:chOff x="3654" y="1922"/>
            <a:chExt cx="1746" cy="1455"/>
          </a:xfrm>
        </p:grpSpPr>
        <p:grpSp>
          <p:nvGrpSpPr>
            <p:cNvPr id="13330" name="Group 25"/>
            <p:cNvGrpSpPr>
              <a:grpSpLocks/>
            </p:cNvGrpSpPr>
            <p:nvPr/>
          </p:nvGrpSpPr>
          <p:grpSpPr bwMode="auto">
            <a:xfrm>
              <a:off x="4412" y="2261"/>
              <a:ext cx="520" cy="1116"/>
              <a:chOff x="4588" y="2397"/>
              <a:chExt cx="472" cy="988"/>
            </a:xfrm>
          </p:grpSpPr>
          <p:sp>
            <p:nvSpPr>
              <p:cNvPr id="13332" name="Freeform 23"/>
              <p:cNvSpPr>
                <a:spLocks/>
              </p:cNvSpPr>
              <p:nvPr/>
            </p:nvSpPr>
            <p:spPr bwMode="auto">
              <a:xfrm>
                <a:off x="4588" y="2397"/>
                <a:ext cx="235" cy="494"/>
              </a:xfrm>
              <a:custGeom>
                <a:avLst/>
                <a:gdLst>
                  <a:gd name="T0" fmla="*/ 0 w 450"/>
                  <a:gd name="T1" fmla="*/ 319 h 765"/>
                  <a:gd name="T2" fmla="*/ 65 w 450"/>
                  <a:gd name="T3" fmla="*/ 0 h 765"/>
                  <a:gd name="T4" fmla="*/ 123 w 450"/>
                  <a:gd name="T5" fmla="*/ 319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33" name="Freeform 24"/>
              <p:cNvSpPr>
                <a:spLocks/>
              </p:cNvSpPr>
              <p:nvPr/>
            </p:nvSpPr>
            <p:spPr bwMode="auto">
              <a:xfrm flipV="1">
                <a:off x="4825" y="2891"/>
                <a:ext cx="235" cy="494"/>
              </a:xfrm>
              <a:custGeom>
                <a:avLst/>
                <a:gdLst>
                  <a:gd name="T0" fmla="*/ 0 w 450"/>
                  <a:gd name="T1" fmla="*/ 319 h 765"/>
                  <a:gd name="T2" fmla="*/ 65 w 450"/>
                  <a:gd name="T3" fmla="*/ 0 h 765"/>
                  <a:gd name="T4" fmla="*/ 123 w 450"/>
                  <a:gd name="T5" fmla="*/ 319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331" name="Text Box 36"/>
            <p:cNvSpPr txBox="1">
              <a:spLocks noChangeArrowheads="1"/>
            </p:cNvSpPr>
            <p:nvPr/>
          </p:nvSpPr>
          <p:spPr bwMode="auto">
            <a:xfrm>
              <a:off x="3654" y="1922"/>
              <a:ext cx="1746" cy="294"/>
            </a:xfrm>
            <a:prstGeom prst="rect">
              <a:avLst/>
            </a:prstGeom>
            <a:noFill/>
            <a:ln w="952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rgbClr val="66FFFF"/>
                  </a:solidFill>
                  <a:latin typeface="Times New Roman" pitchFamily="18" charset="0"/>
                </a:rPr>
                <a:t>Undistorted Output</a:t>
              </a:r>
            </a:p>
          </p:txBody>
        </p:sp>
      </p:grpSp>
      <p:grpSp>
        <p:nvGrpSpPr>
          <p:cNvPr id="21557" name="Group 53"/>
          <p:cNvGrpSpPr>
            <a:grpSpLocks/>
          </p:cNvGrpSpPr>
          <p:nvPr/>
        </p:nvGrpSpPr>
        <p:grpSpPr bwMode="auto">
          <a:xfrm>
            <a:off x="5845175" y="3854450"/>
            <a:ext cx="2771775" cy="2397125"/>
            <a:chOff x="3654" y="1914"/>
            <a:chExt cx="1746" cy="1510"/>
          </a:xfrm>
        </p:grpSpPr>
        <p:sp>
          <p:nvSpPr>
            <p:cNvPr id="13322" name="Text Box 42"/>
            <p:cNvSpPr txBox="1">
              <a:spLocks noChangeArrowheads="1"/>
            </p:cNvSpPr>
            <p:nvPr/>
          </p:nvSpPr>
          <p:spPr bwMode="auto">
            <a:xfrm>
              <a:off x="3654" y="1914"/>
              <a:ext cx="1746" cy="25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Verdana" pitchFamily="34" charset="0"/>
                </a:rPr>
                <a:t>Distorted Output</a:t>
              </a:r>
            </a:p>
          </p:txBody>
        </p:sp>
        <p:grpSp>
          <p:nvGrpSpPr>
            <p:cNvPr id="13323" name="Group 52"/>
            <p:cNvGrpSpPr>
              <a:grpSpLocks/>
            </p:cNvGrpSpPr>
            <p:nvPr/>
          </p:nvGrpSpPr>
          <p:grpSpPr bwMode="auto">
            <a:xfrm>
              <a:off x="4328" y="2232"/>
              <a:ext cx="696" cy="1192"/>
              <a:chOff x="4328" y="2232"/>
              <a:chExt cx="696" cy="1192"/>
            </a:xfrm>
          </p:grpSpPr>
          <p:sp>
            <p:nvSpPr>
              <p:cNvPr id="13324" name="Freeform 40"/>
              <p:cNvSpPr>
                <a:spLocks/>
              </p:cNvSpPr>
              <p:nvPr/>
            </p:nvSpPr>
            <p:spPr bwMode="auto">
              <a:xfrm>
                <a:off x="4412" y="2253"/>
                <a:ext cx="259" cy="558"/>
              </a:xfrm>
              <a:custGeom>
                <a:avLst/>
                <a:gdLst>
                  <a:gd name="T0" fmla="*/ 0 w 450"/>
                  <a:gd name="T1" fmla="*/ 407 h 765"/>
                  <a:gd name="T2" fmla="*/ 79 w 450"/>
                  <a:gd name="T3" fmla="*/ 0 h 765"/>
                  <a:gd name="T4" fmla="*/ 149 w 450"/>
                  <a:gd name="T5" fmla="*/ 407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25" name="Freeform 41"/>
              <p:cNvSpPr>
                <a:spLocks/>
              </p:cNvSpPr>
              <p:nvPr/>
            </p:nvSpPr>
            <p:spPr bwMode="auto">
              <a:xfrm flipV="1">
                <a:off x="4673" y="2811"/>
                <a:ext cx="259" cy="558"/>
              </a:xfrm>
              <a:custGeom>
                <a:avLst/>
                <a:gdLst>
                  <a:gd name="T0" fmla="*/ 0 w 450"/>
                  <a:gd name="T1" fmla="*/ 407 h 765"/>
                  <a:gd name="T2" fmla="*/ 79 w 450"/>
                  <a:gd name="T3" fmla="*/ 0 h 765"/>
                  <a:gd name="T4" fmla="*/ 149 w 450"/>
                  <a:gd name="T5" fmla="*/ 407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26" name="Line 43"/>
              <p:cNvSpPr>
                <a:spLocks noChangeShapeType="1"/>
              </p:cNvSpPr>
              <p:nvPr/>
            </p:nvSpPr>
            <p:spPr bwMode="auto">
              <a:xfrm>
                <a:off x="4464" y="2488"/>
                <a:ext cx="152" cy="0"/>
              </a:xfrm>
              <a:prstGeom prst="line">
                <a:avLst/>
              </a:prstGeom>
              <a:noFill/>
              <a:ln w="28575">
                <a:solidFill>
                  <a:srgbClr val="FF99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27" name="Rectangle 44"/>
              <p:cNvSpPr>
                <a:spLocks noChangeArrowheads="1"/>
              </p:cNvSpPr>
              <p:nvPr/>
            </p:nvSpPr>
            <p:spPr bwMode="auto">
              <a:xfrm>
                <a:off x="4328" y="2232"/>
                <a:ext cx="4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28" name="Line 45"/>
              <p:cNvSpPr>
                <a:spLocks noChangeShapeType="1"/>
              </p:cNvSpPr>
              <p:nvPr/>
            </p:nvSpPr>
            <p:spPr bwMode="auto">
              <a:xfrm>
                <a:off x="4736" y="3176"/>
                <a:ext cx="152" cy="0"/>
              </a:xfrm>
              <a:prstGeom prst="line">
                <a:avLst/>
              </a:prstGeom>
              <a:noFill/>
              <a:ln w="28575">
                <a:solidFill>
                  <a:srgbClr val="FF99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29" name="Rectangle 46"/>
              <p:cNvSpPr>
                <a:spLocks noChangeArrowheads="1"/>
              </p:cNvSpPr>
              <p:nvPr/>
            </p:nvSpPr>
            <p:spPr bwMode="auto">
              <a:xfrm>
                <a:off x="4576" y="3184"/>
                <a:ext cx="448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Distortion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2304288"/>
            <a:ext cx="9144000" cy="4108704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373063" y="1145775"/>
            <a:ext cx="8534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5763" indent="-3857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000" dirty="0">
                <a:latin typeface="Verdana" pitchFamily="34" charset="0"/>
                <a:cs typeface="Times New Roman" pitchFamily="18" charset="0"/>
              </a:rPr>
              <a:t>Early op-amps were used mainly to perform mathematical operations like addition, subtraction, integration and differentiation – hence the term “operational” 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522288" y="2563813"/>
            <a:ext cx="3986212" cy="4572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FFFFFF"/>
                </a:solidFill>
                <a:latin typeface="Verdana" pitchFamily="34" charset="0"/>
                <a:cs typeface="Times New Roman" pitchFamily="18" charset="0"/>
              </a:rPr>
              <a:t>Symbol and Terminals</a:t>
            </a:r>
            <a:endParaRPr lang="en-GB" sz="2400" b="1" i="1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138246" name="Group 6"/>
          <p:cNvGrpSpPr>
            <a:grpSpLocks/>
          </p:cNvGrpSpPr>
          <p:nvPr/>
        </p:nvGrpSpPr>
        <p:grpSpPr bwMode="auto">
          <a:xfrm>
            <a:off x="5100637" y="2646142"/>
            <a:ext cx="3652837" cy="3306763"/>
            <a:chOff x="3600" y="1728"/>
            <a:chExt cx="2064" cy="1744"/>
          </a:xfrm>
        </p:grpSpPr>
        <p:sp>
          <p:nvSpPr>
            <p:cNvPr id="14348" name="Rectangle 7"/>
            <p:cNvSpPr>
              <a:spLocks noChangeArrowheads="1"/>
            </p:cNvSpPr>
            <p:nvPr/>
          </p:nvSpPr>
          <p:spPr bwMode="auto">
            <a:xfrm>
              <a:off x="3600" y="1728"/>
              <a:ext cx="2064" cy="1744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14349" name="Picture 8"/>
            <p:cNvPicPr>
              <a:picLocks noChangeAspect="1" noChangeArrowheads="1"/>
            </p:cNvPicPr>
            <p:nvPr/>
          </p:nvPicPr>
          <p:blipFill>
            <a:blip r:embed="rId2">
              <a:lum bright="-24000"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76" t="769" r="2689" b="49680"/>
            <a:stretch>
              <a:fillRect/>
            </a:stretch>
          </p:blipFill>
          <p:spPr bwMode="auto">
            <a:xfrm>
              <a:off x="3696" y="1824"/>
              <a:ext cx="1872" cy="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8249" name="Group 9"/>
          <p:cNvGrpSpPr>
            <a:grpSpLocks/>
          </p:cNvGrpSpPr>
          <p:nvPr/>
        </p:nvGrpSpPr>
        <p:grpSpPr bwMode="auto">
          <a:xfrm>
            <a:off x="350838" y="3358566"/>
            <a:ext cx="4367212" cy="2101850"/>
            <a:chOff x="656" y="1680"/>
            <a:chExt cx="2530" cy="1056"/>
          </a:xfrm>
        </p:grpSpPr>
        <p:sp>
          <p:nvSpPr>
            <p:cNvPr id="14345" name="Rectangle 10"/>
            <p:cNvSpPr>
              <a:spLocks noChangeArrowheads="1"/>
            </p:cNvSpPr>
            <p:nvPr/>
          </p:nvSpPr>
          <p:spPr bwMode="auto">
            <a:xfrm>
              <a:off x="656" y="1680"/>
              <a:ext cx="2530" cy="1056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14346" name="Picture 11"/>
            <p:cNvPicPr>
              <a:picLocks noChangeAspect="1" noChangeArrowheads="1"/>
            </p:cNvPicPr>
            <p:nvPr/>
          </p:nvPicPr>
          <p:blipFill>
            <a:blip r:embed="rId2">
              <a:lum bright="-24000"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9" t="8461" r="45766" b="65385"/>
            <a:stretch>
              <a:fillRect/>
            </a:stretch>
          </p:blipFill>
          <p:spPr bwMode="auto">
            <a:xfrm>
              <a:off x="753" y="1776"/>
              <a:ext cx="2352" cy="870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7" name="Picture 12"/>
            <p:cNvPicPr>
              <a:picLocks noChangeAspect="1" noChangeArrowheads="1"/>
            </p:cNvPicPr>
            <p:nvPr/>
          </p:nvPicPr>
          <p:blipFill>
            <a:blip r:embed="rId2">
              <a:lum bright="-24000"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4" t="40770" r="81183" b="50609"/>
            <a:stretch>
              <a:fillRect/>
            </a:stretch>
          </p:blipFill>
          <p:spPr bwMode="auto">
            <a:xfrm>
              <a:off x="2241" y="2304"/>
              <a:ext cx="672" cy="269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23-1 Introduction to Op Amps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1382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312738" y="1401763"/>
            <a:ext cx="8467725" cy="3430587"/>
            <a:chOff x="150" y="765"/>
            <a:chExt cx="5334" cy="2161"/>
          </a:xfrm>
        </p:grpSpPr>
        <p:sp>
          <p:nvSpPr>
            <p:cNvPr id="15364" name="Rectangle 3"/>
            <p:cNvSpPr>
              <a:spLocks noChangeArrowheads="1"/>
            </p:cNvSpPr>
            <p:nvPr/>
          </p:nvSpPr>
          <p:spPr bwMode="auto">
            <a:xfrm>
              <a:off x="150" y="765"/>
              <a:ext cx="5334" cy="2161"/>
            </a:xfrm>
            <a:prstGeom prst="rect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9933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15365" name="Picture 4"/>
            <p:cNvPicPr>
              <a:picLocks noChangeAspect="1" noChangeArrowheads="1"/>
            </p:cNvPicPr>
            <p:nvPr/>
          </p:nvPicPr>
          <p:blipFill>
            <a:blip r:embed="rId2">
              <a:lum bright="-24000"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8" t="56891" r="13383" b="3781"/>
            <a:stretch>
              <a:fillRect/>
            </a:stretch>
          </p:blipFill>
          <p:spPr bwMode="auto">
            <a:xfrm>
              <a:off x="275" y="909"/>
              <a:ext cx="5066" cy="1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Introduction to Op Amps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16387" name="Rectangle 4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65992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65088"/>
            <a:ext cx="4332287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WordArt 3"/>
          <p:cNvSpPr>
            <a:spLocks noChangeArrowheads="1" noChangeShapeType="1" noTextEdit="1"/>
          </p:cNvSpPr>
          <p:nvPr/>
        </p:nvSpPr>
        <p:spPr bwMode="auto">
          <a:xfrm>
            <a:off x="228600" y="1522413"/>
            <a:ext cx="4483100" cy="31067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SG" sz="3600" kern="1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Small size of an </a:t>
            </a:r>
          </a:p>
          <a:p>
            <a:pPr algn="ctr"/>
            <a:r>
              <a:rPr lang="en-SG" sz="3600" kern="1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Opertional Amplifier </a:t>
            </a:r>
          </a:p>
          <a:p>
            <a:pPr algn="ctr"/>
            <a:r>
              <a:rPr lang="en-SG" sz="3600" kern="1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(op-amp)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501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The Ideal Op Amp</a:t>
            </a: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5133975" y="1070385"/>
            <a:ext cx="40100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90500" indent="-190500">
              <a:buFontTx/>
              <a:buChar char="•"/>
            </a:pP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infinite voltage gain </a:t>
            </a:r>
          </a:p>
          <a:p>
            <a:pPr marL="190500" indent="-190500">
              <a:buFontTx/>
              <a:buChar char="•"/>
            </a:pPr>
            <a:r>
              <a:rPr lang="en-GB" sz="28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infinite bandwidth</a:t>
            </a:r>
          </a:p>
          <a:p>
            <a:pPr marL="190500" indent="-190500">
              <a:buFontTx/>
              <a:buChar char="•"/>
            </a:pP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infinite input impedance</a:t>
            </a:r>
            <a:r>
              <a:rPr lang="en-GB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indent="-190500">
              <a:buFontTx/>
              <a:buChar char="•"/>
            </a:pPr>
            <a:r>
              <a:rPr lang="en-GB" sz="28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zero output impedance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606425" y="4872038"/>
            <a:ext cx="7785100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6238" indent="-3762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Input voltage V</a:t>
            </a:r>
            <a:r>
              <a:rPr lang="en-GB" sz="2400" b="1" baseline="-250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in</a:t>
            </a: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 appears between the two input terminals</a:t>
            </a:r>
          </a:p>
          <a:p>
            <a:pPr eaLnBrk="1" hangingPunct="1">
              <a:spcAft>
                <a:spcPct val="20000"/>
              </a:spcAft>
              <a:buFontTx/>
              <a:buChar char="•"/>
            </a:pPr>
            <a:r>
              <a:rPr lang="en-GB" sz="24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Output voltage is A</a:t>
            </a:r>
            <a:r>
              <a:rPr lang="en-GB" sz="2400" b="1" baseline="-250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v</a:t>
            </a:r>
            <a:r>
              <a:rPr lang="en-GB" sz="24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V</a:t>
            </a:r>
            <a:r>
              <a:rPr lang="en-GB" sz="2400" b="1" baseline="-250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in</a:t>
            </a:r>
            <a:r>
              <a:rPr lang="en-GB" sz="2400" b="1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4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, as indicated by the internal voltage source symbol. </a:t>
            </a:r>
          </a:p>
        </p:txBody>
      </p:sp>
      <p:grpSp>
        <p:nvGrpSpPr>
          <p:cNvPr id="17414" name="Group 31"/>
          <p:cNvGrpSpPr>
            <a:grpSpLocks/>
          </p:cNvGrpSpPr>
          <p:nvPr/>
        </p:nvGrpSpPr>
        <p:grpSpPr bwMode="auto">
          <a:xfrm>
            <a:off x="524652" y="668334"/>
            <a:ext cx="6989762" cy="3644900"/>
            <a:chOff x="433" y="171"/>
            <a:chExt cx="4875" cy="2546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 rot="-1800000">
              <a:off x="433" y="171"/>
              <a:ext cx="2810" cy="242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2F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7416" name="Group 28"/>
            <p:cNvGrpSpPr>
              <a:grpSpLocks/>
            </p:cNvGrpSpPr>
            <p:nvPr/>
          </p:nvGrpSpPr>
          <p:grpSpPr bwMode="auto">
            <a:xfrm>
              <a:off x="678" y="1208"/>
              <a:ext cx="893" cy="1182"/>
              <a:chOff x="2295" y="1747"/>
              <a:chExt cx="698" cy="1182"/>
            </a:xfrm>
          </p:grpSpPr>
          <p:sp>
            <p:nvSpPr>
              <p:cNvPr id="17432" name="Freeform 11"/>
              <p:cNvSpPr>
                <a:spLocks/>
              </p:cNvSpPr>
              <p:nvPr/>
            </p:nvSpPr>
            <p:spPr bwMode="auto">
              <a:xfrm>
                <a:off x="2295" y="1747"/>
                <a:ext cx="697" cy="233"/>
              </a:xfrm>
              <a:custGeom>
                <a:avLst/>
                <a:gdLst>
                  <a:gd name="T0" fmla="*/ 0 w 697"/>
                  <a:gd name="T1" fmla="*/ 0 h 233"/>
                  <a:gd name="T2" fmla="*/ 697 w 697"/>
                  <a:gd name="T3" fmla="*/ 0 h 233"/>
                  <a:gd name="T4" fmla="*/ 697 w 697"/>
                  <a:gd name="T5" fmla="*/ 233 h 2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97" h="233">
                    <a:moveTo>
                      <a:pt x="0" y="0"/>
                    </a:moveTo>
                    <a:lnTo>
                      <a:pt x="697" y="0"/>
                    </a:lnTo>
                    <a:lnTo>
                      <a:pt x="697" y="23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33" name="Freeform 12"/>
              <p:cNvSpPr>
                <a:spLocks/>
              </p:cNvSpPr>
              <p:nvPr/>
            </p:nvSpPr>
            <p:spPr bwMode="auto">
              <a:xfrm flipV="1">
                <a:off x="2296" y="2696"/>
                <a:ext cx="697" cy="233"/>
              </a:xfrm>
              <a:custGeom>
                <a:avLst/>
                <a:gdLst>
                  <a:gd name="T0" fmla="*/ 0 w 697"/>
                  <a:gd name="T1" fmla="*/ 0 h 233"/>
                  <a:gd name="T2" fmla="*/ 697 w 697"/>
                  <a:gd name="T3" fmla="*/ 0 h 233"/>
                  <a:gd name="T4" fmla="*/ 697 w 697"/>
                  <a:gd name="T5" fmla="*/ 233 h 2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97" h="233">
                    <a:moveTo>
                      <a:pt x="0" y="0"/>
                    </a:moveTo>
                    <a:lnTo>
                      <a:pt x="697" y="0"/>
                    </a:lnTo>
                    <a:lnTo>
                      <a:pt x="697" y="23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7417" name="Group 19"/>
            <p:cNvGrpSpPr>
              <a:grpSpLocks/>
            </p:cNvGrpSpPr>
            <p:nvPr/>
          </p:nvGrpSpPr>
          <p:grpSpPr bwMode="auto">
            <a:xfrm>
              <a:off x="1965" y="1485"/>
              <a:ext cx="2157" cy="529"/>
              <a:chOff x="3603" y="2006"/>
              <a:chExt cx="2157" cy="529"/>
            </a:xfrm>
          </p:grpSpPr>
          <p:sp>
            <p:nvSpPr>
              <p:cNvPr id="17426" name="Oval 9"/>
              <p:cNvSpPr>
                <a:spLocks noChangeArrowheads="1"/>
              </p:cNvSpPr>
              <p:nvPr/>
            </p:nvSpPr>
            <p:spPr bwMode="auto">
              <a:xfrm>
                <a:off x="3948" y="2006"/>
                <a:ext cx="447" cy="4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sz="2000">
                    <a:solidFill>
                      <a:schemeClr val="bg1"/>
                    </a:solidFill>
                  </a:rPr>
                  <a:t>A</a:t>
                </a:r>
                <a:r>
                  <a:rPr lang="en-GB" sz="2000" b="1" baseline="-25000">
                    <a:solidFill>
                      <a:schemeClr val="bg1"/>
                    </a:solidFill>
                  </a:rPr>
                  <a:t>V</a:t>
                </a:r>
                <a:r>
                  <a:rPr lang="en-GB" sz="2000" baseline="-25000">
                    <a:solidFill>
                      <a:schemeClr val="bg1"/>
                    </a:solidFill>
                  </a:rPr>
                  <a:t> </a:t>
                </a:r>
                <a:r>
                  <a:rPr lang="en-GB" sz="2000">
                    <a:solidFill>
                      <a:schemeClr val="bg1"/>
                    </a:solidFill>
                  </a:rPr>
                  <a:t>V</a:t>
                </a:r>
                <a:r>
                  <a:rPr lang="en-GB" sz="2000" b="1" baseline="-25000">
                    <a:solidFill>
                      <a:schemeClr val="bg1"/>
                    </a:solidFill>
                  </a:rPr>
                  <a:t>in</a:t>
                </a:r>
                <a:endParaRPr lang="en-GB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427" name="Freeform 13"/>
              <p:cNvSpPr>
                <a:spLocks/>
              </p:cNvSpPr>
              <p:nvPr/>
            </p:nvSpPr>
            <p:spPr bwMode="auto">
              <a:xfrm>
                <a:off x="3716" y="2230"/>
                <a:ext cx="223" cy="223"/>
              </a:xfrm>
              <a:custGeom>
                <a:avLst/>
                <a:gdLst>
                  <a:gd name="T0" fmla="*/ 223 w 223"/>
                  <a:gd name="T1" fmla="*/ 0 h 223"/>
                  <a:gd name="T2" fmla="*/ 0 w 223"/>
                  <a:gd name="T3" fmla="*/ 0 h 223"/>
                  <a:gd name="T4" fmla="*/ 0 w 223"/>
                  <a:gd name="T5" fmla="*/ 223 h 2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3" h="223">
                    <a:moveTo>
                      <a:pt x="223" y="0"/>
                    </a:moveTo>
                    <a:lnTo>
                      <a:pt x="0" y="0"/>
                    </a:lnTo>
                    <a:lnTo>
                      <a:pt x="0" y="22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28" name="Line 15"/>
              <p:cNvSpPr>
                <a:spLocks noChangeShapeType="1"/>
              </p:cNvSpPr>
              <p:nvPr/>
            </p:nvSpPr>
            <p:spPr bwMode="auto">
              <a:xfrm>
                <a:off x="3603" y="2454"/>
                <a:ext cx="2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29" name="Line 16"/>
              <p:cNvSpPr>
                <a:spLocks noChangeShapeType="1"/>
              </p:cNvSpPr>
              <p:nvPr/>
            </p:nvSpPr>
            <p:spPr bwMode="auto">
              <a:xfrm>
                <a:off x="3645" y="2493"/>
                <a:ext cx="1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30" name="Line 17"/>
              <p:cNvSpPr>
                <a:spLocks noChangeShapeType="1"/>
              </p:cNvSpPr>
              <p:nvPr/>
            </p:nvSpPr>
            <p:spPr bwMode="auto">
              <a:xfrm>
                <a:off x="3684" y="2535"/>
                <a:ext cx="6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31" name="Line 18"/>
              <p:cNvSpPr>
                <a:spLocks noChangeShapeType="1"/>
              </p:cNvSpPr>
              <p:nvPr/>
            </p:nvSpPr>
            <p:spPr bwMode="auto">
              <a:xfrm>
                <a:off x="4394" y="2258"/>
                <a:ext cx="136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18" name="Text Box 21"/>
            <p:cNvSpPr txBox="1">
              <a:spLocks noChangeArrowheads="1"/>
            </p:cNvSpPr>
            <p:nvPr/>
          </p:nvSpPr>
          <p:spPr bwMode="auto">
            <a:xfrm>
              <a:off x="2740" y="1736"/>
              <a:ext cx="67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Z</a:t>
              </a:r>
              <a:r>
                <a:rPr lang="en-GB" b="1" baseline="-25000"/>
                <a:t>OUT</a:t>
              </a:r>
              <a:r>
                <a:rPr lang="en-GB"/>
                <a:t>= 0</a:t>
              </a:r>
            </a:p>
          </p:txBody>
        </p:sp>
        <p:sp>
          <p:nvSpPr>
            <p:cNvPr id="17419" name="Text Box 22"/>
            <p:cNvSpPr txBox="1">
              <a:spLocks noChangeArrowheads="1"/>
            </p:cNvSpPr>
            <p:nvPr/>
          </p:nvSpPr>
          <p:spPr bwMode="auto">
            <a:xfrm>
              <a:off x="2302" y="1976"/>
              <a:ext cx="63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A</a:t>
              </a:r>
              <a:r>
                <a:rPr lang="en-GB" b="1" baseline="-25000"/>
                <a:t>V</a:t>
              </a:r>
              <a:r>
                <a:rPr lang="en-GB" baseline="-25000"/>
                <a:t> </a:t>
              </a:r>
              <a:r>
                <a:rPr lang="en-GB"/>
                <a:t>= </a:t>
              </a:r>
              <a:r>
                <a:rPr lang="en-GB">
                  <a:latin typeface="Verdana" pitchFamily="34" charset="0"/>
                </a:rPr>
                <a:t>∞</a:t>
              </a:r>
            </a:p>
          </p:txBody>
        </p:sp>
        <p:sp>
          <p:nvSpPr>
            <p:cNvPr id="17420" name="Text Box 23"/>
            <p:cNvSpPr txBox="1">
              <a:spLocks noChangeArrowheads="1"/>
            </p:cNvSpPr>
            <p:nvPr/>
          </p:nvSpPr>
          <p:spPr bwMode="auto">
            <a:xfrm>
              <a:off x="1283" y="1662"/>
              <a:ext cx="65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Z</a:t>
              </a:r>
              <a:r>
                <a:rPr lang="en-GB" b="1" baseline="-25000"/>
                <a:t>IN</a:t>
              </a:r>
              <a:r>
                <a:rPr lang="en-GB" baseline="-25000"/>
                <a:t> </a:t>
              </a:r>
              <a:r>
                <a:rPr lang="en-GB"/>
                <a:t>= </a:t>
              </a:r>
              <a:r>
                <a:rPr lang="en-GB">
                  <a:latin typeface="Verdana" pitchFamily="34" charset="0"/>
                </a:rPr>
                <a:t>∞</a:t>
              </a:r>
            </a:p>
          </p:txBody>
        </p:sp>
        <p:sp>
          <p:nvSpPr>
            <p:cNvPr id="17421" name="Text Box 24"/>
            <p:cNvSpPr txBox="1">
              <a:spLocks noChangeArrowheads="1"/>
            </p:cNvSpPr>
            <p:nvPr/>
          </p:nvSpPr>
          <p:spPr bwMode="auto">
            <a:xfrm>
              <a:off x="969" y="2355"/>
              <a:ext cx="273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/>
                <a:t>+</a:t>
              </a:r>
              <a:endParaRPr lang="en-GB" sz="2800">
                <a:latin typeface="Verdana" pitchFamily="34" charset="0"/>
              </a:endParaRPr>
            </a:p>
          </p:txBody>
        </p:sp>
        <p:sp>
          <p:nvSpPr>
            <p:cNvPr id="17422" name="Line 25"/>
            <p:cNvSpPr>
              <a:spLocks noChangeShapeType="1"/>
            </p:cNvSpPr>
            <p:nvPr/>
          </p:nvSpPr>
          <p:spPr bwMode="auto">
            <a:xfrm>
              <a:off x="983" y="1049"/>
              <a:ext cx="1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3" name="Text Box 26"/>
            <p:cNvSpPr txBox="1">
              <a:spLocks noChangeArrowheads="1"/>
            </p:cNvSpPr>
            <p:nvPr/>
          </p:nvSpPr>
          <p:spPr bwMode="auto">
            <a:xfrm>
              <a:off x="4163" y="1572"/>
              <a:ext cx="56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/>
                <a:t>V</a:t>
              </a:r>
              <a:r>
                <a:rPr lang="en-GB" sz="2400" b="1" baseline="-25000"/>
                <a:t>OUT</a:t>
              </a:r>
              <a:endParaRPr lang="en-GB" sz="2400" b="1">
                <a:latin typeface="Verdana" pitchFamily="34" charset="0"/>
              </a:endParaRPr>
            </a:p>
          </p:txBody>
        </p:sp>
        <p:sp>
          <p:nvSpPr>
            <p:cNvPr id="17424" name="Text Box 27"/>
            <p:cNvSpPr txBox="1">
              <a:spLocks noChangeArrowheads="1"/>
            </p:cNvSpPr>
            <p:nvPr/>
          </p:nvSpPr>
          <p:spPr bwMode="auto">
            <a:xfrm>
              <a:off x="489" y="1625"/>
              <a:ext cx="41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/>
                <a:t>V</a:t>
              </a:r>
              <a:r>
                <a:rPr lang="en-GB" sz="2400" b="1" baseline="-25000"/>
                <a:t>IN</a:t>
              </a:r>
              <a:endParaRPr lang="en-GB" sz="2400" b="1">
                <a:latin typeface="Verdana" pitchFamily="34" charset="0"/>
              </a:endParaRPr>
            </a:p>
          </p:txBody>
        </p:sp>
        <p:sp>
          <p:nvSpPr>
            <p:cNvPr id="17425" name="Text Box 30"/>
            <p:cNvSpPr txBox="1">
              <a:spLocks noChangeArrowheads="1"/>
            </p:cNvSpPr>
            <p:nvPr/>
          </p:nvSpPr>
          <p:spPr bwMode="auto">
            <a:xfrm>
              <a:off x="2748" y="2323"/>
              <a:ext cx="256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i="1">
                  <a:latin typeface="Times New Roman" pitchFamily="18" charset="0"/>
                </a:rPr>
                <a:t>Ideal op-amp representation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uild="p"/>
      <p:bldP spid="1925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grpSp>
        <p:nvGrpSpPr>
          <p:cNvPr id="18436" name="Group 31"/>
          <p:cNvGrpSpPr>
            <a:grpSpLocks/>
          </p:cNvGrpSpPr>
          <p:nvPr/>
        </p:nvGrpSpPr>
        <p:grpSpPr bwMode="auto">
          <a:xfrm>
            <a:off x="0" y="1016001"/>
            <a:ext cx="7359650" cy="3216275"/>
            <a:chOff x="0" y="640"/>
            <a:chExt cx="4636" cy="2026"/>
          </a:xfrm>
        </p:grpSpPr>
        <p:sp>
          <p:nvSpPr>
            <p:cNvPr id="18440" name="AutoShape 6"/>
            <p:cNvSpPr>
              <a:spLocks noChangeArrowheads="1"/>
            </p:cNvSpPr>
            <p:nvPr/>
          </p:nvSpPr>
          <p:spPr bwMode="auto">
            <a:xfrm rot="19685088">
              <a:off x="0" y="640"/>
              <a:ext cx="2433" cy="193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2F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8441" name="Group 7"/>
            <p:cNvGrpSpPr>
              <a:grpSpLocks/>
            </p:cNvGrpSpPr>
            <p:nvPr/>
          </p:nvGrpSpPr>
          <p:grpSpPr bwMode="auto">
            <a:xfrm>
              <a:off x="212" y="1423"/>
              <a:ext cx="694" cy="943"/>
              <a:chOff x="2295" y="1747"/>
              <a:chExt cx="698" cy="1182"/>
            </a:xfrm>
          </p:grpSpPr>
          <p:sp>
            <p:nvSpPr>
              <p:cNvPr id="18459" name="Freeform 8"/>
              <p:cNvSpPr>
                <a:spLocks/>
              </p:cNvSpPr>
              <p:nvPr/>
            </p:nvSpPr>
            <p:spPr bwMode="auto">
              <a:xfrm>
                <a:off x="2295" y="1747"/>
                <a:ext cx="697" cy="233"/>
              </a:xfrm>
              <a:custGeom>
                <a:avLst/>
                <a:gdLst>
                  <a:gd name="T0" fmla="*/ 0 w 697"/>
                  <a:gd name="T1" fmla="*/ 0 h 233"/>
                  <a:gd name="T2" fmla="*/ 697 w 697"/>
                  <a:gd name="T3" fmla="*/ 0 h 233"/>
                  <a:gd name="T4" fmla="*/ 697 w 697"/>
                  <a:gd name="T5" fmla="*/ 233 h 2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97" h="233">
                    <a:moveTo>
                      <a:pt x="0" y="0"/>
                    </a:moveTo>
                    <a:lnTo>
                      <a:pt x="697" y="0"/>
                    </a:lnTo>
                    <a:lnTo>
                      <a:pt x="697" y="23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0" name="Freeform 9"/>
              <p:cNvSpPr>
                <a:spLocks/>
              </p:cNvSpPr>
              <p:nvPr/>
            </p:nvSpPr>
            <p:spPr bwMode="auto">
              <a:xfrm flipV="1">
                <a:off x="2296" y="2696"/>
                <a:ext cx="697" cy="233"/>
              </a:xfrm>
              <a:custGeom>
                <a:avLst/>
                <a:gdLst>
                  <a:gd name="T0" fmla="*/ 0 w 697"/>
                  <a:gd name="T1" fmla="*/ 0 h 233"/>
                  <a:gd name="T2" fmla="*/ 697 w 697"/>
                  <a:gd name="T3" fmla="*/ 0 h 233"/>
                  <a:gd name="T4" fmla="*/ 697 w 697"/>
                  <a:gd name="T5" fmla="*/ 233 h 2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97" h="233">
                    <a:moveTo>
                      <a:pt x="0" y="0"/>
                    </a:moveTo>
                    <a:lnTo>
                      <a:pt x="697" y="0"/>
                    </a:lnTo>
                    <a:lnTo>
                      <a:pt x="697" y="23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1625" y="1601"/>
              <a:ext cx="387" cy="35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000">
                  <a:solidFill>
                    <a:schemeClr val="bg1"/>
                  </a:solidFill>
                </a:rPr>
                <a:t>A</a:t>
              </a:r>
              <a:r>
                <a:rPr lang="en-GB" sz="2000" baseline="-25000">
                  <a:solidFill>
                    <a:schemeClr val="bg1"/>
                  </a:solidFill>
                </a:rPr>
                <a:t>V </a:t>
              </a:r>
              <a:r>
                <a:rPr lang="en-GB" sz="2000">
                  <a:solidFill>
                    <a:schemeClr val="bg1"/>
                  </a:solidFill>
                </a:rPr>
                <a:t>V</a:t>
              </a:r>
              <a:r>
                <a:rPr lang="en-GB" sz="2000" baseline="-25000">
                  <a:solidFill>
                    <a:schemeClr val="bg1"/>
                  </a:solidFill>
                </a:rPr>
                <a:t>in</a:t>
              </a:r>
              <a:endParaRPr lang="en-GB" sz="2000">
                <a:solidFill>
                  <a:schemeClr val="bg1"/>
                </a:solidFill>
              </a:endParaRPr>
            </a:p>
          </p:txBody>
        </p:sp>
        <p:sp>
          <p:nvSpPr>
            <p:cNvPr id="18443" name="Freeform 11"/>
            <p:cNvSpPr>
              <a:spLocks/>
            </p:cNvSpPr>
            <p:nvPr/>
          </p:nvSpPr>
          <p:spPr bwMode="auto">
            <a:xfrm>
              <a:off x="1424" y="1779"/>
              <a:ext cx="193" cy="178"/>
            </a:xfrm>
            <a:custGeom>
              <a:avLst/>
              <a:gdLst>
                <a:gd name="T0" fmla="*/ 167 w 223"/>
                <a:gd name="T1" fmla="*/ 0 h 223"/>
                <a:gd name="T2" fmla="*/ 0 w 223"/>
                <a:gd name="T3" fmla="*/ 0 h 223"/>
                <a:gd name="T4" fmla="*/ 0 w 223"/>
                <a:gd name="T5" fmla="*/ 142 h 2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3" h="223">
                  <a:moveTo>
                    <a:pt x="223" y="0"/>
                  </a:moveTo>
                  <a:lnTo>
                    <a:pt x="0" y="0"/>
                  </a:lnTo>
                  <a:lnTo>
                    <a:pt x="0" y="22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1326" y="1958"/>
              <a:ext cx="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362" y="1989"/>
              <a:ext cx="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1397" y="2022"/>
              <a:ext cx="5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2496" y="1801"/>
              <a:ext cx="6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2059" y="1823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Z</a:t>
              </a:r>
              <a:r>
                <a:rPr lang="en-GB" b="1" baseline="-25000"/>
                <a:t>OUT</a:t>
              </a:r>
              <a:endParaRPr lang="en-GB" b="1"/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977" y="1800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Z</a:t>
              </a:r>
              <a:r>
                <a:rPr lang="en-GB" b="1" baseline="-25000"/>
                <a:t>IN</a:t>
              </a:r>
              <a:endParaRPr lang="en-GB" b="1">
                <a:latin typeface="Verdana" pitchFamily="34" charset="0"/>
              </a:endParaRP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463" y="2339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/>
                <a:t>+</a:t>
              </a:r>
              <a:endParaRPr lang="en-GB" sz="2800">
                <a:latin typeface="Verdana" pitchFamily="34" charset="0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476" y="1296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48" y="1755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/>
                <a:t>V</a:t>
              </a:r>
              <a:r>
                <a:rPr lang="en-GB" sz="2400" b="1" baseline="-25000"/>
                <a:t>IN</a:t>
              </a:r>
              <a:endParaRPr lang="en-GB" sz="2400" b="1">
                <a:latin typeface="Verdana" pitchFamily="34" charset="0"/>
              </a:endParaRP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2005" y="2313"/>
              <a:ext cx="26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i="1">
                  <a:latin typeface="Times New Roman" pitchFamily="18" charset="0"/>
                </a:rPr>
                <a:t>Practical op-amp representation</a:t>
              </a: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 rot="-5469955">
              <a:off x="753" y="1842"/>
              <a:ext cx="299" cy="154"/>
            </a:xfrm>
            <a:custGeom>
              <a:avLst/>
              <a:gdLst>
                <a:gd name="T0" fmla="*/ 0 w 2280"/>
                <a:gd name="T1" fmla="*/ 20 h 590"/>
                <a:gd name="T2" fmla="*/ 3 w 2280"/>
                <a:gd name="T3" fmla="*/ 1 h 590"/>
                <a:gd name="T4" fmla="*/ 8 w 2280"/>
                <a:gd name="T5" fmla="*/ 38 h 590"/>
                <a:gd name="T6" fmla="*/ 12 w 2280"/>
                <a:gd name="T7" fmla="*/ 0 h 590"/>
                <a:gd name="T8" fmla="*/ 17 w 2280"/>
                <a:gd name="T9" fmla="*/ 39 h 590"/>
                <a:gd name="T10" fmla="*/ 22 w 2280"/>
                <a:gd name="T11" fmla="*/ 0 h 590"/>
                <a:gd name="T12" fmla="*/ 28 w 2280"/>
                <a:gd name="T13" fmla="*/ 38 h 590"/>
                <a:gd name="T14" fmla="*/ 31 w 2280"/>
                <a:gd name="T15" fmla="*/ 1 h 590"/>
                <a:gd name="T16" fmla="*/ 36 w 2280"/>
                <a:gd name="T17" fmla="*/ 40 h 590"/>
                <a:gd name="T18" fmla="*/ 39 w 2280"/>
                <a:gd name="T19" fmla="*/ 18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905" y="2074"/>
              <a:ext cx="1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V="1">
              <a:off x="904" y="1605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7" name="Freeform 25"/>
            <p:cNvSpPr>
              <a:spLocks/>
            </p:cNvSpPr>
            <p:nvPr/>
          </p:nvSpPr>
          <p:spPr bwMode="auto">
            <a:xfrm rot="10730045">
              <a:off x="2169" y="1729"/>
              <a:ext cx="325" cy="138"/>
            </a:xfrm>
            <a:custGeom>
              <a:avLst/>
              <a:gdLst>
                <a:gd name="T0" fmla="*/ 0 w 2280"/>
                <a:gd name="T1" fmla="*/ 16 h 590"/>
                <a:gd name="T2" fmla="*/ 3 w 2280"/>
                <a:gd name="T3" fmla="*/ 0 h 590"/>
                <a:gd name="T4" fmla="*/ 9 w 2280"/>
                <a:gd name="T5" fmla="*/ 31 h 590"/>
                <a:gd name="T6" fmla="*/ 14 w 2280"/>
                <a:gd name="T7" fmla="*/ 0 h 590"/>
                <a:gd name="T8" fmla="*/ 21 w 2280"/>
                <a:gd name="T9" fmla="*/ 31 h 590"/>
                <a:gd name="T10" fmla="*/ 26 w 2280"/>
                <a:gd name="T11" fmla="*/ 0 h 590"/>
                <a:gd name="T12" fmla="*/ 33 w 2280"/>
                <a:gd name="T13" fmla="*/ 31 h 590"/>
                <a:gd name="T14" fmla="*/ 37 w 2280"/>
                <a:gd name="T15" fmla="*/ 0 h 590"/>
                <a:gd name="T16" fmla="*/ 43 w 2280"/>
                <a:gd name="T17" fmla="*/ 32 h 590"/>
                <a:gd name="T18" fmla="*/ 46 w 2280"/>
                <a:gd name="T19" fmla="*/ 14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 flipH="1">
              <a:off x="2005" y="1800"/>
              <a:ext cx="1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4523" name="Text Box 27"/>
          <p:cNvSpPr txBox="1">
            <a:spLocks noChangeArrowheads="1"/>
          </p:cNvSpPr>
          <p:nvPr/>
        </p:nvSpPr>
        <p:spPr bwMode="auto">
          <a:xfrm>
            <a:off x="4640263" y="1304925"/>
            <a:ext cx="45037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E4E3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200" i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very high voltage gain</a:t>
            </a:r>
          </a:p>
          <a:p>
            <a:pPr eaLnBrk="1" hangingPunct="1">
              <a:buFontTx/>
              <a:buChar char="•"/>
            </a:pPr>
            <a:r>
              <a:rPr lang="en-GB" sz="2200" i="1" dirty="0">
                <a:solidFill>
                  <a:srgbClr val="F8F8F8"/>
                </a:solidFill>
                <a:latin typeface="Verdana" pitchFamily="34" charset="0"/>
                <a:cs typeface="Times New Roman" pitchFamily="18" charset="0"/>
              </a:rPr>
              <a:t>very high input</a:t>
            </a:r>
            <a:r>
              <a:rPr lang="en-GB" sz="2200" dirty="0">
                <a:solidFill>
                  <a:srgbClr val="F8F8F8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200" i="1" dirty="0">
                <a:solidFill>
                  <a:srgbClr val="F8F8F8"/>
                </a:solidFill>
                <a:latin typeface="Verdana" pitchFamily="34" charset="0"/>
                <a:cs typeface="Times New Roman" pitchFamily="18" charset="0"/>
              </a:rPr>
              <a:t>impedance</a:t>
            </a:r>
          </a:p>
          <a:p>
            <a:pPr eaLnBrk="1" hangingPunct="1">
              <a:buFontTx/>
              <a:buChar char="•"/>
            </a:pPr>
            <a:r>
              <a:rPr lang="en-GB" sz="2200" i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very low output impedance</a:t>
            </a:r>
          </a:p>
          <a:p>
            <a:pPr eaLnBrk="1" hangingPunct="1">
              <a:buFontTx/>
              <a:buChar char="•"/>
            </a:pPr>
            <a:r>
              <a:rPr lang="en-GB" sz="2200" i="1" dirty="0">
                <a:solidFill>
                  <a:srgbClr val="F8F8F8"/>
                </a:solidFill>
                <a:latin typeface="Verdana" pitchFamily="34" charset="0"/>
                <a:cs typeface="Times New Roman" pitchFamily="18" charset="0"/>
              </a:rPr>
              <a:t>wide bandwidth</a:t>
            </a:r>
            <a:r>
              <a:rPr lang="en-GB" sz="2200" dirty="0">
                <a:solidFill>
                  <a:srgbClr val="F8F8F8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18438" name="Rectangle 28"/>
          <p:cNvSpPr>
            <a:spLocks noChangeArrowheads="1"/>
          </p:cNvSpPr>
          <p:nvPr/>
        </p:nvSpPr>
        <p:spPr bwMode="auto">
          <a:xfrm>
            <a:off x="3317875" y="733425"/>
            <a:ext cx="582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i="1" u="sng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Characteristics of a practical op-amp</a:t>
            </a:r>
          </a:p>
        </p:txBody>
      </p: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242888" y="4810125"/>
            <a:ext cx="8429625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6238" indent="-3762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Peak-to-peak output voltage usually limited to slightly less than the two supply voltages.  </a:t>
            </a:r>
          </a:p>
          <a:p>
            <a:pPr eaLnBrk="1" hangingPunct="1">
              <a:buFontTx/>
              <a:buChar char="•"/>
            </a:pPr>
            <a:endParaRPr lang="en-GB" sz="12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Output current also limited by internal restrictions such as power dissipation and component ratings.</a:t>
            </a:r>
            <a:endParaRPr lang="en-GB" sz="2400">
              <a:latin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555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 Practical Op Amp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4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34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34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4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23" grpId="0" build="p"/>
      <p:bldP spid="23452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342900" y="4000500"/>
            <a:ext cx="8467725" cy="2409825"/>
            <a:chOff x="216" y="2520"/>
            <a:chExt cx="5334" cy="1518"/>
          </a:xfrm>
        </p:grpSpPr>
        <p:sp>
          <p:nvSpPr>
            <p:cNvPr id="19464" name="Rectangle 3"/>
            <p:cNvSpPr>
              <a:spLocks noChangeArrowheads="1"/>
            </p:cNvSpPr>
            <p:nvPr/>
          </p:nvSpPr>
          <p:spPr bwMode="auto">
            <a:xfrm>
              <a:off x="216" y="2520"/>
              <a:ext cx="5334" cy="1518"/>
            </a:xfrm>
            <a:prstGeom prst="rect">
              <a:avLst/>
            </a:prstGeom>
            <a:solidFill>
              <a:srgbClr val="E9FCFF"/>
            </a:solidFill>
            <a:ln w="12700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9465" name="Group 4"/>
            <p:cNvGrpSpPr>
              <a:grpSpLocks/>
            </p:cNvGrpSpPr>
            <p:nvPr/>
          </p:nvGrpSpPr>
          <p:grpSpPr bwMode="auto">
            <a:xfrm>
              <a:off x="3185" y="2529"/>
              <a:ext cx="2236" cy="1363"/>
              <a:chOff x="3185" y="2385"/>
              <a:chExt cx="2236" cy="1363"/>
            </a:xfrm>
          </p:grpSpPr>
          <p:sp>
            <p:nvSpPr>
              <p:cNvPr id="19466" name="AutoShape 5"/>
              <p:cNvSpPr>
                <a:spLocks noChangeArrowheads="1"/>
              </p:cNvSpPr>
              <p:nvPr/>
            </p:nvSpPr>
            <p:spPr bwMode="auto">
              <a:xfrm rot="5400000">
                <a:off x="4037" y="2709"/>
                <a:ext cx="863" cy="665"/>
              </a:xfrm>
              <a:prstGeom prst="triangle">
                <a:avLst>
                  <a:gd name="adj" fmla="val 50000"/>
                </a:avLst>
              </a:prstGeom>
              <a:solidFill>
                <a:srgbClr val="660066"/>
              </a:solidFill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467" name="Line 6"/>
              <p:cNvSpPr>
                <a:spLocks noChangeShapeType="1"/>
              </p:cNvSpPr>
              <p:nvPr/>
            </p:nvSpPr>
            <p:spPr bwMode="auto">
              <a:xfrm>
                <a:off x="4216" y="2852"/>
                <a:ext cx="104" cy="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68" name="Text Box 7"/>
              <p:cNvSpPr txBox="1">
                <a:spLocks noChangeArrowheads="1"/>
              </p:cNvSpPr>
              <p:nvPr/>
            </p:nvSpPr>
            <p:spPr bwMode="auto">
              <a:xfrm>
                <a:off x="4160" y="309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>
                    <a:latin typeface="Arial Unicode MS" pitchFamily="34" charset="-128"/>
                  </a:rPr>
                  <a:t>+</a:t>
                </a:r>
              </a:p>
            </p:txBody>
          </p:sp>
          <p:sp>
            <p:nvSpPr>
              <p:cNvPr id="19469" name="Line 8"/>
              <p:cNvSpPr>
                <a:spLocks noChangeShapeType="1"/>
              </p:cNvSpPr>
              <p:nvPr/>
            </p:nvSpPr>
            <p:spPr bwMode="auto">
              <a:xfrm>
                <a:off x="3714" y="2807"/>
                <a:ext cx="423" cy="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70" name="Line 9"/>
              <p:cNvSpPr>
                <a:spLocks noChangeShapeType="1"/>
              </p:cNvSpPr>
              <p:nvPr/>
            </p:nvSpPr>
            <p:spPr bwMode="auto">
              <a:xfrm flipH="1">
                <a:off x="4794" y="3044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71" name="Freeform 10"/>
              <p:cNvSpPr>
                <a:spLocks/>
              </p:cNvSpPr>
              <p:nvPr/>
            </p:nvSpPr>
            <p:spPr bwMode="auto">
              <a:xfrm>
                <a:off x="3905" y="3294"/>
                <a:ext cx="232" cy="259"/>
              </a:xfrm>
              <a:custGeom>
                <a:avLst/>
                <a:gdLst>
                  <a:gd name="T0" fmla="*/ 192 w 280"/>
                  <a:gd name="T1" fmla="*/ 0 h 392"/>
                  <a:gd name="T2" fmla="*/ 0 w 280"/>
                  <a:gd name="T3" fmla="*/ 0 h 392"/>
                  <a:gd name="T4" fmla="*/ 0 w 280"/>
                  <a:gd name="T5" fmla="*/ 171 h 3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0" h="392">
                    <a:moveTo>
                      <a:pt x="280" y="0"/>
                    </a:moveTo>
                    <a:lnTo>
                      <a:pt x="0" y="0"/>
                    </a:lnTo>
                    <a:lnTo>
                      <a:pt x="0" y="392"/>
                    </a:ln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9472" name="Group 11"/>
              <p:cNvGrpSpPr>
                <a:grpSpLocks/>
              </p:cNvGrpSpPr>
              <p:nvPr/>
            </p:nvGrpSpPr>
            <p:grpSpPr bwMode="auto">
              <a:xfrm>
                <a:off x="3829" y="3545"/>
                <a:ext cx="161" cy="124"/>
                <a:chOff x="3285" y="1424"/>
                <a:chExt cx="127" cy="90"/>
              </a:xfrm>
            </p:grpSpPr>
            <p:sp>
              <p:nvSpPr>
                <p:cNvPr id="19492" name="Line 12"/>
                <p:cNvSpPr>
                  <a:spLocks noChangeShapeType="1"/>
                </p:cNvSpPr>
                <p:nvPr/>
              </p:nvSpPr>
              <p:spPr bwMode="auto">
                <a:xfrm>
                  <a:off x="3285" y="1424"/>
                  <a:ext cx="127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93" name="Line 13"/>
                <p:cNvSpPr>
                  <a:spLocks noChangeShapeType="1"/>
                </p:cNvSpPr>
                <p:nvPr/>
              </p:nvSpPr>
              <p:spPr bwMode="auto">
                <a:xfrm>
                  <a:off x="3306" y="1457"/>
                  <a:ext cx="85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94" name="Line 14"/>
                <p:cNvSpPr>
                  <a:spLocks noChangeShapeType="1"/>
                </p:cNvSpPr>
                <p:nvPr/>
              </p:nvSpPr>
              <p:spPr bwMode="auto">
                <a:xfrm>
                  <a:off x="3329" y="1514"/>
                  <a:ext cx="39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9473" name="Group 15"/>
              <p:cNvGrpSpPr>
                <a:grpSpLocks/>
              </p:cNvGrpSpPr>
              <p:nvPr/>
            </p:nvGrpSpPr>
            <p:grpSpPr bwMode="auto">
              <a:xfrm>
                <a:off x="3426" y="2470"/>
                <a:ext cx="259" cy="271"/>
                <a:chOff x="2115" y="13020"/>
                <a:chExt cx="960" cy="1530"/>
              </a:xfrm>
            </p:grpSpPr>
            <p:sp>
              <p:nvSpPr>
                <p:cNvPr id="19490" name="Freeform 16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91" name="Freeform 17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 flipV="1">
                <a:off x="4485" y="2549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>
                <a:off x="4465" y="3247"/>
                <a:ext cx="0" cy="28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76" name="Text Box 20"/>
              <p:cNvSpPr txBox="1">
                <a:spLocks noChangeArrowheads="1"/>
              </p:cNvSpPr>
              <p:nvPr/>
            </p:nvSpPr>
            <p:spPr bwMode="auto">
              <a:xfrm>
                <a:off x="4495" y="2385"/>
                <a:ext cx="3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solidFill>
                      <a:schemeClr val="bg1"/>
                    </a:solidFill>
                    <a:latin typeface="Times New Roman" pitchFamily="18" charset="0"/>
                  </a:rPr>
                  <a:t>+V</a:t>
                </a:r>
                <a:r>
                  <a:rPr lang="en-GB" sz="2000" b="1" i="1" baseline="-25000">
                    <a:solidFill>
                      <a:schemeClr val="bg1"/>
                    </a:solidFill>
                    <a:latin typeface="Times New Roman" pitchFamily="18" charset="0"/>
                  </a:rPr>
                  <a:t>S</a:t>
                </a:r>
                <a:endParaRPr lang="en-GB" sz="20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77" name="Text Box 21"/>
              <p:cNvSpPr txBox="1">
                <a:spLocks noChangeArrowheads="1"/>
              </p:cNvSpPr>
              <p:nvPr/>
            </p:nvSpPr>
            <p:spPr bwMode="auto">
              <a:xfrm>
                <a:off x="4491" y="3396"/>
                <a:ext cx="3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solidFill>
                      <a:schemeClr val="bg1"/>
                    </a:solidFill>
                    <a:latin typeface="Times New Roman" pitchFamily="18" charset="0"/>
                  </a:rPr>
                  <a:t>-V</a:t>
                </a:r>
                <a:r>
                  <a:rPr lang="en-GB" sz="2000" b="1" i="1" baseline="-25000">
                    <a:solidFill>
                      <a:schemeClr val="bg1"/>
                    </a:solidFill>
                    <a:latin typeface="Times New Roman" pitchFamily="18" charset="0"/>
                  </a:rPr>
                  <a:t>S</a:t>
                </a:r>
                <a:endParaRPr lang="en-GB" sz="20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78" name="Text Box 22"/>
              <p:cNvSpPr txBox="1">
                <a:spLocks noChangeArrowheads="1"/>
              </p:cNvSpPr>
              <p:nvPr/>
            </p:nvSpPr>
            <p:spPr bwMode="auto">
              <a:xfrm>
                <a:off x="5067" y="2913"/>
                <a:ext cx="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400" b="1" i="1">
                    <a:solidFill>
                      <a:schemeClr val="bg1"/>
                    </a:solidFill>
                    <a:latin typeface="Times New Roman" pitchFamily="18" charset="0"/>
                  </a:rPr>
                  <a:t>V</a:t>
                </a:r>
                <a:r>
                  <a:rPr lang="en-GB" sz="2400" b="1" i="1" baseline="-25000">
                    <a:solidFill>
                      <a:schemeClr val="bg1"/>
                    </a:solidFill>
                    <a:latin typeface="Times New Roman" pitchFamily="18" charset="0"/>
                  </a:rPr>
                  <a:t>O</a:t>
                </a:r>
                <a:endParaRPr lang="en-GB" sz="24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79" name="Freeform 23"/>
              <p:cNvSpPr>
                <a:spLocks/>
              </p:cNvSpPr>
              <p:nvPr/>
            </p:nvSpPr>
            <p:spPr bwMode="auto">
              <a:xfrm>
                <a:off x="3369" y="2816"/>
                <a:ext cx="320" cy="280"/>
              </a:xfrm>
              <a:custGeom>
                <a:avLst/>
                <a:gdLst>
                  <a:gd name="T0" fmla="*/ 337 w 304"/>
                  <a:gd name="T1" fmla="*/ 0 h 520"/>
                  <a:gd name="T2" fmla="*/ 0 w 304"/>
                  <a:gd name="T3" fmla="*/ 0 h 520"/>
                  <a:gd name="T4" fmla="*/ 0 w 304"/>
                  <a:gd name="T5" fmla="*/ 151 h 5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4" h="520">
                    <a:moveTo>
                      <a:pt x="304" y="0"/>
                    </a:moveTo>
                    <a:lnTo>
                      <a:pt x="0" y="0"/>
                    </a:lnTo>
                    <a:lnTo>
                      <a:pt x="0" y="520"/>
                    </a:ln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9480" name="Group 24"/>
              <p:cNvGrpSpPr>
                <a:grpSpLocks/>
              </p:cNvGrpSpPr>
              <p:nvPr/>
            </p:nvGrpSpPr>
            <p:grpSpPr bwMode="auto">
              <a:xfrm>
                <a:off x="3185" y="3080"/>
                <a:ext cx="360" cy="352"/>
                <a:chOff x="3552" y="2496"/>
                <a:chExt cx="360" cy="352"/>
              </a:xfrm>
            </p:grpSpPr>
            <p:sp>
              <p:nvSpPr>
                <p:cNvPr id="19486" name="Oval 25"/>
                <p:cNvSpPr>
                  <a:spLocks noChangeArrowheads="1"/>
                </p:cNvSpPr>
                <p:nvPr/>
              </p:nvSpPr>
              <p:spPr bwMode="auto">
                <a:xfrm>
                  <a:off x="3552" y="2496"/>
                  <a:ext cx="360" cy="352"/>
                </a:xfrm>
                <a:prstGeom prst="ellipse">
                  <a:avLst/>
                </a:prstGeom>
                <a:solidFill>
                  <a:srgbClr val="CCFFFF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19487" name="Group 26"/>
                <p:cNvGrpSpPr>
                  <a:grpSpLocks/>
                </p:cNvGrpSpPr>
                <p:nvPr/>
              </p:nvGrpSpPr>
              <p:grpSpPr bwMode="auto">
                <a:xfrm>
                  <a:off x="3620" y="2605"/>
                  <a:ext cx="208" cy="140"/>
                  <a:chOff x="2115" y="13020"/>
                  <a:chExt cx="960" cy="1530"/>
                </a:xfrm>
              </p:grpSpPr>
              <p:sp>
                <p:nvSpPr>
                  <p:cNvPr id="19488" name="Freeform 27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9489" name="Freeform 28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9481" name="Line 29"/>
              <p:cNvSpPr>
                <a:spLocks noChangeShapeType="1"/>
              </p:cNvSpPr>
              <p:nvPr/>
            </p:nvSpPr>
            <p:spPr bwMode="auto">
              <a:xfrm>
                <a:off x="3369" y="3440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9482" name="Group 30"/>
              <p:cNvGrpSpPr>
                <a:grpSpLocks/>
              </p:cNvGrpSpPr>
              <p:nvPr/>
            </p:nvGrpSpPr>
            <p:grpSpPr bwMode="auto">
              <a:xfrm>
                <a:off x="3275" y="3640"/>
                <a:ext cx="192" cy="108"/>
                <a:chOff x="3032" y="2512"/>
                <a:chExt cx="192" cy="108"/>
              </a:xfrm>
            </p:grpSpPr>
            <p:sp>
              <p:nvSpPr>
                <p:cNvPr id="19483" name="Line 31"/>
                <p:cNvSpPr>
                  <a:spLocks noChangeShapeType="1"/>
                </p:cNvSpPr>
                <p:nvPr/>
              </p:nvSpPr>
              <p:spPr bwMode="auto">
                <a:xfrm>
                  <a:off x="3032" y="25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84" name="Line 32"/>
                <p:cNvSpPr>
                  <a:spLocks noChangeShapeType="1"/>
                </p:cNvSpPr>
                <p:nvPr/>
              </p:nvSpPr>
              <p:spPr bwMode="auto">
                <a:xfrm>
                  <a:off x="3063" y="2561"/>
                  <a:ext cx="13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85" name="Line 33"/>
                <p:cNvSpPr>
                  <a:spLocks noChangeShapeType="1"/>
                </p:cNvSpPr>
                <p:nvPr/>
              </p:nvSpPr>
              <p:spPr bwMode="auto">
                <a:xfrm>
                  <a:off x="3098" y="2620"/>
                  <a:ext cx="60" cy="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sp>
        <p:nvSpPr>
          <p:cNvPr id="19460" name="Text Box 34"/>
          <p:cNvSpPr txBox="1">
            <a:spLocks noChangeArrowheads="1"/>
          </p:cNvSpPr>
          <p:nvPr/>
        </p:nvSpPr>
        <p:spPr bwMode="auto">
          <a:xfrm>
            <a:off x="276860" y="1023937"/>
            <a:ext cx="484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 u="sng" dirty="0">
                <a:solidFill>
                  <a:schemeClr val="folHlink"/>
                </a:solidFill>
                <a:latin typeface="Times New Roman" pitchFamily="18" charset="0"/>
              </a:rPr>
              <a:t>Modes of Signal Operation</a:t>
            </a:r>
          </a:p>
        </p:txBody>
      </p:sp>
      <p:sp>
        <p:nvSpPr>
          <p:cNvPr id="19461" name="Text Box 35"/>
          <p:cNvSpPr txBox="1">
            <a:spLocks noChangeArrowheads="1"/>
          </p:cNvSpPr>
          <p:nvPr/>
        </p:nvSpPr>
        <p:spPr bwMode="auto">
          <a:xfrm>
            <a:off x="384175" y="1603375"/>
            <a:ext cx="8099425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</a:rPr>
              <a:t>Op-amp circuits use one of three basic input modes of operation:</a:t>
            </a:r>
          </a:p>
          <a:p>
            <a:pPr eaLnBrk="1" hangingPunct="1">
              <a:spcBef>
                <a:spcPct val="30000"/>
              </a:spcBef>
            </a:pPr>
            <a:r>
              <a:rPr lang="en-GB" sz="2400" dirty="0">
                <a:latin typeface="Verdana" pitchFamily="34" charset="0"/>
              </a:rPr>
              <a:t>			- </a:t>
            </a:r>
            <a:r>
              <a:rPr lang="en-GB" sz="2400" dirty="0">
                <a:solidFill>
                  <a:srgbClr val="00FFFF"/>
                </a:solidFill>
                <a:latin typeface="Verdana" pitchFamily="34" charset="0"/>
              </a:rPr>
              <a:t>Single-Ended Input </a:t>
            </a:r>
          </a:p>
          <a:p>
            <a:pPr eaLnBrk="1" hangingPunct="1">
              <a:spcBef>
                <a:spcPct val="30000"/>
              </a:spcBef>
            </a:pPr>
            <a:r>
              <a:rPr lang="en-GB" sz="2400" dirty="0">
                <a:latin typeface="Verdana" pitchFamily="34" charset="0"/>
              </a:rPr>
              <a:t>			- Differential Input</a:t>
            </a:r>
          </a:p>
          <a:p>
            <a:pPr eaLnBrk="1" hangingPunct="1">
              <a:spcBef>
                <a:spcPct val="30000"/>
              </a:spcBef>
            </a:pPr>
            <a:r>
              <a:rPr lang="en-GB" sz="2400" dirty="0">
                <a:latin typeface="Verdana" pitchFamily="34" charset="0"/>
              </a:rPr>
              <a:t>			</a:t>
            </a:r>
            <a:r>
              <a:rPr lang="en-GB" sz="2400" dirty="0">
                <a:solidFill>
                  <a:srgbClr val="00FFFF"/>
                </a:solidFill>
                <a:latin typeface="Verdana" pitchFamily="34" charset="0"/>
              </a:rPr>
              <a:t>- Common-Mode Input </a:t>
            </a:r>
          </a:p>
        </p:txBody>
      </p:sp>
      <p:sp>
        <p:nvSpPr>
          <p:cNvPr id="236581" name="Rectangle 37"/>
          <p:cNvSpPr>
            <a:spLocks noChangeArrowheads="1"/>
          </p:cNvSpPr>
          <p:nvPr/>
        </p:nvSpPr>
        <p:spPr bwMode="auto">
          <a:xfrm>
            <a:off x="409575" y="4254500"/>
            <a:ext cx="43815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  <a:tabLst>
                <a:tab pos="381000" algn="l"/>
              </a:tabLst>
            </a:pPr>
            <a:r>
              <a:rPr lang="en-GB" sz="2800" b="1" i="1" dirty="0">
                <a:solidFill>
                  <a:srgbClr val="FF0000"/>
                </a:solidFill>
                <a:latin typeface="Times New Roman" pitchFamily="18" charset="0"/>
              </a:rPr>
              <a:t>Single-ended input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6600FF"/>
                </a:solidFill>
                <a:latin typeface="Times New Roman" pitchFamily="18" charset="0"/>
              </a:rPr>
              <a:t>mode has one input connected to the input signal and the other connected to ground.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4762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23-2 Op Amp Input Modes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276225" y="190500"/>
            <a:ext cx="8572500" cy="3133725"/>
            <a:chOff x="174" y="120"/>
            <a:chExt cx="5400" cy="1974"/>
          </a:xfrm>
        </p:grpSpPr>
        <p:sp>
          <p:nvSpPr>
            <p:cNvPr id="20557" name="Rectangle 3"/>
            <p:cNvSpPr>
              <a:spLocks noChangeArrowheads="1"/>
            </p:cNvSpPr>
            <p:nvPr/>
          </p:nvSpPr>
          <p:spPr bwMode="auto">
            <a:xfrm>
              <a:off x="174" y="120"/>
              <a:ext cx="5400" cy="1974"/>
            </a:xfrm>
            <a:prstGeom prst="rect">
              <a:avLst/>
            </a:prstGeom>
            <a:solidFill>
              <a:srgbClr val="FFFFD9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558" name="Rectangle 4"/>
            <p:cNvSpPr>
              <a:spLocks noChangeArrowheads="1"/>
            </p:cNvSpPr>
            <p:nvPr/>
          </p:nvSpPr>
          <p:spPr bwMode="auto">
            <a:xfrm>
              <a:off x="257" y="450"/>
              <a:ext cx="2710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81000" indent="-381000">
                <a:buFontTx/>
                <a:buChar char="•"/>
              </a:pPr>
              <a:r>
                <a:rPr lang="en-GB" sz="2800" dirty="0">
                  <a:solidFill>
                    <a:schemeClr val="bg1"/>
                  </a:solidFill>
                  <a:latin typeface="Times New Roman" pitchFamily="18" charset="0"/>
                </a:rPr>
                <a:t>The inputs of a </a:t>
              </a:r>
              <a:r>
                <a:rPr lang="en-GB" sz="2800" b="1" i="1" dirty="0">
                  <a:solidFill>
                    <a:srgbClr val="FF0000"/>
                  </a:solidFill>
                  <a:latin typeface="Times New Roman" pitchFamily="18" charset="0"/>
                </a:rPr>
                <a:t>differential input </a:t>
              </a:r>
              <a:r>
                <a:rPr lang="en-GB" sz="2800" b="1" i="1" dirty="0">
                  <a:solidFill>
                    <a:schemeClr val="bg1"/>
                  </a:solidFill>
                  <a:latin typeface="Times New Roman" pitchFamily="18" charset="0"/>
                </a:rPr>
                <a:t>circuit</a:t>
              </a:r>
              <a:r>
                <a:rPr lang="en-GB" sz="2800" dirty="0">
                  <a:solidFill>
                    <a:schemeClr val="bg1"/>
                  </a:solidFill>
                  <a:latin typeface="Times New Roman" pitchFamily="18" charset="0"/>
                </a:rPr>
                <a:t> are connected to different signal sources.</a:t>
              </a:r>
            </a:p>
          </p:txBody>
        </p:sp>
      </p:grp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4867275" y="4183063"/>
            <a:ext cx="40401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800" dirty="0">
                <a:solidFill>
                  <a:schemeClr val="hlink"/>
                </a:solidFill>
                <a:latin typeface="Times New Roman" pitchFamily="18" charset="0"/>
              </a:rPr>
              <a:t>In the case of </a:t>
            </a:r>
            <a:r>
              <a:rPr lang="en-GB" sz="2800" b="1" i="1" dirty="0">
                <a:solidFill>
                  <a:srgbClr val="FF0000"/>
                </a:solidFill>
                <a:latin typeface="Times New Roman" pitchFamily="18" charset="0"/>
              </a:rPr>
              <a:t>common-mode input</a:t>
            </a:r>
            <a:r>
              <a:rPr lang="en-GB" sz="2800" dirty="0">
                <a:solidFill>
                  <a:schemeClr val="hlink"/>
                </a:solidFill>
                <a:latin typeface="Times New Roman" pitchFamily="18" charset="0"/>
              </a:rPr>
              <a:t>, both inputs are connected to the same signal source.</a:t>
            </a:r>
          </a:p>
        </p:txBody>
      </p:sp>
      <p:grpSp>
        <p:nvGrpSpPr>
          <p:cNvPr id="237574" name="Group 6"/>
          <p:cNvGrpSpPr>
            <a:grpSpLocks/>
          </p:cNvGrpSpPr>
          <p:nvPr/>
        </p:nvGrpSpPr>
        <p:grpSpPr bwMode="auto">
          <a:xfrm>
            <a:off x="4727575" y="176213"/>
            <a:ext cx="4040188" cy="2887662"/>
            <a:chOff x="2978" y="111"/>
            <a:chExt cx="2545" cy="1819"/>
          </a:xfrm>
        </p:grpSpPr>
        <p:sp>
          <p:nvSpPr>
            <p:cNvPr id="20516" name="AutoShape 7"/>
            <p:cNvSpPr>
              <a:spLocks noChangeArrowheads="1"/>
            </p:cNvSpPr>
            <p:nvPr/>
          </p:nvSpPr>
          <p:spPr bwMode="auto">
            <a:xfrm rot="5400000">
              <a:off x="4139" y="435"/>
              <a:ext cx="863" cy="665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>
              <a:off x="4318" y="578"/>
              <a:ext cx="10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18" name="Text Box 9"/>
            <p:cNvSpPr txBox="1">
              <a:spLocks noChangeArrowheads="1"/>
            </p:cNvSpPr>
            <p:nvPr/>
          </p:nvSpPr>
          <p:spPr bwMode="auto">
            <a:xfrm>
              <a:off x="4262" y="794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chemeClr val="hlink"/>
                  </a:solidFill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20519" name="Line 10"/>
            <p:cNvSpPr>
              <a:spLocks noChangeShapeType="1"/>
            </p:cNvSpPr>
            <p:nvPr/>
          </p:nvSpPr>
          <p:spPr bwMode="auto">
            <a:xfrm>
              <a:off x="3816" y="533"/>
              <a:ext cx="423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20" name="Line 11"/>
            <p:cNvSpPr>
              <a:spLocks noChangeShapeType="1"/>
            </p:cNvSpPr>
            <p:nvPr/>
          </p:nvSpPr>
          <p:spPr bwMode="auto">
            <a:xfrm flipH="1">
              <a:off x="4896" y="770"/>
              <a:ext cx="2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21" name="Group 12"/>
            <p:cNvGrpSpPr>
              <a:grpSpLocks/>
            </p:cNvGrpSpPr>
            <p:nvPr/>
          </p:nvGrpSpPr>
          <p:grpSpPr bwMode="auto">
            <a:xfrm>
              <a:off x="3756" y="220"/>
              <a:ext cx="217" cy="253"/>
              <a:chOff x="2115" y="13020"/>
              <a:chExt cx="960" cy="1530"/>
            </a:xfrm>
          </p:grpSpPr>
          <p:sp>
            <p:nvSpPr>
              <p:cNvPr id="20555" name="Freeform 13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56" name="Freeform 14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0522" name="Line 15"/>
            <p:cNvSpPr>
              <a:spLocks noChangeShapeType="1"/>
            </p:cNvSpPr>
            <p:nvPr/>
          </p:nvSpPr>
          <p:spPr bwMode="auto">
            <a:xfrm flipV="1">
              <a:off x="4587" y="275"/>
              <a:ext cx="0" cy="28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23" name="Line 16"/>
            <p:cNvSpPr>
              <a:spLocks noChangeShapeType="1"/>
            </p:cNvSpPr>
            <p:nvPr/>
          </p:nvSpPr>
          <p:spPr bwMode="auto">
            <a:xfrm>
              <a:off x="4567" y="973"/>
              <a:ext cx="0" cy="28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24" name="Text Box 17"/>
            <p:cNvSpPr txBox="1">
              <a:spLocks noChangeArrowheads="1"/>
            </p:cNvSpPr>
            <p:nvPr/>
          </p:nvSpPr>
          <p:spPr bwMode="auto">
            <a:xfrm>
              <a:off x="4597" y="111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solidFill>
                    <a:schemeClr val="bg1"/>
                  </a:solidFill>
                  <a:latin typeface="Times New Roman" pitchFamily="18" charset="0"/>
                </a:rPr>
                <a:t>+V</a:t>
              </a:r>
              <a:r>
                <a:rPr lang="en-GB" sz="2000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sz="20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25" name="Text Box 18"/>
            <p:cNvSpPr txBox="1">
              <a:spLocks noChangeArrowheads="1"/>
            </p:cNvSpPr>
            <p:nvPr/>
          </p:nvSpPr>
          <p:spPr bwMode="auto">
            <a:xfrm>
              <a:off x="4593" y="1122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solidFill>
                    <a:schemeClr val="bg1"/>
                  </a:solidFill>
                  <a:latin typeface="Times New Roman" pitchFamily="18" charset="0"/>
                </a:rPr>
                <a:t>-V</a:t>
              </a:r>
              <a:r>
                <a:rPr lang="en-GB" sz="2000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sz="20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26" name="Text Box 19"/>
            <p:cNvSpPr txBox="1">
              <a:spLocks noChangeArrowheads="1"/>
            </p:cNvSpPr>
            <p:nvPr/>
          </p:nvSpPr>
          <p:spPr bwMode="auto">
            <a:xfrm>
              <a:off x="5169" y="639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O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27" name="Freeform 20"/>
            <p:cNvSpPr>
              <a:spLocks/>
            </p:cNvSpPr>
            <p:nvPr/>
          </p:nvSpPr>
          <p:spPr bwMode="auto">
            <a:xfrm>
              <a:off x="3381" y="542"/>
              <a:ext cx="416" cy="286"/>
            </a:xfrm>
            <a:custGeom>
              <a:avLst/>
              <a:gdLst>
                <a:gd name="T0" fmla="*/ 569 w 304"/>
                <a:gd name="T1" fmla="*/ 0 h 520"/>
                <a:gd name="T2" fmla="*/ 0 w 304"/>
                <a:gd name="T3" fmla="*/ 0 h 520"/>
                <a:gd name="T4" fmla="*/ 0 w 304"/>
                <a:gd name="T5" fmla="*/ 157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28" name="Group 21"/>
            <p:cNvGrpSpPr>
              <a:grpSpLocks/>
            </p:cNvGrpSpPr>
            <p:nvPr/>
          </p:nvGrpSpPr>
          <p:grpSpPr bwMode="auto">
            <a:xfrm>
              <a:off x="3197" y="812"/>
              <a:ext cx="360" cy="352"/>
              <a:chOff x="3552" y="2496"/>
              <a:chExt cx="360" cy="352"/>
            </a:xfrm>
          </p:grpSpPr>
          <p:sp>
            <p:nvSpPr>
              <p:cNvPr id="20551" name="Oval 22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60" cy="35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0552" name="Group 23"/>
              <p:cNvGrpSpPr>
                <a:grpSpLocks/>
              </p:cNvGrpSpPr>
              <p:nvPr/>
            </p:nvGrpSpPr>
            <p:grpSpPr bwMode="auto">
              <a:xfrm>
                <a:off x="3620" y="2605"/>
                <a:ext cx="208" cy="140"/>
                <a:chOff x="2115" y="13020"/>
                <a:chExt cx="960" cy="1530"/>
              </a:xfrm>
            </p:grpSpPr>
            <p:sp>
              <p:nvSpPr>
                <p:cNvPr id="20553" name="Freeform 24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554" name="Freeform 25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20529" name="Line 26"/>
            <p:cNvSpPr>
              <a:spLocks noChangeShapeType="1"/>
            </p:cNvSpPr>
            <p:nvPr/>
          </p:nvSpPr>
          <p:spPr bwMode="auto">
            <a:xfrm>
              <a:off x="3381" y="1172"/>
              <a:ext cx="0" cy="2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30" name="Group 27"/>
            <p:cNvGrpSpPr>
              <a:grpSpLocks/>
            </p:cNvGrpSpPr>
            <p:nvPr/>
          </p:nvGrpSpPr>
          <p:grpSpPr bwMode="auto">
            <a:xfrm>
              <a:off x="3287" y="1372"/>
              <a:ext cx="192" cy="108"/>
              <a:chOff x="3032" y="2512"/>
              <a:chExt cx="192" cy="108"/>
            </a:xfrm>
          </p:grpSpPr>
          <p:sp>
            <p:nvSpPr>
              <p:cNvPr id="20548" name="Line 28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49" name="Line 29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50" name="Line 30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0531" name="Freeform 31"/>
            <p:cNvSpPr>
              <a:spLocks/>
            </p:cNvSpPr>
            <p:nvPr/>
          </p:nvSpPr>
          <p:spPr bwMode="auto">
            <a:xfrm>
              <a:off x="3855" y="998"/>
              <a:ext cx="134" cy="280"/>
            </a:xfrm>
            <a:custGeom>
              <a:avLst/>
              <a:gdLst>
                <a:gd name="T0" fmla="*/ 59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32" name="Group 32"/>
            <p:cNvGrpSpPr>
              <a:grpSpLocks/>
            </p:cNvGrpSpPr>
            <p:nvPr/>
          </p:nvGrpSpPr>
          <p:grpSpPr bwMode="auto">
            <a:xfrm>
              <a:off x="3671" y="1262"/>
              <a:ext cx="360" cy="352"/>
              <a:chOff x="3552" y="2496"/>
              <a:chExt cx="360" cy="352"/>
            </a:xfrm>
          </p:grpSpPr>
          <p:sp>
            <p:nvSpPr>
              <p:cNvPr id="20544" name="Oval 33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60" cy="352"/>
              </a:xfrm>
              <a:prstGeom prst="ellipse">
                <a:avLst/>
              </a:prstGeom>
              <a:solidFill>
                <a:srgbClr val="FFD5FF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0545" name="Group 34"/>
              <p:cNvGrpSpPr>
                <a:grpSpLocks/>
              </p:cNvGrpSpPr>
              <p:nvPr/>
            </p:nvGrpSpPr>
            <p:grpSpPr bwMode="auto">
              <a:xfrm>
                <a:off x="3620" y="2605"/>
                <a:ext cx="208" cy="140"/>
                <a:chOff x="2115" y="13020"/>
                <a:chExt cx="960" cy="1530"/>
              </a:xfrm>
            </p:grpSpPr>
            <p:sp>
              <p:nvSpPr>
                <p:cNvPr id="20546" name="Freeform 35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solidFill>
                  <a:srgbClr val="FFD5FF"/>
                </a:solidFill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547" name="Freeform 36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solidFill>
                  <a:srgbClr val="FFD5FF"/>
                </a:solidFill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20533" name="Line 37"/>
            <p:cNvSpPr>
              <a:spLocks noChangeShapeType="1"/>
            </p:cNvSpPr>
            <p:nvPr/>
          </p:nvSpPr>
          <p:spPr bwMode="auto">
            <a:xfrm>
              <a:off x="3855" y="1622"/>
              <a:ext cx="0" cy="2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34" name="Group 38"/>
            <p:cNvGrpSpPr>
              <a:grpSpLocks/>
            </p:cNvGrpSpPr>
            <p:nvPr/>
          </p:nvGrpSpPr>
          <p:grpSpPr bwMode="auto">
            <a:xfrm>
              <a:off x="3761" y="1822"/>
              <a:ext cx="192" cy="108"/>
              <a:chOff x="3032" y="2512"/>
              <a:chExt cx="192" cy="108"/>
            </a:xfrm>
          </p:grpSpPr>
          <p:sp>
            <p:nvSpPr>
              <p:cNvPr id="20541" name="Line 39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42" name="Line 40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43" name="Line 41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0535" name="Line 42"/>
            <p:cNvSpPr>
              <a:spLocks noChangeShapeType="1"/>
            </p:cNvSpPr>
            <p:nvPr/>
          </p:nvSpPr>
          <p:spPr bwMode="auto">
            <a:xfrm>
              <a:off x="3996" y="995"/>
              <a:ext cx="255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36" name="Text Box 43"/>
            <p:cNvSpPr txBox="1">
              <a:spLocks noChangeArrowheads="1"/>
            </p:cNvSpPr>
            <p:nvPr/>
          </p:nvSpPr>
          <p:spPr bwMode="auto">
            <a:xfrm>
              <a:off x="2978" y="102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rgbClr val="3333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lang="en-GB" sz="2400" b="1" i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0537" name="Rectangle 44"/>
            <p:cNvSpPr>
              <a:spLocks noChangeArrowheads="1"/>
            </p:cNvSpPr>
            <p:nvPr/>
          </p:nvSpPr>
          <p:spPr bwMode="auto">
            <a:xfrm>
              <a:off x="3470" y="15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sz="2400" b="1" i="1">
                  <a:solidFill>
                    <a:srgbClr val="FF33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FF33CC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20538" name="Group 45"/>
            <p:cNvGrpSpPr>
              <a:grpSpLocks/>
            </p:cNvGrpSpPr>
            <p:nvPr/>
          </p:nvGrpSpPr>
          <p:grpSpPr bwMode="auto">
            <a:xfrm>
              <a:off x="3930" y="748"/>
              <a:ext cx="175" cy="163"/>
              <a:chOff x="2115" y="13020"/>
              <a:chExt cx="960" cy="1530"/>
            </a:xfrm>
          </p:grpSpPr>
          <p:sp>
            <p:nvSpPr>
              <p:cNvPr id="20539" name="Freeform 46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40" name="Freeform 47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37616" name="Group 48"/>
          <p:cNvGrpSpPr>
            <a:grpSpLocks/>
          </p:cNvGrpSpPr>
          <p:nvPr/>
        </p:nvGrpSpPr>
        <p:grpSpPr bwMode="auto">
          <a:xfrm>
            <a:off x="655638" y="3624263"/>
            <a:ext cx="3873500" cy="2563812"/>
            <a:chOff x="413" y="2283"/>
            <a:chExt cx="2440" cy="1615"/>
          </a:xfrm>
        </p:grpSpPr>
        <p:sp>
          <p:nvSpPr>
            <p:cNvPr id="20487" name="AutoShape 49"/>
            <p:cNvSpPr>
              <a:spLocks noChangeArrowheads="1"/>
            </p:cNvSpPr>
            <p:nvPr/>
          </p:nvSpPr>
          <p:spPr bwMode="auto">
            <a:xfrm rot="5400000">
              <a:off x="1469" y="2607"/>
              <a:ext cx="863" cy="665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488" name="Line 50"/>
            <p:cNvSpPr>
              <a:spLocks noChangeShapeType="1"/>
            </p:cNvSpPr>
            <p:nvPr/>
          </p:nvSpPr>
          <p:spPr bwMode="auto">
            <a:xfrm>
              <a:off x="1648" y="2750"/>
              <a:ext cx="10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89" name="Text Box 51"/>
            <p:cNvSpPr txBox="1">
              <a:spLocks noChangeArrowheads="1"/>
            </p:cNvSpPr>
            <p:nvPr/>
          </p:nvSpPr>
          <p:spPr bwMode="auto">
            <a:xfrm>
              <a:off x="1592" y="2966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chemeClr val="hlink"/>
                  </a:solidFill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20490" name="Line 52"/>
            <p:cNvSpPr>
              <a:spLocks noChangeShapeType="1"/>
            </p:cNvSpPr>
            <p:nvPr/>
          </p:nvSpPr>
          <p:spPr bwMode="auto">
            <a:xfrm flipH="1">
              <a:off x="2226" y="2942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491" name="Group 53"/>
            <p:cNvGrpSpPr>
              <a:grpSpLocks/>
            </p:cNvGrpSpPr>
            <p:nvPr/>
          </p:nvGrpSpPr>
          <p:grpSpPr bwMode="auto">
            <a:xfrm>
              <a:off x="1086" y="2392"/>
              <a:ext cx="217" cy="253"/>
              <a:chOff x="2115" y="13020"/>
              <a:chExt cx="960" cy="1530"/>
            </a:xfrm>
          </p:grpSpPr>
          <p:sp>
            <p:nvSpPr>
              <p:cNvPr id="20514" name="Freeform 54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15" name="Freeform 55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0492" name="Line 56"/>
            <p:cNvSpPr>
              <a:spLocks noChangeShapeType="1"/>
            </p:cNvSpPr>
            <p:nvPr/>
          </p:nvSpPr>
          <p:spPr bwMode="auto">
            <a:xfrm flipV="1">
              <a:off x="1917" y="2447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3" name="Line 57"/>
            <p:cNvSpPr>
              <a:spLocks noChangeShapeType="1"/>
            </p:cNvSpPr>
            <p:nvPr/>
          </p:nvSpPr>
          <p:spPr bwMode="auto">
            <a:xfrm>
              <a:off x="1897" y="3145"/>
              <a:ext cx="0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4" name="Text Box 58"/>
            <p:cNvSpPr txBox="1">
              <a:spLocks noChangeArrowheads="1"/>
            </p:cNvSpPr>
            <p:nvPr/>
          </p:nvSpPr>
          <p:spPr bwMode="auto">
            <a:xfrm>
              <a:off x="1927" y="2283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+V</a:t>
              </a:r>
              <a:r>
                <a:rPr lang="en-GB" sz="2000" b="1" i="1" baseline="-25000">
                  <a:latin typeface="Times New Roman" pitchFamily="18" charset="0"/>
                </a:rPr>
                <a:t>S</a:t>
              </a:r>
              <a:endParaRPr lang="en-GB" sz="2000" b="1" i="1">
                <a:latin typeface="Times New Roman" pitchFamily="18" charset="0"/>
              </a:endParaRPr>
            </a:p>
          </p:txBody>
        </p:sp>
        <p:sp>
          <p:nvSpPr>
            <p:cNvPr id="20495" name="Text Box 59"/>
            <p:cNvSpPr txBox="1">
              <a:spLocks noChangeArrowheads="1"/>
            </p:cNvSpPr>
            <p:nvPr/>
          </p:nvSpPr>
          <p:spPr bwMode="auto">
            <a:xfrm>
              <a:off x="1923" y="3294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-V</a:t>
              </a:r>
              <a:r>
                <a:rPr lang="en-GB" sz="2000" b="1" i="1" baseline="-25000">
                  <a:latin typeface="Times New Roman" pitchFamily="18" charset="0"/>
                </a:rPr>
                <a:t>S</a:t>
              </a:r>
              <a:endParaRPr lang="en-GB" sz="2000" b="1" i="1">
                <a:latin typeface="Times New Roman" pitchFamily="18" charset="0"/>
              </a:endParaRPr>
            </a:p>
          </p:txBody>
        </p:sp>
        <p:sp>
          <p:nvSpPr>
            <p:cNvPr id="20496" name="Text Box 60"/>
            <p:cNvSpPr txBox="1">
              <a:spLocks noChangeArrowheads="1"/>
            </p:cNvSpPr>
            <p:nvPr/>
          </p:nvSpPr>
          <p:spPr bwMode="auto">
            <a:xfrm>
              <a:off x="2499" y="2811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latin typeface="Times New Roman" pitchFamily="18" charset="0"/>
                </a:rPr>
                <a:t>O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20497" name="Freeform 61"/>
            <p:cNvSpPr>
              <a:spLocks/>
            </p:cNvSpPr>
            <p:nvPr/>
          </p:nvSpPr>
          <p:spPr bwMode="auto">
            <a:xfrm>
              <a:off x="597" y="2978"/>
              <a:ext cx="416" cy="286"/>
            </a:xfrm>
            <a:custGeom>
              <a:avLst/>
              <a:gdLst>
                <a:gd name="T0" fmla="*/ 569 w 304"/>
                <a:gd name="T1" fmla="*/ 0 h 520"/>
                <a:gd name="T2" fmla="*/ 0 w 304"/>
                <a:gd name="T3" fmla="*/ 0 h 520"/>
                <a:gd name="T4" fmla="*/ 0 w 304"/>
                <a:gd name="T5" fmla="*/ 157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498" name="Group 62"/>
            <p:cNvGrpSpPr>
              <a:grpSpLocks/>
            </p:cNvGrpSpPr>
            <p:nvPr/>
          </p:nvGrpSpPr>
          <p:grpSpPr bwMode="auto">
            <a:xfrm>
              <a:off x="413" y="3248"/>
              <a:ext cx="360" cy="352"/>
              <a:chOff x="3552" y="2496"/>
              <a:chExt cx="360" cy="352"/>
            </a:xfrm>
          </p:grpSpPr>
          <p:sp>
            <p:nvSpPr>
              <p:cNvPr id="20510" name="Oval 63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60" cy="35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0511" name="Group 64"/>
              <p:cNvGrpSpPr>
                <a:grpSpLocks/>
              </p:cNvGrpSpPr>
              <p:nvPr/>
            </p:nvGrpSpPr>
            <p:grpSpPr bwMode="auto">
              <a:xfrm>
                <a:off x="3620" y="2605"/>
                <a:ext cx="208" cy="140"/>
                <a:chOff x="2115" y="13020"/>
                <a:chExt cx="960" cy="1530"/>
              </a:xfrm>
            </p:grpSpPr>
            <p:sp>
              <p:nvSpPr>
                <p:cNvPr id="20512" name="Freeform 65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513" name="Freeform 66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20499" name="Line 67"/>
            <p:cNvSpPr>
              <a:spLocks noChangeShapeType="1"/>
            </p:cNvSpPr>
            <p:nvPr/>
          </p:nvSpPr>
          <p:spPr bwMode="auto">
            <a:xfrm>
              <a:off x="597" y="3590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00" name="Group 68"/>
            <p:cNvGrpSpPr>
              <a:grpSpLocks/>
            </p:cNvGrpSpPr>
            <p:nvPr/>
          </p:nvGrpSpPr>
          <p:grpSpPr bwMode="auto">
            <a:xfrm>
              <a:off x="503" y="3790"/>
              <a:ext cx="192" cy="108"/>
              <a:chOff x="3032" y="2512"/>
              <a:chExt cx="192" cy="108"/>
            </a:xfrm>
          </p:grpSpPr>
          <p:sp>
            <p:nvSpPr>
              <p:cNvPr id="20507" name="Line 69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08" name="Line 70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09" name="Line 71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0501" name="Line 72"/>
            <p:cNvSpPr>
              <a:spLocks noChangeShapeType="1"/>
            </p:cNvSpPr>
            <p:nvPr/>
          </p:nvSpPr>
          <p:spPr bwMode="auto">
            <a:xfrm>
              <a:off x="1254" y="3167"/>
              <a:ext cx="32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2" name="Line 73"/>
            <p:cNvSpPr>
              <a:spLocks noChangeShapeType="1"/>
            </p:cNvSpPr>
            <p:nvPr/>
          </p:nvSpPr>
          <p:spPr bwMode="auto">
            <a:xfrm>
              <a:off x="1254" y="2753"/>
              <a:ext cx="32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3" name="Freeform 74"/>
            <p:cNvSpPr>
              <a:spLocks/>
            </p:cNvSpPr>
            <p:nvPr/>
          </p:nvSpPr>
          <p:spPr bwMode="auto">
            <a:xfrm>
              <a:off x="1020" y="2754"/>
              <a:ext cx="240" cy="414"/>
            </a:xfrm>
            <a:custGeom>
              <a:avLst/>
              <a:gdLst>
                <a:gd name="T0" fmla="*/ 240 w 240"/>
                <a:gd name="T1" fmla="*/ 0 h 414"/>
                <a:gd name="T2" fmla="*/ 0 w 240"/>
                <a:gd name="T3" fmla="*/ 0 h 414"/>
                <a:gd name="T4" fmla="*/ 0 w 240"/>
                <a:gd name="T5" fmla="*/ 414 h 414"/>
                <a:gd name="T6" fmla="*/ 234 w 240"/>
                <a:gd name="T7" fmla="*/ 414 h 4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14">
                  <a:moveTo>
                    <a:pt x="240" y="0"/>
                  </a:moveTo>
                  <a:lnTo>
                    <a:pt x="0" y="0"/>
                  </a:lnTo>
                  <a:lnTo>
                    <a:pt x="0" y="414"/>
                  </a:lnTo>
                  <a:lnTo>
                    <a:pt x="234" y="41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04" name="Group 75"/>
            <p:cNvGrpSpPr>
              <a:grpSpLocks/>
            </p:cNvGrpSpPr>
            <p:nvPr/>
          </p:nvGrpSpPr>
          <p:grpSpPr bwMode="auto">
            <a:xfrm>
              <a:off x="1098" y="3268"/>
              <a:ext cx="217" cy="253"/>
              <a:chOff x="2115" y="13020"/>
              <a:chExt cx="960" cy="1530"/>
            </a:xfrm>
          </p:grpSpPr>
          <p:sp>
            <p:nvSpPr>
              <p:cNvPr id="20505" name="Freeform 76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06" name="Freeform 77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079500" y="1143000"/>
            <a:ext cx="7335838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eaLnBrk="0" hangingPunct="0">
              <a:spcBef>
                <a:spcPct val="5000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GB" sz="2400" dirty="0">
                <a:latin typeface="Verdana" pitchFamily="34" charset="0"/>
              </a:rPr>
              <a:t>The limit on the output voltage is set by the supply voltages. </a:t>
            </a:r>
          </a:p>
          <a:p>
            <a:pPr marL="381000" indent="-381000" eaLnBrk="0" hangingPunct="0">
              <a:spcBef>
                <a:spcPct val="5000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GB" sz="2400" dirty="0">
                <a:solidFill>
                  <a:srgbClr val="00FFFF"/>
                </a:solidFill>
                <a:latin typeface="Verdana" pitchFamily="34" charset="0"/>
              </a:rPr>
              <a:t>The upper limit is called the positive saturation voltage (+</a:t>
            </a:r>
            <a:r>
              <a:rPr lang="en-GB" sz="2400" dirty="0" err="1">
                <a:solidFill>
                  <a:srgbClr val="00FFFF"/>
                </a:solidFill>
                <a:latin typeface="Verdana" pitchFamily="34" charset="0"/>
              </a:rPr>
              <a:t>Vsat</a:t>
            </a:r>
            <a:r>
              <a:rPr lang="en-GB" sz="2400" dirty="0">
                <a:solidFill>
                  <a:srgbClr val="00FFFF"/>
                </a:solidFill>
                <a:latin typeface="Verdana" pitchFamily="34" charset="0"/>
              </a:rPr>
              <a:t>) and it is approximately within 1V of +V.</a:t>
            </a:r>
          </a:p>
          <a:p>
            <a:pPr marL="381000" indent="-381000" eaLnBrk="0" hangingPunct="0">
              <a:spcBef>
                <a:spcPct val="5000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GB" sz="2400" dirty="0">
                <a:latin typeface="Verdana" pitchFamily="34" charset="0"/>
              </a:rPr>
              <a:t>The lower limit is called the negative saturation voltage (-</a:t>
            </a:r>
            <a:r>
              <a:rPr lang="en-GB" sz="2400" dirty="0" err="1">
                <a:latin typeface="Verdana" pitchFamily="34" charset="0"/>
              </a:rPr>
              <a:t>Vsat</a:t>
            </a:r>
            <a:r>
              <a:rPr lang="en-GB" sz="2400" dirty="0">
                <a:latin typeface="Verdana" pitchFamily="34" charset="0"/>
              </a:rPr>
              <a:t>) and it is approximately within 2V of -V.</a:t>
            </a:r>
          </a:p>
          <a:p>
            <a:pPr marL="381000" indent="-381000" eaLnBrk="0" hangingPunct="0">
              <a:spcBef>
                <a:spcPct val="5000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GB" sz="2400" dirty="0">
                <a:solidFill>
                  <a:srgbClr val="00FFFF"/>
                </a:solidFill>
                <a:latin typeface="Verdana" pitchFamily="34" charset="0"/>
              </a:rPr>
              <a:t>With a supply voltage of +/-15V, +</a:t>
            </a:r>
            <a:r>
              <a:rPr lang="en-GB" sz="2400" dirty="0" err="1">
                <a:solidFill>
                  <a:srgbClr val="00FFFF"/>
                </a:solidFill>
                <a:latin typeface="Verdana" pitchFamily="34" charset="0"/>
              </a:rPr>
              <a:t>Vsat</a:t>
            </a:r>
            <a:r>
              <a:rPr lang="en-GB" sz="2400" dirty="0">
                <a:solidFill>
                  <a:srgbClr val="00FFFF"/>
                </a:solidFill>
                <a:latin typeface="Verdana" pitchFamily="34" charset="0"/>
              </a:rPr>
              <a:t> = +14V and -</a:t>
            </a:r>
            <a:r>
              <a:rPr lang="en-GB" sz="2400" dirty="0" err="1">
                <a:solidFill>
                  <a:srgbClr val="00FFFF"/>
                </a:solidFill>
                <a:latin typeface="Verdana" pitchFamily="34" charset="0"/>
              </a:rPr>
              <a:t>Vsat</a:t>
            </a:r>
            <a:r>
              <a:rPr lang="en-GB" sz="2400" dirty="0">
                <a:solidFill>
                  <a:srgbClr val="00FFFF"/>
                </a:solidFill>
                <a:latin typeface="Verdana" pitchFamily="34" charset="0"/>
              </a:rPr>
              <a:t> = -13V. Therefore Vo is restricted to a symmetrical peak-to-peak swing of +/-13V.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55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Output Voltage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871663"/>
            <a:ext cx="8408988" cy="40036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1200" smtClean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GB" sz="2800" smtClean="0">
                <a:solidFill>
                  <a:srgbClr val="FFFF00"/>
                </a:solidFill>
                <a:effectLst/>
              </a:rPr>
              <a:t>Understand the characteristics of an amplifier.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1200" smtClean="0">
              <a:solidFill>
                <a:srgbClr val="FFFF00"/>
              </a:solidFill>
              <a:effectLst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GB" sz="2800" smtClean="0">
                <a:effectLst/>
              </a:rPr>
              <a:t>List the characteristics of ideal and practical op-amps.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1200" smtClean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GB" sz="2800" smtClean="0">
                <a:solidFill>
                  <a:srgbClr val="FFFF00"/>
                </a:solidFill>
                <a:effectLst/>
              </a:rPr>
              <a:t>Identify the three input modes of op-amps.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1200" smtClean="0">
              <a:solidFill>
                <a:srgbClr val="FFFF00"/>
              </a:solidFill>
              <a:effectLst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GB" sz="2800" smtClean="0">
                <a:effectLst/>
              </a:rPr>
              <a:t>Explain the importance and advantages of applying negative feedback in op-amp circuits.</a:t>
            </a:r>
            <a:endParaRPr lang="en-GB" sz="2800" smtClean="0"/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611188" y="1150938"/>
            <a:ext cx="82976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>
                <a:solidFill>
                  <a:srgbClr val="66FFFF"/>
                </a:solidFill>
              </a:rPr>
              <a:t>After completing Part 1 of this chapter</a:t>
            </a:r>
            <a:r>
              <a:rPr lang="en-GB" sz="2800" dirty="0">
                <a:solidFill>
                  <a:srgbClr val="66FFFF"/>
                </a:solidFill>
              </a:rPr>
              <a:t>, you will be able to: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7938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868BD-B2D4-4FB0-BA13-DED8D2512AE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28613" y="1600200"/>
            <a:ext cx="83978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6238" indent="-3762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The </a:t>
            </a:r>
            <a:r>
              <a:rPr lang="en-GB" sz="2400" b="1">
                <a:latin typeface="Verdana" pitchFamily="34" charset="0"/>
                <a:cs typeface="Times New Roman" pitchFamily="18" charset="0"/>
              </a:rPr>
              <a:t>open-loop voltage gain </a:t>
            </a:r>
            <a:r>
              <a:rPr lang="en-GB" sz="2400">
                <a:latin typeface="Verdana" pitchFamily="34" charset="0"/>
                <a:cs typeface="Times New Roman" pitchFamily="18" charset="0"/>
              </a:rPr>
              <a:t>of an op-amp is the internal voltage gain of the device and represents the ratio of output voltage to input voltage when there are no external components.  </a:t>
            </a:r>
          </a:p>
          <a:p>
            <a:pPr eaLnBrk="1" hangingPunct="1">
              <a:buFontTx/>
              <a:buChar char="•"/>
            </a:pPr>
            <a:endParaRPr lang="en-GB" sz="12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The open-loop voltage gain is set entirely by the internal design.</a:t>
            </a:r>
            <a:r>
              <a:rPr lang="en-GB" sz="240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 </a:t>
            </a:r>
          </a:p>
          <a:p>
            <a:pPr eaLnBrk="1" hangingPunct="1">
              <a:buFontTx/>
              <a:buChar char="•"/>
            </a:pPr>
            <a:endParaRPr lang="en-GB" sz="1200">
              <a:solidFill>
                <a:schemeClr val="accent2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Open-loop voltage gain can range up to 200,000 and is </a:t>
            </a:r>
            <a:r>
              <a:rPr lang="en-GB" sz="2400" b="1" i="1">
                <a:latin typeface="Verdana" pitchFamily="34" charset="0"/>
                <a:cs typeface="Times New Roman" pitchFamily="18" charset="0"/>
              </a:rPr>
              <a:t>not a well-controlled parameter</a:t>
            </a:r>
            <a:r>
              <a:rPr lang="en-GB" sz="2400" i="1">
                <a:latin typeface="Verdana" pitchFamily="34" charset="0"/>
                <a:cs typeface="Times New Roman" pitchFamily="18" charset="0"/>
              </a:rPr>
              <a:t>.</a:t>
            </a:r>
            <a:r>
              <a:rPr lang="en-GB" sz="2400" i="1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buFontTx/>
              <a:buChar char="•"/>
            </a:pPr>
            <a:endParaRPr lang="en-GB" sz="1200" i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Data sheets often refer to the open-loop voltage gain as the </a:t>
            </a:r>
            <a:r>
              <a:rPr lang="en-GB" sz="2400" b="1" i="1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large-signal voltage gain</a:t>
            </a:r>
            <a:r>
              <a:rPr lang="en-GB" sz="2400" i="1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en-GB" sz="2400">
              <a:solidFill>
                <a:srgbClr val="00FF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endParaRPr lang="en-GB" sz="1200">
              <a:solidFill>
                <a:srgbClr val="00FFFF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vert="horz" anchor="ctr">
                <a:normAutofit fontScale="90000" lnSpcReduction="10000"/>
                <a:scene3d>
                  <a:camera prst="orthographicFront"/>
                  <a:lightRig rig="soft" dir="t">
                    <a:rot lat="0" lon="0" rev="16800000"/>
                  </a:lightRig>
                </a:scene3d>
                <a:sp3d prstMaterial="softEdge">
                  <a:bevelT w="38100" h="38100"/>
                </a:sp3d>
              </a:bodyPr>
              <a:lstStyle>
                <a:lvl1pPr algn="ctr" rtl="0" eaLnBrk="1" latinLnBrk="0" hangingPunct="1">
                  <a:spcBef>
                    <a:spcPct val="0"/>
                  </a:spcBef>
                  <a:buNone/>
                  <a:defRPr kumimoji="0" sz="4100" b="1" kern="1200" cap="none" baseline="0">
                    <a:ln w="6350">
                      <a:noFill/>
                    </a:ln>
                    <a:gradFill>
                      <a:gsLst>
                        <a:gs pos="0">
                          <a:schemeClr val="accent1">
                            <a:tint val="73000"/>
                            <a:satMod val="145000"/>
                          </a:schemeClr>
                        </a:gs>
                        <a:gs pos="73000">
                          <a:schemeClr val="accent1">
                            <a:tint val="73000"/>
                            <a:satMod val="145000"/>
                          </a:schemeClr>
                        </a:gs>
                        <a:gs pos="100000">
                          <a:schemeClr val="accent1">
                            <a:tint val="83000"/>
                            <a:satMod val="143000"/>
                          </a:schemeClr>
                        </a:gs>
                      </a:gsLst>
                      <a:lin ang="4800000" scaled="1"/>
                    </a:gradFill>
                    <a:effectLst>
                      <a:outerShdw blurRad="114300" dist="1016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FFFF00"/>
                    </a:solidFill>
                  </a:rPr>
                  <a:t>23-3 Op Amp Open Loop Voltage 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/>
                          </a:rPr>
                          <m:t>𝑜𝑙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  <a:endParaRPr lang="en-GB" dirty="0" smtClean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t="-14894" r="-2267" b="-29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9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231648" y="1143000"/>
            <a:ext cx="868070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000" dirty="0">
                <a:latin typeface="Verdana" pitchFamily="34" charset="0"/>
                <a:cs typeface="Times New Roman" pitchFamily="18" charset="0"/>
              </a:rPr>
              <a:t>Negative feedback is one of the most useful concepts in electronics, particularly in op-amp applications.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0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Negative feedback is the process whereby a portion of the output voltage of an amplifier is returned to the input with a phase angle that opposes (or subtracts from) the input signal</a:t>
            </a:r>
            <a:endParaRPr lang="en-GB" sz="2000" dirty="0">
              <a:solidFill>
                <a:srgbClr val="00FFFF"/>
              </a:solidFill>
              <a:latin typeface="Verdana" pitchFamily="34" charset="0"/>
            </a:endParaRPr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3122" r="13048" b="71686"/>
          <a:stretch>
            <a:fillRect/>
          </a:stretch>
        </p:blipFill>
        <p:spPr bwMode="auto">
          <a:xfrm>
            <a:off x="2009775" y="2928104"/>
            <a:ext cx="5789613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5556" y="0"/>
                <a:ext cx="9144000" cy="1143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vert="horz" anchor="ctr">
                <a:normAutofit fontScale="90000" lnSpcReduction="10000"/>
                <a:scene3d>
                  <a:camera prst="orthographicFront"/>
                  <a:lightRig rig="soft" dir="t">
                    <a:rot lat="0" lon="0" rev="16800000"/>
                  </a:lightRig>
                </a:scene3d>
                <a:sp3d prstMaterial="softEdge">
                  <a:bevelT w="38100" h="38100"/>
                </a:sp3d>
              </a:bodyPr>
              <a:lstStyle>
                <a:lvl1pPr algn="ctr" rtl="0" eaLnBrk="1" latinLnBrk="0" hangingPunct="1">
                  <a:spcBef>
                    <a:spcPct val="0"/>
                  </a:spcBef>
                  <a:buNone/>
                  <a:defRPr kumimoji="0" sz="4100" b="1" kern="1200" cap="none" baseline="0">
                    <a:ln w="6350">
                      <a:noFill/>
                    </a:ln>
                    <a:gradFill>
                      <a:gsLst>
                        <a:gs pos="0">
                          <a:schemeClr val="accent1">
                            <a:tint val="73000"/>
                            <a:satMod val="145000"/>
                          </a:schemeClr>
                        </a:gs>
                        <a:gs pos="73000">
                          <a:schemeClr val="accent1">
                            <a:tint val="73000"/>
                            <a:satMod val="145000"/>
                          </a:schemeClr>
                        </a:gs>
                        <a:gs pos="100000">
                          <a:schemeClr val="accent1">
                            <a:tint val="83000"/>
                            <a:satMod val="143000"/>
                          </a:schemeClr>
                        </a:gs>
                      </a:gsLst>
                      <a:lin ang="4800000" scaled="1"/>
                    </a:gradFill>
                    <a:effectLst>
                      <a:outerShdw blurRad="114300" dist="1016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FFFF00"/>
                    </a:solidFill>
                  </a:rPr>
                  <a:t>23-4 Op Amp with Negative Feedback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  <a:endParaRPr lang="en-GB" dirty="0" smtClean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" y="0"/>
                <a:ext cx="9144000" cy="1143000"/>
              </a:xfrm>
              <a:prstGeom prst="rect">
                <a:avLst/>
              </a:prstGeom>
              <a:blipFill rotWithShape="1">
                <a:blip r:embed="rId3"/>
                <a:stretch>
                  <a:fillRect t="-14894" r="-3000" b="-29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55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Why Use negative Feedback?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320675" y="1024731"/>
            <a:ext cx="8429625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5763" indent="-3857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Very high (usually greater than 100,000) inherent open-loop voltage gain of a typical op-amp </a:t>
            </a:r>
          </a:p>
          <a:p>
            <a:pPr eaLnBrk="1" hangingPunct="1">
              <a:buFontTx/>
              <a:buChar char="•"/>
            </a:pPr>
            <a:endParaRPr lang="en-GB" sz="10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Extremely small input voltage drives the op-amp into saturation </a:t>
            </a:r>
          </a:p>
          <a:p>
            <a:pPr eaLnBrk="1" hangingPunct="1">
              <a:buFontTx/>
              <a:buChar char="•"/>
            </a:pPr>
            <a:endParaRPr lang="en-GB" sz="1000" dirty="0">
              <a:solidFill>
                <a:srgbClr val="00FF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For example, assume V</a:t>
            </a:r>
            <a:r>
              <a:rPr lang="en-GB" sz="2400" baseline="-25000" dirty="0">
                <a:latin typeface="Verdana" pitchFamily="34" charset="0"/>
                <a:cs typeface="Times New Roman" pitchFamily="18" charset="0"/>
              </a:rPr>
              <a:t>IN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 = 1 mV and </a:t>
            </a:r>
            <a:r>
              <a:rPr lang="en-GB" sz="2400" dirty="0" err="1">
                <a:latin typeface="Verdana" pitchFamily="34" charset="0"/>
                <a:cs typeface="Times New Roman" pitchFamily="18" charset="0"/>
              </a:rPr>
              <a:t>A</a:t>
            </a:r>
            <a:r>
              <a:rPr lang="en-GB" sz="2400" baseline="-25000" dirty="0" err="1">
                <a:latin typeface="Verdana" pitchFamily="34" charset="0"/>
                <a:cs typeface="Times New Roman" pitchFamily="18" charset="0"/>
              </a:rPr>
              <a:t>ol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 = 100,000. Then,</a:t>
            </a:r>
          </a:p>
          <a:p>
            <a:pPr eaLnBrk="1" hangingPunct="1"/>
            <a:endParaRPr lang="en-GB" sz="10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42900" y="4457700"/>
            <a:ext cx="8353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5763" indent="-385763">
              <a:buFontTx/>
              <a:buChar char="•"/>
            </a:pPr>
            <a:r>
              <a:rPr lang="en-GB" sz="24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Since the output level of an op-amp can never reach 100 V, it is driven deep into saturation and the output is limited to its maximum output levels, for both a positive and a negative input voltage of 1 mV.</a:t>
            </a:r>
            <a:r>
              <a:rPr lang="en-GB" sz="2400" dirty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741363" y="3747293"/>
            <a:ext cx="75565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i="1" dirty="0">
                <a:solidFill>
                  <a:schemeClr val="bg1"/>
                </a:solidFill>
                <a:latin typeface="Verdana" pitchFamily="34" charset="0"/>
              </a:rPr>
              <a:t>V</a:t>
            </a:r>
            <a:r>
              <a:rPr lang="en-GB" sz="2800" i="1" baseline="-25000" dirty="0">
                <a:solidFill>
                  <a:schemeClr val="bg1"/>
                </a:solidFill>
                <a:latin typeface="Verdana" pitchFamily="34" charset="0"/>
              </a:rPr>
              <a:t>OUT</a:t>
            </a:r>
            <a:r>
              <a:rPr lang="en-GB" sz="2800" i="1" dirty="0">
                <a:solidFill>
                  <a:schemeClr val="bg1"/>
                </a:solidFill>
                <a:latin typeface="Verdana" pitchFamily="34" charset="0"/>
              </a:rPr>
              <a:t> = V</a:t>
            </a:r>
            <a:r>
              <a:rPr lang="en-GB" sz="2800" i="1" baseline="-25000" dirty="0">
                <a:solidFill>
                  <a:schemeClr val="bg1"/>
                </a:solidFill>
                <a:latin typeface="Verdana" pitchFamily="34" charset="0"/>
              </a:rPr>
              <a:t>in </a:t>
            </a:r>
            <a:r>
              <a:rPr lang="en-GB" sz="2800" i="1" dirty="0" err="1">
                <a:solidFill>
                  <a:schemeClr val="bg1"/>
                </a:solidFill>
                <a:latin typeface="Verdana" pitchFamily="34" charset="0"/>
              </a:rPr>
              <a:t>A</a:t>
            </a:r>
            <a:r>
              <a:rPr lang="en-GB" sz="2800" i="1" baseline="-25000" dirty="0" err="1">
                <a:solidFill>
                  <a:schemeClr val="bg1"/>
                </a:solidFill>
                <a:latin typeface="Verdana" pitchFamily="34" charset="0"/>
              </a:rPr>
              <a:t>ol</a:t>
            </a:r>
            <a:r>
              <a:rPr lang="en-GB" sz="2800" i="1" dirty="0">
                <a:solidFill>
                  <a:schemeClr val="bg1"/>
                </a:solidFill>
                <a:latin typeface="Verdana" pitchFamily="34" charset="0"/>
              </a:rPr>
              <a:t> = (1 mV)(100,000) = 100V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 autoUpdateAnimBg="0"/>
      <p:bldP spid="241667" grpId="0" build="p" autoUpdateAnimBg="0"/>
      <p:bldP spid="24166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454025" y="5445125"/>
            <a:ext cx="8321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76238" indent="-376238">
              <a:buFontTx/>
              <a:buChar char="•"/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With negative feedback, the closed-loop voltage gain (A</a:t>
            </a:r>
            <a:r>
              <a:rPr lang="en-GB" sz="2400" baseline="-250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ol</a:t>
            </a: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) can be reduced and controlled so that the op-amp can function as a linear amplifier. 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1250950" y="2393950"/>
            <a:ext cx="7024688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000" i="1">
                <a:solidFill>
                  <a:schemeClr val="bg1"/>
                </a:solidFill>
                <a:latin typeface="Verdana" pitchFamily="34" charset="0"/>
              </a:rPr>
              <a:t>Without negative feedback, a small input voltage drives output to its limits and becomes non-linear</a:t>
            </a:r>
          </a:p>
        </p:txBody>
      </p:sp>
      <p:sp>
        <p:nvSpPr>
          <p:cNvPr id="242692" name="AutoShape 4"/>
          <p:cNvSpPr>
            <a:spLocks noChangeArrowheads="1"/>
          </p:cNvSpPr>
          <p:nvPr/>
        </p:nvSpPr>
        <p:spPr bwMode="auto">
          <a:xfrm>
            <a:off x="582613" y="762000"/>
            <a:ext cx="788987" cy="381000"/>
          </a:xfrm>
          <a:prstGeom prst="homePlate">
            <a:avLst>
              <a:gd name="adj" fmla="val 51771"/>
            </a:avLst>
          </a:prstGeom>
          <a:solidFill>
            <a:srgbClr val="FFFF0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-1mV</a:t>
            </a:r>
          </a:p>
        </p:txBody>
      </p:sp>
      <p:grpSp>
        <p:nvGrpSpPr>
          <p:cNvPr id="25606" name="Group 5"/>
          <p:cNvGrpSpPr>
            <a:grpSpLocks/>
          </p:cNvGrpSpPr>
          <p:nvPr/>
        </p:nvGrpSpPr>
        <p:grpSpPr bwMode="auto">
          <a:xfrm>
            <a:off x="1554163" y="212725"/>
            <a:ext cx="5761037" cy="2001838"/>
            <a:chOff x="979" y="134"/>
            <a:chExt cx="3629" cy="1261"/>
          </a:xfrm>
        </p:grpSpPr>
        <p:grpSp>
          <p:nvGrpSpPr>
            <p:cNvPr id="25633" name="Group 6"/>
            <p:cNvGrpSpPr>
              <a:grpSpLocks/>
            </p:cNvGrpSpPr>
            <p:nvPr/>
          </p:nvGrpSpPr>
          <p:grpSpPr bwMode="auto">
            <a:xfrm>
              <a:off x="979" y="134"/>
              <a:ext cx="2009" cy="1261"/>
              <a:chOff x="979" y="278"/>
              <a:chExt cx="2009" cy="1261"/>
            </a:xfrm>
          </p:grpSpPr>
          <p:sp>
            <p:nvSpPr>
              <p:cNvPr id="25635" name="AutoShape 7"/>
              <p:cNvSpPr>
                <a:spLocks noChangeArrowheads="1"/>
              </p:cNvSpPr>
              <p:nvPr/>
            </p:nvSpPr>
            <p:spPr bwMode="auto">
              <a:xfrm rot="5400000">
                <a:off x="1604" y="602"/>
                <a:ext cx="863" cy="665"/>
              </a:xfrm>
              <a:prstGeom prst="triangle">
                <a:avLst>
                  <a:gd name="adj" fmla="val 50000"/>
                </a:avLst>
              </a:prstGeom>
              <a:solidFill>
                <a:srgbClr val="6600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5636" name="Line 8"/>
              <p:cNvSpPr>
                <a:spLocks noChangeShapeType="1"/>
              </p:cNvSpPr>
              <p:nvPr/>
            </p:nvSpPr>
            <p:spPr bwMode="auto">
              <a:xfrm>
                <a:off x="1783" y="745"/>
                <a:ext cx="104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37" name="Text Box 9"/>
              <p:cNvSpPr txBox="1">
                <a:spLocks noChangeArrowheads="1"/>
              </p:cNvSpPr>
              <p:nvPr/>
            </p:nvSpPr>
            <p:spPr bwMode="auto">
              <a:xfrm>
                <a:off x="1727" y="961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>
                    <a:solidFill>
                      <a:schemeClr val="hlink"/>
                    </a:solidFill>
                    <a:latin typeface="Arial Unicode MS" pitchFamily="34" charset="-128"/>
                  </a:rPr>
                  <a:t>+</a:t>
                </a:r>
              </a:p>
            </p:txBody>
          </p:sp>
          <p:sp>
            <p:nvSpPr>
              <p:cNvPr id="25638" name="Line 10"/>
              <p:cNvSpPr>
                <a:spLocks noChangeShapeType="1"/>
              </p:cNvSpPr>
              <p:nvPr/>
            </p:nvSpPr>
            <p:spPr bwMode="auto">
              <a:xfrm flipH="1">
                <a:off x="2361" y="937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39" name="Line 11"/>
              <p:cNvSpPr>
                <a:spLocks noChangeShapeType="1"/>
              </p:cNvSpPr>
              <p:nvPr/>
            </p:nvSpPr>
            <p:spPr bwMode="auto">
              <a:xfrm flipV="1">
                <a:off x="2052" y="442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40" name="Line 12"/>
              <p:cNvSpPr>
                <a:spLocks noChangeShapeType="1"/>
              </p:cNvSpPr>
              <p:nvPr/>
            </p:nvSpPr>
            <p:spPr bwMode="auto">
              <a:xfrm>
                <a:off x="2032" y="1140"/>
                <a:ext cx="0" cy="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41" name="Text Box 13"/>
              <p:cNvSpPr txBox="1">
                <a:spLocks noChangeArrowheads="1"/>
              </p:cNvSpPr>
              <p:nvPr/>
            </p:nvSpPr>
            <p:spPr bwMode="auto">
              <a:xfrm>
                <a:off x="2062" y="278"/>
                <a:ext cx="3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latin typeface="Times New Roman" pitchFamily="18" charset="0"/>
                  </a:rPr>
                  <a:t>+V</a:t>
                </a:r>
                <a:r>
                  <a:rPr lang="en-GB" sz="2000" b="1" i="1" baseline="-25000">
                    <a:latin typeface="Times New Roman" pitchFamily="18" charset="0"/>
                  </a:rPr>
                  <a:t>S</a:t>
                </a:r>
                <a:endParaRPr lang="en-GB" sz="2000" b="1" i="1">
                  <a:latin typeface="Times New Roman" pitchFamily="18" charset="0"/>
                </a:endParaRPr>
              </a:p>
            </p:txBody>
          </p:sp>
          <p:sp>
            <p:nvSpPr>
              <p:cNvPr id="25642" name="Text Box 14"/>
              <p:cNvSpPr txBox="1">
                <a:spLocks noChangeArrowheads="1"/>
              </p:cNvSpPr>
              <p:nvPr/>
            </p:nvSpPr>
            <p:spPr bwMode="auto">
              <a:xfrm>
                <a:off x="2058" y="1289"/>
                <a:ext cx="3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latin typeface="Times New Roman" pitchFamily="18" charset="0"/>
                  </a:rPr>
                  <a:t>-V</a:t>
                </a:r>
                <a:r>
                  <a:rPr lang="en-GB" sz="2000" b="1" i="1" baseline="-25000">
                    <a:latin typeface="Times New Roman" pitchFamily="18" charset="0"/>
                  </a:rPr>
                  <a:t>S</a:t>
                </a:r>
                <a:endParaRPr lang="en-GB" sz="2000" b="1" i="1">
                  <a:latin typeface="Times New Roman" pitchFamily="18" charset="0"/>
                </a:endParaRPr>
              </a:p>
            </p:txBody>
          </p:sp>
          <p:sp>
            <p:nvSpPr>
              <p:cNvPr id="25643" name="Text Box 15"/>
              <p:cNvSpPr txBox="1">
                <a:spLocks noChangeArrowheads="1"/>
              </p:cNvSpPr>
              <p:nvPr/>
            </p:nvSpPr>
            <p:spPr bwMode="auto">
              <a:xfrm>
                <a:off x="2634" y="806"/>
                <a:ext cx="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400" b="1" i="1">
                    <a:latin typeface="Times New Roman" pitchFamily="18" charset="0"/>
                  </a:rPr>
                  <a:t>V</a:t>
                </a:r>
                <a:r>
                  <a:rPr lang="en-GB" sz="2400" b="1" i="1" baseline="-25000">
                    <a:latin typeface="Times New Roman" pitchFamily="18" charset="0"/>
                  </a:rPr>
                  <a:t>O</a:t>
                </a:r>
                <a:endParaRPr lang="en-GB" sz="2400" b="1" i="1">
                  <a:latin typeface="Times New Roman" pitchFamily="18" charset="0"/>
                </a:endParaRPr>
              </a:p>
            </p:txBody>
          </p:sp>
          <p:grpSp>
            <p:nvGrpSpPr>
              <p:cNvPr id="25644" name="Group 16"/>
              <p:cNvGrpSpPr>
                <a:grpSpLocks/>
              </p:cNvGrpSpPr>
              <p:nvPr/>
            </p:nvGrpSpPr>
            <p:grpSpPr bwMode="auto">
              <a:xfrm>
                <a:off x="1291" y="1404"/>
                <a:ext cx="192" cy="108"/>
                <a:chOff x="3032" y="2512"/>
                <a:chExt cx="192" cy="108"/>
              </a:xfrm>
            </p:grpSpPr>
            <p:sp>
              <p:nvSpPr>
                <p:cNvPr id="25649" name="Line 17"/>
                <p:cNvSpPr>
                  <a:spLocks noChangeShapeType="1"/>
                </p:cNvSpPr>
                <p:nvPr/>
              </p:nvSpPr>
              <p:spPr bwMode="auto">
                <a:xfrm>
                  <a:off x="3032" y="25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50" name="Line 18"/>
                <p:cNvSpPr>
                  <a:spLocks noChangeShapeType="1"/>
                </p:cNvSpPr>
                <p:nvPr/>
              </p:nvSpPr>
              <p:spPr bwMode="auto">
                <a:xfrm>
                  <a:off x="3063" y="2561"/>
                  <a:ext cx="1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5651" name="Line 19"/>
                <p:cNvSpPr>
                  <a:spLocks noChangeShapeType="1"/>
                </p:cNvSpPr>
                <p:nvPr/>
              </p:nvSpPr>
              <p:spPr bwMode="auto">
                <a:xfrm>
                  <a:off x="3098" y="2620"/>
                  <a:ext cx="6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5645" name="Line 20"/>
              <p:cNvSpPr>
                <a:spLocks noChangeShapeType="1"/>
              </p:cNvSpPr>
              <p:nvPr/>
            </p:nvSpPr>
            <p:spPr bwMode="auto">
              <a:xfrm>
                <a:off x="1389" y="1162"/>
                <a:ext cx="32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46" name="Line 21"/>
              <p:cNvSpPr>
                <a:spLocks noChangeShapeType="1"/>
              </p:cNvSpPr>
              <p:nvPr/>
            </p:nvSpPr>
            <p:spPr bwMode="auto">
              <a:xfrm>
                <a:off x="1389" y="748"/>
                <a:ext cx="32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47" name="Line 22"/>
              <p:cNvSpPr>
                <a:spLocks noChangeShapeType="1"/>
              </p:cNvSpPr>
              <p:nvPr/>
            </p:nvSpPr>
            <p:spPr bwMode="auto">
              <a:xfrm flipH="1">
                <a:off x="979" y="750"/>
                <a:ext cx="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48" name="Line 23"/>
              <p:cNvSpPr>
                <a:spLocks noChangeShapeType="1"/>
              </p:cNvSpPr>
              <p:nvPr/>
            </p:nvSpPr>
            <p:spPr bwMode="auto">
              <a:xfrm>
                <a:off x="1390" y="1161"/>
                <a:ext cx="0" cy="2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5634" name="Line 24"/>
            <p:cNvSpPr>
              <a:spLocks noChangeShapeType="1"/>
            </p:cNvSpPr>
            <p:nvPr/>
          </p:nvSpPr>
          <p:spPr bwMode="auto">
            <a:xfrm>
              <a:off x="3090" y="810"/>
              <a:ext cx="15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42713" name="Group 25"/>
          <p:cNvGrpSpPr>
            <a:grpSpLocks/>
          </p:cNvGrpSpPr>
          <p:nvPr/>
        </p:nvGrpSpPr>
        <p:grpSpPr bwMode="auto">
          <a:xfrm>
            <a:off x="4886325" y="150813"/>
            <a:ext cx="3365500" cy="366712"/>
            <a:chOff x="3078" y="239"/>
            <a:chExt cx="2120" cy="231"/>
          </a:xfrm>
        </p:grpSpPr>
        <p:sp>
          <p:nvSpPr>
            <p:cNvPr id="25631" name="Line 26"/>
            <p:cNvSpPr>
              <a:spLocks noChangeShapeType="1"/>
            </p:cNvSpPr>
            <p:nvPr/>
          </p:nvSpPr>
          <p:spPr bwMode="auto">
            <a:xfrm>
              <a:off x="3078" y="378"/>
              <a:ext cx="1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32" name="Text Box 27"/>
            <p:cNvSpPr txBox="1">
              <a:spLocks noChangeArrowheads="1"/>
            </p:cNvSpPr>
            <p:nvPr/>
          </p:nvSpPr>
          <p:spPr bwMode="auto">
            <a:xfrm>
              <a:off x="4340" y="239"/>
              <a:ext cx="8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+V</a:t>
              </a:r>
              <a:r>
                <a:rPr lang="en-GB" sz="2400" baseline="-25000">
                  <a:solidFill>
                    <a:srgbClr val="FFFF00"/>
                  </a:solidFill>
                </a:rPr>
                <a:t>saturation</a:t>
              </a:r>
            </a:p>
          </p:txBody>
        </p:sp>
      </p:grp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585913" y="3089275"/>
            <a:ext cx="3189287" cy="2001838"/>
            <a:chOff x="979" y="278"/>
            <a:chExt cx="2009" cy="1261"/>
          </a:xfrm>
        </p:grpSpPr>
        <p:sp>
          <p:nvSpPr>
            <p:cNvPr id="25614" name="AutoShape 29"/>
            <p:cNvSpPr>
              <a:spLocks noChangeArrowheads="1"/>
            </p:cNvSpPr>
            <p:nvPr/>
          </p:nvSpPr>
          <p:spPr bwMode="auto">
            <a:xfrm rot="5400000">
              <a:off x="1604" y="602"/>
              <a:ext cx="863" cy="665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5615" name="Line 30"/>
            <p:cNvSpPr>
              <a:spLocks noChangeShapeType="1"/>
            </p:cNvSpPr>
            <p:nvPr/>
          </p:nvSpPr>
          <p:spPr bwMode="auto">
            <a:xfrm>
              <a:off x="1783" y="745"/>
              <a:ext cx="10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16" name="Text Box 31"/>
            <p:cNvSpPr txBox="1">
              <a:spLocks noChangeArrowheads="1"/>
            </p:cNvSpPr>
            <p:nvPr/>
          </p:nvSpPr>
          <p:spPr bwMode="auto">
            <a:xfrm>
              <a:off x="1727" y="961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chemeClr val="hlink"/>
                  </a:solidFill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25617" name="Line 32"/>
            <p:cNvSpPr>
              <a:spLocks noChangeShapeType="1"/>
            </p:cNvSpPr>
            <p:nvPr/>
          </p:nvSpPr>
          <p:spPr bwMode="auto">
            <a:xfrm flipH="1">
              <a:off x="2361" y="937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18" name="Line 33"/>
            <p:cNvSpPr>
              <a:spLocks noChangeShapeType="1"/>
            </p:cNvSpPr>
            <p:nvPr/>
          </p:nvSpPr>
          <p:spPr bwMode="auto">
            <a:xfrm flipV="1">
              <a:off x="2052" y="442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19" name="Line 34"/>
            <p:cNvSpPr>
              <a:spLocks noChangeShapeType="1"/>
            </p:cNvSpPr>
            <p:nvPr/>
          </p:nvSpPr>
          <p:spPr bwMode="auto">
            <a:xfrm>
              <a:off x="2032" y="1140"/>
              <a:ext cx="0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20" name="Text Box 35"/>
            <p:cNvSpPr txBox="1">
              <a:spLocks noChangeArrowheads="1"/>
            </p:cNvSpPr>
            <p:nvPr/>
          </p:nvSpPr>
          <p:spPr bwMode="auto">
            <a:xfrm>
              <a:off x="2062" y="278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+V</a:t>
              </a:r>
              <a:r>
                <a:rPr lang="en-GB" sz="2000" b="1" i="1" baseline="-25000">
                  <a:latin typeface="Times New Roman" pitchFamily="18" charset="0"/>
                </a:rPr>
                <a:t>S</a:t>
              </a:r>
              <a:endParaRPr lang="en-GB" sz="2000" b="1" i="1">
                <a:latin typeface="Times New Roman" pitchFamily="18" charset="0"/>
              </a:endParaRPr>
            </a:p>
          </p:txBody>
        </p:sp>
        <p:sp>
          <p:nvSpPr>
            <p:cNvPr id="25621" name="Text Box 36"/>
            <p:cNvSpPr txBox="1">
              <a:spLocks noChangeArrowheads="1"/>
            </p:cNvSpPr>
            <p:nvPr/>
          </p:nvSpPr>
          <p:spPr bwMode="auto">
            <a:xfrm>
              <a:off x="2058" y="1289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-V</a:t>
              </a:r>
              <a:r>
                <a:rPr lang="en-GB" sz="2000" b="1" i="1" baseline="-25000">
                  <a:latin typeface="Times New Roman" pitchFamily="18" charset="0"/>
                </a:rPr>
                <a:t>S</a:t>
              </a:r>
              <a:endParaRPr lang="en-GB" sz="2000" b="1" i="1">
                <a:latin typeface="Times New Roman" pitchFamily="18" charset="0"/>
              </a:endParaRPr>
            </a:p>
          </p:txBody>
        </p:sp>
        <p:sp>
          <p:nvSpPr>
            <p:cNvPr id="25622" name="Text Box 37"/>
            <p:cNvSpPr txBox="1">
              <a:spLocks noChangeArrowheads="1"/>
            </p:cNvSpPr>
            <p:nvPr/>
          </p:nvSpPr>
          <p:spPr bwMode="auto">
            <a:xfrm>
              <a:off x="2634" y="806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latin typeface="Times New Roman" pitchFamily="18" charset="0"/>
                </a:rPr>
                <a:t>O</a:t>
              </a:r>
              <a:endParaRPr lang="en-GB" sz="2400" b="1" i="1">
                <a:latin typeface="Times New Roman" pitchFamily="18" charset="0"/>
              </a:endParaRPr>
            </a:p>
          </p:txBody>
        </p:sp>
        <p:grpSp>
          <p:nvGrpSpPr>
            <p:cNvPr id="25623" name="Group 38"/>
            <p:cNvGrpSpPr>
              <a:grpSpLocks/>
            </p:cNvGrpSpPr>
            <p:nvPr/>
          </p:nvGrpSpPr>
          <p:grpSpPr bwMode="auto">
            <a:xfrm>
              <a:off x="1291" y="1404"/>
              <a:ext cx="192" cy="108"/>
              <a:chOff x="3032" y="2512"/>
              <a:chExt cx="192" cy="108"/>
            </a:xfrm>
          </p:grpSpPr>
          <p:sp>
            <p:nvSpPr>
              <p:cNvPr id="25628" name="Line 39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29" name="Line 40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630" name="Line 41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5624" name="Line 42"/>
            <p:cNvSpPr>
              <a:spLocks noChangeShapeType="1"/>
            </p:cNvSpPr>
            <p:nvPr/>
          </p:nvSpPr>
          <p:spPr bwMode="auto">
            <a:xfrm>
              <a:off x="1389" y="1162"/>
              <a:ext cx="32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25" name="Line 43"/>
            <p:cNvSpPr>
              <a:spLocks noChangeShapeType="1"/>
            </p:cNvSpPr>
            <p:nvPr/>
          </p:nvSpPr>
          <p:spPr bwMode="auto">
            <a:xfrm>
              <a:off x="1389" y="748"/>
              <a:ext cx="32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26" name="Line 44"/>
            <p:cNvSpPr>
              <a:spLocks noChangeShapeType="1"/>
            </p:cNvSpPr>
            <p:nvPr/>
          </p:nvSpPr>
          <p:spPr bwMode="auto">
            <a:xfrm flipH="1">
              <a:off x="979" y="750"/>
              <a:ext cx="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27" name="Line 45"/>
            <p:cNvSpPr>
              <a:spLocks noChangeShapeType="1"/>
            </p:cNvSpPr>
            <p:nvPr/>
          </p:nvSpPr>
          <p:spPr bwMode="auto">
            <a:xfrm>
              <a:off x="1390" y="1161"/>
              <a:ext cx="0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2734" name="AutoShape 46"/>
          <p:cNvSpPr>
            <a:spLocks noChangeArrowheads="1"/>
          </p:cNvSpPr>
          <p:nvPr/>
        </p:nvSpPr>
        <p:spPr bwMode="auto">
          <a:xfrm>
            <a:off x="555625" y="3638550"/>
            <a:ext cx="847725" cy="381000"/>
          </a:xfrm>
          <a:prstGeom prst="homePlate">
            <a:avLst>
              <a:gd name="adj" fmla="val 55625"/>
            </a:avLst>
          </a:prstGeom>
          <a:solidFill>
            <a:srgbClr val="FFFF0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+1mV</a:t>
            </a:r>
          </a:p>
        </p:txBody>
      </p:sp>
      <p:sp>
        <p:nvSpPr>
          <p:cNvPr id="242735" name="Line 47"/>
          <p:cNvSpPr>
            <a:spLocks noChangeShapeType="1"/>
          </p:cNvSpPr>
          <p:nvPr/>
        </p:nvSpPr>
        <p:spPr bwMode="auto">
          <a:xfrm>
            <a:off x="4937125" y="4162425"/>
            <a:ext cx="2409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42736" name="Group 48"/>
          <p:cNvGrpSpPr>
            <a:grpSpLocks/>
          </p:cNvGrpSpPr>
          <p:nvPr/>
        </p:nvGrpSpPr>
        <p:grpSpPr bwMode="auto">
          <a:xfrm>
            <a:off x="4918075" y="4926013"/>
            <a:ext cx="3308350" cy="366712"/>
            <a:chOff x="3078" y="239"/>
            <a:chExt cx="2084" cy="231"/>
          </a:xfrm>
        </p:grpSpPr>
        <p:sp>
          <p:nvSpPr>
            <p:cNvPr id="25612" name="Line 49"/>
            <p:cNvSpPr>
              <a:spLocks noChangeShapeType="1"/>
            </p:cNvSpPr>
            <p:nvPr/>
          </p:nvSpPr>
          <p:spPr bwMode="auto">
            <a:xfrm>
              <a:off x="3078" y="378"/>
              <a:ext cx="1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13" name="Text Box 50"/>
            <p:cNvSpPr txBox="1">
              <a:spLocks noChangeArrowheads="1"/>
            </p:cNvSpPr>
            <p:nvPr/>
          </p:nvSpPr>
          <p:spPr bwMode="auto">
            <a:xfrm>
              <a:off x="4340" y="239"/>
              <a:ext cx="8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-V</a:t>
              </a:r>
              <a:r>
                <a:rPr lang="en-GB" sz="2400" baseline="-25000">
                  <a:solidFill>
                    <a:srgbClr val="FFFF00"/>
                  </a:solidFill>
                </a:rPr>
                <a:t>saturation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00013" y="93663"/>
            <a:ext cx="85994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76238" indent="-376238"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In addition to providing a controlled, stable voltage gain, negative feedback also provides for control of  the input and output impedances and amplifier bandwidth. </a:t>
            </a:r>
          </a:p>
        </p:txBody>
      </p:sp>
      <p:graphicFrame>
        <p:nvGraphicFramePr>
          <p:cNvPr id="243715" name="Group 3"/>
          <p:cNvGraphicFramePr>
            <a:graphicFrameLocks noGrp="1"/>
          </p:cNvGraphicFramePr>
          <p:nvPr/>
        </p:nvGraphicFramePr>
        <p:xfrm>
          <a:off x="0" y="1968500"/>
          <a:ext cx="9144000" cy="3960813"/>
        </p:xfrm>
        <a:graphic>
          <a:graphicData uri="http://schemas.openxmlformats.org/drawingml/2006/table">
            <a:tbl>
              <a:tblPr/>
              <a:tblGrid>
                <a:gridCol w="163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Verdana" pitchFamily="34" charset="0"/>
                        </a:rPr>
                        <a:t>Voltage Gain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Verdana" pitchFamily="34" charset="0"/>
                        </a:rPr>
                        <a:t>Input Impedance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Verdana" pitchFamily="34" charset="0"/>
                        </a:rPr>
                        <a:t>Output Impedance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Verdana" pitchFamily="34" charset="0"/>
                        </a:rPr>
                        <a:t>Bandwidth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</a:rPr>
                        <a:t>Without negative feedback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r>
                        <a:rPr kumimoji="0" lang="en-GB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</a:rPr>
                        <a:t>ol</a:t>
                      </a: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</a:rPr>
                        <a:t> is too high for linear amplifier 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</a:rPr>
                        <a:t>Relatively high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</a:rPr>
                        <a:t>Relatively 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</a:rPr>
                        <a:t>Relatively narrow (because the gain is so high)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With negative feedback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r>
                        <a:rPr kumimoji="0" lang="en-GB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ol</a:t>
                      </a: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 is set to desired value by the feedback circuit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Can be increased or reduced to a desired value depending on type of circuit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Can be reduced to a desired value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Significantly wider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463550" y="1462088"/>
            <a:ext cx="84772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076325" indent="-5048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200" dirty="0">
                <a:latin typeface="Verdana" pitchFamily="34" charset="0"/>
                <a:cs typeface="Times New Roman" pitchFamily="18" charset="0"/>
              </a:rPr>
              <a:t>The extremely high open-loop gain of an op-amp creates an unstable situation 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à"/>
            </a:pPr>
            <a:r>
              <a:rPr lang="en-GB" sz="2200" dirty="0">
                <a:latin typeface="Verdana" pitchFamily="34" charset="0"/>
                <a:cs typeface="Times New Roman" pitchFamily="18" charset="0"/>
              </a:rPr>
              <a:t>small input noise voltage amplified such that amplifier is driven out of its linear region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à"/>
            </a:pPr>
            <a:r>
              <a:rPr lang="en-GB" sz="2200" dirty="0">
                <a:latin typeface="Verdana" pitchFamily="34" charset="0"/>
                <a:cs typeface="Times New Roman" pitchFamily="18" charset="0"/>
              </a:rPr>
              <a:t>can also cause unwanted oscillations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2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Open-loop gain parameter of an op-amp can vary greatly from one device to another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200" dirty="0">
                <a:latin typeface="Verdana" pitchFamily="34" charset="0"/>
                <a:cs typeface="Times New Roman" pitchFamily="18" charset="0"/>
              </a:rPr>
              <a:t>Negative feedback creates an effective reduction in gain by taking a portion of the output and applies it back out of phase the input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2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Closed-loop gain is usually much less than the open-loop gain and independent of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Op Amp Configurations with Negative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600075" y="1331913"/>
            <a:ext cx="81597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87425" indent="-415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The closed-loop voltage gain 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sz="24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 voltage gain of an op-amp with external feedback </a:t>
            </a:r>
          </a:p>
          <a:p>
            <a:pPr eaLnBrk="1" hangingPunct="1">
              <a:buFontTx/>
              <a:buChar char="•"/>
            </a:pPr>
            <a:endParaRPr lang="en-GB" sz="14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GB" sz="24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The amplifier configuration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sz="24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	</a:t>
            </a:r>
            <a:r>
              <a:rPr lang="en-GB" sz="24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op-amp and an external negative feedback circuit connecting output to the inverting input  </a:t>
            </a:r>
          </a:p>
          <a:p>
            <a:pPr eaLnBrk="1" hangingPunct="1">
              <a:buFontTx/>
              <a:buChar char="•"/>
            </a:pPr>
            <a:endParaRPr lang="en-GB" sz="1400" dirty="0">
              <a:solidFill>
                <a:srgbClr val="00FF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The closed-loop voltage gain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sz="24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	d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etermined by external component values and can be precisely controlled by them</a:t>
            </a:r>
            <a:endParaRPr lang="en-GB" sz="2400" dirty="0">
              <a:latin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 txBox="1">
                <a:spLocks noChangeArrowheads="1"/>
              </p:cNvSpPr>
              <p:nvPr/>
            </p:nvSpPr>
            <p:spPr>
              <a:xfrm>
                <a:off x="0" y="17929"/>
                <a:ext cx="9144000" cy="1143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vert="horz" anchor="ctr">
                <a:normAutofit fontScale="97500"/>
                <a:scene3d>
                  <a:camera prst="orthographicFront"/>
                  <a:lightRig rig="soft" dir="t">
                    <a:rot lat="0" lon="0" rev="16800000"/>
                  </a:lightRig>
                </a:scene3d>
                <a:sp3d prstMaterial="softEdge">
                  <a:bevelT w="38100" h="38100"/>
                </a:sp3d>
              </a:bodyPr>
              <a:lstStyle>
                <a:lvl1pPr algn="ctr" rtl="0" eaLnBrk="1" latinLnBrk="0" hangingPunct="1">
                  <a:spcBef>
                    <a:spcPct val="0"/>
                  </a:spcBef>
                  <a:buNone/>
                  <a:defRPr kumimoji="0" sz="4100" b="1" kern="1200" cap="none" baseline="0">
                    <a:ln w="6350">
                      <a:noFill/>
                    </a:ln>
                    <a:gradFill>
                      <a:gsLst>
                        <a:gs pos="0">
                          <a:schemeClr val="accent1">
                            <a:tint val="73000"/>
                            <a:satMod val="145000"/>
                          </a:schemeClr>
                        </a:gs>
                        <a:gs pos="73000">
                          <a:schemeClr val="accent1">
                            <a:tint val="73000"/>
                            <a:satMod val="145000"/>
                          </a:schemeClr>
                        </a:gs>
                        <a:gs pos="100000">
                          <a:schemeClr val="accent1">
                            <a:tint val="83000"/>
                            <a:satMod val="143000"/>
                          </a:schemeClr>
                        </a:gs>
                      </a:gsLst>
                      <a:lin ang="4800000" scaled="1"/>
                    </a:gradFill>
                    <a:effectLst>
                      <a:outerShdw blurRad="114300" dist="1016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FFFF00"/>
                    </a:solidFill>
                  </a:rPr>
                  <a:t>Closed-loop Voltage Gain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  <a:endParaRPr lang="en-GB" dirty="0" smtClean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29"/>
                <a:ext cx="91440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15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17463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Effects of Negative feedback</a:t>
            </a: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733800" y="1824129"/>
            <a:ext cx="5219700" cy="31115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100013" y="921543"/>
            <a:ext cx="83105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2913" indent="-44291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tabLst>
                <a:tab pos="952500" algn="l"/>
              </a:tabLst>
              <a:defRPr/>
            </a:pPr>
            <a:r>
              <a:rPr lang="en-GB" sz="2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Applying </a:t>
            </a:r>
            <a:r>
              <a:rPr lang="en-GB" sz="2400" b="1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negative feedback</a:t>
            </a:r>
            <a:r>
              <a:rPr lang="en-GB" sz="2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to an op-amp gives rise to two important conditions which are:</a:t>
            </a:r>
            <a:endParaRPr lang="en-GB" sz="2800" dirty="0"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0" y="1409700"/>
            <a:ext cx="34353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57250" lvl="1" indent="-40005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marL="857250" lvl="1" indent="-400050">
              <a:spcBef>
                <a:spcPct val="20000"/>
              </a:spcBef>
              <a:buFont typeface="Wingdings" pitchFamily="2" charset="2"/>
              <a:buChar char="²"/>
            </a:pPr>
            <a:r>
              <a:rPr lang="en-GB" sz="2200" dirty="0">
                <a:latin typeface="Verdana" pitchFamily="34" charset="0"/>
              </a:rPr>
              <a:t>The </a:t>
            </a:r>
            <a:r>
              <a:rPr lang="en-GB" sz="2200" b="1" i="1" u="sng" dirty="0">
                <a:latin typeface="Verdana" pitchFamily="34" charset="0"/>
              </a:rPr>
              <a:t>input voltages</a:t>
            </a:r>
            <a:r>
              <a:rPr lang="en-GB" sz="2200" dirty="0">
                <a:latin typeface="Verdana" pitchFamily="34" charset="0"/>
              </a:rPr>
              <a:t> at the inverting and non-inverting terminal are forced to be </a:t>
            </a:r>
            <a:r>
              <a:rPr lang="en-GB" sz="2200" b="1" dirty="0">
                <a:latin typeface="Verdana" pitchFamily="34" charset="0"/>
              </a:rPr>
              <a:t>equa</a:t>
            </a:r>
            <a:r>
              <a:rPr lang="en-GB" sz="2200" dirty="0">
                <a:latin typeface="Verdana" pitchFamily="34" charset="0"/>
              </a:rPr>
              <a:t>l.</a:t>
            </a:r>
          </a:p>
          <a:p>
            <a:pPr marL="857250" lvl="1" indent="-400050">
              <a:spcBef>
                <a:spcPct val="20000"/>
              </a:spcBef>
              <a:buFont typeface="Wingdings" pitchFamily="2" charset="2"/>
              <a:buNone/>
            </a:pPr>
            <a:r>
              <a:rPr lang="en-GB" sz="2400" dirty="0">
                <a:latin typeface="Times New Roman" pitchFamily="18" charset="0"/>
              </a:rPr>
              <a:t>	</a:t>
            </a:r>
            <a:r>
              <a:rPr lang="en-GB" sz="2800" dirty="0">
                <a:latin typeface="Times New Roman" pitchFamily="18" charset="0"/>
              </a:rPr>
              <a:t>i.e. </a:t>
            </a:r>
            <a:r>
              <a:rPr lang="en-GB" sz="2800" b="1" i="1" dirty="0">
                <a:latin typeface="Times New Roman" pitchFamily="18" charset="0"/>
              </a:rPr>
              <a:t>V_</a:t>
            </a:r>
            <a:r>
              <a:rPr lang="en-GB" sz="2800" b="1" dirty="0">
                <a:latin typeface="Times New Roman" pitchFamily="18" charset="0"/>
              </a:rPr>
              <a:t> = </a:t>
            </a:r>
            <a:r>
              <a:rPr lang="en-GB" sz="2800" b="1" i="1" dirty="0">
                <a:latin typeface="Times New Roman" pitchFamily="18" charset="0"/>
              </a:rPr>
              <a:t>V</a:t>
            </a:r>
            <a:r>
              <a:rPr lang="en-GB" sz="2800" b="1" i="1" baseline="-25000" dirty="0">
                <a:latin typeface="Times New Roman" pitchFamily="18" charset="0"/>
              </a:rPr>
              <a:t>+</a:t>
            </a:r>
            <a:endParaRPr lang="en-GB" sz="2800" b="1" i="1" dirty="0">
              <a:latin typeface="Times New Roman" pitchFamily="18" charset="0"/>
            </a:endParaRP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400050" y="5008563"/>
            <a:ext cx="8202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2913" indent="-442913">
              <a:spcBef>
                <a:spcPct val="50000"/>
              </a:spcBef>
              <a:buFont typeface="Wingdings" pitchFamily="2" charset="2"/>
              <a:buChar char="²"/>
            </a:pPr>
            <a:r>
              <a:rPr lang="en-GB" sz="2400">
                <a:latin typeface="Verdana" pitchFamily="34" charset="0"/>
              </a:rPr>
              <a:t>The </a:t>
            </a:r>
            <a:r>
              <a:rPr lang="en-GB" sz="2400" b="1" i="1" u="sng">
                <a:latin typeface="Verdana" pitchFamily="34" charset="0"/>
              </a:rPr>
              <a:t>input currents</a:t>
            </a:r>
            <a:r>
              <a:rPr lang="en-GB" sz="2400">
                <a:latin typeface="Verdana" pitchFamily="34" charset="0"/>
              </a:rPr>
              <a:t> to both the inverting and non-inverting terminals are </a:t>
            </a:r>
            <a:r>
              <a:rPr lang="en-GB" sz="2400" b="1">
                <a:latin typeface="Verdana" pitchFamily="34" charset="0"/>
              </a:rPr>
              <a:t>zero </a:t>
            </a:r>
            <a:r>
              <a:rPr lang="en-GB" sz="2400">
                <a:latin typeface="Verdana" pitchFamily="34" charset="0"/>
              </a:rPr>
              <a:t>( ie. </a:t>
            </a:r>
            <a:r>
              <a:rPr lang="en-GB" sz="2400" b="1" i="1">
                <a:solidFill>
                  <a:srgbClr val="FFFF00"/>
                </a:solidFill>
                <a:latin typeface="Verdana" pitchFamily="34" charset="0"/>
              </a:rPr>
              <a:t>no input current</a:t>
            </a:r>
            <a:r>
              <a:rPr lang="en-GB" sz="2400">
                <a:latin typeface="Verdana" pitchFamily="34" charset="0"/>
              </a:rPr>
              <a:t> flowing into the op-amp).</a:t>
            </a:r>
          </a:p>
        </p:txBody>
      </p:sp>
      <p:grpSp>
        <p:nvGrpSpPr>
          <p:cNvPr id="246791" name="Group 7"/>
          <p:cNvGrpSpPr>
            <a:grpSpLocks/>
          </p:cNvGrpSpPr>
          <p:nvPr/>
        </p:nvGrpSpPr>
        <p:grpSpPr bwMode="auto">
          <a:xfrm>
            <a:off x="5318125" y="2432050"/>
            <a:ext cx="1128713" cy="476250"/>
            <a:chOff x="3334" y="1588"/>
            <a:chExt cx="711" cy="300"/>
          </a:xfrm>
        </p:grpSpPr>
        <p:sp>
          <p:nvSpPr>
            <p:cNvPr id="29729" name="Line 8"/>
            <p:cNvSpPr>
              <a:spLocks noChangeShapeType="1"/>
            </p:cNvSpPr>
            <p:nvPr/>
          </p:nvSpPr>
          <p:spPr bwMode="auto">
            <a:xfrm>
              <a:off x="3464" y="1888"/>
              <a:ext cx="4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30" name="Text Box 9"/>
            <p:cNvSpPr txBox="1">
              <a:spLocks noChangeArrowheads="1"/>
            </p:cNvSpPr>
            <p:nvPr/>
          </p:nvSpPr>
          <p:spPr bwMode="auto">
            <a:xfrm>
              <a:off x="3334" y="1588"/>
              <a:ext cx="7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0000"/>
                  </a:solidFill>
                  <a:latin typeface="Verdana" pitchFamily="34" charset="0"/>
                </a:rPr>
                <a:t>I</a:t>
              </a:r>
              <a:r>
                <a:rPr lang="en-GB" sz="2000" b="1" i="1" baseline="-25000">
                  <a:solidFill>
                    <a:srgbClr val="FF0000"/>
                  </a:solidFill>
                  <a:latin typeface="Verdana" pitchFamily="34" charset="0"/>
                </a:rPr>
                <a:t>IN</a:t>
              </a:r>
              <a:r>
                <a:rPr lang="en-GB" sz="2000" b="1" i="1">
                  <a:solidFill>
                    <a:srgbClr val="FF0000"/>
                  </a:solidFill>
                  <a:latin typeface="Verdana" pitchFamily="34" charset="0"/>
                </a:rPr>
                <a:t> = 0</a:t>
              </a:r>
            </a:p>
          </p:txBody>
        </p:sp>
      </p:grpSp>
      <p:grpSp>
        <p:nvGrpSpPr>
          <p:cNvPr id="246794" name="Group 10"/>
          <p:cNvGrpSpPr>
            <a:grpSpLocks/>
          </p:cNvGrpSpPr>
          <p:nvPr/>
        </p:nvGrpSpPr>
        <p:grpSpPr bwMode="auto">
          <a:xfrm>
            <a:off x="5368925" y="3460750"/>
            <a:ext cx="1128713" cy="476250"/>
            <a:chOff x="3382" y="2124"/>
            <a:chExt cx="711" cy="300"/>
          </a:xfrm>
        </p:grpSpPr>
        <p:sp>
          <p:nvSpPr>
            <p:cNvPr id="29727" name="Line 11"/>
            <p:cNvSpPr>
              <a:spLocks noChangeShapeType="1"/>
            </p:cNvSpPr>
            <p:nvPr/>
          </p:nvSpPr>
          <p:spPr bwMode="auto">
            <a:xfrm>
              <a:off x="3480" y="2424"/>
              <a:ext cx="4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8" name="Text Box 12"/>
            <p:cNvSpPr txBox="1">
              <a:spLocks noChangeArrowheads="1"/>
            </p:cNvSpPr>
            <p:nvPr/>
          </p:nvSpPr>
          <p:spPr bwMode="auto">
            <a:xfrm>
              <a:off x="3382" y="2124"/>
              <a:ext cx="7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0000"/>
                  </a:solidFill>
                  <a:latin typeface="Verdana" pitchFamily="34" charset="0"/>
                </a:rPr>
                <a:t>I</a:t>
              </a:r>
              <a:r>
                <a:rPr lang="en-GB" sz="2000" b="1" i="1" baseline="-25000">
                  <a:solidFill>
                    <a:srgbClr val="FF0000"/>
                  </a:solidFill>
                  <a:latin typeface="Verdana" pitchFamily="34" charset="0"/>
                </a:rPr>
                <a:t>IN</a:t>
              </a:r>
              <a:r>
                <a:rPr lang="en-GB" sz="2000" b="1" i="1">
                  <a:solidFill>
                    <a:srgbClr val="FF0000"/>
                  </a:solidFill>
                  <a:latin typeface="Verdana" pitchFamily="34" charset="0"/>
                </a:rPr>
                <a:t> = 0</a:t>
              </a:r>
            </a:p>
          </p:txBody>
        </p:sp>
      </p:grpSp>
      <p:grpSp>
        <p:nvGrpSpPr>
          <p:cNvPr id="246797" name="Group 13"/>
          <p:cNvGrpSpPr>
            <a:grpSpLocks/>
          </p:cNvGrpSpPr>
          <p:nvPr/>
        </p:nvGrpSpPr>
        <p:grpSpPr bwMode="auto">
          <a:xfrm>
            <a:off x="4035425" y="1952625"/>
            <a:ext cx="4706938" cy="2635250"/>
            <a:chOff x="2542" y="1230"/>
            <a:chExt cx="2965" cy="1660"/>
          </a:xfrm>
        </p:grpSpPr>
        <p:grpSp>
          <p:nvGrpSpPr>
            <p:cNvPr id="29708" name="Group 14"/>
            <p:cNvGrpSpPr>
              <a:grpSpLocks/>
            </p:cNvGrpSpPr>
            <p:nvPr/>
          </p:nvGrpSpPr>
          <p:grpSpPr bwMode="auto">
            <a:xfrm>
              <a:off x="2558" y="1682"/>
              <a:ext cx="244" cy="288"/>
              <a:chOff x="2494" y="1754"/>
              <a:chExt cx="244" cy="288"/>
            </a:xfrm>
          </p:grpSpPr>
          <p:sp>
            <p:nvSpPr>
              <p:cNvPr id="29725" name="Text Box 15"/>
              <p:cNvSpPr txBox="1">
                <a:spLocks noChangeArrowheads="1"/>
              </p:cNvSpPr>
              <p:nvPr/>
            </p:nvSpPr>
            <p:spPr bwMode="auto">
              <a:xfrm>
                <a:off x="2494" y="175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29726" name="Line 16"/>
              <p:cNvSpPr>
                <a:spLocks noChangeShapeType="1"/>
              </p:cNvSpPr>
              <p:nvPr/>
            </p:nvSpPr>
            <p:spPr bwMode="auto">
              <a:xfrm>
                <a:off x="2640" y="1984"/>
                <a:ext cx="8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9709" name="Text Box 17"/>
            <p:cNvSpPr txBox="1">
              <a:spLocks noChangeArrowheads="1"/>
            </p:cNvSpPr>
            <p:nvPr/>
          </p:nvSpPr>
          <p:spPr bwMode="auto">
            <a:xfrm>
              <a:off x="2542" y="2442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lang="en-GB" sz="24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29710" name="Group 18"/>
            <p:cNvGrpSpPr>
              <a:grpSpLocks/>
            </p:cNvGrpSpPr>
            <p:nvPr/>
          </p:nvGrpSpPr>
          <p:grpSpPr bwMode="auto">
            <a:xfrm>
              <a:off x="2843" y="1230"/>
              <a:ext cx="2664" cy="1660"/>
              <a:chOff x="2843" y="1230"/>
              <a:chExt cx="2664" cy="1660"/>
            </a:xfrm>
          </p:grpSpPr>
          <p:sp>
            <p:nvSpPr>
              <p:cNvPr id="29711" name="AutoShape 19"/>
              <p:cNvSpPr>
                <a:spLocks noChangeArrowheads="1"/>
              </p:cNvSpPr>
              <p:nvPr/>
            </p:nvSpPr>
            <p:spPr bwMode="auto">
              <a:xfrm rot="5400000" flipH="1">
                <a:off x="3933" y="1859"/>
                <a:ext cx="1044" cy="745"/>
              </a:xfrm>
              <a:prstGeom prst="triangle">
                <a:avLst>
                  <a:gd name="adj" fmla="val 50000"/>
                </a:avLst>
              </a:prstGeom>
              <a:solidFill>
                <a:srgbClr val="000016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b="1" i="1">
                  <a:latin typeface="Times New Roman" pitchFamily="18" charset="0"/>
                </a:endParaRPr>
              </a:p>
            </p:txBody>
          </p:sp>
          <p:sp>
            <p:nvSpPr>
              <p:cNvPr id="29712" name="Line 20"/>
              <p:cNvSpPr>
                <a:spLocks noChangeShapeType="1"/>
              </p:cNvSpPr>
              <p:nvPr/>
            </p:nvSpPr>
            <p:spPr bwMode="auto">
              <a:xfrm flipH="1">
                <a:off x="2867" y="1921"/>
                <a:ext cx="1223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3" name="Line 21"/>
              <p:cNvSpPr>
                <a:spLocks noChangeShapeType="1"/>
              </p:cNvSpPr>
              <p:nvPr/>
            </p:nvSpPr>
            <p:spPr bwMode="auto">
              <a:xfrm flipV="1">
                <a:off x="4148" y="1971"/>
                <a:ext cx="1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4" name="Line 22"/>
              <p:cNvSpPr>
                <a:spLocks noChangeShapeType="1"/>
              </p:cNvSpPr>
              <p:nvPr/>
            </p:nvSpPr>
            <p:spPr bwMode="auto">
              <a:xfrm>
                <a:off x="4822" y="2229"/>
                <a:ext cx="596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5" name="Line 23"/>
              <p:cNvSpPr>
                <a:spLocks noChangeShapeType="1"/>
              </p:cNvSpPr>
              <p:nvPr/>
            </p:nvSpPr>
            <p:spPr bwMode="auto">
              <a:xfrm flipV="1">
                <a:off x="4441" y="1674"/>
                <a:ext cx="0" cy="29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6" name="Line 24"/>
              <p:cNvSpPr>
                <a:spLocks noChangeShapeType="1"/>
              </p:cNvSpPr>
              <p:nvPr/>
            </p:nvSpPr>
            <p:spPr bwMode="auto">
              <a:xfrm>
                <a:off x="4434" y="2508"/>
                <a:ext cx="0" cy="29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7" name="Freeform 25"/>
              <p:cNvSpPr>
                <a:spLocks/>
              </p:cNvSpPr>
              <p:nvPr/>
            </p:nvSpPr>
            <p:spPr bwMode="auto">
              <a:xfrm rot="-69955">
                <a:off x="4032" y="1230"/>
                <a:ext cx="376" cy="190"/>
              </a:xfrm>
              <a:custGeom>
                <a:avLst/>
                <a:gdLst>
                  <a:gd name="T0" fmla="*/ 0 w 2280"/>
                  <a:gd name="T1" fmla="*/ 31 h 590"/>
                  <a:gd name="T2" fmla="*/ 4 w 2280"/>
                  <a:gd name="T3" fmla="*/ 1 h 590"/>
                  <a:gd name="T4" fmla="*/ 13 w 2280"/>
                  <a:gd name="T5" fmla="*/ 58 h 590"/>
                  <a:gd name="T6" fmla="*/ 19 w 2280"/>
                  <a:gd name="T7" fmla="*/ 0 h 590"/>
                  <a:gd name="T8" fmla="*/ 28 w 2280"/>
                  <a:gd name="T9" fmla="*/ 59 h 590"/>
                  <a:gd name="T10" fmla="*/ 35 w 2280"/>
                  <a:gd name="T11" fmla="*/ 0 h 590"/>
                  <a:gd name="T12" fmla="*/ 44 w 2280"/>
                  <a:gd name="T13" fmla="*/ 58 h 590"/>
                  <a:gd name="T14" fmla="*/ 50 w 2280"/>
                  <a:gd name="T15" fmla="*/ 1 h 590"/>
                  <a:gd name="T16" fmla="*/ 58 w 2280"/>
                  <a:gd name="T17" fmla="*/ 61 h 590"/>
                  <a:gd name="T18" fmla="*/ 62 w 2280"/>
                  <a:gd name="T19" fmla="*/ 27 h 5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80" h="590">
                    <a:moveTo>
                      <a:pt x="0" y="300"/>
                    </a:moveTo>
                    <a:lnTo>
                      <a:pt x="150" y="10"/>
                    </a:lnTo>
                    <a:lnTo>
                      <a:pt x="460" y="560"/>
                    </a:lnTo>
                    <a:lnTo>
                      <a:pt x="710" y="0"/>
                    </a:lnTo>
                    <a:lnTo>
                      <a:pt x="1010" y="570"/>
                    </a:lnTo>
                    <a:lnTo>
                      <a:pt x="1280" y="0"/>
                    </a:lnTo>
                    <a:lnTo>
                      <a:pt x="1600" y="560"/>
                    </a:lnTo>
                    <a:lnTo>
                      <a:pt x="1830" y="10"/>
                    </a:lnTo>
                    <a:lnTo>
                      <a:pt x="2120" y="590"/>
                    </a:lnTo>
                    <a:lnTo>
                      <a:pt x="2280" y="260"/>
                    </a:lnTo>
                  </a:path>
                </a:pathLst>
              </a:custGeom>
              <a:noFill/>
              <a:ln w="28575" cap="flat" cmpd="sng">
                <a:solidFill>
                  <a:srgbClr val="66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8" name="Freeform 26"/>
              <p:cNvSpPr>
                <a:spLocks/>
              </p:cNvSpPr>
              <p:nvPr/>
            </p:nvSpPr>
            <p:spPr bwMode="auto">
              <a:xfrm>
                <a:off x="3278" y="1327"/>
                <a:ext cx="763" cy="592"/>
              </a:xfrm>
              <a:custGeom>
                <a:avLst/>
                <a:gdLst>
                  <a:gd name="T0" fmla="*/ 1103 w 528"/>
                  <a:gd name="T1" fmla="*/ 0 h 672"/>
                  <a:gd name="T2" fmla="*/ 0 w 528"/>
                  <a:gd name="T3" fmla="*/ 0 h 672"/>
                  <a:gd name="T4" fmla="*/ 0 w 528"/>
                  <a:gd name="T5" fmla="*/ 522 h 6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" h="672">
                    <a:moveTo>
                      <a:pt x="528" y="0"/>
                    </a:moveTo>
                    <a:lnTo>
                      <a:pt x="0" y="0"/>
                    </a:lnTo>
                    <a:lnTo>
                      <a:pt x="0" y="672"/>
                    </a:lnTo>
                  </a:path>
                </a:pathLst>
              </a:custGeom>
              <a:noFill/>
              <a:ln w="28575" cmpd="sng">
                <a:solidFill>
                  <a:schemeClr val="bg2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9" name="Freeform 27"/>
              <p:cNvSpPr>
                <a:spLocks/>
              </p:cNvSpPr>
              <p:nvPr/>
            </p:nvSpPr>
            <p:spPr bwMode="auto">
              <a:xfrm flipH="1">
                <a:off x="4401" y="1311"/>
                <a:ext cx="720" cy="914"/>
              </a:xfrm>
              <a:custGeom>
                <a:avLst/>
                <a:gdLst>
                  <a:gd name="T0" fmla="*/ 982 w 528"/>
                  <a:gd name="T1" fmla="*/ 0 h 672"/>
                  <a:gd name="T2" fmla="*/ 0 w 528"/>
                  <a:gd name="T3" fmla="*/ 0 h 672"/>
                  <a:gd name="T4" fmla="*/ 0 w 528"/>
                  <a:gd name="T5" fmla="*/ 1243 h 6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" h="672">
                    <a:moveTo>
                      <a:pt x="528" y="0"/>
                    </a:moveTo>
                    <a:lnTo>
                      <a:pt x="0" y="0"/>
                    </a:lnTo>
                    <a:lnTo>
                      <a:pt x="0" y="672"/>
                    </a:lnTo>
                  </a:path>
                </a:pathLst>
              </a:custGeom>
              <a:noFill/>
              <a:ln w="28575" cmpd="sng">
                <a:solidFill>
                  <a:srgbClr val="6600CC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20" name="Line 28"/>
              <p:cNvSpPr>
                <a:spLocks noChangeShapeType="1"/>
              </p:cNvSpPr>
              <p:nvPr/>
            </p:nvSpPr>
            <p:spPr bwMode="auto">
              <a:xfrm flipH="1" flipV="1">
                <a:off x="2843" y="2577"/>
                <a:ext cx="1239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21" name="Text Box 29"/>
              <p:cNvSpPr txBox="1">
                <a:spLocks noChangeArrowheads="1"/>
              </p:cNvSpPr>
              <p:nvPr/>
            </p:nvSpPr>
            <p:spPr bwMode="auto">
              <a:xfrm>
                <a:off x="4086" y="238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9722" name="Text Box 30"/>
              <p:cNvSpPr txBox="1">
                <a:spLocks noChangeArrowheads="1"/>
              </p:cNvSpPr>
              <p:nvPr/>
            </p:nvSpPr>
            <p:spPr bwMode="auto">
              <a:xfrm>
                <a:off x="4494" y="2602"/>
                <a:ext cx="4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chemeClr val="bg2"/>
                    </a:solidFill>
                    <a:latin typeface="Times New Roman" pitchFamily="18" charset="0"/>
                  </a:rPr>
                  <a:t>-V</a:t>
                </a:r>
                <a:r>
                  <a:rPr lang="en-GB" sz="2400" b="1" i="1" baseline="-25000">
                    <a:solidFill>
                      <a:schemeClr val="bg2"/>
                    </a:solidFill>
                    <a:latin typeface="Times New Roman" pitchFamily="18" charset="0"/>
                  </a:rPr>
                  <a:t>S</a:t>
                </a:r>
                <a:endParaRPr lang="en-GB" sz="2400" b="1" i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3" name="Text Box 31"/>
              <p:cNvSpPr txBox="1">
                <a:spLocks noChangeArrowheads="1"/>
              </p:cNvSpPr>
              <p:nvPr/>
            </p:nvSpPr>
            <p:spPr bwMode="auto">
              <a:xfrm>
                <a:off x="4470" y="1666"/>
                <a:ext cx="3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chemeClr val="bg2"/>
                    </a:solidFill>
                    <a:latin typeface="Times New Roman" pitchFamily="18" charset="0"/>
                  </a:rPr>
                  <a:t>V</a:t>
                </a:r>
                <a:r>
                  <a:rPr lang="en-GB" sz="2400" b="1" i="1" baseline="-25000">
                    <a:solidFill>
                      <a:schemeClr val="bg2"/>
                    </a:solidFill>
                    <a:latin typeface="Times New Roman" pitchFamily="18" charset="0"/>
                  </a:rPr>
                  <a:t>S</a:t>
                </a:r>
                <a:endParaRPr lang="en-GB" sz="2400" b="1" i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4" name="Text Box 32"/>
              <p:cNvSpPr txBox="1">
                <a:spLocks noChangeArrowheads="1"/>
              </p:cNvSpPr>
              <p:nvPr/>
            </p:nvSpPr>
            <p:spPr bwMode="auto">
              <a:xfrm>
                <a:off x="5158" y="2314"/>
                <a:ext cx="3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rgbClr val="000066"/>
                    </a:solidFill>
                    <a:latin typeface="Times New Roman" pitchFamily="18" charset="0"/>
                  </a:rPr>
                  <a:t>V</a:t>
                </a:r>
                <a:r>
                  <a:rPr lang="en-GB" sz="2400" b="1" i="1" baseline="-25000">
                    <a:solidFill>
                      <a:srgbClr val="000066"/>
                    </a:solidFill>
                    <a:latin typeface="Times New Roman" pitchFamily="18" charset="0"/>
                  </a:rPr>
                  <a:t>O</a:t>
                </a:r>
                <a:endParaRPr lang="en-GB" sz="2400" b="1" i="1">
                  <a:solidFill>
                    <a:srgbClr val="000066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6817" name="AutoShape 33"/>
          <p:cNvSpPr>
            <a:spLocks noChangeArrowheads="1"/>
          </p:cNvSpPr>
          <p:nvPr/>
        </p:nvSpPr>
        <p:spPr bwMode="auto">
          <a:xfrm>
            <a:off x="4076700" y="3175000"/>
            <a:ext cx="876300" cy="787400"/>
          </a:xfrm>
          <a:prstGeom prst="upDownArrowCallout">
            <a:avLst>
              <a:gd name="adj1" fmla="val 10696"/>
              <a:gd name="adj2" fmla="val 19558"/>
              <a:gd name="adj3" fmla="val 14722"/>
              <a:gd name="adj4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600" b="1" i="1">
                <a:solidFill>
                  <a:srgbClr val="FFFF00"/>
                </a:solidFill>
                <a:latin typeface="Verdana" pitchFamily="34" charset="0"/>
              </a:rPr>
              <a:t>Equal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autoUpdateAnimBg="0"/>
      <p:bldP spid="246789" grpId="0" autoUpdateAnimBg="0"/>
      <p:bldP spid="246790" grpId="0" autoUpdateAnimBg="0"/>
      <p:bldP spid="24681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346200"/>
            <a:ext cx="8229600" cy="5040313"/>
          </a:xfrm>
        </p:spPr>
        <p:txBody>
          <a:bodyPr/>
          <a:lstStyle/>
          <a:p>
            <a:pPr marL="717550" indent="-717550" eaLnBrk="1" hangingPunct="1">
              <a:defRPr/>
            </a:pPr>
            <a:r>
              <a:rPr lang="en-GB" sz="2400" dirty="0" smtClean="0"/>
              <a:t>A basic op-amp has 2 input terminals (one inverting and the other, non-inverting) as well as one 0utput terminal.</a:t>
            </a:r>
          </a:p>
          <a:p>
            <a:pPr marL="717550" indent="-717550" eaLnBrk="1" hangingPunct="1">
              <a:buFont typeface="Wingdings" pitchFamily="2" charset="2"/>
              <a:buNone/>
              <a:defRPr/>
            </a:pPr>
            <a:endParaRPr lang="en-GB" sz="1200" dirty="0" smtClean="0"/>
          </a:p>
          <a:p>
            <a:pPr marL="717550" indent="-717550" eaLnBrk="1" hangingPunct="1">
              <a:defRPr/>
            </a:pPr>
            <a:r>
              <a:rPr lang="en-GB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practical op-amp has very high input impedance, very low output impedance, very high open-loop voltage gain and a very wide bandwidth.</a:t>
            </a:r>
          </a:p>
          <a:p>
            <a:pPr marL="717550" indent="-717550" eaLnBrk="1" hangingPunct="1">
              <a:buFont typeface="Wingdings" pitchFamily="2" charset="2"/>
              <a:buNone/>
              <a:defRPr/>
            </a:pPr>
            <a:endParaRPr lang="en-GB" sz="1200" dirty="0" smtClean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717550" indent="-717550" eaLnBrk="1" hangingPunct="1">
              <a:defRPr/>
            </a:pPr>
            <a:r>
              <a:rPr lang="en-GB" sz="24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3 input modes of an op-amp are :</a:t>
            </a:r>
          </a:p>
          <a:p>
            <a:pPr marL="717550" indent="-717550" eaLnBrk="1" hangingPunct="1">
              <a:buFont typeface="Wingdings" pitchFamily="2" charset="2"/>
              <a:buNone/>
              <a:defRPr/>
            </a:pPr>
            <a:r>
              <a:rPr lang="en-GB" sz="24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single-ended input mode</a:t>
            </a:r>
          </a:p>
          <a:p>
            <a:pPr marL="717550" indent="-717550" eaLnBrk="1" hangingPunct="1">
              <a:buFont typeface="Wingdings" pitchFamily="2" charset="2"/>
              <a:buNone/>
              <a:defRPr/>
            </a:pPr>
            <a:r>
              <a:rPr lang="en-GB" sz="24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differential input mode</a:t>
            </a:r>
          </a:p>
          <a:p>
            <a:pPr marL="717550" indent="-717550" eaLnBrk="1" hangingPunct="1">
              <a:buFont typeface="Wingdings" pitchFamily="2" charset="2"/>
              <a:buNone/>
              <a:defRPr/>
            </a:pPr>
            <a:r>
              <a:rPr lang="en-GB" sz="24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common mode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868BD-B2D4-4FB0-BA13-DED8D2512A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5388"/>
            <a:ext cx="8229600" cy="5235575"/>
          </a:xfrm>
        </p:spPr>
        <p:txBody>
          <a:bodyPr/>
          <a:lstStyle/>
          <a:p>
            <a:pPr marL="717550" indent="-717550" eaLnBrk="1" hangingPunct="1">
              <a:lnSpc>
                <a:spcPct val="80000"/>
              </a:lnSpc>
              <a:defRPr/>
            </a:pPr>
            <a:r>
              <a:rPr lang="en-GB" sz="2400" smtClean="0"/>
              <a:t>Open-loop op-amp operation does not have external feedback connections</a:t>
            </a:r>
          </a:p>
          <a:p>
            <a:pPr marL="717550" indent="-7175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400" smtClean="0"/>
          </a:p>
          <a:p>
            <a:pPr marL="717550" indent="-717550" eaLnBrk="1" hangingPunct="1">
              <a:lnSpc>
                <a:spcPct val="80000"/>
              </a:lnSpc>
              <a:defRPr/>
            </a:pPr>
            <a:r>
              <a:rPr lang="en-GB" sz="2400" smtClean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Closed-loop op-amp operation involves external feedback connections.</a:t>
            </a:r>
          </a:p>
          <a:p>
            <a:pPr marL="717550" indent="-7175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400" smtClean="0"/>
          </a:p>
          <a:p>
            <a:pPr marL="717550" indent="-717550" eaLnBrk="1" hangingPunct="1">
              <a:lnSpc>
                <a:spcPct val="80000"/>
              </a:lnSpc>
              <a:defRPr/>
            </a:pPr>
            <a:r>
              <a:rPr lang="en-GB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output of an op-amp is limited to +Vsat and –Vsat.</a:t>
            </a:r>
          </a:p>
          <a:p>
            <a:pPr marL="717550" indent="-7175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400" smtClean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717550" indent="-717550" eaLnBrk="1" hangingPunct="1">
              <a:lnSpc>
                <a:spcPct val="80000"/>
              </a:lnSpc>
              <a:defRPr/>
            </a:pPr>
            <a:r>
              <a:rPr lang="en-GB" sz="240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advantages of incorporating negative feedback are :</a:t>
            </a:r>
          </a:p>
          <a:p>
            <a:pPr marL="717550" indent="-7175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40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 closed-loop gain can be controlled</a:t>
            </a:r>
          </a:p>
          <a:p>
            <a:pPr marL="717550" indent="-7175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40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 wider bandwidth</a:t>
            </a:r>
          </a:p>
          <a:p>
            <a:pPr marL="717550" indent="-7175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40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-  input and output impedance can be controlled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868BD-B2D4-4FB0-BA13-DED8D2512A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733425" y="923925"/>
            <a:ext cx="8051800" cy="458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sz="12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Components like resistors, diodes, transistors are </a:t>
            </a:r>
            <a:r>
              <a:rPr lang="en-GB" sz="2400" b="1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discrete components</a:t>
            </a:r>
            <a:r>
              <a:rPr lang="en-GB" sz="240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Char char="•"/>
            </a:pPr>
            <a:endParaRPr lang="en-GB" sz="12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These components are individually packaged and have to be interconnected with each other to form a complete, functional unit.</a:t>
            </a:r>
          </a:p>
          <a:p>
            <a:pPr eaLnBrk="1" hangingPunct="1">
              <a:buFontTx/>
              <a:buChar char="•"/>
            </a:pPr>
            <a:endParaRPr lang="en-GB" sz="1200">
              <a:solidFill>
                <a:srgbClr val="CCFF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GB" sz="2400" b="1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Linear integrated circuits (ICs)</a:t>
            </a:r>
            <a:r>
              <a:rPr lang="en-GB" sz="2400">
                <a:latin typeface="Verdana" pitchFamily="34" charset="0"/>
                <a:cs typeface="Times New Roman" pitchFamily="18" charset="0"/>
              </a:rPr>
              <a:t> are devices with many discrete components fabricated onto a single chip of semiconductor material </a:t>
            </a: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They are packaged in a single component to form a functional circuit.</a:t>
            </a:r>
          </a:p>
          <a:p>
            <a:pPr eaLnBrk="1" hangingPunct="1">
              <a:buFontTx/>
              <a:buChar char="•"/>
            </a:pPr>
            <a:endParaRPr lang="en-GB" sz="1200">
              <a:solidFill>
                <a:srgbClr val="6600FF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54692" y="3075982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23 (Part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868BD-B2D4-4FB0-BA13-DED8D2512AE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219200" y="1341120"/>
            <a:ext cx="705485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An IC is treated as a single device – i.e. we are interested in what the circuits can do from an external viewpoint.</a:t>
            </a:r>
          </a:p>
          <a:p>
            <a:pPr eaLnBrk="1" hangingPunct="1">
              <a:buFontTx/>
              <a:buChar char="•"/>
            </a:pPr>
            <a:endParaRPr lang="en-GB" sz="24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CCCCFF"/>
                </a:solidFill>
                <a:latin typeface="Verdana" pitchFamily="34" charset="0"/>
                <a:cs typeface="Times New Roman" pitchFamily="18" charset="0"/>
              </a:rPr>
              <a:t>We have already encountered ICs which are logic gates in Digital Electronics</a:t>
            </a:r>
          </a:p>
          <a:p>
            <a:pPr eaLnBrk="1" hangingPunct="1"/>
            <a:r>
              <a:rPr lang="en-GB" sz="24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In this chapter, we will study the operational amplifier IC</a:t>
            </a:r>
          </a:p>
          <a:p>
            <a:pPr eaLnBrk="1" hangingPunct="1">
              <a:buFontTx/>
              <a:buChar char="•"/>
            </a:pPr>
            <a:endParaRPr lang="en-GB" sz="2400">
              <a:solidFill>
                <a:srgbClr val="66FF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Op-amps are among the most versatile and widely used of all ICs</a:t>
            </a:r>
          </a:p>
          <a:p>
            <a:pPr eaLnBrk="1" hangingPunct="1">
              <a:buFontTx/>
              <a:buChar char="•"/>
            </a:pPr>
            <a:endParaRPr lang="en-GB" sz="1200">
              <a:solidFill>
                <a:srgbClr val="FFFF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850900" y="1346200"/>
            <a:ext cx="75517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524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i="1">
                <a:latin typeface="Verdana" pitchFamily="34" charset="0"/>
              </a:rPr>
              <a:t>To understand the characteristics of an ideal op-amp and how they differ from that of a real amplifier, it is necessary for us to understand the following:</a:t>
            </a:r>
          </a:p>
          <a:p>
            <a:pPr eaLnBrk="1" hangingPunct="1"/>
            <a:endParaRPr lang="en-GB" sz="2400" i="1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The need for an amplifier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GB" sz="2400" i="1">
                <a:latin typeface="Verdana" pitchFamily="34" charset="0"/>
              </a:rPr>
              <a:t>Amplification (gain)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Bandwidth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GB" sz="2400" i="1">
                <a:latin typeface="Verdana" pitchFamily="34" charset="0"/>
              </a:rPr>
              <a:t>Input &amp; output impedances, and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Distortion</a:t>
            </a:r>
          </a:p>
          <a:p>
            <a:pPr eaLnBrk="1" hangingPunct="1"/>
            <a:endParaRPr lang="en-GB" sz="2400" i="1">
              <a:solidFill>
                <a:srgbClr val="66FFFF"/>
              </a:solidFill>
              <a:latin typeface="Verdana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Background on Characteristics of Amplifiers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73100" y="635000"/>
            <a:ext cx="8051800" cy="5930900"/>
          </a:xfrm>
          <a:prstGeom prst="rect">
            <a:avLst/>
          </a:prstGeom>
          <a:noFill/>
          <a:ln w="889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D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368300" y="266700"/>
            <a:ext cx="3067050" cy="6413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3600" b="1" i="1">
                <a:solidFill>
                  <a:srgbClr val="FFFFFF"/>
                </a:solidFill>
                <a:latin typeface="Verdana" pitchFamily="34" charset="0"/>
              </a:rPr>
              <a:t>Amplifiers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14388" y="1066800"/>
            <a:ext cx="77565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5763" indent="-385763"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6263"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5000"/>
              </a:spcBef>
              <a:spcAft>
                <a:spcPct val="35000"/>
              </a:spcAft>
              <a:buFontTx/>
              <a:buChar char="•"/>
              <a:defRPr/>
            </a:pPr>
            <a:r>
              <a:rPr lang="en-GB" smtClean="0"/>
              <a:t>	</a:t>
            </a:r>
            <a:r>
              <a:rPr lang="en-GB" sz="2000" smtClean="0">
                <a:latin typeface="Verdana" pitchFamily="34" charset="0"/>
              </a:rPr>
              <a:t>When watching the news on TV, you increase the volume if you were unable to hear the newscaster’s voice.</a:t>
            </a:r>
          </a:p>
          <a:p>
            <a:pPr>
              <a:spcBef>
                <a:spcPct val="35000"/>
              </a:spcBef>
              <a:spcAft>
                <a:spcPct val="35000"/>
              </a:spcAft>
              <a:buFontTx/>
              <a:buChar char="•"/>
              <a:defRPr/>
            </a:pPr>
            <a:r>
              <a:rPr lang="en-GB" sz="2000" smtClean="0">
                <a:latin typeface="Verdana" pitchFamily="34" charset="0"/>
              </a:rPr>
              <a:t>	</a:t>
            </a:r>
            <a:r>
              <a:rPr lang="en-GB" sz="2000" smtClean="0">
                <a:solidFill>
                  <a:srgbClr val="66FFFF"/>
                </a:solidFill>
                <a:latin typeface="Verdana" pitchFamily="34" charset="0"/>
              </a:rPr>
              <a:t>When the picture on your TV gets too dark, you increase the brightness control.</a:t>
            </a:r>
          </a:p>
          <a:p>
            <a:pPr>
              <a:spcBef>
                <a:spcPct val="35000"/>
              </a:spcBef>
              <a:spcAft>
                <a:spcPct val="35000"/>
              </a:spcAft>
              <a:buFontTx/>
              <a:buChar char="•"/>
              <a:defRPr/>
            </a:pPr>
            <a:r>
              <a:rPr lang="en-GB" sz="2000" smtClean="0">
                <a:latin typeface="Verdana" pitchFamily="34" charset="0"/>
              </a:rPr>
              <a:t>In both of these cases, you are taking a relatively weak ac signal and making it stronger (increasing its power).</a:t>
            </a:r>
          </a:p>
          <a:p>
            <a:pPr>
              <a:spcBef>
                <a:spcPct val="35000"/>
              </a:spcBef>
              <a:spcAft>
                <a:spcPct val="35000"/>
              </a:spcAft>
              <a:buFontTx/>
              <a:buChar char="•"/>
              <a:defRPr/>
            </a:pPr>
            <a:r>
              <a:rPr lang="en-GB" sz="2000" smtClean="0">
                <a:solidFill>
                  <a:srgbClr val="66FFFF"/>
                </a:solidFill>
                <a:latin typeface="Verdana" pitchFamily="34" charset="0"/>
              </a:rPr>
              <a:t>The process of increasing the power of an ac signal is called </a:t>
            </a:r>
            <a:r>
              <a:rPr lang="en-GB" sz="2000" b="1" i="1" smtClean="0">
                <a:solidFill>
                  <a:srgbClr val="66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amplification</a:t>
            </a:r>
            <a:r>
              <a:rPr lang="en-GB" sz="2000" smtClean="0">
                <a:solidFill>
                  <a:srgbClr val="66FFFF"/>
                </a:solidFill>
                <a:latin typeface="Verdana" pitchFamily="34" charset="0"/>
              </a:rPr>
              <a:t>.</a:t>
            </a:r>
          </a:p>
          <a:p>
            <a:pPr>
              <a:spcBef>
                <a:spcPct val="35000"/>
              </a:spcBef>
              <a:spcAft>
                <a:spcPct val="35000"/>
              </a:spcAft>
              <a:buFontTx/>
              <a:buChar char="•"/>
              <a:defRPr/>
            </a:pPr>
            <a:r>
              <a:rPr lang="en-GB" sz="2000" smtClean="0">
                <a:latin typeface="Verdana" pitchFamily="34" charset="0"/>
              </a:rPr>
              <a:t>The circuits used to perform this function are called </a:t>
            </a:r>
            <a:r>
              <a:rPr lang="en-GB" sz="2000" b="1" i="1" smtClean="0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amplifiers</a:t>
            </a:r>
            <a:r>
              <a:rPr lang="en-GB" sz="2000" smtClean="0">
                <a:latin typeface="Verdana" pitchFamily="34" charset="0"/>
              </a:rPr>
              <a:t>.</a:t>
            </a:r>
          </a:p>
          <a:p>
            <a:pPr>
              <a:spcBef>
                <a:spcPct val="35000"/>
              </a:spcBef>
              <a:spcAft>
                <a:spcPct val="35000"/>
              </a:spcAft>
              <a:buFontTx/>
              <a:buChar char="•"/>
              <a:defRPr/>
            </a:pPr>
            <a:r>
              <a:rPr lang="en-GB" sz="2000" smtClean="0">
                <a:solidFill>
                  <a:srgbClr val="66FFFF"/>
                </a:solidFill>
                <a:latin typeface="Verdana" pitchFamily="34" charset="0"/>
              </a:rPr>
              <a:t>The most common types of amplifiers are voltage, current and power amplifiers.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68388" y="1982788"/>
            <a:ext cx="7764462" cy="4824412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sz="1200" b="1" i="1">
              <a:solidFill>
                <a:srgbClr val="FFFF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GB" sz="2800" b="1" i="1">
                <a:solidFill>
                  <a:srgbClr val="00FFFF"/>
                </a:solidFill>
                <a:latin typeface="Times New Roman" pitchFamily="18" charset="0"/>
              </a:rPr>
              <a:t>	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Infinite voltage gain, A</a:t>
            </a:r>
            <a:r>
              <a:rPr lang="en-GB" sz="2800" i="1" baseline="-25000">
                <a:solidFill>
                  <a:srgbClr val="00FFFF"/>
                </a:solidFill>
                <a:latin typeface="Verdana" pitchFamily="34" charset="0"/>
              </a:rPr>
              <a:t>V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 = 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  <a:sym typeface="Symbol" pitchFamily="18" charset="2"/>
              </a:rPr>
              <a:t>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GB" sz="2800" i="1">
                <a:latin typeface="Verdana" pitchFamily="34" charset="0"/>
                <a:sym typeface="Symbol" pitchFamily="18" charset="2"/>
              </a:rPr>
              <a:t>	</a:t>
            </a:r>
            <a:r>
              <a:rPr lang="en-GB" sz="2800" i="1">
                <a:latin typeface="Verdana" pitchFamily="34" charset="0"/>
              </a:rPr>
              <a:t>Infinite input impedance, Z</a:t>
            </a:r>
            <a:r>
              <a:rPr lang="en-GB" sz="2800" i="1" baseline="-25000">
                <a:latin typeface="Verdana" pitchFamily="34" charset="0"/>
              </a:rPr>
              <a:t>in</a:t>
            </a:r>
            <a:r>
              <a:rPr lang="en-GB" sz="2800" i="1">
                <a:latin typeface="Verdana" pitchFamily="34" charset="0"/>
              </a:rPr>
              <a:t> = </a:t>
            </a:r>
            <a:r>
              <a:rPr lang="en-GB" sz="2800" i="1">
                <a:latin typeface="Verdana" pitchFamily="34" charset="0"/>
                <a:sym typeface="Symbol" pitchFamily="18" charset="2"/>
              </a:rPr>
              <a:t>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GB" sz="2800" i="1">
                <a:solidFill>
                  <a:srgbClr val="00FFFF"/>
                </a:solidFill>
                <a:latin typeface="Verdana" pitchFamily="34" charset="0"/>
                <a:sym typeface="Symbol" pitchFamily="18" charset="2"/>
              </a:rPr>
              <a:t>	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Zero output impedance, Z</a:t>
            </a:r>
            <a:r>
              <a:rPr lang="en-GB" sz="2800" i="1" baseline="-25000">
                <a:solidFill>
                  <a:srgbClr val="00FFFF"/>
                </a:solidFill>
                <a:latin typeface="Verdana" pitchFamily="34" charset="0"/>
              </a:rPr>
              <a:t>out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 = 0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GB" sz="2800" i="1">
                <a:latin typeface="Verdana" pitchFamily="34" charset="0"/>
              </a:rPr>
              <a:t>	Infinite bandwidth, BW = </a:t>
            </a:r>
            <a:r>
              <a:rPr lang="en-GB" sz="2800" i="1">
                <a:latin typeface="Verdana" pitchFamily="34" charset="0"/>
                <a:sym typeface="Symbol" pitchFamily="18" charset="2"/>
              </a:rPr>
              <a:t>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GB" sz="2800" i="1">
                <a:solidFill>
                  <a:srgbClr val="00FFFF"/>
                </a:solidFill>
                <a:latin typeface="Verdana" pitchFamily="34" charset="0"/>
                <a:sym typeface="Symbol" pitchFamily="18" charset="2"/>
              </a:rPr>
              <a:t>	Zero Distortion (or I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nput/output relationship = linear)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	( i.e. V</a:t>
            </a:r>
            <a:r>
              <a:rPr lang="en-GB" sz="2800" i="1" baseline="-25000">
                <a:solidFill>
                  <a:srgbClr val="00FFFF"/>
                </a:solidFill>
                <a:latin typeface="Verdana" pitchFamily="34" charset="0"/>
              </a:rPr>
              <a:t>o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 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  <a:sym typeface="Symbol" pitchFamily="18" charset="2"/>
              </a:rPr>
              <a:t>is proportional to 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V</a:t>
            </a:r>
            <a:r>
              <a:rPr lang="en-GB" sz="2800" i="1" baseline="-25000">
                <a:solidFill>
                  <a:srgbClr val="00FFFF"/>
                </a:solidFill>
                <a:latin typeface="Verdana" pitchFamily="34" charset="0"/>
              </a:rPr>
              <a:t>i  </a:t>
            </a:r>
            <a:r>
              <a:rPr lang="en-GB" sz="2800" i="1">
                <a:solidFill>
                  <a:srgbClr val="00FFFF"/>
                </a:solidFill>
                <a:latin typeface="Verdana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GB" sz="2800" i="1">
              <a:solidFill>
                <a:srgbClr val="00FFFF"/>
              </a:solidFill>
              <a:latin typeface="Verdana" pitchFamily="34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009650" y="1331913"/>
            <a:ext cx="757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3200" b="1">
                <a:solidFill>
                  <a:srgbClr val="FFFF00"/>
                </a:solidFill>
              </a:rPr>
              <a:t>An Ideal Amplifier should have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Ideal Amplifier Characteristics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nimBg="1"/>
      <p:bldP spid="225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555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080000" algn="l"/>
            <a:r>
              <a:rPr lang="en-GB" dirty="0" smtClean="0">
                <a:solidFill>
                  <a:srgbClr val="FFFF00"/>
                </a:solidFill>
              </a:rPr>
              <a:t>Gain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3746500" y="355600"/>
            <a:ext cx="5181600" cy="4013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657225" y="963840"/>
            <a:ext cx="3089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5763" indent="-385763" eaLnBrk="0" hangingPunct="0"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latin typeface="Times New Roman" pitchFamily="18" charset="0"/>
              </a:rPr>
              <a:t>	</a:t>
            </a:r>
            <a:r>
              <a:rPr lang="en-GB" sz="2000" dirty="0">
                <a:latin typeface="Verdana" pitchFamily="34" charset="0"/>
              </a:rPr>
              <a:t>Amplifiers are circuits that exhibit a property called gain</a:t>
            </a:r>
            <a:r>
              <a:rPr lang="en-GB" sz="2000" dirty="0" smtClean="0">
                <a:latin typeface="Verdana" pitchFamily="34" charset="0"/>
              </a:rPr>
              <a:t>.</a:t>
            </a:r>
            <a:endParaRPr lang="en-GB" sz="2000" dirty="0">
              <a:latin typeface="Verdana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35000" y="4508500"/>
            <a:ext cx="81153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5763" indent="-385763">
              <a:buFontTx/>
              <a:buChar char="•"/>
              <a:tabLst>
                <a:tab pos="385763" algn="l"/>
              </a:tabLst>
            </a:pPr>
            <a:r>
              <a:rPr lang="en-GB" sz="2000">
                <a:latin typeface="Verdana" pitchFamily="34" charset="0"/>
              </a:rPr>
              <a:t>E.g., if an amplifier has a voltage gain of 100, the output voltage is 100 times larger than the input voltage under normal operating conditions.</a:t>
            </a:r>
          </a:p>
          <a:p>
            <a:pPr marL="385763" indent="-385763">
              <a:buFontTx/>
              <a:buChar char="•"/>
              <a:tabLst>
                <a:tab pos="385763" algn="l"/>
              </a:tabLst>
            </a:pPr>
            <a:endParaRPr lang="en-GB" sz="1200">
              <a:latin typeface="Times New Roman" pitchFamily="18" charset="0"/>
            </a:endParaRPr>
          </a:p>
          <a:p>
            <a:pPr marL="385763" indent="-385763">
              <a:buFontTx/>
              <a:buChar char="•"/>
              <a:tabLst>
                <a:tab pos="385763" algn="l"/>
              </a:tabLst>
            </a:pPr>
            <a:r>
              <a:rPr lang="en-GB" sz="2000">
                <a:solidFill>
                  <a:srgbClr val="66FFFF"/>
                </a:solidFill>
                <a:latin typeface="Verdana" pitchFamily="34" charset="0"/>
              </a:rPr>
              <a:t>The gain of an amplifier is determined by the amplifier’s circuit component values.</a:t>
            </a:r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3768725" y="1320800"/>
            <a:ext cx="655638" cy="1511300"/>
            <a:chOff x="2374" y="832"/>
            <a:chExt cx="413" cy="952"/>
          </a:xfrm>
        </p:grpSpPr>
        <p:sp>
          <p:nvSpPr>
            <p:cNvPr id="10262" name="Line 10"/>
            <p:cNvSpPr>
              <a:spLocks noChangeShapeType="1"/>
            </p:cNvSpPr>
            <p:nvPr/>
          </p:nvSpPr>
          <p:spPr bwMode="auto">
            <a:xfrm flipV="1">
              <a:off x="2632" y="832"/>
              <a:ext cx="0" cy="336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3" name="Line 11"/>
            <p:cNvSpPr>
              <a:spLocks noChangeShapeType="1"/>
            </p:cNvSpPr>
            <p:nvPr/>
          </p:nvSpPr>
          <p:spPr bwMode="auto">
            <a:xfrm>
              <a:off x="2624" y="1448"/>
              <a:ext cx="0" cy="336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4" name="Text Box 12"/>
            <p:cNvSpPr txBox="1">
              <a:spLocks noChangeArrowheads="1"/>
            </p:cNvSpPr>
            <p:nvPr/>
          </p:nvSpPr>
          <p:spPr bwMode="auto">
            <a:xfrm>
              <a:off x="2374" y="1090"/>
              <a:ext cx="4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FF"/>
                  </a:solidFill>
                  <a:latin typeface="Times New Roman" pitchFamily="18" charset="0"/>
                </a:rPr>
                <a:t>V</a:t>
              </a:r>
              <a:r>
                <a:rPr lang="en-GB" sz="2800" b="1" i="1" baseline="-25000">
                  <a:solidFill>
                    <a:srgbClr val="6600FF"/>
                  </a:solidFill>
                  <a:latin typeface="Times New Roman" pitchFamily="18" charset="0"/>
                </a:rPr>
                <a:t>IN</a:t>
              </a:r>
              <a:endParaRPr lang="en-GB" sz="2800" b="1" i="1">
                <a:solidFill>
                  <a:srgbClr val="66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57" name="Group 25"/>
          <p:cNvGrpSpPr>
            <a:grpSpLocks/>
          </p:cNvGrpSpPr>
          <p:nvPr/>
        </p:nvGrpSpPr>
        <p:grpSpPr bwMode="auto">
          <a:xfrm>
            <a:off x="7515225" y="1320800"/>
            <a:ext cx="1404938" cy="1511300"/>
            <a:chOff x="4734" y="832"/>
            <a:chExt cx="885" cy="952"/>
          </a:xfrm>
        </p:grpSpPr>
        <p:sp>
          <p:nvSpPr>
            <p:cNvPr id="10259" name="Line 13"/>
            <p:cNvSpPr>
              <a:spLocks noChangeShapeType="1"/>
            </p:cNvSpPr>
            <p:nvPr/>
          </p:nvSpPr>
          <p:spPr bwMode="auto">
            <a:xfrm flipV="1">
              <a:off x="5096" y="832"/>
              <a:ext cx="0" cy="248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0" name="Line 14"/>
            <p:cNvSpPr>
              <a:spLocks noChangeShapeType="1"/>
            </p:cNvSpPr>
            <p:nvPr/>
          </p:nvSpPr>
          <p:spPr bwMode="auto">
            <a:xfrm>
              <a:off x="5088" y="1584"/>
              <a:ext cx="0" cy="200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1" name="Text Box 15"/>
            <p:cNvSpPr txBox="1">
              <a:spLocks noChangeArrowheads="1"/>
            </p:cNvSpPr>
            <p:nvPr/>
          </p:nvSpPr>
          <p:spPr bwMode="auto">
            <a:xfrm>
              <a:off x="4734" y="1026"/>
              <a:ext cx="885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FF"/>
                  </a:solidFill>
                  <a:latin typeface="Times New Roman" pitchFamily="18" charset="0"/>
                </a:rPr>
                <a:t>V</a:t>
              </a:r>
              <a:r>
                <a:rPr lang="en-GB" sz="2800" b="1" i="1" baseline="-25000">
                  <a:solidFill>
                    <a:srgbClr val="6600FF"/>
                  </a:solidFill>
                  <a:latin typeface="Times New Roman" pitchFamily="18" charset="0"/>
                </a:rPr>
                <a:t>OUT </a:t>
              </a:r>
            </a:p>
            <a:p>
              <a:pPr eaLnBrk="1" hangingPunct="1"/>
              <a:r>
                <a:rPr lang="en-GB" sz="2800" b="1" i="1">
                  <a:solidFill>
                    <a:srgbClr val="6600FF"/>
                  </a:solidFill>
                  <a:latin typeface="Times New Roman" pitchFamily="18" charset="0"/>
                </a:rPr>
                <a:t>= A</a:t>
              </a:r>
              <a:r>
                <a:rPr lang="en-GB" sz="2800" b="1" i="1" baseline="-25000">
                  <a:solidFill>
                    <a:srgbClr val="6600FF"/>
                  </a:solidFill>
                  <a:latin typeface="Times New Roman" pitchFamily="18" charset="0"/>
                </a:rPr>
                <a:t>V </a:t>
              </a:r>
              <a:r>
                <a:rPr lang="en-GB" sz="2400" b="1" i="1">
                  <a:solidFill>
                    <a:srgbClr val="6600FF"/>
                  </a:solidFill>
                  <a:latin typeface="Times New Roman" pitchFamily="18" charset="0"/>
                </a:rPr>
                <a:t>V</a:t>
              </a:r>
              <a:r>
                <a:rPr lang="en-GB" sz="2800" b="1" i="1" baseline="-25000">
                  <a:solidFill>
                    <a:srgbClr val="6600FF"/>
                  </a:solidFill>
                  <a:latin typeface="Times New Roman" pitchFamily="18" charset="0"/>
                </a:rPr>
                <a:t>IN</a:t>
              </a:r>
            </a:p>
          </p:txBody>
        </p:sp>
      </p:grp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5392738" y="3403600"/>
          <a:ext cx="1549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3" imgW="1549400" imgH="736600" progId="Equation.3">
                  <p:embed/>
                </p:oleObj>
              </mc:Choice>
              <mc:Fallback>
                <p:oleObj name="Equation" r:id="rId3" imgW="1549400" imgH="736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403600"/>
                        <a:ext cx="1549400" cy="852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4381500" y="388938"/>
            <a:ext cx="3551238" cy="2863850"/>
            <a:chOff x="2760" y="236"/>
            <a:chExt cx="2237" cy="1804"/>
          </a:xfrm>
        </p:grpSpPr>
        <p:grpSp>
          <p:nvGrpSpPr>
            <p:cNvPr id="10252" name="Group 20"/>
            <p:cNvGrpSpPr>
              <a:grpSpLocks/>
            </p:cNvGrpSpPr>
            <p:nvPr/>
          </p:nvGrpSpPr>
          <p:grpSpPr bwMode="auto">
            <a:xfrm>
              <a:off x="2760" y="600"/>
              <a:ext cx="2237" cy="1440"/>
              <a:chOff x="2760" y="600"/>
              <a:chExt cx="2237" cy="1440"/>
            </a:xfrm>
          </p:grpSpPr>
          <p:sp>
            <p:nvSpPr>
              <p:cNvPr id="10254" name="Rectangle 5"/>
              <p:cNvSpPr>
                <a:spLocks noChangeArrowheads="1"/>
              </p:cNvSpPr>
              <p:nvPr/>
            </p:nvSpPr>
            <p:spPr bwMode="auto">
              <a:xfrm>
                <a:off x="3288" y="600"/>
                <a:ext cx="1200" cy="144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sz="2000" b="1" i="1">
                    <a:latin typeface="Verdana" pitchFamily="34" charset="0"/>
                  </a:rPr>
                  <a:t>Voltage </a:t>
                </a:r>
              </a:p>
              <a:p>
                <a:pPr algn="ctr"/>
                <a:r>
                  <a:rPr lang="en-GB" sz="2000" b="1" i="1">
                    <a:latin typeface="Verdana" pitchFamily="34" charset="0"/>
                  </a:rPr>
                  <a:t>Gain,</a:t>
                </a:r>
              </a:p>
              <a:p>
                <a:pPr algn="ctr"/>
                <a:r>
                  <a:rPr lang="en-GB" sz="2000" b="1" i="1">
                    <a:latin typeface="Verdana" pitchFamily="34" charset="0"/>
                  </a:rPr>
                  <a:t>A</a:t>
                </a:r>
                <a:r>
                  <a:rPr lang="en-GB" sz="2000" b="1" i="1" baseline="-25000">
                    <a:latin typeface="Verdana" pitchFamily="34" charset="0"/>
                  </a:rPr>
                  <a:t>V</a:t>
                </a:r>
                <a:endParaRPr lang="en-GB" sz="2000" b="1" i="1">
                  <a:latin typeface="Verdana" pitchFamily="34" charset="0"/>
                </a:endParaRPr>
              </a:p>
            </p:txBody>
          </p:sp>
          <p:sp>
            <p:nvSpPr>
              <p:cNvPr id="10255" name="Line 6"/>
              <p:cNvSpPr>
                <a:spLocks noChangeShapeType="1"/>
              </p:cNvSpPr>
              <p:nvPr/>
            </p:nvSpPr>
            <p:spPr bwMode="auto">
              <a:xfrm>
                <a:off x="2760" y="840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6" name="Line 7"/>
              <p:cNvSpPr>
                <a:spLocks noChangeShapeType="1"/>
              </p:cNvSpPr>
              <p:nvPr/>
            </p:nvSpPr>
            <p:spPr bwMode="auto">
              <a:xfrm>
                <a:off x="2760" y="1800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7" name="Line 8"/>
              <p:cNvSpPr>
                <a:spLocks noChangeShapeType="1"/>
              </p:cNvSpPr>
              <p:nvPr/>
            </p:nvSpPr>
            <p:spPr bwMode="auto">
              <a:xfrm flipH="1">
                <a:off x="4469" y="833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8" name="Line 9"/>
              <p:cNvSpPr>
                <a:spLocks noChangeShapeType="1"/>
              </p:cNvSpPr>
              <p:nvPr/>
            </p:nvSpPr>
            <p:spPr bwMode="auto">
              <a:xfrm flipH="1">
                <a:off x="4469" y="1793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253" name="Text Box 19"/>
            <p:cNvSpPr txBox="1">
              <a:spLocks noChangeArrowheads="1"/>
            </p:cNvSpPr>
            <p:nvPr/>
          </p:nvSpPr>
          <p:spPr bwMode="auto">
            <a:xfrm>
              <a:off x="2950" y="236"/>
              <a:ext cx="1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66"/>
                  </a:solidFill>
                  <a:latin typeface="Verdana" pitchFamily="34" charset="0"/>
                </a:rPr>
                <a:t>Voltage Amplifier</a:t>
              </a:r>
            </a:p>
          </p:txBody>
        </p:sp>
      </p:grpSp>
      <p:sp>
        <p:nvSpPr>
          <p:cNvPr id="10251" name="Rectangle 26"/>
          <p:cNvSpPr>
            <a:spLocks noChangeArrowheads="1"/>
          </p:cNvSpPr>
          <p:nvPr/>
        </p:nvSpPr>
        <p:spPr bwMode="auto">
          <a:xfrm>
            <a:off x="641350" y="2489200"/>
            <a:ext cx="28336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buFontTx/>
              <a:buChar char="•"/>
            </a:pPr>
            <a:r>
              <a:rPr lang="en-GB" sz="2000" dirty="0">
                <a:solidFill>
                  <a:srgbClr val="66FFFF"/>
                </a:solidFill>
                <a:latin typeface="Verdana" pitchFamily="34" charset="0"/>
              </a:rPr>
              <a:t>The gain of an amplifier is a multiplier that exists between the input and output.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 autoUpdateAnimBg="0"/>
      <p:bldP spid="1843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555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Bandwidth</a:t>
            </a: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Joo, Wong WY Singapore Polytechnic</a:t>
            </a:r>
          </a:p>
        </p:txBody>
      </p:sp>
      <p:grpSp>
        <p:nvGrpSpPr>
          <p:cNvPr id="19490" name="Group 34"/>
          <p:cNvGrpSpPr>
            <a:grpSpLocks/>
          </p:cNvGrpSpPr>
          <p:nvPr/>
        </p:nvGrpSpPr>
        <p:grpSpPr bwMode="auto">
          <a:xfrm>
            <a:off x="642938" y="3165475"/>
            <a:ext cx="7962900" cy="3429000"/>
            <a:chOff x="376" y="1928"/>
            <a:chExt cx="5016" cy="2160"/>
          </a:xfrm>
        </p:grpSpPr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376" y="1928"/>
              <a:ext cx="5016" cy="2160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50000">
                  <a:schemeClr val="bg1"/>
                </a:gs>
                <a:gs pos="100000">
                  <a:srgbClr val="000066"/>
                </a:gs>
              </a:gsLst>
              <a:lin ang="27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1275" name="Line 4"/>
            <p:cNvSpPr>
              <a:spLocks noChangeShapeType="1"/>
            </p:cNvSpPr>
            <p:nvPr/>
          </p:nvSpPr>
          <p:spPr bwMode="auto">
            <a:xfrm flipV="1">
              <a:off x="1368" y="2136"/>
              <a:ext cx="0" cy="1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6" name="Line 6"/>
            <p:cNvSpPr>
              <a:spLocks noChangeShapeType="1"/>
            </p:cNvSpPr>
            <p:nvPr/>
          </p:nvSpPr>
          <p:spPr bwMode="auto">
            <a:xfrm rot="5400000" flipV="1">
              <a:off x="3208" y="1800"/>
              <a:ext cx="0" cy="3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7" name="Freeform 14"/>
            <p:cNvSpPr>
              <a:spLocks/>
            </p:cNvSpPr>
            <p:nvPr/>
          </p:nvSpPr>
          <p:spPr bwMode="auto">
            <a:xfrm>
              <a:off x="1376" y="2635"/>
              <a:ext cx="2576" cy="989"/>
            </a:xfrm>
            <a:custGeom>
              <a:avLst/>
              <a:gdLst>
                <a:gd name="T0" fmla="*/ 0 w 3192"/>
                <a:gd name="T1" fmla="*/ 989 h 989"/>
                <a:gd name="T2" fmla="*/ 219 w 3192"/>
                <a:gd name="T3" fmla="*/ 285 h 989"/>
                <a:gd name="T4" fmla="*/ 266 w 3192"/>
                <a:gd name="T5" fmla="*/ 157 h 989"/>
                <a:gd name="T6" fmla="*/ 307 w 3192"/>
                <a:gd name="T7" fmla="*/ 93 h 989"/>
                <a:gd name="T8" fmla="*/ 365 w 3192"/>
                <a:gd name="T9" fmla="*/ 37 h 989"/>
                <a:gd name="T10" fmla="*/ 464 w 3192"/>
                <a:gd name="T11" fmla="*/ 5 h 989"/>
                <a:gd name="T12" fmla="*/ 1110 w 3192"/>
                <a:gd name="T13" fmla="*/ 5 h 989"/>
                <a:gd name="T14" fmla="*/ 1625 w 3192"/>
                <a:gd name="T15" fmla="*/ 5 h 989"/>
                <a:gd name="T16" fmla="*/ 1704 w 3192"/>
                <a:gd name="T17" fmla="*/ 29 h 989"/>
                <a:gd name="T18" fmla="*/ 1767 w 3192"/>
                <a:gd name="T19" fmla="*/ 101 h 989"/>
                <a:gd name="T20" fmla="*/ 1824 w 3192"/>
                <a:gd name="T21" fmla="*/ 229 h 989"/>
                <a:gd name="T22" fmla="*/ 2079 w 3192"/>
                <a:gd name="T23" fmla="*/ 989 h 9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92" h="989">
                  <a:moveTo>
                    <a:pt x="0" y="989"/>
                  </a:moveTo>
                  <a:cubicBezTo>
                    <a:pt x="134" y="706"/>
                    <a:pt x="268" y="424"/>
                    <a:pt x="336" y="285"/>
                  </a:cubicBezTo>
                  <a:cubicBezTo>
                    <a:pt x="404" y="146"/>
                    <a:pt x="385" y="189"/>
                    <a:pt x="408" y="157"/>
                  </a:cubicBezTo>
                  <a:cubicBezTo>
                    <a:pt x="431" y="125"/>
                    <a:pt x="447" y="113"/>
                    <a:pt x="472" y="93"/>
                  </a:cubicBezTo>
                  <a:cubicBezTo>
                    <a:pt x="497" y="73"/>
                    <a:pt x="520" y="52"/>
                    <a:pt x="560" y="37"/>
                  </a:cubicBezTo>
                  <a:cubicBezTo>
                    <a:pt x="600" y="22"/>
                    <a:pt x="521" y="10"/>
                    <a:pt x="712" y="5"/>
                  </a:cubicBezTo>
                  <a:cubicBezTo>
                    <a:pt x="903" y="0"/>
                    <a:pt x="1407" y="5"/>
                    <a:pt x="1704" y="5"/>
                  </a:cubicBezTo>
                  <a:cubicBezTo>
                    <a:pt x="2001" y="5"/>
                    <a:pt x="2344" y="1"/>
                    <a:pt x="2496" y="5"/>
                  </a:cubicBezTo>
                  <a:cubicBezTo>
                    <a:pt x="2648" y="9"/>
                    <a:pt x="2580" y="13"/>
                    <a:pt x="2616" y="29"/>
                  </a:cubicBezTo>
                  <a:cubicBezTo>
                    <a:pt x="2652" y="45"/>
                    <a:pt x="2681" y="68"/>
                    <a:pt x="2712" y="101"/>
                  </a:cubicBezTo>
                  <a:cubicBezTo>
                    <a:pt x="2743" y="134"/>
                    <a:pt x="2720" y="81"/>
                    <a:pt x="2800" y="229"/>
                  </a:cubicBezTo>
                  <a:cubicBezTo>
                    <a:pt x="2880" y="377"/>
                    <a:pt x="3036" y="683"/>
                    <a:pt x="3192" y="989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8" name="Line 15"/>
            <p:cNvSpPr>
              <a:spLocks noChangeShapeType="1"/>
            </p:cNvSpPr>
            <p:nvPr/>
          </p:nvSpPr>
          <p:spPr bwMode="auto">
            <a:xfrm flipH="1">
              <a:off x="1336" y="2648"/>
              <a:ext cx="46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1384" y="2920"/>
              <a:ext cx="226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0" name="Line 17"/>
            <p:cNvSpPr>
              <a:spLocks noChangeShapeType="1"/>
            </p:cNvSpPr>
            <p:nvPr/>
          </p:nvSpPr>
          <p:spPr bwMode="auto">
            <a:xfrm>
              <a:off x="1664" y="2944"/>
              <a:ext cx="0" cy="7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1" name="Line 20"/>
            <p:cNvSpPr>
              <a:spLocks noChangeShapeType="1"/>
            </p:cNvSpPr>
            <p:nvPr/>
          </p:nvSpPr>
          <p:spPr bwMode="auto">
            <a:xfrm>
              <a:off x="3656" y="2936"/>
              <a:ext cx="0" cy="7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2" name="Text Box 23"/>
            <p:cNvSpPr txBox="1">
              <a:spLocks noChangeArrowheads="1"/>
            </p:cNvSpPr>
            <p:nvPr/>
          </p:nvSpPr>
          <p:spPr bwMode="auto">
            <a:xfrm>
              <a:off x="1446" y="2028"/>
              <a:ext cx="11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i="1">
                  <a:latin typeface="Verdana" pitchFamily="34" charset="0"/>
                </a:rPr>
                <a:t>Voltage</a:t>
              </a:r>
              <a:r>
                <a:rPr lang="en-GB" sz="2000" i="1">
                  <a:solidFill>
                    <a:srgbClr val="000066"/>
                  </a:solidFill>
                  <a:latin typeface="Verdana" pitchFamily="34" charset="0"/>
                </a:rPr>
                <a:t> </a:t>
              </a:r>
              <a:r>
                <a:rPr lang="en-GB" sz="2000" i="1">
                  <a:latin typeface="Verdana" pitchFamily="34" charset="0"/>
                </a:rPr>
                <a:t>Gain</a:t>
              </a:r>
            </a:p>
          </p:txBody>
        </p:sp>
        <p:sp>
          <p:nvSpPr>
            <p:cNvPr id="11283" name="Text Box 24"/>
            <p:cNvSpPr txBox="1">
              <a:spLocks noChangeArrowheads="1"/>
            </p:cNvSpPr>
            <p:nvPr/>
          </p:nvSpPr>
          <p:spPr bwMode="auto">
            <a:xfrm>
              <a:off x="4270" y="3300"/>
              <a:ext cx="9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i="1">
                  <a:latin typeface="Verdana" pitchFamily="34" charset="0"/>
                </a:rPr>
                <a:t>Frequency</a:t>
              </a:r>
            </a:p>
          </p:txBody>
        </p:sp>
        <p:sp>
          <p:nvSpPr>
            <p:cNvPr id="11284" name="Text Box 26"/>
            <p:cNvSpPr txBox="1">
              <a:spLocks noChangeArrowheads="1"/>
            </p:cNvSpPr>
            <p:nvPr/>
          </p:nvSpPr>
          <p:spPr bwMode="auto">
            <a:xfrm>
              <a:off x="1000" y="2500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i="1">
                  <a:latin typeface="Verdana" pitchFamily="34" charset="0"/>
                </a:rPr>
                <a:t>A</a:t>
              </a:r>
              <a:r>
                <a:rPr lang="en-GB" sz="2000" i="1" baseline="-25000">
                  <a:latin typeface="Verdana" pitchFamily="34" charset="0"/>
                </a:rPr>
                <a:t>V</a:t>
              </a:r>
              <a:endParaRPr lang="en-GB" sz="2000" i="1">
                <a:latin typeface="Verdana" pitchFamily="34" charset="0"/>
              </a:endParaRPr>
            </a:p>
          </p:txBody>
        </p:sp>
        <p:sp>
          <p:nvSpPr>
            <p:cNvPr id="11285" name="Text Box 27"/>
            <p:cNvSpPr txBox="1">
              <a:spLocks noChangeArrowheads="1"/>
            </p:cNvSpPr>
            <p:nvPr/>
          </p:nvSpPr>
          <p:spPr bwMode="auto">
            <a:xfrm>
              <a:off x="1024" y="3724"/>
              <a:ext cx="1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i="1">
                  <a:latin typeface="Verdana" pitchFamily="34" charset="0"/>
                </a:rPr>
                <a:t>Lower cutoff frequency</a:t>
              </a:r>
            </a:p>
          </p:txBody>
        </p:sp>
        <p:sp>
          <p:nvSpPr>
            <p:cNvPr id="11286" name="Text Box 28"/>
            <p:cNvSpPr txBox="1">
              <a:spLocks noChangeArrowheads="1"/>
            </p:cNvSpPr>
            <p:nvPr/>
          </p:nvSpPr>
          <p:spPr bwMode="auto">
            <a:xfrm>
              <a:off x="2856" y="3708"/>
              <a:ext cx="1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i="1">
                  <a:latin typeface="Verdana" pitchFamily="34" charset="0"/>
                </a:rPr>
                <a:t>Upper cutoff frequency</a:t>
              </a:r>
            </a:p>
          </p:txBody>
        </p:sp>
        <p:sp>
          <p:nvSpPr>
            <p:cNvPr id="11287" name="Text Box 31"/>
            <p:cNvSpPr txBox="1">
              <a:spLocks noChangeArrowheads="1"/>
            </p:cNvSpPr>
            <p:nvPr/>
          </p:nvSpPr>
          <p:spPr bwMode="auto">
            <a:xfrm>
              <a:off x="488" y="2804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i="1">
                  <a:latin typeface="Verdana" pitchFamily="34" charset="0"/>
                </a:rPr>
                <a:t>0.7071A</a:t>
              </a:r>
              <a:r>
                <a:rPr lang="en-GB" sz="2000" i="1" baseline="-25000">
                  <a:latin typeface="Verdana" pitchFamily="34" charset="0"/>
                </a:rPr>
                <a:t>V</a:t>
              </a:r>
              <a:endParaRPr lang="en-GB" sz="2000" i="1">
                <a:latin typeface="Verdana" pitchFamily="34" charset="0"/>
              </a:endParaRPr>
            </a:p>
          </p:txBody>
        </p:sp>
      </p:grp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9900" y="849894"/>
            <a:ext cx="83788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5763" indent="-385763"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6263"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1200"/>
              </a:spcAft>
              <a:buFontTx/>
              <a:buChar char="•"/>
              <a:defRPr/>
            </a:pPr>
            <a:r>
              <a:rPr lang="en-GB" dirty="0" smtClean="0"/>
              <a:t>	</a:t>
            </a:r>
            <a:r>
              <a:rPr lang="en-GB" sz="2000" dirty="0" smtClean="0">
                <a:latin typeface="Verdana" pitchFamily="34" charset="0"/>
              </a:rPr>
              <a:t>The gain of the amplifier is not uniformed – it falls after a certain frequency</a:t>
            </a:r>
            <a:endParaRPr lang="en-GB" sz="1200" dirty="0" smtClean="0">
              <a:latin typeface="Verdana" pitchFamily="34" charset="0"/>
            </a:endParaRPr>
          </a:p>
          <a:p>
            <a:pPr>
              <a:spcAft>
                <a:spcPts val="1200"/>
              </a:spcAft>
              <a:buFontTx/>
              <a:buChar char="•"/>
              <a:defRPr/>
            </a:pPr>
            <a:r>
              <a:rPr lang="en-GB" sz="2000" dirty="0" smtClean="0">
                <a:solidFill>
                  <a:srgbClr val="66FFFF"/>
                </a:solidFill>
                <a:latin typeface="Verdana" pitchFamily="34" charset="0"/>
              </a:rPr>
              <a:t>The range of frequencies over which a useful gain is available is called the </a:t>
            </a:r>
            <a:r>
              <a:rPr lang="en-GB" sz="2000" b="1" i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bandwidth</a:t>
            </a:r>
            <a:r>
              <a:rPr lang="en-GB" sz="2000" dirty="0" smtClean="0">
                <a:solidFill>
                  <a:srgbClr val="66FFFF"/>
                </a:solidFill>
                <a:latin typeface="Verdana" pitchFamily="34" charset="0"/>
              </a:rPr>
              <a:t> of the amplifier.</a:t>
            </a:r>
            <a:endParaRPr lang="en-GB" sz="1200" dirty="0" smtClean="0">
              <a:solidFill>
                <a:srgbClr val="66FFFF"/>
              </a:solidFill>
              <a:latin typeface="Verdana" pitchFamily="34" charset="0"/>
            </a:endParaRPr>
          </a:p>
          <a:p>
            <a:pPr>
              <a:spcAft>
                <a:spcPts val="1200"/>
              </a:spcAft>
              <a:buFontTx/>
              <a:buChar char="•"/>
              <a:defRPr/>
            </a:pPr>
            <a:r>
              <a:rPr lang="en-GB" sz="2000" dirty="0" smtClean="0">
                <a:latin typeface="Verdana" pitchFamily="34" charset="0"/>
              </a:rPr>
              <a:t>Bandwidth of an amplifier depends on the circuit component values and the type of active component(s) used.</a:t>
            </a:r>
            <a:endParaRPr lang="en-GB" sz="2000" dirty="0" smtClean="0">
              <a:solidFill>
                <a:schemeClr val="accent2"/>
              </a:solidFill>
              <a:latin typeface="Verdana" pitchFamily="34" charset="0"/>
            </a:endParaRPr>
          </a:p>
        </p:txBody>
      </p:sp>
      <p:grpSp>
        <p:nvGrpSpPr>
          <p:cNvPr id="19486" name="Group 30"/>
          <p:cNvGrpSpPr>
            <a:grpSpLocks/>
          </p:cNvGrpSpPr>
          <p:nvPr/>
        </p:nvGrpSpPr>
        <p:grpSpPr bwMode="auto">
          <a:xfrm>
            <a:off x="2711450" y="5149850"/>
            <a:ext cx="3124200" cy="406400"/>
            <a:chOff x="1672" y="3244"/>
            <a:chExt cx="1968" cy="256"/>
          </a:xfrm>
        </p:grpSpPr>
        <p:sp>
          <p:nvSpPr>
            <p:cNvPr id="11271" name="Line 21"/>
            <p:cNvSpPr>
              <a:spLocks noChangeShapeType="1"/>
            </p:cNvSpPr>
            <p:nvPr/>
          </p:nvSpPr>
          <p:spPr bwMode="auto">
            <a:xfrm>
              <a:off x="1672" y="3368"/>
              <a:ext cx="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2" name="Line 22"/>
            <p:cNvSpPr>
              <a:spLocks noChangeShapeType="1"/>
            </p:cNvSpPr>
            <p:nvPr/>
          </p:nvSpPr>
          <p:spPr bwMode="auto">
            <a:xfrm flipH="1">
              <a:off x="3144" y="3392"/>
              <a:ext cx="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3" name="Text Box 25"/>
            <p:cNvSpPr txBox="1">
              <a:spLocks noChangeArrowheads="1"/>
            </p:cNvSpPr>
            <p:nvPr/>
          </p:nvSpPr>
          <p:spPr bwMode="auto">
            <a:xfrm>
              <a:off x="2158" y="3244"/>
              <a:ext cx="108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Verdana" pitchFamily="34" charset="0"/>
                </a:rPr>
                <a:t>Bandwidth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97D99-E5BE-452F-B7FD-3178323AC5F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4429</TotalTime>
  <Words>1814</Words>
  <Application>Microsoft Office PowerPoint</Application>
  <PresentationFormat>On-screen Show (4:3)</PresentationFormat>
  <Paragraphs>352</Paragraphs>
  <Slides>30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</vt:lpstr>
      <vt:lpstr>Arial Black</vt:lpstr>
      <vt:lpstr>Arial Unicode MS</vt:lpstr>
      <vt:lpstr>Calibri</vt:lpstr>
      <vt:lpstr>Calibri Light</vt:lpstr>
      <vt:lpstr>Cambria Math</vt:lpstr>
      <vt:lpstr>Impact</vt:lpstr>
      <vt:lpstr>Symbol</vt:lpstr>
      <vt:lpstr>Times New Roman</vt:lpstr>
      <vt:lpstr>Verdana</vt:lpstr>
      <vt:lpstr>Wingdings</vt:lpstr>
      <vt:lpstr>Orbit</vt:lpstr>
      <vt:lpstr>60 Anniversary PPT Template 1</vt:lpstr>
      <vt:lpstr>1_60 Anniversary PPT Template 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236</cp:revision>
  <dcterms:created xsi:type="dcterms:W3CDTF">2001-12-24T06:09:23Z</dcterms:created>
  <dcterms:modified xsi:type="dcterms:W3CDTF">2018-03-16T08:50:46Z</dcterms:modified>
</cp:coreProperties>
</file>