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9" r:id="rId2"/>
    <p:sldMasterId id="2147483681" r:id="rId3"/>
  </p:sldMasterIdLst>
  <p:notesMasterIdLst>
    <p:notesMasterId r:id="rId23"/>
  </p:notesMasterIdLst>
  <p:sldIdLst>
    <p:sldId id="430" r:id="rId4"/>
    <p:sldId id="431" r:id="rId5"/>
    <p:sldId id="422" r:id="rId6"/>
    <p:sldId id="425" r:id="rId7"/>
    <p:sldId id="426" r:id="rId8"/>
    <p:sldId id="428" r:id="rId9"/>
    <p:sldId id="427" r:id="rId10"/>
    <p:sldId id="429" r:id="rId11"/>
    <p:sldId id="347" r:id="rId12"/>
    <p:sldId id="349" r:id="rId13"/>
    <p:sldId id="318" r:id="rId14"/>
    <p:sldId id="406" r:id="rId15"/>
    <p:sldId id="407" r:id="rId16"/>
    <p:sldId id="408" r:id="rId17"/>
    <p:sldId id="321" r:id="rId18"/>
    <p:sldId id="323" r:id="rId19"/>
    <p:sldId id="322" r:id="rId20"/>
    <p:sldId id="432" r:id="rId21"/>
    <p:sldId id="423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FF0000"/>
    <a:srgbClr val="FFFF00"/>
    <a:srgbClr val="CCCCFF"/>
    <a:srgbClr val="000066"/>
    <a:srgbClr val="00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9456" autoAdjust="0"/>
  </p:normalViewPr>
  <p:slideViewPr>
    <p:cSldViewPr snapToGrid="0">
      <p:cViewPr varScale="1">
        <p:scale>
          <a:sx n="69" d="100"/>
          <a:sy n="69" d="100"/>
        </p:scale>
        <p:origin x="11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9BA6-12E0-41DE-B18B-141614DB89C9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7750-3D1E-4BC2-9872-91731D90E9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6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149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149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smtClean="0"/>
              <a:t> Copyright © 2010 Tan Hua Joo &amp; Wong WY, Singapore Polytechnic</a:t>
            </a:r>
            <a:endParaRPr lang="en-GB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116E66-BB2A-4317-ADC3-F436D25609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A9FF6-DFEF-45CF-80E8-5CCACC692B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8BB8F-4951-4398-8EA0-492EADBF71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5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FDBD2-7BC3-4590-8AAC-0FD3097A3E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597AB-4EC9-496B-A502-7C33D6944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33DF7-D7C6-4D4D-BA37-EAAF992057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2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6449-6C25-4DFB-8DFC-1B04D10A5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79A1-D1A4-4001-AFE8-273AB8C02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E5647-BAA6-47D6-9470-B37D0109C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2147-EA56-49C6-898D-10EDD42106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1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6C88-2CC1-4502-AECB-28AC7AEABD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8414B-1FE8-4D1A-8E40-C5B1508C87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9046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7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04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04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4325" y="64008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904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B969A57-C296-43B3-A523-08A948BDA0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14570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9061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pic>
        <p:nvPicPr>
          <p:cNvPr id="3075" name="Picture 4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182938"/>
            <a:ext cx="741838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6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77093" y="3404743"/>
            <a:ext cx="79343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1708150" algn="l"/>
              </a:tabLst>
            </a:pPr>
            <a:r>
              <a:rPr lang="en-GB" sz="3200" i="1" dirty="0" smtClean="0">
                <a:solidFill>
                  <a:srgbClr val="FFC000"/>
                </a:solidFill>
              </a:rPr>
              <a:t>Non-inverting </a:t>
            </a:r>
            <a:r>
              <a:rPr lang="en-GB" sz="3200" i="1" dirty="0">
                <a:solidFill>
                  <a:srgbClr val="FFC000"/>
                </a:solidFill>
              </a:rPr>
              <a:t>Amplifiers &amp; Voltage Followers</a:t>
            </a:r>
            <a:r>
              <a:rPr lang="en-GB" dirty="0"/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1162" y="5180013"/>
            <a:ext cx="71551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Coverage : </a:t>
            </a: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Section 22-5 (</a:t>
            </a: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Pg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455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460)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 textbook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91781" y="6712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23: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Operational Amplifiers (Part 2)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23906" name="Rectangle 1026"/>
          <p:cNvSpPr>
            <a:spLocks noChangeArrowheads="1"/>
          </p:cNvSpPr>
          <p:nvPr/>
        </p:nvSpPr>
        <p:spPr bwMode="auto">
          <a:xfrm>
            <a:off x="427038" y="2279650"/>
            <a:ext cx="8731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The expression is </a:t>
            </a:r>
            <a:r>
              <a:rPr lang="en-GB" sz="2400" b="1" i="1" u="sng" dirty="0">
                <a:solidFill>
                  <a:srgbClr val="66FFFF"/>
                </a:solidFill>
                <a:latin typeface="Verdana" pitchFamily="34" charset="0"/>
              </a:rPr>
              <a:t>positive</a:t>
            </a:r>
            <a:r>
              <a:rPr lang="en-GB" sz="2400" b="1" dirty="0">
                <a:solidFill>
                  <a:srgbClr val="66FFFF"/>
                </a:solidFill>
                <a:latin typeface="Verdana" pitchFamily="34" charset="0"/>
              </a:rPr>
              <a:t> 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and this indicates that the output signal is </a:t>
            </a:r>
            <a:r>
              <a:rPr lang="en-GB" sz="2400" b="1" i="1" u="sng" dirty="0">
                <a:solidFill>
                  <a:srgbClr val="66FFFF"/>
                </a:solidFill>
                <a:latin typeface="Verdana" pitchFamily="34" charset="0"/>
              </a:rPr>
              <a:t>in-phase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 with the input signal.</a:t>
            </a:r>
          </a:p>
        </p:txBody>
      </p:sp>
      <p:sp>
        <p:nvSpPr>
          <p:cNvPr id="123908" name="Rectangle 1028"/>
          <p:cNvSpPr>
            <a:spLocks noChangeArrowheads="1"/>
          </p:cNvSpPr>
          <p:nvPr/>
        </p:nvSpPr>
        <p:spPr bwMode="auto">
          <a:xfrm>
            <a:off x="485013" y="1315303"/>
            <a:ext cx="5305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 dirty="0">
                <a:latin typeface="Verdana" pitchFamily="34" charset="0"/>
              </a:rPr>
              <a:t>The </a:t>
            </a:r>
            <a:r>
              <a:rPr lang="en-GB" sz="2400" b="1" i="1" dirty="0">
                <a:solidFill>
                  <a:srgbClr val="FFFF00"/>
                </a:solidFill>
                <a:latin typeface="Verdana" pitchFamily="34" charset="0"/>
              </a:rPr>
              <a:t>closed loop voltage gain</a:t>
            </a:r>
            <a:r>
              <a:rPr lang="en-GB" sz="2400" dirty="0">
                <a:latin typeface="Verdana" pitchFamily="34" charset="0"/>
              </a:rPr>
              <a:t> for non-inverting amplifier is </a:t>
            </a:r>
            <a:r>
              <a:rPr lang="en-GB" sz="2400" dirty="0" smtClean="0">
                <a:latin typeface="Verdana" pitchFamily="34" charset="0"/>
                <a:sym typeface="Wingdings" pitchFamily="2" charset="2"/>
              </a:rPr>
              <a:t></a:t>
            </a:r>
            <a:endParaRPr lang="en-GB" sz="2400" dirty="0">
              <a:latin typeface="Verdana" pitchFamily="34" charset="0"/>
              <a:sym typeface="Wingdings" pitchFamily="2" charset="2"/>
            </a:endParaRPr>
          </a:p>
        </p:txBody>
      </p:sp>
      <p:graphicFrame>
        <p:nvGraphicFramePr>
          <p:cNvPr id="12390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381832"/>
              </p:ext>
            </p:extLst>
          </p:nvPr>
        </p:nvGraphicFramePr>
        <p:xfrm>
          <a:off x="5927217" y="1129375"/>
          <a:ext cx="2701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1905000" imgH="787400" progId="Equation.3">
                  <p:embed/>
                </p:oleObj>
              </mc:Choice>
              <mc:Fallback>
                <p:oleObj name="Equation" r:id="rId3" imgW="1905000" imgH="787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217" y="1129375"/>
                        <a:ext cx="2701925" cy="1127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Rectangle 1030"/>
          <p:cNvSpPr>
            <a:spLocks noChangeArrowheads="1"/>
          </p:cNvSpPr>
          <p:nvPr/>
        </p:nvSpPr>
        <p:spPr bwMode="auto">
          <a:xfrm>
            <a:off x="420688" y="3524250"/>
            <a:ext cx="441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The </a:t>
            </a:r>
            <a:r>
              <a:rPr lang="en-GB" sz="2400" b="1" i="1">
                <a:latin typeface="Verdana" pitchFamily="34" charset="0"/>
              </a:rPr>
              <a:t>output voltage</a:t>
            </a:r>
            <a:r>
              <a:rPr lang="en-GB" sz="2400">
                <a:latin typeface="Verdana" pitchFamily="34" charset="0"/>
              </a:rPr>
              <a:t> is </a:t>
            </a:r>
            <a:r>
              <a:rPr lang="en-GB" sz="2400">
                <a:latin typeface="Verdana" pitchFamily="34" charset="0"/>
                <a:sym typeface="Wingdings" pitchFamily="2" charset="2"/>
              </a:rPr>
              <a:t></a:t>
            </a:r>
            <a:endParaRPr lang="en-GB" sz="2400">
              <a:latin typeface="Verdana" pitchFamily="34" charset="0"/>
            </a:endParaRPr>
          </a:p>
        </p:txBody>
      </p:sp>
      <p:graphicFrame>
        <p:nvGraphicFramePr>
          <p:cNvPr id="123912" name="Object 1032"/>
          <p:cNvGraphicFramePr>
            <a:graphicFrameLocks noChangeAspect="1"/>
          </p:cNvGraphicFramePr>
          <p:nvPr/>
        </p:nvGraphicFramePr>
        <p:xfrm>
          <a:off x="4957763" y="3178175"/>
          <a:ext cx="35433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2413000" imgH="787400" progId="Equation.3">
                  <p:embed/>
                </p:oleObj>
              </mc:Choice>
              <mc:Fallback>
                <p:oleObj name="Equation" r:id="rId5" imgW="2413000" imgH="787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178175"/>
                        <a:ext cx="3543300" cy="1162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Rectangle 1033"/>
          <p:cNvSpPr>
            <a:spLocks noChangeArrowheads="1"/>
          </p:cNvSpPr>
          <p:nvPr/>
        </p:nvSpPr>
        <p:spPr bwMode="auto">
          <a:xfrm>
            <a:off x="427038" y="4530725"/>
            <a:ext cx="7735887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The </a:t>
            </a: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input impedance Z</a:t>
            </a:r>
            <a:r>
              <a:rPr lang="en-GB" sz="2400" i="1" baseline="-25000">
                <a:solidFill>
                  <a:srgbClr val="66FFFF"/>
                </a:solidFill>
                <a:latin typeface="Verdana" pitchFamily="34" charset="0"/>
              </a:rPr>
              <a:t>in</a:t>
            </a:r>
            <a:r>
              <a:rPr lang="en-GB" sz="2400" baseline="-25000">
                <a:solidFill>
                  <a:srgbClr val="66FFFF"/>
                </a:solidFill>
                <a:latin typeface="Verdana" pitchFamily="34" charset="0"/>
              </a:rPr>
              <a:t>   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=   extremely high </a:t>
            </a:r>
          </a:p>
          <a:p>
            <a:pPr marL="292100" indent="-292100">
              <a:spcBef>
                <a:spcPct val="20000"/>
              </a:spcBef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						  (approx. infinity)</a:t>
            </a:r>
          </a:p>
          <a:p>
            <a:pPr marL="292100" indent="-292100">
              <a:spcBef>
                <a:spcPct val="20000"/>
              </a:spcBef>
              <a:buFontTx/>
              <a:buChar char="•"/>
            </a:pPr>
            <a:endParaRPr lang="en-GB" sz="1400">
              <a:latin typeface="Verdana" pitchFamily="34" charset="0"/>
            </a:endParaRPr>
          </a:p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The </a:t>
            </a:r>
            <a:r>
              <a:rPr lang="en-GB" sz="2400" i="1">
                <a:latin typeface="Verdana" pitchFamily="34" charset="0"/>
              </a:rPr>
              <a:t>output impedance Z</a:t>
            </a:r>
            <a:r>
              <a:rPr lang="en-GB" sz="2400" i="1" baseline="-25000">
                <a:latin typeface="Verdana" pitchFamily="34" charset="0"/>
              </a:rPr>
              <a:t>out</a:t>
            </a:r>
            <a:r>
              <a:rPr lang="en-GB" sz="2400">
                <a:latin typeface="Verdana" pitchFamily="34" charset="0"/>
              </a:rPr>
              <a:t>   =   extremely low </a:t>
            </a:r>
          </a:p>
          <a:p>
            <a:pPr marL="292100" indent="-292100">
              <a:spcBef>
                <a:spcPct val="20000"/>
              </a:spcBef>
            </a:pPr>
            <a:r>
              <a:rPr lang="en-GB" sz="2400">
                <a:latin typeface="Verdana" pitchFamily="34" charset="0"/>
              </a:rPr>
              <a:t>						      (approx. zero)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Non-Inverting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8" grpId="0" autoUpdateAnimBg="0"/>
      <p:bldP spid="123910" grpId="0" autoUpdateAnimBg="0"/>
      <p:bldP spid="12391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98488" y="465138"/>
            <a:ext cx="3300412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GB" sz="3200" b="1">
                <a:latin typeface="Times New Roman" pitchFamily="18" charset="0"/>
              </a:rPr>
              <a:t>EXAMPLE 23-1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14338" y="2974975"/>
            <a:ext cx="74834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en-GB" sz="2400"/>
              <a:t>For the amplifier above 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</a:pPr>
            <a:r>
              <a:rPr lang="en-GB" sz="2400"/>
              <a:t>Determine the voltage gain, A</a:t>
            </a:r>
            <a:r>
              <a:rPr lang="en-GB" sz="2400" baseline="-25000"/>
              <a:t>v</a:t>
            </a:r>
            <a:r>
              <a:rPr lang="en-GB" sz="2400"/>
              <a:t> 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b"/>
            </a:pPr>
            <a:r>
              <a:rPr lang="en-GB" sz="2400"/>
              <a:t>Determine the output voltage, V</a:t>
            </a:r>
            <a:r>
              <a:rPr lang="en-GB" sz="2400" baseline="-25000"/>
              <a:t>o</a:t>
            </a:r>
            <a:r>
              <a:rPr lang="en-GB" sz="2400"/>
              <a:t> 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c"/>
            </a:pPr>
            <a:r>
              <a:rPr lang="en-GB" sz="2400"/>
              <a:t>Sketch the input and output voltage waveforms with phase relation.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d"/>
            </a:pPr>
            <a:r>
              <a:rPr lang="en-GB" sz="2400"/>
              <a:t>Sketch the output waveform if the value of R</a:t>
            </a:r>
            <a:r>
              <a:rPr lang="en-GB" sz="2400" baseline="-25000"/>
              <a:t>f</a:t>
            </a:r>
            <a:r>
              <a:rPr lang="en-GB" sz="2400"/>
              <a:t> is first changed to 90 k</a:t>
            </a:r>
            <a:r>
              <a:rPr lang="en-GB" sz="2400">
                <a:latin typeface="Symbol" pitchFamily="18" charset="2"/>
              </a:rPr>
              <a:t>W</a:t>
            </a:r>
            <a:r>
              <a:rPr lang="en-GB" sz="2400"/>
              <a:t> and later 190 k</a:t>
            </a:r>
            <a:r>
              <a:rPr lang="en-GB" sz="2400">
                <a:latin typeface="Symbol" pitchFamily="18" charset="2"/>
              </a:rPr>
              <a:t>W.</a:t>
            </a:r>
            <a:endParaRPr lang="en-GB" sz="2400"/>
          </a:p>
        </p:txBody>
      </p:sp>
      <p:grpSp>
        <p:nvGrpSpPr>
          <p:cNvPr id="13317" name="Group 55"/>
          <p:cNvGrpSpPr>
            <a:grpSpLocks/>
          </p:cNvGrpSpPr>
          <p:nvPr/>
        </p:nvGrpSpPr>
        <p:grpSpPr bwMode="auto">
          <a:xfrm>
            <a:off x="4483100" y="0"/>
            <a:ext cx="4660900" cy="3694113"/>
            <a:chOff x="1152" y="145"/>
            <a:chExt cx="2688" cy="2132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920" y="208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352" y="877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352" y="877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2352" y="1261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>
              <a:off x="2160" y="141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1824" y="102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2016" y="541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778" y="541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3216" y="541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3024" y="126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2352" y="1237"/>
              <a:ext cx="19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+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>
              <a:off x="2352" y="877"/>
              <a:ext cx="24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3330" name="Text Box 19"/>
            <p:cNvSpPr txBox="1">
              <a:spLocks noChangeArrowheads="1"/>
            </p:cNvSpPr>
            <p:nvPr/>
          </p:nvSpPr>
          <p:spPr bwMode="auto">
            <a:xfrm>
              <a:off x="2366" y="145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f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3456" y="92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o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332" name="Text Box 21"/>
            <p:cNvSpPr txBox="1">
              <a:spLocks noChangeArrowheads="1"/>
            </p:cNvSpPr>
            <p:nvPr/>
          </p:nvSpPr>
          <p:spPr bwMode="auto">
            <a:xfrm>
              <a:off x="2004" y="727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-</a:t>
              </a: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13333" name="Group 22"/>
            <p:cNvGrpSpPr>
              <a:grpSpLocks/>
            </p:cNvGrpSpPr>
            <p:nvPr/>
          </p:nvGrpSpPr>
          <p:grpSpPr bwMode="auto">
            <a:xfrm>
              <a:off x="1152" y="1021"/>
              <a:ext cx="96" cy="336"/>
              <a:chOff x="720" y="1680"/>
              <a:chExt cx="96" cy="336"/>
            </a:xfrm>
          </p:grpSpPr>
          <p:sp>
            <p:nvSpPr>
              <p:cNvPr id="13358" name="Line 23"/>
              <p:cNvSpPr>
                <a:spLocks noChangeShapeType="1"/>
              </p:cNvSpPr>
              <p:nvPr/>
            </p:nvSpPr>
            <p:spPr bwMode="auto">
              <a:xfrm flipV="1">
                <a:off x="7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9" name="Line 24"/>
              <p:cNvSpPr>
                <a:spLocks noChangeShapeType="1"/>
              </p:cNvSpPr>
              <p:nvPr/>
            </p:nvSpPr>
            <p:spPr bwMode="auto">
              <a:xfrm>
                <a:off x="720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60" name="Line 25"/>
              <p:cNvSpPr>
                <a:spLocks noChangeShapeType="1"/>
              </p:cNvSpPr>
              <p:nvPr/>
            </p:nvSpPr>
            <p:spPr bwMode="auto">
              <a:xfrm flipH="1">
                <a:off x="768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61" name="Line 26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34" name="Text Box 27"/>
            <p:cNvSpPr txBox="1">
              <a:spLocks noChangeArrowheads="1"/>
            </p:cNvSpPr>
            <p:nvPr/>
          </p:nvSpPr>
          <p:spPr bwMode="auto">
            <a:xfrm>
              <a:off x="1992" y="1113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335" name="Line 28"/>
            <p:cNvSpPr>
              <a:spLocks noChangeShapeType="1"/>
            </p:cNvSpPr>
            <p:nvPr/>
          </p:nvSpPr>
          <p:spPr bwMode="auto">
            <a:xfrm>
              <a:off x="2016" y="54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6" name="Line 29"/>
            <p:cNvSpPr>
              <a:spLocks noChangeShapeType="1"/>
            </p:cNvSpPr>
            <p:nvPr/>
          </p:nvSpPr>
          <p:spPr bwMode="auto">
            <a:xfrm flipH="1">
              <a:off x="1200" y="10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337" name="Group 31"/>
            <p:cNvGrpSpPr>
              <a:grpSpLocks/>
            </p:cNvGrpSpPr>
            <p:nvPr/>
          </p:nvGrpSpPr>
          <p:grpSpPr bwMode="auto">
            <a:xfrm>
              <a:off x="2016" y="1413"/>
              <a:ext cx="288" cy="864"/>
              <a:chOff x="864" y="2064"/>
              <a:chExt cx="288" cy="864"/>
            </a:xfrm>
          </p:grpSpPr>
          <p:sp>
            <p:nvSpPr>
              <p:cNvPr id="13352" name="Line 32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3" name="Line 33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4" name="Oval 34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5" name="Line 35"/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6" name="Line 36"/>
              <p:cNvSpPr>
                <a:spLocks noChangeShapeType="1"/>
              </p:cNvSpPr>
              <p:nvPr/>
            </p:nvSpPr>
            <p:spPr bwMode="auto">
              <a:xfrm flipH="1">
                <a:off x="1008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7" name="Line 37"/>
              <p:cNvSpPr>
                <a:spLocks noChangeShapeType="1"/>
              </p:cNvSpPr>
              <p:nvPr/>
            </p:nvSpPr>
            <p:spPr bwMode="auto">
              <a:xfrm flipH="1" flipV="1">
                <a:off x="960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38" name="Text Box 38"/>
            <p:cNvSpPr txBox="1">
              <a:spLocks noChangeArrowheads="1"/>
            </p:cNvSpPr>
            <p:nvPr/>
          </p:nvSpPr>
          <p:spPr bwMode="auto">
            <a:xfrm>
              <a:off x="1512" y="613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i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3339" name="Text Box 39"/>
            <p:cNvSpPr txBox="1">
              <a:spLocks noChangeArrowheads="1"/>
            </p:cNvSpPr>
            <p:nvPr/>
          </p:nvSpPr>
          <p:spPr bwMode="auto">
            <a:xfrm>
              <a:off x="1662" y="169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i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340" name="Text Box 41"/>
            <p:cNvSpPr txBox="1">
              <a:spLocks noChangeArrowheads="1"/>
            </p:cNvSpPr>
            <p:nvPr/>
          </p:nvSpPr>
          <p:spPr bwMode="auto">
            <a:xfrm>
              <a:off x="1374" y="1075"/>
              <a:ext cx="5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10k</a:t>
              </a:r>
              <a:r>
                <a:rPr lang="en-GB" sz="2000">
                  <a:latin typeface="Symbol" pitchFamily="18" charset="2"/>
                </a:rPr>
                <a:t>W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341" name="Text Box 42"/>
            <p:cNvSpPr txBox="1">
              <a:spLocks noChangeArrowheads="1"/>
            </p:cNvSpPr>
            <p:nvPr/>
          </p:nvSpPr>
          <p:spPr bwMode="auto">
            <a:xfrm>
              <a:off x="2658" y="177"/>
              <a:ext cx="7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(40k</a:t>
              </a:r>
              <a:r>
                <a:rPr lang="en-GB" sz="2000">
                  <a:latin typeface="Symbol" pitchFamily="18" charset="2"/>
                </a:rPr>
                <a:t>W)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342" name="Text Box 43"/>
            <p:cNvSpPr txBox="1">
              <a:spLocks noChangeArrowheads="1"/>
            </p:cNvSpPr>
            <p:nvPr/>
          </p:nvSpPr>
          <p:spPr bwMode="auto">
            <a:xfrm>
              <a:off x="2304" y="1701"/>
              <a:ext cx="7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2 V</a:t>
              </a:r>
              <a:r>
                <a:rPr lang="en-GB" sz="2400" baseline="-25000">
                  <a:latin typeface="Times New Roman" pitchFamily="18" charset="0"/>
                </a:rPr>
                <a:t>(p-p)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343" name="Freeform 45"/>
            <p:cNvSpPr>
              <a:spLocks/>
            </p:cNvSpPr>
            <p:nvPr/>
          </p:nvSpPr>
          <p:spPr bwMode="auto">
            <a:xfrm>
              <a:off x="1538" y="934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4" name="Freeform 46"/>
            <p:cNvSpPr>
              <a:spLocks/>
            </p:cNvSpPr>
            <p:nvPr/>
          </p:nvSpPr>
          <p:spPr bwMode="auto">
            <a:xfrm>
              <a:off x="2498" y="460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345" name="Group 47"/>
            <p:cNvGrpSpPr>
              <a:grpSpLocks/>
            </p:cNvGrpSpPr>
            <p:nvPr/>
          </p:nvGrpSpPr>
          <p:grpSpPr bwMode="auto">
            <a:xfrm>
              <a:off x="2078" y="1758"/>
              <a:ext cx="162" cy="192"/>
              <a:chOff x="2115" y="13020"/>
              <a:chExt cx="960" cy="1530"/>
            </a:xfrm>
          </p:grpSpPr>
          <p:sp>
            <p:nvSpPr>
              <p:cNvPr id="13350" name="Freeform 48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1" name="Freeform 49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46" name="Line 51"/>
            <p:cNvSpPr>
              <a:spLocks noChangeShapeType="1"/>
            </p:cNvSpPr>
            <p:nvPr/>
          </p:nvSpPr>
          <p:spPr bwMode="auto">
            <a:xfrm flipH="1" flipV="1">
              <a:off x="2688" y="8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7" name="Text Box 52"/>
            <p:cNvSpPr txBox="1">
              <a:spLocks noChangeArrowheads="1"/>
            </p:cNvSpPr>
            <p:nvPr/>
          </p:nvSpPr>
          <p:spPr bwMode="auto">
            <a:xfrm>
              <a:off x="2714" y="76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13348" name="Line 53"/>
            <p:cNvSpPr>
              <a:spLocks noChangeShapeType="1"/>
            </p:cNvSpPr>
            <p:nvPr/>
          </p:nvSpPr>
          <p:spPr bwMode="auto">
            <a:xfrm flipH="1">
              <a:off x="2664" y="14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9" name="Text Box 54"/>
            <p:cNvSpPr txBox="1">
              <a:spLocks noChangeArrowheads="1"/>
            </p:cNvSpPr>
            <p:nvPr/>
          </p:nvSpPr>
          <p:spPr bwMode="auto">
            <a:xfrm>
              <a:off x="2714" y="148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4745038" y="-28575"/>
            <a:ext cx="4527550" cy="3576638"/>
            <a:chOff x="1152" y="145"/>
            <a:chExt cx="2688" cy="2132"/>
          </a:xfrm>
        </p:grpSpPr>
        <p:sp>
          <p:nvSpPr>
            <p:cNvPr id="14374" name="Line 5"/>
            <p:cNvSpPr>
              <a:spLocks noChangeShapeType="1"/>
            </p:cNvSpPr>
            <p:nvPr/>
          </p:nvSpPr>
          <p:spPr bwMode="auto">
            <a:xfrm>
              <a:off x="1920" y="208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5" name="Line 6"/>
            <p:cNvSpPr>
              <a:spLocks noChangeShapeType="1"/>
            </p:cNvSpPr>
            <p:nvPr/>
          </p:nvSpPr>
          <p:spPr bwMode="auto">
            <a:xfrm>
              <a:off x="2352" y="877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6" name="Line 7"/>
            <p:cNvSpPr>
              <a:spLocks noChangeShapeType="1"/>
            </p:cNvSpPr>
            <p:nvPr/>
          </p:nvSpPr>
          <p:spPr bwMode="auto">
            <a:xfrm>
              <a:off x="2352" y="877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7" name="Line 8"/>
            <p:cNvSpPr>
              <a:spLocks noChangeShapeType="1"/>
            </p:cNvSpPr>
            <p:nvPr/>
          </p:nvSpPr>
          <p:spPr bwMode="auto">
            <a:xfrm flipV="1">
              <a:off x="2352" y="1261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8" name="Line 9"/>
            <p:cNvSpPr>
              <a:spLocks noChangeShapeType="1"/>
            </p:cNvSpPr>
            <p:nvPr/>
          </p:nvSpPr>
          <p:spPr bwMode="auto">
            <a:xfrm flipH="1">
              <a:off x="2160" y="141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9" name="Line 10"/>
            <p:cNvSpPr>
              <a:spLocks noChangeShapeType="1"/>
            </p:cNvSpPr>
            <p:nvPr/>
          </p:nvSpPr>
          <p:spPr bwMode="auto">
            <a:xfrm flipH="1">
              <a:off x="1824" y="102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80" name="Line 11"/>
            <p:cNvSpPr>
              <a:spLocks noChangeShapeType="1"/>
            </p:cNvSpPr>
            <p:nvPr/>
          </p:nvSpPr>
          <p:spPr bwMode="auto">
            <a:xfrm>
              <a:off x="2016" y="541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81" name="Line 12"/>
            <p:cNvSpPr>
              <a:spLocks noChangeShapeType="1"/>
            </p:cNvSpPr>
            <p:nvPr/>
          </p:nvSpPr>
          <p:spPr bwMode="auto">
            <a:xfrm>
              <a:off x="2778" y="541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82" name="Line 13"/>
            <p:cNvSpPr>
              <a:spLocks noChangeShapeType="1"/>
            </p:cNvSpPr>
            <p:nvPr/>
          </p:nvSpPr>
          <p:spPr bwMode="auto">
            <a:xfrm>
              <a:off x="3216" y="541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83" name="Line 14"/>
            <p:cNvSpPr>
              <a:spLocks noChangeShapeType="1"/>
            </p:cNvSpPr>
            <p:nvPr/>
          </p:nvSpPr>
          <p:spPr bwMode="auto">
            <a:xfrm>
              <a:off x="3024" y="126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84" name="Text Box 15"/>
            <p:cNvSpPr txBox="1">
              <a:spLocks noChangeArrowheads="1"/>
            </p:cNvSpPr>
            <p:nvPr/>
          </p:nvSpPr>
          <p:spPr bwMode="auto">
            <a:xfrm>
              <a:off x="2352" y="1237"/>
              <a:ext cx="19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+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4385" name="Text Box 16"/>
            <p:cNvSpPr txBox="1">
              <a:spLocks noChangeArrowheads="1"/>
            </p:cNvSpPr>
            <p:nvPr/>
          </p:nvSpPr>
          <p:spPr bwMode="auto">
            <a:xfrm>
              <a:off x="2352" y="877"/>
              <a:ext cx="240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4386" name="Text Box 17"/>
            <p:cNvSpPr txBox="1">
              <a:spLocks noChangeArrowheads="1"/>
            </p:cNvSpPr>
            <p:nvPr/>
          </p:nvSpPr>
          <p:spPr bwMode="auto">
            <a:xfrm>
              <a:off x="2366" y="145"/>
              <a:ext cx="480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f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4387" name="Text Box 18"/>
            <p:cNvSpPr txBox="1">
              <a:spLocks noChangeArrowheads="1"/>
            </p:cNvSpPr>
            <p:nvPr/>
          </p:nvSpPr>
          <p:spPr bwMode="auto">
            <a:xfrm>
              <a:off x="3456" y="925"/>
              <a:ext cx="38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o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88" name="Text Box 19"/>
            <p:cNvSpPr txBox="1">
              <a:spLocks noChangeArrowheads="1"/>
            </p:cNvSpPr>
            <p:nvPr/>
          </p:nvSpPr>
          <p:spPr bwMode="auto">
            <a:xfrm>
              <a:off x="2004" y="727"/>
              <a:ext cx="38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-</a:t>
              </a: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14389" name="Group 20"/>
            <p:cNvGrpSpPr>
              <a:grpSpLocks/>
            </p:cNvGrpSpPr>
            <p:nvPr/>
          </p:nvGrpSpPr>
          <p:grpSpPr bwMode="auto">
            <a:xfrm>
              <a:off x="1152" y="1021"/>
              <a:ext cx="96" cy="336"/>
              <a:chOff x="720" y="1680"/>
              <a:chExt cx="96" cy="336"/>
            </a:xfrm>
          </p:grpSpPr>
          <p:sp>
            <p:nvSpPr>
              <p:cNvPr id="14414" name="Line 21"/>
              <p:cNvSpPr>
                <a:spLocks noChangeShapeType="1"/>
              </p:cNvSpPr>
              <p:nvPr/>
            </p:nvSpPr>
            <p:spPr bwMode="auto">
              <a:xfrm flipV="1">
                <a:off x="7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5" name="Line 22"/>
              <p:cNvSpPr>
                <a:spLocks noChangeShapeType="1"/>
              </p:cNvSpPr>
              <p:nvPr/>
            </p:nvSpPr>
            <p:spPr bwMode="auto">
              <a:xfrm>
                <a:off x="720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6" name="Line 23"/>
              <p:cNvSpPr>
                <a:spLocks noChangeShapeType="1"/>
              </p:cNvSpPr>
              <p:nvPr/>
            </p:nvSpPr>
            <p:spPr bwMode="auto">
              <a:xfrm flipH="1">
                <a:off x="768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7" name="Line 24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4390" name="Text Box 25"/>
            <p:cNvSpPr txBox="1">
              <a:spLocks noChangeArrowheads="1"/>
            </p:cNvSpPr>
            <p:nvPr/>
          </p:nvSpPr>
          <p:spPr bwMode="auto">
            <a:xfrm>
              <a:off x="1992" y="1113"/>
              <a:ext cx="38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91" name="Line 26"/>
            <p:cNvSpPr>
              <a:spLocks noChangeShapeType="1"/>
            </p:cNvSpPr>
            <p:nvPr/>
          </p:nvSpPr>
          <p:spPr bwMode="auto">
            <a:xfrm>
              <a:off x="2016" y="54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92" name="Line 27"/>
            <p:cNvSpPr>
              <a:spLocks noChangeShapeType="1"/>
            </p:cNvSpPr>
            <p:nvPr/>
          </p:nvSpPr>
          <p:spPr bwMode="auto">
            <a:xfrm flipH="1">
              <a:off x="1200" y="10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393" name="Group 28"/>
            <p:cNvGrpSpPr>
              <a:grpSpLocks/>
            </p:cNvGrpSpPr>
            <p:nvPr/>
          </p:nvGrpSpPr>
          <p:grpSpPr bwMode="auto">
            <a:xfrm>
              <a:off x="2016" y="1413"/>
              <a:ext cx="288" cy="864"/>
              <a:chOff x="864" y="2064"/>
              <a:chExt cx="288" cy="864"/>
            </a:xfrm>
          </p:grpSpPr>
          <p:sp>
            <p:nvSpPr>
              <p:cNvPr id="14408" name="Line 29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09" name="Line 30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0" name="Oval 31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1" name="Line 32"/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2" name="Line 33"/>
              <p:cNvSpPr>
                <a:spLocks noChangeShapeType="1"/>
              </p:cNvSpPr>
              <p:nvPr/>
            </p:nvSpPr>
            <p:spPr bwMode="auto">
              <a:xfrm flipH="1">
                <a:off x="1008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413" name="Line 34"/>
              <p:cNvSpPr>
                <a:spLocks noChangeShapeType="1"/>
              </p:cNvSpPr>
              <p:nvPr/>
            </p:nvSpPr>
            <p:spPr bwMode="auto">
              <a:xfrm flipH="1" flipV="1">
                <a:off x="960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4394" name="Text Box 35"/>
            <p:cNvSpPr txBox="1">
              <a:spLocks noChangeArrowheads="1"/>
            </p:cNvSpPr>
            <p:nvPr/>
          </p:nvSpPr>
          <p:spPr bwMode="auto">
            <a:xfrm>
              <a:off x="1512" y="613"/>
              <a:ext cx="5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i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4395" name="Text Box 36"/>
            <p:cNvSpPr txBox="1">
              <a:spLocks noChangeArrowheads="1"/>
            </p:cNvSpPr>
            <p:nvPr/>
          </p:nvSpPr>
          <p:spPr bwMode="auto">
            <a:xfrm>
              <a:off x="1662" y="1695"/>
              <a:ext cx="38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i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96" name="Text Box 37"/>
            <p:cNvSpPr txBox="1">
              <a:spLocks noChangeArrowheads="1"/>
            </p:cNvSpPr>
            <p:nvPr/>
          </p:nvSpPr>
          <p:spPr bwMode="auto">
            <a:xfrm>
              <a:off x="1374" y="1075"/>
              <a:ext cx="52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10k</a:t>
              </a:r>
              <a:r>
                <a:rPr lang="en-GB" sz="2000">
                  <a:latin typeface="Symbol" pitchFamily="18" charset="2"/>
                </a:rPr>
                <a:t>W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4397" name="Text Box 38"/>
            <p:cNvSpPr txBox="1">
              <a:spLocks noChangeArrowheads="1"/>
            </p:cNvSpPr>
            <p:nvPr/>
          </p:nvSpPr>
          <p:spPr bwMode="auto">
            <a:xfrm>
              <a:off x="2658" y="177"/>
              <a:ext cx="72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(40k</a:t>
              </a:r>
              <a:r>
                <a:rPr lang="en-GB" sz="2000">
                  <a:latin typeface="Symbol" pitchFamily="18" charset="2"/>
                </a:rPr>
                <a:t>W)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4398" name="Text Box 39"/>
            <p:cNvSpPr txBox="1">
              <a:spLocks noChangeArrowheads="1"/>
            </p:cNvSpPr>
            <p:nvPr/>
          </p:nvSpPr>
          <p:spPr bwMode="auto">
            <a:xfrm>
              <a:off x="2304" y="1701"/>
              <a:ext cx="76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2 V</a:t>
              </a:r>
              <a:r>
                <a:rPr lang="en-GB" sz="2400" baseline="-25000">
                  <a:latin typeface="Times New Roman" pitchFamily="18" charset="0"/>
                </a:rPr>
                <a:t>(p-p)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99" name="Freeform 40"/>
            <p:cNvSpPr>
              <a:spLocks/>
            </p:cNvSpPr>
            <p:nvPr/>
          </p:nvSpPr>
          <p:spPr bwMode="auto">
            <a:xfrm>
              <a:off x="1538" y="934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400" name="Freeform 41"/>
            <p:cNvSpPr>
              <a:spLocks/>
            </p:cNvSpPr>
            <p:nvPr/>
          </p:nvSpPr>
          <p:spPr bwMode="auto">
            <a:xfrm>
              <a:off x="2498" y="460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401" name="Group 42"/>
            <p:cNvGrpSpPr>
              <a:grpSpLocks/>
            </p:cNvGrpSpPr>
            <p:nvPr/>
          </p:nvGrpSpPr>
          <p:grpSpPr bwMode="auto">
            <a:xfrm>
              <a:off x="2078" y="1758"/>
              <a:ext cx="162" cy="192"/>
              <a:chOff x="2115" y="13020"/>
              <a:chExt cx="960" cy="1530"/>
            </a:xfrm>
          </p:grpSpPr>
          <p:sp>
            <p:nvSpPr>
              <p:cNvPr id="14406" name="Freeform 43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07" name="Freeform 44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402" name="Line 45"/>
            <p:cNvSpPr>
              <a:spLocks noChangeShapeType="1"/>
            </p:cNvSpPr>
            <p:nvPr/>
          </p:nvSpPr>
          <p:spPr bwMode="auto">
            <a:xfrm flipH="1" flipV="1">
              <a:off x="2688" y="8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403" name="Text Box 46"/>
            <p:cNvSpPr txBox="1">
              <a:spLocks noChangeArrowheads="1"/>
            </p:cNvSpPr>
            <p:nvPr/>
          </p:nvSpPr>
          <p:spPr bwMode="auto">
            <a:xfrm>
              <a:off x="2714" y="761"/>
              <a:ext cx="5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14404" name="Line 47"/>
            <p:cNvSpPr>
              <a:spLocks noChangeShapeType="1"/>
            </p:cNvSpPr>
            <p:nvPr/>
          </p:nvSpPr>
          <p:spPr bwMode="auto">
            <a:xfrm flipH="1">
              <a:off x="2664" y="14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405" name="Text Box 48"/>
            <p:cNvSpPr txBox="1">
              <a:spLocks noChangeArrowheads="1"/>
            </p:cNvSpPr>
            <p:nvPr/>
          </p:nvSpPr>
          <p:spPr bwMode="auto">
            <a:xfrm>
              <a:off x="2714" y="1481"/>
              <a:ext cx="5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14340" name="Rectangle 49"/>
          <p:cNvSpPr>
            <a:spLocks noChangeArrowheads="1"/>
          </p:cNvSpPr>
          <p:nvPr/>
        </p:nvSpPr>
        <p:spPr bwMode="auto">
          <a:xfrm>
            <a:off x="361950" y="244475"/>
            <a:ext cx="20097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GB" sz="2400" b="1"/>
              <a:t>Solution :</a:t>
            </a:r>
          </a:p>
        </p:txBody>
      </p:sp>
      <p:sp>
        <p:nvSpPr>
          <p:cNvPr id="194610" name="Rectangle 50"/>
          <p:cNvSpPr>
            <a:spLocks noChangeArrowheads="1"/>
          </p:cNvSpPr>
          <p:nvPr/>
        </p:nvSpPr>
        <p:spPr bwMode="auto">
          <a:xfrm>
            <a:off x="209550" y="981075"/>
            <a:ext cx="32035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The voltage gain,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  <a:defRPr/>
            </a:pPr>
            <a:endParaRPr lang="en-GB" sz="24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a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b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graphicFrame>
        <p:nvGraphicFramePr>
          <p:cNvPr id="194611" name="Object 51"/>
          <p:cNvGraphicFramePr>
            <a:graphicFrameLocks noChangeAspect="1"/>
          </p:cNvGraphicFramePr>
          <p:nvPr/>
        </p:nvGraphicFramePr>
        <p:xfrm>
          <a:off x="617538" y="1428750"/>
          <a:ext cx="310832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3" imgW="1422400" imgH="914400" progId="Equation.3">
                  <p:embed/>
                </p:oleObj>
              </mc:Choice>
              <mc:Fallback>
                <p:oleObj name="Equation" r:id="rId3" imgW="1422400" imgH="914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1428750"/>
                        <a:ext cx="3108325" cy="2001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2" name="Text Box 52"/>
          <p:cNvSpPr txBox="1">
            <a:spLocks noChangeArrowheads="1"/>
          </p:cNvSpPr>
          <p:nvPr/>
        </p:nvSpPr>
        <p:spPr bwMode="auto">
          <a:xfrm>
            <a:off x="1200150" y="4235450"/>
            <a:ext cx="2927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o</a:t>
            </a:r>
            <a:r>
              <a:rPr lang="en-GB" sz="2400">
                <a:latin typeface="Verdana" pitchFamily="34" charset="0"/>
              </a:rPr>
              <a:t> = A</a:t>
            </a:r>
            <a:r>
              <a:rPr lang="en-GB" sz="2400" baseline="-25000">
                <a:latin typeface="Verdana" pitchFamily="34" charset="0"/>
              </a:rPr>
              <a:t>cl</a:t>
            </a:r>
            <a:r>
              <a:rPr lang="en-GB" sz="2400">
                <a:latin typeface="Verdana" pitchFamily="34" charset="0"/>
              </a:rPr>
              <a:t> V</a:t>
            </a:r>
            <a:r>
              <a:rPr lang="en-GB" sz="2400" baseline="-25000">
                <a:latin typeface="Verdana" pitchFamily="34" charset="0"/>
              </a:rPr>
              <a:t>i</a:t>
            </a:r>
            <a:r>
              <a:rPr lang="en-GB" sz="2400">
                <a:latin typeface="Verdan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5 x 2Vp-p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</a:t>
            </a:r>
            <a:r>
              <a:rPr lang="en-GB" sz="2400" u="sng">
                <a:latin typeface="Verdana" pitchFamily="34" charset="0"/>
              </a:rPr>
              <a:t>10 V(p-p)</a:t>
            </a:r>
          </a:p>
        </p:txBody>
      </p:sp>
      <p:sp>
        <p:nvSpPr>
          <p:cNvPr id="194613" name="Rectangle 53"/>
          <p:cNvSpPr>
            <a:spLocks noChangeArrowheads="1"/>
          </p:cNvSpPr>
          <p:nvPr/>
        </p:nvSpPr>
        <p:spPr bwMode="auto">
          <a:xfrm>
            <a:off x="663575" y="3740150"/>
            <a:ext cx="301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1000" indent="-381000">
              <a:spcBef>
                <a:spcPct val="20000"/>
              </a:spcBef>
              <a:buFontTx/>
              <a:buChar char="b"/>
            </a:pPr>
            <a:r>
              <a:rPr lang="en-GB" sz="2400">
                <a:latin typeface="Times New Roman" pitchFamily="18" charset="0"/>
              </a:rPr>
              <a:t>The output voltage, </a:t>
            </a:r>
          </a:p>
        </p:txBody>
      </p:sp>
      <p:sp>
        <p:nvSpPr>
          <p:cNvPr id="194615" name="Rectangle 55"/>
          <p:cNvSpPr>
            <a:spLocks noChangeArrowheads="1"/>
          </p:cNvSpPr>
          <p:nvPr/>
        </p:nvSpPr>
        <p:spPr bwMode="auto">
          <a:xfrm>
            <a:off x="4454525" y="0"/>
            <a:ext cx="4689475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94616" name="Group 56"/>
          <p:cNvGrpSpPr>
            <a:grpSpLocks/>
          </p:cNvGrpSpPr>
          <p:nvPr/>
        </p:nvGrpSpPr>
        <p:grpSpPr bwMode="auto">
          <a:xfrm>
            <a:off x="4381500" y="1300163"/>
            <a:ext cx="4762500" cy="4991100"/>
            <a:chOff x="1032" y="632"/>
            <a:chExt cx="3000" cy="3144"/>
          </a:xfrm>
        </p:grpSpPr>
        <p:sp>
          <p:nvSpPr>
            <p:cNvPr id="14371" name="Line 57"/>
            <p:cNvSpPr>
              <a:spLocks noChangeShapeType="1"/>
            </p:cNvSpPr>
            <p:nvPr/>
          </p:nvSpPr>
          <p:spPr bwMode="auto">
            <a:xfrm flipV="1">
              <a:off x="1248" y="632"/>
              <a:ext cx="0" cy="3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2" name="Line 58"/>
            <p:cNvSpPr>
              <a:spLocks noChangeShapeType="1"/>
            </p:cNvSpPr>
            <p:nvPr/>
          </p:nvSpPr>
          <p:spPr bwMode="auto">
            <a:xfrm>
              <a:off x="1032" y="2216"/>
              <a:ext cx="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3" name="Oval 59"/>
            <p:cNvSpPr>
              <a:spLocks noChangeArrowheads="1"/>
            </p:cNvSpPr>
            <p:nvPr/>
          </p:nvSpPr>
          <p:spPr bwMode="auto">
            <a:xfrm>
              <a:off x="1176" y="2144"/>
              <a:ext cx="160" cy="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4620" name="Group 60"/>
          <p:cNvGrpSpPr>
            <a:grpSpLocks/>
          </p:cNvGrpSpPr>
          <p:nvPr/>
        </p:nvGrpSpPr>
        <p:grpSpPr bwMode="auto">
          <a:xfrm>
            <a:off x="4038600" y="3217863"/>
            <a:ext cx="5105400" cy="1587500"/>
            <a:chOff x="816" y="1840"/>
            <a:chExt cx="3216" cy="1000"/>
          </a:xfrm>
        </p:grpSpPr>
        <p:sp>
          <p:nvSpPr>
            <p:cNvPr id="14360" name="Text Box 61"/>
            <p:cNvSpPr txBox="1">
              <a:spLocks noChangeArrowheads="1"/>
            </p:cNvSpPr>
            <p:nvPr/>
          </p:nvSpPr>
          <p:spPr bwMode="auto">
            <a:xfrm>
              <a:off x="3640" y="2552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400" baseline="-25000">
                  <a:solidFill>
                    <a:srgbClr val="66FFFF"/>
                  </a:solidFill>
                  <a:latin typeface="Verdana" pitchFamily="34" charset="0"/>
                </a:rPr>
                <a:t>i</a:t>
              </a:r>
              <a:endParaRPr lang="en-GB" sz="2400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4361" name="Text Box 62"/>
            <p:cNvSpPr txBox="1">
              <a:spLocks noChangeArrowheads="1"/>
            </p:cNvSpPr>
            <p:nvPr/>
          </p:nvSpPr>
          <p:spPr bwMode="auto">
            <a:xfrm>
              <a:off x="816" y="18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000">
                  <a:solidFill>
                    <a:srgbClr val="66FFFF"/>
                  </a:solidFill>
                  <a:latin typeface="Verdana" pitchFamily="34" charset="0"/>
                </a:rPr>
                <a:t>1V</a:t>
              </a:r>
            </a:p>
          </p:txBody>
        </p:sp>
        <p:grpSp>
          <p:nvGrpSpPr>
            <p:cNvPr id="14362" name="Group 63"/>
            <p:cNvGrpSpPr>
              <a:grpSpLocks/>
            </p:cNvGrpSpPr>
            <p:nvPr/>
          </p:nvGrpSpPr>
          <p:grpSpPr bwMode="auto">
            <a:xfrm>
              <a:off x="1252" y="1972"/>
              <a:ext cx="2328" cy="468"/>
              <a:chOff x="1252" y="1916"/>
              <a:chExt cx="2544" cy="620"/>
            </a:xfrm>
          </p:grpSpPr>
          <p:grpSp>
            <p:nvGrpSpPr>
              <p:cNvPr id="14365" name="Group 64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4369" name="Freeform 65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70" name="Freeform 66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366" name="Group 67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4367" name="Freeform 68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68" name="Freeform 69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4363" name="Line 70"/>
            <p:cNvSpPr>
              <a:spLocks noChangeShapeType="1"/>
            </p:cNvSpPr>
            <p:nvPr/>
          </p:nvSpPr>
          <p:spPr bwMode="auto">
            <a:xfrm flipH="1" flipV="1">
              <a:off x="3392" y="2424"/>
              <a:ext cx="232" cy="22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4" name="Line 71"/>
            <p:cNvSpPr>
              <a:spLocks noChangeShapeType="1"/>
            </p:cNvSpPr>
            <p:nvPr/>
          </p:nvSpPr>
          <p:spPr bwMode="auto">
            <a:xfrm flipH="1">
              <a:off x="1264" y="1976"/>
              <a:ext cx="192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94646" name="Group 86"/>
          <p:cNvGrpSpPr>
            <a:grpSpLocks/>
          </p:cNvGrpSpPr>
          <p:nvPr/>
        </p:nvGrpSpPr>
        <p:grpSpPr bwMode="auto">
          <a:xfrm>
            <a:off x="3783013" y="1912938"/>
            <a:ext cx="5008562" cy="2892425"/>
            <a:chOff x="2383" y="1205"/>
            <a:chExt cx="3155" cy="1822"/>
          </a:xfrm>
        </p:grpSpPr>
        <p:sp>
          <p:nvSpPr>
            <p:cNvPr id="14349" name="Text Box 74"/>
            <p:cNvSpPr txBox="1">
              <a:spLocks noChangeArrowheads="1"/>
            </p:cNvSpPr>
            <p:nvPr/>
          </p:nvSpPr>
          <p:spPr bwMode="auto">
            <a:xfrm>
              <a:off x="2383" y="1627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000">
                  <a:solidFill>
                    <a:srgbClr val="FF66FF"/>
                  </a:solidFill>
                  <a:latin typeface="Verdana" pitchFamily="34" charset="0"/>
                </a:rPr>
                <a:t>5V</a:t>
              </a:r>
            </a:p>
          </p:txBody>
        </p:sp>
        <p:sp>
          <p:nvSpPr>
            <p:cNvPr id="14350" name="Text Box 73"/>
            <p:cNvSpPr txBox="1">
              <a:spLocks noChangeArrowheads="1"/>
            </p:cNvSpPr>
            <p:nvPr/>
          </p:nvSpPr>
          <p:spPr bwMode="auto">
            <a:xfrm>
              <a:off x="4182" y="1205"/>
              <a:ext cx="1356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  <a:latin typeface="Verdana" pitchFamily="34" charset="0"/>
                </a:rPr>
                <a:t>V</a:t>
              </a:r>
              <a:r>
                <a:rPr lang="en-GB" sz="2400" baseline="-25000">
                  <a:solidFill>
                    <a:schemeClr val="bg1"/>
                  </a:solidFill>
                  <a:latin typeface="Verdana" pitchFamily="34" charset="0"/>
                </a:rPr>
                <a:t>o1</a:t>
              </a:r>
              <a:r>
                <a:rPr lang="en-GB" sz="24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GB" sz="2400">
                  <a:solidFill>
                    <a:schemeClr val="bg1"/>
                  </a:solidFill>
                  <a:latin typeface="Verdana" pitchFamily="34" charset="0"/>
                </a:rPr>
                <a:t>(A</a:t>
              </a:r>
              <a:r>
                <a:rPr lang="en-GB" sz="2400" baseline="-25000">
                  <a:solidFill>
                    <a:schemeClr val="bg1"/>
                  </a:solidFill>
                  <a:latin typeface="Verdana" pitchFamily="34" charset="0"/>
                </a:rPr>
                <a:t>cl</a:t>
              </a:r>
              <a:r>
                <a:rPr lang="en-GB" sz="2400">
                  <a:solidFill>
                    <a:schemeClr val="bg1"/>
                  </a:solidFill>
                  <a:latin typeface="Verdana" pitchFamily="34" charset="0"/>
                </a:rPr>
                <a:t> = 5)</a:t>
              </a:r>
            </a:p>
          </p:txBody>
        </p:sp>
        <p:grpSp>
          <p:nvGrpSpPr>
            <p:cNvPr id="14351" name="Group 75"/>
            <p:cNvGrpSpPr>
              <a:grpSpLocks/>
            </p:cNvGrpSpPr>
            <p:nvPr/>
          </p:nvGrpSpPr>
          <p:grpSpPr bwMode="auto">
            <a:xfrm>
              <a:off x="2980" y="1735"/>
              <a:ext cx="2336" cy="1292"/>
              <a:chOff x="1252" y="1916"/>
              <a:chExt cx="2544" cy="620"/>
            </a:xfrm>
          </p:grpSpPr>
          <p:grpSp>
            <p:nvGrpSpPr>
              <p:cNvPr id="14354" name="Group 76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4358" name="Freeform 77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59" name="Freeform 78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355" name="Group 79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4356" name="Freeform 80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57" name="Freeform 81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4352" name="Line 82"/>
            <p:cNvSpPr>
              <a:spLocks noChangeShapeType="1"/>
            </p:cNvSpPr>
            <p:nvPr/>
          </p:nvSpPr>
          <p:spPr bwMode="auto">
            <a:xfrm flipH="1">
              <a:off x="4504" y="1509"/>
              <a:ext cx="486" cy="286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3" name="Line 83"/>
            <p:cNvSpPr>
              <a:spLocks noChangeShapeType="1"/>
            </p:cNvSpPr>
            <p:nvPr/>
          </p:nvSpPr>
          <p:spPr bwMode="auto">
            <a:xfrm flipH="1">
              <a:off x="2984" y="1731"/>
              <a:ext cx="24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0" grpId="0" autoUpdateAnimBg="0"/>
      <p:bldP spid="194612" grpId="0" autoUpdateAnimBg="0"/>
      <p:bldP spid="194613" grpId="0" autoUpdateAnimBg="0"/>
      <p:bldP spid="1946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4483100" y="0"/>
            <a:ext cx="4660900" cy="3694113"/>
            <a:chOff x="1152" y="145"/>
            <a:chExt cx="2688" cy="2132"/>
          </a:xfrm>
        </p:grpSpPr>
        <p:sp>
          <p:nvSpPr>
            <p:cNvPr id="15397" name="Line 5"/>
            <p:cNvSpPr>
              <a:spLocks noChangeShapeType="1"/>
            </p:cNvSpPr>
            <p:nvPr/>
          </p:nvSpPr>
          <p:spPr bwMode="auto">
            <a:xfrm>
              <a:off x="1920" y="208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8" name="Line 6"/>
            <p:cNvSpPr>
              <a:spLocks noChangeShapeType="1"/>
            </p:cNvSpPr>
            <p:nvPr/>
          </p:nvSpPr>
          <p:spPr bwMode="auto">
            <a:xfrm>
              <a:off x="2352" y="877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9" name="Line 7"/>
            <p:cNvSpPr>
              <a:spLocks noChangeShapeType="1"/>
            </p:cNvSpPr>
            <p:nvPr/>
          </p:nvSpPr>
          <p:spPr bwMode="auto">
            <a:xfrm>
              <a:off x="2352" y="877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0" name="Line 8"/>
            <p:cNvSpPr>
              <a:spLocks noChangeShapeType="1"/>
            </p:cNvSpPr>
            <p:nvPr/>
          </p:nvSpPr>
          <p:spPr bwMode="auto">
            <a:xfrm flipV="1">
              <a:off x="2352" y="1261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1" name="Line 9"/>
            <p:cNvSpPr>
              <a:spLocks noChangeShapeType="1"/>
            </p:cNvSpPr>
            <p:nvPr/>
          </p:nvSpPr>
          <p:spPr bwMode="auto">
            <a:xfrm flipH="1">
              <a:off x="2160" y="141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2" name="Line 10"/>
            <p:cNvSpPr>
              <a:spLocks noChangeShapeType="1"/>
            </p:cNvSpPr>
            <p:nvPr/>
          </p:nvSpPr>
          <p:spPr bwMode="auto">
            <a:xfrm flipH="1">
              <a:off x="1824" y="102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3" name="Line 11"/>
            <p:cNvSpPr>
              <a:spLocks noChangeShapeType="1"/>
            </p:cNvSpPr>
            <p:nvPr/>
          </p:nvSpPr>
          <p:spPr bwMode="auto">
            <a:xfrm>
              <a:off x="2016" y="541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4" name="Line 12"/>
            <p:cNvSpPr>
              <a:spLocks noChangeShapeType="1"/>
            </p:cNvSpPr>
            <p:nvPr/>
          </p:nvSpPr>
          <p:spPr bwMode="auto">
            <a:xfrm>
              <a:off x="2778" y="541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5" name="Line 13"/>
            <p:cNvSpPr>
              <a:spLocks noChangeShapeType="1"/>
            </p:cNvSpPr>
            <p:nvPr/>
          </p:nvSpPr>
          <p:spPr bwMode="auto">
            <a:xfrm>
              <a:off x="3216" y="541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6" name="Line 14"/>
            <p:cNvSpPr>
              <a:spLocks noChangeShapeType="1"/>
            </p:cNvSpPr>
            <p:nvPr/>
          </p:nvSpPr>
          <p:spPr bwMode="auto">
            <a:xfrm>
              <a:off x="3024" y="126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07" name="Text Box 15"/>
            <p:cNvSpPr txBox="1">
              <a:spLocks noChangeArrowheads="1"/>
            </p:cNvSpPr>
            <p:nvPr/>
          </p:nvSpPr>
          <p:spPr bwMode="auto">
            <a:xfrm>
              <a:off x="2352" y="1237"/>
              <a:ext cx="19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+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408" name="Text Box 16"/>
            <p:cNvSpPr txBox="1">
              <a:spLocks noChangeArrowheads="1"/>
            </p:cNvSpPr>
            <p:nvPr/>
          </p:nvSpPr>
          <p:spPr bwMode="auto">
            <a:xfrm>
              <a:off x="2352" y="877"/>
              <a:ext cx="24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5409" name="Text Box 17"/>
            <p:cNvSpPr txBox="1">
              <a:spLocks noChangeArrowheads="1"/>
            </p:cNvSpPr>
            <p:nvPr/>
          </p:nvSpPr>
          <p:spPr bwMode="auto">
            <a:xfrm>
              <a:off x="2366" y="145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f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5410" name="Text Box 18"/>
            <p:cNvSpPr txBox="1">
              <a:spLocks noChangeArrowheads="1"/>
            </p:cNvSpPr>
            <p:nvPr/>
          </p:nvSpPr>
          <p:spPr bwMode="auto">
            <a:xfrm>
              <a:off x="3456" y="92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o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411" name="Text Box 19"/>
            <p:cNvSpPr txBox="1">
              <a:spLocks noChangeArrowheads="1"/>
            </p:cNvSpPr>
            <p:nvPr/>
          </p:nvSpPr>
          <p:spPr bwMode="auto">
            <a:xfrm>
              <a:off x="2004" y="727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-</a:t>
              </a: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15412" name="Group 20"/>
            <p:cNvGrpSpPr>
              <a:grpSpLocks/>
            </p:cNvGrpSpPr>
            <p:nvPr/>
          </p:nvGrpSpPr>
          <p:grpSpPr bwMode="auto">
            <a:xfrm>
              <a:off x="1152" y="1021"/>
              <a:ext cx="96" cy="336"/>
              <a:chOff x="720" y="1680"/>
              <a:chExt cx="96" cy="336"/>
            </a:xfrm>
          </p:grpSpPr>
          <p:sp>
            <p:nvSpPr>
              <p:cNvPr id="15437" name="Line 21"/>
              <p:cNvSpPr>
                <a:spLocks noChangeShapeType="1"/>
              </p:cNvSpPr>
              <p:nvPr/>
            </p:nvSpPr>
            <p:spPr bwMode="auto">
              <a:xfrm flipV="1">
                <a:off x="7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8" name="Line 22"/>
              <p:cNvSpPr>
                <a:spLocks noChangeShapeType="1"/>
              </p:cNvSpPr>
              <p:nvPr/>
            </p:nvSpPr>
            <p:spPr bwMode="auto">
              <a:xfrm>
                <a:off x="720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9" name="Line 23"/>
              <p:cNvSpPr>
                <a:spLocks noChangeShapeType="1"/>
              </p:cNvSpPr>
              <p:nvPr/>
            </p:nvSpPr>
            <p:spPr bwMode="auto">
              <a:xfrm flipH="1">
                <a:off x="768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40" name="Line 24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5413" name="Text Box 25"/>
            <p:cNvSpPr txBox="1">
              <a:spLocks noChangeArrowheads="1"/>
            </p:cNvSpPr>
            <p:nvPr/>
          </p:nvSpPr>
          <p:spPr bwMode="auto">
            <a:xfrm>
              <a:off x="1992" y="1113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414" name="Line 26"/>
            <p:cNvSpPr>
              <a:spLocks noChangeShapeType="1"/>
            </p:cNvSpPr>
            <p:nvPr/>
          </p:nvSpPr>
          <p:spPr bwMode="auto">
            <a:xfrm>
              <a:off x="2016" y="54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15" name="Line 27"/>
            <p:cNvSpPr>
              <a:spLocks noChangeShapeType="1"/>
            </p:cNvSpPr>
            <p:nvPr/>
          </p:nvSpPr>
          <p:spPr bwMode="auto">
            <a:xfrm flipH="1">
              <a:off x="1200" y="10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416" name="Group 28"/>
            <p:cNvGrpSpPr>
              <a:grpSpLocks/>
            </p:cNvGrpSpPr>
            <p:nvPr/>
          </p:nvGrpSpPr>
          <p:grpSpPr bwMode="auto">
            <a:xfrm>
              <a:off x="2016" y="1413"/>
              <a:ext cx="288" cy="864"/>
              <a:chOff x="864" y="2064"/>
              <a:chExt cx="288" cy="864"/>
            </a:xfrm>
          </p:grpSpPr>
          <p:sp>
            <p:nvSpPr>
              <p:cNvPr id="15431" name="Line 29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2" name="Line 30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3" name="Oval 31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4" name="Line 32"/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5" name="Line 33"/>
              <p:cNvSpPr>
                <a:spLocks noChangeShapeType="1"/>
              </p:cNvSpPr>
              <p:nvPr/>
            </p:nvSpPr>
            <p:spPr bwMode="auto">
              <a:xfrm flipH="1">
                <a:off x="1008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36" name="Line 34"/>
              <p:cNvSpPr>
                <a:spLocks noChangeShapeType="1"/>
              </p:cNvSpPr>
              <p:nvPr/>
            </p:nvSpPr>
            <p:spPr bwMode="auto">
              <a:xfrm flipH="1" flipV="1">
                <a:off x="960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5417" name="Text Box 35"/>
            <p:cNvSpPr txBox="1">
              <a:spLocks noChangeArrowheads="1"/>
            </p:cNvSpPr>
            <p:nvPr/>
          </p:nvSpPr>
          <p:spPr bwMode="auto">
            <a:xfrm>
              <a:off x="1512" y="613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i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5418" name="Text Box 36"/>
            <p:cNvSpPr txBox="1">
              <a:spLocks noChangeArrowheads="1"/>
            </p:cNvSpPr>
            <p:nvPr/>
          </p:nvSpPr>
          <p:spPr bwMode="auto">
            <a:xfrm>
              <a:off x="1662" y="169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i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419" name="Text Box 37"/>
            <p:cNvSpPr txBox="1">
              <a:spLocks noChangeArrowheads="1"/>
            </p:cNvSpPr>
            <p:nvPr/>
          </p:nvSpPr>
          <p:spPr bwMode="auto">
            <a:xfrm>
              <a:off x="1374" y="1075"/>
              <a:ext cx="5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10k</a:t>
              </a:r>
              <a:r>
                <a:rPr lang="en-GB" sz="2000">
                  <a:latin typeface="Symbol" pitchFamily="18" charset="2"/>
                </a:rPr>
                <a:t>W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5420" name="Text Box 38"/>
            <p:cNvSpPr txBox="1">
              <a:spLocks noChangeArrowheads="1"/>
            </p:cNvSpPr>
            <p:nvPr/>
          </p:nvSpPr>
          <p:spPr bwMode="auto">
            <a:xfrm>
              <a:off x="2658" y="177"/>
              <a:ext cx="7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(40k</a:t>
              </a:r>
              <a:r>
                <a:rPr lang="en-GB" sz="2000">
                  <a:latin typeface="Symbol" pitchFamily="18" charset="2"/>
                </a:rPr>
                <a:t>W)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5421" name="Text Box 39"/>
            <p:cNvSpPr txBox="1">
              <a:spLocks noChangeArrowheads="1"/>
            </p:cNvSpPr>
            <p:nvPr/>
          </p:nvSpPr>
          <p:spPr bwMode="auto">
            <a:xfrm>
              <a:off x="2304" y="1701"/>
              <a:ext cx="7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2 V</a:t>
              </a:r>
              <a:r>
                <a:rPr lang="en-GB" sz="2400" baseline="-25000">
                  <a:latin typeface="Times New Roman" pitchFamily="18" charset="0"/>
                </a:rPr>
                <a:t>(p-p)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422" name="Freeform 40"/>
            <p:cNvSpPr>
              <a:spLocks/>
            </p:cNvSpPr>
            <p:nvPr/>
          </p:nvSpPr>
          <p:spPr bwMode="auto">
            <a:xfrm>
              <a:off x="1538" y="934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3" name="Freeform 41"/>
            <p:cNvSpPr>
              <a:spLocks/>
            </p:cNvSpPr>
            <p:nvPr/>
          </p:nvSpPr>
          <p:spPr bwMode="auto">
            <a:xfrm>
              <a:off x="2498" y="460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5424" name="Group 42"/>
            <p:cNvGrpSpPr>
              <a:grpSpLocks/>
            </p:cNvGrpSpPr>
            <p:nvPr/>
          </p:nvGrpSpPr>
          <p:grpSpPr bwMode="auto">
            <a:xfrm>
              <a:off x="2078" y="1758"/>
              <a:ext cx="162" cy="192"/>
              <a:chOff x="2115" y="13020"/>
              <a:chExt cx="960" cy="1530"/>
            </a:xfrm>
          </p:grpSpPr>
          <p:sp>
            <p:nvSpPr>
              <p:cNvPr id="15429" name="Freeform 43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30" name="Freeform 44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25" name="Line 45"/>
            <p:cNvSpPr>
              <a:spLocks noChangeShapeType="1"/>
            </p:cNvSpPr>
            <p:nvPr/>
          </p:nvSpPr>
          <p:spPr bwMode="auto">
            <a:xfrm flipH="1" flipV="1">
              <a:off x="2688" y="8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6" name="Text Box 46"/>
            <p:cNvSpPr txBox="1">
              <a:spLocks noChangeArrowheads="1"/>
            </p:cNvSpPr>
            <p:nvPr/>
          </p:nvSpPr>
          <p:spPr bwMode="auto">
            <a:xfrm>
              <a:off x="2714" y="76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15427" name="Line 47"/>
            <p:cNvSpPr>
              <a:spLocks noChangeShapeType="1"/>
            </p:cNvSpPr>
            <p:nvPr/>
          </p:nvSpPr>
          <p:spPr bwMode="auto">
            <a:xfrm flipH="1">
              <a:off x="2664" y="14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8" name="Text Box 48"/>
            <p:cNvSpPr txBox="1">
              <a:spLocks noChangeArrowheads="1"/>
            </p:cNvSpPr>
            <p:nvPr/>
          </p:nvSpPr>
          <p:spPr bwMode="auto">
            <a:xfrm>
              <a:off x="2714" y="148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195633" name="Rectangle 49"/>
          <p:cNvSpPr>
            <a:spLocks noChangeArrowheads="1"/>
          </p:cNvSpPr>
          <p:nvPr/>
        </p:nvSpPr>
        <p:spPr bwMode="auto">
          <a:xfrm>
            <a:off x="279400" y="195263"/>
            <a:ext cx="2941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54013" indent="-354013"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d. Value of R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</a:rPr>
              <a:t>f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 is </a:t>
            </a:r>
          </a:p>
          <a:p>
            <a:pPr marL="354013" indent="-354013"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	changed to 90 k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Symbol" pitchFamily="18" charset="2"/>
              </a:rPr>
              <a:t>W</a:t>
            </a:r>
          </a:p>
        </p:txBody>
      </p:sp>
      <p:sp>
        <p:nvSpPr>
          <p:cNvPr id="195634" name="Rectangle 50"/>
          <p:cNvSpPr>
            <a:spLocks noChangeArrowheads="1"/>
          </p:cNvSpPr>
          <p:nvPr/>
        </p:nvSpPr>
        <p:spPr bwMode="auto">
          <a:xfrm>
            <a:off x="7153275" y="100013"/>
            <a:ext cx="750888" cy="354012"/>
          </a:xfrm>
          <a:prstGeom prst="rect">
            <a:avLst/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90 k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W</a:t>
            </a:r>
          </a:p>
        </p:txBody>
      </p:sp>
      <p:sp>
        <p:nvSpPr>
          <p:cNvPr id="195636" name="Text Box 52"/>
          <p:cNvSpPr txBox="1">
            <a:spLocks noChangeArrowheads="1"/>
          </p:cNvSpPr>
          <p:nvPr/>
        </p:nvSpPr>
        <p:spPr bwMode="auto">
          <a:xfrm>
            <a:off x="603250" y="4264025"/>
            <a:ext cx="25447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o</a:t>
            </a:r>
            <a:r>
              <a:rPr lang="en-GB" sz="2400">
                <a:latin typeface="Verdana" pitchFamily="34" charset="0"/>
              </a:rPr>
              <a:t> = A</a:t>
            </a:r>
            <a:r>
              <a:rPr lang="en-GB" sz="2400" baseline="-25000">
                <a:latin typeface="Verdana" pitchFamily="34" charset="0"/>
              </a:rPr>
              <a:t>cl</a:t>
            </a:r>
            <a:r>
              <a:rPr lang="en-GB" sz="2400">
                <a:latin typeface="Verdana" pitchFamily="34" charset="0"/>
              </a:rPr>
              <a:t> V</a:t>
            </a:r>
            <a:r>
              <a:rPr lang="en-GB" sz="2400" baseline="-25000">
                <a:latin typeface="Verdana" pitchFamily="34" charset="0"/>
              </a:rPr>
              <a:t>i</a:t>
            </a:r>
            <a:r>
              <a:rPr lang="en-GB" sz="2400">
                <a:latin typeface="Verdan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10 (2) 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</a:t>
            </a:r>
            <a:r>
              <a:rPr lang="en-GB" sz="2400" u="sng">
                <a:latin typeface="Verdana" pitchFamily="34" charset="0"/>
              </a:rPr>
              <a:t>20 V(p-p)</a:t>
            </a:r>
          </a:p>
        </p:txBody>
      </p:sp>
      <p:graphicFrame>
        <p:nvGraphicFramePr>
          <p:cNvPr id="195637" name="Object 53"/>
          <p:cNvGraphicFramePr>
            <a:graphicFrameLocks noChangeAspect="1"/>
          </p:cNvGraphicFramePr>
          <p:nvPr/>
        </p:nvGraphicFramePr>
        <p:xfrm>
          <a:off x="668338" y="1878013"/>
          <a:ext cx="304641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3" imgW="1422400" imgH="914400" progId="Equation.3">
                  <p:embed/>
                </p:oleObj>
              </mc:Choice>
              <mc:Fallback>
                <p:oleObj name="Equation" r:id="rId3" imgW="1422400" imgH="914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78013"/>
                        <a:ext cx="3046412" cy="1962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38" name="Rectangle 54"/>
          <p:cNvSpPr>
            <a:spLocks noChangeArrowheads="1"/>
          </p:cNvSpPr>
          <p:nvPr/>
        </p:nvSpPr>
        <p:spPr bwMode="auto">
          <a:xfrm>
            <a:off x="4454525" y="0"/>
            <a:ext cx="4689475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95639" name="Group 55"/>
          <p:cNvGrpSpPr>
            <a:grpSpLocks/>
          </p:cNvGrpSpPr>
          <p:nvPr/>
        </p:nvGrpSpPr>
        <p:grpSpPr bwMode="auto">
          <a:xfrm>
            <a:off x="4381500" y="1300163"/>
            <a:ext cx="4762500" cy="4991100"/>
            <a:chOff x="1032" y="632"/>
            <a:chExt cx="3000" cy="3144"/>
          </a:xfrm>
        </p:grpSpPr>
        <p:sp>
          <p:nvSpPr>
            <p:cNvPr id="15394" name="Line 56"/>
            <p:cNvSpPr>
              <a:spLocks noChangeShapeType="1"/>
            </p:cNvSpPr>
            <p:nvPr/>
          </p:nvSpPr>
          <p:spPr bwMode="auto">
            <a:xfrm flipV="1">
              <a:off x="1248" y="632"/>
              <a:ext cx="0" cy="3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5" name="Line 57"/>
            <p:cNvSpPr>
              <a:spLocks noChangeShapeType="1"/>
            </p:cNvSpPr>
            <p:nvPr/>
          </p:nvSpPr>
          <p:spPr bwMode="auto">
            <a:xfrm>
              <a:off x="1032" y="2216"/>
              <a:ext cx="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6" name="Oval 58"/>
            <p:cNvSpPr>
              <a:spLocks noChangeArrowheads="1"/>
            </p:cNvSpPr>
            <p:nvPr/>
          </p:nvSpPr>
          <p:spPr bwMode="auto">
            <a:xfrm>
              <a:off x="1176" y="2144"/>
              <a:ext cx="160" cy="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5672" name="Group 88"/>
          <p:cNvGrpSpPr>
            <a:grpSpLocks/>
          </p:cNvGrpSpPr>
          <p:nvPr/>
        </p:nvGrpSpPr>
        <p:grpSpPr bwMode="auto">
          <a:xfrm>
            <a:off x="4048125" y="3203575"/>
            <a:ext cx="5105400" cy="1587500"/>
            <a:chOff x="816" y="1840"/>
            <a:chExt cx="3216" cy="1000"/>
          </a:xfrm>
        </p:grpSpPr>
        <p:sp>
          <p:nvSpPr>
            <p:cNvPr id="15383" name="Text Box 89"/>
            <p:cNvSpPr txBox="1">
              <a:spLocks noChangeArrowheads="1"/>
            </p:cNvSpPr>
            <p:nvPr/>
          </p:nvSpPr>
          <p:spPr bwMode="auto">
            <a:xfrm>
              <a:off x="3640" y="2552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400" baseline="-25000">
                  <a:solidFill>
                    <a:srgbClr val="66FFFF"/>
                  </a:solidFill>
                  <a:latin typeface="Verdana" pitchFamily="34" charset="0"/>
                </a:rPr>
                <a:t>i</a:t>
              </a:r>
              <a:endParaRPr lang="en-GB" sz="2400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5384" name="Text Box 90"/>
            <p:cNvSpPr txBox="1">
              <a:spLocks noChangeArrowheads="1"/>
            </p:cNvSpPr>
            <p:nvPr/>
          </p:nvSpPr>
          <p:spPr bwMode="auto">
            <a:xfrm>
              <a:off x="816" y="18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000">
                  <a:solidFill>
                    <a:srgbClr val="66FFFF"/>
                  </a:solidFill>
                  <a:latin typeface="Verdana" pitchFamily="34" charset="0"/>
                </a:rPr>
                <a:t>1V</a:t>
              </a:r>
            </a:p>
          </p:txBody>
        </p:sp>
        <p:grpSp>
          <p:nvGrpSpPr>
            <p:cNvPr id="15385" name="Group 91"/>
            <p:cNvGrpSpPr>
              <a:grpSpLocks/>
            </p:cNvGrpSpPr>
            <p:nvPr/>
          </p:nvGrpSpPr>
          <p:grpSpPr bwMode="auto">
            <a:xfrm>
              <a:off x="1252" y="1972"/>
              <a:ext cx="2328" cy="468"/>
              <a:chOff x="1252" y="1916"/>
              <a:chExt cx="2544" cy="620"/>
            </a:xfrm>
          </p:grpSpPr>
          <p:grpSp>
            <p:nvGrpSpPr>
              <p:cNvPr id="15388" name="Group 92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5392" name="Freeform 93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93" name="Freeform 94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5389" name="Group 95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5390" name="Freeform 96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91" name="Freeform 97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5386" name="Line 98"/>
            <p:cNvSpPr>
              <a:spLocks noChangeShapeType="1"/>
            </p:cNvSpPr>
            <p:nvPr/>
          </p:nvSpPr>
          <p:spPr bwMode="auto">
            <a:xfrm flipH="1" flipV="1">
              <a:off x="3392" y="2424"/>
              <a:ext cx="232" cy="22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7" name="Line 99"/>
            <p:cNvSpPr>
              <a:spLocks noChangeShapeType="1"/>
            </p:cNvSpPr>
            <p:nvPr/>
          </p:nvSpPr>
          <p:spPr bwMode="auto">
            <a:xfrm flipH="1">
              <a:off x="1264" y="1976"/>
              <a:ext cx="192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95696" name="Group 112"/>
          <p:cNvGrpSpPr>
            <a:grpSpLocks/>
          </p:cNvGrpSpPr>
          <p:nvPr/>
        </p:nvGrpSpPr>
        <p:grpSpPr bwMode="auto">
          <a:xfrm>
            <a:off x="3832225" y="996950"/>
            <a:ext cx="4746625" cy="4365625"/>
            <a:chOff x="2414" y="628"/>
            <a:chExt cx="2990" cy="2750"/>
          </a:xfrm>
        </p:grpSpPr>
        <p:grpSp>
          <p:nvGrpSpPr>
            <p:cNvPr id="15372" name="Group 101"/>
            <p:cNvGrpSpPr>
              <a:grpSpLocks/>
            </p:cNvGrpSpPr>
            <p:nvPr/>
          </p:nvGrpSpPr>
          <p:grpSpPr bwMode="auto">
            <a:xfrm>
              <a:off x="2986" y="1254"/>
              <a:ext cx="2344" cy="2124"/>
              <a:chOff x="1252" y="1916"/>
              <a:chExt cx="2544" cy="620"/>
            </a:xfrm>
          </p:grpSpPr>
          <p:grpSp>
            <p:nvGrpSpPr>
              <p:cNvPr id="15377" name="Group 102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5381" name="Freeform 103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82" name="Freeform 104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5378" name="Group 105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5379" name="Freeform 106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80" name="Freeform 107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5373" name="Text Box 108"/>
            <p:cNvSpPr txBox="1">
              <a:spLocks noChangeArrowheads="1"/>
            </p:cNvSpPr>
            <p:nvPr/>
          </p:nvSpPr>
          <p:spPr bwMode="auto">
            <a:xfrm>
              <a:off x="4180" y="628"/>
              <a:ext cx="1224" cy="28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chemeClr val="bg1"/>
                  </a:solidFill>
                  <a:latin typeface="Times New Roman" pitchFamily="18" charset="0"/>
                </a:rPr>
                <a:t>o2</a:t>
              </a:r>
              <a:r>
                <a:rPr lang="en-GB" sz="2400">
                  <a:solidFill>
                    <a:schemeClr val="bg1"/>
                  </a:solidFill>
                  <a:latin typeface="Times New Roman" pitchFamily="18" charset="0"/>
                </a:rPr>
                <a:t> (A</a:t>
              </a:r>
              <a:r>
                <a:rPr lang="en-GB" sz="2400" baseline="-25000">
                  <a:solidFill>
                    <a:schemeClr val="bg1"/>
                  </a:solidFill>
                  <a:latin typeface="Times New Roman" pitchFamily="18" charset="0"/>
                </a:rPr>
                <a:t>cl</a:t>
              </a:r>
              <a:r>
                <a:rPr lang="en-GB" sz="2400">
                  <a:solidFill>
                    <a:schemeClr val="bg1"/>
                  </a:solidFill>
                  <a:latin typeface="Times New Roman" pitchFamily="18" charset="0"/>
                </a:rPr>
                <a:t> = 10)</a:t>
              </a:r>
            </a:p>
          </p:txBody>
        </p:sp>
        <p:sp>
          <p:nvSpPr>
            <p:cNvPr id="15374" name="Line 109"/>
            <p:cNvSpPr>
              <a:spLocks noChangeShapeType="1"/>
            </p:cNvSpPr>
            <p:nvPr/>
          </p:nvSpPr>
          <p:spPr bwMode="auto">
            <a:xfrm flipH="1">
              <a:off x="4518" y="917"/>
              <a:ext cx="303" cy="381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5" name="Line 110"/>
            <p:cNvSpPr>
              <a:spLocks noChangeShapeType="1"/>
            </p:cNvSpPr>
            <p:nvPr/>
          </p:nvSpPr>
          <p:spPr bwMode="auto">
            <a:xfrm flipV="1">
              <a:off x="2998" y="1242"/>
              <a:ext cx="272" cy="0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6" name="Text Box 111"/>
            <p:cNvSpPr txBox="1">
              <a:spLocks noChangeArrowheads="1"/>
            </p:cNvSpPr>
            <p:nvPr/>
          </p:nvSpPr>
          <p:spPr bwMode="auto">
            <a:xfrm>
              <a:off x="2414" y="113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000">
                  <a:solidFill>
                    <a:srgbClr val="66FF66"/>
                  </a:solidFill>
                  <a:latin typeface="Verdana" pitchFamily="34" charset="0"/>
                </a:rPr>
                <a:t>10V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4" grpId="0" animBg="1"/>
      <p:bldP spid="195636" grpId="0" autoUpdateAnimBg="0"/>
      <p:bldP spid="1956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4483100" y="0"/>
            <a:ext cx="4660900" cy="3694113"/>
            <a:chOff x="1152" y="145"/>
            <a:chExt cx="2688" cy="2132"/>
          </a:xfrm>
        </p:grpSpPr>
        <p:sp>
          <p:nvSpPr>
            <p:cNvPr id="16440" name="Line 3"/>
            <p:cNvSpPr>
              <a:spLocks noChangeShapeType="1"/>
            </p:cNvSpPr>
            <p:nvPr/>
          </p:nvSpPr>
          <p:spPr bwMode="auto">
            <a:xfrm>
              <a:off x="1920" y="208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1" name="Line 4"/>
            <p:cNvSpPr>
              <a:spLocks noChangeShapeType="1"/>
            </p:cNvSpPr>
            <p:nvPr/>
          </p:nvSpPr>
          <p:spPr bwMode="auto">
            <a:xfrm>
              <a:off x="2352" y="877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2" name="Line 5"/>
            <p:cNvSpPr>
              <a:spLocks noChangeShapeType="1"/>
            </p:cNvSpPr>
            <p:nvPr/>
          </p:nvSpPr>
          <p:spPr bwMode="auto">
            <a:xfrm>
              <a:off x="2352" y="877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3" name="Line 6"/>
            <p:cNvSpPr>
              <a:spLocks noChangeShapeType="1"/>
            </p:cNvSpPr>
            <p:nvPr/>
          </p:nvSpPr>
          <p:spPr bwMode="auto">
            <a:xfrm flipV="1">
              <a:off x="2352" y="1261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4" name="Line 7"/>
            <p:cNvSpPr>
              <a:spLocks noChangeShapeType="1"/>
            </p:cNvSpPr>
            <p:nvPr/>
          </p:nvSpPr>
          <p:spPr bwMode="auto">
            <a:xfrm flipH="1">
              <a:off x="2160" y="141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5" name="Line 8"/>
            <p:cNvSpPr>
              <a:spLocks noChangeShapeType="1"/>
            </p:cNvSpPr>
            <p:nvPr/>
          </p:nvSpPr>
          <p:spPr bwMode="auto">
            <a:xfrm flipH="1">
              <a:off x="1824" y="102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6" name="Line 9"/>
            <p:cNvSpPr>
              <a:spLocks noChangeShapeType="1"/>
            </p:cNvSpPr>
            <p:nvPr/>
          </p:nvSpPr>
          <p:spPr bwMode="auto">
            <a:xfrm>
              <a:off x="2016" y="541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7" name="Line 10"/>
            <p:cNvSpPr>
              <a:spLocks noChangeShapeType="1"/>
            </p:cNvSpPr>
            <p:nvPr/>
          </p:nvSpPr>
          <p:spPr bwMode="auto">
            <a:xfrm>
              <a:off x="2778" y="541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8" name="Line 11"/>
            <p:cNvSpPr>
              <a:spLocks noChangeShapeType="1"/>
            </p:cNvSpPr>
            <p:nvPr/>
          </p:nvSpPr>
          <p:spPr bwMode="auto">
            <a:xfrm>
              <a:off x="3216" y="541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9" name="Line 12"/>
            <p:cNvSpPr>
              <a:spLocks noChangeShapeType="1"/>
            </p:cNvSpPr>
            <p:nvPr/>
          </p:nvSpPr>
          <p:spPr bwMode="auto">
            <a:xfrm>
              <a:off x="3024" y="126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50" name="Text Box 13"/>
            <p:cNvSpPr txBox="1">
              <a:spLocks noChangeArrowheads="1"/>
            </p:cNvSpPr>
            <p:nvPr/>
          </p:nvSpPr>
          <p:spPr bwMode="auto">
            <a:xfrm>
              <a:off x="2352" y="1237"/>
              <a:ext cx="19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+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6451" name="Text Box 14"/>
            <p:cNvSpPr txBox="1">
              <a:spLocks noChangeArrowheads="1"/>
            </p:cNvSpPr>
            <p:nvPr/>
          </p:nvSpPr>
          <p:spPr bwMode="auto">
            <a:xfrm>
              <a:off x="2352" y="877"/>
              <a:ext cx="24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6452" name="Text Box 15"/>
            <p:cNvSpPr txBox="1">
              <a:spLocks noChangeArrowheads="1"/>
            </p:cNvSpPr>
            <p:nvPr/>
          </p:nvSpPr>
          <p:spPr bwMode="auto">
            <a:xfrm>
              <a:off x="2366" y="145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f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6453" name="Text Box 16"/>
            <p:cNvSpPr txBox="1">
              <a:spLocks noChangeArrowheads="1"/>
            </p:cNvSpPr>
            <p:nvPr/>
          </p:nvSpPr>
          <p:spPr bwMode="auto">
            <a:xfrm>
              <a:off x="3456" y="92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o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54" name="Text Box 17"/>
            <p:cNvSpPr txBox="1">
              <a:spLocks noChangeArrowheads="1"/>
            </p:cNvSpPr>
            <p:nvPr/>
          </p:nvSpPr>
          <p:spPr bwMode="auto">
            <a:xfrm>
              <a:off x="2004" y="727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-</a:t>
              </a: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16455" name="Group 18"/>
            <p:cNvGrpSpPr>
              <a:grpSpLocks/>
            </p:cNvGrpSpPr>
            <p:nvPr/>
          </p:nvGrpSpPr>
          <p:grpSpPr bwMode="auto">
            <a:xfrm>
              <a:off x="1152" y="1021"/>
              <a:ext cx="96" cy="336"/>
              <a:chOff x="720" y="1680"/>
              <a:chExt cx="96" cy="336"/>
            </a:xfrm>
          </p:grpSpPr>
          <p:sp>
            <p:nvSpPr>
              <p:cNvPr id="16480" name="Line 19"/>
              <p:cNvSpPr>
                <a:spLocks noChangeShapeType="1"/>
              </p:cNvSpPr>
              <p:nvPr/>
            </p:nvSpPr>
            <p:spPr bwMode="auto">
              <a:xfrm flipV="1">
                <a:off x="7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81" name="Line 20"/>
              <p:cNvSpPr>
                <a:spLocks noChangeShapeType="1"/>
              </p:cNvSpPr>
              <p:nvPr/>
            </p:nvSpPr>
            <p:spPr bwMode="auto">
              <a:xfrm>
                <a:off x="720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82" name="Line 21"/>
              <p:cNvSpPr>
                <a:spLocks noChangeShapeType="1"/>
              </p:cNvSpPr>
              <p:nvPr/>
            </p:nvSpPr>
            <p:spPr bwMode="auto">
              <a:xfrm flipH="1">
                <a:off x="768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83" name="Line 22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6456" name="Text Box 23"/>
            <p:cNvSpPr txBox="1">
              <a:spLocks noChangeArrowheads="1"/>
            </p:cNvSpPr>
            <p:nvPr/>
          </p:nvSpPr>
          <p:spPr bwMode="auto">
            <a:xfrm>
              <a:off x="1992" y="1113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57" name="Line 24"/>
            <p:cNvSpPr>
              <a:spLocks noChangeShapeType="1"/>
            </p:cNvSpPr>
            <p:nvPr/>
          </p:nvSpPr>
          <p:spPr bwMode="auto">
            <a:xfrm>
              <a:off x="2016" y="54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58" name="Line 25"/>
            <p:cNvSpPr>
              <a:spLocks noChangeShapeType="1"/>
            </p:cNvSpPr>
            <p:nvPr/>
          </p:nvSpPr>
          <p:spPr bwMode="auto">
            <a:xfrm flipH="1">
              <a:off x="1200" y="10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459" name="Group 26"/>
            <p:cNvGrpSpPr>
              <a:grpSpLocks/>
            </p:cNvGrpSpPr>
            <p:nvPr/>
          </p:nvGrpSpPr>
          <p:grpSpPr bwMode="auto">
            <a:xfrm>
              <a:off x="2016" y="1413"/>
              <a:ext cx="288" cy="864"/>
              <a:chOff x="864" y="2064"/>
              <a:chExt cx="288" cy="864"/>
            </a:xfrm>
          </p:grpSpPr>
          <p:sp>
            <p:nvSpPr>
              <p:cNvPr id="16474" name="Line 27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75" name="Line 28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76" name="Oval 29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77" name="Line 30"/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78" name="Line 31"/>
              <p:cNvSpPr>
                <a:spLocks noChangeShapeType="1"/>
              </p:cNvSpPr>
              <p:nvPr/>
            </p:nvSpPr>
            <p:spPr bwMode="auto">
              <a:xfrm flipH="1">
                <a:off x="1008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79" name="Line 32"/>
              <p:cNvSpPr>
                <a:spLocks noChangeShapeType="1"/>
              </p:cNvSpPr>
              <p:nvPr/>
            </p:nvSpPr>
            <p:spPr bwMode="auto">
              <a:xfrm flipH="1" flipV="1">
                <a:off x="960" y="283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6460" name="Text Box 33"/>
            <p:cNvSpPr txBox="1">
              <a:spLocks noChangeArrowheads="1"/>
            </p:cNvSpPr>
            <p:nvPr/>
          </p:nvSpPr>
          <p:spPr bwMode="auto">
            <a:xfrm>
              <a:off x="1512" y="613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R</a:t>
              </a:r>
              <a:r>
                <a:rPr lang="en-GB" sz="2400" i="1" baseline="-25000">
                  <a:latin typeface="Times New Roman" pitchFamily="18" charset="0"/>
                </a:rPr>
                <a:t>i</a:t>
              </a:r>
              <a:endParaRPr lang="en-GB" sz="2400" i="1">
                <a:latin typeface="Times New Roman" pitchFamily="18" charset="0"/>
              </a:endParaRPr>
            </a:p>
          </p:txBody>
        </p:sp>
        <p:sp>
          <p:nvSpPr>
            <p:cNvPr id="16461" name="Text Box 34"/>
            <p:cNvSpPr txBox="1">
              <a:spLocks noChangeArrowheads="1"/>
            </p:cNvSpPr>
            <p:nvPr/>
          </p:nvSpPr>
          <p:spPr bwMode="auto">
            <a:xfrm>
              <a:off x="1662" y="1695"/>
              <a:ext cx="38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i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62" name="Text Box 35"/>
            <p:cNvSpPr txBox="1">
              <a:spLocks noChangeArrowheads="1"/>
            </p:cNvSpPr>
            <p:nvPr/>
          </p:nvSpPr>
          <p:spPr bwMode="auto">
            <a:xfrm>
              <a:off x="1374" y="1075"/>
              <a:ext cx="5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10k</a:t>
              </a:r>
              <a:r>
                <a:rPr lang="en-GB" sz="2000">
                  <a:latin typeface="Symbol" pitchFamily="18" charset="2"/>
                </a:rPr>
                <a:t>W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6463" name="Text Box 36"/>
            <p:cNvSpPr txBox="1">
              <a:spLocks noChangeArrowheads="1"/>
            </p:cNvSpPr>
            <p:nvPr/>
          </p:nvSpPr>
          <p:spPr bwMode="auto">
            <a:xfrm>
              <a:off x="2658" y="177"/>
              <a:ext cx="7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(40k</a:t>
              </a:r>
              <a:r>
                <a:rPr lang="en-GB" sz="2000">
                  <a:latin typeface="Symbol" pitchFamily="18" charset="2"/>
                </a:rPr>
                <a:t>W)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6464" name="Text Box 37"/>
            <p:cNvSpPr txBox="1">
              <a:spLocks noChangeArrowheads="1"/>
            </p:cNvSpPr>
            <p:nvPr/>
          </p:nvSpPr>
          <p:spPr bwMode="auto">
            <a:xfrm>
              <a:off x="2304" y="1701"/>
              <a:ext cx="7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2 V</a:t>
              </a:r>
              <a:r>
                <a:rPr lang="en-GB" sz="2400" baseline="-25000">
                  <a:latin typeface="Times New Roman" pitchFamily="18" charset="0"/>
                </a:rPr>
                <a:t>(p-p)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65" name="Freeform 38"/>
            <p:cNvSpPr>
              <a:spLocks/>
            </p:cNvSpPr>
            <p:nvPr/>
          </p:nvSpPr>
          <p:spPr bwMode="auto">
            <a:xfrm>
              <a:off x="1538" y="934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66" name="Freeform 39"/>
            <p:cNvSpPr>
              <a:spLocks/>
            </p:cNvSpPr>
            <p:nvPr/>
          </p:nvSpPr>
          <p:spPr bwMode="auto">
            <a:xfrm>
              <a:off x="2498" y="460"/>
              <a:ext cx="282" cy="162"/>
            </a:xfrm>
            <a:custGeom>
              <a:avLst/>
              <a:gdLst>
                <a:gd name="T0" fmla="*/ 0 w 2475"/>
                <a:gd name="T1" fmla="*/ 79 h 1110"/>
                <a:gd name="T2" fmla="*/ 22 w 2475"/>
                <a:gd name="T3" fmla="*/ 2 h 1110"/>
                <a:gd name="T4" fmla="*/ 46 w 2475"/>
                <a:gd name="T5" fmla="*/ 160 h 1110"/>
                <a:gd name="T6" fmla="*/ 87 w 2475"/>
                <a:gd name="T7" fmla="*/ 2 h 1110"/>
                <a:gd name="T8" fmla="*/ 113 w 2475"/>
                <a:gd name="T9" fmla="*/ 160 h 1110"/>
                <a:gd name="T10" fmla="*/ 157 w 2475"/>
                <a:gd name="T11" fmla="*/ 0 h 1110"/>
                <a:gd name="T12" fmla="*/ 186 w 2475"/>
                <a:gd name="T13" fmla="*/ 162 h 1110"/>
                <a:gd name="T14" fmla="*/ 229 w 2475"/>
                <a:gd name="T15" fmla="*/ 0 h 1110"/>
                <a:gd name="T16" fmla="*/ 256 w 2475"/>
                <a:gd name="T17" fmla="*/ 162 h 1110"/>
                <a:gd name="T18" fmla="*/ 282 w 2475"/>
                <a:gd name="T19" fmla="*/ 7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6467" name="Group 40"/>
            <p:cNvGrpSpPr>
              <a:grpSpLocks/>
            </p:cNvGrpSpPr>
            <p:nvPr/>
          </p:nvGrpSpPr>
          <p:grpSpPr bwMode="auto">
            <a:xfrm>
              <a:off x="2078" y="1758"/>
              <a:ext cx="162" cy="192"/>
              <a:chOff x="2115" y="13020"/>
              <a:chExt cx="960" cy="1530"/>
            </a:xfrm>
          </p:grpSpPr>
          <p:sp>
            <p:nvSpPr>
              <p:cNvPr id="16472" name="Freeform 41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73" name="Freeform 42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68" name="Line 43"/>
            <p:cNvSpPr>
              <a:spLocks noChangeShapeType="1"/>
            </p:cNvSpPr>
            <p:nvPr/>
          </p:nvSpPr>
          <p:spPr bwMode="auto">
            <a:xfrm flipH="1" flipV="1">
              <a:off x="2688" y="8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69" name="Text Box 44"/>
            <p:cNvSpPr txBox="1">
              <a:spLocks noChangeArrowheads="1"/>
            </p:cNvSpPr>
            <p:nvPr/>
          </p:nvSpPr>
          <p:spPr bwMode="auto">
            <a:xfrm>
              <a:off x="2714" y="76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16470" name="Line 45"/>
            <p:cNvSpPr>
              <a:spLocks noChangeShapeType="1"/>
            </p:cNvSpPr>
            <p:nvPr/>
          </p:nvSpPr>
          <p:spPr bwMode="auto">
            <a:xfrm flipH="1">
              <a:off x="2664" y="1432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71" name="Text Box 46"/>
            <p:cNvSpPr txBox="1">
              <a:spLocks noChangeArrowheads="1"/>
            </p:cNvSpPr>
            <p:nvPr/>
          </p:nvSpPr>
          <p:spPr bwMode="auto">
            <a:xfrm>
              <a:off x="2714" y="1481"/>
              <a:ext cx="5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196655" name="Rectangle 47"/>
          <p:cNvSpPr>
            <a:spLocks noChangeArrowheads="1"/>
          </p:cNvSpPr>
          <p:nvPr/>
        </p:nvSpPr>
        <p:spPr bwMode="auto">
          <a:xfrm>
            <a:off x="279400" y="195263"/>
            <a:ext cx="3111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54013" indent="-354013"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d. Value of R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</a:rPr>
              <a:t>f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 is </a:t>
            </a:r>
          </a:p>
          <a:p>
            <a:pPr marL="354013" indent="-354013"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	changed to 190 k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Symbol" pitchFamily="18" charset="2"/>
              </a:rPr>
              <a:t>W</a:t>
            </a:r>
          </a:p>
        </p:txBody>
      </p:sp>
      <p:sp>
        <p:nvSpPr>
          <p:cNvPr id="196656" name="Rectangle 48"/>
          <p:cNvSpPr>
            <a:spLocks noChangeArrowheads="1"/>
          </p:cNvSpPr>
          <p:nvPr/>
        </p:nvSpPr>
        <p:spPr bwMode="auto">
          <a:xfrm>
            <a:off x="7153275" y="100013"/>
            <a:ext cx="750888" cy="354012"/>
          </a:xfrm>
          <a:prstGeom prst="rect">
            <a:avLst/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190 k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W</a:t>
            </a:r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647700" y="3363913"/>
            <a:ext cx="25447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o</a:t>
            </a:r>
            <a:r>
              <a:rPr lang="en-GB" sz="2400">
                <a:latin typeface="Verdana" pitchFamily="34" charset="0"/>
              </a:rPr>
              <a:t> = A</a:t>
            </a:r>
            <a:r>
              <a:rPr lang="en-GB" sz="2400" baseline="-25000">
                <a:latin typeface="Verdana" pitchFamily="34" charset="0"/>
              </a:rPr>
              <a:t>cl</a:t>
            </a:r>
            <a:r>
              <a:rPr lang="en-GB" sz="2400">
                <a:latin typeface="Verdana" pitchFamily="34" charset="0"/>
              </a:rPr>
              <a:t> V</a:t>
            </a:r>
            <a:r>
              <a:rPr lang="en-GB" sz="2400" baseline="-25000">
                <a:latin typeface="Verdana" pitchFamily="34" charset="0"/>
              </a:rPr>
              <a:t>i</a:t>
            </a:r>
            <a:r>
              <a:rPr lang="en-GB" sz="2400">
                <a:latin typeface="Verdan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20 (2) </a:t>
            </a:r>
          </a:p>
          <a:p>
            <a:pPr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    = </a:t>
            </a:r>
            <a:r>
              <a:rPr lang="en-GB" sz="2400" u="sng">
                <a:latin typeface="Verdana" pitchFamily="34" charset="0"/>
              </a:rPr>
              <a:t>40 V(p-p)</a:t>
            </a:r>
          </a:p>
        </p:txBody>
      </p:sp>
      <p:graphicFrame>
        <p:nvGraphicFramePr>
          <p:cNvPr id="196659" name="Object 51"/>
          <p:cNvGraphicFramePr>
            <a:graphicFrameLocks noChangeAspect="1"/>
          </p:cNvGraphicFramePr>
          <p:nvPr/>
        </p:nvGraphicFramePr>
        <p:xfrm>
          <a:off x="420688" y="1214438"/>
          <a:ext cx="312896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3" imgW="1460500" imgH="914400" progId="Equation.3">
                  <p:embed/>
                </p:oleObj>
              </mc:Choice>
              <mc:Fallback>
                <p:oleObj name="Equation" r:id="rId3" imgW="1460500" imgH="914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214438"/>
                        <a:ext cx="3128962" cy="1962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60" name="Rectangle 52"/>
          <p:cNvSpPr>
            <a:spLocks noChangeArrowheads="1"/>
          </p:cNvSpPr>
          <p:nvPr/>
        </p:nvSpPr>
        <p:spPr bwMode="auto">
          <a:xfrm>
            <a:off x="4454525" y="58738"/>
            <a:ext cx="4689475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96661" name="Group 53"/>
          <p:cNvGrpSpPr>
            <a:grpSpLocks/>
          </p:cNvGrpSpPr>
          <p:nvPr/>
        </p:nvGrpSpPr>
        <p:grpSpPr bwMode="auto">
          <a:xfrm>
            <a:off x="4381500" y="1300163"/>
            <a:ext cx="4762500" cy="4991100"/>
            <a:chOff x="1032" y="632"/>
            <a:chExt cx="3000" cy="3144"/>
          </a:xfrm>
        </p:grpSpPr>
        <p:sp>
          <p:nvSpPr>
            <p:cNvPr id="16437" name="Line 54"/>
            <p:cNvSpPr>
              <a:spLocks noChangeShapeType="1"/>
            </p:cNvSpPr>
            <p:nvPr/>
          </p:nvSpPr>
          <p:spPr bwMode="auto">
            <a:xfrm flipV="1">
              <a:off x="1248" y="632"/>
              <a:ext cx="0" cy="3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38" name="Line 55"/>
            <p:cNvSpPr>
              <a:spLocks noChangeShapeType="1"/>
            </p:cNvSpPr>
            <p:nvPr/>
          </p:nvSpPr>
          <p:spPr bwMode="auto">
            <a:xfrm>
              <a:off x="1032" y="2216"/>
              <a:ext cx="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39" name="Oval 56"/>
            <p:cNvSpPr>
              <a:spLocks noChangeArrowheads="1"/>
            </p:cNvSpPr>
            <p:nvPr/>
          </p:nvSpPr>
          <p:spPr bwMode="auto">
            <a:xfrm>
              <a:off x="1176" y="2144"/>
              <a:ext cx="160" cy="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6665" name="Group 57"/>
          <p:cNvGrpSpPr>
            <a:grpSpLocks/>
          </p:cNvGrpSpPr>
          <p:nvPr/>
        </p:nvGrpSpPr>
        <p:grpSpPr bwMode="auto">
          <a:xfrm>
            <a:off x="4048125" y="3203575"/>
            <a:ext cx="5105400" cy="1587500"/>
            <a:chOff x="816" y="1840"/>
            <a:chExt cx="3216" cy="1000"/>
          </a:xfrm>
        </p:grpSpPr>
        <p:sp>
          <p:nvSpPr>
            <p:cNvPr id="16426" name="Text Box 58"/>
            <p:cNvSpPr txBox="1">
              <a:spLocks noChangeArrowheads="1"/>
            </p:cNvSpPr>
            <p:nvPr/>
          </p:nvSpPr>
          <p:spPr bwMode="auto">
            <a:xfrm>
              <a:off x="3640" y="2552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400" baseline="-25000">
                  <a:solidFill>
                    <a:srgbClr val="66FFFF"/>
                  </a:solidFill>
                  <a:latin typeface="Verdana" pitchFamily="34" charset="0"/>
                </a:rPr>
                <a:t>i</a:t>
              </a:r>
              <a:endParaRPr lang="en-GB" sz="2400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6427" name="Text Box 59"/>
            <p:cNvSpPr txBox="1">
              <a:spLocks noChangeArrowheads="1"/>
            </p:cNvSpPr>
            <p:nvPr/>
          </p:nvSpPr>
          <p:spPr bwMode="auto">
            <a:xfrm>
              <a:off x="816" y="18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000">
                  <a:solidFill>
                    <a:srgbClr val="66FFFF"/>
                  </a:solidFill>
                  <a:latin typeface="Verdana" pitchFamily="34" charset="0"/>
                </a:rPr>
                <a:t>1V</a:t>
              </a:r>
            </a:p>
          </p:txBody>
        </p:sp>
        <p:grpSp>
          <p:nvGrpSpPr>
            <p:cNvPr id="16428" name="Group 60"/>
            <p:cNvGrpSpPr>
              <a:grpSpLocks/>
            </p:cNvGrpSpPr>
            <p:nvPr/>
          </p:nvGrpSpPr>
          <p:grpSpPr bwMode="auto">
            <a:xfrm>
              <a:off x="1252" y="1972"/>
              <a:ext cx="2328" cy="468"/>
              <a:chOff x="1252" y="1916"/>
              <a:chExt cx="2544" cy="620"/>
            </a:xfrm>
          </p:grpSpPr>
          <p:grpSp>
            <p:nvGrpSpPr>
              <p:cNvPr id="16431" name="Group 61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6435" name="Freeform 62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36" name="Freeform 63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432" name="Group 64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6433" name="Freeform 65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34" name="Freeform 66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6429" name="Line 67"/>
            <p:cNvSpPr>
              <a:spLocks noChangeShapeType="1"/>
            </p:cNvSpPr>
            <p:nvPr/>
          </p:nvSpPr>
          <p:spPr bwMode="auto">
            <a:xfrm flipH="1" flipV="1">
              <a:off x="3392" y="2424"/>
              <a:ext cx="232" cy="22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0" name="Line 68"/>
            <p:cNvSpPr>
              <a:spLocks noChangeShapeType="1"/>
            </p:cNvSpPr>
            <p:nvPr/>
          </p:nvSpPr>
          <p:spPr bwMode="auto">
            <a:xfrm flipH="1">
              <a:off x="1264" y="1976"/>
              <a:ext cx="192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6689" name="Text Box 81"/>
          <p:cNvSpPr txBox="1">
            <a:spLocks noChangeArrowheads="1"/>
          </p:cNvSpPr>
          <p:nvPr/>
        </p:nvSpPr>
        <p:spPr bwMode="auto">
          <a:xfrm>
            <a:off x="344488" y="5099050"/>
            <a:ext cx="3222625" cy="11906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solidFill>
                  <a:schemeClr val="bg1"/>
                </a:solidFill>
                <a:latin typeface="Verdana" pitchFamily="34" charset="0"/>
              </a:rPr>
              <a:t>Output voltage forced into saturation causing the output waveform to be distorted</a:t>
            </a:r>
          </a:p>
        </p:txBody>
      </p:sp>
      <p:grpSp>
        <p:nvGrpSpPr>
          <p:cNvPr id="196690" name="Group 82"/>
          <p:cNvGrpSpPr>
            <a:grpSpLocks/>
          </p:cNvGrpSpPr>
          <p:nvPr/>
        </p:nvGrpSpPr>
        <p:grpSpPr bwMode="auto">
          <a:xfrm>
            <a:off x="3810000" y="1350963"/>
            <a:ext cx="5346700" cy="4660900"/>
            <a:chOff x="688" y="680"/>
            <a:chExt cx="3368" cy="2936"/>
          </a:xfrm>
        </p:grpSpPr>
        <p:sp>
          <p:nvSpPr>
            <p:cNvPr id="16422" name="Text Box 83"/>
            <p:cNvSpPr txBox="1">
              <a:spLocks noChangeArrowheads="1"/>
            </p:cNvSpPr>
            <p:nvPr/>
          </p:nvSpPr>
          <p:spPr bwMode="auto">
            <a:xfrm>
              <a:off x="688" y="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400">
                  <a:solidFill>
                    <a:srgbClr val="FFFF00"/>
                  </a:solidFill>
                  <a:latin typeface="Verdana" pitchFamily="34" charset="0"/>
                </a:rPr>
                <a:t>V</a:t>
              </a:r>
              <a:r>
                <a:rPr lang="en-GB" sz="2400" baseline="-25000">
                  <a:solidFill>
                    <a:srgbClr val="FFFF00"/>
                  </a:solidFill>
                  <a:latin typeface="Verdana" pitchFamily="34" charset="0"/>
                </a:rPr>
                <a:t>sat</a:t>
              </a:r>
              <a:endParaRPr lang="en-GB" sz="2400">
                <a:solidFill>
                  <a:srgbClr val="FFFF00"/>
                </a:solidFill>
                <a:latin typeface="Verdana" pitchFamily="34" charset="0"/>
              </a:endParaRPr>
            </a:p>
          </p:txBody>
        </p:sp>
        <p:sp>
          <p:nvSpPr>
            <p:cNvPr id="16423" name="Text Box 84"/>
            <p:cNvSpPr txBox="1">
              <a:spLocks noChangeArrowheads="1"/>
            </p:cNvSpPr>
            <p:nvPr/>
          </p:nvSpPr>
          <p:spPr bwMode="auto">
            <a:xfrm>
              <a:off x="704" y="332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sz="2400">
                  <a:solidFill>
                    <a:srgbClr val="FFFF00"/>
                  </a:solidFill>
                  <a:latin typeface="Verdana" pitchFamily="34" charset="0"/>
                </a:rPr>
                <a:t>-V</a:t>
              </a:r>
              <a:r>
                <a:rPr lang="en-GB" sz="2400" baseline="-25000">
                  <a:solidFill>
                    <a:srgbClr val="FFFF00"/>
                  </a:solidFill>
                  <a:latin typeface="Verdana" pitchFamily="34" charset="0"/>
                </a:rPr>
                <a:t>sat</a:t>
              </a:r>
              <a:endParaRPr lang="en-GB" sz="2400">
                <a:solidFill>
                  <a:srgbClr val="FFFF00"/>
                </a:solidFill>
                <a:latin typeface="Verdana" pitchFamily="34" charset="0"/>
              </a:endParaRPr>
            </a:p>
          </p:txBody>
        </p:sp>
        <p:sp>
          <p:nvSpPr>
            <p:cNvPr id="16424" name="Line 85"/>
            <p:cNvSpPr>
              <a:spLocks noChangeShapeType="1"/>
            </p:cNvSpPr>
            <p:nvPr/>
          </p:nvSpPr>
          <p:spPr bwMode="auto">
            <a:xfrm flipV="1">
              <a:off x="1248" y="3544"/>
              <a:ext cx="280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5" name="Line 86"/>
            <p:cNvSpPr>
              <a:spLocks noChangeShapeType="1"/>
            </p:cNvSpPr>
            <p:nvPr/>
          </p:nvSpPr>
          <p:spPr bwMode="auto">
            <a:xfrm>
              <a:off x="1248" y="848"/>
              <a:ext cx="26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96712" name="Group 104"/>
          <p:cNvGrpSpPr>
            <a:grpSpLocks/>
          </p:cNvGrpSpPr>
          <p:nvPr/>
        </p:nvGrpSpPr>
        <p:grpSpPr bwMode="auto">
          <a:xfrm>
            <a:off x="4752975" y="844550"/>
            <a:ext cx="4405313" cy="5575300"/>
            <a:chOff x="2994" y="532"/>
            <a:chExt cx="2775" cy="3512"/>
          </a:xfrm>
        </p:grpSpPr>
        <p:grpSp>
          <p:nvGrpSpPr>
            <p:cNvPr id="16406" name="Group 88"/>
            <p:cNvGrpSpPr>
              <a:grpSpLocks/>
            </p:cNvGrpSpPr>
            <p:nvPr/>
          </p:nvGrpSpPr>
          <p:grpSpPr bwMode="auto">
            <a:xfrm>
              <a:off x="2994" y="732"/>
              <a:ext cx="2452" cy="3312"/>
              <a:chOff x="1252" y="560"/>
              <a:chExt cx="2452" cy="3312"/>
            </a:xfrm>
          </p:grpSpPr>
          <p:sp>
            <p:nvSpPr>
              <p:cNvPr id="16409" name="Line 89"/>
              <p:cNvSpPr>
                <a:spLocks noChangeShapeType="1"/>
              </p:cNvSpPr>
              <p:nvPr/>
            </p:nvSpPr>
            <p:spPr bwMode="auto">
              <a:xfrm>
                <a:off x="2032" y="3544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0" name="Line 90"/>
              <p:cNvSpPr>
                <a:spLocks noChangeShapeType="1"/>
              </p:cNvSpPr>
              <p:nvPr/>
            </p:nvSpPr>
            <p:spPr bwMode="auto">
              <a:xfrm>
                <a:off x="3216" y="3544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1" name="Line 91"/>
              <p:cNvSpPr>
                <a:spLocks noChangeShapeType="1"/>
              </p:cNvSpPr>
              <p:nvPr/>
            </p:nvSpPr>
            <p:spPr bwMode="auto">
              <a:xfrm>
                <a:off x="1448" y="856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2" name="Line 92"/>
              <p:cNvSpPr>
                <a:spLocks noChangeShapeType="1"/>
              </p:cNvSpPr>
              <p:nvPr/>
            </p:nvSpPr>
            <p:spPr bwMode="auto">
              <a:xfrm>
                <a:off x="2632" y="856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6413" name="Group 93"/>
              <p:cNvGrpSpPr>
                <a:grpSpLocks/>
              </p:cNvGrpSpPr>
              <p:nvPr/>
            </p:nvGrpSpPr>
            <p:grpSpPr bwMode="auto">
              <a:xfrm>
                <a:off x="1252" y="560"/>
                <a:ext cx="2344" cy="3296"/>
                <a:chOff x="1252" y="1916"/>
                <a:chExt cx="2544" cy="620"/>
              </a:xfrm>
            </p:grpSpPr>
            <p:grpSp>
              <p:nvGrpSpPr>
                <p:cNvPr id="16416" name="Group 94"/>
                <p:cNvGrpSpPr>
                  <a:grpSpLocks/>
                </p:cNvGrpSpPr>
                <p:nvPr/>
              </p:nvGrpSpPr>
              <p:grpSpPr bwMode="auto">
                <a:xfrm>
                  <a:off x="1252" y="1916"/>
                  <a:ext cx="1272" cy="612"/>
                  <a:chOff x="2115" y="13020"/>
                  <a:chExt cx="960" cy="1530"/>
                </a:xfrm>
              </p:grpSpPr>
              <p:sp>
                <p:nvSpPr>
                  <p:cNvPr id="16420" name="Freeform 95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56 w 450"/>
                      <a:gd name="T3" fmla="*/ 0 h 765"/>
                      <a:gd name="T4" fmla="*/ 480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1" name="Freeform 96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56 w 450"/>
                      <a:gd name="T3" fmla="*/ 0 h 765"/>
                      <a:gd name="T4" fmla="*/ 480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6417" name="Group 97"/>
                <p:cNvGrpSpPr>
                  <a:grpSpLocks/>
                </p:cNvGrpSpPr>
                <p:nvPr/>
              </p:nvGrpSpPr>
              <p:grpSpPr bwMode="auto">
                <a:xfrm>
                  <a:off x="2524" y="1924"/>
                  <a:ext cx="1272" cy="612"/>
                  <a:chOff x="2115" y="13020"/>
                  <a:chExt cx="960" cy="1530"/>
                </a:xfrm>
              </p:grpSpPr>
              <p:sp>
                <p:nvSpPr>
                  <p:cNvPr id="16418" name="Freeform 98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56 w 450"/>
                      <a:gd name="T3" fmla="*/ 0 h 765"/>
                      <a:gd name="T4" fmla="*/ 480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19" name="Freeform 99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56 w 450"/>
                      <a:gd name="T3" fmla="*/ 0 h 765"/>
                      <a:gd name="T4" fmla="*/ 480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6414" name="Rectangle 100"/>
              <p:cNvSpPr>
                <a:spLocks noChangeArrowheads="1"/>
              </p:cNvSpPr>
              <p:nvPr/>
            </p:nvSpPr>
            <p:spPr bwMode="auto">
              <a:xfrm>
                <a:off x="1408" y="560"/>
                <a:ext cx="1480" cy="2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6415" name="Rectangle 101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2024" cy="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6407" name="Text Box 102"/>
            <p:cNvSpPr txBox="1">
              <a:spLocks noChangeArrowheads="1"/>
            </p:cNvSpPr>
            <p:nvPr/>
          </p:nvSpPr>
          <p:spPr bwMode="auto">
            <a:xfrm>
              <a:off x="4581" y="532"/>
              <a:ext cx="118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chemeClr val="bg1"/>
                  </a:solidFill>
                  <a:latin typeface="Times New Roman" pitchFamily="18" charset="0"/>
                </a:rPr>
                <a:t>o3</a:t>
              </a:r>
              <a:r>
                <a:rPr lang="en-GB" sz="2400" b="1">
                  <a:solidFill>
                    <a:schemeClr val="bg1"/>
                  </a:solidFill>
                  <a:latin typeface="Times New Roman" pitchFamily="18" charset="0"/>
                </a:rPr>
                <a:t> (A</a:t>
              </a:r>
              <a:r>
                <a:rPr lang="en-GB" sz="2400" b="1" baseline="-25000">
                  <a:solidFill>
                    <a:schemeClr val="bg1"/>
                  </a:solidFill>
                  <a:latin typeface="Times New Roman" pitchFamily="18" charset="0"/>
                </a:rPr>
                <a:t>cl</a:t>
              </a:r>
              <a:r>
                <a:rPr lang="en-GB" sz="2400" b="1">
                  <a:solidFill>
                    <a:schemeClr val="bg1"/>
                  </a:solidFill>
                  <a:latin typeface="Times New Roman" pitchFamily="18" charset="0"/>
                </a:rPr>
                <a:t> = 20)</a:t>
              </a:r>
            </a:p>
          </p:txBody>
        </p:sp>
        <p:sp>
          <p:nvSpPr>
            <p:cNvPr id="16408" name="Line 103"/>
            <p:cNvSpPr>
              <a:spLocks noChangeShapeType="1"/>
            </p:cNvSpPr>
            <p:nvPr/>
          </p:nvSpPr>
          <p:spPr bwMode="auto">
            <a:xfrm flipH="1">
              <a:off x="4614" y="831"/>
              <a:ext cx="438" cy="31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96713" name="Group 105"/>
          <p:cNvGrpSpPr>
            <a:grpSpLocks/>
          </p:cNvGrpSpPr>
          <p:nvPr/>
        </p:nvGrpSpPr>
        <p:grpSpPr bwMode="auto">
          <a:xfrm>
            <a:off x="5253038" y="877888"/>
            <a:ext cx="2705100" cy="5743575"/>
            <a:chOff x="1572" y="553"/>
            <a:chExt cx="1704" cy="3618"/>
          </a:xfrm>
        </p:grpSpPr>
        <p:sp>
          <p:nvSpPr>
            <p:cNvPr id="16400" name="Text Box 106"/>
            <p:cNvSpPr txBox="1">
              <a:spLocks noChangeArrowheads="1"/>
            </p:cNvSpPr>
            <p:nvPr/>
          </p:nvSpPr>
          <p:spPr bwMode="auto">
            <a:xfrm>
              <a:off x="1634" y="553"/>
              <a:ext cx="1014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chemeClr val="bg1"/>
                  </a:solidFill>
                  <a:latin typeface="Verdana" pitchFamily="34" charset="0"/>
                </a:rPr>
                <a:t>Distortion</a:t>
              </a:r>
            </a:p>
          </p:txBody>
        </p:sp>
        <p:sp>
          <p:nvSpPr>
            <p:cNvPr id="16401" name="Text Box 107"/>
            <p:cNvSpPr txBox="1">
              <a:spLocks noChangeArrowheads="1"/>
            </p:cNvSpPr>
            <p:nvPr/>
          </p:nvSpPr>
          <p:spPr bwMode="auto">
            <a:xfrm>
              <a:off x="2236" y="3921"/>
              <a:ext cx="1014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chemeClr val="bg1"/>
                  </a:solidFill>
                  <a:latin typeface="Verdana" pitchFamily="34" charset="0"/>
                </a:rPr>
                <a:t>Distortion</a:t>
              </a:r>
            </a:p>
          </p:txBody>
        </p:sp>
        <p:sp>
          <p:nvSpPr>
            <p:cNvPr id="16402" name="Line 108"/>
            <p:cNvSpPr>
              <a:spLocks noChangeShapeType="1"/>
            </p:cNvSpPr>
            <p:nvPr/>
          </p:nvSpPr>
          <p:spPr bwMode="auto">
            <a:xfrm flipH="1">
              <a:off x="1572" y="801"/>
              <a:ext cx="168" cy="2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3" name="Line 109"/>
            <p:cNvSpPr>
              <a:spLocks noChangeShapeType="1"/>
            </p:cNvSpPr>
            <p:nvPr/>
          </p:nvSpPr>
          <p:spPr bwMode="auto">
            <a:xfrm>
              <a:off x="2520" y="801"/>
              <a:ext cx="168" cy="2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4" name="Line 110"/>
            <p:cNvSpPr>
              <a:spLocks noChangeShapeType="1"/>
            </p:cNvSpPr>
            <p:nvPr/>
          </p:nvSpPr>
          <p:spPr bwMode="auto">
            <a:xfrm flipV="1">
              <a:off x="3154" y="3721"/>
              <a:ext cx="122" cy="2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5" name="Line 111"/>
            <p:cNvSpPr>
              <a:spLocks noChangeShapeType="1"/>
            </p:cNvSpPr>
            <p:nvPr/>
          </p:nvSpPr>
          <p:spPr bwMode="auto">
            <a:xfrm flipH="1" flipV="1">
              <a:off x="2208" y="3721"/>
              <a:ext cx="96" cy="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6720" name="Text Box 112"/>
          <p:cNvSpPr txBox="1">
            <a:spLocks noChangeArrowheads="1"/>
          </p:cNvSpPr>
          <p:nvPr/>
        </p:nvSpPr>
        <p:spPr bwMode="auto">
          <a:xfrm>
            <a:off x="5481638" y="3946525"/>
            <a:ext cx="3411537" cy="17351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 b="1">
                <a:solidFill>
                  <a:srgbClr val="FF0000"/>
                </a:solidFill>
              </a:rPr>
              <a:t>V</a:t>
            </a:r>
            <a:r>
              <a:rPr lang="en-GB" sz="2400" b="1" baseline="-25000">
                <a:solidFill>
                  <a:srgbClr val="FF0000"/>
                </a:solidFill>
              </a:rPr>
              <a:t>sat</a:t>
            </a:r>
            <a:r>
              <a:rPr lang="en-GB" sz="2400" b="1">
                <a:solidFill>
                  <a:srgbClr val="FF0000"/>
                </a:solidFill>
              </a:rPr>
              <a:t> depends on supply to op-amp.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2400" b="1">
                <a:solidFill>
                  <a:srgbClr val="FF0000"/>
                </a:solidFill>
              </a:rPr>
              <a:t>It is typically 1 or 2 volts smaller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967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967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6" grpId="0" animBg="1"/>
      <p:bldP spid="196658" grpId="0" autoUpdateAnimBg="0"/>
      <p:bldP spid="196660" grpId="0" animBg="1"/>
      <p:bldP spid="196689" grpId="0" animBg="1" autoUpdateAnimBg="0"/>
      <p:bldP spid="1967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61950" y="1120775"/>
            <a:ext cx="45720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en-GB" sz="2400" dirty="0"/>
              <a:t>This is a special case of non-inverting amplifier where: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GB" sz="2400" dirty="0" err="1"/>
              <a:t>R</a:t>
            </a:r>
            <a:r>
              <a:rPr lang="en-GB" sz="2400" baseline="-25000" dirty="0" err="1"/>
              <a:t>f</a:t>
            </a:r>
            <a:r>
              <a:rPr lang="en-GB" sz="2400" dirty="0"/>
              <a:t> = 0  and  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 = </a:t>
            </a:r>
            <a:r>
              <a:rPr lang="en-GB" sz="2400" dirty="0">
                <a:sym typeface="Symbol" pitchFamily="18" charset="2"/>
              </a:rPr>
              <a:t>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en-GB" sz="2400" dirty="0">
                <a:solidFill>
                  <a:srgbClr val="66FFFF"/>
                </a:solidFill>
              </a:rPr>
              <a:t>Due to extremely large voltage gain of op-amp, differential input voltage is </a:t>
            </a:r>
            <a:r>
              <a:rPr lang="en-GB" sz="2400" b="1" dirty="0">
                <a:solidFill>
                  <a:srgbClr val="66FFFF"/>
                </a:solidFill>
              </a:rPr>
              <a:t>zero</a:t>
            </a:r>
            <a:r>
              <a:rPr lang="en-GB" sz="2400" dirty="0">
                <a:solidFill>
                  <a:srgbClr val="66FFFF"/>
                </a:solidFill>
              </a:rPr>
              <a:t> when the –</a:t>
            </a:r>
            <a:r>
              <a:rPr lang="en-GB" sz="2400" dirty="0" err="1">
                <a:solidFill>
                  <a:srgbClr val="66FFFF"/>
                </a:solidFill>
              </a:rPr>
              <a:t>ve</a:t>
            </a:r>
            <a:r>
              <a:rPr lang="en-GB" sz="2400" dirty="0">
                <a:solidFill>
                  <a:srgbClr val="66FFFF"/>
                </a:solidFill>
              </a:rPr>
              <a:t> feedback loop is closed. 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336550" y="4927600"/>
            <a:ext cx="57070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sz="2400">
                <a:latin typeface="Verdana" pitchFamily="34" charset="0"/>
              </a:rPr>
              <a:t>For voltage follower: </a:t>
            </a:r>
            <a:r>
              <a:rPr lang="en-GB" sz="2800" i="1">
                <a:latin typeface="Verdana" pitchFamily="34" charset="0"/>
              </a:rPr>
              <a:t>V</a:t>
            </a:r>
            <a:r>
              <a:rPr lang="en-GB" sz="2800" i="1" baseline="-25000">
                <a:latin typeface="Verdana" pitchFamily="34" charset="0"/>
              </a:rPr>
              <a:t>out</a:t>
            </a:r>
            <a:r>
              <a:rPr lang="en-GB" sz="2800" i="1">
                <a:latin typeface="Verdana" pitchFamily="34" charset="0"/>
              </a:rPr>
              <a:t> = V</a:t>
            </a:r>
            <a:r>
              <a:rPr lang="en-GB" sz="2800" i="1" baseline="-25000">
                <a:latin typeface="Verdana" pitchFamily="34" charset="0"/>
              </a:rPr>
              <a:t>in</a:t>
            </a:r>
            <a:endParaRPr lang="en-GB" sz="2800" i="1">
              <a:latin typeface="Verdana" pitchFamily="34" charset="0"/>
            </a:endParaRPr>
          </a:p>
          <a:p>
            <a:pPr marL="381000" indent="-381000"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sz="2400">
                <a:latin typeface="Verdana" pitchFamily="34" charset="0"/>
              </a:rPr>
              <a:t>The voltage gain, A</a:t>
            </a:r>
            <a:r>
              <a:rPr lang="en-GB" sz="2400" baseline="-25000">
                <a:latin typeface="Verdana" pitchFamily="34" charset="0"/>
              </a:rPr>
              <a:t>v</a:t>
            </a:r>
            <a:r>
              <a:rPr lang="en-GB" sz="2400">
                <a:latin typeface="Verdana" pitchFamily="34" charset="0"/>
              </a:rPr>
              <a:t> of voltage follower is hence: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4924425" y="1019175"/>
            <a:ext cx="3990975" cy="34956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graphicFrame>
        <p:nvGraphicFramePr>
          <p:cNvPr id="94238" name="Object 30"/>
          <p:cNvGraphicFramePr>
            <a:graphicFrameLocks noChangeAspect="1"/>
          </p:cNvGraphicFramePr>
          <p:nvPr/>
        </p:nvGraphicFramePr>
        <p:xfrm>
          <a:off x="6038850" y="5530850"/>
          <a:ext cx="262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3" imgW="1943100" imgH="749300" progId="Equation.3">
                  <p:embed/>
                </p:oleObj>
              </mc:Choice>
              <mc:Fallback>
                <p:oleObj name="Equation" r:id="rId3" imgW="1943100" imgH="749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5530850"/>
                        <a:ext cx="2628900" cy="1003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92" name="Group 84"/>
          <p:cNvGrpSpPr>
            <a:grpSpLocks/>
          </p:cNvGrpSpPr>
          <p:nvPr/>
        </p:nvGrpSpPr>
        <p:grpSpPr bwMode="auto">
          <a:xfrm>
            <a:off x="5770563" y="2378075"/>
            <a:ext cx="515937" cy="415925"/>
            <a:chOff x="3659" y="1522"/>
            <a:chExt cx="325" cy="262"/>
          </a:xfrm>
        </p:grpSpPr>
        <p:sp>
          <p:nvSpPr>
            <p:cNvPr id="17445" name="Oval 73"/>
            <p:cNvSpPr>
              <a:spLocks noChangeArrowheads="1"/>
            </p:cNvSpPr>
            <p:nvPr/>
          </p:nvSpPr>
          <p:spPr bwMode="auto">
            <a:xfrm>
              <a:off x="3677" y="1528"/>
              <a:ext cx="256" cy="2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446" name="Text Box 74"/>
            <p:cNvSpPr txBox="1">
              <a:spLocks noChangeArrowheads="1"/>
            </p:cNvSpPr>
            <p:nvPr/>
          </p:nvSpPr>
          <p:spPr bwMode="auto">
            <a:xfrm>
              <a:off x="3659" y="1522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66"/>
                  </a:solidFill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solidFill>
                    <a:srgbClr val="660066"/>
                  </a:solidFill>
                  <a:latin typeface="Times New Roman" pitchFamily="18" charset="0"/>
                </a:rPr>
                <a:t>+</a:t>
              </a:r>
              <a:endParaRPr lang="en-GB" sz="2000" b="1" i="1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4291" name="Group 83"/>
          <p:cNvGrpSpPr>
            <a:grpSpLocks/>
          </p:cNvGrpSpPr>
          <p:nvPr/>
        </p:nvGrpSpPr>
        <p:grpSpPr bwMode="auto">
          <a:xfrm>
            <a:off x="5815013" y="1587500"/>
            <a:ext cx="422275" cy="419100"/>
            <a:chOff x="3663" y="1000"/>
            <a:chExt cx="266" cy="264"/>
          </a:xfrm>
        </p:grpSpPr>
        <p:sp>
          <p:nvSpPr>
            <p:cNvPr id="17442" name="Oval 76"/>
            <p:cNvSpPr>
              <a:spLocks noChangeArrowheads="1"/>
            </p:cNvSpPr>
            <p:nvPr/>
          </p:nvSpPr>
          <p:spPr bwMode="auto">
            <a:xfrm>
              <a:off x="3665" y="1000"/>
              <a:ext cx="264" cy="26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7443" name="Text Box 77"/>
            <p:cNvSpPr txBox="1">
              <a:spLocks noChangeArrowheads="1"/>
            </p:cNvSpPr>
            <p:nvPr/>
          </p:nvSpPr>
          <p:spPr bwMode="auto">
            <a:xfrm>
              <a:off x="3663" y="100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990033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7444" name="Line 78"/>
            <p:cNvSpPr>
              <a:spLocks noChangeShapeType="1"/>
            </p:cNvSpPr>
            <p:nvPr/>
          </p:nvSpPr>
          <p:spPr bwMode="auto">
            <a:xfrm>
              <a:off x="3825" y="1184"/>
              <a:ext cx="72" cy="0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4293" name="Group 85"/>
          <p:cNvGrpSpPr>
            <a:grpSpLocks/>
          </p:cNvGrpSpPr>
          <p:nvPr/>
        </p:nvGrpSpPr>
        <p:grpSpPr bwMode="auto">
          <a:xfrm>
            <a:off x="5259388" y="1447800"/>
            <a:ext cx="3370262" cy="2711450"/>
            <a:chOff x="3313" y="912"/>
            <a:chExt cx="2123" cy="1708"/>
          </a:xfrm>
        </p:grpSpPr>
        <p:sp>
          <p:nvSpPr>
            <p:cNvPr id="17420" name="Line 35"/>
            <p:cNvSpPr>
              <a:spLocks noChangeShapeType="1"/>
            </p:cNvSpPr>
            <p:nvPr/>
          </p:nvSpPr>
          <p:spPr bwMode="auto">
            <a:xfrm flipV="1">
              <a:off x="4772" y="1551"/>
              <a:ext cx="575" cy="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21" name="Group 79"/>
            <p:cNvGrpSpPr>
              <a:grpSpLocks/>
            </p:cNvGrpSpPr>
            <p:nvPr/>
          </p:nvGrpSpPr>
          <p:grpSpPr bwMode="auto">
            <a:xfrm>
              <a:off x="3987" y="1010"/>
              <a:ext cx="793" cy="1096"/>
              <a:chOff x="3987" y="1154"/>
              <a:chExt cx="673" cy="952"/>
            </a:xfrm>
          </p:grpSpPr>
          <p:sp>
            <p:nvSpPr>
              <p:cNvPr id="17437" name="AutoShape 32"/>
              <p:cNvSpPr>
                <a:spLocks noChangeArrowheads="1"/>
              </p:cNvSpPr>
              <p:nvPr/>
            </p:nvSpPr>
            <p:spPr bwMode="auto">
              <a:xfrm rot="5400000" flipH="1">
                <a:off x="3885" y="1286"/>
                <a:ext cx="878" cy="673"/>
              </a:xfrm>
              <a:prstGeom prst="triangle">
                <a:avLst>
                  <a:gd name="adj" fmla="val 50000"/>
                </a:avLst>
              </a:prstGeom>
              <a:solidFill>
                <a:srgbClr val="990033"/>
              </a:solidFill>
              <a:ln w="28575">
                <a:solidFill>
                  <a:srgbClr val="9900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17438" name="Line 34"/>
              <p:cNvSpPr>
                <a:spLocks noChangeShapeType="1"/>
              </p:cNvSpPr>
              <p:nvPr/>
            </p:nvSpPr>
            <p:spPr bwMode="auto">
              <a:xfrm flipV="1">
                <a:off x="4047" y="140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9" name="Line 36"/>
              <p:cNvSpPr>
                <a:spLocks noChangeShapeType="1"/>
              </p:cNvSpPr>
              <p:nvPr/>
            </p:nvSpPr>
            <p:spPr bwMode="auto">
              <a:xfrm flipV="1">
                <a:off x="4311" y="1154"/>
                <a:ext cx="0" cy="251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40" name="Line 37"/>
              <p:cNvSpPr>
                <a:spLocks noChangeShapeType="1"/>
              </p:cNvSpPr>
              <p:nvPr/>
            </p:nvSpPr>
            <p:spPr bwMode="auto">
              <a:xfrm>
                <a:off x="4305" y="1855"/>
                <a:ext cx="0" cy="251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41" name="Text Box 41"/>
              <p:cNvSpPr txBox="1">
                <a:spLocks noChangeArrowheads="1"/>
              </p:cNvSpPr>
              <p:nvPr/>
            </p:nvSpPr>
            <p:spPr bwMode="auto">
              <a:xfrm>
                <a:off x="3998" y="1697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latin typeface="Times New Roman" pitchFamily="18" charset="0"/>
                  </a:rPr>
                  <a:t>+</a:t>
                </a:r>
              </a:p>
            </p:txBody>
          </p:sp>
        </p:grpSp>
        <p:sp>
          <p:nvSpPr>
            <p:cNvPr id="17422" name="Text Box 42"/>
            <p:cNvSpPr txBox="1">
              <a:spLocks noChangeArrowheads="1"/>
            </p:cNvSpPr>
            <p:nvPr/>
          </p:nvSpPr>
          <p:spPr bwMode="auto">
            <a:xfrm>
              <a:off x="3663" y="213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990033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990033"/>
                  </a:solidFill>
                  <a:latin typeface="Times New Roman" pitchFamily="18" charset="0"/>
                </a:rPr>
                <a:t>in</a:t>
              </a:r>
              <a:endParaRPr lang="en-GB" sz="2400" b="1" i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17423" name="Text Box 43"/>
            <p:cNvSpPr txBox="1">
              <a:spLocks noChangeArrowheads="1"/>
            </p:cNvSpPr>
            <p:nvPr/>
          </p:nvSpPr>
          <p:spPr bwMode="auto">
            <a:xfrm>
              <a:off x="4435" y="1938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990033"/>
                  </a:solidFill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solidFill>
                    <a:srgbClr val="990033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17424" name="Text Box 44"/>
            <p:cNvSpPr txBox="1">
              <a:spLocks noChangeArrowheads="1"/>
            </p:cNvSpPr>
            <p:nvPr/>
          </p:nvSpPr>
          <p:spPr bwMode="auto">
            <a:xfrm>
              <a:off x="4423" y="93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990033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990033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17425" name="Text Box 45"/>
            <p:cNvSpPr txBox="1">
              <a:spLocks noChangeArrowheads="1"/>
            </p:cNvSpPr>
            <p:nvPr/>
          </p:nvSpPr>
          <p:spPr bwMode="auto">
            <a:xfrm>
              <a:off x="5015" y="1658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990033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990033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17426" name="Freeform 52"/>
            <p:cNvSpPr>
              <a:spLocks/>
            </p:cNvSpPr>
            <p:nvPr/>
          </p:nvSpPr>
          <p:spPr bwMode="auto">
            <a:xfrm>
              <a:off x="3497" y="1808"/>
              <a:ext cx="488" cy="196"/>
            </a:xfrm>
            <a:custGeom>
              <a:avLst/>
              <a:gdLst>
                <a:gd name="T0" fmla="*/ 488 w 304"/>
                <a:gd name="T1" fmla="*/ 0 h 520"/>
                <a:gd name="T2" fmla="*/ 0 w 304"/>
                <a:gd name="T3" fmla="*/ 0 h 520"/>
                <a:gd name="T4" fmla="*/ 0 w 304"/>
                <a:gd name="T5" fmla="*/ 196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Oval 54"/>
            <p:cNvSpPr>
              <a:spLocks noChangeArrowheads="1"/>
            </p:cNvSpPr>
            <p:nvPr/>
          </p:nvSpPr>
          <p:spPr bwMode="auto">
            <a:xfrm>
              <a:off x="3313" y="1988"/>
              <a:ext cx="360" cy="35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 i="1">
                <a:latin typeface="Times New Roman" pitchFamily="18" charset="0"/>
              </a:endParaRPr>
            </a:p>
          </p:txBody>
        </p:sp>
        <p:grpSp>
          <p:nvGrpSpPr>
            <p:cNvPr id="17428" name="Group 55"/>
            <p:cNvGrpSpPr>
              <a:grpSpLocks/>
            </p:cNvGrpSpPr>
            <p:nvPr/>
          </p:nvGrpSpPr>
          <p:grpSpPr bwMode="auto">
            <a:xfrm>
              <a:off x="3381" y="2097"/>
              <a:ext cx="208" cy="140"/>
              <a:chOff x="2115" y="13020"/>
              <a:chExt cx="960" cy="1530"/>
            </a:xfrm>
          </p:grpSpPr>
          <p:sp>
            <p:nvSpPr>
              <p:cNvPr id="17435" name="Freeform 56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6" name="Freeform 57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29" name="Line 58"/>
            <p:cNvSpPr>
              <a:spLocks noChangeShapeType="1"/>
            </p:cNvSpPr>
            <p:nvPr/>
          </p:nvSpPr>
          <p:spPr bwMode="auto">
            <a:xfrm>
              <a:off x="3497" y="2348"/>
              <a:ext cx="0" cy="17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30" name="Group 61"/>
            <p:cNvGrpSpPr>
              <a:grpSpLocks/>
            </p:cNvGrpSpPr>
            <p:nvPr/>
          </p:nvGrpSpPr>
          <p:grpSpPr bwMode="auto">
            <a:xfrm>
              <a:off x="3391" y="2512"/>
              <a:ext cx="192" cy="108"/>
              <a:chOff x="3032" y="2512"/>
              <a:chExt cx="192" cy="108"/>
            </a:xfrm>
          </p:grpSpPr>
          <p:sp>
            <p:nvSpPr>
              <p:cNvPr id="17432" name="Line 62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3" name="Line 63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4" name="Line 64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31" name="Freeform 80"/>
            <p:cNvSpPr>
              <a:spLocks/>
            </p:cNvSpPr>
            <p:nvPr/>
          </p:nvSpPr>
          <p:spPr bwMode="auto">
            <a:xfrm>
              <a:off x="3552" y="912"/>
              <a:ext cx="1452" cy="636"/>
            </a:xfrm>
            <a:custGeom>
              <a:avLst/>
              <a:gdLst>
                <a:gd name="T0" fmla="*/ 432 w 1452"/>
                <a:gd name="T1" fmla="*/ 396 h 636"/>
                <a:gd name="T2" fmla="*/ 0 w 1452"/>
                <a:gd name="T3" fmla="*/ 396 h 636"/>
                <a:gd name="T4" fmla="*/ 0 w 1452"/>
                <a:gd name="T5" fmla="*/ 0 h 636"/>
                <a:gd name="T6" fmla="*/ 1452 w 1452"/>
                <a:gd name="T7" fmla="*/ 0 h 636"/>
                <a:gd name="T8" fmla="*/ 1452 w 1452"/>
                <a:gd name="T9" fmla="*/ 636 h 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2" h="636">
                  <a:moveTo>
                    <a:pt x="432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1452" y="0"/>
                  </a:lnTo>
                  <a:lnTo>
                    <a:pt x="1452" y="636"/>
                  </a:lnTo>
                </a:path>
              </a:pathLst>
            </a:custGeom>
            <a:noFill/>
            <a:ln w="28575" cmpd="sng">
              <a:solidFill>
                <a:srgbClr val="990033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4294" name="Rectangle 86"/>
          <p:cNvSpPr>
            <a:spLocks noChangeArrowheads="1"/>
          </p:cNvSpPr>
          <p:nvPr/>
        </p:nvSpPr>
        <p:spPr bwMode="auto">
          <a:xfrm>
            <a:off x="331788" y="4191000"/>
            <a:ext cx="308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1000" indent="-381000"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sz="2800" i="1">
                <a:latin typeface="Verdana" pitchFamily="34" charset="0"/>
              </a:rPr>
              <a:t>Hence V</a:t>
            </a:r>
            <a:r>
              <a:rPr lang="en-GB" sz="2800" i="1" baseline="-25000">
                <a:latin typeface="Verdana" pitchFamily="34" charset="0"/>
              </a:rPr>
              <a:t>+</a:t>
            </a:r>
            <a:r>
              <a:rPr lang="en-GB" sz="2800" i="1">
                <a:latin typeface="Verdana" pitchFamily="34" charset="0"/>
              </a:rPr>
              <a:t> = V</a:t>
            </a:r>
            <a:r>
              <a:rPr lang="en-GB" sz="2800" i="1" baseline="-25000">
                <a:latin typeface="Verdana" pitchFamily="34" charset="0"/>
              </a:rPr>
              <a:t>i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0" y="-762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 Follower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4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36" grpId="0" build="p" autoUpdateAnimBg="0"/>
      <p:bldP spid="94237" grpId="0" animBg="1" autoUpdateAnimBg="0"/>
      <p:bldP spid="942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79388" y="1516063"/>
            <a:ext cx="8964612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71500" indent="-571500">
              <a:spcBef>
                <a:spcPct val="5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A voltage follower has the following characteristics:</a:t>
            </a:r>
          </a:p>
          <a:p>
            <a:pPr marL="1254125" lvl="1" indent="-503238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en-GB" sz="2800" i="1" u="sng">
                <a:solidFill>
                  <a:srgbClr val="66FFFF"/>
                </a:solidFill>
              </a:rPr>
              <a:t>Extremely </a:t>
            </a:r>
            <a:r>
              <a:rPr lang="en-GB" sz="2800" b="1" i="1" u="sng">
                <a:solidFill>
                  <a:srgbClr val="66FFFF"/>
                </a:solidFill>
              </a:rPr>
              <a:t>high</a:t>
            </a:r>
            <a:r>
              <a:rPr lang="en-GB" sz="2800" b="1" i="1">
                <a:solidFill>
                  <a:srgbClr val="66FFFF"/>
                </a:solidFill>
              </a:rPr>
              <a:t> input impedance</a:t>
            </a:r>
            <a:endParaRPr lang="en-GB" sz="2800">
              <a:solidFill>
                <a:srgbClr val="66FFFF"/>
              </a:solidFill>
            </a:endParaRPr>
          </a:p>
          <a:p>
            <a:pPr marL="1254125" lvl="1" indent="-503238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en-GB" sz="2800" i="1" u="sng">
                <a:effectLst>
                  <a:outerShdw blurRad="38100" dist="38100" dir="2700000" algn="tl">
                    <a:srgbClr val="010199"/>
                  </a:outerShdw>
                </a:effectLst>
              </a:rPr>
              <a:t>Extremely </a:t>
            </a:r>
            <a:r>
              <a:rPr lang="en-GB" sz="2800" b="1" i="1" u="sng">
                <a:effectLst>
                  <a:outerShdw blurRad="38100" dist="38100" dir="2700000" algn="tl">
                    <a:srgbClr val="010199"/>
                  </a:outerShdw>
                </a:effectLst>
              </a:rPr>
              <a:t>low</a:t>
            </a:r>
            <a:r>
              <a:rPr lang="en-GB" sz="2800" b="1" i="1">
                <a:effectLst>
                  <a:outerShdw blurRad="38100" dist="38100" dir="2700000" algn="tl">
                    <a:srgbClr val="010199"/>
                  </a:outerShdw>
                </a:effectLst>
              </a:rPr>
              <a:t> output impedance</a:t>
            </a:r>
            <a:endParaRPr lang="en-GB" sz="28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1254125" lvl="1" indent="-503238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en-GB" sz="2800">
                <a:solidFill>
                  <a:srgbClr val="66FFFF"/>
                </a:solidFill>
              </a:rPr>
              <a:t>Capable of driving a relatively </a:t>
            </a:r>
            <a:r>
              <a:rPr lang="en-GB" sz="2800" b="1" i="1">
                <a:solidFill>
                  <a:srgbClr val="66FFFF"/>
                </a:solidFill>
              </a:rPr>
              <a:t>low resistive load</a:t>
            </a:r>
            <a:r>
              <a:rPr lang="en-GB" sz="2800">
                <a:solidFill>
                  <a:srgbClr val="66FFFF"/>
                </a:solidFill>
              </a:rPr>
              <a:t> due to its very </a:t>
            </a:r>
            <a:r>
              <a:rPr lang="en-GB" sz="2800" b="1" i="1">
                <a:solidFill>
                  <a:srgbClr val="66FFFF"/>
                </a:solidFill>
              </a:rPr>
              <a:t>small output impedance</a:t>
            </a:r>
            <a:endParaRPr lang="en-GB" sz="2800">
              <a:solidFill>
                <a:srgbClr val="66FFFF"/>
              </a:solidFill>
            </a:endParaRPr>
          </a:p>
          <a:p>
            <a:pPr marL="1254125" lvl="1" indent="-503238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Often used as </a:t>
            </a:r>
            <a:r>
              <a:rPr lang="en-GB" sz="2800" b="1" i="1">
                <a:effectLst>
                  <a:outerShdw blurRad="38100" dist="38100" dir="2700000" algn="tl">
                    <a:srgbClr val="010199"/>
                  </a:outerShdw>
                </a:effectLst>
              </a:rPr>
              <a:t>buffer</a:t>
            </a:r>
            <a:r>
              <a:rPr lang="en-GB" sz="2800" b="1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circuit to </a:t>
            </a:r>
            <a:r>
              <a:rPr lang="en-GB" sz="2800" b="1">
                <a:effectLst>
                  <a:outerShdw blurRad="38100" dist="38100" dir="2700000" algn="tl">
                    <a:srgbClr val="010199"/>
                  </a:outerShdw>
                </a:effectLst>
              </a:rPr>
              <a:t>match</a:t>
            </a: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 a </a:t>
            </a:r>
            <a:r>
              <a:rPr lang="en-GB" sz="2800" b="1" i="1">
                <a:effectLst>
                  <a:outerShdw blurRad="38100" dist="38100" dir="2700000" algn="tl">
                    <a:srgbClr val="010199"/>
                  </a:outerShdw>
                </a:effectLst>
              </a:rPr>
              <a:t>high internal resistance signal source</a:t>
            </a: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 to a </a:t>
            </a:r>
            <a:r>
              <a:rPr lang="en-GB" sz="2800" b="1" i="1">
                <a:effectLst>
                  <a:outerShdw blurRad="38100" dist="38100" dir="2700000" algn="tl">
                    <a:srgbClr val="010199"/>
                  </a:outerShdw>
                </a:effectLst>
              </a:rPr>
              <a:t>low resistive load</a:t>
            </a:r>
            <a:r>
              <a:rPr lang="en-GB" sz="2800">
                <a:effectLst>
                  <a:outerShdw blurRad="38100" dist="38100" dir="2700000" algn="tl">
                    <a:srgbClr val="010199"/>
                  </a:outerShdw>
                </a:effectLst>
              </a:rPr>
              <a:t> (illustration on the next slide)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 Follower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95368" name="Group 136"/>
          <p:cNvGrpSpPr>
            <a:grpSpLocks/>
          </p:cNvGrpSpPr>
          <p:nvPr/>
        </p:nvGrpSpPr>
        <p:grpSpPr bwMode="auto">
          <a:xfrm>
            <a:off x="250825" y="641350"/>
            <a:ext cx="2025650" cy="1504950"/>
            <a:chOff x="174" y="284"/>
            <a:chExt cx="1276" cy="948"/>
          </a:xfrm>
        </p:grpSpPr>
        <p:grpSp>
          <p:nvGrpSpPr>
            <p:cNvPr id="19550" name="Group 18"/>
            <p:cNvGrpSpPr>
              <a:grpSpLocks/>
            </p:cNvGrpSpPr>
            <p:nvPr/>
          </p:nvGrpSpPr>
          <p:grpSpPr bwMode="auto">
            <a:xfrm>
              <a:off x="294" y="510"/>
              <a:ext cx="632" cy="712"/>
              <a:chOff x="1720" y="12765"/>
              <a:chExt cx="1920" cy="1780"/>
            </a:xfrm>
          </p:grpSpPr>
          <p:sp>
            <p:nvSpPr>
              <p:cNvPr id="19560" name="Oval 19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61" name="Line 20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62" name="Line 21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51" name="Group 22"/>
            <p:cNvGrpSpPr>
              <a:grpSpLocks/>
            </p:cNvGrpSpPr>
            <p:nvPr/>
          </p:nvGrpSpPr>
          <p:grpSpPr bwMode="auto">
            <a:xfrm>
              <a:off x="420" y="620"/>
              <a:ext cx="384" cy="612"/>
              <a:chOff x="2115" y="13020"/>
              <a:chExt cx="960" cy="1530"/>
            </a:xfrm>
          </p:grpSpPr>
          <p:sp>
            <p:nvSpPr>
              <p:cNvPr id="19558" name="Freeform 23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59" name="Freeform 24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52" name="Line 32"/>
            <p:cNvSpPr>
              <a:spLocks noChangeShapeType="1"/>
            </p:cNvSpPr>
            <p:nvPr/>
          </p:nvSpPr>
          <p:spPr bwMode="auto">
            <a:xfrm>
              <a:off x="608" y="624"/>
              <a:ext cx="61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3" name="Line 33"/>
            <p:cNvSpPr>
              <a:spLocks noChangeShapeType="1"/>
            </p:cNvSpPr>
            <p:nvPr/>
          </p:nvSpPr>
          <p:spPr bwMode="auto">
            <a:xfrm>
              <a:off x="792" y="1216"/>
              <a:ext cx="424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4" name="Line 34"/>
            <p:cNvSpPr>
              <a:spLocks noChangeShapeType="1"/>
            </p:cNvSpPr>
            <p:nvPr/>
          </p:nvSpPr>
          <p:spPr bwMode="auto">
            <a:xfrm flipH="1" flipV="1">
              <a:off x="1168" y="632"/>
              <a:ext cx="0" cy="16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5" name="Line 35"/>
            <p:cNvSpPr>
              <a:spLocks noChangeShapeType="1"/>
            </p:cNvSpPr>
            <p:nvPr/>
          </p:nvSpPr>
          <p:spPr bwMode="auto">
            <a:xfrm>
              <a:off x="1160" y="1016"/>
              <a:ext cx="0" cy="18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56" name="Text Box 36"/>
            <p:cNvSpPr txBox="1">
              <a:spLocks noChangeArrowheads="1"/>
            </p:cNvSpPr>
            <p:nvPr/>
          </p:nvSpPr>
          <p:spPr bwMode="auto">
            <a:xfrm>
              <a:off x="934" y="769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Times New Roman" pitchFamily="18" charset="0"/>
                </a:rPr>
                <a:t>1Vp-p</a:t>
              </a:r>
            </a:p>
          </p:txBody>
        </p:sp>
        <p:sp>
          <p:nvSpPr>
            <p:cNvPr id="19557" name="Text Box 49"/>
            <p:cNvSpPr txBox="1">
              <a:spLocks noChangeArrowheads="1"/>
            </p:cNvSpPr>
            <p:nvPr/>
          </p:nvSpPr>
          <p:spPr bwMode="auto">
            <a:xfrm>
              <a:off x="174" y="284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000" b="1" i="1" baseline="-25000">
                  <a:solidFill>
                    <a:srgbClr val="66FFFF"/>
                  </a:solidFill>
                  <a:latin typeface="Verdana" pitchFamily="34" charset="0"/>
                </a:rPr>
                <a:t>S</a:t>
              </a:r>
              <a:endParaRPr lang="en-GB" sz="2000" b="1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</p:grpSp>
      <p:grpSp>
        <p:nvGrpSpPr>
          <p:cNvPr id="95369" name="Group 137"/>
          <p:cNvGrpSpPr>
            <a:grpSpLocks/>
          </p:cNvGrpSpPr>
          <p:nvPr/>
        </p:nvGrpSpPr>
        <p:grpSpPr bwMode="auto">
          <a:xfrm>
            <a:off x="6499225" y="158750"/>
            <a:ext cx="2305050" cy="1403350"/>
            <a:chOff x="4102" y="220"/>
            <a:chExt cx="1452" cy="884"/>
          </a:xfrm>
        </p:grpSpPr>
        <p:grpSp>
          <p:nvGrpSpPr>
            <p:cNvPr id="19537" name="Group 25"/>
            <p:cNvGrpSpPr>
              <a:grpSpLocks/>
            </p:cNvGrpSpPr>
            <p:nvPr/>
          </p:nvGrpSpPr>
          <p:grpSpPr bwMode="auto">
            <a:xfrm>
              <a:off x="4102" y="366"/>
              <a:ext cx="768" cy="712"/>
              <a:chOff x="1720" y="12765"/>
              <a:chExt cx="1920" cy="1780"/>
            </a:xfrm>
          </p:grpSpPr>
          <p:sp>
            <p:nvSpPr>
              <p:cNvPr id="19547" name="Oval 26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8" name="Line 27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9" name="Line 28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38" name="Group 29"/>
            <p:cNvGrpSpPr>
              <a:grpSpLocks/>
            </p:cNvGrpSpPr>
            <p:nvPr/>
          </p:nvGrpSpPr>
          <p:grpSpPr bwMode="auto">
            <a:xfrm>
              <a:off x="4260" y="652"/>
              <a:ext cx="384" cy="236"/>
              <a:chOff x="2115" y="13020"/>
              <a:chExt cx="960" cy="1530"/>
            </a:xfrm>
          </p:grpSpPr>
          <p:sp>
            <p:nvSpPr>
              <p:cNvPr id="19545" name="Freeform 30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46" name="Freeform 31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39" name="Line 37"/>
            <p:cNvSpPr>
              <a:spLocks noChangeShapeType="1"/>
            </p:cNvSpPr>
            <p:nvPr/>
          </p:nvSpPr>
          <p:spPr bwMode="auto">
            <a:xfrm>
              <a:off x="4408" y="648"/>
              <a:ext cx="600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40" name="Line 38"/>
            <p:cNvSpPr>
              <a:spLocks noChangeShapeType="1"/>
            </p:cNvSpPr>
            <p:nvPr/>
          </p:nvSpPr>
          <p:spPr bwMode="auto">
            <a:xfrm flipV="1">
              <a:off x="4616" y="896"/>
              <a:ext cx="400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41" name="Line 39"/>
            <p:cNvSpPr>
              <a:spLocks noChangeShapeType="1"/>
            </p:cNvSpPr>
            <p:nvPr/>
          </p:nvSpPr>
          <p:spPr bwMode="auto">
            <a:xfrm>
              <a:off x="4944" y="408"/>
              <a:ext cx="0" cy="232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42" name="Line 40"/>
            <p:cNvSpPr>
              <a:spLocks noChangeShapeType="1"/>
            </p:cNvSpPr>
            <p:nvPr/>
          </p:nvSpPr>
          <p:spPr bwMode="auto">
            <a:xfrm flipV="1">
              <a:off x="4952" y="896"/>
              <a:ext cx="0" cy="208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43" name="Text Box 41"/>
            <p:cNvSpPr txBox="1">
              <a:spLocks noChangeArrowheads="1"/>
            </p:cNvSpPr>
            <p:nvPr/>
          </p:nvSpPr>
          <p:spPr bwMode="auto">
            <a:xfrm>
              <a:off x="4918" y="649"/>
              <a:ext cx="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Times New Roman" pitchFamily="18" charset="0"/>
                </a:rPr>
                <a:t>0.1Vp-p</a:t>
              </a:r>
            </a:p>
          </p:txBody>
        </p:sp>
        <p:sp>
          <p:nvSpPr>
            <p:cNvPr id="19544" name="Text Box 50"/>
            <p:cNvSpPr txBox="1">
              <a:spLocks noChangeArrowheads="1"/>
            </p:cNvSpPr>
            <p:nvPr/>
          </p:nvSpPr>
          <p:spPr bwMode="auto">
            <a:xfrm>
              <a:off x="4278" y="220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000" b="1" i="1" baseline="-25000">
                  <a:solidFill>
                    <a:srgbClr val="66FFFF"/>
                  </a:solidFill>
                  <a:latin typeface="Verdana" pitchFamily="34" charset="0"/>
                </a:rPr>
                <a:t>O</a:t>
              </a:r>
              <a:endParaRPr lang="en-GB" sz="2000" b="1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</p:grpSp>
      <p:grpSp>
        <p:nvGrpSpPr>
          <p:cNvPr id="95372" name="Group 140"/>
          <p:cNvGrpSpPr>
            <a:grpSpLocks/>
          </p:cNvGrpSpPr>
          <p:nvPr/>
        </p:nvGrpSpPr>
        <p:grpSpPr bwMode="auto">
          <a:xfrm>
            <a:off x="339725" y="4311650"/>
            <a:ext cx="2025650" cy="1504950"/>
            <a:chOff x="302" y="2804"/>
            <a:chExt cx="1276" cy="948"/>
          </a:xfrm>
        </p:grpSpPr>
        <p:grpSp>
          <p:nvGrpSpPr>
            <p:cNvPr id="19524" name="Group 62"/>
            <p:cNvGrpSpPr>
              <a:grpSpLocks/>
            </p:cNvGrpSpPr>
            <p:nvPr/>
          </p:nvGrpSpPr>
          <p:grpSpPr bwMode="auto">
            <a:xfrm>
              <a:off x="422" y="3030"/>
              <a:ext cx="632" cy="712"/>
              <a:chOff x="1720" y="12765"/>
              <a:chExt cx="1920" cy="1780"/>
            </a:xfrm>
          </p:grpSpPr>
          <p:sp>
            <p:nvSpPr>
              <p:cNvPr id="19534" name="Oval 63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5" name="Line 64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6" name="Line 65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25" name="Group 66"/>
            <p:cNvGrpSpPr>
              <a:grpSpLocks/>
            </p:cNvGrpSpPr>
            <p:nvPr/>
          </p:nvGrpSpPr>
          <p:grpSpPr bwMode="auto">
            <a:xfrm>
              <a:off x="548" y="3140"/>
              <a:ext cx="384" cy="612"/>
              <a:chOff x="2115" y="13020"/>
              <a:chExt cx="960" cy="1530"/>
            </a:xfrm>
          </p:grpSpPr>
          <p:sp>
            <p:nvSpPr>
              <p:cNvPr id="19532" name="Freeform 67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33" name="Freeform 68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26" name="Line 76"/>
            <p:cNvSpPr>
              <a:spLocks noChangeShapeType="1"/>
            </p:cNvSpPr>
            <p:nvPr/>
          </p:nvSpPr>
          <p:spPr bwMode="auto">
            <a:xfrm>
              <a:off x="736" y="3144"/>
              <a:ext cx="61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27" name="Line 77"/>
            <p:cNvSpPr>
              <a:spLocks noChangeShapeType="1"/>
            </p:cNvSpPr>
            <p:nvPr/>
          </p:nvSpPr>
          <p:spPr bwMode="auto">
            <a:xfrm>
              <a:off x="920" y="3736"/>
              <a:ext cx="424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28" name="Line 78"/>
            <p:cNvSpPr>
              <a:spLocks noChangeShapeType="1"/>
            </p:cNvSpPr>
            <p:nvPr/>
          </p:nvSpPr>
          <p:spPr bwMode="auto">
            <a:xfrm flipH="1" flipV="1">
              <a:off x="1296" y="3152"/>
              <a:ext cx="0" cy="16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29" name="Line 79"/>
            <p:cNvSpPr>
              <a:spLocks noChangeShapeType="1"/>
            </p:cNvSpPr>
            <p:nvPr/>
          </p:nvSpPr>
          <p:spPr bwMode="auto">
            <a:xfrm>
              <a:off x="1288" y="3536"/>
              <a:ext cx="0" cy="18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30" name="Text Box 80"/>
            <p:cNvSpPr txBox="1">
              <a:spLocks noChangeArrowheads="1"/>
            </p:cNvSpPr>
            <p:nvPr/>
          </p:nvSpPr>
          <p:spPr bwMode="auto">
            <a:xfrm>
              <a:off x="1062" y="3289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Times New Roman" pitchFamily="18" charset="0"/>
                </a:rPr>
                <a:t>1Vp-p</a:t>
              </a:r>
            </a:p>
          </p:txBody>
        </p:sp>
        <p:sp>
          <p:nvSpPr>
            <p:cNvPr id="19531" name="Text Box 90"/>
            <p:cNvSpPr txBox="1">
              <a:spLocks noChangeArrowheads="1"/>
            </p:cNvSpPr>
            <p:nvPr/>
          </p:nvSpPr>
          <p:spPr bwMode="auto">
            <a:xfrm>
              <a:off x="302" y="2804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000" b="1" i="1" baseline="-25000">
                  <a:solidFill>
                    <a:srgbClr val="66FFFF"/>
                  </a:solidFill>
                  <a:latin typeface="Verdana" pitchFamily="34" charset="0"/>
                </a:rPr>
                <a:t>S</a:t>
              </a:r>
              <a:endParaRPr lang="en-GB" sz="2000" b="1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</p:grpSp>
      <p:grpSp>
        <p:nvGrpSpPr>
          <p:cNvPr id="95381" name="Group 149"/>
          <p:cNvGrpSpPr>
            <a:grpSpLocks/>
          </p:cNvGrpSpPr>
          <p:nvPr/>
        </p:nvGrpSpPr>
        <p:grpSpPr bwMode="auto">
          <a:xfrm>
            <a:off x="2400300" y="3924300"/>
            <a:ext cx="4102100" cy="2717800"/>
            <a:chOff x="1512" y="2472"/>
            <a:chExt cx="2584" cy="1712"/>
          </a:xfrm>
        </p:grpSpPr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3400" y="2472"/>
              <a:ext cx="696" cy="168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1512" y="2616"/>
              <a:ext cx="904" cy="1568"/>
            </a:xfrm>
            <a:prstGeom prst="rect">
              <a:avLst/>
            </a:pr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9509" name="Line 57"/>
            <p:cNvSpPr>
              <a:spLocks noChangeShapeType="1"/>
            </p:cNvSpPr>
            <p:nvPr/>
          </p:nvSpPr>
          <p:spPr bwMode="auto">
            <a:xfrm flipV="1">
              <a:off x="1816" y="3248"/>
              <a:ext cx="0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10" name="Freeform 58"/>
            <p:cNvSpPr>
              <a:spLocks/>
            </p:cNvSpPr>
            <p:nvPr/>
          </p:nvSpPr>
          <p:spPr bwMode="auto">
            <a:xfrm rot="-5400000">
              <a:off x="1684" y="3038"/>
              <a:ext cx="276" cy="144"/>
            </a:xfrm>
            <a:custGeom>
              <a:avLst/>
              <a:gdLst>
                <a:gd name="T0" fmla="*/ 0 w 2475"/>
                <a:gd name="T1" fmla="*/ 70 h 1110"/>
                <a:gd name="T2" fmla="*/ 22 w 2475"/>
                <a:gd name="T3" fmla="*/ 2 h 1110"/>
                <a:gd name="T4" fmla="*/ 45 w 2475"/>
                <a:gd name="T5" fmla="*/ 142 h 1110"/>
                <a:gd name="T6" fmla="*/ 85 w 2475"/>
                <a:gd name="T7" fmla="*/ 2 h 1110"/>
                <a:gd name="T8" fmla="*/ 110 w 2475"/>
                <a:gd name="T9" fmla="*/ 142 h 1110"/>
                <a:gd name="T10" fmla="*/ 154 w 2475"/>
                <a:gd name="T11" fmla="*/ 0 h 1110"/>
                <a:gd name="T12" fmla="*/ 182 w 2475"/>
                <a:gd name="T13" fmla="*/ 144 h 1110"/>
                <a:gd name="T14" fmla="*/ 224 w 2475"/>
                <a:gd name="T15" fmla="*/ 0 h 1110"/>
                <a:gd name="T16" fmla="*/ 251 w 2475"/>
                <a:gd name="T17" fmla="*/ 144 h 1110"/>
                <a:gd name="T18" fmla="*/ 276 w 2475"/>
                <a:gd name="T19" fmla="*/ 7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11" name="Freeform 59"/>
            <p:cNvSpPr>
              <a:spLocks/>
            </p:cNvSpPr>
            <p:nvPr/>
          </p:nvSpPr>
          <p:spPr bwMode="auto">
            <a:xfrm rot="-5400000">
              <a:off x="3756" y="3158"/>
              <a:ext cx="308" cy="144"/>
            </a:xfrm>
            <a:custGeom>
              <a:avLst/>
              <a:gdLst>
                <a:gd name="T0" fmla="*/ 0 w 2475"/>
                <a:gd name="T1" fmla="*/ 70 h 1110"/>
                <a:gd name="T2" fmla="*/ 24 w 2475"/>
                <a:gd name="T3" fmla="*/ 2 h 1110"/>
                <a:gd name="T4" fmla="*/ 50 w 2475"/>
                <a:gd name="T5" fmla="*/ 142 h 1110"/>
                <a:gd name="T6" fmla="*/ 95 w 2475"/>
                <a:gd name="T7" fmla="*/ 2 h 1110"/>
                <a:gd name="T8" fmla="*/ 123 w 2475"/>
                <a:gd name="T9" fmla="*/ 142 h 1110"/>
                <a:gd name="T10" fmla="*/ 172 w 2475"/>
                <a:gd name="T11" fmla="*/ 0 h 1110"/>
                <a:gd name="T12" fmla="*/ 203 w 2475"/>
                <a:gd name="T13" fmla="*/ 144 h 1110"/>
                <a:gd name="T14" fmla="*/ 250 w 2475"/>
                <a:gd name="T15" fmla="*/ 0 h 1110"/>
                <a:gd name="T16" fmla="*/ 280 w 2475"/>
                <a:gd name="T17" fmla="*/ 144 h 1110"/>
                <a:gd name="T18" fmla="*/ 308 w 2475"/>
                <a:gd name="T19" fmla="*/ 7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12" name="Freeform 61"/>
            <p:cNvSpPr>
              <a:spLocks/>
            </p:cNvSpPr>
            <p:nvPr/>
          </p:nvSpPr>
          <p:spPr bwMode="auto">
            <a:xfrm>
              <a:off x="1816" y="3384"/>
              <a:ext cx="2096" cy="488"/>
            </a:xfrm>
            <a:custGeom>
              <a:avLst/>
              <a:gdLst>
                <a:gd name="T0" fmla="*/ 0 w 2096"/>
                <a:gd name="T1" fmla="*/ 218 h 592"/>
                <a:gd name="T2" fmla="*/ 0 w 2096"/>
                <a:gd name="T3" fmla="*/ 488 h 592"/>
                <a:gd name="T4" fmla="*/ 2096 w 2096"/>
                <a:gd name="T5" fmla="*/ 488 h 592"/>
                <a:gd name="T6" fmla="*/ 2096 w 2096"/>
                <a:gd name="T7" fmla="*/ 0 h 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6" h="592">
                  <a:moveTo>
                    <a:pt x="0" y="264"/>
                  </a:moveTo>
                  <a:lnTo>
                    <a:pt x="0" y="592"/>
                  </a:lnTo>
                  <a:lnTo>
                    <a:pt x="2096" y="592"/>
                  </a:lnTo>
                  <a:lnTo>
                    <a:pt x="20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13" name="Text Box 86"/>
            <p:cNvSpPr txBox="1">
              <a:spLocks noChangeArrowheads="1"/>
            </p:cNvSpPr>
            <p:nvPr/>
          </p:nvSpPr>
          <p:spPr bwMode="auto">
            <a:xfrm>
              <a:off x="1894" y="2966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9 k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9514" name="Rectangle 87"/>
            <p:cNvSpPr>
              <a:spLocks noChangeArrowheads="1"/>
            </p:cNvSpPr>
            <p:nvPr/>
          </p:nvSpPr>
          <p:spPr bwMode="auto">
            <a:xfrm>
              <a:off x="3349" y="3112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imes New Roman" pitchFamily="18" charset="0"/>
                </a:rPr>
                <a:t>1 k</a:t>
              </a:r>
              <a:r>
                <a:rPr lang="en-GB" sz="2400">
                  <a:latin typeface="Symbol" pitchFamily="18" charset="2"/>
                </a:rPr>
                <a:t>W</a:t>
              </a:r>
            </a:p>
          </p:txBody>
        </p:sp>
        <p:sp>
          <p:nvSpPr>
            <p:cNvPr id="19515" name="Text Box 88"/>
            <p:cNvSpPr txBox="1">
              <a:spLocks noChangeArrowheads="1"/>
            </p:cNvSpPr>
            <p:nvPr/>
          </p:nvSpPr>
          <p:spPr bwMode="auto">
            <a:xfrm>
              <a:off x="1614" y="3882"/>
              <a:ext cx="6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Source</a:t>
              </a:r>
            </a:p>
          </p:txBody>
        </p:sp>
        <p:sp>
          <p:nvSpPr>
            <p:cNvPr id="19516" name="Text Box 89"/>
            <p:cNvSpPr txBox="1">
              <a:spLocks noChangeArrowheads="1"/>
            </p:cNvSpPr>
            <p:nvPr/>
          </p:nvSpPr>
          <p:spPr bwMode="auto">
            <a:xfrm>
              <a:off x="3494" y="384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Load</a:t>
              </a:r>
            </a:p>
          </p:txBody>
        </p:sp>
        <p:sp>
          <p:nvSpPr>
            <p:cNvPr id="19517" name="Freeform 116"/>
            <p:cNvSpPr>
              <a:spLocks/>
            </p:cNvSpPr>
            <p:nvPr/>
          </p:nvSpPr>
          <p:spPr bwMode="auto">
            <a:xfrm>
              <a:off x="1824" y="2832"/>
              <a:ext cx="584" cy="144"/>
            </a:xfrm>
            <a:custGeom>
              <a:avLst/>
              <a:gdLst>
                <a:gd name="T0" fmla="*/ 0 w 816"/>
                <a:gd name="T1" fmla="*/ 144 h 56"/>
                <a:gd name="T2" fmla="*/ 0 w 816"/>
                <a:gd name="T3" fmla="*/ 0 h 56"/>
                <a:gd name="T4" fmla="*/ 584 w 816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56">
                  <a:moveTo>
                    <a:pt x="0" y="56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518" name="Group 117"/>
            <p:cNvGrpSpPr>
              <a:grpSpLocks/>
            </p:cNvGrpSpPr>
            <p:nvPr/>
          </p:nvGrpSpPr>
          <p:grpSpPr bwMode="auto">
            <a:xfrm>
              <a:off x="1640" y="3360"/>
              <a:ext cx="360" cy="352"/>
              <a:chOff x="1640" y="3264"/>
              <a:chExt cx="360" cy="352"/>
            </a:xfrm>
          </p:grpSpPr>
          <p:sp>
            <p:nvSpPr>
              <p:cNvPr id="19520" name="Oval 53"/>
              <p:cNvSpPr>
                <a:spLocks noChangeArrowheads="1"/>
              </p:cNvSpPr>
              <p:nvPr/>
            </p:nvSpPr>
            <p:spPr bwMode="auto">
              <a:xfrm>
                <a:off x="1640" y="3264"/>
                <a:ext cx="360" cy="35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521" name="Group 54"/>
              <p:cNvGrpSpPr>
                <a:grpSpLocks/>
              </p:cNvGrpSpPr>
              <p:nvPr/>
            </p:nvGrpSpPr>
            <p:grpSpPr bwMode="auto">
              <a:xfrm>
                <a:off x="1716" y="3357"/>
                <a:ext cx="208" cy="140"/>
                <a:chOff x="2115" y="13020"/>
                <a:chExt cx="960" cy="1530"/>
              </a:xfrm>
            </p:grpSpPr>
            <p:sp>
              <p:nvSpPr>
                <p:cNvPr id="19522" name="Freeform 55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23" name="Freeform 56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9519" name="Freeform 118"/>
            <p:cNvSpPr>
              <a:spLocks/>
            </p:cNvSpPr>
            <p:nvPr/>
          </p:nvSpPr>
          <p:spPr bwMode="auto">
            <a:xfrm>
              <a:off x="3544" y="2640"/>
              <a:ext cx="360" cy="432"/>
            </a:xfrm>
            <a:custGeom>
              <a:avLst/>
              <a:gdLst>
                <a:gd name="T0" fmla="*/ 0 w 344"/>
                <a:gd name="T1" fmla="*/ 0 h 432"/>
                <a:gd name="T2" fmla="*/ 360 w 344"/>
                <a:gd name="T3" fmla="*/ 0 h 432"/>
                <a:gd name="T4" fmla="*/ 360 w 344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" h="432">
                  <a:moveTo>
                    <a:pt x="0" y="0"/>
                  </a:moveTo>
                  <a:lnTo>
                    <a:pt x="344" y="0"/>
                  </a:lnTo>
                  <a:lnTo>
                    <a:pt x="344" y="43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463" name="Rectangle 45"/>
          <p:cNvSpPr>
            <a:spLocks noChangeArrowheads="1"/>
          </p:cNvSpPr>
          <p:nvPr/>
        </p:nvSpPr>
        <p:spPr bwMode="auto">
          <a:xfrm>
            <a:off x="5076825" y="323850"/>
            <a:ext cx="1295400" cy="256540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9464" name="Rectangle 44"/>
          <p:cNvSpPr>
            <a:spLocks noChangeArrowheads="1"/>
          </p:cNvSpPr>
          <p:nvPr/>
        </p:nvSpPr>
        <p:spPr bwMode="auto">
          <a:xfrm>
            <a:off x="2360613" y="352425"/>
            <a:ext cx="1435100" cy="251460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2781300" y="1206500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 rot="-5400000">
            <a:off x="2571750" y="885825"/>
            <a:ext cx="412750" cy="228600"/>
          </a:xfrm>
          <a:custGeom>
            <a:avLst/>
            <a:gdLst>
              <a:gd name="T0" fmla="*/ 0 w 2475"/>
              <a:gd name="T1" fmla="*/ 111211 h 1110"/>
              <a:gd name="T2" fmla="*/ 32520 w 2475"/>
              <a:gd name="T3" fmla="*/ 3089 h 1110"/>
              <a:gd name="T4" fmla="*/ 67541 w 2475"/>
              <a:gd name="T5" fmla="*/ 225511 h 1110"/>
              <a:gd name="T6" fmla="*/ 127577 w 2475"/>
              <a:gd name="T7" fmla="*/ 3089 h 1110"/>
              <a:gd name="T8" fmla="*/ 165100 w 2475"/>
              <a:gd name="T9" fmla="*/ 225511 h 1110"/>
              <a:gd name="T10" fmla="*/ 230139 w 2475"/>
              <a:gd name="T11" fmla="*/ 0 h 1110"/>
              <a:gd name="T12" fmla="*/ 272665 w 2475"/>
              <a:gd name="T13" fmla="*/ 228600 h 1110"/>
              <a:gd name="T14" fmla="*/ 335203 w 2475"/>
              <a:gd name="T15" fmla="*/ 0 h 1110"/>
              <a:gd name="T16" fmla="*/ 375227 w 2475"/>
              <a:gd name="T17" fmla="*/ 228600 h 1110"/>
              <a:gd name="T18" fmla="*/ 412750 w 2475"/>
              <a:gd name="T19" fmla="*/ 11121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 rot="-5400000">
            <a:off x="5848350" y="1343025"/>
            <a:ext cx="488950" cy="228600"/>
          </a:xfrm>
          <a:custGeom>
            <a:avLst/>
            <a:gdLst>
              <a:gd name="T0" fmla="*/ 0 w 2475"/>
              <a:gd name="T1" fmla="*/ 111211 h 1110"/>
              <a:gd name="T2" fmla="*/ 38523 w 2475"/>
              <a:gd name="T3" fmla="*/ 3089 h 1110"/>
              <a:gd name="T4" fmla="*/ 80010 w 2475"/>
              <a:gd name="T5" fmla="*/ 225511 h 1110"/>
              <a:gd name="T6" fmla="*/ 151130 w 2475"/>
              <a:gd name="T7" fmla="*/ 3089 h 1110"/>
              <a:gd name="T8" fmla="*/ 195580 w 2475"/>
              <a:gd name="T9" fmla="*/ 225511 h 1110"/>
              <a:gd name="T10" fmla="*/ 272627 w 2475"/>
              <a:gd name="T11" fmla="*/ 0 h 1110"/>
              <a:gd name="T12" fmla="*/ 323003 w 2475"/>
              <a:gd name="T13" fmla="*/ 228600 h 1110"/>
              <a:gd name="T14" fmla="*/ 397087 w 2475"/>
              <a:gd name="T15" fmla="*/ 0 h 1110"/>
              <a:gd name="T16" fmla="*/ 444500 w 2475"/>
              <a:gd name="T17" fmla="*/ 228600 h 1110"/>
              <a:gd name="T18" fmla="*/ 488950 w 2475"/>
              <a:gd name="T19" fmla="*/ 11121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8" name="Freeform 15"/>
          <p:cNvSpPr>
            <a:spLocks/>
          </p:cNvSpPr>
          <p:nvPr/>
        </p:nvSpPr>
        <p:spPr bwMode="auto">
          <a:xfrm>
            <a:off x="2768600" y="1701800"/>
            <a:ext cx="3327400" cy="647700"/>
          </a:xfrm>
          <a:custGeom>
            <a:avLst/>
            <a:gdLst>
              <a:gd name="T0" fmla="*/ 0 w 2096"/>
              <a:gd name="T1" fmla="*/ 288839 h 592"/>
              <a:gd name="T2" fmla="*/ 0 w 2096"/>
              <a:gd name="T3" fmla="*/ 647700 h 592"/>
              <a:gd name="T4" fmla="*/ 3327400 w 2096"/>
              <a:gd name="T5" fmla="*/ 647700 h 592"/>
              <a:gd name="T6" fmla="*/ 3327400 w 2096"/>
              <a:gd name="T7" fmla="*/ 0 h 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6" h="592">
                <a:moveTo>
                  <a:pt x="0" y="264"/>
                </a:moveTo>
                <a:lnTo>
                  <a:pt x="0" y="592"/>
                </a:lnTo>
                <a:lnTo>
                  <a:pt x="2096" y="592"/>
                </a:lnTo>
                <a:lnTo>
                  <a:pt x="20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9" name="Text Box 42"/>
          <p:cNvSpPr txBox="1">
            <a:spLocks noChangeArrowheads="1"/>
          </p:cNvSpPr>
          <p:nvPr/>
        </p:nvSpPr>
        <p:spPr bwMode="auto">
          <a:xfrm>
            <a:off x="2955925" y="631825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9 k</a:t>
            </a:r>
            <a:r>
              <a:rPr lang="en-GB" sz="2400">
                <a:latin typeface="Symbol" pitchFamily="18" charset="2"/>
              </a:rPr>
              <a:t>W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70" name="Rectangle 43"/>
          <p:cNvSpPr>
            <a:spLocks noChangeArrowheads="1"/>
          </p:cNvSpPr>
          <p:nvPr/>
        </p:nvSpPr>
        <p:spPr bwMode="auto">
          <a:xfrm>
            <a:off x="5138738" y="1282700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1 k</a:t>
            </a:r>
            <a:r>
              <a:rPr lang="en-GB" sz="2400">
                <a:latin typeface="Symbol" pitchFamily="18" charset="2"/>
              </a:rPr>
              <a:t>W</a:t>
            </a:r>
          </a:p>
        </p:txBody>
      </p:sp>
      <p:sp>
        <p:nvSpPr>
          <p:cNvPr id="19471" name="Text Box 47"/>
          <p:cNvSpPr txBox="1">
            <a:spLocks noChangeArrowheads="1"/>
          </p:cNvSpPr>
          <p:nvPr/>
        </p:nvSpPr>
        <p:spPr bwMode="auto">
          <a:xfrm>
            <a:off x="2447925" y="2428875"/>
            <a:ext cx="106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Source</a:t>
            </a:r>
          </a:p>
        </p:txBody>
      </p:sp>
      <p:sp>
        <p:nvSpPr>
          <p:cNvPr id="19472" name="Text Box 48"/>
          <p:cNvSpPr txBox="1">
            <a:spLocks noChangeArrowheads="1"/>
          </p:cNvSpPr>
          <p:nvPr/>
        </p:nvSpPr>
        <p:spPr bwMode="auto">
          <a:xfrm>
            <a:off x="5292725" y="2428875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Load</a:t>
            </a:r>
          </a:p>
        </p:txBody>
      </p:sp>
      <p:grpSp>
        <p:nvGrpSpPr>
          <p:cNvPr id="19473" name="Group 119"/>
          <p:cNvGrpSpPr>
            <a:grpSpLocks/>
          </p:cNvGrpSpPr>
          <p:nvPr/>
        </p:nvGrpSpPr>
        <p:grpSpPr bwMode="auto">
          <a:xfrm>
            <a:off x="2489200" y="1511300"/>
            <a:ext cx="571500" cy="558800"/>
            <a:chOff x="1576" y="1160"/>
            <a:chExt cx="360" cy="352"/>
          </a:xfrm>
        </p:grpSpPr>
        <p:sp>
          <p:nvSpPr>
            <p:cNvPr id="19503" name="Oval 4"/>
            <p:cNvSpPr>
              <a:spLocks noChangeArrowheads="1"/>
            </p:cNvSpPr>
            <p:nvPr/>
          </p:nvSpPr>
          <p:spPr bwMode="auto">
            <a:xfrm>
              <a:off x="1576" y="1160"/>
              <a:ext cx="360" cy="35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504" name="Group 5"/>
            <p:cNvGrpSpPr>
              <a:grpSpLocks/>
            </p:cNvGrpSpPr>
            <p:nvPr/>
          </p:nvGrpSpPr>
          <p:grpSpPr bwMode="auto">
            <a:xfrm>
              <a:off x="1652" y="1253"/>
              <a:ext cx="208" cy="140"/>
              <a:chOff x="2115" y="13020"/>
              <a:chExt cx="960" cy="1530"/>
            </a:xfrm>
          </p:grpSpPr>
          <p:sp>
            <p:nvSpPr>
              <p:cNvPr id="19505" name="Freeform 6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tx1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06" name="Freeform 7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tx1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9474" name="Freeform 120"/>
          <p:cNvSpPr>
            <a:spLocks/>
          </p:cNvSpPr>
          <p:nvPr/>
        </p:nvSpPr>
        <p:spPr bwMode="auto">
          <a:xfrm>
            <a:off x="2781300" y="533400"/>
            <a:ext cx="3302000" cy="673100"/>
          </a:xfrm>
          <a:custGeom>
            <a:avLst/>
            <a:gdLst>
              <a:gd name="T0" fmla="*/ 0 w 2080"/>
              <a:gd name="T1" fmla="*/ 254000 h 424"/>
              <a:gd name="T2" fmla="*/ 0 w 2080"/>
              <a:gd name="T3" fmla="*/ 0 h 424"/>
              <a:gd name="T4" fmla="*/ 3302000 w 2080"/>
              <a:gd name="T5" fmla="*/ 0 h 424"/>
              <a:gd name="T6" fmla="*/ 3302000 w 2080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0" h="424">
                <a:moveTo>
                  <a:pt x="0" y="160"/>
                </a:moveTo>
                <a:lnTo>
                  <a:pt x="0" y="0"/>
                </a:lnTo>
                <a:lnTo>
                  <a:pt x="2080" y="0"/>
                </a:lnTo>
                <a:lnTo>
                  <a:pt x="2080" y="42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5355" name="Group 123"/>
          <p:cNvGrpSpPr>
            <a:grpSpLocks/>
          </p:cNvGrpSpPr>
          <p:nvPr/>
        </p:nvGrpSpPr>
        <p:grpSpPr bwMode="auto">
          <a:xfrm>
            <a:off x="3784600" y="3328988"/>
            <a:ext cx="1808163" cy="1720850"/>
            <a:chOff x="2384" y="2088"/>
            <a:chExt cx="1139" cy="1084"/>
          </a:xfrm>
        </p:grpSpPr>
        <p:sp>
          <p:nvSpPr>
            <p:cNvPr id="19493" name="Text Box 101"/>
            <p:cNvSpPr txBox="1">
              <a:spLocks noChangeArrowheads="1"/>
            </p:cNvSpPr>
            <p:nvPr/>
          </p:nvSpPr>
          <p:spPr bwMode="auto">
            <a:xfrm>
              <a:off x="2859" y="2922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33CC33"/>
                  </a:solidFill>
                  <a:latin typeface="Times New Roman" pitchFamily="18" charset="0"/>
                </a:rPr>
                <a:t>-V</a:t>
              </a:r>
              <a:r>
                <a:rPr lang="en-GB" sz="2000" b="1" i="1" baseline="-25000">
                  <a:solidFill>
                    <a:srgbClr val="33CC33"/>
                  </a:solidFill>
                  <a:latin typeface="Times New Roman" pitchFamily="18" charset="0"/>
                </a:rPr>
                <a:t>S</a:t>
              </a:r>
              <a:endParaRPr lang="en-GB" sz="2000" b="1" i="1">
                <a:solidFill>
                  <a:srgbClr val="33CC33"/>
                </a:solidFill>
                <a:latin typeface="Times New Roman" pitchFamily="18" charset="0"/>
              </a:endParaRPr>
            </a:p>
          </p:txBody>
        </p:sp>
        <p:sp>
          <p:nvSpPr>
            <p:cNvPr id="19494" name="Text Box 102"/>
            <p:cNvSpPr txBox="1">
              <a:spLocks noChangeArrowheads="1"/>
            </p:cNvSpPr>
            <p:nvPr/>
          </p:nvSpPr>
          <p:spPr bwMode="auto">
            <a:xfrm>
              <a:off x="2919" y="2162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33CC33"/>
                  </a:solidFill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solidFill>
                    <a:srgbClr val="33CC33"/>
                  </a:solidFill>
                  <a:latin typeface="Times New Roman" pitchFamily="18" charset="0"/>
                </a:rPr>
                <a:t>S</a:t>
              </a:r>
              <a:endParaRPr lang="en-GB" sz="2000" b="1" i="1">
                <a:solidFill>
                  <a:srgbClr val="33CC33"/>
                </a:solidFill>
                <a:latin typeface="Times New Roman" pitchFamily="18" charset="0"/>
              </a:endParaRPr>
            </a:p>
          </p:txBody>
        </p:sp>
        <p:sp>
          <p:nvSpPr>
            <p:cNvPr id="19495" name="Line 93"/>
            <p:cNvSpPr>
              <a:spLocks noChangeShapeType="1"/>
            </p:cNvSpPr>
            <p:nvPr/>
          </p:nvSpPr>
          <p:spPr bwMode="auto">
            <a:xfrm flipV="1">
              <a:off x="3145" y="2633"/>
              <a:ext cx="378" cy="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6" name="AutoShape 95"/>
            <p:cNvSpPr>
              <a:spLocks noChangeArrowheads="1"/>
            </p:cNvSpPr>
            <p:nvPr/>
          </p:nvSpPr>
          <p:spPr bwMode="auto">
            <a:xfrm rot="5400000" flipH="1">
              <a:off x="2512" y="2363"/>
              <a:ext cx="774" cy="521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9497" name="Line 96"/>
            <p:cNvSpPr>
              <a:spLocks noChangeShapeType="1"/>
            </p:cNvSpPr>
            <p:nvPr/>
          </p:nvSpPr>
          <p:spPr bwMode="auto">
            <a:xfrm flipV="1">
              <a:off x="2684" y="2431"/>
              <a:ext cx="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8" name="Line 97"/>
            <p:cNvSpPr>
              <a:spLocks noChangeShapeType="1"/>
            </p:cNvSpPr>
            <p:nvPr/>
          </p:nvSpPr>
          <p:spPr bwMode="auto">
            <a:xfrm flipV="1">
              <a:off x="2889" y="2211"/>
              <a:ext cx="0" cy="221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9" name="Line 98"/>
            <p:cNvSpPr>
              <a:spLocks noChangeShapeType="1"/>
            </p:cNvSpPr>
            <p:nvPr/>
          </p:nvSpPr>
          <p:spPr bwMode="auto">
            <a:xfrm>
              <a:off x="2884" y="2829"/>
              <a:ext cx="0" cy="221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0" name="Text Box 99"/>
            <p:cNvSpPr txBox="1">
              <a:spLocks noChangeArrowheads="1"/>
            </p:cNvSpPr>
            <p:nvPr/>
          </p:nvSpPr>
          <p:spPr bwMode="auto">
            <a:xfrm>
              <a:off x="2639" y="265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9501" name="Freeform 114"/>
            <p:cNvSpPr>
              <a:spLocks/>
            </p:cNvSpPr>
            <p:nvPr/>
          </p:nvSpPr>
          <p:spPr bwMode="auto">
            <a:xfrm>
              <a:off x="2384" y="2088"/>
              <a:ext cx="930" cy="535"/>
            </a:xfrm>
            <a:custGeom>
              <a:avLst/>
              <a:gdLst>
                <a:gd name="T0" fmla="*/ 277 w 1452"/>
                <a:gd name="T1" fmla="*/ 333 h 636"/>
                <a:gd name="T2" fmla="*/ 0 w 1452"/>
                <a:gd name="T3" fmla="*/ 333 h 636"/>
                <a:gd name="T4" fmla="*/ 0 w 1452"/>
                <a:gd name="T5" fmla="*/ 0 h 636"/>
                <a:gd name="T6" fmla="*/ 930 w 1452"/>
                <a:gd name="T7" fmla="*/ 0 h 636"/>
                <a:gd name="T8" fmla="*/ 930 w 1452"/>
                <a:gd name="T9" fmla="*/ 535 h 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2" h="636">
                  <a:moveTo>
                    <a:pt x="432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1452" y="0"/>
                  </a:lnTo>
                  <a:lnTo>
                    <a:pt x="1452" y="636"/>
                  </a:lnTo>
                </a:path>
              </a:pathLst>
            </a:custGeom>
            <a:noFill/>
            <a:ln w="28575" cmpd="sng">
              <a:solidFill>
                <a:srgbClr val="66FF66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502" name="Line 122"/>
            <p:cNvSpPr>
              <a:spLocks noChangeShapeType="1"/>
            </p:cNvSpPr>
            <p:nvPr/>
          </p:nvSpPr>
          <p:spPr bwMode="auto">
            <a:xfrm>
              <a:off x="2408" y="2824"/>
              <a:ext cx="240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5378" name="Group 146"/>
          <p:cNvGrpSpPr>
            <a:grpSpLocks/>
          </p:cNvGrpSpPr>
          <p:nvPr/>
        </p:nvGrpSpPr>
        <p:grpSpPr bwMode="auto">
          <a:xfrm>
            <a:off x="6626225" y="3562350"/>
            <a:ext cx="1885950" cy="1543050"/>
            <a:chOff x="4174" y="2244"/>
            <a:chExt cx="1188" cy="972"/>
          </a:xfrm>
        </p:grpSpPr>
        <p:sp>
          <p:nvSpPr>
            <p:cNvPr id="19480" name="Text Box 91"/>
            <p:cNvSpPr txBox="1">
              <a:spLocks noChangeArrowheads="1"/>
            </p:cNvSpPr>
            <p:nvPr/>
          </p:nvSpPr>
          <p:spPr bwMode="auto">
            <a:xfrm>
              <a:off x="4174" y="2244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000" b="1" i="1" baseline="-25000">
                  <a:solidFill>
                    <a:srgbClr val="66FFFF"/>
                  </a:solidFill>
                  <a:latin typeface="Verdana" pitchFamily="34" charset="0"/>
                </a:rPr>
                <a:t>O</a:t>
              </a:r>
              <a:endParaRPr lang="en-GB" sz="2000" b="1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grpSp>
          <p:nvGrpSpPr>
            <p:cNvPr id="19481" name="Group 124"/>
            <p:cNvGrpSpPr>
              <a:grpSpLocks/>
            </p:cNvGrpSpPr>
            <p:nvPr/>
          </p:nvGrpSpPr>
          <p:grpSpPr bwMode="auto">
            <a:xfrm>
              <a:off x="4206" y="2494"/>
              <a:ext cx="632" cy="712"/>
              <a:chOff x="1720" y="12765"/>
              <a:chExt cx="1920" cy="1780"/>
            </a:xfrm>
          </p:grpSpPr>
          <p:sp>
            <p:nvSpPr>
              <p:cNvPr id="19490" name="Oval 125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1" name="Line 126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2" name="Line 127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82" name="Group 128"/>
            <p:cNvGrpSpPr>
              <a:grpSpLocks/>
            </p:cNvGrpSpPr>
            <p:nvPr/>
          </p:nvGrpSpPr>
          <p:grpSpPr bwMode="auto">
            <a:xfrm>
              <a:off x="4332" y="2604"/>
              <a:ext cx="384" cy="612"/>
              <a:chOff x="2115" y="13020"/>
              <a:chExt cx="960" cy="1530"/>
            </a:xfrm>
          </p:grpSpPr>
          <p:sp>
            <p:nvSpPr>
              <p:cNvPr id="19488" name="Freeform 129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9" name="Freeform 130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83" name="Line 131"/>
            <p:cNvSpPr>
              <a:spLocks noChangeShapeType="1"/>
            </p:cNvSpPr>
            <p:nvPr/>
          </p:nvSpPr>
          <p:spPr bwMode="auto">
            <a:xfrm>
              <a:off x="4520" y="2608"/>
              <a:ext cx="61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4" name="Line 132"/>
            <p:cNvSpPr>
              <a:spLocks noChangeShapeType="1"/>
            </p:cNvSpPr>
            <p:nvPr/>
          </p:nvSpPr>
          <p:spPr bwMode="auto">
            <a:xfrm>
              <a:off x="4704" y="3200"/>
              <a:ext cx="424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5" name="Line 133"/>
            <p:cNvSpPr>
              <a:spLocks noChangeShapeType="1"/>
            </p:cNvSpPr>
            <p:nvPr/>
          </p:nvSpPr>
          <p:spPr bwMode="auto">
            <a:xfrm flipH="1" flipV="1">
              <a:off x="5080" y="2616"/>
              <a:ext cx="0" cy="16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6" name="Line 134"/>
            <p:cNvSpPr>
              <a:spLocks noChangeShapeType="1"/>
            </p:cNvSpPr>
            <p:nvPr/>
          </p:nvSpPr>
          <p:spPr bwMode="auto">
            <a:xfrm>
              <a:off x="5072" y="3000"/>
              <a:ext cx="0" cy="18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7" name="Text Box 135"/>
            <p:cNvSpPr txBox="1">
              <a:spLocks noChangeArrowheads="1"/>
            </p:cNvSpPr>
            <p:nvPr/>
          </p:nvSpPr>
          <p:spPr bwMode="auto">
            <a:xfrm>
              <a:off x="4846" y="2753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FFFF"/>
                  </a:solidFill>
                  <a:latin typeface="Times New Roman" pitchFamily="18" charset="0"/>
                </a:rPr>
                <a:t>1Vp-p</a:t>
              </a:r>
            </a:p>
          </p:txBody>
        </p:sp>
      </p:grpSp>
      <p:sp>
        <p:nvSpPr>
          <p:cNvPr id="95370" name="Text Box 138"/>
          <p:cNvSpPr txBox="1">
            <a:spLocks noChangeArrowheads="1"/>
          </p:cNvSpPr>
          <p:nvPr/>
        </p:nvSpPr>
        <p:spPr bwMode="auto">
          <a:xfrm>
            <a:off x="6894513" y="1701800"/>
            <a:ext cx="1922462" cy="10699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Smaller output voltage due to high source resistance</a:t>
            </a:r>
          </a:p>
        </p:txBody>
      </p:sp>
      <p:sp>
        <p:nvSpPr>
          <p:cNvPr id="95373" name="Text Box 141"/>
          <p:cNvSpPr txBox="1">
            <a:spLocks noChangeArrowheads="1"/>
          </p:cNvSpPr>
          <p:nvPr/>
        </p:nvSpPr>
        <p:spPr bwMode="auto">
          <a:xfrm>
            <a:off x="6881813" y="5438775"/>
            <a:ext cx="2055812" cy="106997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Output voltage equals the</a:t>
            </a:r>
          </a:p>
          <a:p>
            <a:pPr algn="ctr"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 input voltage since V</a:t>
            </a:r>
            <a:r>
              <a:rPr lang="en-GB" sz="1600" b="1" i="1" baseline="-25000">
                <a:solidFill>
                  <a:schemeClr val="bg1"/>
                </a:solidFill>
                <a:latin typeface="Verdana" pitchFamily="34" charset="0"/>
              </a:rPr>
              <a:t>in</a:t>
            </a:r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 = V</a:t>
            </a:r>
            <a:r>
              <a:rPr lang="en-GB" sz="1600" b="1" i="1" baseline="-25000">
                <a:solidFill>
                  <a:schemeClr val="bg1"/>
                </a:solidFill>
                <a:latin typeface="Verdana" pitchFamily="34" charset="0"/>
              </a:rPr>
              <a:t>out</a:t>
            </a:r>
            <a:endParaRPr lang="en-GB" sz="1600" b="1" i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5374" name="Text Box 142"/>
          <p:cNvSpPr txBox="1">
            <a:spLocks noChangeArrowheads="1"/>
          </p:cNvSpPr>
          <p:nvPr/>
        </p:nvSpPr>
        <p:spPr bwMode="auto">
          <a:xfrm>
            <a:off x="241300" y="3167063"/>
            <a:ext cx="2276475" cy="915987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solidFill>
                  <a:schemeClr val="bg1"/>
                </a:solidFill>
                <a:latin typeface="Verdana" pitchFamily="34" charset="0"/>
              </a:rPr>
              <a:t>Example of an application of a voltage follower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0" grpId="0" animBg="1" autoUpdateAnimBg="0"/>
      <p:bldP spid="95373" grpId="0" animBg="1" autoUpdateAnimBg="0"/>
      <p:bldP spid="9537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781" y="1143000"/>
            <a:ext cx="8326437" cy="5429250"/>
          </a:xfrm>
        </p:spPr>
        <p:txBody>
          <a:bodyPr/>
          <a:lstStyle/>
          <a:p>
            <a:pPr marL="717550" indent="-717550" eaLnBrk="1" hangingPunct="1">
              <a:lnSpc>
                <a:spcPct val="90000"/>
              </a:lnSpc>
              <a:defRPr/>
            </a:pPr>
            <a:r>
              <a:rPr lang="en-GB" sz="2000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With negative feedback, the op-amp can be configured as an non-inverting amplifier and a voltage follower.</a:t>
            </a:r>
          </a:p>
          <a:p>
            <a:pPr marL="717550" indent="-7175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dirty="0" smtClean="0"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r>
              <a:rPr lang="en-GB" sz="1800" dirty="0" smtClean="0"/>
              <a:t> </a:t>
            </a:r>
            <a:r>
              <a:rPr lang="en-GB" sz="2000" dirty="0" smtClean="0">
                <a:effectLst/>
                <a:latin typeface="Verdana" pitchFamily="34" charset="0"/>
              </a:rPr>
              <a:t>The </a:t>
            </a:r>
            <a:r>
              <a:rPr lang="en-GB" sz="2000" b="1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closed loop voltage gain</a:t>
            </a:r>
            <a:r>
              <a:rPr lang="en-GB" sz="2000" dirty="0" smtClean="0">
                <a:effectLst/>
                <a:latin typeface="Verdana" pitchFamily="34" charset="0"/>
              </a:rPr>
              <a:t> for non-inverting amplifier is  </a:t>
            </a:r>
          </a:p>
          <a:p>
            <a:pPr marL="717550" indent="-717550" eaLnBrk="1" hangingPunct="1">
              <a:lnSpc>
                <a:spcPct val="90000"/>
              </a:lnSpc>
              <a:defRPr/>
            </a:pPr>
            <a:endParaRPr lang="en-GB" sz="2400" dirty="0" smtClean="0">
              <a:effectLst/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endParaRPr lang="en-GB" sz="2000" dirty="0" smtClean="0">
              <a:effectLst/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endParaRPr lang="en-GB" sz="2000" dirty="0" smtClean="0">
              <a:effectLst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endParaRPr lang="en-GB" sz="1200" dirty="0" smtClean="0">
              <a:effectLst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66FFFF"/>
                </a:solidFill>
                <a:effectLst/>
                <a:latin typeface="Verdana" pitchFamily="34" charset="0"/>
              </a:rPr>
              <a:t>The output signal of a non-inverting amplifier is </a:t>
            </a:r>
            <a:r>
              <a:rPr lang="en-GB" sz="2000" b="1" i="1" u="sng" dirty="0" smtClean="0">
                <a:solidFill>
                  <a:srgbClr val="66FFFF"/>
                </a:solidFill>
                <a:effectLst/>
                <a:latin typeface="Verdana" pitchFamily="34" charset="0"/>
              </a:rPr>
              <a:t>in-phase</a:t>
            </a:r>
            <a:r>
              <a:rPr lang="en-GB" sz="2000" dirty="0" smtClean="0">
                <a:solidFill>
                  <a:srgbClr val="66FFFF"/>
                </a:solidFill>
                <a:effectLst/>
                <a:latin typeface="Verdana" pitchFamily="34" charset="0"/>
              </a:rPr>
              <a:t> with the input signal.</a:t>
            </a:r>
          </a:p>
          <a:p>
            <a:pPr marL="717550" indent="-7175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dirty="0" smtClean="0">
              <a:effectLst/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FFFF00"/>
                </a:solidFill>
                <a:effectLst/>
                <a:latin typeface="Verdana" pitchFamily="34" charset="0"/>
              </a:rPr>
              <a:t>For voltage follower: </a:t>
            </a:r>
            <a:r>
              <a:rPr lang="en-GB" sz="2000" i="1" dirty="0" err="1" smtClean="0">
                <a:solidFill>
                  <a:srgbClr val="FFFF00"/>
                </a:solidFill>
                <a:effectLst/>
                <a:latin typeface="Verdana" pitchFamily="34" charset="0"/>
              </a:rPr>
              <a:t>Vout</a:t>
            </a:r>
            <a:r>
              <a:rPr lang="en-GB" sz="2000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 = Vin. This means that the voltage gain of a voltage follower is 1.</a:t>
            </a:r>
          </a:p>
          <a:p>
            <a:pPr marL="717550" indent="-717550" eaLnBrk="1" hangingPunct="1">
              <a:lnSpc>
                <a:spcPct val="90000"/>
              </a:lnSpc>
              <a:defRPr/>
            </a:pPr>
            <a:endParaRPr lang="en-GB" sz="1200" i="1" dirty="0" smtClean="0">
              <a:solidFill>
                <a:srgbClr val="FFFF00"/>
              </a:solidFill>
              <a:effectLst/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defRPr/>
            </a:pPr>
            <a:r>
              <a:rPr lang="en-GB" sz="2000" dirty="0" smtClean="0">
                <a:effectLst/>
                <a:latin typeface="Verdana" pitchFamily="34" charset="0"/>
              </a:rPr>
              <a:t>A voltage follower is often used as </a:t>
            </a:r>
            <a:r>
              <a:rPr lang="en-GB" sz="2000" b="1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buffer</a:t>
            </a:r>
            <a:r>
              <a:rPr lang="en-GB" sz="2000" b="1" dirty="0" smtClean="0">
                <a:effectLst/>
                <a:latin typeface="Verdana" pitchFamily="34" charset="0"/>
              </a:rPr>
              <a:t> </a:t>
            </a:r>
            <a:r>
              <a:rPr lang="en-GB" sz="2000" dirty="0" smtClean="0">
                <a:effectLst/>
                <a:latin typeface="Verdana" pitchFamily="34" charset="0"/>
              </a:rPr>
              <a:t>circuit to </a:t>
            </a:r>
            <a:r>
              <a:rPr lang="en-GB" sz="2000" b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match</a:t>
            </a:r>
            <a:r>
              <a:rPr lang="en-GB" sz="2000" dirty="0" smtClean="0">
                <a:solidFill>
                  <a:srgbClr val="FFFF00"/>
                </a:solidFill>
                <a:effectLst/>
                <a:latin typeface="Verdana" pitchFamily="34" charset="0"/>
              </a:rPr>
              <a:t> a </a:t>
            </a:r>
            <a:r>
              <a:rPr lang="en-GB" sz="2000" b="1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high internal resistance signal source</a:t>
            </a:r>
            <a:r>
              <a:rPr lang="en-GB" sz="2000" dirty="0" smtClean="0">
                <a:effectLst/>
                <a:latin typeface="Verdana" pitchFamily="34" charset="0"/>
              </a:rPr>
              <a:t> to a </a:t>
            </a:r>
            <a:r>
              <a:rPr lang="en-GB" sz="2000" b="1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low resistive load</a:t>
            </a:r>
            <a:endParaRPr lang="en-GB" sz="2000" i="1" dirty="0" smtClean="0">
              <a:solidFill>
                <a:srgbClr val="FFFF00"/>
              </a:solidFill>
              <a:effectLst/>
              <a:latin typeface="Verdana" pitchFamily="34" charset="0"/>
            </a:endParaRPr>
          </a:p>
          <a:p>
            <a:pPr marL="717550" indent="-7175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000" i="1" dirty="0" smtClean="0">
              <a:effectLst/>
            </a:endParaRPr>
          </a:p>
        </p:txBody>
      </p:sp>
      <p:graphicFrame>
        <p:nvGraphicFramePr>
          <p:cNvPr id="2252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16325" y="2600325"/>
          <a:ext cx="17700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" imgW="1905000" imgH="787400" progId="Equation.3">
                  <p:embed/>
                </p:oleObj>
              </mc:Choice>
              <mc:Fallback>
                <p:oleObj name="Equation" r:id="rId3" imgW="19050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00325"/>
                        <a:ext cx="1770063" cy="7318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FDBD2-7BC3-4590-8AAC-0FD3097A3EC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118" y="3177987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23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597AB-4EC9-496B-A502-7C33D694446D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24307"/>
            <a:ext cx="8229600" cy="3646488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800" dirty="0" smtClean="0">
                <a:solidFill>
                  <a:srgbClr val="FFFF00"/>
                </a:solidFill>
                <a:effectLst/>
                <a:latin typeface="Arial Black" pitchFamily="34" charset="0"/>
              </a:rPr>
              <a:t>•	</a:t>
            </a:r>
            <a:r>
              <a:rPr lang="en-GB" sz="2800" dirty="0" smtClean="0">
                <a:solidFill>
                  <a:srgbClr val="FFFF00"/>
                </a:solidFill>
                <a:effectLst/>
              </a:rPr>
              <a:t>Understand how an op amp can be configured as an non-inverting amplifier and a voltage follower.</a:t>
            </a:r>
          </a:p>
          <a:p>
            <a:pPr marL="609600" indent="-6096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2800" dirty="0" smtClean="0">
              <a:solidFill>
                <a:srgbClr val="FFFF00"/>
              </a:solidFill>
              <a:effectLst/>
            </a:endParaRPr>
          </a:p>
          <a:p>
            <a:pPr marL="609600" indent="-6096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800" dirty="0" smtClean="0">
                <a:solidFill>
                  <a:srgbClr val="00FFFF"/>
                </a:solidFill>
                <a:effectLst/>
                <a:latin typeface="Arial Black" pitchFamily="34" charset="0"/>
              </a:rPr>
              <a:t>•	</a:t>
            </a:r>
            <a:r>
              <a:rPr lang="en-GB" sz="2800" dirty="0" smtClean="0">
                <a:solidFill>
                  <a:srgbClr val="00FFFF"/>
                </a:solidFill>
                <a:effectLst/>
              </a:rPr>
              <a:t>Analyse and solve problems involving non-inverting amplifier and voltage follower circuits.</a:t>
            </a:r>
          </a:p>
          <a:p>
            <a:pPr marL="609600" indent="-609600" eaLnBrk="1" hangingPunct="1">
              <a:defRPr/>
            </a:pPr>
            <a:endParaRPr lang="en-GB" sz="2800" dirty="0" smtClean="0">
              <a:solidFill>
                <a:srgbClr val="00FF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461963" y="1316855"/>
            <a:ext cx="84207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srgbClr val="66FFFF"/>
                </a:solidFill>
              </a:rPr>
              <a:t>After completing Part </a:t>
            </a:r>
            <a:r>
              <a:rPr lang="en-US" sz="2800" dirty="0" smtClean="0">
                <a:solidFill>
                  <a:srgbClr val="66FFFF"/>
                </a:solidFill>
              </a:rPr>
              <a:t>2 </a:t>
            </a:r>
            <a:r>
              <a:rPr lang="en-US" sz="2800" dirty="0">
                <a:solidFill>
                  <a:srgbClr val="66FFFF"/>
                </a:solidFill>
              </a:rPr>
              <a:t>of this chapter</a:t>
            </a:r>
            <a:r>
              <a:rPr lang="en-GB" sz="2800" dirty="0">
                <a:solidFill>
                  <a:srgbClr val="66FFFF"/>
                </a:solidFill>
              </a:rPr>
              <a:t>, you will be able to: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597AB-4EC9-496B-A502-7C33D69444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92125" y="168275"/>
            <a:ext cx="682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i="1">
                <a:solidFill>
                  <a:srgbClr val="FFFF00"/>
                </a:solidFill>
                <a:latin typeface="Verdana" pitchFamily="34" charset="0"/>
              </a:rPr>
              <a:t>Recap : Amplifier Performance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344488" y="2671763"/>
            <a:ext cx="1155700" cy="1422400"/>
            <a:chOff x="392" y="2376"/>
            <a:chExt cx="728" cy="896"/>
          </a:xfrm>
        </p:grpSpPr>
        <p:sp>
          <p:nvSpPr>
            <p:cNvPr id="5157" name="Freeform 5"/>
            <p:cNvSpPr>
              <a:spLocks/>
            </p:cNvSpPr>
            <p:nvPr/>
          </p:nvSpPr>
          <p:spPr bwMode="auto">
            <a:xfrm>
              <a:off x="640" y="2376"/>
              <a:ext cx="480" cy="320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32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8" name="Freeform 6"/>
            <p:cNvSpPr>
              <a:spLocks/>
            </p:cNvSpPr>
            <p:nvPr/>
          </p:nvSpPr>
          <p:spPr bwMode="auto">
            <a:xfrm flipV="1">
              <a:off x="632" y="2952"/>
              <a:ext cx="480" cy="320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32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9" name="Oval 7"/>
            <p:cNvSpPr>
              <a:spLocks noChangeArrowheads="1"/>
            </p:cNvSpPr>
            <p:nvPr/>
          </p:nvSpPr>
          <p:spPr bwMode="auto">
            <a:xfrm>
              <a:off x="392" y="2584"/>
              <a:ext cx="472" cy="472"/>
            </a:xfrm>
            <a:prstGeom prst="ellipse">
              <a:avLst/>
            </a:prstGeom>
            <a:solidFill>
              <a:srgbClr val="6633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160" name="Group 8"/>
            <p:cNvGrpSpPr>
              <a:grpSpLocks/>
            </p:cNvGrpSpPr>
            <p:nvPr/>
          </p:nvGrpSpPr>
          <p:grpSpPr bwMode="auto">
            <a:xfrm>
              <a:off x="500" y="2685"/>
              <a:ext cx="248" cy="276"/>
              <a:chOff x="860" y="2693"/>
              <a:chExt cx="248" cy="276"/>
            </a:xfrm>
          </p:grpSpPr>
          <p:sp>
            <p:nvSpPr>
              <p:cNvPr id="5161" name="Freeform 9"/>
              <p:cNvSpPr>
                <a:spLocks/>
              </p:cNvSpPr>
              <p:nvPr/>
            </p:nvSpPr>
            <p:spPr bwMode="auto">
              <a:xfrm>
                <a:off x="860" y="2693"/>
                <a:ext cx="128" cy="138"/>
              </a:xfrm>
              <a:custGeom>
                <a:avLst/>
                <a:gdLst>
                  <a:gd name="T0" fmla="*/ 0 w 450"/>
                  <a:gd name="T1" fmla="*/ 138 h 765"/>
                  <a:gd name="T2" fmla="*/ 68 w 450"/>
                  <a:gd name="T3" fmla="*/ 0 h 765"/>
                  <a:gd name="T4" fmla="*/ 128 w 450"/>
                  <a:gd name="T5" fmla="*/ 138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2" name="Freeform 10"/>
              <p:cNvSpPr>
                <a:spLocks/>
              </p:cNvSpPr>
              <p:nvPr/>
            </p:nvSpPr>
            <p:spPr bwMode="auto">
              <a:xfrm flipV="1">
                <a:off x="980" y="2831"/>
                <a:ext cx="128" cy="138"/>
              </a:xfrm>
              <a:custGeom>
                <a:avLst/>
                <a:gdLst>
                  <a:gd name="T0" fmla="*/ 0 w 450"/>
                  <a:gd name="T1" fmla="*/ 138 h 765"/>
                  <a:gd name="T2" fmla="*/ 68 w 450"/>
                  <a:gd name="T3" fmla="*/ 0 h 765"/>
                  <a:gd name="T4" fmla="*/ 128 w 450"/>
                  <a:gd name="T5" fmla="*/ 138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14027" name="Group 11"/>
          <p:cNvGrpSpPr>
            <a:grpSpLocks/>
          </p:cNvGrpSpPr>
          <p:nvPr/>
        </p:nvGrpSpPr>
        <p:grpSpPr bwMode="auto">
          <a:xfrm>
            <a:off x="5467350" y="2657475"/>
            <a:ext cx="898525" cy="1422400"/>
            <a:chOff x="3664" y="2376"/>
            <a:chExt cx="566" cy="896"/>
          </a:xfrm>
        </p:grpSpPr>
        <p:sp>
          <p:nvSpPr>
            <p:cNvPr id="5154" name="Freeform 12"/>
            <p:cNvSpPr>
              <a:spLocks/>
            </p:cNvSpPr>
            <p:nvPr/>
          </p:nvSpPr>
          <p:spPr bwMode="auto">
            <a:xfrm flipH="1">
              <a:off x="3664" y="2376"/>
              <a:ext cx="480" cy="288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288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5" name="Freeform 13"/>
            <p:cNvSpPr>
              <a:spLocks/>
            </p:cNvSpPr>
            <p:nvPr/>
          </p:nvSpPr>
          <p:spPr bwMode="auto">
            <a:xfrm flipH="1" flipV="1">
              <a:off x="3672" y="3008"/>
              <a:ext cx="480" cy="264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264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6" name="Freeform 14"/>
            <p:cNvSpPr>
              <a:spLocks/>
            </p:cNvSpPr>
            <p:nvPr/>
          </p:nvSpPr>
          <p:spPr bwMode="auto">
            <a:xfrm rot="-5400000">
              <a:off x="3976" y="2746"/>
              <a:ext cx="324" cy="184"/>
            </a:xfrm>
            <a:custGeom>
              <a:avLst/>
              <a:gdLst>
                <a:gd name="T0" fmla="*/ 0 w 2475"/>
                <a:gd name="T1" fmla="*/ 90 h 1110"/>
                <a:gd name="T2" fmla="*/ 26 w 2475"/>
                <a:gd name="T3" fmla="*/ 2 h 1110"/>
                <a:gd name="T4" fmla="*/ 53 w 2475"/>
                <a:gd name="T5" fmla="*/ 182 h 1110"/>
                <a:gd name="T6" fmla="*/ 100 w 2475"/>
                <a:gd name="T7" fmla="*/ 2 h 1110"/>
                <a:gd name="T8" fmla="*/ 130 w 2475"/>
                <a:gd name="T9" fmla="*/ 182 h 1110"/>
                <a:gd name="T10" fmla="*/ 181 w 2475"/>
                <a:gd name="T11" fmla="*/ 0 h 1110"/>
                <a:gd name="T12" fmla="*/ 214 w 2475"/>
                <a:gd name="T13" fmla="*/ 184 h 1110"/>
                <a:gd name="T14" fmla="*/ 263 w 2475"/>
                <a:gd name="T15" fmla="*/ 0 h 1110"/>
                <a:gd name="T16" fmla="*/ 295 w 2475"/>
                <a:gd name="T17" fmla="*/ 184 h 1110"/>
                <a:gd name="T18" fmla="*/ 324 w 2475"/>
                <a:gd name="T19" fmla="*/ 9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4031" name="Group 15"/>
          <p:cNvGrpSpPr>
            <a:grpSpLocks/>
          </p:cNvGrpSpPr>
          <p:nvPr/>
        </p:nvGrpSpPr>
        <p:grpSpPr bwMode="auto">
          <a:xfrm>
            <a:off x="1316038" y="2316163"/>
            <a:ext cx="4519612" cy="2241550"/>
            <a:chOff x="1022" y="2152"/>
            <a:chExt cx="2847" cy="1412"/>
          </a:xfrm>
        </p:grpSpPr>
        <p:grpSp>
          <p:nvGrpSpPr>
            <p:cNvPr id="5140" name="Group 16"/>
            <p:cNvGrpSpPr>
              <a:grpSpLocks/>
            </p:cNvGrpSpPr>
            <p:nvPr/>
          </p:nvGrpSpPr>
          <p:grpSpPr bwMode="auto">
            <a:xfrm>
              <a:off x="1196" y="2152"/>
              <a:ext cx="2409" cy="1412"/>
              <a:chOff x="1544" y="1584"/>
              <a:chExt cx="2469" cy="1520"/>
            </a:xfrm>
          </p:grpSpPr>
          <p:sp>
            <p:nvSpPr>
              <p:cNvPr id="5149" name="Rectangle 17"/>
              <p:cNvSpPr>
                <a:spLocks noChangeArrowheads="1"/>
              </p:cNvSpPr>
              <p:nvPr/>
            </p:nvSpPr>
            <p:spPr bwMode="auto">
              <a:xfrm>
                <a:off x="2072" y="1584"/>
                <a:ext cx="1432" cy="152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sz="2800" i="1">
                    <a:solidFill>
                      <a:schemeClr val="bg1"/>
                    </a:solidFill>
                    <a:latin typeface="Arial Black" pitchFamily="34" charset="0"/>
                  </a:rPr>
                  <a:t>Amplifier</a:t>
                </a:r>
              </a:p>
              <a:p>
                <a:pPr algn="ctr"/>
                <a:endParaRPr lang="en-GB" sz="2800" i="1">
                  <a:solidFill>
                    <a:schemeClr val="bg1"/>
                  </a:solidFill>
                  <a:latin typeface="Arial Black" pitchFamily="34" charset="0"/>
                </a:endParaRPr>
              </a:p>
              <a:p>
                <a:pPr algn="ctr"/>
                <a:r>
                  <a:rPr lang="en-GB" b="1" i="1">
                    <a:solidFill>
                      <a:schemeClr val="bg2"/>
                    </a:solidFill>
                    <a:latin typeface="Verdana" pitchFamily="34" charset="0"/>
                  </a:rPr>
                  <a:t>Voltage Gain</a:t>
                </a:r>
              </a:p>
              <a:p>
                <a:pPr algn="ctr"/>
                <a:r>
                  <a:rPr lang="en-GB" b="1" i="1">
                    <a:solidFill>
                      <a:schemeClr val="bg2"/>
                    </a:solidFill>
                    <a:latin typeface="Verdana" pitchFamily="34" charset="0"/>
                  </a:rPr>
                  <a:t>A</a:t>
                </a:r>
                <a:r>
                  <a:rPr lang="en-GB" b="1" i="1" baseline="-25000">
                    <a:solidFill>
                      <a:schemeClr val="bg2"/>
                    </a:solidFill>
                    <a:latin typeface="Verdana" pitchFamily="34" charset="0"/>
                  </a:rPr>
                  <a:t>V</a:t>
                </a:r>
                <a:endParaRPr lang="en-GB" b="1" i="1">
                  <a:solidFill>
                    <a:schemeClr val="bg2"/>
                  </a:solidFill>
                  <a:latin typeface="Verdana" pitchFamily="34" charset="0"/>
                </a:endParaRPr>
              </a:p>
            </p:txBody>
          </p:sp>
          <p:sp>
            <p:nvSpPr>
              <p:cNvPr id="5150" name="Line 18"/>
              <p:cNvSpPr>
                <a:spLocks noChangeShapeType="1"/>
              </p:cNvSpPr>
              <p:nvPr/>
            </p:nvSpPr>
            <p:spPr bwMode="auto">
              <a:xfrm>
                <a:off x="1544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51" name="Line 19"/>
              <p:cNvSpPr>
                <a:spLocks noChangeShapeType="1"/>
              </p:cNvSpPr>
              <p:nvPr/>
            </p:nvSpPr>
            <p:spPr bwMode="auto">
              <a:xfrm>
                <a:off x="1544" y="278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52" name="Line 20"/>
              <p:cNvSpPr>
                <a:spLocks noChangeShapeType="1"/>
              </p:cNvSpPr>
              <p:nvPr/>
            </p:nvSpPr>
            <p:spPr bwMode="auto">
              <a:xfrm flipH="1">
                <a:off x="3485" y="1817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53" name="Line 21"/>
              <p:cNvSpPr>
                <a:spLocks noChangeShapeType="1"/>
              </p:cNvSpPr>
              <p:nvPr/>
            </p:nvSpPr>
            <p:spPr bwMode="auto">
              <a:xfrm flipH="1">
                <a:off x="3485" y="2777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141" name="Group 22"/>
            <p:cNvGrpSpPr>
              <a:grpSpLocks/>
            </p:cNvGrpSpPr>
            <p:nvPr/>
          </p:nvGrpSpPr>
          <p:grpSpPr bwMode="auto">
            <a:xfrm>
              <a:off x="1022" y="2456"/>
              <a:ext cx="338" cy="752"/>
              <a:chOff x="1022" y="2456"/>
              <a:chExt cx="338" cy="752"/>
            </a:xfrm>
          </p:grpSpPr>
          <p:sp>
            <p:nvSpPr>
              <p:cNvPr id="5146" name="Line 23"/>
              <p:cNvSpPr>
                <a:spLocks noChangeShapeType="1"/>
              </p:cNvSpPr>
              <p:nvPr/>
            </p:nvSpPr>
            <p:spPr bwMode="auto">
              <a:xfrm flipV="1">
                <a:off x="1208" y="245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47" name="Line 24"/>
              <p:cNvSpPr>
                <a:spLocks noChangeShapeType="1"/>
              </p:cNvSpPr>
              <p:nvPr/>
            </p:nvSpPr>
            <p:spPr bwMode="auto">
              <a:xfrm>
                <a:off x="1208" y="2984"/>
                <a:ext cx="0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48" name="Text Box 25"/>
              <p:cNvSpPr txBox="1">
                <a:spLocks noChangeArrowheads="1"/>
              </p:cNvSpPr>
              <p:nvPr/>
            </p:nvSpPr>
            <p:spPr bwMode="auto">
              <a:xfrm>
                <a:off x="1022" y="270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latin typeface="Times New Roman" pitchFamily="18" charset="0"/>
                  </a:rPr>
                  <a:t>V</a:t>
                </a:r>
                <a:r>
                  <a:rPr lang="en-GB" sz="2000" b="1" i="1" baseline="-25000">
                    <a:latin typeface="Times New Roman" pitchFamily="18" charset="0"/>
                  </a:rPr>
                  <a:t>IN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</p:grpSp>
        <p:grpSp>
          <p:nvGrpSpPr>
            <p:cNvPr id="5142" name="Group 26"/>
            <p:cNvGrpSpPr>
              <a:grpSpLocks/>
            </p:cNvGrpSpPr>
            <p:nvPr/>
          </p:nvGrpSpPr>
          <p:grpSpPr bwMode="auto">
            <a:xfrm>
              <a:off x="3406" y="2464"/>
              <a:ext cx="463" cy="680"/>
              <a:chOff x="3406" y="2464"/>
              <a:chExt cx="463" cy="680"/>
            </a:xfrm>
          </p:grpSpPr>
          <p:sp>
            <p:nvSpPr>
              <p:cNvPr id="5143" name="Line 27"/>
              <p:cNvSpPr>
                <a:spLocks noChangeShapeType="1"/>
              </p:cNvSpPr>
              <p:nvPr/>
            </p:nvSpPr>
            <p:spPr bwMode="auto">
              <a:xfrm flipV="1">
                <a:off x="3640" y="246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44" name="Line 28"/>
              <p:cNvSpPr>
                <a:spLocks noChangeShapeType="1"/>
              </p:cNvSpPr>
              <p:nvPr/>
            </p:nvSpPr>
            <p:spPr bwMode="auto">
              <a:xfrm>
                <a:off x="3640" y="29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45" name="Text Box 29"/>
              <p:cNvSpPr txBox="1">
                <a:spLocks noChangeArrowheads="1"/>
              </p:cNvSpPr>
              <p:nvPr/>
            </p:nvSpPr>
            <p:spPr bwMode="auto">
              <a:xfrm>
                <a:off x="3406" y="263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latin typeface="Times New Roman" pitchFamily="18" charset="0"/>
                  </a:rPr>
                  <a:t>V</a:t>
                </a:r>
                <a:r>
                  <a:rPr lang="en-GB" sz="2000" b="1" i="1" baseline="-25000">
                    <a:latin typeface="Times New Roman" pitchFamily="18" charset="0"/>
                  </a:rPr>
                  <a:t>OUT </a:t>
                </a:r>
              </a:p>
            </p:txBody>
          </p:sp>
        </p:grpSp>
      </p:grpSp>
      <p:grpSp>
        <p:nvGrpSpPr>
          <p:cNvPr id="214097" name="Group 81"/>
          <p:cNvGrpSpPr>
            <a:grpSpLocks/>
          </p:cNvGrpSpPr>
          <p:nvPr/>
        </p:nvGrpSpPr>
        <p:grpSpPr bwMode="auto">
          <a:xfrm>
            <a:off x="6107113" y="803275"/>
            <a:ext cx="2716212" cy="2251075"/>
            <a:chOff x="3847" y="506"/>
            <a:chExt cx="1711" cy="1418"/>
          </a:xfrm>
        </p:grpSpPr>
        <p:sp>
          <p:nvSpPr>
            <p:cNvPr id="5135" name="Oval 73"/>
            <p:cNvSpPr>
              <a:spLocks noChangeArrowheads="1"/>
            </p:cNvSpPr>
            <p:nvPr/>
          </p:nvSpPr>
          <p:spPr bwMode="auto">
            <a:xfrm>
              <a:off x="3988" y="506"/>
              <a:ext cx="1418" cy="1418"/>
            </a:xfrm>
            <a:prstGeom prst="ellipse">
              <a:avLst/>
            </a:prstGeom>
            <a:solidFill>
              <a:srgbClr val="00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136" name="Group 31"/>
            <p:cNvGrpSpPr>
              <a:grpSpLocks/>
            </p:cNvGrpSpPr>
            <p:nvPr/>
          </p:nvGrpSpPr>
          <p:grpSpPr bwMode="auto">
            <a:xfrm>
              <a:off x="4467" y="1239"/>
              <a:ext cx="510" cy="540"/>
              <a:chOff x="4588" y="2397"/>
              <a:chExt cx="472" cy="988"/>
            </a:xfrm>
          </p:grpSpPr>
          <p:sp>
            <p:nvSpPr>
              <p:cNvPr id="5138" name="Freeform 32"/>
              <p:cNvSpPr>
                <a:spLocks/>
              </p:cNvSpPr>
              <p:nvPr/>
            </p:nvSpPr>
            <p:spPr bwMode="auto">
              <a:xfrm>
                <a:off x="4588" y="2397"/>
                <a:ext cx="235" cy="494"/>
              </a:xfrm>
              <a:custGeom>
                <a:avLst/>
                <a:gdLst>
                  <a:gd name="T0" fmla="*/ 0 w 450"/>
                  <a:gd name="T1" fmla="*/ 494 h 765"/>
                  <a:gd name="T2" fmla="*/ 125 w 450"/>
                  <a:gd name="T3" fmla="*/ 0 h 765"/>
                  <a:gd name="T4" fmla="*/ 235 w 450"/>
                  <a:gd name="T5" fmla="*/ 494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38100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39" name="Freeform 33"/>
              <p:cNvSpPr>
                <a:spLocks/>
              </p:cNvSpPr>
              <p:nvPr/>
            </p:nvSpPr>
            <p:spPr bwMode="auto">
              <a:xfrm flipV="1">
                <a:off x="4825" y="2891"/>
                <a:ext cx="235" cy="494"/>
              </a:xfrm>
              <a:custGeom>
                <a:avLst/>
                <a:gdLst>
                  <a:gd name="T0" fmla="*/ 0 w 450"/>
                  <a:gd name="T1" fmla="*/ 494 h 765"/>
                  <a:gd name="T2" fmla="*/ 125 w 450"/>
                  <a:gd name="T3" fmla="*/ 0 h 765"/>
                  <a:gd name="T4" fmla="*/ 235 w 450"/>
                  <a:gd name="T5" fmla="*/ 494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38100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37" name="Text Box 34"/>
            <p:cNvSpPr txBox="1">
              <a:spLocks noChangeArrowheads="1"/>
            </p:cNvSpPr>
            <p:nvPr/>
          </p:nvSpPr>
          <p:spPr bwMode="auto">
            <a:xfrm>
              <a:off x="3847" y="682"/>
              <a:ext cx="17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i="1">
                  <a:solidFill>
                    <a:srgbClr val="00FFFF"/>
                  </a:solidFill>
                  <a:latin typeface="Verdana" pitchFamily="34" charset="0"/>
                </a:rPr>
                <a:t>Undistorted </a:t>
              </a:r>
            </a:p>
            <a:p>
              <a:pPr algn="ctr" eaLnBrk="1" hangingPunct="1"/>
              <a:r>
                <a:rPr lang="en-GB" sz="2000" i="1">
                  <a:solidFill>
                    <a:srgbClr val="00FFFF"/>
                  </a:solidFill>
                  <a:latin typeface="Verdana" pitchFamily="34" charset="0"/>
                </a:rPr>
                <a:t>Output</a:t>
              </a:r>
            </a:p>
          </p:txBody>
        </p:sp>
      </p:grpSp>
      <p:grpSp>
        <p:nvGrpSpPr>
          <p:cNvPr id="214096" name="Group 80"/>
          <p:cNvGrpSpPr>
            <a:grpSpLocks/>
          </p:cNvGrpSpPr>
          <p:nvPr/>
        </p:nvGrpSpPr>
        <p:grpSpPr bwMode="auto">
          <a:xfrm>
            <a:off x="6176963" y="4090988"/>
            <a:ext cx="2716212" cy="2251075"/>
            <a:chOff x="2357" y="2719"/>
            <a:chExt cx="1711" cy="1418"/>
          </a:xfrm>
        </p:grpSpPr>
        <p:sp>
          <p:nvSpPr>
            <p:cNvPr id="5132" name="Oval 74"/>
            <p:cNvSpPr>
              <a:spLocks noChangeArrowheads="1"/>
            </p:cNvSpPr>
            <p:nvPr/>
          </p:nvSpPr>
          <p:spPr bwMode="auto">
            <a:xfrm>
              <a:off x="2498" y="2719"/>
              <a:ext cx="1418" cy="1418"/>
            </a:xfrm>
            <a:prstGeom prst="ellipse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3" name="Text Box 78"/>
            <p:cNvSpPr txBox="1">
              <a:spLocks noChangeArrowheads="1"/>
            </p:cNvSpPr>
            <p:nvPr/>
          </p:nvSpPr>
          <p:spPr bwMode="auto">
            <a:xfrm>
              <a:off x="2357" y="2895"/>
              <a:ext cx="17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i="1">
                  <a:solidFill>
                    <a:srgbClr val="FFCCCC"/>
                  </a:solidFill>
                  <a:latin typeface="Verdana" pitchFamily="34" charset="0"/>
                </a:rPr>
                <a:t>Distorted </a:t>
              </a:r>
            </a:p>
            <a:p>
              <a:pPr algn="ctr" eaLnBrk="1" hangingPunct="1"/>
              <a:r>
                <a:rPr lang="en-GB" sz="2000" i="1">
                  <a:solidFill>
                    <a:srgbClr val="FFCCCC"/>
                  </a:solidFill>
                  <a:latin typeface="Verdana" pitchFamily="34" charset="0"/>
                </a:rPr>
                <a:t>Output</a:t>
              </a:r>
            </a:p>
          </p:txBody>
        </p:sp>
        <p:sp>
          <p:nvSpPr>
            <p:cNvPr id="5134" name="Freeform 79"/>
            <p:cNvSpPr>
              <a:spLocks/>
            </p:cNvSpPr>
            <p:nvPr/>
          </p:nvSpPr>
          <p:spPr bwMode="auto">
            <a:xfrm>
              <a:off x="2980" y="3408"/>
              <a:ext cx="492" cy="524"/>
            </a:xfrm>
            <a:custGeom>
              <a:avLst/>
              <a:gdLst>
                <a:gd name="T0" fmla="*/ 0 w 520"/>
                <a:gd name="T1" fmla="*/ 241 h 688"/>
                <a:gd name="T2" fmla="*/ 57 w 520"/>
                <a:gd name="T3" fmla="*/ 0 h 688"/>
                <a:gd name="T4" fmla="*/ 193 w 520"/>
                <a:gd name="T5" fmla="*/ 0 h 688"/>
                <a:gd name="T6" fmla="*/ 307 w 520"/>
                <a:gd name="T7" fmla="*/ 524 h 688"/>
                <a:gd name="T8" fmla="*/ 435 w 520"/>
                <a:gd name="T9" fmla="*/ 524 h 688"/>
                <a:gd name="T10" fmla="*/ 492 w 520"/>
                <a:gd name="T11" fmla="*/ 247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688">
                  <a:moveTo>
                    <a:pt x="0" y="316"/>
                  </a:moveTo>
                  <a:lnTo>
                    <a:pt x="60" y="0"/>
                  </a:lnTo>
                  <a:lnTo>
                    <a:pt x="204" y="0"/>
                  </a:lnTo>
                  <a:lnTo>
                    <a:pt x="324" y="688"/>
                  </a:lnTo>
                  <a:lnTo>
                    <a:pt x="460" y="688"/>
                  </a:lnTo>
                  <a:lnTo>
                    <a:pt x="520" y="324"/>
                  </a:lnTo>
                </a:path>
              </a:pathLst>
            </a:custGeom>
            <a:noFill/>
            <a:ln w="38100" cap="flat" cmpd="sng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14101" name="Text Box 85"/>
          <p:cNvSpPr txBox="1">
            <a:spLocks noChangeArrowheads="1"/>
          </p:cNvSpPr>
          <p:nvPr/>
        </p:nvSpPr>
        <p:spPr bwMode="auto">
          <a:xfrm>
            <a:off x="2352675" y="4737100"/>
            <a:ext cx="2586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00FFFF"/>
                </a:solidFill>
                <a:latin typeface="Times New Roman" pitchFamily="18" charset="0"/>
              </a:rPr>
              <a:t>V</a:t>
            </a:r>
            <a:r>
              <a:rPr lang="en-GB" sz="2800" b="1" i="1" baseline="-25000">
                <a:solidFill>
                  <a:srgbClr val="00FFFF"/>
                </a:solidFill>
                <a:latin typeface="Times New Roman" pitchFamily="18" charset="0"/>
              </a:rPr>
              <a:t>OUT  </a:t>
            </a:r>
            <a:r>
              <a:rPr lang="en-GB" sz="2800" b="1" i="1">
                <a:solidFill>
                  <a:srgbClr val="00FFFF"/>
                </a:solidFill>
                <a:latin typeface="Times New Roman" pitchFamily="18" charset="0"/>
              </a:rPr>
              <a:t>= A</a:t>
            </a:r>
            <a:r>
              <a:rPr lang="en-GB" sz="2800" b="1" i="1" baseline="-25000">
                <a:solidFill>
                  <a:srgbClr val="00FFFF"/>
                </a:solidFill>
                <a:latin typeface="Times New Roman" pitchFamily="18" charset="0"/>
              </a:rPr>
              <a:t>V </a:t>
            </a:r>
            <a:r>
              <a:rPr lang="en-GB" sz="2400" b="1" i="1">
                <a:solidFill>
                  <a:srgbClr val="00FFFF"/>
                </a:solidFill>
                <a:latin typeface="Times New Roman" pitchFamily="18" charset="0"/>
              </a:rPr>
              <a:t>V</a:t>
            </a:r>
            <a:r>
              <a:rPr lang="en-GB" sz="2800" b="1" i="1" baseline="-25000">
                <a:solidFill>
                  <a:srgbClr val="00FFFF"/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214102" name="AutoShape 86"/>
          <p:cNvSpPr>
            <a:spLocks noChangeArrowheads="1"/>
          </p:cNvSpPr>
          <p:nvPr/>
        </p:nvSpPr>
        <p:spPr bwMode="auto">
          <a:xfrm rot="911961">
            <a:off x="5080000" y="1181100"/>
            <a:ext cx="1563688" cy="1027113"/>
          </a:xfrm>
          <a:prstGeom prst="rightArrow">
            <a:avLst>
              <a:gd name="adj1" fmla="val 50000"/>
              <a:gd name="adj2" fmla="val 38060"/>
            </a:avLst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Good</a:t>
            </a:r>
          </a:p>
        </p:txBody>
      </p:sp>
      <p:sp>
        <p:nvSpPr>
          <p:cNvPr id="214103" name="AutoShape 87"/>
          <p:cNvSpPr>
            <a:spLocks noChangeArrowheads="1"/>
          </p:cNvSpPr>
          <p:nvPr/>
        </p:nvSpPr>
        <p:spPr bwMode="auto">
          <a:xfrm rot="-884436">
            <a:off x="5314950" y="5116513"/>
            <a:ext cx="1563688" cy="1027112"/>
          </a:xfrm>
          <a:prstGeom prst="rightArrow">
            <a:avLst>
              <a:gd name="adj1" fmla="val 50000"/>
              <a:gd name="adj2" fmla="val 3806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01" grpId="0"/>
      <p:bldP spid="214102" grpId="0" animBg="1"/>
      <p:bldP spid="214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4025" y="5445125"/>
            <a:ext cx="83216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6238" indent="-376238">
              <a:buFontTx/>
              <a:buChar char="•"/>
            </a:pPr>
            <a:r>
              <a:rPr lang="en-GB" sz="22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With negative feedback, the closed-loop voltage gain (A</a:t>
            </a:r>
            <a:r>
              <a:rPr lang="en-GB" sz="2200" baseline="-250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ol</a:t>
            </a:r>
            <a:r>
              <a:rPr lang="en-GB" sz="22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) can be reduced and controlled so that the op-amp can function as a linear amplifier. 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135063" y="2857500"/>
            <a:ext cx="7024687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i="1">
                <a:solidFill>
                  <a:schemeClr val="bg1"/>
                </a:solidFill>
                <a:latin typeface="Verdana" pitchFamily="34" charset="0"/>
              </a:rPr>
              <a:t>Without negative feedback, a small input voltage drives output to its limits and becomes non-linear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611188" y="1182688"/>
            <a:ext cx="788987" cy="381000"/>
          </a:xfrm>
          <a:prstGeom prst="homePlate">
            <a:avLst>
              <a:gd name="adj" fmla="val 51771"/>
            </a:avLst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-1mV</a:t>
            </a:r>
          </a:p>
        </p:txBody>
      </p:sp>
      <p:grpSp>
        <p:nvGrpSpPr>
          <p:cNvPr id="6150" name="Group 7"/>
          <p:cNvGrpSpPr>
            <a:grpSpLocks/>
          </p:cNvGrpSpPr>
          <p:nvPr/>
        </p:nvGrpSpPr>
        <p:grpSpPr bwMode="auto">
          <a:xfrm>
            <a:off x="1497013" y="982663"/>
            <a:ext cx="5253037" cy="1746250"/>
            <a:chOff x="979" y="134"/>
            <a:chExt cx="3629" cy="1309"/>
          </a:xfrm>
        </p:grpSpPr>
        <p:grpSp>
          <p:nvGrpSpPr>
            <p:cNvPr id="6178" name="Group 8"/>
            <p:cNvGrpSpPr>
              <a:grpSpLocks/>
            </p:cNvGrpSpPr>
            <p:nvPr/>
          </p:nvGrpSpPr>
          <p:grpSpPr bwMode="auto">
            <a:xfrm>
              <a:off x="979" y="134"/>
              <a:ext cx="2009" cy="1309"/>
              <a:chOff x="979" y="278"/>
              <a:chExt cx="2009" cy="1309"/>
            </a:xfrm>
          </p:grpSpPr>
          <p:sp>
            <p:nvSpPr>
              <p:cNvPr id="6180" name="AutoShape 9"/>
              <p:cNvSpPr>
                <a:spLocks noChangeArrowheads="1"/>
              </p:cNvSpPr>
              <p:nvPr/>
            </p:nvSpPr>
            <p:spPr bwMode="auto">
              <a:xfrm rot="5400000">
                <a:off x="1604" y="602"/>
                <a:ext cx="863" cy="665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181" name="Line 10"/>
              <p:cNvSpPr>
                <a:spLocks noChangeShapeType="1"/>
              </p:cNvSpPr>
              <p:nvPr/>
            </p:nvSpPr>
            <p:spPr bwMode="auto">
              <a:xfrm>
                <a:off x="1783" y="745"/>
                <a:ext cx="1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2" name="Text Box 11"/>
              <p:cNvSpPr txBox="1">
                <a:spLocks noChangeArrowheads="1"/>
              </p:cNvSpPr>
              <p:nvPr/>
            </p:nvSpPr>
            <p:spPr bwMode="auto">
              <a:xfrm>
                <a:off x="1727" y="961"/>
                <a:ext cx="250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>
                    <a:solidFill>
                      <a:schemeClr val="hlink"/>
                    </a:solidFill>
                    <a:latin typeface="Arial Unicode MS" pitchFamily="34" charset="-128"/>
                  </a:rPr>
                  <a:t>+</a:t>
                </a:r>
              </a:p>
            </p:txBody>
          </p:sp>
          <p:sp>
            <p:nvSpPr>
              <p:cNvPr id="6183" name="Line 12"/>
              <p:cNvSpPr>
                <a:spLocks noChangeShapeType="1"/>
              </p:cNvSpPr>
              <p:nvPr/>
            </p:nvSpPr>
            <p:spPr bwMode="auto">
              <a:xfrm flipH="1">
                <a:off x="2361" y="937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4" name="Line 13"/>
              <p:cNvSpPr>
                <a:spLocks noChangeShapeType="1"/>
              </p:cNvSpPr>
              <p:nvPr/>
            </p:nvSpPr>
            <p:spPr bwMode="auto">
              <a:xfrm flipV="1">
                <a:off x="2052" y="442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5" name="Line 14"/>
              <p:cNvSpPr>
                <a:spLocks noChangeShapeType="1"/>
              </p:cNvSpPr>
              <p:nvPr/>
            </p:nvSpPr>
            <p:spPr bwMode="auto">
              <a:xfrm>
                <a:off x="2032" y="1140"/>
                <a:ext cx="0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6" name="Text Box 15"/>
              <p:cNvSpPr txBox="1">
                <a:spLocks noChangeArrowheads="1"/>
              </p:cNvSpPr>
              <p:nvPr/>
            </p:nvSpPr>
            <p:spPr bwMode="auto">
              <a:xfrm>
                <a:off x="2045" y="278"/>
                <a:ext cx="40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latin typeface="Times New Roman" pitchFamily="18" charset="0"/>
                  </a:rPr>
                  <a:t>+V</a:t>
                </a:r>
                <a:r>
                  <a:rPr lang="en-GB" sz="2000" b="1" i="1" baseline="-25000">
                    <a:latin typeface="Times New Roman" pitchFamily="18" charset="0"/>
                  </a:rPr>
                  <a:t>S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  <p:sp>
            <p:nvSpPr>
              <p:cNvPr id="6187" name="Text Box 16"/>
              <p:cNvSpPr txBox="1">
                <a:spLocks noChangeArrowheads="1"/>
              </p:cNvSpPr>
              <p:nvPr/>
            </p:nvSpPr>
            <p:spPr bwMode="auto">
              <a:xfrm>
                <a:off x="2043" y="1289"/>
                <a:ext cx="366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latin typeface="Times New Roman" pitchFamily="18" charset="0"/>
                  </a:rPr>
                  <a:t>-V</a:t>
                </a:r>
                <a:r>
                  <a:rPr lang="en-GB" sz="2000" b="1" i="1" baseline="-25000">
                    <a:latin typeface="Times New Roman" pitchFamily="18" charset="0"/>
                  </a:rPr>
                  <a:t>S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  <p:sp>
            <p:nvSpPr>
              <p:cNvPr id="6188" name="Text Box 17"/>
              <p:cNvSpPr txBox="1">
                <a:spLocks noChangeArrowheads="1"/>
              </p:cNvSpPr>
              <p:nvPr/>
            </p:nvSpPr>
            <p:spPr bwMode="auto">
              <a:xfrm>
                <a:off x="2634" y="806"/>
                <a:ext cx="354" cy="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400" b="1" i="1"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latin typeface="Times New Roman" pitchFamily="18" charset="0"/>
                  </a:rPr>
                  <a:t>O</a:t>
                </a:r>
                <a:endParaRPr lang="en-GB" sz="2400" b="1" i="1">
                  <a:latin typeface="Times New Roman" pitchFamily="18" charset="0"/>
                </a:endParaRPr>
              </a:p>
            </p:txBody>
          </p:sp>
          <p:grpSp>
            <p:nvGrpSpPr>
              <p:cNvPr id="6189" name="Group 18"/>
              <p:cNvGrpSpPr>
                <a:grpSpLocks/>
              </p:cNvGrpSpPr>
              <p:nvPr/>
            </p:nvGrpSpPr>
            <p:grpSpPr bwMode="auto">
              <a:xfrm>
                <a:off x="1291" y="1404"/>
                <a:ext cx="192" cy="108"/>
                <a:chOff x="3032" y="2512"/>
                <a:chExt cx="192" cy="108"/>
              </a:xfrm>
            </p:grpSpPr>
            <p:sp>
              <p:nvSpPr>
                <p:cNvPr id="6194" name="Line 19"/>
                <p:cNvSpPr>
                  <a:spLocks noChangeShapeType="1"/>
                </p:cNvSpPr>
                <p:nvPr/>
              </p:nvSpPr>
              <p:spPr bwMode="auto">
                <a:xfrm>
                  <a:off x="3032" y="25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195" name="Line 20"/>
                <p:cNvSpPr>
                  <a:spLocks noChangeShapeType="1"/>
                </p:cNvSpPr>
                <p:nvPr/>
              </p:nvSpPr>
              <p:spPr bwMode="auto">
                <a:xfrm>
                  <a:off x="3063" y="2561"/>
                  <a:ext cx="1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196" name="Line 21"/>
                <p:cNvSpPr>
                  <a:spLocks noChangeShapeType="1"/>
                </p:cNvSpPr>
                <p:nvPr/>
              </p:nvSpPr>
              <p:spPr bwMode="auto">
                <a:xfrm>
                  <a:off x="3098" y="2620"/>
                  <a:ext cx="6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190" name="Line 22"/>
              <p:cNvSpPr>
                <a:spLocks noChangeShapeType="1"/>
              </p:cNvSpPr>
              <p:nvPr/>
            </p:nvSpPr>
            <p:spPr bwMode="auto">
              <a:xfrm>
                <a:off x="1389" y="1162"/>
                <a:ext cx="32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1" name="Line 23"/>
              <p:cNvSpPr>
                <a:spLocks noChangeShapeType="1"/>
              </p:cNvSpPr>
              <p:nvPr/>
            </p:nvSpPr>
            <p:spPr bwMode="auto">
              <a:xfrm>
                <a:off x="1389" y="748"/>
                <a:ext cx="32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2" name="Line 24"/>
              <p:cNvSpPr>
                <a:spLocks noChangeShapeType="1"/>
              </p:cNvSpPr>
              <p:nvPr/>
            </p:nvSpPr>
            <p:spPr bwMode="auto">
              <a:xfrm flipH="1">
                <a:off x="979" y="750"/>
                <a:ext cx="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3" name="Line 25"/>
              <p:cNvSpPr>
                <a:spLocks noChangeShapeType="1"/>
              </p:cNvSpPr>
              <p:nvPr/>
            </p:nvSpPr>
            <p:spPr bwMode="auto">
              <a:xfrm>
                <a:off x="1390" y="1161"/>
                <a:ext cx="0" cy="2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79" name="Line 26"/>
            <p:cNvSpPr>
              <a:spLocks noChangeShapeType="1"/>
            </p:cNvSpPr>
            <p:nvPr/>
          </p:nvSpPr>
          <p:spPr bwMode="auto">
            <a:xfrm>
              <a:off x="3090" y="810"/>
              <a:ext cx="15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8139" name="Group 27"/>
          <p:cNvGrpSpPr>
            <a:grpSpLocks/>
          </p:cNvGrpSpPr>
          <p:nvPr/>
        </p:nvGrpSpPr>
        <p:grpSpPr bwMode="auto">
          <a:xfrm>
            <a:off x="4652963" y="1050925"/>
            <a:ext cx="3365500" cy="366713"/>
            <a:chOff x="3078" y="239"/>
            <a:chExt cx="2120" cy="231"/>
          </a:xfrm>
        </p:grpSpPr>
        <p:sp>
          <p:nvSpPr>
            <p:cNvPr id="6176" name="Line 28"/>
            <p:cNvSpPr>
              <a:spLocks noChangeShapeType="1"/>
            </p:cNvSpPr>
            <p:nvPr/>
          </p:nvSpPr>
          <p:spPr bwMode="auto">
            <a:xfrm>
              <a:off x="3078" y="378"/>
              <a:ext cx="1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7" name="Text Box 29"/>
            <p:cNvSpPr txBox="1">
              <a:spLocks noChangeArrowheads="1"/>
            </p:cNvSpPr>
            <p:nvPr/>
          </p:nvSpPr>
          <p:spPr bwMode="auto">
            <a:xfrm>
              <a:off x="4340" y="239"/>
              <a:ext cx="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+V</a:t>
              </a:r>
              <a:r>
                <a:rPr lang="en-GB" sz="2400" baseline="-25000">
                  <a:solidFill>
                    <a:srgbClr val="FFFF00"/>
                  </a:solidFill>
                </a:rPr>
                <a:t>saturation</a:t>
              </a:r>
            </a:p>
          </p:txBody>
        </p:sp>
      </p:grpSp>
      <p:grpSp>
        <p:nvGrpSpPr>
          <p:cNvPr id="218142" name="Group 30"/>
          <p:cNvGrpSpPr>
            <a:grpSpLocks/>
          </p:cNvGrpSpPr>
          <p:nvPr/>
        </p:nvGrpSpPr>
        <p:grpSpPr bwMode="auto">
          <a:xfrm>
            <a:off x="1585913" y="3481388"/>
            <a:ext cx="3090862" cy="1682750"/>
            <a:chOff x="979" y="278"/>
            <a:chExt cx="2009" cy="1323"/>
          </a:xfrm>
        </p:grpSpPr>
        <p:sp>
          <p:nvSpPr>
            <p:cNvPr id="6159" name="AutoShape 31"/>
            <p:cNvSpPr>
              <a:spLocks noChangeArrowheads="1"/>
            </p:cNvSpPr>
            <p:nvPr/>
          </p:nvSpPr>
          <p:spPr bwMode="auto">
            <a:xfrm rot="5400000">
              <a:off x="1604" y="602"/>
              <a:ext cx="863" cy="665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60" name="Line 32"/>
            <p:cNvSpPr>
              <a:spLocks noChangeShapeType="1"/>
            </p:cNvSpPr>
            <p:nvPr/>
          </p:nvSpPr>
          <p:spPr bwMode="auto">
            <a:xfrm>
              <a:off x="1783" y="745"/>
              <a:ext cx="10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1" name="Text Box 33"/>
            <p:cNvSpPr txBox="1">
              <a:spLocks noChangeArrowheads="1"/>
            </p:cNvSpPr>
            <p:nvPr/>
          </p:nvSpPr>
          <p:spPr bwMode="auto">
            <a:xfrm>
              <a:off x="1727" y="961"/>
              <a:ext cx="235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chemeClr val="hlink"/>
                  </a:solidFill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6162" name="Line 34"/>
            <p:cNvSpPr>
              <a:spLocks noChangeShapeType="1"/>
            </p:cNvSpPr>
            <p:nvPr/>
          </p:nvSpPr>
          <p:spPr bwMode="auto">
            <a:xfrm flipH="1">
              <a:off x="2361" y="937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3" name="Line 35"/>
            <p:cNvSpPr>
              <a:spLocks noChangeShapeType="1"/>
            </p:cNvSpPr>
            <p:nvPr/>
          </p:nvSpPr>
          <p:spPr bwMode="auto">
            <a:xfrm flipV="1">
              <a:off x="2052" y="442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4" name="Line 36"/>
            <p:cNvSpPr>
              <a:spLocks noChangeShapeType="1"/>
            </p:cNvSpPr>
            <p:nvPr/>
          </p:nvSpPr>
          <p:spPr bwMode="auto">
            <a:xfrm>
              <a:off x="2032" y="1140"/>
              <a:ext cx="0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5" name="Text Box 37"/>
            <p:cNvSpPr txBox="1">
              <a:spLocks noChangeArrowheads="1"/>
            </p:cNvSpPr>
            <p:nvPr/>
          </p:nvSpPr>
          <p:spPr bwMode="auto">
            <a:xfrm>
              <a:off x="2056" y="278"/>
              <a:ext cx="38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+V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6166" name="Text Box 38"/>
            <p:cNvSpPr txBox="1">
              <a:spLocks noChangeArrowheads="1"/>
            </p:cNvSpPr>
            <p:nvPr/>
          </p:nvSpPr>
          <p:spPr bwMode="auto">
            <a:xfrm>
              <a:off x="2053" y="1289"/>
              <a:ext cx="34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-V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6167" name="Text Box 39"/>
            <p:cNvSpPr txBox="1">
              <a:spLocks noChangeArrowheads="1"/>
            </p:cNvSpPr>
            <p:nvPr/>
          </p:nvSpPr>
          <p:spPr bwMode="auto">
            <a:xfrm>
              <a:off x="2634" y="806"/>
              <a:ext cx="35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O</a:t>
              </a:r>
              <a:endParaRPr lang="en-GB" sz="2400" b="1" i="1">
                <a:latin typeface="Times New Roman" pitchFamily="18" charset="0"/>
              </a:endParaRPr>
            </a:p>
          </p:txBody>
        </p:sp>
        <p:grpSp>
          <p:nvGrpSpPr>
            <p:cNvPr id="6168" name="Group 40"/>
            <p:cNvGrpSpPr>
              <a:grpSpLocks/>
            </p:cNvGrpSpPr>
            <p:nvPr/>
          </p:nvGrpSpPr>
          <p:grpSpPr bwMode="auto">
            <a:xfrm>
              <a:off x="1291" y="1404"/>
              <a:ext cx="192" cy="108"/>
              <a:chOff x="3032" y="2512"/>
              <a:chExt cx="192" cy="108"/>
            </a:xfrm>
          </p:grpSpPr>
          <p:sp>
            <p:nvSpPr>
              <p:cNvPr id="6173" name="Line 41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4" name="Line 42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5" name="Line 43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>
              <a:off x="1389" y="1162"/>
              <a:ext cx="3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1389" y="748"/>
              <a:ext cx="32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 flipH="1">
              <a:off x="979" y="750"/>
              <a:ext cx="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2" name="Line 47"/>
            <p:cNvSpPr>
              <a:spLocks noChangeShapeType="1"/>
            </p:cNvSpPr>
            <p:nvPr/>
          </p:nvSpPr>
          <p:spPr bwMode="auto">
            <a:xfrm>
              <a:off x="1390" y="1161"/>
              <a:ext cx="0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18160" name="AutoShape 48"/>
          <p:cNvSpPr>
            <a:spLocks noChangeArrowheads="1"/>
          </p:cNvSpPr>
          <p:nvPr/>
        </p:nvSpPr>
        <p:spPr bwMode="auto">
          <a:xfrm>
            <a:off x="555625" y="4030663"/>
            <a:ext cx="822325" cy="304800"/>
          </a:xfrm>
          <a:prstGeom prst="homePlate">
            <a:avLst>
              <a:gd name="adj" fmla="val 67448"/>
            </a:avLst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+1mV</a:t>
            </a:r>
          </a:p>
        </p:txBody>
      </p:sp>
      <p:sp>
        <p:nvSpPr>
          <p:cNvPr id="218161" name="Line 49"/>
          <p:cNvSpPr>
            <a:spLocks noChangeShapeType="1"/>
          </p:cNvSpPr>
          <p:nvPr/>
        </p:nvSpPr>
        <p:spPr bwMode="auto">
          <a:xfrm>
            <a:off x="4937125" y="4554538"/>
            <a:ext cx="2335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18162" name="Group 50"/>
          <p:cNvGrpSpPr>
            <a:grpSpLocks/>
          </p:cNvGrpSpPr>
          <p:nvPr/>
        </p:nvGrpSpPr>
        <p:grpSpPr bwMode="auto">
          <a:xfrm>
            <a:off x="4887913" y="4997450"/>
            <a:ext cx="3246437" cy="366713"/>
            <a:chOff x="3078" y="239"/>
            <a:chExt cx="2110" cy="288"/>
          </a:xfrm>
        </p:grpSpPr>
        <p:sp>
          <p:nvSpPr>
            <p:cNvPr id="6157" name="Line 51"/>
            <p:cNvSpPr>
              <a:spLocks noChangeShapeType="1"/>
            </p:cNvSpPr>
            <p:nvPr/>
          </p:nvSpPr>
          <p:spPr bwMode="auto">
            <a:xfrm>
              <a:off x="3078" y="378"/>
              <a:ext cx="1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8" name="Text Box 52"/>
            <p:cNvSpPr txBox="1">
              <a:spLocks noChangeArrowheads="1"/>
            </p:cNvSpPr>
            <p:nvPr/>
          </p:nvSpPr>
          <p:spPr bwMode="auto">
            <a:xfrm>
              <a:off x="4340" y="239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-V</a:t>
              </a:r>
              <a:r>
                <a:rPr lang="en-GB" sz="2400" baseline="-25000">
                  <a:solidFill>
                    <a:srgbClr val="FFFF00"/>
                  </a:solidFill>
                </a:rPr>
                <a:t>saturation</a:t>
              </a:r>
            </a:p>
          </p:txBody>
        </p:sp>
      </p:grpSp>
      <p:sp>
        <p:nvSpPr>
          <p:cNvPr id="6156" name="Text Box 53"/>
          <p:cNvSpPr txBox="1">
            <a:spLocks noChangeArrowheads="1"/>
          </p:cNvSpPr>
          <p:nvPr/>
        </p:nvSpPr>
        <p:spPr bwMode="auto">
          <a:xfrm>
            <a:off x="633413" y="123825"/>
            <a:ext cx="7123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>
                <a:solidFill>
                  <a:srgbClr val="CC00CC"/>
                </a:solidFill>
              </a:rPr>
              <a:t>RECAP :  OP AMP in Open Loop Configuration (No negative Feedback)</a:t>
            </a:r>
            <a:r>
              <a:rPr lang="en-GB" sz="24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1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96888" y="1104900"/>
            <a:ext cx="8161337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000">
                <a:latin typeface="Verdana" pitchFamily="34" charset="0"/>
                <a:cs typeface="Times New Roman" pitchFamily="18" charset="0"/>
              </a:rPr>
              <a:t>Negative feedback is one of the most useful concepts in electronics, particularly in op-amp applications.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0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Negative feedback is the process whereby a portion of the output voltage of an amplifier is returned to the input with a phase angle that opposes (or subtracts from) the input signal</a:t>
            </a:r>
            <a:endParaRPr lang="en-GB" sz="2000">
              <a:solidFill>
                <a:srgbClr val="00FFFF"/>
              </a:solidFill>
              <a:latin typeface="Verdana" pitchFamily="34" charset="0"/>
            </a:endParaRP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3122" r="13048" b="71686"/>
          <a:stretch>
            <a:fillRect/>
          </a:stretch>
        </p:blipFill>
        <p:spPr bwMode="auto">
          <a:xfrm>
            <a:off x="2009775" y="3225800"/>
            <a:ext cx="4951413" cy="31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23-5 Basic Op Amp Configurations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12750" y="182563"/>
            <a:ext cx="8261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RECAP :  OP-AMP CONFIGURATIONS WITH NEGATIVE FEEDBACK</a:t>
            </a:r>
            <a:r>
              <a:rPr lang="en-GB" sz="3200" b="1">
                <a:solidFill>
                  <a:srgbClr val="FF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463550" y="1462088"/>
            <a:ext cx="84772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76325" indent="-5048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>
                <a:latin typeface="Verdana" pitchFamily="34" charset="0"/>
                <a:cs typeface="Times New Roman" pitchFamily="18" charset="0"/>
              </a:rPr>
              <a:t>The extremely high open-loop gain of an op-amp creates an unstable situation 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à"/>
            </a:pPr>
            <a:r>
              <a:rPr lang="en-GB" sz="2200">
                <a:latin typeface="Verdana" pitchFamily="34" charset="0"/>
                <a:cs typeface="Times New Roman" pitchFamily="18" charset="0"/>
              </a:rPr>
              <a:t>small input noise voltage amplified such that amplifier is driven out of its linear region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à"/>
            </a:pPr>
            <a:r>
              <a:rPr lang="en-GB" sz="2200">
                <a:latin typeface="Verdana" pitchFamily="34" charset="0"/>
                <a:cs typeface="Times New Roman" pitchFamily="18" charset="0"/>
              </a:rPr>
              <a:t>can also cause unwanted oscillations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Open-loop gain parameter of an op-amp can vary greatly from one device to another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>
                <a:latin typeface="Verdana" pitchFamily="34" charset="0"/>
                <a:cs typeface="Times New Roman" pitchFamily="18" charset="0"/>
              </a:rPr>
              <a:t>Negative feedback creates an effective reduction in gain by taking a portion of the output and applies it back out of phase the input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Closed-loop gain is usually much less than the open-loop gain and independent of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1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1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31825" y="496888"/>
            <a:ext cx="7897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RECAP :  Closed-Loop Voltage Gain, </a:t>
            </a:r>
            <a:r>
              <a:rPr lang="en-GB" sz="2800" i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GB" sz="2800" i="1" baseline="-250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cl</a:t>
            </a:r>
            <a:r>
              <a:rPr lang="en-GB" sz="2800" b="1" i="1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600075" y="1520825"/>
            <a:ext cx="81597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87425" indent="-415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The closed-loop voltage gain 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sz="2400"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 voltage gain of an op-amp with external feedback </a:t>
            </a:r>
          </a:p>
          <a:p>
            <a:pPr eaLnBrk="1" hangingPunct="1">
              <a:buFontTx/>
              <a:buChar char="•"/>
            </a:pPr>
            <a:endParaRPr lang="en-GB" sz="14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The amplifier configuration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	</a:t>
            </a: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op-amp and an external negative feedback circuit connecting output to the inverting input  </a:t>
            </a:r>
          </a:p>
          <a:p>
            <a:pPr eaLnBrk="1" hangingPunct="1">
              <a:buFontTx/>
              <a:buChar char="•"/>
            </a:pPr>
            <a:endParaRPr lang="en-GB" sz="140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The closed-loop voltage gain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sz="2400">
                <a:latin typeface="Verdana" pitchFamily="34" charset="0"/>
                <a:cs typeface="Times New Roman" pitchFamily="18" charset="0"/>
                <a:sym typeface="Wingdings" pitchFamily="2" charset="2"/>
              </a:rPr>
              <a:t>	d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etermined by external component values and can be precisely controlled by them</a:t>
            </a:r>
            <a:endParaRPr lang="en-GB" sz="240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719513" y="1957388"/>
            <a:ext cx="4987925" cy="293846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58800" y="0"/>
            <a:ext cx="83105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GB" sz="2800">
                <a:solidFill>
                  <a:srgbClr val="FFFF00"/>
                </a:solidFill>
                <a:latin typeface="Verdana" pitchFamily="34" charset="0"/>
              </a:rPr>
              <a:t>RECAP : Effects of Negative Feedback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925513"/>
            <a:ext cx="8310563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2913" indent="-4429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tabLst>
                <a:tab pos="952500" algn="l"/>
              </a:tabLst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Two important conditions must be remembered when we analyse the closed-loop circuit with negative feedback:</a:t>
            </a:r>
            <a:endParaRPr lang="en-GB" sz="280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1409700"/>
            <a:ext cx="343535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7250" lvl="1" indent="-40005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marL="857250" lvl="1" indent="-400050">
              <a:spcBef>
                <a:spcPct val="20000"/>
              </a:spcBef>
              <a:buFont typeface="Wingdings" pitchFamily="2" charset="2"/>
              <a:buChar char="²"/>
            </a:pPr>
            <a:r>
              <a:rPr lang="en-GB" sz="2200">
                <a:latin typeface="Verdana" pitchFamily="34" charset="0"/>
              </a:rPr>
              <a:t>The </a:t>
            </a:r>
            <a:r>
              <a:rPr lang="en-GB" sz="2200" b="1" i="1" u="sng">
                <a:latin typeface="Verdana" pitchFamily="34" charset="0"/>
              </a:rPr>
              <a:t>input voltages</a:t>
            </a:r>
            <a:r>
              <a:rPr lang="en-GB" sz="2200">
                <a:latin typeface="Verdana" pitchFamily="34" charset="0"/>
              </a:rPr>
              <a:t> at the inverting and non-inverting terminal are </a:t>
            </a:r>
            <a:r>
              <a:rPr lang="en-GB" sz="2200" b="1">
                <a:latin typeface="Verdana" pitchFamily="34" charset="0"/>
              </a:rPr>
              <a:t>equa</a:t>
            </a:r>
            <a:r>
              <a:rPr lang="en-GB" sz="2200">
                <a:latin typeface="Verdana" pitchFamily="34" charset="0"/>
              </a:rPr>
              <a:t>l.</a:t>
            </a:r>
          </a:p>
          <a:p>
            <a:pPr marL="857250" lvl="1" indent="-400050">
              <a:spcBef>
                <a:spcPct val="20000"/>
              </a:spcBef>
              <a:buFont typeface="Wingdings" pitchFamily="2" charset="2"/>
              <a:buNone/>
            </a:pPr>
            <a:r>
              <a:rPr lang="en-GB" sz="2400">
                <a:latin typeface="Times New Roman" pitchFamily="18" charset="0"/>
              </a:rPr>
              <a:t>	</a:t>
            </a:r>
            <a:r>
              <a:rPr lang="en-GB" sz="2800">
                <a:latin typeface="Times New Roman" pitchFamily="18" charset="0"/>
              </a:rPr>
              <a:t>i.e. </a:t>
            </a:r>
            <a:r>
              <a:rPr lang="en-GB" sz="2800" b="1" i="1">
                <a:latin typeface="Times New Roman" pitchFamily="18" charset="0"/>
              </a:rPr>
              <a:t>V_</a:t>
            </a:r>
            <a:r>
              <a:rPr lang="en-GB" sz="2800" b="1">
                <a:latin typeface="Times New Roman" pitchFamily="18" charset="0"/>
              </a:rPr>
              <a:t> = </a:t>
            </a:r>
            <a:r>
              <a:rPr lang="en-GB" sz="2800" b="1" i="1">
                <a:latin typeface="Times New Roman" pitchFamily="18" charset="0"/>
              </a:rPr>
              <a:t>V</a:t>
            </a:r>
            <a:r>
              <a:rPr lang="en-GB" sz="2800" b="1" i="1" baseline="-25000">
                <a:latin typeface="Times New Roman" pitchFamily="18" charset="0"/>
              </a:rPr>
              <a:t>+</a:t>
            </a:r>
            <a:endParaRPr lang="en-GB" sz="2800" b="1" i="1">
              <a:latin typeface="Times New Roman" pitchFamily="18" charset="0"/>
            </a:endParaRP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400050" y="5008563"/>
            <a:ext cx="8202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2913" indent="-442913">
              <a:spcBef>
                <a:spcPct val="50000"/>
              </a:spcBef>
              <a:buFont typeface="Wingdings" pitchFamily="2" charset="2"/>
              <a:buChar char="²"/>
            </a:pPr>
            <a:r>
              <a:rPr lang="en-GB" sz="2400">
                <a:latin typeface="Verdana" pitchFamily="34" charset="0"/>
              </a:rPr>
              <a:t>The </a:t>
            </a:r>
            <a:r>
              <a:rPr lang="en-GB" sz="2400" b="1" i="1" u="sng">
                <a:latin typeface="Verdana" pitchFamily="34" charset="0"/>
              </a:rPr>
              <a:t>input currents</a:t>
            </a:r>
            <a:r>
              <a:rPr lang="en-GB" sz="2400">
                <a:latin typeface="Verdana" pitchFamily="34" charset="0"/>
              </a:rPr>
              <a:t> to both the inverting and non-inverting terminals are </a:t>
            </a:r>
            <a:r>
              <a:rPr lang="en-GB" sz="2400" b="1">
                <a:latin typeface="Verdana" pitchFamily="34" charset="0"/>
              </a:rPr>
              <a:t>zero </a:t>
            </a:r>
            <a:r>
              <a:rPr lang="en-GB" sz="2400">
                <a:latin typeface="Verdana" pitchFamily="34" charset="0"/>
              </a:rPr>
              <a:t>( ie. </a:t>
            </a:r>
            <a:r>
              <a:rPr lang="en-GB" sz="2400" b="1" i="1">
                <a:solidFill>
                  <a:srgbClr val="FFFF00"/>
                </a:solidFill>
                <a:latin typeface="Verdana" pitchFamily="34" charset="0"/>
              </a:rPr>
              <a:t>no input current</a:t>
            </a:r>
            <a:r>
              <a:rPr lang="en-GB" sz="2400">
                <a:latin typeface="Verdana" pitchFamily="34" charset="0"/>
              </a:rPr>
              <a:t> flowing into the op-amp).</a:t>
            </a:r>
          </a:p>
        </p:txBody>
      </p:sp>
      <p:grpSp>
        <p:nvGrpSpPr>
          <p:cNvPr id="222217" name="Group 9"/>
          <p:cNvGrpSpPr>
            <a:grpSpLocks/>
          </p:cNvGrpSpPr>
          <p:nvPr/>
        </p:nvGrpSpPr>
        <p:grpSpPr bwMode="auto">
          <a:xfrm>
            <a:off x="5303838" y="2751138"/>
            <a:ext cx="1128712" cy="465137"/>
            <a:chOff x="3334" y="1588"/>
            <a:chExt cx="727" cy="300"/>
          </a:xfrm>
        </p:grpSpPr>
        <p:sp>
          <p:nvSpPr>
            <p:cNvPr id="10273" name="Line 10"/>
            <p:cNvSpPr>
              <a:spLocks noChangeShapeType="1"/>
            </p:cNvSpPr>
            <p:nvPr/>
          </p:nvSpPr>
          <p:spPr bwMode="auto">
            <a:xfrm>
              <a:off x="3464" y="1888"/>
              <a:ext cx="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334" y="1588"/>
              <a:ext cx="7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I</a:t>
              </a:r>
              <a:r>
                <a:rPr lang="en-GB" sz="2000" b="1" i="1" baseline="-25000">
                  <a:solidFill>
                    <a:srgbClr val="FF0000"/>
                  </a:solidFill>
                  <a:latin typeface="Verdana" pitchFamily="34" charset="0"/>
                </a:rPr>
                <a:t>IN</a:t>
              </a:r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 = 0</a:t>
              </a:r>
            </a:p>
          </p:txBody>
        </p:sp>
      </p:grpSp>
      <p:grpSp>
        <p:nvGrpSpPr>
          <p:cNvPr id="222220" name="Group 12"/>
          <p:cNvGrpSpPr>
            <a:grpSpLocks/>
          </p:cNvGrpSpPr>
          <p:nvPr/>
        </p:nvGrpSpPr>
        <p:grpSpPr bwMode="auto">
          <a:xfrm>
            <a:off x="5354638" y="3779838"/>
            <a:ext cx="1128712" cy="465137"/>
            <a:chOff x="3382" y="2124"/>
            <a:chExt cx="727" cy="300"/>
          </a:xfrm>
        </p:grpSpPr>
        <p:sp>
          <p:nvSpPr>
            <p:cNvPr id="10271" name="Line 13"/>
            <p:cNvSpPr>
              <a:spLocks noChangeShapeType="1"/>
            </p:cNvSpPr>
            <p:nvPr/>
          </p:nvSpPr>
          <p:spPr bwMode="auto">
            <a:xfrm>
              <a:off x="3480" y="2424"/>
              <a:ext cx="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2" name="Text Box 14"/>
            <p:cNvSpPr txBox="1">
              <a:spLocks noChangeArrowheads="1"/>
            </p:cNvSpPr>
            <p:nvPr/>
          </p:nvSpPr>
          <p:spPr bwMode="auto">
            <a:xfrm>
              <a:off x="3382" y="2124"/>
              <a:ext cx="7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I</a:t>
              </a:r>
              <a:r>
                <a:rPr lang="en-GB" sz="2000" b="1" i="1" baseline="-25000">
                  <a:solidFill>
                    <a:srgbClr val="FF0000"/>
                  </a:solidFill>
                  <a:latin typeface="Verdana" pitchFamily="34" charset="0"/>
                </a:rPr>
                <a:t>IN</a:t>
              </a:r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 = 0</a:t>
              </a:r>
            </a:p>
          </p:txBody>
        </p:sp>
      </p:grpSp>
      <p:grpSp>
        <p:nvGrpSpPr>
          <p:cNvPr id="222223" name="Group 15"/>
          <p:cNvGrpSpPr>
            <a:grpSpLocks/>
          </p:cNvGrpSpPr>
          <p:nvPr/>
        </p:nvGrpSpPr>
        <p:grpSpPr bwMode="auto">
          <a:xfrm>
            <a:off x="4021138" y="2271713"/>
            <a:ext cx="4600575" cy="2584450"/>
            <a:chOff x="2542" y="1230"/>
            <a:chExt cx="2965" cy="1667"/>
          </a:xfrm>
        </p:grpSpPr>
        <p:grpSp>
          <p:nvGrpSpPr>
            <p:cNvPr id="10252" name="Group 16"/>
            <p:cNvGrpSpPr>
              <a:grpSpLocks/>
            </p:cNvGrpSpPr>
            <p:nvPr/>
          </p:nvGrpSpPr>
          <p:grpSpPr bwMode="auto">
            <a:xfrm>
              <a:off x="2558" y="1682"/>
              <a:ext cx="250" cy="294"/>
              <a:chOff x="2494" y="1754"/>
              <a:chExt cx="250" cy="294"/>
            </a:xfrm>
          </p:grpSpPr>
          <p:sp>
            <p:nvSpPr>
              <p:cNvPr id="10269" name="Text Box 17"/>
              <p:cNvSpPr txBox="1">
                <a:spLocks noChangeArrowheads="1"/>
              </p:cNvSpPr>
              <p:nvPr/>
            </p:nvSpPr>
            <p:spPr bwMode="auto">
              <a:xfrm>
                <a:off x="2494" y="1754"/>
                <a:ext cx="25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0270" name="Line 18"/>
              <p:cNvSpPr>
                <a:spLocks noChangeShapeType="1"/>
              </p:cNvSpPr>
              <p:nvPr/>
            </p:nvSpPr>
            <p:spPr bwMode="auto">
              <a:xfrm>
                <a:off x="2640" y="1984"/>
                <a:ext cx="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53" name="Text Box 19"/>
            <p:cNvSpPr txBox="1">
              <a:spLocks noChangeArrowheads="1"/>
            </p:cNvSpPr>
            <p:nvPr/>
          </p:nvSpPr>
          <p:spPr bwMode="auto">
            <a:xfrm>
              <a:off x="2542" y="2442"/>
              <a:ext cx="34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lang="en-GB" sz="24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10254" name="Group 20"/>
            <p:cNvGrpSpPr>
              <a:grpSpLocks/>
            </p:cNvGrpSpPr>
            <p:nvPr/>
          </p:nvGrpSpPr>
          <p:grpSpPr bwMode="auto">
            <a:xfrm>
              <a:off x="2843" y="1230"/>
              <a:ext cx="2664" cy="1667"/>
              <a:chOff x="2843" y="1230"/>
              <a:chExt cx="2664" cy="1667"/>
            </a:xfrm>
          </p:grpSpPr>
          <p:sp>
            <p:nvSpPr>
              <p:cNvPr id="10255" name="AutoShape 21"/>
              <p:cNvSpPr>
                <a:spLocks noChangeArrowheads="1"/>
              </p:cNvSpPr>
              <p:nvPr/>
            </p:nvSpPr>
            <p:spPr bwMode="auto">
              <a:xfrm rot="5400000" flipH="1">
                <a:off x="3933" y="1859"/>
                <a:ext cx="1044" cy="745"/>
              </a:xfrm>
              <a:prstGeom prst="triangle">
                <a:avLst>
                  <a:gd name="adj" fmla="val 50000"/>
                </a:avLst>
              </a:prstGeom>
              <a:solidFill>
                <a:srgbClr val="000016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10256" name="Line 22"/>
              <p:cNvSpPr>
                <a:spLocks noChangeShapeType="1"/>
              </p:cNvSpPr>
              <p:nvPr/>
            </p:nvSpPr>
            <p:spPr bwMode="auto">
              <a:xfrm flipH="1">
                <a:off x="2867" y="1921"/>
                <a:ext cx="1223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7" name="Line 23"/>
              <p:cNvSpPr>
                <a:spLocks noChangeShapeType="1"/>
              </p:cNvSpPr>
              <p:nvPr/>
            </p:nvSpPr>
            <p:spPr bwMode="auto">
              <a:xfrm flipV="1">
                <a:off x="4148" y="1971"/>
                <a:ext cx="1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8" name="Line 24"/>
              <p:cNvSpPr>
                <a:spLocks noChangeShapeType="1"/>
              </p:cNvSpPr>
              <p:nvPr/>
            </p:nvSpPr>
            <p:spPr bwMode="auto">
              <a:xfrm>
                <a:off x="4822" y="2229"/>
                <a:ext cx="596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9" name="Line 25"/>
              <p:cNvSpPr>
                <a:spLocks noChangeShapeType="1"/>
              </p:cNvSpPr>
              <p:nvPr/>
            </p:nvSpPr>
            <p:spPr bwMode="auto">
              <a:xfrm flipV="1">
                <a:off x="4441" y="1674"/>
                <a:ext cx="0" cy="29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0" name="Line 26"/>
              <p:cNvSpPr>
                <a:spLocks noChangeShapeType="1"/>
              </p:cNvSpPr>
              <p:nvPr/>
            </p:nvSpPr>
            <p:spPr bwMode="auto">
              <a:xfrm>
                <a:off x="4434" y="2508"/>
                <a:ext cx="0" cy="29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1" name="Freeform 27"/>
              <p:cNvSpPr>
                <a:spLocks/>
              </p:cNvSpPr>
              <p:nvPr/>
            </p:nvSpPr>
            <p:spPr bwMode="auto">
              <a:xfrm rot="-69955">
                <a:off x="4032" y="1230"/>
                <a:ext cx="376" cy="190"/>
              </a:xfrm>
              <a:custGeom>
                <a:avLst/>
                <a:gdLst>
                  <a:gd name="T0" fmla="*/ 0 w 2280"/>
                  <a:gd name="T1" fmla="*/ 97 h 590"/>
                  <a:gd name="T2" fmla="*/ 25 w 2280"/>
                  <a:gd name="T3" fmla="*/ 3 h 590"/>
                  <a:gd name="T4" fmla="*/ 76 w 2280"/>
                  <a:gd name="T5" fmla="*/ 180 h 590"/>
                  <a:gd name="T6" fmla="*/ 117 w 2280"/>
                  <a:gd name="T7" fmla="*/ 0 h 590"/>
                  <a:gd name="T8" fmla="*/ 167 w 2280"/>
                  <a:gd name="T9" fmla="*/ 184 h 590"/>
                  <a:gd name="T10" fmla="*/ 211 w 2280"/>
                  <a:gd name="T11" fmla="*/ 0 h 590"/>
                  <a:gd name="T12" fmla="*/ 264 w 2280"/>
                  <a:gd name="T13" fmla="*/ 180 h 590"/>
                  <a:gd name="T14" fmla="*/ 302 w 2280"/>
                  <a:gd name="T15" fmla="*/ 3 h 590"/>
                  <a:gd name="T16" fmla="*/ 350 w 2280"/>
                  <a:gd name="T17" fmla="*/ 190 h 590"/>
                  <a:gd name="T18" fmla="*/ 376 w 2280"/>
                  <a:gd name="T19" fmla="*/ 84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28575" cap="flat" cmpd="sng">
                <a:solidFill>
                  <a:srgbClr val="66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2" name="Freeform 28"/>
              <p:cNvSpPr>
                <a:spLocks/>
              </p:cNvSpPr>
              <p:nvPr/>
            </p:nvSpPr>
            <p:spPr bwMode="auto">
              <a:xfrm>
                <a:off x="3278" y="1327"/>
                <a:ext cx="763" cy="592"/>
              </a:xfrm>
              <a:custGeom>
                <a:avLst/>
                <a:gdLst>
                  <a:gd name="T0" fmla="*/ 763 w 528"/>
                  <a:gd name="T1" fmla="*/ 0 h 672"/>
                  <a:gd name="T2" fmla="*/ 0 w 528"/>
                  <a:gd name="T3" fmla="*/ 0 h 672"/>
                  <a:gd name="T4" fmla="*/ 0 w 528"/>
                  <a:gd name="T5" fmla="*/ 592 h 6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672">
                    <a:moveTo>
                      <a:pt x="528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28575" cmpd="sng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3" name="Freeform 29"/>
              <p:cNvSpPr>
                <a:spLocks/>
              </p:cNvSpPr>
              <p:nvPr/>
            </p:nvSpPr>
            <p:spPr bwMode="auto">
              <a:xfrm flipH="1">
                <a:off x="4401" y="1311"/>
                <a:ext cx="720" cy="914"/>
              </a:xfrm>
              <a:custGeom>
                <a:avLst/>
                <a:gdLst>
                  <a:gd name="T0" fmla="*/ 720 w 528"/>
                  <a:gd name="T1" fmla="*/ 0 h 672"/>
                  <a:gd name="T2" fmla="*/ 0 w 528"/>
                  <a:gd name="T3" fmla="*/ 0 h 672"/>
                  <a:gd name="T4" fmla="*/ 0 w 528"/>
                  <a:gd name="T5" fmla="*/ 914 h 6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672">
                    <a:moveTo>
                      <a:pt x="528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28575" cmpd="sng">
                <a:solidFill>
                  <a:srgbClr val="6600CC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4" name="Line 30"/>
              <p:cNvSpPr>
                <a:spLocks noChangeShapeType="1"/>
              </p:cNvSpPr>
              <p:nvPr/>
            </p:nvSpPr>
            <p:spPr bwMode="auto">
              <a:xfrm flipH="1" flipV="1">
                <a:off x="2843" y="2577"/>
                <a:ext cx="1239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5" name="Text Box 31"/>
              <p:cNvSpPr txBox="1">
                <a:spLocks noChangeArrowheads="1"/>
              </p:cNvSpPr>
              <p:nvPr/>
            </p:nvSpPr>
            <p:spPr bwMode="auto">
              <a:xfrm>
                <a:off x="4086" y="2386"/>
                <a:ext cx="23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0266" name="Text Box 32"/>
              <p:cNvSpPr txBox="1">
                <a:spLocks noChangeArrowheads="1"/>
              </p:cNvSpPr>
              <p:nvPr/>
            </p:nvSpPr>
            <p:spPr bwMode="auto">
              <a:xfrm>
                <a:off x="4494" y="2602"/>
                <a:ext cx="43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chemeClr val="bg2"/>
                    </a:solidFill>
                    <a:latin typeface="Times New Roman" pitchFamily="18" charset="0"/>
                  </a:rPr>
                  <a:t>-V</a:t>
                </a:r>
                <a:r>
                  <a:rPr lang="en-GB" sz="2400" b="1" i="1" baseline="-25000">
                    <a:solidFill>
                      <a:schemeClr val="bg2"/>
                    </a:solidFill>
                    <a:latin typeface="Times New Roman" pitchFamily="18" charset="0"/>
                  </a:rPr>
                  <a:t>S</a:t>
                </a:r>
                <a:endParaRPr lang="en-GB" sz="2400" b="1" i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67" name="Text Box 33"/>
              <p:cNvSpPr txBox="1">
                <a:spLocks noChangeArrowheads="1"/>
              </p:cNvSpPr>
              <p:nvPr/>
            </p:nvSpPr>
            <p:spPr bwMode="auto">
              <a:xfrm>
                <a:off x="4470" y="1666"/>
                <a:ext cx="34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chemeClr val="bg2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chemeClr val="bg2"/>
                    </a:solidFill>
                    <a:latin typeface="Times New Roman" pitchFamily="18" charset="0"/>
                  </a:rPr>
                  <a:t>S</a:t>
                </a:r>
                <a:endParaRPr lang="en-GB" sz="2400" b="1" i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68" name="Text Box 34"/>
              <p:cNvSpPr txBox="1">
                <a:spLocks noChangeArrowheads="1"/>
              </p:cNvSpPr>
              <p:nvPr/>
            </p:nvSpPr>
            <p:spPr bwMode="auto">
              <a:xfrm>
                <a:off x="5158" y="2314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rgbClr val="000066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rgbClr val="000066"/>
                    </a:solidFill>
                    <a:latin typeface="Times New Roman" pitchFamily="18" charset="0"/>
                  </a:rPr>
                  <a:t>O</a:t>
                </a:r>
                <a:endParaRPr lang="en-GB" sz="2400" b="1" i="1">
                  <a:solidFill>
                    <a:srgbClr val="000066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22243" name="AutoShape 35"/>
          <p:cNvSpPr>
            <a:spLocks noChangeArrowheads="1"/>
          </p:cNvSpPr>
          <p:nvPr/>
        </p:nvSpPr>
        <p:spPr bwMode="auto">
          <a:xfrm>
            <a:off x="4062413" y="3494088"/>
            <a:ext cx="855662" cy="768350"/>
          </a:xfrm>
          <a:prstGeom prst="upDownArrowCallout">
            <a:avLst>
              <a:gd name="adj1" fmla="val 10703"/>
              <a:gd name="adj2" fmla="val 19571"/>
              <a:gd name="adj3" fmla="val 14722"/>
              <a:gd name="adj4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600" b="1" i="1">
                <a:solidFill>
                  <a:srgbClr val="FFFF00"/>
                </a:solidFill>
                <a:latin typeface="Verdana" pitchFamily="34" charset="0"/>
              </a:rPr>
              <a:t>Equal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utoUpdateAnimBg="0"/>
      <p:bldP spid="222215" grpId="0" autoUpdateAnimBg="0"/>
      <p:bldP spid="222216" grpId="0" autoUpdateAnimBg="0"/>
      <p:bldP spid="22224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1267" name="Text Box 1026"/>
          <p:cNvSpPr txBox="1">
            <a:spLocks noChangeArrowheads="1"/>
          </p:cNvSpPr>
          <p:nvPr/>
        </p:nvSpPr>
        <p:spPr bwMode="auto">
          <a:xfrm>
            <a:off x="758825" y="625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21931" name="Rectangle 1099"/>
          <p:cNvSpPr>
            <a:spLocks noChangeArrowheads="1"/>
          </p:cNvSpPr>
          <p:nvPr/>
        </p:nvSpPr>
        <p:spPr bwMode="auto">
          <a:xfrm>
            <a:off x="361950" y="1135572"/>
            <a:ext cx="3779838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Since the input current to the op-amp can be considered as</a:t>
            </a:r>
            <a:r>
              <a:rPr lang="en-GB" sz="2400" b="1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zero</a:t>
            </a: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, the same current that flows through </a:t>
            </a:r>
            <a:r>
              <a:rPr lang="en-GB" sz="2400" b="1" i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R</a:t>
            </a:r>
            <a:r>
              <a:rPr lang="en-GB" sz="2400" b="1" i="1" baseline="-250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f</a:t>
            </a:r>
            <a:r>
              <a:rPr lang="en-GB" sz="2400" i="1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will also flow into </a:t>
            </a:r>
            <a:r>
              <a:rPr lang="en-GB" sz="2400" b="1" i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R</a:t>
            </a:r>
            <a:r>
              <a:rPr lang="en-GB" sz="2400" b="1" i="1" baseline="-250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i</a:t>
            </a:r>
            <a:endParaRPr lang="en-GB" sz="2400" b="1" i="1" dirty="0">
              <a:effectLst>
                <a:outerShdw blurRad="38100" dist="38100" dir="2700000" algn="tl">
                  <a:srgbClr val="010199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 b="1" i="1" dirty="0">
              <a:effectLst>
                <a:outerShdw blurRad="38100" dist="38100" dir="2700000" algn="tl">
                  <a:srgbClr val="010199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1933" name="Rectangle 1101"/>
          <p:cNvSpPr>
            <a:spLocks noChangeArrowheads="1"/>
          </p:cNvSpPr>
          <p:nvPr/>
        </p:nvSpPr>
        <p:spPr bwMode="auto">
          <a:xfrm>
            <a:off x="330200" y="3951288"/>
            <a:ext cx="4279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200">
                <a:latin typeface="Verdana" pitchFamily="34" charset="0"/>
              </a:rPr>
              <a:t>Due to negative feedback,</a:t>
            </a:r>
            <a:r>
              <a:rPr lang="en-GB" sz="2400">
                <a:latin typeface="Times New Roman" pitchFamily="18" charset="0"/>
              </a:rPr>
              <a:t> </a:t>
            </a:r>
            <a:r>
              <a:rPr lang="en-GB" sz="2400" b="1" i="1">
                <a:latin typeface="Times New Roman" pitchFamily="18" charset="0"/>
              </a:rPr>
              <a:t>V</a:t>
            </a:r>
            <a:r>
              <a:rPr lang="en-GB" sz="2400" b="1" i="1" baseline="-25000">
                <a:latin typeface="Times New Roman" pitchFamily="18" charset="0"/>
              </a:rPr>
              <a:t>+ </a:t>
            </a:r>
            <a:r>
              <a:rPr lang="en-GB" sz="2400" b="1">
                <a:latin typeface="Times New Roman" pitchFamily="18" charset="0"/>
              </a:rPr>
              <a:t>= </a:t>
            </a:r>
            <a:r>
              <a:rPr lang="en-GB" sz="2400" b="1" i="1">
                <a:latin typeface="Times New Roman" pitchFamily="18" charset="0"/>
              </a:rPr>
              <a:t>V-</a:t>
            </a:r>
            <a:r>
              <a:rPr lang="en-GB" sz="2400" b="1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21934" name="Rectangle 1102"/>
          <p:cNvSpPr>
            <a:spLocks noChangeArrowheads="1"/>
          </p:cNvSpPr>
          <p:nvPr/>
        </p:nvSpPr>
        <p:spPr bwMode="auto">
          <a:xfrm>
            <a:off x="733425" y="3365500"/>
            <a:ext cx="386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66FFFF"/>
                </a:solidFill>
                <a:latin typeface="Times New Roman" pitchFamily="18" charset="0"/>
              </a:rPr>
              <a:t>out</a:t>
            </a: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 = I R</a:t>
            </a:r>
            <a:r>
              <a:rPr lang="en-GB" sz="2400" b="1" i="1" baseline="-25000">
                <a:solidFill>
                  <a:srgbClr val="66FFFF"/>
                </a:solidFill>
                <a:latin typeface="Times New Roman" pitchFamily="18" charset="0"/>
              </a:rPr>
              <a:t>i</a:t>
            </a: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 + I R</a:t>
            </a:r>
            <a:r>
              <a:rPr lang="en-GB" sz="2400" b="1" i="1" baseline="-25000">
                <a:solidFill>
                  <a:srgbClr val="66FFFF"/>
                </a:solidFill>
                <a:latin typeface="Times New Roman" pitchFamily="18" charset="0"/>
              </a:rPr>
              <a:t>f</a:t>
            </a: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 = I (R</a:t>
            </a:r>
            <a:r>
              <a:rPr lang="en-GB" sz="2400" b="1" i="1" baseline="-25000">
                <a:solidFill>
                  <a:srgbClr val="66FFFF"/>
                </a:solidFill>
                <a:latin typeface="Times New Roman" pitchFamily="18" charset="0"/>
              </a:rPr>
              <a:t>i</a:t>
            </a: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 + R</a:t>
            </a:r>
            <a:r>
              <a:rPr lang="en-GB" sz="2400" b="1" i="1" baseline="-25000">
                <a:solidFill>
                  <a:srgbClr val="66FFFF"/>
                </a:solidFill>
                <a:latin typeface="Times New Roman" pitchFamily="18" charset="0"/>
              </a:rPr>
              <a:t>f </a:t>
            </a:r>
            <a:r>
              <a:rPr lang="en-GB" sz="2400" b="1" i="1">
                <a:solidFill>
                  <a:srgbClr val="66FFFF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121968" name="Group 1136"/>
          <p:cNvGrpSpPr>
            <a:grpSpLocks/>
          </p:cNvGrpSpPr>
          <p:nvPr/>
        </p:nvGrpSpPr>
        <p:grpSpPr bwMode="auto">
          <a:xfrm>
            <a:off x="4379913" y="1466850"/>
            <a:ext cx="1666875" cy="1689100"/>
            <a:chOff x="2622" y="616"/>
            <a:chExt cx="1050" cy="1064"/>
          </a:xfrm>
        </p:grpSpPr>
        <p:sp>
          <p:nvSpPr>
            <p:cNvPr id="11321" name="Freeform 1106"/>
            <p:cNvSpPr>
              <a:spLocks/>
            </p:cNvSpPr>
            <p:nvPr/>
          </p:nvSpPr>
          <p:spPr bwMode="auto">
            <a:xfrm>
              <a:off x="2848" y="616"/>
              <a:ext cx="824" cy="1064"/>
            </a:xfrm>
            <a:custGeom>
              <a:avLst/>
              <a:gdLst>
                <a:gd name="T0" fmla="*/ 824 w 824"/>
                <a:gd name="T1" fmla="*/ 0 h 1064"/>
                <a:gd name="T2" fmla="*/ 0 w 824"/>
                <a:gd name="T3" fmla="*/ 0 h 1064"/>
                <a:gd name="T4" fmla="*/ 0 w 824"/>
                <a:gd name="T5" fmla="*/ 1064 h 10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064">
                  <a:moveTo>
                    <a:pt x="824" y="0"/>
                  </a:moveTo>
                  <a:lnTo>
                    <a:pt x="0" y="0"/>
                  </a:lnTo>
                  <a:lnTo>
                    <a:pt x="0" y="1064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22" name="Text Box 1107"/>
            <p:cNvSpPr txBox="1">
              <a:spLocks noChangeArrowheads="1"/>
            </p:cNvSpPr>
            <p:nvPr/>
          </p:nvSpPr>
          <p:spPr bwMode="auto">
            <a:xfrm>
              <a:off x="2622" y="123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21982" name="Group 1150"/>
          <p:cNvGrpSpPr>
            <a:grpSpLocks/>
          </p:cNvGrpSpPr>
          <p:nvPr/>
        </p:nvGrpSpPr>
        <p:grpSpPr bwMode="auto">
          <a:xfrm>
            <a:off x="5757863" y="3038475"/>
            <a:ext cx="706437" cy="460375"/>
            <a:chOff x="3627" y="1914"/>
            <a:chExt cx="445" cy="290"/>
          </a:xfrm>
        </p:grpSpPr>
        <p:sp>
          <p:nvSpPr>
            <p:cNvPr id="11319" name="Oval 1140"/>
            <p:cNvSpPr>
              <a:spLocks noChangeArrowheads="1"/>
            </p:cNvSpPr>
            <p:nvPr/>
          </p:nvSpPr>
          <p:spPr bwMode="auto">
            <a:xfrm>
              <a:off x="3657" y="1948"/>
              <a:ext cx="256" cy="2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320" name="Text Box 1112"/>
            <p:cNvSpPr txBox="1">
              <a:spLocks noChangeArrowheads="1"/>
            </p:cNvSpPr>
            <p:nvPr/>
          </p:nvSpPr>
          <p:spPr bwMode="auto">
            <a:xfrm>
              <a:off x="3627" y="191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1980" name="Group 1148"/>
          <p:cNvGrpSpPr>
            <a:grpSpLocks/>
          </p:cNvGrpSpPr>
          <p:nvPr/>
        </p:nvGrpSpPr>
        <p:grpSpPr bwMode="auto">
          <a:xfrm>
            <a:off x="4024313" y="5434013"/>
            <a:ext cx="5119687" cy="922337"/>
            <a:chOff x="2130" y="3597"/>
            <a:chExt cx="3225" cy="581"/>
          </a:xfrm>
        </p:grpSpPr>
        <p:graphicFrame>
          <p:nvGraphicFramePr>
            <p:cNvPr id="11317" name="Object 1130"/>
            <p:cNvGraphicFramePr>
              <a:graphicFrameLocks noChangeAspect="1"/>
            </p:cNvGraphicFramePr>
            <p:nvPr/>
          </p:nvGraphicFramePr>
          <p:xfrm>
            <a:off x="2989" y="3597"/>
            <a:ext cx="2366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Equation" r:id="rId3" imgW="3225800" imgH="787400" progId="Equation.3">
                    <p:embed/>
                  </p:oleObj>
                </mc:Choice>
                <mc:Fallback>
                  <p:oleObj name="Equation" r:id="rId3" imgW="3225800" imgH="787400" progId="Equation.3">
                    <p:embed/>
                    <p:pic>
                      <p:nvPicPr>
                        <p:cNvPr id="0" name="Object 1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9" y="3597"/>
                          <a:ext cx="2366" cy="58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8" name="Text Box 1131"/>
            <p:cNvSpPr txBox="1">
              <a:spLocks noChangeArrowheads="1"/>
            </p:cNvSpPr>
            <p:nvPr/>
          </p:nvSpPr>
          <p:spPr bwMode="auto">
            <a:xfrm>
              <a:off x="2130" y="3742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81000" indent="-3810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Hence</a:t>
              </a:r>
            </a:p>
          </p:txBody>
        </p:sp>
      </p:grpSp>
      <p:grpSp>
        <p:nvGrpSpPr>
          <p:cNvPr id="121935" name="Group 1103"/>
          <p:cNvGrpSpPr>
            <a:grpSpLocks/>
          </p:cNvGrpSpPr>
          <p:nvPr/>
        </p:nvGrpSpPr>
        <p:grpSpPr bwMode="auto">
          <a:xfrm>
            <a:off x="5307013" y="2070100"/>
            <a:ext cx="1128712" cy="476250"/>
            <a:chOff x="3334" y="1588"/>
            <a:chExt cx="711" cy="300"/>
          </a:xfrm>
        </p:grpSpPr>
        <p:sp>
          <p:nvSpPr>
            <p:cNvPr id="11315" name="Line 1104"/>
            <p:cNvSpPr>
              <a:spLocks noChangeShapeType="1"/>
            </p:cNvSpPr>
            <p:nvPr/>
          </p:nvSpPr>
          <p:spPr bwMode="auto">
            <a:xfrm>
              <a:off x="3464" y="1888"/>
              <a:ext cx="44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16" name="Text Box 1105"/>
            <p:cNvSpPr txBox="1">
              <a:spLocks noChangeArrowheads="1"/>
            </p:cNvSpPr>
            <p:nvPr/>
          </p:nvSpPr>
          <p:spPr bwMode="auto">
            <a:xfrm>
              <a:off x="3334" y="1588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Verdana" pitchFamily="34" charset="0"/>
                </a:rPr>
                <a:t>I</a:t>
              </a:r>
              <a:r>
                <a:rPr lang="en-GB" sz="2000" b="1" i="1" baseline="-25000">
                  <a:solidFill>
                    <a:srgbClr val="FFFF00"/>
                  </a:solidFill>
                  <a:latin typeface="Verdana" pitchFamily="34" charset="0"/>
                </a:rPr>
                <a:t>IN</a:t>
              </a:r>
              <a:r>
                <a:rPr lang="en-GB" sz="2000" b="1" i="1">
                  <a:solidFill>
                    <a:srgbClr val="FFFF00"/>
                  </a:solidFill>
                  <a:latin typeface="Verdana" pitchFamily="34" charset="0"/>
                </a:rPr>
                <a:t> = 0</a:t>
              </a:r>
            </a:p>
          </p:txBody>
        </p:sp>
      </p:grpSp>
      <p:grpSp>
        <p:nvGrpSpPr>
          <p:cNvPr id="11276" name="Group 1145"/>
          <p:cNvGrpSpPr>
            <a:grpSpLocks/>
          </p:cNvGrpSpPr>
          <p:nvPr/>
        </p:nvGrpSpPr>
        <p:grpSpPr bwMode="auto">
          <a:xfrm>
            <a:off x="4891088" y="1025525"/>
            <a:ext cx="3992562" cy="4029075"/>
            <a:chOff x="3128" y="298"/>
            <a:chExt cx="2515" cy="2538"/>
          </a:xfrm>
        </p:grpSpPr>
        <p:sp>
          <p:nvSpPr>
            <p:cNvPr id="11282" name="AutoShape 1057"/>
            <p:cNvSpPr>
              <a:spLocks noChangeArrowheads="1"/>
            </p:cNvSpPr>
            <p:nvPr/>
          </p:nvSpPr>
          <p:spPr bwMode="auto">
            <a:xfrm rot="5400000" flipH="1">
              <a:off x="3973" y="1243"/>
              <a:ext cx="1044" cy="745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1283" name="Line 1058"/>
            <p:cNvSpPr>
              <a:spLocks noChangeShapeType="1"/>
            </p:cNvSpPr>
            <p:nvPr/>
          </p:nvSpPr>
          <p:spPr bwMode="auto">
            <a:xfrm flipH="1" flipV="1">
              <a:off x="3211" y="1363"/>
              <a:ext cx="919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4" name="Line 1059"/>
            <p:cNvSpPr>
              <a:spLocks noChangeShapeType="1"/>
            </p:cNvSpPr>
            <p:nvPr/>
          </p:nvSpPr>
          <p:spPr bwMode="auto">
            <a:xfrm flipV="1">
              <a:off x="4188" y="1355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5" name="Line 1060"/>
            <p:cNvSpPr>
              <a:spLocks noChangeShapeType="1"/>
            </p:cNvSpPr>
            <p:nvPr/>
          </p:nvSpPr>
          <p:spPr bwMode="auto">
            <a:xfrm>
              <a:off x="4859" y="1607"/>
              <a:ext cx="599" cy="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6" name="Line 1061"/>
            <p:cNvSpPr>
              <a:spLocks noChangeShapeType="1"/>
            </p:cNvSpPr>
            <p:nvPr/>
          </p:nvSpPr>
          <p:spPr bwMode="auto">
            <a:xfrm flipV="1">
              <a:off x="4481" y="1058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7" name="Line 1062"/>
            <p:cNvSpPr>
              <a:spLocks noChangeShapeType="1"/>
            </p:cNvSpPr>
            <p:nvPr/>
          </p:nvSpPr>
          <p:spPr bwMode="auto">
            <a:xfrm>
              <a:off x="4474" y="1892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8" name="Freeform 1063"/>
            <p:cNvSpPr>
              <a:spLocks/>
            </p:cNvSpPr>
            <p:nvPr/>
          </p:nvSpPr>
          <p:spPr bwMode="auto">
            <a:xfrm rot="-69955">
              <a:off x="3968" y="606"/>
              <a:ext cx="376" cy="190"/>
            </a:xfrm>
            <a:custGeom>
              <a:avLst/>
              <a:gdLst>
                <a:gd name="T0" fmla="*/ 0 w 2280"/>
                <a:gd name="T1" fmla="*/ 97 h 590"/>
                <a:gd name="T2" fmla="*/ 25 w 2280"/>
                <a:gd name="T3" fmla="*/ 3 h 590"/>
                <a:gd name="T4" fmla="*/ 76 w 2280"/>
                <a:gd name="T5" fmla="*/ 180 h 590"/>
                <a:gd name="T6" fmla="*/ 117 w 2280"/>
                <a:gd name="T7" fmla="*/ 0 h 590"/>
                <a:gd name="T8" fmla="*/ 167 w 2280"/>
                <a:gd name="T9" fmla="*/ 184 h 590"/>
                <a:gd name="T10" fmla="*/ 211 w 2280"/>
                <a:gd name="T11" fmla="*/ 0 h 590"/>
                <a:gd name="T12" fmla="*/ 264 w 2280"/>
                <a:gd name="T13" fmla="*/ 180 h 590"/>
                <a:gd name="T14" fmla="*/ 302 w 2280"/>
                <a:gd name="T15" fmla="*/ 3 h 590"/>
                <a:gd name="T16" fmla="*/ 350 w 2280"/>
                <a:gd name="T17" fmla="*/ 190 h 590"/>
                <a:gd name="T18" fmla="*/ 376 w 2280"/>
                <a:gd name="T19" fmla="*/ 84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9" name="Freeform 1064"/>
            <p:cNvSpPr>
              <a:spLocks/>
            </p:cNvSpPr>
            <p:nvPr/>
          </p:nvSpPr>
          <p:spPr bwMode="auto">
            <a:xfrm>
              <a:off x="3206" y="711"/>
              <a:ext cx="763" cy="1048"/>
            </a:xfrm>
            <a:custGeom>
              <a:avLst/>
              <a:gdLst>
                <a:gd name="T0" fmla="*/ 763 w 528"/>
                <a:gd name="T1" fmla="*/ 0 h 672"/>
                <a:gd name="T2" fmla="*/ 0 w 528"/>
                <a:gd name="T3" fmla="*/ 0 h 672"/>
                <a:gd name="T4" fmla="*/ 0 w 528"/>
                <a:gd name="T5" fmla="*/ 1048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0" name="Freeform 1065"/>
            <p:cNvSpPr>
              <a:spLocks/>
            </p:cNvSpPr>
            <p:nvPr/>
          </p:nvSpPr>
          <p:spPr bwMode="auto">
            <a:xfrm flipH="1">
              <a:off x="4345" y="695"/>
              <a:ext cx="736" cy="914"/>
            </a:xfrm>
            <a:custGeom>
              <a:avLst/>
              <a:gdLst>
                <a:gd name="T0" fmla="*/ 736 w 528"/>
                <a:gd name="T1" fmla="*/ 0 h 672"/>
                <a:gd name="T2" fmla="*/ 0 w 528"/>
                <a:gd name="T3" fmla="*/ 0 h 672"/>
                <a:gd name="T4" fmla="*/ 0 w 528"/>
                <a:gd name="T5" fmla="*/ 914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00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1" name="Text Box 1067"/>
            <p:cNvSpPr txBox="1">
              <a:spLocks noChangeArrowheads="1"/>
            </p:cNvSpPr>
            <p:nvPr/>
          </p:nvSpPr>
          <p:spPr bwMode="auto">
            <a:xfrm>
              <a:off x="4134" y="174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92" name="Text Box 1071"/>
            <p:cNvSpPr txBox="1">
              <a:spLocks noChangeArrowheads="1"/>
            </p:cNvSpPr>
            <p:nvPr/>
          </p:nvSpPr>
          <p:spPr bwMode="auto">
            <a:xfrm>
              <a:off x="3966" y="2218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in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sp>
          <p:nvSpPr>
            <p:cNvPr id="11293" name="Text Box 1072"/>
            <p:cNvSpPr txBox="1">
              <a:spLocks noChangeArrowheads="1"/>
            </p:cNvSpPr>
            <p:nvPr/>
          </p:nvSpPr>
          <p:spPr bwMode="auto">
            <a:xfrm>
              <a:off x="4534" y="1986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11294" name="Text Box 1073"/>
            <p:cNvSpPr txBox="1">
              <a:spLocks noChangeArrowheads="1"/>
            </p:cNvSpPr>
            <p:nvPr/>
          </p:nvSpPr>
          <p:spPr bwMode="auto">
            <a:xfrm>
              <a:off x="4510" y="105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11295" name="Text Box 1074"/>
            <p:cNvSpPr txBox="1">
              <a:spLocks noChangeArrowheads="1"/>
            </p:cNvSpPr>
            <p:nvPr/>
          </p:nvSpPr>
          <p:spPr bwMode="auto">
            <a:xfrm>
              <a:off x="5222" y="1658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sp>
          <p:nvSpPr>
            <p:cNvPr id="11296" name="Freeform 1075"/>
            <p:cNvSpPr>
              <a:spLocks/>
            </p:cNvSpPr>
            <p:nvPr/>
          </p:nvSpPr>
          <p:spPr bwMode="auto">
            <a:xfrm rot="-5469955">
              <a:off x="3040" y="1854"/>
              <a:ext cx="376" cy="190"/>
            </a:xfrm>
            <a:custGeom>
              <a:avLst/>
              <a:gdLst>
                <a:gd name="T0" fmla="*/ 0 w 2280"/>
                <a:gd name="T1" fmla="*/ 97 h 590"/>
                <a:gd name="T2" fmla="*/ 25 w 2280"/>
                <a:gd name="T3" fmla="*/ 3 h 590"/>
                <a:gd name="T4" fmla="*/ 76 w 2280"/>
                <a:gd name="T5" fmla="*/ 180 h 590"/>
                <a:gd name="T6" fmla="*/ 117 w 2280"/>
                <a:gd name="T7" fmla="*/ 0 h 590"/>
                <a:gd name="T8" fmla="*/ 167 w 2280"/>
                <a:gd name="T9" fmla="*/ 184 h 590"/>
                <a:gd name="T10" fmla="*/ 211 w 2280"/>
                <a:gd name="T11" fmla="*/ 0 h 590"/>
                <a:gd name="T12" fmla="*/ 264 w 2280"/>
                <a:gd name="T13" fmla="*/ 180 h 590"/>
                <a:gd name="T14" fmla="*/ 302 w 2280"/>
                <a:gd name="T15" fmla="*/ 3 h 590"/>
                <a:gd name="T16" fmla="*/ 350 w 2280"/>
                <a:gd name="T17" fmla="*/ 190 h 590"/>
                <a:gd name="T18" fmla="*/ 376 w 2280"/>
                <a:gd name="T19" fmla="*/ 84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7" name="Line 1076"/>
            <p:cNvSpPr>
              <a:spLocks noChangeShapeType="1"/>
            </p:cNvSpPr>
            <p:nvPr/>
          </p:nvSpPr>
          <p:spPr bwMode="auto">
            <a:xfrm>
              <a:off x="3224" y="2144"/>
              <a:ext cx="1" cy="3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298" name="Group 1081"/>
            <p:cNvGrpSpPr>
              <a:grpSpLocks/>
            </p:cNvGrpSpPr>
            <p:nvPr/>
          </p:nvGrpSpPr>
          <p:grpSpPr bwMode="auto">
            <a:xfrm>
              <a:off x="3128" y="2480"/>
              <a:ext cx="192" cy="108"/>
              <a:chOff x="3032" y="2512"/>
              <a:chExt cx="192" cy="108"/>
            </a:xfrm>
          </p:grpSpPr>
          <p:sp>
            <p:nvSpPr>
              <p:cNvPr id="11312" name="Line 1078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13" name="Line 1079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14" name="Line 1080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299" name="Freeform 1082"/>
            <p:cNvSpPr>
              <a:spLocks/>
            </p:cNvSpPr>
            <p:nvPr/>
          </p:nvSpPr>
          <p:spPr bwMode="auto">
            <a:xfrm>
              <a:off x="3800" y="1904"/>
              <a:ext cx="320" cy="280"/>
            </a:xfrm>
            <a:custGeom>
              <a:avLst/>
              <a:gdLst>
                <a:gd name="T0" fmla="*/ 320 w 304"/>
                <a:gd name="T1" fmla="*/ 0 h 520"/>
                <a:gd name="T2" fmla="*/ 0 w 304"/>
                <a:gd name="T3" fmla="*/ 0 h 520"/>
                <a:gd name="T4" fmla="*/ 0 w 304"/>
                <a:gd name="T5" fmla="*/ 28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300" name="Group 1090"/>
            <p:cNvGrpSpPr>
              <a:grpSpLocks/>
            </p:cNvGrpSpPr>
            <p:nvPr/>
          </p:nvGrpSpPr>
          <p:grpSpPr bwMode="auto">
            <a:xfrm>
              <a:off x="3616" y="2168"/>
              <a:ext cx="360" cy="352"/>
              <a:chOff x="3552" y="2496"/>
              <a:chExt cx="360" cy="352"/>
            </a:xfrm>
          </p:grpSpPr>
          <p:sp>
            <p:nvSpPr>
              <p:cNvPr id="11308" name="Oval 1084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1309" name="Group 1085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11310" name="Freeform 1086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311" name="Freeform 1087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1301" name="Line 1091"/>
            <p:cNvSpPr>
              <a:spLocks noChangeShapeType="1"/>
            </p:cNvSpPr>
            <p:nvPr/>
          </p:nvSpPr>
          <p:spPr bwMode="auto">
            <a:xfrm>
              <a:off x="3800" y="2528"/>
              <a:ext cx="0" cy="2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02" name="Text Box 1096"/>
            <p:cNvSpPr txBox="1">
              <a:spLocks noChangeArrowheads="1"/>
            </p:cNvSpPr>
            <p:nvPr/>
          </p:nvSpPr>
          <p:spPr bwMode="auto">
            <a:xfrm>
              <a:off x="3958" y="298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sp>
          <p:nvSpPr>
            <p:cNvPr id="11303" name="Text Box 1097"/>
            <p:cNvSpPr txBox="1">
              <a:spLocks noChangeArrowheads="1"/>
            </p:cNvSpPr>
            <p:nvPr/>
          </p:nvSpPr>
          <p:spPr bwMode="auto">
            <a:xfrm>
              <a:off x="3342" y="175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i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grpSp>
          <p:nvGrpSpPr>
            <p:cNvPr id="11304" name="Group 1126"/>
            <p:cNvGrpSpPr>
              <a:grpSpLocks/>
            </p:cNvGrpSpPr>
            <p:nvPr/>
          </p:nvGrpSpPr>
          <p:grpSpPr bwMode="auto">
            <a:xfrm>
              <a:off x="3706" y="2728"/>
              <a:ext cx="192" cy="108"/>
              <a:chOff x="3032" y="2512"/>
              <a:chExt cx="192" cy="108"/>
            </a:xfrm>
          </p:grpSpPr>
          <p:sp>
            <p:nvSpPr>
              <p:cNvPr id="11305" name="Line 1127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6" name="Line 1128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7" name="Line 1129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21976" name="Group 1144"/>
          <p:cNvGrpSpPr>
            <a:grpSpLocks/>
          </p:cNvGrpSpPr>
          <p:nvPr/>
        </p:nvGrpSpPr>
        <p:grpSpPr bwMode="auto">
          <a:xfrm>
            <a:off x="5091113" y="2749550"/>
            <a:ext cx="422275" cy="419100"/>
            <a:chOff x="3254" y="1384"/>
            <a:chExt cx="266" cy="264"/>
          </a:xfrm>
        </p:grpSpPr>
        <p:sp>
          <p:nvSpPr>
            <p:cNvPr id="11279" name="Oval 1138"/>
            <p:cNvSpPr>
              <a:spLocks noChangeArrowheads="1"/>
            </p:cNvSpPr>
            <p:nvPr/>
          </p:nvSpPr>
          <p:spPr bwMode="auto">
            <a:xfrm>
              <a:off x="3256" y="1384"/>
              <a:ext cx="264" cy="2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80" name="Text Box 1108"/>
            <p:cNvSpPr txBox="1">
              <a:spLocks noChangeArrowheads="1"/>
            </p:cNvSpPr>
            <p:nvPr/>
          </p:nvSpPr>
          <p:spPr bwMode="auto">
            <a:xfrm>
              <a:off x="3254" y="139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281" name="Line 1109"/>
            <p:cNvSpPr>
              <a:spLocks noChangeShapeType="1"/>
            </p:cNvSpPr>
            <p:nvPr/>
          </p:nvSpPr>
          <p:spPr bwMode="auto">
            <a:xfrm>
              <a:off x="3416" y="1568"/>
              <a:ext cx="7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1979" name="Rectangle 1147"/>
          <p:cNvSpPr>
            <a:spLocks noChangeArrowheads="1"/>
          </p:cNvSpPr>
          <p:nvPr/>
        </p:nvSpPr>
        <p:spPr bwMode="auto">
          <a:xfrm>
            <a:off x="312738" y="4768850"/>
            <a:ext cx="47085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66FFFF"/>
                </a:solidFill>
                <a:latin typeface="Times New Roman" pitchFamily="18" charset="0"/>
              </a:rPr>
              <a:t>Since </a:t>
            </a:r>
            <a:r>
              <a:rPr lang="en-GB" sz="2800" b="1">
                <a:solidFill>
                  <a:srgbClr val="66FFFF"/>
                </a:solidFill>
                <a:latin typeface="Times New Roman" pitchFamily="18" charset="0"/>
              </a:rPr>
              <a:t>V</a:t>
            </a:r>
            <a:r>
              <a:rPr lang="en-GB" sz="2800" b="1" baseline="-25000">
                <a:solidFill>
                  <a:srgbClr val="66FFFF"/>
                </a:solidFill>
                <a:latin typeface="Times New Roman" pitchFamily="18" charset="0"/>
              </a:rPr>
              <a:t>+ </a:t>
            </a:r>
            <a:r>
              <a:rPr lang="en-GB" sz="2800" b="1">
                <a:solidFill>
                  <a:srgbClr val="66FFFF"/>
                </a:solidFill>
                <a:latin typeface="Times New Roman" pitchFamily="18" charset="0"/>
              </a:rPr>
              <a:t>= V</a:t>
            </a:r>
            <a:r>
              <a:rPr lang="en-GB" sz="2800" b="1" baseline="-25000">
                <a:solidFill>
                  <a:srgbClr val="66FFFF"/>
                </a:solidFill>
                <a:latin typeface="Times New Roman" pitchFamily="18" charset="0"/>
              </a:rPr>
              <a:t>in</a:t>
            </a:r>
            <a:r>
              <a:rPr lang="en-GB" sz="2800">
                <a:solidFill>
                  <a:srgbClr val="66FFFF"/>
                </a:solidFill>
                <a:latin typeface="Times New Roman" pitchFamily="18" charset="0"/>
              </a:rPr>
              <a:t> and </a:t>
            </a:r>
            <a:r>
              <a:rPr lang="en-GB" sz="2800" b="1">
                <a:solidFill>
                  <a:srgbClr val="66FFFF"/>
                </a:solidFill>
                <a:latin typeface="Times New Roman" pitchFamily="18" charset="0"/>
              </a:rPr>
              <a:t>V- = I R</a:t>
            </a:r>
            <a:r>
              <a:rPr lang="en-GB" sz="2800" b="1" baseline="-25000">
                <a:solidFill>
                  <a:srgbClr val="66FFFF"/>
                </a:solidFill>
                <a:latin typeface="Times New Roman" pitchFamily="18" charset="0"/>
              </a:rPr>
              <a:t>i</a:t>
            </a:r>
            <a:r>
              <a:rPr lang="en-GB" sz="2800" baseline="-25000">
                <a:solidFill>
                  <a:srgbClr val="66FFFF"/>
                </a:solidFill>
                <a:latin typeface="Times New Roman" pitchFamily="18" charset="0"/>
              </a:rPr>
              <a:t> </a:t>
            </a:r>
            <a:endParaRPr lang="en-GB" sz="2800">
              <a:solidFill>
                <a:srgbClr val="66FFFF"/>
              </a:solidFill>
              <a:latin typeface="Times New Roman" pitchFamily="18" charset="0"/>
            </a:endParaRPr>
          </a:p>
          <a:p>
            <a:pPr marL="381000" indent="-381000">
              <a:spcBef>
                <a:spcPct val="50000"/>
              </a:spcBef>
            </a:pPr>
            <a:r>
              <a:rPr lang="en-GB" sz="2800">
                <a:solidFill>
                  <a:srgbClr val="66FFFF"/>
                </a:solidFill>
                <a:latin typeface="Times New Roman" pitchFamily="18" charset="0"/>
              </a:rPr>
              <a:t>	therefore, </a:t>
            </a:r>
            <a:r>
              <a:rPr lang="en-GB" sz="2800" b="1">
                <a:solidFill>
                  <a:srgbClr val="66FFFF"/>
                </a:solidFill>
                <a:latin typeface="Times New Roman" pitchFamily="18" charset="0"/>
              </a:rPr>
              <a:t>V</a:t>
            </a:r>
            <a:r>
              <a:rPr lang="en-GB" sz="2800" b="1" baseline="-25000">
                <a:solidFill>
                  <a:srgbClr val="66FFFF"/>
                </a:solidFill>
                <a:latin typeface="Times New Roman" pitchFamily="18" charset="0"/>
              </a:rPr>
              <a:t>in</a:t>
            </a:r>
            <a:r>
              <a:rPr lang="en-GB" sz="2800" b="1">
                <a:solidFill>
                  <a:srgbClr val="66FFFF"/>
                </a:solidFill>
                <a:latin typeface="Times New Roman" pitchFamily="18" charset="0"/>
              </a:rPr>
              <a:t> = I R</a:t>
            </a:r>
            <a:r>
              <a:rPr lang="en-GB" sz="2800" b="1" baseline="-25000">
                <a:solidFill>
                  <a:srgbClr val="66FFFF"/>
                </a:solidFill>
                <a:latin typeface="Times New Roman" pitchFamily="18" charset="0"/>
              </a:rPr>
              <a:t>i</a:t>
            </a:r>
            <a:endParaRPr lang="en-GB" sz="2800">
              <a:solidFill>
                <a:srgbClr val="66FFFF"/>
              </a:solidFill>
              <a:latin typeface="Times New Roman" pitchFamily="18" charset="0"/>
            </a:endParaRP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Non-Inverting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2147-EA56-49C6-898D-10EDD42106F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31" grpId="0" autoUpdateAnimBg="0"/>
      <p:bldP spid="121933" grpId="0" autoUpdateAnimBg="0"/>
      <p:bldP spid="121934" grpId="0" autoUpdateAnimBg="0"/>
      <p:bldP spid="121979" grpId="0" autoUpdateAnimBg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4326</TotalTime>
  <Words>1277</Words>
  <Application>Microsoft Office PowerPoint</Application>
  <PresentationFormat>On-screen Show (4:3)</PresentationFormat>
  <Paragraphs>310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Black</vt:lpstr>
      <vt:lpstr>Arial Unicode MS</vt:lpstr>
      <vt:lpstr>Calibri</vt:lpstr>
      <vt:lpstr>Calibri Light</vt:lpstr>
      <vt:lpstr>Symbol</vt:lpstr>
      <vt:lpstr>Times New Roman</vt:lpstr>
      <vt:lpstr>Verdana</vt:lpstr>
      <vt:lpstr>Wingdings</vt:lpstr>
      <vt:lpstr>Orbit</vt:lpstr>
      <vt:lpstr>60 Anniversary PPT Template 1</vt:lpstr>
      <vt:lpstr>1_60 Anniversary PPT Template 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225</cp:revision>
  <dcterms:created xsi:type="dcterms:W3CDTF">2001-12-24T06:09:23Z</dcterms:created>
  <dcterms:modified xsi:type="dcterms:W3CDTF">2018-03-16T08:51:21Z</dcterms:modified>
</cp:coreProperties>
</file>