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5" r:id="rId2"/>
    <p:sldMasterId id="2147483697" r:id="rId3"/>
  </p:sldMasterIdLst>
  <p:notesMasterIdLst>
    <p:notesMasterId r:id="rId27"/>
  </p:notesMasterIdLst>
  <p:sldIdLst>
    <p:sldId id="420" r:id="rId4"/>
    <p:sldId id="423" r:id="rId5"/>
    <p:sldId id="352" r:id="rId6"/>
    <p:sldId id="351" r:id="rId7"/>
    <p:sldId id="353" r:id="rId8"/>
    <p:sldId id="315" r:id="rId9"/>
    <p:sldId id="335" r:id="rId10"/>
    <p:sldId id="409" r:id="rId11"/>
    <p:sldId id="357" r:id="rId12"/>
    <p:sldId id="324" r:id="rId13"/>
    <p:sldId id="410" r:id="rId14"/>
    <p:sldId id="356" r:id="rId15"/>
    <p:sldId id="411" r:id="rId16"/>
    <p:sldId id="373" r:id="rId17"/>
    <p:sldId id="377" r:id="rId18"/>
    <p:sldId id="424" r:id="rId19"/>
    <p:sldId id="425" r:id="rId20"/>
    <p:sldId id="426" r:id="rId21"/>
    <p:sldId id="375" r:id="rId22"/>
    <p:sldId id="427" r:id="rId23"/>
    <p:sldId id="428" r:id="rId24"/>
    <p:sldId id="429" r:id="rId25"/>
    <p:sldId id="421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FF0000"/>
    <a:srgbClr val="FFFF00"/>
    <a:srgbClr val="CCCCFF"/>
    <a:srgbClr val="000066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9456" autoAdjust="0"/>
  </p:normalViewPr>
  <p:slideViewPr>
    <p:cSldViewPr snapToGrid="0">
      <p:cViewPr varScale="1">
        <p:scale>
          <a:sx n="69" d="100"/>
          <a:sy n="69" d="100"/>
        </p:scale>
        <p:origin x="12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5605-A151-4892-9C44-FE54A636EA95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B86B8-DD73-485C-B4BD-EDB3FA18EA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2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149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149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 Copyright © 2010 Tan Hua Joo &amp; Wong WY  Singapore Polytechnic</a:t>
            </a:r>
            <a:endParaRPr lang="en-GB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834C-031B-4B7E-A234-3618B187CF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2A6F2-1C85-40BA-8583-AA4002328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8BCC-5324-4B8B-8F5E-78EE310C4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6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72C2-2933-482F-8198-C883BE9988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4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912FF-1693-4B89-B53C-CBD31A7BAC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00B72-0615-43A8-803D-0C0B70AEAA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CD1B8-2CBD-4A05-B7BA-2884B0CA13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9029-9EB9-48B1-83E5-BAB43FF284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5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B6CE-52F5-419C-9B70-0C895D6CD2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26BE-97D4-438A-A098-5F9C0E84D1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2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01AA0-5321-469A-9A31-AF051FD8BD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5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06018-3720-4DA8-97BC-E5CBF237E5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8E6B-E000-4970-B897-01A36BEAD8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9046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7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04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04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4325" y="64008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904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D1654D81-306E-4290-95F7-EB631562A3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31464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556820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pic>
        <p:nvPicPr>
          <p:cNvPr id="3075" name="Picture 2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3357912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4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5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935736" y="3933280"/>
            <a:ext cx="7842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3200" i="1" dirty="0" smtClean="0">
                <a:solidFill>
                  <a:srgbClr val="FFC000"/>
                </a:solidFill>
              </a:rPr>
              <a:t>Inverting </a:t>
            </a:r>
            <a:r>
              <a:rPr lang="en-GB" sz="3200" i="1" dirty="0">
                <a:solidFill>
                  <a:srgbClr val="FFC000"/>
                </a:solidFill>
              </a:rPr>
              <a:t>&amp; Summing </a:t>
            </a:r>
            <a:r>
              <a:rPr lang="en-GB" sz="3200" i="1" dirty="0" smtClean="0">
                <a:solidFill>
                  <a:srgbClr val="FFC000"/>
                </a:solidFill>
                <a:latin typeface="Verdana" pitchFamily="34" charset="0"/>
              </a:rPr>
              <a:t>Amplifiers</a:t>
            </a:r>
            <a:endParaRPr lang="en-GB" sz="3200" i="1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91781" y="6712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23: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Operational Amplifiers (Part 3)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0" y="-1111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00"/>
                </a:solidFill>
              </a:rPr>
              <a:t>Summing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2291" name="Rectangle 1136"/>
          <p:cNvSpPr>
            <a:spLocks noChangeArrowheads="1"/>
          </p:cNvSpPr>
          <p:nvPr/>
        </p:nvSpPr>
        <p:spPr bwMode="auto">
          <a:xfrm>
            <a:off x="2986088" y="1027113"/>
            <a:ext cx="6096000" cy="35607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7282" name="Rectangle 1026"/>
          <p:cNvSpPr>
            <a:spLocks noChangeArrowheads="1"/>
          </p:cNvSpPr>
          <p:nvPr/>
        </p:nvSpPr>
        <p:spPr bwMode="auto">
          <a:xfrm>
            <a:off x="514350" y="590550"/>
            <a:ext cx="58293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endParaRPr lang="en-US" sz="44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283" name="Rectangle 1027"/>
          <p:cNvSpPr>
            <a:spLocks noChangeArrowheads="1"/>
          </p:cNvSpPr>
          <p:nvPr/>
        </p:nvSpPr>
        <p:spPr bwMode="auto">
          <a:xfrm>
            <a:off x="365125" y="901700"/>
            <a:ext cx="25558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i="1">
                <a:effectLst>
                  <a:outerShdw blurRad="38100" dist="38100" dir="2700000" algn="tl">
                    <a:srgbClr val="010199"/>
                  </a:outerShdw>
                </a:effectLst>
              </a:rPr>
              <a:t>Since </a:t>
            </a:r>
            <a:r>
              <a:rPr lang="en-GB" sz="2400" b="1" i="1">
                <a:effectLst>
                  <a:outerShdw blurRad="38100" dist="38100" dir="2700000" algn="tl">
                    <a:srgbClr val="010199"/>
                  </a:outerShdw>
                </a:effectLst>
              </a:rPr>
              <a:t>virtual ground</a:t>
            </a:r>
            <a:r>
              <a:rPr lang="en-GB" sz="2400" i="1">
                <a:effectLst>
                  <a:outerShdw blurRad="38100" dist="38100" dir="2700000" algn="tl">
                    <a:srgbClr val="010199"/>
                  </a:outerShdw>
                </a:effectLst>
              </a:rPr>
              <a:t> exists at the inverting input terminal,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2400" i="1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320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grpSp>
        <p:nvGrpSpPr>
          <p:cNvPr id="12295" name="Group 1118"/>
          <p:cNvGrpSpPr>
            <a:grpSpLocks/>
          </p:cNvGrpSpPr>
          <p:nvPr/>
        </p:nvGrpSpPr>
        <p:grpSpPr bwMode="auto">
          <a:xfrm>
            <a:off x="5980113" y="3309938"/>
            <a:ext cx="515937" cy="415925"/>
            <a:chOff x="3659" y="1522"/>
            <a:chExt cx="325" cy="262"/>
          </a:xfrm>
        </p:grpSpPr>
        <p:sp>
          <p:nvSpPr>
            <p:cNvPr id="12346" name="Oval 1119"/>
            <p:cNvSpPr>
              <a:spLocks noChangeArrowheads="1"/>
            </p:cNvSpPr>
            <p:nvPr/>
          </p:nvSpPr>
          <p:spPr bwMode="auto">
            <a:xfrm>
              <a:off x="3677" y="1528"/>
              <a:ext cx="256" cy="2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347" name="Text Box 1120"/>
            <p:cNvSpPr txBox="1">
              <a:spLocks noChangeArrowheads="1"/>
            </p:cNvSpPr>
            <p:nvPr/>
          </p:nvSpPr>
          <p:spPr bwMode="auto">
            <a:xfrm>
              <a:off x="3659" y="1522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latin typeface="Times New Roman" pitchFamily="18" charset="0"/>
                </a:rPr>
                <a:t>+</a:t>
              </a:r>
              <a:endParaRPr lang="en-GB" sz="2000" b="1" i="1">
                <a:latin typeface="Times New Roman" pitchFamily="18" charset="0"/>
              </a:endParaRPr>
            </a:p>
          </p:txBody>
        </p:sp>
      </p:grpSp>
      <p:grpSp>
        <p:nvGrpSpPr>
          <p:cNvPr id="12296" name="Group 1121"/>
          <p:cNvGrpSpPr>
            <a:grpSpLocks/>
          </p:cNvGrpSpPr>
          <p:nvPr/>
        </p:nvGrpSpPr>
        <p:grpSpPr bwMode="auto">
          <a:xfrm>
            <a:off x="6075363" y="2417763"/>
            <a:ext cx="422275" cy="419100"/>
            <a:chOff x="3663" y="1000"/>
            <a:chExt cx="266" cy="264"/>
          </a:xfrm>
        </p:grpSpPr>
        <p:sp>
          <p:nvSpPr>
            <p:cNvPr id="12343" name="Oval 1122"/>
            <p:cNvSpPr>
              <a:spLocks noChangeArrowheads="1"/>
            </p:cNvSpPr>
            <p:nvPr/>
          </p:nvSpPr>
          <p:spPr bwMode="auto">
            <a:xfrm>
              <a:off x="3665" y="1000"/>
              <a:ext cx="264" cy="2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2344" name="Text Box 1123"/>
            <p:cNvSpPr txBox="1">
              <a:spLocks noChangeArrowheads="1"/>
            </p:cNvSpPr>
            <p:nvPr/>
          </p:nvSpPr>
          <p:spPr bwMode="auto">
            <a:xfrm>
              <a:off x="3663" y="100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45" name="Line 1124"/>
            <p:cNvSpPr>
              <a:spLocks noChangeShapeType="1"/>
            </p:cNvSpPr>
            <p:nvPr/>
          </p:nvSpPr>
          <p:spPr bwMode="auto">
            <a:xfrm>
              <a:off x="3825" y="1184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297" name="Group 1155"/>
          <p:cNvGrpSpPr>
            <a:grpSpLocks/>
          </p:cNvGrpSpPr>
          <p:nvPr/>
        </p:nvGrpSpPr>
        <p:grpSpPr bwMode="auto">
          <a:xfrm>
            <a:off x="3154363" y="1131888"/>
            <a:ext cx="5799137" cy="3203575"/>
            <a:chOff x="1879" y="830"/>
            <a:chExt cx="3653" cy="2018"/>
          </a:xfrm>
        </p:grpSpPr>
        <p:sp>
          <p:nvSpPr>
            <p:cNvPr id="12313" name="AutoShape 1085"/>
            <p:cNvSpPr>
              <a:spLocks noChangeArrowheads="1"/>
            </p:cNvSpPr>
            <p:nvPr/>
          </p:nvSpPr>
          <p:spPr bwMode="auto">
            <a:xfrm rot="5400000" flipH="1">
              <a:off x="3862" y="1807"/>
              <a:ext cx="1044" cy="745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2314" name="Line 1086"/>
            <p:cNvSpPr>
              <a:spLocks noChangeShapeType="1"/>
            </p:cNvSpPr>
            <p:nvPr/>
          </p:nvSpPr>
          <p:spPr bwMode="auto">
            <a:xfrm>
              <a:off x="3392" y="1921"/>
              <a:ext cx="627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5" name="Line 1087"/>
            <p:cNvSpPr>
              <a:spLocks noChangeShapeType="1"/>
            </p:cNvSpPr>
            <p:nvPr/>
          </p:nvSpPr>
          <p:spPr bwMode="auto">
            <a:xfrm flipV="1">
              <a:off x="4077" y="1919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6" name="Line 1088"/>
            <p:cNvSpPr>
              <a:spLocks noChangeShapeType="1"/>
            </p:cNvSpPr>
            <p:nvPr/>
          </p:nvSpPr>
          <p:spPr bwMode="auto">
            <a:xfrm>
              <a:off x="4748" y="2171"/>
              <a:ext cx="599" cy="8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7" name="Line 1089"/>
            <p:cNvSpPr>
              <a:spLocks noChangeShapeType="1"/>
            </p:cNvSpPr>
            <p:nvPr/>
          </p:nvSpPr>
          <p:spPr bwMode="auto">
            <a:xfrm flipV="1">
              <a:off x="4370" y="1622"/>
              <a:ext cx="0" cy="2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8" name="Line 1090"/>
            <p:cNvSpPr>
              <a:spLocks noChangeShapeType="1"/>
            </p:cNvSpPr>
            <p:nvPr/>
          </p:nvSpPr>
          <p:spPr bwMode="auto">
            <a:xfrm>
              <a:off x="4363" y="2456"/>
              <a:ext cx="0" cy="2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9" name="Freeform 1091"/>
            <p:cNvSpPr>
              <a:spLocks/>
            </p:cNvSpPr>
            <p:nvPr/>
          </p:nvSpPr>
          <p:spPr bwMode="auto">
            <a:xfrm rot="-69955">
              <a:off x="4161" y="1170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0" name="Freeform 1092"/>
            <p:cNvSpPr>
              <a:spLocks/>
            </p:cNvSpPr>
            <p:nvPr/>
          </p:nvSpPr>
          <p:spPr bwMode="auto">
            <a:xfrm>
              <a:off x="3663" y="1275"/>
              <a:ext cx="491" cy="648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1" name="Freeform 1093"/>
            <p:cNvSpPr>
              <a:spLocks/>
            </p:cNvSpPr>
            <p:nvPr/>
          </p:nvSpPr>
          <p:spPr bwMode="auto">
            <a:xfrm flipH="1">
              <a:off x="4530" y="1259"/>
              <a:ext cx="440" cy="914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2" name="Text Box 1094"/>
            <p:cNvSpPr txBox="1">
              <a:spLocks noChangeArrowheads="1"/>
            </p:cNvSpPr>
            <p:nvPr/>
          </p:nvSpPr>
          <p:spPr bwMode="auto">
            <a:xfrm>
              <a:off x="4023" y="231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2323" name="Text Box 1096"/>
            <p:cNvSpPr txBox="1">
              <a:spLocks noChangeArrowheads="1"/>
            </p:cNvSpPr>
            <p:nvPr/>
          </p:nvSpPr>
          <p:spPr bwMode="auto">
            <a:xfrm>
              <a:off x="4423" y="2550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324" name="Text Box 1097"/>
            <p:cNvSpPr txBox="1">
              <a:spLocks noChangeArrowheads="1"/>
            </p:cNvSpPr>
            <p:nvPr/>
          </p:nvSpPr>
          <p:spPr bwMode="auto">
            <a:xfrm>
              <a:off x="4399" y="1614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325" name="Text Box 1098"/>
            <p:cNvSpPr txBox="1">
              <a:spLocks noChangeArrowheads="1"/>
            </p:cNvSpPr>
            <p:nvPr/>
          </p:nvSpPr>
          <p:spPr bwMode="auto">
            <a:xfrm>
              <a:off x="5111" y="2222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2326" name="Group 1099"/>
            <p:cNvGrpSpPr>
              <a:grpSpLocks/>
            </p:cNvGrpSpPr>
            <p:nvPr/>
          </p:nvGrpSpPr>
          <p:grpSpPr bwMode="auto">
            <a:xfrm>
              <a:off x="3601" y="2740"/>
              <a:ext cx="192" cy="108"/>
              <a:chOff x="3032" y="2512"/>
              <a:chExt cx="192" cy="108"/>
            </a:xfrm>
          </p:grpSpPr>
          <p:sp>
            <p:nvSpPr>
              <p:cNvPr id="12340" name="Line 1100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41" name="Line 1101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42" name="Line 1102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327" name="Text Box 1110"/>
            <p:cNvSpPr txBox="1">
              <a:spLocks noChangeArrowheads="1"/>
            </p:cNvSpPr>
            <p:nvPr/>
          </p:nvSpPr>
          <p:spPr bwMode="auto">
            <a:xfrm>
              <a:off x="4191" y="830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2328" name="Text Box 1111"/>
            <p:cNvSpPr txBox="1">
              <a:spLocks noChangeArrowheads="1"/>
            </p:cNvSpPr>
            <p:nvPr/>
          </p:nvSpPr>
          <p:spPr bwMode="auto">
            <a:xfrm>
              <a:off x="2799" y="1230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2329" name="Freeform 1116"/>
            <p:cNvSpPr>
              <a:spLocks/>
            </p:cNvSpPr>
            <p:nvPr/>
          </p:nvSpPr>
          <p:spPr bwMode="auto">
            <a:xfrm rot="-69955">
              <a:off x="2769" y="1530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0" name="Freeform 1117"/>
            <p:cNvSpPr>
              <a:spLocks/>
            </p:cNvSpPr>
            <p:nvPr/>
          </p:nvSpPr>
          <p:spPr bwMode="auto">
            <a:xfrm>
              <a:off x="3688" y="2496"/>
              <a:ext cx="312" cy="240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1" name="Line 1126"/>
            <p:cNvSpPr>
              <a:spLocks noChangeShapeType="1"/>
            </p:cNvSpPr>
            <p:nvPr/>
          </p:nvSpPr>
          <p:spPr bwMode="auto">
            <a:xfrm>
              <a:off x="3312" y="1160"/>
              <a:ext cx="296" cy="72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2" name="Oval 1127"/>
            <p:cNvSpPr>
              <a:spLocks noChangeArrowheads="1"/>
            </p:cNvSpPr>
            <p:nvPr/>
          </p:nvSpPr>
          <p:spPr bwMode="auto">
            <a:xfrm>
              <a:off x="2032" y="840"/>
              <a:ext cx="1464" cy="416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 b="1" i="1">
                  <a:latin typeface="Times New Roman" pitchFamily="18" charset="0"/>
                </a:rPr>
                <a:t>Virtual ground</a:t>
              </a:r>
            </a:p>
          </p:txBody>
        </p:sp>
        <p:sp>
          <p:nvSpPr>
            <p:cNvPr id="12333" name="Text Box 1128"/>
            <p:cNvSpPr txBox="1">
              <a:spLocks noChangeArrowheads="1"/>
            </p:cNvSpPr>
            <p:nvPr/>
          </p:nvSpPr>
          <p:spPr bwMode="auto">
            <a:xfrm>
              <a:off x="2783" y="1838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2334" name="Freeform 1129"/>
            <p:cNvSpPr>
              <a:spLocks/>
            </p:cNvSpPr>
            <p:nvPr/>
          </p:nvSpPr>
          <p:spPr bwMode="auto">
            <a:xfrm rot="-69955">
              <a:off x="2753" y="2138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5" name="Freeform 1131"/>
            <p:cNvSpPr>
              <a:spLocks/>
            </p:cNvSpPr>
            <p:nvPr/>
          </p:nvSpPr>
          <p:spPr bwMode="auto">
            <a:xfrm>
              <a:off x="3136" y="1608"/>
              <a:ext cx="264" cy="616"/>
            </a:xfrm>
            <a:custGeom>
              <a:avLst/>
              <a:gdLst>
                <a:gd name="T0" fmla="*/ 0 w 176"/>
                <a:gd name="T1" fmla="*/ 593 h 640"/>
                <a:gd name="T2" fmla="*/ 396 w 176"/>
                <a:gd name="T3" fmla="*/ 593 h 640"/>
                <a:gd name="T4" fmla="*/ 396 w 176"/>
                <a:gd name="T5" fmla="*/ 0 h 640"/>
                <a:gd name="T6" fmla="*/ 0 w 176"/>
                <a:gd name="T7" fmla="*/ 0 h 6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640">
                  <a:moveTo>
                    <a:pt x="0" y="640"/>
                  </a:moveTo>
                  <a:lnTo>
                    <a:pt x="176" y="640"/>
                  </a:ln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6" name="Line 1132"/>
            <p:cNvSpPr>
              <a:spLocks noChangeShapeType="1"/>
            </p:cNvSpPr>
            <p:nvPr/>
          </p:nvSpPr>
          <p:spPr bwMode="auto">
            <a:xfrm flipV="1">
              <a:off x="2396" y="1631"/>
              <a:ext cx="375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7" name="Line 1133"/>
            <p:cNvSpPr>
              <a:spLocks noChangeShapeType="1"/>
            </p:cNvSpPr>
            <p:nvPr/>
          </p:nvSpPr>
          <p:spPr bwMode="auto">
            <a:xfrm flipV="1">
              <a:off x="2388" y="2239"/>
              <a:ext cx="375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8" name="Text Box 1134"/>
            <p:cNvSpPr txBox="1">
              <a:spLocks noChangeArrowheads="1"/>
            </p:cNvSpPr>
            <p:nvPr/>
          </p:nvSpPr>
          <p:spPr bwMode="auto">
            <a:xfrm>
              <a:off x="1895" y="1414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2339" name="Text Box 1135"/>
            <p:cNvSpPr txBox="1">
              <a:spLocks noChangeArrowheads="1"/>
            </p:cNvSpPr>
            <p:nvPr/>
          </p:nvSpPr>
          <p:spPr bwMode="auto">
            <a:xfrm>
              <a:off x="1879" y="2022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97393" name="Object 1137"/>
          <p:cNvGraphicFramePr>
            <a:graphicFrameLocks noChangeAspect="1"/>
          </p:cNvGraphicFramePr>
          <p:nvPr/>
        </p:nvGraphicFramePr>
        <p:xfrm>
          <a:off x="906463" y="2513013"/>
          <a:ext cx="18621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3" imgW="1587500" imgH="800100" progId="Equation.3">
                  <p:embed/>
                </p:oleObj>
              </mc:Choice>
              <mc:Fallback>
                <p:oleObj name="Equation" r:id="rId3" imgW="1587500" imgH="800100" progId="Equation.3">
                  <p:embed/>
                  <p:pic>
                    <p:nvPicPr>
                      <p:cNvPr id="0" name="Object 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513013"/>
                        <a:ext cx="1862137" cy="93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94" name="Object 1138"/>
          <p:cNvGraphicFramePr>
            <a:graphicFrameLocks noChangeAspect="1"/>
          </p:cNvGraphicFramePr>
          <p:nvPr/>
        </p:nvGraphicFramePr>
        <p:xfrm>
          <a:off x="901700" y="3611563"/>
          <a:ext cx="18589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5" imgW="1625600" imgH="800100" progId="Equation.3">
                  <p:embed/>
                </p:oleObj>
              </mc:Choice>
              <mc:Fallback>
                <p:oleObj name="Equation" r:id="rId5" imgW="1625600" imgH="800100" progId="Equation.3">
                  <p:embed/>
                  <p:pic>
                    <p:nvPicPr>
                      <p:cNvPr id="0" name="Object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611563"/>
                        <a:ext cx="1858963" cy="915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8" name="Group 1142"/>
          <p:cNvGrpSpPr>
            <a:grpSpLocks/>
          </p:cNvGrpSpPr>
          <p:nvPr/>
        </p:nvGrpSpPr>
        <p:grpSpPr bwMode="auto">
          <a:xfrm>
            <a:off x="3927475" y="1776413"/>
            <a:ext cx="552450" cy="493712"/>
            <a:chOff x="2366" y="1236"/>
            <a:chExt cx="348" cy="311"/>
          </a:xfrm>
        </p:grpSpPr>
        <p:sp>
          <p:nvSpPr>
            <p:cNvPr id="12311" name="Line 1140"/>
            <p:cNvSpPr>
              <a:spLocks noChangeShapeType="1"/>
            </p:cNvSpPr>
            <p:nvPr/>
          </p:nvSpPr>
          <p:spPr bwMode="auto">
            <a:xfrm>
              <a:off x="2432" y="1546"/>
              <a:ext cx="28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2" name="Text Box 1141"/>
            <p:cNvSpPr txBox="1">
              <a:spLocks noChangeArrowheads="1"/>
            </p:cNvSpPr>
            <p:nvPr/>
          </p:nvSpPr>
          <p:spPr bwMode="auto">
            <a:xfrm>
              <a:off x="2366" y="1236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7399" name="Group 1143"/>
          <p:cNvGrpSpPr>
            <a:grpSpLocks/>
          </p:cNvGrpSpPr>
          <p:nvPr/>
        </p:nvGrpSpPr>
        <p:grpSpPr bwMode="auto">
          <a:xfrm>
            <a:off x="3902075" y="2690813"/>
            <a:ext cx="552450" cy="493712"/>
            <a:chOff x="2366" y="1236"/>
            <a:chExt cx="348" cy="311"/>
          </a:xfrm>
        </p:grpSpPr>
        <p:sp>
          <p:nvSpPr>
            <p:cNvPr id="12309" name="Line 1144"/>
            <p:cNvSpPr>
              <a:spLocks noChangeShapeType="1"/>
            </p:cNvSpPr>
            <p:nvPr/>
          </p:nvSpPr>
          <p:spPr bwMode="auto">
            <a:xfrm>
              <a:off x="2432" y="1546"/>
              <a:ext cx="28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0" name="Text Box 1145"/>
            <p:cNvSpPr txBox="1">
              <a:spLocks noChangeArrowheads="1"/>
            </p:cNvSpPr>
            <p:nvPr/>
          </p:nvSpPr>
          <p:spPr bwMode="auto">
            <a:xfrm>
              <a:off x="2366" y="1236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7402" name="Group 1146"/>
          <p:cNvGrpSpPr>
            <a:grpSpLocks/>
          </p:cNvGrpSpPr>
          <p:nvPr/>
        </p:nvGrpSpPr>
        <p:grpSpPr bwMode="auto">
          <a:xfrm>
            <a:off x="6203950" y="1160463"/>
            <a:ext cx="458788" cy="523875"/>
            <a:chOff x="3856" y="0"/>
            <a:chExt cx="289" cy="330"/>
          </a:xfrm>
        </p:grpSpPr>
        <p:sp>
          <p:nvSpPr>
            <p:cNvPr id="12307" name="Text Box 1147"/>
            <p:cNvSpPr txBox="1">
              <a:spLocks noChangeArrowheads="1"/>
            </p:cNvSpPr>
            <p:nvPr/>
          </p:nvSpPr>
          <p:spPr bwMode="auto">
            <a:xfrm>
              <a:off x="3870" y="0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08" name="Line 1148"/>
            <p:cNvSpPr>
              <a:spLocks noChangeShapeType="1"/>
            </p:cNvSpPr>
            <p:nvPr/>
          </p:nvSpPr>
          <p:spPr bwMode="auto">
            <a:xfrm>
              <a:off x="3856" y="330"/>
              <a:ext cx="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7405" name="Rectangle 1149"/>
          <p:cNvSpPr>
            <a:spLocks noChangeArrowheads="1"/>
          </p:cNvSpPr>
          <p:nvPr/>
        </p:nvSpPr>
        <p:spPr bwMode="auto">
          <a:xfrm>
            <a:off x="533400" y="4745038"/>
            <a:ext cx="527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Current flowing through R</a:t>
            </a:r>
            <a:r>
              <a:rPr lang="en-GB" sz="2400" i="1" baseline="-25000">
                <a:latin typeface="Verdana" pitchFamily="34" charset="0"/>
              </a:rPr>
              <a:t>f</a:t>
            </a:r>
            <a:r>
              <a:rPr lang="en-GB" sz="2400" i="1">
                <a:latin typeface="Verdana" pitchFamily="34" charset="0"/>
              </a:rPr>
              <a:t> is:</a:t>
            </a:r>
          </a:p>
        </p:txBody>
      </p:sp>
      <p:graphicFrame>
        <p:nvGraphicFramePr>
          <p:cNvPr id="97406" name="Object 1150"/>
          <p:cNvGraphicFramePr>
            <a:graphicFrameLocks noChangeAspect="1"/>
          </p:cNvGraphicFramePr>
          <p:nvPr/>
        </p:nvGraphicFramePr>
        <p:xfrm>
          <a:off x="1108075" y="5276850"/>
          <a:ext cx="34147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7" imgW="1587500" imgH="457200" progId="Equation.3">
                  <p:embed/>
                </p:oleObj>
              </mc:Choice>
              <mc:Fallback>
                <p:oleObj name="Equation" r:id="rId7" imgW="1587500" imgH="457200" progId="Equation.3">
                  <p:embed/>
                  <p:pic>
                    <p:nvPicPr>
                      <p:cNvPr id="0" name="Object 1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276850"/>
                        <a:ext cx="3414713" cy="985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09" name="AutoShape 1153"/>
          <p:cNvSpPr>
            <a:spLocks noChangeArrowheads="1"/>
          </p:cNvSpPr>
          <p:nvPr/>
        </p:nvSpPr>
        <p:spPr bwMode="auto">
          <a:xfrm>
            <a:off x="4872038" y="5484813"/>
            <a:ext cx="3810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97410" name="Object 1154"/>
          <p:cNvGraphicFramePr>
            <a:graphicFrameLocks noChangeAspect="1"/>
          </p:cNvGraphicFramePr>
          <p:nvPr/>
        </p:nvGraphicFramePr>
        <p:xfrm>
          <a:off x="5532438" y="5383213"/>
          <a:ext cx="3154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9" imgW="1905000" imgH="393700" progId="Equation.3">
                  <p:embed/>
                </p:oleObj>
              </mc:Choice>
              <mc:Fallback>
                <p:oleObj name="Equation" r:id="rId9" imgW="1905000" imgH="393700" progId="Equation.3">
                  <p:embed/>
                  <p:pic>
                    <p:nvPicPr>
                      <p:cNvPr id="0" name="Object 1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5383213"/>
                        <a:ext cx="3154362" cy="6524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9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05" grpId="0" autoUpdateAnimBg="0"/>
      <p:bldP spid="974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17463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00"/>
                </a:solidFill>
              </a:rPr>
              <a:t>Summing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pSp>
        <p:nvGrpSpPr>
          <p:cNvPr id="13315" name="Group 40"/>
          <p:cNvGrpSpPr>
            <a:grpSpLocks/>
          </p:cNvGrpSpPr>
          <p:nvPr/>
        </p:nvGrpSpPr>
        <p:grpSpPr bwMode="auto">
          <a:xfrm>
            <a:off x="6045200" y="850900"/>
            <a:ext cx="458788" cy="523875"/>
            <a:chOff x="3856" y="0"/>
            <a:chExt cx="289" cy="330"/>
          </a:xfrm>
        </p:grpSpPr>
        <p:sp>
          <p:nvSpPr>
            <p:cNvPr id="13371" name="Text Box 41"/>
            <p:cNvSpPr txBox="1">
              <a:spLocks noChangeArrowheads="1"/>
            </p:cNvSpPr>
            <p:nvPr/>
          </p:nvSpPr>
          <p:spPr bwMode="auto">
            <a:xfrm>
              <a:off x="3870" y="0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3372" name="Line 42"/>
            <p:cNvSpPr>
              <a:spLocks noChangeShapeType="1"/>
            </p:cNvSpPr>
            <p:nvPr/>
          </p:nvSpPr>
          <p:spPr bwMode="auto">
            <a:xfrm>
              <a:off x="3856" y="330"/>
              <a:ext cx="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209550" y="966788"/>
            <a:ext cx="28892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Since no current flows into the op-amp input terminals, I</a:t>
            </a:r>
            <a:r>
              <a:rPr lang="en-GB" sz="2200" i="1" baseline="-25000">
                <a:latin typeface="Verdana" pitchFamily="34" charset="0"/>
              </a:rPr>
              <a:t>1</a:t>
            </a:r>
            <a:r>
              <a:rPr lang="en-GB" sz="2200" i="1">
                <a:latin typeface="Verdana" pitchFamily="34" charset="0"/>
              </a:rPr>
              <a:t> and I</a:t>
            </a:r>
            <a:r>
              <a:rPr lang="en-GB" sz="2200" i="1" baseline="-25000">
                <a:latin typeface="Verdana" pitchFamily="34" charset="0"/>
              </a:rPr>
              <a:t>2</a:t>
            </a:r>
            <a:r>
              <a:rPr lang="en-GB" sz="2200" i="1">
                <a:latin typeface="Verdana" pitchFamily="34" charset="0"/>
              </a:rPr>
              <a:t> are fully diverted into the feedback resistor R</a:t>
            </a:r>
            <a:r>
              <a:rPr lang="en-GB" sz="2200" i="1" baseline="-25000">
                <a:latin typeface="Verdana" pitchFamily="34" charset="0"/>
              </a:rPr>
              <a:t>f</a:t>
            </a:r>
            <a:r>
              <a:rPr lang="en-GB" sz="2200" i="1">
                <a:latin typeface="Verdana" pitchFamily="34" charset="0"/>
              </a:rPr>
              <a:t>. Thus</a:t>
            </a:r>
          </a:p>
        </p:txBody>
      </p:sp>
      <p:sp>
        <p:nvSpPr>
          <p:cNvPr id="13317" name="AutoShape 44"/>
          <p:cNvSpPr>
            <a:spLocks noChangeArrowheads="1"/>
          </p:cNvSpPr>
          <p:nvPr/>
        </p:nvSpPr>
        <p:spPr bwMode="auto">
          <a:xfrm>
            <a:off x="5524500" y="1892300"/>
            <a:ext cx="444500" cy="558800"/>
          </a:xfrm>
          <a:custGeom>
            <a:avLst/>
            <a:gdLst>
              <a:gd name="T0" fmla="*/ 6664351 w 21600"/>
              <a:gd name="T1" fmla="*/ 0 h 21600"/>
              <a:gd name="T2" fmla="*/ 4181469 w 21600"/>
              <a:gd name="T3" fmla="*/ 5461960 h 21600"/>
              <a:gd name="T4" fmla="*/ 0 w 21600"/>
              <a:gd name="T5" fmla="*/ 12711562 h 21600"/>
              <a:gd name="T6" fmla="*/ 3789753 w 21600"/>
              <a:gd name="T7" fmla="*/ 14456363 h 21600"/>
              <a:gd name="T8" fmla="*/ 7579075 w 21600"/>
              <a:gd name="T9" fmla="*/ 10524377 h 21600"/>
              <a:gd name="T10" fmla="*/ 9147234 w 21600"/>
              <a:gd name="T11" fmla="*/ 5461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386 h 21600"/>
              <a:gd name="T20" fmla="*/ 1789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737" y="0"/>
                </a:moveTo>
                <a:lnTo>
                  <a:pt x="9874" y="8161"/>
                </a:lnTo>
                <a:lnTo>
                  <a:pt x="13577" y="8161"/>
                </a:lnTo>
                <a:lnTo>
                  <a:pt x="13577" y="16386"/>
                </a:lnTo>
                <a:lnTo>
                  <a:pt x="0" y="16386"/>
                </a:lnTo>
                <a:lnTo>
                  <a:pt x="0" y="21600"/>
                </a:lnTo>
                <a:lnTo>
                  <a:pt x="17897" y="21600"/>
                </a:lnTo>
                <a:lnTo>
                  <a:pt x="17897" y="8161"/>
                </a:lnTo>
                <a:lnTo>
                  <a:pt x="21600" y="8161"/>
                </a:lnTo>
                <a:lnTo>
                  <a:pt x="15737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99725" name="Text Box 45"/>
          <p:cNvSpPr txBox="1">
            <a:spLocks noChangeArrowheads="1"/>
          </p:cNvSpPr>
          <p:nvPr/>
        </p:nvSpPr>
        <p:spPr bwMode="auto">
          <a:xfrm>
            <a:off x="796925" y="3838575"/>
            <a:ext cx="194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i="1">
                <a:latin typeface="Times New Roman" pitchFamily="18" charset="0"/>
              </a:rPr>
              <a:t>I</a:t>
            </a:r>
            <a:r>
              <a:rPr lang="en-GB" sz="2800" b="1" i="1" baseline="-25000">
                <a:latin typeface="Times New Roman" pitchFamily="18" charset="0"/>
              </a:rPr>
              <a:t>f</a:t>
            </a:r>
            <a:r>
              <a:rPr lang="en-GB" sz="2800" b="1" i="1">
                <a:latin typeface="Times New Roman" pitchFamily="18" charset="0"/>
              </a:rPr>
              <a:t> = I</a:t>
            </a:r>
            <a:r>
              <a:rPr lang="en-GB" sz="2800" b="1" i="1" baseline="-25000">
                <a:latin typeface="Times New Roman" pitchFamily="18" charset="0"/>
              </a:rPr>
              <a:t>1</a:t>
            </a:r>
            <a:r>
              <a:rPr lang="en-GB" sz="2800" b="1" i="1">
                <a:latin typeface="Times New Roman" pitchFamily="18" charset="0"/>
              </a:rPr>
              <a:t> + I</a:t>
            </a:r>
            <a:r>
              <a:rPr lang="en-GB" sz="2800" b="1" i="1" baseline="-25000">
                <a:latin typeface="Times New Roman" pitchFamily="18" charset="0"/>
              </a:rPr>
              <a:t>2</a:t>
            </a:r>
            <a:endParaRPr lang="en-GB" sz="2800" b="1" i="1">
              <a:latin typeface="Times New Roman" pitchFamily="18" charset="0"/>
            </a:endParaRPr>
          </a:p>
        </p:txBody>
      </p:sp>
      <p:graphicFrame>
        <p:nvGraphicFramePr>
          <p:cNvPr id="199726" name="Object 46"/>
          <p:cNvGraphicFramePr>
            <a:graphicFrameLocks noChangeAspect="1"/>
          </p:cNvGraphicFramePr>
          <p:nvPr/>
        </p:nvGraphicFramePr>
        <p:xfrm>
          <a:off x="1908175" y="4649788"/>
          <a:ext cx="5670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3" imgW="4254500" imgH="419100" progId="Equation.3">
                  <p:embed/>
                </p:oleObj>
              </mc:Choice>
              <mc:Fallback>
                <p:oleObj name="Equation" r:id="rId3" imgW="4254500" imgH="419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49788"/>
                        <a:ext cx="5670550" cy="558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825500" y="46815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Since</a:t>
            </a:r>
          </a:p>
        </p:txBody>
      </p:sp>
      <p:graphicFrame>
        <p:nvGraphicFramePr>
          <p:cNvPr id="199728" name="Object 48"/>
          <p:cNvGraphicFramePr>
            <a:graphicFrameLocks noChangeAspect="1"/>
          </p:cNvGraphicFramePr>
          <p:nvPr/>
        </p:nvGraphicFramePr>
        <p:xfrm>
          <a:off x="1897063" y="5446713"/>
          <a:ext cx="501173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5" imgW="3581400" imgH="723900" progId="Equation.3">
                  <p:embed/>
                </p:oleObj>
              </mc:Choice>
              <mc:Fallback>
                <p:oleObj name="Equation" r:id="rId5" imgW="3581400" imgH="723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46713"/>
                        <a:ext cx="5011737" cy="1014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50"/>
          <p:cNvSpPr>
            <a:spLocks noChangeArrowheads="1"/>
          </p:cNvSpPr>
          <p:nvPr/>
        </p:nvSpPr>
        <p:spPr bwMode="auto">
          <a:xfrm>
            <a:off x="3074988" y="912813"/>
            <a:ext cx="6007100" cy="35607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3324" name="Group 51"/>
          <p:cNvGrpSpPr>
            <a:grpSpLocks/>
          </p:cNvGrpSpPr>
          <p:nvPr/>
        </p:nvGrpSpPr>
        <p:grpSpPr bwMode="auto">
          <a:xfrm>
            <a:off x="5980113" y="3195638"/>
            <a:ext cx="515937" cy="415925"/>
            <a:chOff x="3659" y="1522"/>
            <a:chExt cx="325" cy="262"/>
          </a:xfrm>
        </p:grpSpPr>
        <p:sp>
          <p:nvSpPr>
            <p:cNvPr id="13369" name="Oval 52"/>
            <p:cNvSpPr>
              <a:spLocks noChangeArrowheads="1"/>
            </p:cNvSpPr>
            <p:nvPr/>
          </p:nvSpPr>
          <p:spPr bwMode="auto">
            <a:xfrm>
              <a:off x="3677" y="1528"/>
              <a:ext cx="256" cy="2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70" name="Text Box 53"/>
            <p:cNvSpPr txBox="1">
              <a:spLocks noChangeArrowheads="1"/>
            </p:cNvSpPr>
            <p:nvPr/>
          </p:nvSpPr>
          <p:spPr bwMode="auto">
            <a:xfrm>
              <a:off x="3659" y="1522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latin typeface="Times New Roman" pitchFamily="18" charset="0"/>
                </a:rPr>
                <a:t>+</a:t>
              </a:r>
              <a:endParaRPr lang="en-GB" sz="2000" b="1" i="1">
                <a:latin typeface="Times New Roman" pitchFamily="18" charset="0"/>
              </a:endParaRPr>
            </a:p>
          </p:txBody>
        </p:sp>
      </p:grpSp>
      <p:grpSp>
        <p:nvGrpSpPr>
          <p:cNvPr id="13325" name="Group 54"/>
          <p:cNvGrpSpPr>
            <a:grpSpLocks/>
          </p:cNvGrpSpPr>
          <p:nvPr/>
        </p:nvGrpSpPr>
        <p:grpSpPr bwMode="auto">
          <a:xfrm>
            <a:off x="6075363" y="2303463"/>
            <a:ext cx="422275" cy="419100"/>
            <a:chOff x="3663" y="1000"/>
            <a:chExt cx="266" cy="264"/>
          </a:xfrm>
        </p:grpSpPr>
        <p:sp>
          <p:nvSpPr>
            <p:cNvPr id="13366" name="Oval 55"/>
            <p:cNvSpPr>
              <a:spLocks noChangeArrowheads="1"/>
            </p:cNvSpPr>
            <p:nvPr/>
          </p:nvSpPr>
          <p:spPr bwMode="auto">
            <a:xfrm>
              <a:off x="3665" y="1000"/>
              <a:ext cx="264" cy="2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3367" name="Text Box 56"/>
            <p:cNvSpPr txBox="1">
              <a:spLocks noChangeArrowheads="1"/>
            </p:cNvSpPr>
            <p:nvPr/>
          </p:nvSpPr>
          <p:spPr bwMode="auto">
            <a:xfrm>
              <a:off x="3663" y="100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3368" name="Line 57"/>
            <p:cNvSpPr>
              <a:spLocks noChangeShapeType="1"/>
            </p:cNvSpPr>
            <p:nvPr/>
          </p:nvSpPr>
          <p:spPr bwMode="auto">
            <a:xfrm>
              <a:off x="3825" y="1184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326" name="AutoShape 59"/>
          <p:cNvSpPr>
            <a:spLocks noChangeArrowheads="1"/>
          </p:cNvSpPr>
          <p:nvPr/>
        </p:nvSpPr>
        <p:spPr bwMode="auto">
          <a:xfrm rot="5400000" flipH="1">
            <a:off x="6301582" y="2569369"/>
            <a:ext cx="1657350" cy="1182687"/>
          </a:xfrm>
          <a:prstGeom prst="triangle">
            <a:avLst>
              <a:gd name="adj" fmla="val 50000"/>
            </a:avLst>
          </a:prstGeom>
          <a:solidFill>
            <a:srgbClr val="000016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3327" name="Line 60"/>
          <p:cNvSpPr>
            <a:spLocks noChangeShapeType="1"/>
          </p:cNvSpPr>
          <p:nvPr/>
        </p:nvSpPr>
        <p:spPr bwMode="auto">
          <a:xfrm>
            <a:off x="5556250" y="2749550"/>
            <a:ext cx="995363" cy="635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28" name="Line 61"/>
          <p:cNvSpPr>
            <a:spLocks noChangeShapeType="1"/>
          </p:cNvSpPr>
          <p:nvPr/>
        </p:nvSpPr>
        <p:spPr bwMode="auto">
          <a:xfrm flipV="1">
            <a:off x="6643688" y="2746375"/>
            <a:ext cx="16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29" name="Line 62"/>
          <p:cNvSpPr>
            <a:spLocks noChangeShapeType="1"/>
          </p:cNvSpPr>
          <p:nvPr/>
        </p:nvSpPr>
        <p:spPr bwMode="auto">
          <a:xfrm>
            <a:off x="7708900" y="3146425"/>
            <a:ext cx="950913" cy="127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0" name="Line 63"/>
          <p:cNvSpPr>
            <a:spLocks noChangeShapeType="1"/>
          </p:cNvSpPr>
          <p:nvPr/>
        </p:nvSpPr>
        <p:spPr bwMode="auto">
          <a:xfrm flipV="1">
            <a:off x="7108825" y="2274888"/>
            <a:ext cx="0" cy="473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1" name="Line 64"/>
          <p:cNvSpPr>
            <a:spLocks noChangeShapeType="1"/>
          </p:cNvSpPr>
          <p:nvPr/>
        </p:nvSpPr>
        <p:spPr bwMode="auto">
          <a:xfrm>
            <a:off x="7097713" y="3598863"/>
            <a:ext cx="0" cy="473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2" name="Freeform 65"/>
          <p:cNvSpPr>
            <a:spLocks/>
          </p:cNvSpPr>
          <p:nvPr/>
        </p:nvSpPr>
        <p:spPr bwMode="auto">
          <a:xfrm rot="-69955">
            <a:off x="6777038" y="1557338"/>
            <a:ext cx="596900" cy="301625"/>
          </a:xfrm>
          <a:custGeom>
            <a:avLst/>
            <a:gdLst>
              <a:gd name="T0" fmla="*/ 0 w 2280"/>
              <a:gd name="T1" fmla="*/ 78406652 h 590"/>
              <a:gd name="T2" fmla="*/ 10280817 w 2280"/>
              <a:gd name="T3" fmla="*/ 2613402 h 590"/>
              <a:gd name="T4" fmla="*/ 31527577 w 2280"/>
              <a:gd name="T5" fmla="*/ 146358675 h 590"/>
              <a:gd name="T6" fmla="*/ 48662273 w 2280"/>
              <a:gd name="T7" fmla="*/ 0 h 590"/>
              <a:gd name="T8" fmla="*/ 69223645 w 2280"/>
              <a:gd name="T9" fmla="*/ 148972076 h 590"/>
              <a:gd name="T10" fmla="*/ 87729116 w 2280"/>
              <a:gd name="T11" fmla="*/ 0 h 590"/>
              <a:gd name="T12" fmla="*/ 109661264 w 2280"/>
              <a:gd name="T13" fmla="*/ 146358675 h 590"/>
              <a:gd name="T14" fmla="*/ 125425183 w 2280"/>
              <a:gd name="T15" fmla="*/ 2613402 h 590"/>
              <a:gd name="T16" fmla="*/ 145301168 w 2280"/>
              <a:gd name="T17" fmla="*/ 154199391 h 590"/>
              <a:gd name="T18" fmla="*/ 156267373 w 2280"/>
              <a:gd name="T19" fmla="*/ 67952023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0" h="590">
                <a:moveTo>
                  <a:pt x="0" y="300"/>
                </a:moveTo>
                <a:lnTo>
                  <a:pt x="150" y="10"/>
                </a:lnTo>
                <a:lnTo>
                  <a:pt x="460" y="560"/>
                </a:lnTo>
                <a:lnTo>
                  <a:pt x="710" y="0"/>
                </a:lnTo>
                <a:lnTo>
                  <a:pt x="1010" y="570"/>
                </a:lnTo>
                <a:lnTo>
                  <a:pt x="1280" y="0"/>
                </a:lnTo>
                <a:lnTo>
                  <a:pt x="1600" y="560"/>
                </a:lnTo>
                <a:lnTo>
                  <a:pt x="1830" y="10"/>
                </a:lnTo>
                <a:lnTo>
                  <a:pt x="2120" y="590"/>
                </a:lnTo>
                <a:lnTo>
                  <a:pt x="2280" y="260"/>
                </a:lnTo>
              </a:path>
            </a:pathLst>
          </a:custGeom>
          <a:noFill/>
          <a:ln w="28575" cap="flat" cmpd="sng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3" name="Freeform 66"/>
          <p:cNvSpPr>
            <a:spLocks/>
          </p:cNvSpPr>
          <p:nvPr/>
        </p:nvSpPr>
        <p:spPr bwMode="auto">
          <a:xfrm>
            <a:off x="5986463" y="1724025"/>
            <a:ext cx="779462" cy="1028700"/>
          </a:xfrm>
          <a:custGeom>
            <a:avLst/>
            <a:gdLst>
              <a:gd name="T0" fmla="*/ 1150683730 w 528"/>
              <a:gd name="T1" fmla="*/ 0 h 672"/>
              <a:gd name="T2" fmla="*/ 0 w 528"/>
              <a:gd name="T3" fmla="*/ 0 h 672"/>
              <a:gd name="T4" fmla="*/ 0 w 528"/>
              <a:gd name="T5" fmla="*/ 1574737634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672">
                <a:moveTo>
                  <a:pt x="528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28575" cmpd="sng">
            <a:solidFill>
              <a:srgbClr val="6600CC"/>
            </a:solidFill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4" name="Freeform 67"/>
          <p:cNvSpPr>
            <a:spLocks/>
          </p:cNvSpPr>
          <p:nvPr/>
        </p:nvSpPr>
        <p:spPr bwMode="auto">
          <a:xfrm flipH="1">
            <a:off x="7362825" y="1698625"/>
            <a:ext cx="698500" cy="1450975"/>
          </a:xfrm>
          <a:custGeom>
            <a:avLst/>
            <a:gdLst>
              <a:gd name="T0" fmla="*/ 924057292 w 528"/>
              <a:gd name="T1" fmla="*/ 0 h 672"/>
              <a:gd name="T2" fmla="*/ 0 w 528"/>
              <a:gd name="T3" fmla="*/ 0 h 672"/>
              <a:gd name="T4" fmla="*/ 0 w 528"/>
              <a:gd name="T5" fmla="*/ 2147483647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672">
                <a:moveTo>
                  <a:pt x="528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28575" cmpd="sng">
            <a:solidFill>
              <a:srgbClr val="6600CC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35" name="Text Box 68"/>
          <p:cNvSpPr txBox="1">
            <a:spLocks noChangeArrowheads="1"/>
          </p:cNvSpPr>
          <p:nvPr/>
        </p:nvSpPr>
        <p:spPr bwMode="auto">
          <a:xfrm>
            <a:off x="6557963" y="3367088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+</a:t>
            </a:r>
          </a:p>
        </p:txBody>
      </p:sp>
      <p:sp>
        <p:nvSpPr>
          <p:cNvPr id="13336" name="Text Box 69"/>
          <p:cNvSpPr txBox="1">
            <a:spLocks noChangeArrowheads="1"/>
          </p:cNvSpPr>
          <p:nvPr/>
        </p:nvSpPr>
        <p:spPr bwMode="auto">
          <a:xfrm>
            <a:off x="7192963" y="3748088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-V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GB" sz="24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37" name="Text Box 70"/>
          <p:cNvSpPr txBox="1">
            <a:spLocks noChangeArrowheads="1"/>
          </p:cNvSpPr>
          <p:nvPr/>
        </p:nvSpPr>
        <p:spPr bwMode="auto">
          <a:xfrm>
            <a:off x="7154863" y="2262188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GB" sz="24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38" name="Text Box 71"/>
          <p:cNvSpPr txBox="1">
            <a:spLocks noChangeArrowheads="1"/>
          </p:cNvSpPr>
          <p:nvPr/>
        </p:nvSpPr>
        <p:spPr bwMode="auto">
          <a:xfrm>
            <a:off x="8285163" y="3227388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out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grpSp>
        <p:nvGrpSpPr>
          <p:cNvPr id="13339" name="Group 72"/>
          <p:cNvGrpSpPr>
            <a:grpSpLocks/>
          </p:cNvGrpSpPr>
          <p:nvPr/>
        </p:nvGrpSpPr>
        <p:grpSpPr bwMode="auto">
          <a:xfrm>
            <a:off x="5888038" y="4049713"/>
            <a:ext cx="304800" cy="171450"/>
            <a:chOff x="3032" y="2512"/>
            <a:chExt cx="192" cy="108"/>
          </a:xfrm>
        </p:grpSpPr>
        <p:sp>
          <p:nvSpPr>
            <p:cNvPr id="13363" name="Line 73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64" name="Line 74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65" name="Line 75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340" name="Text Box 76"/>
          <p:cNvSpPr txBox="1">
            <a:spLocks noChangeArrowheads="1"/>
          </p:cNvSpPr>
          <p:nvPr/>
        </p:nvSpPr>
        <p:spPr bwMode="auto">
          <a:xfrm>
            <a:off x="6824663" y="1017588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R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f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13341" name="Text Box 77"/>
          <p:cNvSpPr txBox="1">
            <a:spLocks noChangeArrowheads="1"/>
          </p:cNvSpPr>
          <p:nvPr/>
        </p:nvSpPr>
        <p:spPr bwMode="auto">
          <a:xfrm>
            <a:off x="4614863" y="1652588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R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1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13342" name="Freeform 78"/>
          <p:cNvSpPr>
            <a:spLocks/>
          </p:cNvSpPr>
          <p:nvPr/>
        </p:nvSpPr>
        <p:spPr bwMode="auto">
          <a:xfrm rot="-69955">
            <a:off x="4567238" y="2128838"/>
            <a:ext cx="596900" cy="301625"/>
          </a:xfrm>
          <a:custGeom>
            <a:avLst/>
            <a:gdLst>
              <a:gd name="T0" fmla="*/ 0 w 2280"/>
              <a:gd name="T1" fmla="*/ 78406652 h 590"/>
              <a:gd name="T2" fmla="*/ 10280817 w 2280"/>
              <a:gd name="T3" fmla="*/ 2613402 h 590"/>
              <a:gd name="T4" fmla="*/ 31527577 w 2280"/>
              <a:gd name="T5" fmla="*/ 146358675 h 590"/>
              <a:gd name="T6" fmla="*/ 48662273 w 2280"/>
              <a:gd name="T7" fmla="*/ 0 h 590"/>
              <a:gd name="T8" fmla="*/ 69223645 w 2280"/>
              <a:gd name="T9" fmla="*/ 148972076 h 590"/>
              <a:gd name="T10" fmla="*/ 87729116 w 2280"/>
              <a:gd name="T11" fmla="*/ 0 h 590"/>
              <a:gd name="T12" fmla="*/ 109661264 w 2280"/>
              <a:gd name="T13" fmla="*/ 146358675 h 590"/>
              <a:gd name="T14" fmla="*/ 125425183 w 2280"/>
              <a:gd name="T15" fmla="*/ 2613402 h 590"/>
              <a:gd name="T16" fmla="*/ 145301168 w 2280"/>
              <a:gd name="T17" fmla="*/ 154199391 h 590"/>
              <a:gd name="T18" fmla="*/ 156267373 w 2280"/>
              <a:gd name="T19" fmla="*/ 67952023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0" h="590">
                <a:moveTo>
                  <a:pt x="0" y="300"/>
                </a:moveTo>
                <a:lnTo>
                  <a:pt x="150" y="10"/>
                </a:lnTo>
                <a:lnTo>
                  <a:pt x="460" y="560"/>
                </a:lnTo>
                <a:lnTo>
                  <a:pt x="710" y="0"/>
                </a:lnTo>
                <a:lnTo>
                  <a:pt x="1010" y="570"/>
                </a:lnTo>
                <a:lnTo>
                  <a:pt x="1280" y="0"/>
                </a:lnTo>
                <a:lnTo>
                  <a:pt x="1600" y="560"/>
                </a:lnTo>
                <a:lnTo>
                  <a:pt x="1830" y="10"/>
                </a:lnTo>
                <a:lnTo>
                  <a:pt x="2120" y="590"/>
                </a:lnTo>
                <a:lnTo>
                  <a:pt x="2280" y="260"/>
                </a:lnTo>
              </a:path>
            </a:pathLst>
          </a:custGeom>
          <a:noFill/>
          <a:ln w="28575" cap="flat" cmpd="sng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3" name="Freeform 79"/>
          <p:cNvSpPr>
            <a:spLocks/>
          </p:cNvSpPr>
          <p:nvPr/>
        </p:nvSpPr>
        <p:spPr bwMode="auto">
          <a:xfrm>
            <a:off x="6026150" y="3662363"/>
            <a:ext cx="495300" cy="381000"/>
          </a:xfrm>
          <a:custGeom>
            <a:avLst/>
            <a:gdLst>
              <a:gd name="T0" fmla="*/ 0 w 312"/>
              <a:gd name="T1" fmla="*/ 604837500 h 240"/>
              <a:gd name="T2" fmla="*/ 0 w 312"/>
              <a:gd name="T3" fmla="*/ 0 h 240"/>
              <a:gd name="T4" fmla="*/ 786288750 w 312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240">
                <a:moveTo>
                  <a:pt x="0" y="240"/>
                </a:moveTo>
                <a:lnTo>
                  <a:pt x="0" y="0"/>
                </a:lnTo>
                <a:lnTo>
                  <a:pt x="312" y="0"/>
                </a:lnTo>
              </a:path>
            </a:pathLst>
          </a:custGeom>
          <a:noFill/>
          <a:ln w="28575" cmpd="sng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4" name="Text Box 82"/>
          <p:cNvSpPr txBox="1">
            <a:spLocks noChangeArrowheads="1"/>
          </p:cNvSpPr>
          <p:nvPr/>
        </p:nvSpPr>
        <p:spPr bwMode="auto">
          <a:xfrm>
            <a:off x="4589463" y="2617788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R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2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13345" name="Freeform 83"/>
          <p:cNvSpPr>
            <a:spLocks/>
          </p:cNvSpPr>
          <p:nvPr/>
        </p:nvSpPr>
        <p:spPr bwMode="auto">
          <a:xfrm rot="-69955">
            <a:off x="4541838" y="3094038"/>
            <a:ext cx="596900" cy="301625"/>
          </a:xfrm>
          <a:custGeom>
            <a:avLst/>
            <a:gdLst>
              <a:gd name="T0" fmla="*/ 0 w 2280"/>
              <a:gd name="T1" fmla="*/ 78406652 h 590"/>
              <a:gd name="T2" fmla="*/ 10280817 w 2280"/>
              <a:gd name="T3" fmla="*/ 2613402 h 590"/>
              <a:gd name="T4" fmla="*/ 31527577 w 2280"/>
              <a:gd name="T5" fmla="*/ 146358675 h 590"/>
              <a:gd name="T6" fmla="*/ 48662273 w 2280"/>
              <a:gd name="T7" fmla="*/ 0 h 590"/>
              <a:gd name="T8" fmla="*/ 69223645 w 2280"/>
              <a:gd name="T9" fmla="*/ 148972076 h 590"/>
              <a:gd name="T10" fmla="*/ 87729116 w 2280"/>
              <a:gd name="T11" fmla="*/ 0 h 590"/>
              <a:gd name="T12" fmla="*/ 109661264 w 2280"/>
              <a:gd name="T13" fmla="*/ 146358675 h 590"/>
              <a:gd name="T14" fmla="*/ 125425183 w 2280"/>
              <a:gd name="T15" fmla="*/ 2613402 h 590"/>
              <a:gd name="T16" fmla="*/ 145301168 w 2280"/>
              <a:gd name="T17" fmla="*/ 154199391 h 590"/>
              <a:gd name="T18" fmla="*/ 156267373 w 2280"/>
              <a:gd name="T19" fmla="*/ 67952023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0" h="590">
                <a:moveTo>
                  <a:pt x="0" y="300"/>
                </a:moveTo>
                <a:lnTo>
                  <a:pt x="150" y="10"/>
                </a:lnTo>
                <a:lnTo>
                  <a:pt x="460" y="560"/>
                </a:lnTo>
                <a:lnTo>
                  <a:pt x="710" y="0"/>
                </a:lnTo>
                <a:lnTo>
                  <a:pt x="1010" y="570"/>
                </a:lnTo>
                <a:lnTo>
                  <a:pt x="1280" y="0"/>
                </a:lnTo>
                <a:lnTo>
                  <a:pt x="1600" y="560"/>
                </a:lnTo>
                <a:lnTo>
                  <a:pt x="1830" y="10"/>
                </a:lnTo>
                <a:lnTo>
                  <a:pt x="2120" y="590"/>
                </a:lnTo>
                <a:lnTo>
                  <a:pt x="2280" y="260"/>
                </a:lnTo>
              </a:path>
            </a:pathLst>
          </a:custGeom>
          <a:noFill/>
          <a:ln w="28575" cap="flat" cmpd="sng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6" name="Freeform 84"/>
          <p:cNvSpPr>
            <a:spLocks/>
          </p:cNvSpPr>
          <p:nvPr/>
        </p:nvSpPr>
        <p:spPr bwMode="auto">
          <a:xfrm>
            <a:off x="5149850" y="2252663"/>
            <a:ext cx="419100" cy="977900"/>
          </a:xfrm>
          <a:custGeom>
            <a:avLst/>
            <a:gdLst>
              <a:gd name="T0" fmla="*/ 0 w 176"/>
              <a:gd name="T1" fmla="*/ 1494200641 h 640"/>
              <a:gd name="T2" fmla="*/ 997981875 w 176"/>
              <a:gd name="T3" fmla="*/ 1494200641 h 640"/>
              <a:gd name="T4" fmla="*/ 997981875 w 176"/>
              <a:gd name="T5" fmla="*/ 0 h 640"/>
              <a:gd name="T6" fmla="*/ 0 w 176"/>
              <a:gd name="T7" fmla="*/ 0 h 6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" h="640">
                <a:moveTo>
                  <a:pt x="0" y="640"/>
                </a:moveTo>
                <a:lnTo>
                  <a:pt x="176" y="640"/>
                </a:ln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7" name="Line 85"/>
          <p:cNvSpPr>
            <a:spLocks noChangeShapeType="1"/>
          </p:cNvSpPr>
          <p:nvPr/>
        </p:nvSpPr>
        <p:spPr bwMode="auto">
          <a:xfrm flipV="1">
            <a:off x="3975100" y="2289175"/>
            <a:ext cx="595313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8" name="Line 86"/>
          <p:cNvSpPr>
            <a:spLocks noChangeShapeType="1"/>
          </p:cNvSpPr>
          <p:nvPr/>
        </p:nvSpPr>
        <p:spPr bwMode="auto">
          <a:xfrm flipV="1">
            <a:off x="3962400" y="3254375"/>
            <a:ext cx="595313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49" name="Text Box 87"/>
          <p:cNvSpPr txBox="1">
            <a:spLocks noChangeArrowheads="1"/>
          </p:cNvSpPr>
          <p:nvPr/>
        </p:nvSpPr>
        <p:spPr bwMode="auto">
          <a:xfrm>
            <a:off x="3179763" y="1944688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 IN1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13350" name="Text Box 88"/>
          <p:cNvSpPr txBox="1">
            <a:spLocks noChangeArrowheads="1"/>
          </p:cNvSpPr>
          <p:nvPr/>
        </p:nvSpPr>
        <p:spPr bwMode="auto">
          <a:xfrm>
            <a:off x="3154363" y="2909888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CC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6600CC"/>
                </a:solidFill>
                <a:latin typeface="Times New Roman" pitchFamily="18" charset="0"/>
              </a:rPr>
              <a:t> IN2</a:t>
            </a:r>
            <a:endParaRPr lang="en-GB" sz="2400" b="1" i="1">
              <a:solidFill>
                <a:srgbClr val="6600CC"/>
              </a:solidFill>
              <a:latin typeface="Times New Roman" pitchFamily="18" charset="0"/>
            </a:endParaRPr>
          </a:p>
        </p:txBody>
      </p:sp>
      <p:grpSp>
        <p:nvGrpSpPr>
          <p:cNvPr id="13351" name="Group 89"/>
          <p:cNvGrpSpPr>
            <a:grpSpLocks/>
          </p:cNvGrpSpPr>
          <p:nvPr/>
        </p:nvGrpSpPr>
        <p:grpSpPr bwMode="auto">
          <a:xfrm>
            <a:off x="3927475" y="1662113"/>
            <a:ext cx="552450" cy="493712"/>
            <a:chOff x="2366" y="1236"/>
            <a:chExt cx="348" cy="311"/>
          </a:xfrm>
        </p:grpSpPr>
        <p:sp>
          <p:nvSpPr>
            <p:cNvPr id="13361" name="Line 90"/>
            <p:cNvSpPr>
              <a:spLocks noChangeShapeType="1"/>
            </p:cNvSpPr>
            <p:nvPr/>
          </p:nvSpPr>
          <p:spPr bwMode="auto">
            <a:xfrm>
              <a:off x="2432" y="1546"/>
              <a:ext cx="28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62" name="Text Box 91"/>
            <p:cNvSpPr txBox="1">
              <a:spLocks noChangeArrowheads="1"/>
            </p:cNvSpPr>
            <p:nvPr/>
          </p:nvSpPr>
          <p:spPr bwMode="auto">
            <a:xfrm>
              <a:off x="2366" y="1236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352" name="Group 92"/>
          <p:cNvGrpSpPr>
            <a:grpSpLocks/>
          </p:cNvGrpSpPr>
          <p:nvPr/>
        </p:nvGrpSpPr>
        <p:grpSpPr bwMode="auto">
          <a:xfrm>
            <a:off x="3902075" y="2576513"/>
            <a:ext cx="552450" cy="493712"/>
            <a:chOff x="2366" y="1236"/>
            <a:chExt cx="348" cy="311"/>
          </a:xfrm>
        </p:grpSpPr>
        <p:sp>
          <p:nvSpPr>
            <p:cNvPr id="13359" name="Line 93"/>
            <p:cNvSpPr>
              <a:spLocks noChangeShapeType="1"/>
            </p:cNvSpPr>
            <p:nvPr/>
          </p:nvSpPr>
          <p:spPr bwMode="auto">
            <a:xfrm>
              <a:off x="2432" y="1546"/>
              <a:ext cx="282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60" name="Text Box 94"/>
            <p:cNvSpPr txBox="1">
              <a:spLocks noChangeArrowheads="1"/>
            </p:cNvSpPr>
            <p:nvPr/>
          </p:nvSpPr>
          <p:spPr bwMode="auto">
            <a:xfrm>
              <a:off x="2366" y="1236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99778" name="AutoShape 98"/>
          <p:cNvSpPr>
            <a:spLocks noChangeArrowheads="1"/>
          </p:cNvSpPr>
          <p:nvPr/>
        </p:nvSpPr>
        <p:spPr bwMode="auto">
          <a:xfrm>
            <a:off x="5686425" y="2081213"/>
            <a:ext cx="444500" cy="558800"/>
          </a:xfrm>
          <a:custGeom>
            <a:avLst/>
            <a:gdLst>
              <a:gd name="T0" fmla="*/ 6664351 w 21600"/>
              <a:gd name="T1" fmla="*/ 0 h 21600"/>
              <a:gd name="T2" fmla="*/ 4181469 w 21600"/>
              <a:gd name="T3" fmla="*/ 5461960 h 21600"/>
              <a:gd name="T4" fmla="*/ 0 w 21600"/>
              <a:gd name="T5" fmla="*/ 12711562 h 21600"/>
              <a:gd name="T6" fmla="*/ 3789753 w 21600"/>
              <a:gd name="T7" fmla="*/ 14456363 h 21600"/>
              <a:gd name="T8" fmla="*/ 7579075 w 21600"/>
              <a:gd name="T9" fmla="*/ 10524377 h 21600"/>
              <a:gd name="T10" fmla="*/ 9147234 w 21600"/>
              <a:gd name="T11" fmla="*/ 5461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386 h 21600"/>
              <a:gd name="T20" fmla="*/ 1789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737" y="0"/>
                </a:moveTo>
                <a:lnTo>
                  <a:pt x="9874" y="8161"/>
                </a:lnTo>
                <a:lnTo>
                  <a:pt x="13577" y="8161"/>
                </a:lnTo>
                <a:lnTo>
                  <a:pt x="13577" y="16386"/>
                </a:lnTo>
                <a:lnTo>
                  <a:pt x="0" y="16386"/>
                </a:lnTo>
                <a:lnTo>
                  <a:pt x="0" y="21600"/>
                </a:lnTo>
                <a:lnTo>
                  <a:pt x="17897" y="21600"/>
                </a:lnTo>
                <a:lnTo>
                  <a:pt x="17897" y="8161"/>
                </a:lnTo>
                <a:lnTo>
                  <a:pt x="21600" y="8161"/>
                </a:lnTo>
                <a:lnTo>
                  <a:pt x="15737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99779" name="Group 99"/>
          <p:cNvGrpSpPr>
            <a:grpSpLocks/>
          </p:cNvGrpSpPr>
          <p:nvPr/>
        </p:nvGrpSpPr>
        <p:grpSpPr bwMode="auto">
          <a:xfrm>
            <a:off x="6134100" y="1068388"/>
            <a:ext cx="458788" cy="523875"/>
            <a:chOff x="3856" y="0"/>
            <a:chExt cx="289" cy="330"/>
          </a:xfrm>
        </p:grpSpPr>
        <p:sp>
          <p:nvSpPr>
            <p:cNvPr id="13357" name="Text Box 100"/>
            <p:cNvSpPr txBox="1">
              <a:spLocks noChangeArrowheads="1"/>
            </p:cNvSpPr>
            <p:nvPr/>
          </p:nvSpPr>
          <p:spPr bwMode="auto">
            <a:xfrm>
              <a:off x="3870" y="0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3358" name="Line 101"/>
            <p:cNvSpPr>
              <a:spLocks noChangeShapeType="1"/>
            </p:cNvSpPr>
            <p:nvPr/>
          </p:nvSpPr>
          <p:spPr bwMode="auto">
            <a:xfrm>
              <a:off x="3856" y="330"/>
              <a:ext cx="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355" name="Oval 102"/>
          <p:cNvSpPr>
            <a:spLocks noChangeArrowheads="1"/>
          </p:cNvSpPr>
          <p:nvPr/>
        </p:nvSpPr>
        <p:spPr bwMode="auto">
          <a:xfrm>
            <a:off x="4040188" y="3538538"/>
            <a:ext cx="1873250" cy="455612"/>
          </a:xfrm>
          <a:prstGeom prst="ellipse">
            <a:avLst/>
          </a:prstGeom>
          <a:solidFill>
            <a:srgbClr val="CC66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i="1">
                <a:latin typeface="Times New Roman" pitchFamily="18" charset="0"/>
              </a:rPr>
              <a:t>Virtual Ground</a:t>
            </a:r>
          </a:p>
        </p:txBody>
      </p:sp>
      <p:sp>
        <p:nvSpPr>
          <p:cNvPr id="13356" name="Line 103"/>
          <p:cNvSpPr>
            <a:spLocks noChangeShapeType="1"/>
          </p:cNvSpPr>
          <p:nvPr/>
        </p:nvSpPr>
        <p:spPr bwMode="auto">
          <a:xfrm flipV="1">
            <a:off x="5530850" y="2801938"/>
            <a:ext cx="427038" cy="811212"/>
          </a:xfrm>
          <a:prstGeom prst="line">
            <a:avLst/>
          </a:prstGeom>
          <a:noFill/>
          <a:ln w="22225">
            <a:solidFill>
              <a:srgbClr val="CC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3" grpId="0" autoUpdateAnimBg="0"/>
      <p:bldP spid="199725" grpId="0" autoUpdateAnimBg="0"/>
      <p:bldP spid="199727" grpId="0" autoUpdateAnimBg="0"/>
      <p:bldP spid="1997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473075" y="5881688"/>
          <a:ext cx="73437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3" imgW="2908300" imgH="203200" progId="Equation.3">
                  <p:embed/>
                </p:oleObj>
              </mc:Choice>
              <mc:Fallback>
                <p:oleObj name="Equation" r:id="rId3" imgW="2908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881688"/>
                        <a:ext cx="7343775" cy="51276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0" y="1222375"/>
            <a:ext cx="3825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Verdana" pitchFamily="34" charset="0"/>
              </a:rPr>
              <a:t>If all the three resistors are equal i.e.</a:t>
            </a:r>
          </a:p>
          <a:p>
            <a:pPr eaLnBrk="1" hangingPunct="1"/>
            <a:r>
              <a:rPr lang="en-GB" sz="2400">
                <a:latin typeface="Verdana" pitchFamily="34" charset="0"/>
              </a:rPr>
              <a:t>	(</a:t>
            </a:r>
            <a:r>
              <a:rPr lang="en-GB" sz="2400" i="1">
                <a:latin typeface="Verdana" pitchFamily="34" charset="0"/>
              </a:rPr>
              <a:t>R</a:t>
            </a:r>
            <a:r>
              <a:rPr lang="en-GB" sz="2400" i="1" baseline="-25000">
                <a:latin typeface="Verdana" pitchFamily="34" charset="0"/>
              </a:rPr>
              <a:t>1</a:t>
            </a:r>
            <a:r>
              <a:rPr lang="en-GB" sz="2400" i="1">
                <a:latin typeface="Verdana" pitchFamily="34" charset="0"/>
              </a:rPr>
              <a:t> = R</a:t>
            </a:r>
            <a:r>
              <a:rPr lang="en-GB" sz="2400" i="1" baseline="-25000">
                <a:latin typeface="Verdana" pitchFamily="34" charset="0"/>
              </a:rPr>
              <a:t>2</a:t>
            </a:r>
            <a:r>
              <a:rPr lang="en-GB" sz="2400" i="1">
                <a:latin typeface="Verdana" pitchFamily="34" charset="0"/>
              </a:rPr>
              <a:t> = R</a:t>
            </a:r>
            <a:r>
              <a:rPr lang="en-GB" sz="2400" i="1" baseline="-25000">
                <a:latin typeface="Verdana" pitchFamily="34" charset="0"/>
              </a:rPr>
              <a:t>f</a:t>
            </a:r>
            <a:r>
              <a:rPr lang="en-GB" sz="2400" i="1">
                <a:latin typeface="Verdana" pitchFamily="34" charset="0"/>
              </a:rPr>
              <a:t> = R</a:t>
            </a:r>
            <a:r>
              <a:rPr lang="en-GB" sz="2400">
                <a:latin typeface="Verdana" pitchFamily="34" charset="0"/>
              </a:rPr>
              <a:t>) </a:t>
            </a:r>
          </a:p>
        </p:txBody>
      </p:sp>
      <p:grpSp>
        <p:nvGrpSpPr>
          <p:cNvPr id="132273" name="Group 177"/>
          <p:cNvGrpSpPr>
            <a:grpSpLocks/>
          </p:cNvGrpSpPr>
          <p:nvPr/>
        </p:nvGrpSpPr>
        <p:grpSpPr bwMode="auto">
          <a:xfrm>
            <a:off x="3813175" y="754856"/>
            <a:ext cx="4945063" cy="2820988"/>
            <a:chOff x="1007" y="1135"/>
            <a:chExt cx="3115" cy="1777"/>
          </a:xfrm>
        </p:grpSpPr>
        <p:sp>
          <p:nvSpPr>
            <p:cNvPr id="14344" name="AutoShape 125"/>
            <p:cNvSpPr>
              <a:spLocks noChangeArrowheads="1"/>
            </p:cNvSpPr>
            <p:nvPr/>
          </p:nvSpPr>
          <p:spPr bwMode="auto">
            <a:xfrm>
              <a:off x="2254" y="1599"/>
              <a:ext cx="231" cy="291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1 h 21600"/>
                <a:gd name="T4" fmla="*/ 0 w 21600"/>
                <a:gd name="T5" fmla="*/ 3 h 21600"/>
                <a:gd name="T6" fmla="*/ 1 w 21600"/>
                <a:gd name="T7" fmla="*/ 4 h 21600"/>
                <a:gd name="T8" fmla="*/ 2 w 21600"/>
                <a:gd name="T9" fmla="*/ 3 h 21600"/>
                <a:gd name="T10" fmla="*/ 2 w 21600"/>
                <a:gd name="T11" fmla="*/ 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404 h 21600"/>
                <a:gd name="T20" fmla="*/ 1786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37" y="0"/>
                  </a:moveTo>
                  <a:lnTo>
                    <a:pt x="9874" y="8161"/>
                  </a:lnTo>
                  <a:lnTo>
                    <a:pt x="13577" y="8161"/>
                  </a:lnTo>
                  <a:lnTo>
                    <a:pt x="13577" y="16386"/>
                  </a:lnTo>
                  <a:lnTo>
                    <a:pt x="0" y="16386"/>
                  </a:lnTo>
                  <a:lnTo>
                    <a:pt x="0" y="21600"/>
                  </a:lnTo>
                  <a:lnTo>
                    <a:pt x="17897" y="21600"/>
                  </a:lnTo>
                  <a:lnTo>
                    <a:pt x="17897" y="8161"/>
                  </a:lnTo>
                  <a:lnTo>
                    <a:pt x="21600" y="8161"/>
                  </a:lnTo>
                  <a:lnTo>
                    <a:pt x="15737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45" name="Rectangle 126"/>
            <p:cNvSpPr>
              <a:spLocks noChangeArrowheads="1"/>
            </p:cNvSpPr>
            <p:nvPr/>
          </p:nvSpPr>
          <p:spPr bwMode="auto">
            <a:xfrm>
              <a:off x="1007" y="1135"/>
              <a:ext cx="3115" cy="17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46" name="AutoShape 134"/>
            <p:cNvSpPr>
              <a:spLocks noChangeArrowheads="1"/>
            </p:cNvSpPr>
            <p:nvPr/>
          </p:nvSpPr>
          <p:spPr bwMode="auto">
            <a:xfrm rot="5400000" flipH="1">
              <a:off x="2655" y="1953"/>
              <a:ext cx="863" cy="613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b="1" i="1">
                <a:latin typeface="Times New Roman" pitchFamily="18" charset="0"/>
              </a:endParaRPr>
            </a:p>
          </p:txBody>
        </p:sp>
        <p:sp>
          <p:nvSpPr>
            <p:cNvPr id="14347" name="Line 135"/>
            <p:cNvSpPr>
              <a:spLocks noChangeShapeType="1"/>
            </p:cNvSpPr>
            <p:nvPr/>
          </p:nvSpPr>
          <p:spPr bwMode="auto">
            <a:xfrm>
              <a:off x="2271" y="2045"/>
              <a:ext cx="516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8" name="Line 136"/>
            <p:cNvSpPr>
              <a:spLocks noChangeShapeType="1"/>
            </p:cNvSpPr>
            <p:nvPr/>
          </p:nvSpPr>
          <p:spPr bwMode="auto">
            <a:xfrm flipV="1">
              <a:off x="2835" y="2044"/>
              <a:ext cx="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9" name="Line 137"/>
            <p:cNvSpPr>
              <a:spLocks noChangeShapeType="1"/>
            </p:cNvSpPr>
            <p:nvPr/>
          </p:nvSpPr>
          <p:spPr bwMode="auto">
            <a:xfrm>
              <a:off x="3387" y="2252"/>
              <a:ext cx="493" cy="7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0" name="Line 138"/>
            <p:cNvSpPr>
              <a:spLocks noChangeShapeType="1"/>
            </p:cNvSpPr>
            <p:nvPr/>
          </p:nvSpPr>
          <p:spPr bwMode="auto">
            <a:xfrm flipV="1">
              <a:off x="3076" y="1798"/>
              <a:ext cx="0" cy="24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1" name="Line 139"/>
            <p:cNvSpPr>
              <a:spLocks noChangeShapeType="1"/>
            </p:cNvSpPr>
            <p:nvPr/>
          </p:nvSpPr>
          <p:spPr bwMode="auto">
            <a:xfrm>
              <a:off x="3070" y="2488"/>
              <a:ext cx="0" cy="2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2" name="Freeform 140"/>
            <p:cNvSpPr>
              <a:spLocks/>
            </p:cNvSpPr>
            <p:nvPr/>
          </p:nvSpPr>
          <p:spPr bwMode="auto">
            <a:xfrm rot="-69955">
              <a:off x="2904" y="1424"/>
              <a:ext cx="309" cy="158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1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9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3" name="Freeform 141"/>
            <p:cNvSpPr>
              <a:spLocks/>
            </p:cNvSpPr>
            <p:nvPr/>
          </p:nvSpPr>
          <p:spPr bwMode="auto">
            <a:xfrm>
              <a:off x="2494" y="1511"/>
              <a:ext cx="404" cy="536"/>
            </a:xfrm>
            <a:custGeom>
              <a:avLst/>
              <a:gdLst>
                <a:gd name="T0" fmla="*/ 309 w 528"/>
                <a:gd name="T1" fmla="*/ 0 h 672"/>
                <a:gd name="T2" fmla="*/ 0 w 528"/>
                <a:gd name="T3" fmla="*/ 0 h 672"/>
                <a:gd name="T4" fmla="*/ 0 w 528"/>
                <a:gd name="T5" fmla="*/ 428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4" name="Freeform 142"/>
            <p:cNvSpPr>
              <a:spLocks/>
            </p:cNvSpPr>
            <p:nvPr/>
          </p:nvSpPr>
          <p:spPr bwMode="auto">
            <a:xfrm flipH="1">
              <a:off x="3207" y="1498"/>
              <a:ext cx="363" cy="756"/>
            </a:xfrm>
            <a:custGeom>
              <a:avLst/>
              <a:gdLst>
                <a:gd name="T0" fmla="*/ 250 w 528"/>
                <a:gd name="T1" fmla="*/ 0 h 672"/>
                <a:gd name="T2" fmla="*/ 0 w 528"/>
                <a:gd name="T3" fmla="*/ 0 h 672"/>
                <a:gd name="T4" fmla="*/ 0 w 528"/>
                <a:gd name="T5" fmla="*/ 851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5" name="Text Box 143"/>
            <p:cNvSpPr txBox="1">
              <a:spLocks noChangeArrowheads="1"/>
            </p:cNvSpPr>
            <p:nvPr/>
          </p:nvSpPr>
          <p:spPr bwMode="auto">
            <a:xfrm>
              <a:off x="2790" y="2413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4356" name="Text Box 144"/>
            <p:cNvSpPr txBox="1">
              <a:spLocks noChangeArrowheads="1"/>
            </p:cNvSpPr>
            <p:nvPr/>
          </p:nvSpPr>
          <p:spPr bwMode="auto">
            <a:xfrm>
              <a:off x="3119" y="2566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357" name="Text Box 145"/>
            <p:cNvSpPr txBox="1">
              <a:spLocks noChangeArrowheads="1"/>
            </p:cNvSpPr>
            <p:nvPr/>
          </p:nvSpPr>
          <p:spPr bwMode="auto">
            <a:xfrm>
              <a:off x="3100" y="1792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358" name="Text Box 146"/>
            <p:cNvSpPr txBox="1">
              <a:spLocks noChangeArrowheads="1"/>
            </p:cNvSpPr>
            <p:nvPr/>
          </p:nvSpPr>
          <p:spPr bwMode="auto">
            <a:xfrm>
              <a:off x="3583" y="229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4359" name="Group 147"/>
            <p:cNvGrpSpPr>
              <a:grpSpLocks/>
            </p:cNvGrpSpPr>
            <p:nvPr/>
          </p:nvGrpSpPr>
          <p:grpSpPr bwMode="auto">
            <a:xfrm>
              <a:off x="2443" y="2723"/>
              <a:ext cx="158" cy="89"/>
              <a:chOff x="3032" y="2512"/>
              <a:chExt cx="192" cy="108"/>
            </a:xfrm>
          </p:grpSpPr>
          <p:sp>
            <p:nvSpPr>
              <p:cNvPr id="14371" name="Line 148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72" name="Line 149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73" name="Line 150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60" name="Text Box 151"/>
            <p:cNvSpPr txBox="1">
              <a:spLocks noChangeArrowheads="1"/>
            </p:cNvSpPr>
            <p:nvPr/>
          </p:nvSpPr>
          <p:spPr bwMode="auto">
            <a:xfrm>
              <a:off x="2928" y="1143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61" name="Text Box 152"/>
            <p:cNvSpPr txBox="1">
              <a:spLocks noChangeArrowheads="1"/>
            </p:cNvSpPr>
            <p:nvPr/>
          </p:nvSpPr>
          <p:spPr bwMode="auto">
            <a:xfrm>
              <a:off x="1782" y="1474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62" name="Freeform 153"/>
            <p:cNvSpPr>
              <a:spLocks/>
            </p:cNvSpPr>
            <p:nvPr/>
          </p:nvSpPr>
          <p:spPr bwMode="auto">
            <a:xfrm rot="-69955">
              <a:off x="1758" y="1722"/>
              <a:ext cx="309" cy="157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0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3" name="Freeform 154"/>
            <p:cNvSpPr>
              <a:spLocks/>
            </p:cNvSpPr>
            <p:nvPr/>
          </p:nvSpPr>
          <p:spPr bwMode="auto">
            <a:xfrm>
              <a:off x="2514" y="2521"/>
              <a:ext cx="257" cy="198"/>
            </a:xfrm>
            <a:custGeom>
              <a:avLst/>
              <a:gdLst>
                <a:gd name="T0" fmla="*/ 0 w 312"/>
                <a:gd name="T1" fmla="*/ 163 h 240"/>
                <a:gd name="T2" fmla="*/ 0 w 312"/>
                <a:gd name="T3" fmla="*/ 0 h 240"/>
                <a:gd name="T4" fmla="*/ 2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4" name="Text Box 155"/>
            <p:cNvSpPr txBox="1">
              <a:spLocks noChangeArrowheads="1"/>
            </p:cNvSpPr>
            <p:nvPr/>
          </p:nvSpPr>
          <p:spPr bwMode="auto">
            <a:xfrm>
              <a:off x="1769" y="1977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65" name="Freeform 156"/>
            <p:cNvSpPr>
              <a:spLocks/>
            </p:cNvSpPr>
            <p:nvPr/>
          </p:nvSpPr>
          <p:spPr bwMode="auto">
            <a:xfrm rot="-69955">
              <a:off x="1745" y="2225"/>
              <a:ext cx="309" cy="157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0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6" name="Freeform 157"/>
            <p:cNvSpPr>
              <a:spLocks/>
            </p:cNvSpPr>
            <p:nvPr/>
          </p:nvSpPr>
          <p:spPr bwMode="auto">
            <a:xfrm>
              <a:off x="2060" y="1787"/>
              <a:ext cx="217" cy="509"/>
            </a:xfrm>
            <a:custGeom>
              <a:avLst/>
              <a:gdLst>
                <a:gd name="T0" fmla="*/ 0 w 176"/>
                <a:gd name="T1" fmla="*/ 405 h 640"/>
                <a:gd name="T2" fmla="*/ 268 w 176"/>
                <a:gd name="T3" fmla="*/ 405 h 640"/>
                <a:gd name="T4" fmla="*/ 268 w 176"/>
                <a:gd name="T5" fmla="*/ 0 h 640"/>
                <a:gd name="T6" fmla="*/ 0 w 176"/>
                <a:gd name="T7" fmla="*/ 0 h 6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640">
                  <a:moveTo>
                    <a:pt x="0" y="640"/>
                  </a:moveTo>
                  <a:lnTo>
                    <a:pt x="176" y="640"/>
                  </a:ln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7" name="Line 158"/>
            <p:cNvSpPr>
              <a:spLocks noChangeShapeType="1"/>
            </p:cNvSpPr>
            <p:nvPr/>
          </p:nvSpPr>
          <p:spPr bwMode="auto">
            <a:xfrm flipV="1">
              <a:off x="1451" y="1806"/>
              <a:ext cx="308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8" name="Line 159"/>
            <p:cNvSpPr>
              <a:spLocks noChangeShapeType="1"/>
            </p:cNvSpPr>
            <p:nvPr/>
          </p:nvSpPr>
          <p:spPr bwMode="auto">
            <a:xfrm flipV="1">
              <a:off x="1444" y="2308"/>
              <a:ext cx="309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9" name="Text Box 160"/>
            <p:cNvSpPr txBox="1">
              <a:spLocks noChangeArrowheads="1"/>
            </p:cNvSpPr>
            <p:nvPr/>
          </p:nvSpPr>
          <p:spPr bwMode="auto">
            <a:xfrm>
              <a:off x="1038" y="16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4370" name="Text Box 161"/>
            <p:cNvSpPr txBox="1">
              <a:spLocks noChangeArrowheads="1"/>
            </p:cNvSpPr>
            <p:nvPr/>
          </p:nvSpPr>
          <p:spPr bwMode="auto">
            <a:xfrm>
              <a:off x="1025" y="2129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2272" name="Object 176"/>
          <p:cNvGraphicFramePr>
            <a:graphicFrameLocks noChangeAspect="1"/>
          </p:cNvGraphicFramePr>
          <p:nvPr/>
        </p:nvGraphicFramePr>
        <p:xfrm>
          <a:off x="477838" y="3519488"/>
          <a:ext cx="5167312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1790700" imgH="990600" progId="Equation.3">
                  <p:embed/>
                </p:oleObj>
              </mc:Choice>
              <mc:Fallback>
                <p:oleObj name="Equation" r:id="rId5" imgW="1790700" imgH="99060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519488"/>
                        <a:ext cx="5167312" cy="234791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0" y="25198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Summing Amplifier with Unity Gain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1103313"/>
            <a:ext cx="9144000" cy="4598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4132263" y="4413250"/>
          <a:ext cx="50117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2374900" imgH="457200" progId="Equation.3">
                  <p:embed/>
                </p:oleObj>
              </mc:Choice>
              <mc:Fallback>
                <p:oleObj name="Equation" r:id="rId3" imgW="2374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413250"/>
                        <a:ext cx="5011737" cy="966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280988" y="1784350"/>
            <a:ext cx="5713412" cy="3325813"/>
            <a:chOff x="126" y="1649"/>
            <a:chExt cx="3599" cy="2095"/>
          </a:xfrm>
        </p:grpSpPr>
        <p:sp>
          <p:nvSpPr>
            <p:cNvPr id="15368" name="AutoShape 9"/>
            <p:cNvSpPr>
              <a:spLocks noChangeArrowheads="1"/>
            </p:cNvSpPr>
            <p:nvPr/>
          </p:nvSpPr>
          <p:spPr bwMode="auto">
            <a:xfrm rot="5400000" flipH="1">
              <a:off x="2138" y="2444"/>
              <a:ext cx="821" cy="692"/>
            </a:xfrm>
            <a:prstGeom prst="triangle">
              <a:avLst>
                <a:gd name="adj" fmla="val 50000"/>
              </a:avLst>
            </a:prstGeom>
            <a:solidFill>
              <a:srgbClr val="000066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V="1">
              <a:off x="1626" y="2584"/>
              <a:ext cx="584" cy="7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V="1">
              <a:off x="2264" y="2584"/>
              <a:ext cx="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2887" y="2789"/>
              <a:ext cx="55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V="1">
              <a:off x="2537" y="2351"/>
              <a:ext cx="0" cy="23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2531" y="3007"/>
              <a:ext cx="0" cy="23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4" name="Freeform 15"/>
            <p:cNvSpPr>
              <a:spLocks/>
            </p:cNvSpPr>
            <p:nvPr/>
          </p:nvSpPr>
          <p:spPr bwMode="auto">
            <a:xfrm rot="-69955">
              <a:off x="2343" y="1996"/>
              <a:ext cx="348" cy="149"/>
            </a:xfrm>
            <a:custGeom>
              <a:avLst/>
              <a:gdLst>
                <a:gd name="T0" fmla="*/ 0 w 2280"/>
                <a:gd name="T1" fmla="*/ 19 h 590"/>
                <a:gd name="T2" fmla="*/ 4 w 2280"/>
                <a:gd name="T3" fmla="*/ 1 h 590"/>
                <a:gd name="T4" fmla="*/ 11 w 2280"/>
                <a:gd name="T5" fmla="*/ 36 h 590"/>
                <a:gd name="T6" fmla="*/ 16 w 2280"/>
                <a:gd name="T7" fmla="*/ 0 h 590"/>
                <a:gd name="T8" fmla="*/ 24 w 2280"/>
                <a:gd name="T9" fmla="*/ 36 h 590"/>
                <a:gd name="T10" fmla="*/ 30 w 2280"/>
                <a:gd name="T11" fmla="*/ 0 h 590"/>
                <a:gd name="T12" fmla="*/ 37 w 2280"/>
                <a:gd name="T13" fmla="*/ 36 h 590"/>
                <a:gd name="T14" fmla="*/ 43 w 2280"/>
                <a:gd name="T15" fmla="*/ 1 h 590"/>
                <a:gd name="T16" fmla="*/ 49 w 2280"/>
                <a:gd name="T17" fmla="*/ 38 h 590"/>
                <a:gd name="T18" fmla="*/ 53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5" name="Freeform 16"/>
            <p:cNvSpPr>
              <a:spLocks/>
            </p:cNvSpPr>
            <p:nvPr/>
          </p:nvSpPr>
          <p:spPr bwMode="auto">
            <a:xfrm>
              <a:off x="1880" y="2078"/>
              <a:ext cx="456" cy="510"/>
            </a:xfrm>
            <a:custGeom>
              <a:avLst/>
              <a:gdLst>
                <a:gd name="T0" fmla="*/ 394 w 528"/>
                <a:gd name="T1" fmla="*/ 0 h 672"/>
                <a:gd name="T2" fmla="*/ 0 w 528"/>
                <a:gd name="T3" fmla="*/ 0 h 672"/>
                <a:gd name="T4" fmla="*/ 0 w 528"/>
                <a:gd name="T5" fmla="*/ 38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6" name="Freeform 17"/>
            <p:cNvSpPr>
              <a:spLocks/>
            </p:cNvSpPr>
            <p:nvPr/>
          </p:nvSpPr>
          <p:spPr bwMode="auto">
            <a:xfrm flipH="1">
              <a:off x="2685" y="2066"/>
              <a:ext cx="409" cy="718"/>
            </a:xfrm>
            <a:custGeom>
              <a:avLst/>
              <a:gdLst>
                <a:gd name="T0" fmla="*/ 317 w 528"/>
                <a:gd name="T1" fmla="*/ 0 h 672"/>
                <a:gd name="T2" fmla="*/ 0 w 528"/>
                <a:gd name="T3" fmla="*/ 0 h 672"/>
                <a:gd name="T4" fmla="*/ 0 w 528"/>
                <a:gd name="T5" fmla="*/ 7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2215" y="289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2140" y="321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2"/>
                  </a:solidFill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solidFill>
                    <a:schemeClr val="bg2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5379" name="Text Box 20"/>
            <p:cNvSpPr txBox="1">
              <a:spLocks noChangeArrowheads="1"/>
            </p:cNvSpPr>
            <p:nvPr/>
          </p:nvSpPr>
          <p:spPr bwMode="auto">
            <a:xfrm>
              <a:off x="2202" y="2151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2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2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3224" y="282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5381" name="Group 22"/>
            <p:cNvGrpSpPr>
              <a:grpSpLocks/>
            </p:cNvGrpSpPr>
            <p:nvPr/>
          </p:nvGrpSpPr>
          <p:grpSpPr bwMode="auto">
            <a:xfrm>
              <a:off x="1822" y="3230"/>
              <a:ext cx="179" cy="85"/>
              <a:chOff x="3032" y="2512"/>
              <a:chExt cx="192" cy="108"/>
            </a:xfrm>
          </p:grpSpPr>
          <p:sp>
            <p:nvSpPr>
              <p:cNvPr id="15406" name="Line 23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7" name="Line 24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8" name="Line 25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82" name="Text Box 26"/>
            <p:cNvSpPr txBox="1">
              <a:spLocks noChangeArrowheads="1"/>
            </p:cNvSpPr>
            <p:nvPr/>
          </p:nvSpPr>
          <p:spPr bwMode="auto">
            <a:xfrm>
              <a:off x="2370" y="172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83" name="Text Box 27"/>
            <p:cNvSpPr txBox="1">
              <a:spLocks noChangeArrowheads="1"/>
            </p:cNvSpPr>
            <p:nvPr/>
          </p:nvSpPr>
          <p:spPr bwMode="auto">
            <a:xfrm>
              <a:off x="1049" y="1649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 rot="-69955">
              <a:off x="1050" y="1933"/>
              <a:ext cx="349" cy="149"/>
            </a:xfrm>
            <a:custGeom>
              <a:avLst/>
              <a:gdLst>
                <a:gd name="T0" fmla="*/ 0 w 2280"/>
                <a:gd name="T1" fmla="*/ 19 h 590"/>
                <a:gd name="T2" fmla="*/ 4 w 2280"/>
                <a:gd name="T3" fmla="*/ 1 h 590"/>
                <a:gd name="T4" fmla="*/ 11 w 2280"/>
                <a:gd name="T5" fmla="*/ 36 h 590"/>
                <a:gd name="T6" fmla="*/ 17 w 2280"/>
                <a:gd name="T7" fmla="*/ 0 h 590"/>
                <a:gd name="T8" fmla="*/ 24 w 2280"/>
                <a:gd name="T9" fmla="*/ 36 h 590"/>
                <a:gd name="T10" fmla="*/ 30 w 2280"/>
                <a:gd name="T11" fmla="*/ 0 h 590"/>
                <a:gd name="T12" fmla="*/ 38 w 2280"/>
                <a:gd name="T13" fmla="*/ 36 h 590"/>
                <a:gd name="T14" fmla="*/ 43 w 2280"/>
                <a:gd name="T15" fmla="*/ 1 h 590"/>
                <a:gd name="T16" fmla="*/ 50 w 2280"/>
                <a:gd name="T17" fmla="*/ 38 h 590"/>
                <a:gd name="T18" fmla="*/ 53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903" y="3038"/>
              <a:ext cx="290" cy="189"/>
            </a:xfrm>
            <a:custGeom>
              <a:avLst/>
              <a:gdLst>
                <a:gd name="T0" fmla="*/ 0 w 312"/>
                <a:gd name="T1" fmla="*/ 149 h 240"/>
                <a:gd name="T2" fmla="*/ 0 w 312"/>
                <a:gd name="T3" fmla="*/ 0 h 240"/>
                <a:gd name="T4" fmla="*/ 270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6" name="Text Box 30"/>
            <p:cNvSpPr txBox="1">
              <a:spLocks noChangeArrowheads="1"/>
            </p:cNvSpPr>
            <p:nvPr/>
          </p:nvSpPr>
          <p:spPr bwMode="auto">
            <a:xfrm>
              <a:off x="1040" y="247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87" name="Freeform 31"/>
            <p:cNvSpPr>
              <a:spLocks/>
            </p:cNvSpPr>
            <p:nvPr/>
          </p:nvSpPr>
          <p:spPr bwMode="auto">
            <a:xfrm rot="-69955">
              <a:off x="1013" y="2757"/>
              <a:ext cx="348" cy="148"/>
            </a:xfrm>
            <a:custGeom>
              <a:avLst/>
              <a:gdLst>
                <a:gd name="T0" fmla="*/ 0 w 2280"/>
                <a:gd name="T1" fmla="*/ 19 h 590"/>
                <a:gd name="T2" fmla="*/ 4 w 2280"/>
                <a:gd name="T3" fmla="*/ 1 h 590"/>
                <a:gd name="T4" fmla="*/ 11 w 2280"/>
                <a:gd name="T5" fmla="*/ 35 h 590"/>
                <a:gd name="T6" fmla="*/ 16 w 2280"/>
                <a:gd name="T7" fmla="*/ 0 h 590"/>
                <a:gd name="T8" fmla="*/ 24 w 2280"/>
                <a:gd name="T9" fmla="*/ 36 h 590"/>
                <a:gd name="T10" fmla="*/ 30 w 2280"/>
                <a:gd name="T11" fmla="*/ 0 h 590"/>
                <a:gd name="T12" fmla="*/ 37 w 2280"/>
                <a:gd name="T13" fmla="*/ 35 h 590"/>
                <a:gd name="T14" fmla="*/ 43 w 2280"/>
                <a:gd name="T15" fmla="*/ 1 h 590"/>
                <a:gd name="T16" fmla="*/ 49 w 2280"/>
                <a:gd name="T17" fmla="*/ 37 h 590"/>
                <a:gd name="T18" fmla="*/ 53 w 2280"/>
                <a:gd name="T19" fmla="*/ 1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8" name="Line 32"/>
            <p:cNvSpPr>
              <a:spLocks noChangeShapeType="1"/>
            </p:cNvSpPr>
            <p:nvPr/>
          </p:nvSpPr>
          <p:spPr bwMode="auto">
            <a:xfrm flipV="1">
              <a:off x="703" y="2012"/>
              <a:ext cx="349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9" name="Line 33"/>
            <p:cNvSpPr>
              <a:spLocks noChangeShapeType="1"/>
            </p:cNvSpPr>
            <p:nvPr/>
          </p:nvSpPr>
          <p:spPr bwMode="auto">
            <a:xfrm flipV="1">
              <a:off x="674" y="2836"/>
              <a:ext cx="347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0" name="Text Box 34"/>
            <p:cNvSpPr txBox="1">
              <a:spLocks noChangeArrowheads="1"/>
            </p:cNvSpPr>
            <p:nvPr/>
          </p:nvSpPr>
          <p:spPr bwMode="auto">
            <a:xfrm>
              <a:off x="145" y="1800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5391" name="Text Box 35"/>
            <p:cNvSpPr txBox="1">
              <a:spLocks noChangeArrowheads="1"/>
            </p:cNvSpPr>
            <p:nvPr/>
          </p:nvSpPr>
          <p:spPr bwMode="auto">
            <a:xfrm>
              <a:off x="142" y="264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IN3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5392" name="Text Box 36"/>
            <p:cNvSpPr txBox="1">
              <a:spLocks noChangeArrowheads="1"/>
            </p:cNvSpPr>
            <p:nvPr/>
          </p:nvSpPr>
          <p:spPr bwMode="auto">
            <a:xfrm>
              <a:off x="1059" y="2056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93" name="Freeform 37"/>
            <p:cNvSpPr>
              <a:spLocks/>
            </p:cNvSpPr>
            <p:nvPr/>
          </p:nvSpPr>
          <p:spPr bwMode="auto">
            <a:xfrm rot="-69955">
              <a:off x="1004" y="2335"/>
              <a:ext cx="350" cy="150"/>
            </a:xfrm>
            <a:custGeom>
              <a:avLst/>
              <a:gdLst>
                <a:gd name="T0" fmla="*/ 0 w 2280"/>
                <a:gd name="T1" fmla="*/ 19 h 590"/>
                <a:gd name="T2" fmla="*/ 4 w 2280"/>
                <a:gd name="T3" fmla="*/ 1 h 590"/>
                <a:gd name="T4" fmla="*/ 11 w 2280"/>
                <a:gd name="T5" fmla="*/ 36 h 590"/>
                <a:gd name="T6" fmla="*/ 17 w 2280"/>
                <a:gd name="T7" fmla="*/ 0 h 590"/>
                <a:gd name="T8" fmla="*/ 24 w 2280"/>
                <a:gd name="T9" fmla="*/ 37 h 590"/>
                <a:gd name="T10" fmla="*/ 30 w 2280"/>
                <a:gd name="T11" fmla="*/ 0 h 590"/>
                <a:gd name="T12" fmla="*/ 38 w 2280"/>
                <a:gd name="T13" fmla="*/ 36 h 590"/>
                <a:gd name="T14" fmla="*/ 43 w 2280"/>
                <a:gd name="T15" fmla="*/ 1 h 590"/>
                <a:gd name="T16" fmla="*/ 50 w 2280"/>
                <a:gd name="T17" fmla="*/ 38 h 590"/>
                <a:gd name="T18" fmla="*/ 54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4" name="Line 38"/>
            <p:cNvSpPr>
              <a:spLocks noChangeShapeType="1"/>
            </p:cNvSpPr>
            <p:nvPr/>
          </p:nvSpPr>
          <p:spPr bwMode="auto">
            <a:xfrm flipV="1">
              <a:off x="658" y="2415"/>
              <a:ext cx="349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5" name="Text Box 39"/>
            <p:cNvSpPr txBox="1">
              <a:spLocks noChangeArrowheads="1"/>
            </p:cNvSpPr>
            <p:nvPr/>
          </p:nvSpPr>
          <p:spPr bwMode="auto">
            <a:xfrm>
              <a:off x="126" y="2212"/>
              <a:ext cx="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H="1">
              <a:off x="1350" y="2393"/>
              <a:ext cx="274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7" name="Line 41"/>
            <p:cNvSpPr>
              <a:spLocks noChangeShapeType="1"/>
            </p:cNvSpPr>
            <p:nvPr/>
          </p:nvSpPr>
          <p:spPr bwMode="auto">
            <a:xfrm flipH="1">
              <a:off x="1357" y="2823"/>
              <a:ext cx="271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8" name="Freeform 42"/>
            <p:cNvSpPr>
              <a:spLocks/>
            </p:cNvSpPr>
            <p:nvPr/>
          </p:nvSpPr>
          <p:spPr bwMode="auto">
            <a:xfrm>
              <a:off x="1395" y="1987"/>
              <a:ext cx="243" cy="992"/>
            </a:xfrm>
            <a:custGeom>
              <a:avLst/>
              <a:gdLst>
                <a:gd name="T0" fmla="*/ 0 w 232"/>
                <a:gd name="T1" fmla="*/ 0 h 992"/>
                <a:gd name="T2" fmla="*/ 255 w 232"/>
                <a:gd name="T3" fmla="*/ 0 h 992"/>
                <a:gd name="T4" fmla="*/ 255 w 232"/>
                <a:gd name="T5" fmla="*/ 992 h 9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992">
                  <a:moveTo>
                    <a:pt x="0" y="0"/>
                  </a:moveTo>
                  <a:lnTo>
                    <a:pt x="232" y="0"/>
                  </a:lnTo>
                  <a:lnTo>
                    <a:pt x="232" y="992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9" name="Line 43"/>
            <p:cNvSpPr>
              <a:spLocks noChangeShapeType="1"/>
            </p:cNvSpPr>
            <p:nvPr/>
          </p:nvSpPr>
          <p:spPr bwMode="auto">
            <a:xfrm>
              <a:off x="1638" y="3019"/>
              <a:ext cx="0" cy="3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0" name="Freeform 44"/>
            <p:cNvSpPr>
              <a:spLocks/>
            </p:cNvSpPr>
            <p:nvPr/>
          </p:nvSpPr>
          <p:spPr bwMode="auto">
            <a:xfrm>
              <a:off x="1429" y="3355"/>
              <a:ext cx="209" cy="248"/>
            </a:xfrm>
            <a:custGeom>
              <a:avLst/>
              <a:gdLst>
                <a:gd name="T0" fmla="*/ 218 w 200"/>
                <a:gd name="T1" fmla="*/ 0 h 248"/>
                <a:gd name="T2" fmla="*/ 218 w 200"/>
                <a:gd name="T3" fmla="*/ 248 h 248"/>
                <a:gd name="T4" fmla="*/ 0 w 200"/>
                <a:gd name="T5" fmla="*/ 248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" h="248">
                  <a:moveTo>
                    <a:pt x="200" y="0"/>
                  </a:moveTo>
                  <a:lnTo>
                    <a:pt x="200" y="248"/>
                  </a:lnTo>
                  <a:lnTo>
                    <a:pt x="0" y="248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1" name="Text Box 45"/>
            <p:cNvSpPr txBox="1">
              <a:spLocks noChangeArrowheads="1"/>
            </p:cNvSpPr>
            <p:nvPr/>
          </p:nvSpPr>
          <p:spPr bwMode="auto">
            <a:xfrm>
              <a:off x="1099" y="3241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402" name="Freeform 46"/>
            <p:cNvSpPr>
              <a:spLocks/>
            </p:cNvSpPr>
            <p:nvPr/>
          </p:nvSpPr>
          <p:spPr bwMode="auto">
            <a:xfrm rot="-69955">
              <a:off x="1083" y="3541"/>
              <a:ext cx="350" cy="149"/>
            </a:xfrm>
            <a:custGeom>
              <a:avLst/>
              <a:gdLst>
                <a:gd name="T0" fmla="*/ 0 w 2280"/>
                <a:gd name="T1" fmla="*/ 19 h 590"/>
                <a:gd name="T2" fmla="*/ 4 w 2280"/>
                <a:gd name="T3" fmla="*/ 1 h 590"/>
                <a:gd name="T4" fmla="*/ 11 w 2280"/>
                <a:gd name="T5" fmla="*/ 36 h 590"/>
                <a:gd name="T6" fmla="*/ 17 w 2280"/>
                <a:gd name="T7" fmla="*/ 0 h 590"/>
                <a:gd name="T8" fmla="*/ 24 w 2280"/>
                <a:gd name="T9" fmla="*/ 36 h 590"/>
                <a:gd name="T10" fmla="*/ 30 w 2280"/>
                <a:gd name="T11" fmla="*/ 0 h 590"/>
                <a:gd name="T12" fmla="*/ 38 w 2280"/>
                <a:gd name="T13" fmla="*/ 36 h 590"/>
                <a:gd name="T14" fmla="*/ 43 w 2280"/>
                <a:gd name="T15" fmla="*/ 1 h 590"/>
                <a:gd name="T16" fmla="*/ 50 w 2280"/>
                <a:gd name="T17" fmla="*/ 38 h 590"/>
                <a:gd name="T18" fmla="*/ 54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3" name="Line 47"/>
            <p:cNvSpPr>
              <a:spLocks noChangeShapeType="1"/>
            </p:cNvSpPr>
            <p:nvPr/>
          </p:nvSpPr>
          <p:spPr bwMode="auto">
            <a:xfrm flipV="1">
              <a:off x="737" y="3620"/>
              <a:ext cx="348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4" name="Text Box 48"/>
            <p:cNvSpPr txBox="1">
              <a:spLocks noChangeArrowheads="1"/>
            </p:cNvSpPr>
            <p:nvPr/>
          </p:nvSpPr>
          <p:spPr bwMode="auto">
            <a:xfrm>
              <a:off x="170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INn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5405" name="Line 49"/>
            <p:cNvSpPr>
              <a:spLocks noChangeShapeType="1"/>
            </p:cNvSpPr>
            <p:nvPr/>
          </p:nvSpPr>
          <p:spPr bwMode="auto">
            <a:xfrm>
              <a:off x="320" y="2979"/>
              <a:ext cx="0" cy="5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367" name="AutoShape 50"/>
          <p:cNvSpPr>
            <a:spLocks noChangeArrowheads="1"/>
          </p:cNvSpPr>
          <p:nvPr/>
        </p:nvSpPr>
        <p:spPr bwMode="auto">
          <a:xfrm>
            <a:off x="5289550" y="3733800"/>
            <a:ext cx="730250" cy="915988"/>
          </a:xfrm>
          <a:prstGeom prst="upArrow">
            <a:avLst>
              <a:gd name="adj1" fmla="val 50000"/>
              <a:gd name="adj2" fmla="val 31359"/>
            </a:avLst>
          </a:prstGeom>
          <a:solidFill>
            <a:srgbClr val="6699FF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Summing Amplifier with “n” Identical Input Resistors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122840" y="1149223"/>
            <a:ext cx="82962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</a:rPr>
              <a:t>When </a:t>
            </a:r>
            <a:r>
              <a:rPr lang="en-GB" sz="2400" b="1" i="1" dirty="0" err="1">
                <a:latin typeface="Verdana" pitchFamily="34" charset="0"/>
              </a:rPr>
              <a:t>R</a:t>
            </a:r>
            <a:r>
              <a:rPr lang="en-GB" sz="2400" b="1" i="1" baseline="-25000" dirty="0" err="1">
                <a:latin typeface="Verdana" pitchFamily="34" charset="0"/>
              </a:rPr>
              <a:t>f</a:t>
            </a:r>
            <a:r>
              <a:rPr lang="en-GB" sz="2400" b="1" i="1" baseline="-25000" dirty="0">
                <a:latin typeface="Verdana" pitchFamily="34" charset="0"/>
              </a:rPr>
              <a:t> </a:t>
            </a:r>
            <a:r>
              <a:rPr lang="en-GB" sz="2400" baseline="-25000" dirty="0">
                <a:latin typeface="Verdana" pitchFamily="34" charset="0"/>
              </a:rPr>
              <a:t> </a:t>
            </a:r>
            <a:r>
              <a:rPr lang="en-GB" sz="2400" dirty="0">
                <a:latin typeface="Verdana" pitchFamily="34" charset="0"/>
              </a:rPr>
              <a:t>is larger</a:t>
            </a:r>
            <a:r>
              <a:rPr lang="en-GB" sz="2400" baseline="-25000" dirty="0">
                <a:latin typeface="Verdana" pitchFamily="34" charset="0"/>
              </a:rPr>
              <a:t> </a:t>
            </a:r>
            <a:r>
              <a:rPr lang="en-GB" sz="2400" dirty="0">
                <a:latin typeface="Verdana" pitchFamily="34" charset="0"/>
              </a:rPr>
              <a:t>than the input resistors, the amplifier has a gain of </a:t>
            </a:r>
            <a:r>
              <a:rPr lang="en-GB" sz="2400" b="1" i="1" dirty="0" err="1">
                <a:latin typeface="Verdana" pitchFamily="34" charset="0"/>
              </a:rPr>
              <a:t>R</a:t>
            </a:r>
            <a:r>
              <a:rPr lang="en-GB" sz="2400" b="1" i="1" baseline="-25000" dirty="0" err="1">
                <a:latin typeface="Verdana" pitchFamily="34" charset="0"/>
              </a:rPr>
              <a:t>f</a:t>
            </a:r>
            <a:r>
              <a:rPr lang="en-GB" sz="2400" b="1" i="1" baseline="-25000" dirty="0">
                <a:latin typeface="Verdana" pitchFamily="34" charset="0"/>
              </a:rPr>
              <a:t>  </a:t>
            </a:r>
            <a:r>
              <a:rPr lang="en-GB" sz="2400" b="1" i="1" dirty="0">
                <a:latin typeface="Verdana" pitchFamily="34" charset="0"/>
              </a:rPr>
              <a:t>/R</a:t>
            </a:r>
          </a:p>
          <a:p>
            <a:pPr eaLnBrk="1" hangingPunct="1">
              <a:buFontTx/>
              <a:buChar char="•"/>
            </a:pPr>
            <a:endParaRPr lang="en-GB" sz="1000" dirty="0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</a:rPr>
              <a:t>The general expression for the output is:</a:t>
            </a:r>
          </a:p>
        </p:txBody>
      </p: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1149350" y="3178176"/>
            <a:ext cx="6656388" cy="3643312"/>
            <a:chOff x="463" y="2025"/>
            <a:chExt cx="4193" cy="2295"/>
          </a:xfrm>
        </p:grpSpPr>
        <p:sp>
          <p:nvSpPr>
            <p:cNvPr id="16391" name="Rectangle 2"/>
            <p:cNvSpPr>
              <a:spLocks noChangeArrowheads="1"/>
            </p:cNvSpPr>
            <p:nvPr/>
          </p:nvSpPr>
          <p:spPr bwMode="auto">
            <a:xfrm>
              <a:off x="463" y="2025"/>
              <a:ext cx="4193" cy="229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392" name="AutoShape 3"/>
            <p:cNvSpPr>
              <a:spLocks noChangeArrowheads="1"/>
            </p:cNvSpPr>
            <p:nvPr/>
          </p:nvSpPr>
          <p:spPr bwMode="auto">
            <a:xfrm rot="5400000" flipH="1">
              <a:off x="2831" y="2869"/>
              <a:ext cx="845" cy="719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6393" name="Line 4"/>
            <p:cNvSpPr>
              <a:spLocks noChangeShapeType="1"/>
            </p:cNvSpPr>
            <p:nvPr/>
          </p:nvSpPr>
          <p:spPr bwMode="auto">
            <a:xfrm flipV="1">
              <a:off x="2304" y="3017"/>
              <a:ext cx="597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4" name="Line 5"/>
            <p:cNvSpPr>
              <a:spLocks noChangeShapeType="1"/>
            </p:cNvSpPr>
            <p:nvPr/>
          </p:nvSpPr>
          <p:spPr bwMode="auto">
            <a:xfrm flipV="1">
              <a:off x="2957" y="301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>
              <a:off x="3606" y="3225"/>
              <a:ext cx="578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 flipV="1">
              <a:off x="3241" y="277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3234" y="3452"/>
              <a:ext cx="0" cy="2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8" name="Freeform 9"/>
            <p:cNvSpPr>
              <a:spLocks/>
            </p:cNvSpPr>
            <p:nvPr/>
          </p:nvSpPr>
          <p:spPr bwMode="auto">
            <a:xfrm rot="-69955">
              <a:off x="3039" y="2413"/>
              <a:ext cx="362" cy="153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5 w 2280"/>
                <a:gd name="T9" fmla="*/ 38 h 590"/>
                <a:gd name="T10" fmla="*/ 32 w 2280"/>
                <a:gd name="T11" fmla="*/ 0 h 590"/>
                <a:gd name="T12" fmla="*/ 40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7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9" name="Freeform 10"/>
            <p:cNvSpPr>
              <a:spLocks/>
            </p:cNvSpPr>
            <p:nvPr/>
          </p:nvSpPr>
          <p:spPr bwMode="auto">
            <a:xfrm>
              <a:off x="2557" y="2497"/>
              <a:ext cx="475" cy="524"/>
            </a:xfrm>
            <a:custGeom>
              <a:avLst/>
              <a:gdLst>
                <a:gd name="T0" fmla="*/ 427 w 528"/>
                <a:gd name="T1" fmla="*/ 0 h 672"/>
                <a:gd name="T2" fmla="*/ 0 w 528"/>
                <a:gd name="T3" fmla="*/ 0 h 672"/>
                <a:gd name="T4" fmla="*/ 0 w 528"/>
                <a:gd name="T5" fmla="*/ 409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0" name="Freeform 11"/>
            <p:cNvSpPr>
              <a:spLocks/>
            </p:cNvSpPr>
            <p:nvPr/>
          </p:nvSpPr>
          <p:spPr bwMode="auto">
            <a:xfrm flipH="1">
              <a:off x="3395" y="2485"/>
              <a:ext cx="426" cy="738"/>
            </a:xfrm>
            <a:custGeom>
              <a:avLst/>
              <a:gdLst>
                <a:gd name="T0" fmla="*/ 344 w 528"/>
                <a:gd name="T1" fmla="*/ 0 h 672"/>
                <a:gd name="T2" fmla="*/ 0 w 528"/>
                <a:gd name="T3" fmla="*/ 0 h 672"/>
                <a:gd name="T4" fmla="*/ 0 w 528"/>
                <a:gd name="T5" fmla="*/ 8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1" name="Text Box 12"/>
            <p:cNvSpPr txBox="1">
              <a:spLocks noChangeArrowheads="1"/>
            </p:cNvSpPr>
            <p:nvPr/>
          </p:nvSpPr>
          <p:spPr bwMode="auto">
            <a:xfrm>
              <a:off x="2906" y="3334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3292" y="3528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03" name="Text Box 14"/>
            <p:cNvSpPr txBox="1">
              <a:spLocks noChangeArrowheads="1"/>
            </p:cNvSpPr>
            <p:nvPr/>
          </p:nvSpPr>
          <p:spPr bwMode="auto">
            <a:xfrm>
              <a:off x="3268" y="2771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3956" y="3263"/>
              <a:ext cx="4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6405" name="Group 16"/>
            <p:cNvGrpSpPr>
              <a:grpSpLocks/>
            </p:cNvGrpSpPr>
            <p:nvPr/>
          </p:nvGrpSpPr>
          <p:grpSpPr bwMode="auto">
            <a:xfrm>
              <a:off x="2497" y="3681"/>
              <a:ext cx="186" cy="88"/>
              <a:chOff x="3032" y="2512"/>
              <a:chExt cx="192" cy="108"/>
            </a:xfrm>
          </p:grpSpPr>
          <p:sp>
            <p:nvSpPr>
              <p:cNvPr id="16430" name="Line 17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31" name="Line 18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32" name="Line 19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06" name="Text Box 20"/>
            <p:cNvSpPr txBox="1">
              <a:spLocks noChangeArrowheads="1"/>
            </p:cNvSpPr>
            <p:nvPr/>
          </p:nvSpPr>
          <p:spPr bwMode="auto">
            <a:xfrm>
              <a:off x="3067" y="2137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1702" y="2092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8" name="Freeform 22"/>
            <p:cNvSpPr>
              <a:spLocks/>
            </p:cNvSpPr>
            <p:nvPr/>
          </p:nvSpPr>
          <p:spPr bwMode="auto">
            <a:xfrm rot="-69955">
              <a:off x="1694" y="2348"/>
              <a:ext cx="363" cy="153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6 w 2280"/>
                <a:gd name="T9" fmla="*/ 38 h 590"/>
                <a:gd name="T10" fmla="*/ 32 w 2280"/>
                <a:gd name="T11" fmla="*/ 0 h 590"/>
                <a:gd name="T12" fmla="*/ 41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9" name="Freeform 23"/>
            <p:cNvSpPr>
              <a:spLocks/>
            </p:cNvSpPr>
            <p:nvPr/>
          </p:nvSpPr>
          <p:spPr bwMode="auto">
            <a:xfrm>
              <a:off x="2581" y="3484"/>
              <a:ext cx="302" cy="194"/>
            </a:xfrm>
            <a:custGeom>
              <a:avLst/>
              <a:gdLst>
                <a:gd name="T0" fmla="*/ 0 w 312"/>
                <a:gd name="T1" fmla="*/ 157 h 240"/>
                <a:gd name="T2" fmla="*/ 0 w 312"/>
                <a:gd name="T3" fmla="*/ 0 h 240"/>
                <a:gd name="T4" fmla="*/ 29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0" name="Text Box 24"/>
            <p:cNvSpPr txBox="1">
              <a:spLocks noChangeArrowheads="1"/>
            </p:cNvSpPr>
            <p:nvPr/>
          </p:nvSpPr>
          <p:spPr bwMode="auto">
            <a:xfrm>
              <a:off x="1684" y="2903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11" name="Freeform 25"/>
            <p:cNvSpPr>
              <a:spLocks/>
            </p:cNvSpPr>
            <p:nvPr/>
          </p:nvSpPr>
          <p:spPr bwMode="auto">
            <a:xfrm rot="-69955">
              <a:off x="1655" y="3195"/>
              <a:ext cx="363" cy="152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7 h 590"/>
                <a:gd name="T6" fmla="*/ 18 w 2280"/>
                <a:gd name="T7" fmla="*/ 0 h 590"/>
                <a:gd name="T8" fmla="*/ 26 w 2280"/>
                <a:gd name="T9" fmla="*/ 38 h 590"/>
                <a:gd name="T10" fmla="*/ 32 w 2280"/>
                <a:gd name="T11" fmla="*/ 0 h 590"/>
                <a:gd name="T12" fmla="*/ 41 w 2280"/>
                <a:gd name="T13" fmla="*/ 37 h 590"/>
                <a:gd name="T14" fmla="*/ 46 w 2280"/>
                <a:gd name="T15" fmla="*/ 1 h 590"/>
                <a:gd name="T16" fmla="*/ 54 w 2280"/>
                <a:gd name="T17" fmla="*/ 39 h 590"/>
                <a:gd name="T18" fmla="*/ 5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V="1">
              <a:off x="1333" y="2429"/>
              <a:ext cx="363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V="1">
              <a:off x="1303" y="3276"/>
              <a:ext cx="361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4" name="Text Box 28"/>
            <p:cNvSpPr txBox="1">
              <a:spLocks noChangeArrowheads="1"/>
            </p:cNvSpPr>
            <p:nvPr/>
          </p:nvSpPr>
          <p:spPr bwMode="auto">
            <a:xfrm>
              <a:off x="752" y="2211"/>
              <a:ext cx="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749" y="3077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IN3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1703" y="2474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 dirty="0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17" name="Freeform 31"/>
            <p:cNvSpPr>
              <a:spLocks/>
            </p:cNvSpPr>
            <p:nvPr/>
          </p:nvSpPr>
          <p:spPr bwMode="auto">
            <a:xfrm rot="-69955">
              <a:off x="1647" y="2761"/>
              <a:ext cx="363" cy="154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6 w 2280"/>
                <a:gd name="T9" fmla="*/ 39 h 590"/>
                <a:gd name="T10" fmla="*/ 32 w 2280"/>
                <a:gd name="T11" fmla="*/ 0 h 590"/>
                <a:gd name="T12" fmla="*/ 41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8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8" name="Line 32"/>
            <p:cNvSpPr>
              <a:spLocks noChangeShapeType="1"/>
            </p:cNvSpPr>
            <p:nvPr/>
          </p:nvSpPr>
          <p:spPr bwMode="auto">
            <a:xfrm flipV="1">
              <a:off x="1286" y="2843"/>
              <a:ext cx="363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9" name="Text Box 33"/>
            <p:cNvSpPr txBox="1">
              <a:spLocks noChangeArrowheads="1"/>
            </p:cNvSpPr>
            <p:nvPr/>
          </p:nvSpPr>
          <p:spPr bwMode="auto">
            <a:xfrm>
              <a:off x="733" y="2635"/>
              <a:ext cx="5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6420" name="Line 34"/>
            <p:cNvSpPr>
              <a:spLocks noChangeShapeType="1"/>
            </p:cNvSpPr>
            <p:nvPr/>
          </p:nvSpPr>
          <p:spPr bwMode="auto">
            <a:xfrm flipH="1">
              <a:off x="2006" y="2824"/>
              <a:ext cx="288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1" name="Line 35"/>
            <p:cNvSpPr>
              <a:spLocks noChangeShapeType="1"/>
            </p:cNvSpPr>
            <p:nvPr/>
          </p:nvSpPr>
          <p:spPr bwMode="auto">
            <a:xfrm flipH="1">
              <a:off x="2014" y="3263"/>
              <a:ext cx="285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2" name="Freeform 36"/>
            <p:cNvSpPr>
              <a:spLocks/>
            </p:cNvSpPr>
            <p:nvPr/>
          </p:nvSpPr>
          <p:spPr bwMode="auto">
            <a:xfrm>
              <a:off x="2053" y="2403"/>
              <a:ext cx="253" cy="1020"/>
            </a:xfrm>
            <a:custGeom>
              <a:avLst/>
              <a:gdLst>
                <a:gd name="T0" fmla="*/ 0 w 232"/>
                <a:gd name="T1" fmla="*/ 0 h 992"/>
                <a:gd name="T2" fmla="*/ 276 w 232"/>
                <a:gd name="T3" fmla="*/ 0 h 992"/>
                <a:gd name="T4" fmla="*/ 276 w 232"/>
                <a:gd name="T5" fmla="*/ 1049 h 9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992">
                  <a:moveTo>
                    <a:pt x="0" y="0"/>
                  </a:moveTo>
                  <a:lnTo>
                    <a:pt x="232" y="0"/>
                  </a:lnTo>
                  <a:lnTo>
                    <a:pt x="232" y="992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3" name="Line 37"/>
            <p:cNvSpPr>
              <a:spLocks noChangeShapeType="1"/>
            </p:cNvSpPr>
            <p:nvPr/>
          </p:nvSpPr>
          <p:spPr bwMode="auto">
            <a:xfrm>
              <a:off x="2306" y="3465"/>
              <a:ext cx="0" cy="33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4" name="Freeform 38"/>
            <p:cNvSpPr>
              <a:spLocks/>
            </p:cNvSpPr>
            <p:nvPr/>
          </p:nvSpPr>
          <p:spPr bwMode="auto">
            <a:xfrm>
              <a:off x="2088" y="3810"/>
              <a:ext cx="218" cy="255"/>
            </a:xfrm>
            <a:custGeom>
              <a:avLst/>
              <a:gdLst>
                <a:gd name="T0" fmla="*/ 238 w 200"/>
                <a:gd name="T1" fmla="*/ 0 h 248"/>
                <a:gd name="T2" fmla="*/ 238 w 200"/>
                <a:gd name="T3" fmla="*/ 262 h 248"/>
                <a:gd name="T4" fmla="*/ 0 w 200"/>
                <a:gd name="T5" fmla="*/ 262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" h="248">
                  <a:moveTo>
                    <a:pt x="200" y="0"/>
                  </a:moveTo>
                  <a:lnTo>
                    <a:pt x="200" y="248"/>
                  </a:lnTo>
                  <a:lnTo>
                    <a:pt x="0" y="248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5" name="Text Box 39"/>
            <p:cNvSpPr txBox="1">
              <a:spLocks noChangeArrowheads="1"/>
            </p:cNvSpPr>
            <p:nvPr/>
          </p:nvSpPr>
          <p:spPr bwMode="auto">
            <a:xfrm>
              <a:off x="1745" y="3693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26" name="Freeform 40"/>
            <p:cNvSpPr>
              <a:spLocks/>
            </p:cNvSpPr>
            <p:nvPr/>
          </p:nvSpPr>
          <p:spPr bwMode="auto">
            <a:xfrm rot="-69955">
              <a:off x="1729" y="4001"/>
              <a:ext cx="363" cy="153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6 w 2280"/>
                <a:gd name="T9" fmla="*/ 38 h 590"/>
                <a:gd name="T10" fmla="*/ 32 w 2280"/>
                <a:gd name="T11" fmla="*/ 0 h 590"/>
                <a:gd name="T12" fmla="*/ 41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7" name="Line 41"/>
            <p:cNvSpPr>
              <a:spLocks noChangeShapeType="1"/>
            </p:cNvSpPr>
            <p:nvPr/>
          </p:nvSpPr>
          <p:spPr bwMode="auto">
            <a:xfrm flipV="1">
              <a:off x="1368" y="4082"/>
              <a:ext cx="363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8" name="Text Box 42"/>
            <p:cNvSpPr txBox="1">
              <a:spLocks noChangeArrowheads="1"/>
            </p:cNvSpPr>
            <p:nvPr/>
          </p:nvSpPr>
          <p:spPr bwMode="auto">
            <a:xfrm>
              <a:off x="779" y="3914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INn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>
              <a:off x="1048" y="3448"/>
              <a:ext cx="0" cy="4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14955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22003"/>
              </p:ext>
            </p:extLst>
          </p:nvPr>
        </p:nvGraphicFramePr>
        <p:xfrm>
          <a:off x="1154113" y="2614236"/>
          <a:ext cx="66516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3" imgW="3162300" imgH="469900" progId="Equation.3">
                  <p:embed/>
                </p:oleObj>
              </mc:Choice>
              <mc:Fallback>
                <p:oleObj name="Equation" r:id="rId3" imgW="31623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614236"/>
                        <a:ext cx="6651625" cy="9874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99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Summing Amplifier with Gain Greater Than Unity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791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Multi-channel Scaling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0" y="3308350"/>
            <a:ext cx="9144000" cy="323056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53645" name="Group 45"/>
          <p:cNvGrpSpPr>
            <a:grpSpLocks/>
          </p:cNvGrpSpPr>
          <p:nvPr/>
        </p:nvGrpSpPr>
        <p:grpSpPr bwMode="auto">
          <a:xfrm>
            <a:off x="904875" y="3398838"/>
            <a:ext cx="7489825" cy="2562225"/>
            <a:chOff x="104" y="1970"/>
            <a:chExt cx="4663" cy="1614"/>
          </a:xfrm>
        </p:grpSpPr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104" y="1976"/>
              <a:ext cx="4576" cy="16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418" name="AutoShape 8"/>
            <p:cNvSpPr>
              <a:spLocks noChangeArrowheads="1"/>
            </p:cNvSpPr>
            <p:nvPr/>
          </p:nvSpPr>
          <p:spPr bwMode="auto">
            <a:xfrm rot="5400000" flipH="1">
              <a:off x="3104" y="2691"/>
              <a:ext cx="674" cy="697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 flipV="1">
              <a:off x="2521" y="2872"/>
              <a:ext cx="578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flipV="1">
              <a:off x="3154" y="2872"/>
              <a:ext cx="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3782" y="3037"/>
              <a:ext cx="561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flipV="1">
              <a:off x="3428" y="2680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3422" y="3219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4" name="Freeform 14"/>
            <p:cNvSpPr>
              <a:spLocks/>
            </p:cNvSpPr>
            <p:nvPr/>
          </p:nvSpPr>
          <p:spPr bwMode="auto">
            <a:xfrm rot="-69955">
              <a:off x="3233" y="2389"/>
              <a:ext cx="351" cy="123"/>
            </a:xfrm>
            <a:custGeom>
              <a:avLst/>
              <a:gdLst>
                <a:gd name="T0" fmla="*/ 0 w 2280"/>
                <a:gd name="T1" fmla="*/ 13 h 590"/>
                <a:gd name="T2" fmla="*/ 4 w 2280"/>
                <a:gd name="T3" fmla="*/ 0 h 590"/>
                <a:gd name="T4" fmla="*/ 11 w 2280"/>
                <a:gd name="T5" fmla="*/ 24 h 590"/>
                <a:gd name="T6" fmla="*/ 17 w 2280"/>
                <a:gd name="T7" fmla="*/ 0 h 590"/>
                <a:gd name="T8" fmla="*/ 24 w 2280"/>
                <a:gd name="T9" fmla="*/ 25 h 590"/>
                <a:gd name="T10" fmla="*/ 30 w 2280"/>
                <a:gd name="T11" fmla="*/ 0 h 590"/>
                <a:gd name="T12" fmla="*/ 38 w 2280"/>
                <a:gd name="T13" fmla="*/ 24 h 590"/>
                <a:gd name="T14" fmla="*/ 43 w 2280"/>
                <a:gd name="T15" fmla="*/ 0 h 590"/>
                <a:gd name="T16" fmla="*/ 50 w 2280"/>
                <a:gd name="T17" fmla="*/ 26 h 590"/>
                <a:gd name="T18" fmla="*/ 54 w 2280"/>
                <a:gd name="T19" fmla="*/ 11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5" name="Freeform 15"/>
            <p:cNvSpPr>
              <a:spLocks/>
            </p:cNvSpPr>
            <p:nvPr/>
          </p:nvSpPr>
          <p:spPr bwMode="auto">
            <a:xfrm>
              <a:off x="2766" y="2457"/>
              <a:ext cx="461" cy="418"/>
            </a:xfrm>
            <a:custGeom>
              <a:avLst/>
              <a:gdLst>
                <a:gd name="T0" fmla="*/ 403 w 528"/>
                <a:gd name="T1" fmla="*/ 0 h 672"/>
                <a:gd name="T2" fmla="*/ 0 w 528"/>
                <a:gd name="T3" fmla="*/ 0 h 672"/>
                <a:gd name="T4" fmla="*/ 0 w 528"/>
                <a:gd name="T5" fmla="*/ 26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6" name="Freeform 16"/>
            <p:cNvSpPr>
              <a:spLocks/>
            </p:cNvSpPr>
            <p:nvPr/>
          </p:nvSpPr>
          <p:spPr bwMode="auto">
            <a:xfrm flipH="1">
              <a:off x="3578" y="2447"/>
              <a:ext cx="412" cy="589"/>
            </a:xfrm>
            <a:custGeom>
              <a:avLst/>
              <a:gdLst>
                <a:gd name="T0" fmla="*/ 321 w 528"/>
                <a:gd name="T1" fmla="*/ 0 h 672"/>
                <a:gd name="T2" fmla="*/ 0 w 528"/>
                <a:gd name="T3" fmla="*/ 0 h 672"/>
                <a:gd name="T4" fmla="*/ 0 w 528"/>
                <a:gd name="T5" fmla="*/ 516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3073" y="30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439" y="3279"/>
              <a:ext cx="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455" y="2580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+V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17430" name="Group 20"/>
            <p:cNvGrpSpPr>
              <a:grpSpLocks/>
            </p:cNvGrpSpPr>
            <p:nvPr/>
          </p:nvGrpSpPr>
          <p:grpSpPr bwMode="auto">
            <a:xfrm>
              <a:off x="2707" y="3402"/>
              <a:ext cx="181" cy="69"/>
              <a:chOff x="3032" y="2512"/>
              <a:chExt cx="192" cy="108"/>
            </a:xfrm>
          </p:grpSpPr>
          <p:sp>
            <p:nvSpPr>
              <p:cNvPr id="17449" name="Line 21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50" name="Line 22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51" name="Line 23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31" name="Text Box 24"/>
            <p:cNvSpPr txBox="1">
              <a:spLocks noChangeArrowheads="1"/>
            </p:cNvSpPr>
            <p:nvPr/>
          </p:nvSpPr>
          <p:spPr bwMode="auto">
            <a:xfrm>
              <a:off x="1790" y="2107"/>
              <a:ext cx="6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CC"/>
                  </a:solidFill>
                  <a:latin typeface="Times New Roman" pitchFamily="18" charset="0"/>
                </a:rPr>
                <a:t>2 k</a:t>
              </a:r>
              <a:r>
                <a:rPr lang="en-GB" sz="20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0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32" name="Freeform 25"/>
            <p:cNvSpPr>
              <a:spLocks/>
            </p:cNvSpPr>
            <p:nvPr/>
          </p:nvSpPr>
          <p:spPr bwMode="auto">
            <a:xfrm rot="-69955">
              <a:off x="1929" y="2338"/>
              <a:ext cx="352" cy="122"/>
            </a:xfrm>
            <a:custGeom>
              <a:avLst/>
              <a:gdLst>
                <a:gd name="T0" fmla="*/ 0 w 2280"/>
                <a:gd name="T1" fmla="*/ 13 h 590"/>
                <a:gd name="T2" fmla="*/ 4 w 2280"/>
                <a:gd name="T3" fmla="*/ 0 h 590"/>
                <a:gd name="T4" fmla="*/ 11 w 2280"/>
                <a:gd name="T5" fmla="*/ 24 h 590"/>
                <a:gd name="T6" fmla="*/ 17 w 2280"/>
                <a:gd name="T7" fmla="*/ 0 h 590"/>
                <a:gd name="T8" fmla="*/ 24 w 2280"/>
                <a:gd name="T9" fmla="*/ 24 h 590"/>
                <a:gd name="T10" fmla="*/ 31 w 2280"/>
                <a:gd name="T11" fmla="*/ 0 h 590"/>
                <a:gd name="T12" fmla="*/ 38 w 2280"/>
                <a:gd name="T13" fmla="*/ 24 h 590"/>
                <a:gd name="T14" fmla="*/ 44 w 2280"/>
                <a:gd name="T15" fmla="*/ 0 h 590"/>
                <a:gd name="T16" fmla="*/ 50 w 2280"/>
                <a:gd name="T17" fmla="*/ 25 h 590"/>
                <a:gd name="T18" fmla="*/ 54 w 2280"/>
                <a:gd name="T19" fmla="*/ 11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3" name="Freeform 26"/>
            <p:cNvSpPr>
              <a:spLocks/>
            </p:cNvSpPr>
            <p:nvPr/>
          </p:nvSpPr>
          <p:spPr bwMode="auto">
            <a:xfrm>
              <a:off x="2789" y="3244"/>
              <a:ext cx="292" cy="155"/>
            </a:xfrm>
            <a:custGeom>
              <a:avLst/>
              <a:gdLst>
                <a:gd name="T0" fmla="*/ 0 w 312"/>
                <a:gd name="T1" fmla="*/ 100 h 240"/>
                <a:gd name="T2" fmla="*/ 0 w 312"/>
                <a:gd name="T3" fmla="*/ 0 h 240"/>
                <a:gd name="T4" fmla="*/ 273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4" name="Freeform 27"/>
            <p:cNvSpPr>
              <a:spLocks/>
            </p:cNvSpPr>
            <p:nvPr/>
          </p:nvSpPr>
          <p:spPr bwMode="auto">
            <a:xfrm rot="-69955">
              <a:off x="1892" y="3138"/>
              <a:ext cx="351" cy="122"/>
            </a:xfrm>
            <a:custGeom>
              <a:avLst/>
              <a:gdLst>
                <a:gd name="T0" fmla="*/ 0 w 2280"/>
                <a:gd name="T1" fmla="*/ 13 h 590"/>
                <a:gd name="T2" fmla="*/ 4 w 2280"/>
                <a:gd name="T3" fmla="*/ 0 h 590"/>
                <a:gd name="T4" fmla="*/ 11 w 2280"/>
                <a:gd name="T5" fmla="*/ 24 h 590"/>
                <a:gd name="T6" fmla="*/ 17 w 2280"/>
                <a:gd name="T7" fmla="*/ 0 h 590"/>
                <a:gd name="T8" fmla="*/ 24 w 2280"/>
                <a:gd name="T9" fmla="*/ 24 h 590"/>
                <a:gd name="T10" fmla="*/ 30 w 2280"/>
                <a:gd name="T11" fmla="*/ 0 h 590"/>
                <a:gd name="T12" fmla="*/ 38 w 2280"/>
                <a:gd name="T13" fmla="*/ 24 h 590"/>
                <a:gd name="T14" fmla="*/ 43 w 2280"/>
                <a:gd name="T15" fmla="*/ 0 h 590"/>
                <a:gd name="T16" fmla="*/ 50 w 2280"/>
                <a:gd name="T17" fmla="*/ 25 h 590"/>
                <a:gd name="T18" fmla="*/ 54 w 2280"/>
                <a:gd name="T19" fmla="*/ 11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5" name="Line 28"/>
            <p:cNvSpPr>
              <a:spLocks noChangeShapeType="1"/>
            </p:cNvSpPr>
            <p:nvPr/>
          </p:nvSpPr>
          <p:spPr bwMode="auto">
            <a:xfrm flipV="1">
              <a:off x="1579" y="2402"/>
              <a:ext cx="35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6" name="Line 29"/>
            <p:cNvSpPr>
              <a:spLocks noChangeShapeType="1"/>
            </p:cNvSpPr>
            <p:nvPr/>
          </p:nvSpPr>
          <p:spPr bwMode="auto">
            <a:xfrm flipV="1">
              <a:off x="1549" y="3203"/>
              <a:ext cx="351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7" name="Text Box 30"/>
            <p:cNvSpPr txBox="1">
              <a:spLocks noChangeArrowheads="1"/>
            </p:cNvSpPr>
            <p:nvPr/>
          </p:nvSpPr>
          <p:spPr bwMode="auto">
            <a:xfrm>
              <a:off x="908" y="222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38" name="Text Box 31"/>
            <p:cNvSpPr txBox="1">
              <a:spLocks noChangeArrowheads="1"/>
            </p:cNvSpPr>
            <p:nvPr/>
          </p:nvSpPr>
          <p:spPr bwMode="auto">
            <a:xfrm>
              <a:off x="914" y="3044"/>
              <a:ext cx="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IN3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39" name="Freeform 32"/>
            <p:cNvSpPr>
              <a:spLocks/>
            </p:cNvSpPr>
            <p:nvPr/>
          </p:nvSpPr>
          <p:spPr bwMode="auto">
            <a:xfrm rot="-69955">
              <a:off x="1883" y="2733"/>
              <a:ext cx="352" cy="123"/>
            </a:xfrm>
            <a:custGeom>
              <a:avLst/>
              <a:gdLst>
                <a:gd name="T0" fmla="*/ 0 w 2280"/>
                <a:gd name="T1" fmla="*/ 13 h 590"/>
                <a:gd name="T2" fmla="*/ 4 w 2280"/>
                <a:gd name="T3" fmla="*/ 0 h 590"/>
                <a:gd name="T4" fmla="*/ 11 w 2280"/>
                <a:gd name="T5" fmla="*/ 24 h 590"/>
                <a:gd name="T6" fmla="*/ 17 w 2280"/>
                <a:gd name="T7" fmla="*/ 0 h 590"/>
                <a:gd name="T8" fmla="*/ 24 w 2280"/>
                <a:gd name="T9" fmla="*/ 25 h 590"/>
                <a:gd name="T10" fmla="*/ 31 w 2280"/>
                <a:gd name="T11" fmla="*/ 0 h 590"/>
                <a:gd name="T12" fmla="*/ 38 w 2280"/>
                <a:gd name="T13" fmla="*/ 24 h 590"/>
                <a:gd name="T14" fmla="*/ 44 w 2280"/>
                <a:gd name="T15" fmla="*/ 0 h 590"/>
                <a:gd name="T16" fmla="*/ 50 w 2280"/>
                <a:gd name="T17" fmla="*/ 26 h 590"/>
                <a:gd name="T18" fmla="*/ 54 w 2280"/>
                <a:gd name="T19" fmla="*/ 11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0" name="Line 33"/>
            <p:cNvSpPr>
              <a:spLocks noChangeShapeType="1"/>
            </p:cNvSpPr>
            <p:nvPr/>
          </p:nvSpPr>
          <p:spPr bwMode="auto">
            <a:xfrm flipV="1">
              <a:off x="1534" y="2799"/>
              <a:ext cx="351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1" name="Text Box 34"/>
            <p:cNvSpPr txBox="1">
              <a:spLocks noChangeArrowheads="1"/>
            </p:cNvSpPr>
            <p:nvPr/>
          </p:nvSpPr>
          <p:spPr bwMode="auto">
            <a:xfrm>
              <a:off x="918" y="2632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42" name="Line 35"/>
            <p:cNvSpPr>
              <a:spLocks noChangeShapeType="1"/>
            </p:cNvSpPr>
            <p:nvPr/>
          </p:nvSpPr>
          <p:spPr bwMode="auto">
            <a:xfrm flipH="1">
              <a:off x="2232" y="2783"/>
              <a:ext cx="279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3" name="Freeform 36"/>
            <p:cNvSpPr>
              <a:spLocks/>
            </p:cNvSpPr>
            <p:nvPr/>
          </p:nvSpPr>
          <p:spPr bwMode="auto">
            <a:xfrm>
              <a:off x="2251" y="2388"/>
              <a:ext cx="271" cy="814"/>
            </a:xfrm>
            <a:custGeom>
              <a:avLst/>
              <a:gdLst>
                <a:gd name="T0" fmla="*/ 30 w 240"/>
                <a:gd name="T1" fmla="*/ 0 h 864"/>
                <a:gd name="T2" fmla="*/ 306 w 240"/>
                <a:gd name="T3" fmla="*/ 0 h 864"/>
                <a:gd name="T4" fmla="*/ 306 w 240"/>
                <a:gd name="T5" fmla="*/ 767 h 864"/>
                <a:gd name="T6" fmla="*/ 0 w 240"/>
                <a:gd name="T7" fmla="*/ 767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864">
                  <a:moveTo>
                    <a:pt x="24" y="0"/>
                  </a:moveTo>
                  <a:lnTo>
                    <a:pt x="240" y="0"/>
                  </a:lnTo>
                  <a:lnTo>
                    <a:pt x="240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4" name="Text Box 37"/>
            <p:cNvSpPr txBox="1">
              <a:spLocks noChangeArrowheads="1"/>
            </p:cNvSpPr>
            <p:nvPr/>
          </p:nvSpPr>
          <p:spPr bwMode="auto">
            <a:xfrm>
              <a:off x="1768" y="2507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CC"/>
                  </a:solidFill>
                  <a:latin typeface="Times New Roman" pitchFamily="18" charset="0"/>
                </a:rPr>
                <a:t>5 k</a:t>
              </a:r>
              <a:r>
                <a:rPr lang="en-GB" sz="20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0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45" name="Text Box 38"/>
            <p:cNvSpPr txBox="1">
              <a:spLocks noChangeArrowheads="1"/>
            </p:cNvSpPr>
            <p:nvPr/>
          </p:nvSpPr>
          <p:spPr bwMode="auto">
            <a:xfrm>
              <a:off x="1711" y="2908"/>
              <a:ext cx="8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CC"/>
                  </a:solidFill>
                  <a:latin typeface="Times New Roman" pitchFamily="18" charset="0"/>
                </a:rPr>
                <a:t>10 k</a:t>
              </a:r>
              <a:r>
                <a:rPr lang="en-GB" sz="20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0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46" name="Text Box 39"/>
            <p:cNvSpPr txBox="1">
              <a:spLocks noChangeArrowheads="1"/>
            </p:cNvSpPr>
            <p:nvPr/>
          </p:nvSpPr>
          <p:spPr bwMode="auto">
            <a:xfrm>
              <a:off x="2820" y="2164"/>
              <a:ext cx="12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6600CC"/>
                  </a:solidFill>
                  <a:latin typeface="Times New Roman" pitchFamily="18" charset="0"/>
                </a:rPr>
                <a:t>f</a:t>
              </a:r>
              <a:r>
                <a:rPr lang="en-GB" sz="2000" b="1" i="1">
                  <a:solidFill>
                    <a:srgbClr val="6600CC"/>
                  </a:solidFill>
                  <a:latin typeface="Times New Roman" pitchFamily="18" charset="0"/>
                </a:rPr>
                <a:t> = 20 k</a:t>
              </a:r>
              <a:r>
                <a:rPr lang="en-GB" sz="20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0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47" name="Text Box 42"/>
            <p:cNvSpPr txBox="1">
              <a:spLocks noChangeArrowheads="1"/>
            </p:cNvSpPr>
            <p:nvPr/>
          </p:nvSpPr>
          <p:spPr bwMode="auto">
            <a:xfrm>
              <a:off x="4078" y="3044"/>
              <a:ext cx="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17448" name="Text Box 44"/>
            <p:cNvSpPr txBox="1">
              <a:spLocks noChangeArrowheads="1"/>
            </p:cNvSpPr>
            <p:nvPr/>
          </p:nvSpPr>
          <p:spPr bwMode="auto">
            <a:xfrm>
              <a:off x="134" y="1970"/>
              <a:ext cx="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accent2"/>
                  </a:solidFill>
                  <a:latin typeface="Times New Roman" pitchFamily="18" charset="0"/>
                </a:rPr>
                <a:t>Example:</a:t>
              </a:r>
            </a:p>
          </p:txBody>
        </p:sp>
      </p:grp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49563" y="863664"/>
            <a:ext cx="859485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i="1" dirty="0">
                <a:solidFill>
                  <a:srgbClr val="FFFF99"/>
                </a:solidFill>
                <a:latin typeface="Verdana" pitchFamily="34" charset="0"/>
              </a:rPr>
              <a:t>By using different values of R</a:t>
            </a:r>
            <a:r>
              <a:rPr lang="en-GB" sz="2400" i="1" baseline="-25000" dirty="0">
                <a:solidFill>
                  <a:srgbClr val="FFFF99"/>
                </a:solidFill>
                <a:latin typeface="Verdana" pitchFamily="34" charset="0"/>
              </a:rPr>
              <a:t>1</a:t>
            </a:r>
            <a:r>
              <a:rPr lang="en-GB" sz="2400" i="1" dirty="0">
                <a:solidFill>
                  <a:srgbClr val="FFFF99"/>
                </a:solidFill>
                <a:latin typeface="Verdana" pitchFamily="34" charset="0"/>
              </a:rPr>
              <a:t>, R</a:t>
            </a:r>
            <a:r>
              <a:rPr lang="en-GB" sz="2400" i="1" baseline="-25000" dirty="0">
                <a:solidFill>
                  <a:srgbClr val="FFFF99"/>
                </a:solidFill>
                <a:latin typeface="Verdana" pitchFamily="34" charset="0"/>
              </a:rPr>
              <a:t>2</a:t>
            </a:r>
            <a:r>
              <a:rPr lang="en-GB" sz="2400" i="1" dirty="0">
                <a:solidFill>
                  <a:srgbClr val="FFFF99"/>
                </a:solidFill>
                <a:latin typeface="Verdana" pitchFamily="34" charset="0"/>
              </a:rPr>
              <a:t>, R</a:t>
            </a:r>
            <a:r>
              <a:rPr lang="en-GB" sz="2400" i="1" baseline="-25000" dirty="0">
                <a:solidFill>
                  <a:srgbClr val="FFFF99"/>
                </a:solidFill>
                <a:latin typeface="Verdana" pitchFamily="34" charset="0"/>
              </a:rPr>
              <a:t>3</a:t>
            </a:r>
            <a:r>
              <a:rPr lang="en-GB" sz="2400" i="1" dirty="0">
                <a:solidFill>
                  <a:srgbClr val="FFFF99"/>
                </a:solidFill>
                <a:latin typeface="Verdana" pitchFamily="34" charset="0"/>
              </a:rPr>
              <a:t> …….</a:t>
            </a:r>
            <a:r>
              <a:rPr lang="en-GB" sz="2400" i="1" dirty="0" err="1">
                <a:solidFill>
                  <a:srgbClr val="FFFF99"/>
                </a:solidFill>
                <a:latin typeface="Verdana" pitchFamily="34" charset="0"/>
              </a:rPr>
              <a:t>R</a:t>
            </a:r>
            <a:r>
              <a:rPr lang="en-GB" sz="2400" i="1" baseline="-25000" dirty="0" err="1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GB" sz="2400" i="1" dirty="0">
                <a:solidFill>
                  <a:srgbClr val="FFFF99"/>
                </a:solidFill>
                <a:latin typeface="Verdana" pitchFamily="34" charset="0"/>
              </a:rPr>
              <a:t>, the inputs of a summing amplifier can be subjected to different voltage gains</a:t>
            </a:r>
          </a:p>
          <a:p>
            <a:pPr eaLnBrk="1" hangingPunct="1">
              <a:buFontTx/>
              <a:buChar char="•"/>
            </a:pPr>
            <a:endParaRPr lang="en-GB" sz="1000" i="1" dirty="0">
              <a:solidFill>
                <a:srgbClr val="FFFF99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400" i="1" dirty="0">
                <a:latin typeface="Verdana" pitchFamily="34" charset="0"/>
              </a:rPr>
              <a:t>The output voltage can thus be expressed as:</a:t>
            </a:r>
            <a:endParaRPr lang="en-GB" sz="2400" i="1" dirty="0">
              <a:solidFill>
                <a:srgbClr val="6600CC"/>
              </a:solidFill>
              <a:latin typeface="Verdana" pitchFamily="34" charset="0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08968"/>
              </p:ext>
            </p:extLst>
          </p:nvPr>
        </p:nvGraphicFramePr>
        <p:xfrm>
          <a:off x="1656188" y="2495423"/>
          <a:ext cx="7346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5448300" imgH="723900" progId="Equation.3">
                  <p:embed/>
                </p:oleObj>
              </mc:Choice>
              <mc:Fallback>
                <p:oleObj name="Equation" r:id="rId3" imgW="54483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88" y="2495423"/>
                        <a:ext cx="7346950" cy="977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32126"/>
              </p:ext>
            </p:extLst>
          </p:nvPr>
        </p:nvGraphicFramePr>
        <p:xfrm>
          <a:off x="751257" y="5913248"/>
          <a:ext cx="6783399" cy="60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3835400" imgH="342900" progId="Equation.3">
                  <p:embed/>
                </p:oleObj>
              </mc:Choice>
              <mc:Fallback>
                <p:oleObj name="Equation" r:id="rId5" imgW="3835400" imgH="342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7" y="5913248"/>
                        <a:ext cx="6783399" cy="609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6" grpId="0" animBg="1"/>
      <p:bldP spid="1536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95300" y="100013"/>
            <a:ext cx="238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 23-3</a:t>
            </a:r>
          </a:p>
        </p:txBody>
      </p:sp>
      <p:grpSp>
        <p:nvGrpSpPr>
          <p:cNvPr id="18436" name="Group 181"/>
          <p:cNvGrpSpPr>
            <a:grpSpLocks/>
          </p:cNvGrpSpPr>
          <p:nvPr/>
        </p:nvGrpSpPr>
        <p:grpSpPr bwMode="auto">
          <a:xfrm>
            <a:off x="534988" y="1227138"/>
            <a:ext cx="6970712" cy="3297237"/>
            <a:chOff x="545" y="739"/>
            <a:chExt cx="4391" cy="2295"/>
          </a:xfrm>
        </p:grpSpPr>
        <p:sp>
          <p:nvSpPr>
            <p:cNvPr id="18439" name="Rectangle 135"/>
            <p:cNvSpPr>
              <a:spLocks noChangeArrowheads="1"/>
            </p:cNvSpPr>
            <p:nvPr/>
          </p:nvSpPr>
          <p:spPr bwMode="auto">
            <a:xfrm>
              <a:off x="545" y="739"/>
              <a:ext cx="4391" cy="229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440" name="AutoShape 136"/>
            <p:cNvSpPr>
              <a:spLocks noChangeArrowheads="1"/>
            </p:cNvSpPr>
            <p:nvPr/>
          </p:nvSpPr>
          <p:spPr bwMode="auto">
            <a:xfrm rot="5400000" flipH="1">
              <a:off x="3111" y="1583"/>
              <a:ext cx="845" cy="719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8441" name="Line 137"/>
            <p:cNvSpPr>
              <a:spLocks noChangeShapeType="1"/>
            </p:cNvSpPr>
            <p:nvPr/>
          </p:nvSpPr>
          <p:spPr bwMode="auto">
            <a:xfrm flipV="1">
              <a:off x="2584" y="1731"/>
              <a:ext cx="597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2" name="Line 138"/>
            <p:cNvSpPr>
              <a:spLocks noChangeShapeType="1"/>
            </p:cNvSpPr>
            <p:nvPr/>
          </p:nvSpPr>
          <p:spPr bwMode="auto">
            <a:xfrm flipV="1">
              <a:off x="3237" y="173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3" name="Line 139"/>
            <p:cNvSpPr>
              <a:spLocks noChangeShapeType="1"/>
            </p:cNvSpPr>
            <p:nvPr/>
          </p:nvSpPr>
          <p:spPr bwMode="auto">
            <a:xfrm>
              <a:off x="3886" y="1939"/>
              <a:ext cx="578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140"/>
            <p:cNvSpPr>
              <a:spLocks noChangeShapeType="1"/>
            </p:cNvSpPr>
            <p:nvPr/>
          </p:nvSpPr>
          <p:spPr bwMode="auto">
            <a:xfrm flipV="1">
              <a:off x="3521" y="1492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5" name="Line 141"/>
            <p:cNvSpPr>
              <a:spLocks noChangeShapeType="1"/>
            </p:cNvSpPr>
            <p:nvPr/>
          </p:nvSpPr>
          <p:spPr bwMode="auto">
            <a:xfrm>
              <a:off x="3514" y="2166"/>
              <a:ext cx="0" cy="2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6" name="Freeform 142"/>
            <p:cNvSpPr>
              <a:spLocks/>
            </p:cNvSpPr>
            <p:nvPr/>
          </p:nvSpPr>
          <p:spPr bwMode="auto">
            <a:xfrm rot="-69955">
              <a:off x="3319" y="1127"/>
              <a:ext cx="362" cy="153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5 w 2280"/>
                <a:gd name="T9" fmla="*/ 38 h 590"/>
                <a:gd name="T10" fmla="*/ 32 w 2280"/>
                <a:gd name="T11" fmla="*/ 0 h 590"/>
                <a:gd name="T12" fmla="*/ 40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7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7" name="Freeform 143"/>
            <p:cNvSpPr>
              <a:spLocks/>
            </p:cNvSpPr>
            <p:nvPr/>
          </p:nvSpPr>
          <p:spPr bwMode="auto">
            <a:xfrm>
              <a:off x="2837" y="1211"/>
              <a:ext cx="475" cy="524"/>
            </a:xfrm>
            <a:custGeom>
              <a:avLst/>
              <a:gdLst>
                <a:gd name="T0" fmla="*/ 427 w 528"/>
                <a:gd name="T1" fmla="*/ 0 h 672"/>
                <a:gd name="T2" fmla="*/ 0 w 528"/>
                <a:gd name="T3" fmla="*/ 0 h 672"/>
                <a:gd name="T4" fmla="*/ 0 w 528"/>
                <a:gd name="T5" fmla="*/ 409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Freeform 144"/>
            <p:cNvSpPr>
              <a:spLocks/>
            </p:cNvSpPr>
            <p:nvPr/>
          </p:nvSpPr>
          <p:spPr bwMode="auto">
            <a:xfrm flipH="1">
              <a:off x="3675" y="1199"/>
              <a:ext cx="426" cy="738"/>
            </a:xfrm>
            <a:custGeom>
              <a:avLst/>
              <a:gdLst>
                <a:gd name="T0" fmla="*/ 344 w 528"/>
                <a:gd name="T1" fmla="*/ 0 h 672"/>
                <a:gd name="T2" fmla="*/ 0 w 528"/>
                <a:gd name="T3" fmla="*/ 0 h 672"/>
                <a:gd name="T4" fmla="*/ 0 w 528"/>
                <a:gd name="T5" fmla="*/ 8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9" name="Text Box 145"/>
            <p:cNvSpPr txBox="1">
              <a:spLocks noChangeArrowheads="1"/>
            </p:cNvSpPr>
            <p:nvPr/>
          </p:nvSpPr>
          <p:spPr bwMode="auto">
            <a:xfrm>
              <a:off x="3186" y="2048"/>
              <a:ext cx="225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450" name="Text Box 146"/>
            <p:cNvSpPr txBox="1">
              <a:spLocks noChangeArrowheads="1"/>
            </p:cNvSpPr>
            <p:nvPr/>
          </p:nvSpPr>
          <p:spPr bwMode="auto">
            <a:xfrm>
              <a:off x="3572" y="2242"/>
              <a:ext cx="42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8451" name="Text Box 147"/>
            <p:cNvSpPr txBox="1">
              <a:spLocks noChangeArrowheads="1"/>
            </p:cNvSpPr>
            <p:nvPr/>
          </p:nvSpPr>
          <p:spPr bwMode="auto">
            <a:xfrm>
              <a:off x="3548" y="1485"/>
              <a:ext cx="33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8452" name="Text Box 148"/>
            <p:cNvSpPr txBox="1">
              <a:spLocks noChangeArrowheads="1"/>
            </p:cNvSpPr>
            <p:nvPr/>
          </p:nvSpPr>
          <p:spPr bwMode="auto">
            <a:xfrm>
              <a:off x="4236" y="1977"/>
              <a:ext cx="47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8453" name="Group 149"/>
            <p:cNvGrpSpPr>
              <a:grpSpLocks/>
            </p:cNvGrpSpPr>
            <p:nvPr/>
          </p:nvGrpSpPr>
          <p:grpSpPr bwMode="auto">
            <a:xfrm>
              <a:off x="2777" y="2395"/>
              <a:ext cx="186" cy="88"/>
              <a:chOff x="3032" y="2512"/>
              <a:chExt cx="192" cy="108"/>
            </a:xfrm>
          </p:grpSpPr>
          <p:sp>
            <p:nvSpPr>
              <p:cNvPr id="18471" name="Line 150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2" name="Line 151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3" name="Line 152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54" name="Freeform 155"/>
            <p:cNvSpPr>
              <a:spLocks/>
            </p:cNvSpPr>
            <p:nvPr/>
          </p:nvSpPr>
          <p:spPr bwMode="auto">
            <a:xfrm rot="-69955">
              <a:off x="1974" y="1062"/>
              <a:ext cx="363" cy="153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6 w 2280"/>
                <a:gd name="T9" fmla="*/ 38 h 590"/>
                <a:gd name="T10" fmla="*/ 32 w 2280"/>
                <a:gd name="T11" fmla="*/ 0 h 590"/>
                <a:gd name="T12" fmla="*/ 41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5" name="Freeform 156"/>
            <p:cNvSpPr>
              <a:spLocks/>
            </p:cNvSpPr>
            <p:nvPr/>
          </p:nvSpPr>
          <p:spPr bwMode="auto">
            <a:xfrm>
              <a:off x="2861" y="2198"/>
              <a:ext cx="302" cy="194"/>
            </a:xfrm>
            <a:custGeom>
              <a:avLst/>
              <a:gdLst>
                <a:gd name="T0" fmla="*/ 0 w 312"/>
                <a:gd name="T1" fmla="*/ 157 h 240"/>
                <a:gd name="T2" fmla="*/ 0 w 312"/>
                <a:gd name="T3" fmla="*/ 0 h 240"/>
                <a:gd name="T4" fmla="*/ 29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6" name="Text Box 157"/>
            <p:cNvSpPr txBox="1">
              <a:spLocks noChangeArrowheads="1"/>
            </p:cNvSpPr>
            <p:nvPr/>
          </p:nvSpPr>
          <p:spPr bwMode="auto">
            <a:xfrm>
              <a:off x="1851" y="1752"/>
              <a:ext cx="62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15k</a:t>
              </a:r>
              <a:r>
                <a:rPr lang="el-GR" sz="2400" b="1" i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57" name="Freeform 158"/>
            <p:cNvSpPr>
              <a:spLocks/>
            </p:cNvSpPr>
            <p:nvPr/>
          </p:nvSpPr>
          <p:spPr bwMode="auto">
            <a:xfrm rot="-69955">
              <a:off x="1935" y="2026"/>
              <a:ext cx="363" cy="152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7 h 590"/>
                <a:gd name="T6" fmla="*/ 18 w 2280"/>
                <a:gd name="T7" fmla="*/ 0 h 590"/>
                <a:gd name="T8" fmla="*/ 26 w 2280"/>
                <a:gd name="T9" fmla="*/ 38 h 590"/>
                <a:gd name="T10" fmla="*/ 32 w 2280"/>
                <a:gd name="T11" fmla="*/ 0 h 590"/>
                <a:gd name="T12" fmla="*/ 41 w 2280"/>
                <a:gd name="T13" fmla="*/ 37 h 590"/>
                <a:gd name="T14" fmla="*/ 46 w 2280"/>
                <a:gd name="T15" fmla="*/ 1 h 590"/>
                <a:gd name="T16" fmla="*/ 54 w 2280"/>
                <a:gd name="T17" fmla="*/ 39 h 590"/>
                <a:gd name="T18" fmla="*/ 5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8" name="Line 159"/>
            <p:cNvSpPr>
              <a:spLocks noChangeShapeType="1"/>
            </p:cNvSpPr>
            <p:nvPr/>
          </p:nvSpPr>
          <p:spPr bwMode="auto">
            <a:xfrm flipV="1">
              <a:off x="1613" y="1143"/>
              <a:ext cx="363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9" name="Line 160"/>
            <p:cNvSpPr>
              <a:spLocks noChangeShapeType="1"/>
            </p:cNvSpPr>
            <p:nvPr/>
          </p:nvSpPr>
          <p:spPr bwMode="auto">
            <a:xfrm flipV="1">
              <a:off x="1583" y="2107"/>
              <a:ext cx="361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0" name="Text Box 161"/>
            <p:cNvSpPr txBox="1">
              <a:spLocks noChangeArrowheads="1"/>
            </p:cNvSpPr>
            <p:nvPr/>
          </p:nvSpPr>
          <p:spPr bwMode="auto">
            <a:xfrm>
              <a:off x="677" y="952"/>
              <a:ext cx="95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 </a:t>
              </a:r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= 1V</a:t>
              </a:r>
            </a:p>
          </p:txBody>
        </p:sp>
        <p:sp>
          <p:nvSpPr>
            <p:cNvPr id="18461" name="Freeform 164"/>
            <p:cNvSpPr>
              <a:spLocks/>
            </p:cNvSpPr>
            <p:nvPr/>
          </p:nvSpPr>
          <p:spPr bwMode="auto">
            <a:xfrm rot="-69955">
              <a:off x="1927" y="1511"/>
              <a:ext cx="363" cy="154"/>
            </a:xfrm>
            <a:custGeom>
              <a:avLst/>
              <a:gdLst>
                <a:gd name="T0" fmla="*/ 0 w 2280"/>
                <a:gd name="T1" fmla="*/ 20 h 590"/>
                <a:gd name="T2" fmla="*/ 4 w 2280"/>
                <a:gd name="T3" fmla="*/ 1 h 590"/>
                <a:gd name="T4" fmla="*/ 12 w 2280"/>
                <a:gd name="T5" fmla="*/ 38 h 590"/>
                <a:gd name="T6" fmla="*/ 18 w 2280"/>
                <a:gd name="T7" fmla="*/ 0 h 590"/>
                <a:gd name="T8" fmla="*/ 26 w 2280"/>
                <a:gd name="T9" fmla="*/ 39 h 590"/>
                <a:gd name="T10" fmla="*/ 32 w 2280"/>
                <a:gd name="T11" fmla="*/ 0 h 590"/>
                <a:gd name="T12" fmla="*/ 41 w 2280"/>
                <a:gd name="T13" fmla="*/ 38 h 590"/>
                <a:gd name="T14" fmla="*/ 46 w 2280"/>
                <a:gd name="T15" fmla="*/ 1 h 590"/>
                <a:gd name="T16" fmla="*/ 54 w 2280"/>
                <a:gd name="T17" fmla="*/ 40 h 590"/>
                <a:gd name="T18" fmla="*/ 58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2" name="Line 165"/>
            <p:cNvSpPr>
              <a:spLocks noChangeShapeType="1"/>
            </p:cNvSpPr>
            <p:nvPr/>
          </p:nvSpPr>
          <p:spPr bwMode="auto">
            <a:xfrm flipV="1">
              <a:off x="1566" y="1593"/>
              <a:ext cx="363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3" name="Text Box 166"/>
            <p:cNvSpPr txBox="1">
              <a:spLocks noChangeArrowheads="1"/>
            </p:cNvSpPr>
            <p:nvPr/>
          </p:nvSpPr>
          <p:spPr bwMode="auto">
            <a:xfrm>
              <a:off x="626" y="1375"/>
              <a:ext cx="96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 </a:t>
              </a:r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= 2V</a:t>
              </a:r>
            </a:p>
          </p:txBody>
        </p:sp>
        <p:sp>
          <p:nvSpPr>
            <p:cNvPr id="18464" name="Line 167"/>
            <p:cNvSpPr>
              <a:spLocks noChangeShapeType="1"/>
            </p:cNvSpPr>
            <p:nvPr/>
          </p:nvSpPr>
          <p:spPr bwMode="auto">
            <a:xfrm flipH="1">
              <a:off x="2286" y="1574"/>
              <a:ext cx="288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5" name="Line 168"/>
            <p:cNvSpPr>
              <a:spLocks noChangeShapeType="1"/>
            </p:cNvSpPr>
            <p:nvPr/>
          </p:nvSpPr>
          <p:spPr bwMode="auto">
            <a:xfrm flipH="1">
              <a:off x="2294" y="2094"/>
              <a:ext cx="285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6" name="Freeform 169"/>
            <p:cNvSpPr>
              <a:spLocks/>
            </p:cNvSpPr>
            <p:nvPr/>
          </p:nvSpPr>
          <p:spPr bwMode="auto">
            <a:xfrm>
              <a:off x="2333" y="1117"/>
              <a:ext cx="253" cy="1020"/>
            </a:xfrm>
            <a:custGeom>
              <a:avLst/>
              <a:gdLst>
                <a:gd name="T0" fmla="*/ 0 w 232"/>
                <a:gd name="T1" fmla="*/ 0 h 992"/>
                <a:gd name="T2" fmla="*/ 276 w 232"/>
                <a:gd name="T3" fmla="*/ 0 h 992"/>
                <a:gd name="T4" fmla="*/ 276 w 232"/>
                <a:gd name="T5" fmla="*/ 1049 h 9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992">
                  <a:moveTo>
                    <a:pt x="0" y="0"/>
                  </a:moveTo>
                  <a:lnTo>
                    <a:pt x="232" y="0"/>
                  </a:lnTo>
                  <a:lnTo>
                    <a:pt x="232" y="992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67" name="Text Box 177"/>
            <p:cNvSpPr txBox="1">
              <a:spLocks noChangeArrowheads="1"/>
            </p:cNvSpPr>
            <p:nvPr/>
          </p:nvSpPr>
          <p:spPr bwMode="auto">
            <a:xfrm>
              <a:off x="1832" y="1241"/>
              <a:ext cx="62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15k</a:t>
              </a:r>
              <a:r>
                <a:rPr lang="el-GR" sz="2400" b="1" i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68" name="Text Box 178"/>
            <p:cNvSpPr txBox="1">
              <a:spLocks noChangeArrowheads="1"/>
            </p:cNvSpPr>
            <p:nvPr/>
          </p:nvSpPr>
          <p:spPr bwMode="auto">
            <a:xfrm>
              <a:off x="1879" y="796"/>
              <a:ext cx="6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15k</a:t>
              </a:r>
              <a:r>
                <a:rPr lang="el-GR" sz="2400" b="1" i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69" name="Text Box 179"/>
            <p:cNvSpPr txBox="1">
              <a:spLocks noChangeArrowheads="1"/>
            </p:cNvSpPr>
            <p:nvPr/>
          </p:nvSpPr>
          <p:spPr bwMode="auto">
            <a:xfrm>
              <a:off x="3211" y="845"/>
              <a:ext cx="62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15k</a:t>
              </a:r>
              <a:r>
                <a:rPr lang="el-GR" sz="2400" b="1" i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8470" name="Text Box 180"/>
            <p:cNvSpPr txBox="1">
              <a:spLocks noChangeArrowheads="1"/>
            </p:cNvSpPr>
            <p:nvPr/>
          </p:nvSpPr>
          <p:spPr bwMode="auto">
            <a:xfrm>
              <a:off x="642" y="1943"/>
              <a:ext cx="96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IN3 </a:t>
              </a:r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= 3V</a:t>
              </a:r>
            </a:p>
          </p:txBody>
        </p:sp>
      </p:grpSp>
      <p:sp>
        <p:nvSpPr>
          <p:cNvPr id="18437" name="Text Box 182"/>
          <p:cNvSpPr txBox="1">
            <a:spLocks noChangeArrowheads="1"/>
          </p:cNvSpPr>
          <p:nvPr/>
        </p:nvSpPr>
        <p:spPr bwMode="auto">
          <a:xfrm>
            <a:off x="566738" y="654050"/>
            <a:ext cx="48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FFFF00"/>
                </a:solidFill>
              </a:rPr>
              <a:t>Calculate Vout for the circuit below</a:t>
            </a:r>
          </a:p>
        </p:txBody>
      </p:sp>
      <p:graphicFrame>
        <p:nvGraphicFramePr>
          <p:cNvPr id="221368" name="Object 184"/>
          <p:cNvGraphicFramePr>
            <a:graphicFrameLocks noChangeAspect="1"/>
          </p:cNvGraphicFramePr>
          <p:nvPr/>
        </p:nvGraphicFramePr>
        <p:xfrm>
          <a:off x="528638" y="4403725"/>
          <a:ext cx="61436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3" imgW="1993900" imgH="863600" progId="Equation.3">
                  <p:embed/>
                </p:oleObj>
              </mc:Choice>
              <mc:Fallback>
                <p:oleObj name="Equation" r:id="rId3" imgW="1993900" imgH="863600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403725"/>
                        <a:ext cx="6143625" cy="20478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95300" y="100013"/>
            <a:ext cx="238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 23-4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66738" y="654050"/>
            <a:ext cx="7253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FFFF00"/>
                </a:solidFill>
              </a:rPr>
              <a:t>Determine the output voltage for the amplifier shown</a:t>
            </a:r>
          </a:p>
        </p:txBody>
      </p:sp>
      <p:grpSp>
        <p:nvGrpSpPr>
          <p:cNvPr id="19461" name="Group 40"/>
          <p:cNvGrpSpPr>
            <a:grpSpLocks/>
          </p:cNvGrpSpPr>
          <p:nvPr/>
        </p:nvGrpSpPr>
        <p:grpSpPr bwMode="auto">
          <a:xfrm>
            <a:off x="514350" y="1238250"/>
            <a:ext cx="6759575" cy="2820988"/>
            <a:chOff x="315" y="827"/>
            <a:chExt cx="4258" cy="1777"/>
          </a:xfrm>
        </p:grpSpPr>
        <p:sp>
          <p:nvSpPr>
            <p:cNvPr id="19466" name="AutoShape 7"/>
            <p:cNvSpPr>
              <a:spLocks noChangeArrowheads="1"/>
            </p:cNvSpPr>
            <p:nvPr/>
          </p:nvSpPr>
          <p:spPr bwMode="auto">
            <a:xfrm>
              <a:off x="2147" y="1291"/>
              <a:ext cx="231" cy="291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1 h 21600"/>
                <a:gd name="T4" fmla="*/ 0 w 21600"/>
                <a:gd name="T5" fmla="*/ 3 h 21600"/>
                <a:gd name="T6" fmla="*/ 1 w 21600"/>
                <a:gd name="T7" fmla="*/ 4 h 21600"/>
                <a:gd name="T8" fmla="*/ 2 w 21600"/>
                <a:gd name="T9" fmla="*/ 3 h 21600"/>
                <a:gd name="T10" fmla="*/ 2 w 21600"/>
                <a:gd name="T11" fmla="*/ 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404 h 21600"/>
                <a:gd name="T20" fmla="*/ 1786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37" y="0"/>
                  </a:moveTo>
                  <a:lnTo>
                    <a:pt x="9874" y="8161"/>
                  </a:lnTo>
                  <a:lnTo>
                    <a:pt x="13577" y="8161"/>
                  </a:lnTo>
                  <a:lnTo>
                    <a:pt x="13577" y="16386"/>
                  </a:lnTo>
                  <a:lnTo>
                    <a:pt x="0" y="16386"/>
                  </a:lnTo>
                  <a:lnTo>
                    <a:pt x="0" y="21600"/>
                  </a:lnTo>
                  <a:lnTo>
                    <a:pt x="17897" y="21600"/>
                  </a:lnTo>
                  <a:lnTo>
                    <a:pt x="17897" y="8161"/>
                  </a:lnTo>
                  <a:lnTo>
                    <a:pt x="21600" y="8161"/>
                  </a:lnTo>
                  <a:lnTo>
                    <a:pt x="15737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15" y="827"/>
              <a:ext cx="4258" cy="17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468" name="AutoShape 9"/>
            <p:cNvSpPr>
              <a:spLocks noChangeArrowheads="1"/>
            </p:cNvSpPr>
            <p:nvPr/>
          </p:nvSpPr>
          <p:spPr bwMode="auto">
            <a:xfrm rot="5400000" flipH="1">
              <a:off x="2548" y="1645"/>
              <a:ext cx="863" cy="613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b="1" i="1">
                <a:latin typeface="Times New Roman" pitchFamily="18" charset="0"/>
              </a:endParaRPr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2164" y="1737"/>
              <a:ext cx="516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 flipV="1">
              <a:off x="2728" y="1736"/>
              <a:ext cx="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3280" y="1944"/>
              <a:ext cx="493" cy="7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2" name="Line 13"/>
            <p:cNvSpPr>
              <a:spLocks noChangeShapeType="1"/>
            </p:cNvSpPr>
            <p:nvPr/>
          </p:nvSpPr>
          <p:spPr bwMode="auto">
            <a:xfrm flipV="1">
              <a:off x="2969" y="1490"/>
              <a:ext cx="0" cy="24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>
              <a:off x="2963" y="2180"/>
              <a:ext cx="0" cy="2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4" name="Freeform 15"/>
            <p:cNvSpPr>
              <a:spLocks/>
            </p:cNvSpPr>
            <p:nvPr/>
          </p:nvSpPr>
          <p:spPr bwMode="auto">
            <a:xfrm rot="-69955">
              <a:off x="2797" y="1116"/>
              <a:ext cx="309" cy="158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1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9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5" name="Freeform 16"/>
            <p:cNvSpPr>
              <a:spLocks/>
            </p:cNvSpPr>
            <p:nvPr/>
          </p:nvSpPr>
          <p:spPr bwMode="auto">
            <a:xfrm>
              <a:off x="2387" y="1203"/>
              <a:ext cx="404" cy="536"/>
            </a:xfrm>
            <a:custGeom>
              <a:avLst/>
              <a:gdLst>
                <a:gd name="T0" fmla="*/ 309 w 528"/>
                <a:gd name="T1" fmla="*/ 0 h 672"/>
                <a:gd name="T2" fmla="*/ 0 w 528"/>
                <a:gd name="T3" fmla="*/ 0 h 672"/>
                <a:gd name="T4" fmla="*/ 0 w 528"/>
                <a:gd name="T5" fmla="*/ 428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6" name="Freeform 17"/>
            <p:cNvSpPr>
              <a:spLocks/>
            </p:cNvSpPr>
            <p:nvPr/>
          </p:nvSpPr>
          <p:spPr bwMode="auto">
            <a:xfrm flipH="1">
              <a:off x="3100" y="1190"/>
              <a:ext cx="363" cy="756"/>
            </a:xfrm>
            <a:custGeom>
              <a:avLst/>
              <a:gdLst>
                <a:gd name="T0" fmla="*/ 250 w 528"/>
                <a:gd name="T1" fmla="*/ 0 h 672"/>
                <a:gd name="T2" fmla="*/ 0 w 528"/>
                <a:gd name="T3" fmla="*/ 0 h 672"/>
                <a:gd name="T4" fmla="*/ 0 w 528"/>
                <a:gd name="T5" fmla="*/ 851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7" name="Text Box 18"/>
            <p:cNvSpPr txBox="1">
              <a:spLocks noChangeArrowheads="1"/>
            </p:cNvSpPr>
            <p:nvPr/>
          </p:nvSpPr>
          <p:spPr bwMode="auto">
            <a:xfrm>
              <a:off x="2683" y="2105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9478" name="Text Box 19"/>
            <p:cNvSpPr txBox="1">
              <a:spLocks noChangeArrowheads="1"/>
            </p:cNvSpPr>
            <p:nvPr/>
          </p:nvSpPr>
          <p:spPr bwMode="auto">
            <a:xfrm>
              <a:off x="3012" y="2258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-V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2993" y="1484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3476" y="198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grpSp>
          <p:nvGrpSpPr>
            <p:cNvPr id="19481" name="Group 22"/>
            <p:cNvGrpSpPr>
              <a:grpSpLocks/>
            </p:cNvGrpSpPr>
            <p:nvPr/>
          </p:nvGrpSpPr>
          <p:grpSpPr bwMode="auto">
            <a:xfrm>
              <a:off x="2336" y="2415"/>
              <a:ext cx="158" cy="89"/>
              <a:chOff x="3032" y="2512"/>
              <a:chExt cx="192" cy="108"/>
            </a:xfrm>
          </p:grpSpPr>
          <p:sp>
            <p:nvSpPr>
              <p:cNvPr id="19490" name="Line 23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1" name="Line 24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2" name="Line 25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82" name="Text Box 27"/>
            <p:cNvSpPr txBox="1">
              <a:spLocks noChangeArrowheads="1"/>
            </p:cNvSpPr>
            <p:nvPr/>
          </p:nvSpPr>
          <p:spPr bwMode="auto">
            <a:xfrm>
              <a:off x="1436" y="1157"/>
              <a:ext cx="8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b="1" i="1" baseline="-25000">
                  <a:solidFill>
                    <a:srgbClr val="6600CC"/>
                  </a:solidFill>
                  <a:latin typeface="Times New Roman" pitchFamily="18" charset="0"/>
                </a:rPr>
                <a:t>1</a:t>
              </a:r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 = 1k</a:t>
              </a:r>
              <a:r>
                <a:rPr lang="el-GR" b="1" i="1">
                  <a:solidFill>
                    <a:srgbClr val="66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9483" name="Freeform 28"/>
            <p:cNvSpPr>
              <a:spLocks/>
            </p:cNvSpPr>
            <p:nvPr/>
          </p:nvSpPr>
          <p:spPr bwMode="auto">
            <a:xfrm rot="-69955">
              <a:off x="1651" y="1414"/>
              <a:ext cx="309" cy="157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0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4" name="Freeform 29"/>
            <p:cNvSpPr>
              <a:spLocks/>
            </p:cNvSpPr>
            <p:nvPr/>
          </p:nvSpPr>
          <p:spPr bwMode="auto">
            <a:xfrm>
              <a:off x="2407" y="2213"/>
              <a:ext cx="257" cy="198"/>
            </a:xfrm>
            <a:custGeom>
              <a:avLst/>
              <a:gdLst>
                <a:gd name="T0" fmla="*/ 0 w 312"/>
                <a:gd name="T1" fmla="*/ 163 h 240"/>
                <a:gd name="T2" fmla="*/ 0 w 312"/>
                <a:gd name="T3" fmla="*/ 0 h 240"/>
                <a:gd name="T4" fmla="*/ 2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5" name="Freeform 31"/>
            <p:cNvSpPr>
              <a:spLocks/>
            </p:cNvSpPr>
            <p:nvPr/>
          </p:nvSpPr>
          <p:spPr bwMode="auto">
            <a:xfrm rot="-69955">
              <a:off x="1638" y="1917"/>
              <a:ext cx="309" cy="157"/>
            </a:xfrm>
            <a:custGeom>
              <a:avLst/>
              <a:gdLst>
                <a:gd name="T0" fmla="*/ 0 w 2280"/>
                <a:gd name="T1" fmla="*/ 21 h 590"/>
                <a:gd name="T2" fmla="*/ 3 w 2280"/>
                <a:gd name="T3" fmla="*/ 1 h 590"/>
                <a:gd name="T4" fmla="*/ 8 w 2280"/>
                <a:gd name="T5" fmla="*/ 40 h 590"/>
                <a:gd name="T6" fmla="*/ 13 w 2280"/>
                <a:gd name="T7" fmla="*/ 0 h 590"/>
                <a:gd name="T8" fmla="*/ 19 w 2280"/>
                <a:gd name="T9" fmla="*/ 40 h 590"/>
                <a:gd name="T10" fmla="*/ 23 w 2280"/>
                <a:gd name="T11" fmla="*/ 0 h 590"/>
                <a:gd name="T12" fmla="*/ 29 w 2280"/>
                <a:gd name="T13" fmla="*/ 40 h 590"/>
                <a:gd name="T14" fmla="*/ 34 w 2280"/>
                <a:gd name="T15" fmla="*/ 1 h 590"/>
                <a:gd name="T16" fmla="*/ 39 w 2280"/>
                <a:gd name="T17" fmla="*/ 42 h 590"/>
                <a:gd name="T18" fmla="*/ 42 w 2280"/>
                <a:gd name="T19" fmla="*/ 18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6" name="Freeform 32"/>
            <p:cNvSpPr>
              <a:spLocks/>
            </p:cNvSpPr>
            <p:nvPr/>
          </p:nvSpPr>
          <p:spPr bwMode="auto">
            <a:xfrm>
              <a:off x="1953" y="1479"/>
              <a:ext cx="217" cy="509"/>
            </a:xfrm>
            <a:custGeom>
              <a:avLst/>
              <a:gdLst>
                <a:gd name="T0" fmla="*/ 0 w 176"/>
                <a:gd name="T1" fmla="*/ 405 h 640"/>
                <a:gd name="T2" fmla="*/ 268 w 176"/>
                <a:gd name="T3" fmla="*/ 405 h 640"/>
                <a:gd name="T4" fmla="*/ 268 w 176"/>
                <a:gd name="T5" fmla="*/ 0 h 640"/>
                <a:gd name="T6" fmla="*/ 0 w 176"/>
                <a:gd name="T7" fmla="*/ 0 h 6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640">
                  <a:moveTo>
                    <a:pt x="0" y="640"/>
                  </a:moveTo>
                  <a:lnTo>
                    <a:pt x="176" y="640"/>
                  </a:ln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7" name="Line 33"/>
            <p:cNvSpPr>
              <a:spLocks noChangeShapeType="1"/>
            </p:cNvSpPr>
            <p:nvPr/>
          </p:nvSpPr>
          <p:spPr bwMode="auto">
            <a:xfrm flipV="1">
              <a:off x="1344" y="1498"/>
              <a:ext cx="308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8" name="Line 34"/>
            <p:cNvSpPr>
              <a:spLocks noChangeShapeType="1"/>
            </p:cNvSpPr>
            <p:nvPr/>
          </p:nvSpPr>
          <p:spPr bwMode="auto">
            <a:xfrm flipV="1">
              <a:off x="1337" y="2000"/>
              <a:ext cx="309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9" name="Text Box 35"/>
            <p:cNvSpPr txBox="1">
              <a:spLocks noChangeArrowheads="1"/>
            </p:cNvSpPr>
            <p:nvPr/>
          </p:nvSpPr>
          <p:spPr bwMode="auto">
            <a:xfrm>
              <a:off x="402" y="1328"/>
              <a:ext cx="9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r>
                <a:rPr lang="en-GB" b="1" i="1">
                  <a:solidFill>
                    <a:srgbClr val="6600CC"/>
                  </a:solidFill>
                  <a:latin typeface="Times New Roman" pitchFamily="18" charset="0"/>
                </a:rPr>
                <a:t> = 0.2V</a:t>
              </a:r>
            </a:p>
          </p:txBody>
        </p:sp>
      </p:grpSp>
      <p:sp>
        <p:nvSpPr>
          <p:cNvPr id="19462" name="Text Box 37"/>
          <p:cNvSpPr txBox="1">
            <a:spLocks noChangeArrowheads="1"/>
          </p:cNvSpPr>
          <p:nvPr/>
        </p:nvSpPr>
        <p:spPr bwMode="auto">
          <a:xfrm>
            <a:off x="704850" y="2946400"/>
            <a:ext cx="145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V</a:t>
            </a:r>
            <a:r>
              <a:rPr lang="en-GB" b="1" i="1" baseline="-25000">
                <a:solidFill>
                  <a:srgbClr val="6600CC"/>
                </a:solidFill>
                <a:latin typeface="Times New Roman" pitchFamily="18" charset="0"/>
              </a:rPr>
              <a:t> IN2</a:t>
            </a:r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 = 0.5V</a:t>
            </a:r>
          </a:p>
        </p:txBody>
      </p:sp>
      <p:sp>
        <p:nvSpPr>
          <p:cNvPr id="19463" name="Text Box 38"/>
          <p:cNvSpPr txBox="1">
            <a:spLocks noChangeArrowheads="1"/>
          </p:cNvSpPr>
          <p:nvPr/>
        </p:nvSpPr>
        <p:spPr bwMode="auto">
          <a:xfrm>
            <a:off x="2159000" y="2659063"/>
            <a:ext cx="1306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R</a:t>
            </a:r>
            <a:r>
              <a:rPr lang="en-GB" b="1" i="1" baseline="-25000">
                <a:solidFill>
                  <a:srgbClr val="6600CC"/>
                </a:solidFill>
                <a:latin typeface="Times New Roman" pitchFamily="18" charset="0"/>
              </a:rPr>
              <a:t>2</a:t>
            </a:r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 = 1k</a:t>
            </a:r>
            <a:r>
              <a:rPr lang="el-GR" b="1" i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sp>
        <p:nvSpPr>
          <p:cNvPr id="19464" name="Text Box 39"/>
          <p:cNvSpPr txBox="1">
            <a:spLocks noChangeArrowheads="1"/>
          </p:cNvSpPr>
          <p:nvPr/>
        </p:nvSpPr>
        <p:spPr bwMode="auto">
          <a:xfrm>
            <a:off x="3971925" y="1371600"/>
            <a:ext cx="1306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R</a:t>
            </a:r>
            <a:r>
              <a:rPr lang="en-GB" b="1" i="1" baseline="-25000">
                <a:solidFill>
                  <a:srgbClr val="6600CC"/>
                </a:solidFill>
                <a:latin typeface="Times New Roman" pitchFamily="18" charset="0"/>
              </a:rPr>
              <a:t>f</a:t>
            </a:r>
            <a:r>
              <a:rPr lang="en-GB" b="1" i="1">
                <a:solidFill>
                  <a:srgbClr val="6600CC"/>
                </a:solidFill>
                <a:latin typeface="Times New Roman" pitchFamily="18" charset="0"/>
              </a:rPr>
              <a:t> = 10k</a:t>
            </a:r>
            <a:r>
              <a:rPr lang="el-GR" b="1" i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graphicFrame>
        <p:nvGraphicFramePr>
          <p:cNvPr id="222249" name="Object 41"/>
          <p:cNvGraphicFramePr>
            <a:graphicFrameLocks noChangeAspect="1"/>
          </p:cNvGraphicFramePr>
          <p:nvPr/>
        </p:nvGraphicFramePr>
        <p:xfrm>
          <a:off x="512763" y="4224338"/>
          <a:ext cx="61436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3" imgW="1993900" imgH="863600" progId="Equation.3">
                  <p:embed/>
                </p:oleObj>
              </mc:Choice>
              <mc:Fallback>
                <p:oleObj name="Equation" r:id="rId3" imgW="1993900" imgH="863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224338"/>
                        <a:ext cx="6143625" cy="20478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95300" y="100013"/>
            <a:ext cx="238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 23-5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66738" y="654050"/>
            <a:ext cx="81581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solidFill>
                  <a:srgbClr val="FFFF00"/>
                </a:solidFill>
              </a:rPr>
              <a:t>A four-input amplifier has 4 equal-value resistors of 120k</a:t>
            </a:r>
            <a:r>
              <a:rPr lang="el-GR" sz="2400">
                <a:solidFill>
                  <a:srgbClr val="FFFF00"/>
                </a:solidFill>
                <a:cs typeface="Arial" charset="0"/>
              </a:rPr>
              <a:t>Ω</a:t>
            </a:r>
            <a:r>
              <a:rPr lang="en-GB" sz="2400">
                <a:solidFill>
                  <a:srgbClr val="FFFF00"/>
                </a:solidFill>
                <a:cs typeface="Arial" charset="0"/>
              </a:rPr>
              <a:t> each and a feedback resistor of 30k</a:t>
            </a:r>
            <a:r>
              <a:rPr lang="el-GR" sz="2400">
                <a:solidFill>
                  <a:srgbClr val="FFFF00"/>
                </a:solidFill>
                <a:cs typeface="Arial" charset="0"/>
              </a:rPr>
              <a:t>Ω</a:t>
            </a:r>
            <a:r>
              <a:rPr lang="en-GB" sz="2400">
                <a:solidFill>
                  <a:srgbClr val="FFFF00"/>
                </a:solidFill>
                <a:cs typeface="Arial" charset="0"/>
              </a:rPr>
              <a:t>. Calculate the amplifier output voltage if the 4 input signals are 1V, 2V, 3V and 4V respectively.</a:t>
            </a:r>
            <a:endParaRPr lang="el-GR" sz="240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552450" y="2416175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u="sng"/>
              <a:t>Solution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612775" y="3076575"/>
            <a:ext cx="8099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/>
              <a:t>Since the input resistors are all equal to 120k</a:t>
            </a:r>
            <a:r>
              <a:rPr lang="el-GR" sz="2400"/>
              <a:t>Ω</a:t>
            </a:r>
            <a:r>
              <a:rPr lang="en-GB" sz="2400"/>
              <a:t>, the output voltage is :</a:t>
            </a:r>
            <a:r>
              <a:rPr lang="en-GB"/>
              <a:t> 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671513" y="4044950"/>
          <a:ext cx="724058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2349500" imgH="863600" progId="Equation.3">
                  <p:embed/>
                </p:oleObj>
              </mc:Choice>
              <mc:Fallback>
                <p:oleObj name="Equation" r:id="rId3" imgW="23495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044950"/>
                        <a:ext cx="7240587" cy="20478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/>
      <p:bldP spid="2232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12762" y="1042988"/>
            <a:ext cx="829627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i="1" dirty="0">
                <a:latin typeface="Verdana" pitchFamily="34" charset="0"/>
              </a:rPr>
              <a:t>A summing amplifier can be made to produce the mathematical average of the input voltages.</a:t>
            </a:r>
          </a:p>
          <a:p>
            <a:pPr eaLnBrk="1" hangingPunct="1">
              <a:buFontTx/>
              <a:buChar char="•"/>
            </a:pPr>
            <a:endParaRPr lang="en-GB" sz="1000" i="1" dirty="0">
              <a:latin typeface="Verdana" pitchFamily="34" charset="0"/>
            </a:endParaRP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75560"/>
              </p:ext>
            </p:extLst>
          </p:nvPr>
        </p:nvGraphicFramePr>
        <p:xfrm>
          <a:off x="5209985" y="2053336"/>
          <a:ext cx="38242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3" imgW="2755900" imgH="660400" progId="Equation.3">
                  <p:embed/>
                </p:oleObj>
              </mc:Choice>
              <mc:Fallback>
                <p:oleObj name="Equation" r:id="rId3" imgW="2755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985" y="2053336"/>
                        <a:ext cx="3824287" cy="915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607" name="Group 55"/>
          <p:cNvGrpSpPr>
            <a:grpSpLocks/>
          </p:cNvGrpSpPr>
          <p:nvPr/>
        </p:nvGrpSpPr>
        <p:grpSpPr bwMode="auto">
          <a:xfrm>
            <a:off x="88900" y="3352800"/>
            <a:ext cx="9055100" cy="3111500"/>
            <a:chOff x="56" y="2112"/>
            <a:chExt cx="5704" cy="1960"/>
          </a:xfrm>
        </p:grpSpPr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56" y="2112"/>
              <a:ext cx="5704" cy="196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514" name="AutoShape 7"/>
            <p:cNvSpPr>
              <a:spLocks noChangeArrowheads="1"/>
            </p:cNvSpPr>
            <p:nvPr/>
          </p:nvSpPr>
          <p:spPr bwMode="auto">
            <a:xfrm rot="5400000" flipH="1">
              <a:off x="2201" y="2953"/>
              <a:ext cx="821" cy="659"/>
            </a:xfrm>
            <a:prstGeom prst="triangle">
              <a:avLst>
                <a:gd name="adj" fmla="val 50000"/>
              </a:avLst>
            </a:prstGeom>
            <a:solidFill>
              <a:srgbClr val="000016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 flipV="1">
              <a:off x="1742" y="3077"/>
              <a:ext cx="547" cy="4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V="1">
              <a:off x="2340" y="3077"/>
              <a:ext cx="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2934" y="3279"/>
              <a:ext cx="530" cy="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V="1">
              <a:off x="2600" y="2844"/>
              <a:ext cx="0" cy="2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2594" y="3500"/>
              <a:ext cx="0" cy="2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20" name="Freeform 13"/>
            <p:cNvSpPr>
              <a:spLocks/>
            </p:cNvSpPr>
            <p:nvPr/>
          </p:nvSpPr>
          <p:spPr bwMode="auto">
            <a:xfrm rot="-69955">
              <a:off x="2415" y="2489"/>
              <a:ext cx="332" cy="149"/>
            </a:xfrm>
            <a:custGeom>
              <a:avLst/>
              <a:gdLst>
                <a:gd name="T0" fmla="*/ 0 w 2280"/>
                <a:gd name="T1" fmla="*/ 19 h 590"/>
                <a:gd name="T2" fmla="*/ 3 w 2280"/>
                <a:gd name="T3" fmla="*/ 1 h 590"/>
                <a:gd name="T4" fmla="*/ 10 w 2280"/>
                <a:gd name="T5" fmla="*/ 36 h 590"/>
                <a:gd name="T6" fmla="*/ 15 w 2280"/>
                <a:gd name="T7" fmla="*/ 0 h 590"/>
                <a:gd name="T8" fmla="*/ 21 w 2280"/>
                <a:gd name="T9" fmla="*/ 36 h 590"/>
                <a:gd name="T10" fmla="*/ 27 w 2280"/>
                <a:gd name="T11" fmla="*/ 0 h 590"/>
                <a:gd name="T12" fmla="*/ 34 w 2280"/>
                <a:gd name="T13" fmla="*/ 36 h 590"/>
                <a:gd name="T14" fmla="*/ 39 w 2280"/>
                <a:gd name="T15" fmla="*/ 1 h 590"/>
                <a:gd name="T16" fmla="*/ 45 w 2280"/>
                <a:gd name="T17" fmla="*/ 38 h 590"/>
                <a:gd name="T18" fmla="*/ 48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21" name="Freeform 14"/>
            <p:cNvSpPr>
              <a:spLocks/>
            </p:cNvSpPr>
            <p:nvPr/>
          </p:nvSpPr>
          <p:spPr bwMode="auto">
            <a:xfrm>
              <a:off x="1974" y="2571"/>
              <a:ext cx="435" cy="510"/>
            </a:xfrm>
            <a:custGeom>
              <a:avLst/>
              <a:gdLst>
                <a:gd name="T0" fmla="*/ 358 w 528"/>
                <a:gd name="T1" fmla="*/ 0 h 672"/>
                <a:gd name="T2" fmla="*/ 0 w 528"/>
                <a:gd name="T3" fmla="*/ 0 h 672"/>
                <a:gd name="T4" fmla="*/ 0 w 528"/>
                <a:gd name="T5" fmla="*/ 38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22" name="Freeform 15"/>
            <p:cNvSpPr>
              <a:spLocks/>
            </p:cNvSpPr>
            <p:nvPr/>
          </p:nvSpPr>
          <p:spPr bwMode="auto">
            <a:xfrm flipH="1">
              <a:off x="2741" y="2559"/>
              <a:ext cx="390" cy="718"/>
            </a:xfrm>
            <a:custGeom>
              <a:avLst/>
              <a:gdLst>
                <a:gd name="T0" fmla="*/ 288 w 528"/>
                <a:gd name="T1" fmla="*/ 0 h 672"/>
                <a:gd name="T2" fmla="*/ 0 w 528"/>
                <a:gd name="T3" fmla="*/ 0 h 672"/>
                <a:gd name="T4" fmla="*/ 0 w 528"/>
                <a:gd name="T5" fmla="*/ 7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2277" y="336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1524" name="Text Box 17"/>
            <p:cNvSpPr txBox="1">
              <a:spLocks noChangeArrowheads="1"/>
            </p:cNvSpPr>
            <p:nvPr/>
          </p:nvSpPr>
          <p:spPr bwMode="auto">
            <a:xfrm>
              <a:off x="2647" y="3574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000066"/>
                  </a:solidFill>
                  <a:latin typeface="Times New Roman" pitchFamily="18" charset="0"/>
                </a:rPr>
                <a:t>-V</a:t>
              </a:r>
              <a:r>
                <a:rPr lang="en-GB" b="1" i="1" baseline="-25000">
                  <a:solidFill>
                    <a:srgbClr val="000066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1525" name="Text Box 18"/>
            <p:cNvSpPr txBox="1">
              <a:spLocks noChangeArrowheads="1"/>
            </p:cNvSpPr>
            <p:nvPr/>
          </p:nvSpPr>
          <p:spPr bwMode="auto">
            <a:xfrm>
              <a:off x="2625" y="2838"/>
              <a:ext cx="4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000066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rgbClr val="000066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grpSp>
          <p:nvGrpSpPr>
            <p:cNvPr id="21526" name="Group 20"/>
            <p:cNvGrpSpPr>
              <a:grpSpLocks/>
            </p:cNvGrpSpPr>
            <p:nvPr/>
          </p:nvGrpSpPr>
          <p:grpSpPr bwMode="auto">
            <a:xfrm>
              <a:off x="1919" y="3723"/>
              <a:ext cx="170" cy="85"/>
              <a:chOff x="3032" y="2512"/>
              <a:chExt cx="192" cy="108"/>
            </a:xfrm>
          </p:grpSpPr>
          <p:sp>
            <p:nvSpPr>
              <p:cNvPr id="21543" name="Line 21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44" name="Line 22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45" name="Line 23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1527" name="Text Box 25"/>
            <p:cNvSpPr txBox="1">
              <a:spLocks noChangeArrowheads="1"/>
            </p:cNvSpPr>
            <p:nvPr/>
          </p:nvSpPr>
          <p:spPr bwMode="auto">
            <a:xfrm>
              <a:off x="1118" y="2174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3 k</a:t>
              </a:r>
              <a:r>
                <a:rPr lang="en-GB" sz="24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28" name="Freeform 26"/>
            <p:cNvSpPr>
              <a:spLocks/>
            </p:cNvSpPr>
            <p:nvPr/>
          </p:nvSpPr>
          <p:spPr bwMode="auto">
            <a:xfrm rot="-69955">
              <a:off x="1183" y="2426"/>
              <a:ext cx="333" cy="149"/>
            </a:xfrm>
            <a:custGeom>
              <a:avLst/>
              <a:gdLst>
                <a:gd name="T0" fmla="*/ 0 w 2280"/>
                <a:gd name="T1" fmla="*/ 19 h 590"/>
                <a:gd name="T2" fmla="*/ 3 w 2280"/>
                <a:gd name="T3" fmla="*/ 1 h 590"/>
                <a:gd name="T4" fmla="*/ 10 w 2280"/>
                <a:gd name="T5" fmla="*/ 36 h 590"/>
                <a:gd name="T6" fmla="*/ 15 w 2280"/>
                <a:gd name="T7" fmla="*/ 0 h 590"/>
                <a:gd name="T8" fmla="*/ 22 w 2280"/>
                <a:gd name="T9" fmla="*/ 36 h 590"/>
                <a:gd name="T10" fmla="*/ 27 w 2280"/>
                <a:gd name="T11" fmla="*/ 0 h 590"/>
                <a:gd name="T12" fmla="*/ 34 w 2280"/>
                <a:gd name="T13" fmla="*/ 36 h 590"/>
                <a:gd name="T14" fmla="*/ 39 w 2280"/>
                <a:gd name="T15" fmla="*/ 1 h 590"/>
                <a:gd name="T16" fmla="*/ 45 w 2280"/>
                <a:gd name="T17" fmla="*/ 38 h 590"/>
                <a:gd name="T18" fmla="*/ 49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29" name="Freeform 27"/>
            <p:cNvSpPr>
              <a:spLocks/>
            </p:cNvSpPr>
            <p:nvPr/>
          </p:nvSpPr>
          <p:spPr bwMode="auto">
            <a:xfrm>
              <a:off x="1996" y="3531"/>
              <a:ext cx="276" cy="189"/>
            </a:xfrm>
            <a:custGeom>
              <a:avLst/>
              <a:gdLst>
                <a:gd name="T0" fmla="*/ 0 w 312"/>
                <a:gd name="T1" fmla="*/ 149 h 240"/>
                <a:gd name="T2" fmla="*/ 0 w 312"/>
                <a:gd name="T3" fmla="*/ 0 h 240"/>
                <a:gd name="T4" fmla="*/ 244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0" name="Freeform 29"/>
            <p:cNvSpPr>
              <a:spLocks/>
            </p:cNvSpPr>
            <p:nvPr/>
          </p:nvSpPr>
          <p:spPr bwMode="auto">
            <a:xfrm rot="-69955">
              <a:off x="1148" y="3402"/>
              <a:ext cx="332" cy="148"/>
            </a:xfrm>
            <a:custGeom>
              <a:avLst/>
              <a:gdLst>
                <a:gd name="T0" fmla="*/ 0 w 2280"/>
                <a:gd name="T1" fmla="*/ 19 h 590"/>
                <a:gd name="T2" fmla="*/ 3 w 2280"/>
                <a:gd name="T3" fmla="*/ 1 h 590"/>
                <a:gd name="T4" fmla="*/ 10 w 2280"/>
                <a:gd name="T5" fmla="*/ 35 h 590"/>
                <a:gd name="T6" fmla="*/ 15 w 2280"/>
                <a:gd name="T7" fmla="*/ 0 h 590"/>
                <a:gd name="T8" fmla="*/ 21 w 2280"/>
                <a:gd name="T9" fmla="*/ 36 h 590"/>
                <a:gd name="T10" fmla="*/ 27 w 2280"/>
                <a:gd name="T11" fmla="*/ 0 h 590"/>
                <a:gd name="T12" fmla="*/ 34 w 2280"/>
                <a:gd name="T13" fmla="*/ 35 h 590"/>
                <a:gd name="T14" fmla="*/ 39 w 2280"/>
                <a:gd name="T15" fmla="*/ 1 h 590"/>
                <a:gd name="T16" fmla="*/ 45 w 2280"/>
                <a:gd name="T17" fmla="*/ 37 h 590"/>
                <a:gd name="T18" fmla="*/ 48 w 2280"/>
                <a:gd name="T19" fmla="*/ 1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 flipV="1">
              <a:off x="853" y="2505"/>
              <a:ext cx="33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 flipV="1">
              <a:off x="825" y="3481"/>
              <a:ext cx="331" cy="1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3" name="Text Box 32"/>
            <p:cNvSpPr txBox="1">
              <a:spLocks noChangeArrowheads="1"/>
            </p:cNvSpPr>
            <p:nvPr/>
          </p:nvSpPr>
          <p:spPr bwMode="auto">
            <a:xfrm>
              <a:off x="321" y="2293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IN1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34" name="Text Box 33"/>
            <p:cNvSpPr txBox="1">
              <a:spLocks noChangeArrowheads="1"/>
            </p:cNvSpPr>
            <p:nvPr/>
          </p:nvSpPr>
          <p:spPr bwMode="auto">
            <a:xfrm>
              <a:off x="318" y="3287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IN3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35" name="Freeform 35"/>
            <p:cNvSpPr>
              <a:spLocks/>
            </p:cNvSpPr>
            <p:nvPr/>
          </p:nvSpPr>
          <p:spPr bwMode="auto">
            <a:xfrm rot="-69955">
              <a:off x="1140" y="2908"/>
              <a:ext cx="333" cy="150"/>
            </a:xfrm>
            <a:custGeom>
              <a:avLst/>
              <a:gdLst>
                <a:gd name="T0" fmla="*/ 0 w 2280"/>
                <a:gd name="T1" fmla="*/ 19 h 590"/>
                <a:gd name="T2" fmla="*/ 3 w 2280"/>
                <a:gd name="T3" fmla="*/ 1 h 590"/>
                <a:gd name="T4" fmla="*/ 10 w 2280"/>
                <a:gd name="T5" fmla="*/ 36 h 590"/>
                <a:gd name="T6" fmla="*/ 15 w 2280"/>
                <a:gd name="T7" fmla="*/ 0 h 590"/>
                <a:gd name="T8" fmla="*/ 22 w 2280"/>
                <a:gd name="T9" fmla="*/ 37 h 590"/>
                <a:gd name="T10" fmla="*/ 27 w 2280"/>
                <a:gd name="T11" fmla="*/ 0 h 590"/>
                <a:gd name="T12" fmla="*/ 34 w 2280"/>
                <a:gd name="T13" fmla="*/ 36 h 590"/>
                <a:gd name="T14" fmla="*/ 39 w 2280"/>
                <a:gd name="T15" fmla="*/ 1 h 590"/>
                <a:gd name="T16" fmla="*/ 45 w 2280"/>
                <a:gd name="T17" fmla="*/ 38 h 590"/>
                <a:gd name="T18" fmla="*/ 49 w 2280"/>
                <a:gd name="T19" fmla="*/ 1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6" name="Line 36"/>
            <p:cNvSpPr>
              <a:spLocks noChangeShapeType="1"/>
            </p:cNvSpPr>
            <p:nvPr/>
          </p:nvSpPr>
          <p:spPr bwMode="auto">
            <a:xfrm flipV="1">
              <a:off x="810" y="2988"/>
              <a:ext cx="33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7" name="Text Box 37"/>
            <p:cNvSpPr txBox="1">
              <a:spLocks noChangeArrowheads="1"/>
            </p:cNvSpPr>
            <p:nvPr/>
          </p:nvSpPr>
          <p:spPr bwMode="auto">
            <a:xfrm>
              <a:off x="303" y="2785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 IN2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38" name="Line 38"/>
            <p:cNvSpPr>
              <a:spLocks noChangeShapeType="1"/>
            </p:cNvSpPr>
            <p:nvPr/>
          </p:nvSpPr>
          <p:spPr bwMode="auto">
            <a:xfrm flipH="1">
              <a:off x="1469" y="2969"/>
              <a:ext cx="26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39" name="Freeform 47"/>
            <p:cNvSpPr>
              <a:spLocks/>
            </p:cNvSpPr>
            <p:nvPr/>
          </p:nvSpPr>
          <p:spPr bwMode="auto">
            <a:xfrm>
              <a:off x="1488" y="2488"/>
              <a:ext cx="256" cy="992"/>
            </a:xfrm>
            <a:custGeom>
              <a:avLst/>
              <a:gdLst>
                <a:gd name="T0" fmla="*/ 28 w 240"/>
                <a:gd name="T1" fmla="*/ 0 h 864"/>
                <a:gd name="T2" fmla="*/ 273 w 240"/>
                <a:gd name="T3" fmla="*/ 0 h 864"/>
                <a:gd name="T4" fmla="*/ 273 w 240"/>
                <a:gd name="T5" fmla="*/ 1139 h 864"/>
                <a:gd name="T6" fmla="*/ 0 w 240"/>
                <a:gd name="T7" fmla="*/ 1139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864">
                  <a:moveTo>
                    <a:pt x="24" y="0"/>
                  </a:moveTo>
                  <a:lnTo>
                    <a:pt x="240" y="0"/>
                  </a:lnTo>
                  <a:lnTo>
                    <a:pt x="240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40" name="Text Box 48"/>
            <p:cNvSpPr txBox="1">
              <a:spLocks noChangeArrowheads="1"/>
            </p:cNvSpPr>
            <p:nvPr/>
          </p:nvSpPr>
          <p:spPr bwMode="auto">
            <a:xfrm>
              <a:off x="1078" y="2662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3 k</a:t>
              </a:r>
              <a:r>
                <a:rPr lang="en-GB" sz="24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41" name="Text Box 49"/>
            <p:cNvSpPr txBox="1">
              <a:spLocks noChangeArrowheads="1"/>
            </p:cNvSpPr>
            <p:nvPr/>
          </p:nvSpPr>
          <p:spPr bwMode="auto">
            <a:xfrm>
              <a:off x="1070" y="3150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3 k</a:t>
              </a:r>
              <a:r>
                <a:rPr lang="en-GB" sz="24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  <p:sp>
          <p:nvSpPr>
            <p:cNvPr id="21542" name="Text Box 50"/>
            <p:cNvSpPr txBox="1">
              <a:spLocks noChangeArrowheads="1"/>
            </p:cNvSpPr>
            <p:nvPr/>
          </p:nvSpPr>
          <p:spPr bwMode="auto">
            <a:xfrm>
              <a:off x="2174" y="2166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6600CC"/>
                  </a:solidFill>
                  <a:latin typeface="Times New Roman" pitchFamily="18" charset="0"/>
                </a:rPr>
                <a:t>f</a:t>
              </a:r>
              <a:r>
                <a:rPr lang="en-GB" sz="2400" b="1" i="1">
                  <a:solidFill>
                    <a:srgbClr val="6600CC"/>
                  </a:solidFill>
                  <a:latin typeface="Times New Roman" pitchFamily="18" charset="0"/>
                </a:rPr>
                <a:t> = 1 k</a:t>
              </a:r>
              <a:r>
                <a:rPr lang="en-GB" sz="2400" b="1" i="1">
                  <a:solidFill>
                    <a:srgbClr val="6600CC"/>
                  </a:solidFill>
                  <a:latin typeface="Symbol" pitchFamily="18" charset="2"/>
                </a:rPr>
                <a:t>W</a:t>
              </a:r>
              <a:endParaRPr lang="en-GB" sz="2400" b="1" i="1">
                <a:solidFill>
                  <a:srgbClr val="6600C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1603" name="Object 51"/>
          <p:cNvGraphicFramePr>
            <a:graphicFrameLocks noChangeAspect="1"/>
          </p:cNvGraphicFramePr>
          <p:nvPr/>
        </p:nvGraphicFramePr>
        <p:xfrm>
          <a:off x="4737100" y="5365750"/>
          <a:ext cx="40322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5" imgW="1943100" imgH="393700" progId="Equation.3">
                  <p:embed/>
                </p:oleObj>
              </mc:Choice>
              <mc:Fallback>
                <p:oleObj name="Equation" r:id="rId5" imgW="1943100" imgH="393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365750"/>
                        <a:ext cx="4032250" cy="81756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516128" y="2115249"/>
            <a:ext cx="490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>
              <a:buFontTx/>
              <a:buChar char="•"/>
            </a:pPr>
            <a:r>
              <a:rPr lang="en-GB" sz="2200" i="1" dirty="0">
                <a:solidFill>
                  <a:srgbClr val="66FFFF"/>
                </a:solidFill>
                <a:latin typeface="Verdana" pitchFamily="34" charset="0"/>
              </a:rPr>
              <a:t>Ratio </a:t>
            </a:r>
            <a:r>
              <a:rPr lang="en-GB" sz="2400" i="1" dirty="0" err="1">
                <a:solidFill>
                  <a:srgbClr val="66FFFF"/>
                </a:solidFill>
                <a:latin typeface="Verdana" pitchFamily="34" charset="0"/>
              </a:rPr>
              <a:t>R</a:t>
            </a:r>
            <a:r>
              <a:rPr lang="en-GB" sz="2400" i="1" baseline="-25000" dirty="0" err="1">
                <a:solidFill>
                  <a:srgbClr val="66FFFF"/>
                </a:solidFill>
                <a:latin typeface="Verdana" pitchFamily="34" charset="0"/>
              </a:rPr>
              <a:t>f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 /R</a:t>
            </a:r>
            <a:r>
              <a:rPr lang="en-GB" sz="2200" b="1" i="1" dirty="0">
                <a:solidFill>
                  <a:srgbClr val="66FFFF"/>
                </a:solidFill>
                <a:latin typeface="Verdana" pitchFamily="34" charset="0"/>
              </a:rPr>
              <a:t> </a:t>
            </a:r>
            <a:r>
              <a:rPr lang="en-GB" sz="2200" i="1" dirty="0">
                <a:solidFill>
                  <a:srgbClr val="66FFFF"/>
                </a:solidFill>
                <a:latin typeface="Verdana" pitchFamily="34" charset="0"/>
              </a:rPr>
              <a:t>equal to the reciprocal of no. of inputs 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Averaging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57200" y="2584470"/>
            <a:ext cx="82296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defRPr/>
            </a:pPr>
            <a:r>
              <a:rPr lang="en-GB" sz="2800" dirty="0">
                <a:solidFill>
                  <a:srgbClr val="FFFF00"/>
                </a:solidFill>
                <a:latin typeface="Arial Black" pitchFamily="34" charset="0"/>
              </a:rPr>
              <a:t>•	</a:t>
            </a:r>
            <a:r>
              <a:rPr lang="en-GB" sz="2800" dirty="0">
                <a:solidFill>
                  <a:srgbClr val="FFFF00"/>
                </a:solidFill>
              </a:rPr>
              <a:t>Understand how an op amp can be configured as an inverting amplifier.</a:t>
            </a:r>
          </a:p>
          <a:p>
            <a:pPr marL="609600" indent="-609600">
              <a:defRPr/>
            </a:pPr>
            <a:endParaRPr lang="en-GB" sz="2800" dirty="0">
              <a:solidFill>
                <a:srgbClr val="FFFF00"/>
              </a:solidFill>
            </a:endParaRPr>
          </a:p>
          <a:p>
            <a:pPr marL="609600" indent="-609600">
              <a:defRPr/>
            </a:pPr>
            <a:r>
              <a:rPr lang="en-GB" sz="2800" dirty="0">
                <a:solidFill>
                  <a:srgbClr val="00FFFF"/>
                </a:solidFill>
                <a:latin typeface="Arial Black" pitchFamily="34" charset="0"/>
              </a:rPr>
              <a:t>•	</a:t>
            </a:r>
            <a:r>
              <a:rPr lang="en-GB" sz="2800" dirty="0">
                <a:solidFill>
                  <a:srgbClr val="00FFFF"/>
                </a:solidFill>
              </a:rPr>
              <a:t>Understand summing, scaling, averaging and other types of amplifier circuits.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2800" dirty="0">
              <a:solidFill>
                <a:srgbClr val="00FF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61963" y="1630363"/>
            <a:ext cx="82248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srgbClr val="66FFFF"/>
                </a:solidFill>
              </a:rPr>
              <a:t>After completing Part </a:t>
            </a:r>
            <a:r>
              <a:rPr lang="en-US" sz="2800" dirty="0" smtClean="0">
                <a:solidFill>
                  <a:srgbClr val="66FFFF"/>
                </a:solidFill>
              </a:rPr>
              <a:t>3 </a:t>
            </a:r>
            <a:r>
              <a:rPr lang="en-US" sz="2800" dirty="0">
                <a:solidFill>
                  <a:srgbClr val="66FFFF"/>
                </a:solidFill>
              </a:rPr>
              <a:t>of this chapter</a:t>
            </a:r>
            <a:r>
              <a:rPr lang="en-GB" sz="2800" dirty="0">
                <a:solidFill>
                  <a:srgbClr val="66FFFF"/>
                </a:solidFill>
              </a:rPr>
              <a:t>, you will be able to: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471488" y="1146429"/>
            <a:ext cx="8326437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dirty="0">
                <a:solidFill>
                  <a:schemeClr val="folHlink"/>
                </a:solidFill>
                <a:latin typeface="Verdana" pitchFamily="34" charset="0"/>
              </a:rPr>
              <a:t>With negative feedback, the op-amp can be configured as an inverting amplifier.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1200" dirty="0">
              <a:effectLst>
                <a:outerShdw blurRad="38100" dist="38100" dir="2700000" algn="tl">
                  <a:srgbClr val="010199"/>
                </a:outerShdw>
              </a:effectLst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GB" sz="2400" dirty="0">
                <a:latin typeface="Verdana" pitchFamily="34" charset="0"/>
              </a:rPr>
              <a:t>The </a:t>
            </a:r>
            <a:r>
              <a:rPr lang="en-GB" sz="2400" b="1" i="1" dirty="0">
                <a:solidFill>
                  <a:srgbClr val="FFFF00"/>
                </a:solidFill>
                <a:latin typeface="Verdana" pitchFamily="34" charset="0"/>
              </a:rPr>
              <a:t>closed loop voltage gain</a:t>
            </a:r>
            <a:r>
              <a:rPr lang="en-GB" sz="2400" dirty="0">
                <a:latin typeface="Verdana" pitchFamily="34" charset="0"/>
              </a:rPr>
              <a:t> for </a:t>
            </a:r>
            <a:r>
              <a:rPr lang="en-GB" sz="2400" dirty="0" smtClean="0">
                <a:latin typeface="Verdana" pitchFamily="34" charset="0"/>
              </a:rPr>
              <a:t>an inverting </a:t>
            </a:r>
            <a:r>
              <a:rPr lang="en-GB" sz="2400" dirty="0">
                <a:latin typeface="Verdana" pitchFamily="34" charset="0"/>
              </a:rPr>
              <a:t>amplifier is</a:t>
            </a:r>
            <a:r>
              <a:rPr lang="en-GB" sz="2000" dirty="0">
                <a:latin typeface="Verdana" pitchFamily="34" charset="0"/>
              </a:rPr>
              <a:t>  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2400" dirty="0"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2000" dirty="0"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2000" dirty="0"/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GB" sz="1200" dirty="0"/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The output signal of an inverting amplifier is </a:t>
            </a:r>
            <a:r>
              <a:rPr lang="en-GB" sz="2400" b="1" i="1" u="sng" dirty="0">
                <a:solidFill>
                  <a:srgbClr val="66FFFF"/>
                </a:solidFill>
                <a:latin typeface="Verdana" pitchFamily="34" charset="0"/>
              </a:rPr>
              <a:t>180</a:t>
            </a:r>
            <a:r>
              <a:rPr lang="en-GB" sz="2400" b="1" i="1" u="sng" baseline="30000" dirty="0">
                <a:solidFill>
                  <a:srgbClr val="66FFFF"/>
                </a:solidFill>
                <a:latin typeface="Verdana" pitchFamily="34" charset="0"/>
              </a:rPr>
              <a:t>o</a:t>
            </a:r>
            <a:r>
              <a:rPr lang="en-GB" sz="2400" b="1" i="1" u="sng" dirty="0">
                <a:solidFill>
                  <a:srgbClr val="66FFFF"/>
                </a:solidFill>
                <a:latin typeface="Verdana" pitchFamily="34" charset="0"/>
              </a:rPr>
              <a:t> out of phase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 with the input signal.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1200" dirty="0"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A </a:t>
            </a:r>
            <a:r>
              <a:rPr lang="en-GB" sz="2400" i="1" dirty="0">
                <a:solidFill>
                  <a:srgbClr val="FFFF00"/>
                </a:solidFill>
                <a:latin typeface="Verdana" pitchFamily="34" charset="0"/>
              </a:rPr>
              <a:t>summing amplifier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 has two or more inputs, and its output voltage is proportional to the </a:t>
            </a:r>
            <a:r>
              <a:rPr lang="en-GB" sz="2400" i="1" dirty="0">
                <a:solidFill>
                  <a:srgbClr val="FFFF00"/>
                </a:solidFill>
                <a:latin typeface="Verdana" pitchFamily="34" charset="0"/>
              </a:rPr>
              <a:t>negative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 of the </a:t>
            </a:r>
            <a:r>
              <a:rPr lang="en-GB" sz="2400" i="1" dirty="0">
                <a:solidFill>
                  <a:srgbClr val="FFFF00"/>
                </a:solidFill>
                <a:latin typeface="Verdana" pitchFamily="34" charset="0"/>
              </a:rPr>
              <a:t>algebraic sum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 of its input voltages.</a:t>
            </a:r>
            <a:r>
              <a:rPr lang="en-GB" sz="2000" i="1" dirty="0">
                <a:solidFill>
                  <a:srgbClr val="66FFFF"/>
                </a:solidFill>
                <a:latin typeface="Verdana" pitchFamily="34" charset="0"/>
              </a:rPr>
              <a:t> </a:t>
            </a:r>
            <a:endParaRPr lang="en-GB" sz="2000" i="1" dirty="0">
              <a:latin typeface="Verdana" pitchFamily="34" charset="0"/>
            </a:endParaRPr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4722813" y="2676525"/>
          <a:ext cx="171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812447" imgH="457002" progId="Equation.3">
                  <p:embed/>
                </p:oleObj>
              </mc:Choice>
              <mc:Fallback>
                <p:oleObj name="Equation" r:id="rId3" imgW="812447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2676525"/>
                        <a:ext cx="1714500" cy="965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4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4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613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r>
              <a:rPr lang="en-GB" sz="2400" smtClean="0">
                <a:effectLst/>
                <a:latin typeface="Verdana" pitchFamily="34" charset="0"/>
              </a:rPr>
              <a:t>If the 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input</a:t>
            </a:r>
            <a:r>
              <a:rPr lang="en-GB" sz="2400" smtClean="0">
                <a:effectLst/>
                <a:latin typeface="Verdana" pitchFamily="34" charset="0"/>
              </a:rPr>
              <a:t> and 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feedback resistors</a:t>
            </a:r>
            <a:r>
              <a:rPr lang="en-GB" sz="2400" smtClean="0">
                <a:effectLst/>
                <a:latin typeface="Verdana" pitchFamily="34" charset="0"/>
              </a:rPr>
              <a:t> of a summing amplifier 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has identical values</a:t>
            </a:r>
            <a:r>
              <a:rPr lang="en-GB" sz="2400" smtClean="0">
                <a:effectLst/>
                <a:latin typeface="Verdana" pitchFamily="34" charset="0"/>
              </a:rPr>
              <a:t>, the gain of the amplifier will be 1. The output voltage is given by 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</a:tabLst>
              <a:defRPr/>
            </a:pP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V</a:t>
            </a:r>
            <a:r>
              <a:rPr lang="en-GB" sz="2400" baseline="-25000" smtClean="0">
                <a:solidFill>
                  <a:srgbClr val="FFFF00"/>
                </a:solidFill>
                <a:effectLst/>
                <a:latin typeface="Verdana" pitchFamily="34" charset="0"/>
              </a:rPr>
              <a:t>out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 = V</a:t>
            </a:r>
            <a:r>
              <a:rPr lang="en-GB" sz="2400" baseline="-25000" smtClean="0">
                <a:solidFill>
                  <a:srgbClr val="FFFF00"/>
                </a:solidFill>
                <a:effectLst/>
                <a:latin typeface="Verdana" pitchFamily="34" charset="0"/>
              </a:rPr>
              <a:t>IN1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 + V</a:t>
            </a:r>
            <a:r>
              <a:rPr lang="en-GB" sz="2400" baseline="-25000" smtClean="0">
                <a:solidFill>
                  <a:srgbClr val="FFFF00"/>
                </a:solidFill>
                <a:effectLst/>
                <a:latin typeface="Verdana" pitchFamily="34" charset="0"/>
              </a:rPr>
              <a:t>IN2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 + V</a:t>
            </a:r>
            <a:r>
              <a:rPr lang="en-GB" sz="2400" baseline="-25000" smtClean="0">
                <a:solidFill>
                  <a:srgbClr val="FFFF00"/>
                </a:solidFill>
                <a:effectLst/>
                <a:latin typeface="Verdana" pitchFamily="34" charset="0"/>
              </a:rPr>
              <a:t>IN3</a:t>
            </a:r>
            <a:r>
              <a:rPr lang="en-GB" sz="2400" smtClean="0">
                <a:solidFill>
                  <a:srgbClr val="FFFF00"/>
                </a:solidFill>
                <a:effectLst/>
                <a:latin typeface="Verdana" pitchFamily="34" charset="0"/>
              </a:rPr>
              <a:t> + ….. + V</a:t>
            </a:r>
            <a:r>
              <a:rPr lang="en-GB" sz="2400" baseline="-25000" smtClean="0">
                <a:solidFill>
                  <a:srgbClr val="FFFF00"/>
                </a:solidFill>
                <a:effectLst/>
                <a:latin typeface="Verdana" pitchFamily="34" charset="0"/>
              </a:rPr>
              <a:t>INn</a:t>
            </a:r>
          </a:p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endParaRPr lang="en-GB" sz="240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r>
              <a:rPr lang="en-GB" sz="2400" smtClean="0">
                <a:effectLst/>
                <a:latin typeface="Verdana" pitchFamily="34" charset="0"/>
              </a:rPr>
              <a:t>If the feedback resistor, </a:t>
            </a:r>
            <a:r>
              <a:rPr lang="en-GB" sz="2400" b="1" i="1" smtClean="0">
                <a:solidFill>
                  <a:srgbClr val="FFFF00"/>
                </a:solidFill>
                <a:effectLst/>
                <a:latin typeface="Verdana" pitchFamily="34" charset="0"/>
              </a:rPr>
              <a:t>Rf,</a:t>
            </a:r>
            <a:r>
              <a:rPr lang="en-GB" sz="2400" b="1" i="1" smtClean="0">
                <a:effectLst/>
                <a:latin typeface="Verdana" pitchFamily="34" charset="0"/>
              </a:rPr>
              <a:t> </a:t>
            </a:r>
            <a:r>
              <a:rPr lang="en-GB" sz="2400" smtClean="0">
                <a:effectLst/>
                <a:latin typeface="Verdana" pitchFamily="34" charset="0"/>
              </a:rPr>
              <a:t> has different values from the input resistors, </a:t>
            </a:r>
            <a:r>
              <a:rPr lang="en-GB" sz="2400" b="1" i="1" smtClean="0">
                <a:solidFill>
                  <a:srgbClr val="FFFF00"/>
                </a:solidFill>
                <a:effectLst/>
                <a:latin typeface="Verdana" pitchFamily="34" charset="0"/>
              </a:rPr>
              <a:t>R</a:t>
            </a:r>
            <a:r>
              <a:rPr lang="en-GB" sz="2400" smtClean="0">
                <a:effectLst/>
                <a:latin typeface="Verdana" pitchFamily="34" charset="0"/>
              </a:rPr>
              <a:t>, the amplifier has a gain of </a:t>
            </a:r>
            <a:r>
              <a:rPr lang="en-GB" sz="2400" b="1" i="1" smtClean="0">
                <a:solidFill>
                  <a:srgbClr val="FFFF00"/>
                </a:solidFill>
                <a:effectLst/>
                <a:latin typeface="Verdana" pitchFamily="34" charset="0"/>
              </a:rPr>
              <a:t>Rf  /R</a:t>
            </a:r>
            <a:r>
              <a:rPr lang="en-GB" sz="2400" b="1" i="1" smtClean="0">
                <a:effectLst/>
                <a:latin typeface="Verdana" pitchFamily="34" charset="0"/>
              </a:rPr>
              <a:t>. </a:t>
            </a:r>
            <a:r>
              <a:rPr lang="en-GB" sz="2400" smtClean="0">
                <a:latin typeface="Verdana" pitchFamily="34" charset="0"/>
              </a:rPr>
              <a:t>The output voltage is given by :</a:t>
            </a:r>
            <a:endParaRPr lang="en-GB" sz="2400" b="1" i="1" smtClean="0">
              <a:effectLst/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endParaRPr lang="en-GB" sz="240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endParaRPr lang="en-GB" sz="2400" smtClean="0"/>
          </a:p>
          <a:p>
            <a:pPr eaLnBrk="1" hangingPunct="1">
              <a:lnSpc>
                <a:spcPct val="90000"/>
              </a:lnSpc>
              <a:tabLst>
                <a:tab pos="1438275" algn="l"/>
              </a:tabLst>
              <a:defRPr/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438275" algn="l"/>
              </a:tabLst>
              <a:defRPr/>
            </a:pPr>
            <a:r>
              <a:rPr lang="en-GB" sz="2000" smtClean="0"/>
              <a:t>		</a:t>
            </a:r>
          </a:p>
        </p:txBody>
      </p:sp>
      <p:graphicFrame>
        <p:nvGraphicFramePr>
          <p:cNvPr id="2252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63725" y="4725988"/>
          <a:ext cx="53736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3162300" imgH="469900" progId="Equation.3">
                  <p:embed/>
                </p:oleObj>
              </mc:Choice>
              <mc:Fallback>
                <p:oleObj name="Equation" r:id="rId3" imgW="3162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725988"/>
                        <a:ext cx="5373688" cy="79851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6226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A72C2-2933-482F-8198-C883BE99884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2100" y="1090613"/>
            <a:ext cx="8640763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i="1" dirty="0" smtClean="0">
                <a:effectLst/>
                <a:latin typeface="Verdana" pitchFamily="34" charset="0"/>
              </a:rPr>
              <a:t>By using </a:t>
            </a:r>
            <a:r>
              <a:rPr lang="en-GB" sz="2400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different values of R1, R2, R3 …….</a:t>
            </a:r>
            <a:r>
              <a:rPr lang="en-GB" sz="2400" i="1" dirty="0" err="1" smtClean="0">
                <a:solidFill>
                  <a:srgbClr val="FFFF00"/>
                </a:solidFill>
                <a:effectLst/>
                <a:latin typeface="Verdana" pitchFamily="34" charset="0"/>
              </a:rPr>
              <a:t>Rn</a:t>
            </a:r>
            <a:r>
              <a:rPr lang="en-GB" sz="2400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 and </a:t>
            </a:r>
            <a:r>
              <a:rPr lang="en-GB" sz="2400" i="1" dirty="0" err="1" smtClean="0">
                <a:solidFill>
                  <a:srgbClr val="FFFF00"/>
                </a:solidFill>
                <a:effectLst/>
                <a:latin typeface="Verdana" pitchFamily="34" charset="0"/>
              </a:rPr>
              <a:t>Rf</a:t>
            </a:r>
            <a:r>
              <a:rPr lang="en-GB" sz="2400" i="1" dirty="0" smtClean="0">
                <a:effectLst/>
                <a:latin typeface="Verdana" pitchFamily="34" charset="0"/>
              </a:rPr>
              <a:t>, the inputs of a summing amplifier can be subjected to </a:t>
            </a:r>
            <a:r>
              <a:rPr lang="en-GB" sz="2400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different voltage gains</a:t>
            </a:r>
            <a:r>
              <a:rPr lang="en-GB" sz="2400" i="1" dirty="0" smtClean="0">
                <a:effectLst/>
                <a:latin typeface="Verdana" pitchFamily="34" charset="0"/>
              </a:rPr>
              <a:t>. This type of summing amplifier is also known as </a:t>
            </a:r>
            <a:r>
              <a:rPr lang="en-GB" sz="2400" i="1" dirty="0" smtClean="0">
                <a:solidFill>
                  <a:srgbClr val="FFFF00"/>
                </a:solidFill>
                <a:effectLst/>
                <a:latin typeface="Verdana" pitchFamily="34" charset="0"/>
              </a:rPr>
              <a:t>Multi-Channel Scaling Amplifier</a:t>
            </a:r>
            <a:r>
              <a:rPr lang="en-GB" sz="2400" dirty="0" smtClean="0">
                <a:latin typeface="Verdana" pitchFamily="34" charset="0"/>
              </a:rPr>
              <a:t> </a:t>
            </a:r>
            <a:r>
              <a:rPr lang="en-GB" sz="2400" i="1" dirty="0" smtClean="0">
                <a:effectLst/>
                <a:latin typeface="Verdana" pitchFamily="34" charset="0"/>
              </a:rPr>
              <a:t>and its output voltage is given by :</a:t>
            </a:r>
          </a:p>
          <a:p>
            <a:pPr eaLnBrk="1" hangingPunct="1">
              <a:defRPr/>
            </a:pPr>
            <a:endParaRPr lang="en-GB" sz="2400" i="1" dirty="0" smtClean="0">
              <a:effectLst/>
              <a:latin typeface="Verdana" pitchFamily="34" charset="0"/>
            </a:endParaRPr>
          </a:p>
          <a:p>
            <a:pPr eaLnBrk="1" hangingPunct="1">
              <a:defRPr/>
            </a:pPr>
            <a:endParaRPr lang="en-GB" sz="2000" i="1" dirty="0" smtClean="0">
              <a:effectLst/>
            </a:endParaRPr>
          </a:p>
          <a:p>
            <a:pPr eaLnBrk="1" hangingPunct="1">
              <a:defRPr/>
            </a:pPr>
            <a:endParaRPr lang="en-GB" sz="2400" i="1" dirty="0" smtClean="0">
              <a:effectLst/>
            </a:endParaRPr>
          </a:p>
          <a:p>
            <a:pPr eaLnBrk="1" hangingPunct="1">
              <a:defRPr/>
            </a:pPr>
            <a:r>
              <a:rPr lang="en-GB" sz="2400" i="1" dirty="0" smtClean="0">
                <a:effectLst/>
                <a:latin typeface="Verdana" pitchFamily="34" charset="0"/>
              </a:rPr>
              <a:t>A summing amplifier can be made to produce the mathematical average of the input voltages if</a:t>
            </a:r>
          </a:p>
        </p:txBody>
      </p:sp>
      <p:graphicFrame>
        <p:nvGraphicFramePr>
          <p:cNvPr id="2458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38413" y="3265488"/>
          <a:ext cx="5162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5448300" imgH="723900" progId="Equation.3">
                  <p:embed/>
                </p:oleObj>
              </mc:Choice>
              <mc:Fallback>
                <p:oleObj name="Equation" r:id="rId3" imgW="54483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265488"/>
                        <a:ext cx="516255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7813" y="5199063"/>
          <a:ext cx="32813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2755900" imgH="660400" progId="Equation.3">
                  <p:embed/>
                </p:oleObj>
              </mc:Choice>
              <mc:Fallback>
                <p:oleObj name="Equation" r:id="rId5" imgW="27559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5199063"/>
                        <a:ext cx="3281362" cy="7858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912FF-1693-4B89-B53C-CBD31A7BACC9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1659" y="3215319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23 (Part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00B72-0615-43A8-803D-0C0B70AEAA4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pSp>
        <p:nvGrpSpPr>
          <p:cNvPr id="5124" name="Group 62"/>
          <p:cNvGrpSpPr>
            <a:grpSpLocks/>
          </p:cNvGrpSpPr>
          <p:nvPr/>
        </p:nvGrpSpPr>
        <p:grpSpPr bwMode="auto">
          <a:xfrm>
            <a:off x="3671888" y="974725"/>
            <a:ext cx="5110162" cy="3228975"/>
            <a:chOff x="2313" y="614"/>
            <a:chExt cx="3219" cy="2034"/>
          </a:xfrm>
        </p:grpSpPr>
        <p:sp>
          <p:nvSpPr>
            <p:cNvPr id="5138" name="AutoShape 5"/>
            <p:cNvSpPr>
              <a:spLocks noChangeArrowheads="1"/>
            </p:cNvSpPr>
            <p:nvPr/>
          </p:nvSpPr>
          <p:spPr bwMode="auto">
            <a:xfrm rot="5400000" flipH="1">
              <a:off x="3862" y="1591"/>
              <a:ext cx="1044" cy="745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5139" name="Line 6"/>
            <p:cNvSpPr>
              <a:spLocks noChangeShapeType="1"/>
            </p:cNvSpPr>
            <p:nvPr/>
          </p:nvSpPr>
          <p:spPr bwMode="auto">
            <a:xfrm flipH="1" flipV="1">
              <a:off x="3284" y="1703"/>
              <a:ext cx="735" cy="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0" name="Line 7"/>
            <p:cNvSpPr>
              <a:spLocks noChangeShapeType="1"/>
            </p:cNvSpPr>
            <p:nvPr/>
          </p:nvSpPr>
          <p:spPr bwMode="auto">
            <a:xfrm flipV="1">
              <a:off x="4077" y="1703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1" name="Line 8"/>
            <p:cNvSpPr>
              <a:spLocks noChangeShapeType="1"/>
            </p:cNvSpPr>
            <p:nvPr/>
          </p:nvSpPr>
          <p:spPr bwMode="auto">
            <a:xfrm>
              <a:off x="4748" y="1955"/>
              <a:ext cx="599" cy="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2" name="Line 9"/>
            <p:cNvSpPr>
              <a:spLocks noChangeShapeType="1"/>
            </p:cNvSpPr>
            <p:nvPr/>
          </p:nvSpPr>
          <p:spPr bwMode="auto">
            <a:xfrm flipV="1">
              <a:off x="4370" y="1406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3" name="Line 10"/>
            <p:cNvSpPr>
              <a:spLocks noChangeShapeType="1"/>
            </p:cNvSpPr>
            <p:nvPr/>
          </p:nvSpPr>
          <p:spPr bwMode="auto">
            <a:xfrm>
              <a:off x="4363" y="2240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4" name="Freeform 11"/>
            <p:cNvSpPr>
              <a:spLocks/>
            </p:cNvSpPr>
            <p:nvPr/>
          </p:nvSpPr>
          <p:spPr bwMode="auto">
            <a:xfrm rot="-69955">
              <a:off x="4161" y="954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5" name="Freeform 12"/>
            <p:cNvSpPr>
              <a:spLocks/>
            </p:cNvSpPr>
            <p:nvPr/>
          </p:nvSpPr>
          <p:spPr bwMode="auto">
            <a:xfrm>
              <a:off x="3663" y="1059"/>
              <a:ext cx="491" cy="648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 type="none" w="med" len="med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6" name="Freeform 13"/>
            <p:cNvSpPr>
              <a:spLocks/>
            </p:cNvSpPr>
            <p:nvPr/>
          </p:nvSpPr>
          <p:spPr bwMode="auto">
            <a:xfrm flipH="1">
              <a:off x="4530" y="1043"/>
              <a:ext cx="440" cy="914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7" name="Text Box 14"/>
            <p:cNvSpPr txBox="1">
              <a:spLocks noChangeArrowheads="1"/>
            </p:cNvSpPr>
            <p:nvPr/>
          </p:nvSpPr>
          <p:spPr bwMode="auto">
            <a:xfrm>
              <a:off x="4023" y="209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148" name="Text Box 15"/>
            <p:cNvSpPr txBox="1">
              <a:spLocks noChangeArrowheads="1"/>
            </p:cNvSpPr>
            <p:nvPr/>
          </p:nvSpPr>
          <p:spPr bwMode="auto">
            <a:xfrm>
              <a:off x="2687" y="1990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in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sp>
          <p:nvSpPr>
            <p:cNvPr id="5149" name="Text Box 16"/>
            <p:cNvSpPr txBox="1">
              <a:spLocks noChangeArrowheads="1"/>
            </p:cNvSpPr>
            <p:nvPr/>
          </p:nvSpPr>
          <p:spPr bwMode="auto">
            <a:xfrm>
              <a:off x="4423" y="2334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5150" name="Text Box 17"/>
            <p:cNvSpPr txBox="1">
              <a:spLocks noChangeArrowheads="1"/>
            </p:cNvSpPr>
            <p:nvPr/>
          </p:nvSpPr>
          <p:spPr bwMode="auto">
            <a:xfrm>
              <a:off x="4399" y="1398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5151" name="Text Box 18"/>
            <p:cNvSpPr txBox="1">
              <a:spLocks noChangeArrowheads="1"/>
            </p:cNvSpPr>
            <p:nvPr/>
          </p:nvSpPr>
          <p:spPr bwMode="auto">
            <a:xfrm>
              <a:off x="5111" y="2006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grpSp>
          <p:nvGrpSpPr>
            <p:cNvPr id="5152" name="Group 21"/>
            <p:cNvGrpSpPr>
              <a:grpSpLocks/>
            </p:cNvGrpSpPr>
            <p:nvPr/>
          </p:nvGrpSpPr>
          <p:grpSpPr bwMode="auto">
            <a:xfrm>
              <a:off x="3601" y="2524"/>
              <a:ext cx="192" cy="108"/>
              <a:chOff x="3032" y="2512"/>
              <a:chExt cx="192" cy="108"/>
            </a:xfrm>
          </p:grpSpPr>
          <p:sp>
            <p:nvSpPr>
              <p:cNvPr id="5168" name="Line 22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9" name="Line 23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70" name="Line 24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53" name="Freeform 25"/>
            <p:cNvSpPr>
              <a:spLocks/>
            </p:cNvSpPr>
            <p:nvPr/>
          </p:nvSpPr>
          <p:spPr bwMode="auto">
            <a:xfrm>
              <a:off x="2497" y="1716"/>
              <a:ext cx="392" cy="280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154" name="Group 26"/>
            <p:cNvGrpSpPr>
              <a:grpSpLocks/>
            </p:cNvGrpSpPr>
            <p:nvPr/>
          </p:nvGrpSpPr>
          <p:grpSpPr bwMode="auto">
            <a:xfrm>
              <a:off x="2313" y="1980"/>
              <a:ext cx="360" cy="352"/>
              <a:chOff x="3552" y="2496"/>
              <a:chExt cx="360" cy="352"/>
            </a:xfrm>
          </p:grpSpPr>
          <p:sp>
            <p:nvSpPr>
              <p:cNvPr id="5164" name="Oval 27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5165" name="Group 28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5166" name="Freeform 29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CC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67" name="Freeform 30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CC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5155" name="Line 31"/>
            <p:cNvSpPr>
              <a:spLocks noChangeShapeType="1"/>
            </p:cNvSpPr>
            <p:nvPr/>
          </p:nvSpPr>
          <p:spPr bwMode="auto">
            <a:xfrm>
              <a:off x="2497" y="2340"/>
              <a:ext cx="0" cy="20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6" name="Text Box 32"/>
            <p:cNvSpPr txBox="1">
              <a:spLocks noChangeArrowheads="1"/>
            </p:cNvSpPr>
            <p:nvPr/>
          </p:nvSpPr>
          <p:spPr bwMode="auto">
            <a:xfrm>
              <a:off x="4191" y="61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sp>
          <p:nvSpPr>
            <p:cNvPr id="5157" name="Text Box 33"/>
            <p:cNvSpPr txBox="1">
              <a:spLocks noChangeArrowheads="1"/>
            </p:cNvSpPr>
            <p:nvPr/>
          </p:nvSpPr>
          <p:spPr bwMode="auto">
            <a:xfrm>
              <a:off x="2911" y="1310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i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grpSp>
          <p:nvGrpSpPr>
            <p:cNvPr id="5158" name="Group 34"/>
            <p:cNvGrpSpPr>
              <a:grpSpLocks/>
            </p:cNvGrpSpPr>
            <p:nvPr/>
          </p:nvGrpSpPr>
          <p:grpSpPr bwMode="auto">
            <a:xfrm>
              <a:off x="2403" y="2540"/>
              <a:ext cx="192" cy="108"/>
              <a:chOff x="3032" y="2512"/>
              <a:chExt cx="192" cy="108"/>
            </a:xfrm>
          </p:grpSpPr>
          <p:sp>
            <p:nvSpPr>
              <p:cNvPr id="5161" name="Line 35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2" name="Line 36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3" name="Line 37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59" name="Freeform 38"/>
            <p:cNvSpPr>
              <a:spLocks/>
            </p:cNvSpPr>
            <p:nvPr/>
          </p:nvSpPr>
          <p:spPr bwMode="auto">
            <a:xfrm rot="-69955">
              <a:off x="2897" y="1626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>
              <a:off x="3688" y="2280"/>
              <a:ext cx="312" cy="240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7016" name="Rectangle 40"/>
          <p:cNvSpPr>
            <a:spLocks noChangeArrowheads="1"/>
          </p:cNvSpPr>
          <p:nvPr/>
        </p:nvSpPr>
        <p:spPr bwMode="auto">
          <a:xfrm>
            <a:off x="263525" y="5345113"/>
            <a:ext cx="8326438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As V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-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 is not physically connected to the ground unlike V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+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, it is referred to as </a:t>
            </a:r>
            <a:r>
              <a:rPr lang="en-GB" sz="2400" b="1" i="1" u="sng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virtual ground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.</a:t>
            </a:r>
          </a:p>
        </p:txBody>
      </p:sp>
      <p:sp>
        <p:nvSpPr>
          <p:cNvPr id="127017" name="Rectangle 41"/>
          <p:cNvSpPr>
            <a:spLocks noChangeArrowheads="1"/>
          </p:cNvSpPr>
          <p:nvPr/>
        </p:nvSpPr>
        <p:spPr bwMode="auto">
          <a:xfrm>
            <a:off x="284163" y="3033713"/>
            <a:ext cx="3363912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endParaRPr lang="en-GB" sz="1200" b="1" baseline="-25000">
              <a:solidFill>
                <a:srgbClr val="CC99FF"/>
              </a:solidFill>
              <a:latin typeface="Times New Roman" pitchFamily="18" charset="0"/>
            </a:endParaRPr>
          </a:p>
          <a:p>
            <a:pPr marL="381000" indent="-381000"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Since V</a:t>
            </a:r>
            <a:r>
              <a:rPr lang="en-GB" sz="2400" baseline="-25000">
                <a:solidFill>
                  <a:srgbClr val="66FFFF"/>
                </a:solidFill>
                <a:latin typeface="Verdana" pitchFamily="34" charset="0"/>
              </a:rPr>
              <a:t>+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 is connected to ground, V</a:t>
            </a:r>
            <a:r>
              <a:rPr lang="en-GB" sz="2400" baseline="-25000">
                <a:solidFill>
                  <a:srgbClr val="66FFFF"/>
                </a:solidFill>
                <a:latin typeface="Verdana" pitchFamily="34" charset="0"/>
              </a:rPr>
              <a:t>-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 will also be at ground potential.</a:t>
            </a:r>
          </a:p>
          <a:p>
            <a:pPr marL="381000" indent="-381000">
              <a:spcBef>
                <a:spcPct val="50000"/>
              </a:spcBef>
              <a:buFontTx/>
              <a:buChar char="•"/>
            </a:pPr>
            <a:endParaRPr lang="en-GB" sz="2400" b="1" baseline="-25000">
              <a:solidFill>
                <a:srgbClr val="66FFFF"/>
              </a:solidFill>
              <a:latin typeface="Verdana" pitchFamily="34" charset="0"/>
            </a:endParaRPr>
          </a:p>
        </p:txBody>
      </p: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5808663" y="3152775"/>
            <a:ext cx="515937" cy="415925"/>
            <a:chOff x="3659" y="1522"/>
            <a:chExt cx="325" cy="262"/>
          </a:xfrm>
        </p:grpSpPr>
        <p:sp>
          <p:nvSpPr>
            <p:cNvPr id="5136" name="Oval 50"/>
            <p:cNvSpPr>
              <a:spLocks noChangeArrowheads="1"/>
            </p:cNvSpPr>
            <p:nvPr/>
          </p:nvSpPr>
          <p:spPr bwMode="auto">
            <a:xfrm>
              <a:off x="3677" y="1528"/>
              <a:ext cx="256" cy="2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7" name="Text Box 51"/>
            <p:cNvSpPr txBox="1">
              <a:spLocks noChangeArrowheads="1"/>
            </p:cNvSpPr>
            <p:nvPr/>
          </p:nvSpPr>
          <p:spPr bwMode="auto">
            <a:xfrm>
              <a:off x="3659" y="1522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66"/>
                  </a:solidFill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solidFill>
                    <a:srgbClr val="660066"/>
                  </a:solidFill>
                  <a:latin typeface="Times New Roman" pitchFamily="18" charset="0"/>
                </a:rPr>
                <a:t>+</a:t>
              </a:r>
              <a:endParaRPr lang="en-GB" sz="2000" b="1" i="1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5903913" y="2260600"/>
            <a:ext cx="422275" cy="419100"/>
            <a:chOff x="3663" y="1000"/>
            <a:chExt cx="266" cy="264"/>
          </a:xfrm>
        </p:grpSpPr>
        <p:sp>
          <p:nvSpPr>
            <p:cNvPr id="5133" name="Oval 53"/>
            <p:cNvSpPr>
              <a:spLocks noChangeArrowheads="1"/>
            </p:cNvSpPr>
            <p:nvPr/>
          </p:nvSpPr>
          <p:spPr bwMode="auto">
            <a:xfrm>
              <a:off x="3665" y="1000"/>
              <a:ext cx="264" cy="26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4"/>
            <p:cNvSpPr txBox="1">
              <a:spLocks noChangeArrowheads="1"/>
            </p:cNvSpPr>
            <p:nvPr/>
          </p:nvSpPr>
          <p:spPr bwMode="auto">
            <a:xfrm>
              <a:off x="3663" y="100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660066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135" name="Line 55"/>
            <p:cNvSpPr>
              <a:spLocks noChangeShapeType="1"/>
            </p:cNvSpPr>
            <p:nvPr/>
          </p:nvSpPr>
          <p:spPr bwMode="auto">
            <a:xfrm>
              <a:off x="3825" y="1184"/>
              <a:ext cx="72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3314700" y="1358900"/>
            <a:ext cx="2438400" cy="1282700"/>
            <a:chOff x="2088" y="856"/>
            <a:chExt cx="1536" cy="808"/>
          </a:xfrm>
        </p:grpSpPr>
        <p:sp>
          <p:nvSpPr>
            <p:cNvPr id="5131" name="Line 58"/>
            <p:cNvSpPr>
              <a:spLocks noChangeShapeType="1"/>
            </p:cNvSpPr>
            <p:nvPr/>
          </p:nvSpPr>
          <p:spPr bwMode="auto">
            <a:xfrm>
              <a:off x="3296" y="1176"/>
              <a:ext cx="328" cy="488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2" name="Oval 59"/>
            <p:cNvSpPr>
              <a:spLocks noChangeArrowheads="1"/>
            </p:cNvSpPr>
            <p:nvPr/>
          </p:nvSpPr>
          <p:spPr bwMode="auto">
            <a:xfrm>
              <a:off x="2088" y="856"/>
              <a:ext cx="1464" cy="416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 b="1" i="1">
                  <a:latin typeface="Times New Roman" pitchFamily="18" charset="0"/>
                </a:rPr>
                <a:t>Virtual ground</a:t>
              </a:r>
            </a:p>
          </p:txBody>
        </p:sp>
      </p:grpSp>
      <p:sp>
        <p:nvSpPr>
          <p:cNvPr id="127039" name="Rectangle 63"/>
          <p:cNvSpPr>
            <a:spLocks noChangeArrowheads="1"/>
          </p:cNvSpPr>
          <p:nvPr/>
        </p:nvSpPr>
        <p:spPr bwMode="auto">
          <a:xfrm>
            <a:off x="363538" y="1706563"/>
            <a:ext cx="32893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With negative feedback applied,</a:t>
            </a:r>
          </a:p>
          <a:p>
            <a:pPr marL="381000" indent="-381000">
              <a:spcBef>
                <a:spcPct val="50000"/>
              </a:spcBef>
            </a:pPr>
            <a:r>
              <a:rPr lang="en-GB" sz="2400" b="1">
                <a:latin typeface="Verdana" pitchFamily="34" charset="0"/>
              </a:rPr>
              <a:t>		V</a:t>
            </a:r>
            <a:r>
              <a:rPr lang="en-GB" sz="2400" b="1" baseline="-25000">
                <a:latin typeface="Verdana" pitchFamily="34" charset="0"/>
              </a:rPr>
              <a:t>-</a:t>
            </a:r>
            <a:r>
              <a:rPr lang="en-GB" sz="2400" b="1">
                <a:latin typeface="Verdana" pitchFamily="34" charset="0"/>
              </a:rPr>
              <a:t> = V</a:t>
            </a:r>
            <a:r>
              <a:rPr lang="en-GB" sz="2400" b="1" baseline="-25000">
                <a:latin typeface="Verdana" pitchFamily="34" charset="0"/>
              </a:rPr>
              <a:t>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Inverting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6" grpId="0" autoUpdateAnimBg="0"/>
      <p:bldP spid="127017" grpId="0" autoUpdateAnimBg="0"/>
      <p:bldP spid="1270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-317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00"/>
                </a:solidFill>
              </a:rPr>
              <a:t>Inverting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26055" name="AutoShape 103"/>
          <p:cNvSpPr>
            <a:spLocks noChangeArrowheads="1"/>
          </p:cNvSpPr>
          <p:nvPr/>
        </p:nvSpPr>
        <p:spPr bwMode="auto">
          <a:xfrm>
            <a:off x="5549900" y="1054100"/>
            <a:ext cx="444500" cy="558800"/>
          </a:xfrm>
          <a:custGeom>
            <a:avLst/>
            <a:gdLst>
              <a:gd name="T0" fmla="*/ 6664351 w 21600"/>
              <a:gd name="T1" fmla="*/ 0 h 21600"/>
              <a:gd name="T2" fmla="*/ 4181469 w 21600"/>
              <a:gd name="T3" fmla="*/ 5461960 h 21600"/>
              <a:gd name="T4" fmla="*/ 0 w 21600"/>
              <a:gd name="T5" fmla="*/ 12711562 h 21600"/>
              <a:gd name="T6" fmla="*/ 3789753 w 21600"/>
              <a:gd name="T7" fmla="*/ 14456363 h 21600"/>
              <a:gd name="T8" fmla="*/ 7579075 w 21600"/>
              <a:gd name="T9" fmla="*/ 10524377 h 21600"/>
              <a:gd name="T10" fmla="*/ 9147234 w 21600"/>
              <a:gd name="T11" fmla="*/ 5461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386 h 21600"/>
              <a:gd name="T20" fmla="*/ 1789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737" y="0"/>
                </a:moveTo>
                <a:lnTo>
                  <a:pt x="9874" y="8161"/>
                </a:lnTo>
                <a:lnTo>
                  <a:pt x="13577" y="8161"/>
                </a:lnTo>
                <a:lnTo>
                  <a:pt x="13577" y="16386"/>
                </a:lnTo>
                <a:lnTo>
                  <a:pt x="0" y="16386"/>
                </a:lnTo>
                <a:lnTo>
                  <a:pt x="0" y="21600"/>
                </a:lnTo>
                <a:lnTo>
                  <a:pt x="17897" y="21600"/>
                </a:lnTo>
                <a:lnTo>
                  <a:pt x="17897" y="8161"/>
                </a:lnTo>
                <a:lnTo>
                  <a:pt x="21600" y="8161"/>
                </a:lnTo>
                <a:lnTo>
                  <a:pt x="15737" y="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26033" name="Rectangle 81"/>
          <p:cNvSpPr>
            <a:spLocks noChangeArrowheads="1"/>
          </p:cNvSpPr>
          <p:nvPr/>
        </p:nvSpPr>
        <p:spPr bwMode="auto">
          <a:xfrm>
            <a:off x="415925" y="774700"/>
            <a:ext cx="2954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buFontTx/>
              <a:buChar char="•"/>
              <a:tabLst>
                <a:tab pos="381000" algn="l"/>
              </a:tabLst>
            </a:pPr>
            <a:r>
              <a:rPr lang="en-GB" sz="2000" i="1">
                <a:latin typeface="Verdana" pitchFamily="34" charset="0"/>
              </a:rPr>
              <a:t>Current flowing through R</a:t>
            </a:r>
            <a:r>
              <a:rPr lang="en-GB" sz="2000" i="1" baseline="-25000">
                <a:latin typeface="Verdana" pitchFamily="34" charset="0"/>
              </a:rPr>
              <a:t>i</a:t>
            </a:r>
            <a:r>
              <a:rPr lang="en-GB" sz="2000" i="1">
                <a:latin typeface="Verdana" pitchFamily="34" charset="0"/>
              </a:rPr>
              <a:t> is:</a:t>
            </a:r>
          </a:p>
        </p:txBody>
      </p:sp>
      <p:graphicFrame>
        <p:nvGraphicFramePr>
          <p:cNvPr id="126034" name="Object 82"/>
          <p:cNvGraphicFramePr>
            <a:graphicFrameLocks noChangeAspect="1"/>
          </p:cNvGraphicFramePr>
          <p:nvPr/>
        </p:nvGraphicFramePr>
        <p:xfrm>
          <a:off x="909638" y="1543050"/>
          <a:ext cx="23431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3" imgW="1892300" imgH="800100" progId="Equation.3">
                  <p:embed/>
                </p:oleObj>
              </mc:Choice>
              <mc:Fallback>
                <p:oleObj name="Equation" r:id="rId3" imgW="1892300" imgH="8001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543050"/>
                        <a:ext cx="2343150" cy="996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063" name="Group 111"/>
          <p:cNvGrpSpPr>
            <a:grpSpLocks/>
          </p:cNvGrpSpPr>
          <p:nvPr/>
        </p:nvGrpSpPr>
        <p:grpSpPr bwMode="auto">
          <a:xfrm>
            <a:off x="4111625" y="1085850"/>
            <a:ext cx="498475" cy="492125"/>
            <a:chOff x="2590" y="684"/>
            <a:chExt cx="314" cy="310"/>
          </a:xfrm>
        </p:grpSpPr>
        <p:sp>
          <p:nvSpPr>
            <p:cNvPr id="6203" name="Line 83"/>
            <p:cNvSpPr>
              <a:spLocks noChangeShapeType="1"/>
            </p:cNvSpPr>
            <p:nvPr/>
          </p:nvSpPr>
          <p:spPr bwMode="auto">
            <a:xfrm>
              <a:off x="2656" y="994"/>
              <a:ext cx="248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4" name="Text Box 84"/>
            <p:cNvSpPr txBox="1">
              <a:spLocks noChangeArrowheads="1"/>
            </p:cNvSpPr>
            <p:nvPr/>
          </p:nvSpPr>
          <p:spPr bwMode="auto">
            <a:xfrm>
              <a:off x="2590" y="684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99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FF99"/>
                  </a:solidFill>
                  <a:latin typeface="Times New Roman" pitchFamily="18" charset="0"/>
                </a:rPr>
                <a:t>i</a:t>
              </a:r>
              <a:endParaRPr lang="en-GB" sz="2400" b="1" i="1">
                <a:solidFill>
                  <a:srgbClr val="FFFF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26038" name="Rectangle 86"/>
          <p:cNvSpPr>
            <a:spLocks noChangeArrowheads="1"/>
          </p:cNvSpPr>
          <p:nvPr/>
        </p:nvSpPr>
        <p:spPr bwMode="auto">
          <a:xfrm>
            <a:off x="563563" y="2692400"/>
            <a:ext cx="3005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buFontTx/>
              <a:buChar char="•"/>
            </a:pPr>
            <a:r>
              <a:rPr lang="en-GB" sz="2000" i="1">
                <a:latin typeface="Verdana" pitchFamily="34" charset="0"/>
              </a:rPr>
              <a:t>Current flowing through R</a:t>
            </a:r>
            <a:r>
              <a:rPr lang="en-GB" sz="2000" i="1" baseline="-25000">
                <a:latin typeface="Verdana" pitchFamily="34" charset="0"/>
              </a:rPr>
              <a:t>f</a:t>
            </a:r>
            <a:r>
              <a:rPr lang="en-GB" sz="2000" i="1">
                <a:latin typeface="Verdana" pitchFamily="34" charset="0"/>
              </a:rPr>
              <a:t>  is:</a:t>
            </a:r>
          </a:p>
        </p:txBody>
      </p:sp>
      <p:graphicFrame>
        <p:nvGraphicFramePr>
          <p:cNvPr id="126042" name="Object 90"/>
          <p:cNvGraphicFramePr>
            <a:graphicFrameLocks noChangeAspect="1"/>
          </p:cNvGraphicFramePr>
          <p:nvPr/>
        </p:nvGraphicFramePr>
        <p:xfrm>
          <a:off x="1104900" y="3554413"/>
          <a:ext cx="22082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5" imgW="1955800" imgH="850900" progId="Equation.3">
                  <p:embed/>
                </p:oleObj>
              </mc:Choice>
              <mc:Fallback>
                <p:oleObj name="Equation" r:id="rId5" imgW="1955800" imgH="8509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554413"/>
                        <a:ext cx="2208213" cy="960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44" name="AutoShape 92"/>
          <p:cNvSpPr>
            <a:spLocks noChangeArrowheads="1"/>
          </p:cNvSpPr>
          <p:nvPr/>
        </p:nvSpPr>
        <p:spPr bwMode="auto">
          <a:xfrm>
            <a:off x="4876800" y="5783263"/>
            <a:ext cx="3810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126045" name="Object 93"/>
          <p:cNvGraphicFramePr>
            <a:graphicFrameLocks noChangeAspect="1"/>
          </p:cNvGraphicFramePr>
          <p:nvPr/>
        </p:nvGraphicFramePr>
        <p:xfrm>
          <a:off x="4135438" y="3479800"/>
          <a:ext cx="21812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7" imgW="1727200" imgH="850900" progId="Equation.3">
                  <p:embed/>
                </p:oleObj>
              </mc:Choice>
              <mc:Fallback>
                <p:oleObj name="Equation" r:id="rId7" imgW="1727200" imgH="8509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479800"/>
                        <a:ext cx="2181225" cy="1074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065" name="Group 113"/>
          <p:cNvGrpSpPr>
            <a:grpSpLocks/>
          </p:cNvGrpSpPr>
          <p:nvPr/>
        </p:nvGrpSpPr>
        <p:grpSpPr bwMode="auto">
          <a:xfrm>
            <a:off x="6121400" y="0"/>
            <a:ext cx="458788" cy="523875"/>
            <a:chOff x="3856" y="0"/>
            <a:chExt cx="289" cy="330"/>
          </a:xfrm>
        </p:grpSpPr>
        <p:sp>
          <p:nvSpPr>
            <p:cNvPr id="6201" name="Text Box 94"/>
            <p:cNvSpPr txBox="1">
              <a:spLocks noChangeArrowheads="1"/>
            </p:cNvSpPr>
            <p:nvPr/>
          </p:nvSpPr>
          <p:spPr bwMode="auto">
            <a:xfrm>
              <a:off x="3870" y="0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99"/>
                  </a:solidFill>
                  <a:latin typeface="Times New Roman" pitchFamily="18" charset="0"/>
                </a:rPr>
                <a:t>I</a:t>
              </a:r>
              <a:r>
                <a:rPr lang="en-GB" sz="2400" b="1" i="1" baseline="-25000">
                  <a:solidFill>
                    <a:srgbClr val="FFFF99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FFFF99"/>
                </a:solidFill>
                <a:latin typeface="Times New Roman" pitchFamily="18" charset="0"/>
              </a:endParaRPr>
            </a:p>
          </p:txBody>
        </p:sp>
        <p:sp>
          <p:nvSpPr>
            <p:cNvPr id="6202" name="Line 95"/>
            <p:cNvSpPr>
              <a:spLocks noChangeShapeType="1"/>
            </p:cNvSpPr>
            <p:nvPr/>
          </p:nvSpPr>
          <p:spPr bwMode="auto">
            <a:xfrm>
              <a:off x="3856" y="330"/>
              <a:ext cx="248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6049" name="Text Box 97"/>
          <p:cNvSpPr txBox="1">
            <a:spLocks noChangeArrowheads="1"/>
          </p:cNvSpPr>
          <p:nvPr/>
        </p:nvSpPr>
        <p:spPr bwMode="auto">
          <a:xfrm>
            <a:off x="415925" y="4589463"/>
            <a:ext cx="8397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000" i="1">
                <a:latin typeface="Verdana" pitchFamily="34" charset="0"/>
              </a:rPr>
              <a:t>Since </a:t>
            </a:r>
            <a:r>
              <a:rPr lang="en-GB" sz="2000" b="1" i="1">
                <a:latin typeface="Verdana" pitchFamily="34" charset="0"/>
              </a:rPr>
              <a:t>no current</a:t>
            </a:r>
            <a:r>
              <a:rPr lang="en-GB" sz="2000" i="1">
                <a:latin typeface="Verdana" pitchFamily="34" charset="0"/>
              </a:rPr>
              <a:t> flows into the input terminals, </a:t>
            </a:r>
            <a:r>
              <a:rPr lang="en-GB" sz="2000" b="1" i="1">
                <a:latin typeface="Verdana" pitchFamily="34" charset="0"/>
              </a:rPr>
              <a:t>I</a:t>
            </a:r>
            <a:r>
              <a:rPr lang="en-GB" sz="2000" b="1" i="1" baseline="-25000">
                <a:latin typeface="Verdana" pitchFamily="34" charset="0"/>
              </a:rPr>
              <a:t>i</a:t>
            </a:r>
            <a:r>
              <a:rPr lang="en-GB" sz="2000" i="1">
                <a:latin typeface="Verdana" pitchFamily="34" charset="0"/>
              </a:rPr>
              <a:t> is fully diverted into the </a:t>
            </a:r>
            <a:r>
              <a:rPr lang="en-GB" sz="2000" b="1" i="1">
                <a:latin typeface="Verdana" pitchFamily="34" charset="0"/>
              </a:rPr>
              <a:t>feedback resistor R</a:t>
            </a:r>
            <a:r>
              <a:rPr lang="en-GB" sz="2000" b="1" i="1" baseline="-25000">
                <a:latin typeface="Verdana" pitchFamily="34" charset="0"/>
              </a:rPr>
              <a:t>f</a:t>
            </a:r>
            <a:r>
              <a:rPr lang="en-GB" sz="2000" i="1">
                <a:latin typeface="Verdana" pitchFamily="34" charset="0"/>
              </a:rPr>
              <a:t>. Thus</a:t>
            </a:r>
          </a:p>
        </p:txBody>
      </p:sp>
      <p:grpSp>
        <p:nvGrpSpPr>
          <p:cNvPr id="126064" name="Group 112"/>
          <p:cNvGrpSpPr>
            <a:grpSpLocks/>
          </p:cNvGrpSpPr>
          <p:nvPr/>
        </p:nvGrpSpPr>
        <p:grpSpPr bwMode="auto">
          <a:xfrm>
            <a:off x="5826125" y="1854200"/>
            <a:ext cx="995363" cy="457200"/>
            <a:chOff x="3670" y="1168"/>
            <a:chExt cx="627" cy="288"/>
          </a:xfrm>
        </p:grpSpPr>
        <p:sp>
          <p:nvSpPr>
            <p:cNvPr id="6199" name="Line 98"/>
            <p:cNvSpPr>
              <a:spLocks noChangeShapeType="1"/>
            </p:cNvSpPr>
            <p:nvPr/>
          </p:nvSpPr>
          <p:spPr bwMode="auto">
            <a:xfrm>
              <a:off x="3816" y="1178"/>
              <a:ext cx="248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0" name="Text Box 99"/>
            <p:cNvSpPr txBox="1">
              <a:spLocks noChangeArrowheads="1"/>
            </p:cNvSpPr>
            <p:nvPr/>
          </p:nvSpPr>
          <p:spPr bwMode="auto">
            <a:xfrm>
              <a:off x="3670" y="1168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99"/>
                  </a:solidFill>
                  <a:latin typeface="Times New Roman" pitchFamily="18" charset="0"/>
                </a:rPr>
                <a:t>I = 0</a:t>
              </a:r>
            </a:p>
          </p:txBody>
        </p:sp>
      </p:grpSp>
      <p:graphicFrame>
        <p:nvGraphicFramePr>
          <p:cNvPr id="126059" name="Object 107"/>
          <p:cNvGraphicFramePr>
            <a:graphicFrameLocks noChangeAspect="1"/>
          </p:cNvGraphicFramePr>
          <p:nvPr/>
        </p:nvGraphicFramePr>
        <p:xfrm>
          <a:off x="550863" y="5492750"/>
          <a:ext cx="4194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9" imgW="3759200" imgH="850900" progId="Equation.3">
                  <p:embed/>
                </p:oleObj>
              </mc:Choice>
              <mc:Fallback>
                <p:oleObj name="Equation" r:id="rId9" imgW="3759200" imgH="8509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5492750"/>
                        <a:ext cx="4194175" cy="949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69" name="AutoShape 117"/>
          <p:cNvSpPr>
            <a:spLocks noChangeArrowheads="1"/>
          </p:cNvSpPr>
          <p:nvPr/>
        </p:nvSpPr>
        <p:spPr bwMode="auto">
          <a:xfrm>
            <a:off x="3521075" y="3732213"/>
            <a:ext cx="381000" cy="4191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126077" name="Object 125"/>
          <p:cNvGraphicFramePr>
            <a:graphicFrameLocks noChangeAspect="1"/>
          </p:cNvGraphicFramePr>
          <p:nvPr/>
        </p:nvGraphicFramePr>
        <p:xfrm>
          <a:off x="5378450" y="5440363"/>
          <a:ext cx="34496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11" imgW="2857500" imgH="927100" progId="Equation.3">
                  <p:embed/>
                </p:oleObj>
              </mc:Choice>
              <mc:Fallback>
                <p:oleObj name="Equation" r:id="rId11" imgW="2857500" imgH="9271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5440363"/>
                        <a:ext cx="3449638" cy="1119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2" name="Group 168"/>
          <p:cNvGrpSpPr>
            <a:grpSpLocks/>
          </p:cNvGrpSpPr>
          <p:nvPr/>
        </p:nvGrpSpPr>
        <p:grpSpPr bwMode="auto">
          <a:xfrm>
            <a:off x="3871913" y="-11113"/>
            <a:ext cx="5110162" cy="3228976"/>
            <a:chOff x="2439" y="-7"/>
            <a:chExt cx="3219" cy="2034"/>
          </a:xfrm>
        </p:grpSpPr>
        <p:grpSp>
          <p:nvGrpSpPr>
            <p:cNvPr id="6163" name="Group 116"/>
            <p:cNvGrpSpPr>
              <a:grpSpLocks/>
            </p:cNvGrpSpPr>
            <p:nvPr/>
          </p:nvGrpSpPr>
          <p:grpSpPr bwMode="auto">
            <a:xfrm>
              <a:off x="3294" y="1152"/>
              <a:ext cx="404" cy="626"/>
              <a:chOff x="3294" y="1152"/>
              <a:chExt cx="404" cy="626"/>
            </a:xfrm>
          </p:grpSpPr>
          <p:sp>
            <p:nvSpPr>
              <p:cNvPr id="6197" name="Text Box 85"/>
              <p:cNvSpPr txBox="1">
                <a:spLocks noChangeArrowheads="1"/>
              </p:cNvSpPr>
              <p:nvPr/>
            </p:nvSpPr>
            <p:spPr bwMode="auto">
              <a:xfrm>
                <a:off x="3294" y="149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latin typeface="Times New Roman" pitchFamily="18" charset="0"/>
                  </a:rPr>
                  <a:t>0V</a:t>
                </a:r>
              </a:p>
            </p:txBody>
          </p:sp>
          <p:sp>
            <p:nvSpPr>
              <p:cNvPr id="6198" name="Line 96"/>
              <p:cNvSpPr>
                <a:spLocks noChangeShapeType="1"/>
              </p:cNvSpPr>
              <p:nvPr/>
            </p:nvSpPr>
            <p:spPr bwMode="auto">
              <a:xfrm flipV="1">
                <a:off x="3512" y="1152"/>
                <a:ext cx="152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64" name="AutoShape 128"/>
            <p:cNvSpPr>
              <a:spLocks noChangeArrowheads="1"/>
            </p:cNvSpPr>
            <p:nvPr/>
          </p:nvSpPr>
          <p:spPr bwMode="auto">
            <a:xfrm rot="5400000" flipH="1">
              <a:off x="3988" y="970"/>
              <a:ext cx="1044" cy="745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6165" name="Line 129"/>
            <p:cNvSpPr>
              <a:spLocks noChangeShapeType="1"/>
            </p:cNvSpPr>
            <p:nvPr/>
          </p:nvSpPr>
          <p:spPr bwMode="auto">
            <a:xfrm flipH="1" flipV="1">
              <a:off x="3410" y="1082"/>
              <a:ext cx="735" cy="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6" name="Line 130"/>
            <p:cNvSpPr>
              <a:spLocks noChangeShapeType="1"/>
            </p:cNvSpPr>
            <p:nvPr/>
          </p:nvSpPr>
          <p:spPr bwMode="auto">
            <a:xfrm flipV="1">
              <a:off x="4203" y="1082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7" name="Line 131"/>
            <p:cNvSpPr>
              <a:spLocks noChangeShapeType="1"/>
            </p:cNvSpPr>
            <p:nvPr/>
          </p:nvSpPr>
          <p:spPr bwMode="auto">
            <a:xfrm>
              <a:off x="4874" y="1334"/>
              <a:ext cx="599" cy="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8" name="Line 132"/>
            <p:cNvSpPr>
              <a:spLocks noChangeShapeType="1"/>
            </p:cNvSpPr>
            <p:nvPr/>
          </p:nvSpPr>
          <p:spPr bwMode="auto">
            <a:xfrm flipV="1">
              <a:off x="4496" y="785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9" name="Line 133"/>
            <p:cNvSpPr>
              <a:spLocks noChangeShapeType="1"/>
            </p:cNvSpPr>
            <p:nvPr/>
          </p:nvSpPr>
          <p:spPr bwMode="auto">
            <a:xfrm>
              <a:off x="4489" y="1619"/>
              <a:ext cx="0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0" name="Freeform 134"/>
            <p:cNvSpPr>
              <a:spLocks/>
            </p:cNvSpPr>
            <p:nvPr/>
          </p:nvSpPr>
          <p:spPr bwMode="auto">
            <a:xfrm rot="-69955">
              <a:off x="4287" y="333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1" name="Freeform 135"/>
            <p:cNvSpPr>
              <a:spLocks/>
            </p:cNvSpPr>
            <p:nvPr/>
          </p:nvSpPr>
          <p:spPr bwMode="auto">
            <a:xfrm>
              <a:off x="3789" y="438"/>
              <a:ext cx="491" cy="648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 type="none" w="med" len="med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2" name="Freeform 136"/>
            <p:cNvSpPr>
              <a:spLocks/>
            </p:cNvSpPr>
            <p:nvPr/>
          </p:nvSpPr>
          <p:spPr bwMode="auto">
            <a:xfrm flipH="1">
              <a:off x="4656" y="422"/>
              <a:ext cx="440" cy="914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3" name="Text Box 137"/>
            <p:cNvSpPr txBox="1">
              <a:spLocks noChangeArrowheads="1"/>
            </p:cNvSpPr>
            <p:nvPr/>
          </p:nvSpPr>
          <p:spPr bwMode="auto">
            <a:xfrm>
              <a:off x="4149" y="147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174" name="Text Box 138"/>
            <p:cNvSpPr txBox="1">
              <a:spLocks noChangeArrowheads="1"/>
            </p:cNvSpPr>
            <p:nvPr/>
          </p:nvSpPr>
          <p:spPr bwMode="auto">
            <a:xfrm>
              <a:off x="2813" y="1369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Verdana" pitchFamily="34" charset="0"/>
                </a:rPr>
                <a:t>V</a:t>
              </a:r>
              <a:r>
                <a:rPr lang="en-GB" sz="2400" b="1" i="1" baseline="-25000">
                  <a:solidFill>
                    <a:srgbClr val="CC99FF"/>
                  </a:solidFill>
                  <a:latin typeface="Verdana" pitchFamily="34" charset="0"/>
                </a:rPr>
                <a:t>in</a:t>
              </a:r>
              <a:endParaRPr lang="en-GB" sz="2400" b="1" i="1">
                <a:solidFill>
                  <a:srgbClr val="CC99FF"/>
                </a:solidFill>
                <a:latin typeface="Verdana" pitchFamily="34" charset="0"/>
              </a:endParaRPr>
            </a:p>
          </p:txBody>
        </p:sp>
        <p:sp>
          <p:nvSpPr>
            <p:cNvPr id="6175" name="Text Box 139"/>
            <p:cNvSpPr txBox="1">
              <a:spLocks noChangeArrowheads="1"/>
            </p:cNvSpPr>
            <p:nvPr/>
          </p:nvSpPr>
          <p:spPr bwMode="auto">
            <a:xfrm>
              <a:off x="4549" y="1713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-V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6176" name="Text Box 140"/>
            <p:cNvSpPr txBox="1">
              <a:spLocks noChangeArrowheads="1"/>
            </p:cNvSpPr>
            <p:nvPr/>
          </p:nvSpPr>
          <p:spPr bwMode="auto">
            <a:xfrm>
              <a:off x="4525" y="777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S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6177" name="Text Box 141"/>
            <p:cNvSpPr txBox="1">
              <a:spLocks noChangeArrowheads="1"/>
            </p:cNvSpPr>
            <p:nvPr/>
          </p:nvSpPr>
          <p:spPr bwMode="auto">
            <a:xfrm>
              <a:off x="5144" y="13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Verdana" pitchFamily="34" charset="0"/>
                </a:rPr>
                <a:t>V</a:t>
              </a:r>
              <a:r>
                <a:rPr lang="en-GB" sz="2400" b="1" i="1" baseline="-25000">
                  <a:solidFill>
                    <a:srgbClr val="CC99FF"/>
                  </a:solidFill>
                  <a:latin typeface="Verdana" pitchFamily="34" charset="0"/>
                </a:rPr>
                <a:t>out</a:t>
              </a:r>
              <a:endParaRPr lang="en-GB" sz="2400" b="1" i="1">
                <a:solidFill>
                  <a:srgbClr val="CC99FF"/>
                </a:solidFill>
                <a:latin typeface="Verdana" pitchFamily="34" charset="0"/>
              </a:endParaRPr>
            </a:p>
          </p:txBody>
        </p:sp>
        <p:grpSp>
          <p:nvGrpSpPr>
            <p:cNvPr id="6178" name="Group 142"/>
            <p:cNvGrpSpPr>
              <a:grpSpLocks/>
            </p:cNvGrpSpPr>
            <p:nvPr/>
          </p:nvGrpSpPr>
          <p:grpSpPr bwMode="auto">
            <a:xfrm>
              <a:off x="3727" y="1903"/>
              <a:ext cx="192" cy="108"/>
              <a:chOff x="3032" y="2512"/>
              <a:chExt cx="192" cy="108"/>
            </a:xfrm>
          </p:grpSpPr>
          <p:sp>
            <p:nvSpPr>
              <p:cNvPr id="6194" name="Line 143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5" name="Line 144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6" name="Line 145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79" name="Freeform 146"/>
            <p:cNvSpPr>
              <a:spLocks/>
            </p:cNvSpPr>
            <p:nvPr/>
          </p:nvSpPr>
          <p:spPr bwMode="auto">
            <a:xfrm>
              <a:off x="2623" y="1095"/>
              <a:ext cx="392" cy="280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180" name="Group 147"/>
            <p:cNvGrpSpPr>
              <a:grpSpLocks/>
            </p:cNvGrpSpPr>
            <p:nvPr/>
          </p:nvGrpSpPr>
          <p:grpSpPr bwMode="auto">
            <a:xfrm>
              <a:off x="2439" y="1359"/>
              <a:ext cx="360" cy="352"/>
              <a:chOff x="3552" y="2496"/>
              <a:chExt cx="360" cy="352"/>
            </a:xfrm>
          </p:grpSpPr>
          <p:sp>
            <p:nvSpPr>
              <p:cNvPr id="6190" name="Oval 148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rgbClr val="CC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6191" name="Group 149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6192" name="Freeform 150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CC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193" name="Freeform 151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CC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6181" name="Line 152"/>
            <p:cNvSpPr>
              <a:spLocks noChangeShapeType="1"/>
            </p:cNvSpPr>
            <p:nvPr/>
          </p:nvSpPr>
          <p:spPr bwMode="auto">
            <a:xfrm>
              <a:off x="2623" y="1719"/>
              <a:ext cx="0" cy="20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2" name="Text Box 153"/>
            <p:cNvSpPr txBox="1">
              <a:spLocks noChangeArrowheads="1"/>
            </p:cNvSpPr>
            <p:nvPr/>
          </p:nvSpPr>
          <p:spPr bwMode="auto">
            <a:xfrm>
              <a:off x="4317" y="-7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f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sp>
          <p:nvSpPr>
            <p:cNvPr id="6183" name="Text Box 154"/>
            <p:cNvSpPr txBox="1">
              <a:spLocks noChangeArrowheads="1"/>
            </p:cNvSpPr>
            <p:nvPr/>
          </p:nvSpPr>
          <p:spPr bwMode="auto">
            <a:xfrm>
              <a:off x="3037" y="689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CC99FF"/>
                  </a:solidFill>
                  <a:latin typeface="Times New Roman" pitchFamily="18" charset="0"/>
                </a:rPr>
                <a:t>R</a:t>
              </a:r>
              <a:r>
                <a:rPr lang="en-GB" sz="2400" b="1" i="1" baseline="-25000">
                  <a:solidFill>
                    <a:srgbClr val="CC99FF"/>
                  </a:solidFill>
                  <a:latin typeface="Times New Roman" pitchFamily="18" charset="0"/>
                </a:rPr>
                <a:t>i</a:t>
              </a:r>
              <a:endParaRPr lang="en-GB" sz="2400" b="1" i="1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grpSp>
          <p:nvGrpSpPr>
            <p:cNvPr id="6184" name="Group 155"/>
            <p:cNvGrpSpPr>
              <a:grpSpLocks/>
            </p:cNvGrpSpPr>
            <p:nvPr/>
          </p:nvGrpSpPr>
          <p:grpSpPr bwMode="auto">
            <a:xfrm>
              <a:off x="2529" y="1919"/>
              <a:ext cx="192" cy="108"/>
              <a:chOff x="3032" y="2512"/>
              <a:chExt cx="192" cy="108"/>
            </a:xfrm>
          </p:grpSpPr>
          <p:sp>
            <p:nvSpPr>
              <p:cNvPr id="6187" name="Line 156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8" name="Line 157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9" name="Line 158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85" name="Freeform 159"/>
            <p:cNvSpPr>
              <a:spLocks/>
            </p:cNvSpPr>
            <p:nvPr/>
          </p:nvSpPr>
          <p:spPr bwMode="auto">
            <a:xfrm rot="-69955">
              <a:off x="3023" y="1005"/>
              <a:ext cx="376" cy="190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38100" cap="flat" cmpd="sng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6" name="Freeform 160"/>
            <p:cNvSpPr>
              <a:spLocks/>
            </p:cNvSpPr>
            <p:nvPr/>
          </p:nvSpPr>
          <p:spPr bwMode="auto">
            <a:xfrm>
              <a:off x="3814" y="1659"/>
              <a:ext cx="312" cy="240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8575" cmpd="sng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5" grpId="0" animBg="1"/>
      <p:bldP spid="126033" grpId="0" autoUpdateAnimBg="0"/>
      <p:bldP spid="126038" grpId="0" autoUpdateAnimBg="0"/>
      <p:bldP spid="126044" grpId="0" animBg="1"/>
      <p:bldP spid="126049" grpId="0" autoUpdateAnimBg="0"/>
      <p:bldP spid="126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00"/>
                </a:solidFill>
              </a:rPr>
              <a:t>Inverting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4524375" y="3378200"/>
          <a:ext cx="3762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908300" imgH="889000" progId="Equation.3">
                  <p:embed/>
                </p:oleObj>
              </mc:Choice>
              <mc:Fallback>
                <p:oleObj name="Equation" r:id="rId3" imgW="29083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3378200"/>
                        <a:ext cx="3762375" cy="1149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252413" y="2224088"/>
            <a:ext cx="8607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The </a:t>
            </a:r>
            <a:r>
              <a:rPr lang="en-GB" sz="2400" i="1" u="sng">
                <a:solidFill>
                  <a:srgbClr val="66FFFF"/>
                </a:solidFill>
                <a:latin typeface="Verdana" pitchFamily="34" charset="0"/>
              </a:rPr>
              <a:t>negative</a:t>
            </a: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 sign in the expression denotes that the output signal is  </a:t>
            </a:r>
            <a:r>
              <a:rPr lang="en-GB" sz="2400" i="1" u="sng">
                <a:solidFill>
                  <a:srgbClr val="66FFFF"/>
                </a:solidFill>
                <a:latin typeface="Verdana" pitchFamily="34" charset="0"/>
              </a:rPr>
              <a:t>180 ° out-of-phase</a:t>
            </a: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 with the input signal.</a:t>
            </a: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5751513" y="777875"/>
          <a:ext cx="33924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2794000" imgH="927100" progId="Equation.3">
                  <p:embed/>
                </p:oleObj>
              </mc:Choice>
              <mc:Fallback>
                <p:oleObj name="Equation" r:id="rId5" imgW="27940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777875"/>
                        <a:ext cx="3392487" cy="1125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44475" y="3770313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The </a:t>
            </a:r>
            <a:r>
              <a:rPr lang="en-GB" sz="2400" b="1" i="1">
                <a:latin typeface="Verdana" pitchFamily="34" charset="0"/>
              </a:rPr>
              <a:t>output voltage</a:t>
            </a:r>
            <a:r>
              <a:rPr lang="en-GB" sz="2400" i="1">
                <a:latin typeface="Verdana" pitchFamily="34" charset="0"/>
              </a:rPr>
              <a:t> is: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396875" y="4800600"/>
            <a:ext cx="79867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The input impedance Z</a:t>
            </a:r>
            <a:r>
              <a:rPr lang="en-GB" sz="2400" i="1" baseline="-25000">
                <a:solidFill>
                  <a:srgbClr val="66FFFF"/>
                </a:solidFill>
                <a:latin typeface="Verdana" pitchFamily="34" charset="0"/>
              </a:rPr>
              <a:t>in </a:t>
            </a: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= R</a:t>
            </a:r>
            <a:r>
              <a:rPr lang="en-GB" sz="2400" i="1" baseline="-25000">
                <a:solidFill>
                  <a:srgbClr val="66FFFF"/>
                </a:solidFill>
                <a:latin typeface="Verdana" pitchFamily="34" charset="0"/>
              </a:rPr>
              <a:t>i</a:t>
            </a:r>
            <a:endParaRPr lang="en-GB" sz="2400" i="1">
              <a:solidFill>
                <a:srgbClr val="66FFFF"/>
              </a:solidFill>
              <a:latin typeface="Verdana" pitchFamily="34" charset="0"/>
            </a:endParaRPr>
          </a:p>
          <a:p>
            <a:pPr marL="292100" indent="-292100">
              <a:spcBef>
                <a:spcPct val="20000"/>
              </a:spcBef>
              <a:buFontTx/>
              <a:buChar char="•"/>
            </a:pPr>
            <a:endParaRPr lang="en-GB" sz="1200" i="1">
              <a:solidFill>
                <a:srgbClr val="66FFFF"/>
              </a:solidFill>
              <a:latin typeface="Verdana" pitchFamily="34" charset="0"/>
            </a:endParaRPr>
          </a:p>
          <a:p>
            <a:pPr marL="292100" indent="-292100">
              <a:spcBef>
                <a:spcPct val="20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The output impedance Z</a:t>
            </a:r>
            <a:r>
              <a:rPr lang="en-GB" sz="2400" i="1" baseline="-25000">
                <a:latin typeface="Verdana" pitchFamily="34" charset="0"/>
              </a:rPr>
              <a:t>out</a:t>
            </a:r>
            <a:r>
              <a:rPr lang="en-GB" sz="2400" i="1">
                <a:latin typeface="Verdana" pitchFamily="34" charset="0"/>
              </a:rPr>
              <a:t> = output impedance 						of op-amp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92100" y="917575"/>
            <a:ext cx="535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20000"/>
              </a:spcBef>
              <a:buFontTx/>
              <a:buChar char="•"/>
              <a:defRPr/>
            </a:pPr>
            <a:r>
              <a:rPr lang="en-GB" sz="2400" i="1">
                <a:latin typeface="Verdana" pitchFamily="34" charset="0"/>
              </a:rPr>
              <a:t>The </a:t>
            </a:r>
            <a:r>
              <a:rPr lang="en-GB" sz="24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closed loop voltage gain</a:t>
            </a:r>
            <a:r>
              <a:rPr lang="en-GB" sz="2400" i="1">
                <a:latin typeface="Verdana" pitchFamily="34" charset="0"/>
              </a:rPr>
              <a:t> for Inverting Amplifier is: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8" grpId="0" autoUpdateAnimBg="0"/>
      <p:bldP spid="128009" grpId="0" build="p" autoUpdateAnimBg="0"/>
      <p:bldP spid="1280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8195" name="Rectangle 1026"/>
          <p:cNvSpPr>
            <a:spLocks noChangeArrowheads="1"/>
          </p:cNvSpPr>
          <p:nvPr/>
        </p:nvSpPr>
        <p:spPr bwMode="auto">
          <a:xfrm>
            <a:off x="533400" y="0"/>
            <a:ext cx="58293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GB" sz="3200" b="1"/>
              <a:t>Example 23-2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460375" y="3163888"/>
            <a:ext cx="8223250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	For the circuit shown above,</a:t>
            </a:r>
          </a:p>
          <a:p>
            <a:pPr marL="790575" lvl="1" indent="-333375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lphaLcParenR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Determine the output voltage, V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</a:rPr>
              <a:t>o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 .</a:t>
            </a:r>
          </a:p>
          <a:p>
            <a:pPr marL="790575" lvl="1" indent="-333375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lphaLcParenR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Sketch the input and output voltage waveforms with phase relation.</a:t>
            </a:r>
          </a:p>
          <a:p>
            <a:pPr marL="790575" lvl="1" indent="-333375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lphaLcParenR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If the input voltage is doubled, what will the new value of the output voltage, V</a:t>
            </a:r>
            <a:r>
              <a:rPr lang="en-GB" sz="2400" baseline="-25000">
                <a:effectLst>
                  <a:outerShdw blurRad="38100" dist="38100" dir="2700000" algn="tl">
                    <a:srgbClr val="010199"/>
                  </a:outerShdw>
                </a:effectLst>
              </a:rPr>
              <a:t>o </a:t>
            </a: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 ?</a:t>
            </a:r>
          </a:p>
        </p:txBody>
      </p:sp>
      <p:sp>
        <p:nvSpPr>
          <p:cNvPr id="8197" name="Line 1029"/>
          <p:cNvSpPr>
            <a:spLocks noChangeShapeType="1"/>
          </p:cNvSpPr>
          <p:nvPr/>
        </p:nvSpPr>
        <p:spPr bwMode="auto">
          <a:xfrm>
            <a:off x="3635375" y="335438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198" name="Group 1077"/>
          <p:cNvGrpSpPr>
            <a:grpSpLocks/>
          </p:cNvGrpSpPr>
          <p:nvPr/>
        </p:nvGrpSpPr>
        <p:grpSpPr bwMode="auto">
          <a:xfrm>
            <a:off x="873125" y="325438"/>
            <a:ext cx="5810250" cy="2714625"/>
            <a:chOff x="550" y="259"/>
            <a:chExt cx="3660" cy="1710"/>
          </a:xfrm>
        </p:grpSpPr>
        <p:sp>
          <p:nvSpPr>
            <p:cNvPr id="8204" name="Line 1030"/>
            <p:cNvSpPr>
              <a:spLocks noChangeShapeType="1"/>
            </p:cNvSpPr>
            <p:nvPr/>
          </p:nvSpPr>
          <p:spPr bwMode="auto">
            <a:xfrm>
              <a:off x="2722" y="961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5" name="Line 1031"/>
            <p:cNvSpPr>
              <a:spLocks noChangeShapeType="1"/>
            </p:cNvSpPr>
            <p:nvPr/>
          </p:nvSpPr>
          <p:spPr bwMode="auto">
            <a:xfrm>
              <a:off x="2722" y="961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6" name="Line 1032"/>
            <p:cNvSpPr>
              <a:spLocks noChangeShapeType="1"/>
            </p:cNvSpPr>
            <p:nvPr/>
          </p:nvSpPr>
          <p:spPr bwMode="auto">
            <a:xfrm flipV="1">
              <a:off x="2722" y="1345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7" name="Line 1033"/>
            <p:cNvSpPr>
              <a:spLocks noChangeShapeType="1"/>
            </p:cNvSpPr>
            <p:nvPr/>
          </p:nvSpPr>
          <p:spPr bwMode="auto">
            <a:xfrm flipH="1">
              <a:off x="2530" y="14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8" name="Line 1034"/>
            <p:cNvSpPr>
              <a:spLocks noChangeShapeType="1"/>
            </p:cNvSpPr>
            <p:nvPr/>
          </p:nvSpPr>
          <p:spPr bwMode="auto">
            <a:xfrm flipH="1">
              <a:off x="2170" y="1105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9" name="Line 1035"/>
            <p:cNvSpPr>
              <a:spLocks noChangeShapeType="1"/>
            </p:cNvSpPr>
            <p:nvPr/>
          </p:nvSpPr>
          <p:spPr bwMode="auto">
            <a:xfrm>
              <a:off x="2386" y="625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0" name="Line 1036"/>
            <p:cNvSpPr>
              <a:spLocks noChangeShapeType="1"/>
            </p:cNvSpPr>
            <p:nvPr/>
          </p:nvSpPr>
          <p:spPr bwMode="auto">
            <a:xfrm>
              <a:off x="2386" y="62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1" name="Line 1037"/>
            <p:cNvSpPr>
              <a:spLocks noChangeShapeType="1"/>
            </p:cNvSpPr>
            <p:nvPr/>
          </p:nvSpPr>
          <p:spPr bwMode="auto">
            <a:xfrm>
              <a:off x="3214" y="62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2" name="Line 1038"/>
            <p:cNvSpPr>
              <a:spLocks noChangeShapeType="1"/>
            </p:cNvSpPr>
            <p:nvPr/>
          </p:nvSpPr>
          <p:spPr bwMode="auto">
            <a:xfrm>
              <a:off x="3586" y="625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3" name="Line 1039"/>
            <p:cNvSpPr>
              <a:spLocks noChangeShapeType="1"/>
            </p:cNvSpPr>
            <p:nvPr/>
          </p:nvSpPr>
          <p:spPr bwMode="auto">
            <a:xfrm>
              <a:off x="3394" y="134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4" name="Line 1040"/>
            <p:cNvSpPr>
              <a:spLocks noChangeShapeType="1"/>
            </p:cNvSpPr>
            <p:nvPr/>
          </p:nvSpPr>
          <p:spPr bwMode="auto">
            <a:xfrm flipH="1">
              <a:off x="1570" y="110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5" name="Line 1041"/>
            <p:cNvSpPr>
              <a:spLocks noChangeShapeType="1"/>
            </p:cNvSpPr>
            <p:nvPr/>
          </p:nvSpPr>
          <p:spPr bwMode="auto">
            <a:xfrm>
              <a:off x="1570" y="110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6" name="Line 1042"/>
            <p:cNvSpPr>
              <a:spLocks noChangeShapeType="1"/>
            </p:cNvSpPr>
            <p:nvPr/>
          </p:nvSpPr>
          <p:spPr bwMode="auto">
            <a:xfrm>
              <a:off x="1570" y="168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7" name="Oval 1045"/>
            <p:cNvSpPr>
              <a:spLocks noChangeArrowheads="1"/>
            </p:cNvSpPr>
            <p:nvPr/>
          </p:nvSpPr>
          <p:spPr bwMode="auto">
            <a:xfrm>
              <a:off x="1426" y="1393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8" name="Line 1046"/>
            <p:cNvSpPr>
              <a:spLocks noChangeShapeType="1"/>
            </p:cNvSpPr>
            <p:nvPr/>
          </p:nvSpPr>
          <p:spPr bwMode="auto">
            <a:xfrm flipV="1">
              <a:off x="2530" y="14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9" name="Line 1047"/>
            <p:cNvSpPr>
              <a:spLocks noChangeShapeType="1"/>
            </p:cNvSpPr>
            <p:nvPr/>
          </p:nvSpPr>
          <p:spPr bwMode="auto">
            <a:xfrm>
              <a:off x="1522" y="187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0" name="Line 1048"/>
            <p:cNvSpPr>
              <a:spLocks noChangeShapeType="1"/>
            </p:cNvSpPr>
            <p:nvPr/>
          </p:nvSpPr>
          <p:spPr bwMode="auto">
            <a:xfrm flipH="1">
              <a:off x="1570" y="1873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1" name="Line 1049"/>
            <p:cNvSpPr>
              <a:spLocks noChangeShapeType="1"/>
            </p:cNvSpPr>
            <p:nvPr/>
          </p:nvSpPr>
          <p:spPr bwMode="auto">
            <a:xfrm flipH="1" flipV="1">
              <a:off x="1522" y="1873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2" name="Line 1050"/>
            <p:cNvSpPr>
              <a:spLocks noChangeShapeType="1"/>
            </p:cNvSpPr>
            <p:nvPr/>
          </p:nvSpPr>
          <p:spPr bwMode="auto">
            <a:xfrm>
              <a:off x="2482" y="168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3" name="Line 1051"/>
            <p:cNvSpPr>
              <a:spLocks noChangeShapeType="1"/>
            </p:cNvSpPr>
            <p:nvPr/>
          </p:nvSpPr>
          <p:spPr bwMode="auto">
            <a:xfrm flipH="1">
              <a:off x="2530" y="1681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4" name="Line 1052"/>
            <p:cNvSpPr>
              <a:spLocks noChangeShapeType="1"/>
            </p:cNvSpPr>
            <p:nvPr/>
          </p:nvSpPr>
          <p:spPr bwMode="auto">
            <a:xfrm flipH="1" flipV="1">
              <a:off x="2482" y="1681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5" name="Text Box 1053"/>
            <p:cNvSpPr txBox="1">
              <a:spLocks noChangeArrowheads="1"/>
            </p:cNvSpPr>
            <p:nvPr/>
          </p:nvSpPr>
          <p:spPr bwMode="auto">
            <a:xfrm>
              <a:off x="2722" y="1297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+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8226" name="Text Box 1054"/>
            <p:cNvSpPr txBox="1">
              <a:spLocks noChangeArrowheads="1"/>
            </p:cNvSpPr>
            <p:nvPr/>
          </p:nvSpPr>
          <p:spPr bwMode="auto">
            <a:xfrm>
              <a:off x="2722" y="96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8227" name="Text Box 1055"/>
            <p:cNvSpPr txBox="1">
              <a:spLocks noChangeArrowheads="1"/>
            </p:cNvSpPr>
            <p:nvPr/>
          </p:nvSpPr>
          <p:spPr bwMode="auto">
            <a:xfrm>
              <a:off x="1630" y="757"/>
              <a:ext cx="7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R</a:t>
              </a:r>
              <a:r>
                <a:rPr lang="en-GB" sz="2000" baseline="-25000">
                  <a:latin typeface="Times New Roman" pitchFamily="18" charset="0"/>
                </a:rPr>
                <a:t>1 </a:t>
              </a:r>
              <a:r>
                <a:rPr lang="en-GB" sz="2000">
                  <a:latin typeface="Times New Roman" pitchFamily="18" charset="0"/>
                </a:rPr>
                <a:t>(1 k</a:t>
              </a:r>
              <a:r>
                <a:rPr lang="en-GB" sz="2000">
                  <a:latin typeface="Symbol" pitchFamily="18" charset="2"/>
                </a:rPr>
                <a:t>W</a:t>
              </a:r>
              <a:r>
                <a:rPr lang="en-GB" sz="20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228" name="Text Box 1057"/>
            <p:cNvSpPr txBox="1">
              <a:spLocks noChangeArrowheads="1"/>
            </p:cNvSpPr>
            <p:nvPr/>
          </p:nvSpPr>
          <p:spPr bwMode="auto">
            <a:xfrm>
              <a:off x="1666" y="156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i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229" name="Text Box 1058"/>
            <p:cNvSpPr txBox="1">
              <a:spLocks noChangeArrowheads="1"/>
            </p:cNvSpPr>
            <p:nvPr/>
          </p:nvSpPr>
          <p:spPr bwMode="auto">
            <a:xfrm>
              <a:off x="3826" y="1009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o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230" name="Text Box 1059"/>
            <p:cNvSpPr txBox="1">
              <a:spLocks noChangeArrowheads="1"/>
            </p:cNvSpPr>
            <p:nvPr/>
          </p:nvSpPr>
          <p:spPr bwMode="auto">
            <a:xfrm>
              <a:off x="2386" y="82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-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231" name="Text Box 1060"/>
            <p:cNvSpPr txBox="1">
              <a:spLocks noChangeArrowheads="1"/>
            </p:cNvSpPr>
            <p:nvPr/>
          </p:nvSpPr>
          <p:spPr bwMode="auto">
            <a:xfrm>
              <a:off x="2374" y="117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V</a:t>
              </a:r>
              <a:r>
                <a:rPr lang="en-GB" sz="2400" baseline="-25000">
                  <a:latin typeface="Times New Roman" pitchFamily="18" charset="0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8232" name="Freeform 1062"/>
            <p:cNvSpPr>
              <a:spLocks/>
            </p:cNvSpPr>
            <p:nvPr/>
          </p:nvSpPr>
          <p:spPr bwMode="auto">
            <a:xfrm>
              <a:off x="1892" y="1032"/>
              <a:ext cx="282" cy="162"/>
            </a:xfrm>
            <a:custGeom>
              <a:avLst/>
              <a:gdLst>
                <a:gd name="T0" fmla="*/ 0 w 2475"/>
                <a:gd name="T1" fmla="*/ 12 h 1110"/>
                <a:gd name="T2" fmla="*/ 3 w 2475"/>
                <a:gd name="T3" fmla="*/ 0 h 1110"/>
                <a:gd name="T4" fmla="*/ 5 w 2475"/>
                <a:gd name="T5" fmla="*/ 23 h 1110"/>
                <a:gd name="T6" fmla="*/ 10 w 2475"/>
                <a:gd name="T7" fmla="*/ 0 h 1110"/>
                <a:gd name="T8" fmla="*/ 13 w 2475"/>
                <a:gd name="T9" fmla="*/ 23 h 1110"/>
                <a:gd name="T10" fmla="*/ 18 w 2475"/>
                <a:gd name="T11" fmla="*/ 0 h 1110"/>
                <a:gd name="T12" fmla="*/ 21 w 2475"/>
                <a:gd name="T13" fmla="*/ 24 h 1110"/>
                <a:gd name="T14" fmla="*/ 26 w 2475"/>
                <a:gd name="T15" fmla="*/ 0 h 1110"/>
                <a:gd name="T16" fmla="*/ 29 w 2475"/>
                <a:gd name="T17" fmla="*/ 24 h 1110"/>
                <a:gd name="T18" fmla="*/ 32 w 2475"/>
                <a:gd name="T19" fmla="*/ 1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33" name="Freeform 1063"/>
            <p:cNvSpPr>
              <a:spLocks/>
            </p:cNvSpPr>
            <p:nvPr/>
          </p:nvSpPr>
          <p:spPr bwMode="auto">
            <a:xfrm>
              <a:off x="2912" y="546"/>
              <a:ext cx="306" cy="162"/>
            </a:xfrm>
            <a:custGeom>
              <a:avLst/>
              <a:gdLst>
                <a:gd name="T0" fmla="*/ 0 w 2475"/>
                <a:gd name="T1" fmla="*/ 12 h 1110"/>
                <a:gd name="T2" fmla="*/ 3 w 2475"/>
                <a:gd name="T3" fmla="*/ 0 h 1110"/>
                <a:gd name="T4" fmla="*/ 6 w 2475"/>
                <a:gd name="T5" fmla="*/ 23 h 1110"/>
                <a:gd name="T6" fmla="*/ 12 w 2475"/>
                <a:gd name="T7" fmla="*/ 0 h 1110"/>
                <a:gd name="T8" fmla="*/ 15 w 2475"/>
                <a:gd name="T9" fmla="*/ 23 h 1110"/>
                <a:gd name="T10" fmla="*/ 21 w 2475"/>
                <a:gd name="T11" fmla="*/ 0 h 1110"/>
                <a:gd name="T12" fmla="*/ 25 w 2475"/>
                <a:gd name="T13" fmla="*/ 24 h 1110"/>
                <a:gd name="T14" fmla="*/ 31 w 2475"/>
                <a:gd name="T15" fmla="*/ 0 h 1110"/>
                <a:gd name="T16" fmla="*/ 34 w 2475"/>
                <a:gd name="T17" fmla="*/ 24 h 1110"/>
                <a:gd name="T18" fmla="*/ 38 w 2475"/>
                <a:gd name="T19" fmla="*/ 1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34" name="Text Box 1064"/>
            <p:cNvSpPr txBox="1">
              <a:spLocks noChangeArrowheads="1"/>
            </p:cNvSpPr>
            <p:nvPr/>
          </p:nvSpPr>
          <p:spPr bwMode="auto">
            <a:xfrm>
              <a:off x="2656" y="259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R</a:t>
              </a:r>
              <a:r>
                <a:rPr lang="en-GB" sz="2000" baseline="-25000">
                  <a:latin typeface="Times New Roman" pitchFamily="18" charset="0"/>
                </a:rPr>
                <a:t>1 </a:t>
              </a:r>
              <a:r>
                <a:rPr lang="en-GB" sz="2000">
                  <a:latin typeface="Times New Roman" pitchFamily="18" charset="0"/>
                </a:rPr>
                <a:t>(10 k</a:t>
              </a:r>
              <a:r>
                <a:rPr lang="en-GB" sz="2000">
                  <a:latin typeface="Symbol" pitchFamily="18" charset="2"/>
                </a:rPr>
                <a:t>W</a:t>
              </a:r>
              <a:r>
                <a:rPr lang="en-GB" sz="2000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8235" name="Group 1065"/>
            <p:cNvGrpSpPr>
              <a:grpSpLocks/>
            </p:cNvGrpSpPr>
            <p:nvPr/>
          </p:nvGrpSpPr>
          <p:grpSpPr bwMode="auto">
            <a:xfrm>
              <a:off x="550" y="1126"/>
              <a:ext cx="768" cy="712"/>
              <a:chOff x="1720" y="12765"/>
              <a:chExt cx="1920" cy="1780"/>
            </a:xfrm>
          </p:grpSpPr>
          <p:sp>
            <p:nvSpPr>
              <p:cNvPr id="8244" name="Oval 1066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5" name="Line 1067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6" name="Line 1068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236" name="Group 1069"/>
            <p:cNvGrpSpPr>
              <a:grpSpLocks/>
            </p:cNvGrpSpPr>
            <p:nvPr/>
          </p:nvGrpSpPr>
          <p:grpSpPr bwMode="auto">
            <a:xfrm>
              <a:off x="708" y="1228"/>
              <a:ext cx="384" cy="612"/>
              <a:chOff x="2115" y="13020"/>
              <a:chExt cx="960" cy="1530"/>
            </a:xfrm>
          </p:grpSpPr>
          <p:sp>
            <p:nvSpPr>
              <p:cNvPr id="8242" name="Freeform 1070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3" name="Freeform 1071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37" name="Rectangle 1072"/>
            <p:cNvSpPr>
              <a:spLocks noChangeArrowheads="1"/>
            </p:cNvSpPr>
            <p:nvPr/>
          </p:nvSpPr>
          <p:spPr bwMode="auto">
            <a:xfrm>
              <a:off x="864" y="1120"/>
              <a:ext cx="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2 V</a:t>
              </a:r>
              <a:r>
                <a:rPr lang="en-GB" sz="2400" baseline="-25000">
                  <a:latin typeface="Times New Roman" pitchFamily="18" charset="0"/>
                </a:rPr>
                <a:t>(p-p)</a:t>
              </a:r>
            </a:p>
          </p:txBody>
        </p:sp>
        <p:sp>
          <p:nvSpPr>
            <p:cNvPr id="8238" name="Line 1073"/>
            <p:cNvSpPr>
              <a:spLocks noChangeShapeType="1"/>
            </p:cNvSpPr>
            <p:nvPr/>
          </p:nvSpPr>
          <p:spPr bwMode="auto">
            <a:xfrm flipV="1">
              <a:off x="3016" y="888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39" name="Line 1074"/>
            <p:cNvSpPr>
              <a:spLocks noChangeShapeType="1"/>
            </p:cNvSpPr>
            <p:nvPr/>
          </p:nvSpPr>
          <p:spPr bwMode="auto">
            <a:xfrm>
              <a:off x="3000" y="1520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40" name="Text Box 1075"/>
            <p:cNvSpPr txBox="1">
              <a:spLocks noChangeArrowheads="1"/>
            </p:cNvSpPr>
            <p:nvPr/>
          </p:nvSpPr>
          <p:spPr bwMode="auto">
            <a:xfrm>
              <a:off x="3046" y="825"/>
              <a:ext cx="5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8241" name="Rectangle 1076"/>
            <p:cNvSpPr>
              <a:spLocks noChangeArrowheads="1"/>
            </p:cNvSpPr>
            <p:nvPr/>
          </p:nvSpPr>
          <p:spPr bwMode="auto">
            <a:xfrm>
              <a:off x="3055" y="1627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88127" name="Rectangle 1087"/>
          <p:cNvSpPr>
            <a:spLocks noChangeArrowheads="1"/>
          </p:cNvSpPr>
          <p:nvPr/>
        </p:nvSpPr>
        <p:spPr bwMode="auto">
          <a:xfrm>
            <a:off x="0" y="4135438"/>
            <a:ext cx="9144000" cy="2420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128" name="Rectangle 1088"/>
          <p:cNvSpPr>
            <a:spLocks noChangeArrowheads="1"/>
          </p:cNvSpPr>
          <p:nvPr/>
        </p:nvSpPr>
        <p:spPr bwMode="auto">
          <a:xfrm>
            <a:off x="374650" y="4046538"/>
            <a:ext cx="58293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sz="3200" b="1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</a:t>
            </a:r>
            <a:endParaRPr lang="en-GB" sz="3200">
              <a:solidFill>
                <a:srgbClr val="CC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88129" name="Object 1089"/>
          <p:cNvGraphicFramePr>
            <a:graphicFrameLocks noChangeAspect="1"/>
          </p:cNvGraphicFramePr>
          <p:nvPr/>
        </p:nvGraphicFramePr>
        <p:xfrm>
          <a:off x="855663" y="4665663"/>
          <a:ext cx="27035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1397000" imgH="482600" progId="Equation.3">
                  <p:embed/>
                </p:oleObj>
              </mc:Choice>
              <mc:Fallback>
                <p:oleObj name="Equation" r:id="rId3" imgW="1397000" imgH="482600" progId="Equation.3">
                  <p:embed/>
                  <p:pic>
                    <p:nvPicPr>
                      <p:cNvPr id="0" name="Object 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665663"/>
                        <a:ext cx="2703512" cy="1050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0" name="Object 1090"/>
          <p:cNvGraphicFramePr>
            <a:graphicFrameLocks noChangeAspect="1"/>
          </p:cNvGraphicFramePr>
          <p:nvPr/>
        </p:nvGraphicFramePr>
        <p:xfrm>
          <a:off x="3273425" y="4643438"/>
          <a:ext cx="58705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5" imgW="2755900" imgH="482600" progId="Equation.3">
                  <p:embed/>
                </p:oleObj>
              </mc:Choice>
              <mc:Fallback>
                <p:oleObj name="Equation" r:id="rId5" imgW="2755900" imgH="482600" progId="Equation.3">
                  <p:embed/>
                  <p:pic>
                    <p:nvPicPr>
                      <p:cNvPr id="0" name="Object 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643438"/>
                        <a:ext cx="5870575" cy="1063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32" name="Text Box 1092"/>
          <p:cNvSpPr txBox="1">
            <a:spLocks noChangeArrowheads="1"/>
          </p:cNvSpPr>
          <p:nvPr/>
        </p:nvSpPr>
        <p:spPr bwMode="auto">
          <a:xfrm>
            <a:off x="525463" y="48752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nimBg="1"/>
      <p:bldP spid="88128" grpId="0"/>
      <p:bldP spid="88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pSp>
        <p:nvGrpSpPr>
          <p:cNvPr id="9219" name="Group 139"/>
          <p:cNvGrpSpPr>
            <a:grpSpLocks/>
          </p:cNvGrpSpPr>
          <p:nvPr/>
        </p:nvGrpSpPr>
        <p:grpSpPr bwMode="auto">
          <a:xfrm>
            <a:off x="319088" y="0"/>
            <a:ext cx="4491037" cy="2279650"/>
            <a:chOff x="550" y="259"/>
            <a:chExt cx="3660" cy="1710"/>
          </a:xfrm>
        </p:grpSpPr>
        <p:sp>
          <p:nvSpPr>
            <p:cNvPr id="9266" name="Line 140"/>
            <p:cNvSpPr>
              <a:spLocks noChangeShapeType="1"/>
            </p:cNvSpPr>
            <p:nvPr/>
          </p:nvSpPr>
          <p:spPr bwMode="auto">
            <a:xfrm>
              <a:off x="2722" y="961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67" name="Line 141"/>
            <p:cNvSpPr>
              <a:spLocks noChangeShapeType="1"/>
            </p:cNvSpPr>
            <p:nvPr/>
          </p:nvSpPr>
          <p:spPr bwMode="auto">
            <a:xfrm>
              <a:off x="2722" y="961"/>
              <a:ext cx="6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68" name="Line 142"/>
            <p:cNvSpPr>
              <a:spLocks noChangeShapeType="1"/>
            </p:cNvSpPr>
            <p:nvPr/>
          </p:nvSpPr>
          <p:spPr bwMode="auto">
            <a:xfrm flipV="1">
              <a:off x="2722" y="1345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69" name="Line 143"/>
            <p:cNvSpPr>
              <a:spLocks noChangeShapeType="1"/>
            </p:cNvSpPr>
            <p:nvPr/>
          </p:nvSpPr>
          <p:spPr bwMode="auto">
            <a:xfrm flipH="1">
              <a:off x="2530" y="14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0" name="Line 144"/>
            <p:cNvSpPr>
              <a:spLocks noChangeShapeType="1"/>
            </p:cNvSpPr>
            <p:nvPr/>
          </p:nvSpPr>
          <p:spPr bwMode="auto">
            <a:xfrm flipH="1">
              <a:off x="2170" y="1105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1" name="Line 145"/>
            <p:cNvSpPr>
              <a:spLocks noChangeShapeType="1"/>
            </p:cNvSpPr>
            <p:nvPr/>
          </p:nvSpPr>
          <p:spPr bwMode="auto">
            <a:xfrm>
              <a:off x="2386" y="625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2" name="Line 146"/>
            <p:cNvSpPr>
              <a:spLocks noChangeShapeType="1"/>
            </p:cNvSpPr>
            <p:nvPr/>
          </p:nvSpPr>
          <p:spPr bwMode="auto">
            <a:xfrm>
              <a:off x="2386" y="62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3" name="Line 147"/>
            <p:cNvSpPr>
              <a:spLocks noChangeShapeType="1"/>
            </p:cNvSpPr>
            <p:nvPr/>
          </p:nvSpPr>
          <p:spPr bwMode="auto">
            <a:xfrm>
              <a:off x="3214" y="62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4" name="Line 148"/>
            <p:cNvSpPr>
              <a:spLocks noChangeShapeType="1"/>
            </p:cNvSpPr>
            <p:nvPr/>
          </p:nvSpPr>
          <p:spPr bwMode="auto">
            <a:xfrm>
              <a:off x="3586" y="625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5" name="Line 149"/>
            <p:cNvSpPr>
              <a:spLocks noChangeShapeType="1"/>
            </p:cNvSpPr>
            <p:nvPr/>
          </p:nvSpPr>
          <p:spPr bwMode="auto">
            <a:xfrm>
              <a:off x="3394" y="134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6" name="Line 150"/>
            <p:cNvSpPr>
              <a:spLocks noChangeShapeType="1"/>
            </p:cNvSpPr>
            <p:nvPr/>
          </p:nvSpPr>
          <p:spPr bwMode="auto">
            <a:xfrm flipH="1">
              <a:off x="1570" y="110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7" name="Line 151"/>
            <p:cNvSpPr>
              <a:spLocks noChangeShapeType="1"/>
            </p:cNvSpPr>
            <p:nvPr/>
          </p:nvSpPr>
          <p:spPr bwMode="auto">
            <a:xfrm>
              <a:off x="1570" y="110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8" name="Line 152"/>
            <p:cNvSpPr>
              <a:spLocks noChangeShapeType="1"/>
            </p:cNvSpPr>
            <p:nvPr/>
          </p:nvSpPr>
          <p:spPr bwMode="auto">
            <a:xfrm>
              <a:off x="1570" y="168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9" name="Oval 153"/>
            <p:cNvSpPr>
              <a:spLocks noChangeArrowheads="1"/>
            </p:cNvSpPr>
            <p:nvPr/>
          </p:nvSpPr>
          <p:spPr bwMode="auto">
            <a:xfrm>
              <a:off x="1426" y="1393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0" name="Line 154"/>
            <p:cNvSpPr>
              <a:spLocks noChangeShapeType="1"/>
            </p:cNvSpPr>
            <p:nvPr/>
          </p:nvSpPr>
          <p:spPr bwMode="auto">
            <a:xfrm flipV="1">
              <a:off x="2530" y="14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1" name="Line 155"/>
            <p:cNvSpPr>
              <a:spLocks noChangeShapeType="1"/>
            </p:cNvSpPr>
            <p:nvPr/>
          </p:nvSpPr>
          <p:spPr bwMode="auto">
            <a:xfrm>
              <a:off x="1522" y="187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2" name="Line 156"/>
            <p:cNvSpPr>
              <a:spLocks noChangeShapeType="1"/>
            </p:cNvSpPr>
            <p:nvPr/>
          </p:nvSpPr>
          <p:spPr bwMode="auto">
            <a:xfrm flipH="1">
              <a:off x="1570" y="1873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3" name="Line 157"/>
            <p:cNvSpPr>
              <a:spLocks noChangeShapeType="1"/>
            </p:cNvSpPr>
            <p:nvPr/>
          </p:nvSpPr>
          <p:spPr bwMode="auto">
            <a:xfrm flipH="1" flipV="1">
              <a:off x="1522" y="1873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4" name="Line 158"/>
            <p:cNvSpPr>
              <a:spLocks noChangeShapeType="1"/>
            </p:cNvSpPr>
            <p:nvPr/>
          </p:nvSpPr>
          <p:spPr bwMode="auto">
            <a:xfrm>
              <a:off x="2482" y="168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5" name="Line 159"/>
            <p:cNvSpPr>
              <a:spLocks noChangeShapeType="1"/>
            </p:cNvSpPr>
            <p:nvPr/>
          </p:nvSpPr>
          <p:spPr bwMode="auto">
            <a:xfrm flipH="1">
              <a:off x="2530" y="1681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6" name="Line 160"/>
            <p:cNvSpPr>
              <a:spLocks noChangeShapeType="1"/>
            </p:cNvSpPr>
            <p:nvPr/>
          </p:nvSpPr>
          <p:spPr bwMode="auto">
            <a:xfrm flipH="1" flipV="1">
              <a:off x="2482" y="1681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87" name="Text Box 161"/>
            <p:cNvSpPr txBox="1">
              <a:spLocks noChangeArrowheads="1"/>
            </p:cNvSpPr>
            <p:nvPr/>
          </p:nvSpPr>
          <p:spPr bwMode="auto">
            <a:xfrm>
              <a:off x="2722" y="1297"/>
              <a:ext cx="19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+</a:t>
              </a:r>
              <a:endParaRPr lang="en-GB" sz="1400" b="1">
                <a:latin typeface="Times New Roman" pitchFamily="18" charset="0"/>
              </a:endParaRPr>
            </a:p>
          </p:txBody>
        </p:sp>
        <p:sp>
          <p:nvSpPr>
            <p:cNvPr id="9288" name="Text Box 162"/>
            <p:cNvSpPr txBox="1">
              <a:spLocks noChangeArrowheads="1"/>
            </p:cNvSpPr>
            <p:nvPr/>
          </p:nvSpPr>
          <p:spPr bwMode="auto">
            <a:xfrm>
              <a:off x="2722" y="962"/>
              <a:ext cx="24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89" name="Text Box 163"/>
            <p:cNvSpPr txBox="1">
              <a:spLocks noChangeArrowheads="1"/>
            </p:cNvSpPr>
            <p:nvPr/>
          </p:nvSpPr>
          <p:spPr bwMode="auto">
            <a:xfrm>
              <a:off x="1630" y="757"/>
              <a:ext cx="77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R</a:t>
              </a:r>
              <a:r>
                <a:rPr lang="en-GB" sz="1400" baseline="-25000">
                  <a:latin typeface="Times New Roman" pitchFamily="18" charset="0"/>
                </a:rPr>
                <a:t>1 </a:t>
              </a:r>
              <a:r>
                <a:rPr lang="en-GB" sz="1400">
                  <a:latin typeface="Times New Roman" pitchFamily="18" charset="0"/>
                </a:rPr>
                <a:t>(1 k</a:t>
              </a:r>
              <a:r>
                <a:rPr lang="en-GB" sz="1400">
                  <a:latin typeface="Symbol" pitchFamily="18" charset="2"/>
                </a:rPr>
                <a:t>W</a:t>
              </a:r>
              <a:r>
                <a:rPr lang="en-GB" sz="1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9290" name="Text Box 164"/>
            <p:cNvSpPr txBox="1">
              <a:spLocks noChangeArrowheads="1"/>
            </p:cNvSpPr>
            <p:nvPr/>
          </p:nvSpPr>
          <p:spPr bwMode="auto">
            <a:xfrm>
              <a:off x="1667" y="1561"/>
              <a:ext cx="38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V</a:t>
              </a:r>
              <a:r>
                <a:rPr lang="en-GB" sz="1400" baseline="-25000">
                  <a:latin typeface="Times New Roman" pitchFamily="18" charset="0"/>
                </a:rPr>
                <a:t>i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9291" name="Text Box 165"/>
            <p:cNvSpPr txBox="1">
              <a:spLocks noChangeArrowheads="1"/>
            </p:cNvSpPr>
            <p:nvPr/>
          </p:nvSpPr>
          <p:spPr bwMode="auto">
            <a:xfrm>
              <a:off x="3827" y="1009"/>
              <a:ext cx="3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V</a:t>
              </a:r>
              <a:r>
                <a:rPr lang="en-GB" sz="1400" baseline="-25000">
                  <a:latin typeface="Times New Roman" pitchFamily="18" charset="0"/>
                </a:rPr>
                <a:t>o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9292" name="Text Box 166"/>
            <p:cNvSpPr txBox="1">
              <a:spLocks noChangeArrowheads="1"/>
            </p:cNvSpPr>
            <p:nvPr/>
          </p:nvSpPr>
          <p:spPr bwMode="auto">
            <a:xfrm>
              <a:off x="2386" y="823"/>
              <a:ext cx="38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V</a:t>
              </a:r>
              <a:r>
                <a:rPr lang="en-GB" sz="1400" baseline="-25000">
                  <a:latin typeface="Times New Roman" pitchFamily="18" charset="0"/>
                </a:rPr>
                <a:t>-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9293" name="Text Box 167"/>
            <p:cNvSpPr txBox="1">
              <a:spLocks noChangeArrowheads="1"/>
            </p:cNvSpPr>
            <p:nvPr/>
          </p:nvSpPr>
          <p:spPr bwMode="auto">
            <a:xfrm>
              <a:off x="2374" y="1176"/>
              <a:ext cx="3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V</a:t>
              </a:r>
              <a:r>
                <a:rPr lang="en-GB" sz="1400" baseline="-25000">
                  <a:latin typeface="Times New Roman" pitchFamily="18" charset="0"/>
                </a:rPr>
                <a:t>+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9294" name="Freeform 168"/>
            <p:cNvSpPr>
              <a:spLocks/>
            </p:cNvSpPr>
            <p:nvPr/>
          </p:nvSpPr>
          <p:spPr bwMode="auto">
            <a:xfrm>
              <a:off x="1892" y="1032"/>
              <a:ext cx="282" cy="162"/>
            </a:xfrm>
            <a:custGeom>
              <a:avLst/>
              <a:gdLst>
                <a:gd name="T0" fmla="*/ 0 w 2475"/>
                <a:gd name="T1" fmla="*/ 12 h 1110"/>
                <a:gd name="T2" fmla="*/ 3 w 2475"/>
                <a:gd name="T3" fmla="*/ 0 h 1110"/>
                <a:gd name="T4" fmla="*/ 5 w 2475"/>
                <a:gd name="T5" fmla="*/ 23 h 1110"/>
                <a:gd name="T6" fmla="*/ 10 w 2475"/>
                <a:gd name="T7" fmla="*/ 0 h 1110"/>
                <a:gd name="T8" fmla="*/ 13 w 2475"/>
                <a:gd name="T9" fmla="*/ 23 h 1110"/>
                <a:gd name="T10" fmla="*/ 18 w 2475"/>
                <a:gd name="T11" fmla="*/ 0 h 1110"/>
                <a:gd name="T12" fmla="*/ 21 w 2475"/>
                <a:gd name="T13" fmla="*/ 24 h 1110"/>
                <a:gd name="T14" fmla="*/ 26 w 2475"/>
                <a:gd name="T15" fmla="*/ 0 h 1110"/>
                <a:gd name="T16" fmla="*/ 29 w 2475"/>
                <a:gd name="T17" fmla="*/ 24 h 1110"/>
                <a:gd name="T18" fmla="*/ 32 w 2475"/>
                <a:gd name="T19" fmla="*/ 1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95" name="Freeform 169"/>
            <p:cNvSpPr>
              <a:spLocks/>
            </p:cNvSpPr>
            <p:nvPr/>
          </p:nvSpPr>
          <p:spPr bwMode="auto">
            <a:xfrm>
              <a:off x="2912" y="546"/>
              <a:ext cx="306" cy="162"/>
            </a:xfrm>
            <a:custGeom>
              <a:avLst/>
              <a:gdLst>
                <a:gd name="T0" fmla="*/ 0 w 2475"/>
                <a:gd name="T1" fmla="*/ 12 h 1110"/>
                <a:gd name="T2" fmla="*/ 3 w 2475"/>
                <a:gd name="T3" fmla="*/ 0 h 1110"/>
                <a:gd name="T4" fmla="*/ 6 w 2475"/>
                <a:gd name="T5" fmla="*/ 23 h 1110"/>
                <a:gd name="T6" fmla="*/ 12 w 2475"/>
                <a:gd name="T7" fmla="*/ 0 h 1110"/>
                <a:gd name="T8" fmla="*/ 15 w 2475"/>
                <a:gd name="T9" fmla="*/ 23 h 1110"/>
                <a:gd name="T10" fmla="*/ 21 w 2475"/>
                <a:gd name="T11" fmla="*/ 0 h 1110"/>
                <a:gd name="T12" fmla="*/ 25 w 2475"/>
                <a:gd name="T13" fmla="*/ 24 h 1110"/>
                <a:gd name="T14" fmla="*/ 31 w 2475"/>
                <a:gd name="T15" fmla="*/ 0 h 1110"/>
                <a:gd name="T16" fmla="*/ 34 w 2475"/>
                <a:gd name="T17" fmla="*/ 24 h 1110"/>
                <a:gd name="T18" fmla="*/ 38 w 2475"/>
                <a:gd name="T19" fmla="*/ 1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96" name="Text Box 170"/>
            <p:cNvSpPr txBox="1">
              <a:spLocks noChangeArrowheads="1"/>
            </p:cNvSpPr>
            <p:nvPr/>
          </p:nvSpPr>
          <p:spPr bwMode="auto">
            <a:xfrm>
              <a:off x="2656" y="259"/>
              <a:ext cx="86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R</a:t>
              </a:r>
              <a:r>
                <a:rPr lang="en-GB" sz="1400" baseline="-25000">
                  <a:latin typeface="Times New Roman" pitchFamily="18" charset="0"/>
                </a:rPr>
                <a:t>1 </a:t>
              </a:r>
              <a:r>
                <a:rPr lang="en-GB" sz="1400">
                  <a:latin typeface="Times New Roman" pitchFamily="18" charset="0"/>
                </a:rPr>
                <a:t>(10 k</a:t>
              </a:r>
              <a:r>
                <a:rPr lang="en-GB" sz="1400">
                  <a:latin typeface="Symbol" pitchFamily="18" charset="2"/>
                </a:rPr>
                <a:t>W</a:t>
              </a:r>
              <a:r>
                <a:rPr lang="en-GB" sz="1400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9297" name="Group 171"/>
            <p:cNvGrpSpPr>
              <a:grpSpLocks/>
            </p:cNvGrpSpPr>
            <p:nvPr/>
          </p:nvGrpSpPr>
          <p:grpSpPr bwMode="auto">
            <a:xfrm>
              <a:off x="550" y="1126"/>
              <a:ext cx="768" cy="712"/>
              <a:chOff x="1720" y="12765"/>
              <a:chExt cx="1920" cy="1780"/>
            </a:xfrm>
          </p:grpSpPr>
          <p:sp>
            <p:nvSpPr>
              <p:cNvPr id="9306" name="Oval 172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07" name="Line 173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08" name="Line 174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98" name="Group 175"/>
            <p:cNvGrpSpPr>
              <a:grpSpLocks/>
            </p:cNvGrpSpPr>
            <p:nvPr/>
          </p:nvGrpSpPr>
          <p:grpSpPr bwMode="auto">
            <a:xfrm>
              <a:off x="708" y="1228"/>
              <a:ext cx="384" cy="612"/>
              <a:chOff x="2115" y="13020"/>
              <a:chExt cx="960" cy="1530"/>
            </a:xfrm>
          </p:grpSpPr>
          <p:sp>
            <p:nvSpPr>
              <p:cNvPr id="9304" name="Freeform 176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05" name="Freeform 177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299" name="Rectangle 178"/>
            <p:cNvSpPr>
              <a:spLocks noChangeArrowheads="1"/>
            </p:cNvSpPr>
            <p:nvPr/>
          </p:nvSpPr>
          <p:spPr bwMode="auto">
            <a:xfrm>
              <a:off x="864" y="1219"/>
              <a:ext cx="55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>
                  <a:latin typeface="Times New Roman" pitchFamily="18" charset="0"/>
                </a:rPr>
                <a:t>2 V</a:t>
              </a:r>
              <a:r>
                <a:rPr lang="en-GB" sz="1400" baseline="-25000">
                  <a:latin typeface="Times New Roman" pitchFamily="18" charset="0"/>
                </a:rPr>
                <a:t>(p-p)</a:t>
              </a:r>
            </a:p>
          </p:txBody>
        </p:sp>
        <p:sp>
          <p:nvSpPr>
            <p:cNvPr id="9300" name="Line 179"/>
            <p:cNvSpPr>
              <a:spLocks noChangeShapeType="1"/>
            </p:cNvSpPr>
            <p:nvPr/>
          </p:nvSpPr>
          <p:spPr bwMode="auto">
            <a:xfrm flipV="1">
              <a:off x="3016" y="888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01" name="Line 180"/>
            <p:cNvSpPr>
              <a:spLocks noChangeShapeType="1"/>
            </p:cNvSpPr>
            <p:nvPr/>
          </p:nvSpPr>
          <p:spPr bwMode="auto">
            <a:xfrm>
              <a:off x="3000" y="1520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02" name="Text Box 181"/>
            <p:cNvSpPr txBox="1">
              <a:spLocks noChangeArrowheads="1"/>
            </p:cNvSpPr>
            <p:nvPr/>
          </p:nvSpPr>
          <p:spPr bwMode="auto">
            <a:xfrm>
              <a:off x="3046" y="825"/>
              <a:ext cx="59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9303" name="Rectangle 182"/>
            <p:cNvSpPr>
              <a:spLocks noChangeArrowheads="1"/>
            </p:cNvSpPr>
            <p:nvPr/>
          </p:nvSpPr>
          <p:spPr bwMode="auto">
            <a:xfrm>
              <a:off x="3053" y="1686"/>
              <a:ext cx="4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400">
                  <a:latin typeface="Times New Roman" pitchFamily="18" charset="0"/>
                </a:rPr>
                <a:t>-15V</a:t>
              </a:r>
            </a:p>
          </p:txBody>
        </p:sp>
      </p:grpSp>
      <p:sp>
        <p:nvSpPr>
          <p:cNvPr id="108727" name="Rectangle 183"/>
          <p:cNvSpPr>
            <a:spLocks noChangeArrowheads="1"/>
          </p:cNvSpPr>
          <p:nvPr/>
        </p:nvSpPr>
        <p:spPr bwMode="auto">
          <a:xfrm>
            <a:off x="4340225" y="241300"/>
            <a:ext cx="3971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GB">
                <a:effectLst>
                  <a:outerShdw blurRad="38100" dist="38100" dir="2700000" algn="tl">
                    <a:srgbClr val="010199"/>
                  </a:outerShdw>
                </a:effectLst>
              </a:rPr>
              <a:t>b)	Sketch the input and output voltage waveforms with phase relation.</a:t>
            </a:r>
          </a:p>
        </p:txBody>
      </p:sp>
      <p:grpSp>
        <p:nvGrpSpPr>
          <p:cNvPr id="108732" name="Group 188"/>
          <p:cNvGrpSpPr>
            <a:grpSpLocks/>
          </p:cNvGrpSpPr>
          <p:nvPr/>
        </p:nvGrpSpPr>
        <p:grpSpPr bwMode="auto">
          <a:xfrm>
            <a:off x="2519363" y="2789238"/>
            <a:ext cx="6456362" cy="2913062"/>
            <a:chOff x="1587" y="1757"/>
            <a:chExt cx="4067" cy="1835"/>
          </a:xfrm>
        </p:grpSpPr>
        <p:grpSp>
          <p:nvGrpSpPr>
            <p:cNvPr id="9250" name="Group 187"/>
            <p:cNvGrpSpPr>
              <a:grpSpLocks/>
            </p:cNvGrpSpPr>
            <p:nvPr/>
          </p:nvGrpSpPr>
          <p:grpSpPr bwMode="auto">
            <a:xfrm>
              <a:off x="1587" y="1865"/>
              <a:ext cx="4067" cy="1727"/>
              <a:chOff x="1587" y="1865"/>
              <a:chExt cx="4067" cy="1727"/>
            </a:xfrm>
          </p:grpSpPr>
          <p:sp>
            <p:nvSpPr>
              <p:cNvPr id="9253" name="Text Box 58"/>
              <p:cNvSpPr txBox="1">
                <a:spLocks noChangeArrowheads="1"/>
              </p:cNvSpPr>
              <p:nvPr/>
            </p:nvSpPr>
            <p:spPr bwMode="auto">
              <a:xfrm>
                <a:off x="1587" y="1865"/>
                <a:ext cx="4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GB" sz="1600">
                    <a:solidFill>
                      <a:srgbClr val="FFCCFF"/>
                    </a:solidFill>
                    <a:latin typeface="Verdana" pitchFamily="34" charset="0"/>
                  </a:rPr>
                  <a:t>10V</a:t>
                </a:r>
              </a:p>
            </p:txBody>
          </p:sp>
          <p:grpSp>
            <p:nvGrpSpPr>
              <p:cNvPr id="9254" name="Group 59"/>
              <p:cNvGrpSpPr>
                <a:grpSpLocks/>
              </p:cNvGrpSpPr>
              <p:nvPr/>
            </p:nvGrpSpPr>
            <p:grpSpPr bwMode="auto">
              <a:xfrm flipV="1">
                <a:off x="2058" y="1941"/>
                <a:ext cx="1912" cy="1651"/>
                <a:chOff x="1252" y="1916"/>
                <a:chExt cx="2544" cy="620"/>
              </a:xfrm>
            </p:grpSpPr>
            <p:grpSp>
              <p:nvGrpSpPr>
                <p:cNvPr id="9260" name="Group 60"/>
                <p:cNvGrpSpPr>
                  <a:grpSpLocks/>
                </p:cNvGrpSpPr>
                <p:nvPr/>
              </p:nvGrpSpPr>
              <p:grpSpPr bwMode="auto">
                <a:xfrm>
                  <a:off x="1252" y="1916"/>
                  <a:ext cx="1272" cy="612"/>
                  <a:chOff x="2115" y="13020"/>
                  <a:chExt cx="960" cy="1530"/>
                </a:xfrm>
              </p:grpSpPr>
              <p:sp>
                <p:nvSpPr>
                  <p:cNvPr id="9264" name="Freeform 61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265" name="Freeform 62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261" name="Group 63"/>
                <p:cNvGrpSpPr>
                  <a:grpSpLocks/>
                </p:cNvGrpSpPr>
                <p:nvPr/>
              </p:nvGrpSpPr>
              <p:grpSpPr bwMode="auto">
                <a:xfrm>
                  <a:off x="2524" y="1924"/>
                  <a:ext cx="1272" cy="612"/>
                  <a:chOff x="2115" y="13020"/>
                  <a:chExt cx="960" cy="1530"/>
                </a:xfrm>
              </p:grpSpPr>
              <p:sp>
                <p:nvSpPr>
                  <p:cNvPr id="9262" name="Freeform 64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263" name="Freeform 65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9255" name="Line 67"/>
              <p:cNvSpPr>
                <a:spLocks noChangeShapeType="1"/>
              </p:cNvSpPr>
              <p:nvPr/>
            </p:nvSpPr>
            <p:spPr bwMode="auto">
              <a:xfrm flipH="1">
                <a:off x="2075" y="1964"/>
                <a:ext cx="699" cy="0"/>
              </a:xfrm>
              <a:prstGeom prst="line">
                <a:avLst/>
              </a:prstGeom>
              <a:noFill/>
              <a:ln w="9525">
                <a:solidFill>
                  <a:srgbClr val="FFCC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6" name="Line 72"/>
              <p:cNvSpPr>
                <a:spLocks noChangeShapeType="1"/>
              </p:cNvSpPr>
              <p:nvPr/>
            </p:nvSpPr>
            <p:spPr bwMode="auto">
              <a:xfrm>
                <a:off x="3825" y="1944"/>
                <a:ext cx="1206" cy="0"/>
              </a:xfrm>
              <a:prstGeom prst="line">
                <a:avLst/>
              </a:prstGeom>
              <a:noFill/>
              <a:ln w="9525">
                <a:solidFill>
                  <a:srgbClr val="FF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7" name="Line 73"/>
              <p:cNvSpPr>
                <a:spLocks noChangeShapeType="1"/>
              </p:cNvSpPr>
              <p:nvPr/>
            </p:nvSpPr>
            <p:spPr bwMode="auto">
              <a:xfrm>
                <a:off x="3337" y="3572"/>
                <a:ext cx="1694" cy="0"/>
              </a:xfrm>
              <a:prstGeom prst="line">
                <a:avLst/>
              </a:prstGeom>
              <a:noFill/>
              <a:ln w="9525">
                <a:solidFill>
                  <a:srgbClr val="FF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8" name="Line 74"/>
              <p:cNvSpPr>
                <a:spLocks noChangeShapeType="1"/>
              </p:cNvSpPr>
              <p:nvPr/>
            </p:nvSpPr>
            <p:spPr bwMode="auto">
              <a:xfrm>
                <a:off x="4985" y="1964"/>
                <a:ext cx="0" cy="1588"/>
              </a:xfrm>
              <a:prstGeom prst="line">
                <a:avLst/>
              </a:prstGeom>
              <a:noFill/>
              <a:ln w="9525">
                <a:solidFill>
                  <a:srgbClr val="FFCCFF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9" name="Text Box 75"/>
              <p:cNvSpPr txBox="1">
                <a:spLocks noChangeArrowheads="1"/>
              </p:cNvSpPr>
              <p:nvPr/>
            </p:nvSpPr>
            <p:spPr bwMode="auto">
              <a:xfrm>
                <a:off x="5023" y="2670"/>
                <a:ext cx="6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1600" b="1" i="1">
                    <a:solidFill>
                      <a:srgbClr val="FFCCFF"/>
                    </a:solidFill>
                    <a:latin typeface="Verdana" pitchFamily="34" charset="0"/>
                  </a:rPr>
                  <a:t>20V</a:t>
                </a:r>
                <a:r>
                  <a:rPr lang="en-GB" sz="1600" b="1" i="1" baseline="-25000">
                    <a:solidFill>
                      <a:srgbClr val="FFCCFF"/>
                    </a:solidFill>
                    <a:latin typeface="Verdana" pitchFamily="34" charset="0"/>
                  </a:rPr>
                  <a:t>p-p</a:t>
                </a:r>
                <a:endParaRPr lang="en-GB" sz="1600" b="1" i="1">
                  <a:solidFill>
                    <a:srgbClr val="FFCC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9251" name="Line 79"/>
            <p:cNvSpPr>
              <a:spLocks noChangeShapeType="1"/>
            </p:cNvSpPr>
            <p:nvPr/>
          </p:nvSpPr>
          <p:spPr bwMode="auto">
            <a:xfrm flipH="1">
              <a:off x="2869" y="1904"/>
              <a:ext cx="237" cy="159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2" name="Text Box 81"/>
            <p:cNvSpPr txBox="1">
              <a:spLocks noChangeArrowheads="1"/>
            </p:cNvSpPr>
            <p:nvPr/>
          </p:nvSpPr>
          <p:spPr bwMode="auto">
            <a:xfrm>
              <a:off x="3118" y="175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FFCCFF"/>
                  </a:solidFill>
                  <a:latin typeface="Verdana" pitchFamily="34" charset="0"/>
                </a:rPr>
                <a:t>V</a:t>
              </a:r>
              <a:r>
                <a:rPr lang="en-GB" b="1" i="1" baseline="-25000">
                  <a:solidFill>
                    <a:srgbClr val="FFCCFF"/>
                  </a:solidFill>
                  <a:latin typeface="Verdana" pitchFamily="34" charset="0"/>
                </a:rPr>
                <a:t>out</a:t>
              </a:r>
              <a:endParaRPr lang="en-GB" b="1" i="1">
                <a:solidFill>
                  <a:srgbClr val="FFCCFF"/>
                </a:solidFill>
                <a:latin typeface="Verdana" pitchFamily="34" charset="0"/>
              </a:endParaRPr>
            </a:p>
          </p:txBody>
        </p:sp>
      </p:grpSp>
      <p:grpSp>
        <p:nvGrpSpPr>
          <p:cNvPr id="108634" name="Group 90"/>
          <p:cNvGrpSpPr>
            <a:grpSpLocks/>
          </p:cNvGrpSpPr>
          <p:nvPr/>
        </p:nvGrpSpPr>
        <p:grpSpPr bwMode="auto">
          <a:xfrm>
            <a:off x="2687638" y="4025900"/>
            <a:ext cx="5226050" cy="1190625"/>
            <a:chOff x="772" y="2392"/>
            <a:chExt cx="3996" cy="1135"/>
          </a:xfrm>
        </p:grpSpPr>
        <p:sp>
          <p:nvSpPr>
            <p:cNvPr id="9234" name="Text Box 45"/>
            <p:cNvSpPr txBox="1">
              <a:spLocks noChangeArrowheads="1"/>
            </p:cNvSpPr>
            <p:nvPr/>
          </p:nvSpPr>
          <p:spPr bwMode="auto">
            <a:xfrm>
              <a:off x="3428" y="3178"/>
              <a:ext cx="39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baseline="-25000">
                  <a:solidFill>
                    <a:srgbClr val="66FFFF"/>
                  </a:solidFill>
                  <a:latin typeface="Verdana" pitchFamily="34" charset="0"/>
                </a:rPr>
                <a:t>i</a:t>
              </a:r>
              <a:endParaRPr lang="en-GB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9235" name="Line 54"/>
            <p:cNvSpPr>
              <a:spLocks noChangeShapeType="1"/>
            </p:cNvSpPr>
            <p:nvPr/>
          </p:nvSpPr>
          <p:spPr bwMode="auto">
            <a:xfrm flipH="1" flipV="1">
              <a:off x="3220" y="3008"/>
              <a:ext cx="232" cy="22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236" name="Group 77"/>
            <p:cNvGrpSpPr>
              <a:grpSpLocks/>
            </p:cNvGrpSpPr>
            <p:nvPr/>
          </p:nvGrpSpPr>
          <p:grpSpPr bwMode="auto">
            <a:xfrm>
              <a:off x="772" y="2392"/>
              <a:ext cx="3996" cy="608"/>
              <a:chOff x="772" y="2392"/>
              <a:chExt cx="3996" cy="608"/>
            </a:xfrm>
          </p:grpSpPr>
          <p:sp>
            <p:nvSpPr>
              <p:cNvPr id="9237" name="Text Box 46"/>
              <p:cNvSpPr txBox="1">
                <a:spLocks noChangeArrowheads="1"/>
              </p:cNvSpPr>
              <p:nvPr/>
            </p:nvSpPr>
            <p:spPr bwMode="auto">
              <a:xfrm>
                <a:off x="772" y="2392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GB" sz="1600">
                    <a:solidFill>
                      <a:srgbClr val="66FFFF"/>
                    </a:solidFill>
                    <a:latin typeface="Verdana" pitchFamily="34" charset="0"/>
                  </a:rPr>
                  <a:t>1V</a:t>
                </a:r>
              </a:p>
            </p:txBody>
          </p:sp>
          <p:grpSp>
            <p:nvGrpSpPr>
              <p:cNvPr id="9238" name="Group 47"/>
              <p:cNvGrpSpPr>
                <a:grpSpLocks/>
              </p:cNvGrpSpPr>
              <p:nvPr/>
            </p:nvGrpSpPr>
            <p:grpSpPr bwMode="auto">
              <a:xfrm>
                <a:off x="1208" y="2524"/>
                <a:ext cx="2328" cy="468"/>
                <a:chOff x="1252" y="1916"/>
                <a:chExt cx="2544" cy="620"/>
              </a:xfrm>
            </p:grpSpPr>
            <p:grpSp>
              <p:nvGrpSpPr>
                <p:cNvPr id="9244" name="Group 48"/>
                <p:cNvGrpSpPr>
                  <a:grpSpLocks/>
                </p:cNvGrpSpPr>
                <p:nvPr/>
              </p:nvGrpSpPr>
              <p:grpSpPr bwMode="auto">
                <a:xfrm>
                  <a:off x="1252" y="1916"/>
                  <a:ext cx="1272" cy="612"/>
                  <a:chOff x="2115" y="13020"/>
                  <a:chExt cx="960" cy="1530"/>
                </a:xfrm>
              </p:grpSpPr>
              <p:sp>
                <p:nvSpPr>
                  <p:cNvPr id="9248" name="Freeform 49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249" name="Freeform 50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245" name="Group 51"/>
                <p:cNvGrpSpPr>
                  <a:grpSpLocks/>
                </p:cNvGrpSpPr>
                <p:nvPr/>
              </p:nvGrpSpPr>
              <p:grpSpPr bwMode="auto">
                <a:xfrm>
                  <a:off x="2524" y="1924"/>
                  <a:ext cx="1272" cy="612"/>
                  <a:chOff x="2115" y="13020"/>
                  <a:chExt cx="960" cy="1530"/>
                </a:xfrm>
              </p:grpSpPr>
              <p:sp>
                <p:nvSpPr>
                  <p:cNvPr id="9246" name="Freeform 52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9247" name="Freeform 53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9239" name="Line 55"/>
              <p:cNvSpPr>
                <a:spLocks noChangeShapeType="1"/>
              </p:cNvSpPr>
              <p:nvPr/>
            </p:nvSpPr>
            <p:spPr bwMode="auto">
              <a:xfrm flipH="1">
                <a:off x="1220" y="252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40" name="Line 68"/>
              <p:cNvSpPr>
                <a:spLocks noChangeShapeType="1"/>
              </p:cNvSpPr>
              <p:nvPr/>
            </p:nvSpPr>
            <p:spPr bwMode="auto">
              <a:xfrm>
                <a:off x="2880" y="2544"/>
                <a:ext cx="1264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41" name="Line 69"/>
              <p:cNvSpPr>
                <a:spLocks noChangeShapeType="1"/>
              </p:cNvSpPr>
              <p:nvPr/>
            </p:nvSpPr>
            <p:spPr bwMode="auto">
              <a:xfrm>
                <a:off x="3336" y="3000"/>
                <a:ext cx="792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42" name="Line 70"/>
              <p:cNvSpPr>
                <a:spLocks noChangeShapeType="1"/>
              </p:cNvSpPr>
              <p:nvPr/>
            </p:nvSpPr>
            <p:spPr bwMode="auto">
              <a:xfrm>
                <a:off x="4104" y="2560"/>
                <a:ext cx="0" cy="424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43" name="Text Box 71"/>
              <p:cNvSpPr txBox="1">
                <a:spLocks noChangeArrowheads="1"/>
              </p:cNvSpPr>
              <p:nvPr/>
            </p:nvSpPr>
            <p:spPr bwMode="auto">
              <a:xfrm>
                <a:off x="4142" y="2617"/>
                <a:ext cx="62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1600" b="1" i="1">
                    <a:solidFill>
                      <a:srgbClr val="66FFFF"/>
                    </a:solidFill>
                    <a:latin typeface="Verdana" pitchFamily="34" charset="0"/>
                  </a:rPr>
                  <a:t>2V</a:t>
                </a:r>
                <a:r>
                  <a:rPr lang="en-GB" sz="1600" b="1" i="1" baseline="-25000">
                    <a:solidFill>
                      <a:srgbClr val="66FFFF"/>
                    </a:solidFill>
                    <a:latin typeface="Verdana" pitchFamily="34" charset="0"/>
                  </a:rPr>
                  <a:t>p-p</a:t>
                </a:r>
                <a:endParaRPr lang="en-GB" sz="1600" b="1" i="1">
                  <a:solidFill>
                    <a:srgbClr val="66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08627" name="Line 83"/>
          <p:cNvSpPr>
            <a:spLocks noChangeShapeType="1"/>
          </p:cNvSpPr>
          <p:nvPr/>
        </p:nvSpPr>
        <p:spPr bwMode="auto">
          <a:xfrm>
            <a:off x="3267075" y="2605088"/>
            <a:ext cx="3546475" cy="0"/>
          </a:xfrm>
          <a:prstGeom prst="lin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8628" name="Text Box 84"/>
          <p:cNvSpPr txBox="1">
            <a:spLocks noChangeArrowheads="1"/>
          </p:cNvSpPr>
          <p:nvPr/>
        </p:nvSpPr>
        <p:spPr bwMode="auto">
          <a:xfrm>
            <a:off x="2595563" y="2449513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>
                <a:solidFill>
                  <a:srgbClr val="FFFF00"/>
                </a:solidFill>
                <a:latin typeface="Verdana" pitchFamily="34" charset="0"/>
              </a:rPr>
              <a:t>14V</a:t>
            </a:r>
          </a:p>
        </p:txBody>
      </p:sp>
      <p:sp>
        <p:nvSpPr>
          <p:cNvPr id="108629" name="Text Box 85"/>
          <p:cNvSpPr txBox="1">
            <a:spLocks noChangeArrowheads="1"/>
          </p:cNvSpPr>
          <p:nvPr/>
        </p:nvSpPr>
        <p:spPr bwMode="auto">
          <a:xfrm>
            <a:off x="6845300" y="2457450"/>
            <a:ext cx="865188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+Vsat</a:t>
            </a:r>
          </a:p>
        </p:txBody>
      </p:sp>
      <p:sp>
        <p:nvSpPr>
          <p:cNvPr id="108630" name="Line 86"/>
          <p:cNvSpPr>
            <a:spLocks noChangeShapeType="1"/>
          </p:cNvSpPr>
          <p:nvPr/>
        </p:nvSpPr>
        <p:spPr bwMode="auto">
          <a:xfrm>
            <a:off x="3278188" y="6149975"/>
            <a:ext cx="3546475" cy="0"/>
          </a:xfrm>
          <a:prstGeom prst="lin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8631" name="Text Box 87"/>
          <p:cNvSpPr txBox="1">
            <a:spLocks noChangeArrowheads="1"/>
          </p:cNvSpPr>
          <p:nvPr/>
        </p:nvSpPr>
        <p:spPr bwMode="auto">
          <a:xfrm>
            <a:off x="2517775" y="59944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>
                <a:solidFill>
                  <a:srgbClr val="FFFF00"/>
                </a:solidFill>
                <a:latin typeface="Verdana" pitchFamily="34" charset="0"/>
              </a:rPr>
              <a:t>-14V</a:t>
            </a:r>
          </a:p>
        </p:txBody>
      </p:sp>
      <p:sp>
        <p:nvSpPr>
          <p:cNvPr id="108632" name="Text Box 88"/>
          <p:cNvSpPr txBox="1">
            <a:spLocks noChangeArrowheads="1"/>
          </p:cNvSpPr>
          <p:nvPr/>
        </p:nvSpPr>
        <p:spPr bwMode="auto">
          <a:xfrm>
            <a:off x="6862763" y="5964238"/>
            <a:ext cx="785812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-Vsat</a:t>
            </a:r>
          </a:p>
        </p:txBody>
      </p: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968625" y="2333625"/>
            <a:ext cx="3925888" cy="4111625"/>
            <a:chOff x="1032" y="632"/>
            <a:chExt cx="3000" cy="3144"/>
          </a:xfrm>
        </p:grpSpPr>
        <p:sp>
          <p:nvSpPr>
            <p:cNvPr id="9231" name="Line 41"/>
            <p:cNvSpPr>
              <a:spLocks noChangeShapeType="1"/>
            </p:cNvSpPr>
            <p:nvPr/>
          </p:nvSpPr>
          <p:spPr bwMode="auto">
            <a:xfrm flipV="1">
              <a:off x="1248" y="632"/>
              <a:ext cx="0" cy="3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32" name="Line 42"/>
            <p:cNvSpPr>
              <a:spLocks noChangeShapeType="1"/>
            </p:cNvSpPr>
            <p:nvPr/>
          </p:nvSpPr>
          <p:spPr bwMode="auto">
            <a:xfrm>
              <a:off x="1032" y="2216"/>
              <a:ext cx="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33" name="Oval 43"/>
            <p:cNvSpPr>
              <a:spLocks noChangeArrowheads="1"/>
            </p:cNvSpPr>
            <p:nvPr/>
          </p:nvSpPr>
          <p:spPr bwMode="auto">
            <a:xfrm>
              <a:off x="1176" y="2144"/>
              <a:ext cx="160" cy="1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108733" name="Object 189"/>
          <p:cNvGraphicFramePr>
            <a:graphicFrameLocks noChangeAspect="1"/>
          </p:cNvGraphicFramePr>
          <p:nvPr/>
        </p:nvGraphicFramePr>
        <p:xfrm>
          <a:off x="4967288" y="1293813"/>
          <a:ext cx="4019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3" imgW="2667000" imgH="482600" progId="Equation.3">
                  <p:embed/>
                </p:oleObj>
              </mc:Choice>
              <mc:Fallback>
                <p:oleObj name="Equation" r:id="rId3" imgW="2667000" imgH="4826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293813"/>
                        <a:ext cx="4019550" cy="727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27" grpId="0" animBg="1"/>
      <p:bldP spid="108628" grpId="0"/>
      <p:bldP spid="108629" grpId="0" animBg="1"/>
      <p:bldP spid="108630" grpId="0" animBg="1"/>
      <p:bldP spid="108631" grpId="0"/>
      <p:bldP spid="1086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grpSp>
        <p:nvGrpSpPr>
          <p:cNvPr id="197756" name="Group 124"/>
          <p:cNvGrpSpPr>
            <a:grpSpLocks/>
          </p:cNvGrpSpPr>
          <p:nvPr/>
        </p:nvGrpSpPr>
        <p:grpSpPr bwMode="auto">
          <a:xfrm>
            <a:off x="2633663" y="2309813"/>
            <a:ext cx="4267200" cy="4311650"/>
            <a:chOff x="2074" y="1389"/>
            <a:chExt cx="2688" cy="2716"/>
          </a:xfrm>
        </p:grpSpPr>
        <p:sp>
          <p:nvSpPr>
            <p:cNvPr id="10329" name="Line 125"/>
            <p:cNvSpPr>
              <a:spLocks noChangeShapeType="1"/>
            </p:cNvSpPr>
            <p:nvPr/>
          </p:nvSpPr>
          <p:spPr bwMode="auto">
            <a:xfrm flipV="1">
              <a:off x="2708" y="1658"/>
              <a:ext cx="175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0" name="Line 126"/>
            <p:cNvSpPr>
              <a:spLocks noChangeShapeType="1"/>
            </p:cNvSpPr>
            <p:nvPr/>
          </p:nvSpPr>
          <p:spPr bwMode="auto">
            <a:xfrm flipV="1">
              <a:off x="3670" y="1658"/>
              <a:ext cx="176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1" name="Line 127"/>
            <p:cNvSpPr>
              <a:spLocks noChangeShapeType="1"/>
            </p:cNvSpPr>
            <p:nvPr/>
          </p:nvSpPr>
          <p:spPr bwMode="auto">
            <a:xfrm flipV="1">
              <a:off x="2233" y="3862"/>
              <a:ext cx="176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2" name="Line 128"/>
            <p:cNvSpPr>
              <a:spLocks noChangeShapeType="1"/>
            </p:cNvSpPr>
            <p:nvPr/>
          </p:nvSpPr>
          <p:spPr bwMode="auto">
            <a:xfrm flipV="1">
              <a:off x="3196" y="3862"/>
              <a:ext cx="175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333" name="Group 129"/>
            <p:cNvGrpSpPr>
              <a:grpSpLocks/>
            </p:cNvGrpSpPr>
            <p:nvPr/>
          </p:nvGrpSpPr>
          <p:grpSpPr bwMode="auto">
            <a:xfrm flipV="1">
              <a:off x="2074" y="1402"/>
              <a:ext cx="1905" cy="2703"/>
              <a:chOff x="1252" y="1916"/>
              <a:chExt cx="2544" cy="620"/>
            </a:xfrm>
          </p:grpSpPr>
          <p:grpSp>
            <p:nvGrpSpPr>
              <p:cNvPr id="10338" name="Group 130"/>
              <p:cNvGrpSpPr>
                <a:grpSpLocks/>
              </p:cNvGrpSpPr>
              <p:nvPr/>
            </p:nvGrpSpPr>
            <p:grpSpPr bwMode="auto">
              <a:xfrm>
                <a:off x="1252" y="1916"/>
                <a:ext cx="1272" cy="612"/>
                <a:chOff x="2115" y="13020"/>
                <a:chExt cx="960" cy="1530"/>
              </a:xfrm>
            </p:grpSpPr>
            <p:sp>
              <p:nvSpPr>
                <p:cNvPr id="10342" name="Freeform 131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343" name="Freeform 132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0339" name="Group 133"/>
              <p:cNvGrpSpPr>
                <a:grpSpLocks/>
              </p:cNvGrpSpPr>
              <p:nvPr/>
            </p:nvGrpSpPr>
            <p:grpSpPr bwMode="auto">
              <a:xfrm>
                <a:off x="2524" y="1924"/>
                <a:ext cx="1272" cy="612"/>
                <a:chOff x="2115" y="13020"/>
                <a:chExt cx="960" cy="1530"/>
              </a:xfrm>
            </p:grpSpPr>
            <p:sp>
              <p:nvSpPr>
                <p:cNvPr id="10340" name="Freeform 134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341" name="Freeform 135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73 w 450"/>
                    <a:gd name="T3" fmla="*/ 0 h 765"/>
                    <a:gd name="T4" fmla="*/ 512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FF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0334" name="Rectangle 136"/>
            <p:cNvSpPr>
              <a:spLocks noChangeArrowheads="1"/>
            </p:cNvSpPr>
            <p:nvPr/>
          </p:nvSpPr>
          <p:spPr bwMode="auto">
            <a:xfrm flipV="1">
              <a:off x="2201" y="3875"/>
              <a:ext cx="1203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35" name="Rectangle 137"/>
            <p:cNvSpPr>
              <a:spLocks noChangeArrowheads="1"/>
            </p:cNvSpPr>
            <p:nvPr/>
          </p:nvSpPr>
          <p:spPr bwMode="auto">
            <a:xfrm flipV="1">
              <a:off x="2422" y="1389"/>
              <a:ext cx="1645" cy="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36" name="Text Box 138"/>
            <p:cNvSpPr txBox="1">
              <a:spLocks noChangeArrowheads="1"/>
            </p:cNvSpPr>
            <p:nvPr/>
          </p:nvSpPr>
          <p:spPr bwMode="auto">
            <a:xfrm>
              <a:off x="4287" y="1975"/>
              <a:ext cx="4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5002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>
                  <a:solidFill>
                    <a:srgbClr val="FFCCFF"/>
                  </a:solidFill>
                  <a:latin typeface="Verdana" pitchFamily="34" charset="0"/>
                </a:rPr>
                <a:t>V</a:t>
              </a:r>
              <a:r>
                <a:rPr lang="en-GB" sz="2400" b="1" baseline="-25000">
                  <a:solidFill>
                    <a:srgbClr val="FFCCFF"/>
                  </a:solidFill>
                  <a:latin typeface="Verdana" pitchFamily="34" charset="0"/>
                </a:rPr>
                <a:t>out</a:t>
              </a:r>
              <a:endParaRPr lang="en-GB" sz="2400" b="1">
                <a:solidFill>
                  <a:srgbClr val="FFCCFF"/>
                </a:solidFill>
                <a:latin typeface="Verdana" pitchFamily="34" charset="0"/>
              </a:endParaRPr>
            </a:p>
          </p:txBody>
        </p:sp>
        <p:sp>
          <p:nvSpPr>
            <p:cNvPr id="10337" name="Line 139"/>
            <p:cNvSpPr>
              <a:spLocks noChangeShapeType="1"/>
            </p:cNvSpPr>
            <p:nvPr/>
          </p:nvSpPr>
          <p:spPr bwMode="auto">
            <a:xfrm flipH="1">
              <a:off x="3949" y="2138"/>
              <a:ext cx="358" cy="138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179763" y="936625"/>
            <a:ext cx="0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179763" y="936625"/>
            <a:ext cx="823912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3179763" y="1447800"/>
            <a:ext cx="823912" cy="3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2943225" y="1576388"/>
            <a:ext cx="236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H="1">
            <a:off x="2501900" y="1127125"/>
            <a:ext cx="677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767013" y="487363"/>
            <a:ext cx="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2767013" y="487363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3783013" y="487363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4240213" y="487363"/>
            <a:ext cx="0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003675" y="14478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H="1">
            <a:off x="1765300" y="1127125"/>
            <a:ext cx="412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1765300" y="1127125"/>
            <a:ext cx="0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1765300" y="1895475"/>
            <a:ext cx="0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1589088" y="1511300"/>
            <a:ext cx="354012" cy="3841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2943225" y="1576388"/>
            <a:ext cx="0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1706563" y="2151063"/>
            <a:ext cx="119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1765300" y="2151063"/>
            <a:ext cx="603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H="1" flipV="1">
            <a:off x="1706563" y="2151063"/>
            <a:ext cx="58737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2884488" y="1895475"/>
            <a:ext cx="119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H="1">
            <a:off x="2943225" y="1895475"/>
            <a:ext cx="603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H="1" flipV="1">
            <a:off x="2884488" y="1895475"/>
            <a:ext cx="58737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3179763" y="1384300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+</a:t>
            </a:r>
            <a:endParaRPr lang="en-GB" sz="1400" b="1">
              <a:latin typeface="Times New Roman" pitchFamily="18" charset="0"/>
            </a:endParaRP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3179763" y="936625"/>
            <a:ext cx="293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-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1839913" y="663575"/>
            <a:ext cx="955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R</a:t>
            </a:r>
            <a:r>
              <a:rPr lang="en-GB" sz="1400" baseline="-25000">
                <a:latin typeface="Times New Roman" pitchFamily="18" charset="0"/>
              </a:rPr>
              <a:t>1 </a:t>
            </a:r>
            <a:r>
              <a:rPr lang="en-GB" sz="1400">
                <a:latin typeface="Times New Roman" pitchFamily="18" charset="0"/>
              </a:rPr>
              <a:t>(1 k</a:t>
            </a:r>
            <a:r>
              <a:rPr lang="en-GB" sz="1400">
                <a:latin typeface="Symbol" pitchFamily="18" charset="2"/>
              </a:rPr>
              <a:t>W</a:t>
            </a:r>
            <a:r>
              <a:rPr lang="en-GB" sz="1400">
                <a:latin typeface="Times New Roman" pitchFamily="18" charset="0"/>
              </a:rPr>
              <a:t>)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1884363" y="1735138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V</a:t>
            </a:r>
            <a:r>
              <a:rPr lang="en-GB" sz="1400" baseline="-25000">
                <a:latin typeface="Times New Roman" pitchFamily="18" charset="0"/>
              </a:rPr>
              <a:t>i</a:t>
            </a:r>
            <a:endParaRPr lang="en-GB" sz="1400">
              <a:latin typeface="Times New Roman" pitchFamily="18" charset="0"/>
            </a:endParaRP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4535488" y="1000125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V</a:t>
            </a:r>
            <a:r>
              <a:rPr lang="en-GB" sz="1400" baseline="-25000">
                <a:latin typeface="Times New Roman" pitchFamily="18" charset="0"/>
              </a:rPr>
              <a:t>o</a:t>
            </a:r>
            <a:endParaRPr lang="en-GB" sz="1400">
              <a:latin typeface="Times New Roman" pitchFamily="18" charset="0"/>
            </a:endParaRPr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2767013" y="752475"/>
            <a:ext cx="47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V</a:t>
            </a:r>
            <a:r>
              <a:rPr lang="en-GB" sz="1400" baseline="-25000">
                <a:latin typeface="Times New Roman" pitchFamily="18" charset="0"/>
              </a:rPr>
              <a:t>-</a:t>
            </a:r>
            <a:endParaRPr lang="en-GB" sz="1400">
              <a:latin typeface="Times New Roman" pitchFamily="18" charset="0"/>
            </a:endParaRPr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2752725" y="1222375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V</a:t>
            </a:r>
            <a:r>
              <a:rPr lang="en-GB" sz="1400" baseline="-25000">
                <a:latin typeface="Times New Roman" pitchFamily="18" charset="0"/>
              </a:rPr>
              <a:t>+</a:t>
            </a:r>
            <a:endParaRPr lang="en-GB" sz="1400">
              <a:latin typeface="Times New Roman" pitchFamily="18" charset="0"/>
            </a:endParaRPr>
          </a:p>
        </p:txBody>
      </p:sp>
      <p:sp>
        <p:nvSpPr>
          <p:cNvPr id="10272" name="Freeform 31"/>
          <p:cNvSpPr>
            <a:spLocks/>
          </p:cNvSpPr>
          <p:nvPr/>
        </p:nvSpPr>
        <p:spPr bwMode="auto">
          <a:xfrm>
            <a:off x="2160588" y="1030288"/>
            <a:ext cx="346075" cy="215900"/>
          </a:xfrm>
          <a:custGeom>
            <a:avLst/>
            <a:gdLst>
              <a:gd name="T0" fmla="*/ 0 w 2475"/>
              <a:gd name="T1" fmla="*/ 20429197 h 1110"/>
              <a:gd name="T2" fmla="*/ 3812698 w 2475"/>
              <a:gd name="T3" fmla="*/ 567564 h 1110"/>
              <a:gd name="T4" fmla="*/ 7918476 w 2475"/>
              <a:gd name="T5" fmla="*/ 41425958 h 1110"/>
              <a:gd name="T6" fmla="*/ 14957292 w 2475"/>
              <a:gd name="T7" fmla="*/ 567564 h 1110"/>
              <a:gd name="T8" fmla="*/ 19356429 w 2475"/>
              <a:gd name="T9" fmla="*/ 41425958 h 1110"/>
              <a:gd name="T10" fmla="*/ 26981685 w 2475"/>
              <a:gd name="T11" fmla="*/ 0 h 1110"/>
              <a:gd name="T12" fmla="*/ 31967402 w 2475"/>
              <a:gd name="T13" fmla="*/ 41993523 h 1110"/>
              <a:gd name="T14" fmla="*/ 39299438 w 2475"/>
              <a:gd name="T15" fmla="*/ 0 h 1110"/>
              <a:gd name="T16" fmla="*/ 43991935 w 2475"/>
              <a:gd name="T17" fmla="*/ 41993523 h 1110"/>
              <a:gd name="T18" fmla="*/ 48391073 w 2475"/>
              <a:gd name="T19" fmla="*/ 2042919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73" name="Freeform 32"/>
          <p:cNvSpPr>
            <a:spLocks/>
          </p:cNvSpPr>
          <p:nvPr/>
        </p:nvSpPr>
        <p:spPr bwMode="auto">
          <a:xfrm>
            <a:off x="3413125" y="382588"/>
            <a:ext cx="374650" cy="215900"/>
          </a:xfrm>
          <a:custGeom>
            <a:avLst/>
            <a:gdLst>
              <a:gd name="T0" fmla="*/ 0 w 2475"/>
              <a:gd name="T1" fmla="*/ 20429197 h 1110"/>
              <a:gd name="T2" fmla="*/ 4468250 w 2475"/>
              <a:gd name="T3" fmla="*/ 567564 h 1110"/>
              <a:gd name="T4" fmla="*/ 9280118 w 2475"/>
              <a:gd name="T5" fmla="*/ 41425958 h 1110"/>
              <a:gd name="T6" fmla="*/ 17529230 w 2475"/>
              <a:gd name="T7" fmla="*/ 567564 h 1110"/>
              <a:gd name="T8" fmla="*/ 22684868 w 2475"/>
              <a:gd name="T9" fmla="*/ 41425958 h 1110"/>
              <a:gd name="T10" fmla="*/ 31621368 w 2475"/>
              <a:gd name="T11" fmla="*/ 0 h 1110"/>
              <a:gd name="T12" fmla="*/ 37464395 w 2475"/>
              <a:gd name="T13" fmla="*/ 41993523 h 1110"/>
              <a:gd name="T14" fmla="*/ 46057125 w 2475"/>
              <a:gd name="T15" fmla="*/ 0 h 1110"/>
              <a:gd name="T16" fmla="*/ 51556533 w 2475"/>
              <a:gd name="T17" fmla="*/ 41993523 h 1110"/>
              <a:gd name="T18" fmla="*/ 56712171 w 2475"/>
              <a:gd name="T19" fmla="*/ 2042919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098800" y="0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R</a:t>
            </a:r>
            <a:r>
              <a:rPr lang="en-GB" sz="1400" baseline="-25000">
                <a:latin typeface="Times New Roman" pitchFamily="18" charset="0"/>
              </a:rPr>
              <a:t>1 </a:t>
            </a:r>
            <a:r>
              <a:rPr lang="en-GB" sz="1400">
                <a:latin typeface="Times New Roman" pitchFamily="18" charset="0"/>
              </a:rPr>
              <a:t>(10 k</a:t>
            </a:r>
            <a:r>
              <a:rPr lang="en-GB" sz="1400">
                <a:latin typeface="Symbol" pitchFamily="18" charset="2"/>
              </a:rPr>
              <a:t>W</a:t>
            </a:r>
            <a:r>
              <a:rPr lang="en-GB" sz="1400">
                <a:latin typeface="Times New Roman" pitchFamily="18" charset="0"/>
              </a:rPr>
              <a:t>)</a:t>
            </a:r>
          </a:p>
        </p:txBody>
      </p:sp>
      <p:grpSp>
        <p:nvGrpSpPr>
          <p:cNvPr id="10275" name="Group 141"/>
          <p:cNvGrpSpPr>
            <a:grpSpLocks/>
          </p:cNvGrpSpPr>
          <p:nvPr/>
        </p:nvGrpSpPr>
        <p:grpSpPr bwMode="auto">
          <a:xfrm>
            <a:off x="514350" y="1155700"/>
            <a:ext cx="942975" cy="952500"/>
            <a:chOff x="324" y="728"/>
            <a:chExt cx="594" cy="600"/>
          </a:xfrm>
        </p:grpSpPr>
        <p:grpSp>
          <p:nvGrpSpPr>
            <p:cNvPr id="10322" name="Group 34"/>
            <p:cNvGrpSpPr>
              <a:grpSpLocks/>
            </p:cNvGrpSpPr>
            <p:nvPr/>
          </p:nvGrpSpPr>
          <p:grpSpPr bwMode="auto">
            <a:xfrm>
              <a:off x="324" y="728"/>
              <a:ext cx="594" cy="598"/>
              <a:chOff x="1720" y="12765"/>
              <a:chExt cx="1920" cy="1780"/>
            </a:xfrm>
          </p:grpSpPr>
          <p:sp>
            <p:nvSpPr>
              <p:cNvPr id="10326" name="Oval 35"/>
              <p:cNvSpPr>
                <a:spLocks noChangeArrowheads="1"/>
              </p:cNvSpPr>
              <p:nvPr/>
            </p:nvSpPr>
            <p:spPr bwMode="auto">
              <a:xfrm>
                <a:off x="1995" y="13650"/>
                <a:ext cx="225" cy="2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7" name="Line 36"/>
              <p:cNvSpPr>
                <a:spLocks noChangeShapeType="1"/>
              </p:cNvSpPr>
              <p:nvPr/>
            </p:nvSpPr>
            <p:spPr bwMode="auto">
              <a:xfrm>
                <a:off x="1720" y="1378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8" name="Line 37"/>
              <p:cNvSpPr>
                <a:spLocks noChangeShapeType="1"/>
              </p:cNvSpPr>
              <p:nvPr/>
            </p:nvSpPr>
            <p:spPr bwMode="auto">
              <a:xfrm flipV="1">
                <a:off x="2120" y="12765"/>
                <a:ext cx="0" cy="1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23" name="Group 38"/>
            <p:cNvGrpSpPr>
              <a:grpSpLocks/>
            </p:cNvGrpSpPr>
            <p:nvPr/>
          </p:nvGrpSpPr>
          <p:grpSpPr bwMode="auto">
            <a:xfrm>
              <a:off x="446" y="814"/>
              <a:ext cx="297" cy="514"/>
              <a:chOff x="2115" y="13020"/>
              <a:chExt cx="960" cy="1530"/>
            </a:xfrm>
          </p:grpSpPr>
          <p:sp>
            <p:nvSpPr>
              <p:cNvPr id="10324" name="Freeform 39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5" name="Freeform 40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0276" name="Rectangle 41"/>
          <p:cNvSpPr>
            <a:spLocks noChangeArrowheads="1"/>
          </p:cNvSpPr>
          <p:nvPr/>
        </p:nvSpPr>
        <p:spPr bwMode="auto">
          <a:xfrm>
            <a:off x="900113" y="1279525"/>
            <a:ext cx="674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>
                <a:latin typeface="Times New Roman" pitchFamily="18" charset="0"/>
              </a:rPr>
              <a:t>2 V</a:t>
            </a:r>
            <a:r>
              <a:rPr lang="en-GB" sz="1400" baseline="-25000">
                <a:latin typeface="Times New Roman" pitchFamily="18" charset="0"/>
              </a:rPr>
              <a:t>(p-p)</a:t>
            </a:r>
          </a:p>
        </p:txBody>
      </p:sp>
      <p:sp>
        <p:nvSpPr>
          <p:cNvPr id="10277" name="Line 42"/>
          <p:cNvSpPr>
            <a:spLocks noChangeShapeType="1"/>
          </p:cNvSpPr>
          <p:nvPr/>
        </p:nvSpPr>
        <p:spPr bwMode="auto">
          <a:xfrm flipV="1">
            <a:off x="3540125" y="838200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78" name="Line 43"/>
          <p:cNvSpPr>
            <a:spLocks noChangeShapeType="1"/>
          </p:cNvSpPr>
          <p:nvPr/>
        </p:nvSpPr>
        <p:spPr bwMode="auto">
          <a:xfrm>
            <a:off x="3521075" y="168116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79" name="Text Box 44"/>
          <p:cNvSpPr txBox="1">
            <a:spLocks noChangeArrowheads="1"/>
          </p:cNvSpPr>
          <p:nvPr/>
        </p:nvSpPr>
        <p:spPr bwMode="auto">
          <a:xfrm>
            <a:off x="3576638" y="754063"/>
            <a:ext cx="728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400">
                <a:latin typeface="Times New Roman" pitchFamily="18" charset="0"/>
              </a:rPr>
              <a:t>+15V</a:t>
            </a:r>
          </a:p>
        </p:txBody>
      </p:sp>
      <p:sp>
        <p:nvSpPr>
          <p:cNvPr id="10280" name="Rectangle 45"/>
          <p:cNvSpPr>
            <a:spLocks noChangeArrowheads="1"/>
          </p:cNvSpPr>
          <p:nvPr/>
        </p:nvSpPr>
        <p:spPr bwMode="auto">
          <a:xfrm>
            <a:off x="3586163" y="1901825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>
                <a:latin typeface="Times New Roman" pitchFamily="18" charset="0"/>
              </a:rPr>
              <a:t>-15V</a:t>
            </a:r>
          </a:p>
        </p:txBody>
      </p:sp>
      <p:sp>
        <p:nvSpPr>
          <p:cNvPr id="197678" name="Rectangle 46"/>
          <p:cNvSpPr>
            <a:spLocks noChangeArrowheads="1"/>
          </p:cNvSpPr>
          <p:nvPr/>
        </p:nvSpPr>
        <p:spPr bwMode="auto">
          <a:xfrm>
            <a:off x="4591050" y="180975"/>
            <a:ext cx="3971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GB">
                <a:effectLst>
                  <a:outerShdw blurRad="38100" dist="38100" dir="2700000" algn="tl">
                    <a:srgbClr val="010199"/>
                  </a:outerShdw>
                </a:effectLst>
              </a:rPr>
              <a:t>c)	If the input voltage is doubled, what will the new value of the output voltage, Vo  ?</a:t>
            </a:r>
          </a:p>
        </p:txBody>
      </p:sp>
      <p:grpSp>
        <p:nvGrpSpPr>
          <p:cNvPr id="197696" name="Group 64"/>
          <p:cNvGrpSpPr>
            <a:grpSpLocks/>
          </p:cNvGrpSpPr>
          <p:nvPr/>
        </p:nvGrpSpPr>
        <p:grpSpPr bwMode="auto">
          <a:xfrm>
            <a:off x="2043113" y="3835400"/>
            <a:ext cx="5226050" cy="1819275"/>
            <a:chOff x="772" y="2392"/>
            <a:chExt cx="3996" cy="983"/>
          </a:xfrm>
        </p:grpSpPr>
        <p:sp>
          <p:nvSpPr>
            <p:cNvPr id="10306" name="Text Box 65"/>
            <p:cNvSpPr txBox="1">
              <a:spLocks noChangeArrowheads="1"/>
            </p:cNvSpPr>
            <p:nvPr/>
          </p:nvSpPr>
          <p:spPr bwMode="auto">
            <a:xfrm>
              <a:off x="3428" y="3177"/>
              <a:ext cx="3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baseline="-25000">
                  <a:solidFill>
                    <a:srgbClr val="66FFFF"/>
                  </a:solidFill>
                  <a:latin typeface="Verdana" pitchFamily="34" charset="0"/>
                </a:rPr>
                <a:t>i</a:t>
              </a:r>
              <a:endParaRPr lang="en-GB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0307" name="Line 66"/>
            <p:cNvSpPr>
              <a:spLocks noChangeShapeType="1"/>
            </p:cNvSpPr>
            <p:nvPr/>
          </p:nvSpPr>
          <p:spPr bwMode="auto">
            <a:xfrm flipH="1" flipV="1">
              <a:off x="3220" y="3008"/>
              <a:ext cx="232" cy="22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308" name="Group 67"/>
            <p:cNvGrpSpPr>
              <a:grpSpLocks/>
            </p:cNvGrpSpPr>
            <p:nvPr/>
          </p:nvGrpSpPr>
          <p:grpSpPr bwMode="auto">
            <a:xfrm>
              <a:off x="772" y="2392"/>
              <a:ext cx="3996" cy="608"/>
              <a:chOff x="772" y="2392"/>
              <a:chExt cx="3996" cy="608"/>
            </a:xfrm>
          </p:grpSpPr>
          <p:sp>
            <p:nvSpPr>
              <p:cNvPr id="10309" name="Text Box 68"/>
              <p:cNvSpPr txBox="1">
                <a:spLocks noChangeArrowheads="1"/>
              </p:cNvSpPr>
              <p:nvPr/>
            </p:nvSpPr>
            <p:spPr bwMode="auto">
              <a:xfrm>
                <a:off x="772" y="2392"/>
                <a:ext cx="384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GB" sz="1600">
                    <a:solidFill>
                      <a:srgbClr val="66FFFF"/>
                    </a:solidFill>
                    <a:latin typeface="Verdana" pitchFamily="34" charset="0"/>
                  </a:rPr>
                  <a:t>2V</a:t>
                </a:r>
              </a:p>
            </p:txBody>
          </p:sp>
          <p:grpSp>
            <p:nvGrpSpPr>
              <p:cNvPr id="10310" name="Group 69"/>
              <p:cNvGrpSpPr>
                <a:grpSpLocks/>
              </p:cNvGrpSpPr>
              <p:nvPr/>
            </p:nvGrpSpPr>
            <p:grpSpPr bwMode="auto">
              <a:xfrm>
                <a:off x="1208" y="2524"/>
                <a:ext cx="2328" cy="468"/>
                <a:chOff x="1252" y="1916"/>
                <a:chExt cx="2544" cy="620"/>
              </a:xfrm>
            </p:grpSpPr>
            <p:grpSp>
              <p:nvGrpSpPr>
                <p:cNvPr id="10316" name="Group 70"/>
                <p:cNvGrpSpPr>
                  <a:grpSpLocks/>
                </p:cNvGrpSpPr>
                <p:nvPr/>
              </p:nvGrpSpPr>
              <p:grpSpPr bwMode="auto">
                <a:xfrm>
                  <a:off x="1252" y="1916"/>
                  <a:ext cx="1272" cy="612"/>
                  <a:chOff x="2115" y="13020"/>
                  <a:chExt cx="960" cy="1530"/>
                </a:xfrm>
              </p:grpSpPr>
              <p:sp>
                <p:nvSpPr>
                  <p:cNvPr id="10320" name="Freeform 71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321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0317" name="Group 73"/>
                <p:cNvGrpSpPr>
                  <a:grpSpLocks/>
                </p:cNvGrpSpPr>
                <p:nvPr/>
              </p:nvGrpSpPr>
              <p:grpSpPr bwMode="auto">
                <a:xfrm>
                  <a:off x="2524" y="1924"/>
                  <a:ext cx="1272" cy="612"/>
                  <a:chOff x="2115" y="13020"/>
                  <a:chExt cx="960" cy="1530"/>
                </a:xfrm>
              </p:grpSpPr>
              <p:sp>
                <p:nvSpPr>
                  <p:cNvPr id="10318" name="Freeform 74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319" name="Freeform 75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0311" name="Line 76"/>
              <p:cNvSpPr>
                <a:spLocks noChangeShapeType="1"/>
              </p:cNvSpPr>
              <p:nvPr/>
            </p:nvSpPr>
            <p:spPr bwMode="auto">
              <a:xfrm flipH="1">
                <a:off x="1220" y="252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2" name="Line 77"/>
              <p:cNvSpPr>
                <a:spLocks noChangeShapeType="1"/>
              </p:cNvSpPr>
              <p:nvPr/>
            </p:nvSpPr>
            <p:spPr bwMode="auto">
              <a:xfrm>
                <a:off x="2880" y="2544"/>
                <a:ext cx="1264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3" name="Line 78"/>
              <p:cNvSpPr>
                <a:spLocks noChangeShapeType="1"/>
              </p:cNvSpPr>
              <p:nvPr/>
            </p:nvSpPr>
            <p:spPr bwMode="auto">
              <a:xfrm>
                <a:off x="3336" y="3000"/>
                <a:ext cx="792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4" name="Line 79"/>
              <p:cNvSpPr>
                <a:spLocks noChangeShapeType="1"/>
              </p:cNvSpPr>
              <p:nvPr/>
            </p:nvSpPr>
            <p:spPr bwMode="auto">
              <a:xfrm>
                <a:off x="4104" y="2560"/>
                <a:ext cx="0" cy="424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5" name="Text Box 80"/>
              <p:cNvSpPr txBox="1">
                <a:spLocks noChangeArrowheads="1"/>
              </p:cNvSpPr>
              <p:nvPr/>
            </p:nvSpPr>
            <p:spPr bwMode="auto">
              <a:xfrm>
                <a:off x="4142" y="2617"/>
                <a:ext cx="626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1600" b="1" i="1">
                    <a:solidFill>
                      <a:srgbClr val="66FFFF"/>
                    </a:solidFill>
                    <a:latin typeface="Verdana" pitchFamily="34" charset="0"/>
                  </a:rPr>
                  <a:t>4V</a:t>
                </a:r>
                <a:r>
                  <a:rPr lang="en-GB" sz="1600" b="1" i="1" baseline="-25000">
                    <a:solidFill>
                      <a:srgbClr val="66FFFF"/>
                    </a:solidFill>
                    <a:latin typeface="Verdana" pitchFamily="34" charset="0"/>
                  </a:rPr>
                  <a:t>p-p</a:t>
                </a:r>
                <a:endParaRPr lang="en-GB" sz="1600" b="1" i="1">
                  <a:solidFill>
                    <a:srgbClr val="66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97714" name="Text Box 82"/>
          <p:cNvSpPr txBox="1">
            <a:spLocks noChangeArrowheads="1"/>
          </p:cNvSpPr>
          <p:nvPr/>
        </p:nvSpPr>
        <p:spPr bwMode="auto">
          <a:xfrm>
            <a:off x="1936750" y="2554288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>
                <a:solidFill>
                  <a:srgbClr val="FFFF00"/>
                </a:solidFill>
                <a:latin typeface="Verdana" pitchFamily="34" charset="0"/>
              </a:rPr>
              <a:t>14V</a:t>
            </a:r>
          </a:p>
        </p:txBody>
      </p:sp>
      <p:sp>
        <p:nvSpPr>
          <p:cNvPr id="197715" name="Text Box 83"/>
          <p:cNvSpPr txBox="1">
            <a:spLocks noChangeArrowheads="1"/>
          </p:cNvSpPr>
          <p:nvPr/>
        </p:nvSpPr>
        <p:spPr bwMode="auto">
          <a:xfrm>
            <a:off x="6186488" y="2562225"/>
            <a:ext cx="865187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+Vsat</a:t>
            </a:r>
          </a:p>
        </p:txBody>
      </p:sp>
      <p:sp>
        <p:nvSpPr>
          <p:cNvPr id="197717" name="Text Box 85"/>
          <p:cNvSpPr txBox="1">
            <a:spLocks noChangeArrowheads="1"/>
          </p:cNvSpPr>
          <p:nvPr/>
        </p:nvSpPr>
        <p:spPr bwMode="auto">
          <a:xfrm>
            <a:off x="1858963" y="60991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>
                <a:solidFill>
                  <a:srgbClr val="FFFF00"/>
                </a:solidFill>
                <a:latin typeface="Verdana" pitchFamily="34" charset="0"/>
              </a:rPr>
              <a:t>-14V</a:t>
            </a:r>
          </a:p>
        </p:txBody>
      </p:sp>
      <p:sp>
        <p:nvSpPr>
          <p:cNvPr id="197718" name="Text Box 86"/>
          <p:cNvSpPr txBox="1">
            <a:spLocks noChangeArrowheads="1"/>
          </p:cNvSpPr>
          <p:nvPr/>
        </p:nvSpPr>
        <p:spPr bwMode="auto">
          <a:xfrm>
            <a:off x="6203950" y="6069013"/>
            <a:ext cx="785813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solidFill>
                  <a:schemeClr val="bg1"/>
                </a:solidFill>
                <a:latin typeface="Verdana" pitchFamily="34" charset="0"/>
              </a:rPr>
              <a:t>-Vsat</a:t>
            </a:r>
          </a:p>
        </p:txBody>
      </p:sp>
      <p:grpSp>
        <p:nvGrpSpPr>
          <p:cNvPr id="197719" name="Group 87"/>
          <p:cNvGrpSpPr>
            <a:grpSpLocks/>
          </p:cNvGrpSpPr>
          <p:nvPr/>
        </p:nvGrpSpPr>
        <p:grpSpPr bwMode="auto">
          <a:xfrm>
            <a:off x="2309813" y="2438400"/>
            <a:ext cx="3925887" cy="4111625"/>
            <a:chOff x="1032" y="632"/>
            <a:chExt cx="3000" cy="3144"/>
          </a:xfrm>
        </p:grpSpPr>
        <p:sp>
          <p:nvSpPr>
            <p:cNvPr id="10303" name="Line 88"/>
            <p:cNvSpPr>
              <a:spLocks noChangeShapeType="1"/>
            </p:cNvSpPr>
            <p:nvPr/>
          </p:nvSpPr>
          <p:spPr bwMode="auto">
            <a:xfrm flipV="1">
              <a:off x="1248" y="632"/>
              <a:ext cx="0" cy="3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04" name="Line 89"/>
            <p:cNvSpPr>
              <a:spLocks noChangeShapeType="1"/>
            </p:cNvSpPr>
            <p:nvPr/>
          </p:nvSpPr>
          <p:spPr bwMode="auto">
            <a:xfrm>
              <a:off x="1032" y="2216"/>
              <a:ext cx="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05" name="Oval 90"/>
            <p:cNvSpPr>
              <a:spLocks noChangeArrowheads="1"/>
            </p:cNvSpPr>
            <p:nvPr/>
          </p:nvSpPr>
          <p:spPr bwMode="auto">
            <a:xfrm>
              <a:off x="1176" y="2144"/>
              <a:ext cx="160" cy="1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97713" name="Line 81"/>
          <p:cNvSpPr>
            <a:spLocks noChangeShapeType="1"/>
          </p:cNvSpPr>
          <p:nvPr/>
        </p:nvSpPr>
        <p:spPr bwMode="auto">
          <a:xfrm>
            <a:off x="2608263" y="2709863"/>
            <a:ext cx="3546475" cy="0"/>
          </a:xfrm>
          <a:prstGeom prst="lin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7716" name="Line 84"/>
          <p:cNvSpPr>
            <a:spLocks noChangeShapeType="1"/>
          </p:cNvSpPr>
          <p:nvPr/>
        </p:nvSpPr>
        <p:spPr bwMode="auto">
          <a:xfrm>
            <a:off x="2619375" y="6254750"/>
            <a:ext cx="3546475" cy="0"/>
          </a:xfrm>
          <a:prstGeom prst="lin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197772" name="Object 140"/>
          <p:cNvGraphicFramePr>
            <a:graphicFrameLocks noChangeAspect="1"/>
          </p:cNvGraphicFramePr>
          <p:nvPr/>
        </p:nvGraphicFramePr>
        <p:xfrm>
          <a:off x="5237163" y="1225550"/>
          <a:ext cx="36052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3" imgW="2286000" imgH="736560" progId="Equation.3">
                  <p:embed/>
                </p:oleObj>
              </mc:Choice>
              <mc:Fallback>
                <p:oleObj name="Equation" r:id="rId3" imgW="2286000" imgH="73656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1225550"/>
                        <a:ext cx="3605212" cy="1160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785" name="Group 153"/>
          <p:cNvGrpSpPr>
            <a:grpSpLocks/>
          </p:cNvGrpSpPr>
          <p:nvPr/>
        </p:nvGrpSpPr>
        <p:grpSpPr bwMode="auto">
          <a:xfrm>
            <a:off x="114300" y="957263"/>
            <a:ext cx="1474788" cy="1431925"/>
            <a:chOff x="111" y="1504"/>
            <a:chExt cx="929" cy="902"/>
          </a:xfrm>
        </p:grpSpPr>
        <p:grpSp>
          <p:nvGrpSpPr>
            <p:cNvPr id="10292" name="Group 152"/>
            <p:cNvGrpSpPr>
              <a:grpSpLocks/>
            </p:cNvGrpSpPr>
            <p:nvPr/>
          </p:nvGrpSpPr>
          <p:grpSpPr bwMode="auto">
            <a:xfrm>
              <a:off x="111" y="1504"/>
              <a:ext cx="854" cy="902"/>
              <a:chOff x="84" y="1486"/>
              <a:chExt cx="854" cy="902"/>
            </a:xfrm>
          </p:grpSpPr>
          <p:sp>
            <p:nvSpPr>
              <p:cNvPr id="10294" name="Rectangle 150"/>
              <p:cNvSpPr>
                <a:spLocks noChangeArrowheads="1"/>
              </p:cNvSpPr>
              <p:nvPr/>
            </p:nvSpPr>
            <p:spPr bwMode="auto">
              <a:xfrm>
                <a:off x="121" y="1486"/>
                <a:ext cx="817" cy="90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0295" name="Group 142"/>
              <p:cNvGrpSpPr>
                <a:grpSpLocks/>
              </p:cNvGrpSpPr>
              <p:nvPr/>
            </p:nvGrpSpPr>
            <p:grpSpPr bwMode="auto">
              <a:xfrm>
                <a:off x="84" y="1538"/>
                <a:ext cx="796" cy="804"/>
                <a:chOff x="324" y="728"/>
                <a:chExt cx="594" cy="600"/>
              </a:xfrm>
            </p:grpSpPr>
            <p:grpSp>
              <p:nvGrpSpPr>
                <p:cNvPr id="10296" name="Group 143"/>
                <p:cNvGrpSpPr>
                  <a:grpSpLocks/>
                </p:cNvGrpSpPr>
                <p:nvPr/>
              </p:nvGrpSpPr>
              <p:grpSpPr bwMode="auto">
                <a:xfrm>
                  <a:off x="324" y="728"/>
                  <a:ext cx="594" cy="598"/>
                  <a:chOff x="1720" y="12765"/>
                  <a:chExt cx="1920" cy="1780"/>
                </a:xfrm>
              </p:grpSpPr>
              <p:sp>
                <p:nvSpPr>
                  <p:cNvPr id="10300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995" y="13650"/>
                    <a:ext cx="225" cy="22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301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720" y="13780"/>
                    <a:ext cx="1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302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20" y="12765"/>
                    <a:ext cx="0" cy="178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0297" name="Group 147"/>
                <p:cNvGrpSpPr>
                  <a:grpSpLocks/>
                </p:cNvGrpSpPr>
                <p:nvPr/>
              </p:nvGrpSpPr>
              <p:grpSpPr bwMode="auto">
                <a:xfrm>
                  <a:off x="446" y="814"/>
                  <a:ext cx="297" cy="514"/>
                  <a:chOff x="2115" y="13020"/>
                  <a:chExt cx="960" cy="1530"/>
                </a:xfrm>
              </p:grpSpPr>
              <p:sp>
                <p:nvSpPr>
                  <p:cNvPr id="10298" name="Freeform 148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99" name="Freeform 149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273 w 450"/>
                      <a:gd name="T3" fmla="*/ 0 h 765"/>
                      <a:gd name="T4" fmla="*/ 51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10293" name="Rectangle 151"/>
            <p:cNvSpPr>
              <a:spLocks noChangeArrowheads="1"/>
            </p:cNvSpPr>
            <p:nvPr/>
          </p:nvSpPr>
          <p:spPr bwMode="auto">
            <a:xfrm>
              <a:off x="401" y="1592"/>
              <a:ext cx="6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>
                  <a:solidFill>
                    <a:srgbClr val="FF0000"/>
                  </a:solidFill>
                  <a:latin typeface="Verdana" pitchFamily="34" charset="0"/>
                </a:rPr>
                <a:t>4V</a:t>
              </a:r>
              <a:r>
                <a:rPr lang="en-GB" sz="2000" baseline="-25000" dirty="0">
                  <a:solidFill>
                    <a:srgbClr val="FF0000"/>
                  </a:solidFill>
                  <a:latin typeface="Verdana" pitchFamily="34" charset="0"/>
                </a:rPr>
                <a:t>(p-p)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14" grpId="0"/>
      <p:bldP spid="197715" grpId="0" animBg="1"/>
      <p:bldP spid="197717" grpId="0"/>
      <p:bldP spid="197718" grpId="0" animBg="1"/>
      <p:bldP spid="197713" grpId="0" animBg="1"/>
      <p:bldP spid="1977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  Singapore Polytechnic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889000" y="596900"/>
            <a:ext cx="7645400" cy="5473700"/>
          </a:xfrm>
          <a:prstGeom prst="rect">
            <a:avLst/>
          </a:prstGeom>
          <a:noFill/>
          <a:ln w="76200" cmpd="tri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301625" y="190500"/>
            <a:ext cx="5338763" cy="701675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i="1">
                <a:solidFill>
                  <a:srgbClr val="FFFF00"/>
                </a:solidFill>
                <a:latin typeface="Verdana" pitchFamily="34" charset="0"/>
              </a:rPr>
              <a:t>Summing Amplifiers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128713" y="1201738"/>
            <a:ext cx="7339012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71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800" i="1">
                <a:latin typeface="Verdana" pitchFamily="34" charset="0"/>
              </a:rPr>
              <a:t>Variation of the inverting amplifier</a:t>
            </a:r>
          </a:p>
          <a:p>
            <a:pPr eaLnBrk="1" hangingPunct="1">
              <a:buFontTx/>
              <a:buChar char="•"/>
            </a:pPr>
            <a:endParaRPr lang="en-GB" sz="1600" i="1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800" i="1">
                <a:solidFill>
                  <a:srgbClr val="66FFFF"/>
                </a:solidFill>
                <a:latin typeface="Verdana" pitchFamily="34" charset="0"/>
              </a:rPr>
              <a:t>Has two or more inputs, and its output voltage is proportional to the </a:t>
            </a:r>
            <a:r>
              <a:rPr lang="en-GB" sz="2800" i="1">
                <a:solidFill>
                  <a:srgbClr val="FFFF00"/>
                </a:solidFill>
                <a:latin typeface="Verdana" pitchFamily="34" charset="0"/>
              </a:rPr>
              <a:t>negative</a:t>
            </a:r>
            <a:r>
              <a:rPr lang="en-GB" sz="2800" i="1">
                <a:solidFill>
                  <a:srgbClr val="66FFFF"/>
                </a:solidFill>
                <a:latin typeface="Verdana" pitchFamily="34" charset="0"/>
              </a:rPr>
              <a:t> of the </a:t>
            </a:r>
            <a:r>
              <a:rPr lang="en-GB" sz="2800" i="1">
                <a:solidFill>
                  <a:srgbClr val="FFFF00"/>
                </a:solidFill>
                <a:latin typeface="Verdana" pitchFamily="34" charset="0"/>
              </a:rPr>
              <a:t>algebraic sum</a:t>
            </a:r>
            <a:r>
              <a:rPr lang="en-GB" sz="2800" i="1">
                <a:solidFill>
                  <a:srgbClr val="66FFFF"/>
                </a:solidFill>
                <a:latin typeface="Verdana" pitchFamily="34" charset="0"/>
              </a:rPr>
              <a:t> of its input voltages </a:t>
            </a:r>
          </a:p>
          <a:p>
            <a:pPr eaLnBrk="1" hangingPunct="1">
              <a:buFontTx/>
              <a:buChar char="•"/>
            </a:pPr>
            <a:endParaRPr lang="en-GB" sz="1600" i="1">
              <a:solidFill>
                <a:srgbClr val="66FFFF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800" i="1">
                <a:latin typeface="Verdana" pitchFamily="34" charset="0"/>
              </a:rPr>
              <a:t>Variations of the summing amplifier includes the </a:t>
            </a:r>
          </a:p>
          <a:p>
            <a:pPr lvl="1" eaLnBrk="1" hangingPunct="1">
              <a:buFontTx/>
              <a:buChar char="•"/>
            </a:pPr>
            <a:r>
              <a:rPr lang="en-GB" sz="2800" i="1">
                <a:latin typeface="Verdana" pitchFamily="34" charset="0"/>
              </a:rPr>
              <a:t>  averaging amplifier and </a:t>
            </a:r>
          </a:p>
          <a:p>
            <a:pPr lvl="1" eaLnBrk="1" hangingPunct="1">
              <a:buFontTx/>
              <a:buChar char="•"/>
            </a:pPr>
            <a:r>
              <a:rPr lang="en-GB" sz="2800" i="1">
                <a:latin typeface="Verdana" pitchFamily="34" charset="0"/>
              </a:rPr>
              <a:t>  scaling amplifier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1AA0-5321-469A-9A31-AF051FD8BD8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4448</TotalTime>
  <Words>1260</Words>
  <Application>Microsoft Office PowerPoint</Application>
  <PresentationFormat>On-screen Show (4:3)</PresentationFormat>
  <Paragraphs>351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Symbol</vt:lpstr>
      <vt:lpstr>Times New Roman</vt:lpstr>
      <vt:lpstr>Verdana</vt:lpstr>
      <vt:lpstr>Wingdings</vt:lpstr>
      <vt:lpstr>Orbit</vt:lpstr>
      <vt:lpstr>60 Anniversary PPT Template 1</vt:lpstr>
      <vt:lpstr>1_60 Anniversary PPT Template 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230</cp:revision>
  <dcterms:created xsi:type="dcterms:W3CDTF">2001-12-24T06:09:23Z</dcterms:created>
  <dcterms:modified xsi:type="dcterms:W3CDTF">2018-03-16T08:52:38Z</dcterms:modified>
</cp:coreProperties>
</file>