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sldIdLst>
    <p:sldId id="417" r:id="rId2"/>
    <p:sldId id="424" r:id="rId3"/>
    <p:sldId id="378" r:id="rId4"/>
    <p:sldId id="421" r:id="rId5"/>
    <p:sldId id="426" r:id="rId6"/>
    <p:sldId id="379" r:id="rId7"/>
    <p:sldId id="412" r:id="rId8"/>
    <p:sldId id="413" r:id="rId9"/>
    <p:sldId id="429" r:id="rId10"/>
    <p:sldId id="423" r:id="rId11"/>
    <p:sldId id="383" r:id="rId12"/>
    <p:sldId id="389" r:id="rId13"/>
    <p:sldId id="385" r:id="rId14"/>
    <p:sldId id="386" r:id="rId15"/>
    <p:sldId id="416" r:id="rId16"/>
    <p:sldId id="422" r:id="rId17"/>
    <p:sldId id="388" r:id="rId18"/>
    <p:sldId id="427" r:id="rId19"/>
    <p:sldId id="420" r:id="rId20"/>
    <p:sldId id="392" r:id="rId21"/>
    <p:sldId id="400" r:id="rId22"/>
    <p:sldId id="401" r:id="rId23"/>
    <p:sldId id="428" r:id="rId2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FFFF"/>
    <a:srgbClr val="FF0000"/>
    <a:srgbClr val="FFFF00"/>
    <a:srgbClr val="CCCCFF"/>
    <a:srgbClr val="000066"/>
    <a:srgbClr val="00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9456" autoAdjust="0"/>
  </p:normalViewPr>
  <p:slideViewPr>
    <p:cSldViewPr snapToGrid="0">
      <p:cViewPr varScale="1">
        <p:scale>
          <a:sx n="69" d="100"/>
          <a:sy n="69" d="100"/>
        </p:scale>
        <p:origin x="12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1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1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3BFA9FE-6A36-4EEB-8F0F-7ED3C83812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161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39D16B-E20A-4F93-A83C-666A98EC3FF3}" type="slidenum">
              <a:rPr lang="en-GB">
                <a:latin typeface="Times New Roman" pitchFamily="18" charset="0"/>
              </a:rPr>
              <a:pPr eaLnBrk="1" hangingPunct="1"/>
              <a:t>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834EE9-4C7C-4DCF-A1AD-3037909FC900}" type="slidenum">
              <a:rPr lang="en-GB">
                <a:latin typeface="Times New Roman" pitchFamily="18" charset="0"/>
              </a:rPr>
              <a:pPr eaLnBrk="1" hangingPunct="1"/>
              <a:t>14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6409F4-4F03-44F9-86DD-01CA72882F41}" type="slidenum">
              <a:rPr lang="en-GB">
                <a:latin typeface="Times New Roman" pitchFamily="18" charset="0"/>
              </a:rPr>
              <a:pPr eaLnBrk="1" hangingPunct="1"/>
              <a:t>15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3926AF-BBF5-4F54-87F9-91B23048A0F0}" type="slidenum">
              <a:rPr lang="en-GB">
                <a:latin typeface="Times New Roman" pitchFamily="18" charset="0"/>
              </a:rPr>
              <a:pPr eaLnBrk="1" hangingPunct="1"/>
              <a:t>17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A50816-4FB1-48BD-A5ED-F6E06713CB4D}" type="slidenum">
              <a:rPr lang="en-GB">
                <a:latin typeface="Times New Roman" pitchFamily="18" charset="0"/>
              </a:rPr>
              <a:pPr eaLnBrk="1" hangingPunct="1"/>
              <a:t>19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3D2261-68C1-43D2-BE13-196584C253EE}" type="slidenum">
              <a:rPr lang="en-GB">
                <a:latin typeface="Times New Roman" pitchFamily="18" charset="0"/>
              </a:rPr>
              <a:pPr eaLnBrk="1" hangingPunct="1"/>
              <a:t>20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9E9255-96E2-41CD-9004-F6D9585E736C}" type="slidenum">
              <a:rPr lang="en-GB">
                <a:latin typeface="Times New Roman" pitchFamily="18" charset="0"/>
              </a:rPr>
              <a:pPr eaLnBrk="1" hangingPunct="1"/>
              <a:t>21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7A9508-0036-4A4D-B77B-7362AFD57D4E}" type="slidenum">
              <a:rPr lang="en-GB">
                <a:latin typeface="Times New Roman" pitchFamily="18" charset="0"/>
              </a:rPr>
              <a:pPr eaLnBrk="1" hangingPunct="1"/>
              <a:t>22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1B868D-46AC-4ADE-8FA3-123AB3C8DF64}" type="slidenum">
              <a:rPr lang="en-GB">
                <a:latin typeface="Times New Roman" pitchFamily="18" charset="0"/>
              </a:rPr>
              <a:pPr eaLnBrk="1" hangingPunct="1"/>
              <a:t>3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1678F3-B847-4607-B5E2-63211E0DDB93}" type="slidenum">
              <a:rPr lang="en-GB">
                <a:latin typeface="Times New Roman" pitchFamily="18" charset="0"/>
              </a:rPr>
              <a:pPr eaLnBrk="1" hangingPunct="1"/>
              <a:t>6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E56638-CEC1-466F-808D-90D0EE5D13D7}" type="slidenum">
              <a:rPr lang="en-GB">
                <a:latin typeface="Times New Roman" pitchFamily="18" charset="0"/>
              </a:rPr>
              <a:pPr eaLnBrk="1" hangingPunct="1"/>
              <a:t>7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39D12E-66C7-4EFD-AD43-37593734946B}" type="slidenum">
              <a:rPr lang="en-GB">
                <a:latin typeface="Times New Roman" pitchFamily="18" charset="0"/>
              </a:rPr>
              <a:pPr eaLnBrk="1" hangingPunct="1"/>
              <a:t>8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39D12E-66C7-4EFD-AD43-37593734946B}" type="slidenum">
              <a:rPr lang="en-GB">
                <a:latin typeface="Times New Roman" pitchFamily="18" charset="0"/>
              </a:rPr>
              <a:pPr eaLnBrk="1" hangingPunct="1"/>
              <a:t>9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8D28EE-160E-4686-B15D-39413D677895}" type="slidenum">
              <a:rPr lang="en-GB">
                <a:latin typeface="Times New Roman" pitchFamily="18" charset="0"/>
              </a:rPr>
              <a:pPr eaLnBrk="1" hangingPunct="1"/>
              <a:t>11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1B772C-D1B0-410C-9548-EB08F41EC656}" type="slidenum">
              <a:rPr lang="en-GB">
                <a:latin typeface="Times New Roman" pitchFamily="18" charset="0"/>
              </a:rPr>
              <a:pPr eaLnBrk="1" hangingPunct="1"/>
              <a:t>12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936271-5404-47AE-A524-1C1119723C86}" type="slidenum">
              <a:rPr lang="en-GB">
                <a:latin typeface="Times New Roman" pitchFamily="18" charset="0"/>
              </a:rPr>
              <a:pPr eaLnBrk="1" hangingPunct="1"/>
              <a:t>13</a:t>
            </a:fld>
            <a:endParaRPr lang="en-GB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149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9149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smtClean="0"/>
              <a:t> Copyright © 2010 Tan Hua Joo &amp; Wong WY, Singapore Polytechnic</a:t>
            </a:r>
            <a:endParaRPr lang="en-GB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3E72F8-898E-4C90-9395-9D3446B700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E7124-A039-48E5-A2B3-D37873A2C9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22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B2251-9095-401E-B3C8-1E3F4A0A1C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4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3277-312D-4502-AEA8-09F7B93B59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2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51C5D-17B7-45C7-9426-D0F272DC05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6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EB18B-E347-465F-AC61-916B8DF2D7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4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CE365-7D6E-4628-BA99-3AA87C25C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93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FB6A7-AA64-4BD2-A804-93FF7D5082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28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4D20B-3C78-4A16-8D65-A319584DA0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37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117FE-8CE1-4C70-B0D8-74905CD5BF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3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DF539-E235-4C92-A71B-7CC005B96D9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84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9046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6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6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047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904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047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047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84325" y="6400800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9047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9A5B3357-EE87-4C71-90EC-511D614BE2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pic>
        <p:nvPicPr>
          <p:cNvPr id="3075" name="Picture 5" descr="ag00053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3551238"/>
            <a:ext cx="741838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7"/>
          <p:cNvGrpSpPr>
            <a:grpSpLocks/>
          </p:cNvGrpSpPr>
          <p:nvPr/>
        </p:nvGrpSpPr>
        <p:grpSpPr bwMode="auto">
          <a:xfrm>
            <a:off x="339725" y="247650"/>
            <a:ext cx="476250" cy="6364288"/>
            <a:chOff x="214" y="0"/>
            <a:chExt cx="300" cy="4009"/>
          </a:xfrm>
        </p:grpSpPr>
        <p:pic>
          <p:nvPicPr>
            <p:cNvPr id="3078" name="Picture 8" descr="j0095690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" y="0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9" descr="j0095690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" y="1849"/>
              <a:ext cx="295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Rectangle 22"/>
          <p:cNvSpPr>
            <a:spLocks noChangeArrowheads="1"/>
          </p:cNvSpPr>
          <p:nvPr/>
        </p:nvSpPr>
        <p:spPr bwMode="auto">
          <a:xfrm>
            <a:off x="1150938" y="3937058"/>
            <a:ext cx="30455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3200" i="1" dirty="0" smtClean="0">
                <a:solidFill>
                  <a:schemeClr val="folHlink"/>
                </a:solidFill>
                <a:latin typeface="Verdana" pitchFamily="34" charset="0"/>
              </a:rPr>
              <a:t>Comparators</a:t>
            </a:r>
            <a:endParaRPr lang="en-GB" sz="3200" i="1" dirty="0">
              <a:solidFill>
                <a:schemeClr val="folHlink"/>
              </a:solidFill>
              <a:latin typeface="Verdana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44181" y="823690"/>
            <a:ext cx="8023036" cy="22098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45720" tIns="0" rIns="45720" bIns="0" anchor="ctr" anchorCtr="0">
            <a:normAutofit fontScale="975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Chapter 23:</a:t>
            </a:r>
            <a:b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cap="non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Operational Amplifiers (Part 4)</a:t>
            </a:r>
            <a:endParaRPr lang="en-GB" sz="5400" dirty="0" smtClean="0">
              <a:solidFill>
                <a:schemeClr val="tx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3562" y="5332413"/>
            <a:ext cx="73854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Coverage : </a:t>
            </a:r>
          </a:p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Section 23-7 (</a:t>
            </a:r>
            <a:r>
              <a:rPr lang="en-GB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Pg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468 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474) 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of textbook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5" name="Footer Placeholder 2"/>
          <p:cNvSpPr txBox="1">
            <a:spLocks noGrp="1"/>
          </p:cNvSpPr>
          <p:nvPr/>
        </p:nvSpPr>
        <p:spPr bwMode="auto">
          <a:xfrm>
            <a:off x="1584325" y="6400800"/>
            <a:ext cx="54737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GB" sz="1000">
              <a:effectLst>
                <a:outerShdw blurRad="38100" dist="38100" dir="2700000" algn="tl">
                  <a:srgbClr val="010199"/>
                </a:outerShdw>
              </a:effectLst>
            </a:endParaRPr>
          </a:p>
          <a:p>
            <a:pPr algn="ctr">
              <a:defRPr/>
            </a:pPr>
            <a:r>
              <a:rPr lang="en-GB" sz="1000">
                <a:effectLst>
                  <a:outerShdw blurRad="38100" dist="38100" dir="2700000" algn="tl">
                    <a:srgbClr val="010199"/>
                  </a:outerShdw>
                </a:effectLst>
              </a:rPr>
              <a:t>Copyright </a:t>
            </a:r>
            <a:r>
              <a:rPr lang="en-US" sz="1000">
                <a:effectLst>
                  <a:outerShdw blurRad="38100" dist="38100" dir="2700000" algn="tl">
                    <a:srgbClr val="010199"/>
                  </a:outerShdw>
                </a:effectLst>
                <a:latin typeface="Verdana" pitchFamily="34" charset="0"/>
              </a:rPr>
              <a:t>© 2005 Tan Hua Joo, Singapore Polytechnic</a:t>
            </a:r>
          </a:p>
        </p:txBody>
      </p:sp>
      <p:sp>
        <p:nvSpPr>
          <p:cNvPr id="11268" name="Rectangle 1033"/>
          <p:cNvSpPr>
            <a:spLocks noChangeArrowheads="1"/>
          </p:cNvSpPr>
          <p:nvPr/>
        </p:nvSpPr>
        <p:spPr bwMode="auto">
          <a:xfrm>
            <a:off x="0" y="0"/>
            <a:ext cx="9144000" cy="661193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1027"/>
          <p:cNvSpPr txBox="1">
            <a:spLocks noChangeArrowheads="1"/>
          </p:cNvSpPr>
          <p:nvPr/>
        </p:nvSpPr>
        <p:spPr bwMode="auto">
          <a:xfrm>
            <a:off x="0" y="0"/>
            <a:ext cx="196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000" b="1">
                <a:solidFill>
                  <a:schemeClr val="bg1"/>
                </a:solidFill>
                <a:latin typeface="Times New Roman" pitchFamily="18" charset="0"/>
              </a:rPr>
              <a:t>EXAMPLE 23.6</a:t>
            </a:r>
          </a:p>
        </p:txBody>
      </p:sp>
      <p:pic>
        <p:nvPicPr>
          <p:cNvPr id="11270" name="Picture 10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11163"/>
            <a:ext cx="78835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0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398588"/>
            <a:ext cx="5133975" cy="2701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10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762125"/>
            <a:ext cx="1257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45"/>
          <p:cNvGrpSpPr>
            <a:grpSpLocks/>
          </p:cNvGrpSpPr>
          <p:nvPr/>
        </p:nvGrpSpPr>
        <p:grpSpPr bwMode="auto">
          <a:xfrm>
            <a:off x="517525" y="4587875"/>
            <a:ext cx="5124450" cy="1497013"/>
            <a:chOff x="326" y="2593"/>
            <a:chExt cx="3228" cy="943"/>
          </a:xfrm>
        </p:grpSpPr>
        <p:pic>
          <p:nvPicPr>
            <p:cNvPr id="11282" name="Picture 10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" y="3084"/>
              <a:ext cx="321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3" name="Picture 10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" y="2833"/>
              <a:ext cx="311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4" name="Picture 10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" y="2593"/>
              <a:ext cx="66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Slide Number Placeholder 1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502DA43-684D-4580-AAB6-B262EC4B3C2C}" type="slidenum">
              <a:rPr lang="en-GB" sz="1000">
                <a:effectLst>
                  <a:outerShdw blurRad="38100" dist="38100" dir="2700000" algn="tl">
                    <a:srgbClr val="010199"/>
                  </a:outerShdw>
                </a:effectLst>
              </a:rPr>
              <a:pPr algn="r">
                <a:defRPr/>
              </a:pPr>
              <a:t>10</a:t>
            </a:fld>
            <a:endParaRPr lang="en-GB" sz="1000">
              <a:effectLst>
                <a:outerShdw blurRad="38100" dist="38100" dir="2700000" algn="tl">
                  <a:srgbClr val="010199"/>
                </a:outerShdw>
              </a:effectLst>
            </a:endParaRPr>
          </a:p>
        </p:txBody>
      </p:sp>
      <p:sp>
        <p:nvSpPr>
          <p:cNvPr id="11275" name="Text Box 15"/>
          <p:cNvSpPr txBox="1">
            <a:spLocks noChangeArrowheads="1"/>
          </p:cNvSpPr>
          <p:nvPr/>
        </p:nvSpPr>
        <p:spPr bwMode="auto">
          <a:xfrm>
            <a:off x="3025775" y="393700"/>
            <a:ext cx="76835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b="1">
                <a:solidFill>
                  <a:schemeClr val="bg1"/>
                </a:solidFill>
              </a:rPr>
              <a:t>23-32</a:t>
            </a: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2798763" y="1738313"/>
            <a:ext cx="703262" cy="3365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solidFill>
                  <a:srgbClr val="800000"/>
                </a:solidFill>
              </a:rPr>
              <a:t>23-32</a:t>
            </a:r>
          </a:p>
        </p:txBody>
      </p:sp>
      <p:grpSp>
        <p:nvGrpSpPr>
          <p:cNvPr id="244753" name="Group 17"/>
          <p:cNvGrpSpPr>
            <a:grpSpLocks/>
          </p:cNvGrpSpPr>
          <p:nvPr/>
        </p:nvGrpSpPr>
        <p:grpSpPr bwMode="auto">
          <a:xfrm>
            <a:off x="5683250" y="2232025"/>
            <a:ext cx="3435350" cy="4305300"/>
            <a:chOff x="3580" y="1406"/>
            <a:chExt cx="2164" cy="2712"/>
          </a:xfrm>
        </p:grpSpPr>
        <p:grpSp>
          <p:nvGrpSpPr>
            <p:cNvPr id="11278" name="Group 1047"/>
            <p:cNvGrpSpPr>
              <a:grpSpLocks/>
            </p:cNvGrpSpPr>
            <p:nvPr/>
          </p:nvGrpSpPr>
          <p:grpSpPr bwMode="auto">
            <a:xfrm>
              <a:off x="3580" y="1408"/>
              <a:ext cx="2164" cy="2710"/>
              <a:chOff x="3580" y="967"/>
              <a:chExt cx="2164" cy="2710"/>
            </a:xfrm>
          </p:grpSpPr>
          <p:pic>
            <p:nvPicPr>
              <p:cNvPr id="11280" name="Picture 104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0" y="967"/>
                <a:ext cx="2164" cy="2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1" name="Picture 104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0" y="993"/>
                <a:ext cx="768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279" name="Text Box 21"/>
            <p:cNvSpPr txBox="1">
              <a:spLocks noChangeArrowheads="1"/>
            </p:cNvSpPr>
            <p:nvPr/>
          </p:nvSpPr>
          <p:spPr bwMode="auto">
            <a:xfrm>
              <a:off x="4917" y="1406"/>
              <a:ext cx="443" cy="2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>
                  <a:solidFill>
                    <a:srgbClr val="800000"/>
                  </a:solidFill>
                </a:rPr>
                <a:t>23-33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59781" name="Text Box 37"/>
          <p:cNvSpPr txBox="1">
            <a:spLocks noChangeArrowheads="1"/>
          </p:cNvSpPr>
          <p:nvPr/>
        </p:nvSpPr>
        <p:spPr bwMode="auto">
          <a:xfrm>
            <a:off x="369888" y="1298575"/>
            <a:ext cx="822166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i="1" dirty="0">
                <a:latin typeface="Verdana" pitchFamily="34" charset="0"/>
              </a:rPr>
              <a:t>In many practical situations, unwanted voltage fluctuation (noise) appear on the input line</a:t>
            </a:r>
          </a:p>
          <a:p>
            <a:pPr eaLnBrk="1" hangingPunct="1">
              <a:buFontTx/>
              <a:buChar char="•"/>
            </a:pPr>
            <a:endParaRPr lang="en-GB" sz="1200" b="1" i="1" dirty="0">
              <a:latin typeface="Verdana" pitchFamily="34" charset="0"/>
            </a:endParaRPr>
          </a:p>
        </p:txBody>
      </p:sp>
      <p:grpSp>
        <p:nvGrpSpPr>
          <p:cNvPr id="159787" name="Group 43"/>
          <p:cNvGrpSpPr>
            <a:grpSpLocks/>
          </p:cNvGrpSpPr>
          <p:nvPr/>
        </p:nvGrpSpPr>
        <p:grpSpPr bwMode="auto">
          <a:xfrm>
            <a:off x="303213" y="2465388"/>
            <a:ext cx="8588375" cy="3005137"/>
            <a:chOff x="191" y="1130"/>
            <a:chExt cx="5410" cy="1893"/>
          </a:xfrm>
        </p:grpSpPr>
        <p:sp>
          <p:nvSpPr>
            <p:cNvPr id="12294" name="Text Box 39"/>
            <p:cNvSpPr txBox="1">
              <a:spLocks noChangeArrowheads="1"/>
            </p:cNvSpPr>
            <p:nvPr/>
          </p:nvSpPr>
          <p:spPr bwMode="auto">
            <a:xfrm>
              <a:off x="3041" y="2505"/>
              <a:ext cx="2559" cy="5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Sine wave with </a:t>
              </a:r>
            </a:p>
            <a:p>
              <a:pPr algn="ctr"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superimposed noise</a:t>
              </a:r>
            </a:p>
          </p:txBody>
        </p:sp>
        <p:pic>
          <p:nvPicPr>
            <p:cNvPr id="12295" name="Picture 41"/>
            <p:cNvPicPr>
              <a:picLocks noChangeAspect="1" noChangeArrowheads="1"/>
            </p:cNvPicPr>
            <p:nvPr/>
          </p:nvPicPr>
          <p:blipFill>
            <a:blip r:embed="rId3">
              <a:lum bright="-18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1266"/>
              <a:ext cx="2562" cy="1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6" name="Rectangle 42"/>
            <p:cNvSpPr>
              <a:spLocks noChangeArrowheads="1"/>
            </p:cNvSpPr>
            <p:nvPr/>
          </p:nvSpPr>
          <p:spPr bwMode="auto">
            <a:xfrm>
              <a:off x="191" y="1130"/>
              <a:ext cx="2913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65125" indent="-365125">
                <a:buFontTx/>
                <a:buChar char="•"/>
              </a:pPr>
              <a:r>
                <a:rPr lang="en-GB" sz="2400" i="1">
                  <a:solidFill>
                    <a:srgbClr val="66CCFF"/>
                  </a:solidFill>
                  <a:latin typeface="Verdana" pitchFamily="34" charset="0"/>
                </a:rPr>
                <a:t>This noise voltage becomes superimposed on the input voltage and can cause a comparator to erratically switch output states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Effects of Input Noise on Comparator Operation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3773" r="2574" b="629"/>
          <a:stretch>
            <a:fillRect/>
          </a:stretch>
        </p:blipFill>
        <p:spPr bwMode="auto">
          <a:xfrm>
            <a:off x="1641475" y="458788"/>
            <a:ext cx="7229475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651000" y="123825"/>
            <a:ext cx="7227888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400" b="1" i="1">
                <a:solidFill>
                  <a:schemeClr val="accent1"/>
                </a:solidFill>
                <a:latin typeface="Verdana" pitchFamily="34" charset="0"/>
              </a:rPr>
              <a:t>Effects of noise on comparator circuit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14340" name="Group 46"/>
          <p:cNvGrpSpPr>
            <a:grpSpLocks/>
          </p:cNvGrpSpPr>
          <p:nvPr/>
        </p:nvGrpSpPr>
        <p:grpSpPr bwMode="auto">
          <a:xfrm>
            <a:off x="5027613" y="1433513"/>
            <a:ext cx="4116387" cy="2982912"/>
            <a:chOff x="3161" y="816"/>
            <a:chExt cx="2593" cy="1879"/>
          </a:xfrm>
        </p:grpSpPr>
        <p:sp>
          <p:nvSpPr>
            <p:cNvPr id="14344" name="AutoShape 2"/>
            <p:cNvSpPr>
              <a:spLocks noChangeArrowheads="1"/>
            </p:cNvSpPr>
            <p:nvPr/>
          </p:nvSpPr>
          <p:spPr bwMode="auto">
            <a:xfrm rot="5400000" flipH="1">
              <a:off x="4285" y="1013"/>
              <a:ext cx="795" cy="589"/>
            </a:xfrm>
            <a:prstGeom prst="triangle">
              <a:avLst>
                <a:gd name="adj" fmla="val 50000"/>
              </a:avLst>
            </a:prstGeom>
            <a:solidFill>
              <a:srgbClr val="6600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4345" name="Line 4"/>
            <p:cNvSpPr>
              <a:spLocks noChangeShapeType="1"/>
            </p:cNvSpPr>
            <p:nvPr/>
          </p:nvSpPr>
          <p:spPr bwMode="auto">
            <a:xfrm flipV="1">
              <a:off x="4440" y="1109"/>
              <a:ext cx="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46" name="Line 5"/>
            <p:cNvSpPr>
              <a:spLocks noChangeShapeType="1"/>
            </p:cNvSpPr>
            <p:nvPr/>
          </p:nvSpPr>
          <p:spPr bwMode="auto">
            <a:xfrm>
              <a:off x="4965" y="1306"/>
              <a:ext cx="4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47" name="Line 6"/>
            <p:cNvSpPr>
              <a:spLocks noChangeShapeType="1"/>
            </p:cNvSpPr>
            <p:nvPr/>
          </p:nvSpPr>
          <p:spPr bwMode="auto">
            <a:xfrm flipV="1">
              <a:off x="4672" y="883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48" name="Line 7"/>
            <p:cNvSpPr>
              <a:spLocks noChangeShapeType="1"/>
            </p:cNvSpPr>
            <p:nvPr/>
          </p:nvSpPr>
          <p:spPr bwMode="auto">
            <a:xfrm>
              <a:off x="4666" y="1517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4380" y="131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800" b="1" i="1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3161" y="129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FFFF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FFFF"/>
                  </a:solidFill>
                  <a:latin typeface="Times New Roman" pitchFamily="18" charset="0"/>
                </a:rPr>
                <a:t>in</a:t>
              </a:r>
              <a:endParaRPr lang="en-GB" sz="2400" b="1" i="1">
                <a:solidFill>
                  <a:srgbClr val="66FFFF"/>
                </a:solidFill>
                <a:latin typeface="Times New Roman" pitchFamily="18" charset="0"/>
              </a:endParaRPr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4696" y="1583"/>
              <a:ext cx="4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-V</a:t>
              </a:r>
              <a:r>
                <a:rPr lang="en-GB" b="1" i="1" baseline="-25000">
                  <a:latin typeface="Times New Roman" pitchFamily="18" charset="0"/>
                </a:rPr>
                <a:t>S</a:t>
              </a:r>
              <a:endParaRPr lang="en-GB" b="1" i="1">
                <a:latin typeface="Times New Roman" pitchFamily="18" charset="0"/>
              </a:endParaRPr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4689" y="816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+V</a:t>
              </a:r>
              <a:r>
                <a:rPr lang="en-GB" b="1" i="1" baseline="-25000">
                  <a:latin typeface="Times New Roman" pitchFamily="18" charset="0"/>
                </a:rPr>
                <a:t>S</a:t>
              </a:r>
              <a:endParaRPr lang="en-GB" b="1" i="1">
                <a:latin typeface="Times New Roman" pitchFamily="18" charset="0"/>
              </a:endParaRPr>
            </a:p>
          </p:txBody>
        </p:sp>
        <p:sp>
          <p:nvSpPr>
            <p:cNvPr id="14353" name="Text Box 15"/>
            <p:cNvSpPr txBox="1">
              <a:spLocks noChangeArrowheads="1"/>
            </p:cNvSpPr>
            <p:nvPr/>
          </p:nvSpPr>
          <p:spPr bwMode="auto">
            <a:xfrm>
              <a:off x="5257" y="979"/>
              <a:ext cx="4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66FFFF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66FFFF"/>
                  </a:solidFill>
                  <a:latin typeface="Times New Roman" pitchFamily="18" charset="0"/>
                </a:rPr>
                <a:t>out</a:t>
              </a:r>
              <a:endParaRPr lang="en-GB" sz="2400" b="1" i="1">
                <a:solidFill>
                  <a:srgbClr val="66FFFF"/>
                </a:solidFill>
                <a:latin typeface="Times New Roman" pitchFamily="18" charset="0"/>
              </a:endParaRPr>
            </a:p>
          </p:txBody>
        </p:sp>
        <p:sp>
          <p:nvSpPr>
            <p:cNvPr id="14354" name="Freeform 16"/>
            <p:cNvSpPr>
              <a:spLocks/>
            </p:cNvSpPr>
            <p:nvPr/>
          </p:nvSpPr>
          <p:spPr bwMode="auto">
            <a:xfrm rot="-5469955">
              <a:off x="4991" y="2188"/>
              <a:ext cx="286" cy="150"/>
            </a:xfrm>
            <a:custGeom>
              <a:avLst/>
              <a:gdLst>
                <a:gd name="T0" fmla="*/ 0 w 2280"/>
                <a:gd name="T1" fmla="*/ 76 h 590"/>
                <a:gd name="T2" fmla="*/ 19 w 2280"/>
                <a:gd name="T3" fmla="*/ 3 h 590"/>
                <a:gd name="T4" fmla="*/ 58 w 2280"/>
                <a:gd name="T5" fmla="*/ 142 h 590"/>
                <a:gd name="T6" fmla="*/ 89 w 2280"/>
                <a:gd name="T7" fmla="*/ 0 h 590"/>
                <a:gd name="T8" fmla="*/ 127 w 2280"/>
                <a:gd name="T9" fmla="*/ 145 h 590"/>
                <a:gd name="T10" fmla="*/ 161 w 2280"/>
                <a:gd name="T11" fmla="*/ 0 h 590"/>
                <a:gd name="T12" fmla="*/ 201 w 2280"/>
                <a:gd name="T13" fmla="*/ 142 h 590"/>
                <a:gd name="T14" fmla="*/ 230 w 2280"/>
                <a:gd name="T15" fmla="*/ 3 h 590"/>
                <a:gd name="T16" fmla="*/ 266 w 2280"/>
                <a:gd name="T17" fmla="*/ 150 h 590"/>
                <a:gd name="T18" fmla="*/ 286 w 2280"/>
                <a:gd name="T19" fmla="*/ 6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5125" y="2405"/>
              <a:ext cx="1" cy="21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4356" name="Group 18"/>
            <p:cNvGrpSpPr>
              <a:grpSpLocks/>
            </p:cNvGrpSpPr>
            <p:nvPr/>
          </p:nvGrpSpPr>
          <p:grpSpPr bwMode="auto">
            <a:xfrm>
              <a:off x="5049" y="2613"/>
              <a:ext cx="152" cy="82"/>
              <a:chOff x="3032" y="2512"/>
              <a:chExt cx="192" cy="108"/>
            </a:xfrm>
          </p:grpSpPr>
          <p:sp>
            <p:nvSpPr>
              <p:cNvPr id="14374" name="Line 19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75" name="Line 20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76" name="Line 21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357" name="Freeform 22"/>
            <p:cNvSpPr>
              <a:spLocks/>
            </p:cNvSpPr>
            <p:nvPr/>
          </p:nvSpPr>
          <p:spPr bwMode="auto">
            <a:xfrm>
              <a:off x="3660" y="1101"/>
              <a:ext cx="739" cy="225"/>
            </a:xfrm>
            <a:custGeom>
              <a:avLst/>
              <a:gdLst>
                <a:gd name="T0" fmla="*/ 739 w 304"/>
                <a:gd name="T1" fmla="*/ 0 h 520"/>
                <a:gd name="T2" fmla="*/ 0 w 304"/>
                <a:gd name="T3" fmla="*/ 0 h 520"/>
                <a:gd name="T4" fmla="*/ 0 w 304"/>
                <a:gd name="T5" fmla="*/ 225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4358" name="Group 23"/>
            <p:cNvGrpSpPr>
              <a:grpSpLocks/>
            </p:cNvGrpSpPr>
            <p:nvPr/>
          </p:nvGrpSpPr>
          <p:grpSpPr bwMode="auto">
            <a:xfrm>
              <a:off x="3515" y="1313"/>
              <a:ext cx="284" cy="268"/>
              <a:chOff x="3552" y="2496"/>
              <a:chExt cx="360" cy="352"/>
            </a:xfrm>
          </p:grpSpPr>
          <p:sp>
            <p:nvSpPr>
              <p:cNvPr id="14370" name="Oval 24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360" cy="35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4371" name="Group 25"/>
              <p:cNvGrpSpPr>
                <a:grpSpLocks/>
              </p:cNvGrpSpPr>
              <p:nvPr/>
            </p:nvGrpSpPr>
            <p:grpSpPr bwMode="auto">
              <a:xfrm>
                <a:off x="3620" y="2605"/>
                <a:ext cx="208" cy="140"/>
                <a:chOff x="2115" y="13020"/>
                <a:chExt cx="960" cy="1530"/>
              </a:xfrm>
            </p:grpSpPr>
            <p:sp>
              <p:nvSpPr>
                <p:cNvPr id="14372" name="Freeform 26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noFill/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4373" name="Freeform 27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solidFill>
                  <a:schemeClr val="bg1"/>
                </a:solidFill>
                <a:ln w="28575" cmpd="sng">
                  <a:solidFill>
                    <a:srgbClr val="66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4359" name="Line 28"/>
            <p:cNvSpPr>
              <a:spLocks noChangeShapeType="1"/>
            </p:cNvSpPr>
            <p:nvPr/>
          </p:nvSpPr>
          <p:spPr bwMode="auto">
            <a:xfrm>
              <a:off x="3660" y="1588"/>
              <a:ext cx="0" cy="15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0" name="Text Box 30"/>
            <p:cNvSpPr txBox="1">
              <a:spLocks noChangeArrowheads="1"/>
            </p:cNvSpPr>
            <p:nvPr/>
          </p:nvSpPr>
          <p:spPr bwMode="auto">
            <a:xfrm>
              <a:off x="5206" y="2090"/>
              <a:ext cx="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lang="en-GB" sz="2000" b="1" i="1" baseline="-2500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endParaRPr lang="en-GB" sz="20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grpSp>
          <p:nvGrpSpPr>
            <p:cNvPr id="14361" name="Group 31"/>
            <p:cNvGrpSpPr>
              <a:grpSpLocks/>
            </p:cNvGrpSpPr>
            <p:nvPr/>
          </p:nvGrpSpPr>
          <p:grpSpPr bwMode="auto">
            <a:xfrm>
              <a:off x="3586" y="1740"/>
              <a:ext cx="151" cy="82"/>
              <a:chOff x="3032" y="2512"/>
              <a:chExt cx="192" cy="108"/>
            </a:xfrm>
          </p:grpSpPr>
          <p:sp>
            <p:nvSpPr>
              <p:cNvPr id="14367" name="Line 32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68" name="Line 33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69" name="Line 34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362" name="Freeform 37"/>
            <p:cNvSpPr>
              <a:spLocks/>
            </p:cNvSpPr>
            <p:nvPr/>
          </p:nvSpPr>
          <p:spPr bwMode="auto">
            <a:xfrm rot="-5469955">
              <a:off x="4997" y="1576"/>
              <a:ext cx="286" cy="150"/>
            </a:xfrm>
            <a:custGeom>
              <a:avLst/>
              <a:gdLst>
                <a:gd name="T0" fmla="*/ 0 w 2280"/>
                <a:gd name="T1" fmla="*/ 76 h 590"/>
                <a:gd name="T2" fmla="*/ 19 w 2280"/>
                <a:gd name="T3" fmla="*/ 3 h 590"/>
                <a:gd name="T4" fmla="*/ 58 w 2280"/>
                <a:gd name="T5" fmla="*/ 142 h 590"/>
                <a:gd name="T6" fmla="*/ 89 w 2280"/>
                <a:gd name="T7" fmla="*/ 0 h 590"/>
                <a:gd name="T8" fmla="*/ 127 w 2280"/>
                <a:gd name="T9" fmla="*/ 145 h 590"/>
                <a:gd name="T10" fmla="*/ 161 w 2280"/>
                <a:gd name="T11" fmla="*/ 0 h 590"/>
                <a:gd name="T12" fmla="*/ 201 w 2280"/>
                <a:gd name="T13" fmla="*/ 142 h 590"/>
                <a:gd name="T14" fmla="*/ 230 w 2280"/>
                <a:gd name="T15" fmla="*/ 3 h 590"/>
                <a:gd name="T16" fmla="*/ 266 w 2280"/>
                <a:gd name="T17" fmla="*/ 150 h 590"/>
                <a:gd name="T18" fmla="*/ 286 w 2280"/>
                <a:gd name="T19" fmla="*/ 6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3" name="Line 38"/>
            <p:cNvSpPr>
              <a:spLocks noChangeShapeType="1"/>
            </p:cNvSpPr>
            <p:nvPr/>
          </p:nvSpPr>
          <p:spPr bwMode="auto">
            <a:xfrm flipV="1">
              <a:off x="5142" y="1302"/>
              <a:ext cx="0" cy="1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4" name="Line 39"/>
            <p:cNvSpPr>
              <a:spLocks noChangeShapeType="1"/>
            </p:cNvSpPr>
            <p:nvPr/>
          </p:nvSpPr>
          <p:spPr bwMode="auto">
            <a:xfrm>
              <a:off x="5130" y="1806"/>
              <a:ext cx="0" cy="3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65" name="Text Box 40"/>
            <p:cNvSpPr txBox="1">
              <a:spLocks noChangeArrowheads="1"/>
            </p:cNvSpPr>
            <p:nvPr/>
          </p:nvSpPr>
          <p:spPr bwMode="auto">
            <a:xfrm>
              <a:off x="5218" y="1466"/>
              <a:ext cx="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lang="en-GB" sz="2000" b="1" i="1" baseline="-25000">
                  <a:solidFill>
                    <a:srgbClr val="FFFF00"/>
                  </a:solidFill>
                  <a:latin typeface="Times New Roman" pitchFamily="18" charset="0"/>
                </a:rPr>
                <a:t>1</a:t>
              </a:r>
              <a:endParaRPr lang="en-GB" sz="20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4366" name="Freeform 41"/>
            <p:cNvSpPr>
              <a:spLocks/>
            </p:cNvSpPr>
            <p:nvPr/>
          </p:nvSpPr>
          <p:spPr bwMode="auto">
            <a:xfrm>
              <a:off x="4176" y="1524"/>
              <a:ext cx="954" cy="438"/>
            </a:xfrm>
            <a:custGeom>
              <a:avLst/>
              <a:gdLst>
                <a:gd name="T0" fmla="*/ 198 w 954"/>
                <a:gd name="T1" fmla="*/ 0 h 420"/>
                <a:gd name="T2" fmla="*/ 0 w 954"/>
                <a:gd name="T3" fmla="*/ 0 h 420"/>
                <a:gd name="T4" fmla="*/ 0 w 954"/>
                <a:gd name="T5" fmla="*/ 438 h 420"/>
                <a:gd name="T6" fmla="*/ 954 w 954"/>
                <a:gd name="T7" fmla="*/ 438 h 4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4" h="420">
                  <a:moveTo>
                    <a:pt x="198" y="0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954" y="42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61835" name="Text Box 43"/>
          <p:cNvSpPr txBox="1">
            <a:spLocks noChangeArrowheads="1"/>
          </p:cNvSpPr>
          <p:nvPr/>
        </p:nvSpPr>
        <p:spPr bwMode="auto">
          <a:xfrm>
            <a:off x="100013" y="1346200"/>
            <a:ext cx="54054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200" i="1">
                <a:latin typeface="Verdana" pitchFamily="34" charset="0"/>
              </a:rPr>
              <a:t>To make the comparator less sensitive to noise, applying positive feedback in an op-amp circuit - </a:t>
            </a:r>
            <a:r>
              <a:rPr lang="en-GB" sz="2200" i="1" u="sng">
                <a:solidFill>
                  <a:srgbClr val="FFFF00"/>
                </a:solidFill>
                <a:latin typeface="Verdana" pitchFamily="34" charset="0"/>
              </a:rPr>
              <a:t>hysteresis</a:t>
            </a:r>
            <a:endParaRPr lang="en-GB" sz="2200" i="1">
              <a:solidFill>
                <a:srgbClr val="FFFF00"/>
              </a:solidFill>
              <a:latin typeface="Verdana" pitchFamily="34" charset="0"/>
            </a:endParaRPr>
          </a:p>
        </p:txBody>
      </p:sp>
      <p:sp>
        <p:nvSpPr>
          <p:cNvPr id="161836" name="Rectangle 44"/>
          <p:cNvSpPr>
            <a:spLocks noChangeArrowheads="1"/>
          </p:cNvSpPr>
          <p:nvPr/>
        </p:nvSpPr>
        <p:spPr bwMode="auto">
          <a:xfrm>
            <a:off x="85725" y="3189288"/>
            <a:ext cx="61436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GB" sz="2200" i="1">
                <a:solidFill>
                  <a:srgbClr val="FFFF00"/>
                </a:solidFill>
                <a:latin typeface="Verdana" pitchFamily="34" charset="0"/>
              </a:rPr>
              <a:t>Hysteresis</a:t>
            </a:r>
            <a:r>
              <a:rPr lang="en-GB" sz="2200" i="1">
                <a:solidFill>
                  <a:srgbClr val="66FFFF"/>
                </a:solidFill>
                <a:latin typeface="Verdana" pitchFamily="34" charset="0"/>
              </a:rPr>
              <a:t> </a:t>
            </a:r>
            <a:r>
              <a:rPr lang="en-GB" sz="2200" i="1">
                <a:solidFill>
                  <a:srgbClr val="66FFFF"/>
                </a:solidFill>
                <a:latin typeface="Verdana" pitchFamily="34" charset="0"/>
                <a:sym typeface="Wingdings" pitchFamily="2" charset="2"/>
              </a:rPr>
              <a:t></a:t>
            </a:r>
            <a:r>
              <a:rPr lang="en-GB" sz="2200" i="1">
                <a:solidFill>
                  <a:srgbClr val="66FFFF"/>
                </a:solidFill>
                <a:latin typeface="Verdana" pitchFamily="34" charset="0"/>
              </a:rPr>
              <a:t> higher reference level when the input voltage goes from a lower to a higher value than when it goes from a higher to a lower value</a:t>
            </a:r>
          </a:p>
        </p:txBody>
      </p:sp>
      <p:sp>
        <p:nvSpPr>
          <p:cNvPr id="161837" name="Rectangle 45"/>
          <p:cNvSpPr>
            <a:spLocks noChangeArrowheads="1"/>
          </p:cNvSpPr>
          <p:nvPr/>
        </p:nvSpPr>
        <p:spPr bwMode="auto">
          <a:xfrm>
            <a:off x="85725" y="5153025"/>
            <a:ext cx="8423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GB" sz="2200" i="1">
                <a:latin typeface="Verdana" pitchFamily="34" charset="0"/>
              </a:rPr>
              <a:t>The two reference voltages are referred to as the upper trigger point (UTP) and the lower trigger point (LTP)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Reducing Noise Effect with Hysteresis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35" grpId="0" autoUpdateAnimBg="0"/>
      <p:bldP spid="161836" grpId="0" autoUpdateAnimBg="0"/>
      <p:bldP spid="16183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31788" y="174625"/>
            <a:ext cx="846613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200" i="1">
                <a:latin typeface="Verdana" pitchFamily="34" charset="0"/>
              </a:rPr>
              <a:t>Assuming that the output voltage is at its positive maximum, +V</a:t>
            </a:r>
            <a:r>
              <a:rPr lang="en-GB" sz="2200" i="1" baseline="-25000">
                <a:latin typeface="Verdana" pitchFamily="34" charset="0"/>
              </a:rPr>
              <a:t>o(sat)</a:t>
            </a:r>
          </a:p>
          <a:p>
            <a:pPr eaLnBrk="1" hangingPunct="1">
              <a:buFontTx/>
              <a:buChar char="•"/>
            </a:pPr>
            <a:endParaRPr lang="en-GB" sz="2200" i="1" baseline="-25000">
              <a:latin typeface="Verdana" pitchFamily="34" charset="0"/>
            </a:endParaRPr>
          </a:p>
        </p:txBody>
      </p:sp>
      <p:graphicFrame>
        <p:nvGraphicFramePr>
          <p:cNvPr id="15364" name="Object 3"/>
          <p:cNvGraphicFramePr>
            <a:graphicFrameLocks noChangeAspect="1"/>
          </p:cNvGraphicFramePr>
          <p:nvPr/>
        </p:nvGraphicFramePr>
        <p:xfrm>
          <a:off x="5224463" y="1104900"/>
          <a:ext cx="35687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4" imgW="1701800" imgH="482600" progId="Equation.3">
                  <p:embed/>
                </p:oleObj>
              </mc:Choice>
              <mc:Fallback>
                <p:oleObj name="Equation" r:id="rId4" imgW="17018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1104900"/>
                        <a:ext cx="3568700" cy="996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91"/>
          <p:cNvSpPr>
            <a:spLocks noChangeArrowheads="1"/>
          </p:cNvSpPr>
          <p:nvPr/>
        </p:nvSpPr>
        <p:spPr bwMode="auto">
          <a:xfrm>
            <a:off x="392113" y="1027113"/>
            <a:ext cx="515302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63538" indent="-363538">
              <a:buFontTx/>
              <a:buChar char="•"/>
            </a:pPr>
            <a:r>
              <a:rPr lang="en-GB" sz="2200" i="1">
                <a:solidFill>
                  <a:srgbClr val="FFFF00"/>
                </a:solidFill>
                <a:latin typeface="Verdana" pitchFamily="34" charset="0"/>
              </a:rPr>
              <a:t>The voltage fed back to the non-inverting input is V</a:t>
            </a:r>
            <a:r>
              <a:rPr lang="en-GB" sz="2600" i="1" baseline="-25000">
                <a:solidFill>
                  <a:srgbClr val="FFFF00"/>
                </a:solidFill>
                <a:latin typeface="Verdana" pitchFamily="34" charset="0"/>
              </a:rPr>
              <a:t>UTP </a:t>
            </a:r>
            <a:r>
              <a:rPr lang="en-GB" sz="2200" i="1">
                <a:solidFill>
                  <a:srgbClr val="FFFF00"/>
                </a:solidFill>
                <a:latin typeface="Verdana" pitchFamily="34" charset="0"/>
              </a:rPr>
              <a:t>expressed as:</a:t>
            </a:r>
          </a:p>
        </p:txBody>
      </p:sp>
      <p:grpSp>
        <p:nvGrpSpPr>
          <p:cNvPr id="15366" name="Group 169"/>
          <p:cNvGrpSpPr>
            <a:grpSpLocks/>
          </p:cNvGrpSpPr>
          <p:nvPr/>
        </p:nvGrpSpPr>
        <p:grpSpPr bwMode="auto">
          <a:xfrm>
            <a:off x="211138" y="2216150"/>
            <a:ext cx="3392487" cy="4391025"/>
            <a:chOff x="133" y="1396"/>
            <a:chExt cx="2137" cy="2766"/>
          </a:xfrm>
        </p:grpSpPr>
        <p:sp>
          <p:nvSpPr>
            <p:cNvPr id="15404" name="Text Box 11"/>
            <p:cNvSpPr txBox="1">
              <a:spLocks noChangeArrowheads="1"/>
            </p:cNvSpPr>
            <p:nvPr/>
          </p:nvSpPr>
          <p:spPr bwMode="auto">
            <a:xfrm>
              <a:off x="133" y="1396"/>
              <a:ext cx="926" cy="28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chemeClr val="bg1"/>
                  </a:solidFill>
                  <a:latin typeface="Verdana" pitchFamily="34" charset="0"/>
                </a:rPr>
                <a:t>V</a:t>
              </a:r>
              <a:r>
                <a:rPr lang="en-GB" sz="2400" i="1" baseline="-25000">
                  <a:solidFill>
                    <a:schemeClr val="bg1"/>
                  </a:solidFill>
                  <a:latin typeface="Verdana" pitchFamily="34" charset="0"/>
                </a:rPr>
                <a:t>in</a:t>
              </a:r>
              <a:r>
                <a:rPr lang="en-GB" sz="2400" i="1">
                  <a:solidFill>
                    <a:schemeClr val="bg1"/>
                  </a:solidFill>
                  <a:latin typeface="Verdana" pitchFamily="34" charset="0"/>
                </a:rPr>
                <a:t>&lt;V</a:t>
              </a:r>
              <a:r>
                <a:rPr lang="en-GB" sz="2400" i="1" baseline="-25000">
                  <a:solidFill>
                    <a:schemeClr val="bg1"/>
                  </a:solidFill>
                  <a:latin typeface="Verdana" pitchFamily="34" charset="0"/>
                </a:rPr>
                <a:t>UTP</a:t>
              </a:r>
              <a:endParaRPr lang="en-GB" sz="2400" i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5405" name="Text Box 14"/>
            <p:cNvSpPr txBox="1">
              <a:spLocks noChangeArrowheads="1"/>
            </p:cNvSpPr>
            <p:nvPr/>
          </p:nvSpPr>
          <p:spPr bwMode="auto">
            <a:xfrm>
              <a:off x="1317" y="1846"/>
              <a:ext cx="9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i="1">
                  <a:solidFill>
                    <a:srgbClr val="66FFFF"/>
                  </a:solidFill>
                  <a:latin typeface="Verdana" pitchFamily="34" charset="0"/>
                </a:rPr>
                <a:t>+</a:t>
              </a:r>
              <a:r>
                <a:rPr lang="en-GB" sz="2400" i="1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sz="2400" i="1" baseline="-25000">
                  <a:solidFill>
                    <a:srgbClr val="66FFFF"/>
                  </a:solidFill>
                  <a:latin typeface="Verdana" pitchFamily="34" charset="0"/>
                </a:rPr>
                <a:t>o(sat</a:t>
              </a:r>
              <a:r>
                <a:rPr lang="en-GB" sz="2000" i="1" baseline="-25000">
                  <a:solidFill>
                    <a:srgbClr val="66FFFF"/>
                  </a:solidFill>
                  <a:latin typeface="Verdana" pitchFamily="34" charset="0"/>
                </a:rPr>
                <a:t>)</a:t>
              </a:r>
              <a:endParaRPr lang="en-GB" sz="2000" i="1">
                <a:solidFill>
                  <a:srgbClr val="66FFFF"/>
                </a:solidFill>
                <a:latin typeface="Verdana" pitchFamily="34" charset="0"/>
              </a:endParaRPr>
            </a:p>
          </p:txBody>
        </p:sp>
        <p:sp>
          <p:nvSpPr>
            <p:cNvPr id="15406" name="Line 39"/>
            <p:cNvSpPr>
              <a:spLocks noChangeShapeType="1"/>
            </p:cNvSpPr>
            <p:nvPr/>
          </p:nvSpPr>
          <p:spPr bwMode="auto">
            <a:xfrm flipV="1">
              <a:off x="556" y="2905"/>
              <a:ext cx="0" cy="66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07" name="Text Box 40"/>
            <p:cNvSpPr txBox="1">
              <a:spLocks noChangeArrowheads="1"/>
            </p:cNvSpPr>
            <p:nvPr/>
          </p:nvSpPr>
          <p:spPr bwMode="auto">
            <a:xfrm>
              <a:off x="286" y="3117"/>
              <a:ext cx="49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UTP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5408" name="Text Box 80"/>
            <p:cNvSpPr txBox="1">
              <a:spLocks noChangeArrowheads="1"/>
            </p:cNvSpPr>
            <p:nvPr/>
          </p:nvSpPr>
          <p:spPr bwMode="auto">
            <a:xfrm>
              <a:off x="307" y="3720"/>
              <a:ext cx="175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latin typeface="Times New Roman" pitchFamily="18" charset="0"/>
                </a:rPr>
                <a:t>Output at the maximum positive voltage</a:t>
              </a:r>
            </a:p>
          </p:txBody>
        </p:sp>
        <p:sp>
          <p:nvSpPr>
            <p:cNvPr id="15409" name="AutoShape 93"/>
            <p:cNvSpPr>
              <a:spLocks noChangeArrowheads="1"/>
            </p:cNvSpPr>
            <p:nvPr/>
          </p:nvSpPr>
          <p:spPr bwMode="auto">
            <a:xfrm rot="5400000" flipH="1">
              <a:off x="639" y="1882"/>
              <a:ext cx="795" cy="589"/>
            </a:xfrm>
            <a:prstGeom prst="triangle">
              <a:avLst>
                <a:gd name="adj" fmla="val 50000"/>
              </a:avLst>
            </a:prstGeom>
            <a:solidFill>
              <a:srgbClr val="6600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5410" name="Line 94"/>
            <p:cNvSpPr>
              <a:spLocks noChangeShapeType="1"/>
            </p:cNvSpPr>
            <p:nvPr/>
          </p:nvSpPr>
          <p:spPr bwMode="auto">
            <a:xfrm flipV="1">
              <a:off x="794" y="1978"/>
              <a:ext cx="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11" name="Line 95"/>
            <p:cNvSpPr>
              <a:spLocks noChangeShapeType="1"/>
            </p:cNvSpPr>
            <p:nvPr/>
          </p:nvSpPr>
          <p:spPr bwMode="auto">
            <a:xfrm>
              <a:off x="1319" y="2175"/>
              <a:ext cx="4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12" name="Line 96"/>
            <p:cNvSpPr>
              <a:spLocks noChangeShapeType="1"/>
            </p:cNvSpPr>
            <p:nvPr/>
          </p:nvSpPr>
          <p:spPr bwMode="auto">
            <a:xfrm flipV="1">
              <a:off x="1026" y="1752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13" name="Line 97"/>
            <p:cNvSpPr>
              <a:spLocks noChangeShapeType="1"/>
            </p:cNvSpPr>
            <p:nvPr/>
          </p:nvSpPr>
          <p:spPr bwMode="auto">
            <a:xfrm>
              <a:off x="1020" y="238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14" name="Text Box 98"/>
            <p:cNvSpPr txBox="1">
              <a:spLocks noChangeArrowheads="1"/>
            </p:cNvSpPr>
            <p:nvPr/>
          </p:nvSpPr>
          <p:spPr bwMode="auto">
            <a:xfrm>
              <a:off x="734" y="2183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800" b="1" i="1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5415" name="Text Box 100"/>
            <p:cNvSpPr txBox="1">
              <a:spLocks noChangeArrowheads="1"/>
            </p:cNvSpPr>
            <p:nvPr/>
          </p:nvSpPr>
          <p:spPr bwMode="auto">
            <a:xfrm>
              <a:off x="1050" y="2452"/>
              <a:ext cx="4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-V</a:t>
              </a:r>
              <a:r>
                <a:rPr lang="en-GB" b="1" i="1" baseline="-25000">
                  <a:latin typeface="Times New Roman" pitchFamily="18" charset="0"/>
                </a:rPr>
                <a:t>S</a:t>
              </a:r>
              <a:endParaRPr lang="en-GB" b="1" i="1">
                <a:latin typeface="Times New Roman" pitchFamily="18" charset="0"/>
              </a:endParaRPr>
            </a:p>
          </p:txBody>
        </p:sp>
        <p:sp>
          <p:nvSpPr>
            <p:cNvPr id="15416" name="Text Box 101"/>
            <p:cNvSpPr txBox="1">
              <a:spLocks noChangeArrowheads="1"/>
            </p:cNvSpPr>
            <p:nvPr/>
          </p:nvSpPr>
          <p:spPr bwMode="auto">
            <a:xfrm>
              <a:off x="1043" y="168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+V</a:t>
              </a:r>
              <a:r>
                <a:rPr lang="en-GB" b="1" i="1" baseline="-25000">
                  <a:latin typeface="Times New Roman" pitchFamily="18" charset="0"/>
                </a:rPr>
                <a:t>S</a:t>
              </a:r>
              <a:endParaRPr lang="en-GB" b="1" i="1">
                <a:latin typeface="Times New Roman" pitchFamily="18" charset="0"/>
              </a:endParaRPr>
            </a:p>
          </p:txBody>
        </p:sp>
        <p:sp>
          <p:nvSpPr>
            <p:cNvPr id="15417" name="Freeform 103"/>
            <p:cNvSpPr>
              <a:spLocks/>
            </p:cNvSpPr>
            <p:nvPr/>
          </p:nvSpPr>
          <p:spPr bwMode="auto">
            <a:xfrm rot="-5469955">
              <a:off x="1345" y="3057"/>
              <a:ext cx="286" cy="150"/>
            </a:xfrm>
            <a:custGeom>
              <a:avLst/>
              <a:gdLst>
                <a:gd name="T0" fmla="*/ 0 w 2280"/>
                <a:gd name="T1" fmla="*/ 76 h 590"/>
                <a:gd name="T2" fmla="*/ 19 w 2280"/>
                <a:gd name="T3" fmla="*/ 3 h 590"/>
                <a:gd name="T4" fmla="*/ 58 w 2280"/>
                <a:gd name="T5" fmla="*/ 142 h 590"/>
                <a:gd name="T6" fmla="*/ 89 w 2280"/>
                <a:gd name="T7" fmla="*/ 0 h 590"/>
                <a:gd name="T8" fmla="*/ 127 w 2280"/>
                <a:gd name="T9" fmla="*/ 145 h 590"/>
                <a:gd name="T10" fmla="*/ 161 w 2280"/>
                <a:gd name="T11" fmla="*/ 0 h 590"/>
                <a:gd name="T12" fmla="*/ 201 w 2280"/>
                <a:gd name="T13" fmla="*/ 142 h 590"/>
                <a:gd name="T14" fmla="*/ 230 w 2280"/>
                <a:gd name="T15" fmla="*/ 3 h 590"/>
                <a:gd name="T16" fmla="*/ 266 w 2280"/>
                <a:gd name="T17" fmla="*/ 150 h 590"/>
                <a:gd name="T18" fmla="*/ 286 w 2280"/>
                <a:gd name="T19" fmla="*/ 6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18" name="Line 104"/>
            <p:cNvSpPr>
              <a:spLocks noChangeShapeType="1"/>
            </p:cNvSpPr>
            <p:nvPr/>
          </p:nvSpPr>
          <p:spPr bwMode="auto">
            <a:xfrm>
              <a:off x="1479" y="3274"/>
              <a:ext cx="1" cy="21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5419" name="Group 105"/>
            <p:cNvGrpSpPr>
              <a:grpSpLocks/>
            </p:cNvGrpSpPr>
            <p:nvPr/>
          </p:nvGrpSpPr>
          <p:grpSpPr bwMode="auto">
            <a:xfrm>
              <a:off x="1403" y="3482"/>
              <a:ext cx="152" cy="82"/>
              <a:chOff x="3032" y="2512"/>
              <a:chExt cx="192" cy="108"/>
            </a:xfrm>
          </p:grpSpPr>
          <p:sp>
            <p:nvSpPr>
              <p:cNvPr id="15427" name="Line 106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28" name="Line 107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29" name="Line 108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5420" name="Text Box 116"/>
            <p:cNvSpPr txBox="1">
              <a:spLocks noChangeArrowheads="1"/>
            </p:cNvSpPr>
            <p:nvPr/>
          </p:nvSpPr>
          <p:spPr bwMode="auto">
            <a:xfrm>
              <a:off x="1560" y="2959"/>
              <a:ext cx="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lang="en-GB" sz="2000" b="1" i="1" baseline="-2500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endParaRPr lang="en-GB" sz="20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5421" name="Freeform 121"/>
            <p:cNvSpPr>
              <a:spLocks/>
            </p:cNvSpPr>
            <p:nvPr/>
          </p:nvSpPr>
          <p:spPr bwMode="auto">
            <a:xfrm rot="-5469955">
              <a:off x="1351" y="2445"/>
              <a:ext cx="286" cy="150"/>
            </a:xfrm>
            <a:custGeom>
              <a:avLst/>
              <a:gdLst>
                <a:gd name="T0" fmla="*/ 0 w 2280"/>
                <a:gd name="T1" fmla="*/ 76 h 590"/>
                <a:gd name="T2" fmla="*/ 19 w 2280"/>
                <a:gd name="T3" fmla="*/ 3 h 590"/>
                <a:gd name="T4" fmla="*/ 58 w 2280"/>
                <a:gd name="T5" fmla="*/ 142 h 590"/>
                <a:gd name="T6" fmla="*/ 89 w 2280"/>
                <a:gd name="T7" fmla="*/ 0 h 590"/>
                <a:gd name="T8" fmla="*/ 127 w 2280"/>
                <a:gd name="T9" fmla="*/ 145 h 590"/>
                <a:gd name="T10" fmla="*/ 161 w 2280"/>
                <a:gd name="T11" fmla="*/ 0 h 590"/>
                <a:gd name="T12" fmla="*/ 201 w 2280"/>
                <a:gd name="T13" fmla="*/ 142 h 590"/>
                <a:gd name="T14" fmla="*/ 230 w 2280"/>
                <a:gd name="T15" fmla="*/ 3 h 590"/>
                <a:gd name="T16" fmla="*/ 266 w 2280"/>
                <a:gd name="T17" fmla="*/ 150 h 590"/>
                <a:gd name="T18" fmla="*/ 286 w 2280"/>
                <a:gd name="T19" fmla="*/ 6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22" name="Line 122"/>
            <p:cNvSpPr>
              <a:spLocks noChangeShapeType="1"/>
            </p:cNvSpPr>
            <p:nvPr/>
          </p:nvSpPr>
          <p:spPr bwMode="auto">
            <a:xfrm flipV="1">
              <a:off x="1496" y="2171"/>
              <a:ext cx="0" cy="1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23" name="Line 123"/>
            <p:cNvSpPr>
              <a:spLocks noChangeShapeType="1"/>
            </p:cNvSpPr>
            <p:nvPr/>
          </p:nvSpPr>
          <p:spPr bwMode="auto">
            <a:xfrm>
              <a:off x="1484" y="2675"/>
              <a:ext cx="0" cy="3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24" name="Text Box 124"/>
            <p:cNvSpPr txBox="1">
              <a:spLocks noChangeArrowheads="1"/>
            </p:cNvSpPr>
            <p:nvPr/>
          </p:nvSpPr>
          <p:spPr bwMode="auto">
            <a:xfrm>
              <a:off x="1572" y="2335"/>
              <a:ext cx="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lang="en-GB" sz="2000" b="1" i="1" baseline="-25000">
                  <a:solidFill>
                    <a:srgbClr val="FFFF00"/>
                  </a:solidFill>
                  <a:latin typeface="Times New Roman" pitchFamily="18" charset="0"/>
                </a:rPr>
                <a:t>1</a:t>
              </a:r>
              <a:endParaRPr lang="en-GB" sz="20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5425" name="Freeform 125"/>
            <p:cNvSpPr>
              <a:spLocks/>
            </p:cNvSpPr>
            <p:nvPr/>
          </p:nvSpPr>
          <p:spPr bwMode="auto">
            <a:xfrm>
              <a:off x="530" y="2393"/>
              <a:ext cx="954" cy="438"/>
            </a:xfrm>
            <a:custGeom>
              <a:avLst/>
              <a:gdLst>
                <a:gd name="T0" fmla="*/ 198 w 954"/>
                <a:gd name="T1" fmla="*/ 0 h 420"/>
                <a:gd name="T2" fmla="*/ 0 w 954"/>
                <a:gd name="T3" fmla="*/ 0 h 420"/>
                <a:gd name="T4" fmla="*/ 0 w 954"/>
                <a:gd name="T5" fmla="*/ 438 h 420"/>
                <a:gd name="T6" fmla="*/ 954 w 954"/>
                <a:gd name="T7" fmla="*/ 438 h 4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4" h="420">
                  <a:moveTo>
                    <a:pt x="198" y="0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954" y="42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26" name="Line 126"/>
            <p:cNvSpPr>
              <a:spLocks noChangeShapeType="1"/>
            </p:cNvSpPr>
            <p:nvPr/>
          </p:nvSpPr>
          <p:spPr bwMode="auto">
            <a:xfrm flipH="1">
              <a:off x="362" y="1976"/>
              <a:ext cx="381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62984" name="Group 168"/>
          <p:cNvGrpSpPr>
            <a:grpSpLocks/>
          </p:cNvGrpSpPr>
          <p:nvPr/>
        </p:nvGrpSpPr>
        <p:grpSpPr bwMode="auto">
          <a:xfrm>
            <a:off x="3729038" y="2251075"/>
            <a:ext cx="5414962" cy="4346575"/>
            <a:chOff x="2349" y="1418"/>
            <a:chExt cx="3411" cy="2738"/>
          </a:xfrm>
        </p:grpSpPr>
        <p:sp>
          <p:nvSpPr>
            <p:cNvPr id="15368" name="Text Box 155"/>
            <p:cNvSpPr txBox="1">
              <a:spLocks noChangeArrowheads="1"/>
            </p:cNvSpPr>
            <p:nvPr/>
          </p:nvSpPr>
          <p:spPr bwMode="auto">
            <a:xfrm>
              <a:off x="4974" y="2519"/>
              <a:ext cx="7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66FFFF"/>
                  </a:solidFill>
                  <a:latin typeface="Verdana" pitchFamily="34" charset="0"/>
                </a:rPr>
                <a:t>-V</a:t>
              </a:r>
              <a:r>
                <a:rPr lang="en-GB" sz="2400" i="1" baseline="-25000">
                  <a:solidFill>
                    <a:srgbClr val="66FFFF"/>
                  </a:solidFill>
                  <a:latin typeface="Verdana" pitchFamily="34" charset="0"/>
                </a:rPr>
                <a:t>o(sat)</a:t>
              </a:r>
              <a:endParaRPr lang="en-GB" sz="2400" i="1">
                <a:solidFill>
                  <a:srgbClr val="66FFFF"/>
                </a:solidFill>
                <a:latin typeface="Verdana" pitchFamily="34" charset="0"/>
              </a:endParaRPr>
            </a:p>
          </p:txBody>
        </p:sp>
        <p:grpSp>
          <p:nvGrpSpPr>
            <p:cNvPr id="15369" name="Group 167"/>
            <p:cNvGrpSpPr>
              <a:grpSpLocks/>
            </p:cNvGrpSpPr>
            <p:nvPr/>
          </p:nvGrpSpPr>
          <p:grpSpPr bwMode="auto">
            <a:xfrm>
              <a:off x="2349" y="1650"/>
              <a:ext cx="1220" cy="588"/>
              <a:chOff x="2259" y="1650"/>
              <a:chExt cx="1220" cy="588"/>
            </a:xfrm>
          </p:grpSpPr>
          <p:grpSp>
            <p:nvGrpSpPr>
              <p:cNvPr id="15398" name="Group 156"/>
              <p:cNvGrpSpPr>
                <a:grpSpLocks/>
              </p:cNvGrpSpPr>
              <p:nvPr/>
            </p:nvGrpSpPr>
            <p:grpSpPr bwMode="auto">
              <a:xfrm>
                <a:off x="2612" y="1745"/>
                <a:ext cx="774" cy="493"/>
                <a:chOff x="2964" y="2153"/>
                <a:chExt cx="1296" cy="805"/>
              </a:xfrm>
            </p:grpSpPr>
            <p:sp>
              <p:nvSpPr>
                <p:cNvPr id="15402" name="Freeform 157"/>
                <p:cNvSpPr>
                  <a:spLocks/>
                </p:cNvSpPr>
                <p:nvPr/>
              </p:nvSpPr>
              <p:spPr bwMode="auto">
                <a:xfrm>
                  <a:off x="2964" y="2153"/>
                  <a:ext cx="647" cy="406"/>
                </a:xfrm>
                <a:custGeom>
                  <a:avLst/>
                  <a:gdLst>
                    <a:gd name="T0" fmla="*/ 0 w 1068"/>
                    <a:gd name="T1" fmla="*/ 400 h 415"/>
                    <a:gd name="T2" fmla="*/ 316 w 1068"/>
                    <a:gd name="T3" fmla="*/ 1 h 415"/>
                    <a:gd name="T4" fmla="*/ 647 w 1068"/>
                    <a:gd name="T5" fmla="*/ 406 h 4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68" h="415">
                      <a:moveTo>
                        <a:pt x="0" y="409"/>
                      </a:moveTo>
                      <a:cubicBezTo>
                        <a:pt x="172" y="204"/>
                        <a:pt x="344" y="0"/>
                        <a:pt x="522" y="1"/>
                      </a:cubicBezTo>
                      <a:cubicBezTo>
                        <a:pt x="700" y="2"/>
                        <a:pt x="884" y="208"/>
                        <a:pt x="1068" y="4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403" name="Freeform 158"/>
                <p:cNvSpPr>
                  <a:spLocks/>
                </p:cNvSpPr>
                <p:nvPr/>
              </p:nvSpPr>
              <p:spPr bwMode="auto">
                <a:xfrm flipV="1">
                  <a:off x="3614" y="2552"/>
                  <a:ext cx="646" cy="406"/>
                </a:xfrm>
                <a:custGeom>
                  <a:avLst/>
                  <a:gdLst>
                    <a:gd name="T0" fmla="*/ 0 w 1068"/>
                    <a:gd name="T1" fmla="*/ 400 h 415"/>
                    <a:gd name="T2" fmla="*/ 316 w 1068"/>
                    <a:gd name="T3" fmla="*/ 1 h 415"/>
                    <a:gd name="T4" fmla="*/ 646 w 1068"/>
                    <a:gd name="T5" fmla="*/ 406 h 41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068" h="415">
                      <a:moveTo>
                        <a:pt x="0" y="409"/>
                      </a:moveTo>
                      <a:cubicBezTo>
                        <a:pt x="172" y="204"/>
                        <a:pt x="344" y="0"/>
                        <a:pt x="522" y="1"/>
                      </a:cubicBezTo>
                      <a:cubicBezTo>
                        <a:pt x="700" y="2"/>
                        <a:pt x="884" y="208"/>
                        <a:pt x="1068" y="4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5399" name="Line 159"/>
              <p:cNvSpPr>
                <a:spLocks noChangeShapeType="1"/>
              </p:cNvSpPr>
              <p:nvPr/>
            </p:nvSpPr>
            <p:spPr bwMode="auto">
              <a:xfrm>
                <a:off x="2453" y="1979"/>
                <a:ext cx="1026" cy="0"/>
              </a:xfrm>
              <a:prstGeom prst="line">
                <a:avLst/>
              </a:prstGeom>
              <a:noFill/>
              <a:ln w="12700">
                <a:solidFill>
                  <a:srgbClr val="CC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0" name="Freeform 160"/>
              <p:cNvSpPr>
                <a:spLocks/>
              </p:cNvSpPr>
              <p:nvPr/>
            </p:nvSpPr>
            <p:spPr bwMode="auto">
              <a:xfrm>
                <a:off x="2609" y="1839"/>
                <a:ext cx="87" cy="156"/>
              </a:xfrm>
              <a:custGeom>
                <a:avLst/>
                <a:gdLst>
                  <a:gd name="T0" fmla="*/ 0 w 87"/>
                  <a:gd name="T1" fmla="*/ 156 h 156"/>
                  <a:gd name="T2" fmla="*/ 87 w 87"/>
                  <a:gd name="T3" fmla="*/ 0 h 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7" h="156">
                    <a:moveTo>
                      <a:pt x="0" y="156"/>
                    </a:moveTo>
                    <a:cubicBezTo>
                      <a:pt x="0" y="156"/>
                      <a:pt x="43" y="78"/>
                      <a:pt x="87" y="0"/>
                    </a:cubicBezTo>
                  </a:path>
                </a:pathLst>
              </a:custGeom>
              <a:noFill/>
              <a:ln w="28575" cap="flat" cmpd="sng">
                <a:solidFill>
                  <a:srgbClr val="FF66CC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01" name="Text Box 161"/>
              <p:cNvSpPr txBox="1">
                <a:spLocks noChangeArrowheads="1"/>
              </p:cNvSpPr>
              <p:nvPr/>
            </p:nvSpPr>
            <p:spPr bwMode="auto">
              <a:xfrm>
                <a:off x="2259" y="1650"/>
                <a:ext cx="3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b="1" i="1">
                    <a:solidFill>
                      <a:srgbClr val="FF66CC"/>
                    </a:solidFill>
                    <a:latin typeface="Times New Roman" pitchFamily="18" charset="0"/>
                  </a:rPr>
                  <a:t>V</a:t>
                </a:r>
                <a:r>
                  <a:rPr lang="en-GB" b="1" i="1" baseline="-25000">
                    <a:solidFill>
                      <a:srgbClr val="FF66CC"/>
                    </a:solidFill>
                    <a:latin typeface="Times New Roman" pitchFamily="18" charset="0"/>
                  </a:rPr>
                  <a:t>UTP</a:t>
                </a:r>
                <a:endParaRPr lang="en-GB" b="1" i="1">
                  <a:solidFill>
                    <a:srgbClr val="FF66C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5370" name="Text Box 162"/>
            <p:cNvSpPr txBox="1">
              <a:spLocks noChangeArrowheads="1"/>
            </p:cNvSpPr>
            <p:nvPr/>
          </p:nvSpPr>
          <p:spPr bwMode="auto">
            <a:xfrm>
              <a:off x="4660" y="1561"/>
              <a:ext cx="9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rgbClr val="66FFFF"/>
                  </a:solidFill>
                  <a:latin typeface="Verdana" pitchFamily="34" charset="0"/>
                </a:rPr>
                <a:t>+V</a:t>
              </a:r>
              <a:r>
                <a:rPr lang="en-GB" sz="2400" i="1" baseline="-25000">
                  <a:solidFill>
                    <a:srgbClr val="66FFFF"/>
                  </a:solidFill>
                  <a:latin typeface="Verdana" pitchFamily="34" charset="0"/>
                </a:rPr>
                <a:t>o(sat)</a:t>
              </a:r>
              <a:endParaRPr lang="en-GB" sz="2400" i="1">
                <a:solidFill>
                  <a:srgbClr val="66FFFF"/>
                </a:solidFill>
                <a:latin typeface="Verdana" pitchFamily="34" charset="0"/>
              </a:endParaRPr>
            </a:p>
          </p:txBody>
        </p:sp>
        <p:sp>
          <p:nvSpPr>
            <p:cNvPr id="15371" name="Freeform 163"/>
            <p:cNvSpPr>
              <a:spLocks/>
            </p:cNvSpPr>
            <p:nvPr/>
          </p:nvSpPr>
          <p:spPr bwMode="auto">
            <a:xfrm>
              <a:off x="5145" y="1908"/>
              <a:ext cx="327" cy="699"/>
            </a:xfrm>
            <a:custGeom>
              <a:avLst/>
              <a:gdLst>
                <a:gd name="T0" fmla="*/ 0 w 327"/>
                <a:gd name="T1" fmla="*/ 0 h 699"/>
                <a:gd name="T2" fmla="*/ 186 w 327"/>
                <a:gd name="T3" fmla="*/ 0 h 699"/>
                <a:gd name="T4" fmla="*/ 186 w 327"/>
                <a:gd name="T5" fmla="*/ 699 h 699"/>
                <a:gd name="T6" fmla="*/ 327 w 327"/>
                <a:gd name="T7" fmla="*/ 699 h 6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7" h="699">
                  <a:moveTo>
                    <a:pt x="0" y="0"/>
                  </a:moveTo>
                  <a:lnTo>
                    <a:pt x="186" y="0"/>
                  </a:lnTo>
                  <a:lnTo>
                    <a:pt x="186" y="699"/>
                  </a:lnTo>
                  <a:lnTo>
                    <a:pt x="327" y="699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5372" name="Group 166"/>
            <p:cNvGrpSpPr>
              <a:grpSpLocks/>
            </p:cNvGrpSpPr>
            <p:nvPr/>
          </p:nvGrpSpPr>
          <p:grpSpPr bwMode="auto">
            <a:xfrm>
              <a:off x="2915" y="1418"/>
              <a:ext cx="2793" cy="2738"/>
              <a:chOff x="2834" y="1418"/>
              <a:chExt cx="2793" cy="2738"/>
            </a:xfrm>
          </p:grpSpPr>
          <p:sp>
            <p:nvSpPr>
              <p:cNvPr id="15373" name="Text Box 129"/>
              <p:cNvSpPr txBox="1">
                <a:spLocks noChangeArrowheads="1"/>
              </p:cNvSpPr>
              <p:nvPr/>
            </p:nvSpPr>
            <p:spPr bwMode="auto">
              <a:xfrm>
                <a:off x="3045" y="1418"/>
                <a:ext cx="5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 i="1">
                    <a:solidFill>
                      <a:srgbClr val="66FFFF"/>
                    </a:solidFill>
                    <a:latin typeface="Verdana" pitchFamily="34" charset="0"/>
                  </a:rPr>
                  <a:t>V</a:t>
                </a:r>
                <a:r>
                  <a:rPr lang="en-GB" sz="2800" i="1" baseline="-25000">
                    <a:solidFill>
                      <a:srgbClr val="66FFFF"/>
                    </a:solidFill>
                    <a:latin typeface="Verdana" pitchFamily="34" charset="0"/>
                  </a:rPr>
                  <a:t>in</a:t>
                </a:r>
                <a:endParaRPr lang="en-GB" sz="2800" i="1">
                  <a:solidFill>
                    <a:srgbClr val="66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5374" name="Line 131"/>
              <p:cNvSpPr>
                <a:spLocks noChangeShapeType="1"/>
              </p:cNvSpPr>
              <p:nvPr/>
            </p:nvSpPr>
            <p:spPr bwMode="auto">
              <a:xfrm flipV="1">
                <a:off x="3458" y="2757"/>
                <a:ext cx="0" cy="666"/>
              </a:xfrm>
              <a:prstGeom prst="line">
                <a:avLst/>
              </a:prstGeom>
              <a:noFill/>
              <a:ln w="12700">
                <a:solidFill>
                  <a:srgbClr val="FFFF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75" name="Text Box 132"/>
              <p:cNvSpPr txBox="1">
                <a:spLocks noChangeArrowheads="1"/>
              </p:cNvSpPr>
              <p:nvPr/>
            </p:nvSpPr>
            <p:spPr bwMode="auto">
              <a:xfrm>
                <a:off x="3188" y="2969"/>
                <a:ext cx="492" cy="28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400" b="1" i="1">
                    <a:solidFill>
                      <a:schemeClr val="bg1"/>
                    </a:solidFill>
                    <a:latin typeface="Times New Roman" pitchFamily="18" charset="0"/>
                  </a:rPr>
                  <a:t>V</a:t>
                </a:r>
                <a:r>
                  <a:rPr lang="en-GB" sz="2400" b="1" i="1" baseline="-25000">
                    <a:solidFill>
                      <a:schemeClr val="bg1"/>
                    </a:solidFill>
                    <a:latin typeface="Times New Roman" pitchFamily="18" charset="0"/>
                  </a:rPr>
                  <a:t>UTP</a:t>
                </a:r>
                <a:endParaRPr lang="en-GB" sz="2400" b="1" i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76" name="AutoShape 134"/>
              <p:cNvSpPr>
                <a:spLocks noChangeArrowheads="1"/>
              </p:cNvSpPr>
              <p:nvPr/>
            </p:nvSpPr>
            <p:spPr bwMode="auto">
              <a:xfrm rot="5400000" flipH="1">
                <a:off x="3541" y="1734"/>
                <a:ext cx="795" cy="589"/>
              </a:xfrm>
              <a:prstGeom prst="triangle">
                <a:avLst>
                  <a:gd name="adj" fmla="val 50000"/>
                </a:avLst>
              </a:prstGeom>
              <a:solidFill>
                <a:srgbClr val="6600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b="1" i="1">
                  <a:latin typeface="Times New Roman" pitchFamily="18" charset="0"/>
                </a:endParaRPr>
              </a:p>
            </p:txBody>
          </p:sp>
          <p:sp>
            <p:nvSpPr>
              <p:cNvPr id="15377" name="Line 135"/>
              <p:cNvSpPr>
                <a:spLocks noChangeShapeType="1"/>
              </p:cNvSpPr>
              <p:nvPr/>
            </p:nvSpPr>
            <p:spPr bwMode="auto">
              <a:xfrm flipV="1">
                <a:off x="3696" y="1830"/>
                <a:ext cx="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78" name="Line 136"/>
              <p:cNvSpPr>
                <a:spLocks noChangeShapeType="1"/>
              </p:cNvSpPr>
              <p:nvPr/>
            </p:nvSpPr>
            <p:spPr bwMode="auto">
              <a:xfrm>
                <a:off x="4221" y="2027"/>
                <a:ext cx="47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79" name="Line 137"/>
              <p:cNvSpPr>
                <a:spLocks noChangeShapeType="1"/>
              </p:cNvSpPr>
              <p:nvPr/>
            </p:nvSpPr>
            <p:spPr bwMode="auto">
              <a:xfrm flipV="1">
                <a:off x="3928" y="1604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80" name="Line 138"/>
              <p:cNvSpPr>
                <a:spLocks noChangeShapeType="1"/>
              </p:cNvSpPr>
              <p:nvPr/>
            </p:nvSpPr>
            <p:spPr bwMode="auto">
              <a:xfrm>
                <a:off x="3922" y="2238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81" name="Text Box 139"/>
              <p:cNvSpPr txBox="1">
                <a:spLocks noChangeArrowheads="1"/>
              </p:cNvSpPr>
              <p:nvPr/>
            </p:nvSpPr>
            <p:spPr bwMode="auto">
              <a:xfrm>
                <a:off x="3636" y="203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800" b="1" i="1">
                    <a:solidFill>
                      <a:srgbClr val="FFFF00"/>
                    </a:solidFill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15382" name="Text Box 140"/>
              <p:cNvSpPr txBox="1">
                <a:spLocks noChangeArrowheads="1"/>
              </p:cNvSpPr>
              <p:nvPr/>
            </p:nvSpPr>
            <p:spPr bwMode="auto">
              <a:xfrm>
                <a:off x="3952" y="2304"/>
                <a:ext cx="41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b="1" i="1">
                    <a:latin typeface="Times New Roman" pitchFamily="18" charset="0"/>
                  </a:rPr>
                  <a:t>-V</a:t>
                </a:r>
                <a:r>
                  <a:rPr lang="en-GB" b="1" i="1" baseline="-25000">
                    <a:latin typeface="Times New Roman" pitchFamily="18" charset="0"/>
                  </a:rPr>
                  <a:t>S</a:t>
                </a:r>
                <a:endParaRPr lang="en-GB" b="1" i="1">
                  <a:latin typeface="Times New Roman" pitchFamily="18" charset="0"/>
                </a:endParaRPr>
              </a:p>
            </p:txBody>
          </p:sp>
          <p:sp>
            <p:nvSpPr>
              <p:cNvPr id="15383" name="Text Box 141"/>
              <p:cNvSpPr txBox="1">
                <a:spLocks noChangeArrowheads="1"/>
              </p:cNvSpPr>
              <p:nvPr/>
            </p:nvSpPr>
            <p:spPr bwMode="auto">
              <a:xfrm>
                <a:off x="3945" y="1537"/>
                <a:ext cx="4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b="1" i="1">
                    <a:latin typeface="Times New Roman" pitchFamily="18" charset="0"/>
                  </a:rPr>
                  <a:t>+V</a:t>
                </a:r>
                <a:r>
                  <a:rPr lang="en-GB" b="1" i="1" baseline="-25000">
                    <a:latin typeface="Times New Roman" pitchFamily="18" charset="0"/>
                  </a:rPr>
                  <a:t>S</a:t>
                </a:r>
                <a:endParaRPr lang="en-GB" b="1" i="1">
                  <a:latin typeface="Times New Roman" pitchFamily="18" charset="0"/>
                </a:endParaRPr>
              </a:p>
            </p:txBody>
          </p:sp>
          <p:sp>
            <p:nvSpPr>
              <p:cNvPr id="15384" name="Freeform 142"/>
              <p:cNvSpPr>
                <a:spLocks/>
              </p:cNvSpPr>
              <p:nvPr/>
            </p:nvSpPr>
            <p:spPr bwMode="auto">
              <a:xfrm rot="-5469955">
                <a:off x="4247" y="2909"/>
                <a:ext cx="286" cy="150"/>
              </a:xfrm>
              <a:custGeom>
                <a:avLst/>
                <a:gdLst>
                  <a:gd name="T0" fmla="*/ 0 w 2280"/>
                  <a:gd name="T1" fmla="*/ 76 h 590"/>
                  <a:gd name="T2" fmla="*/ 19 w 2280"/>
                  <a:gd name="T3" fmla="*/ 3 h 590"/>
                  <a:gd name="T4" fmla="*/ 58 w 2280"/>
                  <a:gd name="T5" fmla="*/ 142 h 590"/>
                  <a:gd name="T6" fmla="*/ 89 w 2280"/>
                  <a:gd name="T7" fmla="*/ 0 h 590"/>
                  <a:gd name="T8" fmla="*/ 127 w 2280"/>
                  <a:gd name="T9" fmla="*/ 145 h 590"/>
                  <a:gd name="T10" fmla="*/ 161 w 2280"/>
                  <a:gd name="T11" fmla="*/ 0 h 590"/>
                  <a:gd name="T12" fmla="*/ 201 w 2280"/>
                  <a:gd name="T13" fmla="*/ 142 h 590"/>
                  <a:gd name="T14" fmla="*/ 230 w 2280"/>
                  <a:gd name="T15" fmla="*/ 3 h 590"/>
                  <a:gd name="T16" fmla="*/ 266 w 2280"/>
                  <a:gd name="T17" fmla="*/ 150 h 590"/>
                  <a:gd name="T18" fmla="*/ 286 w 2280"/>
                  <a:gd name="T19" fmla="*/ 66 h 5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80" h="590">
                    <a:moveTo>
                      <a:pt x="0" y="300"/>
                    </a:moveTo>
                    <a:lnTo>
                      <a:pt x="150" y="10"/>
                    </a:lnTo>
                    <a:lnTo>
                      <a:pt x="460" y="560"/>
                    </a:lnTo>
                    <a:lnTo>
                      <a:pt x="710" y="0"/>
                    </a:lnTo>
                    <a:lnTo>
                      <a:pt x="1010" y="570"/>
                    </a:lnTo>
                    <a:lnTo>
                      <a:pt x="1280" y="0"/>
                    </a:lnTo>
                    <a:lnTo>
                      <a:pt x="1600" y="560"/>
                    </a:lnTo>
                    <a:lnTo>
                      <a:pt x="1830" y="10"/>
                    </a:lnTo>
                    <a:lnTo>
                      <a:pt x="2120" y="590"/>
                    </a:lnTo>
                    <a:lnTo>
                      <a:pt x="2280" y="260"/>
                    </a:ln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85" name="Line 143"/>
              <p:cNvSpPr>
                <a:spLocks noChangeShapeType="1"/>
              </p:cNvSpPr>
              <p:nvPr/>
            </p:nvSpPr>
            <p:spPr bwMode="auto">
              <a:xfrm>
                <a:off x="4381" y="3126"/>
                <a:ext cx="1" cy="214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5386" name="Group 144"/>
              <p:cNvGrpSpPr>
                <a:grpSpLocks/>
              </p:cNvGrpSpPr>
              <p:nvPr/>
            </p:nvGrpSpPr>
            <p:grpSpPr bwMode="auto">
              <a:xfrm>
                <a:off x="4305" y="3334"/>
                <a:ext cx="152" cy="82"/>
                <a:chOff x="3032" y="2512"/>
                <a:chExt cx="192" cy="108"/>
              </a:xfrm>
            </p:grpSpPr>
            <p:sp>
              <p:nvSpPr>
                <p:cNvPr id="15395" name="Line 145"/>
                <p:cNvSpPr>
                  <a:spLocks noChangeShapeType="1"/>
                </p:cNvSpPr>
                <p:nvPr/>
              </p:nvSpPr>
              <p:spPr bwMode="auto">
                <a:xfrm>
                  <a:off x="3032" y="25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396" name="Line 146"/>
                <p:cNvSpPr>
                  <a:spLocks noChangeShapeType="1"/>
                </p:cNvSpPr>
                <p:nvPr/>
              </p:nvSpPr>
              <p:spPr bwMode="auto">
                <a:xfrm>
                  <a:off x="3063" y="2561"/>
                  <a:ext cx="130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397" name="Line 147"/>
                <p:cNvSpPr>
                  <a:spLocks noChangeShapeType="1"/>
                </p:cNvSpPr>
                <p:nvPr/>
              </p:nvSpPr>
              <p:spPr bwMode="auto">
                <a:xfrm>
                  <a:off x="3098" y="2620"/>
                  <a:ext cx="60" cy="0"/>
                </a:xfrm>
                <a:prstGeom prst="line">
                  <a:avLst/>
                </a:prstGeom>
                <a:noFill/>
                <a:ln w="571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5387" name="Text Box 148"/>
              <p:cNvSpPr txBox="1">
                <a:spLocks noChangeArrowheads="1"/>
              </p:cNvSpPr>
              <p:nvPr/>
            </p:nvSpPr>
            <p:spPr bwMode="auto">
              <a:xfrm>
                <a:off x="4462" y="2811"/>
                <a:ext cx="3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 b="1" i="1">
                    <a:solidFill>
                      <a:srgbClr val="FFFF00"/>
                    </a:solidFill>
                    <a:latin typeface="Times New Roman" pitchFamily="18" charset="0"/>
                  </a:rPr>
                  <a:t>R</a:t>
                </a:r>
                <a:r>
                  <a:rPr lang="en-GB" sz="2000" b="1" i="1" baseline="-25000">
                    <a:solidFill>
                      <a:srgbClr val="FFFF00"/>
                    </a:solidFill>
                    <a:latin typeface="Times New Roman" pitchFamily="18" charset="0"/>
                  </a:rPr>
                  <a:t>2</a:t>
                </a:r>
                <a:endParaRPr lang="en-GB" sz="2000" b="1" i="1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88" name="Freeform 149"/>
              <p:cNvSpPr>
                <a:spLocks/>
              </p:cNvSpPr>
              <p:nvPr/>
            </p:nvSpPr>
            <p:spPr bwMode="auto">
              <a:xfrm rot="-5469955">
                <a:off x="4253" y="2297"/>
                <a:ext cx="286" cy="150"/>
              </a:xfrm>
              <a:custGeom>
                <a:avLst/>
                <a:gdLst>
                  <a:gd name="T0" fmla="*/ 0 w 2280"/>
                  <a:gd name="T1" fmla="*/ 76 h 590"/>
                  <a:gd name="T2" fmla="*/ 19 w 2280"/>
                  <a:gd name="T3" fmla="*/ 3 h 590"/>
                  <a:gd name="T4" fmla="*/ 58 w 2280"/>
                  <a:gd name="T5" fmla="*/ 142 h 590"/>
                  <a:gd name="T6" fmla="*/ 89 w 2280"/>
                  <a:gd name="T7" fmla="*/ 0 h 590"/>
                  <a:gd name="T8" fmla="*/ 127 w 2280"/>
                  <a:gd name="T9" fmla="*/ 145 h 590"/>
                  <a:gd name="T10" fmla="*/ 161 w 2280"/>
                  <a:gd name="T11" fmla="*/ 0 h 590"/>
                  <a:gd name="T12" fmla="*/ 201 w 2280"/>
                  <a:gd name="T13" fmla="*/ 142 h 590"/>
                  <a:gd name="T14" fmla="*/ 230 w 2280"/>
                  <a:gd name="T15" fmla="*/ 3 h 590"/>
                  <a:gd name="T16" fmla="*/ 266 w 2280"/>
                  <a:gd name="T17" fmla="*/ 150 h 590"/>
                  <a:gd name="T18" fmla="*/ 286 w 2280"/>
                  <a:gd name="T19" fmla="*/ 66 h 5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80" h="590">
                    <a:moveTo>
                      <a:pt x="0" y="300"/>
                    </a:moveTo>
                    <a:lnTo>
                      <a:pt x="150" y="10"/>
                    </a:lnTo>
                    <a:lnTo>
                      <a:pt x="460" y="560"/>
                    </a:lnTo>
                    <a:lnTo>
                      <a:pt x="710" y="0"/>
                    </a:lnTo>
                    <a:lnTo>
                      <a:pt x="1010" y="570"/>
                    </a:lnTo>
                    <a:lnTo>
                      <a:pt x="1280" y="0"/>
                    </a:lnTo>
                    <a:lnTo>
                      <a:pt x="1600" y="560"/>
                    </a:lnTo>
                    <a:lnTo>
                      <a:pt x="1830" y="10"/>
                    </a:lnTo>
                    <a:lnTo>
                      <a:pt x="2120" y="590"/>
                    </a:lnTo>
                    <a:lnTo>
                      <a:pt x="2280" y="260"/>
                    </a:ln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89" name="Line 150"/>
              <p:cNvSpPr>
                <a:spLocks noChangeShapeType="1"/>
              </p:cNvSpPr>
              <p:nvPr/>
            </p:nvSpPr>
            <p:spPr bwMode="auto">
              <a:xfrm flipV="1">
                <a:off x="4398" y="2023"/>
                <a:ext cx="0" cy="198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90" name="Line 151"/>
              <p:cNvSpPr>
                <a:spLocks noChangeShapeType="1"/>
              </p:cNvSpPr>
              <p:nvPr/>
            </p:nvSpPr>
            <p:spPr bwMode="auto">
              <a:xfrm>
                <a:off x="4386" y="2527"/>
                <a:ext cx="0" cy="31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91" name="Text Box 152"/>
              <p:cNvSpPr txBox="1">
                <a:spLocks noChangeArrowheads="1"/>
              </p:cNvSpPr>
              <p:nvPr/>
            </p:nvSpPr>
            <p:spPr bwMode="auto">
              <a:xfrm>
                <a:off x="4474" y="2187"/>
                <a:ext cx="3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 b="1" i="1">
                    <a:solidFill>
                      <a:srgbClr val="FFFF00"/>
                    </a:solidFill>
                    <a:latin typeface="Times New Roman" pitchFamily="18" charset="0"/>
                  </a:rPr>
                  <a:t>R</a:t>
                </a:r>
                <a:r>
                  <a:rPr lang="en-GB" sz="2000" b="1" i="1" baseline="-25000">
                    <a:solidFill>
                      <a:srgbClr val="FFFF00"/>
                    </a:solidFill>
                    <a:latin typeface="Times New Roman" pitchFamily="18" charset="0"/>
                  </a:rPr>
                  <a:t>1</a:t>
                </a:r>
                <a:endParaRPr lang="en-GB" sz="2000" b="1" i="1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92" name="Freeform 153"/>
              <p:cNvSpPr>
                <a:spLocks/>
              </p:cNvSpPr>
              <p:nvPr/>
            </p:nvSpPr>
            <p:spPr bwMode="auto">
              <a:xfrm>
                <a:off x="3432" y="2245"/>
                <a:ext cx="954" cy="438"/>
              </a:xfrm>
              <a:custGeom>
                <a:avLst/>
                <a:gdLst>
                  <a:gd name="T0" fmla="*/ 198 w 954"/>
                  <a:gd name="T1" fmla="*/ 0 h 420"/>
                  <a:gd name="T2" fmla="*/ 0 w 954"/>
                  <a:gd name="T3" fmla="*/ 0 h 420"/>
                  <a:gd name="T4" fmla="*/ 0 w 954"/>
                  <a:gd name="T5" fmla="*/ 438 h 420"/>
                  <a:gd name="T6" fmla="*/ 954 w 954"/>
                  <a:gd name="T7" fmla="*/ 438 h 4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54" h="420">
                    <a:moveTo>
                      <a:pt x="198" y="0"/>
                    </a:moveTo>
                    <a:lnTo>
                      <a:pt x="0" y="0"/>
                    </a:lnTo>
                    <a:lnTo>
                      <a:pt x="0" y="420"/>
                    </a:lnTo>
                    <a:lnTo>
                      <a:pt x="954" y="420"/>
                    </a:lnTo>
                  </a:path>
                </a:pathLst>
              </a:custGeom>
              <a:noFill/>
              <a:ln w="28575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93" name="Line 154"/>
              <p:cNvSpPr>
                <a:spLocks noChangeShapeType="1"/>
              </p:cNvSpPr>
              <p:nvPr/>
            </p:nvSpPr>
            <p:spPr bwMode="auto">
              <a:xfrm flipH="1">
                <a:off x="3264" y="1828"/>
                <a:ext cx="381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94" name="Text Box 164"/>
              <p:cNvSpPr txBox="1">
                <a:spLocks noChangeArrowheads="1"/>
              </p:cNvSpPr>
              <p:nvPr/>
            </p:nvSpPr>
            <p:spPr bwMode="auto">
              <a:xfrm>
                <a:off x="2834" y="3522"/>
                <a:ext cx="2793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2000" b="1" i="1">
                    <a:latin typeface="Times New Roman" pitchFamily="18" charset="0"/>
                  </a:rPr>
                  <a:t>Input exceeds V</a:t>
                </a:r>
                <a:r>
                  <a:rPr lang="en-GB" sz="2000" b="1" i="1" baseline="-25000">
                    <a:latin typeface="Times New Roman" pitchFamily="18" charset="0"/>
                  </a:rPr>
                  <a:t>UTP </a:t>
                </a:r>
                <a:r>
                  <a:rPr lang="en-GB" sz="2000" b="1" i="1">
                    <a:latin typeface="Times New Roman" pitchFamily="18" charset="0"/>
                  </a:rPr>
                  <a:t>, output switches from the maximum positive voltage to the maximum negative voltage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31788" y="174625"/>
            <a:ext cx="82581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200" i="1">
                <a:latin typeface="Verdana" pitchFamily="34" charset="0"/>
              </a:rPr>
              <a:t>When the input voltage exceeds V</a:t>
            </a:r>
            <a:r>
              <a:rPr lang="en-GB" sz="2200" i="1" baseline="-25000">
                <a:latin typeface="Verdana" pitchFamily="34" charset="0"/>
              </a:rPr>
              <a:t>UTP</a:t>
            </a:r>
            <a:r>
              <a:rPr lang="en-GB" sz="2200" i="1">
                <a:latin typeface="Verdana" pitchFamily="34" charset="0"/>
              </a:rPr>
              <a:t>, the output voltage drops to its negative maximum, -V</a:t>
            </a:r>
            <a:r>
              <a:rPr lang="en-GB" sz="2200" i="1" baseline="-25000">
                <a:latin typeface="Verdana" pitchFamily="34" charset="0"/>
              </a:rPr>
              <a:t>o(sat)</a:t>
            </a:r>
          </a:p>
          <a:p>
            <a:pPr eaLnBrk="1" hangingPunct="1">
              <a:buFontTx/>
              <a:buChar char="•"/>
            </a:pPr>
            <a:endParaRPr lang="en-GB" sz="2200" i="1" baseline="-25000">
              <a:latin typeface="Verdana" pitchFamily="34" charset="0"/>
            </a:endParaRP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5008563" y="1103313"/>
          <a:ext cx="37830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4" imgW="1739900" imgH="482600" progId="Equation.3">
                  <p:embed/>
                </p:oleObj>
              </mc:Choice>
              <mc:Fallback>
                <p:oleObj name="Equation" r:id="rId4" imgW="17399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1103313"/>
                        <a:ext cx="3783012" cy="1035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66"/>
          <p:cNvSpPr>
            <a:spLocks noChangeArrowheads="1"/>
          </p:cNvSpPr>
          <p:nvPr/>
        </p:nvSpPr>
        <p:spPr bwMode="auto">
          <a:xfrm>
            <a:off x="322263" y="1014413"/>
            <a:ext cx="423862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63538" indent="-363538">
              <a:buFontTx/>
              <a:buChar char="•"/>
            </a:pPr>
            <a:r>
              <a:rPr lang="en-GB" sz="2200" i="1">
                <a:solidFill>
                  <a:srgbClr val="FFFF00"/>
                </a:solidFill>
                <a:latin typeface="Verdana" pitchFamily="34" charset="0"/>
              </a:rPr>
              <a:t>Now the voltage fed back to the non-inverting input is V</a:t>
            </a:r>
            <a:r>
              <a:rPr lang="en-GB" sz="2200" i="1" baseline="-25000">
                <a:solidFill>
                  <a:srgbClr val="FFFF00"/>
                </a:solidFill>
                <a:latin typeface="Verdana" pitchFamily="34" charset="0"/>
              </a:rPr>
              <a:t>LTP</a:t>
            </a:r>
            <a:r>
              <a:rPr lang="en-GB" sz="2200" i="1">
                <a:solidFill>
                  <a:srgbClr val="FFFF00"/>
                </a:solidFill>
                <a:latin typeface="Verdana" pitchFamily="34" charset="0"/>
              </a:rPr>
              <a:t> expressed as:</a:t>
            </a:r>
          </a:p>
        </p:txBody>
      </p:sp>
      <p:grpSp>
        <p:nvGrpSpPr>
          <p:cNvPr id="16390" name="Group 67"/>
          <p:cNvGrpSpPr>
            <a:grpSpLocks/>
          </p:cNvGrpSpPr>
          <p:nvPr/>
        </p:nvGrpSpPr>
        <p:grpSpPr bwMode="auto">
          <a:xfrm>
            <a:off x="504825" y="2232025"/>
            <a:ext cx="3392488" cy="4391025"/>
            <a:chOff x="133" y="1396"/>
            <a:chExt cx="2137" cy="2766"/>
          </a:xfrm>
        </p:grpSpPr>
        <p:sp>
          <p:nvSpPr>
            <p:cNvPr id="16428" name="Text Box 68"/>
            <p:cNvSpPr txBox="1">
              <a:spLocks noChangeArrowheads="1"/>
            </p:cNvSpPr>
            <p:nvPr/>
          </p:nvSpPr>
          <p:spPr bwMode="auto">
            <a:xfrm>
              <a:off x="133" y="1396"/>
              <a:ext cx="926" cy="28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i="1">
                  <a:solidFill>
                    <a:schemeClr val="bg1"/>
                  </a:solidFill>
                  <a:latin typeface="Verdana" pitchFamily="34" charset="0"/>
                </a:rPr>
                <a:t>V</a:t>
              </a:r>
              <a:r>
                <a:rPr lang="en-GB" sz="2400" i="1" baseline="-25000">
                  <a:solidFill>
                    <a:schemeClr val="bg1"/>
                  </a:solidFill>
                  <a:latin typeface="Verdana" pitchFamily="34" charset="0"/>
                </a:rPr>
                <a:t>in</a:t>
              </a:r>
              <a:r>
                <a:rPr lang="en-GB" sz="2400" i="1">
                  <a:solidFill>
                    <a:schemeClr val="bg1"/>
                  </a:solidFill>
                  <a:latin typeface="Verdana" pitchFamily="34" charset="0"/>
                </a:rPr>
                <a:t>&gt;V</a:t>
              </a:r>
              <a:r>
                <a:rPr lang="en-GB" sz="2400" i="1" baseline="-25000">
                  <a:solidFill>
                    <a:schemeClr val="bg1"/>
                  </a:solidFill>
                  <a:latin typeface="Verdana" pitchFamily="34" charset="0"/>
                </a:rPr>
                <a:t>LTP</a:t>
              </a:r>
              <a:endParaRPr lang="en-GB" sz="2400" i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6429" name="Text Box 69"/>
            <p:cNvSpPr txBox="1">
              <a:spLocks noChangeArrowheads="1"/>
            </p:cNvSpPr>
            <p:nvPr/>
          </p:nvSpPr>
          <p:spPr bwMode="auto">
            <a:xfrm>
              <a:off x="1317" y="1846"/>
              <a:ext cx="9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i="1">
                  <a:solidFill>
                    <a:srgbClr val="66FFFF"/>
                  </a:solidFill>
                  <a:latin typeface="Verdana" pitchFamily="34" charset="0"/>
                </a:rPr>
                <a:t>-</a:t>
              </a:r>
              <a:r>
                <a:rPr lang="en-GB" sz="2400" i="1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sz="2400" i="1" baseline="-25000">
                  <a:solidFill>
                    <a:srgbClr val="66FFFF"/>
                  </a:solidFill>
                  <a:latin typeface="Verdana" pitchFamily="34" charset="0"/>
                </a:rPr>
                <a:t>o(sat</a:t>
              </a:r>
              <a:r>
                <a:rPr lang="en-GB" sz="2000" i="1" baseline="-25000">
                  <a:solidFill>
                    <a:srgbClr val="66FFFF"/>
                  </a:solidFill>
                  <a:latin typeface="Verdana" pitchFamily="34" charset="0"/>
                </a:rPr>
                <a:t>)</a:t>
              </a:r>
              <a:endParaRPr lang="en-GB" sz="2000" i="1">
                <a:solidFill>
                  <a:srgbClr val="66FFFF"/>
                </a:solidFill>
                <a:latin typeface="Verdana" pitchFamily="34" charset="0"/>
              </a:endParaRPr>
            </a:p>
          </p:txBody>
        </p:sp>
        <p:sp>
          <p:nvSpPr>
            <p:cNvPr id="16430" name="Line 70"/>
            <p:cNvSpPr>
              <a:spLocks noChangeShapeType="1"/>
            </p:cNvSpPr>
            <p:nvPr/>
          </p:nvSpPr>
          <p:spPr bwMode="auto">
            <a:xfrm flipV="1">
              <a:off x="556" y="2905"/>
              <a:ext cx="0" cy="66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1" name="Text Box 71"/>
            <p:cNvSpPr txBox="1">
              <a:spLocks noChangeArrowheads="1"/>
            </p:cNvSpPr>
            <p:nvPr/>
          </p:nvSpPr>
          <p:spPr bwMode="auto">
            <a:xfrm>
              <a:off x="293" y="3117"/>
              <a:ext cx="47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LTP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432" name="Text Box 72"/>
            <p:cNvSpPr txBox="1">
              <a:spLocks noChangeArrowheads="1"/>
            </p:cNvSpPr>
            <p:nvPr/>
          </p:nvSpPr>
          <p:spPr bwMode="auto">
            <a:xfrm>
              <a:off x="307" y="3720"/>
              <a:ext cx="175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latin typeface="Times New Roman" pitchFamily="18" charset="0"/>
                </a:rPr>
                <a:t>Output at the maximum negative voltage</a:t>
              </a:r>
            </a:p>
          </p:txBody>
        </p:sp>
        <p:sp>
          <p:nvSpPr>
            <p:cNvPr id="16433" name="AutoShape 73"/>
            <p:cNvSpPr>
              <a:spLocks noChangeArrowheads="1"/>
            </p:cNvSpPr>
            <p:nvPr/>
          </p:nvSpPr>
          <p:spPr bwMode="auto">
            <a:xfrm rot="5400000" flipH="1">
              <a:off x="639" y="1882"/>
              <a:ext cx="795" cy="589"/>
            </a:xfrm>
            <a:prstGeom prst="triangle">
              <a:avLst>
                <a:gd name="adj" fmla="val 50000"/>
              </a:avLst>
            </a:prstGeom>
            <a:solidFill>
              <a:srgbClr val="6600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6434" name="Line 74"/>
            <p:cNvSpPr>
              <a:spLocks noChangeShapeType="1"/>
            </p:cNvSpPr>
            <p:nvPr/>
          </p:nvSpPr>
          <p:spPr bwMode="auto">
            <a:xfrm flipV="1">
              <a:off x="794" y="1978"/>
              <a:ext cx="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5" name="Line 75"/>
            <p:cNvSpPr>
              <a:spLocks noChangeShapeType="1"/>
            </p:cNvSpPr>
            <p:nvPr/>
          </p:nvSpPr>
          <p:spPr bwMode="auto">
            <a:xfrm>
              <a:off x="1319" y="2175"/>
              <a:ext cx="4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6" name="Line 76"/>
            <p:cNvSpPr>
              <a:spLocks noChangeShapeType="1"/>
            </p:cNvSpPr>
            <p:nvPr/>
          </p:nvSpPr>
          <p:spPr bwMode="auto">
            <a:xfrm flipV="1">
              <a:off x="1026" y="1752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7" name="Line 77"/>
            <p:cNvSpPr>
              <a:spLocks noChangeShapeType="1"/>
            </p:cNvSpPr>
            <p:nvPr/>
          </p:nvSpPr>
          <p:spPr bwMode="auto">
            <a:xfrm>
              <a:off x="1020" y="238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8" name="Text Box 78"/>
            <p:cNvSpPr txBox="1">
              <a:spLocks noChangeArrowheads="1"/>
            </p:cNvSpPr>
            <p:nvPr/>
          </p:nvSpPr>
          <p:spPr bwMode="auto">
            <a:xfrm>
              <a:off x="734" y="2183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800" b="1" i="1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6439" name="Text Box 79"/>
            <p:cNvSpPr txBox="1">
              <a:spLocks noChangeArrowheads="1"/>
            </p:cNvSpPr>
            <p:nvPr/>
          </p:nvSpPr>
          <p:spPr bwMode="auto">
            <a:xfrm>
              <a:off x="1050" y="2452"/>
              <a:ext cx="4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-V</a:t>
              </a:r>
              <a:r>
                <a:rPr lang="en-GB" b="1" i="1" baseline="-25000">
                  <a:latin typeface="Times New Roman" pitchFamily="18" charset="0"/>
                </a:rPr>
                <a:t>S</a:t>
              </a:r>
              <a:endParaRPr lang="en-GB" b="1" i="1">
                <a:latin typeface="Times New Roman" pitchFamily="18" charset="0"/>
              </a:endParaRPr>
            </a:p>
          </p:txBody>
        </p:sp>
        <p:sp>
          <p:nvSpPr>
            <p:cNvPr id="16440" name="Text Box 80"/>
            <p:cNvSpPr txBox="1">
              <a:spLocks noChangeArrowheads="1"/>
            </p:cNvSpPr>
            <p:nvPr/>
          </p:nvSpPr>
          <p:spPr bwMode="auto">
            <a:xfrm>
              <a:off x="1043" y="1685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+V</a:t>
              </a:r>
              <a:r>
                <a:rPr lang="en-GB" b="1" i="1" baseline="-25000">
                  <a:latin typeface="Times New Roman" pitchFamily="18" charset="0"/>
                </a:rPr>
                <a:t>S</a:t>
              </a:r>
              <a:endParaRPr lang="en-GB" b="1" i="1">
                <a:latin typeface="Times New Roman" pitchFamily="18" charset="0"/>
              </a:endParaRPr>
            </a:p>
          </p:txBody>
        </p:sp>
        <p:sp>
          <p:nvSpPr>
            <p:cNvPr id="16441" name="Freeform 81"/>
            <p:cNvSpPr>
              <a:spLocks/>
            </p:cNvSpPr>
            <p:nvPr/>
          </p:nvSpPr>
          <p:spPr bwMode="auto">
            <a:xfrm rot="-5469955">
              <a:off x="1345" y="3057"/>
              <a:ext cx="286" cy="150"/>
            </a:xfrm>
            <a:custGeom>
              <a:avLst/>
              <a:gdLst>
                <a:gd name="T0" fmla="*/ 0 w 2280"/>
                <a:gd name="T1" fmla="*/ 76 h 590"/>
                <a:gd name="T2" fmla="*/ 19 w 2280"/>
                <a:gd name="T3" fmla="*/ 3 h 590"/>
                <a:gd name="T4" fmla="*/ 58 w 2280"/>
                <a:gd name="T5" fmla="*/ 142 h 590"/>
                <a:gd name="T6" fmla="*/ 89 w 2280"/>
                <a:gd name="T7" fmla="*/ 0 h 590"/>
                <a:gd name="T8" fmla="*/ 127 w 2280"/>
                <a:gd name="T9" fmla="*/ 145 h 590"/>
                <a:gd name="T10" fmla="*/ 161 w 2280"/>
                <a:gd name="T11" fmla="*/ 0 h 590"/>
                <a:gd name="T12" fmla="*/ 201 w 2280"/>
                <a:gd name="T13" fmla="*/ 142 h 590"/>
                <a:gd name="T14" fmla="*/ 230 w 2280"/>
                <a:gd name="T15" fmla="*/ 3 h 590"/>
                <a:gd name="T16" fmla="*/ 266 w 2280"/>
                <a:gd name="T17" fmla="*/ 150 h 590"/>
                <a:gd name="T18" fmla="*/ 286 w 2280"/>
                <a:gd name="T19" fmla="*/ 6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42" name="Line 82"/>
            <p:cNvSpPr>
              <a:spLocks noChangeShapeType="1"/>
            </p:cNvSpPr>
            <p:nvPr/>
          </p:nvSpPr>
          <p:spPr bwMode="auto">
            <a:xfrm>
              <a:off x="1479" y="3274"/>
              <a:ext cx="1" cy="21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6443" name="Group 83"/>
            <p:cNvGrpSpPr>
              <a:grpSpLocks/>
            </p:cNvGrpSpPr>
            <p:nvPr/>
          </p:nvGrpSpPr>
          <p:grpSpPr bwMode="auto">
            <a:xfrm>
              <a:off x="1403" y="3482"/>
              <a:ext cx="152" cy="82"/>
              <a:chOff x="3032" y="2512"/>
              <a:chExt cx="192" cy="108"/>
            </a:xfrm>
          </p:grpSpPr>
          <p:sp>
            <p:nvSpPr>
              <p:cNvPr id="16451" name="Line 84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52" name="Line 85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53" name="Line 86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444" name="Text Box 87"/>
            <p:cNvSpPr txBox="1">
              <a:spLocks noChangeArrowheads="1"/>
            </p:cNvSpPr>
            <p:nvPr/>
          </p:nvSpPr>
          <p:spPr bwMode="auto">
            <a:xfrm>
              <a:off x="1560" y="2959"/>
              <a:ext cx="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lang="en-GB" sz="2000" b="1" i="1" baseline="-2500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endParaRPr lang="en-GB" sz="20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6445" name="Freeform 88"/>
            <p:cNvSpPr>
              <a:spLocks/>
            </p:cNvSpPr>
            <p:nvPr/>
          </p:nvSpPr>
          <p:spPr bwMode="auto">
            <a:xfrm rot="-5469955">
              <a:off x="1351" y="2445"/>
              <a:ext cx="286" cy="150"/>
            </a:xfrm>
            <a:custGeom>
              <a:avLst/>
              <a:gdLst>
                <a:gd name="T0" fmla="*/ 0 w 2280"/>
                <a:gd name="T1" fmla="*/ 76 h 590"/>
                <a:gd name="T2" fmla="*/ 19 w 2280"/>
                <a:gd name="T3" fmla="*/ 3 h 590"/>
                <a:gd name="T4" fmla="*/ 58 w 2280"/>
                <a:gd name="T5" fmla="*/ 142 h 590"/>
                <a:gd name="T6" fmla="*/ 89 w 2280"/>
                <a:gd name="T7" fmla="*/ 0 h 590"/>
                <a:gd name="T8" fmla="*/ 127 w 2280"/>
                <a:gd name="T9" fmla="*/ 145 h 590"/>
                <a:gd name="T10" fmla="*/ 161 w 2280"/>
                <a:gd name="T11" fmla="*/ 0 h 590"/>
                <a:gd name="T12" fmla="*/ 201 w 2280"/>
                <a:gd name="T13" fmla="*/ 142 h 590"/>
                <a:gd name="T14" fmla="*/ 230 w 2280"/>
                <a:gd name="T15" fmla="*/ 3 h 590"/>
                <a:gd name="T16" fmla="*/ 266 w 2280"/>
                <a:gd name="T17" fmla="*/ 150 h 590"/>
                <a:gd name="T18" fmla="*/ 286 w 2280"/>
                <a:gd name="T19" fmla="*/ 6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46" name="Line 89"/>
            <p:cNvSpPr>
              <a:spLocks noChangeShapeType="1"/>
            </p:cNvSpPr>
            <p:nvPr/>
          </p:nvSpPr>
          <p:spPr bwMode="auto">
            <a:xfrm flipV="1">
              <a:off x="1496" y="2171"/>
              <a:ext cx="0" cy="1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47" name="Line 90"/>
            <p:cNvSpPr>
              <a:spLocks noChangeShapeType="1"/>
            </p:cNvSpPr>
            <p:nvPr/>
          </p:nvSpPr>
          <p:spPr bwMode="auto">
            <a:xfrm>
              <a:off x="1484" y="2675"/>
              <a:ext cx="0" cy="3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48" name="Text Box 91"/>
            <p:cNvSpPr txBox="1">
              <a:spLocks noChangeArrowheads="1"/>
            </p:cNvSpPr>
            <p:nvPr/>
          </p:nvSpPr>
          <p:spPr bwMode="auto">
            <a:xfrm>
              <a:off x="1572" y="2335"/>
              <a:ext cx="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lang="en-GB" sz="2000" b="1" i="1" baseline="-25000">
                  <a:solidFill>
                    <a:srgbClr val="FFFF00"/>
                  </a:solidFill>
                  <a:latin typeface="Times New Roman" pitchFamily="18" charset="0"/>
                </a:rPr>
                <a:t>1</a:t>
              </a:r>
              <a:endParaRPr lang="en-GB" sz="20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6449" name="Freeform 92"/>
            <p:cNvSpPr>
              <a:spLocks/>
            </p:cNvSpPr>
            <p:nvPr/>
          </p:nvSpPr>
          <p:spPr bwMode="auto">
            <a:xfrm>
              <a:off x="530" y="2393"/>
              <a:ext cx="954" cy="438"/>
            </a:xfrm>
            <a:custGeom>
              <a:avLst/>
              <a:gdLst>
                <a:gd name="T0" fmla="*/ 198 w 954"/>
                <a:gd name="T1" fmla="*/ 0 h 420"/>
                <a:gd name="T2" fmla="*/ 0 w 954"/>
                <a:gd name="T3" fmla="*/ 0 h 420"/>
                <a:gd name="T4" fmla="*/ 0 w 954"/>
                <a:gd name="T5" fmla="*/ 438 h 420"/>
                <a:gd name="T6" fmla="*/ 954 w 954"/>
                <a:gd name="T7" fmla="*/ 438 h 4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4" h="420">
                  <a:moveTo>
                    <a:pt x="198" y="0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954" y="42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50" name="Line 93"/>
            <p:cNvSpPr>
              <a:spLocks noChangeShapeType="1"/>
            </p:cNvSpPr>
            <p:nvPr/>
          </p:nvSpPr>
          <p:spPr bwMode="auto">
            <a:xfrm flipH="1">
              <a:off x="362" y="1976"/>
              <a:ext cx="381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05955" name="Group 131"/>
          <p:cNvGrpSpPr>
            <a:grpSpLocks/>
          </p:cNvGrpSpPr>
          <p:nvPr/>
        </p:nvGrpSpPr>
        <p:grpSpPr bwMode="auto">
          <a:xfrm>
            <a:off x="4052888" y="2176463"/>
            <a:ext cx="5326062" cy="4371975"/>
            <a:chOff x="2444" y="1428"/>
            <a:chExt cx="3355" cy="2754"/>
          </a:xfrm>
        </p:grpSpPr>
        <p:sp>
          <p:nvSpPr>
            <p:cNvPr id="16392" name="Text Box 95"/>
            <p:cNvSpPr txBox="1">
              <a:spLocks noChangeArrowheads="1"/>
            </p:cNvSpPr>
            <p:nvPr/>
          </p:nvSpPr>
          <p:spPr bwMode="auto">
            <a:xfrm>
              <a:off x="2444" y="3548"/>
              <a:ext cx="264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latin typeface="Times New Roman" pitchFamily="18" charset="0"/>
                </a:rPr>
                <a:t>Input goes below LTP, output switches from the maximum negative voltage  to maximum positive voltage</a:t>
              </a:r>
            </a:p>
          </p:txBody>
        </p:sp>
        <p:grpSp>
          <p:nvGrpSpPr>
            <p:cNvPr id="16393" name="Group 96"/>
            <p:cNvGrpSpPr>
              <a:grpSpLocks/>
            </p:cNvGrpSpPr>
            <p:nvPr/>
          </p:nvGrpSpPr>
          <p:grpSpPr bwMode="auto">
            <a:xfrm>
              <a:off x="2544" y="1724"/>
              <a:ext cx="1026" cy="526"/>
              <a:chOff x="2749" y="2000"/>
              <a:chExt cx="1026" cy="526"/>
            </a:xfrm>
          </p:grpSpPr>
          <p:sp>
            <p:nvSpPr>
              <p:cNvPr id="16422" name="Freeform 97"/>
              <p:cNvSpPr>
                <a:spLocks/>
              </p:cNvSpPr>
              <p:nvPr/>
            </p:nvSpPr>
            <p:spPr bwMode="auto">
              <a:xfrm>
                <a:off x="2881" y="2000"/>
                <a:ext cx="386" cy="249"/>
              </a:xfrm>
              <a:custGeom>
                <a:avLst/>
                <a:gdLst>
                  <a:gd name="T0" fmla="*/ 0 w 1068"/>
                  <a:gd name="T1" fmla="*/ 245 h 415"/>
                  <a:gd name="T2" fmla="*/ 189 w 1068"/>
                  <a:gd name="T3" fmla="*/ 1 h 415"/>
                  <a:gd name="T4" fmla="*/ 386 w 1068"/>
                  <a:gd name="T5" fmla="*/ 249 h 4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68" h="415">
                    <a:moveTo>
                      <a:pt x="0" y="409"/>
                    </a:moveTo>
                    <a:cubicBezTo>
                      <a:pt x="172" y="204"/>
                      <a:pt x="344" y="0"/>
                      <a:pt x="522" y="1"/>
                    </a:cubicBezTo>
                    <a:cubicBezTo>
                      <a:pt x="700" y="2"/>
                      <a:pt x="884" y="208"/>
                      <a:pt x="1068" y="415"/>
                    </a:cubicBezTo>
                  </a:path>
                </a:pathLst>
              </a:custGeom>
              <a:noFill/>
              <a:ln w="19050" cap="flat" cmpd="sng">
                <a:solidFill>
                  <a:srgbClr val="CC00FF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23" name="Freeform 98"/>
              <p:cNvSpPr>
                <a:spLocks/>
              </p:cNvSpPr>
              <p:nvPr/>
            </p:nvSpPr>
            <p:spPr bwMode="auto">
              <a:xfrm flipV="1">
                <a:off x="3269" y="2244"/>
                <a:ext cx="386" cy="249"/>
              </a:xfrm>
              <a:custGeom>
                <a:avLst/>
                <a:gdLst>
                  <a:gd name="T0" fmla="*/ 0 w 1068"/>
                  <a:gd name="T1" fmla="*/ 245 h 415"/>
                  <a:gd name="T2" fmla="*/ 189 w 1068"/>
                  <a:gd name="T3" fmla="*/ 1 h 415"/>
                  <a:gd name="T4" fmla="*/ 386 w 1068"/>
                  <a:gd name="T5" fmla="*/ 249 h 4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68" h="415">
                    <a:moveTo>
                      <a:pt x="0" y="409"/>
                    </a:moveTo>
                    <a:cubicBezTo>
                      <a:pt x="172" y="204"/>
                      <a:pt x="344" y="0"/>
                      <a:pt x="522" y="1"/>
                    </a:cubicBezTo>
                    <a:cubicBezTo>
                      <a:pt x="700" y="2"/>
                      <a:pt x="884" y="208"/>
                      <a:pt x="1068" y="41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24" name="Line 99"/>
              <p:cNvSpPr>
                <a:spLocks noChangeShapeType="1"/>
              </p:cNvSpPr>
              <p:nvPr/>
            </p:nvSpPr>
            <p:spPr bwMode="auto">
              <a:xfrm>
                <a:off x="2749" y="2253"/>
                <a:ext cx="10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25" name="Freeform 100"/>
              <p:cNvSpPr>
                <a:spLocks/>
              </p:cNvSpPr>
              <p:nvPr/>
            </p:nvSpPr>
            <p:spPr bwMode="auto">
              <a:xfrm flipV="1">
                <a:off x="3271" y="2256"/>
                <a:ext cx="87" cy="156"/>
              </a:xfrm>
              <a:custGeom>
                <a:avLst/>
                <a:gdLst>
                  <a:gd name="T0" fmla="*/ 0 w 87"/>
                  <a:gd name="T1" fmla="*/ 156 h 156"/>
                  <a:gd name="T2" fmla="*/ 87 w 87"/>
                  <a:gd name="T3" fmla="*/ 0 h 15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7" h="156">
                    <a:moveTo>
                      <a:pt x="0" y="156"/>
                    </a:moveTo>
                    <a:cubicBezTo>
                      <a:pt x="0" y="156"/>
                      <a:pt x="43" y="78"/>
                      <a:pt x="87" y="0"/>
                    </a:cubicBezTo>
                  </a:path>
                </a:pathLst>
              </a:custGeom>
              <a:noFill/>
              <a:ln w="28575" cap="flat" cmpd="sng">
                <a:solidFill>
                  <a:srgbClr val="FF66CC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26" name="Text Box 101"/>
              <p:cNvSpPr txBox="1">
                <a:spLocks noChangeArrowheads="1"/>
              </p:cNvSpPr>
              <p:nvPr/>
            </p:nvSpPr>
            <p:spPr bwMode="auto">
              <a:xfrm>
                <a:off x="2920" y="2295"/>
                <a:ext cx="41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b="1" i="1">
                    <a:solidFill>
                      <a:srgbClr val="FF66CC"/>
                    </a:solidFill>
                    <a:latin typeface="Times New Roman" pitchFamily="18" charset="0"/>
                  </a:rPr>
                  <a:t>V</a:t>
                </a:r>
                <a:r>
                  <a:rPr lang="en-GB" b="1" i="1" baseline="-25000">
                    <a:solidFill>
                      <a:srgbClr val="FF66CC"/>
                    </a:solidFill>
                    <a:latin typeface="Times New Roman" pitchFamily="18" charset="0"/>
                  </a:rPr>
                  <a:t>LTP</a:t>
                </a:r>
                <a:endParaRPr lang="en-GB" b="1" i="1">
                  <a:solidFill>
                    <a:srgbClr val="FF66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27" name="Freeform 102"/>
              <p:cNvSpPr>
                <a:spLocks/>
              </p:cNvSpPr>
              <p:nvPr/>
            </p:nvSpPr>
            <p:spPr bwMode="auto">
              <a:xfrm>
                <a:off x="2884" y="2003"/>
                <a:ext cx="386" cy="249"/>
              </a:xfrm>
              <a:custGeom>
                <a:avLst/>
                <a:gdLst>
                  <a:gd name="T0" fmla="*/ 0 w 1068"/>
                  <a:gd name="T1" fmla="*/ 245 h 415"/>
                  <a:gd name="T2" fmla="*/ 189 w 1068"/>
                  <a:gd name="T3" fmla="*/ 1 h 415"/>
                  <a:gd name="T4" fmla="*/ 386 w 1068"/>
                  <a:gd name="T5" fmla="*/ 249 h 4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68" h="415">
                    <a:moveTo>
                      <a:pt x="0" y="409"/>
                    </a:moveTo>
                    <a:cubicBezTo>
                      <a:pt x="172" y="204"/>
                      <a:pt x="344" y="0"/>
                      <a:pt x="522" y="1"/>
                    </a:cubicBezTo>
                    <a:cubicBezTo>
                      <a:pt x="700" y="2"/>
                      <a:pt x="884" y="208"/>
                      <a:pt x="1068" y="415"/>
                    </a:cubicBezTo>
                  </a:path>
                </a:pathLst>
              </a:custGeom>
              <a:noFill/>
              <a:ln w="28575" cap="flat" cmpd="sng">
                <a:solidFill>
                  <a:srgbClr val="FF66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394" name="Group 130"/>
            <p:cNvGrpSpPr>
              <a:grpSpLocks/>
            </p:cNvGrpSpPr>
            <p:nvPr/>
          </p:nvGrpSpPr>
          <p:grpSpPr bwMode="auto">
            <a:xfrm>
              <a:off x="4566" y="1482"/>
              <a:ext cx="1233" cy="1244"/>
              <a:chOff x="4683" y="1572"/>
              <a:chExt cx="1233" cy="1244"/>
            </a:xfrm>
          </p:grpSpPr>
          <p:sp>
            <p:nvSpPr>
              <p:cNvPr id="16419" name="Text Box 103"/>
              <p:cNvSpPr txBox="1">
                <a:spLocks noChangeArrowheads="1"/>
              </p:cNvSpPr>
              <p:nvPr/>
            </p:nvSpPr>
            <p:spPr bwMode="auto">
              <a:xfrm>
                <a:off x="4683" y="2528"/>
                <a:ext cx="78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i="1">
                    <a:solidFill>
                      <a:srgbClr val="66FFFF"/>
                    </a:solidFill>
                    <a:latin typeface="Verdana" pitchFamily="34" charset="0"/>
                  </a:rPr>
                  <a:t>-V</a:t>
                </a:r>
                <a:r>
                  <a:rPr lang="en-GB" sz="2400" i="1" baseline="-25000">
                    <a:solidFill>
                      <a:srgbClr val="66FFFF"/>
                    </a:solidFill>
                    <a:latin typeface="Verdana" pitchFamily="34" charset="0"/>
                  </a:rPr>
                  <a:t>o(sat)</a:t>
                </a:r>
                <a:endParaRPr lang="en-GB" sz="2400" i="1">
                  <a:solidFill>
                    <a:srgbClr val="66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6420" name="Text Box 104"/>
              <p:cNvSpPr txBox="1">
                <a:spLocks noChangeArrowheads="1"/>
              </p:cNvSpPr>
              <p:nvPr/>
            </p:nvSpPr>
            <p:spPr bwMode="auto">
              <a:xfrm>
                <a:off x="4963" y="1572"/>
                <a:ext cx="9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i="1">
                    <a:solidFill>
                      <a:srgbClr val="66FFFF"/>
                    </a:solidFill>
                    <a:latin typeface="Verdana" pitchFamily="34" charset="0"/>
                  </a:rPr>
                  <a:t>+V</a:t>
                </a:r>
                <a:r>
                  <a:rPr lang="en-GB" sz="2400" i="1" baseline="-25000">
                    <a:solidFill>
                      <a:srgbClr val="66FFFF"/>
                    </a:solidFill>
                    <a:latin typeface="Verdana" pitchFamily="34" charset="0"/>
                  </a:rPr>
                  <a:t>o(sat)</a:t>
                </a:r>
                <a:endParaRPr lang="en-GB" sz="2400" i="1">
                  <a:solidFill>
                    <a:srgbClr val="66FFFF"/>
                  </a:solidFill>
                  <a:latin typeface="Verdana" pitchFamily="34" charset="0"/>
                </a:endParaRPr>
              </a:p>
            </p:txBody>
          </p:sp>
          <p:sp>
            <p:nvSpPr>
              <p:cNvPr id="16421" name="Freeform 105"/>
              <p:cNvSpPr>
                <a:spLocks/>
              </p:cNvSpPr>
              <p:nvPr/>
            </p:nvSpPr>
            <p:spPr bwMode="auto">
              <a:xfrm flipV="1">
                <a:off x="5064" y="1918"/>
                <a:ext cx="327" cy="699"/>
              </a:xfrm>
              <a:custGeom>
                <a:avLst/>
                <a:gdLst>
                  <a:gd name="T0" fmla="*/ 0 w 327"/>
                  <a:gd name="T1" fmla="*/ 0 h 699"/>
                  <a:gd name="T2" fmla="*/ 186 w 327"/>
                  <a:gd name="T3" fmla="*/ 0 h 699"/>
                  <a:gd name="T4" fmla="*/ 186 w 327"/>
                  <a:gd name="T5" fmla="*/ 699 h 699"/>
                  <a:gd name="T6" fmla="*/ 327 w 327"/>
                  <a:gd name="T7" fmla="*/ 699 h 6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27" h="699">
                    <a:moveTo>
                      <a:pt x="0" y="0"/>
                    </a:moveTo>
                    <a:lnTo>
                      <a:pt x="186" y="0"/>
                    </a:lnTo>
                    <a:lnTo>
                      <a:pt x="186" y="699"/>
                    </a:lnTo>
                    <a:lnTo>
                      <a:pt x="327" y="699"/>
                    </a:lnTo>
                  </a:path>
                </a:pathLst>
              </a:custGeom>
              <a:noFill/>
              <a:ln w="38100" cap="flat" cmpd="sng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395" name="Text Box 106"/>
            <p:cNvSpPr txBox="1">
              <a:spLocks noChangeArrowheads="1"/>
            </p:cNvSpPr>
            <p:nvPr/>
          </p:nvSpPr>
          <p:spPr bwMode="auto">
            <a:xfrm>
              <a:off x="3045" y="1428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i="1">
                  <a:solidFill>
                    <a:srgbClr val="66FFFF"/>
                  </a:solidFill>
                  <a:latin typeface="Verdana" pitchFamily="34" charset="0"/>
                </a:rPr>
                <a:t>V</a:t>
              </a:r>
              <a:r>
                <a:rPr lang="en-GB" sz="2800" i="1" baseline="-25000">
                  <a:solidFill>
                    <a:srgbClr val="66FFFF"/>
                  </a:solidFill>
                  <a:latin typeface="Verdana" pitchFamily="34" charset="0"/>
                </a:rPr>
                <a:t>in</a:t>
              </a:r>
              <a:endParaRPr lang="en-GB" sz="2800" i="1">
                <a:solidFill>
                  <a:srgbClr val="66FFFF"/>
                </a:solidFill>
                <a:latin typeface="Verdana" pitchFamily="34" charset="0"/>
              </a:endParaRPr>
            </a:p>
          </p:txBody>
        </p:sp>
        <p:sp>
          <p:nvSpPr>
            <p:cNvPr id="16396" name="Line 107"/>
            <p:cNvSpPr>
              <a:spLocks noChangeShapeType="1"/>
            </p:cNvSpPr>
            <p:nvPr/>
          </p:nvSpPr>
          <p:spPr bwMode="auto">
            <a:xfrm flipV="1">
              <a:off x="3458" y="2767"/>
              <a:ext cx="0" cy="66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97" name="Text Box 108"/>
            <p:cNvSpPr txBox="1">
              <a:spLocks noChangeArrowheads="1"/>
            </p:cNvSpPr>
            <p:nvPr/>
          </p:nvSpPr>
          <p:spPr bwMode="auto">
            <a:xfrm>
              <a:off x="3195" y="2979"/>
              <a:ext cx="47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LTP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398" name="AutoShape 109"/>
            <p:cNvSpPr>
              <a:spLocks noChangeArrowheads="1"/>
            </p:cNvSpPr>
            <p:nvPr/>
          </p:nvSpPr>
          <p:spPr bwMode="auto">
            <a:xfrm rot="5400000" flipH="1">
              <a:off x="3541" y="1744"/>
              <a:ext cx="795" cy="589"/>
            </a:xfrm>
            <a:prstGeom prst="triangle">
              <a:avLst>
                <a:gd name="adj" fmla="val 50000"/>
              </a:avLst>
            </a:prstGeom>
            <a:solidFill>
              <a:srgbClr val="6600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6399" name="Line 110"/>
            <p:cNvSpPr>
              <a:spLocks noChangeShapeType="1"/>
            </p:cNvSpPr>
            <p:nvPr/>
          </p:nvSpPr>
          <p:spPr bwMode="auto">
            <a:xfrm flipV="1">
              <a:off x="3696" y="1840"/>
              <a:ext cx="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0" name="Line 111"/>
            <p:cNvSpPr>
              <a:spLocks noChangeShapeType="1"/>
            </p:cNvSpPr>
            <p:nvPr/>
          </p:nvSpPr>
          <p:spPr bwMode="auto">
            <a:xfrm>
              <a:off x="4221" y="2037"/>
              <a:ext cx="4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1" name="Line 112"/>
            <p:cNvSpPr>
              <a:spLocks noChangeShapeType="1"/>
            </p:cNvSpPr>
            <p:nvPr/>
          </p:nvSpPr>
          <p:spPr bwMode="auto">
            <a:xfrm flipV="1">
              <a:off x="3928" y="1614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2" name="Line 113"/>
            <p:cNvSpPr>
              <a:spLocks noChangeShapeType="1"/>
            </p:cNvSpPr>
            <p:nvPr/>
          </p:nvSpPr>
          <p:spPr bwMode="auto">
            <a:xfrm>
              <a:off x="3922" y="2248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3" name="Text Box 114"/>
            <p:cNvSpPr txBox="1">
              <a:spLocks noChangeArrowheads="1"/>
            </p:cNvSpPr>
            <p:nvPr/>
          </p:nvSpPr>
          <p:spPr bwMode="auto">
            <a:xfrm>
              <a:off x="3636" y="204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800" b="1" i="1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6404" name="Text Box 115"/>
            <p:cNvSpPr txBox="1">
              <a:spLocks noChangeArrowheads="1"/>
            </p:cNvSpPr>
            <p:nvPr/>
          </p:nvSpPr>
          <p:spPr bwMode="auto">
            <a:xfrm>
              <a:off x="3952" y="2314"/>
              <a:ext cx="4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-V</a:t>
              </a:r>
              <a:r>
                <a:rPr lang="en-GB" b="1" i="1" baseline="-25000">
                  <a:latin typeface="Times New Roman" pitchFamily="18" charset="0"/>
                </a:rPr>
                <a:t>S</a:t>
              </a:r>
              <a:endParaRPr lang="en-GB" b="1" i="1">
                <a:latin typeface="Times New Roman" pitchFamily="18" charset="0"/>
              </a:endParaRPr>
            </a:p>
          </p:txBody>
        </p:sp>
        <p:sp>
          <p:nvSpPr>
            <p:cNvPr id="16405" name="Text Box 116"/>
            <p:cNvSpPr txBox="1">
              <a:spLocks noChangeArrowheads="1"/>
            </p:cNvSpPr>
            <p:nvPr/>
          </p:nvSpPr>
          <p:spPr bwMode="auto">
            <a:xfrm>
              <a:off x="3945" y="1547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+V</a:t>
              </a:r>
              <a:r>
                <a:rPr lang="en-GB" b="1" i="1" baseline="-25000">
                  <a:latin typeface="Times New Roman" pitchFamily="18" charset="0"/>
                </a:rPr>
                <a:t>S</a:t>
              </a:r>
              <a:endParaRPr lang="en-GB" b="1" i="1">
                <a:latin typeface="Times New Roman" pitchFamily="18" charset="0"/>
              </a:endParaRPr>
            </a:p>
          </p:txBody>
        </p:sp>
        <p:sp>
          <p:nvSpPr>
            <p:cNvPr id="16406" name="Freeform 117"/>
            <p:cNvSpPr>
              <a:spLocks/>
            </p:cNvSpPr>
            <p:nvPr/>
          </p:nvSpPr>
          <p:spPr bwMode="auto">
            <a:xfrm rot="-5469955">
              <a:off x="4247" y="2919"/>
              <a:ext cx="286" cy="150"/>
            </a:xfrm>
            <a:custGeom>
              <a:avLst/>
              <a:gdLst>
                <a:gd name="T0" fmla="*/ 0 w 2280"/>
                <a:gd name="T1" fmla="*/ 76 h 590"/>
                <a:gd name="T2" fmla="*/ 19 w 2280"/>
                <a:gd name="T3" fmla="*/ 3 h 590"/>
                <a:gd name="T4" fmla="*/ 58 w 2280"/>
                <a:gd name="T5" fmla="*/ 142 h 590"/>
                <a:gd name="T6" fmla="*/ 89 w 2280"/>
                <a:gd name="T7" fmla="*/ 0 h 590"/>
                <a:gd name="T8" fmla="*/ 127 w 2280"/>
                <a:gd name="T9" fmla="*/ 145 h 590"/>
                <a:gd name="T10" fmla="*/ 161 w 2280"/>
                <a:gd name="T11" fmla="*/ 0 h 590"/>
                <a:gd name="T12" fmla="*/ 201 w 2280"/>
                <a:gd name="T13" fmla="*/ 142 h 590"/>
                <a:gd name="T14" fmla="*/ 230 w 2280"/>
                <a:gd name="T15" fmla="*/ 3 h 590"/>
                <a:gd name="T16" fmla="*/ 266 w 2280"/>
                <a:gd name="T17" fmla="*/ 150 h 590"/>
                <a:gd name="T18" fmla="*/ 286 w 2280"/>
                <a:gd name="T19" fmla="*/ 6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07" name="Line 118"/>
            <p:cNvSpPr>
              <a:spLocks noChangeShapeType="1"/>
            </p:cNvSpPr>
            <p:nvPr/>
          </p:nvSpPr>
          <p:spPr bwMode="auto">
            <a:xfrm>
              <a:off x="4381" y="3136"/>
              <a:ext cx="1" cy="21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6408" name="Group 119"/>
            <p:cNvGrpSpPr>
              <a:grpSpLocks/>
            </p:cNvGrpSpPr>
            <p:nvPr/>
          </p:nvGrpSpPr>
          <p:grpSpPr bwMode="auto">
            <a:xfrm>
              <a:off x="4305" y="3344"/>
              <a:ext cx="152" cy="82"/>
              <a:chOff x="3032" y="2512"/>
              <a:chExt cx="192" cy="108"/>
            </a:xfrm>
          </p:grpSpPr>
          <p:sp>
            <p:nvSpPr>
              <p:cNvPr id="16416" name="Line 120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17" name="Line 121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418" name="Line 122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409" name="Text Box 123"/>
            <p:cNvSpPr txBox="1">
              <a:spLocks noChangeArrowheads="1"/>
            </p:cNvSpPr>
            <p:nvPr/>
          </p:nvSpPr>
          <p:spPr bwMode="auto">
            <a:xfrm>
              <a:off x="4462" y="2821"/>
              <a:ext cx="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lang="en-GB" sz="2000" b="1" i="1" baseline="-25000">
                  <a:solidFill>
                    <a:srgbClr val="FFFF00"/>
                  </a:solidFill>
                  <a:latin typeface="Times New Roman" pitchFamily="18" charset="0"/>
                </a:rPr>
                <a:t>2</a:t>
              </a:r>
              <a:endParaRPr lang="en-GB" sz="20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6410" name="Freeform 124"/>
            <p:cNvSpPr>
              <a:spLocks/>
            </p:cNvSpPr>
            <p:nvPr/>
          </p:nvSpPr>
          <p:spPr bwMode="auto">
            <a:xfrm rot="-5469955">
              <a:off x="4253" y="2307"/>
              <a:ext cx="286" cy="150"/>
            </a:xfrm>
            <a:custGeom>
              <a:avLst/>
              <a:gdLst>
                <a:gd name="T0" fmla="*/ 0 w 2280"/>
                <a:gd name="T1" fmla="*/ 76 h 590"/>
                <a:gd name="T2" fmla="*/ 19 w 2280"/>
                <a:gd name="T3" fmla="*/ 3 h 590"/>
                <a:gd name="T4" fmla="*/ 58 w 2280"/>
                <a:gd name="T5" fmla="*/ 142 h 590"/>
                <a:gd name="T6" fmla="*/ 89 w 2280"/>
                <a:gd name="T7" fmla="*/ 0 h 590"/>
                <a:gd name="T8" fmla="*/ 127 w 2280"/>
                <a:gd name="T9" fmla="*/ 145 h 590"/>
                <a:gd name="T10" fmla="*/ 161 w 2280"/>
                <a:gd name="T11" fmla="*/ 0 h 590"/>
                <a:gd name="T12" fmla="*/ 201 w 2280"/>
                <a:gd name="T13" fmla="*/ 142 h 590"/>
                <a:gd name="T14" fmla="*/ 230 w 2280"/>
                <a:gd name="T15" fmla="*/ 3 h 590"/>
                <a:gd name="T16" fmla="*/ 266 w 2280"/>
                <a:gd name="T17" fmla="*/ 150 h 590"/>
                <a:gd name="T18" fmla="*/ 286 w 2280"/>
                <a:gd name="T19" fmla="*/ 6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1" name="Line 125"/>
            <p:cNvSpPr>
              <a:spLocks noChangeShapeType="1"/>
            </p:cNvSpPr>
            <p:nvPr/>
          </p:nvSpPr>
          <p:spPr bwMode="auto">
            <a:xfrm flipV="1">
              <a:off x="4398" y="2033"/>
              <a:ext cx="0" cy="1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2" name="Line 126"/>
            <p:cNvSpPr>
              <a:spLocks noChangeShapeType="1"/>
            </p:cNvSpPr>
            <p:nvPr/>
          </p:nvSpPr>
          <p:spPr bwMode="auto">
            <a:xfrm>
              <a:off x="4386" y="2537"/>
              <a:ext cx="0" cy="3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3" name="Text Box 127"/>
            <p:cNvSpPr txBox="1">
              <a:spLocks noChangeArrowheads="1"/>
            </p:cNvSpPr>
            <p:nvPr/>
          </p:nvSpPr>
          <p:spPr bwMode="auto">
            <a:xfrm>
              <a:off x="4474" y="2197"/>
              <a:ext cx="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lang="en-GB" sz="2000" b="1" i="1" baseline="-25000">
                  <a:solidFill>
                    <a:srgbClr val="FFFF00"/>
                  </a:solidFill>
                  <a:latin typeface="Times New Roman" pitchFamily="18" charset="0"/>
                </a:rPr>
                <a:t>1</a:t>
              </a:r>
              <a:endParaRPr lang="en-GB" sz="20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6414" name="Freeform 128"/>
            <p:cNvSpPr>
              <a:spLocks/>
            </p:cNvSpPr>
            <p:nvPr/>
          </p:nvSpPr>
          <p:spPr bwMode="auto">
            <a:xfrm>
              <a:off x="3432" y="2255"/>
              <a:ext cx="954" cy="438"/>
            </a:xfrm>
            <a:custGeom>
              <a:avLst/>
              <a:gdLst>
                <a:gd name="T0" fmla="*/ 198 w 954"/>
                <a:gd name="T1" fmla="*/ 0 h 420"/>
                <a:gd name="T2" fmla="*/ 0 w 954"/>
                <a:gd name="T3" fmla="*/ 0 h 420"/>
                <a:gd name="T4" fmla="*/ 0 w 954"/>
                <a:gd name="T5" fmla="*/ 438 h 420"/>
                <a:gd name="T6" fmla="*/ 954 w 954"/>
                <a:gd name="T7" fmla="*/ 438 h 4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4" h="420">
                  <a:moveTo>
                    <a:pt x="198" y="0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954" y="42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15" name="Line 129"/>
            <p:cNvSpPr>
              <a:spLocks noChangeShapeType="1"/>
            </p:cNvSpPr>
            <p:nvPr/>
          </p:nvSpPr>
          <p:spPr bwMode="auto">
            <a:xfrm flipH="1">
              <a:off x="3264" y="1838"/>
              <a:ext cx="381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623888" y="395288"/>
            <a:ext cx="7666037" cy="5697537"/>
            <a:chOff x="1568" y="246"/>
            <a:chExt cx="2784" cy="3606"/>
          </a:xfrm>
        </p:grpSpPr>
        <p:grpSp>
          <p:nvGrpSpPr>
            <p:cNvPr id="17412" name="Group 5"/>
            <p:cNvGrpSpPr>
              <a:grpSpLocks/>
            </p:cNvGrpSpPr>
            <p:nvPr/>
          </p:nvGrpSpPr>
          <p:grpSpPr bwMode="auto">
            <a:xfrm>
              <a:off x="1845" y="246"/>
              <a:ext cx="2507" cy="1711"/>
              <a:chOff x="1845" y="246"/>
              <a:chExt cx="2507" cy="1711"/>
            </a:xfrm>
          </p:grpSpPr>
          <p:grpSp>
            <p:nvGrpSpPr>
              <p:cNvPr id="17425" name="Group 6"/>
              <p:cNvGrpSpPr>
                <a:grpSpLocks/>
              </p:cNvGrpSpPr>
              <p:nvPr/>
            </p:nvGrpSpPr>
            <p:grpSpPr bwMode="auto">
              <a:xfrm>
                <a:off x="1845" y="246"/>
                <a:ext cx="2507" cy="1711"/>
                <a:chOff x="1845" y="246"/>
                <a:chExt cx="2507" cy="1711"/>
              </a:xfrm>
            </p:grpSpPr>
            <p:sp>
              <p:nvSpPr>
                <p:cNvPr id="17427" name="Rectangle 7"/>
                <p:cNvSpPr>
                  <a:spLocks noChangeArrowheads="1"/>
                </p:cNvSpPr>
                <p:nvPr/>
              </p:nvSpPr>
              <p:spPr bwMode="auto">
                <a:xfrm>
                  <a:off x="2757" y="246"/>
                  <a:ext cx="493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GB" sz="2400" b="1" i="1">
                      <a:solidFill>
                        <a:srgbClr val="CC00FF"/>
                      </a:solidFill>
                      <a:latin typeface="Times New Roman" pitchFamily="18" charset="0"/>
                    </a:rPr>
                    <a:t>V</a:t>
                  </a:r>
                  <a:r>
                    <a:rPr lang="en-GB" sz="2400" b="1" i="1" baseline="-25000">
                      <a:solidFill>
                        <a:srgbClr val="CC00FF"/>
                      </a:solidFill>
                      <a:latin typeface="Times New Roman" pitchFamily="18" charset="0"/>
                    </a:rPr>
                    <a:t>-</a:t>
                  </a:r>
                  <a:r>
                    <a:rPr lang="en-GB" sz="2400" b="1" i="1">
                      <a:solidFill>
                        <a:srgbClr val="CC00FF"/>
                      </a:solidFill>
                      <a:latin typeface="Times New Roman" pitchFamily="18" charset="0"/>
                    </a:rPr>
                    <a:t> = V</a:t>
                  </a:r>
                  <a:r>
                    <a:rPr lang="en-GB" sz="2400" b="1" i="1" baseline="-25000">
                      <a:solidFill>
                        <a:srgbClr val="CC00FF"/>
                      </a:solidFill>
                      <a:latin typeface="Times New Roman" pitchFamily="18" charset="0"/>
                    </a:rPr>
                    <a:t>in</a:t>
                  </a:r>
                </a:p>
              </p:txBody>
            </p:sp>
            <p:grpSp>
              <p:nvGrpSpPr>
                <p:cNvPr id="17428" name="Group 8"/>
                <p:cNvGrpSpPr>
                  <a:grpSpLocks/>
                </p:cNvGrpSpPr>
                <p:nvPr/>
              </p:nvGrpSpPr>
              <p:grpSpPr bwMode="auto">
                <a:xfrm>
                  <a:off x="2384" y="623"/>
                  <a:ext cx="1821" cy="1334"/>
                  <a:chOff x="2553" y="1868"/>
                  <a:chExt cx="1026" cy="493"/>
                </a:xfrm>
              </p:grpSpPr>
              <p:sp>
                <p:nvSpPr>
                  <p:cNvPr id="17433" name="Freeform 9"/>
                  <p:cNvSpPr>
                    <a:spLocks/>
                  </p:cNvSpPr>
                  <p:nvPr/>
                </p:nvSpPr>
                <p:spPr bwMode="auto">
                  <a:xfrm>
                    <a:off x="2694" y="1868"/>
                    <a:ext cx="386" cy="249"/>
                  </a:xfrm>
                  <a:custGeom>
                    <a:avLst/>
                    <a:gdLst>
                      <a:gd name="T0" fmla="*/ 0 w 1068"/>
                      <a:gd name="T1" fmla="*/ 245 h 415"/>
                      <a:gd name="T2" fmla="*/ 189 w 1068"/>
                      <a:gd name="T3" fmla="*/ 1 h 415"/>
                      <a:gd name="T4" fmla="*/ 386 w 1068"/>
                      <a:gd name="T5" fmla="*/ 249 h 41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68" h="415">
                        <a:moveTo>
                          <a:pt x="0" y="409"/>
                        </a:moveTo>
                        <a:cubicBezTo>
                          <a:pt x="172" y="204"/>
                          <a:pt x="344" y="0"/>
                          <a:pt x="522" y="1"/>
                        </a:cubicBezTo>
                        <a:cubicBezTo>
                          <a:pt x="700" y="2"/>
                          <a:pt x="884" y="208"/>
                          <a:pt x="1068" y="4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CC00FF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434" name="Freeform 10"/>
                  <p:cNvSpPr>
                    <a:spLocks/>
                  </p:cNvSpPr>
                  <p:nvPr/>
                </p:nvSpPr>
                <p:spPr bwMode="auto">
                  <a:xfrm flipV="1">
                    <a:off x="3073" y="2112"/>
                    <a:ext cx="386" cy="249"/>
                  </a:xfrm>
                  <a:custGeom>
                    <a:avLst/>
                    <a:gdLst>
                      <a:gd name="T0" fmla="*/ 0 w 1068"/>
                      <a:gd name="T1" fmla="*/ 245 h 415"/>
                      <a:gd name="T2" fmla="*/ 189 w 1068"/>
                      <a:gd name="T3" fmla="*/ 1 h 415"/>
                      <a:gd name="T4" fmla="*/ 386 w 1068"/>
                      <a:gd name="T5" fmla="*/ 249 h 41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68" h="415">
                        <a:moveTo>
                          <a:pt x="0" y="409"/>
                        </a:moveTo>
                        <a:cubicBezTo>
                          <a:pt x="172" y="204"/>
                          <a:pt x="344" y="0"/>
                          <a:pt x="522" y="1"/>
                        </a:cubicBezTo>
                        <a:cubicBezTo>
                          <a:pt x="700" y="2"/>
                          <a:pt x="884" y="208"/>
                          <a:pt x="1068" y="4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CC00FF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43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553" y="2121"/>
                    <a:ext cx="102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742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89" y="1447"/>
                  <a:ext cx="873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GB" sz="2400" b="1" i="1">
                      <a:solidFill>
                        <a:srgbClr val="FF5050"/>
                      </a:solidFill>
                      <a:latin typeface="Times New Roman" pitchFamily="18" charset="0"/>
                    </a:rPr>
                    <a:t>V</a:t>
                  </a:r>
                  <a:r>
                    <a:rPr lang="en-GB" sz="2400" b="1" i="1" baseline="-25000">
                      <a:solidFill>
                        <a:srgbClr val="FF5050"/>
                      </a:solidFill>
                      <a:latin typeface="Times New Roman" pitchFamily="18" charset="0"/>
                    </a:rPr>
                    <a:t>+ </a:t>
                  </a:r>
                  <a:r>
                    <a:rPr lang="en-GB" sz="2400" b="1" i="1">
                      <a:solidFill>
                        <a:srgbClr val="FF5050"/>
                      </a:solidFill>
                      <a:latin typeface="Times New Roman" pitchFamily="18" charset="0"/>
                    </a:rPr>
                    <a:t>= V</a:t>
                  </a:r>
                  <a:r>
                    <a:rPr lang="en-GB" sz="2400" b="1" i="1" baseline="-25000">
                      <a:solidFill>
                        <a:srgbClr val="FF5050"/>
                      </a:solidFill>
                      <a:latin typeface="Times New Roman" pitchFamily="18" charset="0"/>
                    </a:rPr>
                    <a:t>LTP</a:t>
                  </a:r>
                  <a:endParaRPr lang="en-GB" sz="2400" b="1" i="1">
                    <a:solidFill>
                      <a:srgbClr val="FF505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30" name="Line 13"/>
                <p:cNvSpPr>
                  <a:spLocks noChangeShapeType="1"/>
                </p:cNvSpPr>
                <p:nvPr/>
              </p:nvSpPr>
              <p:spPr bwMode="auto">
                <a:xfrm>
                  <a:off x="2744" y="1585"/>
                  <a:ext cx="1608" cy="0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431" name="Line 14"/>
                <p:cNvSpPr>
                  <a:spLocks noChangeShapeType="1"/>
                </p:cNvSpPr>
                <p:nvPr/>
              </p:nvSpPr>
              <p:spPr bwMode="auto">
                <a:xfrm>
                  <a:off x="2736" y="1025"/>
                  <a:ext cx="1607" cy="0"/>
                </a:xfrm>
                <a:prstGeom prst="line">
                  <a:avLst/>
                </a:prstGeom>
                <a:noFill/>
                <a:ln w="28575">
                  <a:solidFill>
                    <a:srgbClr val="FF505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43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45" y="855"/>
                  <a:ext cx="903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GB" sz="2400" b="1" i="1">
                      <a:solidFill>
                        <a:srgbClr val="FF5050"/>
                      </a:solidFill>
                      <a:latin typeface="Times New Roman" pitchFamily="18" charset="0"/>
                    </a:rPr>
                    <a:t>V</a:t>
                  </a:r>
                  <a:r>
                    <a:rPr lang="en-GB" sz="2400" b="1" i="1" baseline="-25000">
                      <a:solidFill>
                        <a:srgbClr val="FF5050"/>
                      </a:solidFill>
                      <a:latin typeface="Times New Roman" pitchFamily="18" charset="0"/>
                    </a:rPr>
                    <a:t>+</a:t>
                  </a:r>
                  <a:r>
                    <a:rPr lang="en-GB" sz="2400" b="1" i="1">
                      <a:solidFill>
                        <a:srgbClr val="FF5050"/>
                      </a:solidFill>
                      <a:latin typeface="Times New Roman" pitchFamily="18" charset="0"/>
                    </a:rPr>
                    <a:t> = V</a:t>
                  </a:r>
                  <a:r>
                    <a:rPr lang="en-GB" sz="2400" b="1" i="1" baseline="-25000">
                      <a:solidFill>
                        <a:srgbClr val="FF5050"/>
                      </a:solidFill>
                      <a:latin typeface="Times New Roman" pitchFamily="18" charset="0"/>
                    </a:rPr>
                    <a:t>UTP</a:t>
                  </a:r>
                  <a:endParaRPr lang="en-GB" sz="2400" b="1" i="1">
                    <a:solidFill>
                      <a:srgbClr val="FF505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7426" name="Text Box 16"/>
              <p:cNvSpPr txBox="1">
                <a:spLocks noChangeArrowheads="1"/>
              </p:cNvSpPr>
              <p:nvPr/>
            </p:nvSpPr>
            <p:spPr bwMode="auto">
              <a:xfrm>
                <a:off x="2184" y="1156"/>
                <a:ext cx="348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>
                    <a:solidFill>
                      <a:srgbClr val="CC00FF"/>
                    </a:solidFill>
                  </a:rPr>
                  <a:t>0</a:t>
                </a:r>
              </a:p>
            </p:txBody>
          </p:sp>
        </p:grpSp>
        <p:sp>
          <p:nvSpPr>
            <p:cNvPr id="17413" name="Line 17"/>
            <p:cNvSpPr>
              <a:spLocks noChangeShapeType="1"/>
            </p:cNvSpPr>
            <p:nvPr/>
          </p:nvSpPr>
          <p:spPr bwMode="auto">
            <a:xfrm>
              <a:off x="2634" y="1297"/>
              <a:ext cx="0" cy="1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14" name="Line 18"/>
            <p:cNvSpPr>
              <a:spLocks noChangeShapeType="1"/>
            </p:cNvSpPr>
            <p:nvPr/>
          </p:nvSpPr>
          <p:spPr bwMode="auto">
            <a:xfrm>
              <a:off x="2747" y="1050"/>
              <a:ext cx="0" cy="1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15" name="Line 19"/>
            <p:cNvSpPr>
              <a:spLocks noChangeShapeType="1"/>
            </p:cNvSpPr>
            <p:nvPr/>
          </p:nvSpPr>
          <p:spPr bwMode="auto">
            <a:xfrm>
              <a:off x="2634" y="2828"/>
              <a:ext cx="1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16" name="Line 20"/>
            <p:cNvSpPr>
              <a:spLocks noChangeShapeType="1"/>
            </p:cNvSpPr>
            <p:nvPr/>
          </p:nvSpPr>
          <p:spPr bwMode="auto">
            <a:xfrm>
              <a:off x="2747" y="2828"/>
              <a:ext cx="0" cy="8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17" name="Line 21"/>
            <p:cNvSpPr>
              <a:spLocks noChangeShapeType="1"/>
            </p:cNvSpPr>
            <p:nvPr/>
          </p:nvSpPr>
          <p:spPr bwMode="auto">
            <a:xfrm>
              <a:off x="2747" y="3683"/>
              <a:ext cx="6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18" name="Line 22"/>
            <p:cNvSpPr>
              <a:spLocks noChangeShapeType="1"/>
            </p:cNvSpPr>
            <p:nvPr/>
          </p:nvSpPr>
          <p:spPr bwMode="auto">
            <a:xfrm>
              <a:off x="3409" y="1577"/>
              <a:ext cx="0" cy="2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19" name="Line 23"/>
            <p:cNvSpPr>
              <a:spLocks noChangeShapeType="1"/>
            </p:cNvSpPr>
            <p:nvPr/>
          </p:nvSpPr>
          <p:spPr bwMode="auto">
            <a:xfrm>
              <a:off x="3400" y="2824"/>
              <a:ext cx="0" cy="8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0" name="Line 24"/>
            <p:cNvSpPr>
              <a:spLocks noChangeShapeType="1"/>
            </p:cNvSpPr>
            <p:nvPr/>
          </p:nvSpPr>
          <p:spPr bwMode="auto">
            <a:xfrm>
              <a:off x="4075" y="1019"/>
              <a:ext cx="0" cy="1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1" name="Line 25"/>
            <p:cNvSpPr>
              <a:spLocks noChangeShapeType="1"/>
            </p:cNvSpPr>
            <p:nvPr/>
          </p:nvSpPr>
          <p:spPr bwMode="auto">
            <a:xfrm>
              <a:off x="3391" y="2837"/>
              <a:ext cx="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2" name="Line 26"/>
            <p:cNvSpPr>
              <a:spLocks noChangeShapeType="1"/>
            </p:cNvSpPr>
            <p:nvPr/>
          </p:nvSpPr>
          <p:spPr bwMode="auto">
            <a:xfrm>
              <a:off x="4071" y="2829"/>
              <a:ext cx="0" cy="8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23" name="Text Box 27"/>
            <p:cNvSpPr txBox="1">
              <a:spLocks noChangeArrowheads="1"/>
            </p:cNvSpPr>
            <p:nvPr/>
          </p:nvSpPr>
          <p:spPr bwMode="auto">
            <a:xfrm>
              <a:off x="1568" y="2729"/>
              <a:ext cx="98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i="1"/>
                <a:t>+Vout(max)</a:t>
              </a:r>
            </a:p>
          </p:txBody>
        </p:sp>
        <p:sp>
          <p:nvSpPr>
            <p:cNvPr id="17424" name="Text Box 28"/>
            <p:cNvSpPr txBox="1">
              <a:spLocks noChangeArrowheads="1"/>
            </p:cNvSpPr>
            <p:nvPr/>
          </p:nvSpPr>
          <p:spPr bwMode="auto">
            <a:xfrm>
              <a:off x="1568" y="3563"/>
              <a:ext cx="98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400" b="1" i="1"/>
                <a:t>-Vout(max)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57163" y="61913"/>
            <a:ext cx="8470900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200" i="1">
                <a:latin typeface="Verdana" pitchFamily="34" charset="0"/>
              </a:rPr>
              <a:t>To switch from the maximum negative voltage back to the maximum positive voltage, input voltage must now fall below V</a:t>
            </a:r>
            <a:r>
              <a:rPr lang="en-GB" sz="2200" i="1" baseline="-25000">
                <a:latin typeface="Verdana" pitchFamily="34" charset="0"/>
              </a:rPr>
              <a:t>LTP</a:t>
            </a:r>
            <a:r>
              <a:rPr lang="en-GB" sz="2200" i="1">
                <a:latin typeface="Verdana" pitchFamily="34" charset="0"/>
              </a:rPr>
              <a:t> </a:t>
            </a:r>
          </a:p>
          <a:p>
            <a:pPr eaLnBrk="1" hangingPunct="1">
              <a:buFontTx/>
              <a:buChar char="•"/>
            </a:pPr>
            <a:endParaRPr lang="en-GB" sz="1200" i="1"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sz="2200" i="1">
                <a:solidFill>
                  <a:srgbClr val="66FFFF"/>
                </a:solidFill>
                <a:latin typeface="Verdana" pitchFamily="34" charset="0"/>
              </a:rPr>
              <a:t>Small amount of noise voltage therefore has no effect on the output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85725" y="2162175"/>
            <a:ext cx="3759200" cy="29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200" i="1">
                <a:latin typeface="Verdana" pitchFamily="34" charset="0"/>
              </a:rPr>
              <a:t>A comparator with hysteresis is also called a Schmitt trigger</a:t>
            </a:r>
          </a:p>
          <a:p>
            <a:pPr eaLnBrk="1" hangingPunct="1">
              <a:buFontTx/>
              <a:buChar char="•"/>
            </a:pPr>
            <a:endParaRPr lang="en-GB" sz="1200" i="1"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sz="2200" i="1">
                <a:solidFill>
                  <a:srgbClr val="66FFFF"/>
                </a:solidFill>
                <a:latin typeface="Verdana" pitchFamily="34" charset="0"/>
              </a:rPr>
              <a:t>The amount of hysteresis is defined by the difference of the two trigger levels</a:t>
            </a:r>
            <a:endParaRPr lang="en-GB" sz="2200" i="1" baseline="-25000">
              <a:solidFill>
                <a:srgbClr val="66FFFF"/>
              </a:solidFill>
              <a:latin typeface="Verdana" pitchFamily="34" charset="0"/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68275" y="5262563"/>
            <a:ext cx="3484563" cy="5794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 i="1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GB" sz="3200" b="1" i="1" baseline="-25000">
                <a:solidFill>
                  <a:schemeClr val="bg1"/>
                </a:solidFill>
                <a:latin typeface="Times New Roman" pitchFamily="18" charset="0"/>
              </a:rPr>
              <a:t>HYS</a:t>
            </a:r>
            <a:r>
              <a:rPr lang="en-GB" sz="3200" b="1" i="1">
                <a:solidFill>
                  <a:schemeClr val="bg1"/>
                </a:solidFill>
                <a:latin typeface="Times New Roman" pitchFamily="18" charset="0"/>
              </a:rPr>
              <a:t> = V</a:t>
            </a:r>
            <a:r>
              <a:rPr lang="en-GB" sz="3200" b="1" i="1" baseline="-25000">
                <a:solidFill>
                  <a:schemeClr val="bg1"/>
                </a:solidFill>
                <a:latin typeface="Times New Roman" pitchFamily="18" charset="0"/>
              </a:rPr>
              <a:t>UTP </a:t>
            </a:r>
            <a:r>
              <a:rPr lang="en-GB" sz="3200" b="1" i="1">
                <a:solidFill>
                  <a:schemeClr val="bg1"/>
                </a:solidFill>
                <a:latin typeface="Times New Roman" pitchFamily="18" charset="0"/>
              </a:rPr>
              <a:t> -  V</a:t>
            </a:r>
            <a:r>
              <a:rPr lang="en-GB" sz="3200" b="1" i="1" baseline="-25000">
                <a:solidFill>
                  <a:schemeClr val="bg1"/>
                </a:solidFill>
                <a:latin typeface="Times New Roman" pitchFamily="18" charset="0"/>
              </a:rPr>
              <a:t>LTP</a:t>
            </a:r>
          </a:p>
        </p:txBody>
      </p:sp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3"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t="3685" r="4858" b="3683"/>
          <a:stretch>
            <a:fillRect/>
          </a:stretch>
        </p:blipFill>
        <p:spPr bwMode="auto">
          <a:xfrm>
            <a:off x="3760788" y="1944688"/>
            <a:ext cx="5383212" cy="392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build="p" autoUpdateAnimBg="0"/>
      <p:bldP spid="164867" grpId="0" build="p" autoUpdateAnimBg="0"/>
      <p:bldP spid="16486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7350" y="88900"/>
            <a:ext cx="234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400" b="1">
                <a:latin typeface="Times New Roman" pitchFamily="18" charset="0"/>
              </a:rPr>
              <a:t>EXAMPLE 23-7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82563" y="546100"/>
            <a:ext cx="89614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latin typeface="Times New Roman" pitchFamily="18" charset="0"/>
              </a:rPr>
              <a:t>Calculate the upper and lower trigger points for the comparator circuit shown below. Assume +Vsat = 8V and –Vsat = -8V</a:t>
            </a:r>
          </a:p>
        </p:txBody>
      </p:sp>
      <p:grpSp>
        <p:nvGrpSpPr>
          <p:cNvPr id="19461" name="Group 44"/>
          <p:cNvGrpSpPr>
            <a:grpSpLocks/>
          </p:cNvGrpSpPr>
          <p:nvPr/>
        </p:nvGrpSpPr>
        <p:grpSpPr bwMode="auto">
          <a:xfrm>
            <a:off x="3644900" y="1368425"/>
            <a:ext cx="4905375" cy="2982913"/>
            <a:chOff x="2296" y="862"/>
            <a:chExt cx="3090" cy="1879"/>
          </a:xfrm>
        </p:grpSpPr>
        <p:sp>
          <p:nvSpPr>
            <p:cNvPr id="19465" name="AutoShape 8"/>
            <p:cNvSpPr>
              <a:spLocks noChangeArrowheads="1"/>
            </p:cNvSpPr>
            <p:nvPr/>
          </p:nvSpPr>
          <p:spPr bwMode="auto">
            <a:xfrm rot="5400000" flipH="1">
              <a:off x="3420" y="1059"/>
              <a:ext cx="795" cy="589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 flipV="1">
              <a:off x="3575" y="1155"/>
              <a:ext cx="85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4100" y="1352"/>
              <a:ext cx="47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 flipV="1">
              <a:off x="3807" y="929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>
              <a:off x="3801" y="156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3515" y="1423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2296" y="1344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FF00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FFFF00"/>
                  </a:solidFill>
                  <a:latin typeface="Times New Roman" pitchFamily="18" charset="0"/>
                </a:rPr>
                <a:t>in</a:t>
              </a:r>
              <a:endParaRPr lang="en-GB" sz="24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3831" y="1629"/>
              <a:ext cx="4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FFFF00"/>
                  </a:solidFill>
                  <a:latin typeface="Times New Roman" pitchFamily="18" charset="0"/>
                </a:rPr>
                <a:t>-V</a:t>
              </a:r>
              <a:r>
                <a:rPr lang="en-GB" b="1" i="1" baseline="-25000">
                  <a:solidFill>
                    <a:srgbClr val="FFFF00"/>
                  </a:solidFill>
                  <a:latin typeface="Times New Roman" pitchFamily="18" charset="0"/>
                </a:rPr>
                <a:t>S</a:t>
              </a:r>
              <a:endParaRPr lang="en-GB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3824" y="862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solidFill>
                    <a:srgbClr val="FFFF00"/>
                  </a:solidFill>
                  <a:latin typeface="Times New Roman" pitchFamily="18" charset="0"/>
                </a:rPr>
                <a:t>+V</a:t>
              </a:r>
              <a:r>
                <a:rPr lang="en-GB" b="1" i="1" baseline="-25000">
                  <a:solidFill>
                    <a:srgbClr val="FFFF00"/>
                  </a:solidFill>
                  <a:latin typeface="Times New Roman" pitchFamily="18" charset="0"/>
                </a:rPr>
                <a:t>S</a:t>
              </a:r>
              <a:endParaRPr lang="en-GB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>
              <a:off x="4392" y="1025"/>
              <a:ext cx="4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FFFF00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rgbClr val="FFFF00"/>
                  </a:solidFill>
                  <a:latin typeface="Times New Roman" pitchFamily="18" charset="0"/>
                </a:rPr>
                <a:t>out</a:t>
              </a:r>
              <a:endParaRPr lang="en-GB" sz="2400" b="1" i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19475" name="Freeform 18"/>
            <p:cNvSpPr>
              <a:spLocks/>
            </p:cNvSpPr>
            <p:nvPr/>
          </p:nvSpPr>
          <p:spPr bwMode="auto">
            <a:xfrm rot="-5469955">
              <a:off x="4126" y="2234"/>
              <a:ext cx="286" cy="150"/>
            </a:xfrm>
            <a:custGeom>
              <a:avLst/>
              <a:gdLst>
                <a:gd name="T0" fmla="*/ 0 w 2280"/>
                <a:gd name="T1" fmla="*/ 76 h 590"/>
                <a:gd name="T2" fmla="*/ 19 w 2280"/>
                <a:gd name="T3" fmla="*/ 3 h 590"/>
                <a:gd name="T4" fmla="*/ 58 w 2280"/>
                <a:gd name="T5" fmla="*/ 142 h 590"/>
                <a:gd name="T6" fmla="*/ 89 w 2280"/>
                <a:gd name="T7" fmla="*/ 0 h 590"/>
                <a:gd name="T8" fmla="*/ 127 w 2280"/>
                <a:gd name="T9" fmla="*/ 145 h 590"/>
                <a:gd name="T10" fmla="*/ 161 w 2280"/>
                <a:gd name="T11" fmla="*/ 0 h 590"/>
                <a:gd name="T12" fmla="*/ 201 w 2280"/>
                <a:gd name="T13" fmla="*/ 142 h 590"/>
                <a:gd name="T14" fmla="*/ 230 w 2280"/>
                <a:gd name="T15" fmla="*/ 3 h 590"/>
                <a:gd name="T16" fmla="*/ 266 w 2280"/>
                <a:gd name="T17" fmla="*/ 150 h 590"/>
                <a:gd name="T18" fmla="*/ 286 w 2280"/>
                <a:gd name="T19" fmla="*/ 6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4260" y="2451"/>
              <a:ext cx="1" cy="2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9477" name="Group 20"/>
            <p:cNvGrpSpPr>
              <a:grpSpLocks/>
            </p:cNvGrpSpPr>
            <p:nvPr/>
          </p:nvGrpSpPr>
          <p:grpSpPr bwMode="auto">
            <a:xfrm>
              <a:off x="4184" y="2659"/>
              <a:ext cx="152" cy="82"/>
              <a:chOff x="3032" y="2512"/>
              <a:chExt cx="192" cy="108"/>
            </a:xfrm>
          </p:grpSpPr>
          <p:sp>
            <p:nvSpPr>
              <p:cNvPr id="19495" name="Line 21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6" name="Line 22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7" name="Line 23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478" name="Freeform 24"/>
            <p:cNvSpPr>
              <a:spLocks/>
            </p:cNvSpPr>
            <p:nvPr/>
          </p:nvSpPr>
          <p:spPr bwMode="auto">
            <a:xfrm>
              <a:off x="2795" y="1147"/>
              <a:ext cx="739" cy="225"/>
            </a:xfrm>
            <a:custGeom>
              <a:avLst/>
              <a:gdLst>
                <a:gd name="T0" fmla="*/ 739 w 304"/>
                <a:gd name="T1" fmla="*/ 0 h 520"/>
                <a:gd name="T2" fmla="*/ 0 w 304"/>
                <a:gd name="T3" fmla="*/ 0 h 520"/>
                <a:gd name="T4" fmla="*/ 0 w 304"/>
                <a:gd name="T5" fmla="*/ 225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9479" name="Group 25"/>
            <p:cNvGrpSpPr>
              <a:grpSpLocks/>
            </p:cNvGrpSpPr>
            <p:nvPr/>
          </p:nvGrpSpPr>
          <p:grpSpPr bwMode="auto">
            <a:xfrm>
              <a:off x="2650" y="1359"/>
              <a:ext cx="284" cy="268"/>
              <a:chOff x="3552" y="2496"/>
              <a:chExt cx="360" cy="352"/>
            </a:xfrm>
          </p:grpSpPr>
          <p:sp>
            <p:nvSpPr>
              <p:cNvPr id="19491" name="Oval 26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360" cy="352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9492" name="Group 27"/>
              <p:cNvGrpSpPr>
                <a:grpSpLocks/>
              </p:cNvGrpSpPr>
              <p:nvPr/>
            </p:nvGrpSpPr>
            <p:grpSpPr bwMode="auto">
              <a:xfrm>
                <a:off x="3620" y="2605"/>
                <a:ext cx="208" cy="140"/>
                <a:chOff x="2115" y="13020"/>
                <a:chExt cx="960" cy="1530"/>
              </a:xfrm>
            </p:grpSpPr>
            <p:sp>
              <p:nvSpPr>
                <p:cNvPr id="19493" name="Freeform 28"/>
                <p:cNvSpPr>
                  <a:spLocks/>
                </p:cNvSpPr>
                <p:nvPr/>
              </p:nvSpPr>
              <p:spPr bwMode="auto">
                <a:xfrm>
                  <a:off x="2115" y="13020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solidFill>
                  <a:schemeClr val="bg2"/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494" name="Freeform 29"/>
                <p:cNvSpPr>
                  <a:spLocks/>
                </p:cNvSpPr>
                <p:nvPr/>
              </p:nvSpPr>
              <p:spPr bwMode="auto">
                <a:xfrm flipV="1">
                  <a:off x="2595" y="13785"/>
                  <a:ext cx="480" cy="765"/>
                </a:xfrm>
                <a:custGeom>
                  <a:avLst/>
                  <a:gdLst>
                    <a:gd name="T0" fmla="*/ 0 w 450"/>
                    <a:gd name="T1" fmla="*/ 765 h 765"/>
                    <a:gd name="T2" fmla="*/ 256 w 450"/>
                    <a:gd name="T3" fmla="*/ 0 h 765"/>
                    <a:gd name="T4" fmla="*/ 480 w 450"/>
                    <a:gd name="T5" fmla="*/ 765 h 7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0" h="765">
                      <a:moveTo>
                        <a:pt x="0" y="765"/>
                      </a:moveTo>
                      <a:cubicBezTo>
                        <a:pt x="82" y="382"/>
                        <a:pt x="165" y="0"/>
                        <a:pt x="240" y="0"/>
                      </a:cubicBezTo>
                      <a:cubicBezTo>
                        <a:pt x="315" y="0"/>
                        <a:pt x="382" y="382"/>
                        <a:pt x="450" y="765"/>
                      </a:cubicBezTo>
                    </a:path>
                  </a:pathLst>
                </a:custGeom>
                <a:solidFill>
                  <a:schemeClr val="bg2"/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  <p:sp>
          <p:nvSpPr>
            <p:cNvPr id="19480" name="Line 30"/>
            <p:cNvSpPr>
              <a:spLocks noChangeShapeType="1"/>
            </p:cNvSpPr>
            <p:nvPr/>
          </p:nvSpPr>
          <p:spPr bwMode="auto">
            <a:xfrm>
              <a:off x="2795" y="1634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1" name="Text Box 31"/>
            <p:cNvSpPr txBox="1">
              <a:spLocks noChangeArrowheads="1"/>
            </p:cNvSpPr>
            <p:nvPr/>
          </p:nvSpPr>
          <p:spPr bwMode="auto">
            <a:xfrm>
              <a:off x="4341" y="2136"/>
              <a:ext cx="10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lang="en-GB" sz="2000" b="1" i="1" baseline="-25000">
                  <a:solidFill>
                    <a:srgbClr val="FFFF00"/>
                  </a:solidFill>
                  <a:latin typeface="Times New Roman" pitchFamily="18" charset="0"/>
                </a:rPr>
                <a:t>2 </a:t>
              </a:r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= 120K</a:t>
              </a:r>
              <a:r>
                <a:rPr lang="el-GR" sz="2000" b="1" i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</a:p>
          </p:txBody>
        </p:sp>
        <p:grpSp>
          <p:nvGrpSpPr>
            <p:cNvPr id="19482" name="Group 32"/>
            <p:cNvGrpSpPr>
              <a:grpSpLocks/>
            </p:cNvGrpSpPr>
            <p:nvPr/>
          </p:nvGrpSpPr>
          <p:grpSpPr bwMode="auto">
            <a:xfrm>
              <a:off x="2721" y="1786"/>
              <a:ext cx="151" cy="82"/>
              <a:chOff x="3032" y="2512"/>
              <a:chExt cx="192" cy="108"/>
            </a:xfrm>
          </p:grpSpPr>
          <p:sp>
            <p:nvSpPr>
              <p:cNvPr id="19488" name="Line 33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89" name="Line 34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90" name="Line 35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483" name="Freeform 36"/>
            <p:cNvSpPr>
              <a:spLocks/>
            </p:cNvSpPr>
            <p:nvPr/>
          </p:nvSpPr>
          <p:spPr bwMode="auto">
            <a:xfrm rot="-5469955">
              <a:off x="4132" y="1622"/>
              <a:ext cx="286" cy="150"/>
            </a:xfrm>
            <a:custGeom>
              <a:avLst/>
              <a:gdLst>
                <a:gd name="T0" fmla="*/ 0 w 2280"/>
                <a:gd name="T1" fmla="*/ 76 h 590"/>
                <a:gd name="T2" fmla="*/ 19 w 2280"/>
                <a:gd name="T3" fmla="*/ 3 h 590"/>
                <a:gd name="T4" fmla="*/ 58 w 2280"/>
                <a:gd name="T5" fmla="*/ 142 h 590"/>
                <a:gd name="T6" fmla="*/ 89 w 2280"/>
                <a:gd name="T7" fmla="*/ 0 h 590"/>
                <a:gd name="T8" fmla="*/ 127 w 2280"/>
                <a:gd name="T9" fmla="*/ 145 h 590"/>
                <a:gd name="T10" fmla="*/ 161 w 2280"/>
                <a:gd name="T11" fmla="*/ 0 h 590"/>
                <a:gd name="T12" fmla="*/ 201 w 2280"/>
                <a:gd name="T13" fmla="*/ 142 h 590"/>
                <a:gd name="T14" fmla="*/ 230 w 2280"/>
                <a:gd name="T15" fmla="*/ 3 h 590"/>
                <a:gd name="T16" fmla="*/ 266 w 2280"/>
                <a:gd name="T17" fmla="*/ 150 h 590"/>
                <a:gd name="T18" fmla="*/ 286 w 2280"/>
                <a:gd name="T19" fmla="*/ 66 h 5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0" h="590">
                  <a:moveTo>
                    <a:pt x="0" y="300"/>
                  </a:moveTo>
                  <a:lnTo>
                    <a:pt x="150" y="10"/>
                  </a:lnTo>
                  <a:lnTo>
                    <a:pt x="460" y="560"/>
                  </a:lnTo>
                  <a:lnTo>
                    <a:pt x="710" y="0"/>
                  </a:lnTo>
                  <a:lnTo>
                    <a:pt x="1010" y="570"/>
                  </a:lnTo>
                  <a:lnTo>
                    <a:pt x="1280" y="0"/>
                  </a:lnTo>
                  <a:lnTo>
                    <a:pt x="1600" y="560"/>
                  </a:lnTo>
                  <a:lnTo>
                    <a:pt x="1830" y="10"/>
                  </a:lnTo>
                  <a:lnTo>
                    <a:pt x="2120" y="590"/>
                  </a:lnTo>
                  <a:lnTo>
                    <a:pt x="2280" y="2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4" name="Line 37"/>
            <p:cNvSpPr>
              <a:spLocks noChangeShapeType="1"/>
            </p:cNvSpPr>
            <p:nvPr/>
          </p:nvSpPr>
          <p:spPr bwMode="auto">
            <a:xfrm flipV="1">
              <a:off x="4277" y="1348"/>
              <a:ext cx="0" cy="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5" name="Line 38"/>
            <p:cNvSpPr>
              <a:spLocks noChangeShapeType="1"/>
            </p:cNvSpPr>
            <p:nvPr/>
          </p:nvSpPr>
          <p:spPr bwMode="auto">
            <a:xfrm>
              <a:off x="4265" y="1852"/>
              <a:ext cx="0" cy="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486" name="Text Box 39"/>
            <p:cNvSpPr txBox="1">
              <a:spLocks noChangeArrowheads="1"/>
            </p:cNvSpPr>
            <p:nvPr/>
          </p:nvSpPr>
          <p:spPr bwMode="auto">
            <a:xfrm>
              <a:off x="4353" y="1512"/>
              <a:ext cx="10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R</a:t>
              </a:r>
              <a:r>
                <a:rPr lang="en-GB" sz="2000" b="1" i="1" baseline="-25000">
                  <a:solidFill>
                    <a:srgbClr val="FFFF00"/>
                  </a:solidFill>
                  <a:latin typeface="Times New Roman" pitchFamily="18" charset="0"/>
                </a:rPr>
                <a:t>1 </a:t>
              </a:r>
              <a:r>
                <a:rPr lang="en-GB" sz="2000" b="1" i="1">
                  <a:solidFill>
                    <a:srgbClr val="FFFF00"/>
                  </a:solidFill>
                  <a:latin typeface="Times New Roman" pitchFamily="18" charset="0"/>
                </a:rPr>
                <a:t>= 120K</a:t>
              </a:r>
              <a:r>
                <a:rPr lang="el-GR" sz="2000" b="1" i="1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19487" name="Freeform 40"/>
            <p:cNvSpPr>
              <a:spLocks/>
            </p:cNvSpPr>
            <p:nvPr/>
          </p:nvSpPr>
          <p:spPr bwMode="auto">
            <a:xfrm>
              <a:off x="3311" y="1570"/>
              <a:ext cx="954" cy="438"/>
            </a:xfrm>
            <a:custGeom>
              <a:avLst/>
              <a:gdLst>
                <a:gd name="T0" fmla="*/ 198 w 954"/>
                <a:gd name="T1" fmla="*/ 0 h 420"/>
                <a:gd name="T2" fmla="*/ 0 w 954"/>
                <a:gd name="T3" fmla="*/ 0 h 420"/>
                <a:gd name="T4" fmla="*/ 0 w 954"/>
                <a:gd name="T5" fmla="*/ 438 h 420"/>
                <a:gd name="T6" fmla="*/ 954 w 954"/>
                <a:gd name="T7" fmla="*/ 438 h 4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4" h="420">
                  <a:moveTo>
                    <a:pt x="198" y="0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954" y="42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48873" name="Text Box 41"/>
          <p:cNvSpPr txBox="1">
            <a:spLocks noChangeArrowheads="1"/>
          </p:cNvSpPr>
          <p:nvPr/>
        </p:nvSpPr>
        <p:spPr bwMode="auto">
          <a:xfrm>
            <a:off x="295275" y="3838575"/>
            <a:ext cx="1268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>
                <a:latin typeface="Times New Roman" pitchFamily="18" charset="0"/>
              </a:rPr>
              <a:t>Solution</a:t>
            </a:r>
          </a:p>
        </p:txBody>
      </p:sp>
      <p:graphicFrame>
        <p:nvGraphicFramePr>
          <p:cNvPr id="248874" name="Object 42"/>
          <p:cNvGraphicFramePr>
            <a:graphicFrameLocks noChangeAspect="1"/>
          </p:cNvGraphicFramePr>
          <p:nvPr/>
        </p:nvGraphicFramePr>
        <p:xfrm>
          <a:off x="430213" y="4500563"/>
          <a:ext cx="70881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3" imgW="2781300" imgH="482600" progId="Equation.3">
                  <p:embed/>
                </p:oleObj>
              </mc:Choice>
              <mc:Fallback>
                <p:oleObj name="Equation" r:id="rId3" imgW="2781300" imgH="482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4500563"/>
                        <a:ext cx="7088187" cy="942975"/>
                      </a:xfrm>
                      <a:prstGeom prst="rect">
                        <a:avLst/>
                      </a:prstGeom>
                      <a:solidFill>
                        <a:srgbClr val="E9FCFF"/>
                      </a:solidFill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75" name="Object 43"/>
          <p:cNvGraphicFramePr>
            <a:graphicFrameLocks noChangeAspect="1"/>
          </p:cNvGraphicFramePr>
          <p:nvPr/>
        </p:nvGraphicFramePr>
        <p:xfrm>
          <a:off x="458788" y="5549900"/>
          <a:ext cx="70596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5" imgW="2768600" imgH="482600" progId="Equation.3">
                  <p:embed/>
                </p:oleObj>
              </mc:Choice>
              <mc:Fallback>
                <p:oleObj name="Equation" r:id="rId5" imgW="2768600" imgH="482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5549900"/>
                        <a:ext cx="7059612" cy="942975"/>
                      </a:xfrm>
                      <a:prstGeom prst="rect">
                        <a:avLst/>
                      </a:prstGeom>
                      <a:solidFill>
                        <a:srgbClr val="E9FCFF"/>
                      </a:solidFill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501650" y="1450975"/>
            <a:ext cx="8326438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GB" sz="2400">
                <a:solidFill>
                  <a:schemeClr val="folHlink"/>
                </a:solidFill>
                <a:latin typeface="Verdana" pitchFamily="34" charset="0"/>
              </a:rPr>
              <a:t>Comparators consist of op-amps that operate in the open-loop mode.</a:t>
            </a: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en-GB" sz="1200">
              <a:effectLst>
                <a:outerShdw blurRad="38100" dist="38100" dir="2700000" algn="tl">
                  <a:srgbClr val="010199"/>
                </a:outerShdw>
              </a:effectLst>
              <a:latin typeface="Verdana" pitchFamily="34" charset="0"/>
            </a:endParaRP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GB" sz="240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GB" sz="2400">
                <a:latin typeface="Verdana" pitchFamily="34" charset="0"/>
              </a:rPr>
              <a:t>The zero-level comparator (or detector) compares the input signal with zero voltage level.</a:t>
            </a:r>
            <a:r>
              <a:rPr lang="en-GB" sz="2000">
                <a:latin typeface="Verdana" pitchFamily="34" charset="0"/>
              </a:rPr>
              <a:t>  </a:t>
            </a: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en-GB" sz="1200"/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/>
            </a:pPr>
            <a:r>
              <a:rPr lang="en-GB" sz="2400">
                <a:solidFill>
                  <a:srgbClr val="66FFFF"/>
                </a:solidFill>
                <a:latin typeface="Verdana" pitchFamily="34" charset="0"/>
              </a:rPr>
              <a:t>With the hysteresis feature, a comparator switches output states only when the input signal exceeds either the preset upper trigger point (UTP) or lower trigger point (LTP).</a:t>
            </a: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en-GB" sz="1200">
              <a:latin typeface="Verdana" pitchFamily="34" charset="0"/>
            </a:endParaRPr>
          </a:p>
          <a:p>
            <a:pPr marL="717550" indent="-7175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en-GB" sz="2000" i="1">
              <a:latin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FB6A7-AA64-4BD2-A804-93FF7D50820F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9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2649538"/>
            <a:ext cx="8408988" cy="2971800"/>
          </a:xfrm>
        </p:spPr>
        <p:txBody>
          <a:bodyPr/>
          <a:lstStyle/>
          <a:p>
            <a:pPr marL="432000" indent="-432000" eaLnBrk="1" hangingPunct="1">
              <a:spcBef>
                <a:spcPts val="0"/>
              </a:spcBef>
              <a:spcAft>
                <a:spcPts val="1800"/>
              </a:spcAft>
              <a:buSzPct val="100000"/>
              <a:buFont typeface="Wingdings" pitchFamily="2" charset="2"/>
              <a:buChar char="q"/>
            </a:pPr>
            <a:r>
              <a:rPr lang="en-GB" dirty="0" smtClean="0">
                <a:solidFill>
                  <a:srgbClr val="FFFF00"/>
                </a:solidFill>
                <a:effectLst/>
              </a:rPr>
              <a:t>Understand the operation of basic comparator circuits.</a:t>
            </a:r>
            <a:endParaRPr lang="en-GB" sz="1800" dirty="0" smtClean="0">
              <a:solidFill>
                <a:srgbClr val="FFFF00"/>
              </a:solidFill>
              <a:effectLst/>
            </a:endParaRPr>
          </a:p>
          <a:p>
            <a:pPr marL="432000" indent="-432000" eaLnBrk="1" hangingPunct="1">
              <a:spcBef>
                <a:spcPts val="0"/>
              </a:spcBef>
              <a:spcAft>
                <a:spcPts val="1800"/>
              </a:spcAft>
              <a:buSzPct val="100000"/>
              <a:buFont typeface="Wingdings" pitchFamily="2" charset="2"/>
              <a:buChar char="q"/>
            </a:pPr>
            <a:r>
              <a:rPr lang="en-GB" dirty="0" smtClean="0">
                <a:solidFill>
                  <a:srgbClr val="00FFFF"/>
                </a:solidFill>
                <a:effectLst/>
              </a:rPr>
              <a:t>Understand the use of hysteresis to reduce the effect of noise.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461963" y="1590675"/>
            <a:ext cx="826611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200" dirty="0"/>
              <a:t>After completing Part </a:t>
            </a:r>
            <a:r>
              <a:rPr lang="en-US" sz="3200" dirty="0" smtClean="0"/>
              <a:t>4 </a:t>
            </a:r>
            <a:r>
              <a:rPr lang="en-US" sz="3200" dirty="0"/>
              <a:t>of this chapter</a:t>
            </a:r>
            <a:r>
              <a:rPr lang="en-GB" sz="3200" dirty="0"/>
              <a:t>, you will be able to: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Objectives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63277-312D-4502-AEA8-09F7B93B593E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168980" name="Group 20"/>
          <p:cNvGrpSpPr>
            <a:grpSpLocks/>
          </p:cNvGrpSpPr>
          <p:nvPr/>
        </p:nvGrpSpPr>
        <p:grpSpPr bwMode="auto">
          <a:xfrm>
            <a:off x="647699" y="3146425"/>
            <a:ext cx="7999912" cy="3475037"/>
            <a:chOff x="408" y="2005"/>
            <a:chExt cx="4945" cy="2189"/>
          </a:xfrm>
        </p:grpSpPr>
        <p:sp>
          <p:nvSpPr>
            <p:cNvPr id="21512" name="Rectangle 18"/>
            <p:cNvSpPr>
              <a:spLocks noChangeArrowheads="1"/>
            </p:cNvSpPr>
            <p:nvPr/>
          </p:nvSpPr>
          <p:spPr bwMode="auto">
            <a:xfrm>
              <a:off x="408" y="2006"/>
              <a:ext cx="4945" cy="218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pic>
          <p:nvPicPr>
            <p:cNvPr id="21513" name="Picture 5"/>
            <p:cNvPicPr>
              <a:picLocks noChangeAspect="1" noChangeArrowheads="1"/>
            </p:cNvPicPr>
            <p:nvPr/>
          </p:nvPicPr>
          <p:blipFill>
            <a:blip r:embed="rId3">
              <a:lum bright="-24000"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2" t="25443" r="64658" b="70702"/>
            <a:stretch>
              <a:fillRect/>
            </a:stretch>
          </p:blipFill>
          <p:spPr bwMode="auto">
            <a:xfrm>
              <a:off x="409" y="2005"/>
              <a:ext cx="1902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4" name="Picture 3"/>
            <p:cNvPicPr>
              <a:picLocks noChangeAspect="1" noChangeArrowheads="1"/>
            </p:cNvPicPr>
            <p:nvPr/>
          </p:nvPicPr>
          <p:blipFill>
            <a:blip r:embed="rId3">
              <a:lum bright="-24000"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91" t="29700" r="19504" b="50766"/>
            <a:stretch>
              <a:fillRect/>
            </a:stretch>
          </p:blipFill>
          <p:spPr bwMode="auto">
            <a:xfrm>
              <a:off x="3555" y="2036"/>
              <a:ext cx="1776" cy="2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1515" name="Picture 8"/>
            <p:cNvPicPr>
              <a:picLocks noChangeAspect="1" noChangeArrowheads="1"/>
            </p:cNvPicPr>
            <p:nvPr/>
          </p:nvPicPr>
          <p:blipFill>
            <a:blip r:embed="rId3">
              <a:lum bright="-24000"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7" t="30435" r="56551" b="52414"/>
            <a:stretch>
              <a:fillRect/>
            </a:stretch>
          </p:blipFill>
          <p:spPr bwMode="auto">
            <a:xfrm>
              <a:off x="758" y="2383"/>
              <a:ext cx="2422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68977" name="Group 17"/>
          <p:cNvGrpSpPr>
            <a:grpSpLocks/>
          </p:cNvGrpSpPr>
          <p:nvPr/>
        </p:nvGrpSpPr>
        <p:grpSpPr bwMode="auto">
          <a:xfrm>
            <a:off x="642938" y="938213"/>
            <a:ext cx="8004673" cy="2159000"/>
            <a:chOff x="405" y="513"/>
            <a:chExt cx="4981" cy="1360"/>
          </a:xfrm>
        </p:grpSpPr>
        <p:sp>
          <p:nvSpPr>
            <p:cNvPr id="21510" name="Rectangle 14"/>
            <p:cNvSpPr>
              <a:spLocks noChangeArrowheads="1"/>
            </p:cNvSpPr>
            <p:nvPr/>
          </p:nvSpPr>
          <p:spPr bwMode="auto">
            <a:xfrm>
              <a:off x="426" y="513"/>
              <a:ext cx="4954" cy="131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pic>
          <p:nvPicPr>
            <p:cNvPr id="21511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518"/>
              <a:ext cx="4981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181262" name="Group 14"/>
          <p:cNvGrpSpPr>
            <a:grpSpLocks/>
          </p:cNvGrpSpPr>
          <p:nvPr/>
        </p:nvGrpSpPr>
        <p:grpSpPr bwMode="auto">
          <a:xfrm>
            <a:off x="1077550" y="306388"/>
            <a:ext cx="6929800" cy="2940050"/>
            <a:chOff x="576" y="160"/>
            <a:chExt cx="4342" cy="1852"/>
          </a:xfrm>
        </p:grpSpPr>
        <p:sp>
          <p:nvSpPr>
            <p:cNvPr id="22537" name="Rectangle 13"/>
            <p:cNvSpPr>
              <a:spLocks noChangeArrowheads="1"/>
            </p:cNvSpPr>
            <p:nvPr/>
          </p:nvSpPr>
          <p:spPr bwMode="auto">
            <a:xfrm>
              <a:off x="576" y="160"/>
              <a:ext cx="4342" cy="185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pic>
          <p:nvPicPr>
            <p:cNvPr id="22538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" y="219"/>
              <a:ext cx="1692" cy="3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" y="689"/>
              <a:ext cx="2262" cy="11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" y="170"/>
              <a:ext cx="1566" cy="1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1267" name="Group 19"/>
          <p:cNvGrpSpPr>
            <a:grpSpLocks/>
          </p:cNvGrpSpPr>
          <p:nvPr/>
        </p:nvGrpSpPr>
        <p:grpSpPr bwMode="auto">
          <a:xfrm>
            <a:off x="1082675" y="3346450"/>
            <a:ext cx="6924675" cy="3138488"/>
            <a:chOff x="673" y="2144"/>
            <a:chExt cx="4362" cy="1977"/>
          </a:xfrm>
        </p:grpSpPr>
        <p:sp>
          <p:nvSpPr>
            <p:cNvPr id="22533" name="Rectangle 18"/>
            <p:cNvSpPr>
              <a:spLocks noChangeArrowheads="1"/>
            </p:cNvSpPr>
            <p:nvPr/>
          </p:nvSpPr>
          <p:spPr bwMode="auto">
            <a:xfrm>
              <a:off x="673" y="2144"/>
              <a:ext cx="4360" cy="19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pic>
          <p:nvPicPr>
            <p:cNvPr id="22534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" y="2187"/>
              <a:ext cx="154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5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2442"/>
              <a:ext cx="2748" cy="16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6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" y="2183"/>
              <a:ext cx="1548" cy="1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23555" name="Group 10"/>
          <p:cNvGrpSpPr>
            <a:grpSpLocks/>
          </p:cNvGrpSpPr>
          <p:nvPr/>
        </p:nvGrpSpPr>
        <p:grpSpPr bwMode="auto">
          <a:xfrm>
            <a:off x="844550" y="48566"/>
            <a:ext cx="7499350" cy="6556375"/>
            <a:chOff x="532" y="0"/>
            <a:chExt cx="4724" cy="4320"/>
          </a:xfrm>
        </p:grpSpPr>
        <p:sp>
          <p:nvSpPr>
            <p:cNvPr id="23559" name="Rectangle 8"/>
            <p:cNvSpPr>
              <a:spLocks noChangeArrowheads="1"/>
            </p:cNvSpPr>
            <p:nvPr/>
          </p:nvSpPr>
          <p:spPr bwMode="auto">
            <a:xfrm>
              <a:off x="532" y="0"/>
              <a:ext cx="4724" cy="432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pic>
          <p:nvPicPr>
            <p:cNvPr id="23560" name="Picture 4"/>
            <p:cNvPicPr>
              <a:picLocks noChangeAspect="1" noChangeArrowheads="1"/>
            </p:cNvPicPr>
            <p:nvPr/>
          </p:nvPicPr>
          <p:blipFill>
            <a:blip r:embed="rId3">
              <a:lum bright="-18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5" t="56372" r="53236" b="8353"/>
            <a:stretch>
              <a:fillRect/>
            </a:stretch>
          </p:blipFill>
          <p:spPr bwMode="auto">
            <a:xfrm>
              <a:off x="3049" y="118"/>
              <a:ext cx="1996" cy="1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3561" name="Picture 5"/>
            <p:cNvPicPr>
              <a:picLocks noChangeAspect="1" noChangeArrowheads="1"/>
            </p:cNvPicPr>
            <p:nvPr/>
          </p:nvPicPr>
          <p:blipFill>
            <a:blip r:embed="rId3">
              <a:lum bright="-18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5" t="21991" r="51663" b="48849"/>
            <a:stretch>
              <a:fillRect/>
            </a:stretch>
          </p:blipFill>
          <p:spPr bwMode="auto">
            <a:xfrm>
              <a:off x="571" y="374"/>
              <a:ext cx="2154" cy="1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356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" y="32"/>
              <a:ext cx="1418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2283" name="Group 11"/>
          <p:cNvGrpSpPr>
            <a:grpSpLocks/>
          </p:cNvGrpSpPr>
          <p:nvPr/>
        </p:nvGrpSpPr>
        <p:grpSpPr bwMode="auto">
          <a:xfrm>
            <a:off x="968375" y="3159125"/>
            <a:ext cx="7138988" cy="3341688"/>
            <a:chOff x="610" y="1990"/>
            <a:chExt cx="4541" cy="2269"/>
          </a:xfrm>
        </p:grpSpPr>
        <p:pic>
          <p:nvPicPr>
            <p:cNvPr id="23557" name="Picture 6"/>
            <p:cNvPicPr>
              <a:picLocks noChangeAspect="1" noChangeArrowheads="1"/>
            </p:cNvPicPr>
            <p:nvPr/>
          </p:nvPicPr>
          <p:blipFill>
            <a:blip r:embed="rId3">
              <a:lum bright="-18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37" t="67140" r="2829" b="2101"/>
            <a:stretch>
              <a:fillRect/>
            </a:stretch>
          </p:blipFill>
          <p:spPr bwMode="auto">
            <a:xfrm>
              <a:off x="610" y="2390"/>
              <a:ext cx="2505" cy="1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3558" name="Picture 2"/>
            <p:cNvPicPr>
              <a:picLocks noChangeAspect="1" noChangeArrowheads="1"/>
            </p:cNvPicPr>
            <p:nvPr/>
          </p:nvPicPr>
          <p:blipFill>
            <a:blip r:embed="rId3">
              <a:lum bright="-18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37" t="14900" r="8347" b="35687"/>
            <a:stretch>
              <a:fillRect/>
            </a:stretch>
          </p:blipFill>
          <p:spPr bwMode="auto">
            <a:xfrm>
              <a:off x="3120" y="1990"/>
              <a:ext cx="2031" cy="2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61807" y="3180356"/>
            <a:ext cx="7772400" cy="1080120"/>
          </a:xfrm>
          <a:prstGeom prst="rect">
            <a:avLst/>
          </a:prstGeom>
          <a:solidFill>
            <a:srgbClr val="CEB966"/>
          </a:solidFill>
          <a:effectLst>
            <a:glow rad="228600">
              <a:srgbClr val="FFFF00">
                <a:alpha val="40000"/>
              </a:srgbClr>
            </a:glow>
          </a:effectLst>
        </p:spPr>
        <p:txBody>
          <a:bodyPr anchor="ctr"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End of Chapter 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889000" y="596900"/>
            <a:ext cx="7932738" cy="5937250"/>
          </a:xfrm>
          <a:prstGeom prst="rect">
            <a:avLst/>
          </a:prstGeom>
          <a:noFill/>
          <a:ln w="76200" cmpd="tri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01625" y="190500"/>
            <a:ext cx="4133850" cy="701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4000" i="1">
                <a:solidFill>
                  <a:srgbClr val="FFFF00"/>
                </a:solidFill>
                <a:latin typeface="Verdana" pitchFamily="34" charset="0"/>
              </a:rPr>
              <a:t>COMPARATORS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076325" y="1044575"/>
            <a:ext cx="7497763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00113" indent="-3286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5000"/>
              </a:spcBef>
              <a:buFontTx/>
              <a:buChar char="•"/>
            </a:pPr>
            <a:r>
              <a:rPr lang="en-GB" sz="2400" i="1">
                <a:latin typeface="Verdana" pitchFamily="34" charset="0"/>
              </a:rPr>
              <a:t>Op-amps used as comparators: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Ø"/>
            </a:pPr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compare amplitudes of one voltage with another</a:t>
            </a:r>
            <a:r>
              <a:rPr lang="en-GB" sz="2400" i="1">
                <a:latin typeface="Verdana" pitchFamily="34" charset="0"/>
              </a:rPr>
              <a:t> 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Char char="Ø"/>
            </a:pPr>
            <a:r>
              <a:rPr lang="en-GB" sz="2400" i="1">
                <a:solidFill>
                  <a:schemeClr val="accent1"/>
                </a:solidFill>
                <a:latin typeface="Verdana" pitchFamily="34" charset="0"/>
              </a:rPr>
              <a:t>determines when an input voltage exceeds a certain level</a:t>
            </a:r>
          </a:p>
          <a:p>
            <a:pPr eaLnBrk="1" hangingPunct="1">
              <a:buFontTx/>
              <a:buChar char="•"/>
            </a:pPr>
            <a:endParaRPr lang="en-GB" sz="2400" i="1">
              <a:solidFill>
                <a:schemeClr val="accent1"/>
              </a:solidFill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sz="2400" i="1">
                <a:latin typeface="Verdana" pitchFamily="34" charset="0"/>
              </a:rPr>
              <a:t>Achieved by operating in </a:t>
            </a:r>
            <a:r>
              <a:rPr lang="en-GB" sz="2400" i="1" u="sng">
                <a:latin typeface="Verdana" pitchFamily="34" charset="0"/>
              </a:rPr>
              <a:t>open-loop configuration</a:t>
            </a:r>
            <a:r>
              <a:rPr lang="en-GB" sz="2400" i="1">
                <a:latin typeface="Verdana" pitchFamily="34" charset="0"/>
              </a:rPr>
              <a:t> - input voltage on one input and a reference on the other</a:t>
            </a:r>
          </a:p>
          <a:p>
            <a:pPr eaLnBrk="1" hangingPunct="1">
              <a:buFontTx/>
              <a:buChar char="•"/>
            </a:pPr>
            <a:endParaRPr lang="en-GB" sz="1600" i="1">
              <a:solidFill>
                <a:srgbClr val="3333FF"/>
              </a:solidFill>
              <a:latin typeface="Verdana" pitchFamily="34" charset="0"/>
            </a:endParaRPr>
          </a:p>
          <a:p>
            <a:pPr eaLnBrk="1" hangingPunct="1">
              <a:buFontTx/>
              <a:buChar char="•"/>
            </a:pPr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Can you recall the implications of operating op-amps in the open-loop configuration? (hint: it has to do with the voltage 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4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6147" name="Group 26"/>
          <p:cNvGrpSpPr>
            <a:grpSpLocks/>
          </p:cNvGrpSpPr>
          <p:nvPr/>
        </p:nvGrpSpPr>
        <p:grpSpPr bwMode="auto">
          <a:xfrm>
            <a:off x="1611313" y="1778000"/>
            <a:ext cx="5683250" cy="4178300"/>
            <a:chOff x="1015" y="1120"/>
            <a:chExt cx="3580" cy="2632"/>
          </a:xfrm>
        </p:grpSpPr>
        <p:sp>
          <p:nvSpPr>
            <p:cNvPr id="6149" name="Rectangle 6"/>
            <p:cNvSpPr>
              <a:spLocks noChangeArrowheads="1"/>
            </p:cNvSpPr>
            <p:nvPr/>
          </p:nvSpPr>
          <p:spPr bwMode="auto">
            <a:xfrm>
              <a:off x="1015" y="1120"/>
              <a:ext cx="3580" cy="26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50" name="Line 7"/>
            <p:cNvSpPr>
              <a:spLocks noChangeShapeType="1"/>
            </p:cNvSpPr>
            <p:nvPr/>
          </p:nvSpPr>
          <p:spPr bwMode="auto">
            <a:xfrm>
              <a:off x="2836" y="1864"/>
              <a:ext cx="598" cy="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6151" name="Group 8"/>
            <p:cNvGrpSpPr>
              <a:grpSpLocks/>
            </p:cNvGrpSpPr>
            <p:nvPr/>
          </p:nvGrpSpPr>
          <p:grpSpPr bwMode="auto">
            <a:xfrm>
              <a:off x="1975" y="1335"/>
              <a:ext cx="870" cy="1064"/>
              <a:chOff x="3987" y="1154"/>
              <a:chExt cx="673" cy="952"/>
            </a:xfrm>
          </p:grpSpPr>
          <p:sp>
            <p:nvSpPr>
              <p:cNvPr id="6160" name="AutoShape 9"/>
              <p:cNvSpPr>
                <a:spLocks noChangeArrowheads="1"/>
              </p:cNvSpPr>
              <p:nvPr/>
            </p:nvSpPr>
            <p:spPr bwMode="auto">
              <a:xfrm rot="5400000" flipH="1">
                <a:off x="3885" y="1286"/>
                <a:ext cx="878" cy="673"/>
              </a:xfrm>
              <a:prstGeom prst="triangle">
                <a:avLst>
                  <a:gd name="adj" fmla="val 50000"/>
                </a:avLst>
              </a:prstGeom>
              <a:solidFill>
                <a:srgbClr val="FFCCFF"/>
              </a:solidFill>
              <a:ln w="19050">
                <a:solidFill>
                  <a:srgbClr val="00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b="1" i="1">
                  <a:latin typeface="Times New Roman" pitchFamily="18" charset="0"/>
                </a:endParaRPr>
              </a:p>
            </p:txBody>
          </p:sp>
          <p:sp>
            <p:nvSpPr>
              <p:cNvPr id="6161" name="Line 10"/>
              <p:cNvSpPr>
                <a:spLocks noChangeShapeType="1"/>
              </p:cNvSpPr>
              <p:nvPr/>
            </p:nvSpPr>
            <p:spPr bwMode="auto">
              <a:xfrm flipV="1">
                <a:off x="4047" y="140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62" name="Line 11"/>
              <p:cNvSpPr>
                <a:spLocks noChangeShapeType="1"/>
              </p:cNvSpPr>
              <p:nvPr/>
            </p:nvSpPr>
            <p:spPr bwMode="auto">
              <a:xfrm flipV="1">
                <a:off x="4311" y="1154"/>
                <a:ext cx="0" cy="251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63" name="Line 12"/>
              <p:cNvSpPr>
                <a:spLocks noChangeShapeType="1"/>
              </p:cNvSpPr>
              <p:nvPr/>
            </p:nvSpPr>
            <p:spPr bwMode="auto">
              <a:xfrm>
                <a:off x="4305" y="1855"/>
                <a:ext cx="0" cy="251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64" name="Text Box 13"/>
              <p:cNvSpPr txBox="1">
                <a:spLocks noChangeArrowheads="1"/>
              </p:cNvSpPr>
              <p:nvPr/>
            </p:nvSpPr>
            <p:spPr bwMode="auto">
              <a:xfrm>
                <a:off x="3998" y="1667"/>
                <a:ext cx="189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800" b="1" i="1">
                    <a:solidFill>
                      <a:schemeClr val="bg1"/>
                    </a:solidFill>
                    <a:latin typeface="Times New Roman" pitchFamily="18" charset="0"/>
                  </a:rPr>
                  <a:t>+</a:t>
                </a:r>
              </a:p>
            </p:txBody>
          </p:sp>
        </p:grpSp>
        <p:sp>
          <p:nvSpPr>
            <p:cNvPr id="6152" name="Text Box 14"/>
            <p:cNvSpPr txBox="1">
              <a:spLocks noChangeArrowheads="1"/>
            </p:cNvSpPr>
            <p:nvPr/>
          </p:nvSpPr>
          <p:spPr bwMode="auto">
            <a:xfrm>
              <a:off x="2466" y="2237"/>
              <a:ext cx="5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000000"/>
                  </a:solidFill>
                  <a:latin typeface="Times New Roman" pitchFamily="18" charset="0"/>
                </a:rPr>
                <a:t>-15V</a:t>
              </a:r>
            </a:p>
          </p:txBody>
        </p:sp>
        <p:sp>
          <p:nvSpPr>
            <p:cNvPr id="6153" name="Text Box 15"/>
            <p:cNvSpPr txBox="1">
              <a:spLocks noChangeArrowheads="1"/>
            </p:cNvSpPr>
            <p:nvPr/>
          </p:nvSpPr>
          <p:spPr bwMode="auto">
            <a:xfrm>
              <a:off x="2453" y="1258"/>
              <a:ext cx="6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solidFill>
                    <a:srgbClr val="000000"/>
                  </a:solidFill>
                  <a:latin typeface="Times New Roman" pitchFamily="18" charset="0"/>
                </a:rPr>
                <a:t>+15V</a:t>
              </a:r>
            </a:p>
          </p:txBody>
        </p:sp>
        <p:sp>
          <p:nvSpPr>
            <p:cNvPr id="6154" name="Text Box 16"/>
            <p:cNvSpPr txBox="1">
              <a:spLocks noChangeArrowheads="1"/>
            </p:cNvSpPr>
            <p:nvPr/>
          </p:nvSpPr>
          <p:spPr bwMode="auto">
            <a:xfrm>
              <a:off x="3570" y="1703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8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800" b="1" i="1" baseline="-25000">
                  <a:solidFill>
                    <a:schemeClr val="bg1"/>
                  </a:solidFill>
                  <a:latin typeface="Times New Roman" pitchFamily="18" charset="0"/>
                </a:rPr>
                <a:t>out</a:t>
              </a:r>
              <a:endParaRPr lang="en-GB" sz="28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155" name="Line 17"/>
            <p:cNvSpPr>
              <a:spLocks noChangeShapeType="1"/>
            </p:cNvSpPr>
            <p:nvPr/>
          </p:nvSpPr>
          <p:spPr bwMode="auto">
            <a:xfrm flipH="1">
              <a:off x="1549" y="1615"/>
              <a:ext cx="426" cy="1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6" name="Line 18"/>
            <p:cNvSpPr>
              <a:spLocks noChangeShapeType="1"/>
            </p:cNvSpPr>
            <p:nvPr/>
          </p:nvSpPr>
          <p:spPr bwMode="auto">
            <a:xfrm flipH="1">
              <a:off x="1544" y="2092"/>
              <a:ext cx="427" cy="1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57" name="Text Box 19"/>
            <p:cNvSpPr txBox="1">
              <a:spLocks noChangeArrowheads="1"/>
            </p:cNvSpPr>
            <p:nvPr/>
          </p:nvSpPr>
          <p:spPr bwMode="auto">
            <a:xfrm>
              <a:off x="1487" y="1295"/>
              <a:ext cx="34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V_</a:t>
              </a:r>
            </a:p>
          </p:txBody>
        </p:sp>
        <p:sp>
          <p:nvSpPr>
            <p:cNvPr id="6158" name="Text Box 20"/>
            <p:cNvSpPr txBox="1">
              <a:spLocks noChangeArrowheads="1"/>
            </p:cNvSpPr>
            <p:nvPr/>
          </p:nvSpPr>
          <p:spPr bwMode="auto">
            <a:xfrm>
              <a:off x="1488" y="2150"/>
              <a:ext cx="317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solidFill>
                    <a:schemeClr val="bg1"/>
                  </a:solidFill>
                  <a:latin typeface="Times New Roman" pitchFamily="18" charset="0"/>
                </a:rPr>
                <a:t>+</a:t>
              </a:r>
              <a:endParaRPr lang="en-GB" sz="2400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159" name="Text Box 21"/>
            <p:cNvSpPr txBox="1">
              <a:spLocks noChangeArrowheads="1"/>
            </p:cNvSpPr>
            <p:nvPr/>
          </p:nvSpPr>
          <p:spPr bwMode="auto">
            <a:xfrm>
              <a:off x="1243" y="2685"/>
              <a:ext cx="3146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479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GB" sz="2800" b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sz="2800" b="1" baseline="-25000">
                  <a:solidFill>
                    <a:schemeClr val="bg1"/>
                  </a:solidFill>
                  <a:latin typeface="Times New Roman" pitchFamily="18" charset="0"/>
                </a:rPr>
                <a:t>out</a:t>
              </a:r>
              <a:r>
                <a:rPr lang="en-GB" sz="2800" b="1">
                  <a:solidFill>
                    <a:schemeClr val="bg1"/>
                  </a:solidFill>
                  <a:latin typeface="Times New Roman" pitchFamily="18" charset="0"/>
                </a:rPr>
                <a:t> = A</a:t>
              </a:r>
              <a:r>
                <a:rPr lang="en-GB" sz="2800" b="1" baseline="-25000">
                  <a:solidFill>
                    <a:schemeClr val="bg1"/>
                  </a:solidFill>
                  <a:latin typeface="Times New Roman" pitchFamily="18" charset="0"/>
                </a:rPr>
                <a:t>ol</a:t>
              </a:r>
              <a:r>
                <a:rPr lang="en-GB" sz="2800" b="1">
                  <a:solidFill>
                    <a:schemeClr val="bg1"/>
                  </a:solidFill>
                  <a:latin typeface="Times New Roman" pitchFamily="18" charset="0"/>
                </a:rPr>
                <a:t> V</a:t>
              </a:r>
              <a:r>
                <a:rPr lang="en-GB" sz="2800" b="1" baseline="-25000">
                  <a:solidFill>
                    <a:schemeClr val="bg1"/>
                  </a:solidFill>
                  <a:latin typeface="Times New Roman" pitchFamily="18" charset="0"/>
                </a:rPr>
                <a:t>in</a:t>
              </a:r>
              <a:r>
                <a:rPr lang="en-GB" sz="28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GB" sz="2800" b="1">
                  <a:solidFill>
                    <a:schemeClr val="bg1"/>
                  </a:solidFill>
                  <a:latin typeface="Times New Roman" pitchFamily="18" charset="0"/>
                </a:rPr>
                <a:t>		=  A</a:t>
              </a:r>
              <a:r>
                <a:rPr lang="en-GB" sz="2800" b="1" baseline="-25000">
                  <a:solidFill>
                    <a:schemeClr val="bg1"/>
                  </a:solidFill>
                  <a:latin typeface="Times New Roman" pitchFamily="18" charset="0"/>
                </a:rPr>
                <a:t>ol</a:t>
              </a:r>
              <a:r>
                <a:rPr lang="en-GB" sz="2800" b="1">
                  <a:solidFill>
                    <a:schemeClr val="bg1"/>
                  </a:solidFill>
                  <a:latin typeface="Times New Roman" pitchFamily="18" charset="0"/>
                </a:rPr>
                <a:t> ( V</a:t>
              </a:r>
              <a:r>
                <a:rPr lang="en-GB" sz="2800" b="1" baseline="-25000">
                  <a:solidFill>
                    <a:schemeClr val="bg1"/>
                  </a:solidFill>
                  <a:latin typeface="Times New Roman" pitchFamily="18" charset="0"/>
                </a:rPr>
                <a:t>+</a:t>
              </a:r>
              <a:r>
                <a:rPr lang="en-GB" sz="2800" b="1">
                  <a:solidFill>
                    <a:schemeClr val="bg1"/>
                  </a:solidFill>
                  <a:latin typeface="Times New Roman" pitchFamily="18" charset="0"/>
                </a:rPr>
                <a:t> - V</a:t>
              </a:r>
              <a:r>
                <a:rPr lang="en-GB" sz="2800" b="1" baseline="-25000">
                  <a:solidFill>
                    <a:schemeClr val="bg1"/>
                  </a:solidFill>
                  <a:latin typeface="Times New Roman" pitchFamily="18" charset="0"/>
                </a:rPr>
                <a:t>-</a:t>
              </a:r>
              <a:r>
                <a:rPr lang="en-GB" sz="2800" b="1">
                  <a:solidFill>
                    <a:schemeClr val="bg1"/>
                  </a:solidFill>
                  <a:latin typeface="Times New Roman" pitchFamily="18" charset="0"/>
                </a:rPr>
                <a:t> )</a:t>
              </a:r>
            </a:p>
          </p:txBody>
        </p: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Op Amp in the Open-loop Configuration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2049463"/>
            <a:ext cx="8229600" cy="36147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dirty="0" smtClean="0"/>
              <a:t>3 major types of Op-Amp Comparators: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GB" sz="1800" dirty="0" smtClean="0"/>
          </a:p>
          <a:p>
            <a:pPr eaLnBrk="1" hangingPunct="1">
              <a:defRPr/>
            </a:pPr>
            <a:r>
              <a:rPr lang="en-GB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Zero level comparator (or detector)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GB" sz="1800" dirty="0" smtClean="0"/>
          </a:p>
          <a:p>
            <a:pPr eaLnBrk="1" hangingPunct="1">
              <a:defRPr/>
            </a:pPr>
            <a:r>
              <a:rPr lang="en-GB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Non-zero level comparator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GB" sz="1800" dirty="0" smtClean="0"/>
          </a:p>
          <a:p>
            <a:pPr eaLnBrk="1" hangingPunct="1">
              <a:defRPr/>
            </a:pPr>
            <a:r>
              <a:rPr lang="en-GB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Comparator with hysteresis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1524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23-7 Op Amp Comparators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63277-312D-4502-AEA8-09F7B93B593E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8195" name="Group 36"/>
          <p:cNvGrpSpPr>
            <a:grpSpLocks/>
          </p:cNvGrpSpPr>
          <p:nvPr/>
        </p:nvGrpSpPr>
        <p:grpSpPr bwMode="auto">
          <a:xfrm>
            <a:off x="5029200" y="878655"/>
            <a:ext cx="3924300" cy="3213100"/>
            <a:chOff x="3168" y="504"/>
            <a:chExt cx="2472" cy="2024"/>
          </a:xfrm>
        </p:grpSpPr>
        <p:sp>
          <p:nvSpPr>
            <p:cNvPr id="8199" name="Rectangle 32"/>
            <p:cNvSpPr>
              <a:spLocks noChangeArrowheads="1"/>
            </p:cNvSpPr>
            <p:nvPr/>
          </p:nvSpPr>
          <p:spPr bwMode="auto">
            <a:xfrm>
              <a:off x="3168" y="504"/>
              <a:ext cx="2472" cy="2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00" name="Line 4"/>
            <p:cNvSpPr>
              <a:spLocks noChangeShapeType="1"/>
            </p:cNvSpPr>
            <p:nvPr/>
          </p:nvSpPr>
          <p:spPr bwMode="auto">
            <a:xfrm flipV="1">
              <a:off x="4804" y="1247"/>
              <a:ext cx="57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201" name="Group 5"/>
            <p:cNvGrpSpPr>
              <a:grpSpLocks/>
            </p:cNvGrpSpPr>
            <p:nvPr/>
          </p:nvGrpSpPr>
          <p:grpSpPr bwMode="auto">
            <a:xfrm>
              <a:off x="4019" y="706"/>
              <a:ext cx="793" cy="1096"/>
              <a:chOff x="3987" y="1154"/>
              <a:chExt cx="673" cy="952"/>
            </a:xfrm>
          </p:grpSpPr>
          <p:sp>
            <p:nvSpPr>
              <p:cNvPr id="8221" name="AutoShape 6"/>
              <p:cNvSpPr>
                <a:spLocks noChangeArrowheads="1"/>
              </p:cNvSpPr>
              <p:nvPr/>
            </p:nvSpPr>
            <p:spPr bwMode="auto">
              <a:xfrm rot="5400000" flipH="1">
                <a:off x="3885" y="1286"/>
                <a:ext cx="878" cy="673"/>
              </a:xfrm>
              <a:prstGeom prst="triangle">
                <a:avLst>
                  <a:gd name="adj" fmla="val 50000"/>
                </a:avLst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algn="ctr"/>
                <a:endParaRPr lang="en-US" sz="2400" b="1" i="1">
                  <a:latin typeface="Times New Roman" pitchFamily="18" charset="0"/>
                </a:endParaRPr>
              </a:p>
            </p:txBody>
          </p:sp>
          <p:sp>
            <p:nvSpPr>
              <p:cNvPr id="8222" name="Line 7"/>
              <p:cNvSpPr>
                <a:spLocks noChangeShapeType="1"/>
              </p:cNvSpPr>
              <p:nvPr/>
            </p:nvSpPr>
            <p:spPr bwMode="auto">
              <a:xfrm flipV="1">
                <a:off x="4047" y="140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23" name="Line 8"/>
              <p:cNvSpPr>
                <a:spLocks noChangeShapeType="1"/>
              </p:cNvSpPr>
              <p:nvPr/>
            </p:nvSpPr>
            <p:spPr bwMode="auto">
              <a:xfrm flipV="1">
                <a:off x="4311" y="1154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24" name="Line 9"/>
              <p:cNvSpPr>
                <a:spLocks noChangeShapeType="1"/>
              </p:cNvSpPr>
              <p:nvPr/>
            </p:nvSpPr>
            <p:spPr bwMode="auto">
              <a:xfrm>
                <a:off x="4305" y="1855"/>
                <a:ext cx="0" cy="2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25" name="Text Box 10"/>
              <p:cNvSpPr txBox="1">
                <a:spLocks noChangeArrowheads="1"/>
              </p:cNvSpPr>
              <p:nvPr/>
            </p:nvSpPr>
            <p:spPr bwMode="auto">
              <a:xfrm>
                <a:off x="3998" y="1697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400" b="1" i="1">
                    <a:latin typeface="Times New Roman" pitchFamily="18" charset="0"/>
                  </a:rPr>
                  <a:t>+</a:t>
                </a:r>
              </a:p>
            </p:txBody>
          </p:sp>
        </p:grpSp>
        <p:sp>
          <p:nvSpPr>
            <p:cNvPr id="8202" name="Text Box 11"/>
            <p:cNvSpPr txBox="1">
              <a:spLocks noChangeArrowheads="1"/>
            </p:cNvSpPr>
            <p:nvPr/>
          </p:nvSpPr>
          <p:spPr bwMode="auto">
            <a:xfrm>
              <a:off x="3695" y="1830"/>
              <a:ext cx="44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latin typeface="Times New Roman" pitchFamily="18" charset="0"/>
                </a:rPr>
                <a:t>in</a:t>
              </a:r>
              <a:endParaRPr lang="en-GB" sz="2400" b="1" i="1">
                <a:latin typeface="Times New Roman" pitchFamily="18" charset="0"/>
              </a:endParaRPr>
            </a:p>
          </p:txBody>
        </p:sp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4467" y="1634"/>
              <a:ext cx="51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-15V</a:t>
              </a:r>
            </a:p>
          </p:txBody>
        </p:sp>
        <p:sp>
          <p:nvSpPr>
            <p:cNvPr id="8204" name="Text Box 13"/>
            <p:cNvSpPr txBox="1">
              <a:spLocks noChangeArrowheads="1"/>
            </p:cNvSpPr>
            <p:nvPr/>
          </p:nvSpPr>
          <p:spPr bwMode="auto">
            <a:xfrm>
              <a:off x="4455" y="626"/>
              <a:ext cx="58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+15V</a:t>
              </a:r>
            </a:p>
          </p:txBody>
        </p:sp>
        <p:sp>
          <p:nvSpPr>
            <p:cNvPr id="8205" name="Text Box 14"/>
            <p:cNvSpPr txBox="1">
              <a:spLocks noChangeArrowheads="1"/>
            </p:cNvSpPr>
            <p:nvPr/>
          </p:nvSpPr>
          <p:spPr bwMode="auto">
            <a:xfrm>
              <a:off x="5047" y="1354"/>
              <a:ext cx="42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V</a:t>
              </a:r>
              <a:r>
                <a:rPr lang="en-GB" sz="2400" b="1" i="1" baseline="-25000">
                  <a:latin typeface="Times New Roman" pitchFamily="18" charset="0"/>
                </a:rPr>
                <a:t>out</a:t>
              </a:r>
              <a:endParaRPr lang="en-GB" sz="2400" b="1" i="1">
                <a:latin typeface="Times New Roman" pitchFamily="18" charset="0"/>
              </a:endParaRPr>
            </a:p>
          </p:txBody>
        </p:sp>
        <p:sp>
          <p:nvSpPr>
            <p:cNvPr id="8206" name="Freeform 15"/>
            <p:cNvSpPr>
              <a:spLocks/>
            </p:cNvSpPr>
            <p:nvPr/>
          </p:nvSpPr>
          <p:spPr bwMode="auto">
            <a:xfrm>
              <a:off x="3529" y="1504"/>
              <a:ext cx="488" cy="196"/>
            </a:xfrm>
            <a:custGeom>
              <a:avLst/>
              <a:gdLst>
                <a:gd name="T0" fmla="*/ 488 w 304"/>
                <a:gd name="T1" fmla="*/ 0 h 520"/>
                <a:gd name="T2" fmla="*/ 0 w 304"/>
                <a:gd name="T3" fmla="*/ 0 h 520"/>
                <a:gd name="T4" fmla="*/ 0 w 304"/>
                <a:gd name="T5" fmla="*/ 196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solidFill>
              <a:schemeClr val="bg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207" name="Oval 16"/>
            <p:cNvSpPr>
              <a:spLocks noChangeArrowheads="1"/>
            </p:cNvSpPr>
            <p:nvPr/>
          </p:nvSpPr>
          <p:spPr bwMode="auto">
            <a:xfrm>
              <a:off x="3345" y="1684"/>
              <a:ext cx="360" cy="35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 i="1">
                <a:latin typeface="Times New Roman" pitchFamily="18" charset="0"/>
              </a:endParaRPr>
            </a:p>
          </p:txBody>
        </p:sp>
        <p:grpSp>
          <p:nvGrpSpPr>
            <p:cNvPr id="8208" name="Group 17"/>
            <p:cNvGrpSpPr>
              <a:grpSpLocks/>
            </p:cNvGrpSpPr>
            <p:nvPr/>
          </p:nvGrpSpPr>
          <p:grpSpPr bwMode="auto">
            <a:xfrm>
              <a:off x="3413" y="1793"/>
              <a:ext cx="208" cy="140"/>
              <a:chOff x="2115" y="13020"/>
              <a:chExt cx="960" cy="1530"/>
            </a:xfrm>
          </p:grpSpPr>
          <p:sp>
            <p:nvSpPr>
              <p:cNvPr id="8219" name="Freeform 18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20" name="Freeform 19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209" name="Line 20"/>
            <p:cNvSpPr>
              <a:spLocks noChangeShapeType="1"/>
            </p:cNvSpPr>
            <p:nvPr/>
          </p:nvSpPr>
          <p:spPr bwMode="auto">
            <a:xfrm>
              <a:off x="3529" y="2044"/>
              <a:ext cx="0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210" name="Group 21"/>
            <p:cNvGrpSpPr>
              <a:grpSpLocks/>
            </p:cNvGrpSpPr>
            <p:nvPr/>
          </p:nvGrpSpPr>
          <p:grpSpPr bwMode="auto">
            <a:xfrm>
              <a:off x="3423" y="2208"/>
              <a:ext cx="192" cy="108"/>
              <a:chOff x="3032" y="2512"/>
              <a:chExt cx="192" cy="108"/>
            </a:xfrm>
          </p:grpSpPr>
          <p:sp>
            <p:nvSpPr>
              <p:cNvPr id="8216" name="Line 22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17" name="Line 23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18" name="Line 24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211" name="Freeform 27"/>
            <p:cNvSpPr>
              <a:spLocks/>
            </p:cNvSpPr>
            <p:nvPr/>
          </p:nvSpPr>
          <p:spPr bwMode="auto">
            <a:xfrm>
              <a:off x="3536" y="1000"/>
              <a:ext cx="480" cy="160"/>
            </a:xfrm>
            <a:custGeom>
              <a:avLst/>
              <a:gdLst>
                <a:gd name="T0" fmla="*/ 480 w 480"/>
                <a:gd name="T1" fmla="*/ 0 h 160"/>
                <a:gd name="T2" fmla="*/ 0 w 480"/>
                <a:gd name="T3" fmla="*/ 0 h 160"/>
                <a:gd name="T4" fmla="*/ 0 w 480"/>
                <a:gd name="T5" fmla="*/ 160 h 1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60">
                  <a:moveTo>
                    <a:pt x="480" y="0"/>
                  </a:moveTo>
                  <a:lnTo>
                    <a:pt x="0" y="0"/>
                  </a:lnTo>
                  <a:lnTo>
                    <a:pt x="0" y="160"/>
                  </a:lnTo>
                </a:path>
              </a:pathLst>
            </a:custGeom>
            <a:solidFill>
              <a:schemeClr val="bg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8212" name="Group 28"/>
            <p:cNvGrpSpPr>
              <a:grpSpLocks/>
            </p:cNvGrpSpPr>
            <p:nvPr/>
          </p:nvGrpSpPr>
          <p:grpSpPr bwMode="auto">
            <a:xfrm>
              <a:off x="3447" y="1152"/>
              <a:ext cx="192" cy="108"/>
              <a:chOff x="3032" y="2512"/>
              <a:chExt cx="192" cy="108"/>
            </a:xfrm>
          </p:grpSpPr>
          <p:sp>
            <p:nvSpPr>
              <p:cNvPr id="8213" name="Line 29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14" name="Line 30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8215" name="Line 31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55682" name="Text Box 34"/>
          <p:cNvSpPr txBox="1">
            <a:spLocks noChangeArrowheads="1"/>
          </p:cNvSpPr>
          <p:nvPr/>
        </p:nvSpPr>
        <p:spPr bwMode="auto">
          <a:xfrm>
            <a:off x="409574" y="1466408"/>
            <a:ext cx="46688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sz="2400" i="1" dirty="0" smtClean="0">
                <a:latin typeface="Verdana" pitchFamily="34" charset="0"/>
              </a:rPr>
              <a:t>Very </a:t>
            </a:r>
            <a:r>
              <a:rPr lang="en-GB" sz="2400" i="1" dirty="0">
                <a:latin typeface="Verdana" pitchFamily="34" charset="0"/>
              </a:rPr>
              <a:t>small difference in voltage between the two inputs drives the amplifier into saturation</a:t>
            </a:r>
          </a:p>
        </p:txBody>
      </p:sp>
      <p:sp>
        <p:nvSpPr>
          <p:cNvPr id="155683" name="Rectangle 35"/>
          <p:cNvSpPr>
            <a:spLocks noChangeArrowheads="1"/>
          </p:cNvSpPr>
          <p:nvPr/>
        </p:nvSpPr>
        <p:spPr bwMode="auto">
          <a:xfrm>
            <a:off x="409574" y="3755205"/>
            <a:ext cx="82708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GB" sz="2400" i="1" dirty="0">
                <a:solidFill>
                  <a:srgbClr val="66CCFF"/>
                </a:solidFill>
                <a:latin typeface="Verdana" pitchFamily="34" charset="0"/>
              </a:rPr>
              <a:t>E.g. If </a:t>
            </a:r>
            <a:r>
              <a:rPr lang="en-GB" sz="2400" i="1" dirty="0" err="1">
                <a:solidFill>
                  <a:srgbClr val="66CCFF"/>
                </a:solidFill>
                <a:latin typeface="Verdana" pitchFamily="34" charset="0"/>
              </a:rPr>
              <a:t>A</a:t>
            </a:r>
            <a:r>
              <a:rPr lang="en-GB" sz="2400" i="1" baseline="-25000" dirty="0" err="1">
                <a:solidFill>
                  <a:srgbClr val="66CCFF"/>
                </a:solidFill>
                <a:latin typeface="Verdana" pitchFamily="34" charset="0"/>
              </a:rPr>
              <a:t>ol</a:t>
            </a:r>
            <a:r>
              <a:rPr lang="en-GB" sz="2400" i="1" dirty="0">
                <a:solidFill>
                  <a:srgbClr val="66CCFF"/>
                </a:solidFill>
                <a:latin typeface="Verdana" pitchFamily="34" charset="0"/>
              </a:rPr>
              <a:t>  = 100,000 &amp; voltage difference between the inputs = 0.25mV</a:t>
            </a:r>
          </a:p>
          <a:p>
            <a:pPr marL="381000" indent="-381000">
              <a:spcBef>
                <a:spcPct val="50000"/>
              </a:spcBef>
            </a:pPr>
            <a:r>
              <a:rPr lang="en-GB" sz="2400" i="1" dirty="0">
                <a:solidFill>
                  <a:srgbClr val="66CCFF"/>
                </a:solidFill>
                <a:latin typeface="Verdana" pitchFamily="34" charset="0"/>
              </a:rPr>
              <a:t>	Output voltage = (0.25mV)(100,000) = 25V</a:t>
            </a:r>
          </a:p>
          <a:p>
            <a:pPr marL="381000" indent="-381000">
              <a:spcBef>
                <a:spcPct val="50000"/>
              </a:spcBef>
              <a:buFontTx/>
              <a:buChar char="•"/>
            </a:pPr>
            <a:r>
              <a:rPr lang="en-GB" sz="2400" i="1" dirty="0" smtClean="0">
                <a:latin typeface="Verdana" pitchFamily="34" charset="0"/>
              </a:rPr>
              <a:t>The </a:t>
            </a:r>
            <a:r>
              <a:rPr lang="en-GB" sz="2400" i="1" dirty="0">
                <a:latin typeface="Verdana" pitchFamily="34" charset="0"/>
              </a:rPr>
              <a:t>op-amp </a:t>
            </a:r>
            <a:r>
              <a:rPr lang="en-GB" sz="2400" i="1" dirty="0" smtClean="0">
                <a:latin typeface="Verdana" pitchFamily="34" charset="0"/>
              </a:rPr>
              <a:t>will </a:t>
            </a:r>
            <a:r>
              <a:rPr lang="en-GB" sz="2400" i="1" dirty="0">
                <a:latin typeface="Verdana" pitchFamily="34" charset="0"/>
              </a:rPr>
              <a:t>be driven into </a:t>
            </a:r>
            <a:r>
              <a:rPr lang="en-GB" sz="2400" i="1" u="sng" dirty="0">
                <a:solidFill>
                  <a:srgbClr val="FFFF00"/>
                </a:solidFill>
                <a:latin typeface="Verdana" pitchFamily="34" charset="0"/>
              </a:rPr>
              <a:t>saturation</a:t>
            </a:r>
            <a:r>
              <a:rPr lang="en-GB" sz="2400" i="1" dirty="0">
                <a:latin typeface="Verdana" pitchFamily="34" charset="0"/>
              </a:rPr>
              <a:t>.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Zero Level Comparator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2" grpId="0" autoUpdateAnimBg="0"/>
      <p:bldP spid="15568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201731" name="Group 3"/>
          <p:cNvGrpSpPr>
            <a:grpSpLocks/>
          </p:cNvGrpSpPr>
          <p:nvPr/>
        </p:nvGrpSpPr>
        <p:grpSpPr bwMode="auto">
          <a:xfrm>
            <a:off x="5603875" y="207963"/>
            <a:ext cx="1497013" cy="3752850"/>
            <a:chOff x="3528" y="150"/>
            <a:chExt cx="924" cy="2364"/>
          </a:xfrm>
        </p:grpSpPr>
        <p:sp>
          <p:nvSpPr>
            <p:cNvPr id="9276" name="Rectangle 4"/>
            <p:cNvSpPr>
              <a:spLocks noChangeArrowheads="1"/>
            </p:cNvSpPr>
            <p:nvPr/>
          </p:nvSpPr>
          <p:spPr bwMode="auto">
            <a:xfrm>
              <a:off x="3534" y="150"/>
              <a:ext cx="918" cy="2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277" name="Line 5"/>
            <p:cNvSpPr>
              <a:spLocks noChangeShapeType="1"/>
            </p:cNvSpPr>
            <p:nvPr/>
          </p:nvSpPr>
          <p:spPr bwMode="auto">
            <a:xfrm>
              <a:off x="3528" y="798"/>
              <a:ext cx="0" cy="660"/>
            </a:xfrm>
            <a:prstGeom prst="line">
              <a:avLst/>
            </a:prstGeom>
            <a:noFill/>
            <a:ln w="12700">
              <a:solidFill>
                <a:srgbClr val="FFCC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78" name="Line 6"/>
            <p:cNvSpPr>
              <a:spLocks noChangeShapeType="1"/>
            </p:cNvSpPr>
            <p:nvPr/>
          </p:nvSpPr>
          <p:spPr bwMode="auto">
            <a:xfrm>
              <a:off x="4452" y="810"/>
              <a:ext cx="0" cy="654"/>
            </a:xfrm>
            <a:prstGeom prst="line">
              <a:avLst/>
            </a:prstGeom>
            <a:noFill/>
            <a:ln w="12700">
              <a:solidFill>
                <a:srgbClr val="FFCC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7010400" y="2470150"/>
            <a:ext cx="68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000" i="1">
                <a:solidFill>
                  <a:srgbClr val="66FFFF"/>
                </a:solidFill>
                <a:latin typeface="Verdana" pitchFamily="34" charset="0"/>
              </a:rPr>
              <a:t>V</a:t>
            </a:r>
            <a:r>
              <a:rPr lang="en-GB" sz="2400" i="1" baseline="-25000">
                <a:solidFill>
                  <a:srgbClr val="66FFFF"/>
                </a:solidFill>
                <a:latin typeface="Verdana" pitchFamily="34" charset="0"/>
              </a:rPr>
              <a:t>out</a:t>
            </a:r>
            <a:endParaRPr lang="en-GB" sz="2400" i="1">
              <a:solidFill>
                <a:srgbClr val="66FFFF"/>
              </a:solidFill>
              <a:latin typeface="Verdana" pitchFamily="34" charset="0"/>
            </a:endParaRP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4551363" y="2127250"/>
            <a:ext cx="976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i="1">
                <a:solidFill>
                  <a:srgbClr val="66FFFF"/>
                </a:solidFill>
                <a:latin typeface="Verdana" pitchFamily="34" charset="0"/>
              </a:rPr>
              <a:t>+V</a:t>
            </a:r>
            <a:r>
              <a:rPr lang="en-GB" i="1" baseline="-25000">
                <a:solidFill>
                  <a:srgbClr val="66FFFF"/>
                </a:solidFill>
                <a:latin typeface="Verdana" pitchFamily="34" charset="0"/>
              </a:rPr>
              <a:t>o(sat</a:t>
            </a:r>
            <a:r>
              <a:rPr lang="en-GB" sz="2000" b="1" i="1" baseline="-25000">
                <a:latin typeface="Times New Roman" pitchFamily="18" charset="0"/>
              </a:rPr>
              <a:t>)</a:t>
            </a:r>
            <a:endParaRPr lang="en-GB" sz="2000" b="1" i="1">
              <a:latin typeface="Times New Roman" pitchFamily="18" charset="0"/>
            </a:endParaRP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4573588" y="3352800"/>
            <a:ext cx="906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i="1">
                <a:solidFill>
                  <a:srgbClr val="66FFFF"/>
                </a:solidFill>
                <a:latin typeface="Verdana" pitchFamily="34" charset="0"/>
              </a:rPr>
              <a:t>-V</a:t>
            </a:r>
            <a:r>
              <a:rPr lang="en-GB" i="1" baseline="-25000">
                <a:solidFill>
                  <a:srgbClr val="66FFFF"/>
                </a:solidFill>
                <a:latin typeface="Verdana" pitchFamily="34" charset="0"/>
              </a:rPr>
              <a:t>o(sat)</a:t>
            </a:r>
          </a:p>
        </p:txBody>
      </p:sp>
      <p:sp>
        <p:nvSpPr>
          <p:cNvPr id="201772" name="Text Box 44"/>
          <p:cNvSpPr txBox="1">
            <a:spLocks noChangeArrowheads="1"/>
          </p:cNvSpPr>
          <p:nvPr/>
        </p:nvSpPr>
        <p:spPr bwMode="auto">
          <a:xfrm>
            <a:off x="533400" y="3994150"/>
            <a:ext cx="8104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i="1">
                <a:latin typeface="Verdana" pitchFamily="34" charset="0"/>
              </a:rPr>
              <a:t>To predict the output voltage of a comparator is to compare the voltages at V</a:t>
            </a:r>
            <a:r>
              <a:rPr lang="en-GB" sz="2400" i="1" baseline="-25000">
                <a:latin typeface="Verdana" pitchFamily="34" charset="0"/>
              </a:rPr>
              <a:t>+</a:t>
            </a:r>
            <a:r>
              <a:rPr lang="en-GB" sz="2400" i="1">
                <a:latin typeface="Verdana" pitchFamily="34" charset="0"/>
              </a:rPr>
              <a:t> and V_</a:t>
            </a:r>
          </a:p>
        </p:txBody>
      </p:sp>
      <p:sp>
        <p:nvSpPr>
          <p:cNvPr id="201774" name="Text Box 46"/>
          <p:cNvSpPr txBox="1">
            <a:spLocks noChangeArrowheads="1"/>
          </p:cNvSpPr>
          <p:nvPr/>
        </p:nvSpPr>
        <p:spPr bwMode="auto">
          <a:xfrm>
            <a:off x="1781175" y="4962525"/>
            <a:ext cx="7138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 i="1">
                <a:solidFill>
                  <a:srgbClr val="66FFFF"/>
                </a:solidFill>
                <a:latin typeface="Times New Roman" pitchFamily="18" charset="0"/>
              </a:rPr>
              <a:t>V</a:t>
            </a:r>
            <a:r>
              <a:rPr lang="en-GB" sz="3200" b="1" i="1" baseline="-25000">
                <a:solidFill>
                  <a:srgbClr val="66FFFF"/>
                </a:solidFill>
                <a:latin typeface="Times New Roman" pitchFamily="18" charset="0"/>
              </a:rPr>
              <a:t>+</a:t>
            </a:r>
            <a:r>
              <a:rPr lang="en-GB" sz="3200" b="1" i="1">
                <a:solidFill>
                  <a:srgbClr val="66FFFF"/>
                </a:solidFill>
                <a:latin typeface="Times New Roman" pitchFamily="18" charset="0"/>
              </a:rPr>
              <a:t> &gt; V_ causes V</a:t>
            </a:r>
            <a:r>
              <a:rPr lang="en-GB" sz="3200" b="1" i="1" baseline="-25000">
                <a:solidFill>
                  <a:srgbClr val="66FFFF"/>
                </a:solidFill>
                <a:latin typeface="Times New Roman" pitchFamily="18" charset="0"/>
              </a:rPr>
              <a:t>out </a:t>
            </a:r>
            <a:r>
              <a:rPr lang="en-GB" sz="3200" b="1" i="1">
                <a:solidFill>
                  <a:srgbClr val="66FFFF"/>
                </a:solidFill>
                <a:latin typeface="Times New Roman" pitchFamily="18" charset="0"/>
              </a:rPr>
              <a:t>= +Vsat</a:t>
            </a:r>
          </a:p>
        </p:txBody>
      </p:sp>
      <p:grpSp>
        <p:nvGrpSpPr>
          <p:cNvPr id="9225" name="Group 47"/>
          <p:cNvGrpSpPr>
            <a:grpSpLocks/>
          </p:cNvGrpSpPr>
          <p:nvPr/>
        </p:nvGrpSpPr>
        <p:grpSpPr bwMode="auto">
          <a:xfrm>
            <a:off x="5191125" y="280988"/>
            <a:ext cx="3821113" cy="2913062"/>
            <a:chOff x="3270" y="177"/>
            <a:chExt cx="2407" cy="1835"/>
          </a:xfrm>
        </p:grpSpPr>
        <p:sp>
          <p:nvSpPr>
            <p:cNvPr id="9264" name="Line 48"/>
            <p:cNvSpPr>
              <a:spLocks noChangeShapeType="1"/>
            </p:cNvSpPr>
            <p:nvPr/>
          </p:nvSpPr>
          <p:spPr bwMode="auto">
            <a:xfrm>
              <a:off x="3338" y="758"/>
              <a:ext cx="2190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9265" name="Group 49"/>
            <p:cNvGrpSpPr>
              <a:grpSpLocks/>
            </p:cNvGrpSpPr>
            <p:nvPr/>
          </p:nvGrpSpPr>
          <p:grpSpPr bwMode="auto">
            <a:xfrm>
              <a:off x="3522" y="341"/>
              <a:ext cx="1842" cy="805"/>
              <a:chOff x="3528" y="455"/>
              <a:chExt cx="1644" cy="781"/>
            </a:xfrm>
          </p:grpSpPr>
          <p:sp>
            <p:nvSpPr>
              <p:cNvPr id="9274" name="Freeform 50"/>
              <p:cNvSpPr>
                <a:spLocks/>
              </p:cNvSpPr>
              <p:nvPr/>
            </p:nvSpPr>
            <p:spPr bwMode="auto">
              <a:xfrm>
                <a:off x="3528" y="455"/>
                <a:ext cx="820" cy="394"/>
              </a:xfrm>
              <a:custGeom>
                <a:avLst/>
                <a:gdLst>
                  <a:gd name="T0" fmla="*/ 0 w 1068"/>
                  <a:gd name="T1" fmla="*/ 388 h 415"/>
                  <a:gd name="T2" fmla="*/ 401 w 1068"/>
                  <a:gd name="T3" fmla="*/ 1 h 415"/>
                  <a:gd name="T4" fmla="*/ 820 w 1068"/>
                  <a:gd name="T5" fmla="*/ 394 h 4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68" h="415">
                    <a:moveTo>
                      <a:pt x="0" y="409"/>
                    </a:moveTo>
                    <a:cubicBezTo>
                      <a:pt x="172" y="204"/>
                      <a:pt x="344" y="0"/>
                      <a:pt x="522" y="1"/>
                    </a:cubicBezTo>
                    <a:cubicBezTo>
                      <a:pt x="700" y="2"/>
                      <a:pt x="884" y="208"/>
                      <a:pt x="1068" y="415"/>
                    </a:cubicBezTo>
                  </a:path>
                </a:pathLst>
              </a:custGeom>
              <a:noFill/>
              <a:ln w="28575" cap="flat" cmpd="sng">
                <a:solidFill>
                  <a:srgbClr val="FF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275" name="Freeform 51"/>
              <p:cNvSpPr>
                <a:spLocks/>
              </p:cNvSpPr>
              <p:nvPr/>
            </p:nvSpPr>
            <p:spPr bwMode="auto">
              <a:xfrm flipV="1">
                <a:off x="4352" y="842"/>
                <a:ext cx="820" cy="394"/>
              </a:xfrm>
              <a:custGeom>
                <a:avLst/>
                <a:gdLst>
                  <a:gd name="T0" fmla="*/ 0 w 1068"/>
                  <a:gd name="T1" fmla="*/ 388 h 415"/>
                  <a:gd name="T2" fmla="*/ 401 w 1068"/>
                  <a:gd name="T3" fmla="*/ 1 h 415"/>
                  <a:gd name="T4" fmla="*/ 820 w 1068"/>
                  <a:gd name="T5" fmla="*/ 394 h 4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68" h="415">
                    <a:moveTo>
                      <a:pt x="0" y="409"/>
                    </a:moveTo>
                    <a:cubicBezTo>
                      <a:pt x="172" y="204"/>
                      <a:pt x="344" y="0"/>
                      <a:pt x="522" y="1"/>
                    </a:cubicBezTo>
                    <a:cubicBezTo>
                      <a:pt x="700" y="2"/>
                      <a:pt x="884" y="208"/>
                      <a:pt x="1068" y="415"/>
                    </a:cubicBezTo>
                  </a:path>
                </a:pathLst>
              </a:custGeom>
              <a:noFill/>
              <a:ln w="28575" cap="flat" cmpd="sng">
                <a:solidFill>
                  <a:srgbClr val="FF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266" name="Line 52"/>
            <p:cNvSpPr>
              <a:spLocks noChangeShapeType="1"/>
            </p:cNvSpPr>
            <p:nvPr/>
          </p:nvSpPr>
          <p:spPr bwMode="auto">
            <a:xfrm>
              <a:off x="3338" y="1910"/>
              <a:ext cx="22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67" name="Oval 53"/>
            <p:cNvSpPr>
              <a:spLocks noChangeArrowheads="1"/>
            </p:cNvSpPr>
            <p:nvPr/>
          </p:nvSpPr>
          <p:spPr bwMode="auto">
            <a:xfrm>
              <a:off x="3282" y="690"/>
              <a:ext cx="131" cy="1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9268" name="Text Box 54"/>
            <p:cNvSpPr txBox="1">
              <a:spLocks noChangeArrowheads="1"/>
            </p:cNvSpPr>
            <p:nvPr/>
          </p:nvSpPr>
          <p:spPr bwMode="auto">
            <a:xfrm>
              <a:off x="5508" y="656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69" name="Oval 55"/>
            <p:cNvSpPr>
              <a:spLocks noChangeArrowheads="1"/>
            </p:cNvSpPr>
            <p:nvPr/>
          </p:nvSpPr>
          <p:spPr bwMode="auto">
            <a:xfrm>
              <a:off x="3270" y="1848"/>
              <a:ext cx="131" cy="12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9270" name="Text Box 56"/>
            <p:cNvSpPr txBox="1">
              <a:spLocks noChangeArrowheads="1"/>
            </p:cNvSpPr>
            <p:nvPr/>
          </p:nvSpPr>
          <p:spPr bwMode="auto">
            <a:xfrm>
              <a:off x="5502" y="1724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9271" name="Text Box 57"/>
            <p:cNvSpPr txBox="1">
              <a:spLocks noChangeArrowheads="1"/>
            </p:cNvSpPr>
            <p:nvPr/>
          </p:nvSpPr>
          <p:spPr bwMode="auto">
            <a:xfrm>
              <a:off x="4071" y="177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solidFill>
                    <a:srgbClr val="FFCCFF"/>
                  </a:solidFill>
                  <a:latin typeface="Times New Roman" pitchFamily="18" charset="0"/>
                </a:rPr>
                <a:t>V</a:t>
              </a:r>
              <a:r>
                <a:rPr lang="en-GB" sz="2000" b="1" i="1" baseline="-25000">
                  <a:solidFill>
                    <a:srgbClr val="FFCCFF"/>
                  </a:solidFill>
                  <a:latin typeface="Times New Roman" pitchFamily="18" charset="0"/>
                </a:rPr>
                <a:t>in </a:t>
              </a:r>
              <a:r>
                <a:rPr lang="en-GB" sz="2000" b="1" i="1">
                  <a:solidFill>
                    <a:srgbClr val="FFCCFF"/>
                  </a:solidFill>
                  <a:latin typeface="Times New Roman" pitchFamily="18" charset="0"/>
                </a:rPr>
                <a:t>= V</a:t>
              </a:r>
              <a:r>
                <a:rPr lang="en-GB" sz="2000" b="1" i="1" baseline="-25000">
                  <a:solidFill>
                    <a:srgbClr val="FFCCFF"/>
                  </a:solidFill>
                  <a:latin typeface="Times New Roman" pitchFamily="18" charset="0"/>
                </a:rPr>
                <a:t>+</a:t>
              </a:r>
              <a:endParaRPr lang="en-GB" sz="2000" b="1" i="1">
                <a:solidFill>
                  <a:srgbClr val="FFCCFF"/>
                </a:solidFill>
                <a:latin typeface="Times New Roman" pitchFamily="18" charset="0"/>
              </a:endParaRPr>
            </a:p>
          </p:txBody>
        </p:sp>
        <p:sp>
          <p:nvSpPr>
            <p:cNvPr id="9272" name="Line 58"/>
            <p:cNvSpPr>
              <a:spLocks noChangeShapeType="1"/>
            </p:cNvSpPr>
            <p:nvPr/>
          </p:nvSpPr>
          <p:spPr bwMode="auto">
            <a:xfrm>
              <a:off x="3528" y="756"/>
              <a:ext cx="1854" cy="0"/>
            </a:xfrm>
            <a:prstGeom prst="line">
              <a:avLst/>
            </a:prstGeom>
            <a:noFill/>
            <a:ln w="2857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73" name="Text Box 59"/>
            <p:cNvSpPr txBox="1">
              <a:spLocks noChangeArrowheads="1"/>
            </p:cNvSpPr>
            <p:nvPr/>
          </p:nvSpPr>
          <p:spPr bwMode="auto">
            <a:xfrm>
              <a:off x="4454" y="488"/>
              <a:ext cx="7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solidFill>
                    <a:srgbClr val="FFCC66"/>
                  </a:solidFill>
                  <a:latin typeface="Times New Roman" pitchFamily="18" charset="0"/>
                </a:rPr>
                <a:t>V_</a:t>
              </a:r>
              <a:r>
                <a:rPr lang="en-GB" sz="2000" b="1" i="1" baseline="-25000">
                  <a:solidFill>
                    <a:srgbClr val="FFCC66"/>
                  </a:solidFill>
                  <a:latin typeface="Times New Roman" pitchFamily="18" charset="0"/>
                </a:rPr>
                <a:t> </a:t>
              </a:r>
              <a:r>
                <a:rPr lang="en-GB" sz="2000" b="1" i="1">
                  <a:solidFill>
                    <a:srgbClr val="FFCC66"/>
                  </a:solidFill>
                  <a:latin typeface="Times New Roman" pitchFamily="18" charset="0"/>
                </a:rPr>
                <a:t>= 0V</a:t>
              </a:r>
            </a:p>
          </p:txBody>
        </p:sp>
      </p:grpSp>
      <p:grpSp>
        <p:nvGrpSpPr>
          <p:cNvPr id="201788" name="Group 60"/>
          <p:cNvGrpSpPr>
            <a:grpSpLocks/>
          </p:cNvGrpSpPr>
          <p:nvPr/>
        </p:nvGrpSpPr>
        <p:grpSpPr bwMode="auto">
          <a:xfrm>
            <a:off x="5610225" y="1857375"/>
            <a:ext cx="1428750" cy="366713"/>
            <a:chOff x="3534" y="1158"/>
            <a:chExt cx="900" cy="231"/>
          </a:xfrm>
        </p:grpSpPr>
        <p:sp>
          <p:nvSpPr>
            <p:cNvPr id="9262" name="Line 61"/>
            <p:cNvSpPr>
              <a:spLocks noChangeShapeType="1"/>
            </p:cNvSpPr>
            <p:nvPr/>
          </p:nvSpPr>
          <p:spPr bwMode="auto">
            <a:xfrm>
              <a:off x="3534" y="1266"/>
              <a:ext cx="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63" name="Text Box 62"/>
            <p:cNvSpPr txBox="1">
              <a:spLocks noChangeArrowheads="1"/>
            </p:cNvSpPr>
            <p:nvPr/>
          </p:nvSpPr>
          <p:spPr bwMode="auto">
            <a:xfrm>
              <a:off x="3702" y="1158"/>
              <a:ext cx="600" cy="231"/>
            </a:xfrm>
            <a:prstGeom prst="rect">
              <a:avLst/>
            </a:prstGeom>
            <a:solidFill>
              <a:srgbClr val="DDFF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b="1" i="1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r>
                <a:rPr lang="en-GB" b="1" i="1" baseline="-25000">
                  <a:solidFill>
                    <a:schemeClr val="bg1"/>
                  </a:solidFill>
                  <a:latin typeface="Times New Roman" pitchFamily="18" charset="0"/>
                </a:rPr>
                <a:t>+</a:t>
              </a:r>
              <a:r>
                <a:rPr lang="en-GB" b="1" i="1">
                  <a:solidFill>
                    <a:schemeClr val="bg1"/>
                  </a:solidFill>
                  <a:latin typeface="Times New Roman" pitchFamily="18" charset="0"/>
                </a:rPr>
                <a:t>&gt; V_</a:t>
              </a:r>
            </a:p>
          </p:txBody>
        </p:sp>
      </p:grpSp>
      <p:grpSp>
        <p:nvGrpSpPr>
          <p:cNvPr id="201791" name="Group 63"/>
          <p:cNvGrpSpPr>
            <a:grpSpLocks/>
          </p:cNvGrpSpPr>
          <p:nvPr/>
        </p:nvGrpSpPr>
        <p:grpSpPr bwMode="auto">
          <a:xfrm>
            <a:off x="7067550" y="1847850"/>
            <a:ext cx="1428750" cy="366713"/>
            <a:chOff x="4452" y="1164"/>
            <a:chExt cx="900" cy="231"/>
          </a:xfrm>
        </p:grpSpPr>
        <p:sp>
          <p:nvSpPr>
            <p:cNvPr id="9260" name="Line 64"/>
            <p:cNvSpPr>
              <a:spLocks noChangeShapeType="1"/>
            </p:cNvSpPr>
            <p:nvPr/>
          </p:nvSpPr>
          <p:spPr bwMode="auto">
            <a:xfrm>
              <a:off x="4452" y="1278"/>
              <a:ext cx="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61" name="Text Box 65"/>
            <p:cNvSpPr txBox="1">
              <a:spLocks noChangeArrowheads="1"/>
            </p:cNvSpPr>
            <p:nvPr/>
          </p:nvSpPr>
          <p:spPr bwMode="auto">
            <a:xfrm>
              <a:off x="4608" y="1164"/>
              <a:ext cx="600" cy="231"/>
            </a:xfrm>
            <a:prstGeom prst="rect">
              <a:avLst/>
            </a:prstGeom>
            <a:solidFill>
              <a:srgbClr val="DD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b="1" i="1">
                  <a:solidFill>
                    <a:schemeClr val="bg1"/>
                  </a:solidFill>
                  <a:latin typeface="Times New Roman" pitchFamily="18" charset="0"/>
                </a:rPr>
                <a:t>V_&gt; V</a:t>
              </a:r>
              <a:r>
                <a:rPr lang="en-GB" b="1" i="1" baseline="-25000">
                  <a:solidFill>
                    <a:schemeClr val="bg1"/>
                  </a:solidFill>
                  <a:latin typeface="Times New Roman" pitchFamily="18" charset="0"/>
                </a:rPr>
                <a:t>+</a:t>
              </a:r>
              <a:endParaRPr lang="en-GB" b="1" i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201794" name="Freeform 66"/>
          <p:cNvSpPr>
            <a:spLocks/>
          </p:cNvSpPr>
          <p:nvPr/>
        </p:nvSpPr>
        <p:spPr bwMode="auto">
          <a:xfrm>
            <a:off x="5610225" y="2409825"/>
            <a:ext cx="1457325" cy="1200150"/>
          </a:xfrm>
          <a:custGeom>
            <a:avLst/>
            <a:gdLst>
              <a:gd name="T0" fmla="*/ 0 w 918"/>
              <a:gd name="T1" fmla="*/ 1200150 h 756"/>
              <a:gd name="T2" fmla="*/ 0 w 918"/>
              <a:gd name="T3" fmla="*/ 0 h 756"/>
              <a:gd name="T4" fmla="*/ 1457325 w 918"/>
              <a:gd name="T5" fmla="*/ 0 h 7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8" h="756">
                <a:moveTo>
                  <a:pt x="0" y="756"/>
                </a:moveTo>
                <a:lnTo>
                  <a:pt x="0" y="0"/>
                </a:lnTo>
                <a:lnTo>
                  <a:pt x="918" y="0"/>
                </a:lnTo>
              </a:path>
            </a:pathLst>
          </a:custGeom>
          <a:noFill/>
          <a:ln w="28575" cap="flat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1795" name="Freeform 67"/>
          <p:cNvSpPr>
            <a:spLocks/>
          </p:cNvSpPr>
          <p:nvPr/>
        </p:nvSpPr>
        <p:spPr bwMode="auto">
          <a:xfrm>
            <a:off x="7058025" y="2400300"/>
            <a:ext cx="1447800" cy="1209675"/>
          </a:xfrm>
          <a:custGeom>
            <a:avLst/>
            <a:gdLst>
              <a:gd name="T0" fmla="*/ 0 w 912"/>
              <a:gd name="T1" fmla="*/ 0 h 756"/>
              <a:gd name="T2" fmla="*/ 0 w 912"/>
              <a:gd name="T3" fmla="*/ 1209675 h 756"/>
              <a:gd name="T4" fmla="*/ 1447800 w 912"/>
              <a:gd name="T5" fmla="*/ 1209675 h 756"/>
              <a:gd name="T6" fmla="*/ 1447800 w 912"/>
              <a:gd name="T7" fmla="*/ 28802 h 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756">
                <a:moveTo>
                  <a:pt x="0" y="0"/>
                </a:moveTo>
                <a:lnTo>
                  <a:pt x="0" y="756"/>
                </a:lnTo>
                <a:lnTo>
                  <a:pt x="912" y="756"/>
                </a:lnTo>
                <a:lnTo>
                  <a:pt x="912" y="18"/>
                </a:lnTo>
              </a:path>
            </a:pathLst>
          </a:custGeom>
          <a:noFill/>
          <a:ln w="28575" cap="flat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1796" name="Text Box 68"/>
          <p:cNvSpPr txBox="1">
            <a:spLocks noChangeArrowheads="1"/>
          </p:cNvSpPr>
          <p:nvPr/>
        </p:nvSpPr>
        <p:spPr bwMode="auto">
          <a:xfrm>
            <a:off x="1800225" y="5556250"/>
            <a:ext cx="6848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b="1" i="1">
                <a:solidFill>
                  <a:srgbClr val="66FFFF"/>
                </a:solidFill>
                <a:latin typeface="Times New Roman" pitchFamily="18" charset="0"/>
              </a:rPr>
              <a:t>V_&gt; V</a:t>
            </a:r>
            <a:r>
              <a:rPr lang="en-GB" sz="3200" b="1" i="1" baseline="-25000">
                <a:solidFill>
                  <a:srgbClr val="66FFFF"/>
                </a:solidFill>
                <a:latin typeface="Times New Roman" pitchFamily="18" charset="0"/>
              </a:rPr>
              <a:t>+</a:t>
            </a:r>
            <a:r>
              <a:rPr lang="en-GB" sz="3200" b="1" i="1">
                <a:solidFill>
                  <a:srgbClr val="66FFFF"/>
                </a:solidFill>
                <a:latin typeface="Times New Roman" pitchFamily="18" charset="0"/>
              </a:rPr>
              <a:t> causes V</a:t>
            </a:r>
            <a:r>
              <a:rPr lang="en-GB" sz="3200" b="1" i="1" baseline="-25000">
                <a:solidFill>
                  <a:srgbClr val="66FFFF"/>
                </a:solidFill>
                <a:latin typeface="Times New Roman" pitchFamily="18" charset="0"/>
              </a:rPr>
              <a:t>out </a:t>
            </a:r>
            <a:r>
              <a:rPr lang="en-GB" sz="3200" b="1" i="1">
                <a:solidFill>
                  <a:srgbClr val="66FFFF"/>
                </a:solidFill>
                <a:latin typeface="Times New Roman" pitchFamily="18" charset="0"/>
              </a:rPr>
              <a:t>= -Vsat</a:t>
            </a:r>
          </a:p>
        </p:txBody>
      </p:sp>
      <p:sp>
        <p:nvSpPr>
          <p:cNvPr id="9231" name="Rectangle 70"/>
          <p:cNvSpPr>
            <a:spLocks noChangeArrowheads="1"/>
          </p:cNvSpPr>
          <p:nvPr/>
        </p:nvSpPr>
        <p:spPr bwMode="auto">
          <a:xfrm>
            <a:off x="280988" y="312738"/>
            <a:ext cx="3924300" cy="3213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9232" name="Line 71"/>
          <p:cNvSpPr>
            <a:spLocks noChangeShapeType="1"/>
          </p:cNvSpPr>
          <p:nvPr/>
        </p:nvSpPr>
        <p:spPr bwMode="auto">
          <a:xfrm flipV="1">
            <a:off x="2878138" y="1492250"/>
            <a:ext cx="912812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9233" name="Group 72"/>
          <p:cNvGrpSpPr>
            <a:grpSpLocks/>
          </p:cNvGrpSpPr>
          <p:nvPr/>
        </p:nvGrpSpPr>
        <p:grpSpPr bwMode="auto">
          <a:xfrm>
            <a:off x="1631950" y="633413"/>
            <a:ext cx="1258888" cy="1739900"/>
            <a:chOff x="3987" y="1154"/>
            <a:chExt cx="673" cy="952"/>
          </a:xfrm>
        </p:grpSpPr>
        <p:sp>
          <p:nvSpPr>
            <p:cNvPr id="9255" name="AutoShape 73"/>
            <p:cNvSpPr>
              <a:spLocks noChangeArrowheads="1"/>
            </p:cNvSpPr>
            <p:nvPr/>
          </p:nvSpPr>
          <p:spPr bwMode="auto">
            <a:xfrm rot="5400000" flipH="1">
              <a:off x="3885" y="1286"/>
              <a:ext cx="878" cy="673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9256" name="Line 74"/>
            <p:cNvSpPr>
              <a:spLocks noChangeShapeType="1"/>
            </p:cNvSpPr>
            <p:nvPr/>
          </p:nvSpPr>
          <p:spPr bwMode="auto">
            <a:xfrm flipV="1">
              <a:off x="4047" y="140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57" name="Line 75"/>
            <p:cNvSpPr>
              <a:spLocks noChangeShapeType="1"/>
            </p:cNvSpPr>
            <p:nvPr/>
          </p:nvSpPr>
          <p:spPr bwMode="auto">
            <a:xfrm flipV="1">
              <a:off x="4311" y="115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58" name="Line 76"/>
            <p:cNvSpPr>
              <a:spLocks noChangeShapeType="1"/>
            </p:cNvSpPr>
            <p:nvPr/>
          </p:nvSpPr>
          <p:spPr bwMode="auto">
            <a:xfrm>
              <a:off x="4305" y="1855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59" name="Text Box 77"/>
            <p:cNvSpPr txBox="1">
              <a:spLocks noChangeArrowheads="1"/>
            </p:cNvSpPr>
            <p:nvPr/>
          </p:nvSpPr>
          <p:spPr bwMode="auto">
            <a:xfrm>
              <a:off x="3998" y="169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400" b="1" i="1">
                  <a:latin typeface="Times New Roman" pitchFamily="18" charset="0"/>
                </a:rPr>
                <a:t>+</a:t>
              </a:r>
            </a:p>
          </p:txBody>
        </p:sp>
      </p:grpSp>
      <p:sp>
        <p:nvSpPr>
          <p:cNvPr id="9234" name="Text Box 78"/>
          <p:cNvSpPr txBox="1">
            <a:spLocks noChangeArrowheads="1"/>
          </p:cNvSpPr>
          <p:nvPr/>
        </p:nvSpPr>
        <p:spPr bwMode="auto">
          <a:xfrm>
            <a:off x="1117600" y="2417763"/>
            <a:ext cx="706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solidFill>
                  <a:srgbClr val="FFCCFF"/>
                </a:solidFill>
                <a:latin typeface="Times New Roman" pitchFamily="18" charset="0"/>
              </a:rPr>
              <a:t>V</a:t>
            </a:r>
            <a:r>
              <a:rPr lang="en-GB" sz="2400" b="1" i="1" baseline="-25000">
                <a:solidFill>
                  <a:srgbClr val="FFCCFF"/>
                </a:solidFill>
                <a:latin typeface="Times New Roman" pitchFamily="18" charset="0"/>
              </a:rPr>
              <a:t>in</a:t>
            </a:r>
            <a:endParaRPr lang="en-GB" sz="2400" b="1" i="1">
              <a:solidFill>
                <a:srgbClr val="FFCCFF"/>
              </a:solidFill>
              <a:latin typeface="Times New Roman" pitchFamily="18" charset="0"/>
            </a:endParaRPr>
          </a:p>
        </p:txBody>
      </p:sp>
      <p:sp>
        <p:nvSpPr>
          <p:cNvPr id="9235" name="Text Box 79"/>
          <p:cNvSpPr txBox="1">
            <a:spLocks noChangeArrowheads="1"/>
          </p:cNvSpPr>
          <p:nvPr/>
        </p:nvSpPr>
        <p:spPr bwMode="auto">
          <a:xfrm>
            <a:off x="2343150" y="2106613"/>
            <a:ext cx="8207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latin typeface="Times New Roman" pitchFamily="18" charset="0"/>
              </a:rPr>
              <a:t>-15V</a:t>
            </a:r>
          </a:p>
        </p:txBody>
      </p:sp>
      <p:sp>
        <p:nvSpPr>
          <p:cNvPr id="9236" name="Text Box 80"/>
          <p:cNvSpPr txBox="1">
            <a:spLocks noChangeArrowheads="1"/>
          </p:cNvSpPr>
          <p:nvPr/>
        </p:nvSpPr>
        <p:spPr bwMode="auto">
          <a:xfrm>
            <a:off x="2324100" y="506413"/>
            <a:ext cx="935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b="1" i="1">
                <a:latin typeface="Times New Roman" pitchFamily="18" charset="0"/>
              </a:rPr>
              <a:t>+15V</a:t>
            </a:r>
          </a:p>
        </p:txBody>
      </p:sp>
      <p:sp>
        <p:nvSpPr>
          <p:cNvPr id="9237" name="Text Box 81"/>
          <p:cNvSpPr txBox="1">
            <a:spLocks noChangeArrowheads="1"/>
          </p:cNvSpPr>
          <p:nvPr/>
        </p:nvSpPr>
        <p:spPr bwMode="auto">
          <a:xfrm>
            <a:off x="3249613" y="1411288"/>
            <a:ext cx="88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i="1">
                <a:latin typeface="Verdana" pitchFamily="34" charset="0"/>
              </a:rPr>
              <a:t>V</a:t>
            </a:r>
            <a:r>
              <a:rPr lang="en-GB" sz="2800" i="1" baseline="-25000">
                <a:latin typeface="Verdana" pitchFamily="34" charset="0"/>
              </a:rPr>
              <a:t>out</a:t>
            </a:r>
            <a:endParaRPr lang="en-GB" sz="2800" i="1">
              <a:latin typeface="Verdana" pitchFamily="34" charset="0"/>
            </a:endParaRPr>
          </a:p>
        </p:txBody>
      </p:sp>
      <p:sp>
        <p:nvSpPr>
          <p:cNvPr id="9238" name="Freeform 82"/>
          <p:cNvSpPr>
            <a:spLocks/>
          </p:cNvSpPr>
          <p:nvPr/>
        </p:nvSpPr>
        <p:spPr bwMode="auto">
          <a:xfrm>
            <a:off x="854075" y="1900238"/>
            <a:ext cx="774700" cy="311150"/>
          </a:xfrm>
          <a:custGeom>
            <a:avLst/>
            <a:gdLst>
              <a:gd name="T0" fmla="*/ 774700 w 304"/>
              <a:gd name="T1" fmla="*/ 0 h 520"/>
              <a:gd name="T2" fmla="*/ 0 w 304"/>
              <a:gd name="T3" fmla="*/ 0 h 520"/>
              <a:gd name="T4" fmla="*/ 0 w 304"/>
              <a:gd name="T5" fmla="*/ 311150 h 5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" h="520">
                <a:moveTo>
                  <a:pt x="304" y="0"/>
                </a:moveTo>
                <a:lnTo>
                  <a:pt x="0" y="0"/>
                </a:lnTo>
                <a:lnTo>
                  <a:pt x="0" y="520"/>
                </a:lnTo>
              </a:path>
            </a:pathLst>
          </a:custGeom>
          <a:solidFill>
            <a:schemeClr val="bg1"/>
          </a:solidFill>
          <a:ln w="28575" cmpd="sng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239" name="Oval 83"/>
          <p:cNvSpPr>
            <a:spLocks noChangeArrowheads="1"/>
          </p:cNvSpPr>
          <p:nvPr/>
        </p:nvSpPr>
        <p:spPr bwMode="auto">
          <a:xfrm>
            <a:off x="561975" y="2185988"/>
            <a:ext cx="571500" cy="5588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CFF"/>
            </a:solidFill>
            <a:round/>
            <a:headEnd/>
            <a:tailEnd/>
          </a:ln>
        </p:spPr>
        <p:txBody>
          <a:bodyPr/>
          <a:lstStyle/>
          <a:p>
            <a:endParaRPr lang="en-US" sz="2400" b="1" i="1">
              <a:latin typeface="Times New Roman" pitchFamily="18" charset="0"/>
            </a:endParaRPr>
          </a:p>
        </p:txBody>
      </p:sp>
      <p:grpSp>
        <p:nvGrpSpPr>
          <p:cNvPr id="9240" name="Group 84"/>
          <p:cNvGrpSpPr>
            <a:grpSpLocks/>
          </p:cNvGrpSpPr>
          <p:nvPr/>
        </p:nvGrpSpPr>
        <p:grpSpPr bwMode="auto">
          <a:xfrm>
            <a:off x="669925" y="2359025"/>
            <a:ext cx="330200" cy="222250"/>
            <a:chOff x="2115" y="13020"/>
            <a:chExt cx="960" cy="1530"/>
          </a:xfrm>
        </p:grpSpPr>
        <p:sp>
          <p:nvSpPr>
            <p:cNvPr id="9253" name="Freeform 85"/>
            <p:cNvSpPr>
              <a:spLocks/>
            </p:cNvSpPr>
            <p:nvPr/>
          </p:nvSpPr>
          <p:spPr bwMode="auto">
            <a:xfrm>
              <a:off x="2115" y="13020"/>
              <a:ext cx="480" cy="765"/>
            </a:xfrm>
            <a:custGeom>
              <a:avLst/>
              <a:gdLst>
                <a:gd name="T0" fmla="*/ 0 w 450"/>
                <a:gd name="T1" fmla="*/ 765 h 765"/>
                <a:gd name="T2" fmla="*/ 256 w 450"/>
                <a:gd name="T3" fmla="*/ 0 h 765"/>
                <a:gd name="T4" fmla="*/ 480 w 450"/>
                <a:gd name="T5" fmla="*/ 765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solidFill>
              <a:schemeClr val="bg1"/>
            </a:solidFill>
            <a:ln w="28575" cmpd="sng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9254" name="Freeform 86"/>
            <p:cNvSpPr>
              <a:spLocks/>
            </p:cNvSpPr>
            <p:nvPr/>
          </p:nvSpPr>
          <p:spPr bwMode="auto">
            <a:xfrm flipV="1">
              <a:off x="2595" y="13785"/>
              <a:ext cx="480" cy="765"/>
            </a:xfrm>
            <a:custGeom>
              <a:avLst/>
              <a:gdLst>
                <a:gd name="T0" fmla="*/ 0 w 450"/>
                <a:gd name="T1" fmla="*/ 765 h 765"/>
                <a:gd name="T2" fmla="*/ 256 w 450"/>
                <a:gd name="T3" fmla="*/ 0 h 765"/>
                <a:gd name="T4" fmla="*/ 480 w 450"/>
                <a:gd name="T5" fmla="*/ 765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solidFill>
              <a:schemeClr val="bg1"/>
            </a:solidFill>
            <a:ln w="28575" cmpd="sng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241" name="Line 87"/>
          <p:cNvSpPr>
            <a:spLocks noChangeShapeType="1"/>
          </p:cNvSpPr>
          <p:nvPr/>
        </p:nvSpPr>
        <p:spPr bwMode="auto">
          <a:xfrm>
            <a:off x="854075" y="2757488"/>
            <a:ext cx="0" cy="27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9242" name="Group 88"/>
          <p:cNvGrpSpPr>
            <a:grpSpLocks/>
          </p:cNvGrpSpPr>
          <p:nvPr/>
        </p:nvGrpSpPr>
        <p:grpSpPr bwMode="auto">
          <a:xfrm>
            <a:off x="685800" y="3017838"/>
            <a:ext cx="304800" cy="171450"/>
            <a:chOff x="3032" y="2512"/>
            <a:chExt cx="192" cy="108"/>
          </a:xfrm>
        </p:grpSpPr>
        <p:sp>
          <p:nvSpPr>
            <p:cNvPr id="9250" name="Line 89"/>
            <p:cNvSpPr>
              <a:spLocks noChangeShapeType="1"/>
            </p:cNvSpPr>
            <p:nvPr/>
          </p:nvSpPr>
          <p:spPr bwMode="auto">
            <a:xfrm>
              <a:off x="3032" y="2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51" name="Line 90"/>
            <p:cNvSpPr>
              <a:spLocks noChangeShapeType="1"/>
            </p:cNvSpPr>
            <p:nvPr/>
          </p:nvSpPr>
          <p:spPr bwMode="auto">
            <a:xfrm>
              <a:off x="3063" y="2561"/>
              <a:ext cx="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52" name="Line 91"/>
            <p:cNvSpPr>
              <a:spLocks noChangeShapeType="1"/>
            </p:cNvSpPr>
            <p:nvPr/>
          </p:nvSpPr>
          <p:spPr bwMode="auto">
            <a:xfrm>
              <a:off x="3098" y="2620"/>
              <a:ext cx="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243" name="Freeform 92"/>
          <p:cNvSpPr>
            <a:spLocks/>
          </p:cNvSpPr>
          <p:nvPr/>
        </p:nvSpPr>
        <p:spPr bwMode="auto">
          <a:xfrm>
            <a:off x="865188" y="1100138"/>
            <a:ext cx="762000" cy="254000"/>
          </a:xfrm>
          <a:custGeom>
            <a:avLst/>
            <a:gdLst>
              <a:gd name="T0" fmla="*/ 762000 w 480"/>
              <a:gd name="T1" fmla="*/ 0 h 160"/>
              <a:gd name="T2" fmla="*/ 0 w 480"/>
              <a:gd name="T3" fmla="*/ 0 h 160"/>
              <a:gd name="T4" fmla="*/ 0 w 480"/>
              <a:gd name="T5" fmla="*/ 254000 h 1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60">
                <a:moveTo>
                  <a:pt x="480" y="0"/>
                </a:moveTo>
                <a:lnTo>
                  <a:pt x="0" y="0"/>
                </a:lnTo>
                <a:lnTo>
                  <a:pt x="0" y="160"/>
                </a:lnTo>
              </a:path>
            </a:pathLst>
          </a:custGeom>
          <a:solidFill>
            <a:schemeClr val="bg1"/>
          </a:solidFill>
          <a:ln w="28575" cmpd="sng">
            <a:solidFill>
              <a:srgbClr val="FFCC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9244" name="Group 93"/>
          <p:cNvGrpSpPr>
            <a:grpSpLocks/>
          </p:cNvGrpSpPr>
          <p:nvPr/>
        </p:nvGrpSpPr>
        <p:grpSpPr bwMode="auto">
          <a:xfrm>
            <a:off x="723900" y="1341438"/>
            <a:ext cx="304800" cy="171450"/>
            <a:chOff x="3032" y="2512"/>
            <a:chExt cx="192" cy="108"/>
          </a:xfrm>
        </p:grpSpPr>
        <p:sp>
          <p:nvSpPr>
            <p:cNvPr id="9247" name="Line 94"/>
            <p:cNvSpPr>
              <a:spLocks noChangeShapeType="1"/>
            </p:cNvSpPr>
            <p:nvPr/>
          </p:nvSpPr>
          <p:spPr bwMode="auto">
            <a:xfrm>
              <a:off x="3032" y="2512"/>
              <a:ext cx="192" cy="0"/>
            </a:xfrm>
            <a:prstGeom prst="line">
              <a:avLst/>
            </a:prstGeom>
            <a:noFill/>
            <a:ln w="28575">
              <a:solidFill>
                <a:srgbClr val="FFCC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48" name="Line 95"/>
            <p:cNvSpPr>
              <a:spLocks noChangeShapeType="1"/>
            </p:cNvSpPr>
            <p:nvPr/>
          </p:nvSpPr>
          <p:spPr bwMode="auto">
            <a:xfrm>
              <a:off x="3063" y="2561"/>
              <a:ext cx="130" cy="0"/>
            </a:xfrm>
            <a:prstGeom prst="line">
              <a:avLst/>
            </a:prstGeom>
            <a:noFill/>
            <a:ln w="28575">
              <a:solidFill>
                <a:srgbClr val="FFCC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49" name="Line 96"/>
            <p:cNvSpPr>
              <a:spLocks noChangeShapeType="1"/>
            </p:cNvSpPr>
            <p:nvPr/>
          </p:nvSpPr>
          <p:spPr bwMode="auto">
            <a:xfrm>
              <a:off x="3098" y="2620"/>
              <a:ext cx="60" cy="0"/>
            </a:xfrm>
            <a:prstGeom prst="line">
              <a:avLst/>
            </a:prstGeom>
            <a:noFill/>
            <a:ln w="57150">
              <a:solidFill>
                <a:srgbClr val="FFCC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245" name="Text Box 97"/>
          <p:cNvSpPr txBox="1">
            <a:spLocks noChangeArrowheads="1"/>
          </p:cNvSpPr>
          <p:nvPr/>
        </p:nvSpPr>
        <p:spPr bwMode="auto">
          <a:xfrm>
            <a:off x="1073150" y="6762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>
                <a:solidFill>
                  <a:schemeClr val="folHlink"/>
                </a:solidFill>
              </a:rPr>
              <a:t>V_</a:t>
            </a:r>
          </a:p>
        </p:txBody>
      </p:sp>
      <p:sp>
        <p:nvSpPr>
          <p:cNvPr id="9246" name="Text Box 98"/>
          <p:cNvSpPr txBox="1">
            <a:spLocks noChangeArrowheads="1"/>
          </p:cNvSpPr>
          <p:nvPr/>
        </p:nvSpPr>
        <p:spPr bwMode="auto">
          <a:xfrm>
            <a:off x="1090613" y="1506538"/>
            <a:ext cx="4778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>
                <a:solidFill>
                  <a:schemeClr val="folHlink"/>
                </a:solidFill>
              </a:rPr>
              <a:t>V</a:t>
            </a:r>
            <a:r>
              <a:rPr lang="en-GB" sz="2800" baseline="-25000">
                <a:solidFill>
                  <a:schemeClr val="folHlink"/>
                </a:solidFill>
              </a:rPr>
              <a:t>+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20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9" grpId="0" autoUpdateAnimBg="0"/>
      <p:bldP spid="201740" grpId="0" autoUpdateAnimBg="0"/>
      <p:bldP spid="201772" grpId="0" autoUpdateAnimBg="0"/>
      <p:bldP spid="201774" grpId="0" autoUpdateAnimBg="0"/>
      <p:bldP spid="201794" grpId="0" animBg="1"/>
      <p:bldP spid="201795" grpId="0" animBg="1"/>
      <p:bldP spid="20179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sp>
        <p:nvSpPr>
          <p:cNvPr id="10245" name="Text Box 53"/>
          <p:cNvSpPr txBox="1">
            <a:spLocks noChangeArrowheads="1"/>
          </p:cNvSpPr>
          <p:nvPr/>
        </p:nvSpPr>
        <p:spPr bwMode="auto">
          <a:xfrm>
            <a:off x="1785937" y="2914650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b="1" i="1">
                <a:solidFill>
                  <a:srgbClr val="FFCCFF"/>
                </a:solidFill>
                <a:latin typeface="Times New Roman" pitchFamily="18" charset="0"/>
              </a:rPr>
              <a:t>V</a:t>
            </a:r>
            <a:r>
              <a:rPr lang="en-GB" b="1" i="1" baseline="-25000">
                <a:solidFill>
                  <a:srgbClr val="FFCCFF"/>
                </a:solidFill>
                <a:latin typeface="Times New Roman" pitchFamily="18" charset="0"/>
              </a:rPr>
              <a:t>+</a:t>
            </a:r>
            <a:endParaRPr lang="en-GB" b="1" i="1">
              <a:solidFill>
                <a:srgbClr val="FFCCFF"/>
              </a:solidFill>
              <a:latin typeface="Times New Roman" pitchFamily="18" charset="0"/>
            </a:endParaRPr>
          </a:p>
        </p:txBody>
      </p:sp>
      <p:sp>
        <p:nvSpPr>
          <p:cNvPr id="10246" name="Line 54"/>
          <p:cNvSpPr>
            <a:spLocks noChangeShapeType="1"/>
          </p:cNvSpPr>
          <p:nvPr/>
        </p:nvSpPr>
        <p:spPr bwMode="auto">
          <a:xfrm>
            <a:off x="2984499" y="3011487"/>
            <a:ext cx="5349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47" name="AutoShape 55"/>
          <p:cNvSpPr>
            <a:spLocks noChangeArrowheads="1"/>
          </p:cNvSpPr>
          <p:nvPr/>
        </p:nvSpPr>
        <p:spPr bwMode="auto">
          <a:xfrm rot="5400000" flipH="1">
            <a:off x="2097881" y="2626518"/>
            <a:ext cx="1009650" cy="779463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0248" name="Line 56"/>
          <p:cNvSpPr>
            <a:spLocks noChangeShapeType="1"/>
          </p:cNvSpPr>
          <p:nvPr/>
        </p:nvSpPr>
        <p:spPr bwMode="auto">
          <a:xfrm flipV="1">
            <a:off x="2282824" y="2763837"/>
            <a:ext cx="111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49" name="Line 57"/>
          <p:cNvSpPr>
            <a:spLocks noChangeShapeType="1"/>
          </p:cNvSpPr>
          <p:nvPr/>
        </p:nvSpPr>
        <p:spPr bwMode="auto">
          <a:xfrm flipV="1">
            <a:off x="2587624" y="24765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50" name="Line 58"/>
          <p:cNvSpPr>
            <a:spLocks noChangeShapeType="1"/>
          </p:cNvSpPr>
          <p:nvPr/>
        </p:nvSpPr>
        <p:spPr bwMode="auto">
          <a:xfrm>
            <a:off x="2581274" y="328295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51" name="Text Box 59"/>
          <p:cNvSpPr txBox="1">
            <a:spLocks noChangeArrowheads="1"/>
          </p:cNvSpPr>
          <p:nvPr/>
        </p:nvSpPr>
        <p:spPr bwMode="auto">
          <a:xfrm>
            <a:off x="2187574" y="3095625"/>
            <a:ext cx="303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Arial Unicode MS" pitchFamily="34" charset="-128"/>
              </a:rPr>
              <a:t>+</a:t>
            </a:r>
          </a:p>
        </p:txBody>
      </p:sp>
      <p:sp>
        <p:nvSpPr>
          <p:cNvPr id="10252" name="Text Box 60"/>
          <p:cNvSpPr txBox="1">
            <a:spLocks noChangeArrowheads="1"/>
          </p:cNvSpPr>
          <p:nvPr/>
        </p:nvSpPr>
        <p:spPr bwMode="auto">
          <a:xfrm>
            <a:off x="1893887" y="3600450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b="1" i="1">
                <a:latin typeface="Times New Roman" pitchFamily="18" charset="0"/>
              </a:rPr>
              <a:t>V</a:t>
            </a:r>
            <a:r>
              <a:rPr lang="en-GB" b="1" i="1" baseline="-25000">
                <a:latin typeface="Times New Roman" pitchFamily="18" charset="0"/>
              </a:rPr>
              <a:t>in</a:t>
            </a:r>
            <a:endParaRPr lang="en-GB" b="1" i="1">
              <a:latin typeface="Times New Roman" pitchFamily="18" charset="0"/>
            </a:endParaRPr>
          </a:p>
        </p:txBody>
      </p:sp>
      <p:sp>
        <p:nvSpPr>
          <p:cNvPr id="10253" name="Text Box 61"/>
          <p:cNvSpPr txBox="1">
            <a:spLocks noChangeArrowheads="1"/>
          </p:cNvSpPr>
          <p:nvPr/>
        </p:nvSpPr>
        <p:spPr bwMode="auto">
          <a:xfrm>
            <a:off x="2652712" y="3403600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 i="1">
                <a:latin typeface="Times New Roman" pitchFamily="18" charset="0"/>
              </a:rPr>
              <a:t>-15V</a:t>
            </a:r>
          </a:p>
        </p:txBody>
      </p:sp>
      <p:sp>
        <p:nvSpPr>
          <p:cNvPr id="10254" name="Text Box 62"/>
          <p:cNvSpPr txBox="1">
            <a:spLocks noChangeArrowheads="1"/>
          </p:cNvSpPr>
          <p:nvPr/>
        </p:nvSpPr>
        <p:spPr bwMode="auto">
          <a:xfrm>
            <a:off x="2641599" y="2397125"/>
            <a:ext cx="65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 i="1">
                <a:latin typeface="Times New Roman" pitchFamily="18" charset="0"/>
              </a:rPr>
              <a:t>+15V</a:t>
            </a:r>
          </a:p>
        </p:txBody>
      </p:sp>
      <p:sp>
        <p:nvSpPr>
          <p:cNvPr id="10255" name="Text Box 63"/>
          <p:cNvSpPr txBox="1">
            <a:spLocks noChangeArrowheads="1"/>
          </p:cNvSpPr>
          <p:nvPr/>
        </p:nvSpPr>
        <p:spPr bwMode="auto">
          <a:xfrm>
            <a:off x="3642904" y="2814637"/>
            <a:ext cx="81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000" b="1" i="1" dirty="0" err="1">
                <a:latin typeface="Times New Roman" pitchFamily="18" charset="0"/>
              </a:rPr>
              <a:t>V</a:t>
            </a:r>
            <a:r>
              <a:rPr lang="en-GB" sz="2000" b="1" i="1" baseline="-25000" dirty="0" err="1">
                <a:latin typeface="Times New Roman" pitchFamily="18" charset="0"/>
              </a:rPr>
              <a:t>out</a:t>
            </a:r>
            <a:endParaRPr lang="en-GB" sz="2000" b="1" i="1" dirty="0">
              <a:latin typeface="Times New Roman" pitchFamily="18" charset="0"/>
            </a:endParaRPr>
          </a:p>
        </p:txBody>
      </p:sp>
      <p:sp>
        <p:nvSpPr>
          <p:cNvPr id="10256" name="Freeform 64"/>
          <p:cNvSpPr>
            <a:spLocks/>
          </p:cNvSpPr>
          <p:nvPr/>
        </p:nvSpPr>
        <p:spPr bwMode="auto">
          <a:xfrm>
            <a:off x="1730374" y="3273425"/>
            <a:ext cx="479425" cy="196850"/>
          </a:xfrm>
          <a:custGeom>
            <a:avLst/>
            <a:gdLst>
              <a:gd name="T0" fmla="*/ 479425 w 304"/>
              <a:gd name="T1" fmla="*/ 0 h 520"/>
              <a:gd name="T2" fmla="*/ 0 w 304"/>
              <a:gd name="T3" fmla="*/ 0 h 520"/>
              <a:gd name="T4" fmla="*/ 0 w 304"/>
              <a:gd name="T5" fmla="*/ 196850 h 5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" h="520">
                <a:moveTo>
                  <a:pt x="304" y="0"/>
                </a:moveTo>
                <a:lnTo>
                  <a:pt x="0" y="0"/>
                </a:lnTo>
                <a:lnTo>
                  <a:pt x="0" y="520"/>
                </a:lnTo>
              </a:path>
            </a:pathLst>
          </a:custGeom>
          <a:noFill/>
          <a:ln w="28575" cmpd="sng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57" name="Oval 65"/>
          <p:cNvSpPr>
            <a:spLocks noChangeArrowheads="1"/>
          </p:cNvSpPr>
          <p:nvPr/>
        </p:nvSpPr>
        <p:spPr bwMode="auto">
          <a:xfrm>
            <a:off x="1550987" y="3454400"/>
            <a:ext cx="352425" cy="3508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CFF"/>
            </a:solidFill>
            <a:round/>
            <a:headEnd/>
            <a:tailEnd/>
          </a:ln>
        </p:spPr>
        <p:txBody>
          <a:bodyPr/>
          <a:lstStyle/>
          <a:p>
            <a:endParaRPr lang="en-US" sz="2400" b="1" i="1">
              <a:latin typeface="Times New Roman" pitchFamily="18" charset="0"/>
            </a:endParaRPr>
          </a:p>
        </p:txBody>
      </p:sp>
      <p:grpSp>
        <p:nvGrpSpPr>
          <p:cNvPr id="10258" name="Group 66"/>
          <p:cNvGrpSpPr>
            <a:grpSpLocks/>
          </p:cNvGrpSpPr>
          <p:nvPr/>
        </p:nvGrpSpPr>
        <p:grpSpPr bwMode="auto">
          <a:xfrm>
            <a:off x="1617662" y="3562350"/>
            <a:ext cx="203200" cy="139700"/>
            <a:chOff x="2115" y="13020"/>
            <a:chExt cx="960" cy="1530"/>
          </a:xfrm>
        </p:grpSpPr>
        <p:sp>
          <p:nvSpPr>
            <p:cNvPr id="10381" name="Freeform 67"/>
            <p:cNvSpPr>
              <a:spLocks/>
            </p:cNvSpPr>
            <p:nvPr/>
          </p:nvSpPr>
          <p:spPr bwMode="auto">
            <a:xfrm>
              <a:off x="2115" y="13020"/>
              <a:ext cx="480" cy="765"/>
            </a:xfrm>
            <a:custGeom>
              <a:avLst/>
              <a:gdLst>
                <a:gd name="T0" fmla="*/ 0 w 450"/>
                <a:gd name="T1" fmla="*/ 765 h 765"/>
                <a:gd name="T2" fmla="*/ 256 w 450"/>
                <a:gd name="T3" fmla="*/ 0 h 765"/>
                <a:gd name="T4" fmla="*/ 480 w 450"/>
                <a:gd name="T5" fmla="*/ 765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solidFill>
              <a:schemeClr val="bg1"/>
            </a:solidFill>
            <a:ln w="28575" cmpd="sng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382" name="Freeform 68"/>
            <p:cNvSpPr>
              <a:spLocks/>
            </p:cNvSpPr>
            <p:nvPr/>
          </p:nvSpPr>
          <p:spPr bwMode="auto">
            <a:xfrm flipV="1">
              <a:off x="2595" y="13785"/>
              <a:ext cx="480" cy="765"/>
            </a:xfrm>
            <a:custGeom>
              <a:avLst/>
              <a:gdLst>
                <a:gd name="T0" fmla="*/ 0 w 450"/>
                <a:gd name="T1" fmla="*/ 765 h 765"/>
                <a:gd name="T2" fmla="*/ 256 w 450"/>
                <a:gd name="T3" fmla="*/ 0 h 765"/>
                <a:gd name="T4" fmla="*/ 480 w 450"/>
                <a:gd name="T5" fmla="*/ 765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solidFill>
              <a:schemeClr val="bg1"/>
            </a:solidFill>
            <a:ln w="28575" cmpd="sng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259" name="Line 69"/>
          <p:cNvSpPr>
            <a:spLocks noChangeShapeType="1"/>
          </p:cNvSpPr>
          <p:nvPr/>
        </p:nvSpPr>
        <p:spPr bwMode="auto">
          <a:xfrm>
            <a:off x="1730374" y="3813175"/>
            <a:ext cx="0" cy="173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0260" name="Group 70"/>
          <p:cNvGrpSpPr>
            <a:grpSpLocks/>
          </p:cNvGrpSpPr>
          <p:nvPr/>
        </p:nvGrpSpPr>
        <p:grpSpPr bwMode="auto">
          <a:xfrm>
            <a:off x="1627187" y="3978275"/>
            <a:ext cx="188912" cy="107950"/>
            <a:chOff x="3032" y="2512"/>
            <a:chExt cx="192" cy="108"/>
          </a:xfrm>
        </p:grpSpPr>
        <p:sp>
          <p:nvSpPr>
            <p:cNvPr id="10378" name="Line 71"/>
            <p:cNvSpPr>
              <a:spLocks noChangeShapeType="1"/>
            </p:cNvSpPr>
            <p:nvPr/>
          </p:nvSpPr>
          <p:spPr bwMode="auto">
            <a:xfrm>
              <a:off x="3032" y="2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9" name="Line 72"/>
            <p:cNvSpPr>
              <a:spLocks noChangeShapeType="1"/>
            </p:cNvSpPr>
            <p:nvPr/>
          </p:nvSpPr>
          <p:spPr bwMode="auto">
            <a:xfrm>
              <a:off x="3063" y="2561"/>
              <a:ext cx="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80" name="Line 73"/>
            <p:cNvSpPr>
              <a:spLocks noChangeShapeType="1"/>
            </p:cNvSpPr>
            <p:nvPr/>
          </p:nvSpPr>
          <p:spPr bwMode="auto">
            <a:xfrm>
              <a:off x="3098" y="2620"/>
              <a:ext cx="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261" name="Freeform 74"/>
          <p:cNvSpPr>
            <a:spLocks/>
          </p:cNvSpPr>
          <p:nvPr/>
        </p:nvSpPr>
        <p:spPr bwMode="auto">
          <a:xfrm>
            <a:off x="1290637" y="2770187"/>
            <a:ext cx="919162" cy="560388"/>
          </a:xfrm>
          <a:custGeom>
            <a:avLst/>
            <a:gdLst>
              <a:gd name="T0" fmla="*/ 919162 w 480"/>
              <a:gd name="T1" fmla="*/ 0 h 160"/>
              <a:gd name="T2" fmla="*/ 0 w 480"/>
              <a:gd name="T3" fmla="*/ 0 h 160"/>
              <a:gd name="T4" fmla="*/ 0 w 480"/>
              <a:gd name="T5" fmla="*/ 560388 h 1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60">
                <a:moveTo>
                  <a:pt x="480" y="0"/>
                </a:moveTo>
                <a:lnTo>
                  <a:pt x="0" y="0"/>
                </a:lnTo>
                <a:lnTo>
                  <a:pt x="0" y="160"/>
                </a:lnTo>
              </a:path>
            </a:pathLst>
          </a:custGeom>
          <a:noFill/>
          <a:ln w="28575" cmpd="sng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0262" name="Group 75"/>
          <p:cNvGrpSpPr>
            <a:grpSpLocks/>
          </p:cNvGrpSpPr>
          <p:nvPr/>
        </p:nvGrpSpPr>
        <p:grpSpPr bwMode="auto">
          <a:xfrm>
            <a:off x="1203324" y="3998912"/>
            <a:ext cx="188913" cy="107950"/>
            <a:chOff x="3032" y="2512"/>
            <a:chExt cx="192" cy="108"/>
          </a:xfrm>
        </p:grpSpPr>
        <p:sp>
          <p:nvSpPr>
            <p:cNvPr id="10375" name="Line 76"/>
            <p:cNvSpPr>
              <a:spLocks noChangeShapeType="1"/>
            </p:cNvSpPr>
            <p:nvPr/>
          </p:nvSpPr>
          <p:spPr bwMode="auto">
            <a:xfrm>
              <a:off x="3032" y="2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6" name="Line 77"/>
            <p:cNvSpPr>
              <a:spLocks noChangeShapeType="1"/>
            </p:cNvSpPr>
            <p:nvPr/>
          </p:nvSpPr>
          <p:spPr bwMode="auto">
            <a:xfrm>
              <a:off x="3063" y="2561"/>
              <a:ext cx="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7" name="Line 78"/>
            <p:cNvSpPr>
              <a:spLocks noChangeShapeType="1"/>
            </p:cNvSpPr>
            <p:nvPr/>
          </p:nvSpPr>
          <p:spPr bwMode="auto">
            <a:xfrm>
              <a:off x="3098" y="2620"/>
              <a:ext cx="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263" name="Text Box 79"/>
          <p:cNvSpPr txBox="1">
            <a:spLocks noChangeArrowheads="1"/>
          </p:cNvSpPr>
          <p:nvPr/>
        </p:nvSpPr>
        <p:spPr bwMode="auto">
          <a:xfrm>
            <a:off x="1714499" y="2393950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b="1" i="1">
                <a:solidFill>
                  <a:srgbClr val="99FF66"/>
                </a:solidFill>
                <a:latin typeface="Times New Roman" pitchFamily="18" charset="0"/>
              </a:rPr>
              <a:t>V_</a:t>
            </a:r>
          </a:p>
        </p:txBody>
      </p:sp>
      <p:grpSp>
        <p:nvGrpSpPr>
          <p:cNvPr id="10264" name="Group 80"/>
          <p:cNvGrpSpPr>
            <a:grpSpLocks/>
          </p:cNvGrpSpPr>
          <p:nvPr/>
        </p:nvGrpSpPr>
        <p:grpSpPr bwMode="auto">
          <a:xfrm>
            <a:off x="1127124" y="3328987"/>
            <a:ext cx="323850" cy="238125"/>
            <a:chOff x="5932" y="3366"/>
            <a:chExt cx="510" cy="375"/>
          </a:xfrm>
        </p:grpSpPr>
        <p:sp>
          <p:nvSpPr>
            <p:cNvPr id="10371" name="Line 81"/>
            <p:cNvSpPr>
              <a:spLocks noChangeShapeType="1"/>
            </p:cNvSpPr>
            <p:nvPr/>
          </p:nvSpPr>
          <p:spPr bwMode="auto">
            <a:xfrm rot="5400000">
              <a:off x="6187" y="3111"/>
              <a:ext cx="0" cy="510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2" name="Line 82"/>
            <p:cNvSpPr>
              <a:spLocks noChangeShapeType="1"/>
            </p:cNvSpPr>
            <p:nvPr/>
          </p:nvSpPr>
          <p:spPr bwMode="auto">
            <a:xfrm rot="5400000">
              <a:off x="6197" y="3370"/>
              <a:ext cx="0" cy="250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3" name="Line 83"/>
            <p:cNvSpPr>
              <a:spLocks noChangeShapeType="1"/>
            </p:cNvSpPr>
            <p:nvPr/>
          </p:nvSpPr>
          <p:spPr bwMode="auto">
            <a:xfrm rot="5400000">
              <a:off x="6187" y="3357"/>
              <a:ext cx="0" cy="510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4" name="Line 84"/>
            <p:cNvSpPr>
              <a:spLocks noChangeShapeType="1"/>
            </p:cNvSpPr>
            <p:nvPr/>
          </p:nvSpPr>
          <p:spPr bwMode="auto">
            <a:xfrm rot="5400000">
              <a:off x="6197" y="3616"/>
              <a:ext cx="0" cy="250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265" name="Line 85"/>
          <p:cNvSpPr>
            <a:spLocks noChangeShapeType="1"/>
          </p:cNvSpPr>
          <p:nvPr/>
        </p:nvSpPr>
        <p:spPr bwMode="auto">
          <a:xfrm>
            <a:off x="1293812" y="3573462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66" name="Text Box 86"/>
          <p:cNvSpPr txBox="1">
            <a:spLocks noChangeArrowheads="1"/>
          </p:cNvSpPr>
          <p:nvPr/>
        </p:nvSpPr>
        <p:spPr bwMode="auto">
          <a:xfrm>
            <a:off x="474662" y="3487737"/>
            <a:ext cx="74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b="1" i="1">
                <a:latin typeface="Times New Roman" pitchFamily="18" charset="0"/>
              </a:rPr>
              <a:t>Vref</a:t>
            </a:r>
          </a:p>
        </p:txBody>
      </p:sp>
      <p:grpSp>
        <p:nvGrpSpPr>
          <p:cNvPr id="10267" name="Group 159"/>
          <p:cNvGrpSpPr>
            <a:grpSpLocks/>
          </p:cNvGrpSpPr>
          <p:nvPr/>
        </p:nvGrpSpPr>
        <p:grpSpPr bwMode="auto">
          <a:xfrm>
            <a:off x="5376182" y="3352800"/>
            <a:ext cx="3454400" cy="2547938"/>
            <a:chOff x="222" y="2373"/>
            <a:chExt cx="2176" cy="1605"/>
          </a:xfrm>
        </p:grpSpPr>
        <p:sp>
          <p:nvSpPr>
            <p:cNvPr id="10336" name="Text Box 90"/>
            <p:cNvSpPr txBox="1">
              <a:spLocks noChangeArrowheads="1"/>
            </p:cNvSpPr>
            <p:nvPr/>
          </p:nvSpPr>
          <p:spPr bwMode="auto">
            <a:xfrm>
              <a:off x="1012" y="3227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b="1" i="1">
                  <a:solidFill>
                    <a:srgbClr val="FFCCFF"/>
                  </a:solidFill>
                  <a:latin typeface="Times New Roman" pitchFamily="18" charset="0"/>
                </a:rPr>
                <a:t>V</a:t>
              </a:r>
              <a:r>
                <a:rPr lang="en-GB" b="1" i="1" baseline="-25000">
                  <a:solidFill>
                    <a:srgbClr val="FFCCFF"/>
                  </a:solidFill>
                  <a:latin typeface="Times New Roman" pitchFamily="18" charset="0"/>
                </a:rPr>
                <a:t>+</a:t>
              </a:r>
              <a:endParaRPr lang="en-GB" b="1" i="1">
                <a:solidFill>
                  <a:srgbClr val="FFCCFF"/>
                </a:solidFill>
                <a:latin typeface="Times New Roman" pitchFamily="18" charset="0"/>
              </a:endParaRPr>
            </a:p>
          </p:txBody>
        </p:sp>
        <p:sp>
          <p:nvSpPr>
            <p:cNvPr id="10337" name="Line 91"/>
            <p:cNvSpPr>
              <a:spLocks noChangeShapeType="1"/>
            </p:cNvSpPr>
            <p:nvPr/>
          </p:nvSpPr>
          <p:spPr bwMode="auto">
            <a:xfrm>
              <a:off x="1767" y="3288"/>
              <a:ext cx="33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38" name="AutoShape 92"/>
            <p:cNvSpPr>
              <a:spLocks noChangeArrowheads="1"/>
            </p:cNvSpPr>
            <p:nvPr/>
          </p:nvSpPr>
          <p:spPr bwMode="auto">
            <a:xfrm rot="5400000" flipH="1">
              <a:off x="1209" y="3045"/>
              <a:ext cx="636" cy="491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0339" name="Line 93"/>
            <p:cNvSpPr>
              <a:spLocks noChangeShapeType="1"/>
            </p:cNvSpPr>
            <p:nvPr/>
          </p:nvSpPr>
          <p:spPr bwMode="auto">
            <a:xfrm flipV="1">
              <a:off x="1325" y="3132"/>
              <a:ext cx="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40" name="Line 94"/>
            <p:cNvSpPr>
              <a:spLocks noChangeShapeType="1"/>
            </p:cNvSpPr>
            <p:nvPr/>
          </p:nvSpPr>
          <p:spPr bwMode="auto">
            <a:xfrm flipV="1">
              <a:off x="1517" y="2471"/>
              <a:ext cx="0" cy="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41" name="Line 95"/>
            <p:cNvSpPr>
              <a:spLocks noChangeShapeType="1"/>
            </p:cNvSpPr>
            <p:nvPr/>
          </p:nvSpPr>
          <p:spPr bwMode="auto">
            <a:xfrm>
              <a:off x="1513" y="3459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42" name="Text Box 96"/>
            <p:cNvSpPr txBox="1">
              <a:spLocks noChangeArrowheads="1"/>
            </p:cNvSpPr>
            <p:nvPr/>
          </p:nvSpPr>
          <p:spPr bwMode="auto">
            <a:xfrm>
              <a:off x="1265" y="3341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>
                  <a:latin typeface="Arial Unicode MS" pitchFamily="34" charset="-128"/>
                </a:rPr>
                <a:t>+</a:t>
              </a:r>
            </a:p>
          </p:txBody>
        </p:sp>
        <p:sp>
          <p:nvSpPr>
            <p:cNvPr id="10343" name="Text Box 97"/>
            <p:cNvSpPr txBox="1">
              <a:spLocks noChangeArrowheads="1"/>
            </p:cNvSpPr>
            <p:nvPr/>
          </p:nvSpPr>
          <p:spPr bwMode="auto">
            <a:xfrm>
              <a:off x="1080" y="3659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b="1" i="1">
                  <a:latin typeface="Times New Roman" pitchFamily="18" charset="0"/>
                </a:rPr>
                <a:t>V</a:t>
              </a:r>
              <a:r>
                <a:rPr lang="en-GB" b="1" i="1" baseline="-25000">
                  <a:latin typeface="Times New Roman" pitchFamily="18" charset="0"/>
                </a:rPr>
                <a:t>in</a:t>
              </a:r>
              <a:endParaRPr lang="en-GB" b="1" i="1">
                <a:latin typeface="Times New Roman" pitchFamily="18" charset="0"/>
              </a:endParaRPr>
            </a:p>
          </p:txBody>
        </p:sp>
        <p:sp>
          <p:nvSpPr>
            <p:cNvPr id="10344" name="Text Box 98"/>
            <p:cNvSpPr txBox="1">
              <a:spLocks noChangeArrowheads="1"/>
            </p:cNvSpPr>
            <p:nvPr/>
          </p:nvSpPr>
          <p:spPr bwMode="auto">
            <a:xfrm>
              <a:off x="1562" y="3535"/>
              <a:ext cx="4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>
                  <a:latin typeface="Times New Roman" pitchFamily="18" charset="0"/>
                </a:rPr>
                <a:t>-15V</a:t>
              </a:r>
            </a:p>
          </p:txBody>
        </p:sp>
        <p:sp>
          <p:nvSpPr>
            <p:cNvPr id="10345" name="Text Box 99"/>
            <p:cNvSpPr txBox="1">
              <a:spLocks noChangeArrowheads="1"/>
            </p:cNvSpPr>
            <p:nvPr/>
          </p:nvSpPr>
          <p:spPr bwMode="auto">
            <a:xfrm>
              <a:off x="1497" y="2373"/>
              <a:ext cx="4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600" b="1" i="1">
                  <a:latin typeface="Times New Roman" pitchFamily="18" charset="0"/>
                </a:rPr>
                <a:t>+15V</a:t>
              </a:r>
            </a:p>
          </p:txBody>
        </p:sp>
        <p:sp>
          <p:nvSpPr>
            <p:cNvPr id="10346" name="Text Box 100"/>
            <p:cNvSpPr txBox="1">
              <a:spLocks noChangeArrowheads="1"/>
            </p:cNvSpPr>
            <p:nvPr/>
          </p:nvSpPr>
          <p:spPr bwMode="auto">
            <a:xfrm>
              <a:off x="1886" y="3296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b="1" i="1">
                  <a:latin typeface="Times New Roman" pitchFamily="18" charset="0"/>
                </a:rPr>
                <a:t>V</a:t>
              </a:r>
              <a:r>
                <a:rPr lang="en-GB" sz="2000" b="1" i="1" baseline="-25000">
                  <a:latin typeface="Times New Roman" pitchFamily="18" charset="0"/>
                </a:rPr>
                <a:t>out</a:t>
              </a:r>
              <a:endParaRPr lang="en-GB" sz="2000" b="1" i="1">
                <a:latin typeface="Times New Roman" pitchFamily="18" charset="0"/>
              </a:endParaRPr>
            </a:p>
          </p:txBody>
        </p:sp>
        <p:sp>
          <p:nvSpPr>
            <p:cNvPr id="10347" name="Freeform 101"/>
            <p:cNvSpPr>
              <a:spLocks/>
            </p:cNvSpPr>
            <p:nvPr/>
          </p:nvSpPr>
          <p:spPr bwMode="auto">
            <a:xfrm>
              <a:off x="977" y="3453"/>
              <a:ext cx="302" cy="124"/>
            </a:xfrm>
            <a:custGeom>
              <a:avLst/>
              <a:gdLst>
                <a:gd name="T0" fmla="*/ 302 w 304"/>
                <a:gd name="T1" fmla="*/ 0 h 520"/>
                <a:gd name="T2" fmla="*/ 0 w 304"/>
                <a:gd name="T3" fmla="*/ 0 h 520"/>
                <a:gd name="T4" fmla="*/ 0 w 304"/>
                <a:gd name="T5" fmla="*/ 124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4" h="520">
                  <a:moveTo>
                    <a:pt x="304" y="0"/>
                  </a:moveTo>
                  <a:lnTo>
                    <a:pt x="0" y="0"/>
                  </a:lnTo>
                  <a:lnTo>
                    <a:pt x="0" y="520"/>
                  </a:lnTo>
                </a:path>
              </a:pathLst>
            </a:custGeom>
            <a:noFill/>
            <a:ln w="28575" cmpd="sng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48" name="Oval 102"/>
            <p:cNvSpPr>
              <a:spLocks noChangeArrowheads="1"/>
            </p:cNvSpPr>
            <p:nvPr/>
          </p:nvSpPr>
          <p:spPr bwMode="auto">
            <a:xfrm>
              <a:off x="864" y="3567"/>
              <a:ext cx="222" cy="2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 b="1" i="1">
                <a:latin typeface="Times New Roman" pitchFamily="18" charset="0"/>
              </a:endParaRPr>
            </a:p>
          </p:txBody>
        </p:sp>
        <p:grpSp>
          <p:nvGrpSpPr>
            <p:cNvPr id="10349" name="Group 103"/>
            <p:cNvGrpSpPr>
              <a:grpSpLocks/>
            </p:cNvGrpSpPr>
            <p:nvPr/>
          </p:nvGrpSpPr>
          <p:grpSpPr bwMode="auto">
            <a:xfrm>
              <a:off x="906" y="3635"/>
              <a:ext cx="128" cy="88"/>
              <a:chOff x="2115" y="13020"/>
              <a:chExt cx="960" cy="1530"/>
            </a:xfrm>
          </p:grpSpPr>
          <p:sp>
            <p:nvSpPr>
              <p:cNvPr id="10369" name="Freeform 104"/>
              <p:cNvSpPr>
                <a:spLocks/>
              </p:cNvSpPr>
              <p:nvPr/>
            </p:nvSpPr>
            <p:spPr bwMode="auto">
              <a:xfrm>
                <a:off x="2115" y="13020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solidFill>
                <a:schemeClr val="bg1"/>
              </a:solidFill>
              <a:ln w="28575" cmpd="sng">
                <a:solidFill>
                  <a:srgbClr val="FF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70" name="Freeform 105"/>
              <p:cNvSpPr>
                <a:spLocks/>
              </p:cNvSpPr>
              <p:nvPr/>
            </p:nvSpPr>
            <p:spPr bwMode="auto">
              <a:xfrm flipV="1">
                <a:off x="2595" y="13785"/>
                <a:ext cx="480" cy="765"/>
              </a:xfrm>
              <a:custGeom>
                <a:avLst/>
                <a:gdLst>
                  <a:gd name="T0" fmla="*/ 0 w 450"/>
                  <a:gd name="T1" fmla="*/ 765 h 765"/>
                  <a:gd name="T2" fmla="*/ 256 w 450"/>
                  <a:gd name="T3" fmla="*/ 0 h 765"/>
                  <a:gd name="T4" fmla="*/ 480 w 450"/>
                  <a:gd name="T5" fmla="*/ 765 h 7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solidFill>
                <a:schemeClr val="bg1"/>
              </a:solidFill>
              <a:ln w="28575" cmpd="sng">
                <a:solidFill>
                  <a:srgbClr val="FF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350" name="Line 106"/>
            <p:cNvSpPr>
              <a:spLocks noChangeShapeType="1"/>
            </p:cNvSpPr>
            <p:nvPr/>
          </p:nvSpPr>
          <p:spPr bwMode="auto">
            <a:xfrm>
              <a:off x="977" y="3793"/>
              <a:ext cx="0" cy="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0351" name="Group 107"/>
            <p:cNvGrpSpPr>
              <a:grpSpLocks/>
            </p:cNvGrpSpPr>
            <p:nvPr/>
          </p:nvGrpSpPr>
          <p:grpSpPr bwMode="auto">
            <a:xfrm>
              <a:off x="912" y="3897"/>
              <a:ext cx="119" cy="68"/>
              <a:chOff x="3032" y="2512"/>
              <a:chExt cx="192" cy="108"/>
            </a:xfrm>
          </p:grpSpPr>
          <p:sp>
            <p:nvSpPr>
              <p:cNvPr id="10366" name="Line 108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67" name="Line 109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68" name="Line 110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352" name="Freeform 111"/>
            <p:cNvSpPr>
              <a:spLocks/>
            </p:cNvSpPr>
            <p:nvPr/>
          </p:nvSpPr>
          <p:spPr bwMode="auto">
            <a:xfrm>
              <a:off x="604" y="3160"/>
              <a:ext cx="675" cy="305"/>
            </a:xfrm>
            <a:custGeom>
              <a:avLst/>
              <a:gdLst>
                <a:gd name="T0" fmla="*/ 675 w 480"/>
                <a:gd name="T1" fmla="*/ 0 h 160"/>
                <a:gd name="T2" fmla="*/ 0 w 480"/>
                <a:gd name="T3" fmla="*/ 0 h 160"/>
                <a:gd name="T4" fmla="*/ 0 w 480"/>
                <a:gd name="T5" fmla="*/ 305 h 1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160">
                  <a:moveTo>
                    <a:pt x="480" y="0"/>
                  </a:moveTo>
                  <a:lnTo>
                    <a:pt x="0" y="0"/>
                  </a:lnTo>
                  <a:lnTo>
                    <a:pt x="0" y="160"/>
                  </a:lnTo>
                </a:path>
              </a:pathLst>
            </a:custGeom>
            <a:noFill/>
            <a:ln w="28575" cmpd="sng">
              <a:solidFill>
                <a:srgbClr val="99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0353" name="Group 112"/>
            <p:cNvGrpSpPr>
              <a:grpSpLocks/>
            </p:cNvGrpSpPr>
            <p:nvPr/>
          </p:nvGrpSpPr>
          <p:grpSpPr bwMode="auto">
            <a:xfrm>
              <a:off x="543" y="3910"/>
              <a:ext cx="119" cy="68"/>
              <a:chOff x="3032" y="2512"/>
              <a:chExt cx="192" cy="108"/>
            </a:xfrm>
          </p:grpSpPr>
          <p:sp>
            <p:nvSpPr>
              <p:cNvPr id="10363" name="Line 113"/>
              <p:cNvSpPr>
                <a:spLocks noChangeShapeType="1"/>
              </p:cNvSpPr>
              <p:nvPr/>
            </p:nvSpPr>
            <p:spPr bwMode="auto">
              <a:xfrm>
                <a:off x="3032" y="25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64" name="Line 114"/>
              <p:cNvSpPr>
                <a:spLocks noChangeShapeType="1"/>
              </p:cNvSpPr>
              <p:nvPr/>
            </p:nvSpPr>
            <p:spPr bwMode="auto">
              <a:xfrm>
                <a:off x="3063" y="2561"/>
                <a:ext cx="1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65" name="Line 115"/>
              <p:cNvSpPr>
                <a:spLocks noChangeShapeType="1"/>
              </p:cNvSpPr>
              <p:nvPr/>
            </p:nvSpPr>
            <p:spPr bwMode="auto">
              <a:xfrm>
                <a:off x="3098" y="2620"/>
                <a:ext cx="6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354" name="Text Box 116"/>
            <p:cNvSpPr txBox="1">
              <a:spLocks noChangeArrowheads="1"/>
            </p:cNvSpPr>
            <p:nvPr/>
          </p:nvSpPr>
          <p:spPr bwMode="auto">
            <a:xfrm>
              <a:off x="997" y="2899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b="1" i="1">
                  <a:solidFill>
                    <a:srgbClr val="99FF66"/>
                  </a:solidFill>
                  <a:latin typeface="Times New Roman" pitchFamily="18" charset="0"/>
                </a:rPr>
                <a:t>V_</a:t>
              </a:r>
            </a:p>
          </p:txBody>
        </p:sp>
        <p:sp>
          <p:nvSpPr>
            <p:cNvPr id="10355" name="Line 117"/>
            <p:cNvSpPr>
              <a:spLocks noChangeShapeType="1"/>
            </p:cNvSpPr>
            <p:nvPr/>
          </p:nvSpPr>
          <p:spPr bwMode="auto">
            <a:xfrm>
              <a:off x="600" y="3642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56" name="Freeform 118"/>
            <p:cNvSpPr>
              <a:spLocks/>
            </p:cNvSpPr>
            <p:nvPr/>
          </p:nvSpPr>
          <p:spPr bwMode="auto">
            <a:xfrm rot="-5400000">
              <a:off x="510" y="3499"/>
              <a:ext cx="180" cy="108"/>
            </a:xfrm>
            <a:custGeom>
              <a:avLst/>
              <a:gdLst>
                <a:gd name="T0" fmla="*/ 0 w 2475"/>
                <a:gd name="T1" fmla="*/ 53 h 1110"/>
                <a:gd name="T2" fmla="*/ 14 w 2475"/>
                <a:gd name="T3" fmla="*/ 1 h 1110"/>
                <a:gd name="T4" fmla="*/ 29 w 2475"/>
                <a:gd name="T5" fmla="*/ 107 h 1110"/>
                <a:gd name="T6" fmla="*/ 56 w 2475"/>
                <a:gd name="T7" fmla="*/ 1 h 1110"/>
                <a:gd name="T8" fmla="*/ 72 w 2475"/>
                <a:gd name="T9" fmla="*/ 107 h 1110"/>
                <a:gd name="T10" fmla="*/ 100 w 2475"/>
                <a:gd name="T11" fmla="*/ 0 h 1110"/>
                <a:gd name="T12" fmla="*/ 119 w 2475"/>
                <a:gd name="T13" fmla="*/ 108 h 1110"/>
                <a:gd name="T14" fmla="*/ 146 w 2475"/>
                <a:gd name="T15" fmla="*/ 0 h 1110"/>
                <a:gd name="T16" fmla="*/ 164 w 2475"/>
                <a:gd name="T17" fmla="*/ 108 h 1110"/>
                <a:gd name="T18" fmla="*/ 180 w 2475"/>
                <a:gd name="T19" fmla="*/ 53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57" name="Freeform 119"/>
            <p:cNvSpPr>
              <a:spLocks/>
            </p:cNvSpPr>
            <p:nvPr/>
          </p:nvSpPr>
          <p:spPr bwMode="auto">
            <a:xfrm rot="-5400000">
              <a:off x="516" y="2857"/>
              <a:ext cx="180" cy="120"/>
            </a:xfrm>
            <a:custGeom>
              <a:avLst/>
              <a:gdLst>
                <a:gd name="T0" fmla="*/ 0 w 2475"/>
                <a:gd name="T1" fmla="*/ 58 h 1110"/>
                <a:gd name="T2" fmla="*/ 14 w 2475"/>
                <a:gd name="T3" fmla="*/ 2 h 1110"/>
                <a:gd name="T4" fmla="*/ 29 w 2475"/>
                <a:gd name="T5" fmla="*/ 118 h 1110"/>
                <a:gd name="T6" fmla="*/ 56 w 2475"/>
                <a:gd name="T7" fmla="*/ 2 h 1110"/>
                <a:gd name="T8" fmla="*/ 72 w 2475"/>
                <a:gd name="T9" fmla="*/ 118 h 1110"/>
                <a:gd name="T10" fmla="*/ 100 w 2475"/>
                <a:gd name="T11" fmla="*/ 0 h 1110"/>
                <a:gd name="T12" fmla="*/ 119 w 2475"/>
                <a:gd name="T13" fmla="*/ 120 h 1110"/>
                <a:gd name="T14" fmla="*/ 146 w 2475"/>
                <a:gd name="T15" fmla="*/ 0 h 1110"/>
                <a:gd name="T16" fmla="*/ 164 w 2475"/>
                <a:gd name="T17" fmla="*/ 120 h 1110"/>
                <a:gd name="T18" fmla="*/ 180 w 2475"/>
                <a:gd name="T19" fmla="*/ 58 h 11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75" h="1110">
                  <a:moveTo>
                    <a:pt x="0" y="540"/>
                  </a:moveTo>
                  <a:lnTo>
                    <a:pt x="195" y="15"/>
                  </a:lnTo>
                  <a:lnTo>
                    <a:pt x="405" y="1095"/>
                  </a:lnTo>
                  <a:lnTo>
                    <a:pt x="765" y="15"/>
                  </a:lnTo>
                  <a:lnTo>
                    <a:pt x="990" y="1095"/>
                  </a:lnTo>
                  <a:lnTo>
                    <a:pt x="1380" y="0"/>
                  </a:lnTo>
                  <a:lnTo>
                    <a:pt x="1635" y="1110"/>
                  </a:lnTo>
                  <a:lnTo>
                    <a:pt x="2010" y="0"/>
                  </a:lnTo>
                  <a:lnTo>
                    <a:pt x="2250" y="1110"/>
                  </a:lnTo>
                  <a:lnTo>
                    <a:pt x="2475" y="5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58" name="Freeform 120"/>
            <p:cNvSpPr>
              <a:spLocks/>
            </p:cNvSpPr>
            <p:nvPr/>
          </p:nvSpPr>
          <p:spPr bwMode="auto">
            <a:xfrm>
              <a:off x="618" y="2712"/>
              <a:ext cx="900" cy="120"/>
            </a:xfrm>
            <a:custGeom>
              <a:avLst/>
              <a:gdLst>
                <a:gd name="T0" fmla="*/ 0 w 822"/>
                <a:gd name="T1" fmla="*/ 120 h 102"/>
                <a:gd name="T2" fmla="*/ 0 w 822"/>
                <a:gd name="T3" fmla="*/ 0 h 102"/>
                <a:gd name="T4" fmla="*/ 900 w 822"/>
                <a:gd name="T5" fmla="*/ 0 h 1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2" h="102">
                  <a:moveTo>
                    <a:pt x="0" y="102"/>
                  </a:moveTo>
                  <a:lnTo>
                    <a:pt x="0" y="0"/>
                  </a:lnTo>
                  <a:lnTo>
                    <a:pt x="82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59" name="Line 121"/>
            <p:cNvSpPr>
              <a:spLocks noChangeShapeType="1"/>
            </p:cNvSpPr>
            <p:nvPr/>
          </p:nvSpPr>
          <p:spPr bwMode="auto">
            <a:xfrm flipH="1">
              <a:off x="606" y="3012"/>
              <a:ext cx="0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60" name="Text Box 122"/>
            <p:cNvSpPr txBox="1">
              <a:spLocks noChangeArrowheads="1"/>
            </p:cNvSpPr>
            <p:nvPr/>
          </p:nvSpPr>
          <p:spPr bwMode="auto">
            <a:xfrm>
              <a:off x="546" y="3144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b="1" i="1">
                  <a:solidFill>
                    <a:srgbClr val="99FF66"/>
                  </a:solidFill>
                  <a:latin typeface="Times New Roman" pitchFamily="18" charset="0"/>
                </a:rPr>
                <a:t>Vref</a:t>
              </a:r>
            </a:p>
          </p:txBody>
        </p:sp>
        <p:sp>
          <p:nvSpPr>
            <p:cNvPr id="10361" name="Text Box 123"/>
            <p:cNvSpPr txBox="1">
              <a:spLocks noChangeArrowheads="1"/>
            </p:cNvSpPr>
            <p:nvPr/>
          </p:nvSpPr>
          <p:spPr bwMode="auto">
            <a:xfrm>
              <a:off x="234" y="2820"/>
              <a:ext cx="4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b="1" i="1">
                  <a:latin typeface="Times New Roman" pitchFamily="18" charset="0"/>
                </a:rPr>
                <a:t>R</a:t>
              </a:r>
              <a:r>
                <a:rPr lang="en-GB" b="1" i="1" baseline="-25000">
                  <a:latin typeface="Times New Roman" pitchFamily="18" charset="0"/>
                </a:rPr>
                <a:t>1</a:t>
              </a:r>
              <a:endParaRPr lang="en-GB" b="1" i="1">
                <a:latin typeface="Times New Roman" pitchFamily="18" charset="0"/>
              </a:endParaRPr>
            </a:p>
          </p:txBody>
        </p:sp>
        <p:sp>
          <p:nvSpPr>
            <p:cNvPr id="10362" name="Text Box 124"/>
            <p:cNvSpPr txBox="1">
              <a:spLocks noChangeArrowheads="1"/>
            </p:cNvSpPr>
            <p:nvPr/>
          </p:nvSpPr>
          <p:spPr bwMode="auto">
            <a:xfrm>
              <a:off x="222" y="3450"/>
              <a:ext cx="4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b="1" i="1">
                  <a:latin typeface="Times New Roman" pitchFamily="18" charset="0"/>
                </a:rPr>
                <a:t>R</a:t>
              </a:r>
              <a:r>
                <a:rPr lang="en-GB" b="1" i="1" baseline="-25000">
                  <a:latin typeface="Times New Roman" pitchFamily="18" charset="0"/>
                </a:rPr>
                <a:t>2</a:t>
              </a:r>
              <a:endParaRPr lang="en-GB" b="1" i="1">
                <a:latin typeface="Times New Roman" pitchFamily="18" charset="0"/>
              </a:endParaRPr>
            </a:p>
          </p:txBody>
        </p:sp>
      </p:grpSp>
      <p:sp>
        <p:nvSpPr>
          <p:cNvPr id="202896" name="Text Box 144"/>
          <p:cNvSpPr txBox="1">
            <a:spLocks noChangeArrowheads="1"/>
          </p:cNvSpPr>
          <p:nvPr/>
        </p:nvSpPr>
        <p:spPr bwMode="auto">
          <a:xfrm>
            <a:off x="5223781" y="1831975"/>
            <a:ext cx="3579813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GB" sz="2400" b="1" i="1" baseline="-25000" dirty="0">
                <a:solidFill>
                  <a:schemeClr val="bg1"/>
                </a:solidFill>
                <a:latin typeface="Times New Roman" pitchFamily="18" charset="0"/>
              </a:rPr>
              <a:t>+</a:t>
            </a:r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</a:rPr>
              <a:t> &gt; V_</a:t>
            </a:r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</a:t>
            </a:r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GB" sz="2400" b="1" i="1" dirty="0" err="1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GB" sz="2400" b="1" i="1" baseline="-25000" dirty="0" err="1">
                <a:solidFill>
                  <a:schemeClr val="bg1"/>
                </a:solidFill>
                <a:latin typeface="Times New Roman" pitchFamily="18" charset="0"/>
              </a:rPr>
              <a:t>out</a:t>
            </a:r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</a:rPr>
              <a:t> = +V</a:t>
            </a:r>
            <a:r>
              <a:rPr lang="en-GB" sz="2400" b="1" i="1" baseline="-25000" dirty="0">
                <a:solidFill>
                  <a:schemeClr val="bg1"/>
                </a:solidFill>
                <a:latin typeface="Times New Roman" pitchFamily="18" charset="0"/>
              </a:rPr>
              <a:t>o(sat)</a:t>
            </a:r>
          </a:p>
        </p:txBody>
      </p:sp>
      <p:graphicFrame>
        <p:nvGraphicFramePr>
          <p:cNvPr id="202906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344819"/>
              </p:ext>
            </p:extLst>
          </p:nvPr>
        </p:nvGraphicFramePr>
        <p:xfrm>
          <a:off x="2553819" y="4708525"/>
          <a:ext cx="2767481" cy="83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4" imgW="1574800" imgH="482600" progId="Equation.3">
                  <p:embed/>
                </p:oleObj>
              </mc:Choice>
              <mc:Fallback>
                <p:oleObj name="Equation" r:id="rId4" imgW="1574800" imgH="482600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819" y="4708525"/>
                        <a:ext cx="2767481" cy="836614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 w="9525">
                        <a:solidFill>
                          <a:srgbClr val="99FF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908" name="Rectangle 156"/>
          <p:cNvSpPr>
            <a:spLocks noChangeArrowheads="1"/>
          </p:cNvSpPr>
          <p:nvPr/>
        </p:nvSpPr>
        <p:spPr bwMode="auto">
          <a:xfrm>
            <a:off x="5223782" y="2290762"/>
            <a:ext cx="3579813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</a:rPr>
              <a:t>V_ &gt; V</a:t>
            </a:r>
            <a:r>
              <a:rPr lang="en-GB" sz="2400" b="1" i="1" baseline="-25000" dirty="0">
                <a:solidFill>
                  <a:schemeClr val="bg1"/>
                </a:solidFill>
                <a:latin typeface="Times New Roman" pitchFamily="18" charset="0"/>
              </a:rPr>
              <a:t>+</a:t>
            </a:r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</a:t>
            </a:r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GB" sz="2400" b="1" i="1" dirty="0" err="1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GB" sz="2400" b="1" i="1" baseline="-25000" dirty="0" err="1">
                <a:solidFill>
                  <a:schemeClr val="bg1"/>
                </a:solidFill>
                <a:latin typeface="Times New Roman" pitchFamily="18" charset="0"/>
              </a:rPr>
              <a:t>out</a:t>
            </a:r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</a:rPr>
              <a:t> = -V</a:t>
            </a:r>
            <a:r>
              <a:rPr lang="en-GB" sz="2400" b="1" i="1" baseline="-25000" dirty="0">
                <a:solidFill>
                  <a:schemeClr val="bg1"/>
                </a:solidFill>
                <a:latin typeface="Times New Roman" pitchFamily="18" charset="0"/>
              </a:rPr>
              <a:t>o(sat)</a:t>
            </a:r>
          </a:p>
        </p:txBody>
      </p:sp>
      <p:sp>
        <p:nvSpPr>
          <p:cNvPr id="153" name="Rectangle 2"/>
          <p:cNvSpPr txBox="1">
            <a:spLocks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Non-zero Level Comparator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2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96" grpId="0" animBg="1" autoUpdateAnimBg="0"/>
      <p:bldP spid="20290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Copyright </a:t>
            </a:r>
            <a:r>
              <a:rPr lang="en-US">
                <a:latin typeface="Verdana" pitchFamily="34" charset="0"/>
              </a:rPr>
              <a:t>© 2010 Tan Hua Joo &amp; Wong WY, Singapore Polytechnic</a:t>
            </a:r>
          </a:p>
        </p:txBody>
      </p:sp>
      <p:grpSp>
        <p:nvGrpSpPr>
          <p:cNvPr id="202754" name="Group 2"/>
          <p:cNvGrpSpPr>
            <a:grpSpLocks/>
          </p:cNvGrpSpPr>
          <p:nvPr/>
        </p:nvGrpSpPr>
        <p:grpSpPr bwMode="auto">
          <a:xfrm>
            <a:off x="5211830" y="1540668"/>
            <a:ext cx="3076575" cy="3382963"/>
            <a:chOff x="3354" y="2112"/>
            <a:chExt cx="1938" cy="2131"/>
          </a:xfrm>
        </p:grpSpPr>
        <p:sp>
          <p:nvSpPr>
            <p:cNvPr id="10383" name="Rectangle 3"/>
            <p:cNvSpPr>
              <a:spLocks noChangeArrowheads="1"/>
            </p:cNvSpPr>
            <p:nvPr/>
          </p:nvSpPr>
          <p:spPr bwMode="auto">
            <a:xfrm>
              <a:off x="4776" y="2130"/>
              <a:ext cx="378" cy="16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84" name="Rectangle 4"/>
            <p:cNvSpPr>
              <a:spLocks noChangeArrowheads="1"/>
            </p:cNvSpPr>
            <p:nvPr/>
          </p:nvSpPr>
          <p:spPr bwMode="auto">
            <a:xfrm>
              <a:off x="3486" y="2112"/>
              <a:ext cx="378" cy="16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0385" name="Group 5"/>
            <p:cNvGrpSpPr>
              <a:grpSpLocks/>
            </p:cNvGrpSpPr>
            <p:nvPr/>
          </p:nvGrpSpPr>
          <p:grpSpPr bwMode="auto">
            <a:xfrm>
              <a:off x="3354" y="3756"/>
              <a:ext cx="624" cy="487"/>
              <a:chOff x="3354" y="3720"/>
              <a:chExt cx="624" cy="524"/>
            </a:xfrm>
          </p:grpSpPr>
          <p:sp>
            <p:nvSpPr>
              <p:cNvPr id="10389" name="AutoShape 6"/>
              <p:cNvSpPr>
                <a:spLocks noChangeArrowheads="1"/>
              </p:cNvSpPr>
              <p:nvPr/>
            </p:nvSpPr>
            <p:spPr bwMode="auto">
              <a:xfrm>
                <a:off x="3354" y="3720"/>
                <a:ext cx="624" cy="510"/>
              </a:xfrm>
              <a:prstGeom prst="upArrowCallout">
                <a:avLst>
                  <a:gd name="adj1" fmla="val 14116"/>
                  <a:gd name="adj2" fmla="val 24708"/>
                  <a:gd name="adj3" fmla="val 16667"/>
                  <a:gd name="adj4" fmla="val 46667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90" name="Text Box 7"/>
              <p:cNvSpPr txBox="1">
                <a:spLocks noChangeArrowheads="1"/>
              </p:cNvSpPr>
              <p:nvPr/>
            </p:nvSpPr>
            <p:spPr bwMode="auto">
              <a:xfrm>
                <a:off x="3354" y="3995"/>
                <a:ext cx="600" cy="2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b="1" i="1">
                    <a:latin typeface="Times New Roman" pitchFamily="18" charset="0"/>
                  </a:rPr>
                  <a:t>V</a:t>
                </a:r>
                <a:r>
                  <a:rPr lang="en-GB" b="1" i="1" baseline="-25000">
                    <a:latin typeface="Times New Roman" pitchFamily="18" charset="0"/>
                  </a:rPr>
                  <a:t>+</a:t>
                </a:r>
                <a:r>
                  <a:rPr lang="en-GB" b="1" i="1">
                    <a:latin typeface="Times New Roman" pitchFamily="18" charset="0"/>
                  </a:rPr>
                  <a:t>&gt; V_</a:t>
                </a:r>
              </a:p>
            </p:txBody>
          </p:sp>
        </p:grpSp>
        <p:grpSp>
          <p:nvGrpSpPr>
            <p:cNvPr id="10386" name="Group 8"/>
            <p:cNvGrpSpPr>
              <a:grpSpLocks/>
            </p:cNvGrpSpPr>
            <p:nvPr/>
          </p:nvGrpSpPr>
          <p:grpSpPr bwMode="auto">
            <a:xfrm>
              <a:off x="4668" y="3755"/>
              <a:ext cx="624" cy="487"/>
              <a:chOff x="3354" y="3720"/>
              <a:chExt cx="624" cy="524"/>
            </a:xfrm>
          </p:grpSpPr>
          <p:sp>
            <p:nvSpPr>
              <p:cNvPr id="10387" name="AutoShape 9"/>
              <p:cNvSpPr>
                <a:spLocks noChangeArrowheads="1"/>
              </p:cNvSpPr>
              <p:nvPr/>
            </p:nvSpPr>
            <p:spPr bwMode="auto">
              <a:xfrm>
                <a:off x="3354" y="3720"/>
                <a:ext cx="624" cy="510"/>
              </a:xfrm>
              <a:prstGeom prst="upArrowCallout">
                <a:avLst>
                  <a:gd name="adj1" fmla="val 14116"/>
                  <a:gd name="adj2" fmla="val 24708"/>
                  <a:gd name="adj3" fmla="val 16667"/>
                  <a:gd name="adj4" fmla="val 46667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388" name="Text Box 10"/>
              <p:cNvSpPr txBox="1">
                <a:spLocks noChangeArrowheads="1"/>
              </p:cNvSpPr>
              <p:nvPr/>
            </p:nvSpPr>
            <p:spPr bwMode="auto">
              <a:xfrm>
                <a:off x="3354" y="3995"/>
                <a:ext cx="600" cy="24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b="1" i="1" dirty="0">
                    <a:latin typeface="Times New Roman" pitchFamily="18" charset="0"/>
                  </a:rPr>
                  <a:t>V</a:t>
                </a:r>
                <a:r>
                  <a:rPr lang="en-GB" b="1" i="1" baseline="-25000" dirty="0">
                    <a:latin typeface="Times New Roman" pitchFamily="18" charset="0"/>
                  </a:rPr>
                  <a:t>+</a:t>
                </a:r>
                <a:r>
                  <a:rPr lang="en-GB" b="1" i="1" dirty="0">
                    <a:latin typeface="Times New Roman" pitchFamily="18" charset="0"/>
                  </a:rPr>
                  <a:t>&gt; V_</a:t>
                </a:r>
              </a:p>
            </p:txBody>
          </p:sp>
        </p:grpSp>
      </p:grpSp>
      <p:sp>
        <p:nvSpPr>
          <p:cNvPr id="10245" name="Text Box 53"/>
          <p:cNvSpPr txBox="1">
            <a:spLocks noChangeArrowheads="1"/>
          </p:cNvSpPr>
          <p:nvPr/>
        </p:nvSpPr>
        <p:spPr bwMode="auto">
          <a:xfrm>
            <a:off x="1735139" y="2377304"/>
            <a:ext cx="423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b="1" i="1">
                <a:solidFill>
                  <a:srgbClr val="FFCCFF"/>
                </a:solidFill>
                <a:latin typeface="Times New Roman" pitchFamily="18" charset="0"/>
              </a:rPr>
              <a:t>V</a:t>
            </a:r>
            <a:r>
              <a:rPr lang="en-GB" b="1" i="1" baseline="-25000">
                <a:solidFill>
                  <a:srgbClr val="FFCCFF"/>
                </a:solidFill>
                <a:latin typeface="Times New Roman" pitchFamily="18" charset="0"/>
              </a:rPr>
              <a:t>+</a:t>
            </a:r>
            <a:endParaRPr lang="en-GB" b="1" i="1">
              <a:solidFill>
                <a:srgbClr val="FFCCFF"/>
              </a:solidFill>
              <a:latin typeface="Times New Roman" pitchFamily="18" charset="0"/>
            </a:endParaRPr>
          </a:p>
        </p:txBody>
      </p:sp>
      <p:sp>
        <p:nvSpPr>
          <p:cNvPr id="10246" name="Line 54"/>
          <p:cNvSpPr>
            <a:spLocks noChangeShapeType="1"/>
          </p:cNvSpPr>
          <p:nvPr/>
        </p:nvSpPr>
        <p:spPr bwMode="auto">
          <a:xfrm>
            <a:off x="2933701" y="2474141"/>
            <a:ext cx="5349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47" name="AutoShape 55"/>
          <p:cNvSpPr>
            <a:spLocks noChangeArrowheads="1"/>
          </p:cNvSpPr>
          <p:nvPr/>
        </p:nvSpPr>
        <p:spPr bwMode="auto">
          <a:xfrm rot="5400000" flipH="1">
            <a:off x="2047083" y="2089172"/>
            <a:ext cx="1009650" cy="779463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sz="2400" b="1" i="1">
              <a:latin typeface="Times New Roman" pitchFamily="18" charset="0"/>
            </a:endParaRPr>
          </a:p>
        </p:txBody>
      </p:sp>
      <p:sp>
        <p:nvSpPr>
          <p:cNvPr id="10248" name="Line 56"/>
          <p:cNvSpPr>
            <a:spLocks noChangeShapeType="1"/>
          </p:cNvSpPr>
          <p:nvPr/>
        </p:nvSpPr>
        <p:spPr bwMode="auto">
          <a:xfrm flipV="1">
            <a:off x="2232026" y="2226491"/>
            <a:ext cx="111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49" name="Line 57"/>
          <p:cNvSpPr>
            <a:spLocks noChangeShapeType="1"/>
          </p:cNvSpPr>
          <p:nvPr/>
        </p:nvSpPr>
        <p:spPr bwMode="auto">
          <a:xfrm flipV="1">
            <a:off x="2536826" y="1939154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50" name="Line 58"/>
          <p:cNvSpPr>
            <a:spLocks noChangeShapeType="1"/>
          </p:cNvSpPr>
          <p:nvPr/>
        </p:nvSpPr>
        <p:spPr bwMode="auto">
          <a:xfrm>
            <a:off x="2530476" y="2745604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51" name="Text Box 59"/>
          <p:cNvSpPr txBox="1">
            <a:spLocks noChangeArrowheads="1"/>
          </p:cNvSpPr>
          <p:nvPr/>
        </p:nvSpPr>
        <p:spPr bwMode="auto">
          <a:xfrm>
            <a:off x="2136776" y="2558279"/>
            <a:ext cx="303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>
                <a:latin typeface="Arial Unicode MS" pitchFamily="34" charset="-128"/>
              </a:rPr>
              <a:t>+</a:t>
            </a:r>
          </a:p>
        </p:txBody>
      </p:sp>
      <p:sp>
        <p:nvSpPr>
          <p:cNvPr id="10252" name="Text Box 60"/>
          <p:cNvSpPr txBox="1">
            <a:spLocks noChangeArrowheads="1"/>
          </p:cNvSpPr>
          <p:nvPr/>
        </p:nvSpPr>
        <p:spPr bwMode="auto">
          <a:xfrm>
            <a:off x="1843089" y="3063104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b="1" i="1">
                <a:latin typeface="Times New Roman" pitchFamily="18" charset="0"/>
              </a:rPr>
              <a:t>V</a:t>
            </a:r>
            <a:r>
              <a:rPr lang="en-GB" b="1" i="1" baseline="-25000">
                <a:latin typeface="Times New Roman" pitchFamily="18" charset="0"/>
              </a:rPr>
              <a:t>in</a:t>
            </a:r>
            <a:endParaRPr lang="en-GB" b="1" i="1">
              <a:latin typeface="Times New Roman" pitchFamily="18" charset="0"/>
            </a:endParaRPr>
          </a:p>
        </p:txBody>
      </p:sp>
      <p:sp>
        <p:nvSpPr>
          <p:cNvPr id="10253" name="Text Box 61"/>
          <p:cNvSpPr txBox="1">
            <a:spLocks noChangeArrowheads="1"/>
          </p:cNvSpPr>
          <p:nvPr/>
        </p:nvSpPr>
        <p:spPr bwMode="auto">
          <a:xfrm>
            <a:off x="2601914" y="2866254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 i="1">
                <a:latin typeface="Times New Roman" pitchFamily="18" charset="0"/>
              </a:rPr>
              <a:t>-15V</a:t>
            </a:r>
          </a:p>
        </p:txBody>
      </p:sp>
      <p:sp>
        <p:nvSpPr>
          <p:cNvPr id="10254" name="Text Box 62"/>
          <p:cNvSpPr txBox="1">
            <a:spLocks noChangeArrowheads="1"/>
          </p:cNvSpPr>
          <p:nvPr/>
        </p:nvSpPr>
        <p:spPr bwMode="auto">
          <a:xfrm>
            <a:off x="2590801" y="1859779"/>
            <a:ext cx="654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 i="1">
                <a:latin typeface="Times New Roman" pitchFamily="18" charset="0"/>
              </a:rPr>
              <a:t>+15V</a:t>
            </a:r>
          </a:p>
        </p:txBody>
      </p:sp>
      <p:sp>
        <p:nvSpPr>
          <p:cNvPr id="10255" name="Text Box 63"/>
          <p:cNvSpPr txBox="1">
            <a:spLocks noChangeArrowheads="1"/>
          </p:cNvSpPr>
          <p:nvPr/>
        </p:nvSpPr>
        <p:spPr bwMode="auto">
          <a:xfrm>
            <a:off x="3217863" y="1457325"/>
            <a:ext cx="81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000" b="1" i="1">
                <a:latin typeface="Times New Roman" pitchFamily="18" charset="0"/>
              </a:rPr>
              <a:t>V</a:t>
            </a:r>
            <a:r>
              <a:rPr lang="en-GB" sz="2000" b="1" i="1" baseline="-25000">
                <a:latin typeface="Times New Roman" pitchFamily="18" charset="0"/>
              </a:rPr>
              <a:t>out</a:t>
            </a:r>
            <a:endParaRPr lang="en-GB" sz="2000" b="1" i="1">
              <a:latin typeface="Times New Roman" pitchFamily="18" charset="0"/>
            </a:endParaRPr>
          </a:p>
        </p:txBody>
      </p:sp>
      <p:sp>
        <p:nvSpPr>
          <p:cNvPr id="10256" name="Freeform 64"/>
          <p:cNvSpPr>
            <a:spLocks/>
          </p:cNvSpPr>
          <p:nvPr/>
        </p:nvSpPr>
        <p:spPr bwMode="auto">
          <a:xfrm>
            <a:off x="1679576" y="2736079"/>
            <a:ext cx="479425" cy="196850"/>
          </a:xfrm>
          <a:custGeom>
            <a:avLst/>
            <a:gdLst>
              <a:gd name="T0" fmla="*/ 479425 w 304"/>
              <a:gd name="T1" fmla="*/ 0 h 520"/>
              <a:gd name="T2" fmla="*/ 0 w 304"/>
              <a:gd name="T3" fmla="*/ 0 h 520"/>
              <a:gd name="T4" fmla="*/ 0 w 304"/>
              <a:gd name="T5" fmla="*/ 196850 h 5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4" h="520">
                <a:moveTo>
                  <a:pt x="304" y="0"/>
                </a:moveTo>
                <a:lnTo>
                  <a:pt x="0" y="0"/>
                </a:lnTo>
                <a:lnTo>
                  <a:pt x="0" y="520"/>
                </a:lnTo>
              </a:path>
            </a:pathLst>
          </a:custGeom>
          <a:noFill/>
          <a:ln w="28575" cmpd="sng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57" name="Oval 65"/>
          <p:cNvSpPr>
            <a:spLocks noChangeArrowheads="1"/>
          </p:cNvSpPr>
          <p:nvPr/>
        </p:nvSpPr>
        <p:spPr bwMode="auto">
          <a:xfrm>
            <a:off x="1500189" y="2917054"/>
            <a:ext cx="352425" cy="350837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CFF"/>
            </a:solidFill>
            <a:round/>
            <a:headEnd/>
            <a:tailEnd/>
          </a:ln>
        </p:spPr>
        <p:txBody>
          <a:bodyPr/>
          <a:lstStyle/>
          <a:p>
            <a:endParaRPr lang="en-US" sz="2400" b="1" i="1">
              <a:latin typeface="Times New Roman" pitchFamily="18" charset="0"/>
            </a:endParaRPr>
          </a:p>
        </p:txBody>
      </p:sp>
      <p:grpSp>
        <p:nvGrpSpPr>
          <p:cNvPr id="10258" name="Group 66"/>
          <p:cNvGrpSpPr>
            <a:grpSpLocks/>
          </p:cNvGrpSpPr>
          <p:nvPr/>
        </p:nvGrpSpPr>
        <p:grpSpPr bwMode="auto">
          <a:xfrm>
            <a:off x="1566864" y="3025004"/>
            <a:ext cx="203200" cy="139700"/>
            <a:chOff x="2115" y="13020"/>
            <a:chExt cx="960" cy="1530"/>
          </a:xfrm>
        </p:grpSpPr>
        <p:sp>
          <p:nvSpPr>
            <p:cNvPr id="10381" name="Freeform 67"/>
            <p:cNvSpPr>
              <a:spLocks/>
            </p:cNvSpPr>
            <p:nvPr/>
          </p:nvSpPr>
          <p:spPr bwMode="auto">
            <a:xfrm>
              <a:off x="2115" y="13020"/>
              <a:ext cx="480" cy="765"/>
            </a:xfrm>
            <a:custGeom>
              <a:avLst/>
              <a:gdLst>
                <a:gd name="T0" fmla="*/ 0 w 450"/>
                <a:gd name="T1" fmla="*/ 765 h 765"/>
                <a:gd name="T2" fmla="*/ 256 w 450"/>
                <a:gd name="T3" fmla="*/ 0 h 765"/>
                <a:gd name="T4" fmla="*/ 480 w 450"/>
                <a:gd name="T5" fmla="*/ 765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solidFill>
              <a:schemeClr val="bg1"/>
            </a:solidFill>
            <a:ln w="28575" cmpd="sng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382" name="Freeform 68"/>
            <p:cNvSpPr>
              <a:spLocks/>
            </p:cNvSpPr>
            <p:nvPr/>
          </p:nvSpPr>
          <p:spPr bwMode="auto">
            <a:xfrm flipV="1">
              <a:off x="2595" y="13785"/>
              <a:ext cx="480" cy="765"/>
            </a:xfrm>
            <a:custGeom>
              <a:avLst/>
              <a:gdLst>
                <a:gd name="T0" fmla="*/ 0 w 450"/>
                <a:gd name="T1" fmla="*/ 765 h 765"/>
                <a:gd name="T2" fmla="*/ 256 w 450"/>
                <a:gd name="T3" fmla="*/ 0 h 765"/>
                <a:gd name="T4" fmla="*/ 480 w 450"/>
                <a:gd name="T5" fmla="*/ 765 h 7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solidFill>
              <a:schemeClr val="bg1"/>
            </a:solidFill>
            <a:ln w="28575" cmpd="sng">
              <a:solidFill>
                <a:srgbClr val="FFCC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259" name="Line 69"/>
          <p:cNvSpPr>
            <a:spLocks noChangeShapeType="1"/>
          </p:cNvSpPr>
          <p:nvPr/>
        </p:nvSpPr>
        <p:spPr bwMode="auto">
          <a:xfrm>
            <a:off x="1679576" y="3275829"/>
            <a:ext cx="0" cy="173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0260" name="Group 70"/>
          <p:cNvGrpSpPr>
            <a:grpSpLocks/>
          </p:cNvGrpSpPr>
          <p:nvPr/>
        </p:nvGrpSpPr>
        <p:grpSpPr bwMode="auto">
          <a:xfrm>
            <a:off x="1576389" y="3440929"/>
            <a:ext cx="188912" cy="107950"/>
            <a:chOff x="3032" y="2512"/>
            <a:chExt cx="192" cy="108"/>
          </a:xfrm>
        </p:grpSpPr>
        <p:sp>
          <p:nvSpPr>
            <p:cNvPr id="10378" name="Line 71"/>
            <p:cNvSpPr>
              <a:spLocks noChangeShapeType="1"/>
            </p:cNvSpPr>
            <p:nvPr/>
          </p:nvSpPr>
          <p:spPr bwMode="auto">
            <a:xfrm>
              <a:off x="3032" y="2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9" name="Line 72"/>
            <p:cNvSpPr>
              <a:spLocks noChangeShapeType="1"/>
            </p:cNvSpPr>
            <p:nvPr/>
          </p:nvSpPr>
          <p:spPr bwMode="auto">
            <a:xfrm>
              <a:off x="3063" y="2561"/>
              <a:ext cx="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80" name="Line 73"/>
            <p:cNvSpPr>
              <a:spLocks noChangeShapeType="1"/>
            </p:cNvSpPr>
            <p:nvPr/>
          </p:nvSpPr>
          <p:spPr bwMode="auto">
            <a:xfrm>
              <a:off x="3098" y="2620"/>
              <a:ext cx="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261" name="Freeform 74"/>
          <p:cNvSpPr>
            <a:spLocks/>
          </p:cNvSpPr>
          <p:nvPr/>
        </p:nvSpPr>
        <p:spPr bwMode="auto">
          <a:xfrm>
            <a:off x="1239839" y="2232841"/>
            <a:ext cx="919162" cy="560388"/>
          </a:xfrm>
          <a:custGeom>
            <a:avLst/>
            <a:gdLst>
              <a:gd name="T0" fmla="*/ 919162 w 480"/>
              <a:gd name="T1" fmla="*/ 0 h 160"/>
              <a:gd name="T2" fmla="*/ 0 w 480"/>
              <a:gd name="T3" fmla="*/ 0 h 160"/>
              <a:gd name="T4" fmla="*/ 0 w 480"/>
              <a:gd name="T5" fmla="*/ 560388 h 1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60">
                <a:moveTo>
                  <a:pt x="480" y="0"/>
                </a:moveTo>
                <a:lnTo>
                  <a:pt x="0" y="0"/>
                </a:lnTo>
                <a:lnTo>
                  <a:pt x="0" y="160"/>
                </a:lnTo>
              </a:path>
            </a:pathLst>
          </a:custGeom>
          <a:noFill/>
          <a:ln w="28575" cmpd="sng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0262" name="Group 75"/>
          <p:cNvGrpSpPr>
            <a:grpSpLocks/>
          </p:cNvGrpSpPr>
          <p:nvPr/>
        </p:nvGrpSpPr>
        <p:grpSpPr bwMode="auto">
          <a:xfrm>
            <a:off x="1152526" y="3461566"/>
            <a:ext cx="188913" cy="107950"/>
            <a:chOff x="3032" y="2512"/>
            <a:chExt cx="192" cy="108"/>
          </a:xfrm>
        </p:grpSpPr>
        <p:sp>
          <p:nvSpPr>
            <p:cNvPr id="10375" name="Line 76"/>
            <p:cNvSpPr>
              <a:spLocks noChangeShapeType="1"/>
            </p:cNvSpPr>
            <p:nvPr/>
          </p:nvSpPr>
          <p:spPr bwMode="auto">
            <a:xfrm>
              <a:off x="3032" y="2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6" name="Line 77"/>
            <p:cNvSpPr>
              <a:spLocks noChangeShapeType="1"/>
            </p:cNvSpPr>
            <p:nvPr/>
          </p:nvSpPr>
          <p:spPr bwMode="auto">
            <a:xfrm>
              <a:off x="3063" y="2561"/>
              <a:ext cx="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7" name="Line 78"/>
            <p:cNvSpPr>
              <a:spLocks noChangeShapeType="1"/>
            </p:cNvSpPr>
            <p:nvPr/>
          </p:nvSpPr>
          <p:spPr bwMode="auto">
            <a:xfrm>
              <a:off x="3098" y="2620"/>
              <a:ext cx="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263" name="Text Box 79"/>
          <p:cNvSpPr txBox="1">
            <a:spLocks noChangeArrowheads="1"/>
          </p:cNvSpPr>
          <p:nvPr/>
        </p:nvSpPr>
        <p:spPr bwMode="auto">
          <a:xfrm>
            <a:off x="1663701" y="1856604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b="1" i="1">
                <a:solidFill>
                  <a:srgbClr val="99FF66"/>
                </a:solidFill>
                <a:latin typeface="Times New Roman" pitchFamily="18" charset="0"/>
              </a:rPr>
              <a:t>V_</a:t>
            </a:r>
          </a:p>
        </p:txBody>
      </p:sp>
      <p:grpSp>
        <p:nvGrpSpPr>
          <p:cNvPr id="10264" name="Group 80"/>
          <p:cNvGrpSpPr>
            <a:grpSpLocks/>
          </p:cNvGrpSpPr>
          <p:nvPr/>
        </p:nvGrpSpPr>
        <p:grpSpPr bwMode="auto">
          <a:xfrm>
            <a:off x="1076326" y="2791641"/>
            <a:ext cx="323850" cy="238125"/>
            <a:chOff x="5932" y="3366"/>
            <a:chExt cx="510" cy="375"/>
          </a:xfrm>
        </p:grpSpPr>
        <p:sp>
          <p:nvSpPr>
            <p:cNvPr id="10371" name="Line 81"/>
            <p:cNvSpPr>
              <a:spLocks noChangeShapeType="1"/>
            </p:cNvSpPr>
            <p:nvPr/>
          </p:nvSpPr>
          <p:spPr bwMode="auto">
            <a:xfrm rot="5400000">
              <a:off x="6187" y="3111"/>
              <a:ext cx="0" cy="510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2" name="Line 82"/>
            <p:cNvSpPr>
              <a:spLocks noChangeShapeType="1"/>
            </p:cNvSpPr>
            <p:nvPr/>
          </p:nvSpPr>
          <p:spPr bwMode="auto">
            <a:xfrm rot="5400000">
              <a:off x="6197" y="3370"/>
              <a:ext cx="0" cy="250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3" name="Line 83"/>
            <p:cNvSpPr>
              <a:spLocks noChangeShapeType="1"/>
            </p:cNvSpPr>
            <p:nvPr/>
          </p:nvSpPr>
          <p:spPr bwMode="auto">
            <a:xfrm rot="5400000">
              <a:off x="6187" y="3357"/>
              <a:ext cx="0" cy="510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74" name="Line 84"/>
            <p:cNvSpPr>
              <a:spLocks noChangeShapeType="1"/>
            </p:cNvSpPr>
            <p:nvPr/>
          </p:nvSpPr>
          <p:spPr bwMode="auto">
            <a:xfrm rot="5400000">
              <a:off x="6197" y="3616"/>
              <a:ext cx="0" cy="250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265" name="Line 85"/>
          <p:cNvSpPr>
            <a:spLocks noChangeShapeType="1"/>
          </p:cNvSpPr>
          <p:nvPr/>
        </p:nvSpPr>
        <p:spPr bwMode="auto">
          <a:xfrm>
            <a:off x="1243014" y="3036116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66" name="Text Box 86"/>
          <p:cNvSpPr txBox="1">
            <a:spLocks noChangeArrowheads="1"/>
          </p:cNvSpPr>
          <p:nvPr/>
        </p:nvSpPr>
        <p:spPr bwMode="auto">
          <a:xfrm>
            <a:off x="423864" y="2950391"/>
            <a:ext cx="749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b="1" i="1">
                <a:latin typeface="Times New Roman" pitchFamily="18" charset="0"/>
              </a:rPr>
              <a:t>Vref</a:t>
            </a:r>
          </a:p>
        </p:txBody>
      </p:sp>
      <p:sp>
        <p:nvSpPr>
          <p:cNvPr id="202877" name="Text Box 125"/>
          <p:cNvSpPr txBox="1">
            <a:spLocks noChangeArrowheads="1"/>
          </p:cNvSpPr>
          <p:nvPr/>
        </p:nvSpPr>
        <p:spPr bwMode="auto">
          <a:xfrm>
            <a:off x="5984943" y="2991643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400" i="1">
                <a:solidFill>
                  <a:srgbClr val="66FFFF"/>
                </a:solidFill>
                <a:latin typeface="Verdana" pitchFamily="34" charset="0"/>
              </a:rPr>
              <a:t>V</a:t>
            </a:r>
            <a:r>
              <a:rPr lang="en-GB" sz="2400" i="1" baseline="-25000">
                <a:solidFill>
                  <a:srgbClr val="66FFFF"/>
                </a:solidFill>
                <a:latin typeface="Verdana" pitchFamily="34" charset="0"/>
              </a:rPr>
              <a:t>out</a:t>
            </a:r>
            <a:endParaRPr lang="en-GB" sz="2400" i="1">
              <a:solidFill>
                <a:srgbClr val="66FFFF"/>
              </a:solidFill>
              <a:latin typeface="Verdana" pitchFamily="34" charset="0"/>
            </a:endParaRPr>
          </a:p>
        </p:txBody>
      </p:sp>
      <p:sp>
        <p:nvSpPr>
          <p:cNvPr id="202878" name="Text Box 126"/>
          <p:cNvSpPr txBox="1">
            <a:spLocks noChangeArrowheads="1"/>
          </p:cNvSpPr>
          <p:nvPr/>
        </p:nvSpPr>
        <p:spPr bwMode="auto">
          <a:xfrm>
            <a:off x="4295843" y="2612231"/>
            <a:ext cx="884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000" b="1" i="1">
                <a:solidFill>
                  <a:srgbClr val="66FFFF"/>
                </a:solidFill>
                <a:latin typeface="Times New Roman" pitchFamily="18" charset="0"/>
              </a:rPr>
              <a:t>+V</a:t>
            </a:r>
            <a:r>
              <a:rPr lang="en-GB" sz="2000" b="1" i="1" baseline="-25000">
                <a:solidFill>
                  <a:srgbClr val="66FFFF"/>
                </a:solidFill>
                <a:latin typeface="Times New Roman" pitchFamily="18" charset="0"/>
              </a:rPr>
              <a:t>o(sat)</a:t>
            </a:r>
            <a:endParaRPr lang="en-GB" sz="2000" b="1" i="1">
              <a:solidFill>
                <a:srgbClr val="66FFFF"/>
              </a:solidFill>
              <a:latin typeface="Times New Roman" pitchFamily="18" charset="0"/>
            </a:endParaRPr>
          </a:p>
        </p:txBody>
      </p:sp>
      <p:sp>
        <p:nvSpPr>
          <p:cNvPr id="202879" name="Rectangle 127"/>
          <p:cNvSpPr>
            <a:spLocks noChangeArrowheads="1"/>
          </p:cNvSpPr>
          <p:nvPr/>
        </p:nvSpPr>
        <p:spPr bwMode="auto">
          <a:xfrm>
            <a:off x="4292668" y="3818731"/>
            <a:ext cx="865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000" b="1" i="1">
                <a:solidFill>
                  <a:srgbClr val="66FFFF"/>
                </a:solidFill>
                <a:latin typeface="Times New Roman" pitchFamily="18" charset="0"/>
              </a:rPr>
              <a:t>-V</a:t>
            </a:r>
            <a:r>
              <a:rPr lang="en-GB" sz="2000" b="1" i="1" baseline="-25000">
                <a:solidFill>
                  <a:srgbClr val="66FFFF"/>
                </a:solidFill>
                <a:latin typeface="Times New Roman" pitchFamily="18" charset="0"/>
              </a:rPr>
              <a:t>o (sat)</a:t>
            </a:r>
          </a:p>
        </p:txBody>
      </p:sp>
      <p:grpSp>
        <p:nvGrpSpPr>
          <p:cNvPr id="10271" name="Group 160"/>
          <p:cNvGrpSpPr>
            <a:grpSpLocks/>
          </p:cNvGrpSpPr>
          <p:nvPr/>
        </p:nvGrpSpPr>
        <p:grpSpPr bwMode="auto">
          <a:xfrm>
            <a:off x="4710180" y="2016918"/>
            <a:ext cx="4154488" cy="1885950"/>
            <a:chOff x="3038" y="2412"/>
            <a:chExt cx="2617" cy="1188"/>
          </a:xfrm>
        </p:grpSpPr>
        <p:sp>
          <p:nvSpPr>
            <p:cNvPr id="10330" name="Line 129"/>
            <p:cNvSpPr>
              <a:spLocks noChangeShapeType="1"/>
            </p:cNvSpPr>
            <p:nvPr/>
          </p:nvSpPr>
          <p:spPr bwMode="auto">
            <a:xfrm flipV="1">
              <a:off x="3118" y="2550"/>
              <a:ext cx="23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31" name="Line 130"/>
            <p:cNvSpPr>
              <a:spLocks noChangeShapeType="1"/>
            </p:cNvSpPr>
            <p:nvPr/>
          </p:nvSpPr>
          <p:spPr bwMode="auto">
            <a:xfrm>
              <a:off x="3090" y="3396"/>
              <a:ext cx="23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32" name="Oval 131"/>
            <p:cNvSpPr>
              <a:spLocks noChangeArrowheads="1"/>
            </p:cNvSpPr>
            <p:nvPr/>
          </p:nvSpPr>
          <p:spPr bwMode="auto">
            <a:xfrm>
              <a:off x="3044" y="2482"/>
              <a:ext cx="131" cy="12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0333" name="Text Box 132"/>
            <p:cNvSpPr txBox="1">
              <a:spLocks noChangeArrowheads="1"/>
            </p:cNvSpPr>
            <p:nvPr/>
          </p:nvSpPr>
          <p:spPr bwMode="auto">
            <a:xfrm>
              <a:off x="5486" y="241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0334" name="Oval 133"/>
            <p:cNvSpPr>
              <a:spLocks noChangeArrowheads="1"/>
            </p:cNvSpPr>
            <p:nvPr/>
          </p:nvSpPr>
          <p:spPr bwMode="auto">
            <a:xfrm>
              <a:off x="3038" y="3330"/>
              <a:ext cx="131" cy="12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0335" name="Text Box 134"/>
            <p:cNvSpPr txBox="1">
              <a:spLocks noChangeArrowheads="1"/>
            </p:cNvSpPr>
            <p:nvPr/>
          </p:nvSpPr>
          <p:spPr bwMode="auto">
            <a:xfrm>
              <a:off x="5450" y="331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400" i="1">
                  <a:latin typeface="Times New Roman" pitchFamily="18" charset="0"/>
                </a:rPr>
                <a:t>t</a:t>
              </a:r>
            </a:p>
          </p:txBody>
        </p:sp>
      </p:grpSp>
      <p:grpSp>
        <p:nvGrpSpPr>
          <p:cNvPr id="202887" name="Group 135"/>
          <p:cNvGrpSpPr>
            <a:grpSpLocks/>
          </p:cNvGrpSpPr>
          <p:nvPr/>
        </p:nvGrpSpPr>
        <p:grpSpPr bwMode="auto">
          <a:xfrm>
            <a:off x="5002280" y="1420018"/>
            <a:ext cx="3390900" cy="454025"/>
            <a:chOff x="3222" y="2036"/>
            <a:chExt cx="2136" cy="286"/>
          </a:xfrm>
        </p:grpSpPr>
        <p:sp>
          <p:nvSpPr>
            <p:cNvPr id="10328" name="Line 136"/>
            <p:cNvSpPr>
              <a:spLocks noChangeShapeType="1"/>
            </p:cNvSpPr>
            <p:nvPr/>
          </p:nvSpPr>
          <p:spPr bwMode="auto">
            <a:xfrm>
              <a:off x="3222" y="2322"/>
              <a:ext cx="2136" cy="0"/>
            </a:xfrm>
            <a:prstGeom prst="line">
              <a:avLst/>
            </a:prstGeom>
            <a:noFill/>
            <a:ln w="28575">
              <a:solidFill>
                <a:srgbClr val="99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29" name="Text Box 137"/>
            <p:cNvSpPr txBox="1">
              <a:spLocks noChangeArrowheads="1"/>
            </p:cNvSpPr>
            <p:nvPr/>
          </p:nvSpPr>
          <p:spPr bwMode="auto">
            <a:xfrm>
              <a:off x="3998" y="2036"/>
              <a:ext cx="7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99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solidFill>
                    <a:srgbClr val="99FF66"/>
                  </a:solidFill>
                  <a:latin typeface="Times New Roman" pitchFamily="18" charset="0"/>
                </a:rPr>
                <a:t>V_</a:t>
              </a:r>
              <a:r>
                <a:rPr lang="en-GB" sz="2000" b="1" i="1" baseline="-25000">
                  <a:solidFill>
                    <a:srgbClr val="99FF66"/>
                  </a:solidFill>
                  <a:latin typeface="Times New Roman" pitchFamily="18" charset="0"/>
                </a:rPr>
                <a:t> </a:t>
              </a:r>
              <a:r>
                <a:rPr lang="en-GB" sz="2000" b="1" i="1">
                  <a:solidFill>
                    <a:srgbClr val="99FF66"/>
                  </a:solidFill>
                  <a:latin typeface="Times New Roman" pitchFamily="18" charset="0"/>
                </a:rPr>
                <a:t>= V</a:t>
              </a:r>
              <a:r>
                <a:rPr lang="en-GB" sz="2000" b="1" i="1" baseline="-25000">
                  <a:solidFill>
                    <a:srgbClr val="99FF66"/>
                  </a:solidFill>
                  <a:latin typeface="Times New Roman" pitchFamily="18" charset="0"/>
                </a:rPr>
                <a:t>ref</a:t>
              </a:r>
              <a:endParaRPr lang="en-GB" sz="2000" b="1" i="1">
                <a:solidFill>
                  <a:srgbClr val="99FF66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02890" name="Group 138"/>
          <p:cNvGrpSpPr>
            <a:grpSpLocks/>
          </p:cNvGrpSpPr>
          <p:nvPr/>
        </p:nvGrpSpPr>
        <p:grpSpPr bwMode="auto">
          <a:xfrm>
            <a:off x="4559368" y="1335881"/>
            <a:ext cx="3730625" cy="1566862"/>
            <a:chOff x="2943" y="1983"/>
            <a:chExt cx="2350" cy="987"/>
          </a:xfrm>
        </p:grpSpPr>
        <p:sp>
          <p:nvSpPr>
            <p:cNvPr id="10323" name="Text Box 139"/>
            <p:cNvSpPr txBox="1">
              <a:spLocks noChangeArrowheads="1"/>
            </p:cNvSpPr>
            <p:nvPr/>
          </p:nvSpPr>
          <p:spPr bwMode="auto">
            <a:xfrm>
              <a:off x="2943" y="1983"/>
              <a:ext cx="6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GB" sz="2000" b="1" i="1">
                  <a:solidFill>
                    <a:srgbClr val="FFCCFF"/>
                  </a:solidFill>
                  <a:latin typeface="Times New Roman" pitchFamily="18" charset="0"/>
                </a:rPr>
                <a:t>V</a:t>
              </a:r>
              <a:r>
                <a:rPr lang="en-GB" sz="2000" b="1" i="1" baseline="-25000">
                  <a:solidFill>
                    <a:srgbClr val="FFCCFF"/>
                  </a:solidFill>
                  <a:latin typeface="Times New Roman" pitchFamily="18" charset="0"/>
                </a:rPr>
                <a:t>in </a:t>
              </a:r>
              <a:r>
                <a:rPr lang="en-GB" sz="2000" b="1" i="1">
                  <a:solidFill>
                    <a:srgbClr val="FFCCFF"/>
                  </a:solidFill>
                  <a:latin typeface="Times New Roman" pitchFamily="18" charset="0"/>
                </a:rPr>
                <a:t>= V</a:t>
              </a:r>
              <a:r>
                <a:rPr lang="en-GB" sz="2000" b="1" i="1" baseline="-25000">
                  <a:solidFill>
                    <a:srgbClr val="FFCCFF"/>
                  </a:solidFill>
                  <a:latin typeface="Times New Roman" pitchFamily="18" charset="0"/>
                </a:rPr>
                <a:t>+</a:t>
              </a:r>
              <a:endParaRPr lang="en-GB" sz="2000" b="1" i="1">
                <a:solidFill>
                  <a:srgbClr val="FFCCFF"/>
                </a:solidFill>
                <a:latin typeface="Times New Roman" pitchFamily="18" charset="0"/>
              </a:endParaRPr>
            </a:p>
          </p:txBody>
        </p:sp>
        <p:grpSp>
          <p:nvGrpSpPr>
            <p:cNvPr id="10324" name="Group 140"/>
            <p:cNvGrpSpPr>
              <a:grpSpLocks/>
            </p:cNvGrpSpPr>
            <p:nvPr/>
          </p:nvGrpSpPr>
          <p:grpSpPr bwMode="auto">
            <a:xfrm>
              <a:off x="3354" y="2165"/>
              <a:ext cx="1939" cy="805"/>
              <a:chOff x="3300" y="2141"/>
              <a:chExt cx="2755" cy="805"/>
            </a:xfrm>
          </p:grpSpPr>
          <p:sp>
            <p:nvSpPr>
              <p:cNvPr id="10325" name="Freeform 141"/>
              <p:cNvSpPr>
                <a:spLocks/>
              </p:cNvSpPr>
              <p:nvPr/>
            </p:nvSpPr>
            <p:spPr bwMode="auto">
              <a:xfrm>
                <a:off x="3300" y="2141"/>
                <a:ext cx="919" cy="406"/>
              </a:xfrm>
              <a:custGeom>
                <a:avLst/>
                <a:gdLst>
                  <a:gd name="T0" fmla="*/ 0 w 1068"/>
                  <a:gd name="T1" fmla="*/ 400 h 415"/>
                  <a:gd name="T2" fmla="*/ 449 w 1068"/>
                  <a:gd name="T3" fmla="*/ 1 h 415"/>
                  <a:gd name="T4" fmla="*/ 919 w 1068"/>
                  <a:gd name="T5" fmla="*/ 406 h 4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68" h="415">
                    <a:moveTo>
                      <a:pt x="0" y="409"/>
                    </a:moveTo>
                    <a:cubicBezTo>
                      <a:pt x="172" y="204"/>
                      <a:pt x="344" y="0"/>
                      <a:pt x="522" y="1"/>
                    </a:cubicBezTo>
                    <a:cubicBezTo>
                      <a:pt x="700" y="2"/>
                      <a:pt x="884" y="208"/>
                      <a:pt x="1068" y="415"/>
                    </a:cubicBezTo>
                  </a:path>
                </a:pathLst>
              </a:custGeom>
              <a:noFill/>
              <a:ln w="28575" cap="flat" cmpd="sng">
                <a:solidFill>
                  <a:srgbClr val="FF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26" name="Freeform 142"/>
              <p:cNvSpPr>
                <a:spLocks/>
              </p:cNvSpPr>
              <p:nvPr/>
            </p:nvSpPr>
            <p:spPr bwMode="auto">
              <a:xfrm flipV="1">
                <a:off x="4223" y="2540"/>
                <a:ext cx="919" cy="406"/>
              </a:xfrm>
              <a:custGeom>
                <a:avLst/>
                <a:gdLst>
                  <a:gd name="T0" fmla="*/ 0 w 1068"/>
                  <a:gd name="T1" fmla="*/ 400 h 415"/>
                  <a:gd name="T2" fmla="*/ 449 w 1068"/>
                  <a:gd name="T3" fmla="*/ 1 h 415"/>
                  <a:gd name="T4" fmla="*/ 919 w 1068"/>
                  <a:gd name="T5" fmla="*/ 406 h 4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68" h="415">
                    <a:moveTo>
                      <a:pt x="0" y="409"/>
                    </a:moveTo>
                    <a:cubicBezTo>
                      <a:pt x="172" y="204"/>
                      <a:pt x="344" y="0"/>
                      <a:pt x="522" y="1"/>
                    </a:cubicBezTo>
                    <a:cubicBezTo>
                      <a:pt x="700" y="2"/>
                      <a:pt x="884" y="208"/>
                      <a:pt x="1068" y="415"/>
                    </a:cubicBezTo>
                  </a:path>
                </a:pathLst>
              </a:custGeom>
              <a:noFill/>
              <a:ln w="28575" cap="flat" cmpd="sng">
                <a:solidFill>
                  <a:srgbClr val="FF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27" name="Freeform 143"/>
              <p:cNvSpPr>
                <a:spLocks/>
              </p:cNvSpPr>
              <p:nvPr/>
            </p:nvSpPr>
            <p:spPr bwMode="auto">
              <a:xfrm>
                <a:off x="5136" y="2141"/>
                <a:ext cx="919" cy="406"/>
              </a:xfrm>
              <a:custGeom>
                <a:avLst/>
                <a:gdLst>
                  <a:gd name="T0" fmla="*/ 0 w 1068"/>
                  <a:gd name="T1" fmla="*/ 400 h 415"/>
                  <a:gd name="T2" fmla="*/ 449 w 1068"/>
                  <a:gd name="T3" fmla="*/ 1 h 415"/>
                  <a:gd name="T4" fmla="*/ 919 w 1068"/>
                  <a:gd name="T5" fmla="*/ 406 h 4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68" h="415">
                    <a:moveTo>
                      <a:pt x="0" y="409"/>
                    </a:moveTo>
                    <a:cubicBezTo>
                      <a:pt x="172" y="204"/>
                      <a:pt x="344" y="0"/>
                      <a:pt x="522" y="1"/>
                    </a:cubicBezTo>
                    <a:cubicBezTo>
                      <a:pt x="700" y="2"/>
                      <a:pt x="884" y="208"/>
                      <a:pt x="1068" y="415"/>
                    </a:cubicBezTo>
                  </a:path>
                </a:pathLst>
              </a:custGeom>
              <a:noFill/>
              <a:ln w="28575" cap="flat" cmpd="sng">
                <a:solidFill>
                  <a:srgbClr val="FFC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202896" name="Text Box 144"/>
          <p:cNvSpPr txBox="1">
            <a:spLocks noChangeArrowheads="1"/>
          </p:cNvSpPr>
          <p:nvPr/>
        </p:nvSpPr>
        <p:spPr bwMode="auto">
          <a:xfrm>
            <a:off x="321468" y="3822369"/>
            <a:ext cx="3579814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GB" sz="2400" b="1" i="1" baseline="-25000" dirty="0">
                <a:solidFill>
                  <a:schemeClr val="bg1"/>
                </a:solidFill>
                <a:latin typeface="Times New Roman" pitchFamily="18" charset="0"/>
              </a:rPr>
              <a:t>+</a:t>
            </a:r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</a:rPr>
              <a:t> &gt; V_</a:t>
            </a:r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</a:t>
            </a:r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GB" sz="2400" b="1" i="1" dirty="0" err="1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GB" sz="2400" b="1" i="1" baseline="-25000" dirty="0" err="1">
                <a:solidFill>
                  <a:schemeClr val="bg1"/>
                </a:solidFill>
                <a:latin typeface="Times New Roman" pitchFamily="18" charset="0"/>
              </a:rPr>
              <a:t>out</a:t>
            </a:r>
            <a:r>
              <a:rPr lang="en-GB" sz="2400" b="1" i="1" dirty="0">
                <a:solidFill>
                  <a:schemeClr val="bg1"/>
                </a:solidFill>
                <a:latin typeface="Times New Roman" pitchFamily="18" charset="0"/>
              </a:rPr>
              <a:t> = +V</a:t>
            </a:r>
            <a:r>
              <a:rPr lang="en-GB" sz="2400" b="1" i="1" baseline="-25000" dirty="0">
                <a:solidFill>
                  <a:schemeClr val="bg1"/>
                </a:solidFill>
                <a:latin typeface="Times New Roman" pitchFamily="18" charset="0"/>
              </a:rPr>
              <a:t>o(sat)</a:t>
            </a:r>
          </a:p>
        </p:txBody>
      </p:sp>
      <p:grpSp>
        <p:nvGrpSpPr>
          <p:cNvPr id="202897" name="Group 145"/>
          <p:cNvGrpSpPr>
            <a:grpSpLocks/>
          </p:cNvGrpSpPr>
          <p:nvPr/>
        </p:nvGrpSpPr>
        <p:grpSpPr bwMode="auto">
          <a:xfrm>
            <a:off x="5421380" y="2893218"/>
            <a:ext cx="2628900" cy="1228725"/>
            <a:chOff x="3486" y="2964"/>
            <a:chExt cx="1656" cy="774"/>
          </a:xfrm>
        </p:grpSpPr>
        <p:sp>
          <p:nvSpPr>
            <p:cNvPr id="10321" name="Freeform 146"/>
            <p:cNvSpPr>
              <a:spLocks/>
            </p:cNvSpPr>
            <p:nvPr/>
          </p:nvSpPr>
          <p:spPr bwMode="auto">
            <a:xfrm>
              <a:off x="3486" y="2964"/>
              <a:ext cx="378" cy="756"/>
            </a:xfrm>
            <a:custGeom>
              <a:avLst/>
              <a:gdLst>
                <a:gd name="T0" fmla="*/ 0 w 918"/>
                <a:gd name="T1" fmla="*/ 756 h 756"/>
                <a:gd name="T2" fmla="*/ 0 w 918"/>
                <a:gd name="T3" fmla="*/ 0 h 756"/>
                <a:gd name="T4" fmla="*/ 378 w 918"/>
                <a:gd name="T5" fmla="*/ 0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8" h="756">
                  <a:moveTo>
                    <a:pt x="0" y="756"/>
                  </a:moveTo>
                  <a:lnTo>
                    <a:pt x="0" y="0"/>
                  </a:lnTo>
                  <a:lnTo>
                    <a:pt x="918" y="0"/>
                  </a:ln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22" name="Freeform 147"/>
            <p:cNvSpPr>
              <a:spLocks/>
            </p:cNvSpPr>
            <p:nvPr/>
          </p:nvSpPr>
          <p:spPr bwMode="auto">
            <a:xfrm>
              <a:off x="4782" y="2982"/>
              <a:ext cx="360" cy="756"/>
            </a:xfrm>
            <a:custGeom>
              <a:avLst/>
              <a:gdLst>
                <a:gd name="T0" fmla="*/ 0 w 360"/>
                <a:gd name="T1" fmla="*/ 0 h 738"/>
                <a:gd name="T2" fmla="*/ 360 w 360"/>
                <a:gd name="T3" fmla="*/ 0 h 738"/>
                <a:gd name="T4" fmla="*/ 360 w 360"/>
                <a:gd name="T5" fmla="*/ 756 h 7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0" h="738">
                  <a:moveTo>
                    <a:pt x="0" y="0"/>
                  </a:moveTo>
                  <a:lnTo>
                    <a:pt x="360" y="0"/>
                  </a:lnTo>
                  <a:lnTo>
                    <a:pt x="360" y="738"/>
                  </a:ln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02900" name="Group 148"/>
          <p:cNvGrpSpPr>
            <a:grpSpLocks/>
          </p:cNvGrpSpPr>
          <p:nvPr/>
        </p:nvGrpSpPr>
        <p:grpSpPr bwMode="auto">
          <a:xfrm>
            <a:off x="6011930" y="2893218"/>
            <a:ext cx="2266950" cy="1643063"/>
            <a:chOff x="3858" y="2964"/>
            <a:chExt cx="1428" cy="1035"/>
          </a:xfrm>
        </p:grpSpPr>
        <p:grpSp>
          <p:nvGrpSpPr>
            <p:cNvPr id="10316" name="Group 149"/>
            <p:cNvGrpSpPr>
              <a:grpSpLocks/>
            </p:cNvGrpSpPr>
            <p:nvPr/>
          </p:nvGrpSpPr>
          <p:grpSpPr bwMode="auto">
            <a:xfrm>
              <a:off x="3882" y="3768"/>
              <a:ext cx="894" cy="231"/>
              <a:chOff x="3882" y="3822"/>
              <a:chExt cx="894" cy="231"/>
            </a:xfrm>
          </p:grpSpPr>
          <p:sp>
            <p:nvSpPr>
              <p:cNvPr id="10319" name="Line 150"/>
              <p:cNvSpPr>
                <a:spLocks noChangeShapeType="1"/>
              </p:cNvSpPr>
              <p:nvPr/>
            </p:nvSpPr>
            <p:spPr bwMode="auto">
              <a:xfrm>
                <a:off x="3882" y="3936"/>
                <a:ext cx="894" cy="0"/>
              </a:xfrm>
              <a:prstGeom prst="line">
                <a:avLst/>
              </a:prstGeom>
              <a:noFill/>
              <a:ln w="12700">
                <a:solidFill>
                  <a:srgbClr val="66FF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20" name="Text Box 151"/>
              <p:cNvSpPr txBox="1">
                <a:spLocks noChangeArrowheads="1"/>
              </p:cNvSpPr>
              <p:nvPr/>
            </p:nvSpPr>
            <p:spPr bwMode="auto">
              <a:xfrm>
                <a:off x="4038" y="3822"/>
                <a:ext cx="60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66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b="1" i="1">
                    <a:solidFill>
                      <a:srgbClr val="66FFFF"/>
                    </a:solidFill>
                    <a:latin typeface="Times New Roman" pitchFamily="18" charset="0"/>
                  </a:rPr>
                  <a:t>V_&gt; V</a:t>
                </a:r>
                <a:r>
                  <a:rPr lang="en-GB" b="1" i="1" baseline="-25000">
                    <a:solidFill>
                      <a:srgbClr val="66FFFF"/>
                    </a:solidFill>
                    <a:latin typeface="Times New Roman" pitchFamily="18" charset="0"/>
                  </a:rPr>
                  <a:t>+</a:t>
                </a:r>
                <a:endParaRPr lang="en-GB" b="1" i="1">
                  <a:solidFill>
                    <a:srgbClr val="66FFFF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317" name="Freeform 152"/>
            <p:cNvSpPr>
              <a:spLocks/>
            </p:cNvSpPr>
            <p:nvPr/>
          </p:nvSpPr>
          <p:spPr bwMode="auto">
            <a:xfrm>
              <a:off x="3858" y="2964"/>
              <a:ext cx="924" cy="762"/>
            </a:xfrm>
            <a:custGeom>
              <a:avLst/>
              <a:gdLst>
                <a:gd name="T0" fmla="*/ 0 w 912"/>
                <a:gd name="T1" fmla="*/ 0 h 756"/>
                <a:gd name="T2" fmla="*/ 0 w 912"/>
                <a:gd name="T3" fmla="*/ 762 h 756"/>
                <a:gd name="T4" fmla="*/ 924 w 912"/>
                <a:gd name="T5" fmla="*/ 762 h 756"/>
                <a:gd name="T6" fmla="*/ 924 w 912"/>
                <a:gd name="T7" fmla="*/ 18 h 7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2" h="756">
                  <a:moveTo>
                    <a:pt x="0" y="0"/>
                  </a:moveTo>
                  <a:lnTo>
                    <a:pt x="0" y="756"/>
                  </a:lnTo>
                  <a:lnTo>
                    <a:pt x="912" y="756"/>
                  </a:lnTo>
                  <a:lnTo>
                    <a:pt x="912" y="18"/>
                  </a:ln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18" name="Line 153"/>
            <p:cNvSpPr>
              <a:spLocks noChangeShapeType="1"/>
            </p:cNvSpPr>
            <p:nvPr/>
          </p:nvSpPr>
          <p:spPr bwMode="auto">
            <a:xfrm>
              <a:off x="5142" y="3732"/>
              <a:ext cx="14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02908" name="Rectangle 156"/>
          <p:cNvSpPr>
            <a:spLocks noChangeArrowheads="1"/>
          </p:cNvSpPr>
          <p:nvPr/>
        </p:nvSpPr>
        <p:spPr bwMode="auto">
          <a:xfrm>
            <a:off x="321468" y="4281156"/>
            <a:ext cx="3579813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sz="2400" b="1" i="1">
                <a:solidFill>
                  <a:schemeClr val="bg1"/>
                </a:solidFill>
                <a:latin typeface="Times New Roman" pitchFamily="18" charset="0"/>
              </a:rPr>
              <a:t>V_ &gt; V</a:t>
            </a:r>
            <a:r>
              <a:rPr lang="en-GB" sz="2400" b="1" i="1" baseline="-25000">
                <a:solidFill>
                  <a:schemeClr val="bg1"/>
                </a:solidFill>
                <a:latin typeface="Times New Roman" pitchFamily="18" charset="0"/>
              </a:rPr>
              <a:t>+</a:t>
            </a:r>
            <a:r>
              <a:rPr lang="en-GB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 2" pitchFamily="18" charset="2"/>
              </a:rPr>
              <a:t></a:t>
            </a:r>
            <a:r>
              <a:rPr lang="en-GB" sz="2400" b="1" i="1">
                <a:solidFill>
                  <a:schemeClr val="bg1"/>
                </a:solidFill>
                <a:latin typeface="Times New Roman" pitchFamily="18" charset="0"/>
              </a:rPr>
              <a:t>  V</a:t>
            </a:r>
            <a:r>
              <a:rPr lang="en-GB" sz="2400" b="1" i="1" baseline="-25000">
                <a:solidFill>
                  <a:schemeClr val="bg1"/>
                </a:solidFill>
                <a:latin typeface="Times New Roman" pitchFamily="18" charset="0"/>
              </a:rPr>
              <a:t>out</a:t>
            </a:r>
            <a:r>
              <a:rPr lang="en-GB" sz="2400" b="1" i="1">
                <a:solidFill>
                  <a:schemeClr val="bg1"/>
                </a:solidFill>
                <a:latin typeface="Times New Roman" pitchFamily="18" charset="0"/>
              </a:rPr>
              <a:t> = -V</a:t>
            </a:r>
            <a:r>
              <a:rPr lang="en-GB" sz="2400" b="1" i="1" baseline="-25000">
                <a:solidFill>
                  <a:schemeClr val="bg1"/>
                </a:solidFill>
                <a:latin typeface="Times New Roman" pitchFamily="18" charset="0"/>
              </a:rPr>
              <a:t>o(sat)</a:t>
            </a:r>
          </a:p>
        </p:txBody>
      </p:sp>
      <p:sp>
        <p:nvSpPr>
          <p:cNvPr id="152" name="Rectangle 2"/>
          <p:cNvSpPr txBox="1">
            <a:spLocks noChangeArrowheads="1"/>
          </p:cNvSpPr>
          <p:nvPr/>
        </p:nvSpPr>
        <p:spPr>
          <a:xfrm>
            <a:off x="10298" y="0"/>
            <a:ext cx="9144000" cy="1143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Non-zero Level Comparator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D20B-3C78-4A16-8D65-A319584DA0A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77" grpId="0"/>
      <p:bldP spid="202878" grpId="0" autoUpdateAnimBg="0"/>
      <p:bldP spid="202879" grpId="0" autoUpdateAnimBg="0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4282</TotalTime>
  <Words>1206</Words>
  <Application>Microsoft Office PowerPoint</Application>
  <PresentationFormat>On-screen Show (4:3)</PresentationFormat>
  <Paragraphs>288</Paragraphs>
  <Slides>23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Unicode MS</vt:lpstr>
      <vt:lpstr>Calibri</vt:lpstr>
      <vt:lpstr>Times New Roman</vt:lpstr>
      <vt:lpstr>Verdana</vt:lpstr>
      <vt:lpstr>Wingdings</vt:lpstr>
      <vt:lpstr>Wingdings 2</vt:lpstr>
      <vt:lpstr>Orbit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Thio-Tang Choy Yong</cp:lastModifiedBy>
  <cp:revision>224</cp:revision>
  <dcterms:created xsi:type="dcterms:W3CDTF">2001-12-24T06:09:23Z</dcterms:created>
  <dcterms:modified xsi:type="dcterms:W3CDTF">2018-03-16T08:54:48Z</dcterms:modified>
</cp:coreProperties>
</file>