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0" r:id="rId3"/>
    <p:sldId id="311" r:id="rId4"/>
    <p:sldId id="260" r:id="rId5"/>
    <p:sldId id="261" r:id="rId6"/>
    <p:sldId id="329" r:id="rId7"/>
    <p:sldId id="266" r:id="rId8"/>
    <p:sldId id="325" r:id="rId9"/>
    <p:sldId id="326" r:id="rId10"/>
    <p:sldId id="314" r:id="rId11"/>
    <p:sldId id="269" r:id="rId12"/>
    <p:sldId id="270" r:id="rId13"/>
    <p:sldId id="315" r:id="rId14"/>
    <p:sldId id="271" r:id="rId15"/>
    <p:sldId id="327" r:id="rId16"/>
    <p:sldId id="289" r:id="rId17"/>
    <p:sldId id="282" r:id="rId18"/>
    <p:sldId id="283" r:id="rId19"/>
    <p:sldId id="284" r:id="rId20"/>
    <p:sldId id="330" r:id="rId21"/>
    <p:sldId id="328" r:id="rId22"/>
  </p:sldIdLst>
  <p:sldSz cx="9144000" cy="6858000" type="screen4x3"/>
  <p:notesSz cx="6769100" cy="990600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3399"/>
    <a:srgbClr val="FF9900"/>
    <a:srgbClr val="00CC99"/>
    <a:srgbClr val="9900CC"/>
    <a:srgbClr val="008000"/>
    <a:srgbClr val="0000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9.wmf"/><Relationship Id="rId5" Type="http://schemas.openxmlformats.org/officeDocument/2006/relationships/image" Target="../media/image28.wmf"/><Relationship Id="rId4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F2318E-808A-4AA6-A2DD-F22C10811D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C6DE0-1390-4A79-8DF4-323BC3D51095}" type="datetimeFigureOut">
              <a:rPr lang="en-SG" smtClean="0"/>
              <a:t>16/3/2018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063E9-6D11-4757-8540-206C22C42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44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12F8C-7B8F-444A-9FA1-D1D8CD9B06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4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1F36B-A907-4DCD-B8CE-57F857CED8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7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24BF4-E236-421A-9A4F-9F98DB3067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85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C570E-01CB-4E8C-883C-45BCE55A2B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0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EBD1-DB80-47A9-9DD2-2FB9E85EB9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3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CF3C4-6EC2-482F-9FC7-B23F071075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5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013FE-CB25-4EEA-8B09-5546E4EEC5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25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557C9-41DF-4BCD-91EA-A2789D2A43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6307C-C9F7-4763-AFA2-03ADA935CA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1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80DBB-7C9D-4E3E-B1BF-32FAFF0C52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9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26581-1D56-400F-B049-EF66667386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76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6DAA570-2A15-4EEE-B80A-D90FE3A7A3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112"/>
          <p:cNvSpPr txBox="1">
            <a:spLocks noChangeArrowheads="1"/>
          </p:cNvSpPr>
          <p:nvPr/>
        </p:nvSpPr>
        <p:spPr bwMode="auto">
          <a:xfrm>
            <a:off x="1524000" y="6240463"/>
            <a:ext cx="664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051" name="Picture 2118" descr="ag0005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" y="3408931"/>
            <a:ext cx="741838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87" name="Rectangle 2119"/>
          <p:cNvSpPr>
            <a:spLocks noChangeArrowheads="1"/>
          </p:cNvSpPr>
          <p:nvPr/>
        </p:nvSpPr>
        <p:spPr bwMode="auto">
          <a:xfrm>
            <a:off x="824478" y="3729491"/>
            <a:ext cx="35878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GB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Series RC Circuits</a:t>
            </a:r>
            <a:endParaRPr lang="en-GB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8268" y="1052294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Chapter 15:</a:t>
            </a:r>
            <a:b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RC Circuits (Part 1)</a:t>
            </a:r>
            <a:endParaRPr lang="en-GB" sz="5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5"/>
          <p:cNvGrpSpPr>
            <a:grpSpLocks/>
          </p:cNvGrpSpPr>
          <p:nvPr/>
        </p:nvGrpSpPr>
        <p:grpSpPr bwMode="auto">
          <a:xfrm>
            <a:off x="643731" y="1473203"/>
            <a:ext cx="8126413" cy="954088"/>
            <a:chOff x="429" y="3214"/>
            <a:chExt cx="5119" cy="601"/>
          </a:xfrm>
        </p:grpSpPr>
        <p:sp>
          <p:nvSpPr>
            <p:cNvPr id="11278" name="Text Box 6"/>
            <p:cNvSpPr txBox="1">
              <a:spLocks noChangeArrowheads="1"/>
            </p:cNvSpPr>
            <p:nvPr/>
          </p:nvSpPr>
          <p:spPr bwMode="auto">
            <a:xfrm>
              <a:off x="429" y="3214"/>
              <a:ext cx="511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468000" indent="-468000" algn="l" eaLnBrk="1" hangingPunct="1">
                <a:spcBef>
                  <a:spcPct val="50000"/>
                </a:spcBef>
                <a:buFont typeface="Wingdings" pitchFamily="2" charset="2"/>
                <a:buChar char="q"/>
              </a:pPr>
              <a:r>
                <a:rPr lang="en-GB" sz="2800" dirty="0" smtClean="0">
                  <a:cs typeface="Times New Roman" pitchFamily="18" charset="0"/>
                </a:rPr>
                <a:t>I </a:t>
              </a:r>
              <a:r>
                <a:rPr lang="en-GB" sz="2800" dirty="0">
                  <a:cs typeface="Times New Roman" pitchFamily="18" charset="0"/>
                </a:rPr>
                <a:t>is the common electrical quantity in a series circuit.</a:t>
              </a:r>
            </a:p>
          </p:txBody>
        </p:sp>
        <p:sp>
          <p:nvSpPr>
            <p:cNvPr id="11279" name="Line 7"/>
            <p:cNvSpPr>
              <a:spLocks noChangeShapeType="1"/>
            </p:cNvSpPr>
            <p:nvPr/>
          </p:nvSpPr>
          <p:spPr bwMode="auto">
            <a:xfrm>
              <a:off x="751" y="3251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SG" sz="2800"/>
            </a:p>
          </p:txBody>
        </p:sp>
      </p:grpSp>
      <p:grpSp>
        <p:nvGrpSpPr>
          <p:cNvPr id="11267" name="Group 8"/>
          <p:cNvGrpSpPr>
            <a:grpSpLocks/>
          </p:cNvGrpSpPr>
          <p:nvPr/>
        </p:nvGrpSpPr>
        <p:grpSpPr bwMode="auto">
          <a:xfrm>
            <a:off x="643289" y="2592388"/>
            <a:ext cx="4831443" cy="523875"/>
            <a:chOff x="596" y="3694"/>
            <a:chExt cx="2676" cy="330"/>
          </a:xfrm>
        </p:grpSpPr>
        <p:sp>
          <p:nvSpPr>
            <p:cNvPr id="11276" name="Text Box 9"/>
            <p:cNvSpPr txBox="1">
              <a:spLocks noChangeArrowheads="1"/>
            </p:cNvSpPr>
            <p:nvPr/>
          </p:nvSpPr>
          <p:spPr bwMode="auto">
            <a:xfrm>
              <a:off x="596" y="3694"/>
              <a:ext cx="2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468000" indent="-468000" algn="l">
                <a:spcBef>
                  <a:spcPct val="50000"/>
                </a:spcBef>
                <a:buFont typeface="Wingdings" pitchFamily="2" charset="2"/>
                <a:buChar char="q"/>
              </a:pPr>
              <a:r>
                <a:rPr lang="en-US" sz="2800" dirty="0"/>
                <a:t>I chosen as reference </a:t>
              </a:r>
              <a:r>
                <a:rPr lang="en-US" sz="2800" dirty="0" err="1"/>
                <a:t>phasor</a:t>
              </a:r>
              <a:endParaRPr lang="en-US" sz="2800" dirty="0"/>
            </a:p>
          </p:txBody>
        </p:sp>
        <p:sp>
          <p:nvSpPr>
            <p:cNvPr id="11277" name="Line 10"/>
            <p:cNvSpPr>
              <a:spLocks noChangeShapeType="1"/>
            </p:cNvSpPr>
            <p:nvPr/>
          </p:nvSpPr>
          <p:spPr bwMode="auto">
            <a:xfrm rot="5254693" flipV="1">
              <a:off x="917" y="3666"/>
              <a:ext cx="1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indent="-457200">
                <a:buFont typeface="Wingdings" pitchFamily="2" charset="2"/>
                <a:buChar char="q"/>
              </a:pPr>
              <a:endParaRPr lang="en-SG" sz="2800"/>
            </a:p>
          </p:txBody>
        </p:sp>
      </p:grp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43289" y="3638046"/>
            <a:ext cx="3221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68000" indent="-468000"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GB" sz="2800" dirty="0" smtClean="0">
                <a:cs typeface="Times New Roman" pitchFamily="18" charset="0"/>
              </a:rPr>
              <a:t>Source </a:t>
            </a:r>
            <a:r>
              <a:rPr lang="en-GB" sz="2800" dirty="0">
                <a:cs typeface="Times New Roman" pitchFamily="18" charset="0"/>
              </a:rPr>
              <a:t>voltage:</a:t>
            </a:r>
            <a:endParaRPr lang="en-GB" sz="2800" baseline="30000" dirty="0">
              <a:cs typeface="Times New Roman" pitchFamily="18" charset="0"/>
            </a:endParaRPr>
          </a:p>
        </p:txBody>
      </p:sp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4252913" y="3544888"/>
          <a:ext cx="19129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3" imgW="774364" imgH="253890" progId="Equation.3">
                  <p:embed/>
                </p:oleObj>
              </mc:Choice>
              <mc:Fallback>
                <p:oleObj name="Equation" r:id="rId3" imgW="774364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3544888"/>
                        <a:ext cx="1912937" cy="6270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1" name="Group 17"/>
          <p:cNvGrpSpPr>
            <a:grpSpLocks/>
          </p:cNvGrpSpPr>
          <p:nvPr/>
        </p:nvGrpSpPr>
        <p:grpSpPr bwMode="auto">
          <a:xfrm>
            <a:off x="675294" y="4673601"/>
            <a:ext cx="6378067" cy="627062"/>
            <a:chOff x="468" y="2654"/>
            <a:chExt cx="3111" cy="395"/>
          </a:xfrm>
        </p:grpSpPr>
        <p:sp>
          <p:nvSpPr>
            <p:cNvPr id="11273" name="Text Box 14"/>
            <p:cNvSpPr txBox="1">
              <a:spLocks noChangeArrowheads="1"/>
            </p:cNvSpPr>
            <p:nvPr/>
          </p:nvSpPr>
          <p:spPr bwMode="auto">
            <a:xfrm>
              <a:off x="468" y="2687"/>
              <a:ext cx="31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468000" indent="-468000" algn="l" eaLnBrk="1" hangingPunct="1">
                <a:spcBef>
                  <a:spcPct val="50000"/>
                </a:spcBef>
                <a:buFont typeface="Wingdings" pitchFamily="2" charset="2"/>
                <a:buChar char="q"/>
              </a:pPr>
              <a:r>
                <a:rPr lang="en-GB" sz="2800" dirty="0">
                  <a:cs typeface="Times New Roman" pitchFamily="18" charset="0"/>
                  <a:sym typeface="Symbol" pitchFamily="18" charset="2"/>
                </a:rPr>
                <a:t>  is the phase between         </a:t>
              </a:r>
              <a:r>
                <a:rPr lang="en-GB" sz="2800" dirty="0" smtClean="0">
                  <a:cs typeface="Times New Roman" pitchFamily="18" charset="0"/>
                  <a:sym typeface="Symbol" pitchFamily="18" charset="2"/>
                </a:rPr>
                <a:t>and  </a:t>
              </a:r>
              <a:endParaRPr lang="en-GB" sz="2800" dirty="0"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1127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1466034"/>
                </p:ext>
              </p:extLst>
            </p:nvPr>
          </p:nvGraphicFramePr>
          <p:xfrm>
            <a:off x="3076" y="2654"/>
            <a:ext cx="35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9" name="Equation" r:id="rId5" imgW="228501" imgH="253890" progId="Equation.3">
                    <p:embed/>
                  </p:oleObj>
                </mc:Choice>
                <mc:Fallback>
                  <p:oleObj name="Equation" r:id="rId5" imgW="228501" imgH="25389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6" y="2654"/>
                          <a:ext cx="357" cy="39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175809"/>
                </p:ext>
              </p:extLst>
            </p:nvPr>
          </p:nvGraphicFramePr>
          <p:xfrm>
            <a:off x="2434" y="2661"/>
            <a:ext cx="260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0" name="Equation" r:id="rId7" imgW="152334" imgH="228501" progId="Equation.3">
                    <p:embed/>
                  </p:oleObj>
                </mc:Choice>
                <mc:Fallback>
                  <p:oleObj name="Equation" r:id="rId7" imgW="152334" imgH="22850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" y="2661"/>
                          <a:ext cx="260" cy="388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35460"/>
              </p:ext>
            </p:extLst>
          </p:nvPr>
        </p:nvGraphicFramePr>
        <p:xfrm>
          <a:off x="6022976" y="2570283"/>
          <a:ext cx="18161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9" imgW="736600" imgH="228600" progId="Equation.3">
                  <p:embed/>
                </p:oleObj>
              </mc:Choice>
              <mc:Fallback>
                <p:oleObj name="Equation" r:id="rId9" imgW="7366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6" y="2570283"/>
                        <a:ext cx="1816100" cy="5635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Voltages and Current in Series RC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714375" y="2941638"/>
          <a:ext cx="1428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3" imgW="558558" imgH="253890" progId="Equation.3">
                  <p:embed/>
                </p:oleObj>
              </mc:Choice>
              <mc:Fallback>
                <p:oleObj name="Equation" r:id="rId3" imgW="558558" imgH="25389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941638"/>
                        <a:ext cx="1428750" cy="650875"/>
                      </a:xfrm>
                      <a:prstGeom prst="rect">
                        <a:avLst/>
                      </a:prstGeom>
                      <a:solidFill>
                        <a:srgbClr val="FF99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2"/>
          <p:cNvGraphicFramePr>
            <a:graphicFrameLocks noChangeAspect="1"/>
          </p:cNvGraphicFramePr>
          <p:nvPr/>
        </p:nvGraphicFramePr>
        <p:xfrm>
          <a:off x="4241800" y="1412875"/>
          <a:ext cx="19796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5" imgW="774364" imgH="253890" progId="Equation.3">
                  <p:embed/>
                </p:oleObj>
              </mc:Choice>
              <mc:Fallback>
                <p:oleObj name="Equation" r:id="rId5" imgW="774364" imgH="25389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412875"/>
                        <a:ext cx="1979613" cy="652463"/>
                      </a:xfrm>
                      <a:prstGeom prst="rect">
                        <a:avLst/>
                      </a:prstGeom>
                      <a:solidFill>
                        <a:srgbClr val="FF99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8" name="Rectangle 1074"/>
          <p:cNvSpPr>
            <a:spLocks noChangeArrowheads="1"/>
          </p:cNvSpPr>
          <p:nvPr/>
        </p:nvSpPr>
        <p:spPr bwMode="auto">
          <a:xfrm>
            <a:off x="438150" y="2221856"/>
            <a:ext cx="18209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GB" b="1" i="1" dirty="0"/>
              <a:t>Ohm’s </a:t>
            </a:r>
            <a:r>
              <a:rPr lang="en-GB" b="1" i="1" dirty="0" smtClean="0"/>
              <a:t>Law: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293" name="Rectangle 1075"/>
          <p:cNvSpPr>
            <a:spLocks noChangeArrowheads="1"/>
          </p:cNvSpPr>
          <p:nvPr/>
        </p:nvSpPr>
        <p:spPr bwMode="auto">
          <a:xfrm>
            <a:off x="644525" y="1427163"/>
            <a:ext cx="34464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b="1" i="1" dirty="0"/>
              <a:t>Kirchhoff’s Voltage </a:t>
            </a:r>
            <a:r>
              <a:rPr lang="en-US" b="1" i="1" dirty="0" smtClean="0"/>
              <a:t>Law</a:t>
            </a:r>
            <a:r>
              <a:rPr lang="en-GB" dirty="0" smtClean="0"/>
              <a:t>:</a:t>
            </a:r>
            <a:endParaRPr lang="en-GB" dirty="0"/>
          </a:p>
        </p:txBody>
      </p:sp>
      <p:graphicFrame>
        <p:nvGraphicFramePr>
          <p:cNvPr id="17460" name="Object 1076"/>
          <p:cNvGraphicFramePr>
            <a:graphicFrameLocks noChangeAspect="1"/>
          </p:cNvGraphicFramePr>
          <p:nvPr/>
        </p:nvGraphicFramePr>
        <p:xfrm>
          <a:off x="719138" y="3768725"/>
          <a:ext cx="53657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7" imgW="2082800" imgH="482600" progId="Equation.3">
                  <p:embed/>
                </p:oleObj>
              </mc:Choice>
              <mc:Fallback>
                <p:oleObj name="Equation" r:id="rId7" imgW="2082800" imgH="482600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768725"/>
                        <a:ext cx="5365750" cy="11287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1" name="Object 1077"/>
          <p:cNvGraphicFramePr>
            <a:graphicFrameLocks noChangeAspect="1"/>
          </p:cNvGraphicFramePr>
          <p:nvPr/>
        </p:nvGraphicFramePr>
        <p:xfrm>
          <a:off x="719138" y="5181600"/>
          <a:ext cx="70754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9" imgW="2971800" imgH="508000" progId="Equation.3">
                  <p:embed/>
                </p:oleObj>
              </mc:Choice>
              <mc:Fallback>
                <p:oleObj name="Equation" r:id="rId9" imgW="2971800" imgH="508000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181600"/>
                        <a:ext cx="7075487" cy="1038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Applying Circuit Laws to Series RC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766763" y="5000625"/>
          <a:ext cx="70802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" name="Equation" r:id="rId3" imgW="2882900" imgH="609600" progId="Equation.3">
                  <p:embed/>
                </p:oleObj>
              </mc:Choice>
              <mc:Fallback>
                <p:oleObj name="Equation" r:id="rId3" imgW="2882900" imgH="609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000625"/>
                        <a:ext cx="708025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766763" y="4430713"/>
            <a:ext cx="4533900" cy="650875"/>
            <a:chOff x="198" y="2745"/>
            <a:chExt cx="2856" cy="410"/>
          </a:xfrm>
        </p:grpSpPr>
        <p:sp>
          <p:nvSpPr>
            <p:cNvPr id="13347" name="Rectangle 18"/>
            <p:cNvSpPr>
              <a:spLocks noChangeArrowheads="1"/>
            </p:cNvSpPr>
            <p:nvPr/>
          </p:nvSpPr>
          <p:spPr bwMode="auto">
            <a:xfrm>
              <a:off x="198" y="2827"/>
              <a:ext cx="2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buFontTx/>
                <a:buChar char="•"/>
              </a:pPr>
              <a:r>
                <a:rPr lang="en-GB">
                  <a:cs typeface="Times New Roman" pitchFamily="18" charset="0"/>
                </a:rPr>
                <a:t>           lags         by </a:t>
              </a:r>
              <a:r>
                <a:rPr lang="en-GB">
                  <a:cs typeface="Times New Roman" pitchFamily="18" charset="0"/>
                  <a:sym typeface="Symbol" pitchFamily="18" charset="2"/>
                </a:rPr>
                <a:t></a:t>
              </a:r>
              <a:r>
                <a:rPr lang="en-GB">
                  <a:cs typeface="Times New Roman" pitchFamily="18" charset="0"/>
                </a:rPr>
                <a:t> </a:t>
              </a:r>
              <a:endParaRPr lang="en-GB"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13348" name="Object 40"/>
            <p:cNvGraphicFramePr>
              <a:graphicFrameLocks noChangeAspect="1"/>
            </p:cNvGraphicFramePr>
            <p:nvPr/>
          </p:nvGraphicFramePr>
          <p:xfrm>
            <a:off x="469" y="2745"/>
            <a:ext cx="21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" name="Equation" r:id="rId5" imgW="190417" imgH="253890" progId="Equation.3">
                    <p:embed/>
                  </p:oleObj>
                </mc:Choice>
                <mc:Fallback>
                  <p:oleObj name="Equation" r:id="rId5" imgW="190417" imgH="25389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" y="2745"/>
                          <a:ext cx="218" cy="410"/>
                        </a:xfrm>
                        <a:prstGeom prst="rect">
                          <a:avLst/>
                        </a:prstGeom>
                        <a:solidFill>
                          <a:srgbClr val="FF99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9" name="Object 41"/>
            <p:cNvGraphicFramePr>
              <a:graphicFrameLocks noChangeAspect="1"/>
            </p:cNvGraphicFramePr>
            <p:nvPr/>
          </p:nvGraphicFramePr>
          <p:xfrm>
            <a:off x="1303" y="2796"/>
            <a:ext cx="17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2" name="Equation" r:id="rId7" imgW="126890" imgH="190335" progId="Equation.3">
                    <p:embed/>
                  </p:oleObj>
                </mc:Choice>
                <mc:Fallback>
                  <p:oleObj name="Equation" r:id="rId7" imgW="126890" imgH="19033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2796"/>
                          <a:ext cx="178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55" name="Group 47"/>
          <p:cNvGrpSpPr>
            <a:grpSpLocks/>
          </p:cNvGrpSpPr>
          <p:nvPr/>
        </p:nvGrpSpPr>
        <p:grpSpPr bwMode="auto">
          <a:xfrm>
            <a:off x="5368925" y="1254125"/>
            <a:ext cx="3021013" cy="2797175"/>
            <a:chOff x="1823" y="176"/>
            <a:chExt cx="1903" cy="1618"/>
          </a:xfrm>
        </p:grpSpPr>
        <p:grpSp>
          <p:nvGrpSpPr>
            <p:cNvPr id="13335" name="Group 46"/>
            <p:cNvGrpSpPr>
              <a:grpSpLocks/>
            </p:cNvGrpSpPr>
            <p:nvPr/>
          </p:nvGrpSpPr>
          <p:grpSpPr bwMode="auto">
            <a:xfrm>
              <a:off x="1823" y="176"/>
              <a:ext cx="1903" cy="1618"/>
              <a:chOff x="1823" y="176"/>
              <a:chExt cx="1903" cy="1618"/>
            </a:xfrm>
          </p:grpSpPr>
          <p:grpSp>
            <p:nvGrpSpPr>
              <p:cNvPr id="13337" name="Group 45"/>
              <p:cNvGrpSpPr>
                <a:grpSpLocks/>
              </p:cNvGrpSpPr>
              <p:nvPr/>
            </p:nvGrpSpPr>
            <p:grpSpPr bwMode="auto">
              <a:xfrm>
                <a:off x="1823" y="528"/>
                <a:ext cx="1575" cy="1266"/>
                <a:chOff x="1823" y="528"/>
                <a:chExt cx="1575" cy="1266"/>
              </a:xfrm>
            </p:grpSpPr>
            <p:sp>
              <p:nvSpPr>
                <p:cNvPr id="1334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108" y="528"/>
                  <a:ext cx="365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US">
                      <a:solidFill>
                        <a:schemeClr val="accent2"/>
                      </a:solidFill>
                      <a:sym typeface="Symbol" pitchFamily="18" charset="2"/>
                    </a:rPr>
                    <a:t></a:t>
                  </a: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34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823" y="568"/>
                  <a:ext cx="1575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44" name="Line 11"/>
                <p:cNvSpPr>
                  <a:spLocks noChangeShapeType="1"/>
                </p:cNvSpPr>
                <p:nvPr/>
              </p:nvSpPr>
              <p:spPr bwMode="auto">
                <a:xfrm>
                  <a:off x="1831" y="568"/>
                  <a:ext cx="32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45" name="Line 12"/>
                <p:cNvSpPr>
                  <a:spLocks noChangeShapeType="1"/>
                </p:cNvSpPr>
                <p:nvPr/>
              </p:nvSpPr>
              <p:spPr bwMode="auto">
                <a:xfrm>
                  <a:off x="3384" y="576"/>
                  <a:ext cx="0" cy="1218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46" name="Line 13"/>
                <p:cNvSpPr>
                  <a:spLocks noChangeShapeType="1"/>
                </p:cNvSpPr>
                <p:nvPr/>
              </p:nvSpPr>
              <p:spPr bwMode="auto">
                <a:xfrm>
                  <a:off x="1832" y="568"/>
                  <a:ext cx="1557" cy="1218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aphicFrame>
            <p:nvGraphicFramePr>
              <p:cNvPr id="13338" name="Object 28"/>
              <p:cNvGraphicFramePr>
                <a:graphicFrameLocks noChangeAspect="1"/>
              </p:cNvGraphicFramePr>
              <p:nvPr/>
            </p:nvGraphicFramePr>
            <p:xfrm>
              <a:off x="2562" y="176"/>
              <a:ext cx="335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23" name="Equation" r:id="rId9" imgW="190500" imgH="228600" progId="Equation.3">
                      <p:embed/>
                    </p:oleObj>
                  </mc:Choice>
                  <mc:Fallback>
                    <p:oleObj name="Equation" r:id="rId9" imgW="190500" imgH="2286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176"/>
                            <a:ext cx="335" cy="368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9" name="Object 29"/>
              <p:cNvGraphicFramePr>
                <a:graphicFrameLocks noChangeAspect="1"/>
              </p:cNvGraphicFramePr>
              <p:nvPr/>
            </p:nvGraphicFramePr>
            <p:xfrm>
              <a:off x="1941" y="271"/>
              <a:ext cx="206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24" name="Equation" r:id="rId11" imgW="126890" imgH="190335" progId="Equation.3">
                      <p:embed/>
                    </p:oleObj>
                  </mc:Choice>
                  <mc:Fallback>
                    <p:oleObj name="Equation" r:id="rId11" imgW="126890" imgH="190335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1" y="271"/>
                            <a:ext cx="206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33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0" name="Object 30"/>
              <p:cNvGraphicFramePr>
                <a:graphicFrameLocks noChangeAspect="1"/>
              </p:cNvGraphicFramePr>
              <p:nvPr/>
            </p:nvGraphicFramePr>
            <p:xfrm>
              <a:off x="3426" y="1025"/>
              <a:ext cx="300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25" name="Equation" r:id="rId13" imgW="190417" imgH="241195" progId="Equation.3">
                      <p:embed/>
                    </p:oleObj>
                  </mc:Choice>
                  <mc:Fallback>
                    <p:oleObj name="Equation" r:id="rId13" imgW="190417" imgH="241195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6" y="1025"/>
                            <a:ext cx="300" cy="332"/>
                          </a:xfrm>
                          <a:prstGeom prst="rect">
                            <a:avLst/>
                          </a:prstGeom>
                          <a:solidFill>
                            <a:srgbClr val="CCFFCC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1" name="Object 38"/>
              <p:cNvGraphicFramePr>
                <a:graphicFrameLocks noChangeAspect="1"/>
              </p:cNvGraphicFramePr>
              <p:nvPr/>
            </p:nvGraphicFramePr>
            <p:xfrm>
              <a:off x="2309" y="1162"/>
              <a:ext cx="307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26" name="Equation" r:id="rId15" imgW="190417" imgH="253890" progId="Equation.3">
                      <p:embed/>
                    </p:oleObj>
                  </mc:Choice>
                  <mc:Fallback>
                    <p:oleObj name="Equation" r:id="rId15" imgW="190417" imgH="25389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9" y="1162"/>
                            <a:ext cx="307" cy="411"/>
                          </a:xfrm>
                          <a:prstGeom prst="rect">
                            <a:avLst/>
                          </a:prstGeom>
                          <a:solidFill>
                            <a:srgbClr val="FF9966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36" name="Freeform 43"/>
            <p:cNvSpPr>
              <a:spLocks/>
            </p:cNvSpPr>
            <p:nvPr/>
          </p:nvSpPr>
          <p:spPr bwMode="auto">
            <a:xfrm>
              <a:off x="2058" y="585"/>
              <a:ext cx="94" cy="156"/>
            </a:xfrm>
            <a:custGeom>
              <a:avLst/>
              <a:gdLst>
                <a:gd name="T0" fmla="*/ 9 w 94"/>
                <a:gd name="T1" fmla="*/ 0 h 156"/>
                <a:gd name="T2" fmla="*/ 92 w 94"/>
                <a:gd name="T3" fmla="*/ 92 h 156"/>
                <a:gd name="T4" fmla="*/ 0 w 94"/>
                <a:gd name="T5" fmla="*/ 156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" h="156">
                  <a:moveTo>
                    <a:pt x="9" y="0"/>
                  </a:moveTo>
                  <a:cubicBezTo>
                    <a:pt x="51" y="33"/>
                    <a:pt x="94" y="66"/>
                    <a:pt x="92" y="92"/>
                  </a:cubicBezTo>
                  <a:cubicBezTo>
                    <a:pt x="90" y="118"/>
                    <a:pt x="45" y="137"/>
                    <a:pt x="0" y="1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1171575" y="1789113"/>
            <a:ext cx="2359025" cy="19732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1168400" y="1306513"/>
            <a:ext cx="2668588" cy="584200"/>
            <a:chOff x="742" y="293"/>
            <a:chExt cx="1681" cy="368"/>
          </a:xfrm>
        </p:grpSpPr>
        <p:sp>
          <p:nvSpPr>
            <p:cNvPr id="13333" name="Line 6"/>
            <p:cNvSpPr>
              <a:spLocks noChangeShapeType="1"/>
            </p:cNvSpPr>
            <p:nvPr/>
          </p:nvSpPr>
          <p:spPr bwMode="auto">
            <a:xfrm flipV="1">
              <a:off x="742" y="597"/>
              <a:ext cx="134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aphicFrame>
          <p:nvGraphicFramePr>
            <p:cNvPr id="13334" name="Object 11"/>
            <p:cNvGraphicFramePr>
              <a:graphicFrameLocks noChangeAspect="1"/>
            </p:cNvGraphicFramePr>
            <p:nvPr/>
          </p:nvGraphicFramePr>
          <p:xfrm>
            <a:off x="2116" y="293"/>
            <a:ext cx="307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7" name="Equation" r:id="rId17" imgW="190500" imgH="228600" progId="Equation.3">
                    <p:embed/>
                  </p:oleObj>
                </mc:Choice>
                <mc:Fallback>
                  <p:oleObj name="Equation" r:id="rId17" imgW="1905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293"/>
                          <a:ext cx="307" cy="36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20" name="Group 20"/>
          <p:cNvGrpSpPr>
            <a:grpSpLocks/>
          </p:cNvGrpSpPr>
          <p:nvPr/>
        </p:nvGrpSpPr>
        <p:grpSpPr bwMode="auto">
          <a:xfrm>
            <a:off x="1168400" y="1166813"/>
            <a:ext cx="449263" cy="622300"/>
            <a:chOff x="742" y="205"/>
            <a:chExt cx="283" cy="392"/>
          </a:xfrm>
        </p:grpSpPr>
        <p:sp>
          <p:nvSpPr>
            <p:cNvPr id="13331" name="Line 8"/>
            <p:cNvSpPr>
              <a:spLocks noChangeShapeType="1"/>
            </p:cNvSpPr>
            <p:nvPr/>
          </p:nvSpPr>
          <p:spPr bwMode="auto">
            <a:xfrm>
              <a:off x="742" y="597"/>
              <a:ext cx="2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aphicFrame>
          <p:nvGraphicFramePr>
            <p:cNvPr id="13332" name="Object 12"/>
            <p:cNvGraphicFramePr>
              <a:graphicFrameLocks noChangeAspect="1"/>
            </p:cNvGraphicFramePr>
            <p:nvPr/>
          </p:nvGraphicFramePr>
          <p:xfrm>
            <a:off x="795" y="205"/>
            <a:ext cx="18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8" name="Equation" r:id="rId18" imgW="126890" imgH="190335" progId="Equation.3">
                    <p:embed/>
                  </p:oleObj>
                </mc:Choice>
                <mc:Fallback>
                  <p:oleObj name="Equation" r:id="rId18" imgW="126890" imgH="19033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205"/>
                          <a:ext cx="18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22" name="Group 22"/>
          <p:cNvGrpSpPr>
            <a:grpSpLocks/>
          </p:cNvGrpSpPr>
          <p:nvPr/>
        </p:nvGrpSpPr>
        <p:grpSpPr bwMode="auto">
          <a:xfrm>
            <a:off x="1000125" y="1789113"/>
            <a:ext cx="436563" cy="2560637"/>
            <a:chOff x="636" y="597"/>
            <a:chExt cx="275" cy="1613"/>
          </a:xfrm>
        </p:grpSpPr>
        <p:sp>
          <p:nvSpPr>
            <p:cNvPr id="13329" name="Line 9"/>
            <p:cNvSpPr>
              <a:spLocks noChangeShapeType="1"/>
            </p:cNvSpPr>
            <p:nvPr/>
          </p:nvSpPr>
          <p:spPr bwMode="auto">
            <a:xfrm>
              <a:off x="744" y="597"/>
              <a:ext cx="0" cy="124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aphicFrame>
          <p:nvGraphicFramePr>
            <p:cNvPr id="13330" name="Object 13"/>
            <p:cNvGraphicFramePr>
              <a:graphicFrameLocks noChangeAspect="1"/>
            </p:cNvGraphicFramePr>
            <p:nvPr/>
          </p:nvGraphicFramePr>
          <p:xfrm>
            <a:off x="636" y="1878"/>
            <a:ext cx="27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9" name="Equation" r:id="rId19" imgW="190417" imgH="241195" progId="Equation.3">
                    <p:embed/>
                  </p:oleObj>
                </mc:Choice>
                <mc:Fallback>
                  <p:oleObj name="Equation" r:id="rId19" imgW="190417" imgH="24119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1878"/>
                          <a:ext cx="275" cy="332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23" name="Group 23"/>
          <p:cNvGrpSpPr>
            <a:grpSpLocks/>
          </p:cNvGrpSpPr>
          <p:nvPr/>
        </p:nvGrpSpPr>
        <p:grpSpPr bwMode="auto">
          <a:xfrm>
            <a:off x="1611313" y="1830388"/>
            <a:ext cx="615950" cy="473075"/>
            <a:chOff x="1021" y="623"/>
            <a:chExt cx="388" cy="298"/>
          </a:xfrm>
        </p:grpSpPr>
        <p:sp>
          <p:nvSpPr>
            <p:cNvPr id="13327" name="Text Box 7"/>
            <p:cNvSpPr txBox="1">
              <a:spLocks noChangeArrowheads="1"/>
            </p:cNvSpPr>
            <p:nvPr/>
          </p:nvSpPr>
          <p:spPr bwMode="auto">
            <a:xfrm>
              <a:off x="1215" y="623"/>
              <a:ext cx="19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solidFill>
                    <a:schemeClr val="accent2"/>
                  </a:solidFill>
                  <a:sym typeface="Symbol" pitchFamily="18" charset="2"/>
                </a:rPr>
                <a:t>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8" name="Freeform 15"/>
            <p:cNvSpPr>
              <a:spLocks/>
            </p:cNvSpPr>
            <p:nvPr/>
          </p:nvSpPr>
          <p:spPr bwMode="auto">
            <a:xfrm rot="3239751">
              <a:off x="1032" y="648"/>
              <a:ext cx="202" cy="224"/>
            </a:xfrm>
            <a:custGeom>
              <a:avLst/>
              <a:gdLst>
                <a:gd name="T0" fmla="*/ 0 w 137"/>
                <a:gd name="T1" fmla="*/ 0 h 156"/>
                <a:gd name="T2" fmla="*/ 560 w 137"/>
                <a:gd name="T3" fmla="*/ 118 h 156"/>
                <a:gd name="T4" fmla="*/ 519 w 137"/>
                <a:gd name="T5" fmla="*/ 663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7" h="156">
                  <a:moveTo>
                    <a:pt x="0" y="0"/>
                  </a:moveTo>
                  <a:cubicBezTo>
                    <a:pt x="50" y="1"/>
                    <a:pt x="101" y="2"/>
                    <a:pt x="119" y="28"/>
                  </a:cubicBezTo>
                  <a:cubicBezTo>
                    <a:pt x="137" y="54"/>
                    <a:pt x="112" y="135"/>
                    <a:pt x="110" y="156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76817" name="Group 17"/>
          <p:cNvGrpSpPr>
            <a:grpSpLocks noChangeAspect="1"/>
          </p:cNvGrpSpPr>
          <p:nvPr/>
        </p:nvGrpSpPr>
        <p:grpSpPr bwMode="auto">
          <a:xfrm>
            <a:off x="3573463" y="3563938"/>
            <a:ext cx="438150" cy="487362"/>
            <a:chOff x="2257" y="1715"/>
            <a:chExt cx="276" cy="307"/>
          </a:xfrm>
        </p:grpSpPr>
        <p:sp>
          <p:nvSpPr>
            <p:cNvPr id="1332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2257" y="1715"/>
              <a:ext cx="266" cy="30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5" name="Line 18"/>
            <p:cNvSpPr>
              <a:spLocks noChangeShapeType="1"/>
            </p:cNvSpPr>
            <p:nvPr/>
          </p:nvSpPr>
          <p:spPr bwMode="auto">
            <a:xfrm>
              <a:off x="2323" y="1775"/>
              <a:ext cx="14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6" name="Rectangle 19"/>
            <p:cNvSpPr>
              <a:spLocks noChangeArrowheads="1"/>
            </p:cNvSpPr>
            <p:nvPr/>
          </p:nvSpPr>
          <p:spPr bwMode="auto">
            <a:xfrm>
              <a:off x="2323" y="1762"/>
              <a:ext cx="21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/>
                <a:t>V</a:t>
              </a:r>
              <a:r>
                <a:rPr lang="en-GB" baseline="-25000"/>
                <a:t>S</a:t>
              </a:r>
            </a:p>
          </p:txBody>
        </p:sp>
      </p:grp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Diagram of a Series RC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311150" y="1674813"/>
            <a:ext cx="83581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63538" indent="-363538" algn="l" eaLnBrk="1" hangingPunct="1"/>
            <a:r>
              <a:rPr lang="en-GB" i="1" dirty="0">
                <a:cs typeface="Times New Roman" pitchFamily="18" charset="0"/>
              </a:rPr>
              <a:t>1.  </a:t>
            </a:r>
            <a:r>
              <a:rPr lang="en-GB" sz="2800" i="1" dirty="0">
                <a:cs typeface="Times New Roman" pitchFamily="18" charset="0"/>
              </a:rPr>
              <a:t>Impedance diagram and </a:t>
            </a:r>
            <a:r>
              <a:rPr lang="en-GB" sz="2800" i="1" dirty="0" err="1">
                <a:cs typeface="Times New Roman" pitchFamily="18" charset="0"/>
              </a:rPr>
              <a:t>phasor</a:t>
            </a:r>
            <a:r>
              <a:rPr lang="en-GB" sz="2800" i="1" dirty="0">
                <a:cs typeface="Times New Roman" pitchFamily="18" charset="0"/>
              </a:rPr>
              <a:t> diagram are similar and  are related by I </a:t>
            </a:r>
            <a:r>
              <a:rPr lang="en-US" sz="2800" i="1" dirty="0">
                <a:cs typeface="Times New Roman" pitchFamily="18" charset="0"/>
              </a:rPr>
              <a:t> since </a:t>
            </a:r>
            <a:r>
              <a:rPr lang="en-US" sz="2800" i="1" dirty="0">
                <a:solidFill>
                  <a:srgbClr val="FF3300"/>
                </a:solidFill>
                <a:cs typeface="Times New Roman" pitchFamily="18" charset="0"/>
              </a:rPr>
              <a:t>t</a:t>
            </a:r>
            <a:r>
              <a:rPr lang="en-GB" sz="2800" i="1" dirty="0">
                <a:solidFill>
                  <a:srgbClr val="FF3300"/>
                </a:solidFill>
              </a:rPr>
              <a:t>he impedance diagram when multiplied with the circuit current becomes the </a:t>
            </a:r>
            <a:r>
              <a:rPr lang="en-GB" sz="2800" i="1" dirty="0" err="1">
                <a:solidFill>
                  <a:srgbClr val="FF3300"/>
                </a:solidFill>
              </a:rPr>
              <a:t>phasor</a:t>
            </a:r>
            <a:r>
              <a:rPr lang="en-GB" sz="2800" i="1" dirty="0">
                <a:solidFill>
                  <a:srgbClr val="FF3300"/>
                </a:solidFill>
              </a:rPr>
              <a:t> diagram.</a:t>
            </a:r>
            <a:r>
              <a:rPr lang="en-GB" sz="2800" dirty="0">
                <a:solidFill>
                  <a:srgbClr val="FF3300"/>
                </a:solidFill>
              </a:rPr>
              <a:t> 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560763" y="5356225"/>
          <a:ext cx="28638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3" imgW="926698" imgH="253890" progId="Equation.3">
                  <p:embed/>
                </p:oleObj>
              </mc:Choice>
              <mc:Fallback>
                <p:oleObj name="Equation" r:id="rId3" imgW="926698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5356225"/>
                        <a:ext cx="28638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311150" y="3736975"/>
            <a:ext cx="83581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63538" indent="-363538" algn="l" eaLnBrk="1" hangingPunct="1">
              <a:lnSpc>
                <a:spcPct val="150000"/>
              </a:lnSpc>
            </a:pPr>
            <a:r>
              <a:rPr lang="en-GB" i="1" dirty="0"/>
              <a:t>2.  </a:t>
            </a:r>
            <a:r>
              <a:rPr lang="en-GB" sz="2800" i="1" dirty="0"/>
              <a:t>The </a:t>
            </a:r>
            <a:r>
              <a:rPr lang="en-GB" sz="2800" i="1" dirty="0">
                <a:solidFill>
                  <a:srgbClr val="FF3300"/>
                </a:solidFill>
              </a:rPr>
              <a:t>phase of the circuit impedance</a:t>
            </a:r>
            <a:r>
              <a:rPr lang="en-GB" sz="2800" i="1" dirty="0"/>
              <a:t> and </a:t>
            </a:r>
            <a:r>
              <a:rPr lang="en-GB" sz="2800" i="1" dirty="0">
                <a:solidFill>
                  <a:schemeClr val="accent2"/>
                </a:solidFill>
              </a:rPr>
              <a:t>the phase of the applied voltage</a:t>
            </a:r>
            <a:r>
              <a:rPr lang="en-GB" sz="2800" i="1" dirty="0"/>
              <a:t> is the same: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Relationship between Impedance Diagram and </a:t>
            </a:r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Diagram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79450" y="4743450"/>
            <a:ext cx="699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GB" dirty="0">
                <a:cs typeface="Times New Roman" pitchFamily="18" charset="0"/>
              </a:rPr>
              <a:t>4.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Draw </a:t>
            </a:r>
            <a:r>
              <a:rPr lang="en-GB" dirty="0" err="1">
                <a:cs typeface="Times New Roman" pitchFamily="18" charset="0"/>
              </a:rPr>
              <a:t>phasor</a:t>
            </a:r>
            <a:r>
              <a:rPr lang="en-GB" dirty="0">
                <a:cs typeface="Times New Roman" pitchFamily="18" charset="0"/>
              </a:rPr>
              <a:t> &amp; impedance diagrams if </a:t>
            </a:r>
            <a:r>
              <a:rPr lang="en-GB" i="1" dirty="0">
                <a:cs typeface="Times New Roman" pitchFamily="18" charset="0"/>
              </a:rPr>
              <a:t>necessary</a:t>
            </a:r>
            <a:r>
              <a:rPr lang="en-GB" dirty="0"/>
              <a:t> </a:t>
            </a:r>
          </a:p>
        </p:txBody>
      </p:sp>
      <p:graphicFrame>
        <p:nvGraphicFramePr>
          <p:cNvPr id="1536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636624"/>
              </p:ext>
            </p:extLst>
          </p:nvPr>
        </p:nvGraphicFramePr>
        <p:xfrm>
          <a:off x="679450" y="1914979"/>
          <a:ext cx="66516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3" imgW="2654300" imgH="241300" progId="Equation.3">
                  <p:embed/>
                </p:oleObj>
              </mc:Choice>
              <mc:Fallback>
                <p:oleObj name="Equation" r:id="rId3" imgW="26543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914979"/>
                        <a:ext cx="66516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03435"/>
              </p:ext>
            </p:extLst>
          </p:nvPr>
        </p:nvGraphicFramePr>
        <p:xfrm>
          <a:off x="679450" y="2689225"/>
          <a:ext cx="6184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5" imgW="2324100" imgH="431800" progId="Equation.3">
                  <p:embed/>
                </p:oleObj>
              </mc:Choice>
              <mc:Fallback>
                <p:oleObj name="Equation" r:id="rId5" imgW="23241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689225"/>
                        <a:ext cx="61849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220093"/>
              </p:ext>
            </p:extLst>
          </p:nvPr>
        </p:nvGraphicFramePr>
        <p:xfrm>
          <a:off x="679450" y="3846966"/>
          <a:ext cx="67119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7" imgW="2247900" imgH="241300" progId="Equation.3">
                  <p:embed/>
                </p:oleObj>
              </mc:Choice>
              <mc:Fallback>
                <p:oleObj name="Equation" r:id="rId7" imgW="22479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846966"/>
                        <a:ext cx="67119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Analysis Procedure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369888" y="296863"/>
            <a:ext cx="8599487" cy="598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74625" indent="3175" algn="l">
              <a:spcBef>
                <a:spcPct val="50000"/>
              </a:spcBef>
            </a:pPr>
            <a:r>
              <a:rPr lang="en-GB" sz="3200" b="1" dirty="0">
                <a:solidFill>
                  <a:srgbClr val="0000FF"/>
                </a:solidFill>
              </a:rPr>
              <a:t>E</a:t>
            </a:r>
            <a:r>
              <a:rPr lang="en-US" sz="3200" b="1" dirty="0">
                <a:solidFill>
                  <a:srgbClr val="0000FF"/>
                </a:solidFill>
              </a:rPr>
              <a:t>XAMPLE</a:t>
            </a:r>
            <a:r>
              <a:rPr lang="en-GB" sz="3200" b="1" dirty="0">
                <a:solidFill>
                  <a:srgbClr val="0000FF"/>
                </a:solidFill>
              </a:rPr>
              <a:t> 15-2</a:t>
            </a:r>
          </a:p>
          <a:p>
            <a:pPr marL="174625" indent="3175" algn="l">
              <a:spcBef>
                <a:spcPct val="20000"/>
              </a:spcBef>
            </a:pPr>
            <a:r>
              <a:rPr lang="en-GB" sz="3200" dirty="0"/>
              <a:t>A 10 V, 1.5 </a:t>
            </a:r>
            <a:r>
              <a:rPr lang="en-US" sz="3200" dirty="0"/>
              <a:t>k</a:t>
            </a:r>
            <a:r>
              <a:rPr lang="en-GB" sz="3200" dirty="0"/>
              <a:t>Hz </a:t>
            </a:r>
            <a:r>
              <a:rPr lang="en-US" sz="3200" dirty="0"/>
              <a:t>AC</a:t>
            </a:r>
            <a:r>
              <a:rPr lang="en-GB" sz="3200" dirty="0"/>
              <a:t> voltage source is connected to a series RC circuit</a:t>
            </a:r>
            <a:r>
              <a:rPr lang="en-US" sz="3200" dirty="0"/>
              <a:t> where</a:t>
            </a:r>
            <a:r>
              <a:rPr lang="en-GB" sz="3200" dirty="0"/>
              <a:t> R=2.2</a:t>
            </a:r>
            <a:r>
              <a:rPr lang="en-US" sz="3200" dirty="0"/>
              <a:t>k</a:t>
            </a:r>
            <a:r>
              <a:rPr lang="en-GB" sz="3200" dirty="0">
                <a:sym typeface="Symbol" pitchFamily="18" charset="2"/>
              </a:rPr>
              <a:t> </a:t>
            </a:r>
            <a:r>
              <a:rPr lang="en-US" sz="3200" dirty="0">
                <a:sym typeface="Symbol" pitchFamily="18" charset="2"/>
              </a:rPr>
              <a:t>&amp;</a:t>
            </a:r>
            <a:r>
              <a:rPr lang="en-GB" sz="3200" dirty="0">
                <a:sym typeface="Symbol" pitchFamily="18" charset="2"/>
              </a:rPr>
              <a:t> C=0.02 F. Assume</a:t>
            </a:r>
            <a:r>
              <a:rPr lang="en-GB" sz="3200" b="1" dirty="0">
                <a:sym typeface="Symbol" pitchFamily="18" charset="2"/>
              </a:rPr>
              <a:t> </a:t>
            </a:r>
          </a:p>
          <a:p>
            <a:pPr marL="688975" indent="-514350" algn="l">
              <a:spcBef>
                <a:spcPct val="50000"/>
              </a:spcBef>
              <a:buFont typeface="+mj-lt"/>
              <a:buAutoNum type="alphaLcParenR"/>
            </a:pPr>
            <a:r>
              <a:rPr lang="en-GB" sz="2800" dirty="0" smtClean="0">
                <a:sym typeface="Symbol" pitchFamily="18" charset="2"/>
              </a:rPr>
              <a:t>Draw </a:t>
            </a:r>
            <a:r>
              <a:rPr lang="en-GB" sz="2800" dirty="0">
                <a:sym typeface="Symbol" pitchFamily="18" charset="2"/>
              </a:rPr>
              <a:t>the </a:t>
            </a:r>
            <a:r>
              <a:rPr lang="en-GB" sz="2800" dirty="0" err="1">
                <a:sym typeface="Symbol" pitchFamily="18" charset="2"/>
              </a:rPr>
              <a:t>phasor</a:t>
            </a:r>
            <a:r>
              <a:rPr lang="en-GB" sz="2800" dirty="0">
                <a:sym typeface="Symbol" pitchFamily="18" charset="2"/>
              </a:rPr>
              <a:t> domain schematic diagram.</a:t>
            </a:r>
          </a:p>
          <a:p>
            <a:pPr marL="688975" indent="-514350" algn="l">
              <a:spcBef>
                <a:spcPct val="50000"/>
              </a:spcBef>
              <a:buFont typeface="+mj-lt"/>
              <a:buAutoNum type="alphaLcParenR"/>
            </a:pPr>
            <a:r>
              <a:rPr lang="en-GB" sz="2800" dirty="0" smtClean="0">
                <a:sym typeface="Symbol" pitchFamily="18" charset="2"/>
              </a:rPr>
              <a:t>Draw </a:t>
            </a:r>
            <a:r>
              <a:rPr lang="en-GB" sz="2800" dirty="0">
                <a:sym typeface="Symbol" pitchFamily="18" charset="2"/>
              </a:rPr>
              <a:t>the impedance </a:t>
            </a:r>
            <a:r>
              <a:rPr lang="en-GB" sz="2800" dirty="0" smtClean="0">
                <a:sym typeface="Symbol" pitchFamily="18" charset="2"/>
              </a:rPr>
              <a:t>diagram.</a:t>
            </a:r>
          </a:p>
          <a:p>
            <a:pPr marL="688975" indent="-514350" algn="l">
              <a:spcBef>
                <a:spcPct val="50000"/>
              </a:spcBef>
              <a:buFont typeface="+mj-lt"/>
              <a:buAutoNum type="alphaLcParenR"/>
            </a:pPr>
            <a:r>
              <a:rPr lang="en-GB" sz="2800" dirty="0" smtClean="0"/>
              <a:t>Draw </a:t>
            </a:r>
            <a:r>
              <a:rPr lang="en-GB" sz="2800" dirty="0"/>
              <a:t>the </a:t>
            </a:r>
            <a:r>
              <a:rPr lang="en-GB" sz="2800" dirty="0" err="1"/>
              <a:t>phasor</a:t>
            </a:r>
            <a:r>
              <a:rPr lang="en-GB" sz="2800" dirty="0"/>
              <a:t> </a:t>
            </a:r>
            <a:r>
              <a:rPr lang="en-GB" sz="2800" dirty="0" smtClean="0"/>
              <a:t>diagram.</a:t>
            </a:r>
          </a:p>
          <a:p>
            <a:pPr marL="688975" indent="-514350" algn="l">
              <a:spcBef>
                <a:spcPct val="50000"/>
              </a:spcBef>
              <a:buFont typeface="+mj-lt"/>
              <a:buAutoNum type="alphaLcParenR"/>
            </a:pPr>
            <a:r>
              <a:rPr lang="en-GB" sz="2800" dirty="0" smtClean="0"/>
              <a:t>Write </a:t>
            </a:r>
            <a:r>
              <a:rPr lang="en-GB" sz="2800" dirty="0"/>
              <a:t>down the time domain sinusoidal expression of the source voltage and the circuit current.</a:t>
            </a:r>
          </a:p>
          <a:p>
            <a:pPr marL="174625" indent="3175" algn="l" eaLnBrk="1" hangingPunct="1">
              <a:spcBef>
                <a:spcPct val="20000"/>
              </a:spcBef>
              <a:buFontTx/>
              <a:buChar char="•"/>
            </a:pPr>
            <a:endParaRPr lang="en-GB" sz="3200" dirty="0"/>
          </a:p>
        </p:txBody>
      </p:sp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2760663" y="1897063"/>
          <a:ext cx="1616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3" imgW="685800" imgH="254000" progId="Equation.3">
                  <p:embed/>
                </p:oleObj>
              </mc:Choice>
              <mc:Fallback>
                <p:oleObj name="Equation" r:id="rId3" imgW="685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1897063"/>
                        <a:ext cx="16160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47763" y="428625"/>
            <a:ext cx="146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b="1"/>
              <a:t>Solution: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590675" y="1160463"/>
          <a:ext cx="5524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Equation" r:id="rId3" imgW="2679700" imgH="419100" progId="Equation.3">
                  <p:embed/>
                </p:oleObj>
              </mc:Choice>
              <mc:Fallback>
                <p:oleObj name="Equation" r:id="rId3" imgW="2679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1160463"/>
                        <a:ext cx="5524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83" name="Group 71"/>
          <p:cNvGrpSpPr>
            <a:grpSpLocks/>
          </p:cNvGrpSpPr>
          <p:nvPr/>
        </p:nvGrpSpPr>
        <p:grpSpPr bwMode="auto">
          <a:xfrm>
            <a:off x="1816100" y="2024063"/>
            <a:ext cx="5665788" cy="4289425"/>
            <a:chOff x="1144" y="1275"/>
            <a:chExt cx="3569" cy="2702"/>
          </a:xfrm>
        </p:grpSpPr>
        <p:grpSp>
          <p:nvGrpSpPr>
            <p:cNvPr id="17413" name="Group 68"/>
            <p:cNvGrpSpPr>
              <a:grpSpLocks/>
            </p:cNvGrpSpPr>
            <p:nvPr/>
          </p:nvGrpSpPr>
          <p:grpSpPr bwMode="auto">
            <a:xfrm>
              <a:off x="1144" y="1275"/>
              <a:ext cx="3569" cy="2197"/>
              <a:chOff x="1200" y="1720"/>
              <a:chExt cx="3569" cy="2197"/>
            </a:xfrm>
          </p:grpSpPr>
          <p:sp>
            <p:nvSpPr>
              <p:cNvPr id="17415" name="Line 5"/>
              <p:cNvSpPr>
                <a:spLocks noChangeShapeType="1"/>
              </p:cNvSpPr>
              <p:nvPr/>
            </p:nvSpPr>
            <p:spPr bwMode="auto">
              <a:xfrm>
                <a:off x="1628" y="3087"/>
                <a:ext cx="0" cy="8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7416" name="Group 67"/>
              <p:cNvGrpSpPr>
                <a:grpSpLocks/>
              </p:cNvGrpSpPr>
              <p:nvPr/>
            </p:nvGrpSpPr>
            <p:grpSpPr bwMode="auto">
              <a:xfrm>
                <a:off x="1200" y="1720"/>
                <a:ext cx="3569" cy="2197"/>
                <a:chOff x="1110" y="1720"/>
                <a:chExt cx="3569" cy="2197"/>
              </a:xfrm>
            </p:grpSpPr>
            <p:sp>
              <p:nvSpPr>
                <p:cNvPr id="1741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739" y="3009"/>
                  <a:ext cx="23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17418" name="Group 66"/>
                <p:cNvGrpSpPr>
                  <a:grpSpLocks/>
                </p:cNvGrpSpPr>
                <p:nvPr/>
              </p:nvGrpSpPr>
              <p:grpSpPr bwMode="auto">
                <a:xfrm>
                  <a:off x="1110" y="1720"/>
                  <a:ext cx="3569" cy="2197"/>
                  <a:chOff x="1110" y="1720"/>
                  <a:chExt cx="3569" cy="2197"/>
                </a:xfrm>
              </p:grpSpPr>
              <p:grpSp>
                <p:nvGrpSpPr>
                  <p:cNvPr id="17419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385" y="2028"/>
                    <a:ext cx="3294" cy="1889"/>
                    <a:chOff x="1385" y="2028"/>
                    <a:chExt cx="3294" cy="1889"/>
                  </a:xfrm>
                </p:grpSpPr>
                <p:sp>
                  <p:nvSpPr>
                    <p:cNvPr id="17424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5" y="2768"/>
                      <a:ext cx="313" cy="32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2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444" y="2866"/>
                      <a:ext cx="228" cy="132"/>
                    </a:xfrm>
                    <a:custGeom>
                      <a:avLst/>
                      <a:gdLst>
                        <a:gd name="T0" fmla="*/ 0 w 684"/>
                        <a:gd name="T1" fmla="*/ 1 h 531"/>
                        <a:gd name="T2" fmla="*/ 2 w 684"/>
                        <a:gd name="T3" fmla="*/ 0 h 531"/>
                        <a:gd name="T4" fmla="*/ 5 w 684"/>
                        <a:gd name="T5" fmla="*/ 1 h 531"/>
                        <a:gd name="T6" fmla="*/ 7 w 684"/>
                        <a:gd name="T7" fmla="*/ 2 h 531"/>
                        <a:gd name="T8" fmla="*/ 8 w 684"/>
                        <a:gd name="T9" fmla="*/ 1 h 53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684" h="531">
                          <a:moveTo>
                            <a:pt x="0" y="294"/>
                          </a:moveTo>
                          <a:cubicBezTo>
                            <a:pt x="52" y="147"/>
                            <a:pt x="105" y="0"/>
                            <a:pt x="171" y="9"/>
                          </a:cubicBezTo>
                          <a:cubicBezTo>
                            <a:pt x="237" y="18"/>
                            <a:pt x="333" y="266"/>
                            <a:pt x="399" y="351"/>
                          </a:cubicBezTo>
                          <a:cubicBezTo>
                            <a:pt x="465" y="436"/>
                            <a:pt x="523" y="531"/>
                            <a:pt x="570" y="522"/>
                          </a:cubicBezTo>
                          <a:cubicBezTo>
                            <a:pt x="617" y="513"/>
                            <a:pt x="656" y="341"/>
                            <a:pt x="684" y="294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26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5" y="3530"/>
                      <a:ext cx="0" cy="38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17427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94" y="2039"/>
                      <a:ext cx="298" cy="949"/>
                      <a:chOff x="3294" y="2039"/>
                      <a:chExt cx="298" cy="949"/>
                    </a:xfrm>
                  </p:grpSpPr>
                  <p:grpSp>
                    <p:nvGrpSpPr>
                      <p:cNvPr id="17441" name="Group 12"/>
                      <p:cNvGrpSpPr>
                        <a:grpSpLocks/>
                      </p:cNvGrpSpPr>
                      <p:nvPr/>
                    </p:nvGrpSpPr>
                    <p:grpSpPr bwMode="auto">
                      <a:xfrm rot="-5400000">
                        <a:off x="3028" y="2424"/>
                        <a:ext cx="830" cy="298"/>
                        <a:chOff x="9576" y="2907"/>
                        <a:chExt cx="2223" cy="798"/>
                      </a:xfrm>
                    </p:grpSpPr>
                    <p:sp>
                      <p:nvSpPr>
                        <p:cNvPr id="17443" name="Line 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76" y="3363"/>
                          <a:ext cx="399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7444" name="Line 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975" y="2907"/>
                          <a:ext cx="228" cy="45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7445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203" y="2907"/>
                          <a:ext cx="456" cy="798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7446" name="Line 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659" y="2907"/>
                          <a:ext cx="456" cy="798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7447" name="Line 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115" y="2907"/>
                          <a:ext cx="456" cy="798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7448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571" y="3249"/>
                          <a:ext cx="228" cy="45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</p:grpSp>
                  <p:sp>
                    <p:nvSpPr>
                      <p:cNvPr id="17442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367" y="2103"/>
                        <a:ext cx="12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1742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7" y="2028"/>
                      <a:ext cx="1900" cy="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29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37" y="3893"/>
                      <a:ext cx="1916" cy="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3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7" y="2028"/>
                      <a:ext cx="0" cy="72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3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0" y="2037"/>
                      <a:ext cx="48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32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4" y="2028"/>
                      <a:ext cx="0" cy="34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3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4" y="2715"/>
                      <a:ext cx="0" cy="29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34" name="Line 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4" y="2998"/>
                      <a:ext cx="0" cy="30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35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4" y="3658"/>
                      <a:ext cx="0" cy="24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36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18" y="2382"/>
                      <a:ext cx="1061" cy="3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/>
                        <a:t>R=2.2 k</a:t>
                      </a:r>
                      <a:r>
                        <a:rPr lang="en-US">
                          <a:sym typeface="Symbol" pitchFamily="18" charset="2"/>
                        </a:rPr>
                        <a:t></a:t>
                      </a:r>
                      <a:endParaRPr lang="en-US"/>
                    </a:p>
                  </p:txBody>
                </p:sp>
                <p:sp>
                  <p:nvSpPr>
                    <p:cNvPr id="17437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4" y="3306"/>
                      <a:ext cx="923" cy="3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/>
                        <a:t>-j5.3 k</a:t>
                      </a:r>
                      <a:r>
                        <a:rPr lang="en-US">
                          <a:sym typeface="Symbol" pitchFamily="18" charset="2"/>
                        </a:rPr>
                        <a:t></a:t>
                      </a:r>
                      <a:r>
                        <a:rPr lang="en-US"/>
                        <a:t> </a:t>
                      </a:r>
                    </a:p>
                  </p:txBody>
                </p:sp>
                <p:sp>
                  <p:nvSpPr>
                    <p:cNvPr id="17438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30" y="3427"/>
                      <a:ext cx="254" cy="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39" name="Line 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30" y="3523"/>
                      <a:ext cx="262" cy="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40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3" y="2969"/>
                      <a:ext cx="0" cy="45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aphicFrame>
                <p:nvGraphicFramePr>
                  <p:cNvPr id="17420" name="Object 46"/>
                  <p:cNvGraphicFramePr>
                    <a:graphicFrameLocks noChangeAspect="1"/>
                  </p:cNvGraphicFramePr>
                  <p:nvPr/>
                </p:nvGraphicFramePr>
                <p:xfrm>
                  <a:off x="1110" y="2808"/>
                  <a:ext cx="255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85" name="Equation" r:id="rId5" imgW="215619" imgH="215619" progId="Equation.3">
                          <p:embed/>
                        </p:oleObj>
                      </mc:Choice>
                      <mc:Fallback>
                        <p:oleObj name="Equation" r:id="rId5" imgW="215619" imgH="215619" progId="Equation.3">
                          <p:embed/>
                          <p:pic>
                            <p:nvPicPr>
                              <p:cNvPr id="0" name="Object 4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10" y="2808"/>
                                <a:ext cx="255" cy="28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21" name="Object 47"/>
                  <p:cNvGraphicFramePr>
                    <a:graphicFrameLocks noChangeAspect="1"/>
                  </p:cNvGraphicFramePr>
                  <p:nvPr/>
                </p:nvGraphicFramePr>
                <p:xfrm>
                  <a:off x="2266" y="1720"/>
                  <a:ext cx="187" cy="2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86" name="Equation" r:id="rId7" imgW="126890" imgH="190335" progId="Equation.3">
                          <p:embed/>
                        </p:oleObj>
                      </mc:Choice>
                      <mc:Fallback>
                        <p:oleObj name="Equation" r:id="rId7" imgW="126890" imgH="190335" progId="Equation.3">
                          <p:embed/>
                          <p:pic>
                            <p:nvPicPr>
                              <p:cNvPr id="0" name="Object 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" y="1720"/>
                                <a:ext cx="187" cy="28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22" name="Object 48"/>
                  <p:cNvGraphicFramePr>
                    <a:graphicFrameLocks noChangeAspect="1"/>
                  </p:cNvGraphicFramePr>
                  <p:nvPr/>
                </p:nvGraphicFramePr>
                <p:xfrm>
                  <a:off x="2741" y="2370"/>
                  <a:ext cx="265" cy="3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87" name="Equation" r:id="rId9" imgW="190500" imgH="228600" progId="Equation.3">
                          <p:embed/>
                        </p:oleObj>
                      </mc:Choice>
                      <mc:Fallback>
                        <p:oleObj name="Equation" r:id="rId9" imgW="190500" imgH="228600" progId="Equation.3">
                          <p:embed/>
                          <p:pic>
                            <p:nvPicPr>
                              <p:cNvPr id="0" name="Object 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41" y="2370"/>
                                <a:ext cx="265" cy="3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23" name="Object 49"/>
                  <p:cNvGraphicFramePr>
                    <a:graphicFrameLocks noChangeAspect="1"/>
                  </p:cNvGraphicFramePr>
                  <p:nvPr/>
                </p:nvGraphicFramePr>
                <p:xfrm>
                  <a:off x="2758" y="3327"/>
                  <a:ext cx="252" cy="3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88" name="Equation" r:id="rId11" imgW="190417" imgH="241195" progId="Equation.3">
                          <p:embed/>
                        </p:oleObj>
                      </mc:Choice>
                      <mc:Fallback>
                        <p:oleObj name="Equation" r:id="rId11" imgW="190417" imgH="241195" progId="Equation.3">
                          <p:embed/>
                          <p:pic>
                            <p:nvPicPr>
                              <p:cNvPr id="0" name="Object 4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58" y="3327"/>
                                <a:ext cx="252" cy="3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17414" name="Rectangle 70"/>
            <p:cNvSpPr>
              <a:spLocks noChangeArrowheads="1"/>
            </p:cNvSpPr>
            <p:nvPr/>
          </p:nvSpPr>
          <p:spPr bwMode="auto">
            <a:xfrm>
              <a:off x="1369" y="3689"/>
              <a:ext cx="27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sym typeface="Symbol" pitchFamily="18" charset="2"/>
                </a:rPr>
                <a:t>phasor domain schematic diagram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9"/>
          <p:cNvGrpSpPr>
            <a:grpSpLocks/>
          </p:cNvGrpSpPr>
          <p:nvPr/>
        </p:nvGrpSpPr>
        <p:grpSpPr bwMode="auto">
          <a:xfrm>
            <a:off x="655638" y="633413"/>
            <a:ext cx="5567362" cy="498475"/>
            <a:chOff x="641" y="642"/>
            <a:chExt cx="3507" cy="314"/>
          </a:xfrm>
        </p:grpSpPr>
        <p:sp>
          <p:nvSpPr>
            <p:cNvPr id="18449" name="Text Box 24"/>
            <p:cNvSpPr txBox="1">
              <a:spLocks noChangeArrowheads="1"/>
            </p:cNvSpPr>
            <p:nvPr/>
          </p:nvSpPr>
          <p:spPr bwMode="auto">
            <a:xfrm>
              <a:off x="641" y="657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/>
            </a:p>
          </p:txBody>
        </p:sp>
        <p:graphicFrame>
          <p:nvGraphicFramePr>
            <p:cNvPr id="18450" name="Object 27"/>
            <p:cNvGraphicFramePr>
              <a:graphicFrameLocks noChangeAspect="1"/>
            </p:cNvGraphicFramePr>
            <p:nvPr/>
          </p:nvGraphicFramePr>
          <p:xfrm>
            <a:off x="945" y="642"/>
            <a:ext cx="320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9" name="Equation" r:id="rId3" imgW="2057400" imgH="241300" progId="Equation.3">
                    <p:embed/>
                  </p:oleObj>
                </mc:Choice>
                <mc:Fallback>
                  <p:oleObj name="Equation" r:id="rId3" imgW="2057400" imgH="2413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642"/>
                          <a:ext cx="320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97" name="Group 53"/>
          <p:cNvGrpSpPr>
            <a:grpSpLocks/>
          </p:cNvGrpSpPr>
          <p:nvPr/>
        </p:nvGrpSpPr>
        <p:grpSpPr bwMode="auto">
          <a:xfrm>
            <a:off x="835025" y="1289050"/>
            <a:ext cx="7669213" cy="1570038"/>
            <a:chOff x="526" y="812"/>
            <a:chExt cx="4831" cy="989"/>
          </a:xfrm>
        </p:grpSpPr>
        <p:graphicFrame>
          <p:nvGraphicFramePr>
            <p:cNvPr id="18446" name="Object 7"/>
            <p:cNvGraphicFramePr>
              <a:graphicFrameLocks noChangeAspect="1"/>
            </p:cNvGraphicFramePr>
            <p:nvPr/>
          </p:nvGraphicFramePr>
          <p:xfrm>
            <a:off x="2657" y="812"/>
            <a:ext cx="2700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0" name="Equation" r:id="rId5" imgW="1892300" imgH="393700" progId="Equation.3">
                    <p:embed/>
                  </p:oleObj>
                </mc:Choice>
                <mc:Fallback>
                  <p:oleObj name="Equation" r:id="rId5" imgW="1892300" imgH="393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812"/>
                          <a:ext cx="2700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34"/>
            <p:cNvGraphicFramePr>
              <a:graphicFrameLocks noChangeAspect="1"/>
            </p:cNvGraphicFramePr>
            <p:nvPr/>
          </p:nvGraphicFramePr>
          <p:xfrm>
            <a:off x="2826" y="1483"/>
            <a:ext cx="230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1" name="Equation" r:id="rId7" imgW="1295400" imgH="228600" progId="Equation.3">
                    <p:embed/>
                  </p:oleObj>
                </mc:Choice>
                <mc:Fallback>
                  <p:oleObj name="Equation" r:id="rId7" imgW="129540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6" y="1483"/>
                          <a:ext cx="230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Text Box 37"/>
            <p:cNvSpPr txBox="1">
              <a:spLocks noChangeArrowheads="1"/>
            </p:cNvSpPr>
            <p:nvPr/>
          </p:nvSpPr>
          <p:spPr bwMode="auto">
            <a:xfrm>
              <a:off x="526" y="986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GB">
                  <a:solidFill>
                    <a:schemeClr val="accent2"/>
                  </a:solidFill>
                </a:rPr>
                <a:t>Convert to polar form :</a:t>
              </a:r>
            </a:p>
          </p:txBody>
        </p:sp>
      </p:grpSp>
      <p:grpSp>
        <p:nvGrpSpPr>
          <p:cNvPr id="31803" name="Group 59"/>
          <p:cNvGrpSpPr>
            <a:grpSpLocks/>
          </p:cNvGrpSpPr>
          <p:nvPr/>
        </p:nvGrpSpPr>
        <p:grpSpPr bwMode="auto">
          <a:xfrm>
            <a:off x="1227138" y="3092450"/>
            <a:ext cx="6999287" cy="3451225"/>
            <a:chOff x="773" y="1948"/>
            <a:chExt cx="4409" cy="2174"/>
          </a:xfrm>
        </p:grpSpPr>
        <p:sp>
          <p:nvSpPr>
            <p:cNvPr id="18437" name="Line 44"/>
            <p:cNvSpPr>
              <a:spLocks noChangeShapeType="1"/>
            </p:cNvSpPr>
            <p:nvPr/>
          </p:nvSpPr>
          <p:spPr bwMode="auto">
            <a:xfrm>
              <a:off x="2534" y="2414"/>
              <a:ext cx="0" cy="15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38" name="Line 45"/>
            <p:cNvSpPr>
              <a:spLocks noChangeShapeType="1"/>
            </p:cNvSpPr>
            <p:nvPr/>
          </p:nvSpPr>
          <p:spPr bwMode="auto">
            <a:xfrm flipV="1">
              <a:off x="2521" y="2409"/>
              <a:ext cx="152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39" name="Text Box 46"/>
            <p:cNvSpPr txBox="1">
              <a:spLocks noChangeArrowheads="1"/>
            </p:cNvSpPr>
            <p:nvPr/>
          </p:nvSpPr>
          <p:spPr bwMode="auto">
            <a:xfrm>
              <a:off x="3656" y="2092"/>
              <a:ext cx="88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/>
                <a:t>R=2.2k</a:t>
              </a:r>
              <a:r>
                <a:rPr lang="el-GR">
                  <a:cs typeface="Times New Roman" pitchFamily="18" charset="0"/>
                </a:rPr>
                <a:t>Ω</a:t>
              </a:r>
            </a:p>
          </p:txBody>
        </p:sp>
        <p:sp>
          <p:nvSpPr>
            <p:cNvPr id="18440" name="Text Box 47"/>
            <p:cNvSpPr txBox="1">
              <a:spLocks noChangeArrowheads="1"/>
            </p:cNvSpPr>
            <p:nvPr/>
          </p:nvSpPr>
          <p:spPr bwMode="auto">
            <a:xfrm>
              <a:off x="1421" y="3665"/>
              <a:ext cx="1134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/>
                <a:t>X</a:t>
              </a:r>
              <a:r>
                <a:rPr lang="en-US" baseline="-25000"/>
                <a:t>C</a:t>
              </a:r>
              <a:r>
                <a:rPr lang="en-US"/>
                <a:t>= 5.3k</a:t>
              </a:r>
              <a:r>
                <a:rPr lang="el-GR">
                  <a:cs typeface="Times New Roman" pitchFamily="18" charset="0"/>
                </a:rPr>
                <a:t>Ω</a:t>
              </a:r>
            </a:p>
          </p:txBody>
        </p:sp>
        <p:sp>
          <p:nvSpPr>
            <p:cNvPr id="18441" name="Text Box 48"/>
            <p:cNvSpPr txBox="1">
              <a:spLocks noChangeArrowheads="1"/>
            </p:cNvSpPr>
            <p:nvPr/>
          </p:nvSpPr>
          <p:spPr bwMode="auto">
            <a:xfrm>
              <a:off x="3186" y="2497"/>
              <a:ext cx="785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/>
                <a:t>-67.5</a:t>
              </a:r>
              <a:r>
                <a:rPr lang="en-US" baseline="30000"/>
                <a:t>o</a:t>
              </a:r>
              <a:endParaRPr lang="en-US"/>
            </a:p>
          </p:txBody>
        </p:sp>
        <p:sp>
          <p:nvSpPr>
            <p:cNvPr id="18442" name="Line 49"/>
            <p:cNvSpPr>
              <a:spLocks noChangeShapeType="1"/>
            </p:cNvSpPr>
            <p:nvPr/>
          </p:nvSpPr>
          <p:spPr bwMode="auto">
            <a:xfrm>
              <a:off x="2555" y="2414"/>
              <a:ext cx="1546" cy="15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aphicFrame>
          <p:nvGraphicFramePr>
            <p:cNvPr id="18443" name="Object 50"/>
            <p:cNvGraphicFramePr>
              <a:graphicFrameLocks noChangeAspect="1"/>
            </p:cNvGraphicFramePr>
            <p:nvPr/>
          </p:nvGraphicFramePr>
          <p:xfrm>
            <a:off x="4136" y="3673"/>
            <a:ext cx="104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2" name="Equation" r:id="rId9" imgW="748975" imgH="177723" progId="Equation.3">
                    <p:embed/>
                  </p:oleObj>
                </mc:Choice>
                <mc:Fallback>
                  <p:oleObj name="Equation" r:id="rId9" imgW="748975" imgH="177723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3673"/>
                          <a:ext cx="104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Arc 51"/>
            <p:cNvSpPr>
              <a:spLocks/>
            </p:cNvSpPr>
            <p:nvPr/>
          </p:nvSpPr>
          <p:spPr bwMode="auto">
            <a:xfrm rot="901372">
              <a:off x="3083" y="2394"/>
              <a:ext cx="92" cy="514"/>
            </a:xfrm>
            <a:custGeom>
              <a:avLst/>
              <a:gdLst>
                <a:gd name="T0" fmla="*/ 0 w 21600"/>
                <a:gd name="T1" fmla="*/ 0 h 40066"/>
                <a:gd name="T2" fmla="*/ 0 w 21600"/>
                <a:gd name="T3" fmla="*/ 0 h 40066"/>
                <a:gd name="T4" fmla="*/ 0 w 21600"/>
                <a:gd name="T5" fmla="*/ 0 h 400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0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148"/>
                    <a:pt x="17659" y="36149"/>
                    <a:pt x="11205" y="40065"/>
                  </a:cubicBezTo>
                </a:path>
                <a:path w="21600" h="40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148"/>
                    <a:pt x="17659" y="36149"/>
                    <a:pt x="11205" y="4006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445" name="Rectangle 52"/>
            <p:cNvSpPr>
              <a:spLocks noChangeArrowheads="1"/>
            </p:cNvSpPr>
            <p:nvPr/>
          </p:nvSpPr>
          <p:spPr bwMode="auto">
            <a:xfrm>
              <a:off x="773" y="1948"/>
              <a:ext cx="1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chemeClr val="accent2"/>
                  </a:solidFill>
                </a:rPr>
                <a:t>Impedance Diagram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639763" y="2462213"/>
          <a:ext cx="8048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3" imgW="3022600" imgH="228600" progId="Equation.3">
                  <p:embed/>
                </p:oleObj>
              </mc:Choice>
              <mc:Fallback>
                <p:oleObj name="Equation" r:id="rId3" imgW="30226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462213"/>
                        <a:ext cx="80486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16"/>
          <p:cNvGraphicFramePr>
            <a:graphicFrameLocks noChangeAspect="1"/>
          </p:cNvGraphicFramePr>
          <p:nvPr/>
        </p:nvGraphicFramePr>
        <p:xfrm>
          <a:off x="-4763" y="695325"/>
          <a:ext cx="7562851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5" imgW="2997200" imgH="469900" progId="Equation.3">
                  <p:embed/>
                </p:oleObj>
              </mc:Choice>
              <mc:Fallback>
                <p:oleObj name="Equation" r:id="rId5" imgW="2997200" imgH="46990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763" y="695325"/>
                        <a:ext cx="7562851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95" name="Object 127"/>
          <p:cNvGraphicFramePr>
            <a:graphicFrameLocks noChangeAspect="1"/>
          </p:cNvGraphicFramePr>
          <p:nvPr/>
        </p:nvGraphicFramePr>
        <p:xfrm>
          <a:off x="642938" y="3887788"/>
          <a:ext cx="76723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7" imgW="2730500" imgH="241300" progId="Equation.3">
                  <p:embed/>
                </p:oleObj>
              </mc:Choice>
              <mc:Fallback>
                <p:oleObj name="Equation" r:id="rId7" imgW="2730500" imgH="24130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887788"/>
                        <a:ext cx="76723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96" name="Object 128"/>
          <p:cNvGraphicFramePr>
            <a:graphicFrameLocks noChangeAspect="1"/>
          </p:cNvGraphicFramePr>
          <p:nvPr/>
        </p:nvGraphicFramePr>
        <p:xfrm>
          <a:off x="800100" y="5214938"/>
          <a:ext cx="36036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9" imgW="1282700" imgH="241300" progId="Equation.3">
                  <p:embed/>
                </p:oleObj>
              </mc:Choice>
              <mc:Fallback>
                <p:oleObj name="Equation" r:id="rId9" imgW="1282700" imgH="2413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214938"/>
                        <a:ext cx="36036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19" name="Object 27"/>
          <p:cNvGraphicFramePr>
            <a:graphicFrameLocks noChangeAspect="1"/>
          </p:cNvGraphicFramePr>
          <p:nvPr/>
        </p:nvGraphicFramePr>
        <p:xfrm>
          <a:off x="1004888" y="5024438"/>
          <a:ext cx="63579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6" name="Equation" r:id="rId3" imgW="2705100" imgH="266700" progId="Equation.3">
                  <p:embed/>
                </p:oleObj>
              </mc:Choice>
              <mc:Fallback>
                <p:oleObj name="Equation" r:id="rId3" imgW="2705100" imgH="266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024438"/>
                        <a:ext cx="635793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/>
          <p:cNvGraphicFramePr>
            <a:graphicFrameLocks noChangeAspect="1"/>
          </p:cNvGraphicFramePr>
          <p:nvPr/>
        </p:nvGraphicFramePr>
        <p:xfrm>
          <a:off x="1508125" y="5661025"/>
          <a:ext cx="73406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5" imgW="3124200" imgH="266700" progId="Equation.3">
                  <p:embed/>
                </p:oleObj>
              </mc:Choice>
              <mc:Fallback>
                <p:oleObj name="Equation" r:id="rId5" imgW="3124200" imgH="266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5661025"/>
                        <a:ext cx="73406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67"/>
          <p:cNvGrpSpPr>
            <a:grpSpLocks/>
          </p:cNvGrpSpPr>
          <p:nvPr/>
        </p:nvGrpSpPr>
        <p:grpSpPr bwMode="auto">
          <a:xfrm>
            <a:off x="2198688" y="354013"/>
            <a:ext cx="3598862" cy="4406900"/>
            <a:chOff x="1385" y="223"/>
            <a:chExt cx="2267" cy="2776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2236" y="2609"/>
              <a:ext cx="1416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u="sng"/>
                <a:t>Phasor Diagram</a:t>
              </a:r>
            </a:p>
            <a:p>
              <a:pPr algn="l"/>
              <a:endParaRPr lang="en-US"/>
            </a:p>
          </p:txBody>
        </p:sp>
        <p:grpSp>
          <p:nvGrpSpPr>
            <p:cNvPr id="20486" name="Group 66"/>
            <p:cNvGrpSpPr>
              <a:grpSpLocks/>
            </p:cNvGrpSpPr>
            <p:nvPr/>
          </p:nvGrpSpPr>
          <p:grpSpPr bwMode="auto">
            <a:xfrm>
              <a:off x="1385" y="223"/>
              <a:ext cx="1989" cy="2357"/>
              <a:chOff x="1385" y="223"/>
              <a:chExt cx="1989" cy="2357"/>
            </a:xfrm>
          </p:grpSpPr>
          <p:grpSp>
            <p:nvGrpSpPr>
              <p:cNvPr id="20487" name="Group 65"/>
              <p:cNvGrpSpPr>
                <a:grpSpLocks/>
              </p:cNvGrpSpPr>
              <p:nvPr/>
            </p:nvGrpSpPr>
            <p:grpSpPr bwMode="auto">
              <a:xfrm>
                <a:off x="1385" y="409"/>
                <a:ext cx="1699" cy="1828"/>
                <a:chOff x="1385" y="409"/>
                <a:chExt cx="1699" cy="1828"/>
              </a:xfrm>
            </p:grpSpPr>
            <p:grpSp>
              <p:nvGrpSpPr>
                <p:cNvPr id="20495" name="Group 64"/>
                <p:cNvGrpSpPr>
                  <a:grpSpLocks/>
                </p:cNvGrpSpPr>
                <p:nvPr/>
              </p:nvGrpSpPr>
              <p:grpSpPr bwMode="auto">
                <a:xfrm>
                  <a:off x="1385" y="409"/>
                  <a:ext cx="1699" cy="1828"/>
                  <a:chOff x="1385" y="409"/>
                  <a:chExt cx="1699" cy="1828"/>
                </a:xfrm>
              </p:grpSpPr>
              <p:sp>
                <p:nvSpPr>
                  <p:cNvPr id="2049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8" y="894"/>
                    <a:ext cx="626" cy="3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>
                        <a:solidFill>
                          <a:srgbClr val="006600"/>
                        </a:solidFill>
                      </a:rPr>
                      <a:t>-67.5</a:t>
                    </a:r>
                    <a:r>
                      <a:rPr lang="en-US" baseline="30000">
                        <a:solidFill>
                          <a:srgbClr val="006600"/>
                        </a:solidFill>
                      </a:rPr>
                      <a:t>o</a:t>
                    </a:r>
                    <a:endParaRPr lang="en-US">
                      <a:solidFill>
                        <a:srgbClr val="006600"/>
                      </a:solidFill>
                    </a:endParaRPr>
                  </a:p>
                </p:txBody>
              </p:sp>
              <p:sp>
                <p:nvSpPr>
                  <p:cNvPr id="20498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77" y="583"/>
                    <a:ext cx="5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049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5" y="1194"/>
                    <a:ext cx="605" cy="3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 sz="2000">
                        <a:solidFill>
                          <a:schemeClr val="accent2"/>
                        </a:solidFill>
                      </a:rPr>
                      <a:t>9.222V</a:t>
                    </a:r>
                  </a:p>
                </p:txBody>
              </p:sp>
              <p:sp>
                <p:nvSpPr>
                  <p:cNvPr id="2050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947" y="673"/>
                    <a:ext cx="98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A5002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0501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63" y="685"/>
                    <a:ext cx="0" cy="155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05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2" y="1482"/>
                    <a:ext cx="402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lang="en-GB" sz="2000"/>
                      <a:t>10V</a:t>
                    </a:r>
                  </a:p>
                </p:txBody>
              </p:sp>
              <p:sp>
                <p:nvSpPr>
                  <p:cNvPr id="20503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0" y="409"/>
                    <a:ext cx="594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lang="en-GB" sz="2000">
                        <a:solidFill>
                          <a:srgbClr val="CC3300"/>
                        </a:solidFill>
                      </a:rPr>
                      <a:t>3.838V</a:t>
                    </a:r>
                  </a:p>
                </p:txBody>
              </p:sp>
            </p:grpSp>
            <p:sp>
              <p:nvSpPr>
                <p:cNvPr id="20496" name="Line 49"/>
                <p:cNvSpPr>
                  <a:spLocks noChangeShapeType="1"/>
                </p:cNvSpPr>
                <p:nvPr/>
              </p:nvSpPr>
              <p:spPr bwMode="auto">
                <a:xfrm>
                  <a:off x="1977" y="673"/>
                  <a:ext cx="951" cy="15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0488" name="Group 63"/>
              <p:cNvGrpSpPr>
                <a:grpSpLocks/>
              </p:cNvGrpSpPr>
              <p:nvPr/>
            </p:nvGrpSpPr>
            <p:grpSpPr bwMode="auto">
              <a:xfrm>
                <a:off x="1785" y="223"/>
                <a:ext cx="1589" cy="2357"/>
                <a:chOff x="1785" y="223"/>
                <a:chExt cx="1589" cy="2357"/>
              </a:xfrm>
            </p:grpSpPr>
            <p:grpSp>
              <p:nvGrpSpPr>
                <p:cNvPr id="20489" name="Group 62"/>
                <p:cNvGrpSpPr>
                  <a:grpSpLocks/>
                </p:cNvGrpSpPr>
                <p:nvPr/>
              </p:nvGrpSpPr>
              <p:grpSpPr bwMode="auto">
                <a:xfrm>
                  <a:off x="1785" y="223"/>
                  <a:ext cx="1589" cy="2357"/>
                  <a:chOff x="1785" y="223"/>
                  <a:chExt cx="1589" cy="2357"/>
                </a:xfrm>
              </p:grpSpPr>
              <p:graphicFrame>
                <p:nvGraphicFramePr>
                  <p:cNvPr id="20491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3012" y="583"/>
                  <a:ext cx="341" cy="37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68" name="Equation" r:id="rId7" imgW="190500" imgH="228600" progId="Equation.3">
                          <p:embed/>
                        </p:oleObj>
                      </mc:Choice>
                      <mc:Fallback>
                        <p:oleObj name="Equation" r:id="rId7" imgW="190500" imgH="228600" progId="Equation.3">
                          <p:embed/>
                          <p:pic>
                            <p:nvPicPr>
                              <p:cNvPr id="0" name="Object 3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12" y="583"/>
                                <a:ext cx="341" cy="379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3300"/>
                              </a:solidFill>
                              <a:ln>
                                <a:noFill/>
                              </a:ln>
                              <a:effectLst/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492" name="Object 34"/>
                  <p:cNvGraphicFramePr>
                    <a:graphicFrameLocks noChangeAspect="1"/>
                  </p:cNvGraphicFramePr>
                  <p:nvPr/>
                </p:nvGraphicFramePr>
                <p:xfrm>
                  <a:off x="1785" y="2237"/>
                  <a:ext cx="364" cy="34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69" name="Equation" r:id="rId9" imgW="190417" imgH="241195" progId="Equation.3">
                          <p:embed/>
                        </p:oleObj>
                      </mc:Choice>
                      <mc:Fallback>
                        <p:oleObj name="Equation" r:id="rId9" imgW="190417" imgH="241195" progId="Equation.3">
                          <p:embed/>
                          <p:pic>
                            <p:nvPicPr>
                              <p:cNvPr id="0" name="Object 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85" y="2237"/>
                                <a:ext cx="364" cy="343"/>
                              </a:xfrm>
                              <a:prstGeom prst="rect">
                                <a:avLst/>
                              </a:prstGeom>
                              <a:solidFill>
                                <a:srgbClr val="3399FF"/>
                              </a:solidFill>
                              <a:ln>
                                <a:noFill/>
                              </a:ln>
                              <a:effectLst/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493" name="Object 35"/>
                  <p:cNvGraphicFramePr>
                    <a:graphicFrameLocks noChangeAspect="1"/>
                  </p:cNvGraphicFramePr>
                  <p:nvPr/>
                </p:nvGraphicFramePr>
                <p:xfrm>
                  <a:off x="3063" y="2045"/>
                  <a:ext cx="311" cy="3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70" name="Equation" r:id="rId11" imgW="190417" imgH="253890" progId="Equation.3">
                          <p:embed/>
                        </p:oleObj>
                      </mc:Choice>
                      <mc:Fallback>
                        <p:oleObj name="Equation" r:id="rId11" imgW="190417" imgH="253890" progId="Equation.3">
                          <p:embed/>
                          <p:pic>
                            <p:nvPicPr>
                              <p:cNvPr id="0" name="Object 3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63" y="2045"/>
                                <a:ext cx="311" cy="3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494" name="Object 36"/>
                  <p:cNvGraphicFramePr>
                    <a:graphicFrameLocks noChangeAspect="1"/>
                  </p:cNvGraphicFramePr>
                  <p:nvPr/>
                </p:nvGraphicFramePr>
                <p:xfrm>
                  <a:off x="2075" y="223"/>
                  <a:ext cx="238" cy="33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71" name="Equation" r:id="rId13" imgW="126890" imgH="190335" progId="Equation.3">
                          <p:embed/>
                        </p:oleObj>
                      </mc:Choice>
                      <mc:Fallback>
                        <p:oleObj name="Equation" r:id="rId13" imgW="126890" imgH="190335" progId="Equation.3">
                          <p:embed/>
                          <p:pic>
                            <p:nvPicPr>
                              <p:cNvPr id="0" name="Object 3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75" y="223"/>
                                <a:ext cx="238" cy="33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00"/>
                              </a:solidFill>
                              <a:ln>
                                <a:noFill/>
                              </a:ln>
                              <a:effectLst/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FFFF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0490" name="Arc 55"/>
                <p:cNvSpPr>
                  <a:spLocks/>
                </p:cNvSpPr>
                <p:nvPr/>
              </p:nvSpPr>
              <p:spPr bwMode="auto">
                <a:xfrm rot="1552947">
                  <a:off x="2102" y="661"/>
                  <a:ext cx="367" cy="427"/>
                </a:xfrm>
                <a:custGeom>
                  <a:avLst/>
                  <a:gdLst>
                    <a:gd name="T0" fmla="*/ 0 w 21600"/>
                    <a:gd name="T1" fmla="*/ 0 h 34347"/>
                    <a:gd name="T2" fmla="*/ 0 w 21600"/>
                    <a:gd name="T3" fmla="*/ 0 h 34347"/>
                    <a:gd name="T4" fmla="*/ 0 w 21600"/>
                    <a:gd name="T5" fmla="*/ 0 h 3434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4347" fill="none" extrusionOk="0">
                      <a:moveTo>
                        <a:pt x="7238" y="-1"/>
                      </a:moveTo>
                      <a:cubicBezTo>
                        <a:pt x="15848" y="3062"/>
                        <a:pt x="21600" y="11212"/>
                        <a:pt x="21600" y="20351"/>
                      </a:cubicBezTo>
                      <a:cubicBezTo>
                        <a:pt x="21600" y="25479"/>
                        <a:pt x="19775" y="30440"/>
                        <a:pt x="16452" y="34347"/>
                      </a:cubicBezTo>
                    </a:path>
                    <a:path w="21600" h="34347" stroke="0" extrusionOk="0">
                      <a:moveTo>
                        <a:pt x="7238" y="-1"/>
                      </a:moveTo>
                      <a:cubicBezTo>
                        <a:pt x="15848" y="3062"/>
                        <a:pt x="21600" y="11212"/>
                        <a:pt x="21600" y="20351"/>
                      </a:cubicBezTo>
                      <a:cubicBezTo>
                        <a:pt x="21600" y="25479"/>
                        <a:pt x="19775" y="30440"/>
                        <a:pt x="16452" y="34347"/>
                      </a:cubicBezTo>
                      <a:lnTo>
                        <a:pt x="0" y="20351"/>
                      </a:lnTo>
                      <a:lnTo>
                        <a:pt x="7238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36929"/>
            <a:ext cx="8172450" cy="363015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After completing Part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of this chapter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, you will be able to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Analyse a series RC 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circuit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Determine AC impedance of a series RC circuit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Understand the phase relationship between voltages and current in a series RC circuit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Draw impedance and </a:t>
            </a:r>
            <a:r>
              <a:rPr lang="en-GB" sz="2800" dirty="0" err="1" smtClean="0">
                <a:solidFill>
                  <a:schemeClr val="accent6">
                    <a:lumMod val="75000"/>
                  </a:schemeClr>
                </a:solidFill>
              </a:rPr>
              <a:t>phasor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 diagrams of a series RC circuit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C570E-01CB-4E8C-883C-45BCE55A2BA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8000" y="1671638"/>
            <a:ext cx="7772400" cy="617537"/>
          </a:xfrm>
        </p:spPr>
        <p:txBody>
          <a:bodyPr/>
          <a:lstStyle/>
          <a:p>
            <a:pPr eaLnBrk="1" hangingPunct="1"/>
            <a:r>
              <a:rPr lang="en-GB" sz="2800" smtClean="0"/>
              <a:t>The impedance of a series RC circuit is given by :</a:t>
            </a:r>
          </a:p>
        </p:txBody>
      </p:sp>
      <p:graphicFrame>
        <p:nvGraphicFramePr>
          <p:cNvPr id="104456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14400" y="2316163"/>
          <a:ext cx="47291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3" imgW="2019300" imgH="241300" progId="Equation.3">
                  <p:embed/>
                </p:oleObj>
              </mc:Choice>
              <mc:Fallback>
                <p:oleObj name="Equation" r:id="rId3" imgW="20193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16163"/>
                        <a:ext cx="4729163" cy="565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14400" y="3103563"/>
          <a:ext cx="6299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5" imgW="3009900" imgH="393700" progId="Equation.3">
                  <p:embed/>
                </p:oleObj>
              </mc:Choice>
              <mc:Fallback>
                <p:oleObj name="Equation" r:id="rId5" imgW="30099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03563"/>
                        <a:ext cx="6299200" cy="8239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508000" y="4362450"/>
            <a:ext cx="8185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dirty="0">
                <a:solidFill>
                  <a:srgbClr val="FF0000"/>
                </a:solidFill>
                <a:latin typeface="Arial Black" pitchFamily="34" charset="0"/>
              </a:rPr>
              <a:t>•	</a:t>
            </a:r>
            <a:r>
              <a:rPr lang="en-GB" sz="2800" dirty="0">
                <a:solidFill>
                  <a:srgbClr val="FF0000"/>
                </a:solidFill>
              </a:rPr>
              <a:t>In a series RC circuit, the circuit current leads the source voltage by a phase angle of </a:t>
            </a:r>
            <a:r>
              <a:rPr lang="el-GR" sz="2800" i="1" dirty="0" smtClean="0">
                <a:solidFill>
                  <a:srgbClr val="FF0000"/>
                </a:solidFill>
                <a:cs typeface="Times New Roman" pitchFamily="18" charset="0"/>
              </a:rPr>
              <a:t>ϕ</a:t>
            </a:r>
            <a:endParaRPr lang="el-GR" sz="2800" i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768916" y="3048405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</a:t>
            </a:r>
            <a:r>
              <a:rPr lang="en-GB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</a:t>
            </a: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 (Part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9113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mtClean="0"/>
              <a:t>The 3 main topics covered in this chapter :</a:t>
            </a:r>
          </a:p>
          <a:p>
            <a:pPr eaLnBrk="1" hangingPunct="1">
              <a:buFontTx/>
              <a:buNone/>
            </a:pPr>
            <a:endParaRPr lang="en-GB" sz="1800" smtClean="0"/>
          </a:p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Analysis of series RC circuits (Part 1)</a:t>
            </a:r>
          </a:p>
          <a:p>
            <a:pPr eaLnBrk="1" hangingPunct="1">
              <a:buFontTx/>
              <a:buNone/>
            </a:pPr>
            <a:endParaRPr lang="en-GB" sz="1800" smtClean="0"/>
          </a:p>
          <a:p>
            <a:pPr eaLnBrk="1" hangingPunct="1"/>
            <a:r>
              <a:rPr lang="en-GB" smtClean="0">
                <a:solidFill>
                  <a:srgbClr val="9900CC"/>
                </a:solidFill>
              </a:rPr>
              <a:t>Analysis of parallel RC circuits (Part 2)</a:t>
            </a:r>
          </a:p>
          <a:p>
            <a:pPr eaLnBrk="1" hangingPunct="1">
              <a:buFontTx/>
              <a:buNone/>
            </a:pPr>
            <a:endParaRPr lang="en-GB" sz="1800" smtClean="0"/>
          </a:p>
          <a:p>
            <a:pPr eaLnBrk="1" hangingPunct="1"/>
            <a:r>
              <a:rPr lang="en-GB" smtClean="0">
                <a:solidFill>
                  <a:srgbClr val="008000"/>
                </a:solidFill>
              </a:rPr>
              <a:t>Power and power factor in RC circuits (Part 2)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C570E-01CB-4E8C-883C-45BCE55A2BA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685800" y="1281113"/>
            <a:ext cx="75295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800" dirty="0" smtClean="0"/>
              <a:t>In </a:t>
            </a:r>
            <a:r>
              <a:rPr lang="en-GB" sz="2800" dirty="0"/>
              <a:t>an ac circuit, opposition to current flow is called </a:t>
            </a:r>
            <a:r>
              <a:rPr lang="en-GB" sz="2800" b="1" i="1" dirty="0"/>
              <a:t>impedance</a:t>
            </a:r>
            <a:r>
              <a:rPr lang="en-GB" sz="2800" dirty="0"/>
              <a:t>. Unit is ohm (</a:t>
            </a:r>
            <a:r>
              <a:rPr lang="el-GR" sz="2800" dirty="0">
                <a:cs typeface="Times New Roman" pitchFamily="18" charset="0"/>
              </a:rPr>
              <a:t>Ω</a:t>
            </a:r>
            <a:r>
              <a:rPr lang="en-GB" sz="2800" dirty="0"/>
              <a:t>)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2422525"/>
            <a:ext cx="640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GB" sz="2800" dirty="0">
                <a:sym typeface="Symbol" pitchFamily="18" charset="2"/>
              </a:rPr>
              <a:t> 	Impedance of resistor is R(real).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85800" y="3267075"/>
            <a:ext cx="70938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sym typeface="Symbol" pitchFamily="18" charset="2"/>
              </a:rPr>
              <a:t>  Impedance of capacitor is </a:t>
            </a:r>
            <a:r>
              <a:rPr lang="en-GB" sz="2800" dirty="0" smtClean="0">
                <a:sym typeface="Symbol" pitchFamily="18" charset="2"/>
              </a:rPr>
              <a:t>–</a:t>
            </a:r>
            <a:r>
              <a:rPr lang="en-GB" sz="2800" dirty="0" err="1" smtClean="0">
                <a:sym typeface="Symbol" pitchFamily="18" charset="2"/>
              </a:rPr>
              <a:t>jX</a:t>
            </a:r>
            <a:r>
              <a:rPr lang="en-GB" sz="2800" baseline="-25000" dirty="0" err="1" smtClean="0">
                <a:sym typeface="Symbol" pitchFamily="18" charset="2"/>
              </a:rPr>
              <a:t>C</a:t>
            </a:r>
            <a:r>
              <a:rPr lang="en-GB" sz="2800" baseline="-25000" dirty="0" smtClean="0">
                <a:sym typeface="Symbol" pitchFamily="18" charset="2"/>
              </a:rPr>
              <a:t> </a:t>
            </a:r>
            <a:r>
              <a:rPr lang="en-GB" sz="2800" dirty="0" smtClean="0">
                <a:sym typeface="Symbol" pitchFamily="18" charset="2"/>
              </a:rPr>
              <a:t>(</a:t>
            </a:r>
            <a:r>
              <a:rPr lang="en-GB" sz="2800" dirty="0">
                <a:sym typeface="Symbol" pitchFamily="18" charset="2"/>
              </a:rPr>
              <a:t>imaginary).</a:t>
            </a:r>
            <a:endParaRPr lang="en-GB" sz="2800" dirty="0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734457" y="5054600"/>
            <a:ext cx="604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dirty="0"/>
              <a:t>where X</a:t>
            </a:r>
            <a:r>
              <a:rPr lang="en-GB" baseline="-25000" dirty="0"/>
              <a:t>C </a:t>
            </a:r>
            <a:r>
              <a:rPr lang="en-GB" dirty="0"/>
              <a:t>is called the capacitive reactance.</a:t>
            </a:r>
            <a:endParaRPr lang="en-GB" dirty="0">
              <a:sym typeface="Symbol" pitchFamily="18" charset="2"/>
            </a:endParaRP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485913"/>
              </p:ext>
            </p:extLst>
          </p:nvPr>
        </p:nvGraphicFramePr>
        <p:xfrm>
          <a:off x="1179965" y="3935413"/>
          <a:ext cx="61055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3" imgW="2654300" imgH="419100" progId="Equation.3">
                  <p:embed/>
                </p:oleObj>
              </mc:Choice>
              <mc:Fallback>
                <p:oleObj name="Equation" r:id="rId3" imgW="26543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965" y="3935413"/>
                        <a:ext cx="6105525" cy="987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Revision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8" name="Group 30"/>
          <p:cNvGrpSpPr>
            <a:grpSpLocks/>
          </p:cNvGrpSpPr>
          <p:nvPr/>
        </p:nvGrpSpPr>
        <p:grpSpPr bwMode="auto">
          <a:xfrm>
            <a:off x="671513" y="2472758"/>
            <a:ext cx="8001000" cy="1084262"/>
            <a:chOff x="399" y="1865"/>
            <a:chExt cx="5040" cy="683"/>
          </a:xfrm>
        </p:grpSpPr>
        <p:sp>
          <p:nvSpPr>
            <p:cNvPr id="6157" name="Text Box 18"/>
            <p:cNvSpPr txBox="1">
              <a:spLocks noChangeArrowheads="1"/>
            </p:cNvSpPr>
            <p:nvPr/>
          </p:nvSpPr>
          <p:spPr bwMode="auto">
            <a:xfrm>
              <a:off x="399" y="1947"/>
              <a:ext cx="504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457200" indent="-457200" algn="l" eaLnBrk="1" hangingPunct="1">
                <a:spcBef>
                  <a:spcPct val="50000"/>
                </a:spcBef>
                <a:buFont typeface="Wingdings" pitchFamily="2" charset="2"/>
                <a:buChar char="q"/>
              </a:pPr>
              <a:r>
                <a:rPr lang="en-GB" sz="2800" dirty="0" smtClean="0"/>
                <a:t>Impedances </a:t>
              </a:r>
              <a:r>
                <a:rPr lang="en-GB" sz="2800" dirty="0"/>
                <a:t>in parallel, </a:t>
              </a:r>
            </a:p>
            <a:p>
              <a:pPr algn="l" eaLnBrk="1" hangingPunct="1">
                <a:spcBef>
                  <a:spcPct val="50000"/>
                </a:spcBef>
                <a:buFontTx/>
                <a:buChar char="•"/>
              </a:pPr>
              <a:endParaRPr lang="en-GB" sz="2800" baseline="-25000" dirty="0"/>
            </a:p>
          </p:txBody>
        </p:sp>
        <p:graphicFrame>
          <p:nvGraphicFramePr>
            <p:cNvPr id="615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7202875"/>
                </p:ext>
              </p:extLst>
            </p:nvPr>
          </p:nvGraphicFramePr>
          <p:xfrm>
            <a:off x="2934" y="1865"/>
            <a:ext cx="1704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" name="Equation" r:id="rId3" imgW="1600200" imgH="431800" progId="Equation.3">
                    <p:embed/>
                  </p:oleObj>
                </mc:Choice>
                <mc:Fallback>
                  <p:oleObj name="Equation" r:id="rId3" imgW="1600200" imgH="431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1865"/>
                          <a:ext cx="1704" cy="60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01" name="Group 33"/>
          <p:cNvGrpSpPr>
            <a:grpSpLocks/>
          </p:cNvGrpSpPr>
          <p:nvPr/>
        </p:nvGrpSpPr>
        <p:grpSpPr bwMode="auto">
          <a:xfrm>
            <a:off x="696119" y="3718719"/>
            <a:ext cx="8001000" cy="1227137"/>
            <a:chOff x="399" y="2916"/>
            <a:chExt cx="5040" cy="773"/>
          </a:xfrm>
        </p:grpSpPr>
        <p:sp>
          <p:nvSpPr>
            <p:cNvPr id="6155" name="Text Box 22"/>
            <p:cNvSpPr txBox="1">
              <a:spLocks noChangeArrowheads="1"/>
            </p:cNvSpPr>
            <p:nvPr/>
          </p:nvSpPr>
          <p:spPr bwMode="auto">
            <a:xfrm>
              <a:off x="399" y="3088"/>
              <a:ext cx="504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457200" indent="-457200" algn="l" eaLnBrk="1" hangingPunct="1">
                <a:spcBef>
                  <a:spcPct val="50000"/>
                </a:spcBef>
                <a:buFont typeface="Wingdings" pitchFamily="2" charset="2"/>
                <a:buChar char="q"/>
              </a:pPr>
              <a:r>
                <a:rPr lang="en-GB" sz="2800" dirty="0" smtClean="0"/>
                <a:t>2 </a:t>
              </a:r>
              <a:r>
                <a:rPr lang="en-GB" sz="2800" dirty="0"/>
                <a:t>impedances in parallel,  </a:t>
              </a:r>
            </a:p>
            <a:p>
              <a:pPr algn="l" eaLnBrk="1" hangingPunct="1">
                <a:spcBef>
                  <a:spcPct val="50000"/>
                </a:spcBef>
                <a:buFontTx/>
                <a:buChar char="•"/>
              </a:pPr>
              <a:endParaRPr lang="en-GB" sz="2800" baseline="-25000" dirty="0"/>
            </a:p>
          </p:txBody>
        </p:sp>
        <p:graphicFrame>
          <p:nvGraphicFramePr>
            <p:cNvPr id="615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918147"/>
                </p:ext>
              </p:extLst>
            </p:nvPr>
          </p:nvGraphicFramePr>
          <p:xfrm>
            <a:off x="2986" y="2916"/>
            <a:ext cx="2169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" name="Equation" r:id="rId5" imgW="825142" imgH="444307" progId="Equation.3">
                    <p:embed/>
                  </p:oleObj>
                </mc:Choice>
                <mc:Fallback>
                  <p:oleObj name="Equation" r:id="rId5" imgW="825142" imgH="44430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" y="2916"/>
                          <a:ext cx="2169" cy="68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8" name="Group 29"/>
          <p:cNvGrpSpPr>
            <a:grpSpLocks/>
          </p:cNvGrpSpPr>
          <p:nvPr/>
        </p:nvGrpSpPr>
        <p:grpSpPr bwMode="auto">
          <a:xfrm>
            <a:off x="633413" y="1600200"/>
            <a:ext cx="8001000" cy="523875"/>
            <a:chOff x="400" y="760"/>
            <a:chExt cx="5040" cy="330"/>
          </a:xfrm>
        </p:grpSpPr>
        <p:sp>
          <p:nvSpPr>
            <p:cNvPr id="6150" name="Text Box 16"/>
            <p:cNvSpPr txBox="1">
              <a:spLocks noChangeArrowheads="1"/>
            </p:cNvSpPr>
            <p:nvPr/>
          </p:nvSpPr>
          <p:spPr bwMode="auto">
            <a:xfrm>
              <a:off x="400" y="760"/>
              <a:ext cx="50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457200" indent="-457200" algn="l" eaLnBrk="1" hangingPunct="1">
                <a:spcBef>
                  <a:spcPct val="50000"/>
                </a:spcBef>
                <a:buFont typeface="Wingdings" pitchFamily="2" charset="2"/>
                <a:buChar char="q"/>
              </a:pPr>
              <a:r>
                <a:rPr lang="en-GB" sz="2800" dirty="0" smtClean="0"/>
                <a:t>Impedances </a:t>
              </a:r>
              <a:r>
                <a:rPr lang="en-GB" sz="2800" dirty="0"/>
                <a:t>in series, Z</a:t>
              </a:r>
              <a:r>
                <a:rPr lang="en-GB" sz="2800" baseline="-25000" dirty="0"/>
                <a:t>T </a:t>
              </a:r>
              <a:r>
                <a:rPr lang="en-GB" sz="2800" dirty="0"/>
                <a:t>= Z</a:t>
              </a:r>
              <a:r>
                <a:rPr lang="en-GB" sz="2800" baseline="-25000" dirty="0"/>
                <a:t>1 </a:t>
              </a:r>
              <a:r>
                <a:rPr lang="en-GB" sz="2800" dirty="0"/>
                <a:t>+Z</a:t>
              </a:r>
              <a:r>
                <a:rPr lang="en-GB" sz="2800" baseline="-25000" dirty="0"/>
                <a:t>2 </a:t>
              </a:r>
              <a:r>
                <a:rPr lang="en-GB" sz="2800" dirty="0"/>
                <a:t>+ …+Z</a:t>
              </a:r>
              <a:r>
                <a:rPr lang="en-GB" sz="2800" baseline="-25000" dirty="0"/>
                <a:t>n</a:t>
              </a:r>
            </a:p>
          </p:txBody>
        </p:sp>
        <p:sp>
          <p:nvSpPr>
            <p:cNvPr id="6151" name="Line 25"/>
            <p:cNvSpPr>
              <a:spLocks noChangeShapeType="1"/>
            </p:cNvSpPr>
            <p:nvPr/>
          </p:nvSpPr>
          <p:spPr bwMode="auto">
            <a:xfrm>
              <a:off x="3431" y="808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2" name="Line 26"/>
            <p:cNvSpPr>
              <a:spLocks noChangeShapeType="1"/>
            </p:cNvSpPr>
            <p:nvPr/>
          </p:nvSpPr>
          <p:spPr bwMode="auto">
            <a:xfrm>
              <a:off x="2728" y="808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3" name="Line 27"/>
            <p:cNvSpPr>
              <a:spLocks noChangeShapeType="1"/>
            </p:cNvSpPr>
            <p:nvPr/>
          </p:nvSpPr>
          <p:spPr bwMode="auto">
            <a:xfrm>
              <a:off x="4100" y="801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4" name="Line 28"/>
            <p:cNvSpPr>
              <a:spLocks noChangeShapeType="1"/>
            </p:cNvSpPr>
            <p:nvPr/>
          </p:nvSpPr>
          <p:spPr bwMode="auto">
            <a:xfrm>
              <a:off x="3090" y="808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203" name="AutoShape 35"/>
          <p:cNvSpPr>
            <a:spLocks noChangeArrowheads="1"/>
          </p:cNvSpPr>
          <p:nvPr/>
        </p:nvSpPr>
        <p:spPr bwMode="auto">
          <a:xfrm>
            <a:off x="873125" y="4187825"/>
            <a:ext cx="7646988" cy="2568575"/>
          </a:xfrm>
          <a:prstGeom prst="irregularSeal2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  <a:latin typeface="Arial Narrow" pitchFamily="34" charset="0"/>
              </a:rPr>
              <a:t>Remember, however, that we are dealing with complex Maths here!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Revision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490538" y="1265238"/>
            <a:ext cx="83051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GB" sz="2800" b="1" dirty="0"/>
              <a:t>Impedance of Series RC Circuit</a:t>
            </a:r>
            <a:endParaRPr lang="en-GB" sz="2800" dirty="0"/>
          </a:p>
          <a:p>
            <a:pPr algn="l"/>
            <a:r>
              <a:rPr lang="en-GB" sz="2800" dirty="0"/>
              <a:t>The total </a:t>
            </a:r>
            <a:r>
              <a:rPr lang="en-GB" sz="2800" dirty="0">
                <a:solidFill>
                  <a:srgbClr val="0000FF"/>
                </a:solidFill>
              </a:rPr>
              <a:t>impedance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of the series RC circuit shown is the sum of the impedance of the resistor and that of the capacitor.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762000" y="2943225"/>
            <a:ext cx="6616700" cy="3343275"/>
            <a:chOff x="453" y="911"/>
            <a:chExt cx="3859" cy="2018"/>
          </a:xfrm>
        </p:grpSpPr>
        <p:sp>
          <p:nvSpPr>
            <p:cNvPr id="7173" name="Line 7"/>
            <p:cNvSpPr>
              <a:spLocks noChangeShapeType="1"/>
            </p:cNvSpPr>
            <p:nvPr/>
          </p:nvSpPr>
          <p:spPr bwMode="auto">
            <a:xfrm>
              <a:off x="934" y="2177"/>
              <a:ext cx="0" cy="7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174" name="Group 8"/>
            <p:cNvGrpSpPr>
              <a:grpSpLocks/>
            </p:cNvGrpSpPr>
            <p:nvPr/>
          </p:nvGrpSpPr>
          <p:grpSpPr bwMode="auto">
            <a:xfrm>
              <a:off x="453" y="911"/>
              <a:ext cx="3859" cy="2018"/>
              <a:chOff x="453" y="911"/>
              <a:chExt cx="3859" cy="2018"/>
            </a:xfrm>
          </p:grpSpPr>
          <p:sp>
            <p:nvSpPr>
              <p:cNvPr id="7175" name="Line 9"/>
              <p:cNvSpPr>
                <a:spLocks noChangeShapeType="1"/>
              </p:cNvSpPr>
              <p:nvPr/>
            </p:nvSpPr>
            <p:spPr bwMode="auto">
              <a:xfrm>
                <a:off x="2134" y="2102"/>
                <a:ext cx="2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7176" name="Group 10"/>
              <p:cNvGrpSpPr>
                <a:grpSpLocks/>
              </p:cNvGrpSpPr>
              <p:nvPr/>
            </p:nvGrpSpPr>
            <p:grpSpPr bwMode="auto">
              <a:xfrm>
                <a:off x="453" y="911"/>
                <a:ext cx="3859" cy="2018"/>
                <a:chOff x="453" y="911"/>
                <a:chExt cx="3859" cy="2018"/>
              </a:xfrm>
            </p:grpSpPr>
            <p:grpSp>
              <p:nvGrpSpPr>
                <p:cNvPr id="7177" name="Group 11"/>
                <p:cNvGrpSpPr>
                  <a:grpSpLocks/>
                </p:cNvGrpSpPr>
                <p:nvPr/>
              </p:nvGrpSpPr>
              <p:grpSpPr bwMode="auto">
                <a:xfrm>
                  <a:off x="760" y="1189"/>
                  <a:ext cx="2560" cy="1740"/>
                  <a:chOff x="760" y="1189"/>
                  <a:chExt cx="2560" cy="1740"/>
                </a:xfrm>
              </p:grpSpPr>
              <p:sp>
                <p:nvSpPr>
                  <p:cNvPr id="718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760" y="1874"/>
                    <a:ext cx="348" cy="30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84" name="Freeform 13"/>
                  <p:cNvSpPr>
                    <a:spLocks/>
                  </p:cNvSpPr>
                  <p:nvPr/>
                </p:nvSpPr>
                <p:spPr bwMode="auto">
                  <a:xfrm>
                    <a:off x="822" y="1957"/>
                    <a:ext cx="224" cy="140"/>
                  </a:xfrm>
                  <a:custGeom>
                    <a:avLst/>
                    <a:gdLst>
                      <a:gd name="T0" fmla="*/ 0 w 684"/>
                      <a:gd name="T1" fmla="*/ 2 h 531"/>
                      <a:gd name="T2" fmla="*/ 2 w 684"/>
                      <a:gd name="T3" fmla="*/ 0 h 531"/>
                      <a:gd name="T4" fmla="*/ 5 w 684"/>
                      <a:gd name="T5" fmla="*/ 2 h 531"/>
                      <a:gd name="T6" fmla="*/ 7 w 684"/>
                      <a:gd name="T7" fmla="*/ 2 h 531"/>
                      <a:gd name="T8" fmla="*/ 8 w 684"/>
                      <a:gd name="T9" fmla="*/ 2 h 5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84" h="531">
                        <a:moveTo>
                          <a:pt x="0" y="294"/>
                        </a:moveTo>
                        <a:cubicBezTo>
                          <a:pt x="52" y="147"/>
                          <a:pt x="105" y="0"/>
                          <a:pt x="171" y="9"/>
                        </a:cubicBezTo>
                        <a:cubicBezTo>
                          <a:pt x="237" y="18"/>
                          <a:pt x="333" y="266"/>
                          <a:pt x="399" y="351"/>
                        </a:cubicBezTo>
                        <a:cubicBezTo>
                          <a:pt x="465" y="436"/>
                          <a:pt x="523" y="531"/>
                          <a:pt x="570" y="522"/>
                        </a:cubicBezTo>
                        <a:cubicBezTo>
                          <a:pt x="617" y="513"/>
                          <a:pt x="656" y="341"/>
                          <a:pt x="684" y="294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8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813" y="2587"/>
                    <a:ext cx="0" cy="3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grpSp>
                <p:nvGrpSpPr>
                  <p:cNvPr id="7186" name="Group 15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336" y="1485"/>
                    <a:ext cx="894" cy="301"/>
                    <a:chOff x="8550" y="1596"/>
                    <a:chExt cx="2565" cy="798"/>
                  </a:xfrm>
                </p:grpSpPr>
                <p:grpSp>
                  <p:nvGrpSpPr>
                    <p:cNvPr id="7199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50" y="1596"/>
                      <a:ext cx="2223" cy="798"/>
                      <a:chOff x="9576" y="2907"/>
                      <a:chExt cx="2223" cy="798"/>
                    </a:xfrm>
                  </p:grpSpPr>
                  <p:sp>
                    <p:nvSpPr>
                      <p:cNvPr id="7201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76" y="3363"/>
                        <a:ext cx="399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7202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975" y="2907"/>
                        <a:ext cx="228" cy="4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7203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203" y="2907"/>
                        <a:ext cx="456" cy="79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7204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0659" y="2907"/>
                        <a:ext cx="456" cy="79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7205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115" y="2907"/>
                        <a:ext cx="456" cy="79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7206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571" y="3249"/>
                        <a:ext cx="228" cy="4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7200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773" y="1938"/>
                      <a:ext cx="34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718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934" y="1191"/>
                    <a:ext cx="182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8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934" y="2921"/>
                    <a:ext cx="187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8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934" y="1191"/>
                    <a:ext cx="0" cy="68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9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320" y="1191"/>
                    <a:ext cx="47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91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30" y="1194"/>
                    <a:ext cx="0" cy="3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92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230" y="1874"/>
                    <a:ext cx="0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93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30" y="2087"/>
                    <a:ext cx="0" cy="30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9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230" y="2697"/>
                    <a:ext cx="0" cy="2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95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6" y="1518"/>
                    <a:ext cx="27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/>
                      <a:t>R</a:t>
                    </a:r>
                  </a:p>
                </p:txBody>
              </p:sp>
              <p:sp>
                <p:nvSpPr>
                  <p:cNvPr id="719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701" y="2475"/>
                    <a:ext cx="20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9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698" y="2580"/>
                    <a:ext cx="20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9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797" y="2083"/>
                    <a:ext cx="0" cy="4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aphicFrame>
              <p:nvGraphicFramePr>
                <p:cNvPr id="7178" name="Object 36"/>
                <p:cNvGraphicFramePr>
                  <a:graphicFrameLocks noChangeAspect="1"/>
                </p:cNvGraphicFramePr>
                <p:nvPr/>
              </p:nvGraphicFramePr>
              <p:xfrm>
                <a:off x="2900" y="2253"/>
                <a:ext cx="1412" cy="5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42" name="Equation" r:id="rId3" imgW="1117600" imgH="419100" progId="Equation.3">
                        <p:embed/>
                      </p:oleObj>
                    </mc:Choice>
                    <mc:Fallback>
                      <p:oleObj name="Equation" r:id="rId3" imgW="1117600" imgH="419100" progId="Equation.3">
                        <p:embed/>
                        <p:pic>
                          <p:nvPicPr>
                            <p:cNvPr id="0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00" y="2253"/>
                              <a:ext cx="1412" cy="5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99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79" name="Object 37"/>
                <p:cNvGraphicFramePr>
                  <a:graphicFrameLocks noChangeAspect="1"/>
                </p:cNvGraphicFramePr>
                <p:nvPr/>
              </p:nvGraphicFramePr>
              <p:xfrm>
                <a:off x="453" y="1820"/>
                <a:ext cx="285" cy="3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43" name="Equation" r:id="rId5" imgW="190417" imgH="253890" progId="Equation.3">
                        <p:embed/>
                      </p:oleObj>
                    </mc:Choice>
                    <mc:Fallback>
                      <p:oleObj name="Equation" r:id="rId5" imgW="190417" imgH="253890" progId="Equation.3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3" y="1820"/>
                              <a:ext cx="285" cy="3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80" name="Object 38"/>
                <p:cNvGraphicFramePr>
                  <a:graphicFrameLocks noChangeAspect="1"/>
                </p:cNvGraphicFramePr>
                <p:nvPr/>
              </p:nvGraphicFramePr>
              <p:xfrm>
                <a:off x="1509" y="911"/>
                <a:ext cx="189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44" name="Equation" r:id="rId7" imgW="126890" imgH="190335" progId="Equation.3">
                        <p:embed/>
                      </p:oleObj>
                    </mc:Choice>
                    <mc:Fallback>
                      <p:oleObj name="Equation" r:id="rId7" imgW="126890" imgH="190335" progId="Equation.3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09" y="911"/>
                              <a:ext cx="189" cy="2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81" name="Object 39"/>
                <p:cNvGraphicFramePr>
                  <a:graphicFrameLocks noChangeAspect="1"/>
                </p:cNvGraphicFramePr>
                <p:nvPr/>
              </p:nvGraphicFramePr>
              <p:xfrm>
                <a:off x="2128" y="1526"/>
                <a:ext cx="283" cy="3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45" name="Equation" r:id="rId9" imgW="190500" imgH="228600" progId="Equation.3">
                        <p:embed/>
                      </p:oleObj>
                    </mc:Choice>
                    <mc:Fallback>
                      <p:oleObj name="Equation" r:id="rId9" imgW="190500" imgH="228600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28" y="1526"/>
                              <a:ext cx="283" cy="3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82" name="Object 40"/>
                <p:cNvGraphicFramePr>
                  <a:graphicFrameLocks noChangeAspect="1"/>
                </p:cNvGraphicFramePr>
                <p:nvPr/>
              </p:nvGraphicFramePr>
              <p:xfrm>
                <a:off x="2128" y="2408"/>
                <a:ext cx="283" cy="3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46" name="Equation" r:id="rId11" imgW="190417" imgH="241195" progId="Equation.3">
                        <p:embed/>
                      </p:oleObj>
                    </mc:Choice>
                    <mc:Fallback>
                      <p:oleObj name="Equation" r:id="rId11" imgW="190417" imgH="241195" progId="Equation.3">
                        <p:embed/>
                        <p:pic>
                          <p:nvPicPr>
                            <p:cNvPr id="0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28" y="2408"/>
                              <a:ext cx="283" cy="3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15-1 Analysis of Series RC Circuits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1041400" y="3081338"/>
          <a:ext cx="62261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3" imgW="2590800" imgH="393700" progId="Equation.3">
                  <p:embed/>
                </p:oleObj>
              </mc:Choice>
              <mc:Fallback>
                <p:oleObj name="Equation" r:id="rId3" imgW="25908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081338"/>
                        <a:ext cx="6226175" cy="946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041206"/>
              </p:ext>
            </p:extLst>
          </p:nvPr>
        </p:nvGraphicFramePr>
        <p:xfrm>
          <a:off x="1041400" y="1315130"/>
          <a:ext cx="58547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5" imgW="1841500" imgH="241300" progId="Equation.3">
                  <p:embed/>
                </p:oleObj>
              </mc:Choice>
              <mc:Fallback>
                <p:oleObj name="Equation" r:id="rId5" imgW="1841500" imgH="2413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315130"/>
                        <a:ext cx="5854700" cy="768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79" name="Group 67"/>
          <p:cNvGrpSpPr>
            <a:grpSpLocks/>
          </p:cNvGrpSpPr>
          <p:nvPr/>
        </p:nvGrpSpPr>
        <p:grpSpPr bwMode="auto">
          <a:xfrm>
            <a:off x="744538" y="4462463"/>
            <a:ext cx="6902450" cy="592137"/>
            <a:chOff x="460" y="3166"/>
            <a:chExt cx="4348" cy="373"/>
          </a:xfrm>
        </p:grpSpPr>
        <p:sp>
          <p:nvSpPr>
            <p:cNvPr id="8202" name="Text Box 58"/>
            <p:cNvSpPr txBox="1">
              <a:spLocks noChangeArrowheads="1"/>
            </p:cNvSpPr>
            <p:nvPr/>
          </p:nvSpPr>
          <p:spPr bwMode="auto">
            <a:xfrm>
              <a:off x="460" y="3168"/>
              <a:ext cx="4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Char char="•"/>
              </a:pPr>
              <a:r>
                <a:rPr lang="en-GB" dirty="0"/>
                <a:t> Real part of             is contributed by resistors.</a:t>
              </a:r>
            </a:p>
          </p:txBody>
        </p:sp>
        <p:graphicFrame>
          <p:nvGraphicFramePr>
            <p:cNvPr id="8203" name="Object 59"/>
            <p:cNvGraphicFramePr>
              <a:graphicFrameLocks noChangeAspect="1"/>
            </p:cNvGraphicFramePr>
            <p:nvPr/>
          </p:nvGraphicFramePr>
          <p:xfrm>
            <a:off x="1672" y="3166"/>
            <a:ext cx="33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" name="Equation" r:id="rId7" imgW="190417" imgH="253890" progId="Equation.3">
                    <p:embed/>
                  </p:oleObj>
                </mc:Choice>
                <mc:Fallback>
                  <p:oleObj name="Equation" r:id="rId7" imgW="190417" imgH="25389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3166"/>
                          <a:ext cx="334" cy="37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78" name="Group 66"/>
          <p:cNvGrpSpPr>
            <a:grpSpLocks/>
          </p:cNvGrpSpPr>
          <p:nvPr/>
        </p:nvGrpSpPr>
        <p:grpSpPr bwMode="auto">
          <a:xfrm>
            <a:off x="730250" y="5324475"/>
            <a:ext cx="7747000" cy="593725"/>
            <a:chOff x="440" y="3693"/>
            <a:chExt cx="4880" cy="374"/>
          </a:xfrm>
        </p:grpSpPr>
        <p:sp>
          <p:nvSpPr>
            <p:cNvPr id="8200" name="Text Box 62"/>
            <p:cNvSpPr txBox="1">
              <a:spLocks noChangeArrowheads="1"/>
            </p:cNvSpPr>
            <p:nvPr/>
          </p:nvSpPr>
          <p:spPr bwMode="auto">
            <a:xfrm>
              <a:off x="440" y="3712"/>
              <a:ext cx="4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Char char="•"/>
              </a:pPr>
              <a:r>
                <a:rPr lang="en-GB"/>
                <a:t> Imaginary part of           is contributed by capacitors.</a:t>
              </a:r>
            </a:p>
          </p:txBody>
        </p:sp>
        <p:graphicFrame>
          <p:nvGraphicFramePr>
            <p:cNvPr id="8201" name="Object 63"/>
            <p:cNvGraphicFramePr>
              <a:graphicFrameLocks noChangeAspect="1"/>
            </p:cNvGraphicFramePr>
            <p:nvPr/>
          </p:nvGraphicFramePr>
          <p:xfrm>
            <a:off x="2081" y="3693"/>
            <a:ext cx="30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" name="Equation" r:id="rId9" imgW="190417" imgH="253890" progId="Equation.3">
                    <p:embed/>
                  </p:oleObj>
                </mc:Choice>
                <mc:Fallback>
                  <p:oleObj name="Equation" r:id="rId9" imgW="190417" imgH="25389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3693"/>
                          <a:ext cx="309" cy="37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84" name="Rectangle 72"/>
          <p:cNvSpPr>
            <a:spLocks noChangeArrowheads="1"/>
          </p:cNvSpPr>
          <p:nvPr/>
        </p:nvSpPr>
        <p:spPr bwMode="auto">
          <a:xfrm>
            <a:off x="554038" y="2355850"/>
            <a:ext cx="278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 Polar form, this is:</a:t>
            </a:r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Impedance of Series RC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50" name="Group 18"/>
          <p:cNvGrpSpPr>
            <a:grpSpLocks/>
          </p:cNvGrpSpPr>
          <p:nvPr/>
        </p:nvGrpSpPr>
        <p:grpSpPr bwMode="auto">
          <a:xfrm>
            <a:off x="1512888" y="2774950"/>
            <a:ext cx="2881312" cy="484188"/>
            <a:chOff x="962" y="2455"/>
            <a:chExt cx="1815" cy="305"/>
          </a:xfrm>
        </p:grpSpPr>
        <p:sp>
          <p:nvSpPr>
            <p:cNvPr id="9245" name="Line 19"/>
            <p:cNvSpPr>
              <a:spLocks noChangeShapeType="1"/>
            </p:cNvSpPr>
            <p:nvPr/>
          </p:nvSpPr>
          <p:spPr bwMode="auto">
            <a:xfrm>
              <a:off x="962" y="2760"/>
              <a:ext cx="16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46" name="Text Box 20"/>
            <p:cNvSpPr txBox="1">
              <a:spLocks noChangeArrowheads="1"/>
            </p:cNvSpPr>
            <p:nvPr/>
          </p:nvSpPr>
          <p:spPr bwMode="auto">
            <a:xfrm>
              <a:off x="2486" y="2455"/>
              <a:ext cx="2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FF"/>
                  </a:solidFill>
                </a:rPr>
                <a:t>R</a:t>
              </a:r>
            </a:p>
          </p:txBody>
        </p:sp>
      </p:grpSp>
      <p:grpSp>
        <p:nvGrpSpPr>
          <p:cNvPr id="95253" name="Group 21"/>
          <p:cNvGrpSpPr>
            <a:grpSpLocks/>
          </p:cNvGrpSpPr>
          <p:nvPr/>
        </p:nvGrpSpPr>
        <p:grpSpPr bwMode="auto">
          <a:xfrm>
            <a:off x="812800" y="3251200"/>
            <a:ext cx="914400" cy="1657350"/>
            <a:chOff x="521" y="2755"/>
            <a:chExt cx="576" cy="1044"/>
          </a:xfrm>
        </p:grpSpPr>
        <p:sp>
          <p:nvSpPr>
            <p:cNvPr id="9243" name="Line 22"/>
            <p:cNvSpPr>
              <a:spLocks noChangeShapeType="1"/>
            </p:cNvSpPr>
            <p:nvPr/>
          </p:nvSpPr>
          <p:spPr bwMode="auto">
            <a:xfrm>
              <a:off x="963" y="2755"/>
              <a:ext cx="0" cy="86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44" name="Text Box 23"/>
            <p:cNvSpPr txBox="1">
              <a:spLocks noChangeArrowheads="1"/>
            </p:cNvSpPr>
            <p:nvPr/>
          </p:nvSpPr>
          <p:spPr bwMode="auto">
            <a:xfrm>
              <a:off x="521" y="3407"/>
              <a:ext cx="57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8000"/>
                  </a:solidFill>
                </a:rPr>
                <a:t>-jX</a:t>
              </a:r>
              <a:r>
                <a:rPr lang="en-US" baseline="-25000">
                  <a:solidFill>
                    <a:srgbClr val="008000"/>
                  </a:solidFill>
                </a:rPr>
                <a:t>C</a:t>
              </a:r>
            </a:p>
          </p:txBody>
        </p:sp>
      </p:grpSp>
      <p:grpSp>
        <p:nvGrpSpPr>
          <p:cNvPr id="95280" name="Group 48"/>
          <p:cNvGrpSpPr>
            <a:grpSpLocks/>
          </p:cNvGrpSpPr>
          <p:nvPr/>
        </p:nvGrpSpPr>
        <p:grpSpPr bwMode="auto">
          <a:xfrm>
            <a:off x="1957388" y="3184525"/>
            <a:ext cx="592137" cy="430213"/>
            <a:chOff x="1233" y="2006"/>
            <a:chExt cx="373" cy="271"/>
          </a:xfrm>
        </p:grpSpPr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1316" y="2006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FF"/>
                  </a:solidFill>
                  <a:sym typeface="Symbol" pitchFamily="18" charset="2"/>
                </a:rPr>
                <a:t>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242" name="Arc 26"/>
            <p:cNvSpPr>
              <a:spLocks/>
            </p:cNvSpPr>
            <p:nvPr/>
          </p:nvSpPr>
          <p:spPr bwMode="auto">
            <a:xfrm rot="934690">
              <a:off x="1233" y="2053"/>
              <a:ext cx="80" cy="148"/>
            </a:xfrm>
            <a:custGeom>
              <a:avLst/>
              <a:gdLst>
                <a:gd name="T0" fmla="*/ 0 w 25649"/>
                <a:gd name="T1" fmla="*/ 0 h 43200"/>
                <a:gd name="T2" fmla="*/ 0 w 25649"/>
                <a:gd name="T3" fmla="*/ 0 h 43200"/>
                <a:gd name="T4" fmla="*/ 0 w 25649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649" h="43200" fill="none" extrusionOk="0">
                  <a:moveTo>
                    <a:pt x="-1" y="382"/>
                  </a:moveTo>
                  <a:cubicBezTo>
                    <a:pt x="1334" y="128"/>
                    <a:pt x="2690" y="-1"/>
                    <a:pt x="4049" y="0"/>
                  </a:cubicBezTo>
                  <a:cubicBezTo>
                    <a:pt x="15978" y="0"/>
                    <a:pt x="25649" y="9670"/>
                    <a:pt x="25649" y="21600"/>
                  </a:cubicBezTo>
                  <a:cubicBezTo>
                    <a:pt x="25649" y="33529"/>
                    <a:pt x="15978" y="43200"/>
                    <a:pt x="4049" y="43200"/>
                  </a:cubicBezTo>
                  <a:cubicBezTo>
                    <a:pt x="3699" y="43200"/>
                    <a:pt x="3349" y="43191"/>
                    <a:pt x="3000" y="43174"/>
                  </a:cubicBezTo>
                </a:path>
                <a:path w="25649" h="43200" stroke="0" extrusionOk="0">
                  <a:moveTo>
                    <a:pt x="-1" y="382"/>
                  </a:moveTo>
                  <a:cubicBezTo>
                    <a:pt x="1334" y="128"/>
                    <a:pt x="2690" y="-1"/>
                    <a:pt x="4049" y="0"/>
                  </a:cubicBezTo>
                  <a:cubicBezTo>
                    <a:pt x="15978" y="0"/>
                    <a:pt x="25649" y="9670"/>
                    <a:pt x="25649" y="21600"/>
                  </a:cubicBezTo>
                  <a:cubicBezTo>
                    <a:pt x="25649" y="33529"/>
                    <a:pt x="15978" y="43200"/>
                    <a:pt x="4049" y="43200"/>
                  </a:cubicBezTo>
                  <a:cubicBezTo>
                    <a:pt x="3699" y="43200"/>
                    <a:pt x="3349" y="43191"/>
                    <a:pt x="3000" y="43174"/>
                  </a:cubicBezTo>
                  <a:lnTo>
                    <a:pt x="4049" y="21600"/>
                  </a:lnTo>
                  <a:lnTo>
                    <a:pt x="-1" y="382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95259" name="Group 27"/>
          <p:cNvGrpSpPr>
            <a:grpSpLocks/>
          </p:cNvGrpSpPr>
          <p:nvPr/>
        </p:nvGrpSpPr>
        <p:grpSpPr bwMode="auto">
          <a:xfrm>
            <a:off x="5461000" y="2787650"/>
            <a:ext cx="2619375" cy="457200"/>
            <a:chOff x="3449" y="2463"/>
            <a:chExt cx="1650" cy="288"/>
          </a:xfrm>
        </p:grpSpPr>
        <p:sp>
          <p:nvSpPr>
            <p:cNvPr id="9239" name="Line 28"/>
            <p:cNvSpPr>
              <a:spLocks noChangeShapeType="1"/>
            </p:cNvSpPr>
            <p:nvPr/>
          </p:nvSpPr>
          <p:spPr bwMode="auto">
            <a:xfrm>
              <a:off x="3449" y="2750"/>
              <a:ext cx="1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40" name="Text Box 29"/>
            <p:cNvSpPr txBox="1">
              <a:spLocks noChangeArrowheads="1"/>
            </p:cNvSpPr>
            <p:nvPr/>
          </p:nvSpPr>
          <p:spPr bwMode="auto">
            <a:xfrm>
              <a:off x="4239" y="2463"/>
              <a:ext cx="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FF"/>
                  </a:solidFill>
                </a:rPr>
                <a:t>R</a:t>
              </a:r>
            </a:p>
          </p:txBody>
        </p:sp>
      </p:grpSp>
      <p:grpSp>
        <p:nvGrpSpPr>
          <p:cNvPr id="95262" name="Group 30"/>
          <p:cNvGrpSpPr>
            <a:grpSpLocks/>
          </p:cNvGrpSpPr>
          <p:nvPr/>
        </p:nvGrpSpPr>
        <p:grpSpPr bwMode="auto">
          <a:xfrm>
            <a:off x="8058150" y="3243263"/>
            <a:ext cx="784225" cy="1444625"/>
            <a:chOff x="5085" y="2750"/>
            <a:chExt cx="494" cy="910"/>
          </a:xfrm>
        </p:grpSpPr>
        <p:sp>
          <p:nvSpPr>
            <p:cNvPr id="9237" name="Line 31"/>
            <p:cNvSpPr>
              <a:spLocks noChangeShapeType="1"/>
            </p:cNvSpPr>
            <p:nvPr/>
          </p:nvSpPr>
          <p:spPr bwMode="auto">
            <a:xfrm>
              <a:off x="5099" y="2750"/>
              <a:ext cx="0" cy="91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38" name="Text Box 32"/>
            <p:cNvSpPr txBox="1">
              <a:spLocks noChangeArrowheads="1"/>
            </p:cNvSpPr>
            <p:nvPr/>
          </p:nvSpPr>
          <p:spPr bwMode="auto">
            <a:xfrm>
              <a:off x="5085" y="3059"/>
              <a:ext cx="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-</a:t>
              </a:r>
              <a:r>
                <a:rPr lang="en-GB" dirty="0" err="1">
                  <a:solidFill>
                    <a:schemeClr val="accent1">
                      <a:lumMod val="50000"/>
                    </a:schemeClr>
                  </a:solidFill>
                </a:rPr>
                <a:t>jX</a:t>
              </a:r>
              <a:r>
                <a:rPr lang="en-GB" baseline="-25000" dirty="0" err="1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en-GB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5281" name="Group 49"/>
          <p:cNvGrpSpPr>
            <a:grpSpLocks/>
          </p:cNvGrpSpPr>
          <p:nvPr/>
        </p:nvGrpSpPr>
        <p:grpSpPr bwMode="auto">
          <a:xfrm>
            <a:off x="5845175" y="3168650"/>
            <a:ext cx="635000" cy="457200"/>
            <a:chOff x="3682" y="1996"/>
            <a:chExt cx="400" cy="288"/>
          </a:xfrm>
        </p:grpSpPr>
        <p:sp>
          <p:nvSpPr>
            <p:cNvPr id="9235" name="Text Box 34"/>
            <p:cNvSpPr txBox="1">
              <a:spLocks noChangeArrowheads="1"/>
            </p:cNvSpPr>
            <p:nvPr/>
          </p:nvSpPr>
          <p:spPr bwMode="auto">
            <a:xfrm>
              <a:off x="3829" y="1996"/>
              <a:ext cx="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FF"/>
                  </a:solidFill>
                  <a:sym typeface="Symbol" pitchFamily="18" charset="2"/>
                </a:rPr>
                <a:t></a:t>
              </a:r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9236" name="Arc 35"/>
            <p:cNvSpPr>
              <a:spLocks/>
            </p:cNvSpPr>
            <p:nvPr/>
          </p:nvSpPr>
          <p:spPr bwMode="auto">
            <a:xfrm rot="934690">
              <a:off x="3682" y="2061"/>
              <a:ext cx="70" cy="107"/>
            </a:xfrm>
            <a:custGeom>
              <a:avLst/>
              <a:gdLst>
                <a:gd name="T0" fmla="*/ 0 w 25649"/>
                <a:gd name="T1" fmla="*/ 0 h 43200"/>
                <a:gd name="T2" fmla="*/ 0 w 25649"/>
                <a:gd name="T3" fmla="*/ 0 h 43200"/>
                <a:gd name="T4" fmla="*/ 0 w 25649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649" h="43200" fill="none" extrusionOk="0">
                  <a:moveTo>
                    <a:pt x="-1" y="382"/>
                  </a:moveTo>
                  <a:cubicBezTo>
                    <a:pt x="1334" y="128"/>
                    <a:pt x="2690" y="-1"/>
                    <a:pt x="4049" y="0"/>
                  </a:cubicBezTo>
                  <a:cubicBezTo>
                    <a:pt x="15978" y="0"/>
                    <a:pt x="25649" y="9670"/>
                    <a:pt x="25649" y="21600"/>
                  </a:cubicBezTo>
                  <a:cubicBezTo>
                    <a:pt x="25649" y="33529"/>
                    <a:pt x="15978" y="43200"/>
                    <a:pt x="4049" y="43200"/>
                  </a:cubicBezTo>
                  <a:cubicBezTo>
                    <a:pt x="3699" y="43200"/>
                    <a:pt x="3349" y="43191"/>
                    <a:pt x="3000" y="43174"/>
                  </a:cubicBezTo>
                </a:path>
                <a:path w="25649" h="43200" stroke="0" extrusionOk="0">
                  <a:moveTo>
                    <a:pt x="-1" y="382"/>
                  </a:moveTo>
                  <a:cubicBezTo>
                    <a:pt x="1334" y="128"/>
                    <a:pt x="2690" y="-1"/>
                    <a:pt x="4049" y="0"/>
                  </a:cubicBezTo>
                  <a:cubicBezTo>
                    <a:pt x="15978" y="0"/>
                    <a:pt x="25649" y="9670"/>
                    <a:pt x="25649" y="21600"/>
                  </a:cubicBezTo>
                  <a:cubicBezTo>
                    <a:pt x="25649" y="33529"/>
                    <a:pt x="15978" y="43200"/>
                    <a:pt x="4049" y="43200"/>
                  </a:cubicBezTo>
                  <a:cubicBezTo>
                    <a:pt x="3699" y="43200"/>
                    <a:pt x="3349" y="43191"/>
                    <a:pt x="3000" y="43174"/>
                  </a:cubicBezTo>
                  <a:lnTo>
                    <a:pt x="4049" y="21600"/>
                  </a:lnTo>
                  <a:lnTo>
                    <a:pt x="-1" y="382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4813300" y="389096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>
                <a:latin typeface="Arial Narrow" pitchFamily="34" charset="0"/>
              </a:rPr>
              <a:t>OR</a:t>
            </a:r>
          </a:p>
        </p:txBody>
      </p:sp>
      <p:grpSp>
        <p:nvGrpSpPr>
          <p:cNvPr id="95270" name="Group 38"/>
          <p:cNvGrpSpPr>
            <a:grpSpLocks/>
          </p:cNvGrpSpPr>
          <p:nvPr/>
        </p:nvGrpSpPr>
        <p:grpSpPr bwMode="auto">
          <a:xfrm>
            <a:off x="1498600" y="3244850"/>
            <a:ext cx="2698750" cy="1379538"/>
            <a:chOff x="953" y="2769"/>
            <a:chExt cx="1700" cy="890"/>
          </a:xfrm>
        </p:grpSpPr>
        <p:sp>
          <p:nvSpPr>
            <p:cNvPr id="9233" name="Line 39"/>
            <p:cNvSpPr>
              <a:spLocks noChangeShapeType="1"/>
            </p:cNvSpPr>
            <p:nvPr/>
          </p:nvSpPr>
          <p:spPr bwMode="auto">
            <a:xfrm>
              <a:off x="953" y="2769"/>
              <a:ext cx="1610" cy="8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34" name="Text Box 40"/>
            <p:cNvSpPr txBox="1">
              <a:spLocks noChangeArrowheads="1"/>
            </p:cNvSpPr>
            <p:nvPr/>
          </p:nvSpPr>
          <p:spPr bwMode="auto">
            <a:xfrm>
              <a:off x="2267" y="3226"/>
              <a:ext cx="38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>
                  <a:solidFill>
                    <a:srgbClr val="FF0000"/>
                  </a:solidFill>
                  <a:latin typeface="Arial Narrow" pitchFamily="34" charset="0"/>
                </a:rPr>
                <a:t>Z</a:t>
              </a:r>
            </a:p>
          </p:txBody>
        </p:sp>
      </p:grpSp>
      <p:sp>
        <p:nvSpPr>
          <p:cNvPr id="95273" name="Line 41"/>
          <p:cNvSpPr>
            <a:spLocks noChangeShapeType="1"/>
          </p:cNvSpPr>
          <p:nvPr/>
        </p:nvSpPr>
        <p:spPr bwMode="auto">
          <a:xfrm>
            <a:off x="4054475" y="3228975"/>
            <a:ext cx="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5274" name="Line 42"/>
          <p:cNvSpPr>
            <a:spLocks noChangeShapeType="1"/>
          </p:cNvSpPr>
          <p:nvPr/>
        </p:nvSpPr>
        <p:spPr bwMode="auto">
          <a:xfrm>
            <a:off x="1514475" y="4624388"/>
            <a:ext cx="2554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grpSp>
        <p:nvGrpSpPr>
          <p:cNvPr id="95275" name="Group 43"/>
          <p:cNvGrpSpPr>
            <a:grpSpLocks/>
          </p:cNvGrpSpPr>
          <p:nvPr/>
        </p:nvGrpSpPr>
        <p:grpSpPr bwMode="auto">
          <a:xfrm>
            <a:off x="5461000" y="3243263"/>
            <a:ext cx="2619375" cy="1500187"/>
            <a:chOff x="3449" y="2750"/>
            <a:chExt cx="1650" cy="945"/>
          </a:xfrm>
        </p:grpSpPr>
        <p:sp>
          <p:nvSpPr>
            <p:cNvPr id="9231" name="Line 44"/>
            <p:cNvSpPr>
              <a:spLocks noChangeShapeType="1"/>
            </p:cNvSpPr>
            <p:nvPr/>
          </p:nvSpPr>
          <p:spPr bwMode="auto">
            <a:xfrm>
              <a:off x="3449" y="2750"/>
              <a:ext cx="1650" cy="9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32" name="Text Box 45"/>
            <p:cNvSpPr txBox="1">
              <a:spLocks noChangeArrowheads="1"/>
            </p:cNvSpPr>
            <p:nvPr/>
          </p:nvSpPr>
          <p:spPr bwMode="auto">
            <a:xfrm>
              <a:off x="4432" y="3407"/>
              <a:ext cx="5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>
                  <a:solidFill>
                    <a:srgbClr val="FF0000"/>
                  </a:solidFill>
                  <a:latin typeface="Arial Narrow" pitchFamily="34" charset="0"/>
                </a:rPr>
                <a:t>Z</a:t>
              </a:r>
            </a:p>
          </p:txBody>
        </p:sp>
      </p:grpSp>
      <p:sp>
        <p:nvSpPr>
          <p:cNvPr id="9230" name="Rectangle 47"/>
          <p:cNvSpPr>
            <a:spLocks noChangeArrowheads="1"/>
          </p:cNvSpPr>
          <p:nvPr/>
        </p:nvSpPr>
        <p:spPr bwMode="auto">
          <a:xfrm>
            <a:off x="357188" y="1341438"/>
            <a:ext cx="81486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dirty="0"/>
              <a:t>An Impedance Diagram shows all the impedances in the circuit and can be drawn as </a:t>
            </a:r>
            <a:r>
              <a:rPr lang="en-US" sz="2800" dirty="0" smtClean="0"/>
              <a:t>follows:</a:t>
            </a:r>
            <a:endParaRPr lang="en-GB" sz="28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Impedance Diagram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9" grpId="0"/>
      <p:bldP spid="95273" grpId="0" animBg="1"/>
      <p:bldP spid="952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116013" y="3038475"/>
            <a:ext cx="7181850" cy="2927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615950" y="314325"/>
            <a:ext cx="7681913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69863" indent="20638" algn="l" eaLnBrk="1" hangingPunct="1">
              <a:spcBef>
                <a:spcPct val="20000"/>
              </a:spcBef>
            </a:pPr>
            <a:r>
              <a:rPr lang="en-GB" sz="3200" b="1">
                <a:solidFill>
                  <a:srgbClr val="0000FF"/>
                </a:solidFill>
              </a:rPr>
              <a:t>Example 15-1</a:t>
            </a:r>
          </a:p>
          <a:p>
            <a:pPr marL="169863" indent="20638" algn="l" eaLnBrk="1" hangingPunct="1">
              <a:spcBef>
                <a:spcPct val="20000"/>
              </a:spcBef>
            </a:pPr>
            <a:r>
              <a:rPr lang="en-GB" sz="3200"/>
              <a:t>Find the impedance of a series circuit with R=100</a:t>
            </a:r>
            <a:r>
              <a:rPr lang="en-GB" sz="3200">
                <a:latin typeface="Symbol" pitchFamily="18" charset="2"/>
              </a:rPr>
              <a:t>W</a:t>
            </a:r>
            <a:r>
              <a:rPr lang="en-GB" sz="3200"/>
              <a:t>, C=2</a:t>
            </a:r>
            <a:r>
              <a:rPr lang="en-GB" sz="3200">
                <a:latin typeface="Symbol" pitchFamily="18" charset="2"/>
              </a:rPr>
              <a:t>m</a:t>
            </a:r>
            <a:r>
              <a:rPr lang="en-GB" sz="3200"/>
              <a:t>F and a 500Hz AC source</a:t>
            </a:r>
          </a:p>
          <a:p>
            <a:pPr marL="169863" indent="20638" algn="l" eaLnBrk="1" hangingPunct="1">
              <a:spcBef>
                <a:spcPct val="50000"/>
              </a:spcBef>
            </a:pPr>
            <a:r>
              <a:rPr lang="en-GB" sz="3200" b="1"/>
              <a:t>Solution</a:t>
            </a:r>
          </a:p>
          <a:p>
            <a:pPr marL="169863" indent="20638" algn="l" eaLnBrk="1" hangingPunct="1">
              <a:spcBef>
                <a:spcPct val="20000"/>
              </a:spcBef>
            </a:pPr>
            <a:endParaRPr lang="en-GB"/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1670050" y="3935413"/>
          <a:ext cx="52260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3" imgW="2743200" imgH="419100" progId="Equation.3">
                  <p:embed/>
                </p:oleObj>
              </mc:Choice>
              <mc:Fallback>
                <p:oleObj name="Equation" r:id="rId3" imgW="27432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935413"/>
                        <a:ext cx="52260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2124075" y="5089525"/>
          <a:ext cx="20161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5" imgW="939392" imgH="241195" progId="Equation.3">
                  <p:embed/>
                </p:oleObj>
              </mc:Choice>
              <mc:Fallback>
                <p:oleObj name="Equation" r:id="rId5" imgW="939392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089525"/>
                        <a:ext cx="20161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2170113" y="3181350"/>
          <a:ext cx="1574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7" imgW="698500" imgH="228600" progId="Equation.3">
                  <p:embed/>
                </p:oleObj>
              </mc:Choice>
              <mc:Fallback>
                <p:oleObj name="Equation" r:id="rId7" imgW="698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181350"/>
                        <a:ext cx="1574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4862513" y="5089525"/>
          <a:ext cx="26987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9" imgW="1104900" imgH="203200" progId="Equation.3">
                  <p:embed/>
                </p:oleObj>
              </mc:Choice>
              <mc:Fallback>
                <p:oleObj name="Equation" r:id="rId9" imgW="11049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5089525"/>
                        <a:ext cx="26987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4283075" y="5140325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  <a:latin typeface="Arial Narrow" pitchFamily="34" charset="0"/>
              </a:rPr>
              <a:t>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6307C-C9F7-4763-AFA2-03ADA935CA0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/>
      <p:bldP spid="9626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553</Words>
  <Application>Microsoft Office PowerPoint</Application>
  <PresentationFormat>On-screen Show (4:3)</PresentationFormat>
  <Paragraphs>112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Arial Narrow</vt:lpstr>
      <vt:lpstr>Calibri</vt:lpstr>
      <vt:lpstr>Symbol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155</cp:revision>
  <dcterms:created xsi:type="dcterms:W3CDTF">2002-02-06T08:23:53Z</dcterms:created>
  <dcterms:modified xsi:type="dcterms:W3CDTF">2018-03-16T08:55:12Z</dcterms:modified>
</cp:coreProperties>
</file>