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5" r:id="rId3"/>
    <p:sldId id="272" r:id="rId4"/>
    <p:sldId id="312" r:id="rId5"/>
    <p:sldId id="313" r:id="rId6"/>
    <p:sldId id="277" r:id="rId7"/>
    <p:sldId id="318" r:id="rId8"/>
    <p:sldId id="273" r:id="rId9"/>
    <p:sldId id="278" r:id="rId10"/>
    <p:sldId id="319" r:id="rId11"/>
    <p:sldId id="321" r:id="rId12"/>
    <p:sldId id="279" r:id="rId13"/>
    <p:sldId id="285" r:id="rId14"/>
    <p:sldId id="322" r:id="rId15"/>
    <p:sldId id="286" r:id="rId16"/>
    <p:sldId id="287" r:id="rId17"/>
    <p:sldId id="324" r:id="rId18"/>
    <p:sldId id="308" r:id="rId19"/>
    <p:sldId id="294" r:id="rId20"/>
    <p:sldId id="307" r:id="rId21"/>
    <p:sldId id="329" r:id="rId22"/>
    <p:sldId id="298" r:id="rId23"/>
    <p:sldId id="300" r:id="rId24"/>
    <p:sldId id="304" r:id="rId25"/>
    <p:sldId id="328" r:id="rId26"/>
    <p:sldId id="327" r:id="rId27"/>
  </p:sldIdLst>
  <p:sldSz cx="9144000" cy="6858000" type="screen4x3"/>
  <p:notesSz cx="6769100" cy="990600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9900"/>
    <a:srgbClr val="009999"/>
    <a:srgbClr val="00CC99"/>
    <a:srgbClr val="CC00FF"/>
    <a:srgbClr val="66FF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2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0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A31C808-C6FF-44E4-B8BA-53F1418E78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07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6FAE0-5D5B-49C1-8BEA-E66D66747631}" type="datetimeFigureOut">
              <a:rPr lang="en-SG" smtClean="0"/>
              <a:t>16/3/2018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C9228-F071-418E-B6F6-F99F38EF0D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79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B3ACD-33D9-4B30-A171-90E2AD8307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01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256F9-AAEF-4100-B368-17475500B6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6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ABAAD-92F3-49F4-B762-EF1020173C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4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AF043-15DE-47EF-865B-D6D18E388A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5566C-6C82-45C0-BEAA-71BCD592D1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0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8CC2A-0F7E-4463-B437-C40F3A1F04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77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BE9FD-C366-4BBD-A877-567E48E6C1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FAA0A-DD20-4669-9922-2A972440B5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39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766B2-0933-42DC-8500-5611459CC1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37CE2-E645-465F-802D-B232804AF4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7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C6701-0715-421D-95FF-AED2EF7C10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5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AF7EC-F402-46FC-9E69-04842C755B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6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94EF996-0BB9-475B-9DFB-D0C1DE9FDE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1.bin"/><Relationship Id="rId3" Type="http://schemas.openxmlformats.org/officeDocument/2006/relationships/oleObject" Target="../embeddings/oleObject32.bin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33.wmf"/><Relationship Id="rId10" Type="http://schemas.openxmlformats.org/officeDocument/2006/relationships/image" Target="../media/image32.wmf"/><Relationship Id="rId19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112"/>
          <p:cNvSpPr txBox="1">
            <a:spLocks noChangeArrowheads="1"/>
          </p:cNvSpPr>
          <p:nvPr/>
        </p:nvSpPr>
        <p:spPr bwMode="auto">
          <a:xfrm>
            <a:off x="1524000" y="6240463"/>
            <a:ext cx="664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51" name="Text Box 2116"/>
          <p:cNvSpPr txBox="1">
            <a:spLocks noChangeArrowheads="1"/>
          </p:cNvSpPr>
          <p:nvPr/>
        </p:nvSpPr>
        <p:spPr bwMode="auto">
          <a:xfrm>
            <a:off x="1524000" y="6240463"/>
            <a:ext cx="664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052" name="Picture 2118" descr="ag0005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" y="3443635"/>
            <a:ext cx="741838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87" name="Rectangle 2119"/>
          <p:cNvSpPr>
            <a:spLocks noChangeArrowheads="1"/>
          </p:cNvSpPr>
          <p:nvPr/>
        </p:nvSpPr>
        <p:spPr bwMode="auto">
          <a:xfrm>
            <a:off x="964406" y="3699675"/>
            <a:ext cx="6870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Parallel RC Circuits and Power Factor</a:t>
            </a:r>
            <a:endParaRPr lang="en-GB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90668" y="1204694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Chapter 15:</a:t>
            </a:r>
            <a:b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RC Circuits (Part 2)</a:t>
            </a:r>
            <a:endParaRPr lang="en-GB" sz="5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776288" y="3994150"/>
            <a:ext cx="317817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776288" y="3870325"/>
            <a:ext cx="2547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V="1">
            <a:off x="788988" y="1916113"/>
            <a:ext cx="0" cy="19542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V="1">
            <a:off x="776288" y="1916113"/>
            <a:ext cx="2547937" cy="19542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1400175" y="3376613"/>
            <a:ext cx="40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>
                <a:solidFill>
                  <a:srgbClr val="006600"/>
                </a:solidFill>
                <a:sym typeface="Symbol" pitchFamily="18" charset="2"/>
              </a:rPr>
              <a:t></a:t>
            </a:r>
            <a:endParaRPr lang="en-GB">
              <a:solidFill>
                <a:srgbClr val="006600"/>
              </a:solidFill>
            </a:endParaRP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3363913" y="1655763"/>
          <a:ext cx="2587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5" name="Equation" r:id="rId3" imgW="101556" imgH="190417" progId="Equation.3">
                  <p:embed/>
                </p:oleObj>
              </mc:Choice>
              <mc:Fallback>
                <p:oleObj name="Equation" r:id="rId3" imgW="101556" imgH="1904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1655763"/>
                        <a:ext cx="258762" cy="485775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577850" y="1274763"/>
          <a:ext cx="4206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" name="Equation" r:id="rId5" imgW="164957" imgH="241091" progId="Equation.3">
                  <p:embed/>
                </p:oleObj>
              </mc:Choice>
              <mc:Fallback>
                <p:oleObj name="Equation" r:id="rId5" imgW="164957" imgH="2410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274763"/>
                        <a:ext cx="420688" cy="615950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3324225" y="3557588"/>
          <a:ext cx="4524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" name="Equation" r:id="rId7" imgW="177646" imgH="228402" progId="Equation.3">
                  <p:embed/>
                </p:oleObj>
              </mc:Choice>
              <mc:Fallback>
                <p:oleObj name="Equation" r:id="rId7" imgW="177646" imgH="22840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3557588"/>
                        <a:ext cx="45243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3965575" y="3522663"/>
          <a:ext cx="5191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" name="Equation" r:id="rId9" imgW="203024" imgH="253780" progId="Equation.3">
                  <p:embed/>
                </p:oleObj>
              </mc:Choice>
              <mc:Fallback>
                <p:oleObj name="Equation" r:id="rId9" imgW="203024" imgH="2537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3522663"/>
                        <a:ext cx="519113" cy="649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0" name="Arc 16"/>
          <p:cNvSpPr>
            <a:spLocks/>
          </p:cNvSpPr>
          <p:nvPr/>
        </p:nvSpPr>
        <p:spPr bwMode="auto">
          <a:xfrm>
            <a:off x="1116013" y="3508375"/>
            <a:ext cx="322262" cy="379413"/>
          </a:xfrm>
          <a:custGeom>
            <a:avLst/>
            <a:gdLst>
              <a:gd name="T0" fmla="*/ 431063007 w 21600"/>
              <a:gd name="T1" fmla="*/ 0 h 33540"/>
              <a:gd name="T2" fmla="*/ 824569079 w 21600"/>
              <a:gd name="T3" fmla="*/ 549236800 h 33540"/>
              <a:gd name="T4" fmla="*/ 0 w 21600"/>
              <a:gd name="T5" fmla="*/ 323744708 h 335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3540" fill="none" extrusionOk="0">
                <a:moveTo>
                  <a:pt x="8700" y="-1"/>
                </a:moveTo>
                <a:cubicBezTo>
                  <a:pt x="16539" y="3449"/>
                  <a:pt x="21600" y="11205"/>
                  <a:pt x="21600" y="19770"/>
                </a:cubicBezTo>
                <a:cubicBezTo>
                  <a:pt x="21600" y="24797"/>
                  <a:pt x="19846" y="29666"/>
                  <a:pt x="16641" y="33539"/>
                </a:cubicBezTo>
              </a:path>
              <a:path w="21600" h="33540" stroke="0" extrusionOk="0">
                <a:moveTo>
                  <a:pt x="8700" y="-1"/>
                </a:moveTo>
                <a:cubicBezTo>
                  <a:pt x="16539" y="3449"/>
                  <a:pt x="21600" y="11205"/>
                  <a:pt x="21600" y="19770"/>
                </a:cubicBezTo>
                <a:cubicBezTo>
                  <a:pt x="21600" y="24797"/>
                  <a:pt x="19846" y="29666"/>
                  <a:pt x="16641" y="33539"/>
                </a:cubicBezTo>
                <a:lnTo>
                  <a:pt x="0" y="19770"/>
                </a:lnTo>
                <a:lnTo>
                  <a:pt x="8700" y="-1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82976" name="Group 32"/>
          <p:cNvGrpSpPr>
            <a:grpSpLocks/>
          </p:cNvGrpSpPr>
          <p:nvPr/>
        </p:nvGrpSpPr>
        <p:grpSpPr bwMode="auto">
          <a:xfrm>
            <a:off x="5053013" y="1914525"/>
            <a:ext cx="3708400" cy="2257425"/>
            <a:chOff x="3146" y="598"/>
            <a:chExt cx="2336" cy="1422"/>
          </a:xfrm>
        </p:grpSpPr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3146" y="1907"/>
              <a:ext cx="2002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1284" name="Group 31"/>
            <p:cNvGrpSpPr>
              <a:grpSpLocks/>
            </p:cNvGrpSpPr>
            <p:nvPr/>
          </p:nvGrpSpPr>
          <p:grpSpPr bwMode="auto">
            <a:xfrm>
              <a:off x="3146" y="598"/>
              <a:ext cx="1610" cy="1231"/>
              <a:chOff x="3146" y="598"/>
              <a:chExt cx="1610" cy="1231"/>
            </a:xfrm>
          </p:grpSpPr>
          <p:sp>
            <p:nvSpPr>
              <p:cNvPr id="11292" name="Line 20"/>
              <p:cNvSpPr>
                <a:spLocks noChangeShapeType="1"/>
              </p:cNvSpPr>
              <p:nvPr/>
            </p:nvSpPr>
            <p:spPr bwMode="auto">
              <a:xfrm>
                <a:off x="3146" y="1829"/>
                <a:ext cx="160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93" name="Line 21"/>
              <p:cNvSpPr>
                <a:spLocks noChangeShapeType="1"/>
              </p:cNvSpPr>
              <p:nvPr/>
            </p:nvSpPr>
            <p:spPr bwMode="auto">
              <a:xfrm flipV="1">
                <a:off x="4756" y="598"/>
                <a:ext cx="0" cy="1231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94" name="Line 22"/>
              <p:cNvSpPr>
                <a:spLocks noChangeShapeType="1"/>
              </p:cNvSpPr>
              <p:nvPr/>
            </p:nvSpPr>
            <p:spPr bwMode="auto">
              <a:xfrm flipV="1">
                <a:off x="3146" y="598"/>
                <a:ext cx="1605" cy="123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285" name="Group 30"/>
            <p:cNvGrpSpPr>
              <a:grpSpLocks/>
            </p:cNvGrpSpPr>
            <p:nvPr/>
          </p:nvGrpSpPr>
          <p:grpSpPr bwMode="auto">
            <a:xfrm>
              <a:off x="3360" y="803"/>
              <a:ext cx="2122" cy="1217"/>
              <a:chOff x="3360" y="803"/>
              <a:chExt cx="2122" cy="1217"/>
            </a:xfrm>
          </p:grpSpPr>
          <p:sp>
            <p:nvSpPr>
              <p:cNvPr id="11286" name="Text Box 24"/>
              <p:cNvSpPr txBox="1">
                <a:spLocks noChangeArrowheads="1"/>
              </p:cNvSpPr>
              <p:nvPr/>
            </p:nvSpPr>
            <p:spPr bwMode="auto">
              <a:xfrm>
                <a:off x="3539" y="1518"/>
                <a:ext cx="2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GB">
                    <a:solidFill>
                      <a:srgbClr val="006600"/>
                    </a:solidFill>
                    <a:sym typeface="Symbol" pitchFamily="18" charset="2"/>
                  </a:rPr>
                  <a:t></a:t>
                </a:r>
                <a:endParaRPr lang="en-GB">
                  <a:solidFill>
                    <a:srgbClr val="006600"/>
                  </a:solidFill>
                </a:endParaRPr>
              </a:p>
            </p:txBody>
          </p:sp>
          <p:graphicFrame>
            <p:nvGraphicFramePr>
              <p:cNvPr id="11287" name="Object 25"/>
              <p:cNvGraphicFramePr>
                <a:graphicFrameLocks noChangeAspect="1"/>
              </p:cNvGraphicFramePr>
              <p:nvPr/>
            </p:nvGraphicFramePr>
            <p:xfrm>
              <a:off x="3867" y="803"/>
              <a:ext cx="163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29" name="Equation" r:id="rId11" imgW="101556" imgH="190417" progId="Equation.3">
                      <p:embed/>
                    </p:oleObj>
                  </mc:Choice>
                  <mc:Fallback>
                    <p:oleObj name="Equation" r:id="rId11" imgW="101556" imgH="190417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7" y="803"/>
                            <a:ext cx="163" cy="306"/>
                          </a:xfrm>
                          <a:prstGeom prst="rect">
                            <a:avLst/>
                          </a:prstGeom>
                          <a:solidFill>
                            <a:srgbClr val="FF33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8" name="Object 26"/>
              <p:cNvGraphicFramePr>
                <a:graphicFrameLocks noChangeAspect="1"/>
              </p:cNvGraphicFramePr>
              <p:nvPr/>
            </p:nvGraphicFramePr>
            <p:xfrm>
              <a:off x="4807" y="987"/>
              <a:ext cx="265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30" name="Equation" r:id="rId12" imgW="164957" imgH="241091" progId="Equation.3">
                      <p:embed/>
                    </p:oleObj>
                  </mc:Choice>
                  <mc:Fallback>
                    <p:oleObj name="Equation" r:id="rId12" imgW="164957" imgH="241091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7" y="987"/>
                            <a:ext cx="265" cy="388"/>
                          </a:xfrm>
                          <a:prstGeom prst="rect">
                            <a:avLst/>
                          </a:prstGeom>
                          <a:solidFill>
                            <a:srgbClr val="3399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9" name="Object 27"/>
              <p:cNvGraphicFramePr>
                <a:graphicFrameLocks noChangeAspect="1"/>
              </p:cNvGraphicFramePr>
              <p:nvPr/>
            </p:nvGraphicFramePr>
            <p:xfrm>
              <a:off x="4040" y="1461"/>
              <a:ext cx="285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31" name="Equation" r:id="rId13" imgW="177646" imgH="228402" progId="Equation.3">
                      <p:embed/>
                    </p:oleObj>
                  </mc:Choice>
                  <mc:Fallback>
                    <p:oleObj name="Equation" r:id="rId13" imgW="177646" imgH="228402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0" y="1461"/>
                            <a:ext cx="285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0" name="Object 28"/>
              <p:cNvGraphicFramePr>
                <a:graphicFrameLocks noChangeAspect="1"/>
              </p:cNvGraphicFramePr>
              <p:nvPr/>
            </p:nvGraphicFramePr>
            <p:xfrm>
              <a:off x="5155" y="1610"/>
              <a:ext cx="327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32" name="Equation" r:id="rId14" imgW="203024" imgH="253780" progId="Equation.3">
                      <p:embed/>
                    </p:oleObj>
                  </mc:Choice>
                  <mc:Fallback>
                    <p:oleObj name="Equation" r:id="rId14" imgW="203024" imgH="25378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5" y="1610"/>
                            <a:ext cx="327" cy="410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1" name="Arc 29"/>
              <p:cNvSpPr>
                <a:spLocks/>
              </p:cNvSpPr>
              <p:nvPr/>
            </p:nvSpPr>
            <p:spPr bwMode="auto">
              <a:xfrm>
                <a:off x="3360" y="1601"/>
                <a:ext cx="203" cy="239"/>
              </a:xfrm>
              <a:custGeom>
                <a:avLst/>
                <a:gdLst>
                  <a:gd name="T0" fmla="*/ 0 w 21600"/>
                  <a:gd name="T1" fmla="*/ 0 h 33540"/>
                  <a:gd name="T2" fmla="*/ 0 w 21600"/>
                  <a:gd name="T3" fmla="*/ 0 h 33540"/>
                  <a:gd name="T4" fmla="*/ 0 w 21600"/>
                  <a:gd name="T5" fmla="*/ 0 h 335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3540" fill="none" extrusionOk="0">
                    <a:moveTo>
                      <a:pt x="8700" y="-1"/>
                    </a:moveTo>
                    <a:cubicBezTo>
                      <a:pt x="16539" y="3449"/>
                      <a:pt x="21600" y="11205"/>
                      <a:pt x="21600" y="19770"/>
                    </a:cubicBezTo>
                    <a:cubicBezTo>
                      <a:pt x="21600" y="24797"/>
                      <a:pt x="19846" y="29666"/>
                      <a:pt x="16641" y="33539"/>
                    </a:cubicBezTo>
                  </a:path>
                  <a:path w="21600" h="33540" stroke="0" extrusionOk="0">
                    <a:moveTo>
                      <a:pt x="8700" y="-1"/>
                    </a:moveTo>
                    <a:cubicBezTo>
                      <a:pt x="16539" y="3449"/>
                      <a:pt x="21600" y="11205"/>
                      <a:pt x="21600" y="19770"/>
                    </a:cubicBezTo>
                    <a:cubicBezTo>
                      <a:pt x="21600" y="24797"/>
                      <a:pt x="19846" y="29666"/>
                      <a:pt x="16641" y="33539"/>
                    </a:cubicBezTo>
                    <a:lnTo>
                      <a:pt x="0" y="19770"/>
                    </a:lnTo>
                    <a:lnTo>
                      <a:pt x="8700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6600"/>
                </a:solidFill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82989" name="Group 45"/>
          <p:cNvGrpSpPr>
            <a:grpSpLocks/>
          </p:cNvGrpSpPr>
          <p:nvPr/>
        </p:nvGrpSpPr>
        <p:grpSpPr bwMode="auto">
          <a:xfrm>
            <a:off x="577850" y="4656138"/>
            <a:ext cx="6788150" cy="609600"/>
            <a:chOff x="364" y="2933"/>
            <a:chExt cx="4276" cy="384"/>
          </a:xfrm>
        </p:grpSpPr>
        <p:sp>
          <p:nvSpPr>
            <p:cNvPr id="11280" name="Rectangle 34"/>
            <p:cNvSpPr>
              <a:spLocks noChangeArrowheads="1"/>
            </p:cNvSpPr>
            <p:nvPr/>
          </p:nvSpPr>
          <p:spPr bwMode="auto">
            <a:xfrm>
              <a:off x="364" y="2981"/>
              <a:ext cx="4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GB">
                  <a:solidFill>
                    <a:srgbClr val="000000"/>
                  </a:solidFill>
                </a:rPr>
                <a:t>The total circuit current,       , leads         by </a:t>
              </a:r>
              <a:r>
                <a:rPr lang="en-GB" i="1">
                  <a:solidFill>
                    <a:srgbClr val="000000"/>
                  </a:solidFill>
                  <a:sym typeface="Symbol" pitchFamily="18" charset="2"/>
                </a:rPr>
                <a:t></a:t>
              </a:r>
              <a:r>
                <a:rPr lang="en-GB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graphicFrame>
          <p:nvGraphicFramePr>
            <p:cNvPr id="11281" name="Object 35"/>
            <p:cNvGraphicFramePr>
              <a:graphicFrameLocks noChangeAspect="1"/>
            </p:cNvGraphicFramePr>
            <p:nvPr/>
          </p:nvGraphicFramePr>
          <p:xfrm>
            <a:off x="2315" y="2981"/>
            <a:ext cx="21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3" name="Equation" r:id="rId16" imgW="139639" imgH="190417" progId="Equation.3">
                    <p:embed/>
                  </p:oleObj>
                </mc:Choice>
                <mc:Fallback>
                  <p:oleObj name="Equation" r:id="rId16" imgW="139639" imgH="19041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2981"/>
                          <a:ext cx="210" cy="2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36"/>
            <p:cNvGraphicFramePr>
              <a:graphicFrameLocks noChangeAspect="1"/>
            </p:cNvGraphicFramePr>
            <p:nvPr/>
          </p:nvGraphicFramePr>
          <p:xfrm>
            <a:off x="3175" y="2933"/>
            <a:ext cx="25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4" name="Equation" r:id="rId18" imgW="190417" imgH="253890" progId="Equation.3">
                    <p:embed/>
                  </p:oleObj>
                </mc:Choice>
                <mc:Fallback>
                  <p:oleObj name="Equation" r:id="rId18" imgW="190417" imgH="25389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2933"/>
                          <a:ext cx="253" cy="38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85" name="Object 41"/>
          <p:cNvGraphicFramePr>
            <a:graphicFrameLocks noChangeAspect="1"/>
          </p:cNvGraphicFramePr>
          <p:nvPr/>
        </p:nvGraphicFramePr>
        <p:xfrm>
          <a:off x="1206500" y="5273675"/>
          <a:ext cx="6530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" name="Equation" r:id="rId20" imgW="2247900" imgH="431800" progId="Equation.3">
                  <p:embed/>
                </p:oleObj>
              </mc:Choice>
              <mc:Fallback>
                <p:oleObj name="Equation" r:id="rId20" imgW="2247900" imgH="431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273675"/>
                        <a:ext cx="65309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Diagram of a Parallel RC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  <p:bldP spid="82951" grpId="0" animBg="1"/>
      <p:bldP spid="82952" grpId="0" animBg="1"/>
      <p:bldP spid="82953" grpId="0" animBg="1"/>
      <p:bldP spid="82955" grpId="0"/>
      <p:bldP spid="829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90550" y="1493838"/>
            <a:ext cx="8307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63538" indent="-363538" algn="l" eaLnBrk="1" hangingPunct="1"/>
            <a:r>
              <a:rPr lang="en-GB" sz="2800" i="1" dirty="0">
                <a:cs typeface="Times New Roman" pitchFamily="18" charset="0"/>
              </a:rPr>
              <a:t>1.</a:t>
            </a:r>
            <a:r>
              <a:rPr lang="en-GB" sz="2800" b="1" i="1" dirty="0">
                <a:cs typeface="Times New Roman" pitchFamily="18" charset="0"/>
              </a:rPr>
              <a:t>  </a:t>
            </a:r>
            <a:r>
              <a:rPr lang="en-GB" sz="2800" i="1" dirty="0">
                <a:cs typeface="Times New Roman" pitchFamily="18" charset="0"/>
              </a:rPr>
              <a:t>Admittance diagram and </a:t>
            </a:r>
            <a:r>
              <a:rPr lang="en-GB" sz="2800" i="1" dirty="0" err="1">
                <a:cs typeface="Times New Roman" pitchFamily="18" charset="0"/>
              </a:rPr>
              <a:t>phasor</a:t>
            </a:r>
            <a:r>
              <a:rPr lang="en-GB" sz="2800" i="1" dirty="0">
                <a:cs typeface="Times New Roman" pitchFamily="18" charset="0"/>
              </a:rPr>
              <a:t> diagram are similar and are related by V</a:t>
            </a:r>
            <a:r>
              <a:rPr lang="en-GB" sz="2800" i="1" baseline="-25000" dirty="0">
                <a:cs typeface="Times New Roman" pitchFamily="18" charset="0"/>
              </a:rPr>
              <a:t>S</a:t>
            </a:r>
            <a:r>
              <a:rPr lang="en-GB" sz="2800" i="1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since </a:t>
            </a:r>
            <a:r>
              <a:rPr lang="en-US" sz="2800" i="1" dirty="0">
                <a:solidFill>
                  <a:srgbClr val="FF3300"/>
                </a:solidFill>
                <a:cs typeface="Times New Roman" pitchFamily="18" charset="0"/>
              </a:rPr>
              <a:t>t</a:t>
            </a:r>
            <a:r>
              <a:rPr lang="en-GB" sz="2800" i="1" dirty="0">
                <a:solidFill>
                  <a:srgbClr val="FF3300"/>
                </a:solidFill>
              </a:rPr>
              <a:t>he admittance diagram when multiplied by the source voltage becomes the </a:t>
            </a:r>
            <a:r>
              <a:rPr lang="en-GB" sz="2800" i="1" dirty="0" err="1">
                <a:solidFill>
                  <a:srgbClr val="FF3300"/>
                </a:solidFill>
              </a:rPr>
              <a:t>phasor</a:t>
            </a:r>
            <a:r>
              <a:rPr lang="en-GB" sz="2800" i="1" dirty="0">
                <a:solidFill>
                  <a:srgbClr val="FF3300"/>
                </a:solidFill>
              </a:rPr>
              <a:t> diagram.</a:t>
            </a:r>
            <a:r>
              <a:rPr lang="en-GB" sz="2800" dirty="0"/>
              <a:t> </a:t>
            </a:r>
            <a:r>
              <a:rPr lang="en-US" sz="2800" dirty="0"/>
              <a:t>	</a:t>
            </a:r>
            <a:endParaRPr lang="en-GB" sz="2800" dirty="0"/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130"/>
              </p:ext>
            </p:extLst>
          </p:nvPr>
        </p:nvGraphicFramePr>
        <p:xfrm>
          <a:off x="3803650" y="4833031"/>
          <a:ext cx="23225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3" imgW="889000" imgH="228600" progId="Equation.3">
                  <p:embed/>
                </p:oleObj>
              </mc:Choice>
              <mc:Fallback>
                <p:oleObj name="Equation" r:id="rId3" imgW="889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4833031"/>
                        <a:ext cx="232251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590550" y="3607481"/>
            <a:ext cx="7862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63538" indent="-363538" algn="l" eaLnBrk="1" hangingPunct="1"/>
            <a:r>
              <a:rPr lang="en-GB" sz="2800" dirty="0"/>
              <a:t>2.  </a:t>
            </a:r>
            <a:r>
              <a:rPr lang="en-GB" sz="2800" i="1" dirty="0"/>
              <a:t>The </a:t>
            </a:r>
            <a:r>
              <a:rPr lang="en-GB" sz="2800" i="1" dirty="0">
                <a:solidFill>
                  <a:srgbClr val="FF3300"/>
                </a:solidFill>
              </a:rPr>
              <a:t>phase of the circuit admittance</a:t>
            </a:r>
            <a:r>
              <a:rPr lang="en-GB" sz="2800" i="1" dirty="0"/>
              <a:t> and the </a:t>
            </a:r>
            <a:r>
              <a:rPr lang="en-GB" sz="2800" i="1" dirty="0">
                <a:solidFill>
                  <a:schemeClr val="accent2"/>
                </a:solidFill>
              </a:rPr>
              <a:t>phase of the circuit current</a:t>
            </a:r>
            <a:r>
              <a:rPr lang="en-GB" sz="2800" i="1" dirty="0"/>
              <a:t> is the same:</a:t>
            </a:r>
            <a:r>
              <a:rPr lang="en-GB" sz="2800" dirty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Relationship between Admittance Diagram and </a:t>
            </a:r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Diagram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35"/>
          <p:cNvGrpSpPr>
            <a:grpSpLocks/>
          </p:cNvGrpSpPr>
          <p:nvPr/>
        </p:nvGrpSpPr>
        <p:grpSpPr bwMode="auto">
          <a:xfrm>
            <a:off x="596900" y="1778000"/>
            <a:ext cx="6819900" cy="523875"/>
            <a:chOff x="376" y="2875"/>
            <a:chExt cx="4296" cy="330"/>
          </a:xfrm>
        </p:grpSpPr>
        <p:sp>
          <p:nvSpPr>
            <p:cNvPr id="13324" name="Rectangle 22"/>
            <p:cNvSpPr>
              <a:spLocks noChangeArrowheads="1"/>
            </p:cNvSpPr>
            <p:nvPr/>
          </p:nvSpPr>
          <p:spPr bwMode="auto">
            <a:xfrm>
              <a:off x="376" y="2875"/>
              <a:ext cx="4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2800" dirty="0">
                  <a:cs typeface="Times New Roman" pitchFamily="18" charset="0"/>
                </a:rPr>
                <a:t>1.</a:t>
              </a:r>
              <a:r>
                <a:rPr lang="en-US" sz="2800" dirty="0">
                  <a:cs typeface="Times New Roman" pitchFamily="18" charset="0"/>
                </a:rPr>
                <a:t> </a:t>
              </a:r>
              <a:r>
                <a:rPr lang="en-GB" sz="2800" dirty="0">
                  <a:cs typeface="Times New Roman" pitchFamily="18" charset="0"/>
                </a:rPr>
                <a:t>Calculate circuit admittance:  Y = G + </a:t>
              </a:r>
              <a:r>
                <a:rPr lang="en-GB" sz="2800" dirty="0" err="1">
                  <a:cs typeface="Times New Roman" pitchFamily="18" charset="0"/>
                </a:rPr>
                <a:t>jB</a:t>
              </a:r>
              <a:r>
                <a:rPr lang="en-GB" sz="2800" baseline="-25000" dirty="0" err="1">
                  <a:cs typeface="Times New Roman" pitchFamily="18" charset="0"/>
                </a:rPr>
                <a:t>C</a:t>
              </a:r>
              <a:r>
                <a:rPr lang="en-GB" sz="2800" dirty="0">
                  <a:sym typeface="Symbol" pitchFamily="18" charset="2"/>
                </a:rPr>
                <a:t> </a:t>
              </a:r>
              <a:endParaRPr lang="en-GB" sz="2800" dirty="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3325" name="Line 23"/>
            <p:cNvSpPr>
              <a:spLocks noChangeShapeType="1"/>
            </p:cNvSpPr>
            <p:nvPr/>
          </p:nvSpPr>
          <p:spPr bwMode="auto">
            <a:xfrm>
              <a:off x="3337" y="291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800"/>
            </a:p>
          </p:txBody>
        </p:sp>
      </p:grp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96900" y="5553075"/>
            <a:ext cx="7922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n-GB" sz="2800" dirty="0">
                <a:cs typeface="Times New Roman" pitchFamily="18" charset="0"/>
              </a:rPr>
              <a:t>4.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GB" sz="2800" dirty="0">
                <a:cs typeface="Times New Roman" pitchFamily="18" charset="0"/>
              </a:rPr>
              <a:t>Draw </a:t>
            </a:r>
            <a:r>
              <a:rPr lang="en-GB" sz="2800" dirty="0" err="1">
                <a:cs typeface="Times New Roman" pitchFamily="18" charset="0"/>
              </a:rPr>
              <a:t>phasor</a:t>
            </a:r>
            <a:r>
              <a:rPr lang="en-GB" sz="2800" dirty="0">
                <a:cs typeface="Times New Roman" pitchFamily="18" charset="0"/>
              </a:rPr>
              <a:t> &amp; admittance diagrams if </a:t>
            </a:r>
            <a:r>
              <a:rPr lang="en-GB" sz="2800" i="1" dirty="0">
                <a:cs typeface="Times New Roman" pitchFamily="18" charset="0"/>
              </a:rPr>
              <a:t>necessary</a:t>
            </a:r>
            <a:r>
              <a:rPr lang="en-GB" sz="2800" dirty="0"/>
              <a:t> </a:t>
            </a:r>
          </a:p>
        </p:txBody>
      </p:sp>
      <p:grpSp>
        <p:nvGrpSpPr>
          <p:cNvPr id="28721" name="Group 49"/>
          <p:cNvGrpSpPr>
            <a:grpSpLocks/>
          </p:cNvGrpSpPr>
          <p:nvPr/>
        </p:nvGrpSpPr>
        <p:grpSpPr bwMode="auto">
          <a:xfrm>
            <a:off x="576263" y="2844800"/>
            <a:ext cx="7682366" cy="827088"/>
            <a:chOff x="363" y="1792"/>
            <a:chExt cx="3944" cy="521"/>
          </a:xfrm>
        </p:grpSpPr>
        <p:sp>
          <p:nvSpPr>
            <p:cNvPr id="13322" name="Rectangle 25"/>
            <p:cNvSpPr>
              <a:spLocks noChangeArrowheads="1"/>
            </p:cNvSpPr>
            <p:nvPr/>
          </p:nvSpPr>
          <p:spPr bwMode="auto">
            <a:xfrm>
              <a:off x="363" y="1903"/>
              <a:ext cx="39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2800" dirty="0">
                  <a:cs typeface="Times New Roman" pitchFamily="18" charset="0"/>
                </a:rPr>
                <a:t>2.</a:t>
              </a:r>
              <a:r>
                <a:rPr lang="en-US" sz="2800" dirty="0">
                  <a:cs typeface="Times New Roman" pitchFamily="18" charset="0"/>
                </a:rPr>
                <a:t> </a:t>
              </a:r>
              <a:r>
                <a:rPr lang="en-GB" sz="2800" dirty="0">
                  <a:cs typeface="Times New Roman" pitchFamily="18" charset="0"/>
                </a:rPr>
                <a:t>Calculate the circuit current:</a:t>
              </a:r>
              <a:endParaRPr lang="en-GB" sz="2800" dirty="0"/>
            </a:p>
          </p:txBody>
        </p:sp>
        <p:graphicFrame>
          <p:nvGraphicFramePr>
            <p:cNvPr id="13323" name="Object 42"/>
            <p:cNvGraphicFramePr>
              <a:graphicFrameLocks noChangeAspect="1"/>
            </p:cNvGraphicFramePr>
            <p:nvPr/>
          </p:nvGraphicFramePr>
          <p:xfrm>
            <a:off x="2907" y="1792"/>
            <a:ext cx="1400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6" name="Equation" r:id="rId3" imgW="927100" imgH="469900" progId="Equation.3">
                    <p:embed/>
                  </p:oleObj>
                </mc:Choice>
                <mc:Fallback>
                  <p:oleObj name="Equation" r:id="rId3" imgW="927100" imgH="4699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1792"/>
                          <a:ext cx="1400" cy="521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22" name="Group 50"/>
          <p:cNvGrpSpPr>
            <a:grpSpLocks/>
          </p:cNvGrpSpPr>
          <p:nvPr/>
        </p:nvGrpSpPr>
        <p:grpSpPr bwMode="auto">
          <a:xfrm>
            <a:off x="596900" y="4117976"/>
            <a:ext cx="8143380" cy="839787"/>
            <a:chOff x="376" y="2594"/>
            <a:chExt cx="4535" cy="529"/>
          </a:xfrm>
        </p:grpSpPr>
        <p:sp>
          <p:nvSpPr>
            <p:cNvPr id="13319" name="Rectangle 29"/>
            <p:cNvSpPr>
              <a:spLocks noChangeArrowheads="1"/>
            </p:cNvSpPr>
            <p:nvPr/>
          </p:nvSpPr>
          <p:spPr bwMode="auto">
            <a:xfrm>
              <a:off x="376" y="2734"/>
              <a:ext cx="11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tabLst>
                  <a:tab pos="0" algn="l"/>
                </a:tabLst>
              </a:pPr>
              <a:r>
                <a:rPr lang="en-US" sz="2800" dirty="0">
                  <a:cs typeface="Times New Roman" pitchFamily="18" charset="0"/>
                </a:rPr>
                <a:t>3. </a:t>
              </a:r>
              <a:r>
                <a:rPr lang="en-GB" sz="2800" dirty="0" smtClean="0">
                  <a:cs typeface="Times New Roman" pitchFamily="18" charset="0"/>
                </a:rPr>
                <a:t>Calculate:</a:t>
              </a:r>
              <a:endParaRPr lang="en-GB" sz="2800" dirty="0"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13320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219642"/>
                </p:ext>
              </p:extLst>
            </p:nvPr>
          </p:nvGraphicFramePr>
          <p:xfrm>
            <a:off x="1504" y="2594"/>
            <a:ext cx="1490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7" name="Equation" r:id="rId5" imgW="1307532" imgH="431613" progId="Equation.3">
                    <p:embed/>
                  </p:oleObj>
                </mc:Choice>
                <mc:Fallback>
                  <p:oleObj name="Equation" r:id="rId5" imgW="1307532" imgH="4316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2594"/>
                          <a:ext cx="1490" cy="516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8445283"/>
                </p:ext>
              </p:extLst>
            </p:nvPr>
          </p:nvGraphicFramePr>
          <p:xfrm>
            <a:off x="3124" y="2594"/>
            <a:ext cx="1787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8" name="Equation" r:id="rId7" imgW="1663700" imgH="469900" progId="Equation.3">
                    <p:embed/>
                  </p:oleObj>
                </mc:Choice>
                <mc:Fallback>
                  <p:oleObj name="Equation" r:id="rId7" imgW="1663700" imgH="4699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2594"/>
                          <a:ext cx="1787" cy="529"/>
                        </a:xfrm>
                        <a:prstGeom prst="rect">
                          <a:avLst/>
                        </a:prstGeom>
                        <a:solidFill>
                          <a:srgbClr val="66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Analysis Procedure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4"/>
          <p:cNvSpPr txBox="1">
            <a:spLocks noChangeArrowheads="1"/>
          </p:cNvSpPr>
          <p:nvPr/>
        </p:nvSpPr>
        <p:spPr bwMode="auto">
          <a:xfrm>
            <a:off x="565150" y="1004888"/>
            <a:ext cx="8058150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Example 15-3</a:t>
            </a:r>
          </a:p>
          <a:p>
            <a:pPr algn="l">
              <a:spcBef>
                <a:spcPct val="50000"/>
              </a:spcBef>
            </a:pPr>
            <a:r>
              <a:rPr lang="en-GB" sz="2800" dirty="0"/>
              <a:t>A 12 V, 1kHz ac voltage source is connected to a parallel RC circuit. Given that R = 220 </a:t>
            </a:r>
            <a:r>
              <a:rPr lang="en-GB" sz="2800" dirty="0">
                <a:sym typeface="Symbol" pitchFamily="18" charset="2"/>
              </a:rPr>
              <a:t> and X</a:t>
            </a:r>
            <a:r>
              <a:rPr lang="en-GB" sz="2800" baseline="-25000" dirty="0">
                <a:sym typeface="Symbol" pitchFamily="18" charset="2"/>
              </a:rPr>
              <a:t>C</a:t>
            </a:r>
            <a:r>
              <a:rPr lang="en-GB" sz="2800" dirty="0">
                <a:sym typeface="Symbol" pitchFamily="18" charset="2"/>
              </a:rPr>
              <a:t> = 150 .</a:t>
            </a:r>
          </a:p>
          <a:p>
            <a:pPr algn="l">
              <a:spcBef>
                <a:spcPct val="50000"/>
              </a:spcBef>
              <a:buFontTx/>
              <a:buAutoNum type="alphaLcParenBoth"/>
            </a:pPr>
            <a:r>
              <a:rPr lang="en-GB" sz="2800" dirty="0">
                <a:sym typeface="Symbol" pitchFamily="18" charset="2"/>
              </a:rPr>
              <a:t> Draw the </a:t>
            </a:r>
            <a:r>
              <a:rPr lang="en-GB" sz="2800" dirty="0" err="1">
                <a:sym typeface="Symbol" pitchFamily="18" charset="2"/>
              </a:rPr>
              <a:t>phasor</a:t>
            </a:r>
            <a:r>
              <a:rPr lang="en-GB" sz="2800" dirty="0">
                <a:sym typeface="Symbol" pitchFamily="18" charset="2"/>
              </a:rPr>
              <a:t> domain schematic diagram.</a:t>
            </a:r>
          </a:p>
          <a:p>
            <a:pPr algn="l">
              <a:spcBef>
                <a:spcPct val="50000"/>
              </a:spcBef>
              <a:buFontTx/>
              <a:buAutoNum type="alphaLcParenBoth"/>
            </a:pPr>
            <a:r>
              <a:rPr lang="en-GB" sz="2800" dirty="0">
                <a:sym typeface="Symbol" pitchFamily="18" charset="2"/>
              </a:rPr>
              <a:t> Draw the admittance diagram.</a:t>
            </a:r>
          </a:p>
          <a:p>
            <a:pPr algn="l">
              <a:spcBef>
                <a:spcPct val="50000"/>
              </a:spcBef>
              <a:buFontTx/>
              <a:buAutoNum type="alphaLcParenBoth"/>
            </a:pPr>
            <a:r>
              <a:rPr lang="en-GB" sz="2800" dirty="0"/>
              <a:t> Draw the current </a:t>
            </a:r>
            <a:r>
              <a:rPr lang="en-GB" sz="2800" dirty="0" err="1"/>
              <a:t>phasor</a:t>
            </a:r>
            <a:r>
              <a:rPr lang="en-GB" sz="2800" dirty="0"/>
              <a:t> diagram.</a:t>
            </a:r>
          </a:p>
          <a:p>
            <a:pPr algn="l">
              <a:spcBef>
                <a:spcPct val="50000"/>
              </a:spcBef>
              <a:buFontTx/>
              <a:buAutoNum type="alphaLcParenBoth"/>
            </a:pPr>
            <a:r>
              <a:rPr lang="en-GB" sz="2800" dirty="0"/>
              <a:t> Write the time domain sinusoidal expression of the source voltage and circuit current.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0"/>
          <p:cNvSpPr txBox="1">
            <a:spLocks noChangeArrowheads="1"/>
          </p:cNvSpPr>
          <p:nvPr/>
        </p:nvSpPr>
        <p:spPr bwMode="auto">
          <a:xfrm>
            <a:off x="441325" y="442913"/>
            <a:ext cx="185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b="1" dirty="0"/>
              <a:t>Solution</a:t>
            </a:r>
            <a:endParaRPr lang="en-GB" dirty="0"/>
          </a:p>
        </p:txBody>
      </p:sp>
      <p:grpSp>
        <p:nvGrpSpPr>
          <p:cNvPr id="86054" name="Group 38"/>
          <p:cNvGrpSpPr>
            <a:grpSpLocks/>
          </p:cNvGrpSpPr>
          <p:nvPr/>
        </p:nvGrpSpPr>
        <p:grpSpPr bwMode="auto">
          <a:xfrm>
            <a:off x="441325" y="2581275"/>
            <a:ext cx="8107363" cy="3222625"/>
            <a:chOff x="369" y="964"/>
            <a:chExt cx="5280" cy="2545"/>
          </a:xfrm>
        </p:grpSpPr>
        <p:grpSp>
          <p:nvGrpSpPr>
            <p:cNvPr id="15366" name="Group 37"/>
            <p:cNvGrpSpPr>
              <a:grpSpLocks/>
            </p:cNvGrpSpPr>
            <p:nvPr/>
          </p:nvGrpSpPr>
          <p:grpSpPr bwMode="auto">
            <a:xfrm>
              <a:off x="459" y="1436"/>
              <a:ext cx="5190" cy="2073"/>
              <a:chOff x="369" y="1031"/>
              <a:chExt cx="5190" cy="2073"/>
            </a:xfrm>
          </p:grpSpPr>
          <p:sp>
            <p:nvSpPr>
              <p:cNvPr id="15368" name="Line 5"/>
              <p:cNvSpPr>
                <a:spLocks noChangeShapeType="1"/>
              </p:cNvSpPr>
              <p:nvPr/>
            </p:nvSpPr>
            <p:spPr bwMode="auto">
              <a:xfrm>
                <a:off x="432" y="1953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5369" name="Group 36"/>
              <p:cNvGrpSpPr>
                <a:grpSpLocks/>
              </p:cNvGrpSpPr>
              <p:nvPr/>
            </p:nvGrpSpPr>
            <p:grpSpPr bwMode="auto">
              <a:xfrm>
                <a:off x="369" y="1031"/>
                <a:ext cx="5190" cy="2073"/>
                <a:chOff x="369" y="1337"/>
                <a:chExt cx="5190" cy="2073"/>
              </a:xfrm>
            </p:grpSpPr>
            <p:grpSp>
              <p:nvGrpSpPr>
                <p:cNvPr id="15370" name="Group 8"/>
                <p:cNvGrpSpPr>
                  <a:grpSpLocks/>
                </p:cNvGrpSpPr>
                <p:nvPr/>
              </p:nvGrpSpPr>
              <p:grpSpPr bwMode="auto">
                <a:xfrm>
                  <a:off x="369" y="1337"/>
                  <a:ext cx="5190" cy="2073"/>
                  <a:chOff x="1028" y="2513"/>
                  <a:chExt cx="4556" cy="1690"/>
                </a:xfrm>
              </p:grpSpPr>
              <p:sp>
                <p:nvSpPr>
                  <p:cNvPr id="1537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3169"/>
                    <a:ext cx="415" cy="39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SG"/>
                  </a:p>
                </p:txBody>
              </p:sp>
              <p:sp>
                <p:nvSpPr>
                  <p:cNvPr id="15375" name="Freeform 10"/>
                  <p:cNvSpPr>
                    <a:spLocks/>
                  </p:cNvSpPr>
                  <p:nvPr/>
                </p:nvSpPr>
                <p:spPr bwMode="auto">
                  <a:xfrm>
                    <a:off x="2197" y="3257"/>
                    <a:ext cx="208" cy="198"/>
                  </a:xfrm>
                  <a:custGeom>
                    <a:avLst/>
                    <a:gdLst>
                      <a:gd name="T0" fmla="*/ 0 w 200"/>
                      <a:gd name="T1" fmla="*/ 232 h 188"/>
                      <a:gd name="T2" fmla="*/ 76 w 200"/>
                      <a:gd name="T3" fmla="*/ 4 h 188"/>
                      <a:gd name="T4" fmla="*/ 197 w 200"/>
                      <a:gd name="T5" fmla="*/ 202 h 188"/>
                      <a:gd name="T6" fmla="*/ 234 w 200"/>
                      <a:gd name="T7" fmla="*/ 74 h 18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0" h="188">
                        <a:moveTo>
                          <a:pt x="0" y="188"/>
                        </a:moveTo>
                        <a:cubicBezTo>
                          <a:pt x="18" y="98"/>
                          <a:pt x="36" y="8"/>
                          <a:pt x="64" y="4"/>
                        </a:cubicBezTo>
                        <a:cubicBezTo>
                          <a:pt x="92" y="0"/>
                          <a:pt x="145" y="155"/>
                          <a:pt x="168" y="164"/>
                        </a:cubicBezTo>
                        <a:cubicBezTo>
                          <a:pt x="191" y="173"/>
                          <a:pt x="195" y="77"/>
                          <a:pt x="200" y="6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76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97" y="2513"/>
                    <a:ext cx="0" cy="65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7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297" y="3564"/>
                    <a:ext cx="0" cy="63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7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297" y="2513"/>
                    <a:ext cx="87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7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32" y="2513"/>
                    <a:ext cx="156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8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716" y="3564"/>
                    <a:ext cx="0" cy="63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8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595" y="3358"/>
                    <a:ext cx="0" cy="84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82" name="Freeform 17"/>
                  <p:cNvSpPr>
                    <a:spLocks/>
                  </p:cNvSpPr>
                  <p:nvPr/>
                </p:nvSpPr>
                <p:spPr bwMode="auto">
                  <a:xfrm>
                    <a:off x="3612" y="3127"/>
                    <a:ext cx="207" cy="437"/>
                  </a:xfrm>
                  <a:custGeom>
                    <a:avLst/>
                    <a:gdLst>
                      <a:gd name="T0" fmla="*/ 110 w 200"/>
                      <a:gd name="T1" fmla="*/ 0 h 416"/>
                      <a:gd name="T2" fmla="*/ 229 w 200"/>
                      <a:gd name="T3" fmla="*/ 117 h 416"/>
                      <a:gd name="T4" fmla="*/ 0 w 200"/>
                      <a:gd name="T5" fmla="*/ 224 h 416"/>
                      <a:gd name="T6" fmla="*/ 229 w 200"/>
                      <a:gd name="T7" fmla="*/ 331 h 416"/>
                      <a:gd name="T8" fmla="*/ 8 w 200"/>
                      <a:gd name="T9" fmla="*/ 399 h 416"/>
                      <a:gd name="T10" fmla="*/ 128 w 200"/>
                      <a:gd name="T11" fmla="*/ 506 h 41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00" h="416">
                        <a:moveTo>
                          <a:pt x="96" y="0"/>
                        </a:moveTo>
                        <a:lnTo>
                          <a:pt x="200" y="96"/>
                        </a:lnTo>
                        <a:lnTo>
                          <a:pt x="0" y="184"/>
                        </a:lnTo>
                        <a:lnTo>
                          <a:pt x="200" y="272"/>
                        </a:lnTo>
                        <a:lnTo>
                          <a:pt x="8" y="328"/>
                        </a:lnTo>
                        <a:lnTo>
                          <a:pt x="112" y="416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8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716" y="2513"/>
                    <a:ext cx="0" cy="62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8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429" y="3257"/>
                    <a:ext cx="3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8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429" y="3358"/>
                    <a:ext cx="3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8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595" y="2513"/>
                    <a:ext cx="0" cy="7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8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97" y="4203"/>
                    <a:ext cx="2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388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45" y="3054"/>
                    <a:ext cx="839" cy="5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/>
                      <a:t>jB</a:t>
                    </a:r>
                    <a:r>
                      <a:rPr lang="en-US" baseline="-25000"/>
                      <a:t>C</a:t>
                    </a:r>
                  </a:p>
                  <a:p>
                    <a:pPr algn="l"/>
                    <a:r>
                      <a:rPr lang="en-GB"/>
                      <a:t>j(1/150) S</a:t>
                    </a:r>
                  </a:p>
                </p:txBody>
              </p:sp>
              <p:sp>
                <p:nvSpPr>
                  <p:cNvPr id="15389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2" y="3054"/>
                    <a:ext cx="630" cy="49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/>
                      <a:t>   </a:t>
                    </a:r>
                    <a:r>
                      <a:rPr lang="en-US" sz="2000"/>
                      <a:t>G</a:t>
                    </a:r>
                  </a:p>
                  <a:p>
                    <a:pPr algn="l"/>
                    <a:r>
                      <a:rPr lang="en-US" sz="2000"/>
                      <a:t>1/220 </a:t>
                    </a:r>
                    <a:r>
                      <a:rPr lang="en-US" sz="2000">
                        <a:sym typeface="Symbol" pitchFamily="18" charset="2"/>
                      </a:rPr>
                      <a:t>S</a:t>
                    </a:r>
                    <a:endParaRPr lang="en-GB" sz="2000"/>
                  </a:p>
                </p:txBody>
              </p:sp>
              <p:sp>
                <p:nvSpPr>
                  <p:cNvPr id="15390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4" y="2631"/>
                    <a:ext cx="299" cy="2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/>
                      <a:t>I</a:t>
                    </a:r>
                    <a:r>
                      <a:rPr lang="en-US" baseline="-25000"/>
                      <a:t>R</a:t>
                    </a:r>
                    <a:endParaRPr lang="en-GB"/>
                  </a:p>
                </p:txBody>
              </p:sp>
              <p:sp>
                <p:nvSpPr>
                  <p:cNvPr id="1539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5" y="2631"/>
                    <a:ext cx="299" cy="2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/>
                      <a:t>I</a:t>
                    </a:r>
                    <a:r>
                      <a:rPr lang="en-US" baseline="-25000"/>
                      <a:t>C</a:t>
                    </a:r>
                    <a:endParaRPr lang="en-GB"/>
                  </a:p>
                </p:txBody>
              </p:sp>
              <p:sp>
                <p:nvSpPr>
                  <p:cNvPr id="15392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8" y="2580"/>
                    <a:ext cx="299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/>
                      <a:t>I</a:t>
                    </a:r>
                    <a:endParaRPr lang="en-GB"/>
                  </a:p>
                </p:txBody>
              </p:sp>
              <p:sp>
                <p:nvSpPr>
                  <p:cNvPr id="1539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8" y="3220"/>
                    <a:ext cx="1045" cy="2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/>
                      <a:t>V</a:t>
                    </a:r>
                    <a:r>
                      <a:rPr lang="en-US" baseline="-25000"/>
                      <a:t>S</a:t>
                    </a:r>
                    <a:r>
                      <a:rPr lang="en-US"/>
                      <a:t>=12</a:t>
                    </a:r>
                    <a:r>
                      <a:rPr lang="en-US">
                        <a:sym typeface="Symbol" pitchFamily="18" charset="2"/>
                      </a:rPr>
                      <a:t></a:t>
                    </a:r>
                    <a:r>
                      <a:rPr lang="en-US"/>
                      <a:t>0</a:t>
                    </a:r>
                    <a:r>
                      <a:rPr lang="en-US" baseline="30000"/>
                      <a:t>o </a:t>
                    </a:r>
                    <a:r>
                      <a:rPr lang="en-US"/>
                      <a:t>V</a:t>
                    </a:r>
                    <a:endParaRPr lang="en-GB"/>
                  </a:p>
                </p:txBody>
              </p:sp>
              <p:sp>
                <p:nvSpPr>
                  <p:cNvPr id="15394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8" y="3548"/>
                    <a:ext cx="948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GB"/>
                      <a:t>f = 1 kHz</a:t>
                    </a:r>
                  </a:p>
                </p:txBody>
              </p:sp>
            </p:grpSp>
            <p:sp>
              <p:nvSpPr>
                <p:cNvPr id="15371" name="Line 31"/>
                <p:cNvSpPr>
                  <a:spLocks noChangeShapeType="1"/>
                </p:cNvSpPr>
                <p:nvPr/>
              </p:nvSpPr>
              <p:spPr bwMode="auto">
                <a:xfrm>
                  <a:off x="3524" y="1518"/>
                  <a:ext cx="1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372" name="Line 32"/>
                <p:cNvSpPr>
                  <a:spLocks noChangeShapeType="1"/>
                </p:cNvSpPr>
                <p:nvPr/>
              </p:nvSpPr>
              <p:spPr bwMode="auto">
                <a:xfrm>
                  <a:off x="4458" y="1518"/>
                  <a:ext cx="1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373" name="Line 33"/>
                <p:cNvSpPr>
                  <a:spLocks noChangeShapeType="1"/>
                </p:cNvSpPr>
                <p:nvPr/>
              </p:nvSpPr>
              <p:spPr bwMode="auto">
                <a:xfrm>
                  <a:off x="2636" y="1461"/>
                  <a:ext cx="1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5367" name="Text Box 35"/>
            <p:cNvSpPr txBox="1">
              <a:spLocks noChangeArrowheads="1"/>
            </p:cNvSpPr>
            <p:nvPr/>
          </p:nvSpPr>
          <p:spPr bwMode="auto">
            <a:xfrm>
              <a:off x="369" y="964"/>
              <a:ext cx="438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/>
            </a:p>
          </p:txBody>
        </p:sp>
      </p:grpSp>
      <p:graphicFrame>
        <p:nvGraphicFramePr>
          <p:cNvPr id="15364" name="Object 40"/>
          <p:cNvGraphicFramePr>
            <a:graphicFrameLocks noChangeAspect="1"/>
          </p:cNvGraphicFramePr>
          <p:nvPr/>
        </p:nvGraphicFramePr>
        <p:xfrm>
          <a:off x="606425" y="1135063"/>
          <a:ext cx="337661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135063"/>
                        <a:ext cx="3376613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7" name="Object 41"/>
          <p:cNvGraphicFramePr>
            <a:graphicFrameLocks noChangeAspect="1"/>
          </p:cNvGraphicFramePr>
          <p:nvPr/>
        </p:nvGraphicFramePr>
        <p:xfrm>
          <a:off x="1655763" y="1876425"/>
          <a:ext cx="25590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5" imgW="1104900" imgH="431800" progId="Equation.3">
                  <p:embed/>
                </p:oleObj>
              </mc:Choice>
              <mc:Fallback>
                <p:oleObj name="Equation" r:id="rId5" imgW="1104900" imgH="431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876425"/>
                        <a:ext cx="25590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032"/>
          <p:cNvGraphicFramePr>
            <a:graphicFrameLocks noChangeAspect="1"/>
          </p:cNvGraphicFramePr>
          <p:nvPr/>
        </p:nvGraphicFramePr>
        <p:xfrm>
          <a:off x="534988" y="476250"/>
          <a:ext cx="61372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3" imgW="2197100" imgH="825500" progId="Equation.3">
                  <p:embed/>
                </p:oleObj>
              </mc:Choice>
              <mc:Fallback>
                <p:oleObj name="Equation" r:id="rId3" imgW="2197100" imgH="8255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76250"/>
                        <a:ext cx="613727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30" name="Group 1114"/>
          <p:cNvGrpSpPr>
            <a:grpSpLocks/>
          </p:cNvGrpSpPr>
          <p:nvPr/>
        </p:nvGrpSpPr>
        <p:grpSpPr bwMode="auto">
          <a:xfrm>
            <a:off x="1524000" y="2892425"/>
            <a:ext cx="4325938" cy="3563938"/>
            <a:chOff x="1046" y="1934"/>
            <a:chExt cx="2635" cy="2232"/>
          </a:xfrm>
        </p:grpSpPr>
        <p:grpSp>
          <p:nvGrpSpPr>
            <p:cNvPr id="16389" name="Group 1096"/>
            <p:cNvGrpSpPr>
              <a:grpSpLocks/>
            </p:cNvGrpSpPr>
            <p:nvPr/>
          </p:nvGrpSpPr>
          <p:grpSpPr bwMode="auto">
            <a:xfrm>
              <a:off x="1265" y="1934"/>
              <a:ext cx="2416" cy="1823"/>
              <a:chOff x="1504" y="537"/>
              <a:chExt cx="3177" cy="2357"/>
            </a:xfrm>
          </p:grpSpPr>
          <p:sp>
            <p:nvSpPr>
              <p:cNvPr id="16399" name="Line 1097"/>
              <p:cNvSpPr>
                <a:spLocks noChangeShapeType="1"/>
              </p:cNvSpPr>
              <p:nvPr/>
            </p:nvSpPr>
            <p:spPr bwMode="auto">
              <a:xfrm flipH="1" flipV="1">
                <a:off x="2004" y="1015"/>
                <a:ext cx="2" cy="1783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00" name="Line 1098"/>
              <p:cNvSpPr>
                <a:spLocks noChangeShapeType="1"/>
              </p:cNvSpPr>
              <p:nvPr/>
            </p:nvSpPr>
            <p:spPr bwMode="auto">
              <a:xfrm>
                <a:off x="2003" y="2778"/>
                <a:ext cx="1988" cy="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01" name="Text Box 1099"/>
              <p:cNvSpPr txBox="1">
                <a:spLocks noChangeArrowheads="1"/>
              </p:cNvSpPr>
              <p:nvPr/>
            </p:nvSpPr>
            <p:spPr bwMode="auto">
              <a:xfrm>
                <a:off x="1504" y="537"/>
                <a:ext cx="1004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>
                    <a:solidFill>
                      <a:srgbClr val="006600"/>
                    </a:solidFill>
                  </a:rPr>
                  <a:t>jB</a:t>
                </a:r>
                <a:r>
                  <a:rPr lang="en-US" baseline="-25000">
                    <a:solidFill>
                      <a:srgbClr val="006600"/>
                    </a:solidFill>
                  </a:rPr>
                  <a:t>C</a:t>
                </a:r>
                <a:endParaRPr lang="en-GB">
                  <a:solidFill>
                    <a:srgbClr val="006600"/>
                  </a:solidFill>
                </a:endParaRPr>
              </a:p>
            </p:txBody>
          </p:sp>
          <p:sp>
            <p:nvSpPr>
              <p:cNvPr id="16402" name="Text Box 1100"/>
              <p:cNvSpPr txBox="1">
                <a:spLocks noChangeArrowheads="1"/>
              </p:cNvSpPr>
              <p:nvPr/>
            </p:nvSpPr>
            <p:spPr bwMode="auto">
              <a:xfrm>
                <a:off x="3992" y="2524"/>
                <a:ext cx="689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>
                    <a:solidFill>
                      <a:srgbClr val="003399"/>
                    </a:solidFill>
                  </a:rPr>
                  <a:t>G</a:t>
                </a:r>
                <a:endParaRPr lang="en-GB">
                  <a:solidFill>
                    <a:srgbClr val="003399"/>
                  </a:solidFill>
                </a:endParaRPr>
              </a:p>
            </p:txBody>
          </p:sp>
          <p:sp>
            <p:nvSpPr>
              <p:cNvPr id="16403" name="Text Box 1101"/>
              <p:cNvSpPr txBox="1">
                <a:spLocks noChangeArrowheads="1"/>
              </p:cNvSpPr>
              <p:nvPr/>
            </p:nvSpPr>
            <p:spPr bwMode="auto">
              <a:xfrm>
                <a:off x="3992" y="782"/>
                <a:ext cx="689" cy="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/>
                  <a:t>Y</a:t>
                </a:r>
                <a:r>
                  <a:rPr lang="en-US" baseline="-25000"/>
                  <a:t>T</a:t>
                </a:r>
                <a:endParaRPr lang="en-GB" baseline="-25000"/>
              </a:p>
            </p:txBody>
          </p:sp>
          <p:sp>
            <p:nvSpPr>
              <p:cNvPr id="16404" name="Text Box 1102"/>
              <p:cNvSpPr txBox="1">
                <a:spLocks noChangeArrowheads="1"/>
              </p:cNvSpPr>
              <p:nvPr/>
            </p:nvSpPr>
            <p:spPr bwMode="auto">
              <a:xfrm>
                <a:off x="2461" y="2465"/>
                <a:ext cx="827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GB">
                    <a:solidFill>
                      <a:srgbClr val="FF3300"/>
                    </a:solidFill>
                    <a:sym typeface="Symbol" pitchFamily="18" charset="2"/>
                  </a:rPr>
                  <a:t>55.7</a:t>
                </a:r>
                <a:r>
                  <a:rPr lang="en-GB" baseline="30000">
                    <a:solidFill>
                      <a:srgbClr val="FF3300"/>
                    </a:solidFill>
                    <a:sym typeface="Symbol" pitchFamily="18" charset="2"/>
                  </a:rPr>
                  <a:t>O</a:t>
                </a:r>
                <a:endParaRPr lang="en-GB" baseline="30000">
                  <a:solidFill>
                    <a:srgbClr val="FF3300"/>
                  </a:solidFill>
                </a:endParaRPr>
              </a:p>
            </p:txBody>
          </p:sp>
          <p:sp>
            <p:nvSpPr>
              <p:cNvPr id="16405" name="Line 1103"/>
              <p:cNvSpPr>
                <a:spLocks noChangeShapeType="1"/>
              </p:cNvSpPr>
              <p:nvPr/>
            </p:nvSpPr>
            <p:spPr bwMode="auto">
              <a:xfrm flipV="1">
                <a:off x="2003" y="1049"/>
                <a:ext cx="1967" cy="17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390" name="Group 1104"/>
            <p:cNvGrpSpPr>
              <a:grpSpLocks/>
            </p:cNvGrpSpPr>
            <p:nvPr/>
          </p:nvGrpSpPr>
          <p:grpSpPr bwMode="auto">
            <a:xfrm>
              <a:off x="1046" y="2897"/>
              <a:ext cx="1570" cy="1269"/>
              <a:chOff x="1216" y="1781"/>
              <a:chExt cx="2064" cy="1640"/>
            </a:xfrm>
          </p:grpSpPr>
          <p:sp>
            <p:nvSpPr>
              <p:cNvPr id="16393" name="Line 1105"/>
              <p:cNvSpPr>
                <a:spLocks noChangeShapeType="1"/>
              </p:cNvSpPr>
              <p:nvPr/>
            </p:nvSpPr>
            <p:spPr bwMode="auto">
              <a:xfrm>
                <a:off x="1216" y="1994"/>
                <a:ext cx="519" cy="0"/>
              </a:xfrm>
              <a:prstGeom prst="line">
                <a:avLst/>
              </a:prstGeom>
              <a:noFill/>
              <a:ln w="158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94" name="Rectangle 1106"/>
              <p:cNvSpPr>
                <a:spLocks noChangeArrowheads="1"/>
              </p:cNvSpPr>
              <p:nvPr/>
            </p:nvSpPr>
            <p:spPr bwMode="auto">
              <a:xfrm>
                <a:off x="1266" y="1976"/>
                <a:ext cx="42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2200">
                    <a:solidFill>
                      <a:srgbClr val="000000"/>
                    </a:solidFill>
                  </a:rPr>
                  <a:t> </a:t>
                </a:r>
                <a:r>
                  <a:rPr lang="en-US">
                    <a:solidFill>
                      <a:srgbClr val="006600"/>
                    </a:solidFill>
                  </a:rPr>
                  <a:t>150</a:t>
                </a:r>
              </a:p>
            </p:txBody>
          </p:sp>
          <p:sp>
            <p:nvSpPr>
              <p:cNvPr id="16395" name="Rectangle 1107"/>
              <p:cNvSpPr>
                <a:spLocks noChangeArrowheads="1"/>
              </p:cNvSpPr>
              <p:nvPr/>
            </p:nvSpPr>
            <p:spPr bwMode="auto">
              <a:xfrm>
                <a:off x="1416" y="1781"/>
                <a:ext cx="12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>
                    <a:solidFill>
                      <a:srgbClr val="006600"/>
                    </a:solidFill>
                  </a:rPr>
                  <a:t>1</a:t>
                </a:r>
              </a:p>
            </p:txBody>
          </p:sp>
          <p:sp>
            <p:nvSpPr>
              <p:cNvPr id="16396" name="Line 1108"/>
              <p:cNvSpPr>
                <a:spLocks noChangeShapeType="1"/>
              </p:cNvSpPr>
              <p:nvPr/>
            </p:nvSpPr>
            <p:spPr bwMode="auto">
              <a:xfrm>
                <a:off x="2721" y="3135"/>
                <a:ext cx="559" cy="1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97" name="Rectangle 1109"/>
              <p:cNvSpPr>
                <a:spLocks noChangeArrowheads="1"/>
              </p:cNvSpPr>
              <p:nvPr/>
            </p:nvSpPr>
            <p:spPr bwMode="auto">
              <a:xfrm>
                <a:off x="2781" y="3125"/>
                <a:ext cx="421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2200">
                    <a:solidFill>
                      <a:schemeClr val="accent2"/>
                    </a:solidFill>
                  </a:rPr>
                  <a:t> </a:t>
                </a:r>
                <a:r>
                  <a:rPr lang="en-US">
                    <a:solidFill>
                      <a:schemeClr val="accent2"/>
                    </a:solidFill>
                  </a:rPr>
                  <a:t>220</a:t>
                </a:r>
              </a:p>
            </p:txBody>
          </p:sp>
          <p:sp>
            <p:nvSpPr>
              <p:cNvPr id="16398" name="Rectangle 1110"/>
              <p:cNvSpPr>
                <a:spLocks noChangeArrowheads="1"/>
              </p:cNvSpPr>
              <p:nvPr/>
            </p:nvSpPr>
            <p:spPr bwMode="auto">
              <a:xfrm>
                <a:off x="2924" y="2903"/>
                <a:ext cx="12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  <p:sp>
          <p:nvSpPr>
            <p:cNvPr id="16391" name="Line 1111"/>
            <p:cNvSpPr>
              <a:spLocks noChangeShapeType="1"/>
            </p:cNvSpPr>
            <p:nvPr/>
          </p:nvSpPr>
          <p:spPr bwMode="auto">
            <a:xfrm>
              <a:off x="3191" y="2171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2" name="Arc 1112"/>
            <p:cNvSpPr>
              <a:spLocks/>
            </p:cNvSpPr>
            <p:nvPr/>
          </p:nvSpPr>
          <p:spPr bwMode="auto">
            <a:xfrm>
              <a:off x="1876" y="3463"/>
              <a:ext cx="134" cy="217"/>
            </a:xfrm>
            <a:custGeom>
              <a:avLst/>
              <a:gdLst>
                <a:gd name="T0" fmla="*/ 0 w 21600"/>
                <a:gd name="T1" fmla="*/ 0 h 37831"/>
                <a:gd name="T2" fmla="*/ 0 w 21600"/>
                <a:gd name="T3" fmla="*/ 0 h 37831"/>
                <a:gd name="T4" fmla="*/ 0 w 21600"/>
                <a:gd name="T5" fmla="*/ 0 h 378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783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815"/>
                    <a:pt x="18922" y="33729"/>
                    <a:pt x="14251" y="37830"/>
                  </a:cubicBezTo>
                </a:path>
                <a:path w="21600" h="3783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815"/>
                    <a:pt x="18922" y="33729"/>
                    <a:pt x="14251" y="3783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5929" name="Text Box 1113"/>
          <p:cNvSpPr txBox="1">
            <a:spLocks noChangeArrowheads="1"/>
          </p:cNvSpPr>
          <p:nvPr/>
        </p:nvSpPr>
        <p:spPr bwMode="auto">
          <a:xfrm>
            <a:off x="5259388" y="4860925"/>
            <a:ext cx="318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b="1" u="sng"/>
              <a:t>Admittance Diagram</a:t>
            </a:r>
            <a:endParaRPr lang="en-GB" b="1" u="sn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617538" y="649288"/>
          <a:ext cx="7904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Equation" r:id="rId3" imgW="2984500" imgH="431800" progId="Equation.3">
                  <p:embed/>
                </p:oleObj>
              </mc:Choice>
              <mc:Fallback>
                <p:oleObj name="Equation" r:id="rId3" imgW="29845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649288"/>
                        <a:ext cx="7904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617538" y="2811463"/>
          <a:ext cx="754380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5" imgW="2959100" imgH="431800" progId="Equation.3">
                  <p:embed/>
                </p:oleObj>
              </mc:Choice>
              <mc:Fallback>
                <p:oleObj name="Equation" r:id="rId5" imgW="2959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811463"/>
                        <a:ext cx="754380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17538" y="4837113"/>
          <a:ext cx="75438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7" imgW="2540000" imgH="241300" progId="Equation.3">
                  <p:embed/>
                </p:oleObj>
              </mc:Choice>
              <mc:Fallback>
                <p:oleObj name="Equation" r:id="rId7" imgW="25400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837113"/>
                        <a:ext cx="75438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569913" y="4991100"/>
          <a:ext cx="64023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3" imgW="2565400" imgH="266700" progId="Equation.3">
                  <p:embed/>
                </p:oleObj>
              </mc:Choice>
              <mc:Fallback>
                <p:oleObj name="Equation" r:id="rId3" imgW="25654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991100"/>
                        <a:ext cx="64023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1057275" y="5800725"/>
          <a:ext cx="787876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5" imgW="3352800" imgH="266700" progId="Equation.3">
                  <p:embed/>
                </p:oleObj>
              </mc:Choice>
              <mc:Fallback>
                <p:oleObj name="Equation" r:id="rId5" imgW="33528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5800725"/>
                        <a:ext cx="787876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6" name="Group 35"/>
          <p:cNvGrpSpPr>
            <a:grpSpLocks/>
          </p:cNvGrpSpPr>
          <p:nvPr/>
        </p:nvGrpSpPr>
        <p:grpSpPr bwMode="auto">
          <a:xfrm>
            <a:off x="2200275" y="481013"/>
            <a:ext cx="5086350" cy="3971925"/>
            <a:chOff x="1386" y="303"/>
            <a:chExt cx="3204" cy="2502"/>
          </a:xfrm>
        </p:grpSpPr>
        <p:sp>
          <p:nvSpPr>
            <p:cNvPr id="18437" name="Text Box 4"/>
            <p:cNvSpPr txBox="1">
              <a:spLocks noChangeArrowheads="1"/>
            </p:cNvSpPr>
            <p:nvPr/>
          </p:nvSpPr>
          <p:spPr bwMode="auto">
            <a:xfrm>
              <a:off x="2003" y="2517"/>
              <a:ext cx="1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GB" b="1" u="sng"/>
                <a:t>Phasor Diagram</a:t>
              </a:r>
            </a:p>
          </p:txBody>
        </p:sp>
        <p:grpSp>
          <p:nvGrpSpPr>
            <p:cNvPr id="18438" name="Group 32"/>
            <p:cNvGrpSpPr>
              <a:grpSpLocks/>
            </p:cNvGrpSpPr>
            <p:nvPr/>
          </p:nvGrpSpPr>
          <p:grpSpPr bwMode="auto">
            <a:xfrm>
              <a:off x="1386" y="303"/>
              <a:ext cx="3204" cy="2194"/>
              <a:chOff x="1449" y="303"/>
              <a:chExt cx="3204" cy="2194"/>
            </a:xfrm>
          </p:grpSpPr>
          <p:grpSp>
            <p:nvGrpSpPr>
              <p:cNvPr id="18439" name="Group 31"/>
              <p:cNvGrpSpPr>
                <a:grpSpLocks/>
              </p:cNvGrpSpPr>
              <p:nvPr/>
            </p:nvGrpSpPr>
            <p:grpSpPr bwMode="auto">
              <a:xfrm>
                <a:off x="1449" y="303"/>
                <a:ext cx="3204" cy="2066"/>
                <a:chOff x="1449" y="303"/>
                <a:chExt cx="3204" cy="2066"/>
              </a:xfrm>
            </p:grpSpPr>
            <p:sp>
              <p:nvSpPr>
                <p:cNvPr id="18441" name="Text Box 9"/>
                <p:cNvSpPr txBox="1">
                  <a:spLocks noChangeArrowheads="1"/>
                </p:cNvSpPr>
                <p:nvPr/>
              </p:nvSpPr>
              <p:spPr bwMode="auto">
                <a:xfrm rot="-2598297">
                  <a:off x="2247" y="1088"/>
                  <a:ext cx="9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lang="en-GB"/>
                    <a:t>96.8mA</a:t>
                  </a:r>
                </a:p>
              </p:txBody>
            </p:sp>
            <p:grpSp>
              <p:nvGrpSpPr>
                <p:cNvPr id="18442" name="Group 30"/>
                <p:cNvGrpSpPr>
                  <a:grpSpLocks/>
                </p:cNvGrpSpPr>
                <p:nvPr/>
              </p:nvGrpSpPr>
              <p:grpSpPr bwMode="auto">
                <a:xfrm>
                  <a:off x="1449" y="303"/>
                  <a:ext cx="3204" cy="2066"/>
                  <a:chOff x="1449" y="303"/>
                  <a:chExt cx="3204" cy="2066"/>
                </a:xfrm>
              </p:grpSpPr>
              <p:grpSp>
                <p:nvGrpSpPr>
                  <p:cNvPr id="1844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449" y="303"/>
                    <a:ext cx="3204" cy="2066"/>
                    <a:chOff x="1449" y="303"/>
                    <a:chExt cx="3204" cy="2066"/>
                  </a:xfrm>
                </p:grpSpPr>
                <p:sp>
                  <p:nvSpPr>
                    <p:cNvPr id="18449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89" y="2137"/>
                      <a:ext cx="1774" cy="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8450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89" y="633"/>
                      <a:ext cx="1" cy="150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66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8451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89" y="693"/>
                      <a:ext cx="1774" cy="14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8452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91" y="1844"/>
                      <a:ext cx="65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GB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en-GB" baseline="-25000">
                          <a:solidFill>
                            <a:schemeClr val="accent2"/>
                          </a:solidFill>
                        </a:rPr>
                        <a:t>R</a:t>
                      </a:r>
                      <a:endParaRPr lang="en-GB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18453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1" y="303"/>
                      <a:ext cx="65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GB">
                          <a:solidFill>
                            <a:srgbClr val="006600"/>
                          </a:solidFill>
                        </a:rPr>
                        <a:t>I</a:t>
                      </a:r>
                      <a:r>
                        <a:rPr lang="en-GB" baseline="-25000">
                          <a:solidFill>
                            <a:srgbClr val="006600"/>
                          </a:solidFill>
                        </a:rPr>
                        <a:t>C</a:t>
                      </a:r>
                      <a:endParaRPr lang="en-GB">
                        <a:solidFill>
                          <a:srgbClr val="006600"/>
                        </a:solidFill>
                      </a:endParaRPr>
                    </a:p>
                  </p:txBody>
                </p:sp>
                <p:sp>
                  <p:nvSpPr>
                    <p:cNvPr id="18454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33" y="539"/>
                      <a:ext cx="533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GB"/>
                        <a:t>I</a:t>
                      </a:r>
                    </a:p>
                  </p:txBody>
                </p:sp>
                <p:sp>
                  <p:nvSpPr>
                    <p:cNvPr id="18455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19" y="1768"/>
                      <a:ext cx="1016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GB">
                          <a:solidFill>
                            <a:srgbClr val="FF3300"/>
                          </a:solidFill>
                          <a:sym typeface="Symbol" pitchFamily="18" charset="2"/>
                        </a:rPr>
                        <a:t>55.7</a:t>
                      </a:r>
                      <a:r>
                        <a:rPr lang="en-GB" baseline="30000">
                          <a:solidFill>
                            <a:srgbClr val="FF3300"/>
                          </a:solidFill>
                          <a:sym typeface="Symbol" pitchFamily="18" charset="2"/>
                        </a:rPr>
                        <a:t>o</a:t>
                      </a:r>
                      <a:endParaRPr lang="en-GB">
                        <a:solidFill>
                          <a:srgbClr val="FF3300"/>
                        </a:solidFill>
                      </a:endParaRPr>
                    </a:p>
                  </p:txBody>
                </p:sp>
                <p:sp>
                  <p:nvSpPr>
                    <p:cNvPr id="18456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60" y="1862"/>
                      <a:ext cx="64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GB">
                          <a:solidFill>
                            <a:schemeClr val="accent2"/>
                          </a:solidFill>
                        </a:rPr>
                        <a:t>54.5</a:t>
                      </a:r>
                    </a:p>
                  </p:txBody>
                </p:sp>
                <p:sp>
                  <p:nvSpPr>
                    <p:cNvPr id="18457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49" y="1265"/>
                      <a:ext cx="58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GB" sz="2000">
                          <a:solidFill>
                            <a:srgbClr val="006600"/>
                          </a:solidFill>
                        </a:rPr>
                        <a:t>80mA</a:t>
                      </a:r>
                    </a:p>
                  </p:txBody>
                </p:sp>
                <p:sp>
                  <p:nvSpPr>
                    <p:cNvPr id="18458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82" y="2219"/>
                      <a:ext cx="2343" cy="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CC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8459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85" y="2081"/>
                      <a:ext cx="56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CC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GB">
                          <a:solidFill>
                            <a:srgbClr val="CC00FF"/>
                          </a:solidFill>
                        </a:rPr>
                        <a:t>E</a:t>
                      </a:r>
                    </a:p>
                  </p:txBody>
                </p:sp>
              </p:grpSp>
              <p:sp>
                <p:nvSpPr>
                  <p:cNvPr id="18444" name="Arc 23"/>
                  <p:cNvSpPr>
                    <a:spLocks/>
                  </p:cNvSpPr>
                  <p:nvPr/>
                </p:nvSpPr>
                <p:spPr bwMode="auto">
                  <a:xfrm rot="904242">
                    <a:off x="2090" y="1815"/>
                    <a:ext cx="243" cy="321"/>
                  </a:xfrm>
                  <a:custGeom>
                    <a:avLst/>
                    <a:gdLst>
                      <a:gd name="T0" fmla="*/ 0 w 21600"/>
                      <a:gd name="T1" fmla="*/ 0 h 40320"/>
                      <a:gd name="T2" fmla="*/ 0 w 21600"/>
                      <a:gd name="T3" fmla="*/ 0 h 40320"/>
                      <a:gd name="T4" fmla="*/ 0 w 21600"/>
                      <a:gd name="T5" fmla="*/ 0 h 4032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40320" fill="none" extrusionOk="0">
                        <a:moveTo>
                          <a:pt x="5664" y="0"/>
                        </a:moveTo>
                        <a:cubicBezTo>
                          <a:pt x="15071" y="2556"/>
                          <a:pt x="21600" y="11096"/>
                          <a:pt x="21600" y="20844"/>
                        </a:cubicBezTo>
                        <a:cubicBezTo>
                          <a:pt x="21600" y="29153"/>
                          <a:pt x="16833" y="36726"/>
                          <a:pt x="9340" y="40319"/>
                        </a:cubicBezTo>
                      </a:path>
                      <a:path w="21600" h="40320" stroke="0" extrusionOk="0">
                        <a:moveTo>
                          <a:pt x="5664" y="0"/>
                        </a:moveTo>
                        <a:cubicBezTo>
                          <a:pt x="15071" y="2556"/>
                          <a:pt x="21600" y="11096"/>
                          <a:pt x="21600" y="20844"/>
                        </a:cubicBezTo>
                        <a:cubicBezTo>
                          <a:pt x="21600" y="29153"/>
                          <a:pt x="16833" y="36726"/>
                          <a:pt x="9340" y="40319"/>
                        </a:cubicBezTo>
                        <a:lnTo>
                          <a:pt x="0" y="20844"/>
                        </a:lnTo>
                        <a:lnTo>
                          <a:pt x="5664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FF3300"/>
                    </a:solidFill>
                    <a:round/>
                    <a:headEnd type="arrow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SG"/>
                  </a:p>
                </p:txBody>
              </p:sp>
              <p:sp>
                <p:nvSpPr>
                  <p:cNvPr id="18445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517" y="594"/>
                    <a:ext cx="203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8446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571" y="348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844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486" y="188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844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085" y="2112"/>
                    <a:ext cx="20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8440" name="Text Box 28"/>
              <p:cNvSpPr txBox="1">
                <a:spLocks noChangeArrowheads="1"/>
              </p:cNvSpPr>
              <p:nvPr/>
            </p:nvSpPr>
            <p:spPr bwMode="auto">
              <a:xfrm>
                <a:off x="2751" y="2209"/>
                <a:ext cx="5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>
                    <a:solidFill>
                      <a:srgbClr val="CC00FF"/>
                    </a:solidFill>
                  </a:rPr>
                  <a:t>12V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419100" y="1628775"/>
            <a:ext cx="842010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FF3300"/>
                </a:solidFill>
              </a:rPr>
              <a:t>Apparent power</a:t>
            </a:r>
            <a:r>
              <a:rPr lang="en-US"/>
              <a:t> </a:t>
            </a:r>
            <a:r>
              <a:rPr lang="en-US">
                <a:solidFill>
                  <a:srgbClr val="FF3300"/>
                </a:solidFill>
              </a:rPr>
              <a:t>(S) </a:t>
            </a:r>
            <a:r>
              <a:rPr lang="en-US"/>
              <a:t>, is the total power that appears to be transferred from the source to the RC circuit. It is the </a:t>
            </a:r>
            <a:r>
              <a:rPr lang="en-US">
                <a:solidFill>
                  <a:srgbClr val="0000FF"/>
                </a:solidFill>
              </a:rPr>
              <a:t>phasor sum</a:t>
            </a:r>
            <a:r>
              <a:rPr lang="en-US"/>
              <a:t> of 2 components: the </a:t>
            </a:r>
            <a:r>
              <a:rPr lang="en-US">
                <a:solidFill>
                  <a:schemeClr val="accent2"/>
                </a:solidFill>
              </a:rPr>
              <a:t>true power</a:t>
            </a:r>
            <a:r>
              <a:rPr lang="en-US"/>
              <a:t> and </a:t>
            </a:r>
            <a:r>
              <a:rPr lang="en-US">
                <a:solidFill>
                  <a:srgbClr val="008000"/>
                </a:solidFill>
              </a:rPr>
              <a:t>reactive power</a:t>
            </a:r>
            <a:r>
              <a:rPr lang="en-US"/>
              <a:t>.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/>
              <a:t>     Unit is </a:t>
            </a:r>
            <a:r>
              <a:rPr lang="en-US">
                <a:solidFill>
                  <a:srgbClr val="FF00FF"/>
                </a:solidFill>
              </a:rPr>
              <a:t>volt-ampere</a:t>
            </a:r>
            <a:r>
              <a:rPr lang="en-US"/>
              <a:t> </a:t>
            </a:r>
            <a:r>
              <a:rPr lang="en-US">
                <a:solidFill>
                  <a:srgbClr val="FF00FF"/>
                </a:solidFill>
              </a:rPr>
              <a:t>(VA)</a:t>
            </a:r>
            <a:endParaRPr lang="en-GB">
              <a:solidFill>
                <a:srgbClr val="FF00FF"/>
              </a:solidFill>
            </a:endParaRP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723899" y="1171575"/>
            <a:ext cx="613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dirty="0"/>
              <a:t>For RC circuits, there are 3 categories of power :</a:t>
            </a:r>
            <a:endParaRPr lang="en-US" dirty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19100" y="3543300"/>
            <a:ext cx="8420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008000"/>
                </a:solidFill>
              </a:rPr>
              <a:t>Reactive power (Q)</a:t>
            </a:r>
            <a:r>
              <a:rPr lang="en-US"/>
              <a:t> is the cyclical power which shuttles between the source and the capacitor. It </a:t>
            </a:r>
            <a:r>
              <a:rPr lang="en-US">
                <a:solidFill>
                  <a:srgbClr val="009999"/>
                </a:solidFill>
              </a:rPr>
              <a:t>does no useful work. </a:t>
            </a:r>
            <a:r>
              <a:rPr lang="en-GB"/>
              <a:t>Unit is </a:t>
            </a:r>
            <a:r>
              <a:rPr lang="en-GB">
                <a:solidFill>
                  <a:srgbClr val="009999"/>
                </a:solidFill>
              </a:rPr>
              <a:t>volt-ampere-reactive (VAR)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19100" y="5100638"/>
            <a:ext cx="8420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True power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(P)</a:t>
            </a:r>
            <a:r>
              <a:rPr lang="en-US"/>
              <a:t> is the power dissipated in the resistance. This is the power that does the </a:t>
            </a:r>
            <a:r>
              <a:rPr lang="en-US">
                <a:solidFill>
                  <a:srgbClr val="CC00FF"/>
                </a:solidFill>
              </a:rPr>
              <a:t>actual useful work</a:t>
            </a:r>
            <a:r>
              <a:rPr lang="en-US"/>
              <a:t> in the RC circuit. </a:t>
            </a:r>
            <a:r>
              <a:rPr lang="en-GB"/>
              <a:t>Unit is </a:t>
            </a:r>
            <a:r>
              <a:rPr lang="en-GB">
                <a:solidFill>
                  <a:srgbClr val="CC00FF"/>
                </a:solidFill>
              </a:rPr>
              <a:t>Watt (W)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15-3 Power in RC Circuits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614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09600" y="722313"/>
            <a:ext cx="826770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Ideally, all of the power transferred to the RC circuit should be </a:t>
            </a:r>
            <a:r>
              <a:rPr lang="en-US">
                <a:solidFill>
                  <a:schemeClr val="accent2"/>
                </a:solidFill>
              </a:rPr>
              <a:t>true power</a:t>
            </a:r>
            <a:r>
              <a:rPr lang="en-US"/>
              <a:t> and none of it </a:t>
            </a:r>
            <a:r>
              <a:rPr lang="en-US">
                <a:solidFill>
                  <a:srgbClr val="008000"/>
                </a:solidFill>
              </a:rPr>
              <a:t>reactive power</a:t>
            </a:r>
            <a:r>
              <a:rPr lang="en-US"/>
              <a:t>  i.e    Q </a:t>
            </a:r>
            <a:r>
              <a:rPr lang="en-US">
                <a:latin typeface="Symbol" pitchFamily="18" charset="2"/>
              </a:rPr>
              <a:t>=</a:t>
            </a:r>
            <a:r>
              <a:rPr lang="en-US"/>
              <a:t> 0  and S = P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endParaRPr lang="en-US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/>
              <a:t>All 3 categories of power can be calculated using Ohm’s Law as follows :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639763" y="3527425"/>
            <a:ext cx="570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algn="l" eaLnBrk="1" hangingPunct="1">
              <a:spcBef>
                <a:spcPct val="5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accent2"/>
                </a:solidFill>
              </a:rPr>
              <a:t>True Power (P) = I</a:t>
            </a:r>
            <a:r>
              <a:rPr lang="en-US" sz="2800" b="1" baseline="30000">
                <a:solidFill>
                  <a:schemeClr val="accent2"/>
                </a:solidFill>
              </a:rPr>
              <a:t>2 </a:t>
            </a:r>
            <a:r>
              <a:rPr lang="en-US" sz="2800" b="1">
                <a:solidFill>
                  <a:schemeClr val="accent2"/>
                </a:solidFill>
              </a:rPr>
              <a:t>R = (V</a:t>
            </a:r>
            <a:r>
              <a:rPr lang="en-US" sz="2800" b="1" baseline="-25000">
                <a:solidFill>
                  <a:schemeClr val="accent2"/>
                </a:solidFill>
              </a:rPr>
              <a:t>R</a:t>
            </a:r>
            <a:r>
              <a:rPr lang="en-US" sz="2800" b="1">
                <a:solidFill>
                  <a:schemeClr val="accent2"/>
                </a:solidFill>
              </a:rPr>
              <a:t>)</a:t>
            </a:r>
            <a:r>
              <a:rPr lang="en-US" sz="2800" b="1" baseline="30000">
                <a:solidFill>
                  <a:schemeClr val="accent2"/>
                </a:solidFill>
              </a:rPr>
              <a:t>2 </a:t>
            </a:r>
            <a:r>
              <a:rPr lang="en-US" sz="2800" b="1">
                <a:solidFill>
                  <a:schemeClr val="accent2"/>
                </a:solidFill>
              </a:rPr>
              <a:t>/ R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1116013" y="4394200"/>
            <a:ext cx="6359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1">
                <a:solidFill>
                  <a:srgbClr val="009999"/>
                </a:solidFill>
              </a:rPr>
              <a:t>Reactive Power (Q) = I</a:t>
            </a:r>
            <a:r>
              <a:rPr lang="en-US" sz="2800" b="1" baseline="30000">
                <a:solidFill>
                  <a:srgbClr val="009999"/>
                </a:solidFill>
              </a:rPr>
              <a:t>2 </a:t>
            </a:r>
            <a:r>
              <a:rPr lang="en-US" sz="2800" b="1">
                <a:solidFill>
                  <a:srgbClr val="009999"/>
                </a:solidFill>
              </a:rPr>
              <a:t>X</a:t>
            </a:r>
            <a:r>
              <a:rPr lang="en-US" sz="2800" b="1" baseline="-25000">
                <a:solidFill>
                  <a:srgbClr val="009999"/>
                </a:solidFill>
              </a:rPr>
              <a:t>C</a:t>
            </a:r>
            <a:r>
              <a:rPr lang="en-US" sz="2800" b="1">
                <a:solidFill>
                  <a:srgbClr val="009999"/>
                </a:solidFill>
              </a:rPr>
              <a:t> = (V</a:t>
            </a:r>
            <a:r>
              <a:rPr lang="en-US" sz="2800" b="1" baseline="-25000">
                <a:solidFill>
                  <a:srgbClr val="009999"/>
                </a:solidFill>
              </a:rPr>
              <a:t>C</a:t>
            </a:r>
            <a:r>
              <a:rPr lang="en-US" sz="2800" b="1">
                <a:solidFill>
                  <a:srgbClr val="009999"/>
                </a:solidFill>
              </a:rPr>
              <a:t>)</a:t>
            </a:r>
            <a:r>
              <a:rPr lang="en-US" sz="2800" b="1" baseline="30000">
                <a:solidFill>
                  <a:srgbClr val="009999"/>
                </a:solidFill>
              </a:rPr>
              <a:t>2 </a:t>
            </a:r>
            <a:r>
              <a:rPr lang="en-US" sz="2800" b="1">
                <a:solidFill>
                  <a:srgbClr val="009999"/>
                </a:solidFill>
              </a:rPr>
              <a:t>/ X</a:t>
            </a:r>
            <a:r>
              <a:rPr lang="en-US" sz="2800" b="1" baseline="-25000">
                <a:solidFill>
                  <a:srgbClr val="009999"/>
                </a:solidFill>
              </a:rPr>
              <a:t>C</a:t>
            </a:r>
            <a:endParaRPr lang="en-GB" sz="2800" b="1" baseline="-25000">
              <a:solidFill>
                <a:srgbClr val="009999"/>
              </a:solidFill>
            </a:endParaRP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247650" y="5280025"/>
            <a:ext cx="7588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algn="l" eaLnBrk="1" hangingPunct="1">
              <a:spcBef>
                <a:spcPct val="5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rgbClr val="FF0000"/>
                </a:solidFill>
              </a:rPr>
              <a:t>Apparent Power (S) = I</a:t>
            </a:r>
            <a:r>
              <a:rPr lang="en-US" sz="2800" b="1" baseline="30000">
                <a:solidFill>
                  <a:srgbClr val="FF0000"/>
                </a:solidFill>
              </a:rPr>
              <a:t>2 </a:t>
            </a:r>
            <a:r>
              <a:rPr lang="en-US" sz="2800" b="1">
                <a:solidFill>
                  <a:srgbClr val="FF0000"/>
                </a:solidFill>
              </a:rPr>
              <a:t>Z</a:t>
            </a:r>
            <a:r>
              <a:rPr lang="en-US" sz="2800" b="1" baseline="-25000">
                <a:solidFill>
                  <a:srgbClr val="FF0000"/>
                </a:solidFill>
              </a:rPr>
              <a:t>T</a:t>
            </a:r>
            <a:r>
              <a:rPr lang="en-US" sz="2800" b="1">
                <a:solidFill>
                  <a:srgbClr val="FF0000"/>
                </a:solidFill>
              </a:rPr>
              <a:t> = (V</a:t>
            </a:r>
            <a:r>
              <a:rPr lang="en-US" sz="2800" b="1" baseline="-25000">
                <a:solidFill>
                  <a:srgbClr val="FF0000"/>
                </a:solidFill>
              </a:rPr>
              <a:t>S</a:t>
            </a:r>
            <a:r>
              <a:rPr lang="en-US" sz="2800" b="1">
                <a:solidFill>
                  <a:srgbClr val="FF0000"/>
                </a:solidFill>
              </a:rPr>
              <a:t>)</a:t>
            </a:r>
            <a:r>
              <a:rPr lang="en-US" sz="2800" b="1" baseline="30000">
                <a:solidFill>
                  <a:srgbClr val="FF0000"/>
                </a:solidFill>
              </a:rPr>
              <a:t>2 </a:t>
            </a:r>
            <a:r>
              <a:rPr lang="en-US" sz="2800" b="1">
                <a:solidFill>
                  <a:srgbClr val="FF0000"/>
                </a:solidFill>
              </a:rPr>
              <a:t>/ Z</a:t>
            </a:r>
            <a:r>
              <a:rPr lang="en-US" sz="2800" b="1" baseline="-25000">
                <a:solidFill>
                  <a:srgbClr val="FF0000"/>
                </a:solidFill>
              </a:rPr>
              <a:t>T</a:t>
            </a:r>
            <a:r>
              <a:rPr lang="en-US" sz="2800" b="1">
                <a:solidFill>
                  <a:srgbClr val="FF0000"/>
                </a:solidFill>
              </a:rPr>
              <a:t> = V</a:t>
            </a:r>
            <a:r>
              <a:rPr lang="en-US" sz="2800" b="1" baseline="-25000">
                <a:solidFill>
                  <a:srgbClr val="FF0000"/>
                </a:solidFill>
              </a:rPr>
              <a:t>S</a:t>
            </a:r>
            <a:r>
              <a:rPr lang="en-US" sz="2800" b="1">
                <a:solidFill>
                  <a:srgbClr val="FF0000"/>
                </a:solidFill>
              </a:rPr>
              <a:t> 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4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/>
      <p:bldP spid="44055" grpId="0"/>
      <p:bldP spid="440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4350" y="1319213"/>
            <a:ext cx="8172450" cy="48339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After completing Part 2 of this chapter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, you will be able to: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2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Analyse a parallel RC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circuit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Determine AC impedance and admittance of a parallel RC circuit</a:t>
            </a:r>
            <a:endParaRPr lang="en-GB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Understand the phase relationship between applied voltage and currents in a parallel RC circuit</a:t>
            </a:r>
            <a:endParaRPr lang="en-GB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Draw impedance and </a:t>
            </a:r>
            <a:r>
              <a:rPr lang="en-GB" sz="2800" dirty="0" err="1" smtClean="0">
                <a:solidFill>
                  <a:schemeClr val="accent1">
                    <a:lumMod val="50000"/>
                  </a:schemeClr>
                </a:solidFill>
              </a:rPr>
              <a:t>phasor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 diagrams of a parallel RC circuit</a:t>
            </a:r>
            <a:endParaRPr lang="en-GB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Determine power and power factor of RC circuits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87" name="Group 35"/>
          <p:cNvGrpSpPr>
            <a:grpSpLocks/>
          </p:cNvGrpSpPr>
          <p:nvPr/>
        </p:nvGrpSpPr>
        <p:grpSpPr bwMode="auto">
          <a:xfrm>
            <a:off x="855663" y="2544763"/>
            <a:ext cx="2822575" cy="2166938"/>
            <a:chOff x="439" y="938"/>
            <a:chExt cx="1778" cy="1365"/>
          </a:xfrm>
        </p:grpSpPr>
        <p:sp>
          <p:nvSpPr>
            <p:cNvPr id="22552" name="Text Box 8"/>
            <p:cNvSpPr txBox="1">
              <a:spLocks noChangeArrowheads="1"/>
            </p:cNvSpPr>
            <p:nvPr/>
          </p:nvSpPr>
          <p:spPr bwMode="auto">
            <a:xfrm>
              <a:off x="439" y="2015"/>
              <a:ext cx="1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b="1"/>
                <a:t>Impedance </a:t>
              </a:r>
              <a:r>
                <a:rPr lang="en-US" b="1">
                  <a:sym typeface="Symbol" pitchFamily="18" charset="2"/>
                </a:rPr>
                <a:t></a:t>
              </a:r>
              <a:endParaRPr lang="en-GB" b="1"/>
            </a:p>
          </p:txBody>
        </p:sp>
        <p:sp>
          <p:nvSpPr>
            <p:cNvPr id="22553" name="AutoShape 3"/>
            <p:cNvSpPr>
              <a:spLocks noChangeArrowheads="1"/>
            </p:cNvSpPr>
            <p:nvPr/>
          </p:nvSpPr>
          <p:spPr bwMode="auto">
            <a:xfrm rot="10800000">
              <a:off x="566" y="1197"/>
              <a:ext cx="1286" cy="778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54" name="Text Box 5"/>
            <p:cNvSpPr txBox="1">
              <a:spLocks noChangeArrowheads="1"/>
            </p:cNvSpPr>
            <p:nvPr/>
          </p:nvSpPr>
          <p:spPr bwMode="auto">
            <a:xfrm>
              <a:off x="1859" y="1487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/>
                <a:t>X</a:t>
              </a:r>
              <a:r>
                <a:rPr lang="en-GB" baseline="-25000"/>
                <a:t>C</a:t>
              </a:r>
            </a:p>
          </p:txBody>
        </p:sp>
        <p:sp>
          <p:nvSpPr>
            <p:cNvPr id="22555" name="Text Box 6"/>
            <p:cNvSpPr txBox="1">
              <a:spLocks noChangeArrowheads="1"/>
            </p:cNvSpPr>
            <p:nvPr/>
          </p:nvSpPr>
          <p:spPr bwMode="auto">
            <a:xfrm>
              <a:off x="1203" y="938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/>
                <a:t>R</a:t>
              </a:r>
            </a:p>
          </p:txBody>
        </p:sp>
        <p:sp>
          <p:nvSpPr>
            <p:cNvPr id="22556" name="Text Box 7"/>
            <p:cNvSpPr txBox="1">
              <a:spLocks noChangeArrowheads="1"/>
            </p:cNvSpPr>
            <p:nvPr/>
          </p:nvSpPr>
          <p:spPr bwMode="auto">
            <a:xfrm>
              <a:off x="911" y="1153"/>
              <a:ext cx="4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 dirty="0" smtClean="0">
                  <a:sym typeface="Symbol" pitchFamily="18" charset="2"/>
                </a:rPr>
                <a:t>-</a:t>
              </a:r>
              <a:endParaRPr lang="en-GB" dirty="0"/>
            </a:p>
          </p:txBody>
        </p:sp>
        <p:sp>
          <p:nvSpPr>
            <p:cNvPr id="22557" name="Arc 26"/>
            <p:cNvSpPr>
              <a:spLocks/>
            </p:cNvSpPr>
            <p:nvPr/>
          </p:nvSpPr>
          <p:spPr bwMode="auto">
            <a:xfrm rot="722583">
              <a:off x="825" y="1229"/>
              <a:ext cx="82" cy="132"/>
            </a:xfrm>
            <a:custGeom>
              <a:avLst/>
              <a:gdLst>
                <a:gd name="T0" fmla="*/ 0 w 25250"/>
                <a:gd name="T1" fmla="*/ 0 h 43200"/>
                <a:gd name="T2" fmla="*/ 0 w 25250"/>
                <a:gd name="T3" fmla="*/ 0 h 43200"/>
                <a:gd name="T4" fmla="*/ 0 w 2525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250" h="43200" fill="none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</a:path>
                <a:path w="25250" h="43200" stroke="0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  <a:lnTo>
                    <a:pt x="3650" y="21600"/>
                  </a:lnTo>
                  <a:lnTo>
                    <a:pt x="364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58" name="Text Box 4"/>
            <p:cNvSpPr txBox="1">
              <a:spLocks noChangeArrowheads="1"/>
            </p:cNvSpPr>
            <p:nvPr/>
          </p:nvSpPr>
          <p:spPr bwMode="auto">
            <a:xfrm rot="1958073">
              <a:off x="968" y="1630"/>
              <a:ext cx="3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 dirty="0" smtClean="0"/>
                <a:t>Z</a:t>
              </a:r>
              <a:r>
                <a:rPr lang="en-GB" baseline="-25000" dirty="0" smtClean="0"/>
                <a:t>T</a:t>
              </a:r>
              <a:endParaRPr lang="en-GB" baseline="-25000" dirty="0"/>
            </a:p>
          </p:txBody>
        </p:sp>
      </p:grpSp>
      <p:grpSp>
        <p:nvGrpSpPr>
          <p:cNvPr id="74789" name="Group 37"/>
          <p:cNvGrpSpPr>
            <a:grpSpLocks/>
          </p:cNvGrpSpPr>
          <p:nvPr/>
        </p:nvGrpSpPr>
        <p:grpSpPr bwMode="auto">
          <a:xfrm>
            <a:off x="4913313" y="2459038"/>
            <a:ext cx="3663950" cy="2295525"/>
            <a:chOff x="3095" y="1280"/>
            <a:chExt cx="2308" cy="1446"/>
          </a:xfrm>
        </p:grpSpPr>
        <p:sp>
          <p:nvSpPr>
            <p:cNvPr id="22544" name="Text Box 9"/>
            <p:cNvSpPr txBox="1">
              <a:spLocks noChangeArrowheads="1"/>
            </p:cNvSpPr>
            <p:nvPr/>
          </p:nvSpPr>
          <p:spPr bwMode="auto">
            <a:xfrm>
              <a:off x="3591" y="1531"/>
              <a:ext cx="3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 dirty="0" smtClean="0">
                  <a:solidFill>
                    <a:srgbClr val="008000"/>
                  </a:solidFill>
                  <a:sym typeface="Symbol" pitchFamily="18" charset="2"/>
                </a:rPr>
                <a:t>-</a:t>
              </a:r>
              <a:endParaRPr lang="en-GB" dirty="0">
                <a:solidFill>
                  <a:srgbClr val="008000"/>
                </a:solidFill>
              </a:endParaRPr>
            </a:p>
          </p:txBody>
        </p:sp>
        <p:grpSp>
          <p:nvGrpSpPr>
            <p:cNvPr id="22545" name="Group 10"/>
            <p:cNvGrpSpPr>
              <a:grpSpLocks/>
            </p:cNvGrpSpPr>
            <p:nvPr/>
          </p:nvGrpSpPr>
          <p:grpSpPr bwMode="auto">
            <a:xfrm>
              <a:off x="3129" y="1576"/>
              <a:ext cx="1368" cy="704"/>
              <a:chOff x="1553" y="1261"/>
              <a:chExt cx="2118" cy="1712"/>
            </a:xfrm>
          </p:grpSpPr>
          <p:sp>
            <p:nvSpPr>
              <p:cNvPr id="22550" name="AutoShape 11"/>
              <p:cNvSpPr>
                <a:spLocks noChangeArrowheads="1"/>
              </p:cNvSpPr>
              <p:nvPr/>
            </p:nvSpPr>
            <p:spPr bwMode="auto">
              <a:xfrm rot="10800000">
                <a:off x="1553" y="1261"/>
                <a:ext cx="2118" cy="1712"/>
              </a:xfrm>
              <a:prstGeom prst="rtTriangl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2551" name="Arc 12"/>
              <p:cNvSpPr>
                <a:spLocks/>
              </p:cNvSpPr>
              <p:nvPr/>
            </p:nvSpPr>
            <p:spPr bwMode="auto">
              <a:xfrm rot="722583">
                <a:off x="2027" y="1274"/>
                <a:ext cx="168" cy="357"/>
              </a:xfrm>
              <a:custGeom>
                <a:avLst/>
                <a:gdLst>
                  <a:gd name="T0" fmla="*/ 0 w 25250"/>
                  <a:gd name="T1" fmla="*/ 0 h 43200"/>
                  <a:gd name="T2" fmla="*/ 0 w 25250"/>
                  <a:gd name="T3" fmla="*/ 0 h 43200"/>
                  <a:gd name="T4" fmla="*/ 0 w 2525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250" h="43200" fill="none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</a:path>
                  <a:path w="25250" h="43200" stroke="0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  <a:lnTo>
                      <a:pt x="3650" y="21600"/>
                    </a:lnTo>
                    <a:lnTo>
                      <a:pt x="3649" y="0"/>
                    </a:lnTo>
                    <a:close/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22546" name="Text Box 13"/>
            <p:cNvSpPr txBox="1">
              <a:spLocks noChangeArrowheads="1"/>
            </p:cNvSpPr>
            <p:nvPr/>
          </p:nvSpPr>
          <p:spPr bwMode="auto">
            <a:xfrm rot="1611104">
              <a:off x="3127" y="1922"/>
              <a:ext cx="1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V</a:t>
              </a:r>
              <a:r>
                <a:rPr lang="en-US" baseline="-25000" dirty="0">
                  <a:solidFill>
                    <a:srgbClr val="008000"/>
                  </a:solidFill>
                </a:rPr>
                <a:t>S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8000"/>
                  </a:solidFill>
                </a:rPr>
                <a:t>I</a:t>
              </a:r>
              <a:r>
                <a:rPr lang="en-US" dirty="0"/>
                <a:t> </a:t>
              </a:r>
              <a:r>
                <a:rPr lang="en-GB" dirty="0"/>
                <a:t>Z</a:t>
              </a:r>
              <a:r>
                <a:rPr lang="en-GB" baseline="-25000" dirty="0"/>
                <a:t>T</a:t>
              </a:r>
            </a:p>
          </p:txBody>
        </p:sp>
        <p:sp>
          <p:nvSpPr>
            <p:cNvPr id="22547" name="Text Box 14"/>
            <p:cNvSpPr txBox="1">
              <a:spLocks noChangeArrowheads="1"/>
            </p:cNvSpPr>
            <p:nvPr/>
          </p:nvSpPr>
          <p:spPr bwMode="auto">
            <a:xfrm>
              <a:off x="3544" y="1280"/>
              <a:ext cx="7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008000"/>
                  </a:solidFill>
                </a:rPr>
                <a:t>V</a:t>
              </a:r>
              <a:r>
                <a:rPr lang="en-US" baseline="-25000">
                  <a:solidFill>
                    <a:srgbClr val="008000"/>
                  </a:solidFill>
                </a:rPr>
                <a:t>R</a:t>
              </a:r>
              <a:r>
                <a:rPr lang="en-US"/>
                <a:t>= </a:t>
              </a:r>
              <a:r>
                <a:rPr lang="en-US">
                  <a:solidFill>
                    <a:srgbClr val="008000"/>
                  </a:solidFill>
                </a:rPr>
                <a:t>I </a:t>
              </a:r>
              <a:r>
                <a:rPr lang="en-GB"/>
                <a:t>R</a:t>
              </a:r>
            </a:p>
          </p:txBody>
        </p:sp>
        <p:sp>
          <p:nvSpPr>
            <p:cNvPr id="22548" name="Text Box 15"/>
            <p:cNvSpPr txBox="1">
              <a:spLocks noChangeArrowheads="1"/>
            </p:cNvSpPr>
            <p:nvPr/>
          </p:nvSpPr>
          <p:spPr bwMode="auto">
            <a:xfrm>
              <a:off x="4497" y="1801"/>
              <a:ext cx="9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008000"/>
                  </a:solidFill>
                </a:rPr>
                <a:t>V</a:t>
              </a:r>
              <a:r>
                <a:rPr lang="en-US" baseline="-25000">
                  <a:solidFill>
                    <a:srgbClr val="008000"/>
                  </a:solidFill>
                </a:rPr>
                <a:t>C</a:t>
              </a:r>
              <a:r>
                <a:rPr lang="en-US" baseline="-25000"/>
                <a:t> </a:t>
              </a:r>
              <a:r>
                <a:rPr lang="en-US"/>
                <a:t>=</a:t>
              </a:r>
              <a:r>
                <a:rPr lang="en-US">
                  <a:solidFill>
                    <a:srgbClr val="008000"/>
                  </a:solidFill>
                </a:rPr>
                <a:t> I</a:t>
              </a:r>
              <a:r>
                <a:rPr lang="en-US"/>
                <a:t> </a:t>
              </a:r>
              <a:r>
                <a:rPr lang="en-GB"/>
                <a:t>X</a:t>
              </a:r>
              <a:r>
                <a:rPr lang="en-GB" baseline="-25000"/>
                <a:t>C</a:t>
              </a:r>
            </a:p>
          </p:txBody>
        </p:sp>
        <p:sp>
          <p:nvSpPr>
            <p:cNvPr id="22549" name="Text Box 16"/>
            <p:cNvSpPr txBox="1">
              <a:spLocks noChangeArrowheads="1"/>
            </p:cNvSpPr>
            <p:nvPr/>
          </p:nvSpPr>
          <p:spPr bwMode="auto">
            <a:xfrm>
              <a:off x="3095" y="2476"/>
              <a:ext cx="2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 b="1"/>
                <a:t>Phasor </a:t>
              </a:r>
              <a:r>
                <a:rPr lang="en-US" sz="2000" b="1">
                  <a:sym typeface="Symbol" pitchFamily="18" charset="2"/>
                </a:rPr>
                <a:t></a:t>
              </a:r>
              <a:r>
                <a:rPr lang="en-US" sz="2000" b="1"/>
                <a:t> = Impedance </a:t>
              </a:r>
              <a:r>
                <a:rPr lang="en-US" sz="2000" b="1">
                  <a:sym typeface="Symbol" pitchFamily="18" charset="2"/>
                </a:rPr>
                <a:t> x I</a:t>
              </a:r>
              <a:r>
                <a:rPr lang="en-US" sz="2000" b="1" u="sng"/>
                <a:t> </a:t>
              </a:r>
              <a:endParaRPr lang="en-GB" sz="2000" b="1" u="sng"/>
            </a:p>
          </p:txBody>
        </p:sp>
      </p:grpSp>
      <p:grpSp>
        <p:nvGrpSpPr>
          <p:cNvPr id="74790" name="Group 38"/>
          <p:cNvGrpSpPr>
            <a:grpSpLocks/>
          </p:cNvGrpSpPr>
          <p:nvPr/>
        </p:nvGrpSpPr>
        <p:grpSpPr bwMode="auto">
          <a:xfrm>
            <a:off x="2866232" y="4711701"/>
            <a:ext cx="5519737" cy="1820863"/>
            <a:chOff x="1807" y="2870"/>
            <a:chExt cx="3477" cy="1147"/>
          </a:xfrm>
        </p:grpSpPr>
        <p:grpSp>
          <p:nvGrpSpPr>
            <p:cNvPr id="22536" name="Group 36"/>
            <p:cNvGrpSpPr>
              <a:grpSpLocks/>
            </p:cNvGrpSpPr>
            <p:nvPr/>
          </p:nvGrpSpPr>
          <p:grpSpPr bwMode="auto">
            <a:xfrm>
              <a:off x="1938" y="3146"/>
              <a:ext cx="1336" cy="827"/>
              <a:chOff x="1938" y="3146"/>
              <a:chExt cx="1336" cy="827"/>
            </a:xfrm>
          </p:grpSpPr>
          <p:sp>
            <p:nvSpPr>
              <p:cNvPr id="22541" name="AutoShape 20"/>
              <p:cNvSpPr>
                <a:spLocks noChangeArrowheads="1"/>
              </p:cNvSpPr>
              <p:nvPr/>
            </p:nvSpPr>
            <p:spPr bwMode="auto">
              <a:xfrm rot="10800000">
                <a:off x="1938" y="3174"/>
                <a:ext cx="1336" cy="799"/>
              </a:xfrm>
              <a:prstGeom prst="rtTriangl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2542" name="Text Box 21"/>
              <p:cNvSpPr txBox="1">
                <a:spLocks noChangeArrowheads="1"/>
              </p:cNvSpPr>
              <p:nvPr/>
            </p:nvSpPr>
            <p:spPr bwMode="auto">
              <a:xfrm>
                <a:off x="2362" y="3146"/>
                <a:ext cx="40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GB" dirty="0" smtClean="0">
                    <a:solidFill>
                      <a:srgbClr val="FF3300"/>
                    </a:solidFill>
                    <a:sym typeface="Symbol" pitchFamily="18" charset="2"/>
                  </a:rPr>
                  <a:t>-</a:t>
                </a:r>
                <a:endParaRPr lang="en-GB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22543" name="Arc 22"/>
              <p:cNvSpPr>
                <a:spLocks/>
              </p:cNvSpPr>
              <p:nvPr/>
            </p:nvSpPr>
            <p:spPr bwMode="auto">
              <a:xfrm rot="904146">
                <a:off x="2226" y="3179"/>
                <a:ext cx="109" cy="167"/>
              </a:xfrm>
              <a:custGeom>
                <a:avLst/>
                <a:gdLst>
                  <a:gd name="T0" fmla="*/ 0 w 25250"/>
                  <a:gd name="T1" fmla="*/ 0 h 43200"/>
                  <a:gd name="T2" fmla="*/ 0 w 25250"/>
                  <a:gd name="T3" fmla="*/ 0 h 43200"/>
                  <a:gd name="T4" fmla="*/ 0 w 2525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250" h="43200" fill="none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</a:path>
                  <a:path w="25250" h="43200" stroke="0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  <a:lnTo>
                      <a:pt x="3650" y="21600"/>
                    </a:lnTo>
                    <a:lnTo>
                      <a:pt x="3649" y="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22537" name="Rectangle 24"/>
            <p:cNvSpPr>
              <a:spLocks noChangeArrowheads="1"/>
            </p:cNvSpPr>
            <p:nvPr/>
          </p:nvSpPr>
          <p:spPr bwMode="auto">
            <a:xfrm>
              <a:off x="1958" y="2870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3300"/>
                  </a:solidFill>
                </a:rPr>
                <a:t>P</a:t>
              </a:r>
              <a:r>
                <a:rPr lang="en-US" sz="2000"/>
                <a:t>= </a:t>
              </a:r>
              <a:r>
                <a:rPr lang="en-US" sz="2000">
                  <a:solidFill>
                    <a:srgbClr val="FF3300"/>
                  </a:solidFill>
                </a:rPr>
                <a:t>I</a:t>
              </a:r>
              <a:r>
                <a:rPr lang="en-US" sz="2000" baseline="30000">
                  <a:solidFill>
                    <a:srgbClr val="FF3300"/>
                  </a:solidFill>
                </a:rPr>
                <a:t>2 </a:t>
              </a:r>
              <a:r>
                <a:rPr lang="en-GB" sz="2000"/>
                <a:t>R </a:t>
              </a:r>
              <a:r>
                <a:rPr lang="en-US" sz="2000"/>
                <a:t>= V</a:t>
              </a:r>
              <a:r>
                <a:rPr lang="en-US" sz="2000" baseline="-25000"/>
                <a:t>S </a:t>
              </a:r>
              <a:r>
                <a:rPr lang="en-US" sz="2000"/>
                <a:t>I cos</a:t>
              </a:r>
              <a:r>
                <a:rPr lang="en-US" sz="2000">
                  <a:sym typeface="Symbol" pitchFamily="18" charset="2"/>
                </a:rPr>
                <a:t></a:t>
              </a:r>
              <a:endParaRPr lang="en-GB" sz="2000">
                <a:sym typeface="Symbol" pitchFamily="18" charset="2"/>
              </a:endParaRPr>
            </a:p>
          </p:txBody>
        </p:sp>
        <p:sp>
          <p:nvSpPr>
            <p:cNvPr id="22538" name="Rectangle 25"/>
            <p:cNvSpPr>
              <a:spLocks noChangeArrowheads="1"/>
            </p:cNvSpPr>
            <p:nvPr/>
          </p:nvSpPr>
          <p:spPr bwMode="auto">
            <a:xfrm>
              <a:off x="1807" y="3767"/>
              <a:ext cx="11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S</a:t>
              </a:r>
              <a:r>
                <a:rPr lang="en-US" sz="2000"/>
                <a:t>= </a:t>
              </a:r>
              <a:r>
                <a:rPr lang="en-US" sz="2000">
                  <a:solidFill>
                    <a:srgbClr val="FF3300"/>
                  </a:solidFill>
                </a:rPr>
                <a:t>I</a:t>
              </a:r>
              <a:r>
                <a:rPr lang="en-US" sz="2000" baseline="30000">
                  <a:solidFill>
                    <a:srgbClr val="FF3300"/>
                  </a:solidFill>
                </a:rPr>
                <a:t>2</a:t>
              </a:r>
              <a:r>
                <a:rPr lang="en-US" sz="2000" baseline="30000"/>
                <a:t> </a:t>
              </a:r>
              <a:r>
                <a:rPr lang="en-GB" sz="2000"/>
                <a:t>Z</a:t>
              </a:r>
              <a:r>
                <a:rPr lang="en-GB" sz="2000" baseline="-25000"/>
                <a:t>T</a:t>
              </a:r>
              <a:r>
                <a:rPr lang="en-GB" sz="2000"/>
                <a:t> </a:t>
              </a:r>
              <a:r>
                <a:rPr lang="en-US" sz="2000"/>
                <a:t>= V</a:t>
              </a:r>
              <a:r>
                <a:rPr lang="en-US" sz="2000" baseline="-25000"/>
                <a:t>S</a:t>
              </a:r>
              <a:r>
                <a:rPr lang="en-US" sz="2000"/>
                <a:t> I</a:t>
              </a:r>
              <a:endParaRPr lang="en-GB" sz="2000"/>
            </a:p>
          </p:txBody>
        </p:sp>
        <p:sp>
          <p:nvSpPr>
            <p:cNvPr id="22539" name="Rectangle 26"/>
            <p:cNvSpPr>
              <a:spLocks noChangeArrowheads="1"/>
            </p:cNvSpPr>
            <p:nvPr/>
          </p:nvSpPr>
          <p:spPr bwMode="auto">
            <a:xfrm>
              <a:off x="3259" y="3327"/>
              <a:ext cx="14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Q</a:t>
              </a:r>
              <a:r>
                <a:rPr lang="en-US" sz="2000"/>
                <a:t>= </a:t>
              </a:r>
              <a:r>
                <a:rPr lang="en-US" sz="2000">
                  <a:solidFill>
                    <a:srgbClr val="FF3300"/>
                  </a:solidFill>
                </a:rPr>
                <a:t>I</a:t>
              </a:r>
              <a:r>
                <a:rPr lang="en-US" sz="2000" baseline="30000">
                  <a:solidFill>
                    <a:srgbClr val="FF3300"/>
                  </a:solidFill>
                </a:rPr>
                <a:t>2 </a:t>
              </a:r>
              <a:r>
                <a:rPr lang="en-GB" sz="2000"/>
                <a:t>X</a:t>
              </a:r>
              <a:r>
                <a:rPr lang="en-GB" sz="2000" baseline="-25000"/>
                <a:t>C </a:t>
              </a:r>
              <a:r>
                <a:rPr lang="en-US" sz="2000"/>
                <a:t>=  V</a:t>
              </a:r>
              <a:r>
                <a:rPr lang="en-US" sz="2000" baseline="-25000"/>
                <a:t>S </a:t>
              </a:r>
              <a:r>
                <a:rPr lang="en-US" sz="2000"/>
                <a:t>I sin</a:t>
              </a:r>
              <a:r>
                <a:rPr lang="en-US" sz="2000">
                  <a:sym typeface="Symbol" pitchFamily="18" charset="2"/>
                </a:rPr>
                <a:t></a:t>
              </a:r>
              <a:endParaRPr lang="en-GB" sz="2000">
                <a:sym typeface="Symbol" pitchFamily="18" charset="2"/>
              </a:endParaRPr>
            </a:p>
          </p:txBody>
        </p:sp>
        <p:sp>
          <p:nvSpPr>
            <p:cNvPr id="22540" name="Rectangle 28"/>
            <p:cNvSpPr>
              <a:spLocks noChangeArrowheads="1"/>
            </p:cNvSpPr>
            <p:nvPr/>
          </p:nvSpPr>
          <p:spPr bwMode="auto">
            <a:xfrm>
              <a:off x="3583" y="3767"/>
              <a:ext cx="1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Power </a:t>
              </a:r>
              <a:r>
                <a:rPr lang="en-US" sz="2000" b="1">
                  <a:sym typeface="Symbol" pitchFamily="18" charset="2"/>
                </a:rPr>
                <a:t></a:t>
              </a:r>
              <a:r>
                <a:rPr lang="en-US" sz="2000" b="1"/>
                <a:t> = Phasor </a:t>
              </a:r>
              <a:r>
                <a:rPr lang="en-US" sz="2000" b="1">
                  <a:sym typeface="Symbol" pitchFamily="18" charset="2"/>
                </a:rPr>
                <a:t> x I</a:t>
              </a:r>
              <a:endParaRPr lang="en-GB" sz="2000" b="1">
                <a:sym typeface="Symbol" pitchFamily="18" charset="2"/>
              </a:endParaRPr>
            </a:p>
          </p:txBody>
        </p:sp>
      </p:grpSp>
      <p:sp>
        <p:nvSpPr>
          <p:cNvPr id="22534" name="Text Box 40"/>
          <p:cNvSpPr txBox="1">
            <a:spLocks noChangeArrowheads="1"/>
          </p:cNvSpPr>
          <p:nvPr/>
        </p:nvSpPr>
        <p:spPr bwMode="auto">
          <a:xfrm>
            <a:off x="148431" y="1192666"/>
            <a:ext cx="8939212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dirty="0"/>
              <a:t>A power triangle shows the relationship between the 3 types of power. </a:t>
            </a:r>
          </a:p>
          <a:p>
            <a:pPr algn="l"/>
            <a:endParaRPr lang="en-GB" sz="1200" dirty="0"/>
          </a:p>
          <a:p>
            <a:pPr algn="l"/>
            <a:r>
              <a:rPr lang="en-GB" dirty="0"/>
              <a:t>It is derived from the corresponding impedance or </a:t>
            </a:r>
            <a:r>
              <a:rPr lang="en-GB" dirty="0" err="1"/>
              <a:t>phasor</a:t>
            </a:r>
            <a:r>
              <a:rPr lang="en-GB" dirty="0"/>
              <a:t> diagram. They are related by the circuit current, I.</a:t>
            </a:r>
            <a:endParaRPr lang="en-US" dirty="0"/>
          </a:p>
        </p:txBody>
      </p:sp>
      <p:graphicFrame>
        <p:nvGraphicFramePr>
          <p:cNvPr id="74793" name="Object 41"/>
          <p:cNvGraphicFramePr>
            <a:graphicFrameLocks noChangeAspect="1"/>
          </p:cNvGraphicFramePr>
          <p:nvPr/>
        </p:nvGraphicFramePr>
        <p:xfrm>
          <a:off x="684213" y="5230813"/>
          <a:ext cx="16922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3" imgW="889000" imgH="508000" progId="Equation.3">
                  <p:embed/>
                </p:oleObj>
              </mc:Choice>
              <mc:Fallback>
                <p:oleObj name="Equation" r:id="rId3" imgW="889000" imgH="508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30813"/>
                        <a:ext cx="16922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Power Triangle (Series RC)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87" name="Group 35"/>
          <p:cNvGrpSpPr>
            <a:grpSpLocks/>
          </p:cNvGrpSpPr>
          <p:nvPr/>
        </p:nvGrpSpPr>
        <p:grpSpPr bwMode="auto">
          <a:xfrm flipV="1">
            <a:off x="685798" y="2390989"/>
            <a:ext cx="2997200" cy="2338029"/>
            <a:chOff x="439" y="919"/>
            <a:chExt cx="1888" cy="1376"/>
          </a:xfrm>
        </p:grpSpPr>
        <p:sp>
          <p:nvSpPr>
            <p:cNvPr id="22552" name="Text Box 8"/>
            <p:cNvSpPr txBox="1">
              <a:spLocks noChangeArrowheads="1"/>
            </p:cNvSpPr>
            <p:nvPr/>
          </p:nvSpPr>
          <p:spPr bwMode="auto">
            <a:xfrm rot="10800000">
              <a:off x="439" y="2023"/>
              <a:ext cx="135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b="1" dirty="0" smtClean="0"/>
                <a:t>Admittance </a:t>
              </a:r>
              <a:r>
                <a:rPr lang="en-US" b="1" dirty="0">
                  <a:sym typeface="Symbol" pitchFamily="18" charset="2"/>
                </a:rPr>
                <a:t></a:t>
              </a:r>
              <a:endParaRPr lang="en-GB" b="1" dirty="0"/>
            </a:p>
          </p:txBody>
        </p:sp>
        <p:sp>
          <p:nvSpPr>
            <p:cNvPr id="22553" name="AutoShape 3"/>
            <p:cNvSpPr>
              <a:spLocks noChangeArrowheads="1"/>
            </p:cNvSpPr>
            <p:nvPr/>
          </p:nvSpPr>
          <p:spPr bwMode="auto">
            <a:xfrm rot="10800000">
              <a:off x="566" y="1197"/>
              <a:ext cx="1286" cy="778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54" name="Text Box 5"/>
            <p:cNvSpPr txBox="1">
              <a:spLocks noChangeArrowheads="1"/>
            </p:cNvSpPr>
            <p:nvPr/>
          </p:nvSpPr>
          <p:spPr bwMode="auto">
            <a:xfrm rot="10800000">
              <a:off x="1969" y="1495"/>
              <a:ext cx="35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 dirty="0" smtClean="0"/>
                <a:t>B</a:t>
              </a:r>
              <a:r>
                <a:rPr lang="en-GB" baseline="-25000" dirty="0" smtClean="0"/>
                <a:t>C</a:t>
              </a:r>
              <a:endParaRPr lang="en-GB" baseline="-25000" dirty="0"/>
            </a:p>
          </p:txBody>
        </p:sp>
        <p:sp>
          <p:nvSpPr>
            <p:cNvPr id="22555" name="Text Box 6"/>
            <p:cNvSpPr txBox="1">
              <a:spLocks noChangeArrowheads="1"/>
            </p:cNvSpPr>
            <p:nvPr/>
          </p:nvSpPr>
          <p:spPr bwMode="auto">
            <a:xfrm rot="10800000">
              <a:off x="1203" y="919"/>
              <a:ext cx="2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 dirty="0" smtClean="0"/>
                <a:t>G</a:t>
              </a:r>
              <a:endParaRPr lang="en-GB" dirty="0"/>
            </a:p>
          </p:txBody>
        </p:sp>
        <p:sp>
          <p:nvSpPr>
            <p:cNvPr id="22556" name="Text Box 7"/>
            <p:cNvSpPr txBox="1">
              <a:spLocks noChangeArrowheads="1"/>
            </p:cNvSpPr>
            <p:nvPr/>
          </p:nvSpPr>
          <p:spPr bwMode="auto">
            <a:xfrm>
              <a:off x="911" y="1153"/>
              <a:ext cx="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>
                  <a:sym typeface="Symbol" pitchFamily="18" charset="2"/>
                </a:rPr>
                <a:t></a:t>
              </a:r>
              <a:endParaRPr lang="en-GB"/>
            </a:p>
          </p:txBody>
        </p:sp>
        <p:sp>
          <p:nvSpPr>
            <p:cNvPr id="22557" name="Arc 26"/>
            <p:cNvSpPr>
              <a:spLocks/>
            </p:cNvSpPr>
            <p:nvPr/>
          </p:nvSpPr>
          <p:spPr bwMode="auto">
            <a:xfrm rot="722583">
              <a:off x="825" y="1229"/>
              <a:ext cx="82" cy="132"/>
            </a:xfrm>
            <a:custGeom>
              <a:avLst/>
              <a:gdLst>
                <a:gd name="T0" fmla="*/ 0 w 25250"/>
                <a:gd name="T1" fmla="*/ 0 h 43200"/>
                <a:gd name="T2" fmla="*/ 0 w 25250"/>
                <a:gd name="T3" fmla="*/ 0 h 43200"/>
                <a:gd name="T4" fmla="*/ 0 w 2525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250" h="43200" fill="none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</a:path>
                <a:path w="25250" h="43200" stroke="0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  <a:lnTo>
                    <a:pt x="3650" y="21600"/>
                  </a:lnTo>
                  <a:lnTo>
                    <a:pt x="364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74789" name="Group 37"/>
          <p:cNvGrpSpPr>
            <a:grpSpLocks/>
          </p:cNvGrpSpPr>
          <p:nvPr/>
        </p:nvGrpSpPr>
        <p:grpSpPr bwMode="auto">
          <a:xfrm rot="10800000" flipH="1">
            <a:off x="5258368" y="2454716"/>
            <a:ext cx="3653132" cy="2381212"/>
            <a:chOff x="3095" y="1322"/>
            <a:chExt cx="2435" cy="1268"/>
          </a:xfrm>
        </p:grpSpPr>
        <p:sp>
          <p:nvSpPr>
            <p:cNvPr id="22544" name="Text Box 9"/>
            <p:cNvSpPr txBox="1">
              <a:spLocks noChangeArrowheads="1"/>
            </p:cNvSpPr>
            <p:nvPr/>
          </p:nvSpPr>
          <p:spPr bwMode="auto">
            <a:xfrm>
              <a:off x="3591" y="1531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>
                  <a:solidFill>
                    <a:srgbClr val="008000"/>
                  </a:solidFill>
                  <a:sym typeface="Symbol" pitchFamily="18" charset="2"/>
                </a:rPr>
                <a:t></a:t>
              </a:r>
              <a:endParaRPr lang="en-GB">
                <a:solidFill>
                  <a:srgbClr val="008000"/>
                </a:solidFill>
              </a:endParaRPr>
            </a:p>
          </p:txBody>
        </p:sp>
        <p:grpSp>
          <p:nvGrpSpPr>
            <p:cNvPr id="22545" name="Group 10"/>
            <p:cNvGrpSpPr>
              <a:grpSpLocks/>
            </p:cNvGrpSpPr>
            <p:nvPr/>
          </p:nvGrpSpPr>
          <p:grpSpPr bwMode="auto">
            <a:xfrm>
              <a:off x="3129" y="1576"/>
              <a:ext cx="1368" cy="704"/>
              <a:chOff x="1553" y="1261"/>
              <a:chExt cx="2118" cy="1712"/>
            </a:xfrm>
          </p:grpSpPr>
          <p:sp>
            <p:nvSpPr>
              <p:cNvPr id="22550" name="AutoShape 11"/>
              <p:cNvSpPr>
                <a:spLocks noChangeArrowheads="1"/>
              </p:cNvSpPr>
              <p:nvPr/>
            </p:nvSpPr>
            <p:spPr bwMode="auto">
              <a:xfrm rot="10800000">
                <a:off x="1553" y="1261"/>
                <a:ext cx="2118" cy="1712"/>
              </a:xfrm>
              <a:prstGeom prst="rtTriangle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2551" name="Arc 12"/>
              <p:cNvSpPr>
                <a:spLocks/>
              </p:cNvSpPr>
              <p:nvPr/>
            </p:nvSpPr>
            <p:spPr bwMode="auto">
              <a:xfrm rot="722583">
                <a:off x="2027" y="1274"/>
                <a:ext cx="168" cy="357"/>
              </a:xfrm>
              <a:custGeom>
                <a:avLst/>
                <a:gdLst>
                  <a:gd name="T0" fmla="*/ 0 w 25250"/>
                  <a:gd name="T1" fmla="*/ 0 h 43200"/>
                  <a:gd name="T2" fmla="*/ 0 w 25250"/>
                  <a:gd name="T3" fmla="*/ 0 h 43200"/>
                  <a:gd name="T4" fmla="*/ 0 w 2525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250" h="43200" fill="none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</a:path>
                  <a:path w="25250" h="43200" stroke="0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  <a:lnTo>
                      <a:pt x="3650" y="21600"/>
                    </a:lnTo>
                    <a:lnTo>
                      <a:pt x="3649" y="0"/>
                    </a:lnTo>
                    <a:close/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22546" name="Text Box 13"/>
            <p:cNvSpPr txBox="1">
              <a:spLocks noChangeArrowheads="1"/>
            </p:cNvSpPr>
            <p:nvPr/>
          </p:nvSpPr>
          <p:spPr bwMode="auto">
            <a:xfrm rot="12837554">
              <a:off x="3197" y="1963"/>
              <a:ext cx="111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dirty="0" smtClean="0">
                  <a:solidFill>
                    <a:srgbClr val="008000"/>
                  </a:solidFill>
                </a:rPr>
                <a:t>I</a:t>
              </a:r>
              <a:r>
                <a:rPr lang="en-US" baseline="-25000" dirty="0" smtClean="0">
                  <a:solidFill>
                    <a:srgbClr val="008000"/>
                  </a:solidFill>
                </a:rPr>
                <a:t>T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>
                  <a:solidFill>
                    <a:srgbClr val="008000"/>
                  </a:solidFill>
                </a:rPr>
                <a:t>V</a:t>
              </a:r>
              <a:r>
                <a:rPr lang="en-US" baseline="-25000" dirty="0">
                  <a:solidFill>
                    <a:srgbClr val="008000"/>
                  </a:solidFill>
                </a:rPr>
                <a:t>S</a:t>
              </a:r>
              <a:r>
                <a:rPr lang="en-US" dirty="0"/>
                <a:t> </a:t>
              </a:r>
              <a:r>
                <a:rPr lang="en-GB" dirty="0" smtClean="0"/>
                <a:t>Z</a:t>
              </a:r>
              <a:r>
                <a:rPr lang="en-GB" baseline="-25000" dirty="0" smtClean="0"/>
                <a:t>T</a:t>
              </a:r>
              <a:endParaRPr lang="en-GB" baseline="-25000" dirty="0"/>
            </a:p>
          </p:txBody>
        </p:sp>
        <p:sp>
          <p:nvSpPr>
            <p:cNvPr id="22547" name="Text Box 14"/>
            <p:cNvSpPr txBox="1">
              <a:spLocks noChangeArrowheads="1"/>
            </p:cNvSpPr>
            <p:nvPr/>
          </p:nvSpPr>
          <p:spPr bwMode="auto">
            <a:xfrm rot="10800000">
              <a:off x="3544" y="1322"/>
              <a:ext cx="101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dirty="0" smtClean="0">
                  <a:solidFill>
                    <a:srgbClr val="008000"/>
                  </a:solidFill>
                </a:rPr>
                <a:t>I</a:t>
              </a:r>
              <a:r>
                <a:rPr lang="en-US" baseline="-25000" dirty="0" smtClean="0">
                  <a:solidFill>
                    <a:srgbClr val="008000"/>
                  </a:solidFill>
                </a:rPr>
                <a:t>R</a:t>
              </a:r>
              <a:r>
                <a:rPr lang="en-US" dirty="0"/>
                <a:t>= V</a:t>
              </a:r>
              <a:r>
                <a:rPr lang="en-US" baseline="-25000" dirty="0"/>
                <a:t>S</a:t>
              </a:r>
              <a:r>
                <a:rPr lang="en-US" dirty="0" smtClean="0">
                  <a:solidFill>
                    <a:srgbClr val="008000"/>
                  </a:solidFill>
                </a:rPr>
                <a:t> </a:t>
              </a:r>
              <a:r>
                <a:rPr lang="en-GB" dirty="0" smtClean="0"/>
                <a:t>G</a:t>
              </a:r>
              <a:endParaRPr lang="en-GB" dirty="0"/>
            </a:p>
          </p:txBody>
        </p:sp>
        <p:sp>
          <p:nvSpPr>
            <p:cNvPr id="22548" name="Text Box 15"/>
            <p:cNvSpPr txBox="1">
              <a:spLocks noChangeArrowheads="1"/>
            </p:cNvSpPr>
            <p:nvPr/>
          </p:nvSpPr>
          <p:spPr bwMode="auto">
            <a:xfrm rot="10800000">
              <a:off x="4497" y="1843"/>
              <a:ext cx="103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dirty="0" smtClean="0">
                  <a:solidFill>
                    <a:srgbClr val="008000"/>
                  </a:solidFill>
                </a:rPr>
                <a:t>I</a:t>
              </a:r>
              <a:r>
                <a:rPr lang="en-US" baseline="-25000" dirty="0" smtClean="0">
                  <a:solidFill>
                    <a:srgbClr val="008000"/>
                  </a:solidFill>
                </a:rPr>
                <a:t>C</a:t>
              </a:r>
              <a:r>
                <a:rPr lang="en-US" baseline="-25000" dirty="0" smtClean="0"/>
                <a:t> </a:t>
              </a:r>
              <a:r>
                <a:rPr lang="en-US" dirty="0"/>
                <a:t>=</a:t>
              </a: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/>
                <a:t>V</a:t>
              </a:r>
              <a:r>
                <a:rPr lang="en-US" baseline="-25000" dirty="0"/>
                <a:t>S</a:t>
              </a:r>
              <a:r>
                <a:rPr lang="en-US" dirty="0" smtClean="0"/>
                <a:t> </a:t>
              </a:r>
              <a:r>
                <a:rPr lang="en-GB" dirty="0" smtClean="0"/>
                <a:t>B</a:t>
              </a:r>
              <a:r>
                <a:rPr lang="en-GB" baseline="-25000" dirty="0" smtClean="0"/>
                <a:t>C</a:t>
              </a:r>
              <a:endParaRPr lang="en-GB" baseline="-25000" dirty="0"/>
            </a:p>
          </p:txBody>
        </p:sp>
        <p:sp>
          <p:nvSpPr>
            <p:cNvPr id="22549" name="Text Box 16"/>
            <p:cNvSpPr txBox="1">
              <a:spLocks noChangeArrowheads="1"/>
            </p:cNvSpPr>
            <p:nvPr/>
          </p:nvSpPr>
          <p:spPr bwMode="auto">
            <a:xfrm rot="10800000">
              <a:off x="3095" y="2377"/>
              <a:ext cx="24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 b="1" dirty="0" err="1"/>
                <a:t>Phasor</a:t>
              </a:r>
              <a:r>
                <a:rPr lang="en-US" sz="2000" b="1" dirty="0"/>
                <a:t> </a:t>
              </a:r>
              <a:r>
                <a:rPr lang="en-US" sz="2000" b="1" dirty="0">
                  <a:sym typeface="Symbol" pitchFamily="18" charset="2"/>
                </a:rPr>
                <a:t></a:t>
              </a:r>
              <a:r>
                <a:rPr lang="en-US" sz="2000" b="1" dirty="0"/>
                <a:t> = </a:t>
              </a:r>
              <a:r>
                <a:rPr lang="en-US" sz="2000" b="1" dirty="0" smtClean="0"/>
                <a:t>Admittance </a:t>
              </a:r>
              <a:r>
                <a:rPr lang="en-US" sz="2000" b="1" dirty="0">
                  <a:sym typeface="Symbol" pitchFamily="18" charset="2"/>
                </a:rPr>
                <a:t> x </a:t>
              </a:r>
              <a:r>
                <a:rPr lang="en-US" sz="2000" b="1" dirty="0"/>
                <a:t>V</a:t>
              </a:r>
              <a:r>
                <a:rPr lang="en-US" sz="2000" b="1" baseline="-25000" dirty="0"/>
                <a:t>S</a:t>
              </a:r>
              <a:r>
                <a:rPr lang="en-US" sz="2000" b="1" u="sng" dirty="0" smtClean="0"/>
                <a:t> </a:t>
              </a:r>
              <a:endParaRPr lang="en-GB" sz="2000" b="1" u="sng" dirty="0"/>
            </a:p>
          </p:txBody>
        </p:sp>
      </p:grpSp>
      <p:grpSp>
        <p:nvGrpSpPr>
          <p:cNvPr id="74790" name="Group 38"/>
          <p:cNvGrpSpPr>
            <a:grpSpLocks/>
          </p:cNvGrpSpPr>
          <p:nvPr/>
        </p:nvGrpSpPr>
        <p:grpSpPr bwMode="auto">
          <a:xfrm rot="10800000" flipH="1">
            <a:off x="2987548" y="4884737"/>
            <a:ext cx="5492142" cy="1824038"/>
            <a:chOff x="1834" y="2868"/>
            <a:chExt cx="3529" cy="1149"/>
          </a:xfrm>
        </p:grpSpPr>
        <p:grpSp>
          <p:nvGrpSpPr>
            <p:cNvPr id="22536" name="Group 36"/>
            <p:cNvGrpSpPr>
              <a:grpSpLocks/>
            </p:cNvGrpSpPr>
            <p:nvPr/>
          </p:nvGrpSpPr>
          <p:grpSpPr bwMode="auto">
            <a:xfrm>
              <a:off x="1938" y="3146"/>
              <a:ext cx="1336" cy="827"/>
              <a:chOff x="1938" y="3146"/>
              <a:chExt cx="1336" cy="827"/>
            </a:xfrm>
          </p:grpSpPr>
          <p:sp>
            <p:nvSpPr>
              <p:cNvPr id="22541" name="AutoShape 20"/>
              <p:cNvSpPr>
                <a:spLocks noChangeArrowheads="1"/>
              </p:cNvSpPr>
              <p:nvPr/>
            </p:nvSpPr>
            <p:spPr bwMode="auto">
              <a:xfrm rot="10800000">
                <a:off x="1938" y="3174"/>
                <a:ext cx="1336" cy="799"/>
              </a:xfrm>
              <a:prstGeom prst="rtTriangl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2542" name="Text Box 21"/>
              <p:cNvSpPr txBox="1">
                <a:spLocks noChangeArrowheads="1"/>
              </p:cNvSpPr>
              <p:nvPr/>
            </p:nvSpPr>
            <p:spPr bwMode="auto">
              <a:xfrm>
                <a:off x="2362" y="3146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GB">
                    <a:solidFill>
                      <a:srgbClr val="FF3300"/>
                    </a:solidFill>
                    <a:sym typeface="Symbol" pitchFamily="18" charset="2"/>
                  </a:rPr>
                  <a:t></a:t>
                </a:r>
                <a:endParaRPr lang="en-GB">
                  <a:solidFill>
                    <a:srgbClr val="FF3300"/>
                  </a:solidFill>
                </a:endParaRPr>
              </a:p>
            </p:txBody>
          </p:sp>
          <p:sp>
            <p:nvSpPr>
              <p:cNvPr id="22543" name="Arc 22"/>
              <p:cNvSpPr>
                <a:spLocks/>
              </p:cNvSpPr>
              <p:nvPr/>
            </p:nvSpPr>
            <p:spPr bwMode="auto">
              <a:xfrm rot="904146">
                <a:off x="2226" y="3179"/>
                <a:ext cx="109" cy="167"/>
              </a:xfrm>
              <a:custGeom>
                <a:avLst/>
                <a:gdLst>
                  <a:gd name="T0" fmla="*/ 0 w 25250"/>
                  <a:gd name="T1" fmla="*/ 0 h 43200"/>
                  <a:gd name="T2" fmla="*/ 0 w 25250"/>
                  <a:gd name="T3" fmla="*/ 0 h 43200"/>
                  <a:gd name="T4" fmla="*/ 0 w 2525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250" h="43200" fill="none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</a:path>
                  <a:path w="25250" h="43200" stroke="0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  <a:lnTo>
                      <a:pt x="3650" y="21600"/>
                    </a:lnTo>
                    <a:lnTo>
                      <a:pt x="3649" y="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22537" name="Rectangle 24"/>
            <p:cNvSpPr>
              <a:spLocks noChangeArrowheads="1"/>
            </p:cNvSpPr>
            <p:nvPr/>
          </p:nvSpPr>
          <p:spPr bwMode="auto">
            <a:xfrm rot="10800000">
              <a:off x="1854" y="2868"/>
              <a:ext cx="15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FF3300"/>
                  </a:solidFill>
                </a:rPr>
                <a:t>P</a:t>
              </a:r>
              <a:r>
                <a:rPr lang="en-US" sz="2000" dirty="0"/>
                <a:t>= </a:t>
              </a:r>
              <a:r>
                <a:rPr lang="en-US" sz="2000" dirty="0" smtClean="0">
                  <a:solidFill>
                    <a:srgbClr val="FF0000"/>
                  </a:solidFill>
                </a:rPr>
                <a:t>V</a:t>
              </a:r>
              <a:r>
                <a:rPr lang="en-US" sz="2000" baseline="-25000" dirty="0" smtClean="0">
                  <a:solidFill>
                    <a:srgbClr val="FF0000"/>
                  </a:solidFill>
                </a:rPr>
                <a:t>S</a:t>
              </a:r>
              <a:r>
                <a:rPr lang="en-US" sz="2000" baseline="30000" dirty="0" smtClean="0">
                  <a:solidFill>
                    <a:srgbClr val="FF3300"/>
                  </a:solidFill>
                </a:rPr>
                <a:t>2 </a:t>
              </a:r>
              <a:r>
                <a:rPr lang="en-GB" sz="2000" dirty="0" smtClean="0"/>
                <a:t>G </a:t>
              </a:r>
              <a:r>
                <a:rPr lang="en-US" sz="2000" dirty="0"/>
                <a:t>= V</a:t>
              </a:r>
              <a:r>
                <a:rPr lang="en-US" sz="2000" baseline="-25000" dirty="0"/>
                <a:t>S </a:t>
              </a:r>
              <a:r>
                <a:rPr lang="en-US" sz="2000" dirty="0"/>
                <a:t>I</a:t>
              </a:r>
              <a:r>
                <a:rPr lang="en-US" sz="2000" baseline="-25000" dirty="0"/>
                <a:t>T</a:t>
              </a:r>
              <a:r>
                <a:rPr lang="en-US" sz="2000" dirty="0" smtClean="0"/>
                <a:t> </a:t>
              </a:r>
              <a:r>
                <a:rPr lang="en-US" sz="2000" dirty="0"/>
                <a:t>cos</a:t>
              </a:r>
              <a:r>
                <a:rPr lang="en-US" sz="2000" dirty="0">
                  <a:sym typeface="Symbol" pitchFamily="18" charset="2"/>
                </a:rPr>
                <a:t></a:t>
              </a:r>
              <a:endParaRPr lang="en-GB" sz="2000" dirty="0">
                <a:sym typeface="Symbol" pitchFamily="18" charset="2"/>
              </a:endParaRPr>
            </a:p>
          </p:txBody>
        </p:sp>
        <p:sp>
          <p:nvSpPr>
            <p:cNvPr id="22538" name="Rectangle 25"/>
            <p:cNvSpPr>
              <a:spLocks noChangeArrowheads="1"/>
            </p:cNvSpPr>
            <p:nvPr/>
          </p:nvSpPr>
          <p:spPr bwMode="auto">
            <a:xfrm rot="12678888">
              <a:off x="1834" y="3561"/>
              <a:ext cx="13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3300"/>
                  </a:solidFill>
                </a:rPr>
                <a:t>S</a:t>
              </a:r>
              <a:r>
                <a:rPr lang="en-US" sz="2000" dirty="0"/>
                <a:t>= </a:t>
              </a:r>
              <a:r>
                <a:rPr lang="en-US" sz="2000" dirty="0">
                  <a:solidFill>
                    <a:srgbClr val="FF0000"/>
                  </a:solidFill>
                </a:rPr>
                <a:t>V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S</a:t>
              </a:r>
              <a:r>
                <a:rPr lang="en-US" sz="2000" baseline="-25000" dirty="0"/>
                <a:t> </a:t>
              </a:r>
              <a:r>
                <a:rPr lang="en-US" sz="2000" baseline="30000" dirty="0" smtClean="0">
                  <a:solidFill>
                    <a:srgbClr val="FF3300"/>
                  </a:solidFill>
                </a:rPr>
                <a:t>2</a:t>
              </a:r>
              <a:r>
                <a:rPr lang="en-US" sz="2000" baseline="30000" dirty="0" smtClean="0"/>
                <a:t> </a:t>
              </a:r>
              <a:r>
                <a:rPr lang="en-GB" sz="2000" dirty="0" smtClean="0"/>
                <a:t>Y</a:t>
              </a:r>
              <a:r>
                <a:rPr lang="en-GB" sz="2000" baseline="-25000" dirty="0" smtClean="0"/>
                <a:t>T</a:t>
              </a:r>
              <a:r>
                <a:rPr lang="en-GB" sz="2000" dirty="0" smtClean="0"/>
                <a:t> </a:t>
              </a:r>
              <a:r>
                <a:rPr lang="en-US" sz="2000" dirty="0"/>
                <a:t>= V</a:t>
              </a:r>
              <a:r>
                <a:rPr lang="en-US" sz="2000" baseline="-25000" dirty="0"/>
                <a:t>S</a:t>
              </a:r>
              <a:r>
                <a:rPr lang="en-US" sz="2000" dirty="0"/>
                <a:t> I</a:t>
              </a:r>
              <a:r>
                <a:rPr lang="en-US" sz="2000" baseline="-25000" dirty="0"/>
                <a:t>T</a:t>
              </a:r>
              <a:endParaRPr lang="en-GB" sz="2000" dirty="0"/>
            </a:p>
          </p:txBody>
        </p:sp>
        <p:sp>
          <p:nvSpPr>
            <p:cNvPr id="22539" name="Rectangle 26"/>
            <p:cNvSpPr>
              <a:spLocks noChangeArrowheads="1"/>
            </p:cNvSpPr>
            <p:nvPr/>
          </p:nvSpPr>
          <p:spPr bwMode="auto">
            <a:xfrm rot="10800000">
              <a:off x="3365" y="3131"/>
              <a:ext cx="146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FF3300"/>
                  </a:solidFill>
                </a:rPr>
                <a:t>Q</a:t>
              </a:r>
              <a:r>
                <a:rPr lang="en-US" sz="2000" dirty="0"/>
                <a:t>= </a:t>
              </a:r>
              <a:r>
                <a:rPr lang="en-US" sz="2000" dirty="0">
                  <a:solidFill>
                    <a:srgbClr val="FF3300"/>
                  </a:solidFill>
                </a:rPr>
                <a:t>I</a:t>
              </a:r>
              <a:r>
                <a:rPr lang="en-US" sz="2000" baseline="30000" dirty="0">
                  <a:solidFill>
                    <a:srgbClr val="FF3300"/>
                  </a:solidFill>
                </a:rPr>
                <a:t>2 </a:t>
              </a:r>
              <a:r>
                <a:rPr lang="en-GB" sz="2000" dirty="0"/>
                <a:t>X</a:t>
              </a:r>
              <a:r>
                <a:rPr lang="en-GB" sz="2000" baseline="-25000" dirty="0"/>
                <a:t>C </a:t>
              </a:r>
              <a:r>
                <a:rPr lang="en-US" sz="2000" dirty="0"/>
                <a:t>=  V</a:t>
              </a:r>
              <a:r>
                <a:rPr lang="en-US" sz="2000" baseline="-25000" dirty="0"/>
                <a:t>S </a:t>
              </a:r>
              <a:r>
                <a:rPr lang="en-US" sz="2000" dirty="0" smtClean="0"/>
                <a:t>I</a:t>
              </a:r>
              <a:r>
                <a:rPr lang="en-US" sz="2000" baseline="-25000" dirty="0" smtClean="0"/>
                <a:t>T</a:t>
              </a:r>
              <a:endParaRPr lang="en-GB" sz="2000" dirty="0"/>
            </a:p>
            <a:p>
              <a:r>
                <a:rPr lang="en-US" sz="2000" dirty="0" smtClean="0"/>
                <a:t> </a:t>
              </a:r>
              <a:r>
                <a:rPr lang="en-US" sz="2000" dirty="0"/>
                <a:t>sin</a:t>
              </a:r>
              <a:r>
                <a:rPr lang="en-US" sz="2000" dirty="0">
                  <a:sym typeface="Symbol" pitchFamily="18" charset="2"/>
                </a:rPr>
                <a:t></a:t>
              </a:r>
              <a:endParaRPr lang="en-GB" sz="2000" dirty="0">
                <a:sym typeface="Symbol" pitchFamily="18" charset="2"/>
              </a:endParaRPr>
            </a:p>
          </p:txBody>
        </p:sp>
        <p:sp>
          <p:nvSpPr>
            <p:cNvPr id="22540" name="Rectangle 28"/>
            <p:cNvSpPr>
              <a:spLocks noChangeArrowheads="1"/>
            </p:cNvSpPr>
            <p:nvPr/>
          </p:nvSpPr>
          <p:spPr bwMode="auto">
            <a:xfrm rot="10800000">
              <a:off x="3504" y="3765"/>
              <a:ext cx="18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Power </a:t>
              </a:r>
              <a:r>
                <a:rPr lang="en-US" sz="2000" b="1" dirty="0">
                  <a:sym typeface="Symbol" pitchFamily="18" charset="2"/>
                </a:rPr>
                <a:t></a:t>
              </a:r>
              <a:r>
                <a:rPr lang="en-US" sz="2000" b="1" dirty="0"/>
                <a:t> = </a:t>
              </a:r>
              <a:r>
                <a:rPr lang="en-US" sz="2000" b="1" dirty="0" err="1"/>
                <a:t>Phasor</a:t>
              </a:r>
              <a:r>
                <a:rPr lang="en-US" sz="2000" b="1" dirty="0"/>
                <a:t> </a:t>
              </a:r>
              <a:r>
                <a:rPr lang="en-US" sz="2000" b="1" dirty="0">
                  <a:sym typeface="Symbol" pitchFamily="18" charset="2"/>
                </a:rPr>
                <a:t> x </a:t>
              </a:r>
              <a:r>
                <a:rPr lang="en-US" sz="2000" b="1" dirty="0"/>
                <a:t>V</a:t>
              </a:r>
              <a:r>
                <a:rPr lang="en-US" sz="2000" b="1" baseline="-25000" dirty="0"/>
                <a:t>S</a:t>
              </a:r>
              <a:endParaRPr lang="en-GB" sz="2000" b="1" dirty="0">
                <a:sym typeface="Symbol" pitchFamily="18" charset="2"/>
              </a:endParaRPr>
            </a:p>
          </p:txBody>
        </p:sp>
      </p:grpSp>
      <p:sp>
        <p:nvSpPr>
          <p:cNvPr id="22534" name="Text Box 40"/>
          <p:cNvSpPr txBox="1">
            <a:spLocks noChangeArrowheads="1"/>
          </p:cNvSpPr>
          <p:nvPr/>
        </p:nvSpPr>
        <p:spPr bwMode="auto">
          <a:xfrm>
            <a:off x="148431" y="1192666"/>
            <a:ext cx="89392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dirty="0"/>
              <a:t>A power triangle shows the relationship between the 3 types of power. </a:t>
            </a:r>
          </a:p>
          <a:p>
            <a:pPr algn="l"/>
            <a:endParaRPr lang="en-GB" sz="1200" dirty="0"/>
          </a:p>
          <a:p>
            <a:pPr algn="l"/>
            <a:r>
              <a:rPr lang="en-GB" dirty="0"/>
              <a:t>It is derived from the corresponding impedance or </a:t>
            </a:r>
            <a:r>
              <a:rPr lang="en-GB" dirty="0" err="1"/>
              <a:t>phasor</a:t>
            </a:r>
            <a:r>
              <a:rPr lang="en-GB" dirty="0"/>
              <a:t> diagram. They are related by the </a:t>
            </a:r>
            <a:r>
              <a:rPr lang="en-GB" dirty="0" smtClean="0"/>
              <a:t>common voltage, </a:t>
            </a:r>
            <a:r>
              <a:rPr lang="en-US" dirty="0"/>
              <a:t>V</a:t>
            </a:r>
            <a:r>
              <a:rPr lang="en-US" baseline="-25000" dirty="0"/>
              <a:t>S</a:t>
            </a:r>
            <a:r>
              <a:rPr lang="en-GB" dirty="0" smtClean="0"/>
              <a:t>.</a:t>
            </a:r>
            <a:endParaRPr lang="en-US" dirty="0"/>
          </a:p>
        </p:txBody>
      </p:sp>
      <p:graphicFrame>
        <p:nvGraphicFramePr>
          <p:cNvPr id="74793" name="Object 41"/>
          <p:cNvGraphicFramePr>
            <a:graphicFrameLocks noChangeAspect="1"/>
          </p:cNvGraphicFramePr>
          <p:nvPr/>
        </p:nvGraphicFramePr>
        <p:xfrm>
          <a:off x="684213" y="5230813"/>
          <a:ext cx="16922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3" imgW="889000" imgH="508000" progId="Equation.3">
                  <p:embed/>
                </p:oleObj>
              </mc:Choice>
              <mc:Fallback>
                <p:oleObj name="Equation" r:id="rId3" imgW="889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30813"/>
                        <a:ext cx="16922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Power Triangle (Parallel RC)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 rot="19639383">
            <a:off x="1381768" y="3191987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Y</a:t>
            </a:r>
            <a:r>
              <a:rPr lang="en-GB" b="1" baseline="-25000" dirty="0"/>
              <a:t>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448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14"/>
          <p:cNvSpPr txBox="1">
            <a:spLocks noChangeArrowheads="1"/>
          </p:cNvSpPr>
          <p:nvPr/>
        </p:nvSpPr>
        <p:spPr bwMode="auto">
          <a:xfrm>
            <a:off x="330199" y="1348015"/>
            <a:ext cx="37322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Power factor = </a:t>
            </a:r>
            <a:r>
              <a:rPr lang="en-GB" sz="2800" b="1" dirty="0" err="1">
                <a:solidFill>
                  <a:schemeClr val="accent2">
                    <a:lumMod val="75000"/>
                  </a:schemeClr>
                </a:solidFill>
              </a:rPr>
              <a:t>cos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</a:t>
            </a:r>
            <a:endParaRPr lang="en-GB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355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750747"/>
              </p:ext>
            </p:extLst>
          </p:nvPr>
        </p:nvGraphicFramePr>
        <p:xfrm>
          <a:off x="1850472" y="2087409"/>
          <a:ext cx="4133269" cy="98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472" y="2087409"/>
                        <a:ext cx="4133269" cy="982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30199" y="3979784"/>
            <a:ext cx="82187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 Power factor measures the conversion efficiency of the 	apparent power from the source into true power.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361950" y="4922552"/>
            <a:ext cx="2536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0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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cos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  1</a:t>
            </a:r>
            <a:endParaRPr lang="en-GB" sz="2800" dirty="0">
              <a:solidFill>
                <a:schemeClr val="accent2">
                  <a:lumMod val="75000"/>
                </a:schemeClr>
              </a:solidFill>
              <a:sym typeface="Symbol" pitchFamily="18" charset="2"/>
            </a:endParaRP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361950" y="5423228"/>
            <a:ext cx="66919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If i(t) leads e(t), power factor is leading.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61950" y="5925810"/>
            <a:ext cx="7697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 RC circuit has leading</a:t>
            </a:r>
            <a:r>
              <a:rPr lang="en-US" sz="2800" dirty="0">
                <a:solidFill>
                  <a:srgbClr val="FF0000"/>
                </a:solidFill>
              </a:rPr>
              <a:t> power factor.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 Power Factor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15937" y="1856577"/>
            <a:ext cx="1947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</a:rPr>
              <a:t>Series RC:</a:t>
            </a:r>
            <a:endParaRPr lang="en-US" b="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30199" y="2839209"/>
            <a:ext cx="2471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</a:rPr>
              <a:t>Parallel RC:</a:t>
            </a:r>
            <a:endParaRPr lang="en-US" b="0" dirty="0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32641"/>
              </p:ext>
            </p:extLst>
          </p:nvPr>
        </p:nvGraphicFramePr>
        <p:xfrm>
          <a:off x="1850472" y="3122534"/>
          <a:ext cx="3962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5" imgW="1371600" imgH="431640" progId="Equation.3">
                  <p:embed/>
                </p:oleObj>
              </mc:Choice>
              <mc:Fallback>
                <p:oleObj name="Equation" r:id="rId5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472" y="3122534"/>
                        <a:ext cx="3962400" cy="857250"/>
                      </a:xfrm>
                      <a:prstGeom prst="rect">
                        <a:avLst/>
                      </a:prstGeom>
                      <a:solidFill>
                        <a:srgbClr val="00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7" grpId="0"/>
      <p:bldP spid="48148" grpId="0"/>
      <p:bldP spid="48154" grpId="0"/>
      <p:bldP spid="48155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84200" y="331788"/>
            <a:ext cx="2425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Example 15-4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GB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3400" y="850900"/>
            <a:ext cx="8128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2800" dirty="0"/>
              <a:t>A 10 V, 1 kHz ac source is connected to a parallel circuit consisting of a 470 </a:t>
            </a:r>
            <a:r>
              <a:rPr lang="en-GB" sz="2800" dirty="0">
                <a:sym typeface="Symbol" pitchFamily="18" charset="2"/>
              </a:rPr>
              <a:t> resistor and a 0.15F capacitor. Determine the true power, reactive power, apparent power and power factor.</a:t>
            </a:r>
            <a:endParaRPr lang="en-GB" sz="2800" dirty="0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533400" y="3813175"/>
          <a:ext cx="64770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3" imgW="2806700" imgH="419100" progId="Equation.3">
                  <p:embed/>
                </p:oleObj>
              </mc:Choice>
              <mc:Fallback>
                <p:oleObj name="Equation" r:id="rId3" imgW="2806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3175"/>
                        <a:ext cx="64770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84200" y="2990850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2800" b="1"/>
              <a:t>Solution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969963" y="5233988"/>
          <a:ext cx="45053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5" imgW="1574800" imgH="431800" progId="Equation.3">
                  <p:embed/>
                </p:oleObj>
              </mc:Choice>
              <mc:Fallback>
                <p:oleObj name="Equation" r:id="rId5" imgW="15748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5233988"/>
                        <a:ext cx="450532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795463" y="1025525"/>
          <a:ext cx="526732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3" imgW="1841500" imgH="469900" progId="Equation.3">
                  <p:embed/>
                </p:oleObj>
              </mc:Choice>
              <mc:Fallback>
                <p:oleObj name="Equation" r:id="rId3" imgW="18415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025525"/>
                        <a:ext cx="5267325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065213" y="2822575"/>
          <a:ext cx="69818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Equation" r:id="rId5" imgW="2603500" imgH="279400" progId="Equation.3">
                  <p:embed/>
                </p:oleObj>
              </mc:Choice>
              <mc:Fallback>
                <p:oleObj name="Equation" r:id="rId5" imgW="26035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822575"/>
                        <a:ext cx="69818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1771650" y="4248150"/>
          <a:ext cx="53419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7" imgW="2005729" imgH="393529" progId="Equation.3">
                  <p:embed/>
                </p:oleObj>
              </mc:Choice>
              <mc:Fallback>
                <p:oleObj name="Equation" r:id="rId7" imgW="2005729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48150"/>
                        <a:ext cx="53419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6238" y="1355725"/>
            <a:ext cx="8404225" cy="5073650"/>
          </a:xfrm>
        </p:spPr>
        <p:txBody>
          <a:bodyPr/>
          <a:lstStyle/>
          <a:p>
            <a:pPr eaLnBrk="1" hangingPunct="1"/>
            <a:r>
              <a:rPr lang="en-GB" sz="2800" smtClean="0"/>
              <a:t>For parallel RC circuit, it is more convenient to work in terms of admittance, conductance and susceptance.</a:t>
            </a:r>
          </a:p>
          <a:p>
            <a:pPr eaLnBrk="1" hangingPunct="1"/>
            <a:endParaRPr lang="en-GB" sz="1200" smtClean="0"/>
          </a:p>
          <a:p>
            <a:pPr eaLnBrk="1" hangingPunct="1"/>
            <a:r>
              <a:rPr lang="en-GB" sz="2800" smtClean="0">
                <a:solidFill>
                  <a:srgbClr val="0000FF"/>
                </a:solidFill>
              </a:rPr>
              <a:t>The 3 categories of power in an RC circuit are true power, reactive power and apparent power.</a:t>
            </a:r>
          </a:p>
          <a:p>
            <a:pPr eaLnBrk="1" hangingPunct="1"/>
            <a:endParaRPr lang="en-GB" sz="1200" smtClean="0">
              <a:solidFill>
                <a:srgbClr val="0000FF"/>
              </a:solidFill>
            </a:endParaRPr>
          </a:p>
          <a:p>
            <a:pPr eaLnBrk="1" hangingPunct="1"/>
            <a:r>
              <a:rPr lang="en-GB" sz="2800" smtClean="0"/>
              <a:t>Power factor is defined as :</a:t>
            </a:r>
          </a:p>
          <a:p>
            <a:pPr eaLnBrk="1" hangingPunct="1"/>
            <a:endParaRPr lang="en-GB" sz="2800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z="2800" smtClean="0">
                <a:solidFill>
                  <a:srgbClr val="0000FF"/>
                </a:solidFill>
              </a:rPr>
              <a:t>An RC circuit has a leading power factor.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095375" y="4413250"/>
          <a:ext cx="64214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3" imgW="2324100" imgH="431800" progId="Equation.3">
                  <p:embed/>
                </p:oleObj>
              </mc:Choice>
              <mc:Fallback>
                <p:oleObj name="Equation" r:id="rId3" imgW="2324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413250"/>
                        <a:ext cx="642143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645545" y="3200805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92200" y="2044700"/>
            <a:ext cx="535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666750" y="1306589"/>
            <a:ext cx="8228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tabLst>
                <a:tab pos="457200" algn="l"/>
              </a:tabLst>
            </a:pPr>
            <a:r>
              <a:rPr lang="en-GB" sz="2800" b="1" dirty="0"/>
              <a:t>Admittance and Impedance of Parallel RC </a:t>
            </a:r>
            <a:r>
              <a:rPr lang="en-GB" sz="2800" b="1" dirty="0" smtClean="0"/>
              <a:t>Circuits</a:t>
            </a:r>
            <a:r>
              <a:rPr lang="en-GB" sz="2800" dirty="0" smtClean="0"/>
              <a:t>:</a:t>
            </a:r>
            <a:endParaRPr lang="en-GB" sz="2800" dirty="0"/>
          </a:p>
        </p:txBody>
      </p:sp>
      <p:sp>
        <p:nvSpPr>
          <p:cNvPr id="4101" name="Rectangle 33"/>
          <p:cNvSpPr>
            <a:spLocks noChangeArrowheads="1"/>
          </p:cNvSpPr>
          <p:nvPr/>
        </p:nvSpPr>
        <p:spPr bwMode="auto">
          <a:xfrm>
            <a:off x="666750" y="2044700"/>
            <a:ext cx="8112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GB" dirty="0"/>
              <a:t>When dealing with </a:t>
            </a:r>
            <a:r>
              <a:rPr lang="en-GB" b="1" dirty="0">
                <a:solidFill>
                  <a:srgbClr val="FF0000"/>
                </a:solidFill>
              </a:rPr>
              <a:t>parallel</a:t>
            </a:r>
            <a:r>
              <a:rPr lang="en-GB" dirty="0"/>
              <a:t> RC circuits, it is </a:t>
            </a:r>
            <a:r>
              <a:rPr lang="en-GB" u="sng" dirty="0">
                <a:solidFill>
                  <a:srgbClr val="FF0000"/>
                </a:solidFill>
              </a:rPr>
              <a:t>more convenient </a:t>
            </a:r>
            <a:r>
              <a:rPr lang="en-GB" dirty="0"/>
              <a:t>to represent the </a:t>
            </a:r>
            <a:r>
              <a:rPr lang="en-GB" dirty="0">
                <a:solidFill>
                  <a:schemeClr val="accent2"/>
                </a:solidFill>
              </a:rPr>
              <a:t>resistor and capacitor</a:t>
            </a:r>
            <a:r>
              <a:rPr lang="en-GB" dirty="0"/>
              <a:t> by their </a:t>
            </a:r>
            <a:r>
              <a:rPr lang="en-GB" b="1" dirty="0">
                <a:solidFill>
                  <a:srgbClr val="FF3300"/>
                </a:solidFill>
              </a:rPr>
              <a:t>admittances.</a:t>
            </a:r>
          </a:p>
        </p:txBody>
      </p:sp>
      <p:grpSp>
        <p:nvGrpSpPr>
          <p:cNvPr id="20558" name="Group 78"/>
          <p:cNvGrpSpPr>
            <a:grpSpLocks/>
          </p:cNvGrpSpPr>
          <p:nvPr/>
        </p:nvGrpSpPr>
        <p:grpSpPr bwMode="auto">
          <a:xfrm>
            <a:off x="714375" y="3155950"/>
            <a:ext cx="3219450" cy="2438400"/>
            <a:chOff x="563" y="2067"/>
            <a:chExt cx="1699" cy="1133"/>
          </a:xfrm>
        </p:grpSpPr>
        <p:sp>
          <p:nvSpPr>
            <p:cNvPr id="4126" name="Rectangle 35"/>
            <p:cNvSpPr>
              <a:spLocks noChangeArrowheads="1"/>
            </p:cNvSpPr>
            <p:nvPr/>
          </p:nvSpPr>
          <p:spPr bwMode="auto">
            <a:xfrm>
              <a:off x="563" y="2067"/>
              <a:ext cx="1695" cy="113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27" name="Oval 36"/>
            <p:cNvSpPr>
              <a:spLocks noChangeArrowheads="1"/>
            </p:cNvSpPr>
            <p:nvPr/>
          </p:nvSpPr>
          <p:spPr bwMode="auto">
            <a:xfrm>
              <a:off x="835" y="2524"/>
              <a:ext cx="182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28" name="Freeform 37"/>
            <p:cNvSpPr>
              <a:spLocks/>
            </p:cNvSpPr>
            <p:nvPr/>
          </p:nvSpPr>
          <p:spPr bwMode="auto">
            <a:xfrm>
              <a:off x="886" y="2567"/>
              <a:ext cx="91" cy="98"/>
            </a:xfrm>
            <a:custGeom>
              <a:avLst/>
              <a:gdLst>
                <a:gd name="T0" fmla="*/ 0 w 200"/>
                <a:gd name="T1" fmla="*/ 14 h 188"/>
                <a:gd name="T2" fmla="*/ 3 w 200"/>
                <a:gd name="T3" fmla="*/ 1 h 188"/>
                <a:gd name="T4" fmla="*/ 7 w 200"/>
                <a:gd name="T5" fmla="*/ 12 h 188"/>
                <a:gd name="T6" fmla="*/ 9 w 200"/>
                <a:gd name="T7" fmla="*/ 4 h 1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" h="188">
                  <a:moveTo>
                    <a:pt x="0" y="188"/>
                  </a:moveTo>
                  <a:cubicBezTo>
                    <a:pt x="18" y="98"/>
                    <a:pt x="36" y="8"/>
                    <a:pt x="64" y="4"/>
                  </a:cubicBezTo>
                  <a:cubicBezTo>
                    <a:pt x="92" y="0"/>
                    <a:pt x="145" y="155"/>
                    <a:pt x="168" y="164"/>
                  </a:cubicBezTo>
                  <a:cubicBezTo>
                    <a:pt x="191" y="173"/>
                    <a:pt x="195" y="77"/>
                    <a:pt x="200" y="6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29" name="Line 38"/>
            <p:cNvSpPr>
              <a:spLocks noChangeShapeType="1"/>
            </p:cNvSpPr>
            <p:nvPr/>
          </p:nvSpPr>
          <p:spPr bwMode="auto">
            <a:xfrm flipV="1">
              <a:off x="933" y="2204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0" name="Line 39"/>
            <p:cNvSpPr>
              <a:spLocks noChangeShapeType="1"/>
            </p:cNvSpPr>
            <p:nvPr/>
          </p:nvSpPr>
          <p:spPr bwMode="auto">
            <a:xfrm>
              <a:off x="930" y="2718"/>
              <a:ext cx="0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1" name="Line 40"/>
            <p:cNvSpPr>
              <a:spLocks noChangeShapeType="1"/>
            </p:cNvSpPr>
            <p:nvPr/>
          </p:nvSpPr>
          <p:spPr bwMode="auto">
            <a:xfrm>
              <a:off x="933" y="2204"/>
              <a:ext cx="3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2" name="Line 41"/>
            <p:cNvSpPr>
              <a:spLocks noChangeShapeType="1"/>
            </p:cNvSpPr>
            <p:nvPr/>
          </p:nvSpPr>
          <p:spPr bwMode="auto">
            <a:xfrm>
              <a:off x="1308" y="220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3" name="Line 42"/>
            <p:cNvSpPr>
              <a:spLocks noChangeShapeType="1"/>
            </p:cNvSpPr>
            <p:nvPr/>
          </p:nvSpPr>
          <p:spPr bwMode="auto">
            <a:xfrm>
              <a:off x="1551" y="2718"/>
              <a:ext cx="0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4" name="Line 43"/>
            <p:cNvSpPr>
              <a:spLocks noChangeShapeType="1"/>
            </p:cNvSpPr>
            <p:nvPr/>
          </p:nvSpPr>
          <p:spPr bwMode="auto">
            <a:xfrm>
              <a:off x="1932" y="2621"/>
              <a:ext cx="0" cy="4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5" name="Freeform 44"/>
            <p:cNvSpPr>
              <a:spLocks/>
            </p:cNvSpPr>
            <p:nvPr/>
          </p:nvSpPr>
          <p:spPr bwMode="auto">
            <a:xfrm>
              <a:off x="1506" y="2504"/>
              <a:ext cx="90" cy="214"/>
            </a:xfrm>
            <a:custGeom>
              <a:avLst/>
              <a:gdLst>
                <a:gd name="T0" fmla="*/ 4 w 200"/>
                <a:gd name="T1" fmla="*/ 0 h 416"/>
                <a:gd name="T2" fmla="*/ 8 w 200"/>
                <a:gd name="T3" fmla="*/ 7 h 416"/>
                <a:gd name="T4" fmla="*/ 0 w 200"/>
                <a:gd name="T5" fmla="*/ 13 h 416"/>
                <a:gd name="T6" fmla="*/ 8 w 200"/>
                <a:gd name="T7" fmla="*/ 19 h 416"/>
                <a:gd name="T8" fmla="*/ 0 w 200"/>
                <a:gd name="T9" fmla="*/ 23 h 416"/>
                <a:gd name="T10" fmla="*/ 5 w 200"/>
                <a:gd name="T11" fmla="*/ 29 h 4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0" h="416">
                  <a:moveTo>
                    <a:pt x="96" y="0"/>
                  </a:moveTo>
                  <a:lnTo>
                    <a:pt x="200" y="96"/>
                  </a:lnTo>
                  <a:lnTo>
                    <a:pt x="0" y="184"/>
                  </a:lnTo>
                  <a:lnTo>
                    <a:pt x="200" y="272"/>
                  </a:lnTo>
                  <a:lnTo>
                    <a:pt x="8" y="328"/>
                  </a:lnTo>
                  <a:lnTo>
                    <a:pt x="112" y="41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6" name="Line 45"/>
            <p:cNvSpPr>
              <a:spLocks noChangeShapeType="1"/>
            </p:cNvSpPr>
            <p:nvPr/>
          </p:nvSpPr>
          <p:spPr bwMode="auto">
            <a:xfrm>
              <a:off x="1551" y="2204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7" name="Line 46"/>
            <p:cNvSpPr>
              <a:spLocks noChangeShapeType="1"/>
            </p:cNvSpPr>
            <p:nvPr/>
          </p:nvSpPr>
          <p:spPr bwMode="auto">
            <a:xfrm>
              <a:off x="1863" y="2567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8" name="Line 47"/>
            <p:cNvSpPr>
              <a:spLocks noChangeShapeType="1"/>
            </p:cNvSpPr>
            <p:nvPr/>
          </p:nvSpPr>
          <p:spPr bwMode="auto">
            <a:xfrm>
              <a:off x="1863" y="2617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9" name="Line 48"/>
            <p:cNvSpPr>
              <a:spLocks noChangeShapeType="1"/>
            </p:cNvSpPr>
            <p:nvPr/>
          </p:nvSpPr>
          <p:spPr bwMode="auto">
            <a:xfrm>
              <a:off x="1932" y="2200"/>
              <a:ext cx="0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40" name="Line 49"/>
            <p:cNvSpPr>
              <a:spLocks noChangeShapeType="1"/>
            </p:cNvSpPr>
            <p:nvPr/>
          </p:nvSpPr>
          <p:spPr bwMode="auto">
            <a:xfrm>
              <a:off x="930" y="3029"/>
              <a:ext cx="10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41" name="Text Box 50"/>
            <p:cNvSpPr txBox="1">
              <a:spLocks noChangeArrowheads="1"/>
            </p:cNvSpPr>
            <p:nvPr/>
          </p:nvSpPr>
          <p:spPr bwMode="auto">
            <a:xfrm>
              <a:off x="1918" y="2580"/>
              <a:ext cx="344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  <p:sp>
          <p:nvSpPr>
            <p:cNvPr id="4142" name="Text Box 51"/>
            <p:cNvSpPr txBox="1">
              <a:spLocks noChangeArrowheads="1"/>
            </p:cNvSpPr>
            <p:nvPr/>
          </p:nvSpPr>
          <p:spPr bwMode="auto">
            <a:xfrm>
              <a:off x="1283" y="2457"/>
              <a:ext cx="18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/>
                <a:t>R</a:t>
              </a:r>
              <a:endParaRPr lang="en-GB" sz="1800"/>
            </a:p>
          </p:txBody>
        </p:sp>
        <p:graphicFrame>
          <p:nvGraphicFramePr>
            <p:cNvPr id="4143" name="Object 52"/>
            <p:cNvGraphicFramePr>
              <a:graphicFrameLocks noChangeAspect="1"/>
            </p:cNvGraphicFramePr>
            <p:nvPr/>
          </p:nvGraphicFramePr>
          <p:xfrm>
            <a:off x="684" y="2510"/>
            <a:ext cx="13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" name="Equation" r:id="rId3" imgW="190417" imgH="253890" progId="Equation.3">
                    <p:embed/>
                  </p:oleObj>
                </mc:Choice>
                <mc:Fallback>
                  <p:oleObj name="Equation" r:id="rId3" imgW="190417" imgH="25389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2510"/>
                          <a:ext cx="13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4" name="Object 53"/>
            <p:cNvGraphicFramePr>
              <a:graphicFrameLocks noChangeAspect="1"/>
            </p:cNvGraphicFramePr>
            <p:nvPr/>
          </p:nvGraphicFramePr>
          <p:xfrm>
            <a:off x="1102" y="2226"/>
            <a:ext cx="12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6" name="Equation" r:id="rId5" imgW="126890" imgH="190335" progId="Equation.3">
                    <p:embed/>
                  </p:oleObj>
                </mc:Choice>
                <mc:Fallback>
                  <p:oleObj name="Equation" r:id="rId5" imgW="126890" imgH="190335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" y="2226"/>
                          <a:ext cx="12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5" name="Object 54"/>
            <p:cNvGraphicFramePr>
              <a:graphicFrameLocks noChangeAspect="1"/>
            </p:cNvGraphicFramePr>
            <p:nvPr/>
          </p:nvGraphicFramePr>
          <p:xfrm>
            <a:off x="1578" y="2234"/>
            <a:ext cx="11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7" name="Equation" r:id="rId7" imgW="177646" imgH="228402" progId="Equation.3">
                    <p:embed/>
                  </p:oleObj>
                </mc:Choice>
                <mc:Fallback>
                  <p:oleObj name="Equation" r:id="rId7" imgW="177646" imgH="228402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8" y="2234"/>
                          <a:ext cx="119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6" name="Object 55"/>
            <p:cNvGraphicFramePr>
              <a:graphicFrameLocks noChangeAspect="1"/>
            </p:cNvGraphicFramePr>
            <p:nvPr/>
          </p:nvGraphicFramePr>
          <p:xfrm>
            <a:off x="1980" y="2234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8" name="Equation" r:id="rId9" imgW="177646" imgH="241091" progId="Equation.3">
                    <p:embed/>
                  </p:oleObj>
                </mc:Choice>
                <mc:Fallback>
                  <p:oleObj name="Equation" r:id="rId9" imgW="177646" imgH="241091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2234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36" name="AutoShape 56"/>
          <p:cNvSpPr>
            <a:spLocks noChangeArrowheads="1"/>
          </p:cNvSpPr>
          <p:nvPr/>
        </p:nvSpPr>
        <p:spPr bwMode="auto">
          <a:xfrm>
            <a:off x="4237038" y="4092575"/>
            <a:ext cx="847725" cy="350838"/>
          </a:xfrm>
          <a:prstGeom prst="rightArrow">
            <a:avLst>
              <a:gd name="adj1" fmla="val 50000"/>
              <a:gd name="adj2" fmla="val 60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0561" name="Group 81"/>
          <p:cNvGrpSpPr>
            <a:grpSpLocks/>
          </p:cNvGrpSpPr>
          <p:nvPr/>
        </p:nvGrpSpPr>
        <p:grpSpPr bwMode="auto">
          <a:xfrm>
            <a:off x="5280025" y="3148013"/>
            <a:ext cx="3246438" cy="2398712"/>
            <a:chOff x="3443" y="2146"/>
            <a:chExt cx="1902" cy="1378"/>
          </a:xfrm>
        </p:grpSpPr>
        <p:sp>
          <p:nvSpPr>
            <p:cNvPr id="4105" name="Rectangle 57"/>
            <p:cNvSpPr>
              <a:spLocks noChangeArrowheads="1"/>
            </p:cNvSpPr>
            <p:nvPr/>
          </p:nvSpPr>
          <p:spPr bwMode="auto">
            <a:xfrm>
              <a:off x="3443" y="2146"/>
              <a:ext cx="1898" cy="137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6" name="Oval 58"/>
            <p:cNvSpPr>
              <a:spLocks noChangeArrowheads="1"/>
            </p:cNvSpPr>
            <p:nvPr/>
          </p:nvSpPr>
          <p:spPr bwMode="auto">
            <a:xfrm>
              <a:off x="3748" y="2702"/>
              <a:ext cx="204" cy="2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" name="Freeform 59"/>
            <p:cNvSpPr>
              <a:spLocks/>
            </p:cNvSpPr>
            <p:nvPr/>
          </p:nvSpPr>
          <p:spPr bwMode="auto">
            <a:xfrm>
              <a:off x="3805" y="2754"/>
              <a:ext cx="102" cy="119"/>
            </a:xfrm>
            <a:custGeom>
              <a:avLst/>
              <a:gdLst>
                <a:gd name="T0" fmla="*/ 0 w 200"/>
                <a:gd name="T1" fmla="*/ 30 h 188"/>
                <a:gd name="T2" fmla="*/ 5 w 200"/>
                <a:gd name="T3" fmla="*/ 1 h 188"/>
                <a:gd name="T4" fmla="*/ 11 w 200"/>
                <a:gd name="T5" fmla="*/ 27 h 188"/>
                <a:gd name="T6" fmla="*/ 14 w 200"/>
                <a:gd name="T7" fmla="*/ 9 h 1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" h="188">
                  <a:moveTo>
                    <a:pt x="0" y="188"/>
                  </a:moveTo>
                  <a:cubicBezTo>
                    <a:pt x="18" y="98"/>
                    <a:pt x="36" y="8"/>
                    <a:pt x="64" y="4"/>
                  </a:cubicBezTo>
                  <a:cubicBezTo>
                    <a:pt x="92" y="0"/>
                    <a:pt x="145" y="155"/>
                    <a:pt x="168" y="164"/>
                  </a:cubicBezTo>
                  <a:cubicBezTo>
                    <a:pt x="191" y="173"/>
                    <a:pt x="195" y="77"/>
                    <a:pt x="200" y="6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8" name="Line 60"/>
            <p:cNvSpPr>
              <a:spLocks noChangeShapeType="1"/>
            </p:cNvSpPr>
            <p:nvPr/>
          </p:nvSpPr>
          <p:spPr bwMode="auto">
            <a:xfrm flipV="1">
              <a:off x="3857" y="2312"/>
              <a:ext cx="0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9" name="Line 61"/>
            <p:cNvSpPr>
              <a:spLocks noChangeShapeType="1"/>
            </p:cNvSpPr>
            <p:nvPr/>
          </p:nvSpPr>
          <p:spPr bwMode="auto">
            <a:xfrm>
              <a:off x="3854" y="2938"/>
              <a:ext cx="0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0" name="Line 62"/>
            <p:cNvSpPr>
              <a:spLocks noChangeShapeType="1"/>
            </p:cNvSpPr>
            <p:nvPr/>
          </p:nvSpPr>
          <p:spPr bwMode="auto">
            <a:xfrm>
              <a:off x="3857" y="2312"/>
              <a:ext cx="4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1" name="Line 63"/>
            <p:cNvSpPr>
              <a:spLocks noChangeShapeType="1"/>
            </p:cNvSpPr>
            <p:nvPr/>
          </p:nvSpPr>
          <p:spPr bwMode="auto">
            <a:xfrm>
              <a:off x="4277" y="2312"/>
              <a:ext cx="6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2" name="Line 64"/>
            <p:cNvSpPr>
              <a:spLocks noChangeShapeType="1"/>
            </p:cNvSpPr>
            <p:nvPr/>
          </p:nvSpPr>
          <p:spPr bwMode="auto">
            <a:xfrm>
              <a:off x="4549" y="2938"/>
              <a:ext cx="0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3" name="Line 65"/>
            <p:cNvSpPr>
              <a:spLocks noChangeShapeType="1"/>
            </p:cNvSpPr>
            <p:nvPr/>
          </p:nvSpPr>
          <p:spPr bwMode="auto">
            <a:xfrm>
              <a:off x="4976" y="2820"/>
              <a:ext cx="0" cy="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4" name="Freeform 66"/>
            <p:cNvSpPr>
              <a:spLocks/>
            </p:cNvSpPr>
            <p:nvPr/>
          </p:nvSpPr>
          <p:spPr bwMode="auto">
            <a:xfrm>
              <a:off x="4499" y="2677"/>
              <a:ext cx="101" cy="261"/>
            </a:xfrm>
            <a:custGeom>
              <a:avLst/>
              <a:gdLst>
                <a:gd name="T0" fmla="*/ 6 w 200"/>
                <a:gd name="T1" fmla="*/ 0 h 416"/>
                <a:gd name="T2" fmla="*/ 13 w 200"/>
                <a:gd name="T3" fmla="*/ 15 h 416"/>
                <a:gd name="T4" fmla="*/ 0 w 200"/>
                <a:gd name="T5" fmla="*/ 28 h 416"/>
                <a:gd name="T6" fmla="*/ 13 w 200"/>
                <a:gd name="T7" fmla="*/ 42 h 416"/>
                <a:gd name="T8" fmla="*/ 1 w 200"/>
                <a:gd name="T9" fmla="*/ 51 h 416"/>
                <a:gd name="T10" fmla="*/ 8 w 200"/>
                <a:gd name="T11" fmla="*/ 65 h 4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0" h="416">
                  <a:moveTo>
                    <a:pt x="96" y="0"/>
                  </a:moveTo>
                  <a:lnTo>
                    <a:pt x="200" y="96"/>
                  </a:lnTo>
                  <a:lnTo>
                    <a:pt x="0" y="184"/>
                  </a:lnTo>
                  <a:lnTo>
                    <a:pt x="200" y="272"/>
                  </a:lnTo>
                  <a:lnTo>
                    <a:pt x="8" y="328"/>
                  </a:lnTo>
                  <a:lnTo>
                    <a:pt x="112" y="41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5" name="Line 67"/>
            <p:cNvSpPr>
              <a:spLocks noChangeShapeType="1"/>
            </p:cNvSpPr>
            <p:nvPr/>
          </p:nvSpPr>
          <p:spPr bwMode="auto">
            <a:xfrm>
              <a:off x="4549" y="2312"/>
              <a:ext cx="0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6" name="Line 68"/>
            <p:cNvSpPr>
              <a:spLocks noChangeShapeType="1"/>
            </p:cNvSpPr>
            <p:nvPr/>
          </p:nvSpPr>
          <p:spPr bwMode="auto">
            <a:xfrm>
              <a:off x="4898" y="2754"/>
              <a:ext cx="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7" name="Line 69"/>
            <p:cNvSpPr>
              <a:spLocks noChangeShapeType="1"/>
            </p:cNvSpPr>
            <p:nvPr/>
          </p:nvSpPr>
          <p:spPr bwMode="auto">
            <a:xfrm>
              <a:off x="4898" y="2815"/>
              <a:ext cx="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8" name="Line 70"/>
            <p:cNvSpPr>
              <a:spLocks noChangeShapeType="1"/>
            </p:cNvSpPr>
            <p:nvPr/>
          </p:nvSpPr>
          <p:spPr bwMode="auto">
            <a:xfrm>
              <a:off x="4976" y="2307"/>
              <a:ext cx="0" cy="4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9" name="Line 71"/>
            <p:cNvSpPr>
              <a:spLocks noChangeShapeType="1"/>
            </p:cNvSpPr>
            <p:nvPr/>
          </p:nvSpPr>
          <p:spPr bwMode="auto">
            <a:xfrm>
              <a:off x="3854" y="3316"/>
              <a:ext cx="11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20" name="Text Box 72"/>
            <p:cNvSpPr txBox="1">
              <a:spLocks noChangeArrowheads="1"/>
            </p:cNvSpPr>
            <p:nvPr/>
          </p:nvSpPr>
          <p:spPr bwMode="auto">
            <a:xfrm>
              <a:off x="4960" y="2770"/>
              <a:ext cx="3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/>
                <a:t>jBc</a:t>
              </a:r>
              <a:endParaRPr lang="en-GB" sz="1800"/>
            </a:p>
          </p:txBody>
        </p:sp>
        <p:sp>
          <p:nvSpPr>
            <p:cNvPr id="4121" name="Text Box 73"/>
            <p:cNvSpPr txBox="1">
              <a:spLocks noChangeArrowheads="1"/>
            </p:cNvSpPr>
            <p:nvPr/>
          </p:nvSpPr>
          <p:spPr bwMode="auto">
            <a:xfrm>
              <a:off x="4183" y="2620"/>
              <a:ext cx="27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GB" sz="1800"/>
                <a:t>G</a:t>
              </a:r>
            </a:p>
          </p:txBody>
        </p:sp>
        <p:graphicFrame>
          <p:nvGraphicFramePr>
            <p:cNvPr id="4122" name="Object 74"/>
            <p:cNvGraphicFramePr>
              <a:graphicFrameLocks noChangeAspect="1"/>
            </p:cNvGraphicFramePr>
            <p:nvPr/>
          </p:nvGraphicFramePr>
          <p:xfrm>
            <a:off x="3579" y="2685"/>
            <a:ext cx="15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9" name="Equation" r:id="rId11" imgW="190417" imgH="253890" progId="Equation.3">
                    <p:embed/>
                  </p:oleObj>
                </mc:Choice>
                <mc:Fallback>
                  <p:oleObj name="Equation" r:id="rId11" imgW="190417" imgH="25389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" y="2685"/>
                          <a:ext cx="15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3" name="Object 75"/>
            <p:cNvGraphicFramePr>
              <a:graphicFrameLocks noChangeAspect="1"/>
            </p:cNvGraphicFramePr>
            <p:nvPr/>
          </p:nvGraphicFramePr>
          <p:xfrm>
            <a:off x="4047" y="2339"/>
            <a:ext cx="1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0" name="Equation" r:id="rId12" imgW="126890" imgH="190335" progId="Equation.3">
                    <p:embed/>
                  </p:oleObj>
                </mc:Choice>
                <mc:Fallback>
                  <p:oleObj name="Equation" r:id="rId12" imgW="126890" imgH="190335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" y="2339"/>
                          <a:ext cx="13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4" name="Object 76"/>
            <p:cNvGraphicFramePr>
              <a:graphicFrameLocks noChangeAspect="1"/>
            </p:cNvGraphicFramePr>
            <p:nvPr/>
          </p:nvGraphicFramePr>
          <p:xfrm>
            <a:off x="4579" y="2349"/>
            <a:ext cx="13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1" name="Equation" r:id="rId13" imgW="177646" imgH="228402" progId="Equation.3">
                    <p:embed/>
                  </p:oleObj>
                </mc:Choice>
                <mc:Fallback>
                  <p:oleObj name="Equation" r:id="rId13" imgW="177646" imgH="228402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9" y="2349"/>
                          <a:ext cx="13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5" name="Object 77"/>
            <p:cNvGraphicFramePr>
              <a:graphicFrameLocks noChangeAspect="1"/>
            </p:cNvGraphicFramePr>
            <p:nvPr/>
          </p:nvGraphicFramePr>
          <p:xfrm>
            <a:off x="5029" y="2349"/>
            <a:ext cx="13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2" name="Equation" r:id="rId14" imgW="177646" imgH="241091" progId="Equation.3">
                    <p:embed/>
                  </p:oleObj>
                </mc:Choice>
                <mc:Fallback>
                  <p:oleObj name="Equation" r:id="rId14" imgW="177646" imgH="241091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" y="2349"/>
                          <a:ext cx="13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Rectangle 2"/>
          <p:cNvSpPr txBox="1">
            <a:spLocks noChangeArrowheads="1"/>
          </p:cNvSpPr>
          <p:nvPr/>
        </p:nvSpPr>
        <p:spPr>
          <a:xfrm>
            <a:off x="-12767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15-2 Analysis of Parallel RC Circuits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25563" y="2020888"/>
          <a:ext cx="1012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Equation" r:id="rId3" imgW="444307" imgH="393529" progId="Equation.3">
                  <p:embed/>
                </p:oleObj>
              </mc:Choice>
              <mc:Fallback>
                <p:oleObj name="Equation" r:id="rId3" imgW="44430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2020888"/>
                        <a:ext cx="1012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84" name="Group 24"/>
          <p:cNvGrpSpPr>
            <a:grpSpLocks/>
          </p:cNvGrpSpPr>
          <p:nvPr/>
        </p:nvGrpSpPr>
        <p:grpSpPr bwMode="auto">
          <a:xfrm>
            <a:off x="1325563" y="3138488"/>
            <a:ext cx="6378575" cy="873125"/>
            <a:chOff x="835" y="1977"/>
            <a:chExt cx="4018" cy="550"/>
          </a:xfrm>
        </p:grpSpPr>
        <p:sp>
          <p:nvSpPr>
            <p:cNvPr id="5131" name="Text Box 16"/>
            <p:cNvSpPr txBox="1">
              <a:spLocks noChangeArrowheads="1"/>
            </p:cNvSpPr>
            <p:nvPr/>
          </p:nvSpPr>
          <p:spPr bwMode="auto">
            <a:xfrm>
              <a:off x="3365" y="2055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/>
                <a:t>G : conductance</a:t>
              </a:r>
              <a:endParaRPr lang="en-GB"/>
            </a:p>
          </p:txBody>
        </p:sp>
        <p:graphicFrame>
          <p:nvGraphicFramePr>
            <p:cNvPr id="5132" name="Object 18"/>
            <p:cNvGraphicFramePr>
              <a:graphicFrameLocks noChangeAspect="1"/>
            </p:cNvGraphicFramePr>
            <p:nvPr/>
          </p:nvGraphicFramePr>
          <p:xfrm>
            <a:off x="835" y="1977"/>
            <a:ext cx="2016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" name="Equation" r:id="rId5" imgW="1091726" imgH="431613" progId="Equation.3">
                    <p:embed/>
                  </p:oleObj>
                </mc:Choice>
                <mc:Fallback>
                  <p:oleObj name="Equation" r:id="rId5" imgW="1091726" imgH="43161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1977"/>
                          <a:ext cx="2016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87" name="Group 27"/>
          <p:cNvGrpSpPr>
            <a:grpSpLocks/>
          </p:cNvGrpSpPr>
          <p:nvPr/>
        </p:nvGrpSpPr>
        <p:grpSpPr bwMode="auto">
          <a:xfrm>
            <a:off x="1262063" y="4398963"/>
            <a:ext cx="7288212" cy="1979612"/>
            <a:chOff x="795" y="2771"/>
            <a:chExt cx="4591" cy="1247"/>
          </a:xfrm>
        </p:grpSpPr>
        <p:graphicFrame>
          <p:nvGraphicFramePr>
            <p:cNvPr id="5128" name="Object 17"/>
            <p:cNvGraphicFramePr>
              <a:graphicFrameLocks noChangeAspect="1"/>
            </p:cNvGraphicFramePr>
            <p:nvPr/>
          </p:nvGraphicFramePr>
          <p:xfrm>
            <a:off x="795" y="2771"/>
            <a:ext cx="2768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" name="Equation" r:id="rId7" imgW="1701800" imgH="482600" progId="Equation.3">
                    <p:embed/>
                  </p:oleObj>
                </mc:Choice>
                <mc:Fallback>
                  <p:oleObj name="Equation" r:id="rId7" imgW="1701800" imgH="482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2771"/>
                          <a:ext cx="2768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9" name="Text Box 19"/>
            <p:cNvSpPr txBox="1">
              <a:spLocks noChangeArrowheads="1"/>
            </p:cNvSpPr>
            <p:nvPr/>
          </p:nvSpPr>
          <p:spPr bwMode="auto">
            <a:xfrm>
              <a:off x="3383" y="3694"/>
              <a:ext cx="20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-25000"/>
                <a:t>C</a:t>
              </a:r>
              <a:r>
                <a:rPr lang="en-US"/>
                <a:t> = </a:t>
              </a:r>
              <a:r>
                <a:rPr lang="en-US">
                  <a:sym typeface="Symbol" pitchFamily="18" charset="2"/>
                </a:rPr>
                <a:t>1/Xc</a:t>
              </a:r>
              <a:r>
                <a:rPr lang="en-US"/>
                <a:t> : susceptance</a:t>
              </a:r>
              <a:endParaRPr lang="en-GB"/>
            </a:p>
          </p:txBody>
        </p:sp>
        <p:graphicFrame>
          <p:nvGraphicFramePr>
            <p:cNvPr id="5130" name="Object 20"/>
            <p:cNvGraphicFramePr>
              <a:graphicFrameLocks noChangeAspect="1"/>
            </p:cNvGraphicFramePr>
            <p:nvPr/>
          </p:nvGraphicFramePr>
          <p:xfrm>
            <a:off x="795" y="3707"/>
            <a:ext cx="221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0" name="Equation" r:id="rId9" imgW="1244600" imgH="241300" progId="Equation.3">
                    <p:embed/>
                  </p:oleObj>
                </mc:Choice>
                <mc:Fallback>
                  <p:oleObj name="Equation" r:id="rId9" imgW="1244600" imgH="24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3707"/>
                          <a:ext cx="221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6" name="Text Box 21"/>
          <p:cNvSpPr txBox="1">
            <a:spLocks noChangeArrowheads="1"/>
          </p:cNvSpPr>
          <p:nvPr/>
        </p:nvSpPr>
        <p:spPr bwMode="auto">
          <a:xfrm>
            <a:off x="685800" y="1338263"/>
            <a:ext cx="7018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GB" sz="2800" b="1" dirty="0"/>
              <a:t>  </a:t>
            </a:r>
            <a:r>
              <a:rPr lang="en-GB" sz="2800" b="1" dirty="0">
                <a:solidFill>
                  <a:srgbClr val="FF3300"/>
                </a:solidFill>
              </a:rPr>
              <a:t>Admittance</a:t>
            </a:r>
            <a:r>
              <a:rPr lang="en-GB" sz="2800" b="1" dirty="0"/>
              <a:t> is the reciprocal of impedance</a:t>
            </a:r>
            <a:r>
              <a:rPr lang="en-GB" sz="2800" dirty="0"/>
              <a:t> </a:t>
            </a:r>
          </a:p>
        </p:txBody>
      </p:sp>
      <p:sp>
        <p:nvSpPr>
          <p:cNvPr id="5127" name="Text Box 23"/>
          <p:cNvSpPr txBox="1">
            <a:spLocks noChangeArrowheads="1"/>
          </p:cNvSpPr>
          <p:nvPr/>
        </p:nvSpPr>
        <p:spPr bwMode="auto">
          <a:xfrm>
            <a:off x="2708275" y="2214563"/>
            <a:ext cx="181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/>
              <a:t>(Siemens,  S)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Admittance and Impedance of Parallel RC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AF043-15DE-47EF-865B-D6D18E388A4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152525" y="1593850"/>
          <a:ext cx="38258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593850"/>
                        <a:ext cx="38258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1181100" y="3167063"/>
          <a:ext cx="42767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5" imgW="1676400" imgH="241300" progId="Equation.3">
                  <p:embed/>
                </p:oleObj>
              </mc:Choice>
              <mc:Fallback>
                <p:oleObj name="Equation" r:id="rId5" imgW="16764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167063"/>
                        <a:ext cx="427672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668338" y="1136650"/>
            <a:ext cx="756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 b="1" dirty="0"/>
              <a:t>   Admittance of a parallel circuit </a:t>
            </a:r>
            <a:endParaRPr lang="en-GB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635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Admittance and Impedance of Parallel RC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574675" y="2354263"/>
          <a:ext cx="48228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3" imgW="1397000" imgH="241300" progId="Equation.3">
                  <p:embed/>
                </p:oleObj>
              </mc:Choice>
              <mc:Fallback>
                <p:oleObj name="Equation" r:id="rId3" imgW="1397000" imgH="241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354263"/>
                        <a:ext cx="48228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94" name="Group 70"/>
          <p:cNvGrpSpPr>
            <a:grpSpLocks/>
          </p:cNvGrpSpPr>
          <p:nvPr/>
        </p:nvGrpSpPr>
        <p:grpSpPr bwMode="auto">
          <a:xfrm>
            <a:off x="592138" y="3540125"/>
            <a:ext cx="7742237" cy="1633538"/>
            <a:chOff x="373" y="2230"/>
            <a:chExt cx="4877" cy="1029"/>
          </a:xfrm>
        </p:grpSpPr>
        <p:graphicFrame>
          <p:nvGraphicFramePr>
            <p:cNvPr id="7175" name="Object 26"/>
            <p:cNvGraphicFramePr>
              <a:graphicFrameLocks noChangeAspect="1"/>
            </p:cNvGraphicFramePr>
            <p:nvPr/>
          </p:nvGraphicFramePr>
          <p:xfrm>
            <a:off x="373" y="2230"/>
            <a:ext cx="2574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4" name="Equation" r:id="rId5" imgW="1841500" imgH="304800" progId="Equation.3">
                    <p:embed/>
                  </p:oleObj>
                </mc:Choice>
                <mc:Fallback>
                  <p:oleObj name="Equation" r:id="rId5" imgW="1841500" imgH="304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" y="2230"/>
                          <a:ext cx="2574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50"/>
            <p:cNvGraphicFramePr>
              <a:graphicFrameLocks noChangeAspect="1"/>
            </p:cNvGraphicFramePr>
            <p:nvPr/>
          </p:nvGraphicFramePr>
          <p:xfrm>
            <a:off x="3263" y="2230"/>
            <a:ext cx="1987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5" name="Equation" r:id="rId7" imgW="1497950" imgH="393529" progId="Equation.3">
                    <p:embed/>
                  </p:oleObj>
                </mc:Choice>
                <mc:Fallback>
                  <p:oleObj name="Equation" r:id="rId7" imgW="1497950" imgH="393529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2230"/>
                          <a:ext cx="1987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2"/>
            <p:cNvSpPr txBox="1">
              <a:spLocks noChangeArrowheads="1"/>
            </p:cNvSpPr>
            <p:nvPr/>
          </p:nvSpPr>
          <p:spPr bwMode="auto">
            <a:xfrm>
              <a:off x="373" y="2929"/>
              <a:ext cx="4582" cy="33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GB" sz="2800" dirty="0">
                  <a:solidFill>
                    <a:schemeClr val="accent2"/>
                  </a:solidFill>
                </a:rPr>
                <a:t>Admittance</a:t>
              </a:r>
              <a:r>
                <a:rPr lang="en-GB" sz="2800" dirty="0">
                  <a:solidFill>
                    <a:srgbClr val="000000"/>
                  </a:solidFill>
                </a:rPr>
                <a:t> = </a:t>
              </a:r>
              <a:r>
                <a:rPr lang="en-GB" sz="2800" dirty="0">
                  <a:solidFill>
                    <a:srgbClr val="FF3300"/>
                  </a:solidFill>
                </a:rPr>
                <a:t>Conductance</a:t>
              </a:r>
              <a:r>
                <a:rPr lang="en-GB" sz="2800" dirty="0">
                  <a:solidFill>
                    <a:srgbClr val="000000"/>
                  </a:solidFill>
                </a:rPr>
                <a:t> + </a:t>
              </a:r>
              <a:r>
                <a:rPr lang="en-GB" sz="2800" dirty="0">
                  <a:solidFill>
                    <a:srgbClr val="CC3300"/>
                  </a:solidFill>
                </a:rPr>
                <a:t>j </a:t>
              </a:r>
              <a:r>
                <a:rPr lang="en-GB" sz="2800" dirty="0" err="1">
                  <a:solidFill>
                    <a:srgbClr val="CC3300"/>
                  </a:solidFill>
                </a:rPr>
                <a:t>Susceptance</a:t>
              </a:r>
              <a:endParaRPr lang="en-GB" sz="2800" dirty="0">
                <a:solidFill>
                  <a:srgbClr val="CC3300"/>
                </a:solidFill>
              </a:endParaRPr>
            </a:p>
          </p:txBody>
        </p:sp>
      </p:grpSp>
      <p:graphicFrame>
        <p:nvGraphicFramePr>
          <p:cNvPr id="7172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971647"/>
              </p:ext>
            </p:extLst>
          </p:nvPr>
        </p:nvGraphicFramePr>
        <p:xfrm>
          <a:off x="611188" y="1264331"/>
          <a:ext cx="74882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9" imgW="2768600" imgH="431800" progId="Equation.3">
                  <p:embed/>
                </p:oleObj>
              </mc:Choice>
              <mc:Fallback>
                <p:oleObj name="Equation" r:id="rId9" imgW="2768600" imgH="4318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4331"/>
                        <a:ext cx="748823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3" name="Object 69"/>
          <p:cNvGraphicFramePr>
            <a:graphicFrameLocks noChangeAspect="1"/>
          </p:cNvGraphicFramePr>
          <p:nvPr/>
        </p:nvGraphicFramePr>
        <p:xfrm>
          <a:off x="836613" y="5499100"/>
          <a:ext cx="22955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11" imgW="583947" imgH="406224" progId="Equation.3">
                  <p:embed/>
                </p:oleObj>
              </mc:Choice>
              <mc:Fallback>
                <p:oleObj name="Equation" r:id="rId11" imgW="583947" imgH="406224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5499100"/>
                        <a:ext cx="22955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-12926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Admittance and Impedance of Parallel RC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81" name="Group 61"/>
          <p:cNvGrpSpPr>
            <a:grpSpLocks/>
          </p:cNvGrpSpPr>
          <p:nvPr/>
        </p:nvGrpSpPr>
        <p:grpSpPr bwMode="auto">
          <a:xfrm>
            <a:off x="711200" y="2598738"/>
            <a:ext cx="3381375" cy="3163887"/>
            <a:chOff x="448" y="1637"/>
            <a:chExt cx="2130" cy="1993"/>
          </a:xfrm>
        </p:grpSpPr>
        <p:sp>
          <p:nvSpPr>
            <p:cNvPr id="8209" name="Arc 8"/>
            <p:cNvSpPr>
              <a:spLocks/>
            </p:cNvSpPr>
            <p:nvPr/>
          </p:nvSpPr>
          <p:spPr bwMode="auto">
            <a:xfrm>
              <a:off x="787" y="3221"/>
              <a:ext cx="174" cy="247"/>
            </a:xfrm>
            <a:custGeom>
              <a:avLst/>
              <a:gdLst>
                <a:gd name="T0" fmla="*/ 0 w 21600"/>
                <a:gd name="T1" fmla="*/ 0 h 34433"/>
                <a:gd name="T2" fmla="*/ 0 w 21600"/>
                <a:gd name="T3" fmla="*/ 0 h 34433"/>
                <a:gd name="T4" fmla="*/ 0 w 21600"/>
                <a:gd name="T5" fmla="*/ 0 h 344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4433" fill="none" extrusionOk="0">
                  <a:moveTo>
                    <a:pt x="8700" y="-1"/>
                  </a:moveTo>
                  <a:cubicBezTo>
                    <a:pt x="16539" y="3449"/>
                    <a:pt x="21600" y="11205"/>
                    <a:pt x="21600" y="19770"/>
                  </a:cubicBezTo>
                  <a:cubicBezTo>
                    <a:pt x="21600" y="25205"/>
                    <a:pt x="19550" y="30441"/>
                    <a:pt x="15860" y="34432"/>
                  </a:cubicBezTo>
                </a:path>
                <a:path w="21600" h="34433" stroke="0" extrusionOk="0">
                  <a:moveTo>
                    <a:pt x="8700" y="-1"/>
                  </a:moveTo>
                  <a:cubicBezTo>
                    <a:pt x="16539" y="3449"/>
                    <a:pt x="21600" y="11205"/>
                    <a:pt x="21600" y="19770"/>
                  </a:cubicBezTo>
                  <a:cubicBezTo>
                    <a:pt x="21600" y="25205"/>
                    <a:pt x="19550" y="30441"/>
                    <a:pt x="15860" y="34432"/>
                  </a:cubicBezTo>
                  <a:lnTo>
                    <a:pt x="0" y="19770"/>
                  </a:lnTo>
                  <a:lnTo>
                    <a:pt x="8700" y="-1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8210" name="Group 58"/>
            <p:cNvGrpSpPr>
              <a:grpSpLocks/>
            </p:cNvGrpSpPr>
            <p:nvPr/>
          </p:nvGrpSpPr>
          <p:grpSpPr bwMode="auto">
            <a:xfrm>
              <a:off x="448" y="1637"/>
              <a:ext cx="2130" cy="1993"/>
              <a:chOff x="448" y="1637"/>
              <a:chExt cx="2130" cy="1993"/>
            </a:xfrm>
          </p:grpSpPr>
          <p:grpSp>
            <p:nvGrpSpPr>
              <p:cNvPr id="8211" name="Group 45"/>
              <p:cNvGrpSpPr>
                <a:grpSpLocks/>
              </p:cNvGrpSpPr>
              <p:nvPr/>
            </p:nvGrpSpPr>
            <p:grpSpPr bwMode="auto">
              <a:xfrm>
                <a:off x="448" y="1682"/>
                <a:ext cx="2016" cy="1948"/>
                <a:chOff x="542" y="700"/>
                <a:chExt cx="2061" cy="1782"/>
              </a:xfrm>
            </p:grpSpPr>
            <p:sp>
              <p:nvSpPr>
                <p:cNvPr id="8213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674" y="959"/>
                  <a:ext cx="0" cy="137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14" name="Line 12"/>
                <p:cNvSpPr>
                  <a:spLocks noChangeShapeType="1"/>
                </p:cNvSpPr>
                <p:nvPr/>
              </p:nvSpPr>
              <p:spPr bwMode="auto">
                <a:xfrm>
                  <a:off x="667" y="2334"/>
                  <a:ext cx="1685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1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674" y="959"/>
                  <a:ext cx="1685" cy="137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42" y="700"/>
                  <a:ext cx="356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49378" tIns="24689" rIns="49378" bIns="24689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GB">
                      <a:solidFill>
                        <a:srgbClr val="000000"/>
                      </a:solidFill>
                    </a:rPr>
                    <a:t>jB</a:t>
                  </a:r>
                  <a:r>
                    <a:rPr lang="en-GB" baseline="-25000">
                      <a:solidFill>
                        <a:srgbClr val="000000"/>
                      </a:solidFill>
                    </a:rPr>
                    <a:t>C</a:t>
                  </a:r>
                  <a:endParaRPr lang="en-GB"/>
                </a:p>
              </p:txBody>
            </p:sp>
            <p:sp>
              <p:nvSpPr>
                <p:cNvPr id="821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01" y="2216"/>
                  <a:ext cx="202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49378" tIns="24689" rIns="49378" bIns="24689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GB">
                      <a:solidFill>
                        <a:srgbClr val="000000"/>
                      </a:solidFill>
                    </a:rPr>
                    <a:t>G</a:t>
                  </a:r>
                  <a:endParaRPr lang="en-GB"/>
                </a:p>
              </p:txBody>
            </p:sp>
            <p:sp>
              <p:nvSpPr>
                <p:cNvPr id="821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47" y="2009"/>
                  <a:ext cx="34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49378" tIns="24689" rIns="49378" bIns="24689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GB">
                      <a:solidFill>
                        <a:srgbClr val="000000"/>
                      </a:solidFill>
                      <a:sym typeface="Symbol" pitchFamily="18" charset="2"/>
                    </a:rPr>
                    <a:t></a:t>
                  </a:r>
                  <a:endParaRPr lang="en-GB"/>
                </a:p>
              </p:txBody>
            </p:sp>
          </p:grpSp>
          <p:graphicFrame>
            <p:nvGraphicFramePr>
              <p:cNvPr id="8212" name="Object 17"/>
              <p:cNvGraphicFramePr>
                <a:graphicFrameLocks noChangeAspect="1"/>
              </p:cNvGraphicFramePr>
              <p:nvPr/>
            </p:nvGraphicFramePr>
            <p:xfrm>
              <a:off x="2275" y="1637"/>
              <a:ext cx="303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2" name="Equation" r:id="rId3" imgW="177569" imgH="215619" progId="Equation.3">
                      <p:embed/>
                    </p:oleObj>
                  </mc:Choice>
                  <mc:Fallback>
                    <p:oleObj name="Equation" r:id="rId3" imgW="177569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5" y="1637"/>
                            <a:ext cx="303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1982" name="Group 62"/>
          <p:cNvGrpSpPr>
            <a:grpSpLocks/>
          </p:cNvGrpSpPr>
          <p:nvPr/>
        </p:nvGrpSpPr>
        <p:grpSpPr bwMode="auto">
          <a:xfrm>
            <a:off x="4943475" y="3117850"/>
            <a:ext cx="3300413" cy="2971800"/>
            <a:chOff x="3114" y="1964"/>
            <a:chExt cx="2079" cy="1872"/>
          </a:xfrm>
        </p:grpSpPr>
        <p:sp>
          <p:nvSpPr>
            <p:cNvPr id="8199" name="Arc 20"/>
            <p:cNvSpPr>
              <a:spLocks/>
            </p:cNvSpPr>
            <p:nvPr/>
          </p:nvSpPr>
          <p:spPr bwMode="auto">
            <a:xfrm>
              <a:off x="3331" y="3221"/>
              <a:ext cx="172" cy="248"/>
            </a:xfrm>
            <a:custGeom>
              <a:avLst/>
              <a:gdLst>
                <a:gd name="T0" fmla="*/ 0 w 21600"/>
                <a:gd name="T1" fmla="*/ 0 h 34433"/>
                <a:gd name="T2" fmla="*/ 0 w 21600"/>
                <a:gd name="T3" fmla="*/ 0 h 34433"/>
                <a:gd name="T4" fmla="*/ 0 w 21600"/>
                <a:gd name="T5" fmla="*/ 0 h 344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4433" fill="none" extrusionOk="0">
                  <a:moveTo>
                    <a:pt x="8700" y="-1"/>
                  </a:moveTo>
                  <a:cubicBezTo>
                    <a:pt x="16539" y="3449"/>
                    <a:pt x="21600" y="11205"/>
                    <a:pt x="21600" y="19770"/>
                  </a:cubicBezTo>
                  <a:cubicBezTo>
                    <a:pt x="21600" y="25205"/>
                    <a:pt x="19550" y="30441"/>
                    <a:pt x="15860" y="34432"/>
                  </a:cubicBezTo>
                </a:path>
                <a:path w="21600" h="34433" stroke="0" extrusionOk="0">
                  <a:moveTo>
                    <a:pt x="8700" y="-1"/>
                  </a:moveTo>
                  <a:cubicBezTo>
                    <a:pt x="16539" y="3449"/>
                    <a:pt x="21600" y="11205"/>
                    <a:pt x="21600" y="19770"/>
                  </a:cubicBezTo>
                  <a:cubicBezTo>
                    <a:pt x="21600" y="25205"/>
                    <a:pt x="19550" y="30441"/>
                    <a:pt x="15860" y="34432"/>
                  </a:cubicBezTo>
                  <a:lnTo>
                    <a:pt x="0" y="19770"/>
                  </a:lnTo>
                  <a:lnTo>
                    <a:pt x="8700" y="-1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8200" name="Group 59"/>
            <p:cNvGrpSpPr>
              <a:grpSpLocks/>
            </p:cNvGrpSpPr>
            <p:nvPr/>
          </p:nvGrpSpPr>
          <p:grpSpPr bwMode="auto">
            <a:xfrm>
              <a:off x="3114" y="1964"/>
              <a:ext cx="2079" cy="1872"/>
              <a:chOff x="3114" y="1964"/>
              <a:chExt cx="2079" cy="1872"/>
            </a:xfrm>
          </p:grpSpPr>
          <p:grpSp>
            <p:nvGrpSpPr>
              <p:cNvPr id="8201" name="Group 22"/>
              <p:cNvGrpSpPr>
                <a:grpSpLocks/>
              </p:cNvGrpSpPr>
              <p:nvPr/>
            </p:nvGrpSpPr>
            <p:grpSpPr bwMode="auto">
              <a:xfrm>
                <a:off x="3114" y="1964"/>
                <a:ext cx="2079" cy="1872"/>
                <a:chOff x="6388" y="2909"/>
                <a:chExt cx="3937" cy="2597"/>
              </a:xfrm>
            </p:grpSpPr>
            <p:sp>
              <p:nvSpPr>
                <p:cNvPr id="8203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9506" y="2924"/>
                  <a:ext cx="0" cy="20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04" name="Line 24"/>
                <p:cNvSpPr>
                  <a:spLocks noChangeShapeType="1"/>
                </p:cNvSpPr>
                <p:nvPr/>
              </p:nvSpPr>
              <p:spPr bwMode="auto">
                <a:xfrm>
                  <a:off x="6388" y="4997"/>
                  <a:ext cx="312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0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6401" y="2909"/>
                  <a:ext cx="3121" cy="20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0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9666" y="3911"/>
                  <a:ext cx="659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49378" tIns="24689" rIns="49378" bIns="24689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GB">
                      <a:solidFill>
                        <a:srgbClr val="000000"/>
                      </a:solidFill>
                    </a:rPr>
                    <a:t>jB</a:t>
                  </a:r>
                  <a:r>
                    <a:rPr lang="en-GB" baseline="-25000">
                      <a:solidFill>
                        <a:srgbClr val="000000"/>
                      </a:solidFill>
                    </a:rPr>
                    <a:t>C</a:t>
                  </a:r>
                  <a:endParaRPr lang="en-GB"/>
                </a:p>
              </p:txBody>
            </p:sp>
            <p:sp>
              <p:nvSpPr>
                <p:cNvPr id="820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8024" y="5102"/>
                  <a:ext cx="37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49378" tIns="24689" rIns="49378" bIns="24689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GB">
                      <a:solidFill>
                        <a:srgbClr val="000000"/>
                      </a:solidFill>
                    </a:rPr>
                    <a:t>G</a:t>
                  </a:r>
                  <a:endParaRPr lang="en-GB"/>
                </a:p>
              </p:txBody>
            </p:sp>
            <p:sp>
              <p:nvSpPr>
                <p:cNvPr id="820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7091" y="4503"/>
                  <a:ext cx="37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49378" tIns="24689" rIns="49378" bIns="24689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GB">
                      <a:solidFill>
                        <a:srgbClr val="000000"/>
                      </a:solidFill>
                      <a:sym typeface="Symbol" pitchFamily="18" charset="2"/>
                    </a:rPr>
                    <a:t></a:t>
                  </a:r>
                  <a:endParaRPr lang="en-GB"/>
                </a:p>
              </p:txBody>
            </p:sp>
          </p:grpSp>
          <p:graphicFrame>
            <p:nvGraphicFramePr>
              <p:cNvPr id="8202" name="Object 29"/>
              <p:cNvGraphicFramePr>
                <a:graphicFrameLocks noChangeAspect="1"/>
              </p:cNvGraphicFramePr>
              <p:nvPr/>
            </p:nvGraphicFramePr>
            <p:xfrm>
              <a:off x="3818" y="2305"/>
              <a:ext cx="336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3" name="Equation" r:id="rId5" imgW="177569" imgH="215619" progId="Equation.3">
                      <p:embed/>
                    </p:oleObj>
                  </mc:Choice>
                  <mc:Fallback>
                    <p:oleObj name="Equation" r:id="rId5" imgW="177569" imgH="215619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8" y="2305"/>
                            <a:ext cx="336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197" name="Object 55"/>
          <p:cNvGraphicFramePr>
            <a:graphicFrameLocks noChangeAspect="1"/>
          </p:cNvGraphicFramePr>
          <p:nvPr/>
        </p:nvGraphicFramePr>
        <p:xfrm>
          <a:off x="876300" y="1241425"/>
          <a:ext cx="4552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7" imgW="2171700" imgH="304800" progId="Equation.3">
                  <p:embed/>
                </p:oleObj>
              </mc:Choice>
              <mc:Fallback>
                <p:oleObj name="Equation" r:id="rId7" imgW="2171700" imgH="3048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241425"/>
                        <a:ext cx="45529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7" name="Text Box 57"/>
          <p:cNvSpPr txBox="1">
            <a:spLocks noChangeArrowheads="1"/>
          </p:cNvSpPr>
          <p:nvPr/>
        </p:nvSpPr>
        <p:spPr bwMode="auto">
          <a:xfrm>
            <a:off x="4335463" y="3835400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/>
              <a:t>OR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-7257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Admittance Diagram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8"/>
          <p:cNvGraphicFramePr>
            <a:graphicFrameLocks noChangeAspect="1"/>
          </p:cNvGraphicFramePr>
          <p:nvPr/>
        </p:nvGraphicFramePr>
        <p:xfrm>
          <a:off x="776288" y="1123950"/>
          <a:ext cx="59817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3" imgW="2209800" imgH="508000" progId="Equation.3">
                  <p:embed/>
                </p:oleObj>
              </mc:Choice>
              <mc:Fallback>
                <p:oleObj name="Equation" r:id="rId3" imgW="2209800" imgH="5080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123950"/>
                        <a:ext cx="59817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5"/>
          <p:cNvGraphicFramePr>
            <a:graphicFrameLocks noChangeAspect="1"/>
          </p:cNvGraphicFramePr>
          <p:nvPr/>
        </p:nvGraphicFramePr>
        <p:xfrm>
          <a:off x="2141538" y="2711450"/>
          <a:ext cx="20859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5" imgW="850531" imgH="253890" progId="Equation.3">
                  <p:embed/>
                </p:oleObj>
              </mc:Choice>
              <mc:Fallback>
                <p:oleObj name="Equation" r:id="rId5" imgW="850531" imgH="25389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711450"/>
                        <a:ext cx="2085975" cy="622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1249363" y="4103688"/>
            <a:ext cx="290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>
                <a:cs typeface="Times New Roman" pitchFamily="18" charset="0"/>
              </a:rPr>
              <a:t>Supplied current:</a:t>
            </a:r>
            <a:endParaRPr lang="en-GB" baseline="30000">
              <a:cs typeface="Times New Roman" pitchFamily="18" charset="0"/>
            </a:endParaRPr>
          </a:p>
        </p:txBody>
      </p:sp>
      <p:graphicFrame>
        <p:nvGraphicFramePr>
          <p:cNvPr id="22576" name="Object 48"/>
          <p:cNvGraphicFramePr>
            <a:graphicFrameLocks noChangeAspect="1"/>
          </p:cNvGraphicFramePr>
          <p:nvPr/>
        </p:nvGraphicFramePr>
        <p:xfrm>
          <a:off x="4524375" y="4048125"/>
          <a:ext cx="15986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7" imgW="647700" imgH="228600" progId="Equation.3">
                  <p:embed/>
                </p:oleObj>
              </mc:Choice>
              <mc:Fallback>
                <p:oleObj name="Equation" r:id="rId7" imgW="6477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4048125"/>
                        <a:ext cx="1598613" cy="5635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83" name="Group 55"/>
          <p:cNvGrpSpPr>
            <a:grpSpLocks/>
          </p:cNvGrpSpPr>
          <p:nvPr/>
        </p:nvGrpSpPr>
        <p:grpSpPr bwMode="auto">
          <a:xfrm>
            <a:off x="885825" y="5099050"/>
            <a:ext cx="5251450" cy="627063"/>
            <a:chOff x="558" y="3212"/>
            <a:chExt cx="3308" cy="395"/>
          </a:xfrm>
        </p:grpSpPr>
        <p:sp>
          <p:nvSpPr>
            <p:cNvPr id="9224" name="Text Box 50"/>
            <p:cNvSpPr txBox="1">
              <a:spLocks noChangeArrowheads="1"/>
            </p:cNvSpPr>
            <p:nvPr/>
          </p:nvSpPr>
          <p:spPr bwMode="auto">
            <a:xfrm>
              <a:off x="558" y="3299"/>
              <a:ext cx="31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>
                  <a:cs typeface="Times New Roman" pitchFamily="18" charset="0"/>
                  <a:sym typeface="Symbol" pitchFamily="18" charset="2"/>
                </a:rPr>
                <a:t>  is the phase between           and  </a:t>
              </a:r>
            </a:p>
          </p:txBody>
        </p:sp>
        <p:graphicFrame>
          <p:nvGraphicFramePr>
            <p:cNvPr id="9225" name="Object 51"/>
            <p:cNvGraphicFramePr>
              <a:graphicFrameLocks noChangeAspect="1"/>
            </p:cNvGraphicFramePr>
            <p:nvPr/>
          </p:nvGraphicFramePr>
          <p:xfrm>
            <a:off x="3510" y="3212"/>
            <a:ext cx="35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" name="Equation" r:id="rId9" imgW="228501" imgH="253890" progId="Equation.3">
                    <p:embed/>
                  </p:oleObj>
                </mc:Choice>
                <mc:Fallback>
                  <p:oleObj name="Equation" r:id="rId9" imgW="228501" imgH="25389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3212"/>
                          <a:ext cx="356" cy="39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52"/>
            <p:cNvGraphicFramePr>
              <a:graphicFrameLocks noChangeAspect="1"/>
            </p:cNvGraphicFramePr>
            <p:nvPr/>
          </p:nvGraphicFramePr>
          <p:xfrm>
            <a:off x="2755" y="3232"/>
            <a:ext cx="23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6" name="Equation" r:id="rId11" imgW="152334" imgH="228501" progId="Equation.3">
                    <p:embed/>
                  </p:oleObj>
                </mc:Choice>
                <mc:Fallback>
                  <p:oleObj name="Equation" r:id="rId11" imgW="152334" imgH="228501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3232"/>
                          <a:ext cx="238" cy="35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Voltage and Currents in Parallel RC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5"/>
          <p:cNvSpPr>
            <a:spLocks noChangeArrowheads="1"/>
          </p:cNvSpPr>
          <p:nvPr/>
        </p:nvSpPr>
        <p:spPr bwMode="auto">
          <a:xfrm>
            <a:off x="0" y="-74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SG"/>
          </a:p>
        </p:txBody>
      </p:sp>
      <p:graphicFrame>
        <p:nvGraphicFramePr>
          <p:cNvPr id="2769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703589"/>
              </p:ext>
            </p:extLst>
          </p:nvPr>
        </p:nvGraphicFramePr>
        <p:xfrm>
          <a:off x="1609725" y="5814715"/>
          <a:ext cx="16525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3" imgW="647700" imgH="241300" progId="Equation.3">
                  <p:embed/>
                </p:oleObj>
              </mc:Choice>
              <mc:Fallback>
                <p:oleObj name="Equation" r:id="rId3" imgW="647700" imgH="2413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5814715"/>
                        <a:ext cx="1652587" cy="61595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51"/>
          <p:cNvSpPr>
            <a:spLocks noChangeArrowheads="1"/>
          </p:cNvSpPr>
          <p:nvPr/>
        </p:nvSpPr>
        <p:spPr bwMode="auto">
          <a:xfrm>
            <a:off x="159657" y="1289163"/>
            <a:ext cx="8795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Char char="q"/>
            </a:pPr>
            <a:r>
              <a:rPr lang="en-GB" dirty="0"/>
              <a:t>The voltages, current and impedances are related by </a:t>
            </a:r>
            <a:r>
              <a:rPr lang="en-GB" b="1" i="1" dirty="0"/>
              <a:t>Ohm’s </a:t>
            </a:r>
            <a:r>
              <a:rPr lang="en-GB" b="1" i="1" dirty="0" smtClean="0"/>
              <a:t>Law</a:t>
            </a:r>
            <a:r>
              <a:rPr lang="en-GB" dirty="0" smtClean="0"/>
              <a:t>:</a:t>
            </a:r>
            <a:endParaRPr lang="en-GB" dirty="0"/>
          </a:p>
        </p:txBody>
      </p:sp>
      <p:graphicFrame>
        <p:nvGraphicFramePr>
          <p:cNvPr id="1024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266396"/>
              </p:ext>
            </p:extLst>
          </p:nvPr>
        </p:nvGraphicFramePr>
        <p:xfrm>
          <a:off x="1578656" y="1897402"/>
          <a:ext cx="2546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5" imgW="927100" imgH="469900" progId="Equation.3">
                  <p:embed/>
                </p:oleObj>
              </mc:Choice>
              <mc:Fallback>
                <p:oleObj name="Equation" r:id="rId5" imgW="927100" imgH="4699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656" y="1897402"/>
                        <a:ext cx="2546350" cy="1050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213783" y="5353050"/>
            <a:ext cx="863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The currents </a:t>
            </a:r>
            <a:r>
              <a:rPr lang="en-GB" dirty="0"/>
              <a:t>in the circuit </a:t>
            </a:r>
            <a:r>
              <a:rPr lang="en-US" dirty="0"/>
              <a:t>are related by </a:t>
            </a:r>
            <a:r>
              <a:rPr lang="en-US" b="1" i="1" dirty="0" err="1"/>
              <a:t>Kirchoff’s</a:t>
            </a:r>
            <a:r>
              <a:rPr lang="en-US" b="1" i="1" dirty="0"/>
              <a:t> Current </a:t>
            </a:r>
            <a:r>
              <a:rPr lang="en-US" b="1" i="1" dirty="0" smtClean="0"/>
              <a:t>Law:</a:t>
            </a:r>
            <a:endParaRPr lang="en-GB" b="1" i="1" dirty="0"/>
          </a:p>
        </p:txBody>
      </p:sp>
      <p:grpSp>
        <p:nvGrpSpPr>
          <p:cNvPr id="27716" name="Group 68"/>
          <p:cNvGrpSpPr>
            <a:grpSpLocks/>
          </p:cNvGrpSpPr>
          <p:nvPr/>
        </p:nvGrpSpPr>
        <p:grpSpPr bwMode="auto">
          <a:xfrm>
            <a:off x="1578656" y="3022825"/>
            <a:ext cx="6091237" cy="976313"/>
            <a:chOff x="797" y="1584"/>
            <a:chExt cx="3837" cy="615"/>
          </a:xfrm>
        </p:grpSpPr>
        <p:graphicFrame>
          <p:nvGraphicFramePr>
            <p:cNvPr id="10252" name="Object 64"/>
            <p:cNvGraphicFramePr>
              <a:graphicFrameLocks noChangeAspect="1"/>
            </p:cNvGraphicFramePr>
            <p:nvPr/>
          </p:nvGraphicFramePr>
          <p:xfrm>
            <a:off x="797" y="1584"/>
            <a:ext cx="1776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0" name="Equation" r:id="rId7" imgW="1307532" imgH="431613" progId="Equation.3">
                    <p:embed/>
                  </p:oleObj>
                </mc:Choice>
                <mc:Fallback>
                  <p:oleObj name="Equation" r:id="rId7" imgW="1307532" imgH="431613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1584"/>
                          <a:ext cx="1776" cy="615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3" name="Text Box 66"/>
            <p:cNvSpPr txBox="1">
              <a:spLocks noChangeArrowheads="1"/>
            </p:cNvSpPr>
            <p:nvPr/>
          </p:nvSpPr>
          <p:spPr bwMode="auto">
            <a:xfrm>
              <a:off x="2961" y="1665"/>
              <a:ext cx="1673" cy="32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800"/>
                <a:t>In phase with V</a:t>
              </a:r>
              <a:r>
                <a:rPr lang="en-GB" sz="2800" baseline="-25000"/>
                <a:t>S</a:t>
              </a:r>
              <a:r>
                <a:rPr lang="en-GB"/>
                <a:t> </a:t>
              </a:r>
            </a:p>
          </p:txBody>
        </p:sp>
      </p:grpSp>
      <p:grpSp>
        <p:nvGrpSpPr>
          <p:cNvPr id="27717" name="Group 69"/>
          <p:cNvGrpSpPr>
            <a:grpSpLocks/>
          </p:cNvGrpSpPr>
          <p:nvPr/>
        </p:nvGrpSpPr>
        <p:grpSpPr bwMode="auto">
          <a:xfrm>
            <a:off x="1609725" y="4152560"/>
            <a:ext cx="6602413" cy="1062037"/>
            <a:chOff x="1014" y="2323"/>
            <a:chExt cx="4159" cy="669"/>
          </a:xfrm>
        </p:grpSpPr>
        <p:graphicFrame>
          <p:nvGraphicFramePr>
            <p:cNvPr id="10250" name="Object 56"/>
            <p:cNvGraphicFramePr>
              <a:graphicFrameLocks noChangeAspect="1"/>
            </p:cNvGraphicFramePr>
            <p:nvPr/>
          </p:nvGraphicFramePr>
          <p:xfrm>
            <a:off x="1014" y="2323"/>
            <a:ext cx="2258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1" name="Equation" r:id="rId9" imgW="1663700" imgH="469900" progId="Equation.3">
                    <p:embed/>
                  </p:oleObj>
                </mc:Choice>
                <mc:Fallback>
                  <p:oleObj name="Equation" r:id="rId9" imgW="1663700" imgH="4699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2323"/>
                          <a:ext cx="2258" cy="669"/>
                        </a:xfrm>
                        <a:prstGeom prst="rect">
                          <a:avLst/>
                        </a:prstGeom>
                        <a:solidFill>
                          <a:srgbClr val="66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67"/>
            <p:cNvSpPr txBox="1">
              <a:spLocks noChangeArrowheads="1"/>
            </p:cNvSpPr>
            <p:nvPr/>
          </p:nvSpPr>
          <p:spPr bwMode="auto">
            <a:xfrm>
              <a:off x="3570" y="2514"/>
              <a:ext cx="1603" cy="327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800"/>
                <a:t>Leads V</a:t>
              </a:r>
              <a:r>
                <a:rPr lang="en-GB" sz="2800" baseline="-25000"/>
                <a:t>S </a:t>
              </a:r>
              <a:r>
                <a:rPr lang="en-GB" sz="2800"/>
                <a:t>by 90</a:t>
              </a:r>
              <a:r>
                <a:rPr lang="en-GB" sz="2800" baseline="30000"/>
                <a:t>o</a:t>
              </a:r>
              <a:r>
                <a:rPr lang="en-GB" baseline="30000"/>
                <a:t> </a:t>
              </a: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Applying Circuit Laws to Parallel RC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7CE2-E645-465F-802D-B232804AF4A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</TotalTime>
  <Words>1039</Words>
  <Application>Microsoft Office PowerPoint</Application>
  <PresentationFormat>On-screen Show (4:3)</PresentationFormat>
  <Paragraphs>188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166</cp:revision>
  <dcterms:created xsi:type="dcterms:W3CDTF">2002-02-06T08:23:53Z</dcterms:created>
  <dcterms:modified xsi:type="dcterms:W3CDTF">2018-03-16T08:56:00Z</dcterms:modified>
</cp:coreProperties>
</file>