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318" r:id="rId2"/>
    <p:sldId id="319" r:id="rId3"/>
    <p:sldId id="351" r:id="rId4"/>
    <p:sldId id="352" r:id="rId5"/>
    <p:sldId id="322" r:id="rId6"/>
    <p:sldId id="265" r:id="rId7"/>
    <p:sldId id="266" r:id="rId8"/>
    <p:sldId id="267" r:id="rId9"/>
    <p:sldId id="327" r:id="rId10"/>
    <p:sldId id="328" r:id="rId11"/>
    <p:sldId id="270" r:id="rId12"/>
    <p:sldId id="344" r:id="rId13"/>
    <p:sldId id="329" r:id="rId14"/>
    <p:sldId id="281" r:id="rId15"/>
    <p:sldId id="289" r:id="rId16"/>
    <p:sldId id="282" r:id="rId17"/>
    <p:sldId id="283" r:id="rId18"/>
    <p:sldId id="284" r:id="rId19"/>
    <p:sldId id="353" r:id="rId20"/>
    <p:sldId id="354" r:id="rId21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66FFCC"/>
    <a:srgbClr val="006600"/>
    <a:srgbClr val="00CC99"/>
    <a:srgbClr val="FF9966"/>
    <a:srgbClr val="FF6600"/>
    <a:srgbClr val="FFFF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4492" autoAdjust="0"/>
  </p:normalViewPr>
  <p:slideViewPr>
    <p:cSldViewPr>
      <p:cViewPr varScale="1">
        <p:scale>
          <a:sx n="65" d="100"/>
          <a:sy n="65" d="100"/>
        </p:scale>
        <p:origin x="1136" y="40"/>
      </p:cViewPr>
      <p:guideLst>
        <p:guide orient="horz" pos="2160"/>
        <p:guide pos="2937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smtClean="0"/>
            </a:lvl1pPr>
          </a:lstStyle>
          <a:p>
            <a:pPr>
              <a:defRPr/>
            </a:pPr>
            <a:fld id="{36FC81FB-6C79-4F0D-BB45-48164D9B54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3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C3CB-3304-43E2-AD92-ADDC6B44FD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4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8BC19-162C-471E-A1EA-9A78815E0A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2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CE47F-3B85-4BAD-8344-B87204E517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5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C4BBF-AC87-4695-9501-D78C24E5D0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0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ACEFB-72F9-4B13-9C8B-BE14DF16C0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2EE30-FE1B-4CF9-ADEB-AB08178B85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B8B9A-8779-4BA3-A46C-9B664AD9E2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2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27EE9-BD7B-4948-A485-E567898D85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3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E4ABD-C15F-4609-9696-E2CBD720D1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C082-DBBE-483C-8302-F27C0F5FD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62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2CDAE-3FB1-48A4-9E0B-CB2C2A503E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5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233AD46-1650-4E9E-82E7-7B0B59E1DB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1524000" y="6240463"/>
            <a:ext cx="664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pic>
        <p:nvPicPr>
          <p:cNvPr id="2051" name="Picture 9" descr="ag0005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" y="3404409"/>
            <a:ext cx="741838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952500" y="3546255"/>
            <a:ext cx="47896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Series RL Circuits</a:t>
            </a:r>
            <a:endParaRPr lang="en-GB" sz="44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70519" y="1063860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Chapter 16:</a:t>
            </a:r>
            <a:b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RL Circuits (Part 1)</a:t>
            </a:r>
            <a:endParaRPr lang="en-GB" sz="5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455895"/>
              </p:ext>
            </p:extLst>
          </p:nvPr>
        </p:nvGraphicFramePr>
        <p:xfrm>
          <a:off x="1016050" y="1735329"/>
          <a:ext cx="1428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3" imgW="558558" imgH="253890" progId="Equation.3">
                  <p:embed/>
                </p:oleObj>
              </mc:Choice>
              <mc:Fallback>
                <p:oleObj name="Equation" r:id="rId3" imgW="558558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50" y="1735329"/>
                        <a:ext cx="1428750" cy="650875"/>
                      </a:xfrm>
                      <a:prstGeom prst="rect">
                        <a:avLst/>
                      </a:prstGeom>
                      <a:solidFill>
                        <a:srgbClr val="FF99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4090988" y="5286375"/>
          <a:ext cx="19462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5" imgW="761669" imgH="253890" progId="Equation.3">
                  <p:embed/>
                </p:oleObj>
              </mc:Choice>
              <mc:Fallback>
                <p:oleObj name="Equation" r:id="rId5" imgW="761669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5286375"/>
                        <a:ext cx="1946275" cy="652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611560" y="1298158"/>
            <a:ext cx="1820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GB" b="1" i="1" dirty="0"/>
              <a:t>Ohm’s </a:t>
            </a:r>
            <a:r>
              <a:rPr lang="en-GB" b="1" i="1" dirty="0" smtClean="0"/>
              <a:t>Law: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431800" y="5362575"/>
            <a:ext cx="35401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1" dirty="0"/>
              <a:t>Kirchhoff’s Voltage </a:t>
            </a:r>
            <a:r>
              <a:rPr lang="en-US" b="1" i="1" dirty="0" smtClean="0"/>
              <a:t>Law:</a:t>
            </a: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295868"/>
              </p:ext>
            </p:extLst>
          </p:nvPr>
        </p:nvGraphicFramePr>
        <p:xfrm>
          <a:off x="1016050" y="2725929"/>
          <a:ext cx="50784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7" imgW="2057400" imgH="482600" progId="Equation.3">
                  <p:embed/>
                </p:oleObj>
              </mc:Choice>
              <mc:Fallback>
                <p:oleObj name="Equation" r:id="rId7" imgW="20574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50" y="2725929"/>
                        <a:ext cx="5078412" cy="10826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458286"/>
              </p:ext>
            </p:extLst>
          </p:nvPr>
        </p:nvGraphicFramePr>
        <p:xfrm>
          <a:off x="971600" y="4121342"/>
          <a:ext cx="630078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9" imgW="2578100" imgH="508000" progId="Equation.3">
                  <p:embed/>
                </p:oleObj>
              </mc:Choice>
              <mc:Fallback>
                <p:oleObj name="Equation" r:id="rId9" imgW="25781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21342"/>
                        <a:ext cx="6300787" cy="103346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Applying Circuit Laws to Series RL Circuit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7188" y="1673225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b="1" u="sng">
                <a:cs typeface="Times New Roman" pitchFamily="18" charset="0"/>
              </a:rPr>
              <a:t>Or </a:t>
            </a:r>
            <a:endParaRPr lang="en-GB" u="sng"/>
          </a:p>
        </p:txBody>
      </p:sp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3289300" y="5686425"/>
          <a:ext cx="2400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3" imgW="774364" imgH="431613" progId="Equation.3">
                  <p:embed/>
                </p:oleObj>
              </mc:Choice>
              <mc:Fallback>
                <p:oleObj name="Equation" r:id="rId3" imgW="774364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686425"/>
                        <a:ext cx="2400300" cy="9207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83" name="Line 75"/>
          <p:cNvSpPr>
            <a:spLocks noChangeShapeType="1"/>
          </p:cNvSpPr>
          <p:nvPr/>
        </p:nvSpPr>
        <p:spPr bwMode="auto">
          <a:xfrm flipV="1">
            <a:off x="760413" y="1863725"/>
            <a:ext cx="2566987" cy="2114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7530" name="Group 122"/>
          <p:cNvGrpSpPr>
            <a:grpSpLocks/>
          </p:cNvGrpSpPr>
          <p:nvPr/>
        </p:nvGrpSpPr>
        <p:grpSpPr bwMode="auto">
          <a:xfrm>
            <a:off x="760413" y="3641725"/>
            <a:ext cx="2924175" cy="625475"/>
            <a:chOff x="492" y="2176"/>
            <a:chExt cx="1842" cy="394"/>
          </a:xfrm>
        </p:grpSpPr>
        <p:sp>
          <p:nvSpPr>
            <p:cNvPr id="12330" name="Line 71"/>
            <p:cNvSpPr>
              <a:spLocks noChangeShapeType="1"/>
            </p:cNvSpPr>
            <p:nvPr/>
          </p:nvSpPr>
          <p:spPr bwMode="auto">
            <a:xfrm flipV="1">
              <a:off x="492" y="2388"/>
              <a:ext cx="1462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aphicFrame>
          <p:nvGraphicFramePr>
            <p:cNvPr id="12331" name="Object 76"/>
            <p:cNvGraphicFramePr>
              <a:graphicFrameLocks noChangeAspect="1"/>
            </p:cNvGraphicFramePr>
            <p:nvPr/>
          </p:nvGraphicFramePr>
          <p:xfrm>
            <a:off x="2000" y="2176"/>
            <a:ext cx="334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1" name="Equation" r:id="rId5" imgW="190500" imgH="228600" progId="Equation.3">
                    <p:embed/>
                  </p:oleObj>
                </mc:Choice>
                <mc:Fallback>
                  <p:oleObj name="Equation" r:id="rId5" imgW="190500" imgH="2286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2176"/>
                          <a:ext cx="334" cy="39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29" name="Group 121"/>
          <p:cNvGrpSpPr>
            <a:grpSpLocks/>
          </p:cNvGrpSpPr>
          <p:nvPr/>
        </p:nvGrpSpPr>
        <p:grpSpPr bwMode="auto">
          <a:xfrm>
            <a:off x="757238" y="4022725"/>
            <a:ext cx="488950" cy="536575"/>
            <a:chOff x="490" y="2416"/>
            <a:chExt cx="308" cy="338"/>
          </a:xfrm>
        </p:grpSpPr>
        <p:sp>
          <p:nvSpPr>
            <p:cNvPr id="12328" name="Line 73"/>
            <p:cNvSpPr>
              <a:spLocks noChangeShapeType="1"/>
            </p:cNvSpPr>
            <p:nvPr/>
          </p:nvSpPr>
          <p:spPr bwMode="auto">
            <a:xfrm>
              <a:off x="490" y="2442"/>
              <a:ext cx="3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aphicFrame>
          <p:nvGraphicFramePr>
            <p:cNvPr id="12329" name="Object 77"/>
            <p:cNvGraphicFramePr>
              <a:graphicFrameLocks noChangeAspect="1"/>
            </p:cNvGraphicFramePr>
            <p:nvPr/>
          </p:nvGraphicFramePr>
          <p:xfrm>
            <a:off x="515" y="2416"/>
            <a:ext cx="20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2" name="Equation" r:id="rId7" imgW="126890" imgH="190335" progId="Equation.3">
                    <p:embed/>
                  </p:oleObj>
                </mc:Choice>
                <mc:Fallback>
                  <p:oleObj name="Equation" r:id="rId7" imgW="126890" imgH="190335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" y="2416"/>
                          <a:ext cx="20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31" name="Group 123"/>
          <p:cNvGrpSpPr>
            <a:grpSpLocks/>
          </p:cNvGrpSpPr>
          <p:nvPr/>
        </p:nvGrpSpPr>
        <p:grpSpPr bwMode="auto">
          <a:xfrm>
            <a:off x="501650" y="1230313"/>
            <a:ext cx="442913" cy="2747962"/>
            <a:chOff x="329" y="657"/>
            <a:chExt cx="279" cy="1731"/>
          </a:xfrm>
        </p:grpSpPr>
        <p:sp>
          <p:nvSpPr>
            <p:cNvPr id="12326" name="Line 74"/>
            <p:cNvSpPr>
              <a:spLocks noChangeShapeType="1"/>
            </p:cNvSpPr>
            <p:nvPr/>
          </p:nvSpPr>
          <p:spPr bwMode="auto">
            <a:xfrm flipV="1">
              <a:off x="492" y="1056"/>
              <a:ext cx="0" cy="13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aphicFrame>
          <p:nvGraphicFramePr>
            <p:cNvPr id="12327" name="Object 78"/>
            <p:cNvGraphicFramePr>
              <a:graphicFrameLocks noChangeAspect="1"/>
            </p:cNvGraphicFramePr>
            <p:nvPr/>
          </p:nvGraphicFramePr>
          <p:xfrm>
            <a:off x="329" y="657"/>
            <a:ext cx="27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3" name="Equation" r:id="rId9" imgW="177646" imgH="228402" progId="Equation.3">
                    <p:embed/>
                  </p:oleObj>
                </mc:Choice>
                <mc:Fallback>
                  <p:oleObj name="Equation" r:id="rId9" imgW="177646" imgH="228402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657"/>
                          <a:ext cx="279" cy="33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87" name="Object 79"/>
          <p:cNvGraphicFramePr>
            <a:graphicFrameLocks noChangeAspect="1"/>
          </p:cNvGraphicFramePr>
          <p:nvPr/>
        </p:nvGraphicFramePr>
        <p:xfrm>
          <a:off x="3340100" y="1385888"/>
          <a:ext cx="530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11" imgW="190417" imgH="253890" progId="Equation.3">
                  <p:embed/>
                </p:oleObj>
              </mc:Choice>
              <mc:Fallback>
                <p:oleObj name="Equation" r:id="rId11" imgW="190417" imgH="25389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1385888"/>
                        <a:ext cx="530225" cy="695325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32" name="Group 124"/>
          <p:cNvGrpSpPr>
            <a:grpSpLocks/>
          </p:cNvGrpSpPr>
          <p:nvPr/>
        </p:nvGrpSpPr>
        <p:grpSpPr bwMode="auto">
          <a:xfrm>
            <a:off x="1220788" y="3436938"/>
            <a:ext cx="820737" cy="508000"/>
            <a:chOff x="782" y="2047"/>
            <a:chExt cx="517" cy="320"/>
          </a:xfrm>
        </p:grpSpPr>
        <p:sp>
          <p:nvSpPr>
            <p:cNvPr id="12324" name="Text Box 72"/>
            <p:cNvSpPr txBox="1">
              <a:spLocks noChangeArrowheads="1"/>
            </p:cNvSpPr>
            <p:nvPr/>
          </p:nvSpPr>
          <p:spPr bwMode="auto">
            <a:xfrm>
              <a:off x="952" y="2047"/>
              <a:ext cx="34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sym typeface="Symbol" pitchFamily="18" charset="2"/>
                </a:rPr>
                <a:t>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25" name="Freeform 80"/>
            <p:cNvSpPr>
              <a:spLocks/>
            </p:cNvSpPr>
            <p:nvPr/>
          </p:nvSpPr>
          <p:spPr bwMode="auto">
            <a:xfrm rot="1795999">
              <a:off x="782" y="2160"/>
              <a:ext cx="178" cy="203"/>
            </a:xfrm>
            <a:custGeom>
              <a:avLst/>
              <a:gdLst>
                <a:gd name="T0" fmla="*/ 0 w 137"/>
                <a:gd name="T1" fmla="*/ 0 h 156"/>
                <a:gd name="T2" fmla="*/ 261 w 137"/>
                <a:gd name="T3" fmla="*/ 61 h 156"/>
                <a:gd name="T4" fmla="*/ 242 w 137"/>
                <a:gd name="T5" fmla="*/ 344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7" h="156">
                  <a:moveTo>
                    <a:pt x="0" y="0"/>
                  </a:moveTo>
                  <a:cubicBezTo>
                    <a:pt x="50" y="1"/>
                    <a:pt x="101" y="2"/>
                    <a:pt x="119" y="28"/>
                  </a:cubicBezTo>
                  <a:cubicBezTo>
                    <a:pt x="137" y="54"/>
                    <a:pt x="112" y="135"/>
                    <a:pt x="110" y="156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7499" name="Group 91"/>
          <p:cNvGrpSpPr>
            <a:grpSpLocks/>
          </p:cNvGrpSpPr>
          <p:nvPr/>
        </p:nvGrpSpPr>
        <p:grpSpPr bwMode="auto">
          <a:xfrm>
            <a:off x="1016000" y="4743450"/>
            <a:ext cx="4875213" cy="649288"/>
            <a:chOff x="653" y="2660"/>
            <a:chExt cx="3071" cy="409"/>
          </a:xfrm>
        </p:grpSpPr>
        <p:sp>
          <p:nvSpPr>
            <p:cNvPr id="12321" name="Rectangle 88"/>
            <p:cNvSpPr>
              <a:spLocks noChangeArrowheads="1"/>
            </p:cNvSpPr>
            <p:nvPr/>
          </p:nvSpPr>
          <p:spPr bwMode="auto">
            <a:xfrm>
              <a:off x="653" y="2742"/>
              <a:ext cx="30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Tx/>
                <a:buChar char="•"/>
              </a:pPr>
              <a:r>
                <a:rPr lang="en-GB">
                  <a:cs typeface="Times New Roman" pitchFamily="18" charset="0"/>
                </a:rPr>
                <a:t>           leads         by </a:t>
              </a:r>
              <a:r>
                <a:rPr lang="en-GB">
                  <a:cs typeface="Times New Roman" pitchFamily="18" charset="0"/>
                  <a:sym typeface="Symbol" pitchFamily="18" charset="2"/>
                </a:rPr>
                <a:t></a:t>
              </a:r>
              <a:r>
                <a:rPr lang="en-GB">
                  <a:cs typeface="Times New Roman" pitchFamily="18" charset="0"/>
                </a:rPr>
                <a:t> </a:t>
              </a:r>
              <a:endParaRPr lang="en-GB"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2322" name="Object 89"/>
            <p:cNvGraphicFramePr>
              <a:graphicFrameLocks noChangeAspect="1"/>
            </p:cNvGraphicFramePr>
            <p:nvPr/>
          </p:nvGraphicFramePr>
          <p:xfrm>
            <a:off x="943" y="2660"/>
            <a:ext cx="25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" name="Equation" r:id="rId13" imgW="190417" imgH="253890" progId="Equation.3">
                    <p:embed/>
                  </p:oleObj>
                </mc:Choice>
                <mc:Fallback>
                  <p:oleObj name="Equation" r:id="rId13" imgW="190417" imgH="25389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2660"/>
                          <a:ext cx="253" cy="409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90"/>
            <p:cNvGraphicFramePr>
              <a:graphicFrameLocks noChangeAspect="1"/>
            </p:cNvGraphicFramePr>
            <p:nvPr/>
          </p:nvGraphicFramePr>
          <p:xfrm>
            <a:off x="1841" y="2711"/>
            <a:ext cx="19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" name="Equation" r:id="rId15" imgW="126890" imgH="190335" progId="Equation.3">
                    <p:embed/>
                  </p:oleObj>
                </mc:Choice>
                <mc:Fallback>
                  <p:oleObj name="Equation" r:id="rId15" imgW="126890" imgH="190335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2711"/>
                          <a:ext cx="192" cy="307"/>
                        </a:xfrm>
                        <a:prstGeom prst="rect">
                          <a:avLst/>
                        </a:prstGeom>
                        <a:solidFill>
                          <a:srgbClr val="FF99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27" name="Group 119"/>
          <p:cNvGrpSpPr>
            <a:grpSpLocks/>
          </p:cNvGrpSpPr>
          <p:nvPr/>
        </p:nvGrpSpPr>
        <p:grpSpPr bwMode="auto">
          <a:xfrm>
            <a:off x="4776788" y="1681163"/>
            <a:ext cx="4049712" cy="2970212"/>
            <a:chOff x="3107" y="487"/>
            <a:chExt cx="2551" cy="1871"/>
          </a:xfrm>
        </p:grpSpPr>
        <p:grpSp>
          <p:nvGrpSpPr>
            <p:cNvPr id="12301" name="Group 118"/>
            <p:cNvGrpSpPr>
              <a:grpSpLocks/>
            </p:cNvGrpSpPr>
            <p:nvPr/>
          </p:nvGrpSpPr>
          <p:grpSpPr bwMode="auto">
            <a:xfrm>
              <a:off x="3107" y="487"/>
              <a:ext cx="2551" cy="1871"/>
              <a:chOff x="3107" y="487"/>
              <a:chExt cx="2551" cy="1871"/>
            </a:xfrm>
          </p:grpSpPr>
          <p:grpSp>
            <p:nvGrpSpPr>
              <p:cNvPr id="12303" name="Group 114"/>
              <p:cNvGrpSpPr>
                <a:grpSpLocks/>
              </p:cNvGrpSpPr>
              <p:nvPr/>
            </p:nvGrpSpPr>
            <p:grpSpPr bwMode="auto">
              <a:xfrm>
                <a:off x="3107" y="487"/>
                <a:ext cx="2139" cy="1446"/>
                <a:chOff x="3107" y="487"/>
                <a:chExt cx="2139" cy="1446"/>
              </a:xfrm>
            </p:grpSpPr>
            <p:sp>
              <p:nvSpPr>
                <p:cNvPr id="12316" name="Text Box 9"/>
                <p:cNvSpPr txBox="1">
                  <a:spLocks noChangeArrowheads="1"/>
                </p:cNvSpPr>
                <p:nvPr/>
              </p:nvSpPr>
              <p:spPr bwMode="auto">
                <a:xfrm flipV="1">
                  <a:off x="3339" y="1565"/>
                  <a:ext cx="505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b="1">
                      <a:sym typeface="Symbol" pitchFamily="18" charset="2"/>
                    </a:rPr>
                    <a:t></a:t>
                  </a:r>
                  <a:endParaRPr lang="en-US" b="1"/>
                </a:p>
              </p:txBody>
            </p:sp>
            <p:sp>
              <p:nvSpPr>
                <p:cNvPr id="12317" name="Line 5"/>
                <p:cNvSpPr>
                  <a:spLocks noChangeShapeType="1"/>
                </p:cNvSpPr>
                <p:nvPr/>
              </p:nvSpPr>
              <p:spPr bwMode="auto">
                <a:xfrm>
                  <a:off x="3107" y="1893"/>
                  <a:ext cx="2127" cy="0"/>
                </a:xfrm>
                <a:prstGeom prst="line">
                  <a:avLst/>
                </a:prstGeom>
                <a:noFill/>
                <a:ln w="38100">
                  <a:solidFill>
                    <a:srgbClr val="A5002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1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107" y="1933"/>
                  <a:ext cx="4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1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246" y="487"/>
                  <a:ext cx="0" cy="1420"/>
                </a:xfrm>
                <a:prstGeom prst="line">
                  <a:avLst/>
                </a:prstGeom>
                <a:noFill/>
                <a:ln w="38100">
                  <a:solidFill>
                    <a:srgbClr val="00CC99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232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07" y="487"/>
                  <a:ext cx="2127" cy="140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2304" name="Group 81"/>
              <p:cNvGrpSpPr>
                <a:grpSpLocks/>
              </p:cNvGrpSpPr>
              <p:nvPr/>
            </p:nvGrpSpPr>
            <p:grpSpPr bwMode="auto">
              <a:xfrm>
                <a:off x="3134" y="1925"/>
                <a:ext cx="267" cy="348"/>
                <a:chOff x="3178" y="1727"/>
                <a:chExt cx="267" cy="348"/>
              </a:xfrm>
            </p:grpSpPr>
            <p:sp>
              <p:nvSpPr>
                <p:cNvPr id="12314" name="Text Box 10"/>
                <p:cNvSpPr txBox="1">
                  <a:spLocks noChangeArrowheads="1"/>
                </p:cNvSpPr>
                <p:nvPr/>
              </p:nvSpPr>
              <p:spPr bwMode="auto">
                <a:xfrm flipV="1">
                  <a:off x="3178" y="1727"/>
                  <a:ext cx="267" cy="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b="1"/>
                    <a:t>I</a:t>
                  </a:r>
                  <a:endParaRPr lang="en-US" b="1" baseline="-25000"/>
                </a:p>
              </p:txBody>
            </p:sp>
            <p:sp>
              <p:nvSpPr>
                <p:cNvPr id="12315" name="Line 33"/>
                <p:cNvSpPr>
                  <a:spLocks noChangeShapeType="1"/>
                </p:cNvSpPr>
                <p:nvPr/>
              </p:nvSpPr>
              <p:spPr bwMode="auto">
                <a:xfrm>
                  <a:off x="3277" y="1808"/>
                  <a:ext cx="15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2305" name="Group 56"/>
              <p:cNvGrpSpPr>
                <a:grpSpLocks/>
              </p:cNvGrpSpPr>
              <p:nvPr/>
            </p:nvGrpSpPr>
            <p:grpSpPr bwMode="auto">
              <a:xfrm>
                <a:off x="4155" y="1972"/>
                <a:ext cx="709" cy="386"/>
                <a:chOff x="2795" y="1970"/>
                <a:chExt cx="709" cy="386"/>
              </a:xfrm>
            </p:grpSpPr>
            <p:sp>
              <p:nvSpPr>
                <p:cNvPr id="1231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795" y="1970"/>
                  <a:ext cx="709" cy="3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FFFF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b="1"/>
                    <a:t>V</a:t>
                  </a:r>
                  <a:r>
                    <a:rPr lang="en-US" b="1" baseline="-25000"/>
                    <a:t>R</a:t>
                  </a:r>
                </a:p>
              </p:txBody>
            </p:sp>
            <p:sp>
              <p:nvSpPr>
                <p:cNvPr id="12313" name="Line 55"/>
                <p:cNvSpPr>
                  <a:spLocks noChangeShapeType="1"/>
                </p:cNvSpPr>
                <p:nvPr/>
              </p:nvSpPr>
              <p:spPr bwMode="auto">
                <a:xfrm>
                  <a:off x="2855" y="1990"/>
                  <a:ext cx="163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2306" name="Group 117"/>
              <p:cNvGrpSpPr>
                <a:grpSpLocks/>
              </p:cNvGrpSpPr>
              <p:nvPr/>
            </p:nvGrpSpPr>
            <p:grpSpPr bwMode="auto">
              <a:xfrm>
                <a:off x="5260" y="1090"/>
                <a:ext cx="398" cy="390"/>
                <a:chOff x="5260" y="1090"/>
                <a:chExt cx="398" cy="390"/>
              </a:xfrm>
            </p:grpSpPr>
            <p:sp>
              <p:nvSpPr>
                <p:cNvPr id="1231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60" y="1090"/>
                  <a:ext cx="398" cy="3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b="1"/>
                    <a:t>V</a:t>
                  </a:r>
                  <a:r>
                    <a:rPr lang="en-US" b="1" baseline="-25000"/>
                    <a:t>L</a:t>
                  </a:r>
                </a:p>
              </p:txBody>
            </p:sp>
            <p:sp>
              <p:nvSpPr>
                <p:cNvPr id="12311" name="Line 57"/>
                <p:cNvSpPr>
                  <a:spLocks noChangeShapeType="1"/>
                </p:cNvSpPr>
                <p:nvPr/>
              </p:nvSpPr>
              <p:spPr bwMode="auto">
                <a:xfrm>
                  <a:off x="5290" y="1114"/>
                  <a:ext cx="19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2307" name="Group 60"/>
              <p:cNvGrpSpPr>
                <a:grpSpLocks/>
              </p:cNvGrpSpPr>
              <p:nvPr/>
            </p:nvGrpSpPr>
            <p:grpSpPr bwMode="auto">
              <a:xfrm>
                <a:off x="3956" y="791"/>
                <a:ext cx="482" cy="350"/>
                <a:chOff x="2596" y="789"/>
                <a:chExt cx="482" cy="350"/>
              </a:xfrm>
            </p:grpSpPr>
            <p:sp>
              <p:nvSpPr>
                <p:cNvPr id="12308" name="Text Box 8"/>
                <p:cNvSpPr txBox="1">
                  <a:spLocks noChangeArrowheads="1"/>
                </p:cNvSpPr>
                <p:nvPr/>
              </p:nvSpPr>
              <p:spPr bwMode="auto">
                <a:xfrm rot="-1880075">
                  <a:off x="2637" y="789"/>
                  <a:ext cx="441" cy="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b="1"/>
                    <a:t>V</a:t>
                  </a:r>
                  <a:r>
                    <a:rPr lang="en-US" b="1" baseline="-25000"/>
                    <a:t>S</a:t>
                  </a:r>
                </a:p>
              </p:txBody>
            </p:sp>
            <p:sp>
              <p:nvSpPr>
                <p:cNvPr id="12309" name="Line 59"/>
                <p:cNvSpPr>
                  <a:spLocks noChangeShapeType="1"/>
                </p:cNvSpPr>
                <p:nvPr/>
              </p:nvSpPr>
              <p:spPr bwMode="auto">
                <a:xfrm rot="-1985768">
                  <a:off x="2596" y="913"/>
                  <a:ext cx="199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2302" name="Freeform 110"/>
            <p:cNvSpPr>
              <a:spLocks/>
            </p:cNvSpPr>
            <p:nvPr/>
          </p:nvSpPr>
          <p:spPr bwMode="auto">
            <a:xfrm rot="1795999">
              <a:off x="3419" y="1674"/>
              <a:ext cx="178" cy="203"/>
            </a:xfrm>
            <a:custGeom>
              <a:avLst/>
              <a:gdLst>
                <a:gd name="T0" fmla="*/ 0 w 137"/>
                <a:gd name="T1" fmla="*/ 0 h 156"/>
                <a:gd name="T2" fmla="*/ 261 w 137"/>
                <a:gd name="T3" fmla="*/ 61 h 156"/>
                <a:gd name="T4" fmla="*/ 242 w 137"/>
                <a:gd name="T5" fmla="*/ 344 h 1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7" h="156">
                  <a:moveTo>
                    <a:pt x="0" y="0"/>
                  </a:moveTo>
                  <a:cubicBezTo>
                    <a:pt x="50" y="1"/>
                    <a:pt x="101" y="2"/>
                    <a:pt x="119" y="28"/>
                  </a:cubicBezTo>
                  <a:cubicBezTo>
                    <a:pt x="137" y="54"/>
                    <a:pt x="112" y="135"/>
                    <a:pt x="110" y="156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Diagram of a Series RL Circuit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500"/>
                                        <p:tgtEl>
                                          <p:spTgt spid="1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5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566738" y="1628775"/>
            <a:ext cx="83581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3538" indent="-363538" eaLnBrk="1" hangingPunct="1"/>
            <a:r>
              <a:rPr lang="en-GB" sz="2800" i="1">
                <a:cs typeface="Times New Roman" pitchFamily="18" charset="0"/>
              </a:rPr>
              <a:t>1.  Impedance diagram and phasor diagram are similar and  are related by I </a:t>
            </a:r>
            <a:r>
              <a:rPr lang="en-US" sz="2800" i="1">
                <a:cs typeface="Times New Roman" pitchFamily="18" charset="0"/>
              </a:rPr>
              <a:t> since </a:t>
            </a:r>
            <a:r>
              <a:rPr lang="en-US" sz="2800" i="1">
                <a:solidFill>
                  <a:srgbClr val="FF3300"/>
                </a:solidFill>
                <a:cs typeface="Times New Roman" pitchFamily="18" charset="0"/>
              </a:rPr>
              <a:t>t</a:t>
            </a:r>
            <a:r>
              <a:rPr lang="en-GB" sz="2800" i="1">
                <a:solidFill>
                  <a:srgbClr val="FF3300"/>
                </a:solidFill>
              </a:rPr>
              <a:t>he impedance diagram when multiplied with the circuit current becomes the phasor diagram.</a:t>
            </a:r>
            <a:r>
              <a:rPr lang="en-GB" sz="2800">
                <a:solidFill>
                  <a:srgbClr val="FF3300"/>
                </a:solidFill>
              </a:rPr>
              <a:t> </a:t>
            </a:r>
          </a:p>
        </p:txBody>
      </p:sp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1012825" y="5154613"/>
          <a:ext cx="24225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926698" imgH="253890" progId="Equation.3">
                  <p:embed/>
                </p:oleObj>
              </mc:Choice>
              <mc:Fallback>
                <p:oleObj name="Equation" r:id="rId3" imgW="926698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5154613"/>
                        <a:ext cx="24225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476250" y="4003675"/>
            <a:ext cx="7815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63538" indent="-363538" eaLnBrk="1" hangingPunct="1"/>
            <a:r>
              <a:rPr lang="en-GB" i="1"/>
              <a:t>2.  </a:t>
            </a:r>
            <a:r>
              <a:rPr lang="en-GB" sz="2800" i="1"/>
              <a:t>The </a:t>
            </a:r>
            <a:r>
              <a:rPr lang="en-GB" sz="2800" i="1">
                <a:solidFill>
                  <a:srgbClr val="FF3300"/>
                </a:solidFill>
              </a:rPr>
              <a:t>phase of the circuit impedance</a:t>
            </a:r>
            <a:r>
              <a:rPr lang="en-GB" sz="2800" i="1"/>
              <a:t> and </a:t>
            </a:r>
            <a:r>
              <a:rPr lang="en-GB" sz="2800" i="1">
                <a:solidFill>
                  <a:schemeClr val="accent2"/>
                </a:solidFill>
              </a:rPr>
              <a:t>the phase of the applied voltage</a:t>
            </a:r>
            <a:r>
              <a:rPr lang="en-GB" sz="2800" i="1"/>
              <a:t> is the same: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Relationship between Impedance Diagram and </a:t>
            </a:r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Diagram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818504" y="5000921"/>
            <a:ext cx="699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dirty="0">
                <a:cs typeface="Times New Roman" pitchFamily="18" charset="0"/>
              </a:rPr>
              <a:t>4.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Draw </a:t>
            </a:r>
            <a:r>
              <a:rPr lang="en-GB" dirty="0" err="1">
                <a:cs typeface="Times New Roman" pitchFamily="18" charset="0"/>
              </a:rPr>
              <a:t>phasor</a:t>
            </a:r>
            <a:r>
              <a:rPr lang="en-GB" dirty="0">
                <a:cs typeface="Times New Roman" pitchFamily="18" charset="0"/>
              </a:rPr>
              <a:t> and impedance diagrams if </a:t>
            </a:r>
            <a:r>
              <a:rPr lang="en-GB" i="1" dirty="0">
                <a:cs typeface="Times New Roman" pitchFamily="18" charset="0"/>
              </a:rPr>
              <a:t>necessary</a:t>
            </a:r>
            <a:r>
              <a:rPr lang="en-GB" dirty="0"/>
              <a:t> </a:t>
            </a:r>
          </a:p>
        </p:txBody>
      </p:sp>
      <p:graphicFrame>
        <p:nvGraphicFramePr>
          <p:cNvPr id="143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76665"/>
              </p:ext>
            </p:extLst>
          </p:nvPr>
        </p:nvGraphicFramePr>
        <p:xfrm>
          <a:off x="836585" y="1808820"/>
          <a:ext cx="6351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3" imgW="2679700" imgH="228600" progId="Equation.3">
                  <p:embed/>
                </p:oleObj>
              </mc:Choice>
              <mc:Fallback>
                <p:oleObj name="Equation" r:id="rId3" imgW="2679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85" y="1808820"/>
                        <a:ext cx="63515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305974"/>
              </p:ext>
            </p:extLst>
          </p:nvPr>
        </p:nvGraphicFramePr>
        <p:xfrm>
          <a:off x="819323" y="2708920"/>
          <a:ext cx="62515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5" imgW="2349500" imgH="419100" progId="Equation.3">
                  <p:embed/>
                </p:oleObj>
              </mc:Choice>
              <mc:Fallback>
                <p:oleObj name="Equation" r:id="rId5" imgW="23495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323" y="2708920"/>
                        <a:ext cx="62515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980165"/>
              </p:ext>
            </p:extLst>
          </p:nvPr>
        </p:nvGraphicFramePr>
        <p:xfrm>
          <a:off x="926595" y="4014065"/>
          <a:ext cx="50530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7" imgW="2032000" imgH="228600" progId="Equation.3">
                  <p:embed/>
                </p:oleObj>
              </mc:Choice>
              <mc:Fallback>
                <p:oleObj name="Equation" r:id="rId7" imgW="2032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595" y="4014065"/>
                        <a:ext cx="50530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Analysis Procedure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51521" y="368300"/>
            <a:ext cx="859595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0963" indent="6350">
              <a:tabLst>
                <a:tab pos="711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711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711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711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711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Example 16-1</a:t>
            </a:r>
          </a:p>
          <a:p>
            <a:pPr>
              <a:spcBef>
                <a:spcPct val="50000"/>
              </a:spcBef>
            </a:pPr>
            <a:r>
              <a:rPr lang="en-GB" sz="2800" dirty="0"/>
              <a:t>A 10 kHz ac voltage source is connected to a series RL circuit where R = 10 k</a:t>
            </a:r>
            <a:r>
              <a:rPr lang="en-GB" sz="2800" dirty="0">
                <a:sym typeface="Symbol" pitchFamily="18" charset="2"/>
              </a:rPr>
              <a:t> and L = 100 </a:t>
            </a:r>
            <a:r>
              <a:rPr lang="en-GB" sz="2800" dirty="0" err="1">
                <a:sym typeface="Symbol" pitchFamily="18" charset="2"/>
              </a:rPr>
              <a:t>mH</a:t>
            </a:r>
            <a:r>
              <a:rPr lang="en-GB" sz="2800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sym typeface="Symbol" pitchFamily="18" charset="2"/>
              </a:rPr>
              <a:t>The circuit current is </a:t>
            </a:r>
            <a:r>
              <a:rPr lang="en-GB" sz="2800" dirty="0" err="1">
                <a:sym typeface="Symbol" pitchFamily="18" charset="2"/>
              </a:rPr>
              <a:t>I</a:t>
            </a:r>
            <a:r>
              <a:rPr lang="en-GB" sz="2800" baseline="-25000" dirty="0" err="1">
                <a:sym typeface="Symbol" pitchFamily="18" charset="2"/>
              </a:rPr>
              <a:t>rms</a:t>
            </a:r>
            <a:r>
              <a:rPr lang="en-GB" sz="2800" dirty="0">
                <a:sym typeface="Symbol" pitchFamily="18" charset="2"/>
              </a:rPr>
              <a:t> = 0.2 0</a:t>
            </a:r>
            <a:r>
              <a:rPr lang="en-GB" sz="2800" baseline="30000" dirty="0">
                <a:sym typeface="Symbol" pitchFamily="18" charset="2"/>
              </a:rPr>
              <a:t>o</a:t>
            </a:r>
            <a:r>
              <a:rPr lang="en-GB" sz="2800" dirty="0">
                <a:sym typeface="Symbol" pitchFamily="18" charset="2"/>
              </a:rPr>
              <a:t> mA.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lphaLcParenR"/>
            </a:pPr>
            <a:r>
              <a:rPr lang="en-GB" sz="2800" dirty="0" smtClean="0">
                <a:sym typeface="Symbol" pitchFamily="18" charset="2"/>
              </a:rPr>
              <a:t>Draw </a:t>
            </a:r>
            <a:r>
              <a:rPr lang="en-GB" sz="2800" dirty="0">
                <a:sym typeface="Symbol" pitchFamily="18" charset="2"/>
              </a:rPr>
              <a:t>the </a:t>
            </a:r>
            <a:r>
              <a:rPr lang="en-GB" sz="2800" dirty="0" err="1">
                <a:sym typeface="Symbol" pitchFamily="18" charset="2"/>
              </a:rPr>
              <a:t>phasor</a:t>
            </a:r>
            <a:r>
              <a:rPr lang="en-GB" sz="2800" dirty="0">
                <a:sym typeface="Symbol" pitchFamily="18" charset="2"/>
              </a:rPr>
              <a:t> domain schematic diagram.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lphaLcParenR"/>
            </a:pPr>
            <a:r>
              <a:rPr lang="en-GB" sz="2800" dirty="0" smtClean="0">
                <a:sym typeface="Symbol" pitchFamily="18" charset="2"/>
              </a:rPr>
              <a:t>Draw </a:t>
            </a:r>
            <a:r>
              <a:rPr lang="en-GB" sz="2800" dirty="0">
                <a:sym typeface="Symbol" pitchFamily="18" charset="2"/>
              </a:rPr>
              <a:t>the impedance diagram.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lphaLcParenR"/>
            </a:pPr>
            <a:r>
              <a:rPr lang="en-GB" sz="2800" dirty="0" smtClean="0"/>
              <a:t>Draw </a:t>
            </a:r>
            <a:r>
              <a:rPr lang="en-GB" sz="2800" dirty="0"/>
              <a:t>the </a:t>
            </a:r>
            <a:r>
              <a:rPr lang="en-GB" sz="2800" dirty="0" err="1"/>
              <a:t>phasor</a:t>
            </a:r>
            <a:r>
              <a:rPr lang="en-GB" sz="2800" dirty="0"/>
              <a:t> diagram.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lphaLcParenR"/>
            </a:pPr>
            <a:r>
              <a:rPr lang="en-GB" sz="2800" dirty="0" smtClean="0"/>
              <a:t>Write </a:t>
            </a:r>
            <a:r>
              <a:rPr lang="en-GB" sz="2800" dirty="0"/>
              <a:t>the time domain expression for the source voltage and the circuit current.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26"/>
          <p:cNvSpPr txBox="1">
            <a:spLocks noChangeArrowheads="1"/>
          </p:cNvSpPr>
          <p:nvPr/>
        </p:nvSpPr>
        <p:spPr bwMode="auto">
          <a:xfrm>
            <a:off x="522288" y="428625"/>
            <a:ext cx="1909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800" b="1"/>
              <a:t>Solution:</a:t>
            </a:r>
          </a:p>
        </p:txBody>
      </p:sp>
      <p:graphicFrame>
        <p:nvGraphicFramePr>
          <p:cNvPr id="16387" name="Object 1027"/>
          <p:cNvGraphicFramePr>
            <a:graphicFrameLocks noChangeAspect="1"/>
          </p:cNvGraphicFramePr>
          <p:nvPr/>
        </p:nvGraphicFramePr>
        <p:xfrm>
          <a:off x="925513" y="1268413"/>
          <a:ext cx="73072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3" imgW="3086100" imgH="228600" progId="Equation.3">
                  <p:embed/>
                </p:oleObj>
              </mc:Choice>
              <mc:Fallback>
                <p:oleObj name="Equation" r:id="rId3" imgW="3086100" imgH="228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1268413"/>
                        <a:ext cx="73072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Group 102"/>
          <p:cNvGrpSpPr>
            <a:grpSpLocks/>
          </p:cNvGrpSpPr>
          <p:nvPr/>
        </p:nvGrpSpPr>
        <p:grpSpPr bwMode="auto">
          <a:xfrm>
            <a:off x="1016000" y="2259013"/>
            <a:ext cx="6661150" cy="3279775"/>
            <a:chOff x="640" y="1423"/>
            <a:chExt cx="4196" cy="2066"/>
          </a:xfrm>
        </p:grpSpPr>
        <p:grpSp>
          <p:nvGrpSpPr>
            <p:cNvPr id="16390" name="Group 101"/>
            <p:cNvGrpSpPr>
              <a:grpSpLocks/>
            </p:cNvGrpSpPr>
            <p:nvPr/>
          </p:nvGrpSpPr>
          <p:grpSpPr bwMode="auto">
            <a:xfrm>
              <a:off x="640" y="1423"/>
              <a:ext cx="4196" cy="2066"/>
              <a:chOff x="640" y="1423"/>
              <a:chExt cx="4196" cy="2066"/>
            </a:xfrm>
          </p:grpSpPr>
          <p:sp>
            <p:nvSpPr>
              <p:cNvPr id="16395" name="Line 1029"/>
              <p:cNvSpPr>
                <a:spLocks noChangeShapeType="1"/>
              </p:cNvSpPr>
              <p:nvPr/>
            </p:nvSpPr>
            <p:spPr bwMode="auto">
              <a:xfrm>
                <a:off x="1306" y="2691"/>
                <a:ext cx="0" cy="798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96" name="Text Box 1031"/>
              <p:cNvSpPr txBox="1">
                <a:spLocks noChangeArrowheads="1"/>
              </p:cNvSpPr>
              <p:nvPr/>
            </p:nvSpPr>
            <p:spPr bwMode="auto">
              <a:xfrm>
                <a:off x="2059" y="1423"/>
                <a:ext cx="319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I</a:t>
                </a:r>
              </a:p>
            </p:txBody>
          </p:sp>
          <p:sp>
            <p:nvSpPr>
              <p:cNvPr id="16397" name="Oval 1032"/>
              <p:cNvSpPr>
                <a:spLocks noChangeArrowheads="1"/>
              </p:cNvSpPr>
              <p:nvPr/>
            </p:nvSpPr>
            <p:spPr bwMode="auto">
              <a:xfrm>
                <a:off x="1117" y="2385"/>
                <a:ext cx="405" cy="305"/>
              </a:xfrm>
              <a:prstGeom prst="ellips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98" name="Freeform 1033"/>
              <p:cNvSpPr>
                <a:spLocks/>
              </p:cNvSpPr>
              <p:nvPr/>
            </p:nvSpPr>
            <p:spPr bwMode="auto">
              <a:xfrm>
                <a:off x="1176" y="2476"/>
                <a:ext cx="260" cy="122"/>
              </a:xfrm>
              <a:custGeom>
                <a:avLst/>
                <a:gdLst>
                  <a:gd name="T0" fmla="*/ 0 w 684"/>
                  <a:gd name="T1" fmla="*/ 4 h 531"/>
                  <a:gd name="T2" fmla="*/ 10 w 684"/>
                  <a:gd name="T3" fmla="*/ 0 h 531"/>
                  <a:gd name="T4" fmla="*/ 22 w 684"/>
                  <a:gd name="T5" fmla="*/ 4 h 531"/>
                  <a:gd name="T6" fmla="*/ 31 w 684"/>
                  <a:gd name="T7" fmla="*/ 6 h 531"/>
                  <a:gd name="T8" fmla="*/ 38 w 684"/>
                  <a:gd name="T9" fmla="*/ 4 h 5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4" h="531">
                    <a:moveTo>
                      <a:pt x="0" y="294"/>
                    </a:moveTo>
                    <a:cubicBezTo>
                      <a:pt x="52" y="147"/>
                      <a:pt x="105" y="0"/>
                      <a:pt x="171" y="9"/>
                    </a:cubicBezTo>
                    <a:cubicBezTo>
                      <a:pt x="237" y="18"/>
                      <a:pt x="333" y="266"/>
                      <a:pt x="399" y="351"/>
                    </a:cubicBezTo>
                    <a:cubicBezTo>
                      <a:pt x="465" y="436"/>
                      <a:pt x="523" y="531"/>
                      <a:pt x="570" y="522"/>
                    </a:cubicBezTo>
                    <a:cubicBezTo>
                      <a:pt x="617" y="513"/>
                      <a:pt x="656" y="341"/>
                      <a:pt x="684" y="294"/>
                    </a:cubicBezTo>
                  </a:path>
                </a:pathLst>
              </a:custGeom>
              <a:noFill/>
              <a:ln w="571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6399" name="Group 1035"/>
              <p:cNvGrpSpPr>
                <a:grpSpLocks/>
              </p:cNvGrpSpPr>
              <p:nvPr/>
            </p:nvGrpSpPr>
            <p:grpSpPr bwMode="auto">
              <a:xfrm rot="-5400000">
                <a:off x="3008" y="1970"/>
                <a:ext cx="885" cy="350"/>
                <a:chOff x="8550" y="1596"/>
                <a:chExt cx="2565" cy="798"/>
              </a:xfrm>
            </p:grpSpPr>
            <p:grpSp>
              <p:nvGrpSpPr>
                <p:cNvPr id="16423" name="Group 1036"/>
                <p:cNvGrpSpPr>
                  <a:grpSpLocks/>
                </p:cNvGrpSpPr>
                <p:nvPr/>
              </p:nvGrpSpPr>
              <p:grpSpPr bwMode="auto">
                <a:xfrm>
                  <a:off x="8550" y="1596"/>
                  <a:ext cx="2223" cy="798"/>
                  <a:chOff x="9576" y="2907"/>
                  <a:chExt cx="2223" cy="798"/>
                </a:xfrm>
              </p:grpSpPr>
              <p:sp>
                <p:nvSpPr>
                  <p:cNvPr id="16425" name="Line 1037"/>
                  <p:cNvSpPr>
                    <a:spLocks noChangeShapeType="1"/>
                  </p:cNvSpPr>
                  <p:nvPr/>
                </p:nvSpPr>
                <p:spPr bwMode="auto">
                  <a:xfrm>
                    <a:off x="9576" y="3363"/>
                    <a:ext cx="399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6426" name="Line 10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75" y="2907"/>
                    <a:ext cx="228" cy="456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6427" name="Line 1039"/>
                  <p:cNvSpPr>
                    <a:spLocks noChangeShapeType="1"/>
                  </p:cNvSpPr>
                  <p:nvPr/>
                </p:nvSpPr>
                <p:spPr bwMode="auto">
                  <a:xfrm>
                    <a:off x="10203" y="2907"/>
                    <a:ext cx="456" cy="79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6428" name="Line 10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659" y="2907"/>
                    <a:ext cx="456" cy="79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6429" name="Line 1041"/>
                  <p:cNvSpPr>
                    <a:spLocks noChangeShapeType="1"/>
                  </p:cNvSpPr>
                  <p:nvPr/>
                </p:nvSpPr>
                <p:spPr bwMode="auto">
                  <a:xfrm>
                    <a:off x="11115" y="2907"/>
                    <a:ext cx="456" cy="79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6430" name="Line 10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71" y="3249"/>
                    <a:ext cx="228" cy="456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424" name="Line 1043"/>
                <p:cNvSpPr>
                  <a:spLocks noChangeShapeType="1"/>
                </p:cNvSpPr>
                <p:nvPr/>
              </p:nvSpPr>
              <p:spPr bwMode="auto">
                <a:xfrm>
                  <a:off x="10773" y="1938"/>
                  <a:ext cx="342" cy="0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6400" name="Line 1044"/>
              <p:cNvSpPr>
                <a:spLocks noChangeShapeType="1"/>
              </p:cNvSpPr>
              <p:nvPr/>
            </p:nvSpPr>
            <p:spPr bwMode="auto">
              <a:xfrm>
                <a:off x="1295" y="1702"/>
                <a:ext cx="2157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01" name="Line 1045"/>
              <p:cNvSpPr>
                <a:spLocks noChangeShapeType="1"/>
              </p:cNvSpPr>
              <p:nvPr/>
            </p:nvSpPr>
            <p:spPr bwMode="auto">
              <a:xfrm>
                <a:off x="1306" y="3489"/>
                <a:ext cx="2197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02" name="Line 1046"/>
              <p:cNvSpPr>
                <a:spLocks noChangeShapeType="1"/>
              </p:cNvSpPr>
              <p:nvPr/>
            </p:nvSpPr>
            <p:spPr bwMode="auto">
              <a:xfrm>
                <a:off x="1320" y="1702"/>
                <a:ext cx="0" cy="71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03" name="Line 1047"/>
              <p:cNvSpPr>
                <a:spLocks noChangeShapeType="1"/>
              </p:cNvSpPr>
              <p:nvPr/>
            </p:nvSpPr>
            <p:spPr bwMode="auto">
              <a:xfrm>
                <a:off x="1769" y="1702"/>
                <a:ext cx="552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04" name="Line 1048"/>
              <p:cNvSpPr>
                <a:spLocks noChangeShapeType="1"/>
              </p:cNvSpPr>
              <p:nvPr/>
            </p:nvSpPr>
            <p:spPr bwMode="auto">
              <a:xfrm flipV="1">
                <a:off x="2829" y="1676"/>
                <a:ext cx="0" cy="356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05" name="Line 1049"/>
              <p:cNvSpPr>
                <a:spLocks noChangeShapeType="1"/>
              </p:cNvSpPr>
              <p:nvPr/>
            </p:nvSpPr>
            <p:spPr bwMode="auto">
              <a:xfrm>
                <a:off x="2829" y="2385"/>
                <a:ext cx="0" cy="223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06" name="Line 1050"/>
              <p:cNvSpPr>
                <a:spLocks noChangeShapeType="1"/>
              </p:cNvSpPr>
              <p:nvPr/>
            </p:nvSpPr>
            <p:spPr bwMode="auto">
              <a:xfrm flipV="1">
                <a:off x="2829" y="2598"/>
                <a:ext cx="0" cy="305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07" name="Line 1051"/>
              <p:cNvSpPr>
                <a:spLocks noChangeShapeType="1"/>
              </p:cNvSpPr>
              <p:nvPr/>
            </p:nvSpPr>
            <p:spPr bwMode="auto">
              <a:xfrm>
                <a:off x="2829" y="3208"/>
                <a:ext cx="0" cy="28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08" name="Text Box 1052"/>
              <p:cNvSpPr txBox="1">
                <a:spLocks noChangeArrowheads="1"/>
              </p:cNvSpPr>
              <p:nvPr/>
            </p:nvSpPr>
            <p:spPr bwMode="auto">
              <a:xfrm>
                <a:off x="640" y="2443"/>
                <a:ext cx="426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V</a:t>
                </a:r>
                <a:r>
                  <a:rPr lang="en-US" baseline="-25000"/>
                  <a:t>S</a:t>
                </a:r>
              </a:p>
            </p:txBody>
          </p:sp>
          <p:sp>
            <p:nvSpPr>
              <p:cNvPr id="16409" name="Text Box 1053"/>
              <p:cNvSpPr txBox="1">
                <a:spLocks noChangeArrowheads="1"/>
              </p:cNvSpPr>
              <p:nvPr/>
            </p:nvSpPr>
            <p:spPr bwMode="auto">
              <a:xfrm>
                <a:off x="2643" y="2075"/>
                <a:ext cx="435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V</a:t>
                </a:r>
                <a:r>
                  <a:rPr lang="en-US" baseline="-25000"/>
                  <a:t>R</a:t>
                </a:r>
              </a:p>
            </p:txBody>
          </p:sp>
          <p:sp>
            <p:nvSpPr>
              <p:cNvPr id="16410" name="Text Box 1054"/>
              <p:cNvSpPr txBox="1">
                <a:spLocks noChangeArrowheads="1"/>
              </p:cNvSpPr>
              <p:nvPr/>
            </p:nvSpPr>
            <p:spPr bwMode="auto">
              <a:xfrm>
                <a:off x="2655" y="2924"/>
                <a:ext cx="436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V</a:t>
                </a:r>
                <a:r>
                  <a:rPr lang="en-US" baseline="-25000"/>
                  <a:t>L</a:t>
                </a:r>
              </a:p>
            </p:txBody>
          </p:sp>
          <p:sp>
            <p:nvSpPr>
              <p:cNvPr id="16411" name="Text Box 1055"/>
              <p:cNvSpPr txBox="1">
                <a:spLocks noChangeArrowheads="1"/>
              </p:cNvSpPr>
              <p:nvPr/>
            </p:nvSpPr>
            <p:spPr bwMode="auto">
              <a:xfrm>
                <a:off x="3779" y="2029"/>
                <a:ext cx="1057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10 k</a:t>
                </a:r>
                <a:r>
                  <a:rPr lang="en-US">
                    <a:sym typeface="Symbol" pitchFamily="18" charset="2"/>
                  </a:rPr>
                  <a:t></a:t>
                </a:r>
                <a:endParaRPr lang="en-US"/>
              </a:p>
            </p:txBody>
          </p:sp>
          <p:sp>
            <p:nvSpPr>
              <p:cNvPr id="16412" name="Text Box 1056"/>
              <p:cNvSpPr txBox="1">
                <a:spLocks noChangeArrowheads="1"/>
              </p:cNvSpPr>
              <p:nvPr/>
            </p:nvSpPr>
            <p:spPr bwMode="auto">
              <a:xfrm>
                <a:off x="3779" y="2883"/>
                <a:ext cx="1057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j6.28 k</a:t>
                </a:r>
                <a:r>
                  <a:rPr lang="en-US">
                    <a:sym typeface="Symbol" pitchFamily="18" charset="2"/>
                  </a:rPr>
                  <a:t></a:t>
                </a:r>
                <a:r>
                  <a:rPr lang="en-US"/>
                  <a:t> </a:t>
                </a:r>
              </a:p>
            </p:txBody>
          </p:sp>
          <p:grpSp>
            <p:nvGrpSpPr>
              <p:cNvPr id="16413" name="Group 1067"/>
              <p:cNvGrpSpPr>
                <a:grpSpLocks/>
              </p:cNvGrpSpPr>
              <p:nvPr/>
            </p:nvGrpSpPr>
            <p:grpSpPr bwMode="auto">
              <a:xfrm>
                <a:off x="3468" y="2476"/>
                <a:ext cx="242" cy="1013"/>
                <a:chOff x="3863" y="2394"/>
                <a:chExt cx="382" cy="2280"/>
              </a:xfrm>
            </p:grpSpPr>
            <p:grpSp>
              <p:nvGrpSpPr>
                <p:cNvPr id="16415" name="Group 1068"/>
                <p:cNvGrpSpPr>
                  <a:grpSpLocks/>
                </p:cNvGrpSpPr>
                <p:nvPr/>
              </p:nvGrpSpPr>
              <p:grpSpPr bwMode="auto">
                <a:xfrm>
                  <a:off x="3863" y="3534"/>
                  <a:ext cx="369" cy="912"/>
                  <a:chOff x="3293" y="5417"/>
                  <a:chExt cx="369" cy="912"/>
                </a:xfrm>
              </p:grpSpPr>
              <p:sp>
                <p:nvSpPr>
                  <p:cNvPr id="16421" name="Arc 1069"/>
                  <p:cNvSpPr>
                    <a:spLocks/>
                  </p:cNvSpPr>
                  <p:nvPr/>
                </p:nvSpPr>
                <p:spPr bwMode="auto">
                  <a:xfrm>
                    <a:off x="3293" y="5417"/>
                    <a:ext cx="356" cy="456"/>
                  </a:xfrm>
                  <a:custGeom>
                    <a:avLst/>
                    <a:gdLst>
                      <a:gd name="T0" fmla="*/ 0 w 22470"/>
                      <a:gd name="T1" fmla="*/ 0 h 43200"/>
                      <a:gd name="T2" fmla="*/ 0 w 22470"/>
                      <a:gd name="T3" fmla="*/ 0 h 43200"/>
                      <a:gd name="T4" fmla="*/ 0 w 2247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470" h="43200" fill="none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</a:path>
                      <a:path w="22470" h="43200" stroke="0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  <a:lnTo>
                          <a:pt x="870" y="21600"/>
                        </a:lnTo>
                        <a:lnTo>
                          <a:pt x="869" y="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6422" name="Arc 1070"/>
                  <p:cNvSpPr>
                    <a:spLocks/>
                  </p:cNvSpPr>
                  <p:nvPr/>
                </p:nvSpPr>
                <p:spPr bwMode="auto">
                  <a:xfrm>
                    <a:off x="3306" y="5873"/>
                    <a:ext cx="356" cy="456"/>
                  </a:xfrm>
                  <a:custGeom>
                    <a:avLst/>
                    <a:gdLst>
                      <a:gd name="T0" fmla="*/ 0 w 22470"/>
                      <a:gd name="T1" fmla="*/ 0 h 43200"/>
                      <a:gd name="T2" fmla="*/ 0 w 22470"/>
                      <a:gd name="T3" fmla="*/ 0 h 43200"/>
                      <a:gd name="T4" fmla="*/ 0 w 2247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470" h="43200" fill="none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</a:path>
                      <a:path w="22470" h="43200" stroke="0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  <a:lnTo>
                          <a:pt x="870" y="21600"/>
                        </a:lnTo>
                        <a:lnTo>
                          <a:pt x="869" y="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6416" name="Group 1071"/>
                <p:cNvGrpSpPr>
                  <a:grpSpLocks/>
                </p:cNvGrpSpPr>
                <p:nvPr/>
              </p:nvGrpSpPr>
              <p:grpSpPr bwMode="auto">
                <a:xfrm>
                  <a:off x="3876" y="2622"/>
                  <a:ext cx="369" cy="912"/>
                  <a:chOff x="3293" y="5417"/>
                  <a:chExt cx="369" cy="912"/>
                </a:xfrm>
              </p:grpSpPr>
              <p:sp>
                <p:nvSpPr>
                  <p:cNvPr id="16419" name="Arc 1072"/>
                  <p:cNvSpPr>
                    <a:spLocks/>
                  </p:cNvSpPr>
                  <p:nvPr/>
                </p:nvSpPr>
                <p:spPr bwMode="auto">
                  <a:xfrm>
                    <a:off x="3293" y="5417"/>
                    <a:ext cx="356" cy="456"/>
                  </a:xfrm>
                  <a:custGeom>
                    <a:avLst/>
                    <a:gdLst>
                      <a:gd name="T0" fmla="*/ 0 w 22470"/>
                      <a:gd name="T1" fmla="*/ 0 h 43200"/>
                      <a:gd name="T2" fmla="*/ 0 w 22470"/>
                      <a:gd name="T3" fmla="*/ 0 h 43200"/>
                      <a:gd name="T4" fmla="*/ 0 w 2247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470" h="43200" fill="none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</a:path>
                      <a:path w="22470" h="43200" stroke="0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  <a:lnTo>
                          <a:pt x="870" y="21600"/>
                        </a:lnTo>
                        <a:lnTo>
                          <a:pt x="869" y="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6420" name="Arc 1073"/>
                  <p:cNvSpPr>
                    <a:spLocks/>
                  </p:cNvSpPr>
                  <p:nvPr/>
                </p:nvSpPr>
                <p:spPr bwMode="auto">
                  <a:xfrm>
                    <a:off x="3306" y="5873"/>
                    <a:ext cx="356" cy="456"/>
                  </a:xfrm>
                  <a:custGeom>
                    <a:avLst/>
                    <a:gdLst>
                      <a:gd name="T0" fmla="*/ 0 w 22470"/>
                      <a:gd name="T1" fmla="*/ 0 h 43200"/>
                      <a:gd name="T2" fmla="*/ 0 w 22470"/>
                      <a:gd name="T3" fmla="*/ 0 h 43200"/>
                      <a:gd name="T4" fmla="*/ 0 w 2247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470" h="43200" fill="none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</a:path>
                      <a:path w="22470" h="43200" stroke="0" extrusionOk="0">
                        <a:moveTo>
                          <a:pt x="869" y="0"/>
                        </a:moveTo>
                        <a:cubicBezTo>
                          <a:pt x="12799" y="0"/>
                          <a:pt x="22470" y="9670"/>
                          <a:pt x="22470" y="21600"/>
                        </a:cubicBezTo>
                        <a:cubicBezTo>
                          <a:pt x="22470" y="33529"/>
                          <a:pt x="12799" y="43200"/>
                          <a:pt x="870" y="43200"/>
                        </a:cubicBezTo>
                        <a:cubicBezTo>
                          <a:pt x="579" y="43200"/>
                          <a:pt x="289" y="43194"/>
                          <a:pt x="-1" y="43182"/>
                        </a:cubicBezTo>
                        <a:lnTo>
                          <a:pt x="870" y="21600"/>
                        </a:lnTo>
                        <a:lnTo>
                          <a:pt x="869" y="0"/>
                        </a:lnTo>
                        <a:close/>
                      </a:path>
                    </a:pathLst>
                  </a:cu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417" name="Line 1074"/>
                <p:cNvSpPr>
                  <a:spLocks noChangeShapeType="1"/>
                </p:cNvSpPr>
                <p:nvPr/>
              </p:nvSpPr>
              <p:spPr bwMode="auto">
                <a:xfrm>
                  <a:off x="3889" y="4446"/>
                  <a:ext cx="0" cy="228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418" name="Line 1075"/>
                <p:cNvSpPr>
                  <a:spLocks noChangeShapeType="1"/>
                </p:cNvSpPr>
                <p:nvPr/>
              </p:nvSpPr>
              <p:spPr bwMode="auto">
                <a:xfrm flipH="1">
                  <a:off x="3876" y="2394"/>
                  <a:ext cx="0" cy="228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6414" name="Line 1077"/>
              <p:cNvSpPr>
                <a:spLocks noChangeShapeType="1"/>
              </p:cNvSpPr>
              <p:nvPr/>
            </p:nvSpPr>
            <p:spPr bwMode="auto">
              <a:xfrm>
                <a:off x="2680" y="2630"/>
                <a:ext cx="35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391" name="Line 1081"/>
            <p:cNvSpPr>
              <a:spLocks noChangeShapeType="1"/>
            </p:cNvSpPr>
            <p:nvPr/>
          </p:nvSpPr>
          <p:spPr bwMode="auto">
            <a:xfrm>
              <a:off x="2088" y="1452"/>
              <a:ext cx="1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2" name="Line 1082"/>
            <p:cNvSpPr>
              <a:spLocks noChangeShapeType="1"/>
            </p:cNvSpPr>
            <p:nvPr/>
          </p:nvSpPr>
          <p:spPr bwMode="auto">
            <a:xfrm>
              <a:off x="2715" y="2104"/>
              <a:ext cx="13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3" name="Line 1083"/>
            <p:cNvSpPr>
              <a:spLocks noChangeShapeType="1"/>
            </p:cNvSpPr>
            <p:nvPr/>
          </p:nvSpPr>
          <p:spPr bwMode="auto">
            <a:xfrm>
              <a:off x="2715" y="2953"/>
              <a:ext cx="13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4" name="Line 1084"/>
            <p:cNvSpPr>
              <a:spLocks noChangeShapeType="1"/>
            </p:cNvSpPr>
            <p:nvPr/>
          </p:nvSpPr>
          <p:spPr bwMode="auto">
            <a:xfrm>
              <a:off x="697" y="2472"/>
              <a:ext cx="1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6389" name="Text Box 100"/>
          <p:cNvSpPr txBox="1">
            <a:spLocks noChangeArrowheads="1"/>
          </p:cNvSpPr>
          <p:nvPr/>
        </p:nvSpPr>
        <p:spPr bwMode="auto">
          <a:xfrm>
            <a:off x="1958975" y="5829300"/>
            <a:ext cx="506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sz="2800"/>
              <a:t>Phasor domain schematic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4"/>
          <p:cNvSpPr txBox="1">
            <a:spLocks noChangeArrowheads="1"/>
          </p:cNvSpPr>
          <p:nvPr/>
        </p:nvSpPr>
        <p:spPr bwMode="auto">
          <a:xfrm>
            <a:off x="3289300" y="323850"/>
            <a:ext cx="2744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/>
              <a:t>= 10 + j6.28 k</a:t>
            </a:r>
            <a:r>
              <a:rPr lang="en-GB" b="1">
                <a:sym typeface="Symbol" pitchFamily="18" charset="2"/>
              </a:rPr>
              <a:t></a:t>
            </a:r>
            <a:r>
              <a:rPr lang="en-GB" b="1"/>
              <a:t>   </a:t>
            </a:r>
          </a:p>
        </p:txBody>
      </p:sp>
      <p:grpSp>
        <p:nvGrpSpPr>
          <p:cNvPr id="17411" name="Group 66"/>
          <p:cNvGrpSpPr>
            <a:grpSpLocks/>
          </p:cNvGrpSpPr>
          <p:nvPr/>
        </p:nvGrpSpPr>
        <p:grpSpPr bwMode="auto">
          <a:xfrm>
            <a:off x="642938" y="323850"/>
            <a:ext cx="2984500" cy="457200"/>
            <a:chOff x="405" y="204"/>
            <a:chExt cx="1880" cy="288"/>
          </a:xfrm>
        </p:grpSpPr>
        <p:sp>
          <p:nvSpPr>
            <p:cNvPr id="17431" name="Text Box 34"/>
            <p:cNvSpPr txBox="1">
              <a:spLocks noChangeArrowheads="1"/>
            </p:cNvSpPr>
            <p:nvPr/>
          </p:nvSpPr>
          <p:spPr bwMode="auto">
            <a:xfrm>
              <a:off x="405" y="204"/>
              <a:ext cx="1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/>
                <a:t>(b)	Z = R + j</a:t>
              </a:r>
              <a:r>
                <a:rPr lang="en-GB" b="1">
                  <a:sym typeface="Symbol" pitchFamily="18" charset="2"/>
                </a:rPr>
                <a:t>X</a:t>
              </a:r>
              <a:r>
                <a:rPr lang="en-GB" b="1" baseline="-25000">
                  <a:sym typeface="Symbol" pitchFamily="18" charset="2"/>
                </a:rPr>
                <a:t>L</a:t>
              </a:r>
              <a:endParaRPr lang="en-GB" b="1" baseline="-25000"/>
            </a:p>
          </p:txBody>
        </p:sp>
        <p:sp>
          <p:nvSpPr>
            <p:cNvPr id="17432" name="Line 61"/>
            <p:cNvSpPr>
              <a:spLocks noChangeShapeType="1"/>
            </p:cNvSpPr>
            <p:nvPr/>
          </p:nvSpPr>
          <p:spPr bwMode="auto">
            <a:xfrm>
              <a:off x="1037" y="232"/>
              <a:ext cx="11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7412" name="Group 65"/>
          <p:cNvGrpSpPr>
            <a:grpSpLocks/>
          </p:cNvGrpSpPr>
          <p:nvPr/>
        </p:nvGrpSpPr>
        <p:grpSpPr bwMode="auto">
          <a:xfrm>
            <a:off x="1601788" y="1035050"/>
            <a:ext cx="4591050" cy="728663"/>
            <a:chOff x="1009" y="624"/>
            <a:chExt cx="2977" cy="502"/>
          </a:xfrm>
        </p:grpSpPr>
        <p:graphicFrame>
          <p:nvGraphicFramePr>
            <p:cNvPr id="17429" name="Object 60"/>
            <p:cNvGraphicFramePr>
              <a:graphicFrameLocks noChangeAspect="1"/>
            </p:cNvGraphicFramePr>
            <p:nvPr/>
          </p:nvGraphicFramePr>
          <p:xfrm>
            <a:off x="1009" y="624"/>
            <a:ext cx="2977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name="Equation" r:id="rId3" imgW="1916868" imgH="393529" progId="Equation.3">
                    <p:embed/>
                  </p:oleObj>
                </mc:Choice>
                <mc:Fallback>
                  <p:oleObj name="Equation" r:id="rId3" imgW="1916868" imgH="393529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624"/>
                          <a:ext cx="2977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Line 62"/>
            <p:cNvSpPr>
              <a:spLocks noChangeShapeType="1"/>
            </p:cNvSpPr>
            <p:nvPr/>
          </p:nvSpPr>
          <p:spPr bwMode="auto">
            <a:xfrm>
              <a:off x="1066" y="743"/>
              <a:ext cx="11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7413" name="Group 64"/>
          <p:cNvGrpSpPr>
            <a:grpSpLocks/>
          </p:cNvGrpSpPr>
          <p:nvPr/>
        </p:nvGrpSpPr>
        <p:grpSpPr bwMode="auto">
          <a:xfrm>
            <a:off x="1601788" y="2079625"/>
            <a:ext cx="5080000" cy="457200"/>
            <a:chOff x="1009" y="1310"/>
            <a:chExt cx="3200" cy="288"/>
          </a:xfrm>
        </p:grpSpPr>
        <p:sp>
          <p:nvSpPr>
            <p:cNvPr id="17427" name="Text Box 20"/>
            <p:cNvSpPr txBox="1">
              <a:spLocks noChangeArrowheads="1"/>
            </p:cNvSpPr>
            <p:nvPr/>
          </p:nvSpPr>
          <p:spPr bwMode="auto">
            <a:xfrm>
              <a:off x="1009" y="1310"/>
              <a:ext cx="3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/>
                <a:t>Z = 11.8 </a:t>
              </a:r>
              <a:r>
                <a:rPr lang="en-GB" b="1">
                  <a:sym typeface="Symbol" pitchFamily="18" charset="2"/>
                </a:rPr>
                <a:t>32.1</a:t>
              </a:r>
              <a:r>
                <a:rPr lang="en-GB" b="1" baseline="30000">
                  <a:sym typeface="Symbol" pitchFamily="18" charset="2"/>
                </a:rPr>
                <a:t>o</a:t>
              </a:r>
              <a:r>
                <a:rPr lang="en-GB" b="1">
                  <a:sym typeface="Symbol" pitchFamily="18" charset="2"/>
                </a:rPr>
                <a:t> k</a:t>
              </a:r>
              <a:endParaRPr lang="en-GB" b="1"/>
            </a:p>
          </p:txBody>
        </p:sp>
        <p:sp>
          <p:nvSpPr>
            <p:cNvPr id="17428" name="Line 63"/>
            <p:cNvSpPr>
              <a:spLocks noChangeShapeType="1"/>
            </p:cNvSpPr>
            <p:nvPr/>
          </p:nvSpPr>
          <p:spPr bwMode="auto">
            <a:xfrm>
              <a:off x="1066" y="1337"/>
              <a:ext cx="11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385763" y="3292475"/>
            <a:ext cx="8451850" cy="3565525"/>
            <a:chOff x="243" y="2074"/>
            <a:chExt cx="5324" cy="2246"/>
          </a:xfrm>
        </p:grpSpPr>
        <p:sp>
          <p:nvSpPr>
            <p:cNvPr id="17415" name="Text Box 81"/>
            <p:cNvSpPr txBox="1">
              <a:spLocks noChangeArrowheads="1"/>
            </p:cNvSpPr>
            <p:nvPr/>
          </p:nvSpPr>
          <p:spPr bwMode="auto">
            <a:xfrm>
              <a:off x="3681" y="2854"/>
              <a:ext cx="1886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u="sng"/>
                <a:t>Impedance Diagram</a:t>
              </a:r>
            </a:p>
            <a:p>
              <a:endParaRPr lang="en-US" sz="1600" b="1"/>
            </a:p>
          </p:txBody>
        </p:sp>
        <p:sp>
          <p:nvSpPr>
            <p:cNvPr id="17416" name="Line 83"/>
            <p:cNvSpPr>
              <a:spLocks noChangeShapeType="1"/>
            </p:cNvSpPr>
            <p:nvPr/>
          </p:nvSpPr>
          <p:spPr bwMode="auto">
            <a:xfrm flipV="1">
              <a:off x="1093" y="2362"/>
              <a:ext cx="0" cy="136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17" name="Line 84"/>
            <p:cNvSpPr>
              <a:spLocks noChangeShapeType="1"/>
            </p:cNvSpPr>
            <p:nvPr/>
          </p:nvSpPr>
          <p:spPr bwMode="auto">
            <a:xfrm flipV="1">
              <a:off x="1093" y="3726"/>
              <a:ext cx="2114" cy="0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18" name="Text Box 85"/>
            <p:cNvSpPr txBox="1">
              <a:spLocks noChangeArrowheads="1"/>
            </p:cNvSpPr>
            <p:nvPr/>
          </p:nvSpPr>
          <p:spPr bwMode="auto">
            <a:xfrm>
              <a:off x="243" y="2854"/>
              <a:ext cx="76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>
                  <a:solidFill>
                    <a:schemeClr val="accent2"/>
                  </a:solidFill>
                </a:rPr>
                <a:t>6.28k</a:t>
              </a:r>
              <a:r>
                <a:rPr lang="el-GR" b="1">
                  <a:solidFill>
                    <a:schemeClr val="accent2"/>
                  </a:solidFill>
                  <a:cs typeface="Times New Roman" pitchFamily="18" charset="0"/>
                </a:rPr>
                <a:t>Ω</a:t>
              </a:r>
            </a:p>
          </p:txBody>
        </p:sp>
        <p:sp>
          <p:nvSpPr>
            <p:cNvPr id="17419" name="Text Box 86"/>
            <p:cNvSpPr txBox="1">
              <a:spLocks noChangeArrowheads="1"/>
            </p:cNvSpPr>
            <p:nvPr/>
          </p:nvSpPr>
          <p:spPr bwMode="auto">
            <a:xfrm>
              <a:off x="1948" y="3856"/>
              <a:ext cx="677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>
                  <a:solidFill>
                    <a:srgbClr val="A50021"/>
                  </a:solidFill>
                </a:rPr>
                <a:t>10k</a:t>
              </a:r>
              <a:r>
                <a:rPr lang="el-GR" b="1">
                  <a:solidFill>
                    <a:srgbClr val="A50021"/>
                  </a:solidFill>
                  <a:cs typeface="Times New Roman" pitchFamily="18" charset="0"/>
                </a:rPr>
                <a:t>Ω</a:t>
              </a:r>
            </a:p>
          </p:txBody>
        </p:sp>
        <p:sp>
          <p:nvSpPr>
            <p:cNvPr id="17420" name="Text Box 87"/>
            <p:cNvSpPr txBox="1">
              <a:spLocks noChangeArrowheads="1"/>
            </p:cNvSpPr>
            <p:nvPr/>
          </p:nvSpPr>
          <p:spPr bwMode="auto">
            <a:xfrm rot="-1863455">
              <a:off x="1728" y="2630"/>
              <a:ext cx="93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11.8k</a:t>
              </a:r>
              <a:r>
                <a:rPr lang="el-GR" b="1">
                  <a:cs typeface="Times New Roman" pitchFamily="18" charset="0"/>
                </a:rPr>
                <a:t>Ω</a:t>
              </a:r>
            </a:p>
          </p:txBody>
        </p:sp>
        <p:sp>
          <p:nvSpPr>
            <p:cNvPr id="17421" name="Text Box 88"/>
            <p:cNvSpPr txBox="1">
              <a:spLocks noChangeArrowheads="1"/>
            </p:cNvSpPr>
            <p:nvPr/>
          </p:nvSpPr>
          <p:spPr bwMode="auto">
            <a:xfrm>
              <a:off x="1549" y="3393"/>
              <a:ext cx="648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32.1</a:t>
              </a:r>
              <a:r>
                <a:rPr lang="en-US" b="1" baseline="30000"/>
                <a:t>o</a:t>
              </a:r>
              <a:endParaRPr lang="en-US" b="1"/>
            </a:p>
          </p:txBody>
        </p:sp>
        <p:sp>
          <p:nvSpPr>
            <p:cNvPr id="17422" name="Line 89"/>
            <p:cNvSpPr>
              <a:spLocks noChangeShapeType="1"/>
            </p:cNvSpPr>
            <p:nvPr/>
          </p:nvSpPr>
          <p:spPr bwMode="auto">
            <a:xfrm flipV="1">
              <a:off x="1093" y="2362"/>
              <a:ext cx="2114" cy="136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3" name="Text Box 90"/>
            <p:cNvSpPr txBox="1">
              <a:spLocks noChangeArrowheads="1"/>
            </p:cNvSpPr>
            <p:nvPr/>
          </p:nvSpPr>
          <p:spPr bwMode="auto">
            <a:xfrm>
              <a:off x="3207" y="2184"/>
              <a:ext cx="2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/>
                <a:t>Z</a:t>
              </a:r>
            </a:p>
          </p:txBody>
        </p:sp>
        <p:sp>
          <p:nvSpPr>
            <p:cNvPr id="17424" name="Text Box 91"/>
            <p:cNvSpPr txBox="1">
              <a:spLocks noChangeArrowheads="1"/>
            </p:cNvSpPr>
            <p:nvPr/>
          </p:nvSpPr>
          <p:spPr bwMode="auto">
            <a:xfrm>
              <a:off x="3207" y="3568"/>
              <a:ext cx="2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rgbClr val="A50021"/>
                  </a:solidFill>
                </a:rPr>
                <a:t>R</a:t>
              </a:r>
            </a:p>
          </p:txBody>
        </p:sp>
        <p:sp>
          <p:nvSpPr>
            <p:cNvPr id="17425" name="Text Box 92"/>
            <p:cNvSpPr txBox="1">
              <a:spLocks noChangeArrowheads="1"/>
            </p:cNvSpPr>
            <p:nvPr/>
          </p:nvSpPr>
          <p:spPr bwMode="auto">
            <a:xfrm>
              <a:off x="922" y="207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chemeClr val="accent2"/>
                  </a:solidFill>
                </a:rPr>
                <a:t>jX</a:t>
              </a:r>
              <a:r>
                <a:rPr lang="en-GB" b="1" baseline="-25000">
                  <a:solidFill>
                    <a:schemeClr val="accent2"/>
                  </a:solidFill>
                </a:rPr>
                <a:t>L</a:t>
              </a:r>
              <a:endParaRPr lang="en-GB" b="1">
                <a:solidFill>
                  <a:schemeClr val="accent2"/>
                </a:solidFill>
              </a:endParaRPr>
            </a:p>
          </p:txBody>
        </p:sp>
        <p:sp>
          <p:nvSpPr>
            <p:cNvPr id="17426" name="Line 94"/>
            <p:cNvSpPr>
              <a:spLocks noChangeShapeType="1"/>
            </p:cNvSpPr>
            <p:nvPr/>
          </p:nvSpPr>
          <p:spPr bwMode="auto">
            <a:xfrm>
              <a:off x="3271" y="2222"/>
              <a:ext cx="11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481013" y="1403350"/>
          <a:ext cx="73691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3" imgW="2806700" imgH="241300" progId="Equation.3">
                  <p:embed/>
                </p:oleObj>
              </mc:Choice>
              <mc:Fallback>
                <p:oleObj name="Equation" r:id="rId3" imgW="28067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403350"/>
                        <a:ext cx="73691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9"/>
          <p:cNvGraphicFramePr>
            <a:graphicFrameLocks noChangeAspect="1"/>
          </p:cNvGraphicFramePr>
          <p:nvPr/>
        </p:nvGraphicFramePr>
        <p:xfrm>
          <a:off x="444500" y="593725"/>
          <a:ext cx="81708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5" imgW="3454400" imgH="254000" progId="Equation.3">
                  <p:embed/>
                </p:oleObj>
              </mc:Choice>
              <mc:Fallback>
                <p:oleObj name="Equation" r:id="rId5" imgW="3454400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93725"/>
                        <a:ext cx="817086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5" name="Object 117"/>
          <p:cNvGraphicFramePr>
            <a:graphicFrameLocks noChangeAspect="1"/>
          </p:cNvGraphicFramePr>
          <p:nvPr/>
        </p:nvGraphicFramePr>
        <p:xfrm>
          <a:off x="530225" y="2349500"/>
          <a:ext cx="73215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7" imgW="2578100" imgH="482600" progId="Equation.3">
                  <p:embed/>
                </p:oleObj>
              </mc:Choice>
              <mc:Fallback>
                <p:oleObj name="Equation" r:id="rId7" imgW="2578100" imgH="48260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349500"/>
                        <a:ext cx="732155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47" name="Group 1079"/>
          <p:cNvGrpSpPr>
            <a:grpSpLocks/>
          </p:cNvGrpSpPr>
          <p:nvPr/>
        </p:nvGrpSpPr>
        <p:grpSpPr bwMode="auto">
          <a:xfrm>
            <a:off x="881063" y="3654425"/>
            <a:ext cx="7366000" cy="2940050"/>
            <a:chOff x="555" y="2302"/>
            <a:chExt cx="4640" cy="1852"/>
          </a:xfrm>
        </p:grpSpPr>
        <p:sp>
          <p:nvSpPr>
            <p:cNvPr id="18438" name="Text Box 20"/>
            <p:cNvSpPr txBox="1">
              <a:spLocks noChangeArrowheads="1"/>
            </p:cNvSpPr>
            <p:nvPr/>
          </p:nvSpPr>
          <p:spPr bwMode="auto">
            <a:xfrm>
              <a:off x="1203" y="3696"/>
              <a:ext cx="2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</p:txBody>
        </p:sp>
        <p:grpSp>
          <p:nvGrpSpPr>
            <p:cNvPr id="18439" name="Group 1078"/>
            <p:cNvGrpSpPr>
              <a:grpSpLocks/>
            </p:cNvGrpSpPr>
            <p:nvPr/>
          </p:nvGrpSpPr>
          <p:grpSpPr bwMode="auto">
            <a:xfrm>
              <a:off x="555" y="2302"/>
              <a:ext cx="4640" cy="1852"/>
              <a:chOff x="555" y="2302"/>
              <a:chExt cx="4640" cy="1852"/>
            </a:xfrm>
          </p:grpSpPr>
          <p:sp>
            <p:nvSpPr>
              <p:cNvPr id="18440" name="Line 135"/>
              <p:cNvSpPr>
                <a:spLocks noChangeShapeType="1"/>
              </p:cNvSpPr>
              <p:nvPr/>
            </p:nvSpPr>
            <p:spPr bwMode="auto">
              <a:xfrm>
                <a:off x="2886" y="2406"/>
                <a:ext cx="1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8441" name="Group 1077"/>
              <p:cNvGrpSpPr>
                <a:grpSpLocks/>
              </p:cNvGrpSpPr>
              <p:nvPr/>
            </p:nvGrpSpPr>
            <p:grpSpPr bwMode="auto">
              <a:xfrm>
                <a:off x="555" y="2302"/>
                <a:ext cx="4640" cy="1852"/>
                <a:chOff x="555" y="2302"/>
                <a:chExt cx="4640" cy="1852"/>
              </a:xfrm>
            </p:grpSpPr>
            <p:sp>
              <p:nvSpPr>
                <p:cNvPr id="18442" name="Line 114"/>
                <p:cNvSpPr>
                  <a:spLocks noChangeShapeType="1"/>
                </p:cNvSpPr>
                <p:nvPr/>
              </p:nvSpPr>
              <p:spPr bwMode="auto">
                <a:xfrm>
                  <a:off x="1071" y="2335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grpSp>
              <p:nvGrpSpPr>
                <p:cNvPr id="18443" name="Group 1076"/>
                <p:cNvGrpSpPr>
                  <a:grpSpLocks/>
                </p:cNvGrpSpPr>
                <p:nvPr/>
              </p:nvGrpSpPr>
              <p:grpSpPr bwMode="auto">
                <a:xfrm>
                  <a:off x="555" y="2302"/>
                  <a:ext cx="4640" cy="1852"/>
                  <a:chOff x="555" y="2302"/>
                  <a:chExt cx="4640" cy="1852"/>
                </a:xfrm>
              </p:grpSpPr>
              <p:sp>
                <p:nvSpPr>
                  <p:cNvPr id="18444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2857" y="3724"/>
                    <a:ext cx="1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9900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8445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270" y="3895"/>
                    <a:ext cx="1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grpSp>
                <p:nvGrpSpPr>
                  <p:cNvPr id="18446" name="Group 1075"/>
                  <p:cNvGrpSpPr>
                    <a:grpSpLocks/>
                  </p:cNvGrpSpPr>
                  <p:nvPr/>
                </p:nvGrpSpPr>
                <p:grpSpPr bwMode="auto">
                  <a:xfrm>
                    <a:off x="555" y="2302"/>
                    <a:ext cx="4640" cy="1852"/>
                    <a:chOff x="555" y="2302"/>
                    <a:chExt cx="4640" cy="1852"/>
                  </a:xfrm>
                </p:grpSpPr>
                <p:sp>
                  <p:nvSpPr>
                    <p:cNvPr id="18447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1" y="3713"/>
                      <a:ext cx="416" cy="2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571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b="1">
                          <a:solidFill>
                            <a:srgbClr val="A50021"/>
                          </a:solidFill>
                        </a:rPr>
                        <a:t>V</a:t>
                      </a:r>
                      <a:r>
                        <a:rPr lang="en-US" b="1" baseline="-25000">
                          <a:solidFill>
                            <a:srgbClr val="A50021"/>
                          </a:solidFill>
                        </a:rPr>
                        <a:t>R</a:t>
                      </a:r>
                      <a:endParaRPr lang="en-US" b="1">
                        <a:solidFill>
                          <a:srgbClr val="A50021"/>
                        </a:solidFill>
                      </a:endParaRPr>
                    </a:p>
                  </p:txBody>
                </p:sp>
                <p:grpSp>
                  <p:nvGrpSpPr>
                    <p:cNvPr id="18448" name="Group 10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5" y="2302"/>
                      <a:ext cx="4640" cy="1852"/>
                      <a:chOff x="555" y="2302"/>
                      <a:chExt cx="4640" cy="1852"/>
                    </a:xfrm>
                  </p:grpSpPr>
                  <p:sp>
                    <p:nvSpPr>
                      <p:cNvPr id="18449" name="Text Box 12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29" y="3013"/>
                        <a:ext cx="1566" cy="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 b="1" u="sng"/>
                          <a:t>Phasor Diagram</a:t>
                        </a:r>
                      </a:p>
                      <a:p>
                        <a:endParaRPr lang="en-US" sz="1600" b="1"/>
                      </a:p>
                    </p:txBody>
                  </p:sp>
                  <p:sp>
                    <p:nvSpPr>
                      <p:cNvPr id="18450" name="Text Box 1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5" y="2974"/>
                        <a:ext cx="573" cy="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 sz="1800" b="1">
                            <a:solidFill>
                              <a:schemeClr val="accent2"/>
                            </a:solidFill>
                          </a:rPr>
                          <a:t>1.256V</a:t>
                        </a:r>
                      </a:p>
                    </p:txBody>
                  </p:sp>
                  <p:sp>
                    <p:nvSpPr>
                      <p:cNvPr id="18451" name="Text Box 1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811" y="2400"/>
                        <a:ext cx="381" cy="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 b="1"/>
                          <a:t>V</a:t>
                        </a:r>
                        <a:r>
                          <a:rPr lang="en-US" b="1" baseline="-25000"/>
                          <a:t>S</a:t>
                        </a:r>
                      </a:p>
                    </p:txBody>
                  </p:sp>
                  <p:sp>
                    <p:nvSpPr>
                      <p:cNvPr id="18452" name="Text Box 1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95" y="3471"/>
                        <a:ext cx="598" cy="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r>
                          <a:rPr lang="en-US" b="1"/>
                          <a:t>32.1</a:t>
                        </a:r>
                        <a:r>
                          <a:rPr lang="en-US" b="1" baseline="30000"/>
                          <a:t>o</a:t>
                        </a:r>
                        <a:endParaRPr lang="en-US" b="1"/>
                      </a:p>
                    </p:txBody>
                  </p:sp>
                  <p:sp>
                    <p:nvSpPr>
                      <p:cNvPr id="18453" name="Freeform 127"/>
                      <p:cNvSpPr>
                        <a:spLocks/>
                      </p:cNvSpPr>
                      <p:nvPr/>
                    </p:nvSpPr>
                    <p:spPr bwMode="auto">
                      <a:xfrm rot="-1484808">
                        <a:off x="1574" y="3510"/>
                        <a:ext cx="128" cy="282"/>
                      </a:xfrm>
                      <a:custGeom>
                        <a:avLst/>
                        <a:gdLst>
                          <a:gd name="T0" fmla="*/ 60 w 141"/>
                          <a:gd name="T1" fmla="*/ 0 h 304"/>
                          <a:gd name="T2" fmla="*/ 95 w 141"/>
                          <a:gd name="T3" fmla="*/ 127 h 304"/>
                          <a:gd name="T4" fmla="*/ 0 w 141"/>
                          <a:gd name="T5" fmla="*/ 243 h 304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141" h="304">
                            <a:moveTo>
                              <a:pt x="80" y="0"/>
                            </a:moveTo>
                            <a:cubicBezTo>
                              <a:pt x="110" y="54"/>
                              <a:pt x="141" y="109"/>
                              <a:pt x="128" y="160"/>
                            </a:cubicBezTo>
                            <a:cubicBezTo>
                              <a:pt x="115" y="211"/>
                              <a:pt x="21" y="280"/>
                              <a:pt x="0" y="304"/>
                            </a:cubicBezTo>
                          </a:path>
                        </a:pathLst>
                      </a:custGeom>
                      <a:noFill/>
                      <a:ln w="57150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triangl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8454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66" y="2581"/>
                        <a:ext cx="1645" cy="1225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845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82" y="3801"/>
                        <a:ext cx="1629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rgbClr val="A5002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8456" name="Line 13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66" y="2576"/>
                        <a:ext cx="0" cy="1225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chemeClr val="accent2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  <p:sp>
                    <p:nvSpPr>
                      <p:cNvPr id="18457" name="Text Box 13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-2083418">
                        <a:off x="1624" y="2869"/>
                        <a:ext cx="609" cy="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GB" sz="1800" b="1"/>
                          <a:t>2.36V</a:t>
                        </a:r>
                      </a:p>
                    </p:txBody>
                  </p:sp>
                  <p:sp>
                    <p:nvSpPr>
                      <p:cNvPr id="18458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00" y="2302"/>
                        <a:ext cx="387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GB" b="1">
                            <a:solidFill>
                              <a:schemeClr val="accent2"/>
                            </a:solidFill>
                          </a:rPr>
                          <a:t>V</a:t>
                        </a:r>
                        <a:r>
                          <a:rPr lang="en-GB" b="1" baseline="-25000">
                            <a:solidFill>
                              <a:schemeClr val="accent2"/>
                            </a:solidFill>
                          </a:rPr>
                          <a:t>L</a:t>
                        </a:r>
                        <a:endParaRPr lang="en-GB" b="1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8459" name="Text Box 13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60" y="3838"/>
                        <a:ext cx="336" cy="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GB" sz="1800" b="1">
                            <a:solidFill>
                              <a:srgbClr val="990033"/>
                            </a:solidFill>
                          </a:rPr>
                          <a:t>2V</a:t>
                        </a:r>
                      </a:p>
                    </p:txBody>
                  </p:sp>
                  <p:sp>
                    <p:nvSpPr>
                      <p:cNvPr id="18460" name="Text Box 1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41" y="3866"/>
                        <a:ext cx="195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GB" b="1">
                            <a:solidFill>
                              <a:srgbClr val="006600"/>
                            </a:solidFill>
                          </a:rPr>
                          <a:t>I</a:t>
                        </a:r>
                      </a:p>
                    </p:txBody>
                  </p:sp>
                  <p:sp>
                    <p:nvSpPr>
                      <p:cNvPr id="18461" name="Line 1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44" y="3792"/>
                        <a:ext cx="430" cy="0"/>
                      </a:xfrm>
                      <a:prstGeom prst="line">
                        <a:avLst/>
                      </a:prstGeom>
                      <a:noFill/>
                      <a:ln w="57150">
                        <a:solidFill>
                          <a:srgbClr val="0066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SG"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7"/>
          <p:cNvGraphicFramePr>
            <a:graphicFrameLocks noChangeAspect="1"/>
          </p:cNvGraphicFramePr>
          <p:nvPr/>
        </p:nvGraphicFramePr>
        <p:xfrm>
          <a:off x="87313" y="849313"/>
          <a:ext cx="73136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3" imgW="3111500" imgH="266700" progId="Equation.3">
                  <p:embed/>
                </p:oleObj>
              </mc:Choice>
              <mc:Fallback>
                <p:oleObj name="Equation" r:id="rId3" imgW="3111500" imgH="266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849313"/>
                        <a:ext cx="7313612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28"/>
          <p:cNvGraphicFramePr>
            <a:graphicFrameLocks noChangeAspect="1"/>
          </p:cNvGraphicFramePr>
          <p:nvPr/>
        </p:nvGraphicFramePr>
        <p:xfrm>
          <a:off x="1030288" y="1614488"/>
          <a:ext cx="78184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5" imgW="3327400" imgH="266700" progId="Equation.3">
                  <p:embed/>
                </p:oleObj>
              </mc:Choice>
              <mc:Fallback>
                <p:oleObj name="Equation" r:id="rId5" imgW="3327400" imgH="266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1614488"/>
                        <a:ext cx="781843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508000" y="1671638"/>
            <a:ext cx="7772400" cy="61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/>
              <a:t>The impedance of a series RL circuit is given by :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914400" y="2330450"/>
          <a:ext cx="47291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3" imgW="2019300" imgH="228600" progId="Equation.3">
                  <p:embed/>
                </p:oleObj>
              </mc:Choice>
              <mc:Fallback>
                <p:oleObj name="Equation" r:id="rId3" imgW="2019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30450"/>
                        <a:ext cx="4729163" cy="5349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914400" y="3086100"/>
          <a:ext cx="6299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5" imgW="2882900" imgH="393700" progId="Equation.3">
                  <p:embed/>
                </p:oleObj>
              </mc:Choice>
              <mc:Fallback>
                <p:oleObj name="Equation" r:id="rId5" imgW="2882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86100"/>
                        <a:ext cx="6299200" cy="860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508000" y="4362450"/>
            <a:ext cx="8185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dirty="0">
                <a:latin typeface="Arial Black" pitchFamily="34" charset="0"/>
              </a:rPr>
              <a:t>•	</a:t>
            </a:r>
            <a:r>
              <a:rPr lang="en-GB" sz="2800" dirty="0"/>
              <a:t>In a series RL circuit, the circuit current lags the source voltage by a phase angle of </a:t>
            </a:r>
            <a:r>
              <a:rPr lang="el-GR" sz="2800" i="1" dirty="0">
                <a:cs typeface="Times New Roman" pitchFamily="18" charset="0"/>
              </a:rPr>
              <a:t>ϕ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6535" y="1808820"/>
            <a:ext cx="8172450" cy="363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After completing Part 1 of this chapter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, you will be able to: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Analyse a series RL circuit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Determine AC impedance of a series RL circuit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Understand the phase relationship between voltages and current in a series RC circuit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Draw impedance and 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</a:rPr>
              <a:t>phasor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 diagrams of a series RL circuit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746575" y="3200805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16 (Part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385763" y="1989138"/>
            <a:ext cx="81915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GB" sz="3200"/>
              <a:t>The 3 main topics covered in this chapter :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GB" sz="18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>
                <a:solidFill>
                  <a:srgbClr val="0000FF"/>
                </a:solidFill>
              </a:rPr>
              <a:t>Analysis of series RL circuits (Part 1)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GB" sz="18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>
                <a:solidFill>
                  <a:srgbClr val="9900CC"/>
                </a:solidFill>
              </a:rPr>
              <a:t>Analysis of parallel RL circuits (Part 2)</a:t>
            </a:r>
          </a:p>
          <a:p>
            <a:pPr marL="342900" indent="-342900" eaLnBrk="1" hangingPunct="1">
              <a:spcBef>
                <a:spcPct val="20000"/>
              </a:spcBef>
            </a:pPr>
            <a:endParaRPr lang="en-GB" sz="180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>
                <a:solidFill>
                  <a:srgbClr val="008000"/>
                </a:solidFill>
              </a:rPr>
              <a:t>Power and power factor in RL circuits (Part 2)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7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85800" y="1281113"/>
            <a:ext cx="75295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/>
              <a:t> In an ac circuit, opposition to current flow is called </a:t>
            </a:r>
            <a:r>
              <a:rPr lang="en-GB" b="1" i="1"/>
              <a:t>impedance</a:t>
            </a:r>
            <a:r>
              <a:rPr lang="en-GB"/>
              <a:t>. Unit is ohm (</a:t>
            </a:r>
            <a:r>
              <a:rPr lang="el-GR">
                <a:cs typeface="Times New Roman" pitchFamily="18" charset="0"/>
              </a:rPr>
              <a:t>Ω</a:t>
            </a:r>
            <a:r>
              <a:rPr lang="en-GB"/>
              <a:t>)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533400" y="2259013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GB">
                <a:sym typeface="Symbol" pitchFamily="18" charset="2"/>
              </a:rPr>
              <a:t> 	Impedance of resistor is R(real).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685800" y="3267075"/>
            <a:ext cx="654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GB">
                <a:sym typeface="Symbol" pitchFamily="18" charset="2"/>
              </a:rPr>
              <a:t>  Impedance of inductor is jX</a:t>
            </a:r>
            <a:r>
              <a:rPr lang="en-GB" baseline="-25000">
                <a:sym typeface="Symbol" pitchFamily="18" charset="2"/>
              </a:rPr>
              <a:t>L</a:t>
            </a:r>
            <a:r>
              <a:rPr lang="en-GB">
                <a:sym typeface="Symbol" pitchFamily="18" charset="2"/>
              </a:rPr>
              <a:t>(imaginary).</a:t>
            </a:r>
            <a:endParaRPr lang="en-GB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339850" y="5283200"/>
            <a:ext cx="604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where X</a:t>
            </a:r>
            <a:r>
              <a:rPr lang="en-GB" baseline="-25000"/>
              <a:t>L </a:t>
            </a:r>
            <a:r>
              <a:rPr lang="en-GB"/>
              <a:t>is called the inductive reactance.</a:t>
            </a:r>
            <a:endParaRPr lang="en-GB">
              <a:sym typeface="Symbol" pitchFamily="18" charset="2"/>
            </a:endParaRPr>
          </a:p>
        </p:txBody>
      </p:sp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1212850" y="4149725"/>
          <a:ext cx="62706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2222500" imgH="241300" progId="Equation.3">
                  <p:embed/>
                </p:oleObj>
              </mc:Choice>
              <mc:Fallback>
                <p:oleObj name="Equation" r:id="rId3" imgW="22225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149725"/>
                        <a:ext cx="6270625" cy="696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Revision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790" grpId="0"/>
      <p:bldP spid="1187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86581" y="2334418"/>
            <a:ext cx="8001000" cy="954088"/>
            <a:chOff x="399" y="1865"/>
            <a:chExt cx="5040" cy="601"/>
          </a:xfrm>
        </p:grpSpPr>
        <p:sp>
          <p:nvSpPr>
            <p:cNvPr id="6157" name="Text Box 3"/>
            <p:cNvSpPr txBox="1">
              <a:spLocks noChangeArrowheads="1"/>
            </p:cNvSpPr>
            <p:nvPr/>
          </p:nvSpPr>
          <p:spPr bwMode="auto">
            <a:xfrm>
              <a:off x="399" y="1947"/>
              <a:ext cx="5040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GB"/>
                <a:t> 	Impedances in parallel, 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en-GB" baseline="-25000"/>
            </a:p>
          </p:txBody>
        </p:sp>
        <p:graphicFrame>
          <p:nvGraphicFramePr>
            <p:cNvPr id="6158" name="Object 4"/>
            <p:cNvGraphicFramePr>
              <a:graphicFrameLocks noChangeAspect="1"/>
            </p:cNvGraphicFramePr>
            <p:nvPr/>
          </p:nvGraphicFramePr>
          <p:xfrm>
            <a:off x="3054" y="1865"/>
            <a:ext cx="170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Equation" r:id="rId3" imgW="1600200" imgH="431800" progId="Equation.3">
                    <p:embed/>
                  </p:oleObj>
                </mc:Choice>
                <mc:Fallback>
                  <p:oleObj name="Equation" r:id="rId3" imgW="16002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" y="1865"/>
                          <a:ext cx="1704" cy="60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42131" y="3639343"/>
            <a:ext cx="7812087" cy="1096963"/>
            <a:chOff x="399" y="2916"/>
            <a:chExt cx="4921" cy="691"/>
          </a:xfrm>
        </p:grpSpPr>
        <p:sp>
          <p:nvSpPr>
            <p:cNvPr id="6155" name="Text Box 6"/>
            <p:cNvSpPr txBox="1">
              <a:spLocks noChangeArrowheads="1"/>
            </p:cNvSpPr>
            <p:nvPr/>
          </p:nvSpPr>
          <p:spPr bwMode="auto">
            <a:xfrm>
              <a:off x="399" y="3088"/>
              <a:ext cx="4921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GB"/>
                <a:t> 	2 impedances in parallel,  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en-GB" baseline="-25000"/>
            </a:p>
          </p:txBody>
        </p:sp>
        <p:graphicFrame>
          <p:nvGraphicFramePr>
            <p:cNvPr id="6156" name="Object 7"/>
            <p:cNvGraphicFramePr>
              <a:graphicFrameLocks noChangeAspect="1"/>
            </p:cNvGraphicFramePr>
            <p:nvPr/>
          </p:nvGraphicFramePr>
          <p:xfrm>
            <a:off x="3133" y="2916"/>
            <a:ext cx="1267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Equation" r:id="rId5" imgW="825142" imgH="444307" progId="Equation.3">
                    <p:embed/>
                  </p:oleObj>
                </mc:Choice>
                <mc:Fallback>
                  <p:oleObj name="Equation" r:id="rId5" imgW="825142" imgH="44430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2916"/>
                          <a:ext cx="1267" cy="68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632618" y="1389856"/>
            <a:ext cx="8001000" cy="457200"/>
            <a:chOff x="400" y="760"/>
            <a:chExt cx="5040" cy="288"/>
          </a:xfrm>
        </p:grpSpPr>
        <p:sp>
          <p:nvSpPr>
            <p:cNvPr id="6150" name="Text Box 9"/>
            <p:cNvSpPr txBox="1">
              <a:spLocks noChangeArrowheads="1"/>
            </p:cNvSpPr>
            <p:nvPr/>
          </p:nvSpPr>
          <p:spPr bwMode="auto">
            <a:xfrm>
              <a:off x="400" y="760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GB" dirty="0"/>
                <a:t> 	Impedances in series, Z</a:t>
              </a:r>
              <a:r>
                <a:rPr lang="en-GB" baseline="-25000" dirty="0"/>
                <a:t>T </a:t>
              </a:r>
              <a:r>
                <a:rPr lang="en-GB" dirty="0"/>
                <a:t>= Z</a:t>
              </a:r>
              <a:r>
                <a:rPr lang="en-GB" baseline="-25000" dirty="0"/>
                <a:t>1 </a:t>
              </a:r>
              <a:r>
                <a:rPr lang="en-GB" dirty="0"/>
                <a:t>+Z</a:t>
              </a:r>
              <a:r>
                <a:rPr lang="en-GB" baseline="-25000" dirty="0"/>
                <a:t>2 </a:t>
              </a:r>
              <a:r>
                <a:rPr lang="en-GB" dirty="0"/>
                <a:t>+ …+Z</a:t>
              </a:r>
              <a:r>
                <a:rPr lang="en-GB" baseline="-25000" dirty="0"/>
                <a:t>n</a:t>
              </a:r>
            </a:p>
          </p:txBody>
        </p:sp>
        <p:sp>
          <p:nvSpPr>
            <p:cNvPr id="6151" name="Line 10"/>
            <p:cNvSpPr>
              <a:spLocks noChangeShapeType="1"/>
            </p:cNvSpPr>
            <p:nvPr/>
          </p:nvSpPr>
          <p:spPr bwMode="auto">
            <a:xfrm>
              <a:off x="3431" y="808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2" name="Line 11"/>
            <p:cNvSpPr>
              <a:spLocks noChangeShapeType="1"/>
            </p:cNvSpPr>
            <p:nvPr/>
          </p:nvSpPr>
          <p:spPr bwMode="auto">
            <a:xfrm>
              <a:off x="2728" y="808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3" name="Line 12"/>
            <p:cNvSpPr>
              <a:spLocks noChangeShapeType="1"/>
            </p:cNvSpPr>
            <p:nvPr/>
          </p:nvSpPr>
          <p:spPr bwMode="auto">
            <a:xfrm>
              <a:off x="4100" y="801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4" name="Line 13"/>
            <p:cNvSpPr>
              <a:spLocks noChangeShapeType="1"/>
            </p:cNvSpPr>
            <p:nvPr/>
          </p:nvSpPr>
          <p:spPr bwMode="auto">
            <a:xfrm>
              <a:off x="3090" y="808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9887" name="AutoShape 15"/>
          <p:cNvSpPr>
            <a:spLocks noChangeArrowheads="1"/>
          </p:cNvSpPr>
          <p:nvPr/>
        </p:nvSpPr>
        <p:spPr bwMode="auto">
          <a:xfrm>
            <a:off x="873125" y="4187825"/>
            <a:ext cx="7646988" cy="2568575"/>
          </a:xfrm>
          <a:prstGeom prst="irregularSeal2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b="1">
                <a:solidFill>
                  <a:srgbClr val="FF0000"/>
                </a:solidFill>
                <a:latin typeface="Arial Narrow" pitchFamily="34" charset="0"/>
              </a:rPr>
              <a:t>Remember, however, that we are dealing with complex Maths here!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Revision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04"/>
          <p:cNvSpPr txBox="1">
            <a:spLocks noChangeArrowheads="1"/>
          </p:cNvSpPr>
          <p:nvPr/>
        </p:nvSpPr>
        <p:spPr bwMode="auto">
          <a:xfrm>
            <a:off x="1574800" y="2095500"/>
            <a:ext cx="240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/>
          </a:p>
        </p:txBody>
      </p:sp>
      <p:grpSp>
        <p:nvGrpSpPr>
          <p:cNvPr id="7171" name="Group 310"/>
          <p:cNvGrpSpPr>
            <a:grpSpLocks/>
          </p:cNvGrpSpPr>
          <p:nvPr/>
        </p:nvGrpSpPr>
        <p:grpSpPr bwMode="auto">
          <a:xfrm>
            <a:off x="1901031" y="2806770"/>
            <a:ext cx="5972175" cy="3195638"/>
            <a:chOff x="1215" y="1508"/>
            <a:chExt cx="3762" cy="2013"/>
          </a:xfrm>
        </p:grpSpPr>
        <p:grpSp>
          <p:nvGrpSpPr>
            <p:cNvPr id="7180" name="Group 246"/>
            <p:cNvGrpSpPr>
              <a:grpSpLocks/>
            </p:cNvGrpSpPr>
            <p:nvPr/>
          </p:nvGrpSpPr>
          <p:grpSpPr bwMode="auto">
            <a:xfrm>
              <a:off x="3269" y="2689"/>
              <a:ext cx="169" cy="832"/>
              <a:chOff x="3863" y="2394"/>
              <a:chExt cx="382" cy="2280"/>
            </a:xfrm>
          </p:grpSpPr>
          <p:grpSp>
            <p:nvGrpSpPr>
              <p:cNvPr id="7207" name="Group 247"/>
              <p:cNvGrpSpPr>
                <a:grpSpLocks/>
              </p:cNvGrpSpPr>
              <p:nvPr/>
            </p:nvGrpSpPr>
            <p:grpSpPr bwMode="auto">
              <a:xfrm>
                <a:off x="3863" y="3534"/>
                <a:ext cx="369" cy="912"/>
                <a:chOff x="3293" y="5417"/>
                <a:chExt cx="369" cy="912"/>
              </a:xfrm>
            </p:grpSpPr>
            <p:sp>
              <p:nvSpPr>
                <p:cNvPr id="7213" name="Arc 248"/>
                <p:cNvSpPr>
                  <a:spLocks/>
                </p:cNvSpPr>
                <p:nvPr/>
              </p:nvSpPr>
              <p:spPr bwMode="auto">
                <a:xfrm>
                  <a:off x="3293" y="5417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14" name="Arc 249"/>
                <p:cNvSpPr>
                  <a:spLocks/>
                </p:cNvSpPr>
                <p:nvPr/>
              </p:nvSpPr>
              <p:spPr bwMode="auto">
                <a:xfrm>
                  <a:off x="3306" y="5873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7208" name="Group 250"/>
              <p:cNvGrpSpPr>
                <a:grpSpLocks/>
              </p:cNvGrpSpPr>
              <p:nvPr/>
            </p:nvGrpSpPr>
            <p:grpSpPr bwMode="auto">
              <a:xfrm>
                <a:off x="3876" y="2622"/>
                <a:ext cx="369" cy="912"/>
                <a:chOff x="3293" y="5417"/>
                <a:chExt cx="369" cy="912"/>
              </a:xfrm>
            </p:grpSpPr>
            <p:sp>
              <p:nvSpPr>
                <p:cNvPr id="7211" name="Arc 251"/>
                <p:cNvSpPr>
                  <a:spLocks/>
                </p:cNvSpPr>
                <p:nvPr/>
              </p:nvSpPr>
              <p:spPr bwMode="auto">
                <a:xfrm>
                  <a:off x="3293" y="5417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12" name="Arc 252"/>
                <p:cNvSpPr>
                  <a:spLocks/>
                </p:cNvSpPr>
                <p:nvPr/>
              </p:nvSpPr>
              <p:spPr bwMode="auto">
                <a:xfrm>
                  <a:off x="3306" y="5873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7209" name="Line 253"/>
              <p:cNvSpPr>
                <a:spLocks noChangeShapeType="1"/>
              </p:cNvSpPr>
              <p:nvPr/>
            </p:nvSpPr>
            <p:spPr bwMode="auto">
              <a:xfrm>
                <a:off x="3889" y="4446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210" name="Line 254"/>
              <p:cNvSpPr>
                <a:spLocks noChangeShapeType="1"/>
              </p:cNvSpPr>
              <p:nvPr/>
            </p:nvSpPr>
            <p:spPr bwMode="auto">
              <a:xfrm flipH="1">
                <a:off x="3876" y="239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7181" name="Group 255"/>
            <p:cNvGrpSpPr>
              <a:grpSpLocks/>
            </p:cNvGrpSpPr>
            <p:nvPr/>
          </p:nvGrpSpPr>
          <p:grpSpPr bwMode="auto">
            <a:xfrm rot="-5400000">
              <a:off x="2788" y="2055"/>
              <a:ext cx="935" cy="354"/>
              <a:chOff x="8550" y="1596"/>
              <a:chExt cx="2565" cy="798"/>
            </a:xfrm>
          </p:grpSpPr>
          <p:grpSp>
            <p:nvGrpSpPr>
              <p:cNvPr id="7199" name="Group 256"/>
              <p:cNvGrpSpPr>
                <a:grpSpLocks/>
              </p:cNvGrpSpPr>
              <p:nvPr/>
            </p:nvGrpSpPr>
            <p:grpSpPr bwMode="auto">
              <a:xfrm>
                <a:off x="8550" y="1596"/>
                <a:ext cx="2223" cy="798"/>
                <a:chOff x="9576" y="2907"/>
                <a:chExt cx="2223" cy="798"/>
              </a:xfrm>
            </p:grpSpPr>
            <p:sp>
              <p:nvSpPr>
                <p:cNvPr id="7201" name="Line 257"/>
                <p:cNvSpPr>
                  <a:spLocks noChangeShapeType="1"/>
                </p:cNvSpPr>
                <p:nvPr/>
              </p:nvSpPr>
              <p:spPr bwMode="auto">
                <a:xfrm>
                  <a:off x="9576" y="3363"/>
                  <a:ext cx="399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02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9975" y="2907"/>
                  <a:ext cx="228" cy="4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03" name="Line 259"/>
                <p:cNvSpPr>
                  <a:spLocks noChangeShapeType="1"/>
                </p:cNvSpPr>
                <p:nvPr/>
              </p:nvSpPr>
              <p:spPr bwMode="auto">
                <a:xfrm>
                  <a:off x="10203" y="2907"/>
                  <a:ext cx="456" cy="79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04" name="Line 260"/>
                <p:cNvSpPr>
                  <a:spLocks noChangeShapeType="1"/>
                </p:cNvSpPr>
                <p:nvPr/>
              </p:nvSpPr>
              <p:spPr bwMode="auto">
                <a:xfrm flipV="1">
                  <a:off x="10659" y="2907"/>
                  <a:ext cx="456" cy="79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05" name="Line 261"/>
                <p:cNvSpPr>
                  <a:spLocks noChangeShapeType="1"/>
                </p:cNvSpPr>
                <p:nvPr/>
              </p:nvSpPr>
              <p:spPr bwMode="auto">
                <a:xfrm>
                  <a:off x="11115" y="2907"/>
                  <a:ext cx="456" cy="79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206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11571" y="3249"/>
                  <a:ext cx="228" cy="4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7200" name="Line 263"/>
              <p:cNvSpPr>
                <a:spLocks noChangeShapeType="1"/>
              </p:cNvSpPr>
              <p:nvPr/>
            </p:nvSpPr>
            <p:spPr bwMode="auto">
              <a:xfrm>
                <a:off x="10773" y="1938"/>
                <a:ext cx="34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182" name="Line 264"/>
            <p:cNvSpPr>
              <a:spLocks noChangeShapeType="1"/>
            </p:cNvSpPr>
            <p:nvPr/>
          </p:nvSpPr>
          <p:spPr bwMode="auto">
            <a:xfrm>
              <a:off x="1393" y="1753"/>
              <a:ext cx="185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3" name="Line 265"/>
            <p:cNvSpPr>
              <a:spLocks noChangeShapeType="1"/>
            </p:cNvSpPr>
            <p:nvPr/>
          </p:nvSpPr>
          <p:spPr bwMode="auto">
            <a:xfrm>
              <a:off x="1393" y="3521"/>
              <a:ext cx="188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4" name="Line 266"/>
            <p:cNvSpPr>
              <a:spLocks noChangeShapeType="1"/>
            </p:cNvSpPr>
            <p:nvPr/>
          </p:nvSpPr>
          <p:spPr bwMode="auto">
            <a:xfrm>
              <a:off x="1393" y="1753"/>
              <a:ext cx="0" cy="7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5" name="Line 267"/>
            <p:cNvSpPr>
              <a:spLocks noChangeShapeType="1"/>
            </p:cNvSpPr>
            <p:nvPr/>
          </p:nvSpPr>
          <p:spPr bwMode="auto">
            <a:xfrm>
              <a:off x="1393" y="2772"/>
              <a:ext cx="0" cy="7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6" name="Oval 268"/>
            <p:cNvSpPr>
              <a:spLocks noChangeArrowheads="1"/>
            </p:cNvSpPr>
            <p:nvPr/>
          </p:nvSpPr>
          <p:spPr bwMode="auto">
            <a:xfrm>
              <a:off x="1215" y="2460"/>
              <a:ext cx="355" cy="31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7" name="Freeform 269"/>
            <p:cNvSpPr>
              <a:spLocks/>
            </p:cNvSpPr>
            <p:nvPr/>
          </p:nvSpPr>
          <p:spPr bwMode="auto">
            <a:xfrm>
              <a:off x="1266" y="2543"/>
              <a:ext cx="229" cy="125"/>
            </a:xfrm>
            <a:custGeom>
              <a:avLst/>
              <a:gdLst>
                <a:gd name="T0" fmla="*/ 0 w 684"/>
                <a:gd name="T1" fmla="*/ 4 h 531"/>
                <a:gd name="T2" fmla="*/ 6 w 684"/>
                <a:gd name="T3" fmla="*/ 0 h 531"/>
                <a:gd name="T4" fmla="*/ 15 w 684"/>
                <a:gd name="T5" fmla="*/ 5 h 531"/>
                <a:gd name="T6" fmla="*/ 21 w 684"/>
                <a:gd name="T7" fmla="*/ 7 h 531"/>
                <a:gd name="T8" fmla="*/ 26 w 684"/>
                <a:gd name="T9" fmla="*/ 4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4" h="531">
                  <a:moveTo>
                    <a:pt x="0" y="294"/>
                  </a:moveTo>
                  <a:cubicBezTo>
                    <a:pt x="52" y="147"/>
                    <a:pt x="105" y="0"/>
                    <a:pt x="171" y="9"/>
                  </a:cubicBezTo>
                  <a:cubicBezTo>
                    <a:pt x="237" y="18"/>
                    <a:pt x="333" y="266"/>
                    <a:pt x="399" y="351"/>
                  </a:cubicBezTo>
                  <a:cubicBezTo>
                    <a:pt x="465" y="436"/>
                    <a:pt x="523" y="531"/>
                    <a:pt x="570" y="522"/>
                  </a:cubicBezTo>
                  <a:cubicBezTo>
                    <a:pt x="617" y="513"/>
                    <a:pt x="656" y="341"/>
                    <a:pt x="684" y="294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8" name="Line 270"/>
            <p:cNvSpPr>
              <a:spLocks noChangeShapeType="1"/>
            </p:cNvSpPr>
            <p:nvPr/>
          </p:nvSpPr>
          <p:spPr bwMode="auto">
            <a:xfrm>
              <a:off x="1918" y="1752"/>
              <a:ext cx="591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89" name="Line 271"/>
            <p:cNvSpPr>
              <a:spLocks noChangeShapeType="1"/>
            </p:cNvSpPr>
            <p:nvPr/>
          </p:nvSpPr>
          <p:spPr bwMode="auto">
            <a:xfrm>
              <a:off x="2584" y="2668"/>
              <a:ext cx="2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90" name="Line 272"/>
            <p:cNvSpPr>
              <a:spLocks noChangeShapeType="1"/>
            </p:cNvSpPr>
            <p:nvPr/>
          </p:nvSpPr>
          <p:spPr bwMode="auto">
            <a:xfrm flipV="1">
              <a:off x="2711" y="1753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91" name="Line 273"/>
            <p:cNvSpPr>
              <a:spLocks noChangeShapeType="1"/>
            </p:cNvSpPr>
            <p:nvPr/>
          </p:nvSpPr>
          <p:spPr bwMode="auto">
            <a:xfrm>
              <a:off x="2711" y="2440"/>
              <a:ext cx="0" cy="2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92" name="Line 274"/>
            <p:cNvSpPr>
              <a:spLocks noChangeShapeType="1"/>
            </p:cNvSpPr>
            <p:nvPr/>
          </p:nvSpPr>
          <p:spPr bwMode="auto">
            <a:xfrm flipV="1">
              <a:off x="2711" y="2668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93" name="Line 275"/>
            <p:cNvSpPr>
              <a:spLocks noChangeShapeType="1"/>
            </p:cNvSpPr>
            <p:nvPr/>
          </p:nvSpPr>
          <p:spPr bwMode="auto">
            <a:xfrm>
              <a:off x="2711" y="3292"/>
              <a:ext cx="0" cy="2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194" name="Text Box 277"/>
            <p:cNvSpPr txBox="1">
              <a:spLocks noChangeArrowheads="1"/>
            </p:cNvSpPr>
            <p:nvPr/>
          </p:nvSpPr>
          <p:spPr bwMode="auto">
            <a:xfrm>
              <a:off x="2143" y="1508"/>
              <a:ext cx="27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I</a:t>
              </a:r>
            </a:p>
          </p:txBody>
        </p:sp>
        <p:sp>
          <p:nvSpPr>
            <p:cNvPr id="7195" name="Text Box 278"/>
            <p:cNvSpPr txBox="1">
              <a:spLocks noChangeArrowheads="1"/>
            </p:cNvSpPr>
            <p:nvPr/>
          </p:nvSpPr>
          <p:spPr bwMode="auto">
            <a:xfrm>
              <a:off x="2509" y="2149"/>
              <a:ext cx="37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V</a:t>
              </a:r>
              <a:r>
                <a:rPr lang="en-US" b="1" baseline="-25000"/>
                <a:t>R</a:t>
              </a:r>
            </a:p>
          </p:txBody>
        </p:sp>
        <p:sp>
          <p:nvSpPr>
            <p:cNvPr id="7196" name="Text Box 279"/>
            <p:cNvSpPr txBox="1">
              <a:spLocks noChangeArrowheads="1"/>
            </p:cNvSpPr>
            <p:nvPr/>
          </p:nvSpPr>
          <p:spPr bwMode="auto">
            <a:xfrm>
              <a:off x="2559" y="3001"/>
              <a:ext cx="38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V</a:t>
              </a:r>
              <a:r>
                <a:rPr lang="en-US" b="1" baseline="-25000"/>
                <a:t>L</a:t>
              </a:r>
            </a:p>
          </p:txBody>
        </p:sp>
        <p:sp>
          <p:nvSpPr>
            <p:cNvPr id="7197" name="Text Box 280"/>
            <p:cNvSpPr txBox="1">
              <a:spLocks noChangeArrowheads="1"/>
            </p:cNvSpPr>
            <p:nvPr/>
          </p:nvSpPr>
          <p:spPr bwMode="auto">
            <a:xfrm>
              <a:off x="3521" y="2065"/>
              <a:ext cx="2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R</a:t>
              </a:r>
            </a:p>
          </p:txBody>
        </p:sp>
        <p:sp>
          <p:nvSpPr>
            <p:cNvPr id="7198" name="Text Box 281"/>
            <p:cNvSpPr txBox="1">
              <a:spLocks noChangeArrowheads="1"/>
            </p:cNvSpPr>
            <p:nvPr/>
          </p:nvSpPr>
          <p:spPr bwMode="auto">
            <a:xfrm>
              <a:off x="3624" y="2960"/>
              <a:ext cx="13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dirty="0" err="1"/>
                <a:t>jX</a:t>
              </a:r>
              <a:r>
                <a:rPr lang="en-US" b="1" baseline="-25000" dirty="0" err="1"/>
                <a:t>L</a:t>
              </a:r>
              <a:r>
                <a:rPr lang="en-US" b="1" dirty="0"/>
                <a:t> = j</a:t>
              </a:r>
              <a:r>
                <a:rPr lang="en-US" b="1" dirty="0">
                  <a:sym typeface="Symbol" pitchFamily="18" charset="2"/>
                </a:rPr>
                <a:t>2</a:t>
              </a:r>
              <a:r>
                <a:rPr lang="el-GR" b="1" dirty="0">
                  <a:cs typeface="Times New Roman" pitchFamily="18" charset="0"/>
                  <a:sym typeface="Symbol" pitchFamily="18" charset="2"/>
                </a:rPr>
                <a:t>π</a:t>
              </a:r>
              <a:r>
                <a:rPr lang="en-GB" b="1" i="1" dirty="0"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b="1" dirty="0"/>
                <a:t>L</a:t>
              </a:r>
            </a:p>
          </p:txBody>
        </p:sp>
      </p:grpSp>
      <p:sp>
        <p:nvSpPr>
          <p:cNvPr id="7172" name="Line 288"/>
          <p:cNvSpPr>
            <a:spLocks noChangeShapeType="1"/>
          </p:cNvSpPr>
          <p:nvPr/>
        </p:nvSpPr>
        <p:spPr bwMode="auto">
          <a:xfrm>
            <a:off x="3429793" y="2852808"/>
            <a:ext cx="211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73" name="Line 289"/>
          <p:cNvSpPr>
            <a:spLocks noChangeShapeType="1"/>
          </p:cNvSpPr>
          <p:nvPr/>
        </p:nvSpPr>
        <p:spPr bwMode="auto">
          <a:xfrm>
            <a:off x="4037806" y="3865633"/>
            <a:ext cx="211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174" name="Line 290"/>
          <p:cNvSpPr>
            <a:spLocks noChangeShapeType="1"/>
          </p:cNvSpPr>
          <p:nvPr/>
        </p:nvSpPr>
        <p:spPr bwMode="auto">
          <a:xfrm>
            <a:off x="4125118" y="5243583"/>
            <a:ext cx="211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175" name="Group 309"/>
          <p:cNvGrpSpPr>
            <a:grpSpLocks/>
          </p:cNvGrpSpPr>
          <p:nvPr/>
        </p:nvGrpSpPr>
        <p:grpSpPr bwMode="auto">
          <a:xfrm>
            <a:off x="1358106" y="4418083"/>
            <a:ext cx="620712" cy="330200"/>
            <a:chOff x="697" y="2523"/>
            <a:chExt cx="391" cy="208"/>
          </a:xfrm>
        </p:grpSpPr>
        <p:sp>
          <p:nvSpPr>
            <p:cNvPr id="7178" name="Text Box 276"/>
            <p:cNvSpPr txBox="1">
              <a:spLocks noChangeArrowheads="1"/>
            </p:cNvSpPr>
            <p:nvPr/>
          </p:nvSpPr>
          <p:spPr bwMode="auto">
            <a:xfrm>
              <a:off x="697" y="2523"/>
              <a:ext cx="39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V</a:t>
              </a:r>
              <a:r>
                <a:rPr lang="en-US" b="1" baseline="-25000"/>
                <a:t>S</a:t>
              </a:r>
            </a:p>
          </p:txBody>
        </p:sp>
        <p:sp>
          <p:nvSpPr>
            <p:cNvPr id="7179" name="Line 291"/>
            <p:cNvSpPr>
              <a:spLocks noChangeShapeType="1"/>
            </p:cNvSpPr>
            <p:nvPr/>
          </p:nvSpPr>
          <p:spPr bwMode="auto">
            <a:xfrm>
              <a:off x="754" y="2557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177" name="Rectangle 308"/>
          <p:cNvSpPr>
            <a:spLocks noChangeArrowheads="1"/>
          </p:cNvSpPr>
          <p:nvPr/>
        </p:nvSpPr>
        <p:spPr bwMode="auto">
          <a:xfrm>
            <a:off x="522288" y="1367430"/>
            <a:ext cx="828018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800" b="1" dirty="0"/>
              <a:t>Impedance of Series RL Circuit</a:t>
            </a:r>
            <a:endParaRPr lang="en-GB" sz="2800" dirty="0"/>
          </a:p>
          <a:p>
            <a:r>
              <a:rPr lang="en-GB" sz="2800" dirty="0"/>
              <a:t>The total </a:t>
            </a:r>
            <a:r>
              <a:rPr lang="en-GB" sz="2800" dirty="0">
                <a:solidFill>
                  <a:srgbClr val="0000FF"/>
                </a:solidFill>
              </a:rPr>
              <a:t>impedance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of the series RL circuit shown is the sum of the impedance of the resistor and that of the inductor.</a:t>
            </a: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16-1 Analysis of Series RL Circuits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6"/>
          <p:cNvSpPr txBox="1">
            <a:spLocks noChangeArrowheads="1"/>
          </p:cNvSpPr>
          <p:nvPr/>
        </p:nvSpPr>
        <p:spPr bwMode="auto">
          <a:xfrm>
            <a:off x="5626100" y="12414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/>
          </a:p>
        </p:txBody>
      </p:sp>
      <p:sp>
        <p:nvSpPr>
          <p:cNvPr id="8195" name="Text Box 49"/>
          <p:cNvSpPr txBox="1">
            <a:spLocks noChangeArrowheads="1"/>
          </p:cNvSpPr>
          <p:nvPr/>
        </p:nvSpPr>
        <p:spPr bwMode="auto">
          <a:xfrm>
            <a:off x="1358900" y="169862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8197" name="Object 53"/>
          <p:cNvGraphicFramePr>
            <a:graphicFrameLocks noChangeAspect="1"/>
          </p:cNvGraphicFramePr>
          <p:nvPr/>
        </p:nvGraphicFramePr>
        <p:xfrm>
          <a:off x="881063" y="1358900"/>
          <a:ext cx="57070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1676400" imgH="228600" progId="Equation.3">
                  <p:embed/>
                </p:oleObj>
              </mc:Choice>
              <mc:Fallback>
                <p:oleObj name="Equation" r:id="rId3" imgW="167640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358900"/>
                        <a:ext cx="5707062" cy="7556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87" name="Group 75"/>
          <p:cNvGrpSpPr>
            <a:grpSpLocks/>
          </p:cNvGrpSpPr>
          <p:nvPr/>
        </p:nvGrpSpPr>
        <p:grpSpPr bwMode="auto">
          <a:xfrm>
            <a:off x="715963" y="4824413"/>
            <a:ext cx="7747000" cy="1657350"/>
            <a:chOff x="451" y="3039"/>
            <a:chExt cx="4880" cy="1044"/>
          </a:xfrm>
        </p:grpSpPr>
        <p:grpSp>
          <p:nvGrpSpPr>
            <p:cNvPr id="8205" name="Group 66"/>
            <p:cNvGrpSpPr>
              <a:grpSpLocks/>
            </p:cNvGrpSpPr>
            <p:nvPr/>
          </p:nvGrpSpPr>
          <p:grpSpPr bwMode="auto">
            <a:xfrm>
              <a:off x="460" y="3039"/>
              <a:ext cx="4348" cy="373"/>
              <a:chOff x="460" y="3166"/>
              <a:chExt cx="4348" cy="373"/>
            </a:xfrm>
          </p:grpSpPr>
          <p:sp>
            <p:nvSpPr>
              <p:cNvPr id="8209" name="Text Box 67"/>
              <p:cNvSpPr txBox="1">
                <a:spLocks noChangeArrowheads="1"/>
              </p:cNvSpPr>
              <p:nvPr/>
            </p:nvSpPr>
            <p:spPr bwMode="auto">
              <a:xfrm>
                <a:off x="460" y="3168"/>
                <a:ext cx="43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GB" dirty="0"/>
                  <a:t> Real part of             is contributed by resistors.</a:t>
                </a:r>
              </a:p>
            </p:txBody>
          </p:sp>
          <p:graphicFrame>
            <p:nvGraphicFramePr>
              <p:cNvPr id="8210" name="Object 68"/>
              <p:cNvGraphicFramePr>
                <a:graphicFrameLocks noChangeAspect="1"/>
              </p:cNvGraphicFramePr>
              <p:nvPr/>
            </p:nvGraphicFramePr>
            <p:xfrm>
              <a:off x="1672" y="3166"/>
              <a:ext cx="334" cy="3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3" name="Equation" r:id="rId5" imgW="190417" imgH="253890" progId="Equation.3">
                      <p:embed/>
                    </p:oleObj>
                  </mc:Choice>
                  <mc:Fallback>
                    <p:oleObj name="Equation" r:id="rId5" imgW="190417" imgH="25389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2" y="3166"/>
                            <a:ext cx="334" cy="373"/>
                          </a:xfrm>
                          <a:prstGeom prst="rect">
                            <a:avLst/>
                          </a:prstGeom>
                          <a:solidFill>
                            <a:srgbClr val="FFFF66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6" name="Group 69"/>
            <p:cNvGrpSpPr>
              <a:grpSpLocks/>
            </p:cNvGrpSpPr>
            <p:nvPr/>
          </p:nvGrpSpPr>
          <p:grpSpPr bwMode="auto">
            <a:xfrm>
              <a:off x="451" y="3709"/>
              <a:ext cx="4880" cy="374"/>
              <a:chOff x="440" y="3693"/>
              <a:chExt cx="4880" cy="374"/>
            </a:xfrm>
          </p:grpSpPr>
          <p:sp>
            <p:nvSpPr>
              <p:cNvPr id="8207" name="Text Box 70"/>
              <p:cNvSpPr txBox="1">
                <a:spLocks noChangeArrowheads="1"/>
              </p:cNvSpPr>
              <p:nvPr/>
            </p:nvSpPr>
            <p:spPr bwMode="auto">
              <a:xfrm>
                <a:off x="440" y="3712"/>
                <a:ext cx="48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GB"/>
                  <a:t> Imaginary part of           is contributed by inductors.</a:t>
                </a:r>
              </a:p>
            </p:txBody>
          </p:sp>
          <p:graphicFrame>
            <p:nvGraphicFramePr>
              <p:cNvPr id="8208" name="Object 71"/>
              <p:cNvGraphicFramePr>
                <a:graphicFrameLocks noChangeAspect="1"/>
              </p:cNvGraphicFramePr>
              <p:nvPr/>
            </p:nvGraphicFramePr>
            <p:xfrm>
              <a:off x="2081" y="3693"/>
              <a:ext cx="309" cy="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4" name="Equation" r:id="rId7" imgW="190417" imgH="253890" progId="Equation.3">
                      <p:embed/>
                    </p:oleObj>
                  </mc:Choice>
                  <mc:Fallback>
                    <p:oleObj name="Equation" r:id="rId7" imgW="190417" imgH="25389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1" y="3693"/>
                            <a:ext cx="309" cy="374"/>
                          </a:xfrm>
                          <a:prstGeom prst="rect">
                            <a:avLst/>
                          </a:prstGeom>
                          <a:solidFill>
                            <a:srgbClr val="FFFF66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386" name="Group 74"/>
          <p:cNvGrpSpPr>
            <a:grpSpLocks/>
          </p:cNvGrpSpPr>
          <p:nvPr/>
        </p:nvGrpSpPr>
        <p:grpSpPr bwMode="auto">
          <a:xfrm>
            <a:off x="746125" y="2484438"/>
            <a:ext cx="6905625" cy="1779587"/>
            <a:chOff x="470" y="1565"/>
            <a:chExt cx="4350" cy="1121"/>
          </a:xfrm>
        </p:grpSpPr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856" y="1920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752" y="1776"/>
              <a:ext cx="2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Char char="•"/>
              </a:pPr>
              <a:endParaRPr lang="en-US"/>
            </a:p>
          </p:txBody>
        </p:sp>
        <p:graphicFrame>
          <p:nvGraphicFramePr>
            <p:cNvPr id="8203" name="Object 13"/>
            <p:cNvGraphicFramePr>
              <a:graphicFrameLocks noChangeAspect="1"/>
            </p:cNvGraphicFramePr>
            <p:nvPr/>
          </p:nvGraphicFramePr>
          <p:xfrm>
            <a:off x="470" y="2018"/>
            <a:ext cx="4350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5" name="Equation" r:id="rId8" imgW="2590800" imgH="393700" progId="Equation.3">
                    <p:embed/>
                  </p:oleObj>
                </mc:Choice>
                <mc:Fallback>
                  <p:oleObj name="Equation" r:id="rId8" imgW="25908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018"/>
                          <a:ext cx="4350" cy="668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Rectangle 73"/>
            <p:cNvSpPr>
              <a:spLocks noChangeArrowheads="1"/>
            </p:cNvSpPr>
            <p:nvPr/>
          </p:nvSpPr>
          <p:spPr bwMode="auto">
            <a:xfrm>
              <a:off x="499" y="1565"/>
              <a:ext cx="1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In Polar form, this is:</a:t>
              </a:r>
              <a:endParaRPr lang="en-GB" dirty="0"/>
            </a:p>
          </p:txBody>
        </p:sp>
      </p:grp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Impedance of Series RL Circuit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1292225" y="4911725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 i="1" u="sng"/>
              <a:t>OR </a:t>
            </a:r>
          </a:p>
        </p:txBody>
      </p: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901246" y="4265612"/>
            <a:ext cx="3443288" cy="354013"/>
            <a:chOff x="584" y="2422"/>
            <a:chExt cx="2169" cy="223"/>
          </a:xfrm>
        </p:grpSpPr>
        <p:sp>
          <p:nvSpPr>
            <p:cNvPr id="9244" name="Line 23"/>
            <p:cNvSpPr>
              <a:spLocks noChangeShapeType="1"/>
            </p:cNvSpPr>
            <p:nvPr/>
          </p:nvSpPr>
          <p:spPr bwMode="auto">
            <a:xfrm flipV="1">
              <a:off x="584" y="2529"/>
              <a:ext cx="1838" cy="5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45" name="Text Box 25"/>
            <p:cNvSpPr txBox="1">
              <a:spLocks noChangeArrowheads="1"/>
            </p:cNvSpPr>
            <p:nvPr/>
          </p:nvSpPr>
          <p:spPr bwMode="auto">
            <a:xfrm>
              <a:off x="2423" y="2422"/>
              <a:ext cx="33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A50021"/>
                  </a:solidFill>
                </a:rPr>
                <a:t>R</a:t>
              </a:r>
            </a:p>
          </p:txBody>
        </p:sp>
      </p:grpSp>
      <p:grpSp>
        <p:nvGrpSpPr>
          <p:cNvPr id="14418" name="Group 82"/>
          <p:cNvGrpSpPr>
            <a:grpSpLocks/>
          </p:cNvGrpSpPr>
          <p:nvPr/>
        </p:nvGrpSpPr>
        <p:grpSpPr bwMode="auto">
          <a:xfrm>
            <a:off x="699634" y="2497137"/>
            <a:ext cx="785812" cy="1946275"/>
            <a:chOff x="457" y="1308"/>
            <a:chExt cx="495" cy="1226"/>
          </a:xfrm>
        </p:grpSpPr>
        <p:sp>
          <p:nvSpPr>
            <p:cNvPr id="9242" name="Line 22"/>
            <p:cNvSpPr>
              <a:spLocks noChangeShapeType="1"/>
            </p:cNvSpPr>
            <p:nvPr/>
          </p:nvSpPr>
          <p:spPr bwMode="auto">
            <a:xfrm flipH="1" flipV="1">
              <a:off x="584" y="1573"/>
              <a:ext cx="0" cy="961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43" name="Text Box 26"/>
            <p:cNvSpPr txBox="1">
              <a:spLocks noChangeArrowheads="1"/>
            </p:cNvSpPr>
            <p:nvPr/>
          </p:nvSpPr>
          <p:spPr bwMode="auto">
            <a:xfrm>
              <a:off x="457" y="1308"/>
              <a:ext cx="495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jX</a:t>
              </a:r>
              <a:r>
                <a:rPr lang="en-US" baseline="-25000">
                  <a:solidFill>
                    <a:schemeClr val="accent2"/>
                  </a:solidFill>
                </a:rPr>
                <a:t>L</a:t>
              </a:r>
            </a:p>
          </p:txBody>
        </p:sp>
      </p:grpSp>
      <p:sp>
        <p:nvSpPr>
          <p:cNvPr id="14367" name="Line 31"/>
          <p:cNvSpPr>
            <a:spLocks noChangeShapeType="1"/>
          </p:cNvSpPr>
          <p:nvPr/>
        </p:nvSpPr>
        <p:spPr bwMode="auto">
          <a:xfrm flipV="1">
            <a:off x="945696" y="2994025"/>
            <a:ext cx="2765425" cy="14493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4415" name="Group 79"/>
          <p:cNvGrpSpPr>
            <a:grpSpLocks/>
          </p:cNvGrpSpPr>
          <p:nvPr/>
        </p:nvGrpSpPr>
        <p:grpSpPr bwMode="auto">
          <a:xfrm>
            <a:off x="3736521" y="2842418"/>
            <a:ext cx="520700" cy="407988"/>
            <a:chOff x="3166" y="1699"/>
            <a:chExt cx="364" cy="268"/>
          </a:xfrm>
        </p:grpSpPr>
        <p:sp>
          <p:nvSpPr>
            <p:cNvPr id="9240" name="Text Box 27"/>
            <p:cNvSpPr txBox="1">
              <a:spLocks noChangeArrowheads="1"/>
            </p:cNvSpPr>
            <p:nvPr/>
          </p:nvSpPr>
          <p:spPr bwMode="auto">
            <a:xfrm>
              <a:off x="3166" y="1699"/>
              <a:ext cx="36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Z</a:t>
              </a:r>
            </a:p>
          </p:txBody>
        </p:sp>
        <p:sp>
          <p:nvSpPr>
            <p:cNvPr id="9241" name="Line 62"/>
            <p:cNvSpPr>
              <a:spLocks noChangeShapeType="1"/>
            </p:cNvSpPr>
            <p:nvPr/>
          </p:nvSpPr>
          <p:spPr bwMode="auto">
            <a:xfrm flipV="1">
              <a:off x="3226" y="1699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4419" name="Group 83"/>
          <p:cNvGrpSpPr>
            <a:grpSpLocks/>
          </p:cNvGrpSpPr>
          <p:nvPr/>
        </p:nvGrpSpPr>
        <p:grpSpPr bwMode="auto">
          <a:xfrm>
            <a:off x="1526721" y="4137025"/>
            <a:ext cx="506413" cy="384175"/>
            <a:chOff x="978" y="2341"/>
            <a:chExt cx="319" cy="242"/>
          </a:xfrm>
        </p:grpSpPr>
        <p:sp>
          <p:nvSpPr>
            <p:cNvPr id="9238" name="Text Box 28"/>
            <p:cNvSpPr txBox="1">
              <a:spLocks noChangeArrowheads="1"/>
            </p:cNvSpPr>
            <p:nvPr/>
          </p:nvSpPr>
          <p:spPr bwMode="auto">
            <a:xfrm flipH="1" flipV="1">
              <a:off x="1146" y="2341"/>
              <a:ext cx="151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ym typeface="Symbol" pitchFamily="18" charset="2"/>
                </a:rPr>
                <a:t></a:t>
              </a:r>
              <a:endParaRPr lang="en-US"/>
            </a:p>
          </p:txBody>
        </p:sp>
        <p:sp>
          <p:nvSpPr>
            <p:cNvPr id="9239" name="Freeform 64"/>
            <p:cNvSpPr>
              <a:spLocks/>
            </p:cNvSpPr>
            <p:nvPr/>
          </p:nvSpPr>
          <p:spPr bwMode="auto">
            <a:xfrm rot="810092">
              <a:off x="978" y="2358"/>
              <a:ext cx="89" cy="168"/>
            </a:xfrm>
            <a:custGeom>
              <a:avLst/>
              <a:gdLst>
                <a:gd name="T0" fmla="*/ 0 w 85"/>
                <a:gd name="T1" fmla="*/ 0 h 142"/>
                <a:gd name="T2" fmla="*/ 65 w 85"/>
                <a:gd name="T3" fmla="*/ 47 h 142"/>
                <a:gd name="T4" fmla="*/ 97 w 85"/>
                <a:gd name="T5" fmla="*/ 141 h 142"/>
                <a:gd name="T6" fmla="*/ 65 w 85"/>
                <a:gd name="T7" fmla="*/ 235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" h="142">
                  <a:moveTo>
                    <a:pt x="0" y="0"/>
                  </a:moveTo>
                  <a:cubicBezTo>
                    <a:pt x="21" y="7"/>
                    <a:pt x="42" y="15"/>
                    <a:pt x="56" y="29"/>
                  </a:cubicBezTo>
                  <a:cubicBezTo>
                    <a:pt x="70" y="43"/>
                    <a:pt x="85" y="66"/>
                    <a:pt x="85" y="85"/>
                  </a:cubicBezTo>
                  <a:cubicBezTo>
                    <a:pt x="85" y="104"/>
                    <a:pt x="66" y="128"/>
                    <a:pt x="56" y="142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3671888" y="4059238"/>
            <a:ext cx="4365625" cy="2185987"/>
            <a:chOff x="2313" y="2557"/>
            <a:chExt cx="2750" cy="1377"/>
          </a:xfrm>
        </p:grpSpPr>
        <p:sp>
          <p:nvSpPr>
            <p:cNvPr id="9227" name="Text Box 46"/>
            <p:cNvSpPr txBox="1">
              <a:spLocks noChangeArrowheads="1"/>
            </p:cNvSpPr>
            <p:nvPr/>
          </p:nvSpPr>
          <p:spPr bwMode="auto">
            <a:xfrm>
              <a:off x="3429" y="364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>
                  <a:solidFill>
                    <a:srgbClr val="A50021"/>
                  </a:solidFill>
                </a:rPr>
                <a:t>R</a:t>
              </a:r>
            </a:p>
          </p:txBody>
        </p:sp>
        <p:sp>
          <p:nvSpPr>
            <p:cNvPr id="9228" name="Text Box 47"/>
            <p:cNvSpPr txBox="1">
              <a:spLocks noChangeArrowheads="1"/>
            </p:cNvSpPr>
            <p:nvPr/>
          </p:nvSpPr>
          <p:spPr bwMode="auto">
            <a:xfrm flipV="1">
              <a:off x="2740" y="3403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>
                  <a:sym typeface="Symbol" pitchFamily="18" charset="2"/>
                </a:rPr>
                <a:t></a:t>
              </a:r>
              <a:endParaRPr lang="en-GB"/>
            </a:p>
          </p:txBody>
        </p:sp>
        <p:sp>
          <p:nvSpPr>
            <p:cNvPr id="9229" name="Text Box 48"/>
            <p:cNvSpPr txBox="1">
              <a:spLocks noChangeArrowheads="1"/>
            </p:cNvSpPr>
            <p:nvPr/>
          </p:nvSpPr>
          <p:spPr bwMode="auto">
            <a:xfrm>
              <a:off x="4577" y="2974"/>
              <a:ext cx="4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>
                  <a:solidFill>
                    <a:schemeClr val="accent2"/>
                  </a:solidFill>
                </a:rPr>
                <a:t>jX</a:t>
              </a:r>
              <a:r>
                <a:rPr lang="en-GB" baseline="-25000">
                  <a:solidFill>
                    <a:schemeClr val="accent2"/>
                  </a:solidFill>
                </a:rPr>
                <a:t>L</a:t>
              </a: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9230" name="Text Box 49"/>
            <p:cNvSpPr txBox="1">
              <a:spLocks noChangeArrowheads="1"/>
            </p:cNvSpPr>
            <p:nvPr/>
          </p:nvSpPr>
          <p:spPr bwMode="auto">
            <a:xfrm>
              <a:off x="3255" y="2766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Z</a:t>
              </a:r>
            </a:p>
          </p:txBody>
        </p:sp>
        <p:grpSp>
          <p:nvGrpSpPr>
            <p:cNvPr id="9231" name="Group 75"/>
            <p:cNvGrpSpPr>
              <a:grpSpLocks/>
            </p:cNvGrpSpPr>
            <p:nvPr/>
          </p:nvGrpSpPr>
          <p:grpSpPr bwMode="auto">
            <a:xfrm>
              <a:off x="2313" y="2557"/>
              <a:ext cx="2291" cy="1092"/>
              <a:chOff x="2455" y="2500"/>
              <a:chExt cx="2503" cy="1335"/>
            </a:xfrm>
          </p:grpSpPr>
          <p:grpSp>
            <p:nvGrpSpPr>
              <p:cNvPr id="9232" name="Group 60"/>
              <p:cNvGrpSpPr>
                <a:grpSpLocks/>
              </p:cNvGrpSpPr>
              <p:nvPr/>
            </p:nvGrpSpPr>
            <p:grpSpPr bwMode="auto">
              <a:xfrm>
                <a:off x="2455" y="2500"/>
                <a:ext cx="2503" cy="1335"/>
                <a:chOff x="2030" y="2540"/>
                <a:chExt cx="2503" cy="1335"/>
              </a:xfrm>
            </p:grpSpPr>
            <p:sp>
              <p:nvSpPr>
                <p:cNvPr id="923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030" y="3875"/>
                  <a:ext cx="2503" cy="0"/>
                </a:xfrm>
                <a:prstGeom prst="line">
                  <a:avLst/>
                </a:prstGeom>
                <a:noFill/>
                <a:ln w="57150">
                  <a:solidFill>
                    <a:srgbClr val="A5002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236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533" y="2540"/>
                  <a:ext cx="0" cy="1335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923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030" y="2540"/>
                  <a:ext cx="2503" cy="1335"/>
                </a:xfrm>
                <a:prstGeom prst="line">
                  <a:avLst/>
                </a:prstGeom>
                <a:noFill/>
                <a:ln w="571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9233" name="Line 63"/>
              <p:cNvSpPr>
                <a:spLocks noChangeShapeType="1"/>
              </p:cNvSpPr>
              <p:nvPr/>
            </p:nvSpPr>
            <p:spPr bwMode="auto">
              <a:xfrm>
                <a:off x="3697" y="2784"/>
                <a:ext cx="1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34" name="Freeform 65"/>
              <p:cNvSpPr>
                <a:spLocks/>
              </p:cNvSpPr>
              <p:nvPr/>
            </p:nvSpPr>
            <p:spPr bwMode="auto">
              <a:xfrm rot="810092">
                <a:off x="2880" y="3594"/>
                <a:ext cx="113" cy="224"/>
              </a:xfrm>
              <a:custGeom>
                <a:avLst/>
                <a:gdLst>
                  <a:gd name="T0" fmla="*/ 0 w 85"/>
                  <a:gd name="T1" fmla="*/ 0 h 142"/>
                  <a:gd name="T2" fmla="*/ 130 w 85"/>
                  <a:gd name="T3" fmla="*/ 115 h 142"/>
                  <a:gd name="T4" fmla="*/ 199 w 85"/>
                  <a:gd name="T5" fmla="*/ 333 h 142"/>
                  <a:gd name="T6" fmla="*/ 130 w 85"/>
                  <a:gd name="T7" fmla="*/ 557 h 1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5" h="142">
                    <a:moveTo>
                      <a:pt x="0" y="0"/>
                    </a:moveTo>
                    <a:cubicBezTo>
                      <a:pt x="21" y="7"/>
                      <a:pt x="42" y="15"/>
                      <a:pt x="56" y="29"/>
                    </a:cubicBezTo>
                    <a:cubicBezTo>
                      <a:pt x="70" y="43"/>
                      <a:pt x="85" y="66"/>
                      <a:pt x="85" y="85"/>
                    </a:cubicBezTo>
                    <a:cubicBezTo>
                      <a:pt x="85" y="104"/>
                      <a:pt x="66" y="128"/>
                      <a:pt x="56" y="142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9226" name="Rectangle 78"/>
          <p:cNvSpPr>
            <a:spLocks noChangeArrowheads="1"/>
          </p:cNvSpPr>
          <p:nvPr/>
        </p:nvSpPr>
        <p:spPr bwMode="auto">
          <a:xfrm>
            <a:off x="410993" y="1446131"/>
            <a:ext cx="8148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An Impedance Diagram shows all the impedances in the circuit and can be drawn as </a:t>
            </a:r>
            <a:r>
              <a:rPr lang="en-US" sz="2800" dirty="0" smtClean="0"/>
              <a:t>follows:</a:t>
            </a:r>
            <a:endParaRPr lang="en-GB" sz="2800" dirty="0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Impedance Diagram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1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6" grpId="0"/>
      <p:bldP spid="143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42950" y="5286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sz="2800" b="1"/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939831" y="1473203"/>
            <a:ext cx="7517395" cy="954088"/>
            <a:chOff x="344" y="3214"/>
            <a:chExt cx="5119" cy="601"/>
          </a:xfrm>
        </p:grpSpPr>
        <p:sp>
          <p:nvSpPr>
            <p:cNvPr id="10255" name="Text Box 4"/>
            <p:cNvSpPr txBox="1">
              <a:spLocks noChangeArrowheads="1"/>
            </p:cNvSpPr>
            <p:nvPr/>
          </p:nvSpPr>
          <p:spPr bwMode="auto">
            <a:xfrm>
              <a:off x="344" y="3214"/>
              <a:ext cx="511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432000" indent="-432000" algn="just" eaLnBrk="1" hangingPunct="1">
                <a:spcBef>
                  <a:spcPct val="50000"/>
                </a:spcBef>
                <a:buFont typeface="Wingdings" pitchFamily="2" charset="2"/>
                <a:buChar char="q"/>
              </a:pPr>
              <a:r>
                <a:rPr lang="en-GB" sz="2800" dirty="0">
                  <a:cs typeface="Times New Roman" pitchFamily="18" charset="0"/>
                </a:rPr>
                <a:t>	I is the common electrical quantity in a series circuit.</a:t>
              </a:r>
            </a:p>
          </p:txBody>
        </p:sp>
        <p:sp>
          <p:nvSpPr>
            <p:cNvPr id="10256" name="Line 5"/>
            <p:cNvSpPr>
              <a:spLocks noChangeShapeType="1"/>
            </p:cNvSpPr>
            <p:nvPr/>
          </p:nvSpPr>
          <p:spPr bwMode="auto">
            <a:xfrm>
              <a:off x="668" y="3262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Font typeface="Wingdings" pitchFamily="2" charset="2"/>
                <a:buChar char="q"/>
              </a:pPr>
              <a:endParaRPr lang="en-SG" sz="2800"/>
            </a:p>
          </p:txBody>
        </p:sp>
      </p:grpSp>
      <p:grpSp>
        <p:nvGrpSpPr>
          <p:cNvPr id="10244" name="Group 6"/>
          <p:cNvGrpSpPr>
            <a:grpSpLocks/>
          </p:cNvGrpSpPr>
          <p:nvPr/>
        </p:nvGrpSpPr>
        <p:grpSpPr bwMode="auto">
          <a:xfrm>
            <a:off x="939831" y="2449713"/>
            <a:ext cx="4835990" cy="523875"/>
            <a:chOff x="596" y="3694"/>
            <a:chExt cx="2676" cy="330"/>
          </a:xfrm>
        </p:grpSpPr>
        <p:sp>
          <p:nvSpPr>
            <p:cNvPr id="10253" name="Text Box 7"/>
            <p:cNvSpPr txBox="1">
              <a:spLocks noChangeArrowheads="1"/>
            </p:cNvSpPr>
            <p:nvPr/>
          </p:nvSpPr>
          <p:spPr bwMode="auto">
            <a:xfrm>
              <a:off x="596" y="3694"/>
              <a:ext cx="2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432000" indent="-432000">
                <a:spcBef>
                  <a:spcPct val="50000"/>
                </a:spcBef>
                <a:buFont typeface="Wingdings" pitchFamily="2" charset="2"/>
                <a:buChar char="q"/>
              </a:pPr>
              <a:r>
                <a:rPr lang="en-US" sz="2800" dirty="0"/>
                <a:t>I chosen as reference </a:t>
              </a:r>
              <a:r>
                <a:rPr lang="en-US" sz="2800" dirty="0" err="1"/>
                <a:t>phasor</a:t>
              </a:r>
              <a:endParaRPr lang="en-US" sz="2800" dirty="0"/>
            </a:p>
          </p:txBody>
        </p:sp>
        <p:sp>
          <p:nvSpPr>
            <p:cNvPr id="10254" name="Line 8"/>
            <p:cNvSpPr>
              <a:spLocks noChangeShapeType="1"/>
            </p:cNvSpPr>
            <p:nvPr/>
          </p:nvSpPr>
          <p:spPr bwMode="auto">
            <a:xfrm rot="5254693" flipV="1">
              <a:off x="917" y="3673"/>
              <a:ext cx="1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buFont typeface="Wingdings" pitchFamily="2" charset="2"/>
                <a:buChar char="q"/>
              </a:pPr>
              <a:endParaRPr lang="en-SG" sz="2800" dirty="0"/>
            </a:p>
          </p:txBody>
        </p:sp>
      </p:grp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939831" y="3659414"/>
            <a:ext cx="3465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GB" sz="2800" dirty="0" smtClean="0">
                <a:cs typeface="Times New Roman" pitchFamily="18" charset="0"/>
              </a:rPr>
              <a:t>Supplied </a:t>
            </a:r>
            <a:r>
              <a:rPr lang="en-GB" sz="2800" dirty="0">
                <a:cs typeface="Times New Roman" pitchFamily="18" charset="0"/>
              </a:rPr>
              <a:t>voltage:</a:t>
            </a:r>
            <a:endParaRPr lang="en-GB" sz="2800" baseline="30000" dirty="0">
              <a:cs typeface="Times New Roman" pitchFamily="18" charset="0"/>
            </a:endParaRPr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50035"/>
              </p:ext>
            </p:extLst>
          </p:nvPr>
        </p:nvGraphicFramePr>
        <p:xfrm>
          <a:off x="4572000" y="3555572"/>
          <a:ext cx="203676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3" imgW="825500" imgH="254000" progId="Equation.3">
                  <p:embed/>
                </p:oleObj>
              </mc:Choice>
              <mc:Fallback>
                <p:oleObj name="Equation" r:id="rId3" imgW="8255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55572"/>
                        <a:ext cx="2036762" cy="6270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09" name="Group 21"/>
          <p:cNvGrpSpPr>
            <a:grpSpLocks/>
          </p:cNvGrpSpPr>
          <p:nvPr/>
        </p:nvGrpSpPr>
        <p:grpSpPr bwMode="auto">
          <a:xfrm>
            <a:off x="477497" y="4677950"/>
            <a:ext cx="6631483" cy="633412"/>
            <a:chOff x="551" y="2958"/>
            <a:chExt cx="3224" cy="399"/>
          </a:xfrm>
        </p:grpSpPr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551" y="3002"/>
              <a:ext cx="31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432000" indent="-432000" algn="ctr" eaLnBrk="1" hangingPunct="1">
                <a:spcBef>
                  <a:spcPct val="50000"/>
                </a:spcBef>
                <a:buFont typeface="Wingdings" pitchFamily="2" charset="2"/>
                <a:buChar char="q"/>
              </a:pPr>
              <a:r>
                <a:rPr lang="en-GB" sz="2800" b="1" dirty="0">
                  <a:cs typeface="Times New Roman" pitchFamily="18" charset="0"/>
                  <a:sym typeface="Symbol" pitchFamily="18" charset="2"/>
                </a:rPr>
                <a:t></a:t>
              </a:r>
              <a:r>
                <a:rPr lang="en-GB" sz="2800" dirty="0">
                  <a:cs typeface="Times New Roman" pitchFamily="18" charset="0"/>
                  <a:sym typeface="Symbol" pitchFamily="18" charset="2"/>
                </a:rPr>
                <a:t>  is the phase between           and  </a:t>
              </a:r>
            </a:p>
          </p:txBody>
        </p:sp>
        <p:graphicFrame>
          <p:nvGraphicFramePr>
            <p:cNvPr id="1025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3211397"/>
                </p:ext>
              </p:extLst>
            </p:nvPr>
          </p:nvGraphicFramePr>
          <p:xfrm>
            <a:off x="3418" y="2958"/>
            <a:ext cx="35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4" name="Equation" r:id="rId5" imgW="228501" imgH="253890" progId="Equation.3">
                    <p:embed/>
                  </p:oleObj>
                </mc:Choice>
                <mc:Fallback>
                  <p:oleObj name="Equation" r:id="rId5" imgW="228501" imgH="25389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" y="2958"/>
                          <a:ext cx="357" cy="39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7352485"/>
                </p:ext>
              </p:extLst>
            </p:nvPr>
          </p:nvGraphicFramePr>
          <p:xfrm>
            <a:off x="2704" y="3002"/>
            <a:ext cx="23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5" name="Equation" r:id="rId7" imgW="152334" imgH="228501" progId="Equation.3">
                    <p:embed/>
                  </p:oleObj>
                </mc:Choice>
                <mc:Fallback>
                  <p:oleObj name="Equation" r:id="rId7" imgW="152334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3002"/>
                          <a:ext cx="238" cy="35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917482"/>
              </p:ext>
            </p:extLst>
          </p:nvPr>
        </p:nvGraphicFramePr>
        <p:xfrm>
          <a:off x="5863105" y="2418844"/>
          <a:ext cx="1816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9" imgW="736600" imgH="228600" progId="Equation.3">
                  <p:embed/>
                </p:oleObj>
              </mc:Choice>
              <mc:Fallback>
                <p:oleObj name="Equation" r:id="rId9" imgW="7366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105" y="2418844"/>
                        <a:ext cx="1816100" cy="5635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Voltages and Current in Series RL Circuit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518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Arial Narrow</vt:lpstr>
      <vt:lpstr>Calibri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172</cp:revision>
  <dcterms:created xsi:type="dcterms:W3CDTF">2002-02-06T08:23:53Z</dcterms:created>
  <dcterms:modified xsi:type="dcterms:W3CDTF">2018-03-16T08:56:48Z</dcterms:modified>
</cp:coreProperties>
</file>