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18" r:id="rId2"/>
    <p:sldId id="353" r:id="rId3"/>
    <p:sldId id="331" r:id="rId4"/>
    <p:sldId id="323" r:id="rId5"/>
    <p:sldId id="324" r:id="rId6"/>
    <p:sldId id="333" r:id="rId7"/>
    <p:sldId id="334" r:id="rId8"/>
    <p:sldId id="332" r:id="rId9"/>
    <p:sldId id="335" r:id="rId10"/>
    <p:sldId id="278" r:id="rId11"/>
    <p:sldId id="345" r:id="rId12"/>
    <p:sldId id="307" r:id="rId13"/>
    <p:sldId id="285" r:id="rId14"/>
    <p:sldId id="337" r:id="rId15"/>
    <p:sldId id="286" r:id="rId16"/>
    <p:sldId id="287" r:id="rId17"/>
    <p:sldId id="339" r:id="rId18"/>
    <p:sldId id="349" r:id="rId19"/>
    <p:sldId id="351" r:id="rId20"/>
    <p:sldId id="350" r:id="rId21"/>
    <p:sldId id="354" r:id="rId22"/>
    <p:sldId id="348" r:id="rId23"/>
    <p:sldId id="313" r:id="rId24"/>
    <p:sldId id="315" r:id="rId25"/>
    <p:sldId id="352" r:id="rId26"/>
    <p:sldId id="317" r:id="rId27"/>
  </p:sldIdLst>
  <p:sldSz cx="9144000" cy="6858000" type="screen4x3"/>
  <p:notesSz cx="6781800" cy="9918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66FFCC"/>
    <a:srgbClr val="006600"/>
    <a:srgbClr val="00CC99"/>
    <a:srgbClr val="FF9966"/>
    <a:srgbClr val="FF6600"/>
    <a:srgbClr val="FFFF66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2" autoAdjust="0"/>
    <p:restoredTop sz="93606" autoAdjust="0"/>
  </p:normalViewPr>
  <p:slideViewPr>
    <p:cSldViewPr>
      <p:cViewPr varScale="1">
        <p:scale>
          <a:sx n="64" d="100"/>
          <a:sy n="64" d="100"/>
        </p:scale>
        <p:origin x="1156" y="52"/>
      </p:cViewPr>
      <p:guideLst>
        <p:guide orient="horz" pos="2160"/>
        <p:guide pos="2937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defTabSz="9159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defTabSz="915988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smtClean="0"/>
            </a:lvl1pPr>
          </a:lstStyle>
          <a:p>
            <a:pPr>
              <a:defRPr/>
            </a:pPr>
            <a:fld id="{78299206-A7DB-4ED9-879C-C3FA1AC432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001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4E88-2986-428E-B061-366B78B168A7}" type="datetimeFigureOut">
              <a:rPr lang="en-SG" smtClean="0"/>
              <a:t>16/3/2018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A6474-DD5E-4BDB-B7BD-3EC47D7F19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151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5E481-671D-4DA7-AA8B-CC0F363211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52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8628F-CDED-4FBC-827E-D07A39D8C2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8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7580B-3119-49F4-97E0-D2583EF3B9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29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89AB2-5B2E-4E24-8C2F-8E20D0E100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81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DAABA-9DDD-4E33-B712-EA2F336284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7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7399D-46F6-4EDB-97AD-08002AB5FF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19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332DD-E1DB-42B2-BEED-A40C40525D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87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F8407-230F-4A9B-B480-8943D87095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16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527DE-A56E-4D20-9137-0AB4CCD26E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89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7DE9E-1900-4700-95C1-551DF9D47B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85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F2650-41F5-4703-9C96-C5CBEDD76A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22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5FF58AE-386D-443B-A780-EEF5B46924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/>
        </p:nvSpPr>
        <p:spPr bwMode="auto">
          <a:xfrm>
            <a:off x="1524000" y="6240463"/>
            <a:ext cx="6646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1524000" y="6240463"/>
            <a:ext cx="6646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/>
          </a:p>
        </p:txBody>
      </p:sp>
      <p:pic>
        <p:nvPicPr>
          <p:cNvPr id="2052" name="Picture 10" descr="ag00053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3490314"/>
            <a:ext cx="7418387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43068" y="1357094"/>
            <a:ext cx="8023036" cy="22098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45720" tIns="0" rIns="45720" bIns="0" anchor="ctr" anchorCtr="0">
            <a:normAutofit fontScale="97500"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Chapter 16:</a:t>
            </a:r>
            <a:br>
              <a:rPr lang="en-US" sz="5400" cap="none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5400" cap="none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RC Circuits (Part 2)</a:t>
            </a:r>
            <a:endParaRPr lang="en-GB" sz="54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119"/>
          <p:cNvSpPr>
            <a:spLocks noChangeArrowheads="1"/>
          </p:cNvSpPr>
          <p:nvPr/>
        </p:nvSpPr>
        <p:spPr bwMode="auto">
          <a:xfrm>
            <a:off x="964406" y="3699675"/>
            <a:ext cx="6870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Parallel RL Circuits and Power Factor</a:t>
            </a:r>
            <a:endParaRPr lang="en-GB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746125" y="1403350"/>
            <a:ext cx="2641600" cy="15859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27755" name="Group 107"/>
          <p:cNvGrpSpPr>
            <a:grpSpLocks/>
          </p:cNvGrpSpPr>
          <p:nvPr/>
        </p:nvGrpSpPr>
        <p:grpSpPr bwMode="auto">
          <a:xfrm>
            <a:off x="1373188" y="1447800"/>
            <a:ext cx="957262" cy="552450"/>
            <a:chOff x="896" y="1366"/>
            <a:chExt cx="603" cy="348"/>
          </a:xfrm>
        </p:grpSpPr>
        <p:sp>
          <p:nvSpPr>
            <p:cNvPr id="10283" name="Freeform 14"/>
            <p:cNvSpPr>
              <a:spLocks/>
            </p:cNvSpPr>
            <p:nvPr/>
          </p:nvSpPr>
          <p:spPr bwMode="auto">
            <a:xfrm flipV="1">
              <a:off x="896" y="1366"/>
              <a:ext cx="227" cy="227"/>
            </a:xfrm>
            <a:custGeom>
              <a:avLst/>
              <a:gdLst>
                <a:gd name="T0" fmla="*/ 0 w 124"/>
                <a:gd name="T1" fmla="*/ 0 h 152"/>
                <a:gd name="T2" fmla="*/ 4209 w 124"/>
                <a:gd name="T3" fmla="*/ 623 h 152"/>
                <a:gd name="T4" fmla="*/ 2719 w 124"/>
                <a:gd name="T5" fmla="*/ 1686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4" h="152">
                  <a:moveTo>
                    <a:pt x="0" y="0"/>
                  </a:moveTo>
                  <a:cubicBezTo>
                    <a:pt x="50" y="15"/>
                    <a:pt x="100" y="31"/>
                    <a:pt x="112" y="56"/>
                  </a:cubicBezTo>
                  <a:cubicBezTo>
                    <a:pt x="124" y="81"/>
                    <a:pt x="79" y="136"/>
                    <a:pt x="72" y="152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84" name="Text Box 18"/>
            <p:cNvSpPr txBox="1">
              <a:spLocks noChangeArrowheads="1"/>
            </p:cNvSpPr>
            <p:nvPr/>
          </p:nvSpPr>
          <p:spPr bwMode="auto">
            <a:xfrm flipV="1">
              <a:off x="1151" y="1423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>
                  <a:sym typeface="Symbol" pitchFamily="18" charset="2"/>
                </a:rPr>
                <a:t>-</a:t>
              </a:r>
              <a:endParaRPr lang="en-GB" b="1"/>
            </a:p>
          </p:txBody>
        </p:sp>
      </p:grpSp>
      <p:grpSp>
        <p:nvGrpSpPr>
          <p:cNvPr id="27754" name="Group 106"/>
          <p:cNvGrpSpPr>
            <a:grpSpLocks/>
          </p:cNvGrpSpPr>
          <p:nvPr/>
        </p:nvGrpSpPr>
        <p:grpSpPr bwMode="auto">
          <a:xfrm>
            <a:off x="517525" y="1422400"/>
            <a:ext cx="541338" cy="2057400"/>
            <a:chOff x="357" y="1350"/>
            <a:chExt cx="341" cy="1296"/>
          </a:xfrm>
        </p:grpSpPr>
        <p:sp>
          <p:nvSpPr>
            <p:cNvPr id="10280" name="Line 11"/>
            <p:cNvSpPr>
              <a:spLocks noChangeShapeType="1"/>
            </p:cNvSpPr>
            <p:nvPr/>
          </p:nvSpPr>
          <p:spPr bwMode="auto">
            <a:xfrm>
              <a:off x="490" y="1350"/>
              <a:ext cx="0" cy="99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81" name="Text Box 16"/>
            <p:cNvSpPr txBox="1">
              <a:spLocks noChangeArrowheads="1"/>
            </p:cNvSpPr>
            <p:nvPr/>
          </p:nvSpPr>
          <p:spPr bwMode="auto">
            <a:xfrm>
              <a:off x="357" y="2358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>
                  <a:solidFill>
                    <a:schemeClr val="accent2"/>
                  </a:solidFill>
                </a:rPr>
                <a:t>I</a:t>
              </a:r>
              <a:r>
                <a:rPr lang="en-GB" b="1" baseline="-25000">
                  <a:solidFill>
                    <a:schemeClr val="accent2"/>
                  </a:solidFill>
                </a:rPr>
                <a:t>L</a:t>
              </a:r>
              <a:endParaRPr lang="en-GB" b="1">
                <a:solidFill>
                  <a:schemeClr val="accent2"/>
                </a:solidFill>
              </a:endParaRPr>
            </a:p>
          </p:txBody>
        </p:sp>
        <p:sp>
          <p:nvSpPr>
            <p:cNvPr id="10282" name="Line 65"/>
            <p:cNvSpPr>
              <a:spLocks noChangeShapeType="1"/>
            </p:cNvSpPr>
            <p:nvPr/>
          </p:nvSpPr>
          <p:spPr bwMode="auto">
            <a:xfrm>
              <a:off x="418" y="2415"/>
              <a:ext cx="11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7759" name="Group 111"/>
          <p:cNvGrpSpPr>
            <a:grpSpLocks/>
          </p:cNvGrpSpPr>
          <p:nvPr/>
        </p:nvGrpSpPr>
        <p:grpSpPr bwMode="auto">
          <a:xfrm>
            <a:off x="696913" y="1087438"/>
            <a:ext cx="3695700" cy="457200"/>
            <a:chOff x="439" y="685"/>
            <a:chExt cx="2328" cy="288"/>
          </a:xfrm>
        </p:grpSpPr>
        <p:sp>
          <p:nvSpPr>
            <p:cNvPr id="10277" name="Line 23"/>
            <p:cNvSpPr>
              <a:spLocks noChangeShapeType="1"/>
            </p:cNvSpPr>
            <p:nvPr/>
          </p:nvSpPr>
          <p:spPr bwMode="auto">
            <a:xfrm flipV="1">
              <a:off x="439" y="770"/>
              <a:ext cx="1996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78" name="Text Box 24"/>
            <p:cNvSpPr txBox="1">
              <a:spLocks noChangeArrowheads="1"/>
            </p:cNvSpPr>
            <p:nvPr/>
          </p:nvSpPr>
          <p:spPr bwMode="auto">
            <a:xfrm>
              <a:off x="2423" y="685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>
                  <a:solidFill>
                    <a:schemeClr val="accent1"/>
                  </a:solidFill>
                </a:rPr>
                <a:t>V</a:t>
              </a:r>
              <a:r>
                <a:rPr lang="en-GB" b="1" baseline="-25000">
                  <a:solidFill>
                    <a:schemeClr val="accent1"/>
                  </a:solidFill>
                </a:rPr>
                <a:t>S</a:t>
              </a:r>
            </a:p>
          </p:txBody>
        </p:sp>
        <p:sp>
          <p:nvSpPr>
            <p:cNvPr id="10279" name="Line 66"/>
            <p:cNvSpPr>
              <a:spLocks noChangeShapeType="1"/>
            </p:cNvSpPr>
            <p:nvPr/>
          </p:nvSpPr>
          <p:spPr bwMode="auto">
            <a:xfrm>
              <a:off x="2476" y="713"/>
              <a:ext cx="11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7753" name="Group 105"/>
          <p:cNvGrpSpPr>
            <a:grpSpLocks/>
          </p:cNvGrpSpPr>
          <p:nvPr/>
        </p:nvGrpSpPr>
        <p:grpSpPr bwMode="auto">
          <a:xfrm>
            <a:off x="701675" y="1268413"/>
            <a:ext cx="3236913" cy="457200"/>
            <a:chOff x="473" y="1253"/>
            <a:chExt cx="2039" cy="288"/>
          </a:xfrm>
        </p:grpSpPr>
        <p:sp>
          <p:nvSpPr>
            <p:cNvPr id="10274" name="Line 10"/>
            <p:cNvSpPr>
              <a:spLocks noChangeShapeType="1"/>
            </p:cNvSpPr>
            <p:nvPr/>
          </p:nvSpPr>
          <p:spPr bwMode="auto">
            <a:xfrm flipV="1">
              <a:off x="473" y="1350"/>
              <a:ext cx="1665" cy="0"/>
            </a:xfrm>
            <a:prstGeom prst="line">
              <a:avLst/>
            </a:prstGeom>
            <a:noFill/>
            <a:ln w="5715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75" name="Text Box 15"/>
            <p:cNvSpPr txBox="1">
              <a:spLocks noChangeArrowheads="1"/>
            </p:cNvSpPr>
            <p:nvPr/>
          </p:nvSpPr>
          <p:spPr bwMode="auto">
            <a:xfrm>
              <a:off x="2171" y="1253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>
                  <a:solidFill>
                    <a:srgbClr val="A50021"/>
                  </a:solidFill>
                </a:rPr>
                <a:t>I</a:t>
              </a:r>
              <a:r>
                <a:rPr lang="en-GB" b="1" baseline="-25000">
                  <a:solidFill>
                    <a:srgbClr val="A50021"/>
                  </a:solidFill>
                </a:rPr>
                <a:t>R</a:t>
              </a:r>
              <a:endParaRPr lang="en-GB" b="1">
                <a:solidFill>
                  <a:srgbClr val="A50021"/>
                </a:solidFill>
              </a:endParaRPr>
            </a:p>
          </p:txBody>
        </p:sp>
        <p:sp>
          <p:nvSpPr>
            <p:cNvPr id="10276" name="Line 67"/>
            <p:cNvSpPr>
              <a:spLocks noChangeShapeType="1"/>
            </p:cNvSpPr>
            <p:nvPr/>
          </p:nvSpPr>
          <p:spPr bwMode="auto">
            <a:xfrm>
              <a:off x="2228" y="1282"/>
              <a:ext cx="112" cy="0"/>
            </a:xfrm>
            <a:prstGeom prst="line">
              <a:avLst/>
            </a:prstGeom>
            <a:noFill/>
            <a:ln w="3810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7756" name="Group 108"/>
          <p:cNvGrpSpPr>
            <a:grpSpLocks/>
          </p:cNvGrpSpPr>
          <p:nvPr/>
        </p:nvGrpSpPr>
        <p:grpSpPr bwMode="auto">
          <a:xfrm>
            <a:off x="3233738" y="2840038"/>
            <a:ext cx="438150" cy="457200"/>
            <a:chOff x="2037" y="1789"/>
            <a:chExt cx="276" cy="288"/>
          </a:xfrm>
        </p:grpSpPr>
        <p:sp>
          <p:nvSpPr>
            <p:cNvPr id="10272" name="Text Box 17"/>
            <p:cNvSpPr txBox="1">
              <a:spLocks noChangeArrowheads="1"/>
            </p:cNvSpPr>
            <p:nvPr/>
          </p:nvSpPr>
          <p:spPr bwMode="auto">
            <a:xfrm flipV="1">
              <a:off x="2037" y="1789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/>
                <a:t>I</a:t>
              </a:r>
            </a:p>
          </p:txBody>
        </p:sp>
        <p:sp>
          <p:nvSpPr>
            <p:cNvPr id="10273" name="Line 68"/>
            <p:cNvSpPr>
              <a:spLocks noChangeShapeType="1"/>
            </p:cNvSpPr>
            <p:nvPr/>
          </p:nvSpPr>
          <p:spPr bwMode="auto">
            <a:xfrm>
              <a:off x="2150" y="1819"/>
              <a:ext cx="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7762" name="Group 114"/>
          <p:cNvGrpSpPr>
            <a:grpSpLocks/>
          </p:cNvGrpSpPr>
          <p:nvPr/>
        </p:nvGrpSpPr>
        <p:grpSpPr bwMode="auto">
          <a:xfrm>
            <a:off x="4257675" y="1042988"/>
            <a:ext cx="4724400" cy="2055812"/>
            <a:chOff x="2682" y="657"/>
            <a:chExt cx="2976" cy="1295"/>
          </a:xfrm>
        </p:grpSpPr>
        <p:grpSp>
          <p:nvGrpSpPr>
            <p:cNvPr id="10255" name="Group 113"/>
            <p:cNvGrpSpPr>
              <a:grpSpLocks/>
            </p:cNvGrpSpPr>
            <p:nvPr/>
          </p:nvGrpSpPr>
          <p:grpSpPr bwMode="auto">
            <a:xfrm>
              <a:off x="3277" y="657"/>
              <a:ext cx="2381" cy="1295"/>
              <a:chOff x="3277" y="657"/>
              <a:chExt cx="2381" cy="1295"/>
            </a:xfrm>
          </p:grpSpPr>
          <p:grpSp>
            <p:nvGrpSpPr>
              <p:cNvPr id="10257" name="Group 112"/>
              <p:cNvGrpSpPr>
                <a:grpSpLocks/>
              </p:cNvGrpSpPr>
              <p:nvPr/>
            </p:nvGrpSpPr>
            <p:grpSpPr bwMode="auto">
              <a:xfrm>
                <a:off x="3277" y="657"/>
                <a:ext cx="2381" cy="1295"/>
                <a:chOff x="3277" y="657"/>
                <a:chExt cx="2381" cy="1295"/>
              </a:xfrm>
            </p:grpSpPr>
            <p:sp>
              <p:nvSpPr>
                <p:cNvPr id="10262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3294" y="799"/>
                  <a:ext cx="1996" cy="0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63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3277" y="953"/>
                  <a:ext cx="1664" cy="0"/>
                </a:xfrm>
                <a:prstGeom prst="line">
                  <a:avLst/>
                </a:prstGeom>
                <a:noFill/>
                <a:ln w="57150">
                  <a:solidFill>
                    <a:srgbClr val="A5002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64" name="Line 77"/>
                <p:cNvSpPr>
                  <a:spLocks noChangeShapeType="1"/>
                </p:cNvSpPr>
                <p:nvPr/>
              </p:nvSpPr>
              <p:spPr bwMode="auto">
                <a:xfrm>
                  <a:off x="4954" y="953"/>
                  <a:ext cx="0" cy="999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65" name="Line 78"/>
                <p:cNvSpPr>
                  <a:spLocks noChangeShapeType="1"/>
                </p:cNvSpPr>
                <p:nvPr/>
              </p:nvSpPr>
              <p:spPr bwMode="auto">
                <a:xfrm>
                  <a:off x="3294" y="953"/>
                  <a:ext cx="1664" cy="999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66" name="Freeform 79"/>
                <p:cNvSpPr>
                  <a:spLocks/>
                </p:cNvSpPr>
                <p:nvPr/>
              </p:nvSpPr>
              <p:spPr bwMode="auto">
                <a:xfrm flipV="1">
                  <a:off x="3644" y="953"/>
                  <a:ext cx="227" cy="227"/>
                </a:xfrm>
                <a:custGeom>
                  <a:avLst/>
                  <a:gdLst>
                    <a:gd name="T0" fmla="*/ 0 w 124"/>
                    <a:gd name="T1" fmla="*/ 0 h 152"/>
                    <a:gd name="T2" fmla="*/ 4209 w 124"/>
                    <a:gd name="T3" fmla="*/ 623 h 152"/>
                    <a:gd name="T4" fmla="*/ 2719 w 124"/>
                    <a:gd name="T5" fmla="*/ 1686 h 1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24" h="152">
                      <a:moveTo>
                        <a:pt x="0" y="0"/>
                      </a:moveTo>
                      <a:cubicBezTo>
                        <a:pt x="50" y="15"/>
                        <a:pt x="100" y="31"/>
                        <a:pt x="112" y="56"/>
                      </a:cubicBezTo>
                      <a:cubicBezTo>
                        <a:pt x="124" y="81"/>
                        <a:pt x="79" y="136"/>
                        <a:pt x="72" y="152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0267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143" y="657"/>
                  <a:ext cx="3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GB" b="1">
                      <a:solidFill>
                        <a:srgbClr val="A50021"/>
                      </a:solidFill>
                    </a:rPr>
                    <a:t>I</a:t>
                  </a:r>
                  <a:r>
                    <a:rPr lang="en-GB" b="1" baseline="-25000">
                      <a:solidFill>
                        <a:srgbClr val="A50021"/>
                      </a:solidFill>
                    </a:rPr>
                    <a:t>R</a:t>
                  </a:r>
                  <a:endParaRPr lang="en-GB" b="1">
                    <a:solidFill>
                      <a:srgbClr val="A50021"/>
                    </a:solidFill>
                  </a:endParaRPr>
                </a:p>
              </p:txBody>
            </p:sp>
            <p:sp>
              <p:nvSpPr>
                <p:cNvPr id="10268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5010" y="1309"/>
                  <a:ext cx="3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GB" b="1">
                      <a:solidFill>
                        <a:schemeClr val="accent2"/>
                      </a:solidFill>
                    </a:rPr>
                    <a:t>I</a:t>
                  </a:r>
                  <a:r>
                    <a:rPr lang="en-GB" b="1" baseline="-25000">
                      <a:solidFill>
                        <a:schemeClr val="accent2"/>
                      </a:solidFill>
                    </a:rPr>
                    <a:t>L</a:t>
                  </a:r>
                  <a:endParaRPr lang="en-GB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69" name="Text Box 82"/>
                <p:cNvSpPr txBox="1">
                  <a:spLocks noChangeArrowheads="1"/>
                </p:cNvSpPr>
                <p:nvPr/>
              </p:nvSpPr>
              <p:spPr bwMode="auto">
                <a:xfrm flipV="1">
                  <a:off x="3975" y="1536"/>
                  <a:ext cx="27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GB" b="1"/>
                    <a:t>I</a:t>
                  </a:r>
                </a:p>
              </p:txBody>
            </p:sp>
            <p:sp>
              <p:nvSpPr>
                <p:cNvPr id="10270" name="Text Box 83"/>
                <p:cNvSpPr txBox="1">
                  <a:spLocks noChangeArrowheads="1"/>
                </p:cNvSpPr>
                <p:nvPr/>
              </p:nvSpPr>
              <p:spPr bwMode="auto">
                <a:xfrm flipV="1">
                  <a:off x="3792" y="997"/>
                  <a:ext cx="40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GB" b="1">
                      <a:sym typeface="Symbol" pitchFamily="18" charset="2"/>
                    </a:rPr>
                    <a:t>-</a:t>
                  </a:r>
                  <a:endParaRPr lang="en-GB" b="1"/>
                </a:p>
              </p:txBody>
            </p:sp>
            <p:sp>
              <p:nvSpPr>
                <p:cNvPr id="10271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5293" y="685"/>
                  <a:ext cx="36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GB" b="1">
                      <a:solidFill>
                        <a:schemeClr val="accent1"/>
                      </a:solidFill>
                    </a:rPr>
                    <a:t>V</a:t>
                  </a:r>
                  <a:r>
                    <a:rPr lang="en-GB" b="1" baseline="-25000">
                      <a:solidFill>
                        <a:schemeClr val="accent1"/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10258" name="Line 85"/>
              <p:cNvSpPr>
                <a:spLocks noChangeShapeType="1"/>
              </p:cNvSpPr>
              <p:nvPr/>
            </p:nvSpPr>
            <p:spPr bwMode="auto">
              <a:xfrm>
                <a:off x="5038" y="1337"/>
                <a:ext cx="11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59" name="Line 86"/>
              <p:cNvSpPr>
                <a:spLocks noChangeShapeType="1"/>
              </p:cNvSpPr>
              <p:nvPr/>
            </p:nvSpPr>
            <p:spPr bwMode="auto">
              <a:xfrm>
                <a:off x="5346" y="713"/>
                <a:ext cx="112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60" name="Line 87"/>
              <p:cNvSpPr>
                <a:spLocks noChangeShapeType="1"/>
              </p:cNvSpPr>
              <p:nvPr/>
            </p:nvSpPr>
            <p:spPr bwMode="auto">
              <a:xfrm>
                <a:off x="4171" y="685"/>
                <a:ext cx="112" cy="0"/>
              </a:xfrm>
              <a:prstGeom prst="line">
                <a:avLst/>
              </a:prstGeom>
              <a:noFill/>
              <a:ln w="38100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61" name="Line 88"/>
              <p:cNvSpPr>
                <a:spLocks noChangeShapeType="1"/>
              </p:cNvSpPr>
              <p:nvPr/>
            </p:nvSpPr>
            <p:spPr bwMode="auto">
              <a:xfrm>
                <a:off x="4087" y="1566"/>
                <a:ext cx="1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0256" name="Text Box 91"/>
            <p:cNvSpPr txBox="1">
              <a:spLocks noChangeArrowheads="1"/>
            </p:cNvSpPr>
            <p:nvPr/>
          </p:nvSpPr>
          <p:spPr bwMode="auto">
            <a:xfrm>
              <a:off x="2682" y="1508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/>
                <a:t>OR</a:t>
              </a:r>
            </a:p>
          </p:txBody>
        </p:sp>
      </p:grpSp>
      <p:grpSp>
        <p:nvGrpSpPr>
          <p:cNvPr id="27745" name="Group 97"/>
          <p:cNvGrpSpPr>
            <a:grpSpLocks/>
          </p:cNvGrpSpPr>
          <p:nvPr/>
        </p:nvGrpSpPr>
        <p:grpSpPr bwMode="auto">
          <a:xfrm>
            <a:off x="611188" y="4419600"/>
            <a:ext cx="6210300" cy="457200"/>
            <a:chOff x="408" y="165"/>
            <a:chExt cx="3912" cy="288"/>
          </a:xfrm>
        </p:grpSpPr>
        <p:sp>
          <p:nvSpPr>
            <p:cNvPr id="10252" name="Text Box 98"/>
            <p:cNvSpPr txBox="1">
              <a:spLocks noChangeArrowheads="1"/>
            </p:cNvSpPr>
            <p:nvPr/>
          </p:nvSpPr>
          <p:spPr bwMode="auto">
            <a:xfrm>
              <a:off x="408" y="165"/>
              <a:ext cx="3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GB"/>
                <a:t> 	I lags V</a:t>
              </a:r>
              <a:r>
                <a:rPr lang="en-GB" baseline="-25000"/>
                <a:t>S</a:t>
              </a:r>
              <a:r>
                <a:rPr lang="en-GB"/>
                <a:t> by </a:t>
              </a:r>
              <a:r>
                <a:rPr lang="en-GB">
                  <a:sym typeface="Symbol" pitchFamily="18" charset="2"/>
                </a:rPr>
                <a:t></a:t>
              </a:r>
              <a:endParaRPr lang="en-GB"/>
            </a:p>
          </p:txBody>
        </p:sp>
        <p:sp>
          <p:nvSpPr>
            <p:cNvPr id="10253" name="Line 99"/>
            <p:cNvSpPr>
              <a:spLocks noChangeShapeType="1"/>
            </p:cNvSpPr>
            <p:nvPr/>
          </p:nvSpPr>
          <p:spPr bwMode="auto">
            <a:xfrm>
              <a:off x="1013" y="221"/>
              <a:ext cx="1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254" name="Line 100"/>
            <p:cNvSpPr>
              <a:spLocks noChangeShapeType="1"/>
            </p:cNvSpPr>
            <p:nvPr/>
          </p:nvSpPr>
          <p:spPr bwMode="auto">
            <a:xfrm>
              <a:off x="1491" y="213"/>
              <a:ext cx="1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aphicFrame>
        <p:nvGraphicFramePr>
          <p:cNvPr id="27750" name="Object 102"/>
          <p:cNvGraphicFramePr>
            <a:graphicFrameLocks noChangeAspect="1"/>
          </p:cNvGraphicFramePr>
          <p:nvPr/>
        </p:nvGraphicFramePr>
        <p:xfrm>
          <a:off x="425450" y="5229225"/>
          <a:ext cx="69913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3" imgW="3556000" imgH="431800" progId="Equation.3">
                  <p:embed/>
                </p:oleObj>
              </mc:Choice>
              <mc:Fallback>
                <p:oleObj name="Equation" r:id="rId3" imgW="3556000" imgH="431800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5229225"/>
                        <a:ext cx="69913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103"/>
          <p:cNvSpPr txBox="1">
            <a:spLocks noChangeArrowheads="1"/>
          </p:cNvSpPr>
          <p:nvPr/>
        </p:nvSpPr>
        <p:spPr bwMode="auto">
          <a:xfrm>
            <a:off x="582613" y="255588"/>
            <a:ext cx="648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/>
              <a:t>To draw a phasor diagram for a parallel RL circuit 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7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7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385763" y="1673225"/>
            <a:ext cx="830738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63538" indent="-363538" eaLnBrk="1" hangingPunct="1"/>
            <a:r>
              <a:rPr lang="en-GB" sz="2800" i="1">
                <a:cs typeface="Times New Roman" pitchFamily="18" charset="0"/>
              </a:rPr>
              <a:t>1.</a:t>
            </a:r>
            <a:r>
              <a:rPr lang="en-GB" sz="2800" b="1" i="1">
                <a:cs typeface="Times New Roman" pitchFamily="18" charset="0"/>
              </a:rPr>
              <a:t>  </a:t>
            </a:r>
            <a:r>
              <a:rPr lang="en-GB" sz="2800" i="1">
                <a:cs typeface="Times New Roman" pitchFamily="18" charset="0"/>
              </a:rPr>
              <a:t>Admittance diagram and phasor diagram are similar and are related by V</a:t>
            </a:r>
            <a:r>
              <a:rPr lang="en-GB" sz="2800" i="1" baseline="-25000">
                <a:cs typeface="Times New Roman" pitchFamily="18" charset="0"/>
              </a:rPr>
              <a:t>S</a:t>
            </a:r>
            <a:r>
              <a:rPr lang="en-GB" sz="2800" i="1">
                <a:cs typeface="Times New Roman" pitchFamily="18" charset="0"/>
              </a:rPr>
              <a:t> </a:t>
            </a:r>
            <a:r>
              <a:rPr lang="en-US" sz="2800" i="1">
                <a:cs typeface="Times New Roman" pitchFamily="18" charset="0"/>
              </a:rPr>
              <a:t>since </a:t>
            </a:r>
            <a:r>
              <a:rPr lang="en-US" sz="2800" i="1">
                <a:solidFill>
                  <a:srgbClr val="FF3300"/>
                </a:solidFill>
                <a:cs typeface="Times New Roman" pitchFamily="18" charset="0"/>
              </a:rPr>
              <a:t>t</a:t>
            </a:r>
            <a:r>
              <a:rPr lang="en-GB" sz="2800" i="1">
                <a:solidFill>
                  <a:srgbClr val="FF3300"/>
                </a:solidFill>
              </a:rPr>
              <a:t>he admittance diagram when multiplied with the circuit voltage becomes the phasor diagram.</a:t>
            </a:r>
            <a:r>
              <a:rPr lang="en-GB" sz="2800"/>
              <a:t> </a:t>
            </a:r>
            <a:r>
              <a:rPr lang="en-US" sz="2800"/>
              <a:t>	</a:t>
            </a:r>
            <a:endParaRPr lang="en-GB" sz="2800"/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3267075" y="5184775"/>
          <a:ext cx="22240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3" imgW="850900" imgH="228600" progId="Equation.3">
                  <p:embed/>
                </p:oleObj>
              </mc:Choice>
              <mc:Fallback>
                <p:oleObj name="Equation" r:id="rId3" imgW="850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5184775"/>
                        <a:ext cx="22240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611188" y="4087813"/>
            <a:ext cx="78628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63538" indent="-363538" eaLnBrk="1" hangingPunct="1"/>
            <a:r>
              <a:rPr lang="en-GB" sz="2800"/>
              <a:t>2.  </a:t>
            </a:r>
            <a:r>
              <a:rPr lang="en-GB" sz="2800" i="1"/>
              <a:t>The </a:t>
            </a:r>
            <a:r>
              <a:rPr lang="en-GB" sz="2800" i="1">
                <a:solidFill>
                  <a:srgbClr val="FF3300"/>
                </a:solidFill>
              </a:rPr>
              <a:t>phase of the circuit admittance</a:t>
            </a:r>
            <a:r>
              <a:rPr lang="en-GB" sz="2800" i="1"/>
              <a:t> and the </a:t>
            </a:r>
            <a:r>
              <a:rPr lang="en-GB" sz="2800" i="1">
                <a:solidFill>
                  <a:schemeClr val="accent2"/>
                </a:solidFill>
              </a:rPr>
              <a:t>phase of the circuit current</a:t>
            </a:r>
            <a:r>
              <a:rPr lang="en-GB" sz="2800" i="1"/>
              <a:t> is the same:</a:t>
            </a:r>
            <a:r>
              <a:rPr lang="en-GB"/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32544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Relationship between Admittance Diagram and </a:t>
            </a:r>
            <a:r>
              <a:rPr lang="en-US" dirty="0" err="1" smtClean="0">
                <a:solidFill>
                  <a:srgbClr val="FFFF00"/>
                </a:solidFill>
              </a:rPr>
              <a:t>Phasor</a:t>
            </a:r>
            <a:r>
              <a:rPr lang="en-US" dirty="0" smtClean="0">
                <a:solidFill>
                  <a:srgbClr val="FFFF00"/>
                </a:solidFill>
              </a:rPr>
              <a:t> Diagram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Group 43"/>
          <p:cNvGrpSpPr>
            <a:grpSpLocks/>
          </p:cNvGrpSpPr>
          <p:nvPr/>
        </p:nvGrpSpPr>
        <p:grpSpPr bwMode="auto">
          <a:xfrm>
            <a:off x="596900" y="1778000"/>
            <a:ext cx="6819900" cy="523875"/>
            <a:chOff x="376" y="2875"/>
            <a:chExt cx="4296" cy="330"/>
          </a:xfrm>
        </p:grpSpPr>
        <p:sp>
          <p:nvSpPr>
            <p:cNvPr id="12300" name="Rectangle 44"/>
            <p:cNvSpPr>
              <a:spLocks noChangeArrowheads="1"/>
            </p:cNvSpPr>
            <p:nvPr/>
          </p:nvSpPr>
          <p:spPr bwMode="auto">
            <a:xfrm>
              <a:off x="376" y="2875"/>
              <a:ext cx="42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GB" sz="2800" dirty="0">
                  <a:cs typeface="Times New Roman" pitchFamily="18" charset="0"/>
                </a:rPr>
                <a:t>1.</a:t>
              </a:r>
              <a:r>
                <a:rPr lang="en-US" sz="2800" dirty="0">
                  <a:cs typeface="Times New Roman" pitchFamily="18" charset="0"/>
                </a:rPr>
                <a:t> </a:t>
              </a:r>
              <a:r>
                <a:rPr lang="en-GB" sz="2800" dirty="0">
                  <a:cs typeface="Times New Roman" pitchFamily="18" charset="0"/>
                </a:rPr>
                <a:t>Calculate circuit admittance:  Y = G - </a:t>
              </a:r>
              <a:r>
                <a:rPr lang="en-GB" sz="2800" dirty="0" err="1">
                  <a:cs typeface="Times New Roman" pitchFamily="18" charset="0"/>
                </a:rPr>
                <a:t>jB</a:t>
              </a:r>
              <a:r>
                <a:rPr lang="en-GB" sz="2800" baseline="-25000" dirty="0" err="1">
                  <a:cs typeface="Times New Roman" pitchFamily="18" charset="0"/>
                </a:rPr>
                <a:t>L</a:t>
              </a:r>
              <a:r>
                <a:rPr lang="en-GB" sz="2800" dirty="0">
                  <a:sym typeface="Symbol" pitchFamily="18" charset="2"/>
                </a:rPr>
                <a:t> </a:t>
              </a:r>
              <a:endParaRPr lang="en-GB" sz="2800" dirty="0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2301" name="Line 45"/>
            <p:cNvSpPr>
              <a:spLocks noChangeShapeType="1"/>
            </p:cNvSpPr>
            <p:nvPr/>
          </p:nvSpPr>
          <p:spPr bwMode="auto">
            <a:xfrm>
              <a:off x="3334" y="2913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 sz="2800"/>
            </a:p>
          </p:txBody>
        </p:sp>
      </p:grpSp>
      <p:sp>
        <p:nvSpPr>
          <p:cNvPr id="64564" name="Rectangle 52"/>
          <p:cNvSpPr>
            <a:spLocks noChangeArrowheads="1"/>
          </p:cNvSpPr>
          <p:nvPr/>
        </p:nvSpPr>
        <p:spPr bwMode="auto">
          <a:xfrm>
            <a:off x="596900" y="5364163"/>
            <a:ext cx="7965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GB" sz="2800" dirty="0">
                <a:cs typeface="Times New Roman" pitchFamily="18" charset="0"/>
              </a:rPr>
              <a:t>4.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GB" sz="2800" dirty="0">
                <a:cs typeface="Times New Roman" pitchFamily="18" charset="0"/>
              </a:rPr>
              <a:t>Draw </a:t>
            </a:r>
            <a:r>
              <a:rPr lang="en-GB" sz="2800" dirty="0" err="1">
                <a:cs typeface="Times New Roman" pitchFamily="18" charset="0"/>
              </a:rPr>
              <a:t>phasor</a:t>
            </a:r>
            <a:r>
              <a:rPr lang="en-GB" sz="2800" dirty="0">
                <a:cs typeface="Times New Roman" pitchFamily="18" charset="0"/>
              </a:rPr>
              <a:t> &amp; admittance diagrams if </a:t>
            </a:r>
            <a:r>
              <a:rPr lang="en-GB" sz="2800" i="1" dirty="0">
                <a:cs typeface="Times New Roman" pitchFamily="18" charset="0"/>
              </a:rPr>
              <a:t>necessary</a:t>
            </a:r>
            <a:r>
              <a:rPr lang="en-GB" sz="2800" dirty="0"/>
              <a:t> </a:t>
            </a:r>
          </a:p>
        </p:txBody>
      </p:sp>
      <p:grpSp>
        <p:nvGrpSpPr>
          <p:cNvPr id="64578" name="Group 66"/>
          <p:cNvGrpSpPr>
            <a:grpSpLocks/>
          </p:cNvGrpSpPr>
          <p:nvPr/>
        </p:nvGrpSpPr>
        <p:grpSpPr bwMode="auto">
          <a:xfrm>
            <a:off x="611188" y="2770188"/>
            <a:ext cx="6654800" cy="762000"/>
            <a:chOff x="385" y="1745"/>
            <a:chExt cx="4192" cy="480"/>
          </a:xfrm>
        </p:grpSpPr>
        <p:sp>
          <p:nvSpPr>
            <p:cNvPr id="12298" name="Rectangle 55"/>
            <p:cNvSpPr>
              <a:spLocks noChangeArrowheads="1"/>
            </p:cNvSpPr>
            <p:nvPr/>
          </p:nvSpPr>
          <p:spPr bwMode="auto">
            <a:xfrm>
              <a:off x="385" y="1820"/>
              <a:ext cx="39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GB" sz="2800" dirty="0">
                  <a:cs typeface="Times New Roman" pitchFamily="18" charset="0"/>
                </a:rPr>
                <a:t>2.</a:t>
              </a:r>
              <a:r>
                <a:rPr lang="en-US" sz="2800" dirty="0">
                  <a:cs typeface="Times New Roman" pitchFamily="18" charset="0"/>
                </a:rPr>
                <a:t> </a:t>
              </a:r>
              <a:r>
                <a:rPr lang="en-GB" sz="2800" dirty="0">
                  <a:cs typeface="Times New Roman" pitchFamily="18" charset="0"/>
                </a:rPr>
                <a:t>Calculate the circuit current:</a:t>
              </a:r>
              <a:endParaRPr lang="en-GB" sz="2800" dirty="0"/>
            </a:p>
          </p:txBody>
        </p:sp>
        <p:graphicFrame>
          <p:nvGraphicFramePr>
            <p:cNvPr id="12299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0907606"/>
                </p:ext>
              </p:extLst>
            </p:nvPr>
          </p:nvGraphicFramePr>
          <p:xfrm>
            <a:off x="3415" y="1745"/>
            <a:ext cx="116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0" name="Equation" r:id="rId3" imgW="927100" imgH="469900" progId="Equation.3">
                    <p:embed/>
                  </p:oleObj>
                </mc:Choice>
                <mc:Fallback>
                  <p:oleObj name="Equation" r:id="rId3" imgW="927100" imgH="4699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5" y="1745"/>
                          <a:ext cx="1162" cy="480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79" name="Group 67"/>
          <p:cNvGrpSpPr>
            <a:grpSpLocks/>
          </p:cNvGrpSpPr>
          <p:nvPr/>
        </p:nvGrpSpPr>
        <p:grpSpPr bwMode="auto">
          <a:xfrm>
            <a:off x="611188" y="4014788"/>
            <a:ext cx="7642225" cy="841375"/>
            <a:chOff x="385" y="2529"/>
            <a:chExt cx="4814" cy="530"/>
          </a:xfrm>
        </p:grpSpPr>
        <p:sp>
          <p:nvSpPr>
            <p:cNvPr id="12295" name="Rectangle 47"/>
            <p:cNvSpPr>
              <a:spLocks noChangeArrowheads="1"/>
            </p:cNvSpPr>
            <p:nvPr/>
          </p:nvSpPr>
          <p:spPr bwMode="auto">
            <a:xfrm>
              <a:off x="385" y="2666"/>
              <a:ext cx="13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1" hangingPunct="1">
                <a:tabLst>
                  <a:tab pos="0" algn="l"/>
                </a:tabLst>
              </a:pPr>
              <a:r>
                <a:rPr lang="en-US" sz="2800" dirty="0">
                  <a:cs typeface="Times New Roman" pitchFamily="18" charset="0"/>
                </a:rPr>
                <a:t>3. </a:t>
              </a:r>
              <a:r>
                <a:rPr lang="en-GB" sz="2800" dirty="0" smtClean="0">
                  <a:cs typeface="Times New Roman" pitchFamily="18" charset="0"/>
                </a:rPr>
                <a:t>Calculate:</a:t>
              </a:r>
              <a:endParaRPr lang="en-GB" sz="2800" dirty="0">
                <a:cs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12296" name="Object 61"/>
            <p:cNvGraphicFramePr>
              <a:graphicFrameLocks noChangeAspect="1"/>
            </p:cNvGraphicFramePr>
            <p:nvPr/>
          </p:nvGraphicFramePr>
          <p:xfrm>
            <a:off x="1689" y="2529"/>
            <a:ext cx="1531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1" name="Equation" r:id="rId5" imgW="1307532" imgH="431613" progId="Equation.3">
                    <p:embed/>
                  </p:oleObj>
                </mc:Choice>
                <mc:Fallback>
                  <p:oleObj name="Equation" r:id="rId5" imgW="1307532" imgH="431613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9" y="2529"/>
                          <a:ext cx="1531" cy="530"/>
                        </a:xfrm>
                        <a:prstGeom prst="rect">
                          <a:avLst/>
                        </a:prstGeom>
                        <a:solidFill>
                          <a:srgbClr val="FF99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64"/>
            <p:cNvGraphicFramePr>
              <a:graphicFrameLocks noChangeAspect="1"/>
            </p:cNvGraphicFramePr>
            <p:nvPr/>
          </p:nvGraphicFramePr>
          <p:xfrm>
            <a:off x="3560" y="2529"/>
            <a:ext cx="1639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2" name="Equation" r:id="rId7" imgW="1612900" imgH="469900" progId="Equation.3">
                    <p:embed/>
                  </p:oleObj>
                </mc:Choice>
                <mc:Fallback>
                  <p:oleObj name="Equation" r:id="rId7" imgW="1612900" imgH="4699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529"/>
                          <a:ext cx="1639" cy="501"/>
                        </a:xfrm>
                        <a:prstGeom prst="rect">
                          <a:avLst/>
                        </a:prstGeom>
                        <a:solidFill>
                          <a:srgbClr val="66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Analysis Procedure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293813" y="1530350"/>
            <a:ext cx="7035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81000" y="1943100"/>
            <a:ext cx="793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6" name="Text Box 34"/>
          <p:cNvSpPr txBox="1">
            <a:spLocks noChangeArrowheads="1"/>
          </p:cNvSpPr>
          <p:nvPr/>
        </p:nvSpPr>
        <p:spPr bwMode="auto">
          <a:xfrm>
            <a:off x="611188" y="963613"/>
            <a:ext cx="8235950" cy="543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0225" indent="-530225"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Example 16-2</a:t>
            </a:r>
          </a:p>
          <a:p>
            <a:pPr>
              <a:spcBef>
                <a:spcPct val="50000"/>
              </a:spcBef>
            </a:pPr>
            <a:r>
              <a:rPr lang="en-GB" sz="2800" dirty="0"/>
              <a:t>A </a:t>
            </a:r>
            <a:r>
              <a:rPr lang="en-US" sz="2800" dirty="0"/>
              <a:t>12</a:t>
            </a:r>
            <a:r>
              <a:rPr lang="en-US" sz="2800" dirty="0">
                <a:sym typeface="Symbol" pitchFamily="18" charset="2"/>
              </a:rPr>
              <a:t></a:t>
            </a:r>
            <a:r>
              <a:rPr lang="en-US" sz="2800" dirty="0"/>
              <a:t>0</a:t>
            </a:r>
            <a:r>
              <a:rPr lang="en-US" sz="2800" baseline="30000" dirty="0"/>
              <a:t>o</a:t>
            </a:r>
            <a:r>
              <a:rPr lang="en-US" dirty="0"/>
              <a:t> </a:t>
            </a:r>
            <a:r>
              <a:rPr lang="en-GB" sz="2800" dirty="0"/>
              <a:t>V (</a:t>
            </a:r>
            <a:r>
              <a:rPr lang="en-GB" sz="2800" dirty="0" err="1"/>
              <a:t>rms</a:t>
            </a:r>
            <a:r>
              <a:rPr lang="en-GB" sz="2800" dirty="0"/>
              <a:t>),  1.5kHz ac voltage source is connected to a parallel RL circuit. Given that R = 220</a:t>
            </a:r>
            <a:r>
              <a:rPr lang="en-GB" sz="2800" dirty="0">
                <a:sym typeface="Symbol" pitchFamily="18" charset="2"/>
              </a:rPr>
              <a:t> and X</a:t>
            </a:r>
            <a:r>
              <a:rPr lang="en-GB" sz="2800" baseline="-25000" dirty="0">
                <a:sym typeface="Symbol" pitchFamily="18" charset="2"/>
              </a:rPr>
              <a:t>L</a:t>
            </a:r>
            <a:r>
              <a:rPr lang="en-GB" sz="2800" dirty="0">
                <a:sym typeface="Symbol" pitchFamily="18" charset="2"/>
              </a:rPr>
              <a:t> = 150 :</a:t>
            </a:r>
          </a:p>
          <a:p>
            <a:pPr>
              <a:spcBef>
                <a:spcPct val="50000"/>
              </a:spcBef>
              <a:buFontTx/>
              <a:buAutoNum type="alphaLcParenBoth"/>
            </a:pPr>
            <a:r>
              <a:rPr lang="en-GB" sz="2800" dirty="0">
                <a:sym typeface="Symbol" pitchFamily="18" charset="2"/>
              </a:rPr>
              <a:t> Draw the </a:t>
            </a:r>
            <a:r>
              <a:rPr lang="en-GB" sz="2800" dirty="0" err="1">
                <a:sym typeface="Symbol" pitchFamily="18" charset="2"/>
              </a:rPr>
              <a:t>phasor</a:t>
            </a:r>
            <a:r>
              <a:rPr lang="en-GB" sz="2800" dirty="0">
                <a:sym typeface="Symbol" pitchFamily="18" charset="2"/>
              </a:rPr>
              <a:t> domain schematic diagram</a:t>
            </a:r>
          </a:p>
          <a:p>
            <a:pPr>
              <a:spcBef>
                <a:spcPct val="50000"/>
              </a:spcBef>
              <a:buFontTx/>
              <a:buAutoNum type="alphaLcParenBoth"/>
            </a:pPr>
            <a:r>
              <a:rPr lang="en-GB" sz="2800" dirty="0">
                <a:sym typeface="Symbol" pitchFamily="18" charset="2"/>
              </a:rPr>
              <a:t> Find the admittance and draw the admittance  	diagram</a:t>
            </a:r>
          </a:p>
          <a:p>
            <a:pPr>
              <a:spcBef>
                <a:spcPct val="50000"/>
              </a:spcBef>
              <a:buFontTx/>
              <a:buAutoNum type="alphaLcParenBoth"/>
            </a:pPr>
            <a:r>
              <a:rPr lang="en-GB" sz="2800" dirty="0">
                <a:sym typeface="Symbol" pitchFamily="18" charset="2"/>
              </a:rPr>
              <a:t> </a:t>
            </a:r>
            <a:r>
              <a:rPr lang="en-GB" sz="2800" dirty="0"/>
              <a:t>Draw the </a:t>
            </a:r>
            <a:r>
              <a:rPr lang="en-GB" sz="2800" dirty="0" err="1"/>
              <a:t>phasor</a:t>
            </a:r>
            <a:r>
              <a:rPr lang="en-GB" sz="2800" dirty="0"/>
              <a:t> diagram</a:t>
            </a:r>
          </a:p>
          <a:p>
            <a:pPr>
              <a:spcBef>
                <a:spcPct val="50000"/>
              </a:spcBef>
              <a:buFontTx/>
              <a:buAutoNum type="alphaLcParenBoth"/>
            </a:pPr>
            <a:r>
              <a:rPr lang="en-GB" sz="2800" dirty="0"/>
              <a:t> Write the time domain sinusoidal expression of the applied voltage and circuit current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657225" y="368300"/>
            <a:ext cx="185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="1"/>
              <a:t>Solution</a:t>
            </a:r>
            <a:endParaRPr lang="en-GB"/>
          </a:p>
        </p:txBody>
      </p:sp>
      <p:graphicFrame>
        <p:nvGraphicFramePr>
          <p:cNvPr id="14339" name="Object 42"/>
          <p:cNvGraphicFramePr>
            <a:graphicFrameLocks noChangeAspect="1"/>
          </p:cNvGraphicFramePr>
          <p:nvPr/>
        </p:nvGraphicFramePr>
        <p:xfrm>
          <a:off x="642938" y="931863"/>
          <a:ext cx="3376612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name="Equation" r:id="rId3" imgW="1422400" imgH="393700" progId="Equation.3">
                  <p:embed/>
                </p:oleObj>
              </mc:Choice>
              <mc:Fallback>
                <p:oleObj name="Equation" r:id="rId3" imgW="1422400" imgH="3937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931863"/>
                        <a:ext cx="3376612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71" name="Object 43"/>
          <p:cNvGraphicFramePr>
            <a:graphicFrameLocks noChangeAspect="1"/>
          </p:cNvGraphicFramePr>
          <p:nvPr/>
        </p:nvGraphicFramePr>
        <p:xfrm>
          <a:off x="4616450" y="908050"/>
          <a:ext cx="25288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" name="Equation" r:id="rId5" imgW="1091726" imgH="431613" progId="Equation.3">
                  <p:embed/>
                </p:oleObj>
              </mc:Choice>
              <mc:Fallback>
                <p:oleObj name="Equation" r:id="rId5" imgW="1091726" imgH="431613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908050"/>
                        <a:ext cx="252888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76" name="Group 48"/>
          <p:cNvGrpSpPr>
            <a:grpSpLocks/>
          </p:cNvGrpSpPr>
          <p:nvPr/>
        </p:nvGrpSpPr>
        <p:grpSpPr bwMode="auto">
          <a:xfrm>
            <a:off x="566738" y="2303463"/>
            <a:ext cx="7891462" cy="3787775"/>
            <a:chOff x="357" y="1451"/>
            <a:chExt cx="4971" cy="2386"/>
          </a:xfrm>
        </p:grpSpPr>
        <p:grpSp>
          <p:nvGrpSpPr>
            <p:cNvPr id="14342" name="Group 46"/>
            <p:cNvGrpSpPr>
              <a:grpSpLocks/>
            </p:cNvGrpSpPr>
            <p:nvPr/>
          </p:nvGrpSpPr>
          <p:grpSpPr bwMode="auto">
            <a:xfrm>
              <a:off x="357" y="1451"/>
              <a:ext cx="4971" cy="1899"/>
              <a:chOff x="414" y="1877"/>
              <a:chExt cx="4971" cy="1899"/>
            </a:xfrm>
          </p:grpSpPr>
          <p:grpSp>
            <p:nvGrpSpPr>
              <p:cNvPr id="14344" name="Group 7"/>
              <p:cNvGrpSpPr>
                <a:grpSpLocks/>
              </p:cNvGrpSpPr>
              <p:nvPr/>
            </p:nvGrpSpPr>
            <p:grpSpPr bwMode="auto">
              <a:xfrm>
                <a:off x="4275" y="2852"/>
                <a:ext cx="167" cy="414"/>
                <a:chOff x="3293" y="5417"/>
                <a:chExt cx="369" cy="912"/>
              </a:xfrm>
            </p:grpSpPr>
            <p:sp>
              <p:nvSpPr>
                <p:cNvPr id="14372" name="Arc 8"/>
                <p:cNvSpPr>
                  <a:spLocks/>
                </p:cNvSpPr>
                <p:nvPr/>
              </p:nvSpPr>
              <p:spPr bwMode="auto">
                <a:xfrm>
                  <a:off x="3293" y="5417"/>
                  <a:ext cx="356" cy="456"/>
                </a:xfrm>
                <a:custGeom>
                  <a:avLst/>
                  <a:gdLst>
                    <a:gd name="T0" fmla="*/ 0 w 22470"/>
                    <a:gd name="T1" fmla="*/ 0 h 43200"/>
                    <a:gd name="T2" fmla="*/ 0 w 22470"/>
                    <a:gd name="T3" fmla="*/ 0 h 43200"/>
                    <a:gd name="T4" fmla="*/ 0 w 22470"/>
                    <a:gd name="T5" fmla="*/ 0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470" h="43200" fill="none" extrusionOk="0">
                      <a:moveTo>
                        <a:pt x="869" y="0"/>
                      </a:moveTo>
                      <a:cubicBezTo>
                        <a:pt x="12799" y="0"/>
                        <a:pt x="22470" y="9670"/>
                        <a:pt x="22470" y="21600"/>
                      </a:cubicBezTo>
                      <a:cubicBezTo>
                        <a:pt x="22470" y="33529"/>
                        <a:pt x="12799" y="43200"/>
                        <a:pt x="870" y="43200"/>
                      </a:cubicBezTo>
                      <a:cubicBezTo>
                        <a:pt x="579" y="43200"/>
                        <a:pt x="289" y="43194"/>
                        <a:pt x="-1" y="43182"/>
                      </a:cubicBezTo>
                    </a:path>
                    <a:path w="22470" h="43200" stroke="0" extrusionOk="0">
                      <a:moveTo>
                        <a:pt x="869" y="0"/>
                      </a:moveTo>
                      <a:cubicBezTo>
                        <a:pt x="12799" y="0"/>
                        <a:pt x="22470" y="9670"/>
                        <a:pt x="22470" y="21600"/>
                      </a:cubicBezTo>
                      <a:cubicBezTo>
                        <a:pt x="22470" y="33529"/>
                        <a:pt x="12799" y="43200"/>
                        <a:pt x="870" y="43200"/>
                      </a:cubicBezTo>
                      <a:cubicBezTo>
                        <a:pt x="579" y="43200"/>
                        <a:pt x="289" y="43194"/>
                        <a:pt x="-1" y="43182"/>
                      </a:cubicBezTo>
                      <a:lnTo>
                        <a:pt x="870" y="21600"/>
                      </a:lnTo>
                      <a:lnTo>
                        <a:pt x="869" y="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373" name="Arc 9"/>
                <p:cNvSpPr>
                  <a:spLocks/>
                </p:cNvSpPr>
                <p:nvPr/>
              </p:nvSpPr>
              <p:spPr bwMode="auto">
                <a:xfrm>
                  <a:off x="3306" y="5873"/>
                  <a:ext cx="356" cy="456"/>
                </a:xfrm>
                <a:custGeom>
                  <a:avLst/>
                  <a:gdLst>
                    <a:gd name="T0" fmla="*/ 0 w 22470"/>
                    <a:gd name="T1" fmla="*/ 0 h 43200"/>
                    <a:gd name="T2" fmla="*/ 0 w 22470"/>
                    <a:gd name="T3" fmla="*/ 0 h 43200"/>
                    <a:gd name="T4" fmla="*/ 0 w 22470"/>
                    <a:gd name="T5" fmla="*/ 0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470" h="43200" fill="none" extrusionOk="0">
                      <a:moveTo>
                        <a:pt x="869" y="0"/>
                      </a:moveTo>
                      <a:cubicBezTo>
                        <a:pt x="12799" y="0"/>
                        <a:pt x="22470" y="9670"/>
                        <a:pt x="22470" y="21600"/>
                      </a:cubicBezTo>
                      <a:cubicBezTo>
                        <a:pt x="22470" y="33529"/>
                        <a:pt x="12799" y="43200"/>
                        <a:pt x="870" y="43200"/>
                      </a:cubicBezTo>
                      <a:cubicBezTo>
                        <a:pt x="579" y="43200"/>
                        <a:pt x="289" y="43194"/>
                        <a:pt x="-1" y="43182"/>
                      </a:cubicBezTo>
                    </a:path>
                    <a:path w="22470" h="43200" stroke="0" extrusionOk="0">
                      <a:moveTo>
                        <a:pt x="869" y="0"/>
                      </a:moveTo>
                      <a:cubicBezTo>
                        <a:pt x="12799" y="0"/>
                        <a:pt x="22470" y="9670"/>
                        <a:pt x="22470" y="21600"/>
                      </a:cubicBezTo>
                      <a:cubicBezTo>
                        <a:pt x="22470" y="33529"/>
                        <a:pt x="12799" y="43200"/>
                        <a:pt x="870" y="43200"/>
                      </a:cubicBezTo>
                      <a:cubicBezTo>
                        <a:pt x="579" y="43200"/>
                        <a:pt x="289" y="43194"/>
                        <a:pt x="-1" y="43182"/>
                      </a:cubicBezTo>
                      <a:lnTo>
                        <a:pt x="870" y="21600"/>
                      </a:lnTo>
                      <a:lnTo>
                        <a:pt x="869" y="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4345" name="Group 10"/>
              <p:cNvGrpSpPr>
                <a:grpSpLocks/>
              </p:cNvGrpSpPr>
              <p:nvPr/>
            </p:nvGrpSpPr>
            <p:grpSpPr bwMode="auto">
              <a:xfrm>
                <a:off x="4281" y="2437"/>
                <a:ext cx="167" cy="415"/>
                <a:chOff x="3293" y="5417"/>
                <a:chExt cx="369" cy="912"/>
              </a:xfrm>
            </p:grpSpPr>
            <p:sp>
              <p:nvSpPr>
                <p:cNvPr id="14370" name="Arc 11"/>
                <p:cNvSpPr>
                  <a:spLocks/>
                </p:cNvSpPr>
                <p:nvPr/>
              </p:nvSpPr>
              <p:spPr bwMode="auto">
                <a:xfrm>
                  <a:off x="3293" y="5417"/>
                  <a:ext cx="356" cy="456"/>
                </a:xfrm>
                <a:custGeom>
                  <a:avLst/>
                  <a:gdLst>
                    <a:gd name="T0" fmla="*/ 0 w 22470"/>
                    <a:gd name="T1" fmla="*/ 0 h 43200"/>
                    <a:gd name="T2" fmla="*/ 0 w 22470"/>
                    <a:gd name="T3" fmla="*/ 0 h 43200"/>
                    <a:gd name="T4" fmla="*/ 0 w 22470"/>
                    <a:gd name="T5" fmla="*/ 0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470" h="43200" fill="none" extrusionOk="0">
                      <a:moveTo>
                        <a:pt x="869" y="0"/>
                      </a:moveTo>
                      <a:cubicBezTo>
                        <a:pt x="12799" y="0"/>
                        <a:pt x="22470" y="9670"/>
                        <a:pt x="22470" y="21600"/>
                      </a:cubicBezTo>
                      <a:cubicBezTo>
                        <a:pt x="22470" y="33529"/>
                        <a:pt x="12799" y="43200"/>
                        <a:pt x="870" y="43200"/>
                      </a:cubicBezTo>
                      <a:cubicBezTo>
                        <a:pt x="579" y="43200"/>
                        <a:pt x="289" y="43194"/>
                        <a:pt x="-1" y="43182"/>
                      </a:cubicBezTo>
                    </a:path>
                    <a:path w="22470" h="43200" stroke="0" extrusionOk="0">
                      <a:moveTo>
                        <a:pt x="869" y="0"/>
                      </a:moveTo>
                      <a:cubicBezTo>
                        <a:pt x="12799" y="0"/>
                        <a:pt x="22470" y="9670"/>
                        <a:pt x="22470" y="21600"/>
                      </a:cubicBezTo>
                      <a:cubicBezTo>
                        <a:pt x="22470" y="33529"/>
                        <a:pt x="12799" y="43200"/>
                        <a:pt x="870" y="43200"/>
                      </a:cubicBezTo>
                      <a:cubicBezTo>
                        <a:pt x="579" y="43200"/>
                        <a:pt x="289" y="43194"/>
                        <a:pt x="-1" y="43182"/>
                      </a:cubicBezTo>
                      <a:lnTo>
                        <a:pt x="870" y="21600"/>
                      </a:lnTo>
                      <a:lnTo>
                        <a:pt x="869" y="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371" name="Arc 12"/>
                <p:cNvSpPr>
                  <a:spLocks/>
                </p:cNvSpPr>
                <p:nvPr/>
              </p:nvSpPr>
              <p:spPr bwMode="auto">
                <a:xfrm>
                  <a:off x="3306" y="5873"/>
                  <a:ext cx="356" cy="456"/>
                </a:xfrm>
                <a:custGeom>
                  <a:avLst/>
                  <a:gdLst>
                    <a:gd name="T0" fmla="*/ 0 w 22470"/>
                    <a:gd name="T1" fmla="*/ 0 h 43200"/>
                    <a:gd name="T2" fmla="*/ 0 w 22470"/>
                    <a:gd name="T3" fmla="*/ 0 h 43200"/>
                    <a:gd name="T4" fmla="*/ 0 w 22470"/>
                    <a:gd name="T5" fmla="*/ 0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470" h="43200" fill="none" extrusionOk="0">
                      <a:moveTo>
                        <a:pt x="869" y="0"/>
                      </a:moveTo>
                      <a:cubicBezTo>
                        <a:pt x="12799" y="0"/>
                        <a:pt x="22470" y="9670"/>
                        <a:pt x="22470" y="21600"/>
                      </a:cubicBezTo>
                      <a:cubicBezTo>
                        <a:pt x="22470" y="33529"/>
                        <a:pt x="12799" y="43200"/>
                        <a:pt x="870" y="43200"/>
                      </a:cubicBezTo>
                      <a:cubicBezTo>
                        <a:pt x="579" y="43200"/>
                        <a:pt x="289" y="43194"/>
                        <a:pt x="-1" y="43182"/>
                      </a:cubicBezTo>
                    </a:path>
                    <a:path w="22470" h="43200" stroke="0" extrusionOk="0">
                      <a:moveTo>
                        <a:pt x="869" y="0"/>
                      </a:moveTo>
                      <a:cubicBezTo>
                        <a:pt x="12799" y="0"/>
                        <a:pt x="22470" y="9670"/>
                        <a:pt x="22470" y="21600"/>
                      </a:cubicBezTo>
                      <a:cubicBezTo>
                        <a:pt x="22470" y="33529"/>
                        <a:pt x="12799" y="43200"/>
                        <a:pt x="870" y="43200"/>
                      </a:cubicBezTo>
                      <a:cubicBezTo>
                        <a:pt x="579" y="43200"/>
                        <a:pt x="289" y="43194"/>
                        <a:pt x="-1" y="43182"/>
                      </a:cubicBezTo>
                      <a:lnTo>
                        <a:pt x="870" y="21600"/>
                      </a:lnTo>
                      <a:lnTo>
                        <a:pt x="869" y="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4346" name="Line 13"/>
              <p:cNvSpPr>
                <a:spLocks noChangeShapeType="1"/>
              </p:cNvSpPr>
              <p:nvPr/>
            </p:nvSpPr>
            <p:spPr bwMode="auto">
              <a:xfrm>
                <a:off x="4287" y="3266"/>
                <a:ext cx="0" cy="104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47" name="Line 14"/>
              <p:cNvSpPr>
                <a:spLocks noChangeShapeType="1"/>
              </p:cNvSpPr>
              <p:nvPr/>
            </p:nvSpPr>
            <p:spPr bwMode="auto">
              <a:xfrm flipH="1">
                <a:off x="4281" y="2333"/>
                <a:ext cx="0" cy="104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48" name="Oval 17"/>
              <p:cNvSpPr>
                <a:spLocks noChangeArrowheads="1"/>
              </p:cNvSpPr>
              <p:nvPr/>
            </p:nvSpPr>
            <p:spPr bwMode="auto">
              <a:xfrm>
                <a:off x="1624" y="2614"/>
                <a:ext cx="436" cy="44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4349" name="Freeform 18"/>
              <p:cNvSpPr>
                <a:spLocks/>
              </p:cNvSpPr>
              <p:nvPr/>
            </p:nvSpPr>
            <p:spPr bwMode="auto">
              <a:xfrm>
                <a:off x="1754" y="2713"/>
                <a:ext cx="219" cy="222"/>
              </a:xfrm>
              <a:custGeom>
                <a:avLst/>
                <a:gdLst>
                  <a:gd name="T0" fmla="*/ 0 w 200"/>
                  <a:gd name="T1" fmla="*/ 509 h 188"/>
                  <a:gd name="T2" fmla="*/ 111 w 200"/>
                  <a:gd name="T3" fmla="*/ 11 h 188"/>
                  <a:gd name="T4" fmla="*/ 289 w 200"/>
                  <a:gd name="T5" fmla="*/ 445 h 188"/>
                  <a:gd name="T6" fmla="*/ 345 w 200"/>
                  <a:gd name="T7" fmla="*/ 163 h 18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0" h="188">
                    <a:moveTo>
                      <a:pt x="0" y="188"/>
                    </a:moveTo>
                    <a:cubicBezTo>
                      <a:pt x="18" y="98"/>
                      <a:pt x="36" y="8"/>
                      <a:pt x="64" y="4"/>
                    </a:cubicBezTo>
                    <a:cubicBezTo>
                      <a:pt x="92" y="0"/>
                      <a:pt x="145" y="155"/>
                      <a:pt x="168" y="164"/>
                    </a:cubicBezTo>
                    <a:cubicBezTo>
                      <a:pt x="191" y="173"/>
                      <a:pt x="195" y="77"/>
                      <a:pt x="200" y="60"/>
                    </a:cubicBez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50" name="Line 19"/>
              <p:cNvSpPr>
                <a:spLocks noChangeShapeType="1"/>
              </p:cNvSpPr>
              <p:nvPr/>
            </p:nvSpPr>
            <p:spPr bwMode="auto">
              <a:xfrm flipV="1">
                <a:off x="1859" y="1877"/>
                <a:ext cx="0" cy="73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51" name="Line 20"/>
              <p:cNvSpPr>
                <a:spLocks noChangeShapeType="1"/>
              </p:cNvSpPr>
              <p:nvPr/>
            </p:nvSpPr>
            <p:spPr bwMode="auto">
              <a:xfrm>
                <a:off x="1859" y="3058"/>
                <a:ext cx="0" cy="71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52" name="Line 21"/>
              <p:cNvSpPr>
                <a:spLocks noChangeShapeType="1"/>
              </p:cNvSpPr>
              <p:nvPr/>
            </p:nvSpPr>
            <p:spPr bwMode="auto">
              <a:xfrm>
                <a:off x="1859" y="1877"/>
                <a:ext cx="915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53" name="Line 22"/>
              <p:cNvSpPr>
                <a:spLocks noChangeShapeType="1"/>
              </p:cNvSpPr>
              <p:nvPr/>
            </p:nvSpPr>
            <p:spPr bwMode="auto">
              <a:xfrm>
                <a:off x="2774" y="1877"/>
                <a:ext cx="149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54" name="Line 23"/>
              <p:cNvSpPr>
                <a:spLocks noChangeShapeType="1"/>
              </p:cNvSpPr>
              <p:nvPr/>
            </p:nvSpPr>
            <p:spPr bwMode="auto">
              <a:xfrm>
                <a:off x="3349" y="3058"/>
                <a:ext cx="0" cy="71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55" name="Line 24"/>
              <p:cNvSpPr>
                <a:spLocks noChangeShapeType="1"/>
              </p:cNvSpPr>
              <p:nvPr/>
            </p:nvSpPr>
            <p:spPr bwMode="auto">
              <a:xfrm>
                <a:off x="4284" y="3340"/>
                <a:ext cx="0" cy="4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56" name="Freeform 25"/>
              <p:cNvSpPr>
                <a:spLocks/>
              </p:cNvSpPr>
              <p:nvPr/>
            </p:nvSpPr>
            <p:spPr bwMode="auto">
              <a:xfrm>
                <a:off x="3240" y="2567"/>
                <a:ext cx="217" cy="491"/>
              </a:xfrm>
              <a:custGeom>
                <a:avLst/>
                <a:gdLst>
                  <a:gd name="T0" fmla="*/ 156 w 200"/>
                  <a:gd name="T1" fmla="*/ 0 h 416"/>
                  <a:gd name="T2" fmla="*/ 327 w 200"/>
                  <a:gd name="T3" fmla="*/ 257 h 416"/>
                  <a:gd name="T4" fmla="*/ 0 w 200"/>
                  <a:gd name="T5" fmla="*/ 496 h 416"/>
                  <a:gd name="T6" fmla="*/ 327 w 200"/>
                  <a:gd name="T7" fmla="*/ 735 h 416"/>
                  <a:gd name="T8" fmla="*/ 14 w 200"/>
                  <a:gd name="T9" fmla="*/ 886 h 416"/>
                  <a:gd name="T10" fmla="*/ 182 w 200"/>
                  <a:gd name="T11" fmla="*/ 1126 h 4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0" h="416">
                    <a:moveTo>
                      <a:pt x="96" y="0"/>
                    </a:moveTo>
                    <a:lnTo>
                      <a:pt x="200" y="96"/>
                    </a:lnTo>
                    <a:lnTo>
                      <a:pt x="0" y="184"/>
                    </a:lnTo>
                    <a:lnTo>
                      <a:pt x="200" y="272"/>
                    </a:lnTo>
                    <a:lnTo>
                      <a:pt x="8" y="328"/>
                    </a:lnTo>
                    <a:lnTo>
                      <a:pt x="112" y="416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57" name="Line 26"/>
              <p:cNvSpPr>
                <a:spLocks noChangeShapeType="1"/>
              </p:cNvSpPr>
              <p:nvPr/>
            </p:nvSpPr>
            <p:spPr bwMode="auto">
              <a:xfrm>
                <a:off x="3349" y="1877"/>
                <a:ext cx="0" cy="69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58" name="Line 27"/>
              <p:cNvSpPr>
                <a:spLocks noChangeShapeType="1"/>
              </p:cNvSpPr>
              <p:nvPr/>
            </p:nvSpPr>
            <p:spPr bwMode="auto">
              <a:xfrm>
                <a:off x="4272" y="1877"/>
                <a:ext cx="0" cy="56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59" name="Line 28"/>
              <p:cNvSpPr>
                <a:spLocks noChangeShapeType="1"/>
              </p:cNvSpPr>
              <p:nvPr/>
            </p:nvSpPr>
            <p:spPr bwMode="auto">
              <a:xfrm>
                <a:off x="1859" y="3776"/>
                <a:ext cx="2413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60" name="Text Box 31"/>
              <p:cNvSpPr txBox="1">
                <a:spLocks noChangeArrowheads="1"/>
              </p:cNvSpPr>
              <p:nvPr/>
            </p:nvSpPr>
            <p:spPr bwMode="auto">
              <a:xfrm>
                <a:off x="3410" y="1960"/>
                <a:ext cx="3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I</a:t>
                </a:r>
                <a:r>
                  <a:rPr lang="en-US" baseline="-25000"/>
                  <a:t>R</a:t>
                </a:r>
                <a:endParaRPr lang="en-GB"/>
              </a:p>
            </p:txBody>
          </p:sp>
          <p:sp>
            <p:nvSpPr>
              <p:cNvPr id="14361" name="Text Box 32"/>
              <p:cNvSpPr txBox="1">
                <a:spLocks noChangeArrowheads="1"/>
              </p:cNvSpPr>
              <p:nvPr/>
            </p:nvSpPr>
            <p:spPr bwMode="auto">
              <a:xfrm>
                <a:off x="4413" y="1932"/>
                <a:ext cx="3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I</a:t>
                </a:r>
                <a:r>
                  <a:rPr lang="en-US" baseline="-25000"/>
                  <a:t>L</a:t>
                </a:r>
                <a:endParaRPr lang="en-GB"/>
              </a:p>
            </p:txBody>
          </p:sp>
          <p:sp>
            <p:nvSpPr>
              <p:cNvPr id="14362" name="Text Box 33"/>
              <p:cNvSpPr txBox="1">
                <a:spLocks noChangeArrowheads="1"/>
              </p:cNvSpPr>
              <p:nvPr/>
            </p:nvSpPr>
            <p:spPr bwMode="auto">
              <a:xfrm>
                <a:off x="2595" y="1960"/>
                <a:ext cx="3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I</a:t>
                </a:r>
                <a:endParaRPr lang="en-GB"/>
              </a:p>
            </p:txBody>
          </p:sp>
          <p:sp>
            <p:nvSpPr>
              <p:cNvPr id="14363" name="Text Box 34"/>
              <p:cNvSpPr txBox="1">
                <a:spLocks noChangeArrowheads="1"/>
              </p:cNvSpPr>
              <p:nvPr/>
            </p:nvSpPr>
            <p:spPr bwMode="auto">
              <a:xfrm>
                <a:off x="414" y="2671"/>
                <a:ext cx="12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V</a:t>
                </a:r>
                <a:r>
                  <a:rPr lang="en-US" baseline="-25000"/>
                  <a:t>S</a:t>
                </a:r>
                <a:r>
                  <a:rPr lang="en-US"/>
                  <a:t>=12</a:t>
                </a:r>
                <a:r>
                  <a:rPr lang="en-US">
                    <a:sym typeface="Symbol" pitchFamily="18" charset="2"/>
                  </a:rPr>
                  <a:t></a:t>
                </a:r>
                <a:r>
                  <a:rPr lang="en-US"/>
                  <a:t>0</a:t>
                </a:r>
                <a:r>
                  <a:rPr lang="en-US" baseline="30000"/>
                  <a:t>o </a:t>
                </a:r>
                <a:r>
                  <a:rPr lang="en-US"/>
                  <a:t>V</a:t>
                </a:r>
                <a:endParaRPr lang="en-GB"/>
              </a:p>
            </p:txBody>
          </p:sp>
          <p:sp>
            <p:nvSpPr>
              <p:cNvPr id="14364" name="Line 36"/>
              <p:cNvSpPr>
                <a:spLocks noChangeShapeType="1"/>
              </p:cNvSpPr>
              <p:nvPr/>
            </p:nvSpPr>
            <p:spPr bwMode="auto">
              <a:xfrm>
                <a:off x="2652" y="2024"/>
                <a:ext cx="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65" name="Line 37"/>
              <p:cNvSpPr>
                <a:spLocks noChangeShapeType="1"/>
              </p:cNvSpPr>
              <p:nvPr/>
            </p:nvSpPr>
            <p:spPr bwMode="auto">
              <a:xfrm>
                <a:off x="3456" y="2024"/>
                <a:ext cx="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66" name="Line 38"/>
              <p:cNvSpPr>
                <a:spLocks noChangeShapeType="1"/>
              </p:cNvSpPr>
              <p:nvPr/>
            </p:nvSpPr>
            <p:spPr bwMode="auto">
              <a:xfrm>
                <a:off x="4465" y="1974"/>
                <a:ext cx="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67" name="Line 39"/>
              <p:cNvSpPr>
                <a:spLocks noChangeShapeType="1"/>
              </p:cNvSpPr>
              <p:nvPr/>
            </p:nvSpPr>
            <p:spPr bwMode="auto">
              <a:xfrm>
                <a:off x="499" y="2725"/>
                <a:ext cx="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aphicFrame>
            <p:nvGraphicFramePr>
              <p:cNvPr id="14368" name="Object 44"/>
              <p:cNvGraphicFramePr>
                <a:graphicFrameLocks noChangeAspect="1"/>
              </p:cNvGraphicFramePr>
              <p:nvPr/>
            </p:nvGraphicFramePr>
            <p:xfrm>
              <a:off x="2568" y="2557"/>
              <a:ext cx="583" cy="4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80" name="Equation" r:id="rId7" imgW="418918" imgH="393529" progId="Equation.3">
                      <p:embed/>
                    </p:oleObj>
                  </mc:Choice>
                  <mc:Fallback>
                    <p:oleObj name="Equation" r:id="rId7" imgW="418918" imgH="393529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8" y="2557"/>
                            <a:ext cx="583" cy="4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9" name="Object 45"/>
              <p:cNvGraphicFramePr>
                <a:graphicFrameLocks noChangeAspect="1"/>
              </p:cNvGraphicFramePr>
              <p:nvPr/>
            </p:nvGraphicFramePr>
            <p:xfrm>
              <a:off x="4496" y="2614"/>
              <a:ext cx="889" cy="4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81" name="Equation" r:id="rId9" imgW="609336" imgH="393529" progId="Equation.3">
                      <p:embed/>
                    </p:oleObj>
                  </mc:Choice>
                  <mc:Fallback>
                    <p:oleObj name="Equation" r:id="rId9" imgW="609336" imgH="393529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6" y="2614"/>
                            <a:ext cx="889" cy="4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43" name="Text Box 47"/>
            <p:cNvSpPr txBox="1">
              <a:spLocks noChangeArrowheads="1"/>
            </p:cNvSpPr>
            <p:nvPr/>
          </p:nvSpPr>
          <p:spPr bwMode="auto">
            <a:xfrm>
              <a:off x="1548" y="3549"/>
              <a:ext cx="28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/>
                <a:t>Phasor Domain Schematic Diagram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79"/>
          <p:cNvSpPr txBox="1">
            <a:spLocks noChangeArrowheads="1"/>
          </p:cNvSpPr>
          <p:nvPr/>
        </p:nvSpPr>
        <p:spPr bwMode="auto">
          <a:xfrm>
            <a:off x="296863" y="233363"/>
            <a:ext cx="185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="1"/>
              <a:t>Solution</a:t>
            </a:r>
            <a:endParaRPr lang="en-GB"/>
          </a:p>
        </p:txBody>
      </p:sp>
      <p:grpSp>
        <p:nvGrpSpPr>
          <p:cNvPr id="15363" name="Group 81"/>
          <p:cNvGrpSpPr>
            <a:grpSpLocks/>
          </p:cNvGrpSpPr>
          <p:nvPr/>
        </p:nvGrpSpPr>
        <p:grpSpPr bwMode="auto">
          <a:xfrm>
            <a:off x="611188" y="1268413"/>
            <a:ext cx="7734300" cy="1452562"/>
            <a:chOff x="385" y="1224"/>
            <a:chExt cx="4872" cy="915"/>
          </a:xfrm>
        </p:grpSpPr>
        <p:graphicFrame>
          <p:nvGraphicFramePr>
            <p:cNvPr id="15377" name="Object 8"/>
            <p:cNvGraphicFramePr>
              <a:graphicFrameLocks noChangeAspect="1"/>
            </p:cNvGraphicFramePr>
            <p:nvPr/>
          </p:nvGraphicFramePr>
          <p:xfrm>
            <a:off x="385" y="1224"/>
            <a:ext cx="4872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3" name="Equation" r:id="rId3" imgW="3009900" imgH="393700" progId="Equation.3">
                    <p:embed/>
                  </p:oleObj>
                </mc:Choice>
                <mc:Fallback>
                  <p:oleObj name="Equation" r:id="rId3" imgW="3009900" imgH="393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224"/>
                          <a:ext cx="4872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8" name="Object 80"/>
            <p:cNvGraphicFramePr>
              <a:graphicFrameLocks noChangeAspect="1"/>
            </p:cNvGraphicFramePr>
            <p:nvPr/>
          </p:nvGraphicFramePr>
          <p:xfrm>
            <a:off x="1661" y="1877"/>
            <a:ext cx="201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4" name="Equation" r:id="rId5" imgW="1295400" imgH="203200" progId="Equation.3">
                    <p:embed/>
                  </p:oleObj>
                </mc:Choice>
                <mc:Fallback>
                  <p:oleObj name="Equation" r:id="rId5" imgW="1295400" imgH="203200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1" y="1877"/>
                          <a:ext cx="2018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926" name="Group 86"/>
          <p:cNvGrpSpPr>
            <a:grpSpLocks/>
          </p:cNvGrpSpPr>
          <p:nvPr/>
        </p:nvGrpSpPr>
        <p:grpSpPr bwMode="auto">
          <a:xfrm>
            <a:off x="2443163" y="3746500"/>
            <a:ext cx="5638800" cy="2744788"/>
            <a:chOff x="1539" y="2360"/>
            <a:chExt cx="3552" cy="1729"/>
          </a:xfrm>
        </p:grpSpPr>
        <p:sp>
          <p:nvSpPr>
            <p:cNvPr id="15365" name="Text Box 62"/>
            <p:cNvSpPr txBox="1">
              <a:spLocks noChangeArrowheads="1"/>
            </p:cNvSpPr>
            <p:nvPr/>
          </p:nvSpPr>
          <p:spPr bwMode="auto">
            <a:xfrm>
              <a:off x="3816" y="2897"/>
              <a:ext cx="127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/>
                <a:t>Admittance Diagram</a:t>
              </a:r>
              <a:endParaRPr lang="en-GB" b="1"/>
            </a:p>
          </p:txBody>
        </p:sp>
        <p:graphicFrame>
          <p:nvGraphicFramePr>
            <p:cNvPr id="15366" name="Object 64"/>
            <p:cNvGraphicFramePr>
              <a:graphicFrameLocks noChangeAspect="1"/>
            </p:cNvGraphicFramePr>
            <p:nvPr/>
          </p:nvGraphicFramePr>
          <p:xfrm>
            <a:off x="2442" y="2360"/>
            <a:ext cx="960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5" name="Equation" r:id="rId7" imgW="583693" imgH="177646" progId="Equation.3">
                    <p:embed/>
                  </p:oleObj>
                </mc:Choice>
                <mc:Fallback>
                  <p:oleObj name="Equation" r:id="rId7" imgW="583693" imgH="177646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2" y="2360"/>
                          <a:ext cx="960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66"/>
            <p:cNvGraphicFramePr>
              <a:graphicFrameLocks noChangeAspect="1"/>
            </p:cNvGraphicFramePr>
            <p:nvPr/>
          </p:nvGraphicFramePr>
          <p:xfrm>
            <a:off x="1539" y="3104"/>
            <a:ext cx="900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6" name="Equation" r:id="rId9" imgW="583693" imgH="177646" progId="Equation.3">
                    <p:embed/>
                  </p:oleObj>
                </mc:Choice>
                <mc:Fallback>
                  <p:oleObj name="Equation" r:id="rId9" imgW="583693" imgH="177646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9" y="3104"/>
                          <a:ext cx="900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8" name="Line 69"/>
            <p:cNvSpPr>
              <a:spLocks noChangeShapeType="1"/>
            </p:cNvSpPr>
            <p:nvPr/>
          </p:nvSpPr>
          <p:spPr bwMode="auto">
            <a:xfrm flipH="1">
              <a:off x="2233" y="2664"/>
              <a:ext cx="0" cy="113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69" name="Line 70"/>
            <p:cNvSpPr>
              <a:spLocks noChangeShapeType="1"/>
            </p:cNvSpPr>
            <p:nvPr/>
          </p:nvSpPr>
          <p:spPr bwMode="auto">
            <a:xfrm flipV="1">
              <a:off x="2230" y="2676"/>
              <a:ext cx="1243" cy="0"/>
            </a:xfrm>
            <a:prstGeom prst="line">
              <a:avLst/>
            </a:prstGeom>
            <a:noFill/>
            <a:ln w="5715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70" name="Text Box 71"/>
            <p:cNvSpPr txBox="1">
              <a:spLocks noChangeArrowheads="1"/>
            </p:cNvSpPr>
            <p:nvPr/>
          </p:nvSpPr>
          <p:spPr bwMode="auto">
            <a:xfrm>
              <a:off x="2038" y="3800"/>
              <a:ext cx="107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>
                  <a:solidFill>
                    <a:schemeClr val="accent2"/>
                  </a:solidFill>
                </a:rPr>
                <a:t>-jB</a:t>
              </a:r>
              <a:r>
                <a:rPr lang="en-US" b="1" baseline="-25000">
                  <a:solidFill>
                    <a:schemeClr val="accent2"/>
                  </a:solidFill>
                </a:rPr>
                <a:t>L</a:t>
              </a:r>
              <a:endParaRPr lang="en-GB" b="1">
                <a:solidFill>
                  <a:schemeClr val="accent2"/>
                </a:solidFill>
              </a:endParaRPr>
            </a:p>
          </p:txBody>
        </p:sp>
        <p:sp>
          <p:nvSpPr>
            <p:cNvPr id="15371" name="Text Box 72"/>
            <p:cNvSpPr txBox="1">
              <a:spLocks noChangeArrowheads="1"/>
            </p:cNvSpPr>
            <p:nvPr/>
          </p:nvSpPr>
          <p:spPr bwMode="auto">
            <a:xfrm>
              <a:off x="3473" y="2517"/>
              <a:ext cx="7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>
                  <a:solidFill>
                    <a:srgbClr val="A50021"/>
                  </a:solidFill>
                </a:rPr>
                <a:t>G</a:t>
              </a:r>
              <a:endParaRPr lang="en-GB" b="1">
                <a:solidFill>
                  <a:srgbClr val="A50021"/>
                </a:solidFill>
              </a:endParaRPr>
            </a:p>
          </p:txBody>
        </p:sp>
        <p:sp>
          <p:nvSpPr>
            <p:cNvPr id="15372" name="Text Box 73"/>
            <p:cNvSpPr txBox="1">
              <a:spLocks noChangeArrowheads="1"/>
            </p:cNvSpPr>
            <p:nvPr/>
          </p:nvSpPr>
          <p:spPr bwMode="auto">
            <a:xfrm>
              <a:off x="3435" y="3779"/>
              <a:ext cx="7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/>
                <a:t>Y</a:t>
              </a:r>
              <a:endParaRPr lang="en-GB" b="1"/>
            </a:p>
          </p:txBody>
        </p:sp>
        <p:sp>
          <p:nvSpPr>
            <p:cNvPr id="15373" name="Line 75"/>
            <p:cNvSpPr>
              <a:spLocks noChangeShapeType="1"/>
            </p:cNvSpPr>
            <p:nvPr/>
          </p:nvSpPr>
          <p:spPr bwMode="auto">
            <a:xfrm>
              <a:off x="2230" y="2664"/>
              <a:ext cx="1243" cy="111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74" name="Line 76"/>
            <p:cNvSpPr>
              <a:spLocks noChangeShapeType="1"/>
            </p:cNvSpPr>
            <p:nvPr/>
          </p:nvSpPr>
          <p:spPr bwMode="auto">
            <a:xfrm>
              <a:off x="3467" y="3805"/>
              <a:ext cx="1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75" name="Freeform 83"/>
            <p:cNvSpPr>
              <a:spLocks/>
            </p:cNvSpPr>
            <p:nvPr/>
          </p:nvSpPr>
          <p:spPr bwMode="auto">
            <a:xfrm flipV="1">
              <a:off x="2568" y="2699"/>
              <a:ext cx="227" cy="227"/>
            </a:xfrm>
            <a:custGeom>
              <a:avLst/>
              <a:gdLst>
                <a:gd name="T0" fmla="*/ 0 w 124"/>
                <a:gd name="T1" fmla="*/ 0 h 152"/>
                <a:gd name="T2" fmla="*/ 4209 w 124"/>
                <a:gd name="T3" fmla="*/ 623 h 152"/>
                <a:gd name="T4" fmla="*/ 2719 w 124"/>
                <a:gd name="T5" fmla="*/ 1686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4" h="152">
                  <a:moveTo>
                    <a:pt x="0" y="0"/>
                  </a:moveTo>
                  <a:cubicBezTo>
                    <a:pt x="50" y="15"/>
                    <a:pt x="100" y="31"/>
                    <a:pt x="112" y="56"/>
                  </a:cubicBezTo>
                  <a:cubicBezTo>
                    <a:pt x="124" y="81"/>
                    <a:pt x="79" y="136"/>
                    <a:pt x="72" y="152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76" name="Text Box 85"/>
            <p:cNvSpPr txBox="1">
              <a:spLocks noChangeArrowheads="1"/>
            </p:cNvSpPr>
            <p:nvPr/>
          </p:nvSpPr>
          <p:spPr bwMode="auto">
            <a:xfrm>
              <a:off x="2794" y="2711"/>
              <a:ext cx="5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/>
                <a:t>-55.7</a:t>
              </a:r>
              <a:r>
                <a:rPr lang="en-GB" baseline="30000"/>
                <a:t>o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92100" y="461963"/>
          <a:ext cx="714692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Equation" r:id="rId3" imgW="3187700" imgH="431800" progId="Equation.3">
                  <p:embed/>
                </p:oleObj>
              </mc:Choice>
              <mc:Fallback>
                <p:oleObj name="Equation" r:id="rId3" imgW="31877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461963"/>
                        <a:ext cx="714692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274763" y="1363663"/>
          <a:ext cx="70310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Equation" r:id="rId5" imgW="3098800" imgH="469900" progId="Equation.3">
                  <p:embed/>
                </p:oleObj>
              </mc:Choice>
              <mc:Fallback>
                <p:oleObj name="Equation" r:id="rId5" imgW="30988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1363663"/>
                        <a:ext cx="703103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376363" y="2573338"/>
          <a:ext cx="65801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Equation" r:id="rId7" imgW="2667000" imgH="228600" progId="Equation.3">
                  <p:embed/>
                </p:oleObj>
              </mc:Choice>
              <mc:Fallback>
                <p:oleObj name="Equation" r:id="rId7" imgW="2667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2573338"/>
                        <a:ext cx="658018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919" name="Group 55"/>
          <p:cNvGrpSpPr>
            <a:grpSpLocks/>
          </p:cNvGrpSpPr>
          <p:nvPr/>
        </p:nvGrpSpPr>
        <p:grpSpPr bwMode="auto">
          <a:xfrm>
            <a:off x="2006600" y="3429000"/>
            <a:ext cx="4864100" cy="3022600"/>
            <a:chOff x="2056" y="1645"/>
            <a:chExt cx="3064" cy="1904"/>
          </a:xfrm>
        </p:grpSpPr>
        <p:grpSp>
          <p:nvGrpSpPr>
            <p:cNvPr id="16391" name="Group 56"/>
            <p:cNvGrpSpPr>
              <a:grpSpLocks/>
            </p:cNvGrpSpPr>
            <p:nvPr/>
          </p:nvGrpSpPr>
          <p:grpSpPr bwMode="auto">
            <a:xfrm>
              <a:off x="2056" y="1645"/>
              <a:ext cx="3064" cy="1904"/>
              <a:chOff x="2056" y="1645"/>
              <a:chExt cx="3064" cy="1904"/>
            </a:xfrm>
          </p:grpSpPr>
          <p:grpSp>
            <p:nvGrpSpPr>
              <p:cNvPr id="16396" name="Group 57"/>
              <p:cNvGrpSpPr>
                <a:grpSpLocks/>
              </p:cNvGrpSpPr>
              <p:nvPr/>
            </p:nvGrpSpPr>
            <p:grpSpPr bwMode="auto">
              <a:xfrm>
                <a:off x="2056" y="1645"/>
                <a:ext cx="3064" cy="1904"/>
                <a:chOff x="2056" y="1645"/>
                <a:chExt cx="3064" cy="1904"/>
              </a:xfrm>
            </p:grpSpPr>
            <p:sp>
              <p:nvSpPr>
                <p:cNvPr id="16398" name="Line 58"/>
                <p:cNvSpPr>
                  <a:spLocks noChangeShapeType="1"/>
                </p:cNvSpPr>
                <p:nvPr/>
              </p:nvSpPr>
              <p:spPr bwMode="auto">
                <a:xfrm>
                  <a:off x="2511" y="2008"/>
                  <a:ext cx="1077" cy="0"/>
                </a:xfrm>
                <a:prstGeom prst="line">
                  <a:avLst/>
                </a:prstGeom>
                <a:noFill/>
                <a:ln w="57150">
                  <a:solidFill>
                    <a:srgbClr val="A5002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6399" name="Line 59"/>
                <p:cNvSpPr>
                  <a:spLocks noChangeShapeType="1"/>
                </p:cNvSpPr>
                <p:nvPr/>
              </p:nvSpPr>
              <p:spPr bwMode="auto">
                <a:xfrm>
                  <a:off x="2542" y="2008"/>
                  <a:ext cx="0" cy="1257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6400" name="Line 60"/>
                <p:cNvSpPr>
                  <a:spLocks noChangeShapeType="1"/>
                </p:cNvSpPr>
                <p:nvPr/>
              </p:nvSpPr>
              <p:spPr bwMode="auto">
                <a:xfrm>
                  <a:off x="2542" y="2008"/>
                  <a:ext cx="1077" cy="1206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6401" name="Freeform 61"/>
                <p:cNvSpPr>
                  <a:spLocks/>
                </p:cNvSpPr>
                <p:nvPr/>
              </p:nvSpPr>
              <p:spPr bwMode="auto">
                <a:xfrm flipV="1">
                  <a:off x="2748" y="1996"/>
                  <a:ext cx="252" cy="231"/>
                </a:xfrm>
                <a:custGeom>
                  <a:avLst/>
                  <a:gdLst>
                    <a:gd name="T0" fmla="*/ 0 w 124"/>
                    <a:gd name="T1" fmla="*/ 0 h 152"/>
                    <a:gd name="T2" fmla="*/ 7897 w 124"/>
                    <a:gd name="T3" fmla="*/ 688 h 152"/>
                    <a:gd name="T4" fmla="*/ 5068 w 124"/>
                    <a:gd name="T5" fmla="*/ 1871 h 1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24" h="152">
                      <a:moveTo>
                        <a:pt x="0" y="0"/>
                      </a:moveTo>
                      <a:cubicBezTo>
                        <a:pt x="50" y="15"/>
                        <a:pt x="100" y="31"/>
                        <a:pt x="112" y="56"/>
                      </a:cubicBezTo>
                      <a:cubicBezTo>
                        <a:pt x="124" y="81"/>
                        <a:pt x="79" y="136"/>
                        <a:pt x="72" y="152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640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651" y="2016"/>
                  <a:ext cx="38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GB" b="1">
                      <a:solidFill>
                        <a:srgbClr val="A50021"/>
                      </a:solidFill>
                    </a:rPr>
                    <a:t>I</a:t>
                  </a:r>
                  <a:r>
                    <a:rPr lang="en-GB" b="1" baseline="-25000">
                      <a:solidFill>
                        <a:srgbClr val="A50021"/>
                      </a:solidFill>
                    </a:rPr>
                    <a:t>R</a:t>
                  </a:r>
                  <a:endParaRPr lang="en-GB" b="1">
                    <a:solidFill>
                      <a:srgbClr val="A50021"/>
                    </a:solidFill>
                  </a:endParaRPr>
                </a:p>
              </p:txBody>
            </p:sp>
            <p:sp>
              <p:nvSpPr>
                <p:cNvPr id="16403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443" y="3261"/>
                  <a:ext cx="38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GB" b="1">
                      <a:solidFill>
                        <a:schemeClr val="accent2"/>
                      </a:solidFill>
                    </a:rPr>
                    <a:t>I</a:t>
                  </a:r>
                  <a:r>
                    <a:rPr lang="en-GB" b="1" baseline="-25000">
                      <a:solidFill>
                        <a:schemeClr val="accent2"/>
                      </a:solidFill>
                    </a:rPr>
                    <a:t>L</a:t>
                  </a:r>
                  <a:endParaRPr lang="en-GB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6404" name="Text Box 64"/>
                <p:cNvSpPr txBox="1">
                  <a:spLocks noChangeArrowheads="1"/>
                </p:cNvSpPr>
                <p:nvPr/>
              </p:nvSpPr>
              <p:spPr bwMode="auto">
                <a:xfrm flipV="1">
                  <a:off x="3504" y="3204"/>
                  <a:ext cx="30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GB" b="1"/>
                    <a:t>I</a:t>
                  </a:r>
                </a:p>
              </p:txBody>
            </p:sp>
            <p:sp>
              <p:nvSpPr>
                <p:cNvPr id="1640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000" y="2079"/>
                  <a:ext cx="84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GB" b="1">
                      <a:sym typeface="Symbol" pitchFamily="18" charset="2"/>
                    </a:rPr>
                    <a:t>-55.7</a:t>
                  </a:r>
                  <a:r>
                    <a:rPr lang="en-GB" b="1" baseline="30000">
                      <a:sym typeface="Symbol" pitchFamily="18" charset="2"/>
                    </a:rPr>
                    <a:t>o</a:t>
                  </a:r>
                  <a:endParaRPr lang="en-GB" b="1"/>
                </a:p>
              </p:txBody>
            </p:sp>
            <p:sp>
              <p:nvSpPr>
                <p:cNvPr id="1640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2748" y="1645"/>
                  <a:ext cx="81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GB" sz="1800" b="1">
                      <a:solidFill>
                        <a:srgbClr val="A50021"/>
                      </a:solidFill>
                    </a:rPr>
                    <a:t>54.5mA</a:t>
                  </a:r>
                </a:p>
              </p:txBody>
            </p:sp>
            <p:sp>
              <p:nvSpPr>
                <p:cNvPr id="1640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056" y="2467"/>
                  <a:ext cx="654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GB" sz="1800" b="1">
                      <a:solidFill>
                        <a:schemeClr val="accent2"/>
                      </a:solidFill>
                    </a:rPr>
                    <a:t>80mA</a:t>
                  </a:r>
                </a:p>
              </p:txBody>
            </p:sp>
            <p:sp>
              <p:nvSpPr>
                <p:cNvPr id="16408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2542" y="1933"/>
                  <a:ext cx="2169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640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792" y="1820"/>
                  <a:ext cx="3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GB" b="1"/>
                    <a:t>V</a:t>
                  </a:r>
                  <a:r>
                    <a:rPr lang="en-GB" b="1" baseline="-25000"/>
                    <a:t>S</a:t>
                  </a:r>
                </a:p>
              </p:txBody>
            </p:sp>
          </p:grpSp>
          <p:sp>
            <p:nvSpPr>
              <p:cNvPr id="16397" name="Text Box 70"/>
              <p:cNvSpPr txBox="1">
                <a:spLocks noChangeArrowheads="1"/>
              </p:cNvSpPr>
              <p:nvPr/>
            </p:nvSpPr>
            <p:spPr bwMode="auto">
              <a:xfrm rot="2926706" flipH="1">
                <a:off x="2805" y="2773"/>
                <a:ext cx="7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sz="1800" b="1"/>
                  <a:t>96.8mA</a:t>
                </a:r>
              </a:p>
            </p:txBody>
          </p:sp>
        </p:grpSp>
        <p:sp>
          <p:nvSpPr>
            <p:cNvPr id="16392" name="Line 71"/>
            <p:cNvSpPr>
              <a:spLocks noChangeShapeType="1"/>
            </p:cNvSpPr>
            <p:nvPr/>
          </p:nvSpPr>
          <p:spPr bwMode="auto">
            <a:xfrm>
              <a:off x="4851" y="1877"/>
              <a:ext cx="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393" name="Line 72"/>
            <p:cNvSpPr>
              <a:spLocks noChangeShapeType="1"/>
            </p:cNvSpPr>
            <p:nvPr/>
          </p:nvSpPr>
          <p:spPr bwMode="auto">
            <a:xfrm>
              <a:off x="3660" y="3237"/>
              <a:ext cx="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394" name="Line 73"/>
            <p:cNvSpPr>
              <a:spLocks noChangeShapeType="1"/>
            </p:cNvSpPr>
            <p:nvPr/>
          </p:nvSpPr>
          <p:spPr bwMode="auto">
            <a:xfrm>
              <a:off x="2483" y="3294"/>
              <a:ext cx="9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395" name="Line 74"/>
            <p:cNvSpPr>
              <a:spLocks noChangeShapeType="1"/>
            </p:cNvSpPr>
            <p:nvPr/>
          </p:nvSpPr>
          <p:spPr bwMode="auto">
            <a:xfrm>
              <a:off x="3702" y="2047"/>
              <a:ext cx="99" cy="0"/>
            </a:xfrm>
            <a:prstGeom prst="line">
              <a:avLst/>
            </a:prstGeom>
            <a:noFill/>
            <a:ln w="3810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6939" name="Text Box 75"/>
          <p:cNvSpPr txBox="1">
            <a:spLocks noChangeArrowheads="1"/>
          </p:cNvSpPr>
          <p:nvPr/>
        </p:nvSpPr>
        <p:spPr bwMode="auto">
          <a:xfrm>
            <a:off x="5516563" y="5229225"/>
            <a:ext cx="242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b="1"/>
              <a:t>Phasor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3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5"/>
          <p:cNvGraphicFramePr>
            <a:graphicFrameLocks noChangeAspect="1"/>
          </p:cNvGraphicFramePr>
          <p:nvPr/>
        </p:nvGraphicFramePr>
        <p:xfrm>
          <a:off x="492125" y="2154238"/>
          <a:ext cx="6688138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3" imgW="2844800" imgH="266700" progId="Equation.3">
                  <p:embed/>
                </p:oleObj>
              </mc:Choice>
              <mc:Fallback>
                <p:oleObj name="Equation" r:id="rId3" imgW="2844800" imgH="26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154238"/>
                        <a:ext cx="6688138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866775" y="3189288"/>
          <a:ext cx="778986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Equation" r:id="rId5" imgW="3314700" imgH="266700" progId="Equation.3">
                  <p:embed/>
                </p:oleObj>
              </mc:Choice>
              <mc:Fallback>
                <p:oleObj name="Equation" r:id="rId5" imgW="3314700" imgH="26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3189288"/>
                        <a:ext cx="7789863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419100" y="1853825"/>
            <a:ext cx="8420100" cy="159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FF3300"/>
                </a:solidFill>
              </a:rPr>
              <a:t>Apparent power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(S) </a:t>
            </a:r>
            <a:r>
              <a:rPr lang="en-US" dirty="0"/>
              <a:t>, is the total power that appears to be transferred from the source to the RL circuit. It is the </a:t>
            </a:r>
            <a:r>
              <a:rPr lang="en-US" dirty="0" err="1"/>
              <a:t>phasor</a:t>
            </a:r>
            <a:r>
              <a:rPr lang="en-US" dirty="0"/>
              <a:t> sum of 2 components; the </a:t>
            </a:r>
            <a:r>
              <a:rPr lang="en-US" dirty="0">
                <a:solidFill>
                  <a:schemeClr val="accent2"/>
                </a:solidFill>
              </a:rPr>
              <a:t>true power</a:t>
            </a:r>
            <a:r>
              <a:rPr lang="en-US" dirty="0"/>
              <a:t> and </a:t>
            </a:r>
            <a:r>
              <a:rPr lang="en-US" dirty="0">
                <a:solidFill>
                  <a:srgbClr val="008000"/>
                </a:solidFill>
              </a:rPr>
              <a:t>reactive power</a:t>
            </a:r>
            <a:r>
              <a:rPr lang="en-US" dirty="0"/>
              <a:t>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/>
              <a:t>     Unit is </a:t>
            </a:r>
            <a:r>
              <a:rPr lang="en-US" dirty="0">
                <a:solidFill>
                  <a:srgbClr val="FF00FF"/>
                </a:solidFill>
              </a:rPr>
              <a:t>volt-ampere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(VA)</a:t>
            </a:r>
            <a:endParaRPr lang="en-GB" dirty="0">
              <a:solidFill>
                <a:srgbClr val="FF00FF"/>
              </a:solidFill>
            </a:endParaRP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419099" y="1268760"/>
            <a:ext cx="611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dirty="0"/>
              <a:t>For RL circuits, there are 3 categories of </a:t>
            </a:r>
            <a:r>
              <a:rPr lang="en-GB" dirty="0" smtClean="0"/>
              <a:t>power:</a:t>
            </a:r>
            <a:endParaRPr lang="en-US" dirty="0"/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419100" y="3543300"/>
            <a:ext cx="815816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rgbClr val="008000"/>
                </a:solidFill>
              </a:rPr>
              <a:t>Reactive power (Q)</a:t>
            </a:r>
            <a:r>
              <a:rPr lang="en-US"/>
              <a:t> is that cyclical power which shuttles between the source and the inductor in the RL circuit. It </a:t>
            </a:r>
            <a:r>
              <a:rPr lang="en-US">
                <a:solidFill>
                  <a:srgbClr val="009999"/>
                </a:solidFill>
              </a:rPr>
              <a:t>does no useful work. </a:t>
            </a:r>
            <a:r>
              <a:rPr lang="en-GB"/>
              <a:t>Unit is </a:t>
            </a:r>
            <a:r>
              <a:rPr lang="en-GB">
                <a:solidFill>
                  <a:srgbClr val="009999"/>
                </a:solidFill>
              </a:rPr>
              <a:t>volt-ampere-reactive (VAR)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419100" y="4869160"/>
            <a:ext cx="84201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True power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P)</a:t>
            </a:r>
            <a:r>
              <a:rPr lang="en-US" dirty="0"/>
              <a:t> is the dissipated in the resistance in the form of heat. This is that power that does the </a:t>
            </a:r>
            <a:r>
              <a:rPr lang="en-US" dirty="0">
                <a:solidFill>
                  <a:srgbClr val="CC00FF"/>
                </a:solidFill>
              </a:rPr>
              <a:t>actual useful work</a:t>
            </a:r>
            <a:r>
              <a:rPr lang="en-US" dirty="0"/>
              <a:t> in the RL circuit. </a:t>
            </a:r>
            <a:r>
              <a:rPr lang="en-GB" dirty="0"/>
              <a:t>Unit is </a:t>
            </a:r>
            <a:r>
              <a:rPr lang="en-GB" dirty="0">
                <a:solidFill>
                  <a:srgbClr val="CC00FF"/>
                </a:solidFill>
              </a:rPr>
              <a:t>Watt (W)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16-3 Power in RL Circuits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9" grpId="0"/>
      <p:bldP spid="1157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609600" y="722313"/>
            <a:ext cx="82677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6575" indent="-5365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Ideally, all of the power transferred to the RL circuit should be </a:t>
            </a:r>
            <a:r>
              <a:rPr lang="en-US">
                <a:solidFill>
                  <a:schemeClr val="accent2"/>
                </a:solidFill>
              </a:rPr>
              <a:t>true power</a:t>
            </a:r>
            <a:r>
              <a:rPr lang="en-US"/>
              <a:t> and none of it </a:t>
            </a:r>
            <a:r>
              <a:rPr lang="en-US">
                <a:solidFill>
                  <a:srgbClr val="008000"/>
                </a:solidFill>
              </a:rPr>
              <a:t>reactive power</a:t>
            </a:r>
            <a:r>
              <a:rPr lang="en-US"/>
              <a:t>  i.e    Q = 0  and S = P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/>
              <a:t>All 3 categories of power can be calculated using Ohm’s Law as follows :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639763" y="3527425"/>
            <a:ext cx="570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eaLnBrk="1" hangingPunct="1">
              <a:spcBef>
                <a:spcPct val="5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 sz="2800" b="1">
                <a:solidFill>
                  <a:schemeClr val="accent2"/>
                </a:solidFill>
              </a:rPr>
              <a:t>True Power (P) = I</a:t>
            </a:r>
            <a:r>
              <a:rPr lang="en-US" sz="2800" b="1" baseline="30000">
                <a:solidFill>
                  <a:schemeClr val="accent2"/>
                </a:solidFill>
              </a:rPr>
              <a:t>2 </a:t>
            </a:r>
            <a:r>
              <a:rPr lang="en-US" sz="2800" b="1">
                <a:solidFill>
                  <a:schemeClr val="accent2"/>
                </a:solidFill>
              </a:rPr>
              <a:t>R = (V</a:t>
            </a:r>
            <a:r>
              <a:rPr lang="en-US" sz="2800" b="1" baseline="-25000">
                <a:solidFill>
                  <a:schemeClr val="accent2"/>
                </a:solidFill>
              </a:rPr>
              <a:t>R</a:t>
            </a:r>
            <a:r>
              <a:rPr lang="en-US" sz="2800" b="1">
                <a:solidFill>
                  <a:schemeClr val="accent2"/>
                </a:solidFill>
              </a:rPr>
              <a:t>)</a:t>
            </a:r>
            <a:r>
              <a:rPr lang="en-US" sz="2800" b="1" baseline="30000">
                <a:solidFill>
                  <a:schemeClr val="accent2"/>
                </a:solidFill>
              </a:rPr>
              <a:t>2 </a:t>
            </a:r>
            <a:r>
              <a:rPr lang="en-US" sz="2800" b="1">
                <a:solidFill>
                  <a:schemeClr val="accent2"/>
                </a:solidFill>
              </a:rPr>
              <a:t>/ R</a:t>
            </a: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1116013" y="4394200"/>
            <a:ext cx="6111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9999"/>
                </a:solidFill>
              </a:rPr>
              <a:t>Reactive Power (Q) = I</a:t>
            </a:r>
            <a:r>
              <a:rPr lang="en-US" sz="2800" b="1" baseline="30000">
                <a:solidFill>
                  <a:srgbClr val="009999"/>
                </a:solidFill>
              </a:rPr>
              <a:t>2 </a:t>
            </a:r>
            <a:r>
              <a:rPr lang="en-US" sz="2800" b="1">
                <a:solidFill>
                  <a:srgbClr val="009999"/>
                </a:solidFill>
              </a:rPr>
              <a:t>X</a:t>
            </a:r>
            <a:r>
              <a:rPr lang="en-US" sz="2800" b="1" baseline="-25000">
                <a:solidFill>
                  <a:srgbClr val="009999"/>
                </a:solidFill>
              </a:rPr>
              <a:t>L</a:t>
            </a:r>
            <a:r>
              <a:rPr lang="en-US" sz="2800" b="1">
                <a:solidFill>
                  <a:srgbClr val="009999"/>
                </a:solidFill>
              </a:rPr>
              <a:t> = (V</a:t>
            </a:r>
            <a:r>
              <a:rPr lang="en-US" sz="2800" b="1" baseline="-25000">
                <a:solidFill>
                  <a:srgbClr val="009999"/>
                </a:solidFill>
              </a:rPr>
              <a:t>L</a:t>
            </a:r>
            <a:r>
              <a:rPr lang="en-US" sz="2800" b="1">
                <a:solidFill>
                  <a:srgbClr val="009999"/>
                </a:solidFill>
              </a:rPr>
              <a:t>)</a:t>
            </a:r>
            <a:r>
              <a:rPr lang="en-US" sz="2800" b="1" baseline="30000">
                <a:solidFill>
                  <a:srgbClr val="009999"/>
                </a:solidFill>
              </a:rPr>
              <a:t>2 </a:t>
            </a:r>
            <a:r>
              <a:rPr lang="en-US" sz="2800" b="1">
                <a:solidFill>
                  <a:srgbClr val="009999"/>
                </a:solidFill>
              </a:rPr>
              <a:t>/ X</a:t>
            </a:r>
            <a:r>
              <a:rPr lang="en-US" sz="2800" b="1" baseline="-25000">
                <a:solidFill>
                  <a:srgbClr val="009999"/>
                </a:solidFill>
              </a:rPr>
              <a:t>L</a:t>
            </a:r>
            <a:endParaRPr lang="en-GB" sz="2800" b="1" baseline="-25000">
              <a:solidFill>
                <a:srgbClr val="009999"/>
              </a:solidFill>
            </a:endParaRPr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431800" y="5273675"/>
            <a:ext cx="7588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eaLnBrk="1" hangingPunct="1">
              <a:spcBef>
                <a:spcPct val="5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 sz="2800" b="1">
                <a:solidFill>
                  <a:srgbClr val="FF0000"/>
                </a:solidFill>
              </a:rPr>
              <a:t>Apparent Power (S) = I</a:t>
            </a:r>
            <a:r>
              <a:rPr lang="en-US" sz="2800" b="1" baseline="30000">
                <a:solidFill>
                  <a:srgbClr val="FF0000"/>
                </a:solidFill>
              </a:rPr>
              <a:t>2 </a:t>
            </a:r>
            <a:r>
              <a:rPr lang="en-US" sz="2800" b="1">
                <a:solidFill>
                  <a:srgbClr val="FF0000"/>
                </a:solidFill>
              </a:rPr>
              <a:t>Z</a:t>
            </a:r>
            <a:r>
              <a:rPr lang="en-US" sz="2800" b="1" baseline="-25000">
                <a:solidFill>
                  <a:srgbClr val="FF0000"/>
                </a:solidFill>
              </a:rPr>
              <a:t>T</a:t>
            </a:r>
            <a:r>
              <a:rPr lang="en-US" sz="2800" b="1">
                <a:solidFill>
                  <a:srgbClr val="FF0000"/>
                </a:solidFill>
              </a:rPr>
              <a:t> = (V</a:t>
            </a:r>
            <a:r>
              <a:rPr lang="en-US" sz="2800" b="1" baseline="-25000">
                <a:solidFill>
                  <a:srgbClr val="FF0000"/>
                </a:solidFill>
              </a:rPr>
              <a:t>S</a:t>
            </a:r>
            <a:r>
              <a:rPr lang="en-US" sz="2800" b="1">
                <a:solidFill>
                  <a:srgbClr val="FF0000"/>
                </a:solidFill>
              </a:rPr>
              <a:t>)</a:t>
            </a:r>
            <a:r>
              <a:rPr lang="en-US" sz="2800" b="1" baseline="30000">
                <a:solidFill>
                  <a:srgbClr val="FF0000"/>
                </a:solidFill>
              </a:rPr>
              <a:t>2 </a:t>
            </a:r>
            <a:r>
              <a:rPr lang="en-US" sz="2800" b="1">
                <a:solidFill>
                  <a:srgbClr val="FF0000"/>
                </a:solidFill>
              </a:rPr>
              <a:t>/ Z</a:t>
            </a:r>
            <a:r>
              <a:rPr lang="en-US" sz="2800" b="1" baseline="-25000">
                <a:solidFill>
                  <a:srgbClr val="FF0000"/>
                </a:solidFill>
              </a:rPr>
              <a:t>T</a:t>
            </a:r>
            <a:r>
              <a:rPr lang="en-US" sz="2800" b="1">
                <a:solidFill>
                  <a:srgbClr val="FF0000"/>
                </a:solidFill>
              </a:rPr>
              <a:t> = V</a:t>
            </a:r>
            <a:r>
              <a:rPr lang="en-US" sz="2800" b="1" baseline="-25000">
                <a:solidFill>
                  <a:srgbClr val="FF0000"/>
                </a:solidFill>
              </a:rPr>
              <a:t>S</a:t>
            </a:r>
            <a:r>
              <a:rPr lang="en-US" sz="2800" b="1">
                <a:solidFill>
                  <a:srgbClr val="FF0000"/>
                </a:solidFill>
              </a:rPr>
              <a:t> 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1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  <p:bldP spid="119816" grpId="0"/>
      <p:bldP spid="1198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14350" y="1319213"/>
            <a:ext cx="8172450" cy="48339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After completing Part 2 of this chapter</a:t>
            </a: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, you will be able to: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2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Analyse a parallel 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RL circuit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Determine AC impedance and admittance of a parallel RL circuit</a:t>
            </a:r>
            <a:endParaRPr lang="en-GB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Understand the phase relationship between applied voltage and currents in a parallel RL circuit</a:t>
            </a:r>
            <a:endParaRPr lang="en-GB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Draw impedance and </a:t>
            </a:r>
            <a:r>
              <a:rPr lang="en-GB" sz="2800" dirty="0" err="1" smtClean="0">
                <a:solidFill>
                  <a:schemeClr val="accent1">
                    <a:lumMod val="50000"/>
                  </a:schemeClr>
                </a:solidFill>
              </a:rPr>
              <a:t>phasor</a:t>
            </a: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 diagrams of a parallel RL circuit</a:t>
            </a:r>
            <a:endParaRPr lang="en-GB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Determine power and power factor of RL circuits 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8164" y="2879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Objectives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99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11"/>
          <p:cNvSpPr txBox="1">
            <a:spLocks noChangeArrowheads="1"/>
          </p:cNvSpPr>
          <p:nvPr/>
        </p:nvSpPr>
        <p:spPr bwMode="auto">
          <a:xfrm>
            <a:off x="321468" y="1126417"/>
            <a:ext cx="8939212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dirty="0"/>
              <a:t>A power triangle shows the relationship between the 3 types of power. </a:t>
            </a:r>
          </a:p>
          <a:p>
            <a:endParaRPr lang="en-GB" sz="1200" dirty="0"/>
          </a:p>
          <a:p>
            <a:r>
              <a:rPr lang="en-GB" dirty="0"/>
              <a:t>It is derived from the corresponding impedance or </a:t>
            </a:r>
            <a:r>
              <a:rPr lang="en-GB" dirty="0" err="1"/>
              <a:t>phasor</a:t>
            </a:r>
            <a:r>
              <a:rPr lang="en-GB" dirty="0"/>
              <a:t> diagram. They are related by the circuit current, I.</a:t>
            </a:r>
            <a:endParaRPr lang="en-US" dirty="0"/>
          </a:p>
        </p:txBody>
      </p:sp>
      <p:grpSp>
        <p:nvGrpSpPr>
          <p:cNvPr id="116777" name="Group 41"/>
          <p:cNvGrpSpPr>
            <a:grpSpLocks/>
          </p:cNvGrpSpPr>
          <p:nvPr/>
        </p:nvGrpSpPr>
        <p:grpSpPr bwMode="auto">
          <a:xfrm>
            <a:off x="971550" y="2496429"/>
            <a:ext cx="2430463" cy="2032000"/>
            <a:chOff x="442" y="1565"/>
            <a:chExt cx="1531" cy="1280"/>
          </a:xfrm>
        </p:grpSpPr>
        <p:sp>
          <p:nvSpPr>
            <p:cNvPr id="20503" name="Text Box 12"/>
            <p:cNvSpPr txBox="1">
              <a:spLocks noChangeArrowheads="1"/>
            </p:cNvSpPr>
            <p:nvPr/>
          </p:nvSpPr>
          <p:spPr bwMode="auto">
            <a:xfrm>
              <a:off x="555" y="2557"/>
              <a:ext cx="13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Impedance </a:t>
              </a:r>
              <a:r>
                <a:rPr lang="en-US" b="1">
                  <a:sym typeface="Symbol" pitchFamily="18" charset="2"/>
                </a:rPr>
                <a:t></a:t>
              </a:r>
              <a:endParaRPr lang="en-GB" b="1"/>
            </a:p>
          </p:txBody>
        </p:sp>
        <p:sp>
          <p:nvSpPr>
            <p:cNvPr id="20504" name="AutoShape 16"/>
            <p:cNvSpPr>
              <a:spLocks noChangeArrowheads="1"/>
            </p:cNvSpPr>
            <p:nvPr/>
          </p:nvSpPr>
          <p:spPr bwMode="auto">
            <a:xfrm rot="10800000" flipV="1">
              <a:off x="442" y="1565"/>
              <a:ext cx="1148" cy="797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0505" name="Text Box 17"/>
            <p:cNvSpPr txBox="1">
              <a:spLocks noChangeArrowheads="1"/>
            </p:cNvSpPr>
            <p:nvPr/>
          </p:nvSpPr>
          <p:spPr bwMode="auto">
            <a:xfrm>
              <a:off x="1597" y="187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/>
                <a:t>X</a:t>
              </a:r>
              <a:r>
                <a:rPr lang="en-GB" b="1" baseline="-25000"/>
                <a:t>L</a:t>
              </a:r>
            </a:p>
          </p:txBody>
        </p:sp>
        <p:sp>
          <p:nvSpPr>
            <p:cNvPr id="20506" name="Text Box 18"/>
            <p:cNvSpPr txBox="1">
              <a:spLocks noChangeArrowheads="1"/>
            </p:cNvSpPr>
            <p:nvPr/>
          </p:nvSpPr>
          <p:spPr bwMode="auto">
            <a:xfrm>
              <a:off x="988" y="2343"/>
              <a:ext cx="20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/>
                <a:t>R</a:t>
              </a:r>
            </a:p>
          </p:txBody>
        </p:sp>
        <p:sp>
          <p:nvSpPr>
            <p:cNvPr id="20507" name="Text Box 19"/>
            <p:cNvSpPr txBox="1">
              <a:spLocks noChangeArrowheads="1"/>
            </p:cNvSpPr>
            <p:nvPr/>
          </p:nvSpPr>
          <p:spPr bwMode="auto">
            <a:xfrm flipV="1">
              <a:off x="826" y="2127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>
                  <a:sym typeface="Symbol" pitchFamily="18" charset="2"/>
                </a:rPr>
                <a:t></a:t>
              </a:r>
              <a:endParaRPr lang="en-GB" b="1"/>
            </a:p>
          </p:txBody>
        </p:sp>
        <p:sp>
          <p:nvSpPr>
            <p:cNvPr id="20508" name="Arc 20"/>
            <p:cNvSpPr>
              <a:spLocks/>
            </p:cNvSpPr>
            <p:nvPr/>
          </p:nvSpPr>
          <p:spPr bwMode="auto">
            <a:xfrm rot="20877417" flipV="1">
              <a:off x="685" y="2187"/>
              <a:ext cx="96" cy="171"/>
            </a:xfrm>
            <a:custGeom>
              <a:avLst/>
              <a:gdLst>
                <a:gd name="T0" fmla="*/ 0 w 25250"/>
                <a:gd name="T1" fmla="*/ 0 h 43200"/>
                <a:gd name="T2" fmla="*/ 0 w 25250"/>
                <a:gd name="T3" fmla="*/ 0 h 43200"/>
                <a:gd name="T4" fmla="*/ 0 w 2525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250" h="43200" fill="none" extrusionOk="0">
                  <a:moveTo>
                    <a:pt x="3649" y="0"/>
                  </a:moveTo>
                  <a:cubicBezTo>
                    <a:pt x="15579" y="0"/>
                    <a:pt x="25250" y="9670"/>
                    <a:pt x="25250" y="21600"/>
                  </a:cubicBezTo>
                  <a:cubicBezTo>
                    <a:pt x="25250" y="33529"/>
                    <a:pt x="15579" y="43200"/>
                    <a:pt x="3650" y="43200"/>
                  </a:cubicBezTo>
                  <a:cubicBezTo>
                    <a:pt x="2426" y="43200"/>
                    <a:pt x="1205" y="43096"/>
                    <a:pt x="-1" y="42889"/>
                  </a:cubicBezTo>
                </a:path>
                <a:path w="25250" h="43200" stroke="0" extrusionOk="0">
                  <a:moveTo>
                    <a:pt x="3649" y="0"/>
                  </a:moveTo>
                  <a:cubicBezTo>
                    <a:pt x="15579" y="0"/>
                    <a:pt x="25250" y="9670"/>
                    <a:pt x="25250" y="21600"/>
                  </a:cubicBezTo>
                  <a:cubicBezTo>
                    <a:pt x="25250" y="33529"/>
                    <a:pt x="15579" y="43200"/>
                    <a:pt x="3650" y="43200"/>
                  </a:cubicBezTo>
                  <a:cubicBezTo>
                    <a:pt x="2426" y="43200"/>
                    <a:pt x="1205" y="43096"/>
                    <a:pt x="-1" y="42889"/>
                  </a:cubicBezTo>
                  <a:lnTo>
                    <a:pt x="3650" y="21600"/>
                  </a:lnTo>
                  <a:lnTo>
                    <a:pt x="3649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0509" name="Text Box 21"/>
            <p:cNvSpPr txBox="1">
              <a:spLocks noChangeArrowheads="1"/>
            </p:cNvSpPr>
            <p:nvPr/>
          </p:nvSpPr>
          <p:spPr bwMode="auto">
            <a:xfrm rot="19430725">
              <a:off x="826" y="1661"/>
              <a:ext cx="3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smtClean="0"/>
                <a:t>Z</a:t>
              </a:r>
              <a:r>
                <a:rPr lang="en-US" b="1" baseline="-25000" dirty="0" smtClean="0"/>
                <a:t>T</a:t>
              </a:r>
              <a:endParaRPr lang="en-GB" b="1" dirty="0"/>
            </a:p>
          </p:txBody>
        </p:sp>
      </p:grpSp>
      <p:grpSp>
        <p:nvGrpSpPr>
          <p:cNvPr id="116778" name="Group 42"/>
          <p:cNvGrpSpPr>
            <a:grpSpLocks/>
          </p:cNvGrpSpPr>
          <p:nvPr/>
        </p:nvGrpSpPr>
        <p:grpSpPr bwMode="auto">
          <a:xfrm>
            <a:off x="4572000" y="2378786"/>
            <a:ext cx="4365625" cy="2436813"/>
            <a:chOff x="2880" y="1338"/>
            <a:chExt cx="2750" cy="1535"/>
          </a:xfrm>
        </p:grpSpPr>
        <p:sp>
          <p:nvSpPr>
            <p:cNvPr id="20495" name="Text Box 23"/>
            <p:cNvSpPr txBox="1">
              <a:spLocks noChangeArrowheads="1"/>
            </p:cNvSpPr>
            <p:nvPr/>
          </p:nvSpPr>
          <p:spPr bwMode="auto">
            <a:xfrm flipV="1">
              <a:off x="3374" y="200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ym typeface="Symbol" pitchFamily="18" charset="2"/>
                </a:rPr>
                <a:t></a:t>
              </a:r>
              <a:endParaRPr lang="en-GB"/>
            </a:p>
          </p:txBody>
        </p:sp>
        <p:grpSp>
          <p:nvGrpSpPr>
            <p:cNvPr id="20496" name="Group 24"/>
            <p:cNvGrpSpPr>
              <a:grpSpLocks/>
            </p:cNvGrpSpPr>
            <p:nvPr/>
          </p:nvGrpSpPr>
          <p:grpSpPr bwMode="auto">
            <a:xfrm>
              <a:off x="3018" y="1338"/>
              <a:ext cx="1266" cy="932"/>
              <a:chOff x="2937" y="488"/>
              <a:chExt cx="1675" cy="1202"/>
            </a:xfrm>
          </p:grpSpPr>
          <p:sp>
            <p:nvSpPr>
              <p:cNvPr id="20501" name="AutoShape 25"/>
              <p:cNvSpPr>
                <a:spLocks noChangeArrowheads="1"/>
              </p:cNvSpPr>
              <p:nvPr/>
            </p:nvSpPr>
            <p:spPr bwMode="auto">
              <a:xfrm rot="10800000" flipV="1">
                <a:off x="2937" y="488"/>
                <a:ext cx="1675" cy="1202"/>
              </a:xfrm>
              <a:prstGeom prst="rtTriangle">
                <a:avLst/>
              </a:prstGeom>
              <a:noFill/>
              <a:ln w="38100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0502" name="Arc 26"/>
              <p:cNvSpPr>
                <a:spLocks/>
              </p:cNvSpPr>
              <p:nvPr/>
            </p:nvSpPr>
            <p:spPr bwMode="auto">
              <a:xfrm rot="20877417" flipV="1">
                <a:off x="3312" y="1424"/>
                <a:ext cx="133" cy="250"/>
              </a:xfrm>
              <a:custGeom>
                <a:avLst/>
                <a:gdLst>
                  <a:gd name="T0" fmla="*/ 0 w 25250"/>
                  <a:gd name="T1" fmla="*/ 0 h 43200"/>
                  <a:gd name="T2" fmla="*/ 0 w 25250"/>
                  <a:gd name="T3" fmla="*/ 0 h 43200"/>
                  <a:gd name="T4" fmla="*/ 0 w 2525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250" h="43200" fill="none" extrusionOk="0">
                    <a:moveTo>
                      <a:pt x="3649" y="0"/>
                    </a:moveTo>
                    <a:cubicBezTo>
                      <a:pt x="15579" y="0"/>
                      <a:pt x="25250" y="9670"/>
                      <a:pt x="25250" y="21600"/>
                    </a:cubicBezTo>
                    <a:cubicBezTo>
                      <a:pt x="25250" y="33529"/>
                      <a:pt x="15579" y="43200"/>
                      <a:pt x="3650" y="43200"/>
                    </a:cubicBezTo>
                    <a:cubicBezTo>
                      <a:pt x="2426" y="43200"/>
                      <a:pt x="1205" y="43096"/>
                      <a:pt x="-1" y="42889"/>
                    </a:cubicBezTo>
                  </a:path>
                  <a:path w="25250" h="43200" stroke="0" extrusionOk="0">
                    <a:moveTo>
                      <a:pt x="3649" y="0"/>
                    </a:moveTo>
                    <a:cubicBezTo>
                      <a:pt x="15579" y="0"/>
                      <a:pt x="25250" y="9670"/>
                      <a:pt x="25250" y="21600"/>
                    </a:cubicBezTo>
                    <a:cubicBezTo>
                      <a:pt x="25250" y="33529"/>
                      <a:pt x="15579" y="43200"/>
                      <a:pt x="3650" y="43200"/>
                    </a:cubicBezTo>
                    <a:cubicBezTo>
                      <a:pt x="2426" y="43200"/>
                      <a:pt x="1205" y="43096"/>
                      <a:pt x="-1" y="42889"/>
                    </a:cubicBezTo>
                    <a:lnTo>
                      <a:pt x="3650" y="21600"/>
                    </a:lnTo>
                    <a:lnTo>
                      <a:pt x="3649" y="0"/>
                    </a:lnTo>
                    <a:close/>
                  </a:path>
                </a:pathLst>
              </a:custGeom>
              <a:noFill/>
              <a:ln w="38100">
                <a:solidFill>
                  <a:srgbClr val="0066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20497" name="Text Box 27"/>
            <p:cNvSpPr txBox="1">
              <a:spLocks noChangeArrowheads="1"/>
            </p:cNvSpPr>
            <p:nvPr/>
          </p:nvSpPr>
          <p:spPr bwMode="auto">
            <a:xfrm rot="19308293">
              <a:off x="3270" y="1422"/>
              <a:ext cx="9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/>
                <a:t>V</a:t>
              </a:r>
              <a:r>
                <a:rPr lang="en-US" b="1" baseline="-25000" dirty="0"/>
                <a:t>S</a:t>
              </a:r>
              <a:r>
                <a:rPr lang="en-US" b="1" dirty="0"/>
                <a:t>=</a:t>
              </a:r>
              <a:r>
                <a:rPr lang="en-US" b="1" dirty="0">
                  <a:solidFill>
                    <a:srgbClr val="006600"/>
                  </a:solidFill>
                </a:rPr>
                <a:t>I</a:t>
              </a:r>
              <a:r>
                <a:rPr lang="en-US" b="1" dirty="0"/>
                <a:t> </a:t>
              </a:r>
              <a:r>
                <a:rPr lang="en-US" b="1" dirty="0" smtClean="0"/>
                <a:t>Z</a:t>
              </a:r>
              <a:r>
                <a:rPr lang="en-US" b="1" baseline="-25000" dirty="0" smtClean="0"/>
                <a:t>T</a:t>
              </a:r>
              <a:endParaRPr lang="en-GB" b="1" dirty="0"/>
            </a:p>
          </p:txBody>
        </p:sp>
        <p:sp>
          <p:nvSpPr>
            <p:cNvPr id="20498" name="Text Box 28"/>
            <p:cNvSpPr txBox="1">
              <a:spLocks noChangeArrowheads="1"/>
            </p:cNvSpPr>
            <p:nvPr/>
          </p:nvSpPr>
          <p:spPr bwMode="auto">
            <a:xfrm>
              <a:off x="3447" y="2323"/>
              <a:ext cx="7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V</a:t>
              </a:r>
              <a:r>
                <a:rPr lang="en-US" b="1" baseline="-25000"/>
                <a:t>R</a:t>
              </a:r>
              <a:r>
                <a:rPr lang="en-US" b="1"/>
                <a:t>=</a:t>
              </a:r>
              <a:r>
                <a:rPr lang="en-US" b="1">
                  <a:solidFill>
                    <a:srgbClr val="006600"/>
                  </a:solidFill>
                </a:rPr>
                <a:t>I</a:t>
              </a:r>
              <a:r>
                <a:rPr lang="en-GB" b="1"/>
                <a:t>R</a:t>
              </a:r>
            </a:p>
          </p:txBody>
        </p:sp>
        <p:sp>
          <p:nvSpPr>
            <p:cNvPr id="20499" name="Text Box 29"/>
            <p:cNvSpPr txBox="1">
              <a:spLocks noChangeArrowheads="1"/>
            </p:cNvSpPr>
            <p:nvPr/>
          </p:nvSpPr>
          <p:spPr bwMode="auto">
            <a:xfrm>
              <a:off x="4321" y="1762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V</a:t>
              </a:r>
              <a:r>
                <a:rPr lang="en-US" b="1" baseline="-25000"/>
                <a:t>L </a:t>
              </a:r>
              <a:r>
                <a:rPr lang="en-US" b="1"/>
                <a:t>=</a:t>
              </a:r>
              <a:r>
                <a:rPr lang="en-US" b="1">
                  <a:solidFill>
                    <a:srgbClr val="006600"/>
                  </a:solidFill>
                </a:rPr>
                <a:t>I</a:t>
              </a:r>
              <a:r>
                <a:rPr lang="en-GB" b="1"/>
                <a:t>X</a:t>
              </a:r>
              <a:r>
                <a:rPr lang="en-GB" b="1" baseline="-25000"/>
                <a:t>L</a:t>
              </a:r>
            </a:p>
          </p:txBody>
        </p:sp>
        <p:sp>
          <p:nvSpPr>
            <p:cNvPr id="20500" name="Text Box 30"/>
            <p:cNvSpPr txBox="1">
              <a:spLocks noChangeArrowheads="1"/>
            </p:cNvSpPr>
            <p:nvPr/>
          </p:nvSpPr>
          <p:spPr bwMode="auto">
            <a:xfrm>
              <a:off x="2880" y="2585"/>
              <a:ext cx="27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Phasor </a:t>
              </a:r>
              <a:r>
                <a:rPr lang="en-US" b="1">
                  <a:sym typeface="Symbol" pitchFamily="18" charset="2"/>
                </a:rPr>
                <a:t></a:t>
              </a:r>
              <a:r>
                <a:rPr lang="en-US" b="1"/>
                <a:t> = Impedance </a:t>
              </a:r>
              <a:r>
                <a:rPr lang="en-US" b="1">
                  <a:sym typeface="Symbol" pitchFamily="18" charset="2"/>
                </a:rPr>
                <a:t> x</a:t>
              </a:r>
              <a:r>
                <a:rPr lang="en-US" b="1">
                  <a:solidFill>
                    <a:srgbClr val="006600"/>
                  </a:solidFill>
                  <a:sym typeface="Symbol" pitchFamily="18" charset="2"/>
                </a:rPr>
                <a:t> I</a:t>
              </a:r>
              <a:r>
                <a:rPr lang="en-US" b="1" u="sng"/>
                <a:t> </a:t>
              </a:r>
              <a:endParaRPr lang="en-GB" b="1" u="sng"/>
            </a:p>
          </p:txBody>
        </p:sp>
      </p:grpSp>
      <p:grpSp>
        <p:nvGrpSpPr>
          <p:cNvPr id="116775" name="Group 39"/>
          <p:cNvGrpSpPr>
            <a:grpSpLocks/>
          </p:cNvGrpSpPr>
          <p:nvPr/>
        </p:nvGrpSpPr>
        <p:grpSpPr bwMode="auto">
          <a:xfrm>
            <a:off x="681038" y="4645025"/>
            <a:ext cx="7086601" cy="1936750"/>
            <a:chOff x="514" y="2926"/>
            <a:chExt cx="4464" cy="1220"/>
          </a:xfrm>
        </p:grpSpPr>
        <p:sp>
          <p:nvSpPr>
            <p:cNvPr id="20488" name="AutoShape 32"/>
            <p:cNvSpPr>
              <a:spLocks noChangeArrowheads="1"/>
            </p:cNvSpPr>
            <p:nvPr/>
          </p:nvSpPr>
          <p:spPr bwMode="auto">
            <a:xfrm rot="10800000" flipV="1">
              <a:off x="612" y="2926"/>
              <a:ext cx="1191" cy="918"/>
            </a:xfrm>
            <a:prstGeom prst="rtTriangl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0489" name="Text Box 33"/>
            <p:cNvSpPr txBox="1">
              <a:spLocks noChangeArrowheads="1"/>
            </p:cNvSpPr>
            <p:nvPr/>
          </p:nvSpPr>
          <p:spPr bwMode="auto">
            <a:xfrm rot="19497131">
              <a:off x="514" y="3052"/>
              <a:ext cx="1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FF0000"/>
                  </a:solidFill>
                </a:rPr>
                <a:t>S=I </a:t>
              </a:r>
              <a:r>
                <a:rPr lang="en-US" b="1" baseline="30000" dirty="0" smtClean="0">
                  <a:solidFill>
                    <a:srgbClr val="FF0000"/>
                  </a:solidFill>
                </a:rPr>
                <a:t>2</a:t>
              </a:r>
              <a:r>
                <a:rPr lang="en-US" b="1" dirty="0" smtClean="0"/>
                <a:t>Z</a:t>
              </a:r>
              <a:r>
                <a:rPr lang="en-US" b="1" baseline="-25000" dirty="0" smtClean="0"/>
                <a:t>T</a:t>
              </a:r>
              <a:r>
                <a:rPr lang="en-US" b="1" dirty="0" smtClean="0"/>
                <a:t>=V</a:t>
              </a:r>
              <a:r>
                <a:rPr lang="en-US" b="1" baseline="-25000" dirty="0" smtClean="0"/>
                <a:t>S</a:t>
              </a:r>
              <a:r>
                <a:rPr lang="en-US" b="1" dirty="0" smtClean="0"/>
                <a:t>I</a:t>
              </a:r>
              <a:endParaRPr lang="en-GB" b="1" dirty="0"/>
            </a:p>
          </p:txBody>
        </p:sp>
        <p:sp>
          <p:nvSpPr>
            <p:cNvPr id="20490" name="Text Box 34"/>
            <p:cNvSpPr txBox="1">
              <a:spLocks noChangeArrowheads="1"/>
            </p:cNvSpPr>
            <p:nvPr/>
          </p:nvSpPr>
          <p:spPr bwMode="auto">
            <a:xfrm>
              <a:off x="1829" y="3350"/>
              <a:ext cx="1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Q= I</a:t>
              </a:r>
              <a:r>
                <a:rPr lang="en-US" b="1" baseline="30000">
                  <a:solidFill>
                    <a:srgbClr val="FF0000"/>
                  </a:solidFill>
                </a:rPr>
                <a:t>2 </a:t>
              </a:r>
              <a:r>
                <a:rPr lang="en-GB" b="1"/>
                <a:t>X</a:t>
              </a:r>
              <a:r>
                <a:rPr lang="en-GB" b="1" baseline="-25000"/>
                <a:t>L</a:t>
              </a:r>
              <a:r>
                <a:rPr lang="en-US" b="1"/>
                <a:t>= V</a:t>
              </a:r>
              <a:r>
                <a:rPr lang="en-US" b="1" baseline="-25000"/>
                <a:t>S</a:t>
              </a:r>
              <a:r>
                <a:rPr lang="en-US" b="1"/>
                <a:t>Isin</a:t>
              </a:r>
              <a:r>
                <a:rPr lang="en-US" b="1">
                  <a:sym typeface="Symbol" pitchFamily="18" charset="2"/>
                </a:rPr>
                <a:t></a:t>
              </a:r>
              <a:endParaRPr lang="en-GB" b="1" baseline="-25000"/>
            </a:p>
          </p:txBody>
        </p:sp>
        <p:sp>
          <p:nvSpPr>
            <p:cNvPr id="20491" name="Text Box 35"/>
            <p:cNvSpPr txBox="1">
              <a:spLocks noChangeArrowheads="1"/>
            </p:cNvSpPr>
            <p:nvPr/>
          </p:nvSpPr>
          <p:spPr bwMode="auto">
            <a:xfrm>
              <a:off x="636" y="3858"/>
              <a:ext cx="19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P= I</a:t>
              </a:r>
              <a:r>
                <a:rPr lang="en-US" b="1" baseline="30000">
                  <a:solidFill>
                    <a:srgbClr val="FF0000"/>
                  </a:solidFill>
                </a:rPr>
                <a:t>2 </a:t>
              </a:r>
              <a:r>
                <a:rPr lang="en-GB" b="1"/>
                <a:t>R</a:t>
              </a:r>
              <a:r>
                <a:rPr lang="en-US" b="1"/>
                <a:t>= V</a:t>
              </a:r>
              <a:r>
                <a:rPr lang="en-US" b="1" baseline="-25000"/>
                <a:t>S</a:t>
              </a:r>
              <a:r>
                <a:rPr lang="en-US" b="1"/>
                <a:t>Icos</a:t>
              </a:r>
              <a:r>
                <a:rPr lang="en-US" b="1">
                  <a:sym typeface="Symbol" pitchFamily="18" charset="2"/>
                </a:rPr>
                <a:t></a:t>
              </a:r>
              <a:endParaRPr lang="en-GB" b="1"/>
            </a:p>
          </p:txBody>
        </p:sp>
        <p:sp>
          <p:nvSpPr>
            <p:cNvPr id="20492" name="Text Box 36"/>
            <p:cNvSpPr txBox="1">
              <a:spLocks noChangeArrowheads="1"/>
            </p:cNvSpPr>
            <p:nvPr/>
          </p:nvSpPr>
          <p:spPr bwMode="auto">
            <a:xfrm flipV="1">
              <a:off x="954" y="3553"/>
              <a:ext cx="1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>
                  <a:sym typeface="Symbol" pitchFamily="18" charset="2"/>
                </a:rPr>
                <a:t></a:t>
              </a:r>
              <a:endParaRPr lang="en-GB"/>
            </a:p>
          </p:txBody>
        </p:sp>
        <p:sp>
          <p:nvSpPr>
            <p:cNvPr id="20493" name="Arc 37"/>
            <p:cNvSpPr>
              <a:spLocks/>
            </p:cNvSpPr>
            <p:nvPr/>
          </p:nvSpPr>
          <p:spPr bwMode="auto">
            <a:xfrm rot="20695854" flipV="1">
              <a:off x="856" y="3646"/>
              <a:ext cx="97" cy="192"/>
            </a:xfrm>
            <a:custGeom>
              <a:avLst/>
              <a:gdLst>
                <a:gd name="T0" fmla="*/ 0 w 25250"/>
                <a:gd name="T1" fmla="*/ 0 h 43200"/>
                <a:gd name="T2" fmla="*/ 0 w 25250"/>
                <a:gd name="T3" fmla="*/ 0 h 43200"/>
                <a:gd name="T4" fmla="*/ 0 w 2525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250" h="43200" fill="none" extrusionOk="0">
                  <a:moveTo>
                    <a:pt x="3649" y="0"/>
                  </a:moveTo>
                  <a:cubicBezTo>
                    <a:pt x="15579" y="0"/>
                    <a:pt x="25250" y="9670"/>
                    <a:pt x="25250" y="21600"/>
                  </a:cubicBezTo>
                  <a:cubicBezTo>
                    <a:pt x="25250" y="33529"/>
                    <a:pt x="15579" y="43200"/>
                    <a:pt x="3650" y="43200"/>
                  </a:cubicBezTo>
                  <a:cubicBezTo>
                    <a:pt x="2426" y="43200"/>
                    <a:pt x="1205" y="43096"/>
                    <a:pt x="-1" y="42889"/>
                  </a:cubicBezTo>
                </a:path>
                <a:path w="25250" h="43200" stroke="0" extrusionOk="0">
                  <a:moveTo>
                    <a:pt x="3649" y="0"/>
                  </a:moveTo>
                  <a:cubicBezTo>
                    <a:pt x="15579" y="0"/>
                    <a:pt x="25250" y="9670"/>
                    <a:pt x="25250" y="21600"/>
                  </a:cubicBezTo>
                  <a:cubicBezTo>
                    <a:pt x="25250" y="33529"/>
                    <a:pt x="15579" y="43200"/>
                    <a:pt x="3650" y="43200"/>
                  </a:cubicBezTo>
                  <a:cubicBezTo>
                    <a:pt x="2426" y="43200"/>
                    <a:pt x="1205" y="43096"/>
                    <a:pt x="-1" y="42889"/>
                  </a:cubicBezTo>
                  <a:lnTo>
                    <a:pt x="3650" y="21600"/>
                  </a:lnTo>
                  <a:lnTo>
                    <a:pt x="3649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0494" name="Text Box 38"/>
            <p:cNvSpPr txBox="1">
              <a:spLocks noChangeArrowheads="1"/>
            </p:cNvSpPr>
            <p:nvPr/>
          </p:nvSpPr>
          <p:spPr bwMode="auto">
            <a:xfrm>
              <a:off x="2937" y="3748"/>
              <a:ext cx="20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Power </a:t>
              </a:r>
              <a:r>
                <a:rPr lang="en-US" b="1">
                  <a:sym typeface="Symbol" pitchFamily="18" charset="2"/>
                </a:rPr>
                <a:t></a:t>
              </a:r>
              <a:r>
                <a:rPr lang="en-US" b="1"/>
                <a:t> = Phasor </a:t>
              </a:r>
              <a:r>
                <a:rPr lang="en-US" b="1">
                  <a:sym typeface="Symbol" pitchFamily="18" charset="2"/>
                </a:rPr>
                <a:t> x </a:t>
              </a:r>
              <a:r>
                <a:rPr lang="en-US" b="1">
                  <a:solidFill>
                    <a:srgbClr val="FF0000"/>
                  </a:solidFill>
                  <a:sym typeface="Symbol" pitchFamily="18" charset="2"/>
                </a:rPr>
                <a:t>I</a:t>
              </a:r>
              <a:r>
                <a:rPr lang="en-US" b="1" u="sng"/>
                <a:t> </a:t>
              </a:r>
              <a:endParaRPr lang="en-GB" b="1" u="sng"/>
            </a:p>
          </p:txBody>
        </p:sp>
      </p:grpSp>
      <p:graphicFrame>
        <p:nvGraphicFramePr>
          <p:cNvPr id="116779" name="Object 43"/>
          <p:cNvGraphicFramePr>
            <a:graphicFrameLocks noChangeAspect="1"/>
          </p:cNvGraphicFramePr>
          <p:nvPr/>
        </p:nvGraphicFramePr>
        <p:xfrm>
          <a:off x="6567488" y="4868863"/>
          <a:ext cx="169227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3" imgW="889000" imgH="508000" progId="Equation.3">
                  <p:embed/>
                </p:oleObj>
              </mc:Choice>
              <mc:Fallback>
                <p:oleObj name="Equation" r:id="rId3" imgW="889000" imgH="5080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4868863"/>
                        <a:ext cx="1692275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Power Triangle (Series RL)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11"/>
          <p:cNvSpPr txBox="1">
            <a:spLocks noChangeArrowheads="1"/>
          </p:cNvSpPr>
          <p:nvPr/>
        </p:nvSpPr>
        <p:spPr bwMode="auto">
          <a:xfrm>
            <a:off x="321468" y="1126417"/>
            <a:ext cx="893921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dirty="0"/>
              <a:t>A power triangle shows the relationship between the 3 types of power. </a:t>
            </a:r>
          </a:p>
          <a:p>
            <a:endParaRPr lang="en-GB" sz="1200" dirty="0"/>
          </a:p>
          <a:p>
            <a:r>
              <a:rPr lang="en-GB" dirty="0"/>
              <a:t>It is derived from the corresponding impedance or </a:t>
            </a:r>
            <a:r>
              <a:rPr lang="en-GB" dirty="0" err="1"/>
              <a:t>phasor</a:t>
            </a:r>
            <a:r>
              <a:rPr lang="en-GB" dirty="0"/>
              <a:t> diagram. They are related by the </a:t>
            </a:r>
            <a:r>
              <a:rPr lang="en-GB" dirty="0" smtClean="0"/>
              <a:t>common voltage, </a:t>
            </a:r>
            <a:r>
              <a:rPr lang="en-US" b="1" dirty="0"/>
              <a:t>V</a:t>
            </a:r>
            <a:r>
              <a:rPr lang="en-US" b="1" baseline="-25000" dirty="0"/>
              <a:t>S</a:t>
            </a:r>
            <a:r>
              <a:rPr lang="en-GB" dirty="0" smtClean="0"/>
              <a:t>.</a:t>
            </a:r>
            <a:endParaRPr lang="en-US" dirty="0"/>
          </a:p>
        </p:txBody>
      </p:sp>
      <p:grpSp>
        <p:nvGrpSpPr>
          <p:cNvPr id="116777" name="Group 41"/>
          <p:cNvGrpSpPr>
            <a:grpSpLocks/>
          </p:cNvGrpSpPr>
          <p:nvPr/>
        </p:nvGrpSpPr>
        <p:grpSpPr bwMode="auto">
          <a:xfrm rot="10800000" flipH="1">
            <a:off x="880331" y="2441127"/>
            <a:ext cx="2880177" cy="2238523"/>
            <a:chOff x="442" y="1565"/>
            <a:chExt cx="1531" cy="1280"/>
          </a:xfrm>
        </p:grpSpPr>
        <p:sp>
          <p:nvSpPr>
            <p:cNvPr id="20503" name="Text Box 12"/>
            <p:cNvSpPr txBox="1">
              <a:spLocks noChangeArrowheads="1"/>
            </p:cNvSpPr>
            <p:nvPr/>
          </p:nvSpPr>
          <p:spPr bwMode="auto">
            <a:xfrm rot="10800000">
              <a:off x="555" y="2581"/>
              <a:ext cx="1314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smtClean="0"/>
                <a:t>Admittance </a:t>
              </a:r>
              <a:r>
                <a:rPr lang="en-US" b="1" dirty="0">
                  <a:sym typeface="Symbol" pitchFamily="18" charset="2"/>
                </a:rPr>
                <a:t></a:t>
              </a:r>
              <a:endParaRPr lang="en-GB" b="1" dirty="0"/>
            </a:p>
          </p:txBody>
        </p:sp>
        <p:sp>
          <p:nvSpPr>
            <p:cNvPr id="20504" name="AutoShape 16"/>
            <p:cNvSpPr>
              <a:spLocks noChangeArrowheads="1"/>
            </p:cNvSpPr>
            <p:nvPr/>
          </p:nvSpPr>
          <p:spPr bwMode="auto">
            <a:xfrm rot="10800000" flipV="1">
              <a:off x="442" y="1565"/>
              <a:ext cx="1148" cy="797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0505" name="Text Box 17"/>
            <p:cNvSpPr txBox="1">
              <a:spLocks noChangeArrowheads="1"/>
            </p:cNvSpPr>
            <p:nvPr/>
          </p:nvSpPr>
          <p:spPr bwMode="auto">
            <a:xfrm rot="10800000">
              <a:off x="1597" y="1901"/>
              <a:ext cx="376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 dirty="0" smtClean="0"/>
                <a:t>B</a:t>
              </a:r>
              <a:r>
                <a:rPr lang="en-GB" b="1" baseline="-25000" dirty="0" smtClean="0"/>
                <a:t>L</a:t>
              </a:r>
              <a:endParaRPr lang="en-GB" b="1" baseline="-25000" dirty="0"/>
            </a:p>
          </p:txBody>
        </p:sp>
        <p:sp>
          <p:nvSpPr>
            <p:cNvPr id="20506" name="Text Box 18"/>
            <p:cNvSpPr txBox="1">
              <a:spLocks noChangeArrowheads="1"/>
            </p:cNvSpPr>
            <p:nvPr/>
          </p:nvSpPr>
          <p:spPr bwMode="auto">
            <a:xfrm rot="10800000">
              <a:off x="988" y="2366"/>
              <a:ext cx="20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 dirty="0" smtClean="0"/>
                <a:t>G</a:t>
              </a:r>
              <a:endParaRPr lang="en-GB" b="1" dirty="0"/>
            </a:p>
          </p:txBody>
        </p:sp>
        <p:sp>
          <p:nvSpPr>
            <p:cNvPr id="20507" name="Text Box 19"/>
            <p:cNvSpPr txBox="1">
              <a:spLocks noChangeArrowheads="1"/>
            </p:cNvSpPr>
            <p:nvPr/>
          </p:nvSpPr>
          <p:spPr bwMode="auto">
            <a:xfrm flipV="1">
              <a:off x="826" y="2139"/>
              <a:ext cx="3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dirty="0" smtClean="0">
                  <a:sym typeface="Symbol" pitchFamily="18" charset="2"/>
                </a:rPr>
                <a:t>-</a:t>
              </a:r>
              <a:r>
                <a:rPr lang="en-GB" b="1" dirty="0" smtClean="0">
                  <a:sym typeface="Symbol" pitchFamily="18" charset="2"/>
                </a:rPr>
                <a:t></a:t>
              </a:r>
              <a:endParaRPr lang="en-GB" b="1" dirty="0"/>
            </a:p>
          </p:txBody>
        </p:sp>
        <p:sp>
          <p:nvSpPr>
            <p:cNvPr id="20508" name="Arc 20"/>
            <p:cNvSpPr>
              <a:spLocks/>
            </p:cNvSpPr>
            <p:nvPr/>
          </p:nvSpPr>
          <p:spPr bwMode="auto">
            <a:xfrm rot="20877417" flipV="1">
              <a:off x="685" y="2187"/>
              <a:ext cx="96" cy="171"/>
            </a:xfrm>
            <a:custGeom>
              <a:avLst/>
              <a:gdLst>
                <a:gd name="T0" fmla="*/ 0 w 25250"/>
                <a:gd name="T1" fmla="*/ 0 h 43200"/>
                <a:gd name="T2" fmla="*/ 0 w 25250"/>
                <a:gd name="T3" fmla="*/ 0 h 43200"/>
                <a:gd name="T4" fmla="*/ 0 w 2525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250" h="43200" fill="none" extrusionOk="0">
                  <a:moveTo>
                    <a:pt x="3649" y="0"/>
                  </a:moveTo>
                  <a:cubicBezTo>
                    <a:pt x="15579" y="0"/>
                    <a:pt x="25250" y="9670"/>
                    <a:pt x="25250" y="21600"/>
                  </a:cubicBezTo>
                  <a:cubicBezTo>
                    <a:pt x="25250" y="33529"/>
                    <a:pt x="15579" y="43200"/>
                    <a:pt x="3650" y="43200"/>
                  </a:cubicBezTo>
                  <a:cubicBezTo>
                    <a:pt x="2426" y="43200"/>
                    <a:pt x="1205" y="43096"/>
                    <a:pt x="-1" y="42889"/>
                  </a:cubicBezTo>
                </a:path>
                <a:path w="25250" h="43200" stroke="0" extrusionOk="0">
                  <a:moveTo>
                    <a:pt x="3649" y="0"/>
                  </a:moveTo>
                  <a:cubicBezTo>
                    <a:pt x="15579" y="0"/>
                    <a:pt x="25250" y="9670"/>
                    <a:pt x="25250" y="21600"/>
                  </a:cubicBezTo>
                  <a:cubicBezTo>
                    <a:pt x="25250" y="33529"/>
                    <a:pt x="15579" y="43200"/>
                    <a:pt x="3650" y="43200"/>
                  </a:cubicBezTo>
                  <a:cubicBezTo>
                    <a:pt x="2426" y="43200"/>
                    <a:pt x="1205" y="43096"/>
                    <a:pt x="-1" y="42889"/>
                  </a:cubicBezTo>
                  <a:lnTo>
                    <a:pt x="3650" y="21600"/>
                  </a:lnTo>
                  <a:lnTo>
                    <a:pt x="3649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0509" name="Text Box 21"/>
            <p:cNvSpPr txBox="1">
              <a:spLocks noChangeArrowheads="1"/>
            </p:cNvSpPr>
            <p:nvPr/>
          </p:nvSpPr>
          <p:spPr bwMode="auto">
            <a:xfrm rot="8699250">
              <a:off x="815" y="1631"/>
              <a:ext cx="47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b="1" dirty="0"/>
                <a:t>Y</a:t>
              </a:r>
              <a:r>
                <a:rPr lang="en-GB" b="1" baseline="-25000" dirty="0"/>
                <a:t>T</a:t>
              </a:r>
              <a:endParaRPr lang="en-SG" dirty="0"/>
            </a:p>
          </p:txBody>
        </p:sp>
      </p:grpSp>
      <p:grpSp>
        <p:nvGrpSpPr>
          <p:cNvPr id="116778" name="Group 42"/>
          <p:cNvGrpSpPr>
            <a:grpSpLocks/>
          </p:cNvGrpSpPr>
          <p:nvPr/>
        </p:nvGrpSpPr>
        <p:grpSpPr bwMode="auto">
          <a:xfrm rot="10800000" flipH="1">
            <a:off x="4032251" y="2496889"/>
            <a:ext cx="4725214" cy="2355980"/>
            <a:chOff x="2880" y="1338"/>
            <a:chExt cx="2750" cy="1535"/>
          </a:xfrm>
        </p:grpSpPr>
        <p:sp>
          <p:nvSpPr>
            <p:cNvPr id="20495" name="Text Box 23"/>
            <p:cNvSpPr txBox="1">
              <a:spLocks noChangeArrowheads="1"/>
            </p:cNvSpPr>
            <p:nvPr/>
          </p:nvSpPr>
          <p:spPr bwMode="auto">
            <a:xfrm flipV="1">
              <a:off x="3374" y="1993"/>
              <a:ext cx="297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dirty="0" smtClean="0">
                  <a:sym typeface="Symbol" pitchFamily="18" charset="2"/>
                </a:rPr>
                <a:t>-</a:t>
              </a:r>
              <a:endParaRPr lang="en-GB" dirty="0"/>
            </a:p>
          </p:txBody>
        </p:sp>
        <p:grpSp>
          <p:nvGrpSpPr>
            <p:cNvPr id="20496" name="Group 24"/>
            <p:cNvGrpSpPr>
              <a:grpSpLocks/>
            </p:cNvGrpSpPr>
            <p:nvPr/>
          </p:nvGrpSpPr>
          <p:grpSpPr bwMode="auto">
            <a:xfrm>
              <a:off x="3018" y="1338"/>
              <a:ext cx="1266" cy="932"/>
              <a:chOff x="2937" y="488"/>
              <a:chExt cx="1675" cy="1202"/>
            </a:xfrm>
          </p:grpSpPr>
          <p:sp>
            <p:nvSpPr>
              <p:cNvPr id="20501" name="AutoShape 25"/>
              <p:cNvSpPr>
                <a:spLocks noChangeArrowheads="1"/>
              </p:cNvSpPr>
              <p:nvPr/>
            </p:nvSpPr>
            <p:spPr bwMode="auto">
              <a:xfrm rot="10800000" flipV="1">
                <a:off x="2937" y="488"/>
                <a:ext cx="1675" cy="1202"/>
              </a:xfrm>
              <a:prstGeom prst="rtTriangle">
                <a:avLst/>
              </a:prstGeom>
              <a:noFill/>
              <a:ln w="38100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0502" name="Arc 26"/>
              <p:cNvSpPr>
                <a:spLocks/>
              </p:cNvSpPr>
              <p:nvPr/>
            </p:nvSpPr>
            <p:spPr bwMode="auto">
              <a:xfrm rot="20877417" flipV="1">
                <a:off x="3312" y="1424"/>
                <a:ext cx="133" cy="250"/>
              </a:xfrm>
              <a:custGeom>
                <a:avLst/>
                <a:gdLst>
                  <a:gd name="T0" fmla="*/ 0 w 25250"/>
                  <a:gd name="T1" fmla="*/ 0 h 43200"/>
                  <a:gd name="T2" fmla="*/ 0 w 25250"/>
                  <a:gd name="T3" fmla="*/ 0 h 43200"/>
                  <a:gd name="T4" fmla="*/ 0 w 2525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250" h="43200" fill="none" extrusionOk="0">
                    <a:moveTo>
                      <a:pt x="3649" y="0"/>
                    </a:moveTo>
                    <a:cubicBezTo>
                      <a:pt x="15579" y="0"/>
                      <a:pt x="25250" y="9670"/>
                      <a:pt x="25250" y="21600"/>
                    </a:cubicBezTo>
                    <a:cubicBezTo>
                      <a:pt x="25250" y="33529"/>
                      <a:pt x="15579" y="43200"/>
                      <a:pt x="3650" y="43200"/>
                    </a:cubicBezTo>
                    <a:cubicBezTo>
                      <a:pt x="2426" y="43200"/>
                      <a:pt x="1205" y="43096"/>
                      <a:pt x="-1" y="42889"/>
                    </a:cubicBezTo>
                  </a:path>
                  <a:path w="25250" h="43200" stroke="0" extrusionOk="0">
                    <a:moveTo>
                      <a:pt x="3649" y="0"/>
                    </a:moveTo>
                    <a:cubicBezTo>
                      <a:pt x="15579" y="0"/>
                      <a:pt x="25250" y="9670"/>
                      <a:pt x="25250" y="21600"/>
                    </a:cubicBezTo>
                    <a:cubicBezTo>
                      <a:pt x="25250" y="33529"/>
                      <a:pt x="15579" y="43200"/>
                      <a:pt x="3650" y="43200"/>
                    </a:cubicBezTo>
                    <a:cubicBezTo>
                      <a:pt x="2426" y="43200"/>
                      <a:pt x="1205" y="43096"/>
                      <a:pt x="-1" y="42889"/>
                    </a:cubicBezTo>
                    <a:lnTo>
                      <a:pt x="3650" y="21600"/>
                    </a:lnTo>
                    <a:lnTo>
                      <a:pt x="3649" y="0"/>
                    </a:lnTo>
                    <a:close/>
                  </a:path>
                </a:pathLst>
              </a:custGeom>
              <a:noFill/>
              <a:ln w="38100">
                <a:solidFill>
                  <a:srgbClr val="0066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20497" name="Text Box 27"/>
            <p:cNvSpPr txBox="1">
              <a:spLocks noChangeArrowheads="1"/>
            </p:cNvSpPr>
            <p:nvPr/>
          </p:nvSpPr>
          <p:spPr bwMode="auto">
            <a:xfrm rot="8786348">
              <a:off x="3133" y="1516"/>
              <a:ext cx="937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smtClean="0"/>
                <a:t>I</a:t>
              </a:r>
              <a:r>
                <a:rPr lang="en-US" b="1" baseline="-25000" dirty="0" smtClean="0"/>
                <a:t>T</a:t>
              </a:r>
              <a:r>
                <a:rPr lang="en-US" b="1" dirty="0" smtClean="0"/>
                <a:t>=V</a:t>
              </a:r>
              <a:r>
                <a:rPr lang="en-US" b="1" baseline="-25000" dirty="0" smtClean="0"/>
                <a:t>S</a:t>
              </a:r>
              <a:r>
                <a:rPr lang="en-US" b="1" dirty="0" smtClean="0"/>
                <a:t> </a:t>
              </a:r>
              <a:r>
                <a:rPr lang="en-GB" b="1" dirty="0" smtClean="0"/>
                <a:t>Y</a:t>
              </a:r>
              <a:r>
                <a:rPr lang="en-GB" b="1" baseline="-25000" dirty="0" smtClean="0"/>
                <a:t>T</a:t>
              </a:r>
              <a:endParaRPr lang="en-SG" dirty="0"/>
            </a:p>
          </p:txBody>
        </p:sp>
        <p:sp>
          <p:nvSpPr>
            <p:cNvPr id="20498" name="Text Box 28"/>
            <p:cNvSpPr txBox="1">
              <a:spLocks noChangeArrowheads="1"/>
            </p:cNvSpPr>
            <p:nvPr/>
          </p:nvSpPr>
          <p:spPr bwMode="auto">
            <a:xfrm rot="10800000">
              <a:off x="3447" y="2310"/>
              <a:ext cx="808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smtClean="0"/>
                <a:t>I</a:t>
              </a:r>
              <a:r>
                <a:rPr lang="en-US" b="1" baseline="-25000" dirty="0" smtClean="0"/>
                <a:t>R</a:t>
              </a:r>
              <a:r>
                <a:rPr lang="en-US" b="1" dirty="0" smtClean="0"/>
                <a:t>=V</a:t>
              </a:r>
              <a:r>
                <a:rPr lang="en-US" b="1" baseline="-25000" dirty="0" smtClean="0"/>
                <a:t>S</a:t>
              </a:r>
              <a:r>
                <a:rPr lang="en-GB" b="1" dirty="0" smtClean="0"/>
                <a:t>G</a:t>
              </a:r>
              <a:endParaRPr lang="en-GB" b="1" dirty="0"/>
            </a:p>
          </p:txBody>
        </p:sp>
        <p:sp>
          <p:nvSpPr>
            <p:cNvPr id="20499" name="Text Box 29"/>
            <p:cNvSpPr txBox="1">
              <a:spLocks noChangeArrowheads="1"/>
            </p:cNvSpPr>
            <p:nvPr/>
          </p:nvSpPr>
          <p:spPr bwMode="auto">
            <a:xfrm rot="10800000">
              <a:off x="4321" y="1749"/>
              <a:ext cx="912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smtClean="0"/>
                <a:t>I</a:t>
              </a:r>
              <a:r>
                <a:rPr lang="en-US" b="1" baseline="-25000" dirty="0" smtClean="0"/>
                <a:t>L </a:t>
              </a:r>
              <a:r>
                <a:rPr lang="en-US" b="1" dirty="0"/>
                <a:t>=V</a:t>
              </a:r>
              <a:r>
                <a:rPr lang="en-US" b="1" baseline="-25000" dirty="0"/>
                <a:t>S</a:t>
              </a:r>
              <a:r>
                <a:rPr lang="en-US" b="1" dirty="0"/>
                <a:t> </a:t>
              </a:r>
              <a:r>
                <a:rPr lang="en-GB" b="1" dirty="0" smtClean="0"/>
                <a:t>B</a:t>
              </a:r>
              <a:r>
                <a:rPr lang="en-GB" b="1" baseline="-25000" dirty="0" smtClean="0"/>
                <a:t>L</a:t>
              </a:r>
              <a:endParaRPr lang="en-GB" b="1" baseline="-25000" dirty="0"/>
            </a:p>
          </p:txBody>
        </p:sp>
        <p:sp>
          <p:nvSpPr>
            <p:cNvPr id="20500" name="Text Box 30"/>
            <p:cNvSpPr txBox="1">
              <a:spLocks noChangeArrowheads="1"/>
            </p:cNvSpPr>
            <p:nvPr/>
          </p:nvSpPr>
          <p:spPr bwMode="auto">
            <a:xfrm rot="10800000">
              <a:off x="2880" y="2572"/>
              <a:ext cx="275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err="1"/>
                <a:t>Phasor</a:t>
              </a:r>
              <a:r>
                <a:rPr lang="en-US" b="1" dirty="0"/>
                <a:t> </a:t>
              </a:r>
              <a:r>
                <a:rPr lang="en-US" b="1" dirty="0">
                  <a:sym typeface="Symbol" pitchFamily="18" charset="2"/>
                </a:rPr>
                <a:t></a:t>
              </a:r>
              <a:r>
                <a:rPr lang="en-US" b="1" dirty="0"/>
                <a:t> = </a:t>
              </a:r>
              <a:r>
                <a:rPr lang="en-US" b="1" dirty="0" smtClean="0"/>
                <a:t>Admittance </a:t>
              </a:r>
              <a:r>
                <a:rPr lang="en-US" b="1" dirty="0">
                  <a:sym typeface="Symbol" pitchFamily="18" charset="2"/>
                </a:rPr>
                <a:t> x</a:t>
              </a:r>
              <a:r>
                <a:rPr lang="en-US" b="1" dirty="0">
                  <a:solidFill>
                    <a:srgbClr val="006600"/>
                  </a:solidFill>
                  <a:sym typeface="Symbol" pitchFamily="18" charset="2"/>
                </a:rPr>
                <a:t> </a:t>
              </a:r>
              <a:r>
                <a:rPr lang="en-US" b="1" dirty="0"/>
                <a:t>V</a:t>
              </a:r>
              <a:r>
                <a:rPr lang="en-US" b="1" baseline="-25000" dirty="0"/>
                <a:t>S</a:t>
              </a:r>
              <a:r>
                <a:rPr lang="en-US" b="1" u="sng" dirty="0" smtClean="0"/>
                <a:t> </a:t>
              </a:r>
              <a:endParaRPr lang="en-GB" b="1" u="sng" dirty="0"/>
            </a:p>
          </p:txBody>
        </p:sp>
      </p:grpSp>
      <p:grpSp>
        <p:nvGrpSpPr>
          <p:cNvPr id="116775" name="Group 39"/>
          <p:cNvGrpSpPr>
            <a:grpSpLocks/>
          </p:cNvGrpSpPr>
          <p:nvPr/>
        </p:nvGrpSpPr>
        <p:grpSpPr bwMode="auto">
          <a:xfrm rot="10800000" flipH="1">
            <a:off x="547456" y="4679652"/>
            <a:ext cx="6654829" cy="1896107"/>
            <a:chOff x="527" y="2904"/>
            <a:chExt cx="3680" cy="1242"/>
          </a:xfrm>
        </p:grpSpPr>
        <p:sp>
          <p:nvSpPr>
            <p:cNvPr id="20488" name="AutoShape 32"/>
            <p:cNvSpPr>
              <a:spLocks noChangeArrowheads="1"/>
            </p:cNvSpPr>
            <p:nvPr/>
          </p:nvSpPr>
          <p:spPr bwMode="auto">
            <a:xfrm rot="10800000" flipV="1">
              <a:off x="612" y="2926"/>
              <a:ext cx="1191" cy="918"/>
            </a:xfrm>
            <a:prstGeom prst="rtTriangl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0489" name="Text Box 33"/>
            <p:cNvSpPr txBox="1">
              <a:spLocks noChangeArrowheads="1"/>
            </p:cNvSpPr>
            <p:nvPr/>
          </p:nvSpPr>
          <p:spPr bwMode="auto">
            <a:xfrm rot="8823723">
              <a:off x="527" y="3089"/>
              <a:ext cx="1201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smtClean="0">
                  <a:solidFill>
                    <a:srgbClr val="FF0000"/>
                  </a:solidFill>
                </a:rPr>
                <a:t>S=</a:t>
              </a:r>
              <a:r>
                <a:rPr lang="en-US" b="1" dirty="0">
                  <a:solidFill>
                    <a:srgbClr val="FF0000"/>
                  </a:solidFill>
                </a:rPr>
                <a:t>V</a:t>
              </a:r>
              <a:r>
                <a:rPr lang="en-US" b="1" baseline="-25000" dirty="0">
                  <a:solidFill>
                    <a:srgbClr val="FF0000"/>
                  </a:solidFill>
                </a:rPr>
                <a:t>S</a:t>
              </a:r>
              <a:r>
                <a:rPr lang="en-US" b="1" baseline="30000" dirty="0" smtClean="0">
                  <a:solidFill>
                    <a:srgbClr val="FF0000"/>
                  </a:solidFill>
                </a:rPr>
                <a:t>2</a:t>
              </a:r>
              <a:r>
                <a:rPr lang="en-GB" b="1" dirty="0"/>
                <a:t>Z</a:t>
              </a:r>
              <a:r>
                <a:rPr lang="en-US" b="1" dirty="0"/>
                <a:t>=V</a:t>
              </a:r>
              <a:r>
                <a:rPr lang="en-US" b="1" baseline="-25000" dirty="0"/>
                <a:t>S</a:t>
              </a:r>
              <a:r>
                <a:rPr lang="en-US" b="1" dirty="0"/>
                <a:t>I</a:t>
              </a:r>
              <a:endParaRPr lang="en-GB" b="1" dirty="0"/>
            </a:p>
          </p:txBody>
        </p:sp>
        <p:sp>
          <p:nvSpPr>
            <p:cNvPr id="20490" name="Text Box 34"/>
            <p:cNvSpPr txBox="1">
              <a:spLocks noChangeArrowheads="1"/>
            </p:cNvSpPr>
            <p:nvPr/>
          </p:nvSpPr>
          <p:spPr bwMode="auto">
            <a:xfrm rot="10800000">
              <a:off x="1858" y="3192"/>
              <a:ext cx="1788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FF0000"/>
                  </a:solidFill>
                </a:rPr>
                <a:t>Q= V</a:t>
              </a:r>
              <a:r>
                <a:rPr lang="en-US" b="1" baseline="-25000" dirty="0">
                  <a:solidFill>
                    <a:srgbClr val="FF0000"/>
                  </a:solidFill>
                </a:rPr>
                <a:t>S</a:t>
              </a:r>
              <a:r>
                <a:rPr lang="en-US" b="1" baseline="30000" dirty="0" smtClean="0">
                  <a:solidFill>
                    <a:srgbClr val="FF0000"/>
                  </a:solidFill>
                </a:rPr>
                <a:t>2 </a:t>
              </a:r>
              <a:r>
                <a:rPr lang="en-GB" b="1" dirty="0" smtClean="0"/>
                <a:t>B</a:t>
              </a:r>
              <a:r>
                <a:rPr lang="en-GB" b="1" baseline="-25000" dirty="0" smtClean="0"/>
                <a:t>L</a:t>
              </a:r>
              <a:r>
                <a:rPr lang="en-US" b="1" dirty="0"/>
                <a:t>= </a:t>
              </a:r>
              <a:r>
                <a:rPr lang="en-US" b="1" dirty="0" err="1" smtClean="0"/>
                <a:t>V</a:t>
              </a:r>
              <a:r>
                <a:rPr lang="en-US" b="1" baseline="-25000" dirty="0" err="1" smtClean="0"/>
                <a:t>S</a:t>
              </a:r>
              <a:r>
                <a:rPr lang="en-US" b="1" dirty="0" err="1"/>
                <a:t>I</a:t>
              </a:r>
              <a:r>
                <a:rPr lang="en-US" b="1" baseline="-25000" dirty="0" err="1"/>
                <a:t>T</a:t>
              </a:r>
              <a:r>
                <a:rPr lang="en-US" b="1" dirty="0" err="1" smtClean="0"/>
                <a:t>sin</a:t>
              </a:r>
              <a:r>
                <a:rPr lang="en-US" b="1" dirty="0">
                  <a:sym typeface="Symbol" pitchFamily="18" charset="2"/>
                </a:rPr>
                <a:t></a:t>
              </a:r>
              <a:endParaRPr lang="en-GB" b="1" baseline="-25000" dirty="0"/>
            </a:p>
          </p:txBody>
        </p:sp>
        <p:sp>
          <p:nvSpPr>
            <p:cNvPr id="20491" name="Text Box 35"/>
            <p:cNvSpPr txBox="1">
              <a:spLocks noChangeArrowheads="1"/>
            </p:cNvSpPr>
            <p:nvPr/>
          </p:nvSpPr>
          <p:spPr bwMode="auto">
            <a:xfrm rot="10800000">
              <a:off x="636" y="3844"/>
              <a:ext cx="1989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>
                  <a:solidFill>
                    <a:srgbClr val="FF0000"/>
                  </a:solidFill>
                </a:rPr>
                <a:t>P= V</a:t>
              </a:r>
              <a:r>
                <a:rPr lang="en-US" b="1" baseline="-25000" dirty="0">
                  <a:solidFill>
                    <a:srgbClr val="FF0000"/>
                  </a:solidFill>
                </a:rPr>
                <a:t>S</a:t>
              </a:r>
              <a:r>
                <a:rPr lang="en-US" b="1" baseline="30000" dirty="0" smtClean="0">
                  <a:solidFill>
                    <a:srgbClr val="FF0000"/>
                  </a:solidFill>
                </a:rPr>
                <a:t>2 </a:t>
              </a:r>
              <a:r>
                <a:rPr lang="en-GB" b="1" dirty="0" smtClean="0"/>
                <a:t>G</a:t>
              </a:r>
              <a:r>
                <a:rPr lang="en-US" b="1" dirty="0" smtClean="0"/>
                <a:t>= </a:t>
              </a:r>
              <a:r>
                <a:rPr lang="en-US" b="1" dirty="0" err="1" smtClean="0"/>
                <a:t>V</a:t>
              </a:r>
              <a:r>
                <a:rPr lang="en-US" b="1" baseline="-25000" dirty="0" err="1" smtClean="0"/>
                <a:t>S</a:t>
              </a:r>
              <a:r>
                <a:rPr lang="en-US" b="1" dirty="0" err="1" smtClean="0"/>
                <a:t>I</a:t>
              </a:r>
              <a:r>
                <a:rPr lang="en-US" b="1" baseline="-25000" dirty="0" err="1" smtClean="0"/>
                <a:t>T</a:t>
              </a:r>
              <a:r>
                <a:rPr lang="en-US" b="1" dirty="0" err="1" smtClean="0"/>
                <a:t>cos</a:t>
              </a:r>
              <a:r>
                <a:rPr lang="en-US" b="1" dirty="0">
                  <a:sym typeface="Symbol" pitchFamily="18" charset="2"/>
                </a:rPr>
                <a:t></a:t>
              </a:r>
              <a:endParaRPr lang="en-GB" b="1" dirty="0"/>
            </a:p>
          </p:txBody>
        </p:sp>
        <p:sp>
          <p:nvSpPr>
            <p:cNvPr id="20492" name="Text Box 36"/>
            <p:cNvSpPr txBox="1">
              <a:spLocks noChangeArrowheads="1"/>
            </p:cNvSpPr>
            <p:nvPr/>
          </p:nvSpPr>
          <p:spPr bwMode="auto">
            <a:xfrm flipV="1">
              <a:off x="954" y="3546"/>
              <a:ext cx="325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dirty="0" smtClean="0">
                  <a:sym typeface="Symbol" pitchFamily="18" charset="2"/>
                </a:rPr>
                <a:t>-</a:t>
              </a:r>
              <a:endParaRPr lang="en-GB" dirty="0"/>
            </a:p>
          </p:txBody>
        </p:sp>
        <p:sp>
          <p:nvSpPr>
            <p:cNvPr id="20493" name="Arc 37"/>
            <p:cNvSpPr>
              <a:spLocks/>
            </p:cNvSpPr>
            <p:nvPr/>
          </p:nvSpPr>
          <p:spPr bwMode="auto">
            <a:xfrm rot="20695854" flipV="1">
              <a:off x="856" y="3646"/>
              <a:ext cx="97" cy="192"/>
            </a:xfrm>
            <a:custGeom>
              <a:avLst/>
              <a:gdLst>
                <a:gd name="T0" fmla="*/ 0 w 25250"/>
                <a:gd name="T1" fmla="*/ 0 h 43200"/>
                <a:gd name="T2" fmla="*/ 0 w 25250"/>
                <a:gd name="T3" fmla="*/ 0 h 43200"/>
                <a:gd name="T4" fmla="*/ 0 w 2525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250" h="43200" fill="none" extrusionOk="0">
                  <a:moveTo>
                    <a:pt x="3649" y="0"/>
                  </a:moveTo>
                  <a:cubicBezTo>
                    <a:pt x="15579" y="0"/>
                    <a:pt x="25250" y="9670"/>
                    <a:pt x="25250" y="21600"/>
                  </a:cubicBezTo>
                  <a:cubicBezTo>
                    <a:pt x="25250" y="33529"/>
                    <a:pt x="15579" y="43200"/>
                    <a:pt x="3650" y="43200"/>
                  </a:cubicBezTo>
                  <a:cubicBezTo>
                    <a:pt x="2426" y="43200"/>
                    <a:pt x="1205" y="43096"/>
                    <a:pt x="-1" y="42889"/>
                  </a:cubicBezTo>
                </a:path>
                <a:path w="25250" h="43200" stroke="0" extrusionOk="0">
                  <a:moveTo>
                    <a:pt x="3649" y="0"/>
                  </a:moveTo>
                  <a:cubicBezTo>
                    <a:pt x="15579" y="0"/>
                    <a:pt x="25250" y="9670"/>
                    <a:pt x="25250" y="21600"/>
                  </a:cubicBezTo>
                  <a:cubicBezTo>
                    <a:pt x="25250" y="33529"/>
                    <a:pt x="15579" y="43200"/>
                    <a:pt x="3650" y="43200"/>
                  </a:cubicBezTo>
                  <a:cubicBezTo>
                    <a:pt x="2426" y="43200"/>
                    <a:pt x="1205" y="43096"/>
                    <a:pt x="-1" y="42889"/>
                  </a:cubicBezTo>
                  <a:lnTo>
                    <a:pt x="3650" y="21600"/>
                  </a:lnTo>
                  <a:lnTo>
                    <a:pt x="3649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0494" name="Text Box 38"/>
            <p:cNvSpPr txBox="1">
              <a:spLocks noChangeArrowheads="1"/>
            </p:cNvSpPr>
            <p:nvPr/>
          </p:nvSpPr>
          <p:spPr bwMode="auto">
            <a:xfrm rot="10800000">
              <a:off x="2166" y="2904"/>
              <a:ext cx="2041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/>
                <a:t>Power </a:t>
              </a:r>
              <a:r>
                <a:rPr lang="en-US" b="1" dirty="0">
                  <a:sym typeface="Symbol" pitchFamily="18" charset="2"/>
                </a:rPr>
                <a:t></a:t>
              </a:r>
              <a:r>
                <a:rPr lang="en-US" b="1" dirty="0"/>
                <a:t> = </a:t>
              </a:r>
              <a:r>
                <a:rPr lang="en-US" b="1" dirty="0" err="1"/>
                <a:t>Phasor</a:t>
              </a:r>
              <a:r>
                <a:rPr lang="en-US" b="1" dirty="0"/>
                <a:t> </a:t>
              </a:r>
              <a:r>
                <a:rPr lang="en-US" b="1" dirty="0">
                  <a:sym typeface="Symbol" pitchFamily="18" charset="2"/>
                </a:rPr>
                <a:t> x </a:t>
              </a:r>
              <a:r>
                <a:rPr lang="en-US" b="1" dirty="0">
                  <a:solidFill>
                    <a:srgbClr val="FF0000"/>
                  </a:solidFill>
                </a:rPr>
                <a:t>V</a:t>
              </a:r>
              <a:r>
                <a:rPr lang="en-US" b="1" baseline="-25000" dirty="0">
                  <a:solidFill>
                    <a:srgbClr val="FF0000"/>
                  </a:solidFill>
                </a:rPr>
                <a:t>S</a:t>
              </a:r>
              <a:r>
                <a:rPr lang="en-US" b="1" u="sng" dirty="0" smtClean="0"/>
                <a:t> </a:t>
              </a:r>
              <a:endParaRPr lang="en-GB" b="1" u="sng" dirty="0"/>
            </a:p>
          </p:txBody>
        </p:sp>
      </p:grpSp>
      <p:graphicFrame>
        <p:nvGraphicFramePr>
          <p:cNvPr id="116779" name="Object 43"/>
          <p:cNvGraphicFramePr>
            <a:graphicFrameLocks noChangeAspect="1"/>
          </p:cNvGraphicFramePr>
          <p:nvPr/>
        </p:nvGraphicFramePr>
        <p:xfrm>
          <a:off x="6567488" y="4868863"/>
          <a:ext cx="169227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3" imgW="889000" imgH="508000" progId="Equation.3">
                  <p:embed/>
                </p:oleObj>
              </mc:Choice>
              <mc:Fallback>
                <p:oleObj name="Equation" r:id="rId3" imgW="8890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4868863"/>
                        <a:ext cx="1692275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Power Triangle (Parallel RL)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38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359785" y="1313765"/>
            <a:ext cx="85074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3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dirty="0">
                <a:solidFill>
                  <a:srgbClr val="CC00FF"/>
                </a:solidFill>
              </a:rPr>
              <a:t>Power factor</a:t>
            </a:r>
            <a:r>
              <a:rPr lang="en-GB" dirty="0"/>
              <a:t> measures the </a:t>
            </a:r>
            <a:r>
              <a:rPr lang="en-GB" dirty="0">
                <a:solidFill>
                  <a:srgbClr val="CC00FF"/>
                </a:solidFill>
              </a:rPr>
              <a:t>conversion efficiency</a:t>
            </a:r>
            <a:r>
              <a:rPr lang="en-GB" dirty="0"/>
              <a:t> of the </a:t>
            </a:r>
            <a:r>
              <a:rPr lang="en-GB" dirty="0">
                <a:solidFill>
                  <a:srgbClr val="FF3300"/>
                </a:solidFill>
              </a:rPr>
              <a:t>apparent power</a:t>
            </a:r>
            <a:r>
              <a:rPr lang="en-GB" dirty="0"/>
              <a:t> from the source into </a:t>
            </a:r>
            <a:r>
              <a:rPr lang="en-GB" dirty="0">
                <a:solidFill>
                  <a:schemeClr val="accent2"/>
                </a:solidFill>
              </a:rPr>
              <a:t>true power</a:t>
            </a:r>
            <a:r>
              <a:rPr lang="en-GB" dirty="0"/>
              <a:t>. It is the ratio of True Power and Apparent Power.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465924" y="4274911"/>
            <a:ext cx="70659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0 </a:t>
            </a:r>
            <a:r>
              <a:rPr lang="en-US" dirty="0">
                <a:sym typeface="Symbol" pitchFamily="18" charset="2"/>
              </a:rPr>
              <a:t> </a:t>
            </a:r>
            <a:r>
              <a:rPr lang="en-US" dirty="0"/>
              <a:t>cos </a:t>
            </a:r>
            <a:r>
              <a:rPr lang="en-US" dirty="0">
                <a:sym typeface="Symbol" pitchFamily="18" charset="2"/>
              </a:rPr>
              <a:t> 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dirty="0">
                <a:sym typeface="Symbol" pitchFamily="18" charset="2"/>
              </a:rPr>
              <a:t>  Ideally, Q = 0, P = S  so that cos </a:t>
            </a:r>
            <a:r>
              <a:rPr lang="en-US" dirty="0">
                <a:sym typeface="Symbol" pitchFamily="18" charset="2"/>
              </a:rPr>
              <a:t></a:t>
            </a:r>
            <a:r>
              <a:rPr lang="en-GB" dirty="0">
                <a:sym typeface="Symbol" pitchFamily="18" charset="2"/>
              </a:rPr>
              <a:t> = 1</a:t>
            </a:r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468313" y="5400876"/>
            <a:ext cx="532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b="1" i="1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(t) lags </a:t>
            </a:r>
            <a:r>
              <a:rPr lang="en-GB" b="1" i="1" dirty="0" err="1">
                <a:solidFill>
                  <a:srgbClr val="FF0000"/>
                </a:solidFill>
              </a:rPr>
              <a:t>v</a:t>
            </a:r>
            <a:r>
              <a:rPr lang="en-GB" b="1" i="1" baseline="-25000" dirty="0" err="1">
                <a:solidFill>
                  <a:srgbClr val="FF0000"/>
                </a:solidFill>
              </a:rPr>
              <a:t>S</a:t>
            </a:r>
            <a:r>
              <a:rPr lang="en-GB" i="1" baseline="-25000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(t</a:t>
            </a:r>
            <a:r>
              <a:rPr lang="en-US" dirty="0">
                <a:solidFill>
                  <a:srgbClr val="FF0000"/>
                </a:solidFill>
              </a:rPr>
              <a:t>), power factor is lagging.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439177" y="5981700"/>
            <a:ext cx="5465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GB" dirty="0">
                <a:solidFill>
                  <a:srgbClr val="FF0000"/>
                </a:solidFill>
              </a:rPr>
              <a:t> RL circuit has lagging</a:t>
            </a:r>
            <a:r>
              <a:rPr lang="en-US" dirty="0">
                <a:solidFill>
                  <a:srgbClr val="FF0000"/>
                </a:solidFill>
              </a:rPr>
              <a:t> power factor.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1116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006842"/>
              </p:ext>
            </p:extLst>
          </p:nvPr>
        </p:nvGraphicFramePr>
        <p:xfrm>
          <a:off x="1489789" y="2590929"/>
          <a:ext cx="69738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Equation" r:id="rId3" imgW="2463480" imgH="431640" progId="Equation.3">
                  <p:embed/>
                </p:oleObj>
              </mc:Choice>
              <mc:Fallback>
                <p:oleObj name="Equation" r:id="rId3" imgW="246348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789" y="2590929"/>
                        <a:ext cx="697388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744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The Power Factor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15937" y="2452771"/>
            <a:ext cx="1947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smtClean="0">
                <a:solidFill>
                  <a:srgbClr val="FF0000"/>
                </a:solidFill>
              </a:rPr>
              <a:t>Series RL:</a:t>
            </a:r>
            <a:endParaRPr lang="en-US" b="0" dirty="0">
              <a:solidFill>
                <a:srgbClr val="FF0000"/>
              </a:solidFill>
              <a:sym typeface="Symbol" pitchFamily="18" charset="2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489789" y="3597556"/>
            <a:ext cx="6502591" cy="857585"/>
            <a:chOff x="481" y="2016"/>
            <a:chExt cx="3834" cy="473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1240739"/>
                </p:ext>
              </p:extLst>
            </p:nvPr>
          </p:nvGraphicFramePr>
          <p:xfrm>
            <a:off x="1763" y="2016"/>
            <a:ext cx="2552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1" name="Equation" r:id="rId5" imgW="1498320" imgH="431640" progId="Equation.3">
                    <p:embed/>
                  </p:oleObj>
                </mc:Choice>
                <mc:Fallback>
                  <p:oleObj name="Equation" r:id="rId5" imgW="14983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" y="2016"/>
                          <a:ext cx="2552" cy="473"/>
                        </a:xfrm>
                        <a:prstGeom prst="rect">
                          <a:avLst/>
                        </a:prstGeom>
                        <a:solidFill>
                          <a:srgbClr val="00FF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81" y="2101"/>
              <a:ext cx="1300" cy="289"/>
            </a:xfrm>
            <a:prstGeom prst="rect">
              <a:avLst/>
            </a:prstGeom>
            <a:solidFill>
              <a:srgbClr val="66FFCC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sz="2800" i="1" dirty="0"/>
                <a:t>Power </a:t>
              </a:r>
              <a:r>
                <a:rPr lang="en-GB" sz="2800" i="1" dirty="0" smtClean="0"/>
                <a:t>Factor </a:t>
              </a:r>
              <a:endParaRPr lang="en-US" sz="2800" i="1" dirty="0"/>
            </a:p>
          </p:txBody>
        </p:sp>
      </p:grp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15937" y="3289155"/>
            <a:ext cx="24717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smtClean="0">
                <a:solidFill>
                  <a:srgbClr val="FF0000"/>
                </a:solidFill>
              </a:rPr>
              <a:t>Parallel RL:</a:t>
            </a:r>
            <a:endParaRPr lang="en-US" b="0" dirty="0">
              <a:solidFill>
                <a:srgbClr val="FF0000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4" grpId="0"/>
      <p:bldP spid="111625" grpId="0"/>
      <p:bldP spid="111627" grpId="0"/>
      <p:bldP spid="10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250825" y="458788"/>
            <a:ext cx="3151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Example 16-3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431800" y="1223963"/>
            <a:ext cx="8280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dirty="0"/>
              <a:t>A 10 V ac source is connected to a series RL circuit which has a resistance of 1 k</a:t>
            </a:r>
            <a:r>
              <a:rPr lang="en-GB" dirty="0">
                <a:sym typeface="Symbol" pitchFamily="18" charset="2"/>
              </a:rPr>
              <a:t> and an inductive reactance of </a:t>
            </a:r>
            <a:r>
              <a:rPr lang="en-GB" dirty="0"/>
              <a:t>2 k</a:t>
            </a:r>
            <a:r>
              <a:rPr lang="en-GB" dirty="0">
                <a:sym typeface="Symbol" pitchFamily="18" charset="2"/>
              </a:rPr>
              <a:t>. Determine the power factor, the true power, the reactive power and the apparent power of the circuit. 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611188" y="3159125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="1" u="sng"/>
              <a:t>Solution</a:t>
            </a:r>
            <a:r>
              <a:rPr lang="en-GB" b="1"/>
              <a:t>:</a:t>
            </a:r>
          </a:p>
        </p:txBody>
      </p:sp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857250" y="3833813"/>
          <a:ext cx="666273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Equation" r:id="rId3" imgW="2654300" imgH="228600" progId="Equation.3">
                  <p:embed/>
                </p:oleObj>
              </mc:Choice>
              <mc:Fallback>
                <p:oleObj name="Equation" r:id="rId3" imgW="2654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833813"/>
                        <a:ext cx="6662738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788988" y="5230813"/>
          <a:ext cx="46894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5" imgW="1777229" imgH="431613" progId="Equation.3">
                  <p:embed/>
                </p:oleObj>
              </mc:Choice>
              <mc:Fallback>
                <p:oleObj name="Equation" r:id="rId5" imgW="1777229" imgH="4316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5230813"/>
                        <a:ext cx="46894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792163" y="4554538"/>
            <a:ext cx="7786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Power factor = cos </a:t>
            </a:r>
            <a:r>
              <a:rPr lang="en-GB">
                <a:sym typeface="Symbol" pitchFamily="18" charset="2"/>
              </a:rPr>
              <a:t> = cos 63.4</a:t>
            </a:r>
            <a:r>
              <a:rPr lang="en-GB" baseline="30000">
                <a:sym typeface="Symbol" pitchFamily="18" charset="2"/>
              </a:rPr>
              <a:t>o </a:t>
            </a:r>
            <a:r>
              <a:rPr lang="en-GB">
                <a:sym typeface="Symbol" pitchFamily="18" charset="2"/>
              </a:rPr>
              <a:t>= </a:t>
            </a:r>
            <a:r>
              <a:rPr lang="en-GB" b="1" u="sng">
                <a:sym typeface="Symbol" pitchFamily="18" charset="2"/>
              </a:rPr>
              <a:t>0.448  lagging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/>
      <p:bldP spid="706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31"/>
          <p:cNvSpPr txBox="1">
            <a:spLocks noChangeArrowheads="1"/>
          </p:cNvSpPr>
          <p:nvPr/>
        </p:nvSpPr>
        <p:spPr bwMode="auto">
          <a:xfrm>
            <a:off x="476250" y="458788"/>
            <a:ext cx="774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P = V</a:t>
            </a:r>
            <a:r>
              <a:rPr lang="en-GB" baseline="-25000"/>
              <a:t>S </a:t>
            </a:r>
            <a:r>
              <a:rPr lang="en-GB"/>
              <a:t>I cos</a:t>
            </a:r>
            <a:r>
              <a:rPr lang="en-GB">
                <a:sym typeface="Symbol" pitchFamily="18" charset="2"/>
              </a:rPr>
              <a:t></a:t>
            </a:r>
            <a:r>
              <a:rPr lang="en-GB"/>
              <a:t> = 10 x (4.46 x 10</a:t>
            </a:r>
            <a:r>
              <a:rPr lang="en-GB" baseline="30000"/>
              <a:t>-3</a:t>
            </a:r>
            <a:r>
              <a:rPr lang="en-GB"/>
              <a:t>) x 0.448 = </a:t>
            </a:r>
            <a:r>
              <a:rPr lang="en-GB" b="1" u="sng"/>
              <a:t>20 mW</a:t>
            </a:r>
          </a:p>
        </p:txBody>
      </p:sp>
      <p:sp>
        <p:nvSpPr>
          <p:cNvPr id="72712" name="Text Box 1032"/>
          <p:cNvSpPr txBox="1">
            <a:spLocks noChangeArrowheads="1"/>
          </p:cNvSpPr>
          <p:nvPr/>
        </p:nvSpPr>
        <p:spPr bwMode="auto">
          <a:xfrm>
            <a:off x="477838" y="1358900"/>
            <a:ext cx="805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Q = V</a:t>
            </a:r>
            <a:r>
              <a:rPr lang="en-GB" baseline="-25000"/>
              <a:t>S</a:t>
            </a:r>
            <a:r>
              <a:rPr lang="en-GB"/>
              <a:t> I sin </a:t>
            </a:r>
            <a:r>
              <a:rPr lang="en-GB">
                <a:sym typeface="Symbol" pitchFamily="18" charset="2"/>
              </a:rPr>
              <a:t></a:t>
            </a:r>
            <a:r>
              <a:rPr lang="en-GB"/>
              <a:t> = 10 x (4.46 x 10</a:t>
            </a:r>
            <a:r>
              <a:rPr lang="en-GB" baseline="30000"/>
              <a:t>-3</a:t>
            </a:r>
            <a:r>
              <a:rPr lang="en-GB"/>
              <a:t>) x sin 63.4</a:t>
            </a:r>
            <a:r>
              <a:rPr lang="en-GB" baseline="30000"/>
              <a:t>o </a:t>
            </a:r>
            <a:r>
              <a:rPr lang="en-GB"/>
              <a:t>= </a:t>
            </a:r>
            <a:r>
              <a:rPr lang="en-GB" b="1" u="sng"/>
              <a:t>40 mVAR</a:t>
            </a:r>
          </a:p>
        </p:txBody>
      </p:sp>
      <p:sp>
        <p:nvSpPr>
          <p:cNvPr id="72713" name="Text Box 1033"/>
          <p:cNvSpPr txBox="1">
            <a:spLocks noChangeArrowheads="1"/>
          </p:cNvSpPr>
          <p:nvPr/>
        </p:nvSpPr>
        <p:spPr bwMode="auto">
          <a:xfrm>
            <a:off x="522288" y="2303463"/>
            <a:ext cx="548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S = V</a:t>
            </a:r>
            <a:r>
              <a:rPr lang="en-GB" baseline="-25000"/>
              <a:t>S</a:t>
            </a:r>
            <a:r>
              <a:rPr lang="en-GB"/>
              <a:t> I = 10 x (4.46 x 10</a:t>
            </a:r>
            <a:r>
              <a:rPr lang="en-GB" baseline="30000"/>
              <a:t>-3</a:t>
            </a:r>
            <a:r>
              <a:rPr lang="en-GB"/>
              <a:t>) = </a:t>
            </a:r>
            <a:r>
              <a:rPr lang="en-GB" b="1" u="sng"/>
              <a:t>44.6 mVA</a:t>
            </a:r>
          </a:p>
        </p:txBody>
      </p:sp>
      <p:sp>
        <p:nvSpPr>
          <p:cNvPr id="72720" name="Text Box 1040"/>
          <p:cNvSpPr txBox="1">
            <a:spLocks noChangeArrowheads="1"/>
          </p:cNvSpPr>
          <p:nvPr/>
        </p:nvSpPr>
        <p:spPr bwMode="auto">
          <a:xfrm>
            <a:off x="385763" y="3114675"/>
            <a:ext cx="364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="1" u="sng"/>
              <a:t>Alternatively,</a:t>
            </a:r>
          </a:p>
        </p:txBody>
      </p:sp>
      <p:sp>
        <p:nvSpPr>
          <p:cNvPr id="72721" name="Text Box 1041"/>
          <p:cNvSpPr txBox="1">
            <a:spLocks noChangeArrowheads="1"/>
          </p:cNvSpPr>
          <p:nvPr/>
        </p:nvSpPr>
        <p:spPr bwMode="auto">
          <a:xfrm>
            <a:off x="476250" y="3698875"/>
            <a:ext cx="774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P = I</a:t>
            </a:r>
            <a:r>
              <a:rPr lang="en-GB" baseline="30000"/>
              <a:t>2 </a:t>
            </a:r>
            <a:r>
              <a:rPr lang="en-GB"/>
              <a:t>R = (4.46 x 10</a:t>
            </a:r>
            <a:r>
              <a:rPr lang="en-GB" baseline="30000"/>
              <a:t>-3</a:t>
            </a:r>
            <a:r>
              <a:rPr lang="en-GB"/>
              <a:t>)</a:t>
            </a:r>
            <a:r>
              <a:rPr lang="en-GB" baseline="30000"/>
              <a:t>2</a:t>
            </a:r>
            <a:r>
              <a:rPr lang="en-GB"/>
              <a:t> x 1000 = 20 x 10</a:t>
            </a:r>
            <a:r>
              <a:rPr lang="en-GB" baseline="30000"/>
              <a:t>-3</a:t>
            </a:r>
            <a:r>
              <a:rPr lang="en-GB"/>
              <a:t> W = </a:t>
            </a:r>
            <a:r>
              <a:rPr lang="en-GB" b="1" u="sng"/>
              <a:t>20 mW</a:t>
            </a:r>
          </a:p>
        </p:txBody>
      </p:sp>
      <p:sp>
        <p:nvSpPr>
          <p:cNvPr id="72722" name="Text Box 1042"/>
          <p:cNvSpPr txBox="1">
            <a:spLocks noChangeArrowheads="1"/>
          </p:cNvSpPr>
          <p:nvPr/>
        </p:nvSpPr>
        <p:spPr bwMode="auto">
          <a:xfrm>
            <a:off x="476250" y="4508500"/>
            <a:ext cx="774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Q = I</a:t>
            </a:r>
            <a:r>
              <a:rPr lang="en-GB" baseline="30000"/>
              <a:t>2 </a:t>
            </a:r>
            <a:r>
              <a:rPr lang="en-GB"/>
              <a:t>X</a:t>
            </a:r>
            <a:r>
              <a:rPr lang="en-GB" baseline="-25000"/>
              <a:t>L</a:t>
            </a:r>
            <a:r>
              <a:rPr lang="en-GB"/>
              <a:t> =(4.46 x 10</a:t>
            </a:r>
            <a:r>
              <a:rPr lang="en-GB" baseline="30000"/>
              <a:t>-3</a:t>
            </a:r>
            <a:r>
              <a:rPr lang="en-GB"/>
              <a:t>)</a:t>
            </a:r>
            <a:r>
              <a:rPr lang="en-GB" baseline="30000"/>
              <a:t>2</a:t>
            </a:r>
            <a:r>
              <a:rPr lang="en-GB"/>
              <a:t>x2000=40 x 10</a:t>
            </a:r>
            <a:r>
              <a:rPr lang="en-GB" baseline="30000"/>
              <a:t>-3</a:t>
            </a:r>
            <a:r>
              <a:rPr lang="en-GB"/>
              <a:t> VAR= </a:t>
            </a:r>
            <a:r>
              <a:rPr lang="en-GB" b="1" u="sng"/>
              <a:t>40 mVAR</a:t>
            </a:r>
          </a:p>
        </p:txBody>
      </p:sp>
      <p:sp>
        <p:nvSpPr>
          <p:cNvPr id="72723" name="Text Box 1043"/>
          <p:cNvSpPr txBox="1">
            <a:spLocks noChangeArrowheads="1"/>
          </p:cNvSpPr>
          <p:nvPr/>
        </p:nvSpPr>
        <p:spPr bwMode="auto">
          <a:xfrm>
            <a:off x="385763" y="5408613"/>
            <a:ext cx="774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S = I</a:t>
            </a:r>
            <a:r>
              <a:rPr lang="en-GB" baseline="30000"/>
              <a:t>2 </a:t>
            </a:r>
            <a:r>
              <a:rPr lang="en-GB"/>
              <a:t>Z = (4.46 x 10</a:t>
            </a:r>
            <a:r>
              <a:rPr lang="en-GB" baseline="30000"/>
              <a:t>-3</a:t>
            </a:r>
            <a:r>
              <a:rPr lang="en-GB"/>
              <a:t>)</a:t>
            </a:r>
            <a:r>
              <a:rPr lang="en-GB" baseline="30000"/>
              <a:t>2</a:t>
            </a:r>
            <a:r>
              <a:rPr lang="en-GB"/>
              <a:t> x 2240 = 44.6 x 10</a:t>
            </a:r>
            <a:r>
              <a:rPr lang="en-GB" baseline="30000"/>
              <a:t>-3</a:t>
            </a:r>
            <a:r>
              <a:rPr lang="en-GB"/>
              <a:t> = </a:t>
            </a:r>
            <a:r>
              <a:rPr lang="en-GB" b="1" u="sng"/>
              <a:t>44.6 mVA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2" grpId="0"/>
      <p:bldP spid="72713" grpId="0"/>
      <p:bldP spid="72720" grpId="0"/>
      <p:bldP spid="72721" grpId="0"/>
      <p:bldP spid="72722" grpId="0"/>
      <p:bldP spid="727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376238" y="1355725"/>
            <a:ext cx="8404225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2800" dirty="0"/>
              <a:t>For parallel RL circuit, it is more convenient to work in terms of admittance, conductance and </a:t>
            </a:r>
            <a:r>
              <a:rPr lang="en-GB" sz="2800" dirty="0" err="1"/>
              <a:t>susceptance</a:t>
            </a:r>
            <a:r>
              <a:rPr lang="en-GB" sz="2800" dirty="0"/>
              <a:t>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GB" sz="1200" dirty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2800" dirty="0">
                <a:solidFill>
                  <a:srgbClr val="0000FF"/>
                </a:solidFill>
              </a:rPr>
              <a:t>The 3 categories of power in an RL circuit are true power, reactive power and apparent power.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GB" sz="1200" dirty="0">
              <a:solidFill>
                <a:srgbClr val="0000FF"/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2800" dirty="0"/>
              <a:t>Power factor is defined as :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GB" sz="2800" dirty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GB" sz="3200" dirty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GB" sz="3200" dirty="0"/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2800" dirty="0">
                <a:solidFill>
                  <a:srgbClr val="0000FF"/>
                </a:solidFill>
              </a:rPr>
              <a:t>An RL circuit has a lagging power factor.</a:t>
            </a:r>
          </a:p>
        </p:txBody>
      </p:sp>
      <p:graphicFrame>
        <p:nvGraphicFramePr>
          <p:cNvPr id="1218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227432"/>
              </p:ext>
            </p:extLst>
          </p:nvPr>
        </p:nvGraphicFramePr>
        <p:xfrm>
          <a:off x="954088" y="4413250"/>
          <a:ext cx="67040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3" imgW="2425680" imgH="431640" progId="Equation.3">
                  <p:embed/>
                </p:oleObj>
              </mc:Choice>
              <mc:Fallback>
                <p:oleObj name="Equation" r:id="rId3" imgW="24256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4413250"/>
                        <a:ext cx="670401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35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1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1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701570" y="3158970"/>
            <a:ext cx="7772400" cy="1080120"/>
          </a:xfrm>
          <a:prstGeom prst="rect">
            <a:avLst/>
          </a:prstGeom>
          <a:solidFill>
            <a:srgbClr val="CEB966"/>
          </a:solidFill>
          <a:effectLst>
            <a:glow rad="228600">
              <a:srgbClr val="FFFF00">
                <a:alpha val="40000"/>
              </a:srgbClr>
            </a:glow>
          </a:effectLst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End of Chapter 16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6"/>
          <p:cNvSpPr>
            <a:spLocks noChangeShapeType="1"/>
          </p:cNvSpPr>
          <p:nvPr/>
        </p:nvSpPr>
        <p:spPr bwMode="auto">
          <a:xfrm flipV="1">
            <a:off x="4902200" y="3875088"/>
            <a:ext cx="0" cy="4540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075" name="Group 51"/>
          <p:cNvGrpSpPr>
            <a:grpSpLocks/>
          </p:cNvGrpSpPr>
          <p:nvPr/>
        </p:nvGrpSpPr>
        <p:grpSpPr bwMode="auto">
          <a:xfrm>
            <a:off x="1511300" y="3144838"/>
            <a:ext cx="5402263" cy="3149600"/>
            <a:chOff x="952" y="1763"/>
            <a:chExt cx="3403" cy="1984"/>
          </a:xfrm>
        </p:grpSpPr>
        <p:grpSp>
          <p:nvGrpSpPr>
            <p:cNvPr id="3079" name="Group 50"/>
            <p:cNvGrpSpPr>
              <a:grpSpLocks/>
            </p:cNvGrpSpPr>
            <p:nvPr/>
          </p:nvGrpSpPr>
          <p:grpSpPr bwMode="auto">
            <a:xfrm>
              <a:off x="4018" y="2238"/>
              <a:ext cx="176" cy="1163"/>
              <a:chOff x="4018" y="2238"/>
              <a:chExt cx="176" cy="1163"/>
            </a:xfrm>
          </p:grpSpPr>
          <p:grpSp>
            <p:nvGrpSpPr>
              <p:cNvPr id="3104" name="Group 9"/>
              <p:cNvGrpSpPr>
                <a:grpSpLocks/>
              </p:cNvGrpSpPr>
              <p:nvPr/>
            </p:nvGrpSpPr>
            <p:grpSpPr bwMode="auto">
              <a:xfrm>
                <a:off x="4018" y="2820"/>
                <a:ext cx="170" cy="465"/>
                <a:chOff x="3293" y="5417"/>
                <a:chExt cx="369" cy="912"/>
              </a:xfrm>
            </p:grpSpPr>
            <p:sp>
              <p:nvSpPr>
                <p:cNvPr id="3110" name="Arc 10"/>
                <p:cNvSpPr>
                  <a:spLocks/>
                </p:cNvSpPr>
                <p:nvPr/>
              </p:nvSpPr>
              <p:spPr bwMode="auto">
                <a:xfrm>
                  <a:off x="3293" y="5417"/>
                  <a:ext cx="356" cy="456"/>
                </a:xfrm>
                <a:custGeom>
                  <a:avLst/>
                  <a:gdLst>
                    <a:gd name="T0" fmla="*/ 0 w 22470"/>
                    <a:gd name="T1" fmla="*/ 0 h 43200"/>
                    <a:gd name="T2" fmla="*/ 0 w 22470"/>
                    <a:gd name="T3" fmla="*/ 0 h 43200"/>
                    <a:gd name="T4" fmla="*/ 0 w 22470"/>
                    <a:gd name="T5" fmla="*/ 0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470" h="43200" fill="none" extrusionOk="0">
                      <a:moveTo>
                        <a:pt x="869" y="0"/>
                      </a:moveTo>
                      <a:cubicBezTo>
                        <a:pt x="12799" y="0"/>
                        <a:pt x="22470" y="9670"/>
                        <a:pt x="22470" y="21600"/>
                      </a:cubicBezTo>
                      <a:cubicBezTo>
                        <a:pt x="22470" y="33529"/>
                        <a:pt x="12799" y="43200"/>
                        <a:pt x="870" y="43200"/>
                      </a:cubicBezTo>
                      <a:cubicBezTo>
                        <a:pt x="579" y="43200"/>
                        <a:pt x="289" y="43194"/>
                        <a:pt x="-1" y="43182"/>
                      </a:cubicBezTo>
                    </a:path>
                    <a:path w="22470" h="43200" stroke="0" extrusionOk="0">
                      <a:moveTo>
                        <a:pt x="869" y="0"/>
                      </a:moveTo>
                      <a:cubicBezTo>
                        <a:pt x="12799" y="0"/>
                        <a:pt x="22470" y="9670"/>
                        <a:pt x="22470" y="21600"/>
                      </a:cubicBezTo>
                      <a:cubicBezTo>
                        <a:pt x="22470" y="33529"/>
                        <a:pt x="12799" y="43200"/>
                        <a:pt x="870" y="43200"/>
                      </a:cubicBezTo>
                      <a:cubicBezTo>
                        <a:pt x="579" y="43200"/>
                        <a:pt x="289" y="43194"/>
                        <a:pt x="-1" y="43182"/>
                      </a:cubicBezTo>
                      <a:lnTo>
                        <a:pt x="870" y="21600"/>
                      </a:lnTo>
                      <a:lnTo>
                        <a:pt x="869" y="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111" name="Arc 11"/>
                <p:cNvSpPr>
                  <a:spLocks/>
                </p:cNvSpPr>
                <p:nvPr/>
              </p:nvSpPr>
              <p:spPr bwMode="auto">
                <a:xfrm>
                  <a:off x="3306" y="5873"/>
                  <a:ext cx="356" cy="456"/>
                </a:xfrm>
                <a:custGeom>
                  <a:avLst/>
                  <a:gdLst>
                    <a:gd name="T0" fmla="*/ 0 w 22470"/>
                    <a:gd name="T1" fmla="*/ 0 h 43200"/>
                    <a:gd name="T2" fmla="*/ 0 w 22470"/>
                    <a:gd name="T3" fmla="*/ 0 h 43200"/>
                    <a:gd name="T4" fmla="*/ 0 w 22470"/>
                    <a:gd name="T5" fmla="*/ 0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470" h="43200" fill="none" extrusionOk="0">
                      <a:moveTo>
                        <a:pt x="869" y="0"/>
                      </a:moveTo>
                      <a:cubicBezTo>
                        <a:pt x="12799" y="0"/>
                        <a:pt x="22470" y="9670"/>
                        <a:pt x="22470" y="21600"/>
                      </a:cubicBezTo>
                      <a:cubicBezTo>
                        <a:pt x="22470" y="33529"/>
                        <a:pt x="12799" y="43200"/>
                        <a:pt x="870" y="43200"/>
                      </a:cubicBezTo>
                      <a:cubicBezTo>
                        <a:pt x="579" y="43200"/>
                        <a:pt x="289" y="43194"/>
                        <a:pt x="-1" y="43182"/>
                      </a:cubicBezTo>
                    </a:path>
                    <a:path w="22470" h="43200" stroke="0" extrusionOk="0">
                      <a:moveTo>
                        <a:pt x="869" y="0"/>
                      </a:moveTo>
                      <a:cubicBezTo>
                        <a:pt x="12799" y="0"/>
                        <a:pt x="22470" y="9670"/>
                        <a:pt x="22470" y="21600"/>
                      </a:cubicBezTo>
                      <a:cubicBezTo>
                        <a:pt x="22470" y="33529"/>
                        <a:pt x="12799" y="43200"/>
                        <a:pt x="870" y="43200"/>
                      </a:cubicBezTo>
                      <a:cubicBezTo>
                        <a:pt x="579" y="43200"/>
                        <a:pt x="289" y="43194"/>
                        <a:pt x="-1" y="43182"/>
                      </a:cubicBezTo>
                      <a:lnTo>
                        <a:pt x="870" y="21600"/>
                      </a:lnTo>
                      <a:lnTo>
                        <a:pt x="869" y="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3105" name="Group 12"/>
              <p:cNvGrpSpPr>
                <a:grpSpLocks/>
              </p:cNvGrpSpPr>
              <p:nvPr/>
            </p:nvGrpSpPr>
            <p:grpSpPr bwMode="auto">
              <a:xfrm>
                <a:off x="4024" y="2354"/>
                <a:ext cx="170" cy="466"/>
                <a:chOff x="3293" y="5417"/>
                <a:chExt cx="369" cy="912"/>
              </a:xfrm>
            </p:grpSpPr>
            <p:sp>
              <p:nvSpPr>
                <p:cNvPr id="3108" name="Arc 13"/>
                <p:cNvSpPr>
                  <a:spLocks/>
                </p:cNvSpPr>
                <p:nvPr/>
              </p:nvSpPr>
              <p:spPr bwMode="auto">
                <a:xfrm>
                  <a:off x="3293" y="5417"/>
                  <a:ext cx="356" cy="456"/>
                </a:xfrm>
                <a:custGeom>
                  <a:avLst/>
                  <a:gdLst>
                    <a:gd name="T0" fmla="*/ 0 w 22470"/>
                    <a:gd name="T1" fmla="*/ 0 h 43200"/>
                    <a:gd name="T2" fmla="*/ 0 w 22470"/>
                    <a:gd name="T3" fmla="*/ 0 h 43200"/>
                    <a:gd name="T4" fmla="*/ 0 w 22470"/>
                    <a:gd name="T5" fmla="*/ 0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470" h="43200" fill="none" extrusionOk="0">
                      <a:moveTo>
                        <a:pt x="869" y="0"/>
                      </a:moveTo>
                      <a:cubicBezTo>
                        <a:pt x="12799" y="0"/>
                        <a:pt x="22470" y="9670"/>
                        <a:pt x="22470" y="21600"/>
                      </a:cubicBezTo>
                      <a:cubicBezTo>
                        <a:pt x="22470" y="33529"/>
                        <a:pt x="12799" y="43200"/>
                        <a:pt x="870" y="43200"/>
                      </a:cubicBezTo>
                      <a:cubicBezTo>
                        <a:pt x="579" y="43200"/>
                        <a:pt x="289" y="43194"/>
                        <a:pt x="-1" y="43182"/>
                      </a:cubicBezTo>
                    </a:path>
                    <a:path w="22470" h="43200" stroke="0" extrusionOk="0">
                      <a:moveTo>
                        <a:pt x="869" y="0"/>
                      </a:moveTo>
                      <a:cubicBezTo>
                        <a:pt x="12799" y="0"/>
                        <a:pt x="22470" y="9670"/>
                        <a:pt x="22470" y="21600"/>
                      </a:cubicBezTo>
                      <a:cubicBezTo>
                        <a:pt x="22470" y="33529"/>
                        <a:pt x="12799" y="43200"/>
                        <a:pt x="870" y="43200"/>
                      </a:cubicBezTo>
                      <a:cubicBezTo>
                        <a:pt x="579" y="43200"/>
                        <a:pt x="289" y="43194"/>
                        <a:pt x="-1" y="43182"/>
                      </a:cubicBezTo>
                      <a:lnTo>
                        <a:pt x="870" y="21600"/>
                      </a:lnTo>
                      <a:lnTo>
                        <a:pt x="869" y="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109" name="Arc 14"/>
                <p:cNvSpPr>
                  <a:spLocks/>
                </p:cNvSpPr>
                <p:nvPr/>
              </p:nvSpPr>
              <p:spPr bwMode="auto">
                <a:xfrm>
                  <a:off x="3306" y="5873"/>
                  <a:ext cx="356" cy="456"/>
                </a:xfrm>
                <a:custGeom>
                  <a:avLst/>
                  <a:gdLst>
                    <a:gd name="T0" fmla="*/ 0 w 22470"/>
                    <a:gd name="T1" fmla="*/ 0 h 43200"/>
                    <a:gd name="T2" fmla="*/ 0 w 22470"/>
                    <a:gd name="T3" fmla="*/ 0 h 43200"/>
                    <a:gd name="T4" fmla="*/ 0 w 22470"/>
                    <a:gd name="T5" fmla="*/ 0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470" h="43200" fill="none" extrusionOk="0">
                      <a:moveTo>
                        <a:pt x="869" y="0"/>
                      </a:moveTo>
                      <a:cubicBezTo>
                        <a:pt x="12799" y="0"/>
                        <a:pt x="22470" y="9670"/>
                        <a:pt x="22470" y="21600"/>
                      </a:cubicBezTo>
                      <a:cubicBezTo>
                        <a:pt x="22470" y="33529"/>
                        <a:pt x="12799" y="43200"/>
                        <a:pt x="870" y="43200"/>
                      </a:cubicBezTo>
                      <a:cubicBezTo>
                        <a:pt x="579" y="43200"/>
                        <a:pt x="289" y="43194"/>
                        <a:pt x="-1" y="43182"/>
                      </a:cubicBezTo>
                    </a:path>
                    <a:path w="22470" h="43200" stroke="0" extrusionOk="0">
                      <a:moveTo>
                        <a:pt x="869" y="0"/>
                      </a:moveTo>
                      <a:cubicBezTo>
                        <a:pt x="12799" y="0"/>
                        <a:pt x="22470" y="9670"/>
                        <a:pt x="22470" y="21600"/>
                      </a:cubicBezTo>
                      <a:cubicBezTo>
                        <a:pt x="22470" y="33529"/>
                        <a:pt x="12799" y="43200"/>
                        <a:pt x="870" y="43200"/>
                      </a:cubicBezTo>
                      <a:cubicBezTo>
                        <a:pt x="579" y="43200"/>
                        <a:pt x="289" y="43194"/>
                        <a:pt x="-1" y="43182"/>
                      </a:cubicBezTo>
                      <a:lnTo>
                        <a:pt x="870" y="21600"/>
                      </a:lnTo>
                      <a:lnTo>
                        <a:pt x="869" y="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3106" name="Line 15"/>
              <p:cNvSpPr>
                <a:spLocks noChangeShapeType="1"/>
              </p:cNvSpPr>
              <p:nvPr/>
            </p:nvSpPr>
            <p:spPr bwMode="auto">
              <a:xfrm>
                <a:off x="4030" y="3285"/>
                <a:ext cx="0" cy="116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107" name="Line 16"/>
              <p:cNvSpPr>
                <a:spLocks noChangeShapeType="1"/>
              </p:cNvSpPr>
              <p:nvPr/>
            </p:nvSpPr>
            <p:spPr bwMode="auto">
              <a:xfrm flipH="1">
                <a:off x="4024" y="2238"/>
                <a:ext cx="0" cy="116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080" name="Group 49"/>
            <p:cNvGrpSpPr>
              <a:grpSpLocks/>
            </p:cNvGrpSpPr>
            <p:nvPr/>
          </p:nvGrpSpPr>
          <p:grpSpPr bwMode="auto">
            <a:xfrm>
              <a:off x="952" y="1763"/>
              <a:ext cx="3403" cy="1984"/>
              <a:chOff x="952" y="1763"/>
              <a:chExt cx="3403" cy="1984"/>
            </a:xfrm>
          </p:grpSpPr>
          <p:grpSp>
            <p:nvGrpSpPr>
              <p:cNvPr id="3081" name="Group 48"/>
              <p:cNvGrpSpPr>
                <a:grpSpLocks/>
              </p:cNvGrpSpPr>
              <p:nvPr/>
            </p:nvGrpSpPr>
            <p:grpSpPr bwMode="auto">
              <a:xfrm>
                <a:off x="952" y="1763"/>
                <a:ext cx="3403" cy="1984"/>
                <a:chOff x="952" y="1763"/>
                <a:chExt cx="3403" cy="1984"/>
              </a:xfrm>
            </p:grpSpPr>
            <p:sp>
              <p:nvSpPr>
                <p:cNvPr id="3086" name="Oval 19"/>
                <p:cNvSpPr>
                  <a:spLocks noChangeArrowheads="1"/>
                </p:cNvSpPr>
                <p:nvPr/>
              </p:nvSpPr>
              <p:spPr bwMode="auto">
                <a:xfrm>
                  <a:off x="1330" y="2543"/>
                  <a:ext cx="445" cy="460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087" name="Freeform 20"/>
                <p:cNvSpPr>
                  <a:spLocks/>
                </p:cNvSpPr>
                <p:nvPr/>
              </p:nvSpPr>
              <p:spPr bwMode="auto">
                <a:xfrm>
                  <a:off x="1463" y="2645"/>
                  <a:ext cx="223" cy="231"/>
                </a:xfrm>
                <a:custGeom>
                  <a:avLst/>
                  <a:gdLst>
                    <a:gd name="T0" fmla="*/ 0 w 200"/>
                    <a:gd name="T1" fmla="*/ 648 h 188"/>
                    <a:gd name="T2" fmla="*/ 122 w 200"/>
                    <a:gd name="T3" fmla="*/ 14 h 188"/>
                    <a:gd name="T4" fmla="*/ 323 w 200"/>
                    <a:gd name="T5" fmla="*/ 566 h 188"/>
                    <a:gd name="T6" fmla="*/ 386 w 200"/>
                    <a:gd name="T7" fmla="*/ 209 h 18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0" h="188">
                      <a:moveTo>
                        <a:pt x="0" y="188"/>
                      </a:moveTo>
                      <a:cubicBezTo>
                        <a:pt x="18" y="98"/>
                        <a:pt x="36" y="8"/>
                        <a:pt x="64" y="4"/>
                      </a:cubicBezTo>
                      <a:cubicBezTo>
                        <a:pt x="92" y="0"/>
                        <a:pt x="145" y="155"/>
                        <a:pt x="168" y="164"/>
                      </a:cubicBezTo>
                      <a:cubicBezTo>
                        <a:pt x="191" y="173"/>
                        <a:pt x="195" y="77"/>
                        <a:pt x="200" y="60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08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570" y="1779"/>
                  <a:ext cx="0" cy="76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089" name="Line 22"/>
                <p:cNvSpPr>
                  <a:spLocks noChangeShapeType="1"/>
                </p:cNvSpPr>
                <p:nvPr/>
              </p:nvSpPr>
              <p:spPr bwMode="auto">
                <a:xfrm>
                  <a:off x="1570" y="3003"/>
                  <a:ext cx="0" cy="7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090" name="Line 23"/>
                <p:cNvSpPr>
                  <a:spLocks noChangeShapeType="1"/>
                </p:cNvSpPr>
                <p:nvPr/>
              </p:nvSpPr>
              <p:spPr bwMode="auto">
                <a:xfrm>
                  <a:off x="1559" y="1779"/>
                  <a:ext cx="1073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091" name="Line 24"/>
                <p:cNvSpPr>
                  <a:spLocks noChangeShapeType="1"/>
                </p:cNvSpPr>
                <p:nvPr/>
              </p:nvSpPr>
              <p:spPr bwMode="auto">
                <a:xfrm>
                  <a:off x="2504" y="1779"/>
                  <a:ext cx="1543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092" name="Line 25"/>
                <p:cNvSpPr>
                  <a:spLocks noChangeShapeType="1"/>
                </p:cNvSpPr>
                <p:nvPr/>
              </p:nvSpPr>
              <p:spPr bwMode="auto">
                <a:xfrm>
                  <a:off x="3092" y="3003"/>
                  <a:ext cx="0" cy="7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093" name="Line 26"/>
                <p:cNvSpPr>
                  <a:spLocks noChangeShapeType="1"/>
                </p:cNvSpPr>
                <p:nvPr/>
              </p:nvSpPr>
              <p:spPr bwMode="auto">
                <a:xfrm>
                  <a:off x="4034" y="3269"/>
                  <a:ext cx="0" cy="478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094" name="Freeform 27"/>
                <p:cNvSpPr>
                  <a:spLocks/>
                </p:cNvSpPr>
                <p:nvPr/>
              </p:nvSpPr>
              <p:spPr bwMode="auto">
                <a:xfrm>
                  <a:off x="2970" y="2493"/>
                  <a:ext cx="222" cy="510"/>
                </a:xfrm>
                <a:custGeom>
                  <a:avLst/>
                  <a:gdLst>
                    <a:gd name="T0" fmla="*/ 181 w 200"/>
                    <a:gd name="T1" fmla="*/ 0 h 416"/>
                    <a:gd name="T2" fmla="*/ 373 w 200"/>
                    <a:gd name="T3" fmla="*/ 327 h 416"/>
                    <a:gd name="T4" fmla="*/ 0 w 200"/>
                    <a:gd name="T5" fmla="*/ 626 h 416"/>
                    <a:gd name="T6" fmla="*/ 373 w 200"/>
                    <a:gd name="T7" fmla="*/ 922 h 416"/>
                    <a:gd name="T8" fmla="*/ 14 w 200"/>
                    <a:gd name="T9" fmla="*/ 1112 h 416"/>
                    <a:gd name="T10" fmla="*/ 210 w 200"/>
                    <a:gd name="T11" fmla="*/ 1411 h 41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" h="416">
                      <a:moveTo>
                        <a:pt x="96" y="0"/>
                      </a:moveTo>
                      <a:lnTo>
                        <a:pt x="200" y="96"/>
                      </a:lnTo>
                      <a:lnTo>
                        <a:pt x="0" y="184"/>
                      </a:lnTo>
                      <a:lnTo>
                        <a:pt x="200" y="272"/>
                      </a:lnTo>
                      <a:lnTo>
                        <a:pt x="8" y="328"/>
                      </a:lnTo>
                      <a:lnTo>
                        <a:pt x="112" y="416"/>
                      </a:ln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095" name="Line 28"/>
                <p:cNvSpPr>
                  <a:spLocks noChangeShapeType="1"/>
                </p:cNvSpPr>
                <p:nvPr/>
              </p:nvSpPr>
              <p:spPr bwMode="auto">
                <a:xfrm>
                  <a:off x="3082" y="1779"/>
                  <a:ext cx="0" cy="55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096" name="Line 29"/>
                <p:cNvSpPr>
                  <a:spLocks noChangeShapeType="1"/>
                </p:cNvSpPr>
                <p:nvPr/>
              </p:nvSpPr>
              <p:spPr bwMode="auto">
                <a:xfrm>
                  <a:off x="4020" y="1763"/>
                  <a:ext cx="7" cy="57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097" name="Line 30"/>
                <p:cNvSpPr>
                  <a:spLocks noChangeShapeType="1"/>
                </p:cNvSpPr>
                <p:nvPr/>
              </p:nvSpPr>
              <p:spPr bwMode="auto">
                <a:xfrm>
                  <a:off x="1570" y="3747"/>
                  <a:ext cx="2477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309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475" y="2543"/>
                  <a:ext cx="55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b="1"/>
                    <a:t>-jB</a:t>
                  </a:r>
                  <a:r>
                    <a:rPr lang="en-US" b="1" baseline="-25000"/>
                    <a:t>L</a:t>
                  </a:r>
                  <a:endParaRPr lang="en-GB" b="1"/>
                </a:p>
              </p:txBody>
            </p:sp>
            <p:sp>
              <p:nvSpPr>
                <p:cNvPr id="309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642" y="2543"/>
                  <a:ext cx="3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b="1"/>
                    <a:t>G</a:t>
                  </a:r>
                  <a:endParaRPr lang="en-GB" b="1"/>
                </a:p>
              </p:txBody>
            </p:sp>
            <p:sp>
              <p:nvSpPr>
                <p:cNvPr id="310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54" y="1916"/>
                  <a:ext cx="32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b="1"/>
                    <a:t>I</a:t>
                  </a:r>
                  <a:r>
                    <a:rPr lang="en-US" b="1" baseline="-25000"/>
                    <a:t>R</a:t>
                  </a:r>
                  <a:endParaRPr lang="en-GB" b="1"/>
                </a:p>
              </p:txBody>
            </p:sp>
            <p:sp>
              <p:nvSpPr>
                <p:cNvPr id="310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34" y="1916"/>
                  <a:ext cx="32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b="1"/>
                    <a:t>I</a:t>
                  </a:r>
                  <a:r>
                    <a:rPr lang="en-US" b="1" baseline="-25000"/>
                    <a:t>L</a:t>
                  </a:r>
                  <a:endParaRPr lang="en-GB" b="1"/>
                </a:p>
              </p:txBody>
            </p:sp>
            <p:sp>
              <p:nvSpPr>
                <p:cNvPr id="310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322" y="1857"/>
                  <a:ext cx="3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b="1"/>
                    <a:t>I</a:t>
                  </a:r>
                  <a:endParaRPr lang="en-GB" b="1"/>
                </a:p>
              </p:txBody>
            </p:sp>
            <p:sp>
              <p:nvSpPr>
                <p:cNvPr id="3103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952" y="2585"/>
                  <a:ext cx="4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571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b="1"/>
                    <a:t>V</a:t>
                  </a:r>
                  <a:r>
                    <a:rPr lang="en-US" b="1" baseline="-25000"/>
                    <a:t>S</a:t>
                  </a:r>
                  <a:endParaRPr lang="en-GB" b="1" baseline="-25000"/>
                </a:p>
              </p:txBody>
            </p:sp>
          </p:grpSp>
          <p:sp>
            <p:nvSpPr>
              <p:cNvPr id="3082" name="Line 37"/>
              <p:cNvSpPr>
                <a:spLocks noChangeShapeType="1"/>
              </p:cNvSpPr>
              <p:nvPr/>
            </p:nvSpPr>
            <p:spPr bwMode="auto">
              <a:xfrm>
                <a:off x="1021" y="2644"/>
                <a:ext cx="12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83" name="Line 38"/>
              <p:cNvSpPr>
                <a:spLocks noChangeShapeType="1"/>
              </p:cNvSpPr>
              <p:nvPr/>
            </p:nvSpPr>
            <p:spPr bwMode="auto">
              <a:xfrm>
                <a:off x="2347" y="1916"/>
                <a:ext cx="1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84" name="Line 39"/>
              <p:cNvSpPr>
                <a:spLocks noChangeShapeType="1"/>
              </p:cNvSpPr>
              <p:nvPr/>
            </p:nvSpPr>
            <p:spPr bwMode="auto">
              <a:xfrm>
                <a:off x="3190" y="1981"/>
                <a:ext cx="1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85" name="Line 40"/>
              <p:cNvSpPr>
                <a:spLocks noChangeShapeType="1"/>
              </p:cNvSpPr>
              <p:nvPr/>
            </p:nvSpPr>
            <p:spPr bwMode="auto">
              <a:xfrm>
                <a:off x="4075" y="1981"/>
                <a:ext cx="12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3077" name="Rectangle 46"/>
          <p:cNvSpPr>
            <a:spLocks noChangeArrowheads="1"/>
          </p:cNvSpPr>
          <p:nvPr/>
        </p:nvSpPr>
        <p:spPr bwMode="auto">
          <a:xfrm>
            <a:off x="666750" y="1180295"/>
            <a:ext cx="81878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tabLst>
                <a:tab pos="457200" algn="l"/>
              </a:tabLst>
            </a:pPr>
            <a:r>
              <a:rPr lang="en-GB" sz="2800" b="1" dirty="0"/>
              <a:t>Admittance and Impedance of Parallel RL Circuits </a:t>
            </a:r>
            <a:r>
              <a:rPr lang="en-GB" sz="2800" dirty="0"/>
              <a:t>:</a:t>
            </a:r>
          </a:p>
        </p:txBody>
      </p:sp>
      <p:sp>
        <p:nvSpPr>
          <p:cNvPr id="3078" name="Rectangle 47"/>
          <p:cNvSpPr>
            <a:spLocks noChangeArrowheads="1"/>
          </p:cNvSpPr>
          <p:nvPr/>
        </p:nvSpPr>
        <p:spPr bwMode="auto">
          <a:xfrm>
            <a:off x="730765" y="1703515"/>
            <a:ext cx="81121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800" dirty="0"/>
              <a:t>When dealing with </a:t>
            </a:r>
            <a:r>
              <a:rPr lang="en-GB" sz="2800" b="1" dirty="0">
                <a:solidFill>
                  <a:srgbClr val="9900CC"/>
                </a:solidFill>
              </a:rPr>
              <a:t>parallel</a:t>
            </a:r>
            <a:r>
              <a:rPr lang="en-GB" sz="2800" dirty="0"/>
              <a:t> RL circuits, it is more convenient to represent the </a:t>
            </a:r>
            <a:r>
              <a:rPr lang="en-GB" sz="2800" dirty="0">
                <a:solidFill>
                  <a:schemeClr val="accent2"/>
                </a:solidFill>
              </a:rPr>
              <a:t>resistor and inductor</a:t>
            </a:r>
            <a:r>
              <a:rPr lang="en-GB" sz="2800" dirty="0"/>
              <a:t> by their </a:t>
            </a:r>
            <a:r>
              <a:rPr lang="en-GB" sz="2800" b="1" dirty="0">
                <a:solidFill>
                  <a:srgbClr val="FF3300"/>
                </a:solidFill>
              </a:rPr>
              <a:t>admittances.</a:t>
            </a:r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16-2 </a:t>
            </a:r>
            <a:r>
              <a:rPr lang="en-US" dirty="0" err="1" smtClean="0">
                <a:solidFill>
                  <a:srgbClr val="FFFF00"/>
                </a:solidFill>
              </a:rPr>
              <a:t>Analysing</a:t>
            </a:r>
            <a:r>
              <a:rPr lang="en-US" dirty="0" smtClean="0">
                <a:solidFill>
                  <a:srgbClr val="FFFF00"/>
                </a:solidFill>
              </a:rPr>
              <a:t> Parallel RL Circuit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992188" y="2084388"/>
          <a:ext cx="9906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" name="Equation" r:id="rId3" imgW="444307" imgH="393529" progId="Equation.3">
                  <p:embed/>
                </p:oleObj>
              </mc:Choice>
              <mc:Fallback>
                <p:oleObj name="Equation" r:id="rId3" imgW="444307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2084388"/>
                        <a:ext cx="99060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4906963" y="3119438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G : conductance</a:t>
            </a:r>
            <a:endParaRPr lang="en-GB"/>
          </a:p>
        </p:txBody>
      </p:sp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1016000" y="4238625"/>
          <a:ext cx="291941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name="Equation" r:id="rId5" imgW="1524000" imgH="431800" progId="Equation.3">
                  <p:embed/>
                </p:oleObj>
              </mc:Choice>
              <mc:Fallback>
                <p:oleObj name="Equation" r:id="rId5" imgW="15240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238625"/>
                        <a:ext cx="2919413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965200" y="3057525"/>
          <a:ext cx="221138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" name="Equation" r:id="rId7" imgW="1091726" imgH="431613" progId="Equation.3">
                  <p:embed/>
                </p:oleObj>
              </mc:Choice>
              <mc:Fallback>
                <p:oleObj name="Equation" r:id="rId7" imgW="1091726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3057525"/>
                        <a:ext cx="221138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1014413" y="5678488"/>
          <a:ext cx="29210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" name="Equation" r:id="rId9" imgW="1435100" imgH="228600" progId="Equation.3">
                  <p:embed/>
                </p:oleObj>
              </mc:Choice>
              <mc:Fallback>
                <p:oleObj name="Equation" r:id="rId9" imgW="14351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5678488"/>
                        <a:ext cx="29210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12"/>
          <p:cNvGraphicFramePr>
            <a:graphicFrameLocks noGrp="1" noChangeAspect="1"/>
          </p:cNvGraphicFramePr>
          <p:nvPr>
            <p:ph sz="half" idx="1"/>
          </p:nvPr>
        </p:nvGraphicFramePr>
        <p:xfrm>
          <a:off x="4481513" y="5499100"/>
          <a:ext cx="40513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" name="Equation" r:id="rId11" imgW="2019300" imgH="431800" progId="Equation.3">
                  <p:embed/>
                </p:oleObj>
              </mc:Choice>
              <mc:Fallback>
                <p:oleObj name="Equation" r:id="rId11" imgW="20193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5499100"/>
                        <a:ext cx="40513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4"/>
          <p:cNvSpPr txBox="1">
            <a:spLocks noChangeArrowheads="1"/>
          </p:cNvSpPr>
          <p:nvPr/>
        </p:nvSpPr>
        <p:spPr bwMode="auto">
          <a:xfrm>
            <a:off x="685800" y="1338263"/>
            <a:ext cx="701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GB" b="1"/>
              <a:t>  </a:t>
            </a:r>
            <a:r>
              <a:rPr lang="en-GB" b="1">
                <a:solidFill>
                  <a:srgbClr val="FF3300"/>
                </a:solidFill>
              </a:rPr>
              <a:t>Admittance</a:t>
            </a:r>
            <a:r>
              <a:rPr lang="en-GB" b="1"/>
              <a:t> is the reciprocal of impedance</a:t>
            </a:r>
            <a:r>
              <a:rPr lang="en-GB"/>
              <a:t> </a:t>
            </a:r>
          </a:p>
        </p:txBody>
      </p:sp>
      <p:sp>
        <p:nvSpPr>
          <p:cNvPr id="4105" name="Text Box 15"/>
          <p:cNvSpPr txBox="1">
            <a:spLocks noChangeArrowheads="1"/>
          </p:cNvSpPr>
          <p:nvPr/>
        </p:nvSpPr>
        <p:spPr bwMode="auto">
          <a:xfrm>
            <a:off x="2708275" y="2214563"/>
            <a:ext cx="181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/>
              <a:t>(Siemens,  S)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Admittance and Impedance of Parallel RL Circuit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7399D-46F6-4EDB-97AD-08002AB5FF02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276979"/>
              </p:ext>
            </p:extLst>
          </p:nvPr>
        </p:nvGraphicFramePr>
        <p:xfrm>
          <a:off x="1106615" y="2258870"/>
          <a:ext cx="382587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615" y="2258870"/>
                        <a:ext cx="3825875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200059"/>
              </p:ext>
            </p:extLst>
          </p:nvPr>
        </p:nvGraphicFramePr>
        <p:xfrm>
          <a:off x="1151620" y="3474005"/>
          <a:ext cx="427672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5" imgW="1676400" imgH="241300" progId="Equation.3">
                  <p:embed/>
                </p:oleObj>
              </mc:Choice>
              <mc:Fallback>
                <p:oleObj name="Equation" r:id="rId5" imgW="16764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620" y="3474005"/>
                        <a:ext cx="4276725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68338" y="1422554"/>
            <a:ext cx="75612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800" b="1" dirty="0"/>
              <a:t>   Admittance of a parallel circuit </a:t>
            </a:r>
            <a:endParaRPr lang="en-GB" sz="28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Admittance and Impedance of Parallel RL Circuit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478494"/>
              </p:ext>
            </p:extLst>
          </p:nvPr>
        </p:nvGraphicFramePr>
        <p:xfrm>
          <a:off x="712561" y="2393885"/>
          <a:ext cx="44894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name="Equation" r:id="rId3" imgW="1384300" imgH="228600" progId="Equation.3">
                  <p:embed/>
                </p:oleObj>
              </mc:Choice>
              <mc:Fallback>
                <p:oleObj name="Equation" r:id="rId3" imgW="1384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561" y="2393885"/>
                        <a:ext cx="44894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35000" y="30956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 sz="2800" b="1"/>
          </a:p>
        </p:txBody>
      </p:sp>
      <p:grpSp>
        <p:nvGrpSpPr>
          <p:cNvPr id="95251" name="Group 19"/>
          <p:cNvGrpSpPr>
            <a:grpSpLocks/>
          </p:cNvGrpSpPr>
          <p:nvPr/>
        </p:nvGrpSpPr>
        <p:grpSpPr bwMode="auto">
          <a:xfrm>
            <a:off x="727075" y="3068638"/>
            <a:ext cx="6635751" cy="2324100"/>
            <a:chOff x="334" y="1933"/>
            <a:chExt cx="4180" cy="1464"/>
          </a:xfrm>
        </p:grpSpPr>
        <p:graphicFrame>
          <p:nvGraphicFramePr>
            <p:cNvPr id="6152" name="Object 3"/>
            <p:cNvGraphicFramePr>
              <a:graphicFrameLocks noChangeAspect="1"/>
            </p:cNvGraphicFramePr>
            <p:nvPr/>
          </p:nvGraphicFramePr>
          <p:xfrm>
            <a:off x="334" y="1933"/>
            <a:ext cx="2808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6" name="Equation" r:id="rId5" imgW="1943100" imgH="292100" progId="Equation.3">
                    <p:embed/>
                  </p:oleObj>
                </mc:Choice>
                <mc:Fallback>
                  <p:oleObj name="Equation" r:id="rId5" imgW="1943100" imgH="2921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" y="1933"/>
                          <a:ext cx="2808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5"/>
            <p:cNvGraphicFramePr>
              <a:graphicFrameLocks noChangeAspect="1"/>
            </p:cNvGraphicFramePr>
            <p:nvPr/>
          </p:nvGraphicFramePr>
          <p:xfrm>
            <a:off x="557" y="2443"/>
            <a:ext cx="3068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7" name="Equation" r:id="rId7" imgW="2184400" imgH="431800" progId="Equation.3">
                    <p:embed/>
                  </p:oleObj>
                </mc:Choice>
                <mc:Fallback>
                  <p:oleObj name="Equation" r:id="rId7" imgW="2184400" imgH="431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" y="2443"/>
                          <a:ext cx="3068" cy="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" name="Text Box 12"/>
            <p:cNvSpPr txBox="1">
              <a:spLocks noChangeArrowheads="1"/>
            </p:cNvSpPr>
            <p:nvPr/>
          </p:nvSpPr>
          <p:spPr bwMode="auto">
            <a:xfrm>
              <a:off x="414" y="3067"/>
              <a:ext cx="4100" cy="33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sz="2800" dirty="0">
                  <a:solidFill>
                    <a:srgbClr val="000000"/>
                  </a:solidFill>
                </a:rPr>
                <a:t>Admittance = Conductance - j </a:t>
              </a:r>
              <a:r>
                <a:rPr lang="en-GB" sz="2800" dirty="0" err="1">
                  <a:solidFill>
                    <a:srgbClr val="000000"/>
                  </a:solidFill>
                </a:rPr>
                <a:t>Susceptance</a:t>
              </a:r>
              <a:endParaRPr lang="en-GB" sz="2800" dirty="0"/>
            </a:p>
          </p:txBody>
        </p:sp>
      </p:grpSp>
      <p:graphicFrame>
        <p:nvGraphicFramePr>
          <p:cNvPr id="615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657394"/>
              </p:ext>
            </p:extLst>
          </p:nvPr>
        </p:nvGraphicFramePr>
        <p:xfrm>
          <a:off x="709273" y="1357995"/>
          <a:ext cx="45005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" name="Equation" r:id="rId9" imgW="1663700" imgH="431800" progId="Equation.3">
                  <p:embed/>
                </p:oleObj>
              </mc:Choice>
              <mc:Fallback>
                <p:oleObj name="Equation" r:id="rId9" imgW="16637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73" y="1357995"/>
                        <a:ext cx="4500562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054086"/>
              </p:ext>
            </p:extLst>
          </p:nvPr>
        </p:nvGraphicFramePr>
        <p:xfrm>
          <a:off x="1106615" y="5414341"/>
          <a:ext cx="229552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" name="Equation" r:id="rId11" imgW="583947" imgH="406224" progId="Equation.3">
                  <p:embed/>
                </p:oleObj>
              </mc:Choice>
              <mc:Fallback>
                <p:oleObj name="Equation" r:id="rId11" imgW="583947" imgH="40622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615" y="5414341"/>
                        <a:ext cx="229552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381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Admittance and Impedance of Parallel RL Circuit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Group 5"/>
          <p:cNvGrpSpPr>
            <a:grpSpLocks/>
          </p:cNvGrpSpPr>
          <p:nvPr/>
        </p:nvGrpSpPr>
        <p:grpSpPr bwMode="auto">
          <a:xfrm>
            <a:off x="385763" y="1536701"/>
            <a:ext cx="3759200" cy="3060700"/>
            <a:chOff x="2625" y="2132"/>
            <a:chExt cx="2368" cy="1928"/>
          </a:xfrm>
        </p:grpSpPr>
        <p:grpSp>
          <p:nvGrpSpPr>
            <p:cNvPr id="7188" name="Group 6"/>
            <p:cNvGrpSpPr>
              <a:grpSpLocks/>
            </p:cNvGrpSpPr>
            <p:nvPr/>
          </p:nvGrpSpPr>
          <p:grpSpPr bwMode="auto">
            <a:xfrm>
              <a:off x="2625" y="2132"/>
              <a:ext cx="2368" cy="1928"/>
              <a:chOff x="2744" y="2328"/>
              <a:chExt cx="2368" cy="1928"/>
            </a:xfrm>
          </p:grpSpPr>
          <p:grpSp>
            <p:nvGrpSpPr>
              <p:cNvPr id="7190" name="Group 7"/>
              <p:cNvGrpSpPr>
                <a:grpSpLocks/>
              </p:cNvGrpSpPr>
              <p:nvPr/>
            </p:nvGrpSpPr>
            <p:grpSpPr bwMode="auto">
              <a:xfrm>
                <a:off x="2744" y="2328"/>
                <a:ext cx="2368" cy="1928"/>
                <a:chOff x="2744" y="2328"/>
                <a:chExt cx="2368" cy="1928"/>
              </a:xfrm>
            </p:grpSpPr>
            <p:sp>
              <p:nvSpPr>
                <p:cNvPr id="7192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2896" y="2488"/>
                  <a:ext cx="0" cy="1488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193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896" y="2488"/>
                  <a:ext cx="1936" cy="1"/>
                </a:xfrm>
                <a:prstGeom prst="line">
                  <a:avLst/>
                </a:prstGeom>
                <a:noFill/>
                <a:ln w="57150">
                  <a:solidFill>
                    <a:srgbClr val="A5002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194" name="Line 10"/>
                <p:cNvSpPr>
                  <a:spLocks noChangeShapeType="1"/>
                </p:cNvSpPr>
                <p:nvPr/>
              </p:nvSpPr>
              <p:spPr bwMode="auto">
                <a:xfrm>
                  <a:off x="2896" y="2488"/>
                  <a:ext cx="1936" cy="1488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195" name="Freeform 11"/>
                <p:cNvSpPr>
                  <a:spLocks/>
                </p:cNvSpPr>
                <p:nvPr/>
              </p:nvSpPr>
              <p:spPr bwMode="auto">
                <a:xfrm flipV="1">
                  <a:off x="3232" y="2488"/>
                  <a:ext cx="204" cy="264"/>
                </a:xfrm>
                <a:custGeom>
                  <a:avLst/>
                  <a:gdLst>
                    <a:gd name="T0" fmla="*/ 0 w 204"/>
                    <a:gd name="T1" fmla="*/ 0 h 264"/>
                    <a:gd name="T2" fmla="*/ 184 w 204"/>
                    <a:gd name="T3" fmla="*/ 96 h 264"/>
                    <a:gd name="T4" fmla="*/ 120 w 204"/>
                    <a:gd name="T5" fmla="*/ 264 h 2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4" h="264">
                      <a:moveTo>
                        <a:pt x="0" y="0"/>
                      </a:moveTo>
                      <a:cubicBezTo>
                        <a:pt x="82" y="26"/>
                        <a:pt x="164" y="52"/>
                        <a:pt x="184" y="96"/>
                      </a:cubicBezTo>
                      <a:cubicBezTo>
                        <a:pt x="204" y="140"/>
                        <a:pt x="131" y="236"/>
                        <a:pt x="120" y="26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19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744" y="3968"/>
                  <a:ext cx="4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b="1">
                      <a:solidFill>
                        <a:schemeClr val="accent2"/>
                      </a:solidFill>
                    </a:rPr>
                    <a:t>-jB</a:t>
                  </a:r>
                  <a:r>
                    <a:rPr lang="en-US" b="1" baseline="-25000">
                      <a:solidFill>
                        <a:schemeClr val="accent2"/>
                      </a:solidFill>
                    </a:rPr>
                    <a:t>L</a:t>
                  </a:r>
                  <a:endParaRPr lang="en-GB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719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880" y="2328"/>
                  <a:ext cx="2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b="1">
                      <a:solidFill>
                        <a:srgbClr val="A50021"/>
                      </a:solidFill>
                    </a:rPr>
                    <a:t>G</a:t>
                  </a:r>
                  <a:endParaRPr lang="en-GB" b="1">
                    <a:solidFill>
                      <a:srgbClr val="A50021"/>
                    </a:solidFill>
                  </a:endParaRPr>
                </a:p>
              </p:txBody>
            </p:sp>
            <p:sp>
              <p:nvSpPr>
                <p:cNvPr id="719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848" y="3856"/>
                  <a:ext cx="2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b="1"/>
                    <a:t>Y</a:t>
                  </a:r>
                  <a:endParaRPr lang="en-GB" b="1"/>
                </a:p>
              </p:txBody>
            </p:sp>
          </p:grpSp>
          <p:sp>
            <p:nvSpPr>
              <p:cNvPr id="7191" name="Text Box 15"/>
              <p:cNvSpPr txBox="1">
                <a:spLocks noChangeArrowheads="1"/>
              </p:cNvSpPr>
              <p:nvPr/>
            </p:nvSpPr>
            <p:spPr bwMode="auto">
              <a:xfrm>
                <a:off x="3436" y="2488"/>
                <a:ext cx="4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b="1">
                    <a:sym typeface="Symbol" pitchFamily="18" charset="2"/>
                  </a:rPr>
                  <a:t>-</a:t>
                </a:r>
                <a:endParaRPr lang="en-GB" b="1"/>
              </a:p>
            </p:txBody>
          </p:sp>
        </p:grpSp>
        <p:sp>
          <p:nvSpPr>
            <p:cNvPr id="7189" name="Line 16"/>
            <p:cNvSpPr>
              <a:spLocks noChangeShapeType="1"/>
            </p:cNvSpPr>
            <p:nvPr/>
          </p:nvSpPr>
          <p:spPr bwMode="auto">
            <a:xfrm>
              <a:off x="4779" y="3719"/>
              <a:ext cx="1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7172" name="Group 31"/>
          <p:cNvGrpSpPr>
            <a:grpSpLocks/>
          </p:cNvGrpSpPr>
          <p:nvPr/>
        </p:nvGrpSpPr>
        <p:grpSpPr bwMode="auto">
          <a:xfrm>
            <a:off x="5132388" y="1341438"/>
            <a:ext cx="3849687" cy="2813050"/>
            <a:chOff x="2871" y="369"/>
            <a:chExt cx="2425" cy="1772"/>
          </a:xfrm>
        </p:grpSpPr>
        <p:grpSp>
          <p:nvGrpSpPr>
            <p:cNvPr id="7177" name="Group 30"/>
            <p:cNvGrpSpPr>
              <a:grpSpLocks/>
            </p:cNvGrpSpPr>
            <p:nvPr/>
          </p:nvGrpSpPr>
          <p:grpSpPr bwMode="auto">
            <a:xfrm>
              <a:off x="2871" y="369"/>
              <a:ext cx="2425" cy="1772"/>
              <a:chOff x="2871" y="369"/>
              <a:chExt cx="2425" cy="1772"/>
            </a:xfrm>
          </p:grpSpPr>
          <p:grpSp>
            <p:nvGrpSpPr>
              <p:cNvPr id="7179" name="Group 29"/>
              <p:cNvGrpSpPr>
                <a:grpSpLocks/>
              </p:cNvGrpSpPr>
              <p:nvPr/>
            </p:nvGrpSpPr>
            <p:grpSpPr bwMode="auto">
              <a:xfrm>
                <a:off x="2871" y="369"/>
                <a:ext cx="2425" cy="1772"/>
                <a:chOff x="2871" y="369"/>
                <a:chExt cx="2425" cy="1772"/>
              </a:xfrm>
            </p:grpSpPr>
            <p:sp>
              <p:nvSpPr>
                <p:cNvPr id="7181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808" y="653"/>
                  <a:ext cx="0" cy="1488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182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871" y="653"/>
                  <a:ext cx="1936" cy="1"/>
                </a:xfrm>
                <a:prstGeom prst="line">
                  <a:avLst/>
                </a:prstGeom>
                <a:noFill/>
                <a:ln w="57150">
                  <a:solidFill>
                    <a:srgbClr val="A5002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183" name="Line 22"/>
                <p:cNvSpPr>
                  <a:spLocks noChangeShapeType="1"/>
                </p:cNvSpPr>
                <p:nvPr/>
              </p:nvSpPr>
              <p:spPr bwMode="auto">
                <a:xfrm>
                  <a:off x="2872" y="644"/>
                  <a:ext cx="1936" cy="1488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184" name="Freeform 23"/>
                <p:cNvSpPr>
                  <a:spLocks/>
                </p:cNvSpPr>
                <p:nvPr/>
              </p:nvSpPr>
              <p:spPr bwMode="auto">
                <a:xfrm flipV="1">
                  <a:off x="3207" y="653"/>
                  <a:ext cx="204" cy="264"/>
                </a:xfrm>
                <a:custGeom>
                  <a:avLst/>
                  <a:gdLst>
                    <a:gd name="T0" fmla="*/ 0 w 204"/>
                    <a:gd name="T1" fmla="*/ 0 h 264"/>
                    <a:gd name="T2" fmla="*/ 184 w 204"/>
                    <a:gd name="T3" fmla="*/ 96 h 264"/>
                    <a:gd name="T4" fmla="*/ 120 w 204"/>
                    <a:gd name="T5" fmla="*/ 264 h 2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4" h="264">
                      <a:moveTo>
                        <a:pt x="0" y="0"/>
                      </a:moveTo>
                      <a:cubicBezTo>
                        <a:pt x="82" y="26"/>
                        <a:pt x="164" y="52"/>
                        <a:pt x="184" y="96"/>
                      </a:cubicBezTo>
                      <a:cubicBezTo>
                        <a:pt x="204" y="140"/>
                        <a:pt x="131" y="236"/>
                        <a:pt x="120" y="26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718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808" y="1139"/>
                  <a:ext cx="4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b="1">
                      <a:solidFill>
                        <a:schemeClr val="accent2"/>
                      </a:solidFill>
                    </a:rPr>
                    <a:t>-jB</a:t>
                  </a:r>
                  <a:r>
                    <a:rPr lang="en-US" b="1" baseline="-25000">
                      <a:solidFill>
                        <a:schemeClr val="accent2"/>
                      </a:solidFill>
                    </a:rPr>
                    <a:t>L</a:t>
                  </a:r>
                  <a:endParaRPr lang="en-GB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718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782" y="369"/>
                  <a:ext cx="2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b="1">
                      <a:solidFill>
                        <a:srgbClr val="A50021"/>
                      </a:solidFill>
                    </a:rPr>
                    <a:t>G</a:t>
                  </a:r>
                  <a:endParaRPr lang="en-GB" b="1">
                    <a:solidFill>
                      <a:srgbClr val="A50021"/>
                    </a:solidFill>
                  </a:endParaRPr>
                </a:p>
              </p:txBody>
            </p:sp>
            <p:sp>
              <p:nvSpPr>
                <p:cNvPr id="718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678" y="1423"/>
                  <a:ext cx="2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b="1"/>
                    <a:t>Y</a:t>
                  </a:r>
                  <a:endParaRPr lang="en-GB" b="1"/>
                </a:p>
              </p:txBody>
            </p:sp>
          </p:grpSp>
          <p:sp>
            <p:nvSpPr>
              <p:cNvPr id="7180" name="Text Box 27"/>
              <p:cNvSpPr txBox="1">
                <a:spLocks noChangeArrowheads="1"/>
              </p:cNvSpPr>
              <p:nvPr/>
            </p:nvSpPr>
            <p:spPr bwMode="auto">
              <a:xfrm>
                <a:off x="3411" y="653"/>
                <a:ext cx="39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b="1">
                    <a:sym typeface="Symbol" pitchFamily="18" charset="2"/>
                  </a:rPr>
                  <a:t>-</a:t>
                </a:r>
                <a:endParaRPr lang="en-GB" b="1"/>
              </a:p>
            </p:txBody>
          </p:sp>
        </p:grpSp>
        <p:sp>
          <p:nvSpPr>
            <p:cNvPr id="7178" name="Line 28"/>
            <p:cNvSpPr>
              <a:spLocks noChangeShapeType="1"/>
            </p:cNvSpPr>
            <p:nvPr/>
          </p:nvSpPr>
          <p:spPr bwMode="auto">
            <a:xfrm>
              <a:off x="3730" y="1480"/>
              <a:ext cx="1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7173" name="Text Box 32"/>
          <p:cNvSpPr txBox="1">
            <a:spLocks noChangeArrowheads="1"/>
          </p:cNvSpPr>
          <p:nvPr/>
        </p:nvSpPr>
        <p:spPr bwMode="auto">
          <a:xfrm>
            <a:off x="4302125" y="2706688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b="1"/>
              <a:t>OR</a:t>
            </a:r>
          </a:p>
        </p:txBody>
      </p:sp>
      <p:graphicFrame>
        <p:nvGraphicFramePr>
          <p:cNvPr id="7174" name="Object 33"/>
          <p:cNvGraphicFramePr>
            <a:graphicFrameLocks noChangeAspect="1"/>
          </p:cNvGraphicFramePr>
          <p:nvPr/>
        </p:nvGraphicFramePr>
        <p:xfrm>
          <a:off x="2262188" y="5319713"/>
          <a:ext cx="3992562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3" imgW="1905000" imgH="292100" progId="Equation.3">
                  <p:embed/>
                </p:oleObj>
              </mc:Choice>
              <mc:Fallback>
                <p:oleObj name="Equation" r:id="rId3" imgW="1905000" imgH="2921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5319713"/>
                        <a:ext cx="3992562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Line 34"/>
          <p:cNvSpPr>
            <a:spLocks noChangeShapeType="1"/>
          </p:cNvSpPr>
          <p:nvPr/>
        </p:nvSpPr>
        <p:spPr bwMode="auto">
          <a:xfrm>
            <a:off x="611188" y="1806576"/>
            <a:ext cx="0" cy="2295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Admittance Diagram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776288" y="1123950"/>
          <a:ext cx="598170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" name="Equation" r:id="rId3" imgW="2209800" imgH="508000" progId="Equation.3">
                  <p:embed/>
                </p:oleObj>
              </mc:Choice>
              <mc:Fallback>
                <p:oleObj name="Equation" r:id="rId3" imgW="2209800" imgH="50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1123950"/>
                        <a:ext cx="5981700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219325" y="2773363"/>
          <a:ext cx="1930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" name="Equation" r:id="rId5" imgW="787058" imgH="203112" progId="Equation.3">
                  <p:embed/>
                </p:oleObj>
              </mc:Choice>
              <mc:Fallback>
                <p:oleObj name="Equation" r:id="rId5" imgW="78705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2773363"/>
                        <a:ext cx="1930400" cy="4984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1331913" y="4103688"/>
            <a:ext cx="285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>
                <a:cs typeface="Times New Roman" pitchFamily="18" charset="0"/>
              </a:rPr>
              <a:t> 	Supplied current:</a:t>
            </a:r>
            <a:endParaRPr lang="en-GB" baseline="30000">
              <a:cs typeface="Times New Roman" pitchFamily="18" charset="0"/>
            </a:endParaRPr>
          </a:p>
        </p:txBody>
      </p:sp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4383088" y="4048125"/>
          <a:ext cx="188118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2" name="Equation" r:id="rId7" imgW="761669" imgH="228501" progId="Equation.3">
                  <p:embed/>
                </p:oleObj>
              </mc:Choice>
              <mc:Fallback>
                <p:oleObj name="Equation" r:id="rId7" imgW="761669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4048125"/>
                        <a:ext cx="1881187" cy="563563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4"/>
          <p:cNvGraphicFramePr>
            <a:graphicFrameLocks noChangeAspect="1"/>
          </p:cNvGraphicFramePr>
          <p:nvPr/>
        </p:nvGraphicFramePr>
        <p:xfrm>
          <a:off x="2141538" y="2711450"/>
          <a:ext cx="20859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3" name="Equation" r:id="rId9" imgW="850531" imgH="253890" progId="Equation.3">
                  <p:embed/>
                </p:oleObj>
              </mc:Choice>
              <mc:Fallback>
                <p:oleObj name="Equation" r:id="rId9" imgW="850531" imgH="25389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2711450"/>
                        <a:ext cx="2085975" cy="6223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23" name="Group 15"/>
          <p:cNvGrpSpPr>
            <a:grpSpLocks/>
          </p:cNvGrpSpPr>
          <p:nvPr/>
        </p:nvGrpSpPr>
        <p:grpSpPr bwMode="auto">
          <a:xfrm>
            <a:off x="885825" y="5099050"/>
            <a:ext cx="5251450" cy="627063"/>
            <a:chOff x="558" y="3212"/>
            <a:chExt cx="3308" cy="395"/>
          </a:xfrm>
        </p:grpSpPr>
        <p:sp>
          <p:nvSpPr>
            <p:cNvPr id="8201" name="Text Box 16"/>
            <p:cNvSpPr txBox="1">
              <a:spLocks noChangeArrowheads="1"/>
            </p:cNvSpPr>
            <p:nvPr/>
          </p:nvSpPr>
          <p:spPr bwMode="auto">
            <a:xfrm>
              <a:off x="558" y="3299"/>
              <a:ext cx="31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>
                  <a:cs typeface="Times New Roman" pitchFamily="18" charset="0"/>
                  <a:sym typeface="Symbol" pitchFamily="18" charset="2"/>
                </a:rPr>
                <a:t>  is the phase between           and  </a:t>
              </a:r>
            </a:p>
          </p:txBody>
        </p:sp>
        <p:graphicFrame>
          <p:nvGraphicFramePr>
            <p:cNvPr id="8202" name="Object 17"/>
            <p:cNvGraphicFramePr>
              <a:graphicFrameLocks noChangeAspect="1"/>
            </p:cNvGraphicFramePr>
            <p:nvPr/>
          </p:nvGraphicFramePr>
          <p:xfrm>
            <a:off x="3510" y="3212"/>
            <a:ext cx="356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4" name="Equation" r:id="rId11" imgW="228501" imgH="253890" progId="Equation.3">
                    <p:embed/>
                  </p:oleObj>
                </mc:Choice>
                <mc:Fallback>
                  <p:oleObj name="Equation" r:id="rId11" imgW="228501" imgH="25389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0" y="3212"/>
                          <a:ext cx="356" cy="395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3" name="Object 18"/>
            <p:cNvGraphicFramePr>
              <a:graphicFrameLocks noChangeAspect="1"/>
            </p:cNvGraphicFramePr>
            <p:nvPr/>
          </p:nvGraphicFramePr>
          <p:xfrm>
            <a:off x="2755" y="3232"/>
            <a:ext cx="238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5" name="Equation" r:id="rId13" imgW="152334" imgH="228501" progId="Equation.3">
                    <p:embed/>
                  </p:oleObj>
                </mc:Choice>
                <mc:Fallback>
                  <p:oleObj name="Equation" r:id="rId13" imgW="152334" imgH="2285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5" y="3232"/>
                          <a:ext cx="238" cy="355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Voltage and Currents in Parallel RL Circuit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"/>
          <p:cNvSpPr>
            <a:spLocks noChangeArrowheads="1"/>
          </p:cNvSpPr>
          <p:nvPr/>
        </p:nvSpPr>
        <p:spPr bwMode="auto">
          <a:xfrm>
            <a:off x="0" y="-74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SG"/>
          </a:p>
        </p:txBody>
      </p:sp>
      <p:graphicFrame>
        <p:nvGraphicFramePr>
          <p:cNvPr id="972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105345"/>
              </p:ext>
            </p:extLst>
          </p:nvPr>
        </p:nvGraphicFramePr>
        <p:xfrm>
          <a:off x="2791618" y="5924304"/>
          <a:ext cx="16525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3" imgW="647700" imgH="228600" progId="Equation.3">
                  <p:embed/>
                </p:oleObj>
              </mc:Choice>
              <mc:Fallback>
                <p:oleObj name="Equation" r:id="rId3" imgW="6477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618" y="5924304"/>
                        <a:ext cx="1652588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451643" y="1297176"/>
            <a:ext cx="839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The voltages, current and admittances are related by </a:t>
            </a:r>
            <a:r>
              <a:rPr lang="en-GB" b="1" i="1" dirty="0"/>
              <a:t>Ohm’s Law</a:t>
            </a:r>
            <a:r>
              <a:rPr lang="en-GB" dirty="0"/>
              <a:t> :</a:t>
            </a:r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286543" y="5249616"/>
            <a:ext cx="83550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The currents </a:t>
            </a:r>
            <a:r>
              <a:rPr lang="en-GB"/>
              <a:t>in the circuit </a:t>
            </a:r>
            <a:r>
              <a:rPr lang="en-US"/>
              <a:t>are related by </a:t>
            </a:r>
            <a:r>
              <a:rPr lang="en-US" b="1" i="1"/>
              <a:t>Kirchhoff’s Current Law</a:t>
            </a:r>
            <a:endParaRPr lang="en-GB" b="1" i="1"/>
          </a:p>
        </p:txBody>
      </p:sp>
      <p:graphicFrame>
        <p:nvGraphicFramePr>
          <p:cNvPr id="972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676575"/>
              </p:ext>
            </p:extLst>
          </p:nvPr>
        </p:nvGraphicFramePr>
        <p:xfrm>
          <a:off x="836585" y="1770842"/>
          <a:ext cx="23844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Equation" r:id="rId5" imgW="927100" imgH="469900" progId="Equation.3">
                  <p:embed/>
                </p:oleObj>
              </mc:Choice>
              <mc:Fallback>
                <p:oleObj name="Equation" r:id="rId5" imgW="9271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585" y="1770842"/>
                        <a:ext cx="2384425" cy="984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299" name="Group 19"/>
          <p:cNvGrpSpPr>
            <a:grpSpLocks/>
          </p:cNvGrpSpPr>
          <p:nvPr/>
        </p:nvGrpSpPr>
        <p:grpSpPr bwMode="auto">
          <a:xfrm>
            <a:off x="791580" y="2888940"/>
            <a:ext cx="6429375" cy="976313"/>
            <a:chOff x="797" y="1584"/>
            <a:chExt cx="4050" cy="615"/>
          </a:xfrm>
        </p:grpSpPr>
        <p:graphicFrame>
          <p:nvGraphicFramePr>
            <p:cNvPr id="9228" name="Object 20"/>
            <p:cNvGraphicFramePr>
              <a:graphicFrameLocks noChangeAspect="1"/>
            </p:cNvGraphicFramePr>
            <p:nvPr/>
          </p:nvGraphicFramePr>
          <p:xfrm>
            <a:off x="797" y="1584"/>
            <a:ext cx="1776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6" name="Equation" r:id="rId7" imgW="1307532" imgH="431613" progId="Equation.3">
                    <p:embed/>
                  </p:oleObj>
                </mc:Choice>
                <mc:Fallback>
                  <p:oleObj name="Equation" r:id="rId7" imgW="1307532" imgH="431613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1584"/>
                          <a:ext cx="1776" cy="615"/>
                        </a:xfrm>
                        <a:prstGeom prst="rect">
                          <a:avLst/>
                        </a:prstGeom>
                        <a:solidFill>
                          <a:srgbClr val="FF99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9" name="Text Box 21"/>
            <p:cNvSpPr txBox="1">
              <a:spLocks noChangeArrowheads="1"/>
            </p:cNvSpPr>
            <p:nvPr/>
          </p:nvSpPr>
          <p:spPr bwMode="auto">
            <a:xfrm>
              <a:off x="2750" y="1665"/>
              <a:ext cx="2097" cy="327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GB" sz="2800"/>
                <a:t>I</a:t>
              </a:r>
              <a:r>
                <a:rPr lang="en-GB" sz="2800" baseline="-25000"/>
                <a:t>R</a:t>
              </a:r>
              <a:r>
                <a:rPr lang="en-GB" sz="2800"/>
                <a:t> is in phase with V</a:t>
              </a:r>
              <a:r>
                <a:rPr lang="en-GB" sz="2800" baseline="-25000"/>
                <a:t>S</a:t>
              </a:r>
              <a:r>
                <a:rPr lang="en-GB"/>
                <a:t> </a:t>
              </a:r>
            </a:p>
          </p:txBody>
        </p:sp>
      </p:grpSp>
      <p:grpSp>
        <p:nvGrpSpPr>
          <p:cNvPr id="97302" name="Group 22"/>
          <p:cNvGrpSpPr>
            <a:grpSpLocks/>
          </p:cNvGrpSpPr>
          <p:nvPr/>
        </p:nvGrpSpPr>
        <p:grpSpPr bwMode="auto">
          <a:xfrm>
            <a:off x="775494" y="4155828"/>
            <a:ext cx="6588125" cy="1062037"/>
            <a:chOff x="1048" y="2323"/>
            <a:chExt cx="4150" cy="669"/>
          </a:xfrm>
        </p:grpSpPr>
        <p:graphicFrame>
          <p:nvGraphicFramePr>
            <p:cNvPr id="9226" name="Object 23"/>
            <p:cNvGraphicFramePr>
              <a:graphicFrameLocks noChangeAspect="1"/>
            </p:cNvGraphicFramePr>
            <p:nvPr/>
          </p:nvGraphicFramePr>
          <p:xfrm>
            <a:off x="1048" y="2323"/>
            <a:ext cx="2189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7" name="Equation" r:id="rId9" imgW="1612900" imgH="469900" progId="Equation.3">
                    <p:embed/>
                  </p:oleObj>
                </mc:Choice>
                <mc:Fallback>
                  <p:oleObj name="Equation" r:id="rId9" imgW="1612900" imgH="4699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8" y="2323"/>
                          <a:ext cx="2189" cy="669"/>
                        </a:xfrm>
                        <a:prstGeom prst="rect">
                          <a:avLst/>
                        </a:prstGeom>
                        <a:solidFill>
                          <a:srgbClr val="66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7" name="Text Box 24"/>
            <p:cNvSpPr txBox="1">
              <a:spLocks noChangeArrowheads="1"/>
            </p:cNvSpPr>
            <p:nvPr/>
          </p:nvSpPr>
          <p:spPr bwMode="auto">
            <a:xfrm>
              <a:off x="3545" y="2514"/>
              <a:ext cx="1653" cy="327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GB" sz="2800"/>
                <a:t>I</a:t>
              </a:r>
              <a:r>
                <a:rPr lang="en-GB" sz="2800" baseline="-25000"/>
                <a:t>L</a:t>
              </a:r>
              <a:r>
                <a:rPr lang="en-GB" sz="2800"/>
                <a:t> lags V</a:t>
              </a:r>
              <a:r>
                <a:rPr lang="en-GB" sz="2800" baseline="-25000"/>
                <a:t>S </a:t>
              </a:r>
              <a:r>
                <a:rPr lang="en-GB" sz="2800"/>
                <a:t>by 90</a:t>
              </a:r>
              <a:r>
                <a:rPr lang="en-GB" sz="2800" baseline="30000"/>
                <a:t>o</a:t>
              </a:r>
              <a:r>
                <a:rPr lang="en-GB" baseline="30000"/>
                <a:t> </a:t>
              </a:r>
            </a:p>
          </p:txBody>
        </p:sp>
      </p:grp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Applying Circuit Laws to Parallel RL Circuit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527DE-A56E-4D20-9137-0AB4CCD26E4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5592</TotalTime>
  <Words>1162</Words>
  <Application>Microsoft Office PowerPoint</Application>
  <PresentationFormat>On-screen Show (4:3)</PresentationFormat>
  <Paragraphs>199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Symbol</vt:lpstr>
      <vt:lpstr>Times New Roman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Thio-Tang Choy Yong</cp:lastModifiedBy>
  <cp:revision>201</cp:revision>
  <dcterms:created xsi:type="dcterms:W3CDTF">2002-02-06T08:23:53Z</dcterms:created>
  <dcterms:modified xsi:type="dcterms:W3CDTF">2018-03-16T08:57:31Z</dcterms:modified>
</cp:coreProperties>
</file>