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0" r:id="rId3"/>
    <p:sldId id="367" r:id="rId4"/>
    <p:sldId id="369" r:id="rId5"/>
    <p:sldId id="368" r:id="rId6"/>
    <p:sldId id="337" r:id="rId7"/>
    <p:sldId id="339" r:id="rId8"/>
    <p:sldId id="371" r:id="rId9"/>
    <p:sldId id="267" r:id="rId10"/>
    <p:sldId id="359" r:id="rId11"/>
    <p:sldId id="338" r:id="rId12"/>
    <p:sldId id="340" r:id="rId13"/>
    <p:sldId id="304" r:id="rId14"/>
    <p:sldId id="372" r:id="rId15"/>
    <p:sldId id="271" r:id="rId16"/>
    <p:sldId id="341" r:id="rId17"/>
    <p:sldId id="373" r:id="rId18"/>
    <p:sldId id="326" r:id="rId19"/>
    <p:sldId id="343" r:id="rId20"/>
    <p:sldId id="375" r:id="rId21"/>
    <p:sldId id="374" r:id="rId22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ECFF"/>
    <a:srgbClr val="00FFFF"/>
    <a:srgbClr val="996600"/>
    <a:srgbClr val="99FF99"/>
    <a:srgbClr val="FFFF66"/>
    <a:srgbClr val="FF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9333" autoAdjust="0"/>
  </p:normalViewPr>
  <p:slideViewPr>
    <p:cSldViewPr snapToGrid="0">
      <p:cViewPr varScale="1">
        <p:scale>
          <a:sx n="69" d="100"/>
          <a:sy n="69" d="100"/>
        </p:scale>
        <p:origin x="1188" y="44"/>
      </p:cViewPr>
      <p:guideLst>
        <p:guide orient="horz" pos="2168"/>
        <p:guide pos="2888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defRPr sz="1200" b="0" smtClean="0"/>
            </a:lvl1pPr>
          </a:lstStyle>
          <a:p>
            <a:pPr>
              <a:defRPr/>
            </a:pPr>
            <a:fld id="{79D001F1-2F0C-43FA-832A-6CD4DE3D7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89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345C180-F757-4292-8F2F-8CA8EF203957}" type="datetimeFigureOut">
              <a:rPr lang="en-US"/>
              <a:pPr>
                <a:defRPr/>
              </a:pPr>
              <a:t>3/16/2018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FA73ED-295C-418F-B527-4885DE49D3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25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9BD1C-2C00-4CE0-9070-DC58FB362C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44098-32E0-419D-A3CF-222F6683BC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6F02-3A73-4D3A-9AF0-7DAF347BB9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3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88A5-7391-41E4-B475-3053921757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E4EA-CFA6-40AA-BA04-3367B7BAC8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0DEB-7DCD-477C-903E-4D0D8EC202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1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2C204-DDD6-4A95-AFF4-D025CE0962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9C5BF-B3A2-45C1-8476-5D9ED2DB9D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4235D-47C3-4EAB-8919-76CAAC70D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77791-DE33-4BBC-AEF4-34B282110A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6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E622-C337-4DB4-9CBB-9CCC038F1E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 smtClean="0"/>
            </a:lvl1pPr>
          </a:lstStyle>
          <a:p>
            <a:pPr>
              <a:defRPr/>
            </a:pPr>
            <a:fld id="{7874EA87-7FEE-471A-A614-3A7A668C87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AF253-6BDC-4340-ADBA-E8737438DA9E}" type="slidenum">
              <a:rPr lang="en-GB" sz="1400" b="0"/>
              <a:pPr/>
              <a:t>1</a:t>
            </a:fld>
            <a:endParaRPr lang="en-GB" sz="14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2019" y="851605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17: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RLC Circuits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1)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9" name="Rectangle 2119"/>
          <p:cNvSpPr>
            <a:spLocks noChangeArrowheads="1"/>
          </p:cNvSpPr>
          <p:nvPr/>
        </p:nvSpPr>
        <p:spPr bwMode="auto">
          <a:xfrm>
            <a:off x="827584" y="3634895"/>
            <a:ext cx="61397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 RLC Circuits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729117" y="1296534"/>
            <a:ext cx="6716711" cy="6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For  case of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&gt;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(not in text book)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20799" y="2665300"/>
            <a:ext cx="4349750" cy="468312"/>
            <a:chOff x="1049" y="2159"/>
            <a:chExt cx="2740" cy="295"/>
          </a:xfrm>
        </p:grpSpPr>
        <p:sp>
          <p:nvSpPr>
            <p:cNvPr id="11296" name="Line 6"/>
            <p:cNvSpPr>
              <a:spLocks noChangeShapeType="1"/>
            </p:cNvSpPr>
            <p:nvPr/>
          </p:nvSpPr>
          <p:spPr bwMode="auto">
            <a:xfrm flipV="1">
              <a:off x="1049" y="2306"/>
              <a:ext cx="2336" cy="7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7" name="Text Box 7"/>
            <p:cNvSpPr txBox="1">
              <a:spLocks noChangeArrowheads="1"/>
            </p:cNvSpPr>
            <p:nvPr/>
          </p:nvSpPr>
          <p:spPr bwMode="auto">
            <a:xfrm>
              <a:off x="3370" y="2159"/>
              <a:ext cx="4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R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3312" y="1911237"/>
            <a:ext cx="866775" cy="998538"/>
            <a:chOff x="775" y="806"/>
            <a:chExt cx="546" cy="629"/>
          </a:xfrm>
        </p:grpSpPr>
        <p:sp>
          <p:nvSpPr>
            <p:cNvPr id="11294" name="Line 9"/>
            <p:cNvSpPr>
              <a:spLocks noChangeShapeType="1"/>
            </p:cNvSpPr>
            <p:nvPr/>
          </p:nvSpPr>
          <p:spPr bwMode="auto">
            <a:xfrm flipH="1" flipV="1">
              <a:off x="912" y="1126"/>
              <a:ext cx="0" cy="30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5" name="Text Box 10"/>
            <p:cNvSpPr txBox="1">
              <a:spLocks noChangeArrowheads="1"/>
            </p:cNvSpPr>
            <p:nvPr/>
          </p:nvSpPr>
          <p:spPr bwMode="auto">
            <a:xfrm>
              <a:off x="775" y="806"/>
              <a:ext cx="54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accent2"/>
                  </a:solidFill>
                </a:rPr>
                <a:t>jX</a:t>
              </a:r>
              <a:r>
                <a:rPr lang="en-US" baseline="-25000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320799" y="2909775"/>
            <a:ext cx="992188" cy="2316162"/>
            <a:chOff x="912" y="1435"/>
            <a:chExt cx="625" cy="1459"/>
          </a:xfrm>
        </p:grpSpPr>
        <p:sp>
          <p:nvSpPr>
            <p:cNvPr id="11292" name="Line 12"/>
            <p:cNvSpPr>
              <a:spLocks noChangeShapeType="1"/>
            </p:cNvSpPr>
            <p:nvPr/>
          </p:nvSpPr>
          <p:spPr bwMode="auto">
            <a:xfrm>
              <a:off x="912" y="1435"/>
              <a:ext cx="0" cy="132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912" y="2625"/>
              <a:ext cx="6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6600"/>
                  </a:solidFill>
                </a:rPr>
                <a:t>-jX</a:t>
              </a:r>
              <a:r>
                <a:rPr lang="en-US" baseline="-25000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420812" y="2898662"/>
            <a:ext cx="4073525" cy="1663700"/>
            <a:chOff x="2055" y="1608"/>
            <a:chExt cx="2566" cy="1048"/>
          </a:xfrm>
        </p:grpSpPr>
        <p:sp>
          <p:nvSpPr>
            <p:cNvPr id="11287" name="Text Box 17"/>
            <p:cNvSpPr txBox="1">
              <a:spLocks noChangeArrowheads="1"/>
            </p:cNvSpPr>
            <p:nvPr/>
          </p:nvSpPr>
          <p:spPr bwMode="auto">
            <a:xfrm flipH="1" flipV="1">
              <a:off x="2812" y="1608"/>
              <a:ext cx="36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 smtClean="0">
                  <a:sym typeface="Symbol" pitchFamily="18" charset="2"/>
                </a:rPr>
                <a:t>-</a:t>
              </a:r>
              <a:endParaRPr lang="en-US" dirty="0"/>
            </a:p>
          </p:txBody>
        </p:sp>
        <p:sp>
          <p:nvSpPr>
            <p:cNvPr id="11288" name="Line 18"/>
            <p:cNvSpPr>
              <a:spLocks noChangeShapeType="1"/>
            </p:cNvSpPr>
            <p:nvPr/>
          </p:nvSpPr>
          <p:spPr bwMode="auto">
            <a:xfrm>
              <a:off x="2055" y="1622"/>
              <a:ext cx="2233" cy="84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289" name="Group 39"/>
            <p:cNvGrpSpPr>
              <a:grpSpLocks/>
            </p:cNvGrpSpPr>
            <p:nvPr/>
          </p:nvGrpSpPr>
          <p:grpSpPr bwMode="auto">
            <a:xfrm>
              <a:off x="4300" y="2314"/>
              <a:ext cx="321" cy="342"/>
              <a:chOff x="5020" y="1990"/>
              <a:chExt cx="321" cy="342"/>
            </a:xfrm>
          </p:grpSpPr>
          <p:sp>
            <p:nvSpPr>
              <p:cNvPr id="11290" name="Text Box 15"/>
              <p:cNvSpPr txBox="1">
                <a:spLocks noChangeArrowheads="1"/>
              </p:cNvSpPr>
              <p:nvPr/>
            </p:nvSpPr>
            <p:spPr bwMode="auto">
              <a:xfrm>
                <a:off x="5020" y="1990"/>
                <a:ext cx="321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/>
                  <a:t>Z</a:t>
                </a:r>
              </a:p>
            </p:txBody>
          </p:sp>
          <p:sp>
            <p:nvSpPr>
              <p:cNvPr id="11291" name="Line 19"/>
              <p:cNvSpPr>
                <a:spLocks noChangeShapeType="1"/>
              </p:cNvSpPr>
              <p:nvPr/>
            </p:nvSpPr>
            <p:spPr bwMode="auto">
              <a:xfrm>
                <a:off x="5091" y="2017"/>
                <a:ext cx="1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409699" y="2909776"/>
            <a:ext cx="1427163" cy="1906588"/>
            <a:chOff x="968" y="1435"/>
            <a:chExt cx="899" cy="1201"/>
          </a:xfrm>
        </p:grpSpPr>
        <p:sp>
          <p:nvSpPr>
            <p:cNvPr id="11285" name="Line 35"/>
            <p:cNvSpPr>
              <a:spLocks noChangeShapeType="1"/>
            </p:cNvSpPr>
            <p:nvPr/>
          </p:nvSpPr>
          <p:spPr bwMode="auto">
            <a:xfrm flipH="1">
              <a:off x="968" y="1435"/>
              <a:ext cx="0" cy="928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6" name="Rectangle 36"/>
            <p:cNvSpPr>
              <a:spLocks noChangeArrowheads="1"/>
            </p:cNvSpPr>
            <p:nvPr/>
          </p:nvSpPr>
          <p:spPr bwMode="auto">
            <a:xfrm>
              <a:off x="968" y="2345"/>
              <a:ext cx="8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663300"/>
                  </a:solidFill>
                </a:rPr>
                <a:t>-j(X</a:t>
              </a:r>
              <a:r>
                <a:rPr lang="en-GB" baseline="-25000" dirty="0">
                  <a:solidFill>
                    <a:srgbClr val="663300"/>
                  </a:solidFill>
                </a:rPr>
                <a:t>L</a:t>
              </a:r>
              <a:r>
                <a:rPr lang="en-GB" dirty="0">
                  <a:solidFill>
                    <a:srgbClr val="663300"/>
                  </a:solidFill>
                </a:rPr>
                <a:t>-X</a:t>
              </a:r>
              <a:r>
                <a:rPr lang="en-GB" baseline="-25000" dirty="0">
                  <a:solidFill>
                    <a:srgbClr val="663300"/>
                  </a:solidFill>
                </a:rPr>
                <a:t>C</a:t>
              </a:r>
              <a:r>
                <a:rPr lang="en-GB" dirty="0">
                  <a:solidFill>
                    <a:srgbClr val="663300"/>
                  </a:solidFill>
                </a:rPr>
                <a:t>)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881188" y="4382068"/>
            <a:ext cx="7081837" cy="2179637"/>
            <a:chOff x="799" y="2581"/>
            <a:chExt cx="4461" cy="1373"/>
          </a:xfrm>
        </p:grpSpPr>
        <p:sp>
          <p:nvSpPr>
            <p:cNvPr id="11275" name="Text Box 21"/>
            <p:cNvSpPr txBox="1">
              <a:spLocks noChangeArrowheads="1"/>
            </p:cNvSpPr>
            <p:nvPr/>
          </p:nvSpPr>
          <p:spPr bwMode="auto">
            <a:xfrm>
              <a:off x="799" y="3456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i="1" u="sng"/>
                <a:t>OR</a:t>
              </a:r>
            </a:p>
          </p:txBody>
        </p:sp>
        <p:sp>
          <p:nvSpPr>
            <p:cNvPr id="11276" name="Line 25"/>
            <p:cNvSpPr>
              <a:spLocks noChangeShapeType="1"/>
            </p:cNvSpPr>
            <p:nvPr/>
          </p:nvSpPr>
          <p:spPr bwMode="auto">
            <a:xfrm flipV="1">
              <a:off x="1534" y="2852"/>
              <a:ext cx="2503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7" name="Line 26"/>
            <p:cNvSpPr>
              <a:spLocks noChangeShapeType="1"/>
            </p:cNvSpPr>
            <p:nvPr/>
          </p:nvSpPr>
          <p:spPr bwMode="auto">
            <a:xfrm flipV="1">
              <a:off x="4001" y="2841"/>
              <a:ext cx="0" cy="1043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8" name="Line 27"/>
            <p:cNvSpPr>
              <a:spLocks noChangeShapeType="1"/>
            </p:cNvSpPr>
            <p:nvPr/>
          </p:nvSpPr>
          <p:spPr bwMode="auto">
            <a:xfrm>
              <a:off x="1559" y="2846"/>
              <a:ext cx="2467" cy="10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9" name="Text Box 28"/>
            <p:cNvSpPr txBox="1">
              <a:spLocks noChangeArrowheads="1"/>
            </p:cNvSpPr>
            <p:nvPr/>
          </p:nvSpPr>
          <p:spPr bwMode="auto">
            <a:xfrm>
              <a:off x="3543" y="2581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rgbClr val="A50021"/>
                  </a:solidFill>
                </a:rPr>
                <a:t>R</a:t>
              </a:r>
            </a:p>
          </p:txBody>
        </p:sp>
        <p:sp>
          <p:nvSpPr>
            <p:cNvPr id="11280" name="Text Box 29"/>
            <p:cNvSpPr txBox="1">
              <a:spLocks noChangeArrowheads="1"/>
            </p:cNvSpPr>
            <p:nvPr/>
          </p:nvSpPr>
          <p:spPr bwMode="auto">
            <a:xfrm flipV="1">
              <a:off x="2286" y="2957"/>
              <a:ext cx="4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dirty="0" smtClean="0">
                  <a:sym typeface="Symbol" pitchFamily="18" charset="2"/>
                </a:rPr>
                <a:t>-</a:t>
              </a:r>
              <a:endParaRPr lang="en-GB" dirty="0"/>
            </a:p>
          </p:txBody>
        </p:sp>
        <p:sp>
          <p:nvSpPr>
            <p:cNvPr id="11281" name="Text Box 30"/>
            <p:cNvSpPr txBox="1">
              <a:spLocks noChangeArrowheads="1"/>
            </p:cNvSpPr>
            <p:nvPr/>
          </p:nvSpPr>
          <p:spPr bwMode="auto">
            <a:xfrm>
              <a:off x="4114" y="3113"/>
              <a:ext cx="11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>
                  <a:solidFill>
                    <a:srgbClr val="663300"/>
                  </a:solidFill>
                </a:rPr>
                <a:t>-j(X</a:t>
              </a:r>
              <a:r>
                <a:rPr lang="en-GB" baseline="-25000">
                  <a:solidFill>
                    <a:srgbClr val="663300"/>
                  </a:solidFill>
                </a:rPr>
                <a:t>L</a:t>
              </a:r>
              <a:r>
                <a:rPr lang="en-GB">
                  <a:solidFill>
                    <a:srgbClr val="663300"/>
                  </a:solidFill>
                </a:rPr>
                <a:t>-X</a:t>
              </a:r>
              <a:r>
                <a:rPr lang="en-GB" baseline="-25000">
                  <a:solidFill>
                    <a:srgbClr val="663300"/>
                  </a:solidFill>
                </a:rPr>
                <a:t>C</a:t>
              </a:r>
              <a:r>
                <a:rPr lang="en-GB">
                  <a:solidFill>
                    <a:srgbClr val="663300"/>
                  </a:solidFill>
                </a:rPr>
                <a:t>)</a:t>
              </a:r>
              <a:endParaRPr lang="en-GB" baseline="-25000">
                <a:solidFill>
                  <a:srgbClr val="663300"/>
                </a:solidFill>
              </a:endParaRPr>
            </a:p>
          </p:txBody>
        </p:sp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3094" y="3666"/>
              <a:ext cx="244" cy="288"/>
              <a:chOff x="3094" y="3666"/>
              <a:chExt cx="244" cy="288"/>
            </a:xfrm>
          </p:grpSpPr>
          <p:sp>
            <p:nvSpPr>
              <p:cNvPr id="11283" name="Rectangle 43"/>
              <p:cNvSpPr>
                <a:spLocks noChangeArrowheads="1"/>
              </p:cNvSpPr>
              <p:nvPr/>
            </p:nvSpPr>
            <p:spPr bwMode="auto">
              <a:xfrm>
                <a:off x="3094" y="366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Z</a:t>
                </a:r>
              </a:p>
            </p:txBody>
          </p:sp>
          <p:sp>
            <p:nvSpPr>
              <p:cNvPr id="11284" name="Line 44"/>
              <p:cNvSpPr>
                <a:spLocks noChangeShapeType="1"/>
              </p:cNvSpPr>
              <p:nvPr/>
            </p:nvSpPr>
            <p:spPr bwMode="auto">
              <a:xfrm flipV="1">
                <a:off x="3118" y="3703"/>
                <a:ext cx="1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35215" name="Line 47"/>
          <p:cNvSpPr>
            <a:spLocks noChangeShapeType="1"/>
          </p:cNvSpPr>
          <p:nvPr/>
        </p:nvSpPr>
        <p:spPr bwMode="auto">
          <a:xfrm>
            <a:off x="1511299" y="4308362"/>
            <a:ext cx="3295650" cy="0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4" name="Slide Number Placeholder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C42ADD-A0C5-486E-9869-CB4FB457A930}" type="slidenum">
              <a:rPr lang="en-GB" sz="1400" b="0"/>
              <a:pPr/>
              <a:t>10</a:t>
            </a:fld>
            <a:endParaRPr lang="en-GB" sz="1400" b="0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Impedance Diagram</a:t>
            </a:r>
            <a:endParaRPr lang="en-GB" dirty="0" smtClean="0"/>
          </a:p>
        </p:txBody>
      </p:sp>
      <p:sp>
        <p:nvSpPr>
          <p:cNvPr id="35" name="Arc 35"/>
          <p:cNvSpPr>
            <a:spLocks/>
          </p:cNvSpPr>
          <p:nvPr/>
        </p:nvSpPr>
        <p:spPr bwMode="auto">
          <a:xfrm>
            <a:off x="2478995" y="2945493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" name="Arc 35"/>
          <p:cNvSpPr>
            <a:spLocks/>
          </p:cNvSpPr>
          <p:nvPr/>
        </p:nvSpPr>
        <p:spPr bwMode="auto">
          <a:xfrm>
            <a:off x="4230914" y="4859340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5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546100" y="1473200"/>
            <a:ext cx="8126413" cy="457200"/>
            <a:chOff x="344" y="3214"/>
            <a:chExt cx="5119" cy="288"/>
          </a:xfrm>
        </p:grpSpPr>
        <p:sp>
          <p:nvSpPr>
            <p:cNvPr id="12303" name="Text Box 4"/>
            <p:cNvSpPr txBox="1">
              <a:spLocks noChangeArrowheads="1"/>
            </p:cNvSpPr>
            <p:nvPr/>
          </p:nvSpPr>
          <p:spPr bwMode="auto">
            <a:xfrm>
              <a:off x="344" y="3214"/>
              <a:ext cx="5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7200" algn="l"/>
                </a:tabLs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en-GB" b="0">
                  <a:cs typeface="Times New Roman" pitchFamily="18" charset="0"/>
                </a:rPr>
                <a:t>	I is the common electrical quantity in a series circuit.</a:t>
              </a:r>
            </a:p>
          </p:txBody>
        </p:sp>
        <p:sp>
          <p:nvSpPr>
            <p:cNvPr id="12304" name="Line 5"/>
            <p:cNvSpPr>
              <a:spLocks noChangeShapeType="1"/>
            </p:cNvSpPr>
            <p:nvPr/>
          </p:nvSpPr>
          <p:spPr bwMode="auto">
            <a:xfrm>
              <a:off x="668" y="3262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291" name="Group 6"/>
          <p:cNvGrpSpPr>
            <a:grpSpLocks/>
          </p:cNvGrpSpPr>
          <p:nvPr/>
        </p:nvGrpSpPr>
        <p:grpSpPr bwMode="auto">
          <a:xfrm>
            <a:off x="1003300" y="2363788"/>
            <a:ext cx="4248150" cy="457200"/>
            <a:chOff x="596" y="3694"/>
            <a:chExt cx="2676" cy="288"/>
          </a:xfrm>
        </p:grpSpPr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596" y="3694"/>
              <a:ext cx="2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 chosen as reference phasor</a:t>
              </a:r>
            </a:p>
          </p:txBody>
        </p:sp>
        <p:sp>
          <p:nvSpPr>
            <p:cNvPr id="12302" name="Line 8"/>
            <p:cNvSpPr>
              <a:spLocks noChangeShapeType="1"/>
            </p:cNvSpPr>
            <p:nvPr/>
          </p:nvSpPr>
          <p:spPr bwMode="auto">
            <a:xfrm rot="5254693" flipV="1">
              <a:off x="691" y="3673"/>
              <a:ext cx="1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117475" y="3632200"/>
            <a:ext cx="377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536575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GB" b="0">
                <a:cs typeface="Times New Roman" pitchFamily="18" charset="0"/>
              </a:rPr>
              <a:t> 	Supply voltage:</a:t>
            </a:r>
            <a:endParaRPr lang="en-GB" b="0" baseline="30000">
              <a:cs typeface="Times New Roman" pitchFamily="18" charset="0"/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4191000" y="3544888"/>
          <a:ext cx="20367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3" imgW="825500" imgH="254000" progId="Equation.3">
                  <p:embed/>
                </p:oleObj>
              </mc:Choice>
              <mc:Fallback>
                <p:oleObj name="Equation" r:id="rId3" imgW="8255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44888"/>
                        <a:ext cx="2036763" cy="6270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1525" y="4659313"/>
            <a:ext cx="5232400" cy="563562"/>
            <a:chOff x="486" y="2935"/>
            <a:chExt cx="3296" cy="355"/>
          </a:xfrm>
        </p:grpSpPr>
        <p:sp>
          <p:nvSpPr>
            <p:cNvPr id="12298" name="Text Box 12"/>
            <p:cNvSpPr txBox="1">
              <a:spLocks noChangeArrowheads="1"/>
            </p:cNvSpPr>
            <p:nvPr/>
          </p:nvSpPr>
          <p:spPr bwMode="auto">
            <a:xfrm>
              <a:off x="486" y="3002"/>
              <a:ext cx="3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>
                  <a:cs typeface="Times New Roman" pitchFamily="18" charset="0"/>
                  <a:sym typeface="Symbol" pitchFamily="18" charset="2"/>
                </a:rPr>
                <a:t></a:t>
              </a:r>
              <a:r>
                <a:rPr lang="en-GB" b="0">
                  <a:cs typeface="Times New Roman" pitchFamily="18" charset="0"/>
                  <a:sym typeface="Symbol" pitchFamily="18" charset="2"/>
                </a:rPr>
                <a:t>  is the phase between           and  </a:t>
              </a:r>
            </a:p>
          </p:txBody>
        </p:sp>
        <p:graphicFrame>
          <p:nvGraphicFramePr>
            <p:cNvPr id="12299" name="Object 13"/>
            <p:cNvGraphicFramePr>
              <a:graphicFrameLocks noChangeAspect="1"/>
            </p:cNvGraphicFramePr>
            <p:nvPr/>
          </p:nvGraphicFramePr>
          <p:xfrm>
            <a:off x="3469" y="2971"/>
            <a:ext cx="31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Equation" r:id="rId5" imgW="418918" imgH="406224" progId="Equation.3">
                    <p:embed/>
                  </p:oleObj>
                </mc:Choice>
                <mc:Fallback>
                  <p:oleObj name="Equation" r:id="rId5" imgW="418918" imgH="4062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2971"/>
                          <a:ext cx="313" cy="30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4"/>
            <p:cNvGraphicFramePr>
              <a:graphicFrameLocks noChangeAspect="1"/>
            </p:cNvGraphicFramePr>
            <p:nvPr/>
          </p:nvGraphicFramePr>
          <p:xfrm>
            <a:off x="2683" y="2935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Equation" r:id="rId7" imgW="152334" imgH="228501" progId="Equation.3">
                    <p:embed/>
                  </p:oleObj>
                </mc:Choice>
                <mc:Fallback>
                  <p:oleObj name="Equation" r:id="rId7" imgW="152334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2935"/>
                          <a:ext cx="238" cy="35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5" name="Object 15"/>
          <p:cNvGraphicFramePr>
            <a:graphicFrameLocks noChangeAspect="1"/>
          </p:cNvGraphicFramePr>
          <p:nvPr/>
        </p:nvGraphicFramePr>
        <p:xfrm>
          <a:off x="5067300" y="2328863"/>
          <a:ext cx="1816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9" imgW="736600" imgH="228600" progId="Equation.3">
                  <p:embed/>
                </p:oleObj>
              </mc:Choice>
              <mc:Fallback>
                <p:oleObj name="Equation" r:id="rId9" imgW="736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328863"/>
                        <a:ext cx="1816100" cy="5635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FD8C3D-321F-4C54-9E29-1B5C1BC464AB}" type="slidenum">
              <a:rPr lang="en-GB" sz="1400" b="0"/>
              <a:pPr/>
              <a:t>11</a:t>
            </a:fld>
            <a:endParaRPr lang="en-GB" sz="1400" b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-2881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Voltages and Current in Series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76662"/>
              </p:ext>
            </p:extLst>
          </p:nvPr>
        </p:nvGraphicFramePr>
        <p:xfrm>
          <a:off x="803956" y="3679825"/>
          <a:ext cx="55229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3" imgW="2095500" imgH="228600" progId="Equation.3">
                  <p:embed/>
                </p:oleObj>
              </mc:Choice>
              <mc:Fallback>
                <p:oleObj name="Equation" r:id="rId3" imgW="2095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56" y="3679825"/>
                        <a:ext cx="5522912" cy="5921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9927"/>
              </p:ext>
            </p:extLst>
          </p:nvPr>
        </p:nvGraphicFramePr>
        <p:xfrm>
          <a:off x="819604" y="2964317"/>
          <a:ext cx="50371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5" imgW="1968500" imgH="228600" progId="Equation.3">
                  <p:embed/>
                </p:oleObj>
              </mc:Choice>
              <mc:Fallback>
                <p:oleObj name="Equation" r:id="rId5" imgW="196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04" y="2964317"/>
                        <a:ext cx="5037138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41371"/>
              </p:ext>
            </p:extLst>
          </p:nvPr>
        </p:nvGraphicFramePr>
        <p:xfrm>
          <a:off x="809625" y="2095274"/>
          <a:ext cx="1428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7" imgW="558558" imgH="253890" progId="Equation.3">
                  <p:embed/>
                </p:oleObj>
              </mc:Choice>
              <mc:Fallback>
                <p:oleObj name="Equation" r:id="rId7" imgW="558558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095274"/>
                        <a:ext cx="1428750" cy="650875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900113" y="5880100"/>
          <a:ext cx="3019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9" imgW="2171700" imgH="381000" progId="Equation.3">
                  <p:embed/>
                </p:oleObj>
              </mc:Choice>
              <mc:Fallback>
                <p:oleObj name="Equation" r:id="rId9" imgW="21717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80100"/>
                        <a:ext cx="3019425" cy="531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54000" y="1289050"/>
            <a:ext cx="889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i="1" dirty="0"/>
              <a:t>Ohm’s Law</a:t>
            </a:r>
            <a:r>
              <a:rPr lang="en-GB" b="0" dirty="0"/>
              <a:t> relates the voltages, current and impedances in the circuit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598488" y="5316538"/>
            <a:ext cx="789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i="1"/>
              <a:t>Kirchhoff’s Voltage Law</a:t>
            </a:r>
            <a:r>
              <a:rPr lang="en-GB" b="0"/>
              <a:t> relates the voltages in the circuit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0190"/>
              </p:ext>
            </p:extLst>
          </p:nvPr>
        </p:nvGraphicFramePr>
        <p:xfrm>
          <a:off x="787174" y="4537302"/>
          <a:ext cx="54657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11" imgW="2070100" imgH="241300" progId="Equation.3">
                  <p:embed/>
                </p:oleObj>
              </mc:Choice>
              <mc:Fallback>
                <p:oleObj name="Equation" r:id="rId11" imgW="20701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74" y="4537302"/>
                        <a:ext cx="5465762" cy="6445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E33281-6286-4A2D-8FB4-399D81833AC7}" type="slidenum">
              <a:rPr lang="en-GB" sz="1400" b="0"/>
              <a:pPr/>
              <a:t>12</a:t>
            </a:fld>
            <a:endParaRPr lang="en-GB" sz="1400" b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9071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Applying Circuit laws to Series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Text Box 8"/>
          <p:cNvSpPr txBox="1">
            <a:spLocks noChangeArrowheads="1"/>
          </p:cNvSpPr>
          <p:nvPr/>
        </p:nvSpPr>
        <p:spPr bwMode="auto">
          <a:xfrm flipV="1">
            <a:off x="1392238" y="3860119"/>
            <a:ext cx="614362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</a:t>
            </a:r>
            <a:endParaRPr lang="en-US" dirty="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717550" y="4395787"/>
            <a:ext cx="258762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267075" y="4203700"/>
            <a:ext cx="860425" cy="576262"/>
            <a:chOff x="2058" y="2043"/>
            <a:chExt cx="542" cy="363"/>
          </a:xfrm>
        </p:grpSpPr>
        <p:sp>
          <p:nvSpPr>
            <p:cNvPr id="14391" name="Line 35"/>
            <p:cNvSpPr>
              <a:spLocks noChangeShapeType="1"/>
            </p:cNvSpPr>
            <p:nvPr/>
          </p:nvSpPr>
          <p:spPr bwMode="auto">
            <a:xfrm>
              <a:off x="2108" y="2056"/>
              <a:ext cx="147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92" name="Text Box 5"/>
            <p:cNvSpPr txBox="1">
              <a:spLocks noChangeArrowheads="1"/>
            </p:cNvSpPr>
            <p:nvPr/>
          </p:nvSpPr>
          <p:spPr bwMode="auto">
            <a:xfrm>
              <a:off x="2058" y="2043"/>
              <a:ext cx="54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V</a:t>
              </a:r>
              <a:r>
                <a:rPr lang="en-US" baseline="-25000">
                  <a:solidFill>
                    <a:srgbClr val="A50021"/>
                  </a:solidFill>
                </a:rPr>
                <a:t>R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243263" y="2355850"/>
            <a:ext cx="539750" cy="522287"/>
            <a:chOff x="2043" y="879"/>
            <a:chExt cx="340" cy="329"/>
          </a:xfrm>
        </p:grpSpPr>
        <p:sp>
          <p:nvSpPr>
            <p:cNvPr id="14389" name="Line 33"/>
            <p:cNvSpPr>
              <a:spLocks noChangeShapeType="1"/>
            </p:cNvSpPr>
            <p:nvPr/>
          </p:nvSpPr>
          <p:spPr bwMode="auto">
            <a:xfrm>
              <a:off x="2080" y="932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90" name="Text Box 7"/>
            <p:cNvSpPr txBox="1">
              <a:spLocks noChangeArrowheads="1"/>
            </p:cNvSpPr>
            <p:nvPr/>
          </p:nvSpPr>
          <p:spPr bwMode="auto">
            <a:xfrm>
              <a:off x="2043" y="879"/>
              <a:ext cx="3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V</a:t>
              </a:r>
              <a:r>
                <a:rPr lang="en-US" baseline="-25000">
                  <a:solidFill>
                    <a:srgbClr val="A50021"/>
                  </a:solidFill>
                </a:rPr>
                <a:t>S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60375" y="1566862"/>
            <a:ext cx="655638" cy="2854325"/>
            <a:chOff x="290" y="178"/>
            <a:chExt cx="413" cy="1798"/>
          </a:xfrm>
        </p:grpSpPr>
        <p:sp>
          <p:nvSpPr>
            <p:cNvPr id="14386" name="Line 36"/>
            <p:cNvSpPr>
              <a:spLocks noChangeShapeType="1"/>
            </p:cNvSpPr>
            <p:nvPr/>
          </p:nvSpPr>
          <p:spPr bwMode="auto">
            <a:xfrm>
              <a:off x="342" y="203"/>
              <a:ext cx="14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7" name="Text Box 6"/>
            <p:cNvSpPr txBox="1">
              <a:spLocks noChangeArrowheads="1"/>
            </p:cNvSpPr>
            <p:nvPr/>
          </p:nvSpPr>
          <p:spPr bwMode="auto">
            <a:xfrm>
              <a:off x="290" y="178"/>
              <a:ext cx="41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accent2"/>
                  </a:solidFill>
                </a:rPr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L</a:t>
              </a:r>
            </a:p>
          </p:txBody>
        </p:sp>
        <p:sp>
          <p:nvSpPr>
            <p:cNvPr id="14388" name="Line 11"/>
            <p:cNvSpPr>
              <a:spLocks noChangeShapeType="1"/>
            </p:cNvSpPr>
            <p:nvPr/>
          </p:nvSpPr>
          <p:spPr bwMode="auto">
            <a:xfrm flipV="1">
              <a:off x="452" y="457"/>
              <a:ext cx="0" cy="151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0428" name="Line 12"/>
          <p:cNvSpPr>
            <a:spLocks noChangeShapeType="1"/>
          </p:cNvSpPr>
          <p:nvPr/>
        </p:nvSpPr>
        <p:spPr bwMode="auto">
          <a:xfrm flipV="1">
            <a:off x="717550" y="2595562"/>
            <a:ext cx="2587625" cy="18002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709613" y="4483100"/>
            <a:ext cx="560387" cy="628650"/>
            <a:chOff x="456" y="2164"/>
            <a:chExt cx="353" cy="396"/>
          </a:xfrm>
        </p:grpSpPr>
        <p:sp>
          <p:nvSpPr>
            <p:cNvPr id="14382" name="Line 10"/>
            <p:cNvSpPr>
              <a:spLocks noChangeShapeType="1"/>
            </p:cNvSpPr>
            <p:nvPr/>
          </p:nvSpPr>
          <p:spPr bwMode="auto">
            <a:xfrm flipV="1">
              <a:off x="456" y="2164"/>
              <a:ext cx="34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83" name="Group 79"/>
            <p:cNvGrpSpPr>
              <a:grpSpLocks/>
            </p:cNvGrpSpPr>
            <p:nvPr/>
          </p:nvGrpSpPr>
          <p:grpSpPr bwMode="auto">
            <a:xfrm>
              <a:off x="591" y="2233"/>
              <a:ext cx="218" cy="327"/>
              <a:chOff x="591" y="2233"/>
              <a:chExt cx="218" cy="327"/>
            </a:xfrm>
          </p:grpSpPr>
          <p:sp>
            <p:nvSpPr>
              <p:cNvPr id="14384" name="Text Box 9"/>
              <p:cNvSpPr txBox="1">
                <a:spLocks noChangeArrowheads="1"/>
              </p:cNvSpPr>
              <p:nvPr/>
            </p:nvSpPr>
            <p:spPr bwMode="auto">
              <a:xfrm flipV="1">
                <a:off x="591" y="2233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/>
                  <a:t>I</a:t>
                </a:r>
                <a:endParaRPr lang="en-US" baseline="-25000"/>
              </a:p>
            </p:txBody>
          </p:sp>
          <p:sp>
            <p:nvSpPr>
              <p:cNvPr id="14385" name="Line 34"/>
              <p:cNvSpPr>
                <a:spLocks noChangeShapeType="1"/>
              </p:cNvSpPr>
              <p:nvPr/>
            </p:nvSpPr>
            <p:spPr bwMode="auto">
              <a:xfrm>
                <a:off x="637" y="2298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47675" y="4421187"/>
            <a:ext cx="617538" cy="1150938"/>
            <a:chOff x="282" y="1976"/>
            <a:chExt cx="389" cy="725"/>
          </a:xfrm>
        </p:grpSpPr>
        <p:sp>
          <p:nvSpPr>
            <p:cNvPr id="14379" name="Line 15"/>
            <p:cNvSpPr>
              <a:spLocks noChangeShapeType="1"/>
            </p:cNvSpPr>
            <p:nvPr/>
          </p:nvSpPr>
          <p:spPr bwMode="auto">
            <a:xfrm>
              <a:off x="452" y="1976"/>
              <a:ext cx="0" cy="34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0" name="Text Box 16"/>
            <p:cNvSpPr txBox="1">
              <a:spLocks noChangeArrowheads="1"/>
            </p:cNvSpPr>
            <p:nvPr/>
          </p:nvSpPr>
          <p:spPr bwMode="auto">
            <a:xfrm>
              <a:off x="282" y="2334"/>
              <a:ext cx="38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6600"/>
                  </a:solidFill>
                </a:rPr>
                <a:t>V</a:t>
              </a:r>
              <a:r>
                <a:rPr lang="en-US" baseline="-25000">
                  <a:solidFill>
                    <a:srgbClr val="006600"/>
                  </a:solidFill>
                </a:rPr>
                <a:t>C</a:t>
              </a:r>
            </a:p>
          </p:txBody>
        </p:sp>
        <p:sp>
          <p:nvSpPr>
            <p:cNvPr id="14381" name="Line 37"/>
            <p:cNvSpPr>
              <a:spLocks noChangeShapeType="1"/>
            </p:cNvSpPr>
            <p:nvPr/>
          </p:nvSpPr>
          <p:spPr bwMode="auto">
            <a:xfrm>
              <a:off x="344" y="2379"/>
              <a:ext cx="147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393700" y="5459797"/>
            <a:ext cx="7610475" cy="1336975"/>
            <a:chOff x="388" y="3037"/>
            <a:chExt cx="4794" cy="920"/>
          </a:xfrm>
        </p:grpSpPr>
        <p:graphicFrame>
          <p:nvGraphicFramePr>
            <p:cNvPr id="14374" name="Object 61"/>
            <p:cNvGraphicFramePr>
              <a:graphicFrameLocks noChangeAspect="1"/>
            </p:cNvGraphicFramePr>
            <p:nvPr/>
          </p:nvGraphicFramePr>
          <p:xfrm>
            <a:off x="388" y="3410"/>
            <a:ext cx="479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3" name="Equation" r:id="rId3" imgW="3403600" imgH="431800" progId="Equation.3">
                    <p:embed/>
                  </p:oleObj>
                </mc:Choice>
                <mc:Fallback>
                  <p:oleObj name="Equation" r:id="rId3" imgW="3403600" imgH="4318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3410"/>
                          <a:ext cx="4794" cy="54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5" name="Group 82"/>
            <p:cNvGrpSpPr>
              <a:grpSpLocks/>
            </p:cNvGrpSpPr>
            <p:nvPr/>
          </p:nvGrpSpPr>
          <p:grpSpPr bwMode="auto">
            <a:xfrm>
              <a:off x="745" y="3037"/>
              <a:ext cx="3277" cy="288"/>
              <a:chOff x="745" y="3037"/>
              <a:chExt cx="3277" cy="288"/>
            </a:xfrm>
          </p:grpSpPr>
          <p:sp>
            <p:nvSpPr>
              <p:cNvPr id="14376" name="Rectangle 63"/>
              <p:cNvSpPr>
                <a:spLocks noChangeArrowheads="1"/>
              </p:cNvSpPr>
              <p:nvPr/>
            </p:nvSpPr>
            <p:spPr bwMode="auto">
              <a:xfrm>
                <a:off x="745" y="3037"/>
                <a:ext cx="32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GB" b="0" dirty="0" smtClean="0">
                    <a:cs typeface="Times New Roman" pitchFamily="18" charset="0"/>
                  </a:rPr>
                  <a:t>V</a:t>
                </a:r>
                <a:r>
                  <a:rPr lang="en-GB" b="0" baseline="-25000" dirty="0" smtClean="0">
                    <a:cs typeface="Times New Roman" pitchFamily="18" charset="0"/>
                  </a:rPr>
                  <a:t>S</a:t>
                </a:r>
                <a:r>
                  <a:rPr lang="en-GB" b="0" dirty="0" smtClean="0">
                    <a:cs typeface="Times New Roman" pitchFamily="18" charset="0"/>
                  </a:rPr>
                  <a:t> </a:t>
                </a:r>
                <a:r>
                  <a:rPr lang="en-GB" b="0" dirty="0">
                    <a:cs typeface="Times New Roman" pitchFamily="18" charset="0"/>
                  </a:rPr>
                  <a:t>leads I by </a:t>
                </a:r>
                <a:r>
                  <a:rPr lang="en-GB" b="0" dirty="0">
                    <a:cs typeface="Times New Roman" pitchFamily="18" charset="0"/>
                    <a:sym typeface="Symbol" pitchFamily="18" charset="2"/>
                  </a:rPr>
                  <a:t></a:t>
                </a:r>
                <a:r>
                  <a:rPr lang="en-GB" b="0" dirty="0">
                    <a:cs typeface="Times New Roman" pitchFamily="18" charset="0"/>
                  </a:rPr>
                  <a:t> where </a:t>
                </a:r>
                <a:endParaRPr lang="en-GB" b="0" dirty="0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377" name="Line 64"/>
              <p:cNvSpPr>
                <a:spLocks noChangeShapeType="1"/>
              </p:cNvSpPr>
              <p:nvPr/>
            </p:nvSpPr>
            <p:spPr bwMode="auto">
              <a:xfrm>
                <a:off x="841" y="3037"/>
                <a:ext cx="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78" name="Line 65"/>
              <p:cNvSpPr>
                <a:spLocks noChangeShapeType="1"/>
              </p:cNvSpPr>
              <p:nvPr/>
            </p:nvSpPr>
            <p:spPr bwMode="auto">
              <a:xfrm flipV="1">
                <a:off x="1512" y="3037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4347" name="Text Box 66"/>
          <p:cNvSpPr txBox="1">
            <a:spLocks noChangeArrowheads="1"/>
          </p:cNvSpPr>
          <p:nvPr/>
        </p:nvSpPr>
        <p:spPr bwMode="auto">
          <a:xfrm>
            <a:off x="1604056" y="1307305"/>
            <a:ext cx="344895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 dirty="0" smtClean="0">
                <a:solidFill>
                  <a:srgbClr val="FF0000"/>
                </a:solidFill>
              </a:rPr>
              <a:t>(</a:t>
            </a:r>
            <a:r>
              <a:rPr lang="en-GB" sz="2800" dirty="0">
                <a:solidFill>
                  <a:srgbClr val="FF0000"/>
                </a:solidFill>
              </a:rPr>
              <a:t>For case of V</a:t>
            </a:r>
            <a:r>
              <a:rPr lang="en-GB" sz="2800" baseline="-25000" dirty="0">
                <a:solidFill>
                  <a:srgbClr val="FF0000"/>
                </a:solidFill>
              </a:rPr>
              <a:t>L</a:t>
            </a:r>
            <a:r>
              <a:rPr lang="en-GB" sz="2800" dirty="0">
                <a:solidFill>
                  <a:srgbClr val="FF0000"/>
                </a:solidFill>
              </a:rPr>
              <a:t> &gt; V</a:t>
            </a:r>
            <a:r>
              <a:rPr lang="en-GB" sz="2800" baseline="-25000" dirty="0">
                <a:solidFill>
                  <a:srgbClr val="FF0000"/>
                </a:solidFill>
              </a:rPr>
              <a:t>C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803275" y="2601912"/>
            <a:ext cx="0" cy="1800225"/>
          </a:xfrm>
          <a:prstGeom prst="line">
            <a:avLst/>
          </a:prstGeom>
          <a:noFill/>
          <a:ln w="5715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>
            <a:off x="914400" y="2636837"/>
            <a:ext cx="2152650" cy="0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50" name="Slide Number Placeholder 5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EC8902-3045-4E94-9CB3-BDACE02DEA8D}" type="slidenum">
              <a:rPr lang="en-GB" sz="1400" b="0"/>
              <a:pPr/>
              <a:t>13</a:t>
            </a:fld>
            <a:endParaRPr lang="en-GB" sz="1400" b="0"/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903288" y="2838450"/>
            <a:ext cx="1144587" cy="457200"/>
            <a:chOff x="903288" y="1878013"/>
            <a:chExt cx="1144587" cy="457200"/>
          </a:xfrm>
        </p:grpSpPr>
        <p:grpSp>
          <p:nvGrpSpPr>
            <p:cNvPr id="14370" name="Group 71"/>
            <p:cNvGrpSpPr>
              <a:grpSpLocks/>
            </p:cNvGrpSpPr>
            <p:nvPr/>
          </p:nvGrpSpPr>
          <p:grpSpPr bwMode="auto">
            <a:xfrm>
              <a:off x="903288" y="1878013"/>
              <a:ext cx="1144587" cy="457200"/>
              <a:chOff x="4944" y="1310"/>
              <a:chExt cx="721" cy="288"/>
            </a:xfrm>
          </p:grpSpPr>
          <p:sp>
            <p:nvSpPr>
              <p:cNvPr id="14372" name="Text Box 72"/>
              <p:cNvSpPr txBox="1">
                <a:spLocks noChangeArrowheads="1"/>
              </p:cNvSpPr>
              <p:nvPr/>
            </p:nvSpPr>
            <p:spPr bwMode="auto">
              <a:xfrm>
                <a:off x="4944" y="1310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>
                    <a:solidFill>
                      <a:srgbClr val="663300"/>
                    </a:solidFill>
                  </a:rPr>
                  <a:t>V</a:t>
                </a:r>
                <a:r>
                  <a:rPr lang="en-GB" baseline="-25000">
                    <a:solidFill>
                      <a:srgbClr val="663300"/>
                    </a:solidFill>
                  </a:rPr>
                  <a:t>L</a:t>
                </a:r>
                <a:r>
                  <a:rPr lang="en-GB">
                    <a:solidFill>
                      <a:srgbClr val="663300"/>
                    </a:solidFill>
                  </a:rPr>
                  <a:t>-V</a:t>
                </a:r>
                <a:r>
                  <a:rPr lang="en-GB" baseline="-25000">
                    <a:solidFill>
                      <a:srgbClr val="663300"/>
                    </a:solidFill>
                  </a:rPr>
                  <a:t>C</a:t>
                </a:r>
              </a:p>
            </p:txBody>
          </p:sp>
          <p:sp>
            <p:nvSpPr>
              <p:cNvPr id="14373" name="Line 73"/>
              <p:cNvSpPr>
                <a:spLocks noChangeShapeType="1"/>
              </p:cNvSpPr>
              <p:nvPr/>
            </p:nvSpPr>
            <p:spPr bwMode="auto">
              <a:xfrm flipV="1">
                <a:off x="4970" y="1352"/>
                <a:ext cx="200" cy="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71" name="Line 73"/>
            <p:cNvSpPr>
              <a:spLocks noChangeShapeType="1"/>
            </p:cNvSpPr>
            <p:nvPr/>
          </p:nvSpPr>
          <p:spPr bwMode="auto">
            <a:xfrm flipV="1">
              <a:off x="1430338" y="1938338"/>
              <a:ext cx="319087" cy="158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198938" y="2502806"/>
            <a:ext cx="4849812" cy="2403475"/>
            <a:chOff x="4294188" y="1481138"/>
            <a:chExt cx="4849812" cy="2403475"/>
          </a:xfrm>
        </p:grpSpPr>
        <p:grpSp>
          <p:nvGrpSpPr>
            <p:cNvPr id="14353" name="Group 74"/>
            <p:cNvGrpSpPr>
              <a:grpSpLocks/>
            </p:cNvGrpSpPr>
            <p:nvPr/>
          </p:nvGrpSpPr>
          <p:grpSpPr bwMode="auto">
            <a:xfrm>
              <a:off x="4294188" y="1481138"/>
              <a:ext cx="4849812" cy="2403475"/>
              <a:chOff x="2610" y="837"/>
              <a:chExt cx="3055" cy="1514"/>
            </a:xfrm>
          </p:grpSpPr>
          <p:sp>
            <p:nvSpPr>
              <p:cNvPr id="14355" name="Text Box 30"/>
              <p:cNvSpPr txBox="1">
                <a:spLocks noChangeArrowheads="1"/>
              </p:cNvSpPr>
              <p:nvPr/>
            </p:nvSpPr>
            <p:spPr bwMode="auto">
              <a:xfrm>
                <a:off x="2610" y="1223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i="1" u="sng"/>
                  <a:t>OR</a:t>
                </a:r>
              </a:p>
            </p:txBody>
          </p:sp>
          <p:sp>
            <p:nvSpPr>
              <p:cNvPr id="14356" name="Text Box 26"/>
              <p:cNvSpPr txBox="1">
                <a:spLocks noChangeArrowheads="1"/>
              </p:cNvSpPr>
              <p:nvPr/>
            </p:nvSpPr>
            <p:spPr bwMode="auto">
              <a:xfrm rot="-2080954">
                <a:off x="3989" y="963"/>
                <a:ext cx="44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A50021"/>
                    </a:solidFill>
                  </a:rPr>
                  <a:t>V</a:t>
                </a:r>
                <a:r>
                  <a:rPr lang="en-US" baseline="-25000">
                    <a:solidFill>
                      <a:srgbClr val="A50021"/>
                    </a:solidFill>
                  </a:rPr>
                  <a:t>S</a:t>
                </a:r>
              </a:p>
            </p:txBody>
          </p:sp>
          <p:sp>
            <p:nvSpPr>
              <p:cNvPr id="14357" name="Line 19"/>
              <p:cNvSpPr>
                <a:spLocks noChangeShapeType="1"/>
              </p:cNvSpPr>
              <p:nvPr/>
            </p:nvSpPr>
            <p:spPr bwMode="auto">
              <a:xfrm>
                <a:off x="3227" y="1971"/>
                <a:ext cx="1630" cy="0"/>
              </a:xfrm>
              <a:prstGeom prst="line">
                <a:avLst/>
              </a:prstGeom>
              <a:noFill/>
              <a:ln w="57150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8" name="Line 20"/>
              <p:cNvSpPr>
                <a:spLocks noChangeShapeType="1"/>
              </p:cNvSpPr>
              <p:nvPr/>
            </p:nvSpPr>
            <p:spPr bwMode="auto">
              <a:xfrm flipV="1">
                <a:off x="3227" y="837"/>
                <a:ext cx="1630" cy="113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9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3619" y="1639"/>
                <a:ext cx="38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dirty="0">
                    <a:sym typeface="Symbol" pitchFamily="18" charset="2"/>
                  </a:rPr>
                  <a:t></a:t>
                </a:r>
                <a:endParaRPr lang="en-US" dirty="0"/>
              </a:p>
            </p:txBody>
          </p:sp>
          <p:sp>
            <p:nvSpPr>
              <p:cNvPr id="14360" name="Line 22"/>
              <p:cNvSpPr>
                <a:spLocks noChangeShapeType="1"/>
              </p:cNvSpPr>
              <p:nvPr/>
            </p:nvSpPr>
            <p:spPr bwMode="auto">
              <a:xfrm flipV="1">
                <a:off x="4845" y="849"/>
                <a:ext cx="0" cy="1134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1" name="Line 23"/>
              <p:cNvSpPr>
                <a:spLocks noChangeShapeType="1"/>
              </p:cNvSpPr>
              <p:nvPr/>
            </p:nvSpPr>
            <p:spPr bwMode="auto">
              <a:xfrm flipV="1">
                <a:off x="3218" y="1975"/>
                <a:ext cx="34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2" name="Text Box 24"/>
              <p:cNvSpPr txBox="1">
                <a:spLocks noChangeArrowheads="1"/>
              </p:cNvSpPr>
              <p:nvPr/>
            </p:nvSpPr>
            <p:spPr bwMode="auto">
              <a:xfrm flipV="1">
                <a:off x="3148" y="2024"/>
                <a:ext cx="30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/>
                  <a:t>I</a:t>
                </a:r>
                <a:endParaRPr lang="en-US" baseline="-25000"/>
              </a:p>
            </p:txBody>
          </p:sp>
          <p:sp>
            <p:nvSpPr>
              <p:cNvPr id="14363" name="Text Box 25"/>
              <p:cNvSpPr txBox="1">
                <a:spLocks noChangeArrowheads="1"/>
              </p:cNvSpPr>
              <p:nvPr/>
            </p:nvSpPr>
            <p:spPr bwMode="auto">
              <a:xfrm>
                <a:off x="4007" y="1971"/>
                <a:ext cx="54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A50021"/>
                    </a:solidFill>
                  </a:rPr>
                  <a:t>V</a:t>
                </a:r>
                <a:r>
                  <a:rPr lang="en-US" baseline="-25000">
                    <a:solidFill>
                      <a:srgbClr val="A50021"/>
                    </a:solidFill>
                  </a:rPr>
                  <a:t>R</a:t>
                </a:r>
              </a:p>
            </p:txBody>
          </p:sp>
          <p:sp>
            <p:nvSpPr>
              <p:cNvPr id="14364" name="Line 38"/>
              <p:cNvSpPr>
                <a:spLocks noChangeShapeType="1"/>
              </p:cNvSpPr>
              <p:nvPr/>
            </p:nvSpPr>
            <p:spPr bwMode="auto">
              <a:xfrm rot="-1843359">
                <a:off x="4004" y="1092"/>
                <a:ext cx="14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4365" name="Group 70"/>
              <p:cNvGrpSpPr>
                <a:grpSpLocks/>
              </p:cNvGrpSpPr>
              <p:nvPr/>
            </p:nvGrpSpPr>
            <p:grpSpPr bwMode="auto">
              <a:xfrm>
                <a:off x="4943" y="1310"/>
                <a:ext cx="722" cy="288"/>
                <a:chOff x="4943" y="1310"/>
                <a:chExt cx="722" cy="288"/>
              </a:xfrm>
            </p:grpSpPr>
            <p:sp>
              <p:nvSpPr>
                <p:cNvPr id="143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944" y="1310"/>
                  <a:ext cx="7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>
                      <a:solidFill>
                        <a:srgbClr val="663300"/>
                      </a:solidFill>
                    </a:rPr>
                    <a:t>V</a:t>
                  </a:r>
                  <a:r>
                    <a:rPr lang="en-GB" baseline="-25000">
                      <a:solidFill>
                        <a:srgbClr val="663300"/>
                      </a:solidFill>
                    </a:rPr>
                    <a:t>L</a:t>
                  </a:r>
                  <a:r>
                    <a:rPr lang="en-GB">
                      <a:solidFill>
                        <a:srgbClr val="663300"/>
                      </a:solidFill>
                    </a:rPr>
                    <a:t>-V</a:t>
                  </a:r>
                  <a:r>
                    <a:rPr lang="en-GB" baseline="-25000">
                      <a:solidFill>
                        <a:srgbClr val="663300"/>
                      </a:solidFill>
                    </a:rPr>
                    <a:t>C</a:t>
                  </a:r>
                </a:p>
              </p:txBody>
            </p:sp>
            <p:sp>
              <p:nvSpPr>
                <p:cNvPr id="14369" name="Line 39"/>
                <p:cNvSpPr>
                  <a:spLocks noChangeShapeType="1"/>
                </p:cNvSpPr>
                <p:nvPr/>
              </p:nvSpPr>
              <p:spPr bwMode="auto">
                <a:xfrm>
                  <a:off x="4943" y="1349"/>
                  <a:ext cx="237" cy="0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366" name="Line 40"/>
              <p:cNvSpPr>
                <a:spLocks noChangeShapeType="1"/>
              </p:cNvSpPr>
              <p:nvPr/>
            </p:nvSpPr>
            <p:spPr bwMode="auto">
              <a:xfrm>
                <a:off x="4073" y="2024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7" name="Line 42"/>
              <p:cNvSpPr>
                <a:spLocks noChangeShapeType="1"/>
              </p:cNvSpPr>
              <p:nvPr/>
            </p:nvSpPr>
            <p:spPr bwMode="auto">
              <a:xfrm>
                <a:off x="3290" y="2096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54" name="Line 39"/>
            <p:cNvSpPr>
              <a:spLocks noChangeShapeType="1"/>
            </p:cNvSpPr>
            <p:nvPr/>
          </p:nvSpPr>
          <p:spPr bwMode="auto">
            <a:xfrm flipV="1">
              <a:off x="8526463" y="2271713"/>
              <a:ext cx="334962" cy="793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-18936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Phasor</a:t>
            </a:r>
            <a:r>
              <a:rPr lang="en-US" dirty="0" smtClean="0"/>
              <a:t> Diagram</a:t>
            </a:r>
            <a:endParaRPr lang="en-GB" dirty="0" smtClean="0"/>
          </a:p>
        </p:txBody>
      </p:sp>
      <p:sp>
        <p:nvSpPr>
          <p:cNvPr id="58" name="Arc 35"/>
          <p:cNvSpPr>
            <a:spLocks/>
          </p:cNvSpPr>
          <p:nvPr/>
        </p:nvSpPr>
        <p:spPr bwMode="auto">
          <a:xfrm>
            <a:off x="1378744" y="3982356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9" name="Arc 35"/>
          <p:cNvSpPr>
            <a:spLocks/>
          </p:cNvSpPr>
          <p:nvPr/>
        </p:nvSpPr>
        <p:spPr bwMode="auto">
          <a:xfrm>
            <a:off x="5830888" y="3901619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0" grpId="0" animBg="1"/>
      <p:bldP spid="60428" grpId="0" animBg="1"/>
      <p:bldP spid="60485" grpId="0" animBg="1"/>
      <p:bldP spid="60493" grpId="0" animBg="1"/>
      <p:bldP spid="58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66738" y="1628775"/>
            <a:ext cx="83581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3538" indent="-363538" eaLnBrk="1" hangingPunct="1">
              <a:spcBef>
                <a:spcPct val="0"/>
              </a:spcBef>
            </a:pPr>
            <a:r>
              <a:rPr lang="en-GB" sz="2800" b="0" i="1" dirty="0">
                <a:cs typeface="Times New Roman" pitchFamily="18" charset="0"/>
              </a:rPr>
              <a:t>1.  Impedance diagram and </a:t>
            </a:r>
            <a:r>
              <a:rPr lang="en-GB" sz="2800" b="0" i="1" dirty="0" err="1">
                <a:cs typeface="Times New Roman" pitchFamily="18" charset="0"/>
              </a:rPr>
              <a:t>phasor</a:t>
            </a:r>
            <a:r>
              <a:rPr lang="en-GB" sz="2800" b="0" i="1" dirty="0">
                <a:cs typeface="Times New Roman" pitchFamily="18" charset="0"/>
              </a:rPr>
              <a:t> diagram are similar and  are related by I </a:t>
            </a:r>
            <a:r>
              <a:rPr lang="en-US" sz="2800" b="0" i="1" dirty="0">
                <a:cs typeface="Times New Roman" pitchFamily="18" charset="0"/>
              </a:rPr>
              <a:t> since </a:t>
            </a:r>
            <a:r>
              <a:rPr lang="en-US" sz="2800" b="0" i="1" dirty="0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b="0" i="1" dirty="0">
                <a:solidFill>
                  <a:srgbClr val="FF3300"/>
                </a:solidFill>
              </a:rPr>
              <a:t>he impedance diagram when multiplied with the circuit current becomes the </a:t>
            </a:r>
            <a:r>
              <a:rPr lang="en-GB" sz="2800" b="0" i="1" dirty="0" err="1">
                <a:solidFill>
                  <a:srgbClr val="FF3300"/>
                </a:solidFill>
              </a:rPr>
              <a:t>phasor</a:t>
            </a:r>
            <a:r>
              <a:rPr lang="en-GB" sz="2800" b="0" i="1" dirty="0">
                <a:solidFill>
                  <a:srgbClr val="FF3300"/>
                </a:solidFill>
              </a:rPr>
              <a:t> diagram.</a:t>
            </a:r>
            <a:r>
              <a:rPr lang="en-GB" sz="2800" b="0" dirty="0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012825" y="5154613"/>
          <a:ext cx="2422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926698" imgH="253890" progId="Equation.3">
                  <p:embed/>
                </p:oleObj>
              </mc:Choice>
              <mc:Fallback>
                <p:oleObj name="Equation" r:id="rId3" imgW="92669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154613"/>
                        <a:ext cx="24225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76250" y="4003675"/>
            <a:ext cx="7815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3538" indent="-363538" eaLnBrk="1" hangingPunct="1">
              <a:spcBef>
                <a:spcPct val="0"/>
              </a:spcBef>
            </a:pPr>
            <a:r>
              <a:rPr lang="en-GB" b="0" i="1"/>
              <a:t>2.  </a:t>
            </a:r>
            <a:r>
              <a:rPr lang="en-GB" sz="2800" b="0" i="1"/>
              <a:t>The </a:t>
            </a:r>
            <a:r>
              <a:rPr lang="en-GB" sz="2800" b="0" i="1">
                <a:solidFill>
                  <a:srgbClr val="FF3300"/>
                </a:solidFill>
              </a:rPr>
              <a:t>phase of the circuit impedance</a:t>
            </a:r>
            <a:r>
              <a:rPr lang="en-GB" sz="2800" b="0" i="1"/>
              <a:t> and </a:t>
            </a:r>
            <a:r>
              <a:rPr lang="en-GB" sz="2800" b="0" i="1">
                <a:solidFill>
                  <a:schemeClr val="accent2"/>
                </a:solidFill>
              </a:rPr>
              <a:t>the phase of the applied voltage</a:t>
            </a:r>
            <a:r>
              <a:rPr lang="en-GB" sz="2800" b="0" i="1"/>
              <a:t> is the same: </a:t>
            </a:r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391521-31C2-405B-AA83-2817417B512C}" type="slidenum">
              <a:rPr lang="en-GB" sz="1400" b="0"/>
              <a:pPr/>
              <a:t>14</a:t>
            </a:fld>
            <a:endParaRPr lang="en-GB" sz="14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Relationship Between Impedance Diagram and </a:t>
            </a:r>
            <a:r>
              <a:rPr lang="en-US" dirty="0" err="1" smtClean="0"/>
              <a:t>Phasor</a:t>
            </a:r>
            <a:r>
              <a:rPr lang="en-US" dirty="0" smtClean="0"/>
              <a:t> Diagram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31800" y="1789113"/>
            <a:ext cx="397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b="0">
                <a:cs typeface="Times New Roman" pitchFamily="18" charset="0"/>
              </a:rPr>
              <a:t>1.</a:t>
            </a:r>
            <a:r>
              <a:rPr lang="en-US" b="0">
                <a:cs typeface="Times New Roman" pitchFamily="18" charset="0"/>
              </a:rPr>
              <a:t> </a:t>
            </a:r>
            <a:r>
              <a:rPr lang="en-GB" b="0">
                <a:cs typeface="Times New Roman" pitchFamily="18" charset="0"/>
              </a:rPr>
              <a:t>Calculate circuit impedance:</a:t>
            </a:r>
            <a:endParaRPr lang="en-GB" b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31800" y="2855913"/>
            <a:ext cx="397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b="0">
                <a:cs typeface="Times New Roman" pitchFamily="18" charset="0"/>
              </a:rPr>
              <a:t>2.</a:t>
            </a:r>
            <a:r>
              <a:rPr lang="en-US" b="0">
                <a:cs typeface="Times New Roman" pitchFamily="18" charset="0"/>
              </a:rPr>
              <a:t> </a:t>
            </a:r>
            <a:r>
              <a:rPr lang="en-GB" b="0">
                <a:cs typeface="Times New Roman" pitchFamily="18" charset="0"/>
              </a:rPr>
              <a:t>Calculate the circuit current: </a:t>
            </a:r>
            <a:r>
              <a:rPr lang="en-GB" b="0"/>
              <a:t> 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431800" y="3949700"/>
            <a:ext cx="184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0"/>
              </a:spcBef>
              <a:tabLst>
                <a:tab pos="0" algn="l"/>
              </a:tabLst>
            </a:pPr>
            <a:r>
              <a:rPr lang="en-US" b="0">
                <a:cs typeface="Times New Roman" pitchFamily="18" charset="0"/>
              </a:rPr>
              <a:t>3. </a:t>
            </a:r>
            <a:r>
              <a:rPr lang="en-GB" b="0">
                <a:cs typeface="Times New Roman" pitchFamily="18" charset="0"/>
              </a:rPr>
              <a:t>Calculate:</a:t>
            </a:r>
            <a:endParaRPr lang="en-GB" b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31800" y="5160963"/>
            <a:ext cx="864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b="0">
                <a:cs typeface="Times New Roman" pitchFamily="18" charset="0"/>
              </a:rPr>
              <a:t>4.</a:t>
            </a:r>
            <a:r>
              <a:rPr lang="en-US" b="0">
                <a:cs typeface="Times New Roman" pitchFamily="18" charset="0"/>
              </a:rPr>
              <a:t> </a:t>
            </a:r>
            <a:r>
              <a:rPr lang="en-GB" b="0">
                <a:cs typeface="Times New Roman" pitchFamily="18" charset="0"/>
              </a:rPr>
              <a:t>Draw phasor and impedance diagrams if </a:t>
            </a:r>
            <a:r>
              <a:rPr lang="en-GB" b="0" i="1">
                <a:cs typeface="Times New Roman" pitchFamily="18" charset="0"/>
              </a:rPr>
              <a:t>necessary</a:t>
            </a:r>
            <a:r>
              <a:rPr lang="en-GB" b="0"/>
              <a:t> </a:t>
            </a:r>
          </a:p>
        </p:txBody>
      </p:sp>
      <p:graphicFrame>
        <p:nvGraphicFramePr>
          <p:cNvPr id="16391" name="Object 14"/>
          <p:cNvGraphicFramePr>
            <a:graphicFrameLocks noChangeAspect="1"/>
          </p:cNvGraphicFramePr>
          <p:nvPr/>
        </p:nvGraphicFramePr>
        <p:xfrm>
          <a:off x="4498975" y="1814513"/>
          <a:ext cx="26114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814513"/>
                        <a:ext cx="26114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5"/>
          <p:cNvGraphicFramePr>
            <a:graphicFrameLocks noChangeAspect="1"/>
          </p:cNvGraphicFramePr>
          <p:nvPr/>
        </p:nvGraphicFramePr>
        <p:xfrm>
          <a:off x="4857750" y="2771775"/>
          <a:ext cx="10112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5" imgW="825500" imgH="749300" progId="Equation.3">
                  <p:embed/>
                </p:oleObj>
              </mc:Choice>
              <mc:Fallback>
                <p:oleObj name="Equation" r:id="rId5" imgW="825500" imgH="749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771775"/>
                        <a:ext cx="10112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8171"/>
              </p:ext>
            </p:extLst>
          </p:nvPr>
        </p:nvGraphicFramePr>
        <p:xfrm>
          <a:off x="986517" y="4572000"/>
          <a:ext cx="6589939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7" imgW="3238200" imgH="241200" progId="Equation.3">
                  <p:embed/>
                </p:oleObj>
              </mc:Choice>
              <mc:Fallback>
                <p:oleObj name="Equation" r:id="rId7" imgW="32382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517" y="4572000"/>
                        <a:ext cx="6589939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C75F35-450C-4C26-8E86-029411B9C8E5}" type="slidenum">
              <a:rPr lang="en-GB" sz="1400" b="0"/>
              <a:pPr/>
              <a:t>15</a:t>
            </a:fld>
            <a:endParaRPr lang="en-GB" sz="1400" b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Procedure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74688" y="319088"/>
            <a:ext cx="2987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>
                <a:solidFill>
                  <a:srgbClr val="0066FF"/>
                </a:solidFill>
              </a:rPr>
              <a:t>Example 17-1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558800" y="2363788"/>
            <a:ext cx="82169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23900" indent="-723900">
              <a:spcBef>
                <a:spcPct val="0"/>
              </a:spcBef>
              <a:buFontTx/>
              <a:buAutoNum type="alphaLcParenBoth"/>
              <a:tabLst>
                <a:tab pos="723900" algn="l"/>
              </a:tabLst>
            </a:pPr>
            <a:r>
              <a:rPr lang="en-GB" sz="2800" b="0">
                <a:sym typeface="Symbol" pitchFamily="18" charset="2"/>
              </a:rPr>
              <a:t>Calculate total circuit impedance, current and the voltage drops across the resistor, inductor and capacitor. </a:t>
            </a:r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endParaRPr lang="en-GB" sz="1600" b="0">
              <a:sym typeface="Symbol" pitchFamily="18" charset="2"/>
            </a:endParaRPr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r>
              <a:rPr lang="en-GB" sz="2800" b="0">
                <a:sym typeface="Symbol" pitchFamily="18" charset="2"/>
              </a:rPr>
              <a:t>(b)</a:t>
            </a:r>
            <a:r>
              <a:rPr lang="en-GB" b="0">
                <a:sym typeface="Symbol" pitchFamily="18" charset="2"/>
              </a:rPr>
              <a:t> 	</a:t>
            </a:r>
            <a:r>
              <a:rPr lang="en-GB" sz="2800" b="0">
                <a:sym typeface="Symbol" pitchFamily="18" charset="2"/>
              </a:rPr>
              <a:t>Draw the impedance diagram.</a:t>
            </a:r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endParaRPr lang="en-GB" sz="1600" b="0"/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r>
              <a:rPr lang="en-GB" sz="2800" b="0"/>
              <a:t>(c)	Draw the phasor diagram.</a:t>
            </a:r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endParaRPr lang="en-GB" sz="1600" b="0"/>
          </a:p>
          <a:p>
            <a:pPr marL="723900" indent="-723900">
              <a:spcBef>
                <a:spcPct val="0"/>
              </a:spcBef>
              <a:tabLst>
                <a:tab pos="723900" algn="l"/>
              </a:tabLst>
            </a:pPr>
            <a:r>
              <a:rPr lang="en-GB" sz="2800" b="0"/>
              <a:t>(d)	Write the time domain sinusoidal expression of the source voltage and the circuit current.</a:t>
            </a: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601663" y="922338"/>
            <a:ext cx="8216900" cy="1416050"/>
            <a:chOff x="379" y="581"/>
            <a:chExt cx="5176" cy="892"/>
          </a:xfrm>
        </p:grpSpPr>
        <p:sp>
          <p:nvSpPr>
            <p:cNvPr id="17414" name="Text Box 3"/>
            <p:cNvSpPr txBox="1">
              <a:spLocks noChangeArrowheads="1"/>
            </p:cNvSpPr>
            <p:nvPr/>
          </p:nvSpPr>
          <p:spPr bwMode="auto">
            <a:xfrm>
              <a:off x="379" y="581"/>
              <a:ext cx="517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800" b="0"/>
                <a:t>A 75 </a:t>
              </a:r>
              <a:r>
                <a:rPr lang="en-GB" sz="2800" b="0">
                  <a:sym typeface="Symbol" pitchFamily="18" charset="2"/>
                </a:rPr>
                <a:t> resistor, an inductor with 25  reactance and a capacitor with 60  reactance are connected in series to a 10 V, </a:t>
              </a:r>
              <a:r>
                <a:rPr lang="en-GB" sz="2800" b="0"/>
                <a:t>10 kHz</a:t>
              </a:r>
              <a:r>
                <a:rPr lang="en-GB" sz="2800" b="0">
                  <a:sym typeface="Symbol" pitchFamily="18" charset="2"/>
                </a:rPr>
                <a:t> ac source. Assume </a:t>
              </a:r>
            </a:p>
          </p:txBody>
        </p:sp>
        <p:graphicFrame>
          <p:nvGraphicFramePr>
            <p:cNvPr id="17415" name="Object 9"/>
            <p:cNvGraphicFramePr>
              <a:graphicFrameLocks noChangeAspect="1"/>
            </p:cNvGraphicFramePr>
            <p:nvPr/>
          </p:nvGraphicFramePr>
          <p:xfrm>
            <a:off x="3652" y="1136"/>
            <a:ext cx="97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Equation" r:id="rId3" imgW="685800" imgH="254000" progId="Equation.3">
                    <p:embed/>
                  </p:oleObj>
                </mc:Choice>
                <mc:Fallback>
                  <p:oleObj name="Equation" r:id="rId3" imgW="6858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1136"/>
                          <a:ext cx="97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04193E-2AC5-42B4-8CA4-B10C69D611AB}" type="slidenum">
              <a:rPr lang="en-GB" sz="1400" b="0"/>
              <a:pPr/>
              <a:t>16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00050" y="393700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/>
              <a:t>Solution:</a:t>
            </a:r>
            <a:endParaRPr lang="en-GB" sz="2800" u="sng"/>
          </a:p>
        </p:txBody>
      </p:sp>
      <p:grpSp>
        <p:nvGrpSpPr>
          <p:cNvPr id="18435" name="Group 9"/>
          <p:cNvGrpSpPr>
            <a:grpSpLocks/>
          </p:cNvGrpSpPr>
          <p:nvPr/>
        </p:nvGrpSpPr>
        <p:grpSpPr bwMode="auto">
          <a:xfrm>
            <a:off x="254000" y="1177925"/>
            <a:ext cx="7518400" cy="1133475"/>
            <a:chOff x="160" y="742"/>
            <a:chExt cx="4736" cy="714"/>
          </a:xfrm>
        </p:grpSpPr>
        <p:graphicFrame>
          <p:nvGraphicFramePr>
            <p:cNvPr id="18443" name="Object 5"/>
            <p:cNvGraphicFramePr>
              <a:graphicFrameLocks noChangeAspect="1"/>
            </p:cNvGraphicFramePr>
            <p:nvPr/>
          </p:nvGraphicFramePr>
          <p:xfrm>
            <a:off x="160" y="742"/>
            <a:ext cx="47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8" name="Equation" r:id="rId3" imgW="3314700" imgH="241300" progId="Equation.3">
                    <p:embed/>
                  </p:oleObj>
                </mc:Choice>
                <mc:Fallback>
                  <p:oleObj name="Equation" r:id="rId3" imgW="33147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742"/>
                          <a:ext cx="4736" cy="286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6"/>
            <p:cNvGraphicFramePr>
              <a:graphicFrameLocks noChangeAspect="1"/>
            </p:cNvGraphicFramePr>
            <p:nvPr/>
          </p:nvGraphicFramePr>
          <p:xfrm>
            <a:off x="581" y="1146"/>
            <a:ext cx="180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9" name="Equation" r:id="rId5" imgW="1332921" imgH="266584" progId="Equation.3">
                    <p:embed/>
                  </p:oleObj>
                </mc:Choice>
                <mc:Fallback>
                  <p:oleObj name="Equation" r:id="rId5" imgW="1332921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146"/>
                          <a:ext cx="1806" cy="31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00113" y="2622550"/>
            <a:ext cx="4378325" cy="1309688"/>
            <a:chOff x="567" y="1652"/>
            <a:chExt cx="2758" cy="825"/>
          </a:xfrm>
        </p:grpSpPr>
        <p:graphicFrame>
          <p:nvGraphicFramePr>
            <p:cNvPr id="18441" name="Object 7"/>
            <p:cNvGraphicFramePr>
              <a:graphicFrameLocks noChangeAspect="1"/>
            </p:cNvGraphicFramePr>
            <p:nvPr/>
          </p:nvGraphicFramePr>
          <p:xfrm>
            <a:off x="567" y="1934"/>
            <a:ext cx="275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0" name="Equation" r:id="rId7" imgW="2324100" imgH="457200" progId="Equation.3">
                    <p:embed/>
                  </p:oleObj>
                </mc:Choice>
                <mc:Fallback>
                  <p:oleObj name="Equation" r:id="rId7" imgW="2324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934"/>
                          <a:ext cx="2758" cy="543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8"/>
            <p:cNvGraphicFramePr>
              <a:graphicFrameLocks noChangeAspect="1"/>
            </p:cNvGraphicFramePr>
            <p:nvPr/>
          </p:nvGraphicFramePr>
          <p:xfrm>
            <a:off x="569" y="1652"/>
            <a:ext cx="139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1" name="Equation" r:id="rId9" imgW="1168400" imgH="241300" progId="Equation.3">
                    <p:embed/>
                  </p:oleObj>
                </mc:Choice>
                <mc:Fallback>
                  <p:oleObj name="Equation" r:id="rId9" imgW="11684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1652"/>
                          <a:ext cx="1398" cy="289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922338" y="4067175"/>
          <a:ext cx="6297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11" imgW="2895600" imgH="266700" progId="Equation.3">
                  <p:embed/>
                </p:oleObj>
              </mc:Choice>
              <mc:Fallback>
                <p:oleObj name="Equation" r:id="rId11" imgW="2895600" imgH="266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67175"/>
                        <a:ext cx="6297612" cy="584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941388" y="4797425"/>
          <a:ext cx="69548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13" imgW="3162300" imgH="266700" progId="Equation.3">
                  <p:embed/>
                </p:oleObj>
              </mc:Choice>
              <mc:Fallback>
                <p:oleObj name="Equation" r:id="rId13" imgW="31623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797425"/>
                        <a:ext cx="6954837" cy="5873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885825" y="5648325"/>
          <a:ext cx="72437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15" imgW="3695700" imgH="266700" progId="Equation.3">
                  <p:embed/>
                </p:oleObj>
              </mc:Choice>
              <mc:Fallback>
                <p:oleObj name="Equation" r:id="rId15" imgW="3695700" imgH="26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648325"/>
                        <a:ext cx="7243763" cy="5254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C0071-74BD-4D8C-91A6-116883BD7D97}" type="slidenum">
              <a:rPr lang="en-GB" sz="1400" b="0"/>
              <a:pPr/>
              <a:t>17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493838" y="3795713"/>
            <a:ext cx="4902200" cy="468312"/>
            <a:chOff x="1070" y="1933"/>
            <a:chExt cx="3088" cy="295"/>
          </a:xfrm>
        </p:grpSpPr>
        <p:sp>
          <p:nvSpPr>
            <p:cNvPr id="19482" name="Line 14"/>
            <p:cNvSpPr>
              <a:spLocks noChangeShapeType="1"/>
            </p:cNvSpPr>
            <p:nvPr/>
          </p:nvSpPr>
          <p:spPr bwMode="auto">
            <a:xfrm flipV="1">
              <a:off x="1070" y="2080"/>
              <a:ext cx="2336" cy="7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3" name="Text Box 15"/>
            <p:cNvSpPr txBox="1">
              <a:spLocks noChangeArrowheads="1"/>
            </p:cNvSpPr>
            <p:nvPr/>
          </p:nvSpPr>
          <p:spPr bwMode="auto">
            <a:xfrm>
              <a:off x="3391" y="1933"/>
              <a:ext cx="76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R=75</a:t>
              </a:r>
              <a:r>
                <a:rPr lang="el-GR">
                  <a:solidFill>
                    <a:srgbClr val="A50021"/>
                  </a:solidFill>
                  <a:cs typeface="Times New Roman" pitchFamily="18" charset="0"/>
                </a:rPr>
                <a:t>Ω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247775" y="3040063"/>
            <a:ext cx="1554163" cy="998537"/>
            <a:chOff x="933" y="1458"/>
            <a:chExt cx="979" cy="629"/>
          </a:xfrm>
        </p:grpSpPr>
        <p:sp>
          <p:nvSpPr>
            <p:cNvPr id="19480" name="Line 17"/>
            <p:cNvSpPr>
              <a:spLocks noChangeShapeType="1"/>
            </p:cNvSpPr>
            <p:nvPr/>
          </p:nvSpPr>
          <p:spPr bwMode="auto">
            <a:xfrm flipH="1" flipV="1">
              <a:off x="1070" y="1778"/>
              <a:ext cx="0" cy="30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1" name="Text Box 18"/>
            <p:cNvSpPr txBox="1">
              <a:spLocks noChangeArrowheads="1"/>
            </p:cNvSpPr>
            <p:nvPr/>
          </p:nvSpPr>
          <p:spPr bwMode="auto">
            <a:xfrm>
              <a:off x="933" y="1458"/>
              <a:ext cx="97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accent2"/>
                  </a:solidFill>
                </a:rPr>
                <a:t>jX</a:t>
              </a:r>
              <a:r>
                <a:rPr lang="en-US" baseline="-25000">
                  <a:solidFill>
                    <a:schemeClr val="accent2"/>
                  </a:solidFill>
                </a:rPr>
                <a:t>L</a:t>
              </a:r>
              <a:r>
                <a:rPr lang="en-US">
                  <a:solidFill>
                    <a:schemeClr val="accent2"/>
                  </a:solidFill>
                </a:rPr>
                <a:t>=j25</a:t>
              </a:r>
              <a:r>
                <a:rPr lang="el-GR">
                  <a:solidFill>
                    <a:schemeClr val="accent2"/>
                  </a:solidFill>
                  <a:cs typeface="Times New Roman" pitchFamily="18" charset="0"/>
                </a:rPr>
                <a:t>Ω</a:t>
              </a:r>
              <a:endParaRPr lang="el-GR" baseline="-2500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465263" y="4038600"/>
            <a:ext cx="2090738" cy="2316163"/>
            <a:chOff x="1070" y="2087"/>
            <a:chExt cx="1317" cy="1459"/>
          </a:xfrm>
        </p:grpSpPr>
        <p:sp>
          <p:nvSpPr>
            <p:cNvPr id="19478" name="Line 20"/>
            <p:cNvSpPr>
              <a:spLocks noChangeShapeType="1"/>
            </p:cNvSpPr>
            <p:nvPr/>
          </p:nvSpPr>
          <p:spPr bwMode="auto">
            <a:xfrm>
              <a:off x="1070" y="2087"/>
              <a:ext cx="0" cy="132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1070" y="3277"/>
              <a:ext cx="13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rgbClr val="006600"/>
                  </a:solidFill>
                </a:rPr>
                <a:t>-</a:t>
              </a:r>
              <a:r>
                <a:rPr lang="en-US" dirty="0" err="1" smtClean="0">
                  <a:solidFill>
                    <a:srgbClr val="006600"/>
                  </a:solidFill>
                </a:rPr>
                <a:t>jX</a:t>
              </a:r>
              <a:r>
                <a:rPr lang="en-US" baseline="-25000" dirty="0" err="1" smtClean="0">
                  <a:solidFill>
                    <a:srgbClr val="006600"/>
                  </a:solidFill>
                </a:rPr>
                <a:t>C</a:t>
              </a:r>
              <a:r>
                <a:rPr lang="en-US" dirty="0">
                  <a:solidFill>
                    <a:srgbClr val="006600"/>
                  </a:solidFill>
                </a:rPr>
                <a:t>= </a:t>
              </a:r>
              <a:r>
                <a:rPr lang="en-US" dirty="0" smtClean="0">
                  <a:solidFill>
                    <a:srgbClr val="006600"/>
                  </a:solidFill>
                </a:rPr>
                <a:t>-j60</a:t>
              </a:r>
              <a:r>
                <a:rPr lang="el-GR" dirty="0">
                  <a:solidFill>
                    <a:srgbClr val="006600"/>
                  </a:solidFill>
                  <a:cs typeface="Times New Roman" pitchFamily="18" charset="0"/>
                </a:rPr>
                <a:t>Ω</a:t>
              </a:r>
              <a:endParaRPr lang="el-GR" baseline="-25000" dirty="0">
                <a:solidFill>
                  <a:srgbClr val="006600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539875" y="4051300"/>
            <a:ext cx="2566988" cy="1838325"/>
            <a:chOff x="1126" y="2087"/>
            <a:chExt cx="1617" cy="1158"/>
          </a:xfrm>
        </p:grpSpPr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 flipH="1">
              <a:off x="1126" y="2087"/>
              <a:ext cx="0" cy="928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7" name="Rectangle 30"/>
            <p:cNvSpPr>
              <a:spLocks noChangeArrowheads="1"/>
            </p:cNvSpPr>
            <p:nvPr/>
          </p:nvSpPr>
          <p:spPr bwMode="auto">
            <a:xfrm>
              <a:off x="1143" y="2954"/>
              <a:ext cx="16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663300"/>
                  </a:solidFill>
                </a:rPr>
                <a:t>j(X</a:t>
              </a:r>
              <a:r>
                <a:rPr lang="en-GB" baseline="-25000" dirty="0">
                  <a:solidFill>
                    <a:srgbClr val="663300"/>
                  </a:solidFill>
                </a:rPr>
                <a:t>L</a:t>
              </a:r>
              <a:r>
                <a:rPr lang="en-GB" dirty="0">
                  <a:solidFill>
                    <a:srgbClr val="663300"/>
                  </a:solidFill>
                </a:rPr>
                <a:t>-X</a:t>
              </a:r>
              <a:r>
                <a:rPr lang="en-GB" baseline="-25000" dirty="0">
                  <a:solidFill>
                    <a:srgbClr val="663300"/>
                  </a:solidFill>
                </a:rPr>
                <a:t>C</a:t>
              </a:r>
              <a:r>
                <a:rPr lang="en-GB" dirty="0" smtClean="0">
                  <a:solidFill>
                    <a:srgbClr val="663300"/>
                  </a:solidFill>
                </a:rPr>
                <a:t>)=-j35</a:t>
              </a:r>
              <a:r>
                <a:rPr lang="el-GR" dirty="0">
                  <a:solidFill>
                    <a:srgbClr val="663300"/>
                  </a:solidFill>
                  <a:cs typeface="Times New Roman" pitchFamily="18" charset="0"/>
                </a:rPr>
                <a:t>Ω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565275" y="4049713"/>
            <a:ext cx="4916488" cy="1641475"/>
            <a:chOff x="986" y="2551"/>
            <a:chExt cx="3097" cy="1034"/>
          </a:xfrm>
        </p:grpSpPr>
        <p:grpSp>
          <p:nvGrpSpPr>
            <p:cNvPr id="19468" name="Group 47"/>
            <p:cNvGrpSpPr>
              <a:grpSpLocks/>
            </p:cNvGrpSpPr>
            <p:nvPr/>
          </p:nvGrpSpPr>
          <p:grpSpPr bwMode="auto">
            <a:xfrm>
              <a:off x="986" y="2551"/>
              <a:ext cx="3097" cy="1034"/>
              <a:chOff x="986" y="2551"/>
              <a:chExt cx="3097" cy="1034"/>
            </a:xfrm>
          </p:grpSpPr>
          <p:sp>
            <p:nvSpPr>
              <p:cNvPr id="19471" name="Text Box 23"/>
              <p:cNvSpPr txBox="1">
                <a:spLocks noChangeArrowheads="1"/>
              </p:cNvSpPr>
              <p:nvPr/>
            </p:nvSpPr>
            <p:spPr bwMode="auto">
              <a:xfrm flipH="1" flipV="1">
                <a:off x="1834" y="2580"/>
                <a:ext cx="68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dirty="0" smtClean="0"/>
                  <a:t>-25</a:t>
                </a:r>
                <a:r>
                  <a:rPr lang="en-US" baseline="30000" dirty="0" smtClean="0"/>
                  <a:t>o</a:t>
                </a:r>
                <a:endParaRPr lang="en-US" baseline="30000" dirty="0"/>
              </a:p>
            </p:txBody>
          </p:sp>
          <p:sp>
            <p:nvSpPr>
              <p:cNvPr id="19472" name="Line 24"/>
              <p:cNvSpPr>
                <a:spLocks noChangeShapeType="1"/>
              </p:cNvSpPr>
              <p:nvPr/>
            </p:nvSpPr>
            <p:spPr bwMode="auto">
              <a:xfrm>
                <a:off x="986" y="2551"/>
                <a:ext cx="2233" cy="84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473" name="Group 46"/>
              <p:cNvGrpSpPr>
                <a:grpSpLocks/>
              </p:cNvGrpSpPr>
              <p:nvPr/>
            </p:nvGrpSpPr>
            <p:grpSpPr bwMode="auto">
              <a:xfrm>
                <a:off x="3231" y="3243"/>
                <a:ext cx="852" cy="342"/>
                <a:chOff x="3231" y="3243"/>
                <a:chExt cx="852" cy="342"/>
              </a:xfrm>
            </p:grpSpPr>
            <p:sp>
              <p:nvSpPr>
                <p:cNvPr id="194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231" y="3243"/>
                  <a:ext cx="852" cy="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/>
                    <a:t>Z=82.8</a:t>
                  </a:r>
                  <a:r>
                    <a:rPr lang="el-GR">
                      <a:cs typeface="Times New Roman" pitchFamily="18" charset="0"/>
                    </a:rPr>
                    <a:t>Ω</a:t>
                  </a:r>
                </a:p>
              </p:txBody>
            </p:sp>
            <p:sp>
              <p:nvSpPr>
                <p:cNvPr id="19475" name="Line 27"/>
                <p:cNvSpPr>
                  <a:spLocks noChangeShapeType="1"/>
                </p:cNvSpPr>
                <p:nvPr/>
              </p:nvSpPr>
              <p:spPr bwMode="auto">
                <a:xfrm>
                  <a:off x="3302" y="3270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9469" name="Line 31"/>
            <p:cNvSpPr>
              <a:spLocks noChangeShapeType="1"/>
            </p:cNvSpPr>
            <p:nvPr/>
          </p:nvSpPr>
          <p:spPr bwMode="auto">
            <a:xfrm>
              <a:off x="1043" y="3425"/>
              <a:ext cx="2076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0" name="Arc 35"/>
            <p:cNvSpPr>
              <a:spLocks/>
            </p:cNvSpPr>
            <p:nvPr/>
          </p:nvSpPr>
          <p:spPr bwMode="auto">
            <a:xfrm>
              <a:off x="1718" y="2561"/>
              <a:ext cx="116" cy="238"/>
            </a:xfrm>
            <a:custGeom>
              <a:avLst/>
              <a:gdLst>
                <a:gd name="T0" fmla="*/ 0 w 21600"/>
                <a:gd name="T1" fmla="*/ 0 h 43090"/>
                <a:gd name="T2" fmla="*/ 0 w 21600"/>
                <a:gd name="T3" fmla="*/ 0 h 43090"/>
                <a:gd name="T4" fmla="*/ 0 w 21600"/>
                <a:gd name="T5" fmla="*/ 0 h 430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0"/>
                <a:gd name="T11" fmla="*/ 21600 w 21600"/>
                <a:gd name="T12" fmla="*/ 43090 h 43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87"/>
                    <a:pt x="13204" y="41974"/>
                    <a:pt x="2173" y="43090"/>
                  </a:cubicBezTo>
                </a:path>
                <a:path w="21600" h="4309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87"/>
                    <a:pt x="13204" y="41974"/>
                    <a:pt x="2173" y="43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9463" name="Text Box 42"/>
          <p:cNvSpPr txBox="1">
            <a:spLocks noChangeArrowheads="1"/>
          </p:cNvSpPr>
          <p:nvPr/>
        </p:nvSpPr>
        <p:spPr bwMode="auto">
          <a:xfrm>
            <a:off x="241300" y="393700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/>
              <a:t>Solution:</a:t>
            </a:r>
            <a:endParaRPr lang="en-GB" sz="2800" u="sng"/>
          </a:p>
        </p:txBody>
      </p:sp>
      <p:graphicFrame>
        <p:nvGraphicFramePr>
          <p:cNvPr id="19464" name="Object 43"/>
          <p:cNvGraphicFramePr>
            <a:graphicFrameLocks noChangeAspect="1"/>
          </p:cNvGraphicFramePr>
          <p:nvPr/>
        </p:nvGraphicFramePr>
        <p:xfrm>
          <a:off x="1343025" y="1725613"/>
          <a:ext cx="4494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3" imgW="1981200" imgH="228600" progId="Equation.3">
                  <p:embed/>
                </p:oleObj>
              </mc:Choice>
              <mc:Fallback>
                <p:oleObj name="Equation" r:id="rId3" imgW="19812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725613"/>
                        <a:ext cx="4494213" cy="4302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4"/>
          <p:cNvGraphicFramePr>
            <a:graphicFrameLocks noChangeAspect="1"/>
          </p:cNvGraphicFramePr>
          <p:nvPr/>
        </p:nvGraphicFramePr>
        <p:xfrm>
          <a:off x="1328738" y="2124075"/>
          <a:ext cx="2867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5" imgW="1332921" imgH="266584" progId="Equation.3">
                  <p:embed/>
                </p:oleObj>
              </mc:Choice>
              <mc:Fallback>
                <p:oleObj name="Equation" r:id="rId5" imgW="1332921" imgH="266584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24075"/>
                        <a:ext cx="2867025" cy="4921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45"/>
          <p:cNvSpPr txBox="1">
            <a:spLocks noChangeArrowheads="1"/>
          </p:cNvSpPr>
          <p:nvPr/>
        </p:nvSpPr>
        <p:spPr bwMode="auto">
          <a:xfrm>
            <a:off x="619125" y="1023938"/>
            <a:ext cx="337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/>
              <a:t>(b)  Impedance Diagram</a:t>
            </a:r>
          </a:p>
        </p:txBody>
      </p:sp>
      <p:sp>
        <p:nvSpPr>
          <p:cNvPr id="1946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3246FE-3683-4CB1-B10C-F0C9F8D0896C}" type="slidenum">
              <a:rPr lang="en-GB" sz="1400" b="0"/>
              <a:pPr/>
              <a:t>18</a:t>
            </a:fld>
            <a:endParaRPr lang="en-GB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339725" y="257175"/>
            <a:ext cx="48371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Solution :	(c)  Phasor Diagram</a:t>
            </a:r>
          </a:p>
          <a:p>
            <a:pPr>
              <a:spcBef>
                <a:spcPct val="0"/>
              </a:spcBef>
            </a:pPr>
            <a:endParaRPr lang="en-US" sz="160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092575" y="1533525"/>
            <a:ext cx="4171950" cy="811213"/>
            <a:chOff x="1700" y="920"/>
            <a:chExt cx="2628" cy="511"/>
          </a:xfrm>
        </p:grpSpPr>
        <p:sp>
          <p:nvSpPr>
            <p:cNvPr id="20527" name="Line 9"/>
            <p:cNvSpPr>
              <a:spLocks noChangeShapeType="1"/>
            </p:cNvSpPr>
            <p:nvPr/>
          </p:nvSpPr>
          <p:spPr bwMode="auto">
            <a:xfrm>
              <a:off x="1700" y="1258"/>
              <a:ext cx="2114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8" name="Text Box 13"/>
            <p:cNvSpPr txBox="1">
              <a:spLocks noChangeArrowheads="1"/>
            </p:cNvSpPr>
            <p:nvPr/>
          </p:nvSpPr>
          <p:spPr bwMode="auto">
            <a:xfrm>
              <a:off x="3010" y="920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A50021"/>
                  </a:solidFill>
                </a:rPr>
                <a:t>9.08 V</a:t>
              </a:r>
            </a:p>
          </p:txBody>
        </p:sp>
        <p:grpSp>
          <p:nvGrpSpPr>
            <p:cNvPr id="20529" name="Group 19"/>
            <p:cNvGrpSpPr>
              <a:grpSpLocks/>
            </p:cNvGrpSpPr>
            <p:nvPr/>
          </p:nvGrpSpPr>
          <p:grpSpPr bwMode="auto">
            <a:xfrm>
              <a:off x="3786" y="1068"/>
              <a:ext cx="542" cy="363"/>
              <a:chOff x="3690" y="2127"/>
              <a:chExt cx="542" cy="363"/>
            </a:xfrm>
          </p:grpSpPr>
          <p:sp>
            <p:nvSpPr>
              <p:cNvPr id="20530" name="Line 20"/>
              <p:cNvSpPr>
                <a:spLocks noChangeShapeType="1"/>
              </p:cNvSpPr>
              <p:nvPr/>
            </p:nvSpPr>
            <p:spPr bwMode="auto">
              <a:xfrm>
                <a:off x="3740" y="2140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31" name="Text Box 21"/>
              <p:cNvSpPr txBox="1">
                <a:spLocks noChangeArrowheads="1"/>
              </p:cNvSpPr>
              <p:nvPr/>
            </p:nvSpPr>
            <p:spPr bwMode="auto">
              <a:xfrm>
                <a:off x="3690" y="2127"/>
                <a:ext cx="54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A50021"/>
                    </a:solidFill>
                  </a:rPr>
                  <a:t>V</a:t>
                </a:r>
                <a:r>
                  <a:rPr lang="en-US" baseline="-25000">
                    <a:solidFill>
                      <a:srgbClr val="A50021"/>
                    </a:solidFill>
                  </a:rPr>
                  <a:t>R</a:t>
                </a:r>
              </a:p>
            </p:txBody>
          </p:sp>
        </p:grp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082925" y="2085975"/>
            <a:ext cx="1441450" cy="2909888"/>
            <a:chOff x="1942" y="1314"/>
            <a:chExt cx="908" cy="1833"/>
          </a:xfrm>
        </p:grpSpPr>
        <p:sp>
          <p:nvSpPr>
            <p:cNvPr id="20522" name="Line 8"/>
            <p:cNvSpPr>
              <a:spLocks noChangeShapeType="1"/>
            </p:cNvSpPr>
            <p:nvPr/>
          </p:nvSpPr>
          <p:spPr bwMode="auto">
            <a:xfrm>
              <a:off x="2577" y="1314"/>
              <a:ext cx="8" cy="143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23" name="Text Box 14"/>
            <p:cNvSpPr txBox="1">
              <a:spLocks noChangeArrowheads="1"/>
            </p:cNvSpPr>
            <p:nvPr/>
          </p:nvSpPr>
          <p:spPr bwMode="auto">
            <a:xfrm>
              <a:off x="1942" y="1918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rgbClr val="006600"/>
                  </a:solidFill>
                </a:rPr>
                <a:t>7.26 V</a:t>
              </a:r>
            </a:p>
          </p:txBody>
        </p:sp>
        <p:grpSp>
          <p:nvGrpSpPr>
            <p:cNvPr id="20524" name="Group 35"/>
            <p:cNvGrpSpPr>
              <a:grpSpLocks/>
            </p:cNvGrpSpPr>
            <p:nvPr/>
          </p:nvGrpSpPr>
          <p:grpSpPr bwMode="auto">
            <a:xfrm>
              <a:off x="2424" y="2780"/>
              <a:ext cx="426" cy="367"/>
              <a:chOff x="1370" y="2582"/>
              <a:chExt cx="509" cy="367"/>
            </a:xfrm>
          </p:grpSpPr>
          <p:sp>
            <p:nvSpPr>
              <p:cNvPr id="20525" name="Text Box 36"/>
              <p:cNvSpPr txBox="1">
                <a:spLocks noChangeArrowheads="1"/>
              </p:cNvSpPr>
              <p:nvPr/>
            </p:nvSpPr>
            <p:spPr bwMode="auto">
              <a:xfrm>
                <a:off x="1370" y="2582"/>
                <a:ext cx="509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6600"/>
                    </a:solidFill>
                  </a:rPr>
                  <a:t>V</a:t>
                </a:r>
                <a:r>
                  <a:rPr lang="en-US" baseline="-25000">
                    <a:solidFill>
                      <a:srgbClr val="006600"/>
                    </a:solidFill>
                  </a:rPr>
                  <a:t>C</a:t>
                </a:r>
              </a:p>
            </p:txBody>
          </p:sp>
          <p:sp>
            <p:nvSpPr>
              <p:cNvPr id="20526" name="Line 37"/>
              <p:cNvSpPr>
                <a:spLocks noChangeShapeType="1"/>
              </p:cNvSpPr>
              <p:nvPr/>
            </p:nvSpPr>
            <p:spPr bwMode="auto">
              <a:xfrm>
                <a:off x="1432" y="2627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3097213" y="1087438"/>
            <a:ext cx="1600200" cy="1027112"/>
            <a:chOff x="1072" y="640"/>
            <a:chExt cx="1008" cy="647"/>
          </a:xfrm>
        </p:grpSpPr>
        <p:grpSp>
          <p:nvGrpSpPr>
            <p:cNvPr id="20517" name="Group 22"/>
            <p:cNvGrpSpPr>
              <a:grpSpLocks/>
            </p:cNvGrpSpPr>
            <p:nvPr/>
          </p:nvGrpSpPr>
          <p:grpSpPr bwMode="auto">
            <a:xfrm>
              <a:off x="1571" y="640"/>
              <a:ext cx="509" cy="367"/>
              <a:chOff x="1386" y="354"/>
              <a:chExt cx="509" cy="367"/>
            </a:xfrm>
          </p:grpSpPr>
          <p:sp>
            <p:nvSpPr>
              <p:cNvPr id="20520" name="Line 23"/>
              <p:cNvSpPr>
                <a:spLocks noChangeShapeType="1"/>
              </p:cNvSpPr>
              <p:nvPr/>
            </p:nvSpPr>
            <p:spPr bwMode="auto">
              <a:xfrm>
                <a:off x="1438" y="379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21" name="Text Box 24"/>
              <p:cNvSpPr txBox="1">
                <a:spLocks noChangeArrowheads="1"/>
              </p:cNvSpPr>
              <p:nvPr/>
            </p:nvSpPr>
            <p:spPr bwMode="auto">
              <a:xfrm>
                <a:off x="1386" y="354"/>
                <a:ext cx="509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V</a:t>
                </a:r>
                <a:r>
                  <a:rPr lang="en-US" baseline="-25000">
                    <a:solidFill>
                      <a:schemeClr val="accent2"/>
                    </a:solidFill>
                  </a:rPr>
                  <a:t>L</a:t>
                </a:r>
              </a:p>
            </p:txBody>
          </p:sp>
        </p:grpSp>
        <p:sp>
          <p:nvSpPr>
            <p:cNvPr id="20518" name="Line 39"/>
            <p:cNvSpPr>
              <a:spLocks noChangeShapeType="1"/>
            </p:cNvSpPr>
            <p:nvPr/>
          </p:nvSpPr>
          <p:spPr bwMode="auto">
            <a:xfrm flipV="1">
              <a:off x="1708" y="896"/>
              <a:ext cx="8" cy="3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19" name="Text Box 41"/>
            <p:cNvSpPr txBox="1">
              <a:spLocks noChangeArrowheads="1"/>
            </p:cNvSpPr>
            <p:nvPr/>
          </p:nvSpPr>
          <p:spPr bwMode="auto">
            <a:xfrm>
              <a:off x="1072" y="999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>
                  <a:solidFill>
                    <a:schemeClr val="accent2"/>
                  </a:solidFill>
                </a:rPr>
                <a:t>3.03 V</a:t>
              </a: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48125" y="1538288"/>
            <a:ext cx="1384300" cy="598487"/>
            <a:chOff x="1697" y="922"/>
            <a:chExt cx="872" cy="377"/>
          </a:xfrm>
        </p:grpSpPr>
        <p:sp>
          <p:nvSpPr>
            <p:cNvPr id="20512" name="Line 28"/>
            <p:cNvSpPr>
              <a:spLocks noChangeShapeType="1"/>
            </p:cNvSpPr>
            <p:nvPr/>
          </p:nvSpPr>
          <p:spPr bwMode="auto">
            <a:xfrm flipV="1">
              <a:off x="1757" y="1206"/>
              <a:ext cx="619" cy="0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13" name="Group 32"/>
            <p:cNvGrpSpPr>
              <a:grpSpLocks/>
            </p:cNvGrpSpPr>
            <p:nvPr/>
          </p:nvGrpSpPr>
          <p:grpSpPr bwMode="auto">
            <a:xfrm>
              <a:off x="2324" y="972"/>
              <a:ext cx="218" cy="327"/>
              <a:chOff x="1748" y="2293"/>
              <a:chExt cx="218" cy="327"/>
            </a:xfrm>
          </p:grpSpPr>
          <p:sp>
            <p:nvSpPr>
              <p:cNvPr id="20515" name="Text Box 33"/>
              <p:cNvSpPr txBox="1">
                <a:spLocks noChangeArrowheads="1"/>
              </p:cNvSpPr>
              <p:nvPr/>
            </p:nvSpPr>
            <p:spPr bwMode="auto">
              <a:xfrm flipV="1">
                <a:off x="1748" y="2293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663300"/>
                    </a:solidFill>
                  </a:rPr>
                  <a:t>I</a:t>
                </a:r>
                <a:endParaRPr lang="en-US" baseline="-25000">
                  <a:solidFill>
                    <a:srgbClr val="663300"/>
                  </a:solidFill>
                </a:endParaRPr>
              </a:p>
            </p:txBody>
          </p:sp>
          <p:sp>
            <p:nvSpPr>
              <p:cNvPr id="20516" name="Line 34"/>
              <p:cNvSpPr>
                <a:spLocks noChangeShapeType="1"/>
              </p:cNvSpPr>
              <p:nvPr/>
            </p:nvSpPr>
            <p:spPr bwMode="auto">
              <a:xfrm>
                <a:off x="1794" y="2358"/>
                <a:ext cx="147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14" name="Text Box 43"/>
            <p:cNvSpPr txBox="1">
              <a:spLocks noChangeArrowheads="1"/>
            </p:cNvSpPr>
            <p:nvPr/>
          </p:nvSpPr>
          <p:spPr bwMode="auto">
            <a:xfrm>
              <a:off x="1697" y="922"/>
              <a:ext cx="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000">
                  <a:solidFill>
                    <a:srgbClr val="663300"/>
                  </a:solidFill>
                </a:rPr>
                <a:t>121 mA</a:t>
              </a:r>
            </a:p>
          </p:txBody>
        </p:sp>
      </p:grp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1504950" y="5438775"/>
            <a:ext cx="498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i="1"/>
              <a:t>i(t) = </a:t>
            </a:r>
            <a:r>
              <a:rPr lang="en-GB"/>
              <a:t>121</a:t>
            </a:r>
            <a:r>
              <a:rPr lang="en-GB">
                <a:cs typeface="Times New Roman" pitchFamily="18" charset="0"/>
              </a:rPr>
              <a:t>√2</a:t>
            </a:r>
            <a:r>
              <a:rPr lang="en-GB"/>
              <a:t> sin(2</a:t>
            </a:r>
            <a:r>
              <a:rPr lang="en-GB">
                <a:sym typeface="Symbol" pitchFamily="18" charset="2"/>
              </a:rPr>
              <a:t> x 10 x 10</a:t>
            </a:r>
            <a:r>
              <a:rPr lang="en-GB" baseline="30000">
                <a:sym typeface="Symbol" pitchFamily="18" charset="2"/>
              </a:rPr>
              <a:t>3 </a:t>
            </a:r>
            <a:r>
              <a:rPr lang="en-GB">
                <a:sym typeface="Symbol" pitchFamily="18" charset="2"/>
              </a:rPr>
              <a:t>x t) mA</a:t>
            </a:r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1539875" y="6054725"/>
            <a:ext cx="606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i="1" dirty="0"/>
              <a:t>v(t) = </a:t>
            </a:r>
            <a:r>
              <a:rPr lang="en-GB" dirty="0"/>
              <a:t>10√2 sin[(2</a:t>
            </a:r>
            <a:r>
              <a:rPr lang="en-GB" dirty="0">
                <a:sym typeface="Symbol" pitchFamily="18" charset="2"/>
              </a:rPr>
              <a:t> x 10 x 10</a:t>
            </a:r>
            <a:r>
              <a:rPr lang="en-GB" baseline="30000" dirty="0">
                <a:sym typeface="Symbol" pitchFamily="18" charset="2"/>
              </a:rPr>
              <a:t>3</a:t>
            </a:r>
            <a:r>
              <a:rPr lang="en-GB" dirty="0">
                <a:sym typeface="Symbol" pitchFamily="18" charset="2"/>
              </a:rPr>
              <a:t> x t) – 25</a:t>
            </a:r>
            <a:r>
              <a:rPr lang="en-GB" baseline="30000" dirty="0">
                <a:sym typeface="Symbol" pitchFamily="18" charset="2"/>
              </a:rPr>
              <a:t>o</a:t>
            </a:r>
            <a:r>
              <a:rPr lang="en-GB" dirty="0">
                <a:sym typeface="Symbol" pitchFamily="18" charset="2"/>
              </a:rPr>
              <a:t>]</a:t>
            </a:r>
            <a:r>
              <a:rPr lang="en-GB" b="0" dirty="0">
                <a:sym typeface="Symbol" pitchFamily="18" charset="2"/>
              </a:rPr>
              <a:t> </a:t>
            </a:r>
            <a:r>
              <a:rPr lang="en-GB" dirty="0">
                <a:sym typeface="Symbol" pitchFamily="18" charset="2"/>
              </a:rPr>
              <a:t>V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4159250" y="2128838"/>
            <a:ext cx="1109663" cy="1711325"/>
            <a:chOff x="4404" y="1488"/>
            <a:chExt cx="699" cy="1042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>
              <a:off x="4404" y="1488"/>
              <a:ext cx="0" cy="1032"/>
            </a:xfrm>
            <a:prstGeom prst="line">
              <a:avLst/>
            </a:prstGeom>
            <a:noFill/>
            <a:ln w="57150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08" name="Group 59"/>
            <p:cNvGrpSpPr>
              <a:grpSpLocks/>
            </p:cNvGrpSpPr>
            <p:nvPr/>
          </p:nvGrpSpPr>
          <p:grpSpPr bwMode="auto">
            <a:xfrm>
              <a:off x="4478" y="2289"/>
              <a:ext cx="625" cy="241"/>
              <a:chOff x="4478" y="2289"/>
              <a:chExt cx="625" cy="241"/>
            </a:xfrm>
          </p:grpSpPr>
          <p:sp>
            <p:nvSpPr>
              <p:cNvPr id="20509" name="Text Box 56"/>
              <p:cNvSpPr txBox="1">
                <a:spLocks noChangeArrowheads="1"/>
              </p:cNvSpPr>
              <p:nvPr/>
            </p:nvSpPr>
            <p:spPr bwMode="auto">
              <a:xfrm>
                <a:off x="4478" y="2289"/>
                <a:ext cx="62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GB" sz="2000">
                    <a:solidFill>
                      <a:srgbClr val="CC9900"/>
                    </a:solidFill>
                  </a:rPr>
                  <a:t>V</a:t>
                </a:r>
                <a:r>
                  <a:rPr lang="en-GB" sz="2000" baseline="-25000">
                    <a:solidFill>
                      <a:srgbClr val="CC9900"/>
                    </a:solidFill>
                  </a:rPr>
                  <a:t>L</a:t>
                </a:r>
                <a:r>
                  <a:rPr lang="en-GB" sz="2000">
                    <a:solidFill>
                      <a:srgbClr val="CC9900"/>
                    </a:solidFill>
                  </a:rPr>
                  <a:t> - V</a:t>
                </a:r>
                <a:r>
                  <a:rPr lang="en-GB" sz="2000" baseline="-25000">
                    <a:solidFill>
                      <a:srgbClr val="CC9900"/>
                    </a:solidFill>
                  </a:rPr>
                  <a:t>C</a:t>
                </a:r>
              </a:p>
            </p:txBody>
          </p:sp>
          <p:sp>
            <p:nvSpPr>
              <p:cNvPr id="20510" name="Line 57"/>
              <p:cNvSpPr>
                <a:spLocks noChangeShapeType="1"/>
              </p:cNvSpPr>
              <p:nvPr/>
            </p:nvSpPr>
            <p:spPr bwMode="auto">
              <a:xfrm>
                <a:off x="4512" y="2316"/>
                <a:ext cx="168" cy="0"/>
              </a:xfrm>
              <a:prstGeom prst="line">
                <a:avLst/>
              </a:prstGeom>
              <a:noFill/>
              <a:ln w="127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1" name="Line 58"/>
              <p:cNvSpPr>
                <a:spLocks noChangeShapeType="1"/>
              </p:cNvSpPr>
              <p:nvPr/>
            </p:nvSpPr>
            <p:spPr bwMode="auto">
              <a:xfrm flipV="1">
                <a:off x="4836" y="231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4078288" y="2098675"/>
            <a:ext cx="4176712" cy="2027238"/>
            <a:chOff x="1700" y="1258"/>
            <a:chExt cx="2631" cy="1277"/>
          </a:xfrm>
        </p:grpSpPr>
        <p:sp>
          <p:nvSpPr>
            <p:cNvPr id="20499" name="Text Box 10"/>
            <p:cNvSpPr txBox="1">
              <a:spLocks noChangeArrowheads="1"/>
            </p:cNvSpPr>
            <p:nvPr/>
          </p:nvSpPr>
          <p:spPr bwMode="auto">
            <a:xfrm rot="1617611">
              <a:off x="2374" y="1903"/>
              <a:ext cx="93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/>
                <a:t>10 V</a:t>
              </a:r>
            </a:p>
          </p:txBody>
        </p:sp>
        <p:sp>
          <p:nvSpPr>
            <p:cNvPr id="20500" name="Line 12"/>
            <p:cNvSpPr>
              <a:spLocks noChangeShapeType="1"/>
            </p:cNvSpPr>
            <p:nvPr/>
          </p:nvSpPr>
          <p:spPr bwMode="auto">
            <a:xfrm>
              <a:off x="1700" y="1258"/>
              <a:ext cx="2114" cy="10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3873" y="2259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2" name="Text Box 27"/>
            <p:cNvSpPr txBox="1">
              <a:spLocks noChangeArrowheads="1"/>
            </p:cNvSpPr>
            <p:nvPr/>
          </p:nvSpPr>
          <p:spPr bwMode="auto">
            <a:xfrm>
              <a:off x="3836" y="2206"/>
              <a:ext cx="4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/>
                <a:t>V</a:t>
              </a:r>
              <a:r>
                <a:rPr lang="en-US" baseline="-25000"/>
                <a:t>S</a:t>
              </a:r>
            </a:p>
          </p:txBody>
        </p:sp>
        <p:sp>
          <p:nvSpPr>
            <p:cNvPr id="20503" name="Line 61"/>
            <p:cNvSpPr>
              <a:spLocks noChangeShapeType="1"/>
            </p:cNvSpPr>
            <p:nvPr/>
          </p:nvSpPr>
          <p:spPr bwMode="auto">
            <a:xfrm>
              <a:off x="1777" y="2362"/>
              <a:ext cx="1920" cy="0"/>
            </a:xfrm>
            <a:prstGeom prst="line">
              <a:avLst/>
            </a:prstGeom>
            <a:noFill/>
            <a:ln w="19050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5" name="Text Box 11"/>
            <p:cNvSpPr txBox="1">
              <a:spLocks noChangeArrowheads="1"/>
            </p:cNvSpPr>
            <p:nvPr/>
          </p:nvSpPr>
          <p:spPr bwMode="auto">
            <a:xfrm>
              <a:off x="2383" y="1283"/>
              <a:ext cx="63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 smtClean="0"/>
                <a:t>-25</a:t>
              </a:r>
              <a:r>
                <a:rPr lang="en-US" baseline="30000" dirty="0" smtClean="0"/>
                <a:t>o</a:t>
              </a:r>
              <a:endParaRPr lang="en-US" dirty="0"/>
            </a:p>
          </p:txBody>
        </p:sp>
      </p:grpSp>
      <p:graphicFrame>
        <p:nvGraphicFramePr>
          <p:cNvPr id="20491" name="Object 71"/>
          <p:cNvGraphicFramePr>
            <a:graphicFrameLocks noChangeAspect="1"/>
          </p:cNvGraphicFramePr>
          <p:nvPr/>
        </p:nvGraphicFramePr>
        <p:xfrm>
          <a:off x="350838" y="1976438"/>
          <a:ext cx="21542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990170" imgH="266584" progId="Equation.3">
                  <p:embed/>
                </p:oleObj>
              </mc:Choice>
              <mc:Fallback>
                <p:oleObj name="Equation" r:id="rId3" imgW="990170" imgH="266584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976438"/>
                        <a:ext cx="2154237" cy="584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72"/>
          <p:cNvGraphicFramePr>
            <a:graphicFrameLocks noChangeAspect="1"/>
          </p:cNvGraphicFramePr>
          <p:nvPr/>
        </p:nvGraphicFramePr>
        <p:xfrm>
          <a:off x="327025" y="2808288"/>
          <a:ext cx="2317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1053643" imgH="266584" progId="Equation.3">
                  <p:embed/>
                </p:oleObj>
              </mc:Choice>
              <mc:Fallback>
                <p:oleObj name="Equation" r:id="rId5" imgW="1053643" imgH="26658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808288"/>
                        <a:ext cx="2317750" cy="5873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73"/>
          <p:cNvGraphicFramePr>
            <a:graphicFrameLocks noChangeAspect="1"/>
          </p:cNvGraphicFramePr>
          <p:nvPr/>
        </p:nvGraphicFramePr>
        <p:xfrm>
          <a:off x="319088" y="3732213"/>
          <a:ext cx="23653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1205977" imgH="266584" progId="Equation.3">
                  <p:embed/>
                </p:oleObj>
              </mc:Choice>
              <mc:Fallback>
                <p:oleObj name="Equation" r:id="rId7" imgW="1205977" imgH="266584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732213"/>
                        <a:ext cx="2365375" cy="5254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75"/>
          <p:cNvGraphicFramePr>
            <a:graphicFrameLocks noChangeAspect="1"/>
          </p:cNvGraphicFramePr>
          <p:nvPr/>
        </p:nvGraphicFramePr>
        <p:xfrm>
          <a:off x="365125" y="1187450"/>
          <a:ext cx="2108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9" imgW="964781" imgH="266584" progId="Equation.3">
                  <p:embed/>
                </p:oleObj>
              </mc:Choice>
              <mc:Fallback>
                <p:oleObj name="Equation" r:id="rId9" imgW="964781" imgH="266584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87450"/>
                        <a:ext cx="2108200" cy="582613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512763" y="4972050"/>
            <a:ext cx="5492750" cy="461963"/>
            <a:chOff x="323" y="3132"/>
            <a:chExt cx="3460" cy="291"/>
          </a:xfrm>
        </p:grpSpPr>
        <p:sp>
          <p:nvSpPr>
            <p:cNvPr id="20497" name="Text Box 50"/>
            <p:cNvSpPr txBox="1">
              <a:spLocks noChangeArrowheads="1"/>
            </p:cNvSpPr>
            <p:nvPr/>
          </p:nvSpPr>
          <p:spPr bwMode="auto">
            <a:xfrm>
              <a:off x="323" y="3135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(d)</a:t>
              </a:r>
            </a:p>
          </p:txBody>
        </p:sp>
        <p:sp>
          <p:nvSpPr>
            <p:cNvPr id="20498" name="Text Box 78"/>
            <p:cNvSpPr txBox="1">
              <a:spLocks noChangeArrowheads="1"/>
            </p:cNvSpPr>
            <p:nvPr/>
          </p:nvSpPr>
          <p:spPr bwMode="auto">
            <a:xfrm>
              <a:off x="792" y="3132"/>
              <a:ext cx="29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Time domain sinusoidal expression</a:t>
              </a:r>
            </a:p>
          </p:txBody>
        </p:sp>
      </p:grpSp>
      <p:sp>
        <p:nvSpPr>
          <p:cNvPr id="20496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A73F6-FB44-4230-AC74-C362DE272D00}" type="slidenum">
              <a:rPr lang="en-GB" sz="1400" b="0"/>
              <a:pPr/>
              <a:t>19</a:t>
            </a:fld>
            <a:endParaRPr lang="en-GB" sz="1400" b="0" dirty="0"/>
          </a:p>
        </p:txBody>
      </p:sp>
      <p:sp>
        <p:nvSpPr>
          <p:cNvPr id="52" name="Arc 35"/>
          <p:cNvSpPr>
            <a:spLocks/>
          </p:cNvSpPr>
          <p:nvPr/>
        </p:nvSpPr>
        <p:spPr bwMode="auto">
          <a:xfrm>
            <a:off x="4907300" y="2114550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3" grpId="0"/>
      <p:bldP spid="110644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685800" y="1568450"/>
            <a:ext cx="7586663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GB" b="0" dirty="0"/>
              <a:t>At the end of the </a:t>
            </a:r>
            <a:r>
              <a:rPr lang="en-GB" b="0" dirty="0" smtClean="0"/>
              <a:t>chapter (Part 1), </a:t>
            </a:r>
            <a:r>
              <a:rPr lang="en-GB" b="0" dirty="0"/>
              <a:t>the student will be able to: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GB" b="0" dirty="0" smtClean="0"/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GB" b="0" dirty="0" smtClean="0">
                <a:solidFill>
                  <a:schemeClr val="accent2"/>
                </a:solidFill>
              </a:rPr>
              <a:t>Know </a:t>
            </a:r>
            <a:r>
              <a:rPr lang="en-GB" b="0" dirty="0">
                <a:solidFill>
                  <a:schemeClr val="accent2"/>
                </a:solidFill>
              </a:rPr>
              <a:t>the types of RLC </a:t>
            </a:r>
            <a:r>
              <a:rPr lang="en-GB" b="0" dirty="0" smtClean="0">
                <a:solidFill>
                  <a:schemeClr val="accent2"/>
                </a:solidFill>
              </a:rPr>
              <a:t>circuits</a:t>
            </a:r>
            <a:endParaRPr lang="en-GB" sz="1800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Determine AC impedance </a:t>
            </a:r>
            <a:r>
              <a:rPr lang="en-GB" b="0" dirty="0" smtClean="0">
                <a:solidFill>
                  <a:schemeClr val="accent2"/>
                </a:solidFill>
              </a:rPr>
              <a:t>of series RLC circuits</a:t>
            </a:r>
            <a:endParaRPr lang="en-GB" sz="1800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To analyse a series RLC </a:t>
            </a:r>
            <a:r>
              <a:rPr lang="en-GB" b="0" dirty="0" smtClean="0">
                <a:solidFill>
                  <a:schemeClr val="accent2"/>
                </a:solidFill>
              </a:rPr>
              <a:t>circuit</a:t>
            </a:r>
            <a:endParaRPr lang="en-GB" sz="1800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Understand the </a:t>
            </a:r>
            <a:r>
              <a:rPr lang="en-GB" b="0" dirty="0" err="1">
                <a:solidFill>
                  <a:schemeClr val="accent2"/>
                </a:solidFill>
              </a:rPr>
              <a:t>phasor</a:t>
            </a:r>
            <a:r>
              <a:rPr lang="en-GB" b="0" dirty="0">
                <a:solidFill>
                  <a:schemeClr val="accent2"/>
                </a:solidFill>
              </a:rPr>
              <a:t> relationship between applied </a:t>
            </a:r>
            <a:r>
              <a:rPr lang="en-GB" b="0" dirty="0" smtClean="0">
                <a:solidFill>
                  <a:schemeClr val="accent2"/>
                </a:solidFill>
              </a:rPr>
              <a:t>voltages </a:t>
            </a:r>
            <a:r>
              <a:rPr lang="en-GB" b="0" dirty="0">
                <a:solidFill>
                  <a:schemeClr val="accent2"/>
                </a:solidFill>
              </a:rPr>
              <a:t>and circuit current in </a:t>
            </a:r>
            <a:r>
              <a:rPr lang="en-GB" b="0" dirty="0" smtClean="0">
                <a:solidFill>
                  <a:schemeClr val="accent2"/>
                </a:solidFill>
              </a:rPr>
              <a:t>series RLC circuits</a:t>
            </a:r>
            <a:endParaRPr lang="en-GB" sz="1800" b="0" dirty="0">
              <a:solidFill>
                <a:schemeClr val="accent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GB" b="0" dirty="0">
                <a:solidFill>
                  <a:schemeClr val="accent2"/>
                </a:solidFill>
              </a:rPr>
              <a:t>Draw impedance and </a:t>
            </a:r>
            <a:r>
              <a:rPr lang="en-GB" b="0" dirty="0" err="1">
                <a:solidFill>
                  <a:schemeClr val="accent2"/>
                </a:solidFill>
              </a:rPr>
              <a:t>phasor</a:t>
            </a:r>
            <a:r>
              <a:rPr lang="en-GB" b="0" dirty="0">
                <a:solidFill>
                  <a:schemeClr val="accent2"/>
                </a:solidFill>
              </a:rPr>
              <a:t> diagrams of </a:t>
            </a:r>
            <a:r>
              <a:rPr lang="en-GB" b="0" dirty="0" smtClean="0">
                <a:solidFill>
                  <a:schemeClr val="accent2"/>
                </a:solidFill>
              </a:rPr>
              <a:t>series RLC circuits</a:t>
            </a:r>
            <a:endParaRPr lang="en-GB" b="0" dirty="0">
              <a:solidFill>
                <a:schemeClr val="accent2"/>
              </a:solidFill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1B8063-71D4-4EDF-95FB-DF296F5D5253}" type="slidenum">
              <a:rPr lang="en-GB" sz="1400" b="0"/>
              <a:pPr/>
              <a:t>2</a:t>
            </a:fld>
            <a:endParaRPr lang="en-GB" sz="1400" b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47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4235D-47C3-4EAB-8919-76CAAC70D0B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5425" y="2003197"/>
            <a:ext cx="83185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68000" indent="-468000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ts val="3200"/>
              <a:buFont typeface="Wingdings" pitchFamily="2" charset="2"/>
              <a:buChar char="q"/>
            </a:pPr>
            <a:r>
              <a:rPr lang="en-US" sz="2800" b="0" dirty="0"/>
              <a:t>The resistor voltage is in phase with the current that flows through it</a:t>
            </a:r>
            <a:r>
              <a:rPr lang="en-US" sz="2800" b="0" dirty="0" smtClean="0"/>
              <a:t>.</a:t>
            </a:r>
          </a:p>
          <a:p>
            <a:pPr marL="468000" indent="-468000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ts val="3200"/>
              <a:buFont typeface="Wingdings" pitchFamily="2" charset="2"/>
              <a:buChar char="q"/>
            </a:pPr>
            <a:r>
              <a:rPr lang="en-US" sz="2800" b="0" dirty="0"/>
              <a:t>The inductor voltage leads the current that flows through it </a:t>
            </a:r>
            <a:r>
              <a:rPr lang="en-US" sz="2800" b="0" dirty="0" smtClean="0"/>
              <a:t>by </a:t>
            </a:r>
            <a:r>
              <a:rPr lang="en-US" sz="2800" b="0" dirty="0"/>
              <a:t>90</a:t>
            </a:r>
            <a:r>
              <a:rPr lang="en-US" sz="2800" b="0" baseline="30000" dirty="0"/>
              <a:t>o</a:t>
            </a:r>
            <a:r>
              <a:rPr lang="en-US" sz="2800" b="0" dirty="0" smtClean="0"/>
              <a:t>.</a:t>
            </a:r>
          </a:p>
          <a:p>
            <a:pPr marL="468000" indent="-468000">
              <a:spcBef>
                <a:spcPts val="0"/>
              </a:spcBef>
              <a:buClr>
                <a:schemeClr val="tx1"/>
              </a:buClr>
              <a:buSzPts val="3200"/>
              <a:buFont typeface="Wingdings" pitchFamily="2" charset="2"/>
              <a:buChar char="q"/>
            </a:pPr>
            <a:r>
              <a:rPr lang="en-US" sz="2800" b="0" dirty="0"/>
              <a:t>The capacitor voltage lags the current that flows through it </a:t>
            </a:r>
            <a:r>
              <a:rPr lang="en-US" sz="2800" b="0" dirty="0" smtClean="0"/>
              <a:t>by </a:t>
            </a:r>
            <a:r>
              <a:rPr lang="en-US" sz="2800" b="0" dirty="0"/>
              <a:t>90</a:t>
            </a:r>
            <a:r>
              <a:rPr lang="en-US" sz="2800" b="0" baseline="30000" dirty="0"/>
              <a:t>o</a:t>
            </a:r>
            <a:r>
              <a:rPr lang="en-US" sz="2800" b="0" dirty="0"/>
              <a:t>.</a:t>
            </a:r>
            <a:endParaRPr lang="en-GB" sz="2800" b="0" dirty="0"/>
          </a:p>
          <a:p>
            <a:pPr marL="432000" indent="-432000">
              <a:spcBef>
                <a:spcPct val="0"/>
              </a:spcBef>
              <a:buClr>
                <a:schemeClr val="tx1"/>
              </a:buClr>
              <a:buSzPts val="3200"/>
            </a:pPr>
            <a:endParaRPr lang="en-GB" b="0" dirty="0"/>
          </a:p>
          <a:p>
            <a:pPr>
              <a:spcBef>
                <a:spcPct val="0"/>
              </a:spcBef>
              <a:buClr>
                <a:schemeClr val="tx1"/>
              </a:buClr>
              <a:buSzPts val="3200"/>
              <a:buFont typeface="Wingdings" pitchFamily="2" charset="2"/>
              <a:buChar char="q"/>
            </a:pPr>
            <a:endParaRPr lang="en-GB" b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57200" y="1241425"/>
            <a:ext cx="459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u="sng" dirty="0" smtClean="0"/>
              <a:t>In a series </a:t>
            </a:r>
            <a:r>
              <a:rPr lang="en-US" sz="2800" u="sng" dirty="0"/>
              <a:t>RLC circuit:</a:t>
            </a:r>
            <a:r>
              <a:rPr lang="en-US" sz="2800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15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400822-FED1-4A48-9C0B-3FF178C15170}" type="slidenum">
              <a:rPr lang="en-GB" sz="1400" b="0"/>
              <a:pPr/>
              <a:t>21</a:t>
            </a:fld>
            <a:endParaRPr lang="en-GB" sz="1400" b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48319" y="31661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17 (Part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509588" y="1400175"/>
            <a:ext cx="79184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GB" sz="3200" b="0" dirty="0"/>
              <a:t>The 3 main topics covered in this </a:t>
            </a:r>
            <a:r>
              <a:rPr lang="en-GB" sz="3200" b="0" dirty="0" smtClean="0"/>
              <a:t>chapter:</a:t>
            </a:r>
            <a:endParaRPr lang="en-GB" sz="3200" b="0" dirty="0"/>
          </a:p>
          <a:p>
            <a:pPr marL="342900" indent="-342900" eaLnBrk="1" hangingPunct="1">
              <a:spcBef>
                <a:spcPct val="20000"/>
              </a:spcBef>
            </a:pPr>
            <a:endParaRPr lang="en-GB" sz="1800" b="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b="0" dirty="0"/>
              <a:t>Analysis of series RLC circuits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GB" sz="3200" b="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b="0" dirty="0"/>
              <a:t>Analysis of parallel RLC </a:t>
            </a:r>
            <a:r>
              <a:rPr lang="en-GB" sz="3200" b="0" dirty="0" smtClean="0"/>
              <a:t>circuits (in Part 2)</a:t>
            </a:r>
            <a:endParaRPr lang="en-GB" sz="3200" b="0" dirty="0"/>
          </a:p>
          <a:p>
            <a:pPr marL="342900" indent="-342900" eaLnBrk="1" hangingPunct="1">
              <a:spcBef>
                <a:spcPct val="20000"/>
              </a:spcBef>
            </a:pPr>
            <a:endParaRPr lang="en-GB" sz="3200" b="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b="0" dirty="0"/>
              <a:t>Power and power factor in RLC </a:t>
            </a:r>
            <a:r>
              <a:rPr lang="en-GB" sz="3200" b="0" dirty="0" smtClean="0"/>
              <a:t>circuits (in Part 2) </a:t>
            </a:r>
            <a:endParaRPr lang="en-GB" sz="3200" b="0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10D896-326A-4815-9AA2-36B46454EF67}" type="slidenum">
              <a:rPr lang="en-GB" sz="1400" b="0"/>
              <a:pPr/>
              <a:t>3</a:t>
            </a:fld>
            <a:endParaRPr lang="en-GB" sz="1400" b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715963" y="3775075"/>
            <a:ext cx="648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b="0">
                <a:sym typeface="Symbol" pitchFamily="18" charset="2"/>
              </a:rPr>
              <a:t>  Impedance of capacitor is –jX</a:t>
            </a:r>
            <a:r>
              <a:rPr lang="en-GB" b="0" baseline="-25000">
                <a:sym typeface="Symbol" pitchFamily="18" charset="2"/>
              </a:rPr>
              <a:t>C </a:t>
            </a:r>
            <a:r>
              <a:rPr lang="en-GB" b="0">
                <a:sym typeface="Symbol" pitchFamily="18" charset="2"/>
              </a:rPr>
              <a:t>(imaginary).</a:t>
            </a:r>
            <a:endParaRPr lang="en-GB" b="0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1370013" y="5791200"/>
            <a:ext cx="604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b="0"/>
              <a:t>where X</a:t>
            </a:r>
            <a:r>
              <a:rPr lang="en-GB" b="0" baseline="-25000"/>
              <a:t>C </a:t>
            </a:r>
            <a:r>
              <a:rPr lang="en-GB" b="0"/>
              <a:t>is called the capacitive reactance.</a:t>
            </a:r>
            <a:endParaRPr lang="en-GB" b="0">
              <a:sym typeface="Symbol" pitchFamily="18" charset="2"/>
            </a:endParaRPr>
          </a:p>
        </p:txBody>
      </p:sp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1301750" y="4652963"/>
          <a:ext cx="54419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" imgW="1676400" imgH="241300" progId="Equation.3">
                  <p:embed/>
                </p:oleObj>
              </mc:Choice>
              <mc:Fallback>
                <p:oleObj name="Equation" r:id="rId3" imgW="1676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652963"/>
                        <a:ext cx="5441950" cy="801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85800" y="1281113"/>
            <a:ext cx="7529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b="0" dirty="0"/>
              <a:t> In an ac circuit, opposition to current flow is called </a:t>
            </a:r>
            <a:r>
              <a:rPr lang="en-GB" i="1" dirty="0"/>
              <a:t>impedance</a:t>
            </a:r>
            <a:r>
              <a:rPr lang="en-GB" b="0" dirty="0"/>
              <a:t>. Unit is ohm (</a:t>
            </a:r>
            <a:r>
              <a:rPr lang="el-GR" b="0" dirty="0">
                <a:cs typeface="Times New Roman" pitchFamily="18" charset="0"/>
              </a:rPr>
              <a:t>Ω</a:t>
            </a:r>
            <a:r>
              <a:rPr lang="en-GB" b="0" dirty="0"/>
              <a:t>)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533400" y="2259013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11430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buFontTx/>
              <a:buChar char="•"/>
            </a:pPr>
            <a:r>
              <a:rPr lang="en-GB" b="0">
                <a:sym typeface="Symbol" pitchFamily="18" charset="2"/>
              </a:rPr>
              <a:t> 	Impedance of resistor is R(real).</a:t>
            </a: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1166813" y="2974975"/>
          <a:ext cx="2495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974975"/>
                        <a:ext cx="2495550" cy="677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79B587-2C99-4355-8E24-3C8CA8C0D0F7}" type="slidenum">
              <a:rPr lang="en-GB" sz="1400" b="0"/>
              <a:pPr/>
              <a:t>4</a:t>
            </a:fld>
            <a:endParaRPr lang="en-GB" sz="1400" b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Revision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37" grpId="0"/>
      <p:bldP spid="1464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665163" y="1279979"/>
            <a:ext cx="566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 b="0" dirty="0">
                <a:sym typeface="Symbol" pitchFamily="18" charset="2"/>
              </a:rPr>
              <a:t>  Impedance of inductor is </a:t>
            </a:r>
            <a:r>
              <a:rPr lang="en-GB" sz="2800" b="0" dirty="0" err="1" smtClean="0">
                <a:sym typeface="Symbol" pitchFamily="18" charset="2"/>
              </a:rPr>
              <a:t>jX</a:t>
            </a:r>
            <a:r>
              <a:rPr lang="en-GB" sz="2800" b="0" baseline="-25000" dirty="0" err="1" smtClean="0">
                <a:sym typeface="Symbol" pitchFamily="18" charset="2"/>
              </a:rPr>
              <a:t>L</a:t>
            </a:r>
            <a:r>
              <a:rPr lang="en-GB" sz="2800" b="0" dirty="0" smtClean="0">
                <a:sym typeface="Symbol" pitchFamily="18" charset="2"/>
              </a:rPr>
              <a:t>.</a:t>
            </a:r>
            <a:endParaRPr lang="en-GB" sz="2800" b="0" dirty="0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73138" y="2659743"/>
            <a:ext cx="604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b="0" dirty="0"/>
              <a:t>where X</a:t>
            </a:r>
            <a:r>
              <a:rPr lang="en-GB" b="0" baseline="-25000" dirty="0"/>
              <a:t>L </a:t>
            </a:r>
            <a:r>
              <a:rPr lang="en-GB" b="0" dirty="0"/>
              <a:t>is called the inductive reactance.</a:t>
            </a:r>
            <a:endParaRPr lang="en-GB" b="0" dirty="0">
              <a:sym typeface="Symbol" pitchFamily="18" charset="2"/>
            </a:endParaRP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549313"/>
              </p:ext>
            </p:extLst>
          </p:nvPr>
        </p:nvGraphicFramePr>
        <p:xfrm>
          <a:off x="973138" y="1913618"/>
          <a:ext cx="45291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3" imgW="1422400" imgH="228600" progId="Equation.3">
                  <p:embed/>
                </p:oleObj>
              </mc:Choice>
              <mc:Fallback>
                <p:oleObj name="Equation" r:id="rId3" imgW="1422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13618"/>
                        <a:ext cx="4529137" cy="746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5788" y="3348038"/>
            <a:ext cx="7729156" cy="523875"/>
            <a:chOff x="372" y="1949"/>
            <a:chExt cx="4296" cy="330"/>
          </a:xfrm>
        </p:grpSpPr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72" y="1949"/>
              <a:ext cx="4296" cy="33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sz="2800" b="0" dirty="0"/>
                <a:t>  Impedances in </a:t>
              </a:r>
              <a:r>
                <a:rPr lang="en-GB" sz="2800" b="0" dirty="0" smtClean="0"/>
                <a:t>series:        </a:t>
              </a:r>
              <a:r>
                <a:rPr lang="en-GB" sz="2800" b="0" dirty="0"/>
                <a:t>Z</a:t>
              </a:r>
              <a:r>
                <a:rPr lang="en-GB" sz="2800" b="0" baseline="-25000" dirty="0"/>
                <a:t>T </a:t>
              </a:r>
              <a:r>
                <a:rPr lang="en-GB" sz="2800" b="0" dirty="0"/>
                <a:t>= Z</a:t>
              </a:r>
              <a:r>
                <a:rPr lang="en-GB" sz="2800" b="0" baseline="-25000" dirty="0"/>
                <a:t>1 </a:t>
              </a:r>
              <a:r>
                <a:rPr lang="en-GB" sz="2800" b="0" dirty="0"/>
                <a:t>+Z</a:t>
              </a:r>
              <a:r>
                <a:rPr lang="en-GB" sz="2800" b="0" baseline="-25000" dirty="0"/>
                <a:t>2 </a:t>
              </a:r>
              <a:r>
                <a:rPr lang="en-GB" sz="2800" b="0" dirty="0"/>
                <a:t>+ …+Z</a:t>
              </a:r>
              <a:r>
                <a:rPr lang="en-GB" sz="2800" b="0" baseline="-25000" dirty="0"/>
                <a:t>n</a:t>
              </a:r>
            </a:p>
          </p:txBody>
        </p:sp>
        <p:grpSp>
          <p:nvGrpSpPr>
            <p:cNvPr id="6158" name="Group 13"/>
            <p:cNvGrpSpPr>
              <a:grpSpLocks/>
            </p:cNvGrpSpPr>
            <p:nvPr/>
          </p:nvGrpSpPr>
          <p:grpSpPr bwMode="auto">
            <a:xfrm>
              <a:off x="2712" y="1966"/>
              <a:ext cx="1492" cy="7"/>
              <a:chOff x="2688" y="2074"/>
              <a:chExt cx="1492" cy="7"/>
            </a:xfrm>
          </p:grpSpPr>
          <p:sp>
            <p:nvSpPr>
              <p:cNvPr id="6159" name="Line 14"/>
              <p:cNvSpPr>
                <a:spLocks noChangeShapeType="1"/>
              </p:cNvSpPr>
              <p:nvPr/>
            </p:nvSpPr>
            <p:spPr bwMode="auto">
              <a:xfrm>
                <a:off x="3391" y="2081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800"/>
              </a:p>
            </p:txBody>
          </p:sp>
          <p:sp>
            <p:nvSpPr>
              <p:cNvPr id="6160" name="Line 15"/>
              <p:cNvSpPr>
                <a:spLocks noChangeShapeType="1"/>
              </p:cNvSpPr>
              <p:nvPr/>
            </p:nvSpPr>
            <p:spPr bwMode="auto">
              <a:xfrm>
                <a:off x="2688" y="2081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800"/>
              </a:p>
            </p:txBody>
          </p:sp>
          <p:sp>
            <p:nvSpPr>
              <p:cNvPr id="6161" name="Line 16"/>
              <p:cNvSpPr>
                <a:spLocks noChangeShapeType="1"/>
              </p:cNvSpPr>
              <p:nvPr/>
            </p:nvSpPr>
            <p:spPr bwMode="auto">
              <a:xfrm>
                <a:off x="4060" y="2074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800"/>
              </a:p>
            </p:txBody>
          </p:sp>
          <p:sp>
            <p:nvSpPr>
              <p:cNvPr id="6162" name="Line 17"/>
              <p:cNvSpPr>
                <a:spLocks noChangeShapeType="1"/>
              </p:cNvSpPr>
              <p:nvPr/>
            </p:nvSpPr>
            <p:spPr bwMode="auto">
              <a:xfrm>
                <a:off x="3050" y="2081"/>
                <a:ext cx="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800"/>
              </a:p>
            </p:txBody>
          </p: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85788" y="4137483"/>
            <a:ext cx="6569074" cy="954088"/>
            <a:chOff x="420" y="2467"/>
            <a:chExt cx="4138" cy="601"/>
          </a:xfrm>
        </p:grpSpPr>
        <p:sp>
          <p:nvSpPr>
            <p:cNvPr id="6155" name="Text Box 19"/>
            <p:cNvSpPr txBox="1">
              <a:spLocks noChangeArrowheads="1"/>
            </p:cNvSpPr>
            <p:nvPr/>
          </p:nvSpPr>
          <p:spPr bwMode="auto">
            <a:xfrm>
              <a:off x="420" y="2558"/>
              <a:ext cx="2434" cy="330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ts val="2400"/>
                </a:spcBef>
                <a:spcAft>
                  <a:spcPts val="2400"/>
                </a:spcAft>
                <a:buFontTx/>
                <a:buChar char="•"/>
              </a:pPr>
              <a:r>
                <a:rPr lang="en-GB" sz="2800" b="0" dirty="0"/>
                <a:t>  Impedances in </a:t>
              </a:r>
              <a:r>
                <a:rPr lang="en-GB" sz="2800" b="0" dirty="0" smtClean="0"/>
                <a:t>parallel: </a:t>
              </a:r>
              <a:endParaRPr lang="en-GB" sz="2800" b="0" dirty="0"/>
            </a:p>
          </p:txBody>
        </p:sp>
        <p:graphicFrame>
          <p:nvGraphicFramePr>
            <p:cNvPr id="615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040890"/>
                </p:ext>
              </p:extLst>
            </p:nvPr>
          </p:nvGraphicFramePr>
          <p:xfrm>
            <a:off x="2854" y="2467"/>
            <a:ext cx="170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5" imgW="1600200" imgH="431800" progId="Equation.3">
                    <p:embed/>
                  </p:oleObj>
                </mc:Choice>
                <mc:Fallback>
                  <p:oleObj name="Equation" r:id="rId5" imgW="1600200" imgH="431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2467"/>
                          <a:ext cx="1704" cy="601"/>
                        </a:xfrm>
                        <a:prstGeom prst="rect">
                          <a:avLst/>
                        </a:prstGeom>
                        <a:solidFill>
                          <a:srgbClr val="CC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65163" y="5272986"/>
            <a:ext cx="6353174" cy="1084263"/>
            <a:chOff x="383" y="3450"/>
            <a:chExt cx="4002" cy="683"/>
          </a:xfrm>
        </p:grpSpPr>
        <p:sp>
          <p:nvSpPr>
            <p:cNvPr id="6153" name="Text Box 22"/>
            <p:cNvSpPr txBox="1">
              <a:spLocks noChangeArrowheads="1"/>
            </p:cNvSpPr>
            <p:nvPr/>
          </p:nvSpPr>
          <p:spPr bwMode="auto">
            <a:xfrm>
              <a:off x="383" y="3616"/>
              <a:ext cx="2629" cy="33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sz="2800" b="0" dirty="0"/>
                <a:t>  2 impedances in </a:t>
              </a:r>
              <a:r>
                <a:rPr lang="en-GB" sz="2800" b="0" dirty="0" smtClean="0"/>
                <a:t>parallel:  </a:t>
              </a:r>
              <a:endParaRPr lang="en-GB" sz="2800" b="0" dirty="0"/>
            </a:p>
          </p:txBody>
        </p:sp>
        <p:graphicFrame>
          <p:nvGraphicFramePr>
            <p:cNvPr id="615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292283"/>
                </p:ext>
              </p:extLst>
            </p:nvPr>
          </p:nvGraphicFramePr>
          <p:xfrm>
            <a:off x="3118" y="3450"/>
            <a:ext cx="1267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Equation" r:id="rId7" imgW="825142" imgH="444307" progId="Equation.3">
                    <p:embed/>
                  </p:oleObj>
                </mc:Choice>
                <mc:Fallback>
                  <p:oleObj name="Equation" r:id="rId7" imgW="825142" imgH="44430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3450"/>
                          <a:ext cx="1267" cy="68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32232A-2EA8-433F-98A3-987FE0480502}" type="slidenum">
              <a:rPr lang="en-GB" sz="1400" b="0"/>
              <a:pPr/>
              <a:t>5</a:t>
            </a:fld>
            <a:endParaRPr lang="en-GB" sz="1400" b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Revision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ChangeArrowheads="1"/>
          </p:cNvSpPr>
          <p:nvPr/>
        </p:nvSpPr>
        <p:spPr bwMode="auto">
          <a:xfrm>
            <a:off x="508000" y="1214438"/>
            <a:ext cx="7812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dirty="0"/>
              <a:t>Impedance of Series RLC Circuit</a:t>
            </a:r>
            <a:endParaRPr lang="en-GB" b="0" dirty="0"/>
          </a:p>
          <a:p>
            <a:pPr>
              <a:spcBef>
                <a:spcPct val="0"/>
              </a:spcBef>
            </a:pPr>
            <a:r>
              <a:rPr lang="en-GB" b="0" dirty="0"/>
              <a:t>The total </a:t>
            </a:r>
            <a:r>
              <a:rPr lang="en-GB" b="0" dirty="0">
                <a:solidFill>
                  <a:srgbClr val="0000FF"/>
                </a:solidFill>
              </a:rPr>
              <a:t>impedance</a:t>
            </a:r>
            <a:r>
              <a:rPr lang="en-GB" b="0" dirty="0">
                <a:solidFill>
                  <a:schemeClr val="accent2"/>
                </a:solidFill>
              </a:rPr>
              <a:t> </a:t>
            </a:r>
            <a:r>
              <a:rPr lang="en-GB" b="0" dirty="0"/>
              <a:t>of the series RLC circuit shown is the </a:t>
            </a:r>
            <a:r>
              <a:rPr lang="en-GB" b="0" dirty="0">
                <a:solidFill>
                  <a:srgbClr val="0066FF"/>
                </a:solidFill>
              </a:rPr>
              <a:t>sum</a:t>
            </a:r>
            <a:r>
              <a:rPr lang="en-GB" b="0" dirty="0"/>
              <a:t> of the </a:t>
            </a:r>
            <a:r>
              <a:rPr lang="en-GB" b="0" dirty="0">
                <a:solidFill>
                  <a:srgbClr val="0066FF"/>
                </a:solidFill>
              </a:rPr>
              <a:t>impedance</a:t>
            </a:r>
            <a:r>
              <a:rPr lang="en-GB" b="0" dirty="0"/>
              <a:t> of the </a:t>
            </a:r>
            <a:r>
              <a:rPr lang="en-GB" b="0" dirty="0">
                <a:solidFill>
                  <a:srgbClr val="0066FF"/>
                </a:solidFill>
              </a:rPr>
              <a:t>resistor, inductor and capacitor</a:t>
            </a:r>
            <a:r>
              <a:rPr lang="en-GB" b="0" dirty="0"/>
              <a:t>.</a:t>
            </a:r>
          </a:p>
        </p:txBody>
      </p:sp>
      <p:sp>
        <p:nvSpPr>
          <p:cNvPr id="7172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9ED6F3-7500-464B-8BCA-1DC2177A249B}" type="slidenum">
              <a:rPr lang="en-GB" sz="1400" b="0"/>
              <a:pPr/>
              <a:t>6</a:t>
            </a:fld>
            <a:endParaRPr lang="en-GB" sz="1400" b="0"/>
          </a:p>
        </p:txBody>
      </p:sp>
      <p:grpSp>
        <p:nvGrpSpPr>
          <p:cNvPr id="7173" name="Group 61"/>
          <p:cNvGrpSpPr>
            <a:grpSpLocks/>
          </p:cNvGrpSpPr>
          <p:nvPr/>
        </p:nvGrpSpPr>
        <p:grpSpPr bwMode="auto">
          <a:xfrm>
            <a:off x="1001713" y="2401888"/>
            <a:ext cx="6980237" cy="3903662"/>
            <a:chOff x="1001713" y="2401888"/>
            <a:chExt cx="6980237" cy="3903662"/>
          </a:xfrm>
        </p:grpSpPr>
        <p:grpSp>
          <p:nvGrpSpPr>
            <p:cNvPr id="7174" name="Group 67"/>
            <p:cNvGrpSpPr>
              <a:grpSpLocks/>
            </p:cNvGrpSpPr>
            <p:nvPr/>
          </p:nvGrpSpPr>
          <p:grpSpPr bwMode="auto">
            <a:xfrm>
              <a:off x="1001713" y="2401888"/>
              <a:ext cx="6980237" cy="3903662"/>
              <a:chOff x="430" y="1513"/>
              <a:chExt cx="4397" cy="2459"/>
            </a:xfrm>
          </p:grpSpPr>
          <p:grpSp>
            <p:nvGrpSpPr>
              <p:cNvPr id="7176" name="Group 66"/>
              <p:cNvGrpSpPr>
                <a:grpSpLocks/>
              </p:cNvGrpSpPr>
              <p:nvPr/>
            </p:nvGrpSpPr>
            <p:grpSpPr bwMode="auto">
              <a:xfrm>
                <a:off x="430" y="1513"/>
                <a:ext cx="4397" cy="2459"/>
                <a:chOff x="430" y="1513"/>
                <a:chExt cx="4397" cy="2459"/>
              </a:xfrm>
            </p:grpSpPr>
            <p:sp>
              <p:nvSpPr>
                <p:cNvPr id="7182" name="Line 7"/>
                <p:cNvSpPr>
                  <a:spLocks noChangeShapeType="1"/>
                </p:cNvSpPr>
                <p:nvPr/>
              </p:nvSpPr>
              <p:spPr bwMode="auto">
                <a:xfrm>
                  <a:off x="2104" y="3271"/>
                  <a:ext cx="229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222" y="3240"/>
                  <a:ext cx="0" cy="278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209" y="3736"/>
                  <a:ext cx="4" cy="236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96" y="3518"/>
                  <a:ext cx="35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/>
                    <a:t>V</a:t>
                  </a:r>
                  <a:r>
                    <a:rPr lang="en-US" baseline="-25000"/>
                    <a:t>C</a:t>
                  </a:r>
                </a:p>
              </p:txBody>
            </p:sp>
            <p:grpSp>
              <p:nvGrpSpPr>
                <p:cNvPr id="7186" name="Group 65"/>
                <p:cNvGrpSpPr>
                  <a:grpSpLocks/>
                </p:cNvGrpSpPr>
                <p:nvPr/>
              </p:nvGrpSpPr>
              <p:grpSpPr bwMode="auto">
                <a:xfrm>
                  <a:off x="430" y="1513"/>
                  <a:ext cx="4397" cy="2459"/>
                  <a:chOff x="430" y="1513"/>
                  <a:chExt cx="4397" cy="2459"/>
                </a:xfrm>
              </p:grpSpPr>
              <p:grpSp>
                <p:nvGrpSpPr>
                  <p:cNvPr id="718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30" y="1513"/>
                    <a:ext cx="4397" cy="2459"/>
                    <a:chOff x="430" y="1513"/>
                    <a:chExt cx="4397" cy="2459"/>
                  </a:xfrm>
                </p:grpSpPr>
                <p:grpSp>
                  <p:nvGrpSpPr>
                    <p:cNvPr id="7194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0" y="2365"/>
                      <a:ext cx="153" cy="874"/>
                      <a:chOff x="3863" y="2394"/>
                      <a:chExt cx="382" cy="2280"/>
                    </a:xfrm>
                  </p:grpSpPr>
                  <p:grpSp>
                    <p:nvGrpSpPr>
                      <p:cNvPr id="7222" name="Group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63" y="3534"/>
                        <a:ext cx="369" cy="912"/>
                        <a:chOff x="3293" y="5417"/>
                        <a:chExt cx="369" cy="912"/>
                      </a:xfrm>
                    </p:grpSpPr>
                    <p:sp>
                      <p:nvSpPr>
                        <p:cNvPr id="7228" name="Arc 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3" y="5417"/>
                          <a:ext cx="356" cy="456"/>
                        </a:xfrm>
                        <a:custGeom>
                          <a:avLst/>
                          <a:gdLst>
                            <a:gd name="T0" fmla="*/ 0 w 22470"/>
                            <a:gd name="T1" fmla="*/ 0 h 43200"/>
                            <a:gd name="T2" fmla="*/ 0 w 22470"/>
                            <a:gd name="T3" fmla="*/ 0 h 43200"/>
                            <a:gd name="T4" fmla="*/ 0 w 22470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22470"/>
                            <a:gd name="T10" fmla="*/ 0 h 43200"/>
                            <a:gd name="T11" fmla="*/ 22470 w 22470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2470" h="43200" fill="none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</a:path>
                            <a:path w="22470" h="43200" stroke="0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  <a:lnTo>
                                <a:pt x="870" y="21600"/>
                              </a:lnTo>
                              <a:lnTo>
                                <a:pt x="869" y="0"/>
                              </a:lnTo>
                              <a:close/>
                            </a:path>
                          </a:pathLst>
                        </a:cu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29" name="Arc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06" y="5873"/>
                          <a:ext cx="356" cy="456"/>
                        </a:xfrm>
                        <a:custGeom>
                          <a:avLst/>
                          <a:gdLst>
                            <a:gd name="T0" fmla="*/ 0 w 22470"/>
                            <a:gd name="T1" fmla="*/ 0 h 43200"/>
                            <a:gd name="T2" fmla="*/ 0 w 22470"/>
                            <a:gd name="T3" fmla="*/ 0 h 43200"/>
                            <a:gd name="T4" fmla="*/ 0 w 22470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22470"/>
                            <a:gd name="T10" fmla="*/ 0 h 43200"/>
                            <a:gd name="T11" fmla="*/ 22470 w 22470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2470" h="43200" fill="none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</a:path>
                            <a:path w="22470" h="43200" stroke="0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  <a:lnTo>
                                <a:pt x="870" y="21600"/>
                              </a:lnTo>
                              <a:lnTo>
                                <a:pt x="869" y="0"/>
                              </a:lnTo>
                              <a:close/>
                            </a:path>
                          </a:pathLst>
                        </a:cu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grpSp>
                    <p:nvGrpSpPr>
                      <p:cNvPr id="7223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76" y="2622"/>
                        <a:ext cx="369" cy="912"/>
                        <a:chOff x="3293" y="5417"/>
                        <a:chExt cx="369" cy="912"/>
                      </a:xfrm>
                    </p:grpSpPr>
                    <p:sp>
                      <p:nvSpPr>
                        <p:cNvPr id="7226" name="Arc 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3" y="5417"/>
                          <a:ext cx="356" cy="456"/>
                        </a:xfrm>
                        <a:custGeom>
                          <a:avLst/>
                          <a:gdLst>
                            <a:gd name="T0" fmla="*/ 0 w 22470"/>
                            <a:gd name="T1" fmla="*/ 0 h 43200"/>
                            <a:gd name="T2" fmla="*/ 0 w 22470"/>
                            <a:gd name="T3" fmla="*/ 0 h 43200"/>
                            <a:gd name="T4" fmla="*/ 0 w 22470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22470"/>
                            <a:gd name="T10" fmla="*/ 0 h 43200"/>
                            <a:gd name="T11" fmla="*/ 22470 w 22470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2470" h="43200" fill="none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</a:path>
                            <a:path w="22470" h="43200" stroke="0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  <a:lnTo>
                                <a:pt x="870" y="21600"/>
                              </a:lnTo>
                              <a:lnTo>
                                <a:pt x="869" y="0"/>
                              </a:lnTo>
                              <a:close/>
                            </a:path>
                          </a:pathLst>
                        </a:cu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27" name="Arc 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06" y="5873"/>
                          <a:ext cx="356" cy="456"/>
                        </a:xfrm>
                        <a:custGeom>
                          <a:avLst/>
                          <a:gdLst>
                            <a:gd name="T0" fmla="*/ 0 w 22470"/>
                            <a:gd name="T1" fmla="*/ 0 h 43200"/>
                            <a:gd name="T2" fmla="*/ 0 w 22470"/>
                            <a:gd name="T3" fmla="*/ 0 h 43200"/>
                            <a:gd name="T4" fmla="*/ 0 w 22470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22470"/>
                            <a:gd name="T10" fmla="*/ 0 h 43200"/>
                            <a:gd name="T11" fmla="*/ 22470 w 22470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2470" h="43200" fill="none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</a:path>
                            <a:path w="22470" h="43200" stroke="0" extrusionOk="0">
                              <a:moveTo>
                                <a:pt x="869" y="0"/>
                              </a:moveTo>
                              <a:cubicBezTo>
                                <a:pt x="12799" y="0"/>
                                <a:pt x="22470" y="9670"/>
                                <a:pt x="22470" y="21600"/>
                              </a:cubicBezTo>
                              <a:cubicBezTo>
                                <a:pt x="22470" y="33529"/>
                                <a:pt x="12799" y="43200"/>
                                <a:pt x="870" y="43200"/>
                              </a:cubicBezTo>
                              <a:cubicBezTo>
                                <a:pt x="579" y="43200"/>
                                <a:pt x="289" y="43194"/>
                                <a:pt x="-1" y="43182"/>
                              </a:cubicBezTo>
                              <a:lnTo>
                                <a:pt x="870" y="21600"/>
                              </a:lnTo>
                              <a:lnTo>
                                <a:pt x="869" y="0"/>
                              </a:lnTo>
                              <a:close/>
                            </a:path>
                          </a:pathLst>
                        </a:cu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722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9" y="4446"/>
                        <a:ext cx="0" cy="228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25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76" y="2394"/>
                        <a:ext cx="0" cy="228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7195" name="Group 22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2419" y="1913"/>
                      <a:ext cx="585" cy="319"/>
                      <a:chOff x="8550" y="1596"/>
                      <a:chExt cx="2565" cy="798"/>
                    </a:xfrm>
                  </p:grpSpPr>
                  <p:grpSp>
                    <p:nvGrpSpPr>
                      <p:cNvPr id="7214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50" y="1596"/>
                        <a:ext cx="2223" cy="798"/>
                        <a:chOff x="9576" y="2907"/>
                        <a:chExt cx="2223" cy="798"/>
                      </a:xfrm>
                    </p:grpSpPr>
                    <p:sp>
                      <p:nvSpPr>
                        <p:cNvPr id="721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76" y="3363"/>
                          <a:ext cx="399" cy="0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17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975" y="2907"/>
                          <a:ext cx="228" cy="456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18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203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19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659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20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115" y="2907"/>
                          <a:ext cx="456" cy="798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221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571" y="3249"/>
                          <a:ext cx="228" cy="456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SG"/>
                        </a:p>
                      </p:txBody>
                    </p:sp>
                  </p:grpSp>
                  <p:sp>
                    <p:nvSpPr>
                      <p:cNvPr id="721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773" y="1938"/>
                        <a:ext cx="342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7196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5" y="1769"/>
                      <a:ext cx="1707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9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5" y="3972"/>
                      <a:ext cx="1725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9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5" y="1769"/>
                      <a:ext cx="0" cy="6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99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5" y="2743"/>
                      <a:ext cx="0" cy="1229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0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2445"/>
                      <a:ext cx="327" cy="29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888" y="2524"/>
                      <a:ext cx="210" cy="120"/>
                    </a:xfrm>
                    <a:custGeom>
                      <a:avLst/>
                      <a:gdLst>
                        <a:gd name="T0" fmla="*/ 0 w 684"/>
                        <a:gd name="T1" fmla="*/ 0 h 531"/>
                        <a:gd name="T2" fmla="*/ 0 w 684"/>
                        <a:gd name="T3" fmla="*/ 0 h 531"/>
                        <a:gd name="T4" fmla="*/ 0 w 684"/>
                        <a:gd name="T5" fmla="*/ 0 h 531"/>
                        <a:gd name="T6" fmla="*/ 0 w 684"/>
                        <a:gd name="T7" fmla="*/ 0 h 531"/>
                        <a:gd name="T8" fmla="*/ 0 w 684"/>
                        <a:gd name="T9" fmla="*/ 0 h 5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84"/>
                        <a:gd name="T16" fmla="*/ 0 h 531"/>
                        <a:gd name="T17" fmla="*/ 684 w 684"/>
                        <a:gd name="T18" fmla="*/ 531 h 5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84" h="531">
                          <a:moveTo>
                            <a:pt x="0" y="294"/>
                          </a:moveTo>
                          <a:cubicBezTo>
                            <a:pt x="52" y="147"/>
                            <a:pt x="105" y="0"/>
                            <a:pt x="171" y="9"/>
                          </a:cubicBezTo>
                          <a:cubicBezTo>
                            <a:pt x="237" y="18"/>
                            <a:pt x="333" y="266"/>
                            <a:pt x="399" y="351"/>
                          </a:cubicBezTo>
                          <a:cubicBezTo>
                            <a:pt x="465" y="436"/>
                            <a:pt x="523" y="531"/>
                            <a:pt x="570" y="522"/>
                          </a:cubicBezTo>
                          <a:cubicBezTo>
                            <a:pt x="617" y="513"/>
                            <a:pt x="656" y="341"/>
                            <a:pt x="684" y="294"/>
                          </a:cubicBezTo>
                        </a:path>
                      </a:pathLst>
                    </a:custGeom>
                    <a:noFill/>
                    <a:ln w="571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2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764"/>
                      <a:ext cx="444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4" y="2485"/>
                      <a:ext cx="234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4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9" y="1768"/>
                      <a:ext cx="13" cy="24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2" y="2266"/>
                      <a:ext cx="0" cy="219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6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13" y="2485"/>
                      <a:ext cx="0" cy="297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2" y="3052"/>
                      <a:ext cx="0" cy="219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08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0" y="2505"/>
                      <a:ext cx="449" cy="1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/>
                        <a:t>V</a:t>
                      </a:r>
                      <a:r>
                        <a:rPr lang="en-US" baseline="-25000"/>
                        <a:t>S</a:t>
                      </a:r>
                    </a:p>
                  </p:txBody>
                </p:sp>
                <p:sp>
                  <p:nvSpPr>
                    <p:cNvPr id="720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83" y="1513"/>
                      <a:ext cx="257" cy="1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/>
                        <a:t>I</a:t>
                      </a:r>
                    </a:p>
                  </p:txBody>
                </p:sp>
                <p:sp>
                  <p:nvSpPr>
                    <p:cNvPr id="7210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2" y="2020"/>
                      <a:ext cx="350" cy="2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 dirty="0"/>
                        <a:t>V</a:t>
                      </a:r>
                      <a:r>
                        <a:rPr lang="en-US" baseline="-25000" dirty="0"/>
                        <a:t>R</a:t>
                      </a:r>
                    </a:p>
                  </p:txBody>
                </p:sp>
                <p:sp>
                  <p:nvSpPr>
                    <p:cNvPr id="7211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85" y="2782"/>
                      <a:ext cx="351" cy="2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/>
                        <a:t>V</a:t>
                      </a:r>
                      <a:r>
                        <a:rPr lang="en-US" baseline="-25000"/>
                        <a:t>L</a:t>
                      </a:r>
                    </a:p>
                  </p:txBody>
                </p:sp>
                <p:sp>
                  <p:nvSpPr>
                    <p:cNvPr id="7212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9" y="2067"/>
                      <a:ext cx="258" cy="1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/>
                        <a:t>R</a:t>
                      </a:r>
                    </a:p>
                  </p:txBody>
                </p:sp>
                <p:sp>
                  <p:nvSpPr>
                    <p:cNvPr id="7213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18" y="3458"/>
                      <a:ext cx="1809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r>
                        <a:rPr lang="en-US"/>
                        <a:t>-jX</a:t>
                      </a:r>
                      <a:r>
                        <a:rPr lang="en-US" baseline="-25000"/>
                        <a:t>C</a:t>
                      </a:r>
                      <a:r>
                        <a:rPr lang="en-US"/>
                        <a:t>= X</a:t>
                      </a:r>
                      <a:r>
                        <a:rPr lang="en-US" baseline="-25000"/>
                        <a:t>C</a:t>
                      </a:r>
                      <a:r>
                        <a:rPr lang="en-US">
                          <a:sym typeface="Symbol" pitchFamily="18" charset="2"/>
                        </a:rPr>
                        <a:t></a:t>
                      </a:r>
                      <a:r>
                        <a:rPr lang="en-US"/>
                        <a:t>-90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p:txBody>
                </p:sp>
              </p:grpSp>
              <p:grpSp>
                <p:nvGrpSpPr>
                  <p:cNvPr id="7188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618" y="3239"/>
                    <a:ext cx="249" cy="302"/>
                    <a:chOff x="2618" y="3239"/>
                    <a:chExt cx="249" cy="302"/>
                  </a:xfrm>
                </p:grpSpPr>
                <p:sp>
                  <p:nvSpPr>
                    <p:cNvPr id="719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3239"/>
                      <a:ext cx="0" cy="20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9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8" y="3440"/>
                      <a:ext cx="249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9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8" y="3541"/>
                      <a:ext cx="249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718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725" y="3548"/>
                    <a:ext cx="5" cy="424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0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9" y="2699"/>
                    <a:ext cx="126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/>
                      <a:t>jX</a:t>
                    </a:r>
                    <a:r>
                      <a:rPr lang="en-US" baseline="-25000"/>
                      <a:t>L</a:t>
                    </a:r>
                    <a:r>
                      <a:rPr lang="en-US"/>
                      <a:t>= </a:t>
                    </a:r>
                    <a:r>
                      <a:rPr lang="en-US">
                        <a:sym typeface="Symbol" pitchFamily="18" charset="2"/>
                      </a:rPr>
                      <a:t>X</a:t>
                    </a:r>
                    <a:r>
                      <a:rPr lang="en-US" baseline="-25000">
                        <a:sym typeface="Symbol" pitchFamily="18" charset="2"/>
                      </a:rPr>
                      <a:t>L</a:t>
                    </a:r>
                    <a:r>
                      <a:rPr lang="en-US">
                        <a:sym typeface="Symbol" pitchFamily="18" charset="2"/>
                      </a:rPr>
                      <a:t></a:t>
                    </a:r>
                    <a:r>
                      <a:rPr lang="en-US"/>
                      <a:t>90</a:t>
                    </a:r>
                    <a:r>
                      <a:rPr lang="en-US" baseline="30000"/>
                      <a:t>o</a:t>
                    </a:r>
                    <a:endParaRPr lang="en-US"/>
                  </a:p>
                </p:txBody>
              </p:sp>
            </p:grpSp>
          </p:grpSp>
          <p:sp>
            <p:nvSpPr>
              <p:cNvPr id="7177" name="Line 55"/>
              <p:cNvSpPr>
                <a:spLocks noChangeShapeType="1"/>
              </p:cNvSpPr>
              <p:nvPr/>
            </p:nvSpPr>
            <p:spPr bwMode="auto">
              <a:xfrm>
                <a:off x="1392" y="1540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8" name="Line 56"/>
              <p:cNvSpPr>
                <a:spLocks noChangeShapeType="1"/>
              </p:cNvSpPr>
              <p:nvPr/>
            </p:nvSpPr>
            <p:spPr bwMode="auto">
              <a:xfrm>
                <a:off x="2125" y="2065"/>
                <a:ext cx="1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79" name="Line 57"/>
              <p:cNvSpPr>
                <a:spLocks noChangeShapeType="1"/>
              </p:cNvSpPr>
              <p:nvPr/>
            </p:nvSpPr>
            <p:spPr bwMode="auto">
              <a:xfrm>
                <a:off x="2133" y="2812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0" name="Line 58"/>
              <p:cNvSpPr>
                <a:spLocks noChangeShapeType="1"/>
              </p:cNvSpPr>
              <p:nvPr/>
            </p:nvSpPr>
            <p:spPr bwMode="auto">
              <a:xfrm>
                <a:off x="2138" y="3557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1" name="Line 59"/>
              <p:cNvSpPr>
                <a:spLocks noChangeShapeType="1"/>
              </p:cNvSpPr>
              <p:nvPr/>
            </p:nvSpPr>
            <p:spPr bwMode="auto">
              <a:xfrm>
                <a:off x="501" y="2535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cxnSp>
          <p:nvCxnSpPr>
            <p:cNvPr id="7175" name="Straight Arrow Connector 60"/>
            <p:cNvCxnSpPr>
              <a:cxnSpLocks noChangeShapeType="1"/>
            </p:cNvCxnSpPr>
            <p:nvPr/>
          </p:nvCxnSpPr>
          <p:spPr bwMode="auto">
            <a:xfrm rot="5400000" flipH="1" flipV="1">
              <a:off x="355600" y="4361543"/>
              <a:ext cx="2278743" cy="1588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17-1 Analysis of series RLC Circuits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5626100" y="1241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b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7400" y="4443413"/>
            <a:ext cx="6902450" cy="592137"/>
            <a:chOff x="460" y="3166"/>
            <a:chExt cx="4348" cy="373"/>
          </a:xfrm>
        </p:grpSpPr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460" y="3168"/>
              <a:ext cx="4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b="0"/>
                <a:t> Real part of             is contributed by resistors.</a:t>
              </a:r>
            </a:p>
          </p:txBody>
        </p:sp>
        <p:graphicFrame>
          <p:nvGraphicFramePr>
            <p:cNvPr id="8209" name="Object 12"/>
            <p:cNvGraphicFramePr>
              <a:graphicFrameLocks noChangeAspect="1"/>
            </p:cNvGraphicFramePr>
            <p:nvPr/>
          </p:nvGraphicFramePr>
          <p:xfrm>
            <a:off x="1672" y="3166"/>
            <a:ext cx="33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Equation" r:id="rId3" imgW="190417" imgH="253890" progId="Equation.3">
                    <p:embed/>
                  </p:oleObj>
                </mc:Choice>
                <mc:Fallback>
                  <p:oleObj name="Equation" r:id="rId3" imgW="190417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166"/>
                          <a:ext cx="334" cy="373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54063" y="5316538"/>
            <a:ext cx="7747000" cy="852487"/>
            <a:chOff x="440" y="3693"/>
            <a:chExt cx="4880" cy="537"/>
          </a:xfrm>
        </p:grpSpPr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440" y="3712"/>
              <a:ext cx="48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GB" b="0"/>
                <a:t>Imaginary part of           is contributed by inductors and capacitors.</a:t>
              </a:r>
            </a:p>
          </p:txBody>
        </p: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2081" y="3693"/>
            <a:ext cx="30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693"/>
                          <a:ext cx="309" cy="374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3227"/>
              </p:ext>
            </p:extLst>
          </p:nvPr>
        </p:nvGraphicFramePr>
        <p:xfrm>
          <a:off x="952500" y="1434306"/>
          <a:ext cx="7350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6" imgW="3035300" imgH="241300" progId="Equation.3">
                  <p:embed/>
                </p:oleObj>
              </mc:Choice>
              <mc:Fallback>
                <p:oleObj name="Equation" r:id="rId6" imgW="30353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434306"/>
                        <a:ext cx="7350125" cy="5286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076325" y="2189162"/>
            <a:ext cx="5060950" cy="2079625"/>
            <a:chOff x="742" y="1242"/>
            <a:chExt cx="3188" cy="1310"/>
          </a:xfrm>
        </p:grpSpPr>
        <p:sp>
          <p:nvSpPr>
            <p:cNvPr id="8202" name="Text Box 2"/>
            <p:cNvSpPr txBox="1">
              <a:spLocks noChangeArrowheads="1"/>
            </p:cNvSpPr>
            <p:nvPr/>
          </p:nvSpPr>
          <p:spPr bwMode="auto">
            <a:xfrm>
              <a:off x="856" y="1920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n-US" b="0"/>
            </a:p>
          </p:txBody>
        </p:sp>
        <p:sp>
          <p:nvSpPr>
            <p:cNvPr id="8203" name="Text Box 3"/>
            <p:cNvSpPr txBox="1">
              <a:spLocks noChangeArrowheads="1"/>
            </p:cNvSpPr>
            <p:nvPr/>
          </p:nvSpPr>
          <p:spPr bwMode="auto">
            <a:xfrm>
              <a:off x="752" y="1776"/>
              <a:ext cx="2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en-US" b="0"/>
            </a:p>
          </p:txBody>
        </p:sp>
        <p:graphicFrame>
          <p:nvGraphicFramePr>
            <p:cNvPr id="820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38032"/>
                </p:ext>
              </p:extLst>
            </p:nvPr>
          </p:nvGraphicFramePr>
          <p:xfrm>
            <a:off x="752" y="1576"/>
            <a:ext cx="3178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1" name="Equation" r:id="rId8" imgW="1689100" imgH="609600" progId="Equation.3">
                    <p:embed/>
                  </p:oleObj>
                </mc:Choice>
                <mc:Fallback>
                  <p:oleObj name="Equation" r:id="rId8" imgW="1689100" imgH="609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1576"/>
                          <a:ext cx="3178" cy="97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Rectangle 19"/>
            <p:cNvSpPr>
              <a:spLocks noChangeArrowheads="1"/>
            </p:cNvSpPr>
            <p:nvPr/>
          </p:nvSpPr>
          <p:spPr bwMode="auto">
            <a:xfrm>
              <a:off x="742" y="1242"/>
              <a:ext cx="1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 dirty="0"/>
                <a:t>In Polar form, this is:</a:t>
              </a:r>
              <a:endParaRPr lang="en-GB" b="0" dirty="0"/>
            </a:p>
          </p:txBody>
        </p:sp>
      </p:grpSp>
      <p:sp>
        <p:nvSpPr>
          <p:cNvPr id="8201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60D1B5-2BDF-44B7-A70C-1EB11745DB1D}" type="slidenum">
              <a:rPr lang="en-GB" sz="1400" b="0"/>
              <a:pPr/>
              <a:t>7</a:t>
            </a:fld>
            <a:endParaRPr lang="en-GB" sz="1400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Impedance of Series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727075" y="1474786"/>
            <a:ext cx="7469187" cy="1350963"/>
            <a:chOff x="435" y="714"/>
            <a:chExt cx="4705" cy="851"/>
          </a:xfrm>
        </p:grpSpPr>
        <p:graphicFrame>
          <p:nvGraphicFramePr>
            <p:cNvPr id="9227" name="Object 5"/>
            <p:cNvGraphicFramePr>
              <a:graphicFrameLocks noChangeAspect="1"/>
            </p:cNvGraphicFramePr>
            <p:nvPr/>
          </p:nvGraphicFramePr>
          <p:xfrm>
            <a:off x="435" y="714"/>
            <a:ext cx="328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9" name="Equation" r:id="rId3" imgW="2400300" imgH="241300" progId="Equation.3">
                    <p:embed/>
                  </p:oleObj>
                </mc:Choice>
                <mc:Fallback>
                  <p:oleObj name="Equation" r:id="rId3" imgW="2400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714"/>
                          <a:ext cx="3286" cy="333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6"/>
            <p:cNvSpPr txBox="1">
              <a:spLocks noChangeArrowheads="1"/>
            </p:cNvSpPr>
            <p:nvPr/>
          </p:nvSpPr>
          <p:spPr bwMode="auto">
            <a:xfrm>
              <a:off x="445" y="1047"/>
              <a:ext cx="4695" cy="51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0" dirty="0"/>
                <a:t>the imaginary part of Z can be either positive or negative depending on the value of X</a:t>
              </a:r>
              <a:r>
                <a:rPr lang="en-GB" b="0" baseline="-25000" dirty="0"/>
                <a:t>L</a:t>
              </a:r>
              <a:r>
                <a:rPr lang="en-GB" b="0" dirty="0"/>
                <a:t> and X</a:t>
              </a:r>
              <a:r>
                <a:rPr lang="en-GB" b="0" baseline="-25000" dirty="0"/>
                <a:t>C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20726" y="2982459"/>
            <a:ext cx="7623175" cy="1509712"/>
            <a:chOff x="451" y="1641"/>
            <a:chExt cx="4802" cy="951"/>
          </a:xfrm>
        </p:grpSpPr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454" y="1641"/>
              <a:ext cx="4788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0"/>
                <a:t>If X</a:t>
              </a:r>
              <a:r>
                <a:rPr lang="en-GB" b="0" baseline="-25000"/>
                <a:t>L</a:t>
              </a:r>
              <a:r>
                <a:rPr lang="en-GB" b="0"/>
                <a:t> &gt; X</a:t>
              </a:r>
              <a:r>
                <a:rPr lang="en-GB" b="0" baseline="-25000"/>
                <a:t>C</a:t>
              </a:r>
              <a:r>
                <a:rPr lang="en-GB" b="0"/>
                <a:t>, then the imaginary part of Z will be positive and the RLC circuit is net inductive.</a:t>
              </a:r>
            </a:p>
            <a:p>
              <a:endParaRPr lang="en-GB" sz="800" b="0"/>
            </a:p>
          </p:txBody>
        </p:sp>
        <p:graphicFrame>
          <p:nvGraphicFramePr>
            <p:cNvPr id="9226" name="Object 9"/>
            <p:cNvGraphicFramePr>
              <a:graphicFrameLocks noChangeAspect="1"/>
            </p:cNvGraphicFramePr>
            <p:nvPr/>
          </p:nvGraphicFramePr>
          <p:xfrm>
            <a:off x="451" y="2259"/>
            <a:ext cx="480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Equation" r:id="rId5" imgW="3060700" imgH="241300" progId="Equation.3">
                    <p:embed/>
                  </p:oleObj>
                </mc:Choice>
                <mc:Fallback>
                  <p:oleObj name="Equation" r:id="rId5" imgW="30607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2259"/>
                          <a:ext cx="4802" cy="333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27075" y="4716463"/>
            <a:ext cx="7234238" cy="1519237"/>
            <a:chOff x="458" y="2971"/>
            <a:chExt cx="4557" cy="957"/>
          </a:xfrm>
        </p:grpSpPr>
        <p:sp>
          <p:nvSpPr>
            <p:cNvPr id="9223" name="Text Box 12"/>
            <p:cNvSpPr txBox="1">
              <a:spLocks noChangeArrowheads="1"/>
            </p:cNvSpPr>
            <p:nvPr/>
          </p:nvSpPr>
          <p:spPr bwMode="auto">
            <a:xfrm>
              <a:off x="458" y="2971"/>
              <a:ext cx="4542" cy="63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0"/>
                <a:t>If X</a:t>
              </a:r>
              <a:r>
                <a:rPr lang="en-GB" b="0" baseline="-25000"/>
                <a:t>L</a:t>
              </a:r>
              <a:r>
                <a:rPr lang="en-GB" b="0"/>
                <a:t> &lt; X</a:t>
              </a:r>
              <a:r>
                <a:rPr lang="en-GB" b="0" baseline="-25000"/>
                <a:t>C</a:t>
              </a:r>
              <a:r>
                <a:rPr lang="en-GB" b="0"/>
                <a:t>, then the imaginary part of Z will be negative and the RLC circuit is net capacitive.</a:t>
              </a:r>
            </a:p>
            <a:p>
              <a:endParaRPr lang="en-GB" sz="800" b="0"/>
            </a:p>
          </p:txBody>
        </p:sp>
        <p:graphicFrame>
          <p:nvGraphicFramePr>
            <p:cNvPr id="9224" name="Object 13"/>
            <p:cNvGraphicFramePr>
              <a:graphicFrameLocks noChangeAspect="1"/>
            </p:cNvGraphicFramePr>
            <p:nvPr/>
          </p:nvGraphicFramePr>
          <p:xfrm>
            <a:off x="472" y="3595"/>
            <a:ext cx="454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1" name="Equation" r:id="rId7" imgW="3111500" imgH="241300" progId="Equation.3">
                    <p:embed/>
                  </p:oleObj>
                </mc:Choice>
                <mc:Fallback>
                  <p:oleObj name="Equation" r:id="rId7" imgW="31115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3595"/>
                          <a:ext cx="4543" cy="333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ACB03-9A84-4BF5-91DA-AB75F3B75CB1}" type="slidenum">
              <a:rPr lang="en-GB" sz="1400" b="0"/>
              <a:pPr/>
              <a:t>8</a:t>
            </a:fld>
            <a:endParaRPr lang="en-GB" sz="1400" b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Impedance of Series RLC Circuit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9"/>
          <p:cNvSpPr txBox="1">
            <a:spLocks noChangeArrowheads="1"/>
          </p:cNvSpPr>
          <p:nvPr/>
        </p:nvSpPr>
        <p:spPr bwMode="auto">
          <a:xfrm>
            <a:off x="1137673" y="1211825"/>
            <a:ext cx="387950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For case of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&gt;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C 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665288" y="4083051"/>
            <a:ext cx="4349750" cy="468312"/>
            <a:chOff x="1049" y="2159"/>
            <a:chExt cx="2740" cy="295"/>
          </a:xfrm>
        </p:grpSpPr>
        <p:sp>
          <p:nvSpPr>
            <p:cNvPr id="10275" name="Line 23"/>
            <p:cNvSpPr>
              <a:spLocks noChangeShapeType="1"/>
            </p:cNvSpPr>
            <p:nvPr/>
          </p:nvSpPr>
          <p:spPr bwMode="auto">
            <a:xfrm flipV="1">
              <a:off x="1049" y="2306"/>
              <a:ext cx="2336" cy="7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6" name="Text Box 25"/>
            <p:cNvSpPr txBox="1">
              <a:spLocks noChangeArrowheads="1"/>
            </p:cNvSpPr>
            <p:nvPr/>
          </p:nvSpPr>
          <p:spPr bwMode="auto">
            <a:xfrm>
              <a:off x="3370" y="2159"/>
              <a:ext cx="4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A50021"/>
                  </a:solidFill>
                </a:rPr>
                <a:t>R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1477963" y="1755776"/>
            <a:ext cx="866775" cy="2571750"/>
            <a:chOff x="931" y="693"/>
            <a:chExt cx="546" cy="1620"/>
          </a:xfrm>
        </p:grpSpPr>
        <p:sp>
          <p:nvSpPr>
            <p:cNvPr id="10273" name="Line 22"/>
            <p:cNvSpPr>
              <a:spLocks noChangeShapeType="1"/>
            </p:cNvSpPr>
            <p:nvPr/>
          </p:nvSpPr>
          <p:spPr bwMode="auto">
            <a:xfrm flipH="1" flipV="1">
              <a:off x="1049" y="1036"/>
              <a:ext cx="0" cy="127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4" name="Text Box 26"/>
            <p:cNvSpPr txBox="1">
              <a:spLocks noChangeArrowheads="1"/>
            </p:cNvSpPr>
            <p:nvPr/>
          </p:nvSpPr>
          <p:spPr bwMode="auto">
            <a:xfrm>
              <a:off x="931" y="693"/>
              <a:ext cx="54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accent2"/>
                  </a:solidFill>
                </a:rPr>
                <a:t>jX</a:t>
              </a:r>
              <a:r>
                <a:rPr lang="en-US" baseline="-25000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352550" y="4327526"/>
            <a:ext cx="992188" cy="838200"/>
            <a:chOff x="852" y="2313"/>
            <a:chExt cx="625" cy="528"/>
          </a:xfrm>
        </p:grpSpPr>
        <p:sp>
          <p:nvSpPr>
            <p:cNvPr id="10271" name="Line 62"/>
            <p:cNvSpPr>
              <a:spLocks noChangeShapeType="1"/>
            </p:cNvSpPr>
            <p:nvPr/>
          </p:nvSpPr>
          <p:spPr bwMode="auto">
            <a:xfrm>
              <a:off x="1049" y="2313"/>
              <a:ext cx="0" cy="25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2" name="Text Box 63"/>
            <p:cNvSpPr txBox="1">
              <a:spLocks noChangeArrowheads="1"/>
            </p:cNvSpPr>
            <p:nvPr/>
          </p:nvSpPr>
          <p:spPr bwMode="auto">
            <a:xfrm>
              <a:off x="852" y="2572"/>
              <a:ext cx="6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6600"/>
                  </a:solidFill>
                </a:rPr>
                <a:t>-jX</a:t>
              </a:r>
              <a:r>
                <a:rPr lang="en-US" baseline="-25000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701800" y="2614612"/>
            <a:ext cx="4340225" cy="1701800"/>
            <a:chOff x="2063" y="1234"/>
            <a:chExt cx="2734" cy="1072"/>
          </a:xfrm>
        </p:grpSpPr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4380" y="1234"/>
              <a:ext cx="4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/>
                <a:t>Z</a:t>
              </a:r>
            </a:p>
          </p:txBody>
        </p:sp>
        <p:grpSp>
          <p:nvGrpSpPr>
            <p:cNvPr id="10267" name="Group 93"/>
            <p:cNvGrpSpPr>
              <a:grpSpLocks/>
            </p:cNvGrpSpPr>
            <p:nvPr/>
          </p:nvGrpSpPr>
          <p:grpSpPr bwMode="auto">
            <a:xfrm>
              <a:off x="2063" y="1261"/>
              <a:ext cx="2498" cy="1045"/>
              <a:chOff x="2063" y="1261"/>
              <a:chExt cx="2498" cy="1045"/>
            </a:xfrm>
          </p:grpSpPr>
          <p:sp>
            <p:nvSpPr>
              <p:cNvPr id="10268" name="Text Box 28"/>
              <p:cNvSpPr txBox="1">
                <a:spLocks noChangeArrowheads="1"/>
              </p:cNvSpPr>
              <p:nvPr/>
            </p:nvSpPr>
            <p:spPr bwMode="auto">
              <a:xfrm flipH="1" flipV="1">
                <a:off x="2989" y="1957"/>
                <a:ext cx="19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dirty="0">
                    <a:sym typeface="Symbol" pitchFamily="18" charset="2"/>
                  </a:rPr>
                  <a:t></a:t>
                </a:r>
                <a:endParaRPr lang="en-US" dirty="0"/>
              </a:p>
            </p:txBody>
          </p:sp>
          <p:sp>
            <p:nvSpPr>
              <p:cNvPr id="10269" name="Line 31"/>
              <p:cNvSpPr>
                <a:spLocks noChangeShapeType="1"/>
              </p:cNvSpPr>
              <p:nvPr/>
            </p:nvSpPr>
            <p:spPr bwMode="auto">
              <a:xfrm flipV="1">
                <a:off x="2063" y="1371"/>
                <a:ext cx="2317" cy="935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70" name="Line 76"/>
              <p:cNvSpPr>
                <a:spLocks noChangeShapeType="1"/>
              </p:cNvSpPr>
              <p:nvPr/>
            </p:nvSpPr>
            <p:spPr bwMode="auto">
              <a:xfrm>
                <a:off x="4451" y="1261"/>
                <a:ext cx="1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1268413" y="4510088"/>
            <a:ext cx="7081837" cy="2197100"/>
            <a:chOff x="799" y="2841"/>
            <a:chExt cx="4461" cy="1384"/>
          </a:xfrm>
        </p:grpSpPr>
        <p:sp>
          <p:nvSpPr>
            <p:cNvPr id="10253" name="Text Box 50"/>
            <p:cNvSpPr txBox="1">
              <a:spLocks noChangeArrowheads="1"/>
            </p:cNvSpPr>
            <p:nvPr/>
          </p:nvSpPr>
          <p:spPr bwMode="auto">
            <a:xfrm>
              <a:off x="799" y="3456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i="1" u="sng"/>
                <a:t>OR</a:t>
              </a:r>
            </a:p>
          </p:txBody>
        </p:sp>
        <p:grpSp>
          <p:nvGrpSpPr>
            <p:cNvPr id="10254" name="Group 82"/>
            <p:cNvGrpSpPr>
              <a:grpSpLocks/>
            </p:cNvGrpSpPr>
            <p:nvPr/>
          </p:nvGrpSpPr>
          <p:grpSpPr bwMode="auto">
            <a:xfrm>
              <a:off x="1877" y="2841"/>
              <a:ext cx="3383" cy="1384"/>
              <a:chOff x="2030" y="2832"/>
              <a:chExt cx="3383" cy="1384"/>
            </a:xfrm>
          </p:grpSpPr>
          <p:grpSp>
            <p:nvGrpSpPr>
              <p:cNvPr id="10255" name="Group 81"/>
              <p:cNvGrpSpPr>
                <a:grpSpLocks/>
              </p:cNvGrpSpPr>
              <p:nvPr/>
            </p:nvGrpSpPr>
            <p:grpSpPr bwMode="auto">
              <a:xfrm>
                <a:off x="2030" y="2832"/>
                <a:ext cx="3383" cy="1384"/>
                <a:chOff x="2030" y="2832"/>
                <a:chExt cx="3383" cy="1384"/>
              </a:xfrm>
            </p:grpSpPr>
            <p:grpSp>
              <p:nvGrpSpPr>
                <p:cNvPr id="10259" name="Group 80"/>
                <p:cNvGrpSpPr>
                  <a:grpSpLocks/>
                </p:cNvGrpSpPr>
                <p:nvPr/>
              </p:nvGrpSpPr>
              <p:grpSpPr bwMode="auto">
                <a:xfrm>
                  <a:off x="2030" y="2832"/>
                  <a:ext cx="2503" cy="1043"/>
                  <a:chOff x="2030" y="2832"/>
                  <a:chExt cx="2503" cy="1043"/>
                </a:xfrm>
              </p:grpSpPr>
              <p:sp>
                <p:nvSpPr>
                  <p:cNvPr id="10263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0" y="3875"/>
                    <a:ext cx="2503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A5002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6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3" y="2832"/>
                    <a:ext cx="0" cy="1043"/>
                  </a:xfrm>
                  <a:prstGeom prst="line">
                    <a:avLst/>
                  </a:prstGeom>
                  <a:noFill/>
                  <a:ln w="57150">
                    <a:solidFill>
                      <a:srgbClr val="66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65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0" y="2832"/>
                    <a:ext cx="2503" cy="1043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026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168" y="3928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GB">
                      <a:solidFill>
                        <a:srgbClr val="A50021"/>
                      </a:solidFill>
                    </a:rPr>
                    <a:t>R</a:t>
                  </a:r>
                </a:p>
              </p:txBody>
            </p:sp>
            <p:sp>
              <p:nvSpPr>
                <p:cNvPr id="10261" name="Text Box 47"/>
                <p:cNvSpPr txBox="1">
                  <a:spLocks noChangeArrowheads="1"/>
                </p:cNvSpPr>
                <p:nvPr/>
              </p:nvSpPr>
              <p:spPr bwMode="auto">
                <a:xfrm flipV="1">
                  <a:off x="2892" y="3587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GB" dirty="0">
                      <a:sym typeface="Symbol" pitchFamily="18" charset="2"/>
                    </a:rPr>
                    <a:t></a:t>
                  </a:r>
                  <a:endParaRPr lang="en-GB" dirty="0"/>
                </a:p>
              </p:txBody>
            </p:sp>
            <p:sp>
              <p:nvSpPr>
                <p:cNvPr id="1026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585" y="3104"/>
                  <a:ext cx="8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GB">
                      <a:solidFill>
                        <a:srgbClr val="663300"/>
                      </a:solidFill>
                    </a:rPr>
                    <a:t>j(X</a:t>
                  </a:r>
                  <a:r>
                    <a:rPr lang="en-GB" baseline="-25000">
                      <a:solidFill>
                        <a:srgbClr val="663300"/>
                      </a:solidFill>
                    </a:rPr>
                    <a:t>L</a:t>
                  </a:r>
                  <a:r>
                    <a:rPr lang="en-GB">
                      <a:solidFill>
                        <a:srgbClr val="663300"/>
                      </a:solidFill>
                    </a:rPr>
                    <a:t>-X</a:t>
                  </a:r>
                  <a:r>
                    <a:rPr lang="en-GB" baseline="-25000">
                      <a:solidFill>
                        <a:srgbClr val="663300"/>
                      </a:solidFill>
                    </a:rPr>
                    <a:t>C</a:t>
                  </a:r>
                  <a:r>
                    <a:rPr lang="en-GB">
                      <a:solidFill>
                        <a:srgbClr val="663300"/>
                      </a:solidFill>
                    </a:rPr>
                    <a:t>)</a:t>
                  </a:r>
                  <a:endParaRPr lang="en-GB" baseline="-25000">
                    <a:solidFill>
                      <a:srgbClr val="663300"/>
                    </a:solidFill>
                  </a:endParaRPr>
                </a:p>
              </p:txBody>
            </p:sp>
          </p:grpSp>
          <p:grpSp>
            <p:nvGrpSpPr>
              <p:cNvPr id="10256" name="Group 79"/>
              <p:cNvGrpSpPr>
                <a:grpSpLocks/>
              </p:cNvGrpSpPr>
              <p:nvPr/>
            </p:nvGrpSpPr>
            <p:grpSpPr bwMode="auto">
              <a:xfrm rot="-1188828">
                <a:off x="3117" y="3021"/>
                <a:ext cx="530" cy="288"/>
                <a:chOff x="2847" y="2859"/>
                <a:chExt cx="530" cy="288"/>
              </a:xfrm>
            </p:grpSpPr>
            <p:sp>
              <p:nvSpPr>
                <p:cNvPr id="102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847" y="2859"/>
                  <a:ext cx="53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GB"/>
                    <a:t>Z</a:t>
                  </a:r>
                </a:p>
              </p:txBody>
            </p:sp>
            <p:sp>
              <p:nvSpPr>
                <p:cNvPr id="10258" name="Line 78"/>
                <p:cNvSpPr>
                  <a:spLocks noChangeShapeType="1"/>
                </p:cNvSpPr>
                <p:nvPr/>
              </p:nvSpPr>
              <p:spPr bwMode="auto">
                <a:xfrm>
                  <a:off x="3058" y="2905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1725613" y="2843213"/>
            <a:ext cx="1411287" cy="1503363"/>
            <a:chOff x="1087" y="1378"/>
            <a:chExt cx="889" cy="947"/>
          </a:xfrm>
        </p:grpSpPr>
        <p:sp>
          <p:nvSpPr>
            <p:cNvPr id="10251" name="Line 87"/>
            <p:cNvSpPr>
              <a:spLocks noChangeShapeType="1"/>
            </p:cNvSpPr>
            <p:nvPr/>
          </p:nvSpPr>
          <p:spPr bwMode="auto">
            <a:xfrm flipH="1" flipV="1">
              <a:off x="1087" y="1378"/>
              <a:ext cx="0" cy="947"/>
            </a:xfrm>
            <a:prstGeom prst="line">
              <a:avLst/>
            </a:prstGeom>
            <a:noFill/>
            <a:ln w="5715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2" name="Rectangle 88"/>
            <p:cNvSpPr>
              <a:spLocks noChangeArrowheads="1"/>
            </p:cNvSpPr>
            <p:nvPr/>
          </p:nvSpPr>
          <p:spPr bwMode="auto">
            <a:xfrm>
              <a:off x="1149" y="1468"/>
              <a:ext cx="8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663300"/>
                  </a:solidFill>
                </a:rPr>
                <a:t>j(X</a:t>
              </a:r>
              <a:r>
                <a:rPr lang="en-GB" baseline="-25000">
                  <a:solidFill>
                    <a:srgbClr val="663300"/>
                  </a:solidFill>
                </a:rPr>
                <a:t>L</a:t>
              </a:r>
              <a:r>
                <a:rPr lang="en-GB">
                  <a:solidFill>
                    <a:srgbClr val="663300"/>
                  </a:solidFill>
                </a:rPr>
                <a:t>-X</a:t>
              </a:r>
              <a:r>
                <a:rPr lang="en-GB" baseline="-25000">
                  <a:solidFill>
                    <a:srgbClr val="663300"/>
                  </a:solidFill>
                </a:rPr>
                <a:t>C</a:t>
              </a:r>
              <a:r>
                <a:rPr lang="en-GB">
                  <a:solidFill>
                    <a:srgbClr val="663300"/>
                  </a:solidFill>
                </a:rPr>
                <a:t>)</a:t>
              </a:r>
            </a:p>
          </p:txBody>
        </p:sp>
      </p:grp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1809750" y="2865438"/>
            <a:ext cx="3200400" cy="0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0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B0A0C1-DD51-4EEF-9320-3C852E7184D1}" type="slidenum">
              <a:rPr lang="en-GB" sz="1400" b="0"/>
              <a:pPr/>
              <a:t>9</a:t>
            </a:fld>
            <a:endParaRPr lang="en-GB" sz="1400" b="0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Impedance Diagram</a:t>
            </a:r>
            <a:endParaRPr lang="en-GB" dirty="0" smtClean="0"/>
          </a:p>
        </p:txBody>
      </p:sp>
      <p:sp>
        <p:nvSpPr>
          <p:cNvPr id="38" name="Arc 35"/>
          <p:cNvSpPr>
            <a:spLocks/>
          </p:cNvSpPr>
          <p:nvPr/>
        </p:nvSpPr>
        <p:spPr bwMode="auto">
          <a:xfrm>
            <a:off x="2849167" y="3894138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Arc 35"/>
          <p:cNvSpPr>
            <a:spLocks/>
          </p:cNvSpPr>
          <p:nvPr/>
        </p:nvSpPr>
        <p:spPr bwMode="auto">
          <a:xfrm>
            <a:off x="4153127" y="5754688"/>
            <a:ext cx="184150" cy="377825"/>
          </a:xfrm>
          <a:custGeom>
            <a:avLst/>
            <a:gdLst>
              <a:gd name="T0" fmla="*/ 0 w 21600"/>
              <a:gd name="T1" fmla="*/ 0 h 43090"/>
              <a:gd name="T2" fmla="*/ 0 w 21600"/>
              <a:gd name="T3" fmla="*/ 0 h 43090"/>
              <a:gd name="T4" fmla="*/ 0 w 21600"/>
              <a:gd name="T5" fmla="*/ 0 h 43090"/>
              <a:gd name="T6" fmla="*/ 0 60000 65536"/>
              <a:gd name="T7" fmla="*/ 0 60000 65536"/>
              <a:gd name="T8" fmla="*/ 0 60000 65536"/>
              <a:gd name="T9" fmla="*/ 0 w 21600"/>
              <a:gd name="T10" fmla="*/ 0 h 43090"/>
              <a:gd name="T11" fmla="*/ 21600 w 21600"/>
              <a:gd name="T12" fmla="*/ 43090 h 430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09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</a:path>
              <a:path w="21600" h="4309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87"/>
                  <a:pt x="13204" y="41974"/>
                  <a:pt x="2173" y="4309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2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773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198</cp:revision>
  <dcterms:created xsi:type="dcterms:W3CDTF">2002-02-06T08:23:53Z</dcterms:created>
  <dcterms:modified xsi:type="dcterms:W3CDTF">2018-03-16T08:58:27Z</dcterms:modified>
</cp:coreProperties>
</file>