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80" r:id="rId3"/>
    <p:sldId id="273" r:id="rId4"/>
    <p:sldId id="334" r:id="rId5"/>
    <p:sldId id="346" r:id="rId6"/>
    <p:sldId id="364" r:id="rId7"/>
    <p:sldId id="360" r:id="rId8"/>
    <p:sldId id="345" r:id="rId9"/>
    <p:sldId id="347" r:id="rId10"/>
    <p:sldId id="278" r:id="rId11"/>
    <p:sldId id="374" r:id="rId12"/>
    <p:sldId id="280" r:id="rId13"/>
    <p:sldId id="327" r:id="rId14"/>
    <p:sldId id="328" r:id="rId15"/>
    <p:sldId id="365" r:id="rId16"/>
    <p:sldId id="323" r:id="rId17"/>
    <p:sldId id="375" r:id="rId18"/>
    <p:sldId id="382" r:id="rId19"/>
    <p:sldId id="383" r:id="rId20"/>
    <p:sldId id="384" r:id="rId21"/>
    <p:sldId id="376" r:id="rId22"/>
    <p:sldId id="354" r:id="rId23"/>
    <p:sldId id="357" r:id="rId24"/>
    <p:sldId id="358" r:id="rId25"/>
    <p:sldId id="379" r:id="rId26"/>
    <p:sldId id="378" r:id="rId27"/>
    <p:sldId id="324" r:id="rId28"/>
  </p:sldIdLst>
  <p:sldSz cx="9144000" cy="6858000" type="screen4x3"/>
  <p:notesSz cx="6781800" cy="9918700"/>
  <p:defaultTextStyle>
    <a:defPPr>
      <a:defRPr lang="en-GB"/>
    </a:defPPr>
    <a:lvl1pPr algn="l" rtl="0" eaLnBrk="0" fontAlgn="base" hangingPunct="0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66FFCC"/>
    <a:srgbClr val="FF0066"/>
    <a:srgbClr val="CCECFF"/>
    <a:srgbClr val="00FFFF"/>
    <a:srgbClr val="996600"/>
    <a:srgbClr val="99FF99"/>
    <a:srgbClr val="660066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4" autoAdjust="0"/>
    <p:restoredTop sz="99333" autoAdjust="0"/>
  </p:normalViewPr>
  <p:slideViewPr>
    <p:cSldViewPr snapToGrid="0">
      <p:cViewPr varScale="1">
        <p:scale>
          <a:sx n="69" d="100"/>
          <a:sy n="69" d="100"/>
        </p:scale>
        <p:origin x="1188" y="44"/>
      </p:cViewPr>
      <p:guideLst>
        <p:guide orient="horz" pos="2168"/>
        <p:guide pos="288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4.wmf"/><Relationship Id="rId1" Type="http://schemas.openxmlformats.org/officeDocument/2006/relationships/image" Target="../media/image14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defTabSz="915988">
              <a:spcBef>
                <a:spcPct val="0"/>
              </a:spcBef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 defTabSz="915988">
              <a:spcBef>
                <a:spcPct val="0"/>
              </a:spcBef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defTabSz="915988">
              <a:spcBef>
                <a:spcPct val="0"/>
              </a:spcBef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3400"/>
            <a:ext cx="29384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 defTabSz="915988">
              <a:spcBef>
                <a:spcPct val="0"/>
              </a:spcBef>
              <a:defRPr sz="1200" b="0" smtClean="0"/>
            </a:lvl1pPr>
          </a:lstStyle>
          <a:p>
            <a:pPr>
              <a:defRPr/>
            </a:pPr>
            <a:fld id="{4749D463-AFB6-4C7D-9391-0638615195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280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08F53EE-864F-4F66-8064-344A86C93A36}" type="datetimeFigureOut">
              <a:rPr lang="en-US"/>
              <a:pPr>
                <a:defRPr/>
              </a:pPr>
              <a:t>3/16/2018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712671B-513F-41C4-8D7C-E4E1B9909E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673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4FEF0-2DC2-4838-819F-129F754D89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21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70EBD-AFD3-4A0F-AEB6-A7D783FA9E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38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321EA-7D5D-4988-AB5C-5D72B1EC56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867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F79D1-4BDC-4110-B40C-FDDFC4A69A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86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00BA3-55E4-4A26-B5E7-107DAACAE0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04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2382F-2F7D-4087-B318-02BCA162E4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35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253CC-C89D-4325-9C50-0377F437B2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77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D17D5-6A4D-43FA-A249-3C43828AFC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4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5C08D-24B1-437F-BC29-8C77D6A113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47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E9EA6-84AB-42B5-AF9D-888942C6DD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53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2221D-266B-440F-BED6-4237FC03A2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98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31ACD-AB83-4652-972D-49E59BBC97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21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 smtClean="0"/>
            </a:lvl1pPr>
          </a:lstStyle>
          <a:p>
            <a:pPr>
              <a:defRPr/>
            </a:pPr>
            <a:fld id="{D146F656-3278-4DCC-B8D7-7396E34A69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1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9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46746B-E289-46DF-BCDD-C76274460B6F}" type="slidenum">
              <a:rPr lang="en-GB" sz="1400" b="0"/>
              <a:pPr/>
              <a:t>1</a:t>
            </a:fld>
            <a:endParaRPr lang="en-GB" sz="14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74419" y="1004005"/>
            <a:ext cx="8848725" cy="22098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45720" tIns="0" rIns="45720" bIns="0" anchor="ctr" anchorCtr="0">
            <a:normAutofit fontScale="97500"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cap="none" dirty="0" smtClean="0">
                <a:solidFill>
                  <a:schemeClr val="bg1">
                    <a:lumMod val="25000"/>
                  </a:schemeClr>
                </a:solidFill>
              </a:rPr>
              <a:t>Chapter 17:</a:t>
            </a:r>
            <a:br>
              <a:rPr lang="en-US" sz="5400" cap="none" dirty="0" smtClean="0">
                <a:solidFill>
                  <a:schemeClr val="bg1">
                    <a:lumMod val="25000"/>
                  </a:schemeClr>
                </a:solidFill>
              </a:rPr>
            </a:br>
            <a:r>
              <a:rPr lang="en-US" sz="5400" cap="none" dirty="0" smtClean="0">
                <a:solidFill>
                  <a:schemeClr val="bg1">
                    <a:lumMod val="25000"/>
                  </a:schemeClr>
                </a:solidFill>
              </a:rPr>
              <a:t>RLC Circuits </a:t>
            </a:r>
            <a:r>
              <a:rPr lang="en-US" sz="5400" cap="none" dirty="0">
                <a:solidFill>
                  <a:schemeClr val="bg1">
                    <a:lumMod val="25000"/>
                  </a:schemeClr>
                </a:solidFill>
              </a:rPr>
              <a:t>(Part </a:t>
            </a:r>
            <a:r>
              <a:rPr lang="en-US" sz="5400" cap="none" dirty="0" smtClean="0">
                <a:solidFill>
                  <a:schemeClr val="bg1">
                    <a:lumMod val="25000"/>
                  </a:schemeClr>
                </a:solidFill>
              </a:rPr>
              <a:t>2)</a:t>
            </a:r>
            <a:endParaRPr lang="en-GB" sz="5400" dirty="0" smtClean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8" name="Rectangle 2119"/>
          <p:cNvSpPr>
            <a:spLocks noChangeArrowheads="1"/>
          </p:cNvSpPr>
          <p:nvPr/>
        </p:nvSpPr>
        <p:spPr bwMode="auto">
          <a:xfrm>
            <a:off x="825281" y="3787295"/>
            <a:ext cx="681854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600" b="1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Parallel RLC Circuits and Power</a:t>
            </a:r>
            <a:endParaRPr lang="en-GB" sz="3600" b="1" dirty="0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9"/>
          <p:cNvSpPr txBox="1">
            <a:spLocks noChangeArrowheads="1"/>
          </p:cNvSpPr>
          <p:nvPr/>
        </p:nvSpPr>
        <p:spPr bwMode="auto">
          <a:xfrm>
            <a:off x="1260475" y="1239838"/>
            <a:ext cx="402351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dirty="0" smtClean="0">
                <a:solidFill>
                  <a:srgbClr val="FF0000"/>
                </a:solidFill>
              </a:rPr>
              <a:t>For case of B</a:t>
            </a:r>
            <a:r>
              <a:rPr lang="en-GB" baseline="-25000" dirty="0" smtClean="0">
                <a:solidFill>
                  <a:srgbClr val="FF0000"/>
                </a:solidFill>
              </a:rPr>
              <a:t>C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&gt; B</a:t>
            </a:r>
            <a:r>
              <a:rPr lang="en-US" baseline="-25000" dirty="0">
                <a:solidFill>
                  <a:srgbClr val="FF0000"/>
                </a:solidFill>
                <a:cs typeface="Times New Roman" pitchFamily="18" charset="0"/>
              </a:rPr>
              <a:t>L  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( I</a:t>
            </a:r>
            <a:r>
              <a:rPr lang="en-US" baseline="-25000" dirty="0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 &gt; I</a:t>
            </a:r>
            <a:r>
              <a:rPr lang="en-US" baseline="-25000" dirty="0">
                <a:solidFill>
                  <a:srgbClr val="FF0000"/>
                </a:solidFill>
                <a:cs typeface="Times New Roman" pitchFamily="18" charset="0"/>
              </a:rPr>
              <a:t>L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)</a:t>
            </a:r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V="1">
            <a:off x="752475" y="2523128"/>
            <a:ext cx="3043237" cy="15573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752475" y="3801065"/>
            <a:ext cx="3648075" cy="457200"/>
            <a:chOff x="438" y="2764"/>
            <a:chExt cx="2298" cy="288"/>
          </a:xfrm>
        </p:grpSpPr>
        <p:sp>
          <p:nvSpPr>
            <p:cNvPr id="10298" name="Line 49"/>
            <p:cNvSpPr>
              <a:spLocks noChangeShapeType="1"/>
            </p:cNvSpPr>
            <p:nvPr/>
          </p:nvSpPr>
          <p:spPr bwMode="auto">
            <a:xfrm>
              <a:off x="2372" y="2818"/>
              <a:ext cx="141" cy="0"/>
            </a:xfrm>
            <a:prstGeom prst="line">
              <a:avLst/>
            </a:prstGeom>
            <a:noFill/>
            <a:ln w="571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99" name="Line 10"/>
            <p:cNvSpPr>
              <a:spLocks noChangeShapeType="1"/>
            </p:cNvSpPr>
            <p:nvPr/>
          </p:nvSpPr>
          <p:spPr bwMode="auto">
            <a:xfrm>
              <a:off x="438" y="2940"/>
              <a:ext cx="1917" cy="0"/>
            </a:xfrm>
            <a:prstGeom prst="line">
              <a:avLst/>
            </a:prstGeom>
            <a:noFill/>
            <a:ln w="57150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00" name="Text Box 15"/>
            <p:cNvSpPr txBox="1">
              <a:spLocks noChangeArrowheads="1"/>
            </p:cNvSpPr>
            <p:nvPr/>
          </p:nvSpPr>
          <p:spPr bwMode="auto">
            <a:xfrm>
              <a:off x="2345" y="2764"/>
              <a:ext cx="3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>
                  <a:solidFill>
                    <a:srgbClr val="A50021"/>
                  </a:solidFill>
                </a:rPr>
                <a:t>I</a:t>
              </a:r>
              <a:r>
                <a:rPr lang="en-GB" baseline="-25000">
                  <a:solidFill>
                    <a:srgbClr val="A50021"/>
                  </a:solidFill>
                </a:rPr>
                <a:t>R</a:t>
              </a:r>
              <a:endParaRPr lang="en-GB">
                <a:solidFill>
                  <a:srgbClr val="A50021"/>
                </a:solidFill>
              </a:endParaRPr>
            </a:p>
          </p:txBody>
        </p:sp>
      </p:grpSp>
      <p:grpSp>
        <p:nvGrpSpPr>
          <p:cNvPr id="3" name="Group 110"/>
          <p:cNvGrpSpPr>
            <a:grpSpLocks/>
          </p:cNvGrpSpPr>
          <p:nvPr/>
        </p:nvGrpSpPr>
        <p:grpSpPr bwMode="auto">
          <a:xfrm>
            <a:off x="482600" y="1489665"/>
            <a:ext cx="622300" cy="2590800"/>
            <a:chOff x="268" y="1308"/>
            <a:chExt cx="392" cy="1632"/>
          </a:xfrm>
        </p:grpSpPr>
        <p:sp>
          <p:nvSpPr>
            <p:cNvPr id="10295" name="Line 50"/>
            <p:cNvSpPr>
              <a:spLocks noChangeShapeType="1"/>
            </p:cNvSpPr>
            <p:nvPr/>
          </p:nvSpPr>
          <p:spPr bwMode="auto">
            <a:xfrm>
              <a:off x="292" y="1352"/>
              <a:ext cx="141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96" name="Line 11"/>
            <p:cNvSpPr>
              <a:spLocks noChangeShapeType="1"/>
            </p:cNvSpPr>
            <p:nvPr/>
          </p:nvSpPr>
          <p:spPr bwMode="auto">
            <a:xfrm flipV="1">
              <a:off x="438" y="1619"/>
              <a:ext cx="0" cy="1321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97" name="Text Box 16"/>
            <p:cNvSpPr txBox="1">
              <a:spLocks noChangeArrowheads="1"/>
            </p:cNvSpPr>
            <p:nvPr/>
          </p:nvSpPr>
          <p:spPr bwMode="auto">
            <a:xfrm>
              <a:off x="268" y="1308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>
                  <a:solidFill>
                    <a:schemeClr val="accent2"/>
                  </a:solidFill>
                </a:rPr>
                <a:t>I</a:t>
              </a:r>
              <a:r>
                <a:rPr lang="en-GB" baseline="-25000">
                  <a:solidFill>
                    <a:schemeClr val="accent2"/>
                  </a:solidFill>
                </a:rPr>
                <a:t>C</a:t>
              </a:r>
              <a:endParaRPr lang="en-GB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Group 111"/>
          <p:cNvGrpSpPr>
            <a:grpSpLocks/>
          </p:cNvGrpSpPr>
          <p:nvPr/>
        </p:nvGrpSpPr>
        <p:grpSpPr bwMode="auto">
          <a:xfrm>
            <a:off x="3751262" y="2269128"/>
            <a:ext cx="504825" cy="457200"/>
            <a:chOff x="2396" y="2159"/>
            <a:chExt cx="318" cy="288"/>
          </a:xfrm>
        </p:grpSpPr>
        <p:sp>
          <p:nvSpPr>
            <p:cNvPr id="10293" name="Line 47"/>
            <p:cNvSpPr>
              <a:spLocks noChangeShapeType="1"/>
            </p:cNvSpPr>
            <p:nvPr/>
          </p:nvSpPr>
          <p:spPr bwMode="auto">
            <a:xfrm>
              <a:off x="2420" y="2197"/>
              <a:ext cx="1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94" name="Text Box 17"/>
            <p:cNvSpPr txBox="1">
              <a:spLocks noChangeArrowheads="1"/>
            </p:cNvSpPr>
            <p:nvPr/>
          </p:nvSpPr>
          <p:spPr bwMode="auto">
            <a:xfrm>
              <a:off x="2396" y="2159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/>
                <a:t>I</a:t>
              </a:r>
            </a:p>
          </p:txBody>
        </p:sp>
      </p:grpSp>
      <p:grpSp>
        <p:nvGrpSpPr>
          <p:cNvPr id="5" name="Group 107"/>
          <p:cNvGrpSpPr>
            <a:grpSpLocks/>
          </p:cNvGrpSpPr>
          <p:nvPr/>
        </p:nvGrpSpPr>
        <p:grpSpPr bwMode="auto">
          <a:xfrm>
            <a:off x="1527175" y="3599453"/>
            <a:ext cx="820737" cy="461962"/>
            <a:chOff x="866" y="1917"/>
            <a:chExt cx="517" cy="291"/>
          </a:xfrm>
        </p:grpSpPr>
        <p:sp>
          <p:nvSpPr>
            <p:cNvPr id="10291" name="Freeform 14"/>
            <p:cNvSpPr>
              <a:spLocks/>
            </p:cNvSpPr>
            <p:nvPr/>
          </p:nvSpPr>
          <p:spPr bwMode="auto">
            <a:xfrm>
              <a:off x="866" y="1986"/>
              <a:ext cx="261" cy="222"/>
            </a:xfrm>
            <a:custGeom>
              <a:avLst/>
              <a:gdLst>
                <a:gd name="T0" fmla="*/ 0 w 124"/>
                <a:gd name="T1" fmla="*/ 0 h 152"/>
                <a:gd name="T2" fmla="*/ 9756 w 124"/>
                <a:gd name="T3" fmla="*/ 546 h 152"/>
                <a:gd name="T4" fmla="*/ 6287 w 124"/>
                <a:gd name="T5" fmla="*/ 1474 h 152"/>
                <a:gd name="T6" fmla="*/ 0 60000 65536"/>
                <a:gd name="T7" fmla="*/ 0 60000 65536"/>
                <a:gd name="T8" fmla="*/ 0 60000 65536"/>
                <a:gd name="T9" fmla="*/ 0 w 124"/>
                <a:gd name="T10" fmla="*/ 0 h 152"/>
                <a:gd name="T11" fmla="*/ 124 w 124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" h="152">
                  <a:moveTo>
                    <a:pt x="0" y="0"/>
                  </a:moveTo>
                  <a:cubicBezTo>
                    <a:pt x="50" y="15"/>
                    <a:pt x="100" y="31"/>
                    <a:pt x="112" y="56"/>
                  </a:cubicBezTo>
                  <a:cubicBezTo>
                    <a:pt x="124" y="81"/>
                    <a:pt x="79" y="136"/>
                    <a:pt x="72" y="152"/>
                  </a:cubicBez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92" name="Text Box 18"/>
            <p:cNvSpPr txBox="1">
              <a:spLocks noChangeArrowheads="1"/>
            </p:cNvSpPr>
            <p:nvPr/>
          </p:nvSpPr>
          <p:spPr bwMode="auto">
            <a:xfrm>
              <a:off x="1075" y="1917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>
                  <a:sym typeface="Symbol" pitchFamily="18" charset="2"/>
                </a:rPr>
                <a:t></a:t>
              </a:r>
              <a:endParaRPr lang="en-GB"/>
            </a:p>
          </p:txBody>
        </p:sp>
      </p:grpSp>
      <p:grpSp>
        <p:nvGrpSpPr>
          <p:cNvPr id="6" name="Group 128"/>
          <p:cNvGrpSpPr>
            <a:grpSpLocks/>
          </p:cNvGrpSpPr>
          <p:nvPr/>
        </p:nvGrpSpPr>
        <p:grpSpPr bwMode="auto">
          <a:xfrm>
            <a:off x="771525" y="4105865"/>
            <a:ext cx="2436812" cy="457200"/>
            <a:chOff x="519" y="2188"/>
            <a:chExt cx="1535" cy="288"/>
          </a:xfrm>
        </p:grpSpPr>
        <p:sp>
          <p:nvSpPr>
            <p:cNvPr id="10288" name="Line 48"/>
            <p:cNvSpPr>
              <a:spLocks noChangeShapeType="1"/>
            </p:cNvSpPr>
            <p:nvPr/>
          </p:nvSpPr>
          <p:spPr bwMode="auto">
            <a:xfrm>
              <a:off x="1777" y="2240"/>
              <a:ext cx="141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89" name="Line 23"/>
            <p:cNvSpPr>
              <a:spLocks noChangeShapeType="1"/>
            </p:cNvSpPr>
            <p:nvPr/>
          </p:nvSpPr>
          <p:spPr bwMode="auto">
            <a:xfrm>
              <a:off x="519" y="2235"/>
              <a:ext cx="1245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90" name="Text Box 24"/>
            <p:cNvSpPr txBox="1">
              <a:spLocks noChangeArrowheads="1"/>
            </p:cNvSpPr>
            <p:nvPr/>
          </p:nvSpPr>
          <p:spPr bwMode="auto">
            <a:xfrm>
              <a:off x="1726" y="2188"/>
              <a:ext cx="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>
                  <a:solidFill>
                    <a:schemeClr val="accent1"/>
                  </a:solidFill>
                </a:rPr>
                <a:t>V</a:t>
              </a:r>
              <a:r>
                <a:rPr lang="en-GB" baseline="-25000">
                  <a:solidFill>
                    <a:schemeClr val="accent1"/>
                  </a:solidFill>
                </a:rPr>
                <a:t>s</a:t>
              </a:r>
            </a:p>
          </p:txBody>
        </p:sp>
      </p:grpSp>
      <p:grpSp>
        <p:nvGrpSpPr>
          <p:cNvPr id="7" name="Group 109"/>
          <p:cNvGrpSpPr>
            <a:grpSpLocks/>
          </p:cNvGrpSpPr>
          <p:nvPr/>
        </p:nvGrpSpPr>
        <p:grpSpPr bwMode="auto">
          <a:xfrm>
            <a:off x="544512" y="4069353"/>
            <a:ext cx="577850" cy="955675"/>
            <a:chOff x="307" y="2933"/>
            <a:chExt cx="364" cy="602"/>
          </a:xfrm>
        </p:grpSpPr>
        <p:sp>
          <p:nvSpPr>
            <p:cNvPr id="10285" name="Line 51"/>
            <p:cNvSpPr>
              <a:spLocks noChangeShapeType="1"/>
            </p:cNvSpPr>
            <p:nvPr/>
          </p:nvSpPr>
          <p:spPr bwMode="auto">
            <a:xfrm>
              <a:off x="318" y="3299"/>
              <a:ext cx="140" cy="0"/>
            </a:xfrm>
            <a:prstGeom prst="line">
              <a:avLst/>
            </a:prstGeom>
            <a:noFill/>
            <a:ln w="5715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86" name="Line 39"/>
            <p:cNvSpPr>
              <a:spLocks noChangeShapeType="1"/>
            </p:cNvSpPr>
            <p:nvPr/>
          </p:nvSpPr>
          <p:spPr bwMode="auto">
            <a:xfrm>
              <a:off x="429" y="2933"/>
              <a:ext cx="0" cy="296"/>
            </a:xfrm>
            <a:prstGeom prst="line">
              <a:avLst/>
            </a:prstGeom>
            <a:noFill/>
            <a:ln w="5715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87" name="Text Box 42"/>
            <p:cNvSpPr txBox="1">
              <a:spLocks noChangeArrowheads="1"/>
            </p:cNvSpPr>
            <p:nvPr/>
          </p:nvSpPr>
          <p:spPr bwMode="auto">
            <a:xfrm>
              <a:off x="307" y="3247"/>
              <a:ext cx="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>
                  <a:solidFill>
                    <a:srgbClr val="663300"/>
                  </a:solidFill>
                </a:rPr>
                <a:t>I</a:t>
              </a:r>
              <a:r>
                <a:rPr lang="en-GB" baseline="-25000">
                  <a:solidFill>
                    <a:srgbClr val="663300"/>
                  </a:solidFill>
                </a:rPr>
                <a:t>L</a:t>
              </a:r>
              <a:endParaRPr lang="en-GB">
                <a:solidFill>
                  <a:srgbClr val="663300"/>
                </a:solidFill>
              </a:endParaRPr>
            </a:p>
          </p:txBody>
        </p:sp>
      </p:grpSp>
      <p:grpSp>
        <p:nvGrpSpPr>
          <p:cNvPr id="8" name="Group 131"/>
          <p:cNvGrpSpPr>
            <a:grpSpLocks/>
          </p:cNvGrpSpPr>
          <p:nvPr/>
        </p:nvGrpSpPr>
        <p:grpSpPr bwMode="auto">
          <a:xfrm>
            <a:off x="4737894" y="2282621"/>
            <a:ext cx="4268787" cy="2039938"/>
            <a:chOff x="3071" y="1176"/>
            <a:chExt cx="2689" cy="1285"/>
          </a:xfrm>
        </p:grpSpPr>
        <p:grpSp>
          <p:nvGrpSpPr>
            <p:cNvPr id="10265" name="Group 93"/>
            <p:cNvGrpSpPr>
              <a:grpSpLocks/>
            </p:cNvGrpSpPr>
            <p:nvPr/>
          </p:nvGrpSpPr>
          <p:grpSpPr bwMode="auto">
            <a:xfrm>
              <a:off x="4032" y="1351"/>
              <a:ext cx="318" cy="288"/>
              <a:chOff x="3827" y="1963"/>
              <a:chExt cx="318" cy="288"/>
            </a:xfrm>
          </p:grpSpPr>
          <p:sp>
            <p:nvSpPr>
              <p:cNvPr id="10283" name="Text Box 80"/>
              <p:cNvSpPr txBox="1">
                <a:spLocks noChangeArrowheads="1"/>
              </p:cNvSpPr>
              <p:nvPr/>
            </p:nvSpPr>
            <p:spPr bwMode="auto">
              <a:xfrm>
                <a:off x="3827" y="1963"/>
                <a:ext cx="3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GB"/>
                  <a:t>I</a:t>
                </a:r>
              </a:p>
            </p:txBody>
          </p:sp>
          <p:sp>
            <p:nvSpPr>
              <p:cNvPr id="10284" name="Line 85"/>
              <p:cNvSpPr>
                <a:spLocks noChangeShapeType="1"/>
              </p:cNvSpPr>
              <p:nvPr/>
            </p:nvSpPr>
            <p:spPr bwMode="auto">
              <a:xfrm>
                <a:off x="3855" y="1993"/>
                <a:ext cx="1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0266" name="Group 130"/>
            <p:cNvGrpSpPr>
              <a:grpSpLocks/>
            </p:cNvGrpSpPr>
            <p:nvPr/>
          </p:nvGrpSpPr>
          <p:grpSpPr bwMode="auto">
            <a:xfrm>
              <a:off x="3071" y="1176"/>
              <a:ext cx="2689" cy="1285"/>
              <a:chOff x="3071" y="1176"/>
              <a:chExt cx="2689" cy="1285"/>
            </a:xfrm>
          </p:grpSpPr>
          <p:grpSp>
            <p:nvGrpSpPr>
              <p:cNvPr id="10267" name="Group 129"/>
              <p:cNvGrpSpPr>
                <a:grpSpLocks/>
              </p:cNvGrpSpPr>
              <p:nvPr/>
            </p:nvGrpSpPr>
            <p:grpSpPr bwMode="auto">
              <a:xfrm>
                <a:off x="3071" y="1176"/>
                <a:ext cx="1936" cy="1285"/>
                <a:chOff x="3071" y="1176"/>
                <a:chExt cx="1936" cy="1285"/>
              </a:xfrm>
            </p:grpSpPr>
            <p:sp>
              <p:nvSpPr>
                <p:cNvPr id="10273" name="Line 73"/>
                <p:cNvSpPr>
                  <a:spLocks noChangeShapeType="1"/>
                </p:cNvSpPr>
                <p:nvPr/>
              </p:nvSpPr>
              <p:spPr bwMode="auto">
                <a:xfrm>
                  <a:off x="3071" y="2220"/>
                  <a:ext cx="1245" cy="0"/>
                </a:xfrm>
                <a:prstGeom prst="line">
                  <a:avLst/>
                </a:prstGeom>
                <a:noFill/>
                <a:ln w="5715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274" name="Line 74"/>
                <p:cNvSpPr>
                  <a:spLocks noChangeShapeType="1"/>
                </p:cNvSpPr>
                <p:nvPr/>
              </p:nvSpPr>
              <p:spPr bwMode="auto">
                <a:xfrm>
                  <a:off x="3071" y="2157"/>
                  <a:ext cx="1917" cy="0"/>
                </a:xfrm>
                <a:prstGeom prst="line">
                  <a:avLst/>
                </a:prstGeom>
                <a:noFill/>
                <a:ln w="57150">
                  <a:solidFill>
                    <a:srgbClr val="A5002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275" name="Line 75"/>
                <p:cNvSpPr>
                  <a:spLocks noChangeShapeType="1"/>
                </p:cNvSpPr>
                <p:nvPr/>
              </p:nvSpPr>
              <p:spPr bwMode="auto">
                <a:xfrm flipH="1" flipV="1">
                  <a:off x="4988" y="1183"/>
                  <a:ext cx="19" cy="974"/>
                </a:xfrm>
                <a:prstGeom prst="line">
                  <a:avLst/>
                </a:prstGeom>
                <a:noFill/>
                <a:ln w="57150">
                  <a:solidFill>
                    <a:srgbClr val="0066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276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3071" y="1176"/>
                  <a:ext cx="1917" cy="98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277" name="Freeform 77"/>
                <p:cNvSpPr>
                  <a:spLocks/>
                </p:cNvSpPr>
                <p:nvPr/>
              </p:nvSpPr>
              <p:spPr bwMode="auto">
                <a:xfrm>
                  <a:off x="3475" y="1935"/>
                  <a:ext cx="261" cy="222"/>
                </a:xfrm>
                <a:custGeom>
                  <a:avLst/>
                  <a:gdLst>
                    <a:gd name="T0" fmla="*/ 0 w 124"/>
                    <a:gd name="T1" fmla="*/ 0 h 152"/>
                    <a:gd name="T2" fmla="*/ 9756 w 124"/>
                    <a:gd name="T3" fmla="*/ 546 h 152"/>
                    <a:gd name="T4" fmla="*/ 6287 w 124"/>
                    <a:gd name="T5" fmla="*/ 1474 h 152"/>
                    <a:gd name="T6" fmla="*/ 0 60000 65536"/>
                    <a:gd name="T7" fmla="*/ 0 60000 65536"/>
                    <a:gd name="T8" fmla="*/ 0 60000 65536"/>
                    <a:gd name="T9" fmla="*/ 0 w 124"/>
                    <a:gd name="T10" fmla="*/ 0 h 152"/>
                    <a:gd name="T11" fmla="*/ 124 w 124"/>
                    <a:gd name="T12" fmla="*/ 152 h 1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4" h="152">
                      <a:moveTo>
                        <a:pt x="0" y="0"/>
                      </a:moveTo>
                      <a:cubicBezTo>
                        <a:pt x="50" y="15"/>
                        <a:pt x="100" y="31"/>
                        <a:pt x="112" y="56"/>
                      </a:cubicBezTo>
                      <a:cubicBezTo>
                        <a:pt x="124" y="81"/>
                        <a:pt x="79" y="136"/>
                        <a:pt x="72" y="152"/>
                      </a:cubicBezTo>
                    </a:path>
                  </a:pathLst>
                </a:custGeom>
                <a:noFill/>
                <a:ln w="57150" cap="flat" cmpd="sng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278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4106" y="1861"/>
                  <a:ext cx="39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GB">
                      <a:solidFill>
                        <a:srgbClr val="A50021"/>
                      </a:solidFill>
                    </a:rPr>
                    <a:t>I</a:t>
                  </a:r>
                  <a:r>
                    <a:rPr lang="en-GB" baseline="-25000">
                      <a:solidFill>
                        <a:srgbClr val="A50021"/>
                      </a:solidFill>
                    </a:rPr>
                    <a:t>R</a:t>
                  </a:r>
                  <a:endParaRPr lang="en-GB">
                    <a:solidFill>
                      <a:srgbClr val="A50021"/>
                    </a:solidFill>
                  </a:endParaRPr>
                </a:p>
              </p:txBody>
            </p:sp>
            <p:sp>
              <p:nvSpPr>
                <p:cNvPr id="1027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708" y="1818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GB">
                      <a:sym typeface="Symbol" pitchFamily="18" charset="2"/>
                    </a:rPr>
                    <a:t></a:t>
                  </a:r>
                  <a:endParaRPr lang="en-GB"/>
                </a:p>
              </p:txBody>
            </p:sp>
            <p:sp>
              <p:nvSpPr>
                <p:cNvPr id="10280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4278" y="2173"/>
                  <a:ext cx="34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GB">
                      <a:solidFill>
                        <a:schemeClr val="accent1"/>
                      </a:solidFill>
                    </a:rPr>
                    <a:t>V</a:t>
                  </a:r>
                  <a:r>
                    <a:rPr lang="en-GB" baseline="-25000">
                      <a:solidFill>
                        <a:schemeClr val="accent1"/>
                      </a:solidFill>
                    </a:rPr>
                    <a:t>S</a:t>
                  </a:r>
                </a:p>
              </p:txBody>
            </p:sp>
            <p:sp>
              <p:nvSpPr>
                <p:cNvPr id="10281" name="Line 86"/>
                <p:cNvSpPr>
                  <a:spLocks noChangeShapeType="1"/>
                </p:cNvSpPr>
                <p:nvPr/>
              </p:nvSpPr>
              <p:spPr bwMode="auto">
                <a:xfrm>
                  <a:off x="4329" y="2221"/>
                  <a:ext cx="141" cy="0"/>
                </a:xfrm>
                <a:prstGeom prst="line">
                  <a:avLst/>
                </a:prstGeom>
                <a:noFill/>
                <a:ln w="5715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282" name="Line 87"/>
                <p:cNvSpPr>
                  <a:spLocks noChangeShapeType="1"/>
                </p:cNvSpPr>
                <p:nvPr/>
              </p:nvSpPr>
              <p:spPr bwMode="auto">
                <a:xfrm>
                  <a:off x="4133" y="1895"/>
                  <a:ext cx="141" cy="0"/>
                </a:xfrm>
                <a:prstGeom prst="line">
                  <a:avLst/>
                </a:prstGeom>
                <a:noFill/>
                <a:ln w="57150">
                  <a:solidFill>
                    <a:srgbClr val="A5002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0268" name="Group 90"/>
              <p:cNvGrpSpPr>
                <a:grpSpLocks/>
              </p:cNvGrpSpPr>
              <p:nvPr/>
            </p:nvGrpSpPr>
            <p:grpSpPr bwMode="auto">
              <a:xfrm>
                <a:off x="5032" y="1536"/>
                <a:ext cx="728" cy="292"/>
                <a:chOff x="4771" y="2180"/>
                <a:chExt cx="728" cy="292"/>
              </a:xfrm>
            </p:grpSpPr>
            <p:sp>
              <p:nvSpPr>
                <p:cNvPr id="1026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771" y="2184"/>
                  <a:ext cx="50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GB">
                      <a:solidFill>
                        <a:srgbClr val="006600"/>
                      </a:solidFill>
                    </a:rPr>
                    <a:t>I</a:t>
                  </a:r>
                  <a:r>
                    <a:rPr lang="en-GB" baseline="-25000">
                      <a:solidFill>
                        <a:srgbClr val="006600"/>
                      </a:solidFill>
                    </a:rPr>
                    <a:t>C</a:t>
                  </a:r>
                  <a:r>
                    <a:rPr lang="en-GB">
                      <a:solidFill>
                        <a:srgbClr val="006600"/>
                      </a:solidFill>
                    </a:rPr>
                    <a:t> -</a:t>
                  </a:r>
                </a:p>
              </p:txBody>
            </p:sp>
            <p:sp>
              <p:nvSpPr>
                <p:cNvPr id="1027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5135" y="2180"/>
                  <a:ext cx="3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GB">
                      <a:solidFill>
                        <a:srgbClr val="006600"/>
                      </a:solidFill>
                    </a:rPr>
                    <a:t>I</a:t>
                  </a:r>
                  <a:r>
                    <a:rPr lang="en-GB" baseline="-25000">
                      <a:solidFill>
                        <a:srgbClr val="006600"/>
                      </a:solidFill>
                    </a:rPr>
                    <a:t>L</a:t>
                  </a:r>
                  <a:endParaRPr lang="en-GB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0271" name="Line 88"/>
                <p:cNvSpPr>
                  <a:spLocks noChangeShapeType="1"/>
                </p:cNvSpPr>
                <p:nvPr/>
              </p:nvSpPr>
              <p:spPr bwMode="auto">
                <a:xfrm>
                  <a:off x="4802" y="2213"/>
                  <a:ext cx="141" cy="0"/>
                </a:xfrm>
                <a:prstGeom prst="line">
                  <a:avLst/>
                </a:prstGeom>
                <a:noFill/>
                <a:ln w="571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272" name="Line 89"/>
                <p:cNvSpPr>
                  <a:spLocks noChangeShapeType="1"/>
                </p:cNvSpPr>
                <p:nvPr/>
              </p:nvSpPr>
              <p:spPr bwMode="auto">
                <a:xfrm>
                  <a:off x="5159" y="2213"/>
                  <a:ext cx="140" cy="0"/>
                </a:xfrm>
                <a:prstGeom prst="line">
                  <a:avLst/>
                </a:prstGeom>
                <a:noFill/>
                <a:ln w="571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  <p:sp>
        <p:nvSpPr>
          <p:cNvPr id="27747" name="Text Box 99"/>
          <p:cNvSpPr txBox="1">
            <a:spLocks noChangeArrowheads="1"/>
          </p:cNvSpPr>
          <p:nvPr/>
        </p:nvSpPr>
        <p:spPr bwMode="auto">
          <a:xfrm>
            <a:off x="4186237" y="2977153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/>
              <a:t>OR</a:t>
            </a:r>
          </a:p>
        </p:txBody>
      </p:sp>
      <p:grpSp>
        <p:nvGrpSpPr>
          <p:cNvPr id="13" name="Group 133"/>
          <p:cNvGrpSpPr>
            <a:grpSpLocks/>
          </p:cNvGrpSpPr>
          <p:nvPr/>
        </p:nvGrpSpPr>
        <p:grpSpPr bwMode="auto">
          <a:xfrm>
            <a:off x="771525" y="5025028"/>
            <a:ext cx="7531100" cy="1570037"/>
            <a:chOff x="467" y="2899"/>
            <a:chExt cx="4744" cy="989"/>
          </a:xfrm>
        </p:grpSpPr>
        <p:graphicFrame>
          <p:nvGraphicFramePr>
            <p:cNvPr id="10260" name="Object 112"/>
            <p:cNvGraphicFramePr>
              <a:graphicFrameLocks noChangeAspect="1"/>
            </p:cNvGraphicFramePr>
            <p:nvPr/>
          </p:nvGraphicFramePr>
          <p:xfrm>
            <a:off x="605" y="3304"/>
            <a:ext cx="4606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1" name="Equation" r:id="rId3" imgW="3238500" imgH="431800" progId="Equation.3">
                    <p:embed/>
                  </p:oleObj>
                </mc:Choice>
                <mc:Fallback>
                  <p:oleObj name="Equation" r:id="rId3" imgW="3238500" imgH="431800" progId="Equation.3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" y="3304"/>
                          <a:ext cx="4606" cy="584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61" name="Group 132"/>
            <p:cNvGrpSpPr>
              <a:grpSpLocks/>
            </p:cNvGrpSpPr>
            <p:nvPr/>
          </p:nvGrpSpPr>
          <p:grpSpPr bwMode="auto">
            <a:xfrm>
              <a:off x="467" y="2899"/>
              <a:ext cx="1610" cy="288"/>
              <a:chOff x="467" y="2899"/>
              <a:chExt cx="1610" cy="288"/>
            </a:xfrm>
          </p:grpSpPr>
          <p:sp>
            <p:nvSpPr>
              <p:cNvPr id="10262" name="Text Box 114"/>
              <p:cNvSpPr txBox="1">
                <a:spLocks noChangeArrowheads="1"/>
              </p:cNvSpPr>
              <p:nvPr/>
            </p:nvSpPr>
            <p:spPr bwMode="auto">
              <a:xfrm>
                <a:off x="467" y="2899"/>
                <a:ext cx="1610" cy="28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342900" indent="-342900">
                  <a:buFont typeface="Arial" pitchFamily="34" charset="0"/>
                  <a:buChar char="•"/>
                </a:pPr>
                <a:r>
                  <a:rPr lang="en-GB" b="0" dirty="0" smtClean="0"/>
                  <a:t>I </a:t>
                </a:r>
                <a:r>
                  <a:rPr lang="en-GB" b="0" dirty="0"/>
                  <a:t>leads V</a:t>
                </a:r>
                <a:r>
                  <a:rPr lang="en-GB" b="0" baseline="-25000" dirty="0"/>
                  <a:t>S</a:t>
                </a:r>
                <a:r>
                  <a:rPr lang="en-GB" b="0" dirty="0"/>
                  <a:t> by </a:t>
                </a:r>
                <a:r>
                  <a:rPr lang="en-GB" b="0" dirty="0">
                    <a:sym typeface="Symbol" pitchFamily="18" charset="2"/>
                  </a:rPr>
                  <a:t></a:t>
                </a:r>
                <a:endParaRPr lang="en-GB" b="0" dirty="0"/>
              </a:p>
            </p:txBody>
          </p:sp>
          <p:sp>
            <p:nvSpPr>
              <p:cNvPr id="10263" name="Line 115"/>
              <p:cNvSpPr>
                <a:spLocks noChangeShapeType="1"/>
              </p:cNvSpPr>
              <p:nvPr/>
            </p:nvSpPr>
            <p:spPr bwMode="auto">
              <a:xfrm>
                <a:off x="727" y="2919"/>
                <a:ext cx="96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264" name="Line 116"/>
              <p:cNvSpPr>
                <a:spLocks noChangeShapeType="1"/>
              </p:cNvSpPr>
              <p:nvPr/>
            </p:nvSpPr>
            <p:spPr bwMode="auto">
              <a:xfrm>
                <a:off x="1296" y="2919"/>
                <a:ext cx="96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5" name="Group 125"/>
          <p:cNvGrpSpPr>
            <a:grpSpLocks/>
          </p:cNvGrpSpPr>
          <p:nvPr/>
        </p:nvGrpSpPr>
        <p:grpSpPr bwMode="auto">
          <a:xfrm>
            <a:off x="823912" y="2556465"/>
            <a:ext cx="998538" cy="1447800"/>
            <a:chOff x="2760" y="2352"/>
            <a:chExt cx="629" cy="912"/>
          </a:xfrm>
        </p:grpSpPr>
        <p:sp>
          <p:nvSpPr>
            <p:cNvPr id="10256" name="Line 119"/>
            <p:cNvSpPr>
              <a:spLocks noChangeShapeType="1"/>
            </p:cNvSpPr>
            <p:nvPr/>
          </p:nvSpPr>
          <p:spPr bwMode="auto">
            <a:xfrm flipH="1" flipV="1">
              <a:off x="2760" y="2352"/>
              <a:ext cx="0" cy="912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57" name="Text Box 120"/>
            <p:cNvSpPr txBox="1">
              <a:spLocks noChangeArrowheads="1"/>
            </p:cNvSpPr>
            <p:nvPr/>
          </p:nvSpPr>
          <p:spPr bwMode="auto">
            <a:xfrm>
              <a:off x="2786" y="2678"/>
              <a:ext cx="6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>
                  <a:solidFill>
                    <a:srgbClr val="339933"/>
                  </a:solidFill>
                </a:rPr>
                <a:t>I</a:t>
              </a:r>
              <a:r>
                <a:rPr lang="en-GB" baseline="-25000">
                  <a:solidFill>
                    <a:srgbClr val="339933"/>
                  </a:solidFill>
                </a:rPr>
                <a:t>C</a:t>
              </a:r>
              <a:r>
                <a:rPr lang="en-GB">
                  <a:solidFill>
                    <a:srgbClr val="339933"/>
                  </a:solidFill>
                </a:rPr>
                <a:t> - I</a:t>
              </a:r>
              <a:r>
                <a:rPr lang="en-GB" baseline="-25000">
                  <a:solidFill>
                    <a:srgbClr val="339933"/>
                  </a:solidFill>
                </a:rPr>
                <a:t>L</a:t>
              </a:r>
            </a:p>
          </p:txBody>
        </p:sp>
        <p:sp>
          <p:nvSpPr>
            <p:cNvPr id="10258" name="Line 121"/>
            <p:cNvSpPr>
              <a:spLocks noChangeShapeType="1"/>
            </p:cNvSpPr>
            <p:nvPr/>
          </p:nvSpPr>
          <p:spPr bwMode="auto">
            <a:xfrm>
              <a:off x="2844" y="2712"/>
              <a:ext cx="60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59" name="Line 122"/>
            <p:cNvSpPr>
              <a:spLocks noChangeShapeType="1"/>
            </p:cNvSpPr>
            <p:nvPr/>
          </p:nvSpPr>
          <p:spPr bwMode="auto">
            <a:xfrm>
              <a:off x="3156" y="2712"/>
              <a:ext cx="96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7772" name="Line 124"/>
          <p:cNvSpPr>
            <a:spLocks noChangeShapeType="1"/>
          </p:cNvSpPr>
          <p:nvPr/>
        </p:nvSpPr>
        <p:spPr bwMode="auto">
          <a:xfrm>
            <a:off x="919162" y="2556465"/>
            <a:ext cx="2495550" cy="0"/>
          </a:xfrm>
          <a:prstGeom prst="line">
            <a:avLst/>
          </a:prstGeom>
          <a:noFill/>
          <a:ln w="28575">
            <a:solidFill>
              <a:srgbClr val="33993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55" name="Slide Number Placeholder 6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30D8DD-50FC-4D15-A0B2-B3BB3BAC605A}" type="slidenum">
              <a:rPr lang="en-GB" sz="1400" b="0"/>
              <a:pPr/>
              <a:t>10</a:t>
            </a:fld>
            <a:endParaRPr lang="en-GB" sz="1400" b="0"/>
          </a:p>
        </p:txBody>
      </p:sp>
      <p:sp>
        <p:nvSpPr>
          <p:cNvPr id="61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Phasor</a:t>
            </a:r>
            <a:r>
              <a:rPr lang="en-US" dirty="0" smtClean="0"/>
              <a:t> Diagram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7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1000"/>
                                        <p:tgtEl>
                                          <p:spTgt spid="2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1" grpId="0" animBg="1"/>
      <p:bldP spid="27747" grpId="0"/>
      <p:bldP spid="27747" grpId="1"/>
      <p:bldP spid="277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385763" y="1673225"/>
            <a:ext cx="83073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3538" indent="-363538" eaLnBrk="1" hangingPunct="1">
              <a:spcBef>
                <a:spcPct val="0"/>
              </a:spcBef>
            </a:pPr>
            <a:r>
              <a:rPr lang="en-GB" sz="2800" b="0" i="1">
                <a:cs typeface="Times New Roman" pitchFamily="18" charset="0"/>
              </a:rPr>
              <a:t>1.</a:t>
            </a:r>
            <a:r>
              <a:rPr lang="en-GB" sz="2800" i="1">
                <a:cs typeface="Times New Roman" pitchFamily="18" charset="0"/>
              </a:rPr>
              <a:t>  </a:t>
            </a:r>
            <a:r>
              <a:rPr lang="en-GB" sz="2800" b="0" i="1">
                <a:cs typeface="Times New Roman" pitchFamily="18" charset="0"/>
              </a:rPr>
              <a:t>Admittance diagram and phasor diagram are similar and are related by V</a:t>
            </a:r>
            <a:r>
              <a:rPr lang="en-GB" sz="2800" b="0" i="1" baseline="-25000">
                <a:cs typeface="Times New Roman" pitchFamily="18" charset="0"/>
              </a:rPr>
              <a:t>S</a:t>
            </a:r>
            <a:r>
              <a:rPr lang="en-GB" sz="2800" b="0" i="1">
                <a:cs typeface="Times New Roman" pitchFamily="18" charset="0"/>
              </a:rPr>
              <a:t> </a:t>
            </a:r>
            <a:r>
              <a:rPr lang="en-US" sz="2800" b="0" i="1">
                <a:cs typeface="Times New Roman" pitchFamily="18" charset="0"/>
              </a:rPr>
              <a:t>since </a:t>
            </a:r>
            <a:r>
              <a:rPr lang="en-US" sz="2800" b="0" i="1">
                <a:solidFill>
                  <a:srgbClr val="FF3300"/>
                </a:solidFill>
                <a:cs typeface="Times New Roman" pitchFamily="18" charset="0"/>
              </a:rPr>
              <a:t>t</a:t>
            </a:r>
            <a:r>
              <a:rPr lang="en-GB" sz="2800" b="0" i="1">
                <a:solidFill>
                  <a:srgbClr val="FF3300"/>
                </a:solidFill>
              </a:rPr>
              <a:t>he admittance diagram when multiplied with the circuit voltage becomes the phasor diagram.</a:t>
            </a:r>
            <a:r>
              <a:rPr lang="en-GB" sz="2800" b="0"/>
              <a:t> </a:t>
            </a:r>
            <a:r>
              <a:rPr lang="en-US" sz="2800" b="0"/>
              <a:t>	</a:t>
            </a:r>
            <a:endParaRPr lang="en-GB" sz="2800" b="0"/>
          </a:p>
        </p:txBody>
      </p:sp>
      <p:graphicFrame>
        <p:nvGraphicFramePr>
          <p:cNvPr id="151557" name="Object 5"/>
          <p:cNvGraphicFramePr>
            <a:graphicFrameLocks noChangeAspect="1"/>
          </p:cNvGraphicFramePr>
          <p:nvPr/>
        </p:nvGraphicFramePr>
        <p:xfrm>
          <a:off x="3267075" y="5184775"/>
          <a:ext cx="22240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3" imgW="850900" imgH="228600" progId="Equation.3">
                  <p:embed/>
                </p:oleObj>
              </mc:Choice>
              <mc:Fallback>
                <p:oleObj name="Equation" r:id="rId3" imgW="850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5" y="5184775"/>
                        <a:ext cx="222408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611188" y="4087813"/>
            <a:ext cx="78628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63538" indent="-363538" eaLnBrk="1" hangingPunct="1">
              <a:spcBef>
                <a:spcPct val="0"/>
              </a:spcBef>
            </a:pPr>
            <a:r>
              <a:rPr lang="en-GB" sz="2800" b="0"/>
              <a:t>2.  </a:t>
            </a:r>
            <a:r>
              <a:rPr lang="en-GB" sz="2800" b="0" i="1"/>
              <a:t>The </a:t>
            </a:r>
            <a:r>
              <a:rPr lang="en-GB" sz="2800" b="0" i="1">
                <a:solidFill>
                  <a:srgbClr val="FF3300"/>
                </a:solidFill>
              </a:rPr>
              <a:t>phase of the circuit admittance</a:t>
            </a:r>
            <a:r>
              <a:rPr lang="en-GB" sz="2800" b="0" i="1"/>
              <a:t> and the </a:t>
            </a:r>
            <a:r>
              <a:rPr lang="en-GB" sz="2800" b="0" i="1">
                <a:solidFill>
                  <a:schemeClr val="accent2"/>
                </a:solidFill>
              </a:rPr>
              <a:t>phase of the circuit current</a:t>
            </a:r>
            <a:r>
              <a:rPr lang="en-GB" sz="2800" b="0" i="1"/>
              <a:t> is the same:</a:t>
            </a:r>
            <a:r>
              <a:rPr lang="en-GB" b="0"/>
              <a:t> </a:t>
            </a:r>
          </a:p>
        </p:txBody>
      </p:sp>
      <p:sp>
        <p:nvSpPr>
          <p:cNvPr id="1127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C16FCF-1A00-4290-BD0D-5AADE009FD86}" type="slidenum">
              <a:rPr lang="en-GB" sz="1400" b="0"/>
              <a:pPr/>
              <a:t>11</a:t>
            </a:fld>
            <a:endParaRPr lang="en-GB" sz="14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Relationship Between Admittance Diagram and </a:t>
            </a:r>
            <a:r>
              <a:rPr lang="en-US" dirty="0" err="1" smtClean="0"/>
              <a:t>Phasor</a:t>
            </a:r>
            <a:r>
              <a:rPr lang="en-US" dirty="0" smtClean="0"/>
              <a:t> Diagram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77813" y="559593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GB" b="0">
                <a:cs typeface="Times New Roman" pitchFamily="18" charset="0"/>
              </a:rPr>
              <a:t>4.</a:t>
            </a:r>
            <a:r>
              <a:rPr lang="en-US" b="0">
                <a:cs typeface="Times New Roman" pitchFamily="18" charset="0"/>
              </a:rPr>
              <a:t> </a:t>
            </a:r>
            <a:r>
              <a:rPr lang="en-GB" b="0">
                <a:cs typeface="Times New Roman" pitchFamily="18" charset="0"/>
              </a:rPr>
              <a:t>Draw phasor &amp; admittance diagrams if </a:t>
            </a:r>
            <a:r>
              <a:rPr lang="en-GB" b="0" i="1">
                <a:cs typeface="Times New Roman" pitchFamily="18" charset="0"/>
              </a:rPr>
              <a:t>necessary</a:t>
            </a:r>
            <a:r>
              <a:rPr lang="en-GB" b="0"/>
              <a:t> 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77813" y="1871663"/>
            <a:ext cx="7723187" cy="508000"/>
            <a:chOff x="175" y="1179"/>
            <a:chExt cx="4865" cy="320"/>
          </a:xfrm>
        </p:grpSpPr>
        <p:sp>
          <p:nvSpPr>
            <p:cNvPr id="12302" name="Rectangle 3"/>
            <p:cNvSpPr>
              <a:spLocks noChangeArrowheads="1"/>
            </p:cNvSpPr>
            <p:nvPr/>
          </p:nvSpPr>
          <p:spPr bwMode="auto">
            <a:xfrm>
              <a:off x="175" y="1179"/>
              <a:ext cx="48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GB" b="0">
                  <a:cs typeface="Times New Roman" pitchFamily="18" charset="0"/>
                </a:rPr>
                <a:t>1.</a:t>
              </a:r>
              <a:r>
                <a:rPr lang="en-US" b="0">
                  <a:cs typeface="Times New Roman" pitchFamily="18" charset="0"/>
                </a:rPr>
                <a:t> </a:t>
              </a:r>
              <a:r>
                <a:rPr lang="en-GB" b="0">
                  <a:cs typeface="Times New Roman" pitchFamily="18" charset="0"/>
                </a:rPr>
                <a:t>Calculate circuit admittance:</a:t>
              </a:r>
              <a:endParaRPr lang="en-GB" b="0">
                <a:cs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12303" name="Object 25"/>
            <p:cNvGraphicFramePr>
              <a:graphicFrameLocks noChangeAspect="1"/>
            </p:cNvGraphicFramePr>
            <p:nvPr/>
          </p:nvGraphicFramePr>
          <p:xfrm>
            <a:off x="2710" y="1184"/>
            <a:ext cx="1873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4" name="Equation" r:id="rId3" imgW="1244600" imgH="241300" progId="Equation.3">
                    <p:embed/>
                  </p:oleObj>
                </mc:Choice>
                <mc:Fallback>
                  <p:oleObj name="Equation" r:id="rId3" imgW="1244600" imgH="2413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0" y="1184"/>
                          <a:ext cx="1873" cy="315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77813" y="2925763"/>
            <a:ext cx="6124575" cy="827087"/>
            <a:chOff x="175" y="1843"/>
            <a:chExt cx="3858" cy="521"/>
          </a:xfrm>
        </p:grpSpPr>
        <p:sp>
          <p:nvSpPr>
            <p:cNvPr id="12300" name="Rectangle 4"/>
            <p:cNvSpPr>
              <a:spLocks noChangeArrowheads="1"/>
            </p:cNvSpPr>
            <p:nvPr/>
          </p:nvSpPr>
          <p:spPr bwMode="auto">
            <a:xfrm>
              <a:off x="175" y="1979"/>
              <a:ext cx="26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GB" b="0">
                  <a:cs typeface="Times New Roman" pitchFamily="18" charset="0"/>
                </a:rPr>
                <a:t>2.</a:t>
              </a:r>
              <a:r>
                <a:rPr lang="en-US" b="0">
                  <a:cs typeface="Times New Roman" pitchFamily="18" charset="0"/>
                </a:rPr>
                <a:t> </a:t>
              </a:r>
              <a:r>
                <a:rPr lang="en-GB" b="0">
                  <a:cs typeface="Times New Roman" pitchFamily="18" charset="0"/>
                </a:rPr>
                <a:t>Calculate the circuit current:  </a:t>
              </a:r>
              <a:endParaRPr lang="en-GB" b="0"/>
            </a:p>
          </p:txBody>
        </p:sp>
        <p:graphicFrame>
          <p:nvGraphicFramePr>
            <p:cNvPr id="12301" name="Object 26"/>
            <p:cNvGraphicFramePr>
              <a:graphicFrameLocks noChangeAspect="1"/>
            </p:cNvGraphicFramePr>
            <p:nvPr/>
          </p:nvGraphicFramePr>
          <p:xfrm>
            <a:off x="2780" y="1843"/>
            <a:ext cx="1253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5" name="Equation" r:id="rId5" imgW="876300" imgH="431800" progId="Equation.3">
                    <p:embed/>
                  </p:oleObj>
                </mc:Choice>
                <mc:Fallback>
                  <p:oleObj name="Equation" r:id="rId5" imgW="876300" imgH="4318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0" y="1843"/>
                          <a:ext cx="1253" cy="521"/>
                        </a:xfrm>
                        <a:prstGeom prst="rect">
                          <a:avLst/>
                        </a:prstGeom>
                        <a:solidFill>
                          <a:srgbClr val="CCFF33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277813" y="4152900"/>
            <a:ext cx="8196262" cy="858838"/>
            <a:chOff x="175" y="2616"/>
            <a:chExt cx="5163" cy="541"/>
          </a:xfrm>
        </p:grpSpPr>
        <p:sp>
          <p:nvSpPr>
            <p:cNvPr id="12296" name="Rectangle 5"/>
            <p:cNvSpPr>
              <a:spLocks noChangeArrowheads="1"/>
            </p:cNvSpPr>
            <p:nvPr/>
          </p:nvSpPr>
          <p:spPr bwMode="auto">
            <a:xfrm>
              <a:off x="175" y="2726"/>
              <a:ext cx="44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 eaLnBrk="1" hangingPunct="1">
                <a:spcBef>
                  <a:spcPct val="0"/>
                </a:spcBef>
                <a:tabLst>
                  <a:tab pos="0" algn="l"/>
                </a:tabLst>
              </a:pPr>
              <a:r>
                <a:rPr lang="en-US" b="0">
                  <a:cs typeface="Times New Roman" pitchFamily="18" charset="0"/>
                </a:rPr>
                <a:t>3. </a:t>
              </a:r>
              <a:r>
                <a:rPr lang="en-GB" b="0">
                  <a:cs typeface="Times New Roman" pitchFamily="18" charset="0"/>
                </a:rPr>
                <a:t>Calculate  </a:t>
              </a:r>
            </a:p>
          </p:txBody>
        </p:sp>
        <p:graphicFrame>
          <p:nvGraphicFramePr>
            <p:cNvPr id="12297" name="Object 27"/>
            <p:cNvGraphicFramePr>
              <a:graphicFrameLocks noChangeAspect="1"/>
            </p:cNvGraphicFramePr>
            <p:nvPr/>
          </p:nvGraphicFramePr>
          <p:xfrm>
            <a:off x="1242" y="2622"/>
            <a:ext cx="1077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6" name="Equation" r:id="rId7" imgW="990170" imgH="469696" progId="Equation.3">
                    <p:embed/>
                  </p:oleObj>
                </mc:Choice>
                <mc:Fallback>
                  <p:oleObj name="Equation" r:id="rId7" imgW="990170" imgH="469696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2" y="2622"/>
                          <a:ext cx="1077" cy="512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8" name="Object 28"/>
            <p:cNvGraphicFramePr>
              <a:graphicFrameLocks noChangeAspect="1"/>
            </p:cNvGraphicFramePr>
            <p:nvPr/>
          </p:nvGraphicFramePr>
          <p:xfrm>
            <a:off x="2450" y="2621"/>
            <a:ext cx="1319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7" name="Equation" r:id="rId9" imgW="1231366" imgH="431613" progId="Equation.3">
                    <p:embed/>
                  </p:oleObj>
                </mc:Choice>
                <mc:Fallback>
                  <p:oleObj name="Equation" r:id="rId9" imgW="1231366" imgH="431613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0" y="2621"/>
                          <a:ext cx="1319" cy="501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" name="Object 29"/>
            <p:cNvGraphicFramePr>
              <a:graphicFrameLocks noChangeAspect="1"/>
            </p:cNvGraphicFramePr>
            <p:nvPr/>
          </p:nvGraphicFramePr>
          <p:xfrm>
            <a:off x="3920" y="2616"/>
            <a:ext cx="1418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8" name="Equation" r:id="rId11" imgW="1206500" imgH="469900" progId="Equation.3">
                    <p:embed/>
                  </p:oleObj>
                </mc:Choice>
                <mc:Fallback>
                  <p:oleObj name="Equation" r:id="rId11" imgW="1206500" imgH="4699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0" y="2616"/>
                          <a:ext cx="1418" cy="541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5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B25AC1-EB8F-4395-B3A3-47DF44845790}" type="slidenum">
              <a:rPr lang="en-GB" sz="1400" b="0"/>
              <a:pPr/>
              <a:t>12</a:t>
            </a:fld>
            <a:endParaRPr lang="en-GB" sz="1400" b="0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Analysis Procedure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8"/>
          <p:cNvSpPr txBox="1">
            <a:spLocks noChangeArrowheads="1"/>
          </p:cNvSpPr>
          <p:nvPr/>
        </p:nvSpPr>
        <p:spPr bwMode="auto">
          <a:xfrm>
            <a:off x="292100" y="292100"/>
            <a:ext cx="2505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2800" dirty="0">
                <a:solidFill>
                  <a:schemeClr val="accent2"/>
                </a:solidFill>
              </a:rPr>
              <a:t>Example 17-2</a:t>
            </a:r>
          </a:p>
        </p:txBody>
      </p:sp>
      <p:sp>
        <p:nvSpPr>
          <p:cNvPr id="13315" name="Text Box 49"/>
          <p:cNvSpPr txBox="1">
            <a:spLocks noChangeArrowheads="1"/>
          </p:cNvSpPr>
          <p:nvPr/>
        </p:nvSpPr>
        <p:spPr bwMode="auto">
          <a:xfrm>
            <a:off x="508000" y="1066800"/>
            <a:ext cx="80549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b="0" dirty="0"/>
              <a:t>Determine all the currents in the circuit. Draw the </a:t>
            </a:r>
            <a:r>
              <a:rPr lang="en-GB" b="0" dirty="0" err="1"/>
              <a:t>phasor</a:t>
            </a:r>
            <a:r>
              <a:rPr lang="en-GB" b="0" dirty="0"/>
              <a:t> diagram of the circuit. Assume 0</a:t>
            </a:r>
            <a:r>
              <a:rPr lang="en-GB" b="0" baseline="30000" dirty="0"/>
              <a:t>o</a:t>
            </a:r>
            <a:r>
              <a:rPr lang="en-GB" b="0" dirty="0"/>
              <a:t> phase angle for the source voltage</a:t>
            </a:r>
          </a:p>
        </p:txBody>
      </p:sp>
      <p:sp>
        <p:nvSpPr>
          <p:cNvPr id="13316" name="Slide Number Placeholder 5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A127924-2E04-4E1E-9F10-A93643CD0AF8}" type="slidenum">
              <a:rPr lang="en-GB" sz="1400" b="0"/>
              <a:pPr/>
              <a:t>13</a:t>
            </a:fld>
            <a:endParaRPr lang="en-GB" sz="1400" b="0"/>
          </a:p>
        </p:txBody>
      </p:sp>
      <p:grpSp>
        <p:nvGrpSpPr>
          <p:cNvPr id="13317" name="Group 51"/>
          <p:cNvGrpSpPr>
            <a:grpSpLocks/>
          </p:cNvGrpSpPr>
          <p:nvPr/>
        </p:nvGrpSpPr>
        <p:grpSpPr bwMode="auto">
          <a:xfrm>
            <a:off x="627063" y="2481263"/>
            <a:ext cx="7240587" cy="3227387"/>
            <a:chOff x="627063" y="2481263"/>
            <a:chExt cx="7240587" cy="3227387"/>
          </a:xfrm>
        </p:grpSpPr>
        <p:grpSp>
          <p:nvGrpSpPr>
            <p:cNvPr id="13318" name="Group 61"/>
            <p:cNvGrpSpPr>
              <a:grpSpLocks/>
            </p:cNvGrpSpPr>
            <p:nvPr/>
          </p:nvGrpSpPr>
          <p:grpSpPr bwMode="auto">
            <a:xfrm>
              <a:off x="627063" y="2481263"/>
              <a:ext cx="7240587" cy="3227387"/>
              <a:chOff x="479" y="1512"/>
              <a:chExt cx="4476" cy="1800"/>
            </a:xfrm>
          </p:grpSpPr>
          <p:grpSp>
            <p:nvGrpSpPr>
              <p:cNvPr id="13320" name="Group 60"/>
              <p:cNvGrpSpPr>
                <a:grpSpLocks/>
              </p:cNvGrpSpPr>
              <p:nvPr/>
            </p:nvGrpSpPr>
            <p:grpSpPr bwMode="auto">
              <a:xfrm>
                <a:off x="479" y="1512"/>
                <a:ext cx="4476" cy="1800"/>
                <a:chOff x="479" y="1512"/>
                <a:chExt cx="4476" cy="1800"/>
              </a:xfrm>
            </p:grpSpPr>
            <p:grpSp>
              <p:nvGrpSpPr>
                <p:cNvPr id="13322" name="Group 59"/>
                <p:cNvGrpSpPr>
                  <a:grpSpLocks/>
                </p:cNvGrpSpPr>
                <p:nvPr/>
              </p:nvGrpSpPr>
              <p:grpSpPr bwMode="auto">
                <a:xfrm>
                  <a:off x="479" y="1512"/>
                  <a:ext cx="4476" cy="1800"/>
                  <a:chOff x="479" y="1512"/>
                  <a:chExt cx="4476" cy="1800"/>
                </a:xfrm>
              </p:grpSpPr>
              <p:sp>
                <p:nvSpPr>
                  <p:cNvPr id="13327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3610" y="1512"/>
                    <a:ext cx="0" cy="50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grpSp>
                <p:nvGrpSpPr>
                  <p:cNvPr id="13328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479" y="1512"/>
                    <a:ext cx="4476" cy="1800"/>
                    <a:chOff x="479" y="1512"/>
                    <a:chExt cx="4476" cy="1800"/>
                  </a:xfrm>
                </p:grpSpPr>
                <p:sp>
                  <p:nvSpPr>
                    <p:cNvPr id="13329" name="Line 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01" y="1904"/>
                      <a:ext cx="0" cy="262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grpSp>
                  <p:nvGrpSpPr>
                    <p:cNvPr id="13330" name="Group 5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9" y="1512"/>
                      <a:ext cx="4476" cy="1800"/>
                      <a:chOff x="479" y="1512"/>
                      <a:chExt cx="4476" cy="1800"/>
                    </a:xfrm>
                  </p:grpSpPr>
                  <p:sp>
                    <p:nvSpPr>
                      <p:cNvPr id="13331" name="Oval 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06" y="2221"/>
                        <a:ext cx="486" cy="421"/>
                      </a:xfrm>
                      <a:prstGeom prst="ellips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32" name="Freeform 11"/>
                      <p:cNvSpPr>
                        <a:spLocks/>
                      </p:cNvSpPr>
                      <p:nvPr/>
                    </p:nvSpPr>
                    <p:spPr bwMode="auto">
                      <a:xfrm rot="342635">
                        <a:off x="1054" y="2305"/>
                        <a:ext cx="204" cy="260"/>
                      </a:xfrm>
                      <a:custGeom>
                        <a:avLst/>
                        <a:gdLst>
                          <a:gd name="T0" fmla="*/ 0 w 200"/>
                          <a:gd name="T1" fmla="*/ 1318 h 188"/>
                          <a:gd name="T2" fmla="*/ 70 w 200"/>
                          <a:gd name="T3" fmla="*/ 29 h 188"/>
                          <a:gd name="T4" fmla="*/ 189 w 200"/>
                          <a:gd name="T5" fmla="*/ 1148 h 188"/>
                          <a:gd name="T6" fmla="*/ 224 w 200"/>
                          <a:gd name="T7" fmla="*/ 420 h 188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200"/>
                          <a:gd name="T13" fmla="*/ 0 h 188"/>
                          <a:gd name="T14" fmla="*/ 200 w 200"/>
                          <a:gd name="T15" fmla="*/ 188 h 188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00" h="188">
                            <a:moveTo>
                              <a:pt x="0" y="188"/>
                            </a:moveTo>
                            <a:cubicBezTo>
                              <a:pt x="18" y="98"/>
                              <a:pt x="36" y="8"/>
                              <a:pt x="64" y="4"/>
                            </a:cubicBezTo>
                            <a:cubicBezTo>
                              <a:pt x="92" y="0"/>
                              <a:pt x="145" y="155"/>
                              <a:pt x="168" y="164"/>
                            </a:cubicBezTo>
                            <a:cubicBezTo>
                              <a:pt x="191" y="173"/>
                              <a:pt x="195" y="77"/>
                              <a:pt x="200" y="60"/>
                            </a:cubicBezTo>
                          </a:path>
                        </a:pathLst>
                      </a:custGeom>
                      <a:noFill/>
                      <a:ln w="57150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3333" name="Line 1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156" y="1512"/>
                        <a:ext cx="0" cy="699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3334" name="Line 1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156" y="2632"/>
                        <a:ext cx="0" cy="680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3335" name="Line 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156" y="1520"/>
                        <a:ext cx="1274" cy="0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3336" name="Line 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56" y="1520"/>
                        <a:ext cx="2362" cy="0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3337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01" y="2632"/>
                        <a:ext cx="0" cy="680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3338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35" y="2877"/>
                        <a:ext cx="0" cy="435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3339" name="Freeform 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50" y="2166"/>
                        <a:ext cx="303" cy="466"/>
                      </a:xfrm>
                      <a:custGeom>
                        <a:avLst/>
                        <a:gdLst>
                          <a:gd name="T0" fmla="*/ 1157 w 200"/>
                          <a:gd name="T1" fmla="*/ 0 h 416"/>
                          <a:gd name="T2" fmla="*/ 2416 w 200"/>
                          <a:gd name="T3" fmla="*/ 190 h 416"/>
                          <a:gd name="T4" fmla="*/ 0 w 200"/>
                          <a:gd name="T5" fmla="*/ 364 h 416"/>
                          <a:gd name="T6" fmla="*/ 2416 w 200"/>
                          <a:gd name="T7" fmla="*/ 539 h 416"/>
                          <a:gd name="T8" fmla="*/ 94 w 200"/>
                          <a:gd name="T9" fmla="*/ 646 h 416"/>
                          <a:gd name="T10" fmla="*/ 1359 w 200"/>
                          <a:gd name="T11" fmla="*/ 822 h 416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200"/>
                          <a:gd name="T19" fmla="*/ 0 h 416"/>
                          <a:gd name="T20" fmla="*/ 200 w 200"/>
                          <a:gd name="T21" fmla="*/ 416 h 416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200" h="416">
                            <a:moveTo>
                              <a:pt x="96" y="0"/>
                            </a:moveTo>
                            <a:lnTo>
                              <a:pt x="200" y="96"/>
                            </a:lnTo>
                            <a:lnTo>
                              <a:pt x="0" y="184"/>
                            </a:lnTo>
                            <a:lnTo>
                              <a:pt x="200" y="272"/>
                            </a:lnTo>
                            <a:lnTo>
                              <a:pt x="8" y="328"/>
                            </a:lnTo>
                            <a:lnTo>
                              <a:pt x="112" y="416"/>
                            </a:lnTo>
                          </a:path>
                        </a:pathLst>
                      </a:custGeom>
                      <a:noFill/>
                      <a:ln w="57150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3340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01" y="1520"/>
                        <a:ext cx="0" cy="507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3341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18" y="1512"/>
                        <a:ext cx="0" cy="437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3342" name="Line 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156" y="3312"/>
                        <a:ext cx="3379" cy="0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3343" name="Text Box 2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941" y="2166"/>
                        <a:ext cx="719" cy="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r>
                          <a:rPr lang="en-GB"/>
                          <a:t>j10</a:t>
                        </a:r>
                        <a:r>
                          <a:rPr lang="en-GB">
                            <a:sym typeface="Symbol" pitchFamily="18" charset="2"/>
                          </a:rPr>
                          <a:t></a:t>
                        </a:r>
                      </a:p>
                    </p:txBody>
                  </p:sp>
                  <p:sp>
                    <p:nvSpPr>
                      <p:cNvPr id="13344" name="Text Box 2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957" y="2221"/>
                        <a:ext cx="505" cy="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r>
                          <a:rPr lang="en-US"/>
                          <a:t>2.2</a:t>
                        </a:r>
                        <a:r>
                          <a:rPr lang="en-US">
                            <a:sym typeface="Symbol" pitchFamily="18" charset="2"/>
                          </a:rPr>
                          <a:t></a:t>
                        </a:r>
                        <a:endParaRPr lang="en-GB"/>
                      </a:p>
                    </p:txBody>
                  </p:sp>
                  <p:sp>
                    <p:nvSpPr>
                      <p:cNvPr id="13345" name="Text Box 2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1" y="1584"/>
                        <a:ext cx="437" cy="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r>
                          <a:rPr lang="en-US"/>
                          <a:t>I</a:t>
                        </a:r>
                        <a:r>
                          <a:rPr lang="en-US" baseline="-25000"/>
                          <a:t>R</a:t>
                        </a:r>
                        <a:endParaRPr lang="en-GB"/>
                      </a:p>
                    </p:txBody>
                  </p:sp>
                  <p:sp>
                    <p:nvSpPr>
                      <p:cNvPr id="13346" name="Text Box 2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518" y="1609"/>
                        <a:ext cx="437" cy="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r>
                          <a:rPr lang="en-US"/>
                          <a:t>I</a:t>
                        </a:r>
                        <a:r>
                          <a:rPr lang="en-US" baseline="-25000"/>
                          <a:t>L</a:t>
                        </a:r>
                        <a:endParaRPr lang="en-GB"/>
                      </a:p>
                    </p:txBody>
                  </p:sp>
                  <p:sp>
                    <p:nvSpPr>
                      <p:cNvPr id="13347" name="Text Box 2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743" y="1584"/>
                        <a:ext cx="438" cy="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r>
                          <a:rPr lang="en-US"/>
                          <a:t>I</a:t>
                        </a:r>
                        <a:endParaRPr lang="en-GB"/>
                      </a:p>
                    </p:txBody>
                  </p:sp>
                  <p:grpSp>
                    <p:nvGrpSpPr>
                      <p:cNvPr id="13348" name="Group 2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518" y="1934"/>
                        <a:ext cx="241" cy="944"/>
                        <a:chOff x="3863" y="2394"/>
                        <a:chExt cx="382" cy="2280"/>
                      </a:xfrm>
                    </p:grpSpPr>
                    <p:grpSp>
                      <p:nvGrpSpPr>
                        <p:cNvPr id="13356" name="Group 2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63" y="3534"/>
                          <a:ext cx="369" cy="912"/>
                          <a:chOff x="3293" y="5417"/>
                          <a:chExt cx="369" cy="912"/>
                        </a:xfrm>
                      </p:grpSpPr>
                      <p:sp>
                        <p:nvSpPr>
                          <p:cNvPr id="13362" name="Arc 30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293" y="5417"/>
                            <a:ext cx="356" cy="456"/>
                          </a:xfrm>
                          <a:custGeom>
                            <a:avLst/>
                            <a:gdLst>
                              <a:gd name="T0" fmla="*/ 0 w 22470"/>
                              <a:gd name="T1" fmla="*/ 0 h 43200"/>
                              <a:gd name="T2" fmla="*/ 0 w 22470"/>
                              <a:gd name="T3" fmla="*/ 0 h 43200"/>
                              <a:gd name="T4" fmla="*/ 0 w 22470"/>
                              <a:gd name="T5" fmla="*/ 0 h 43200"/>
                              <a:gd name="T6" fmla="*/ 0 60000 65536"/>
                              <a:gd name="T7" fmla="*/ 0 60000 65536"/>
                              <a:gd name="T8" fmla="*/ 0 60000 65536"/>
                              <a:gd name="T9" fmla="*/ 0 w 22470"/>
                              <a:gd name="T10" fmla="*/ 0 h 43200"/>
                              <a:gd name="T11" fmla="*/ 22470 w 22470"/>
                              <a:gd name="T12" fmla="*/ 43200 h 43200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T9" t="T10" r="T11" b="T12"/>
                            <a:pathLst>
                              <a:path w="22470" h="43200" fill="none" extrusionOk="0">
                                <a:moveTo>
                                  <a:pt x="869" y="0"/>
                                </a:moveTo>
                                <a:cubicBezTo>
                                  <a:pt x="12799" y="0"/>
                                  <a:pt x="22470" y="9670"/>
                                  <a:pt x="22470" y="21600"/>
                                </a:cubicBezTo>
                                <a:cubicBezTo>
                                  <a:pt x="22470" y="33529"/>
                                  <a:pt x="12799" y="43200"/>
                                  <a:pt x="870" y="43200"/>
                                </a:cubicBezTo>
                                <a:cubicBezTo>
                                  <a:pt x="579" y="43200"/>
                                  <a:pt x="289" y="43194"/>
                                  <a:pt x="-1" y="43182"/>
                                </a:cubicBezTo>
                              </a:path>
                              <a:path w="22470" h="43200" stroke="0" extrusionOk="0">
                                <a:moveTo>
                                  <a:pt x="869" y="0"/>
                                </a:moveTo>
                                <a:cubicBezTo>
                                  <a:pt x="12799" y="0"/>
                                  <a:pt x="22470" y="9670"/>
                                  <a:pt x="22470" y="21600"/>
                                </a:cubicBezTo>
                                <a:cubicBezTo>
                                  <a:pt x="22470" y="33529"/>
                                  <a:pt x="12799" y="43200"/>
                                  <a:pt x="870" y="43200"/>
                                </a:cubicBezTo>
                                <a:cubicBezTo>
                                  <a:pt x="579" y="43200"/>
                                  <a:pt x="289" y="43194"/>
                                  <a:pt x="-1" y="43182"/>
                                </a:cubicBezTo>
                                <a:lnTo>
                                  <a:pt x="870" y="21600"/>
                                </a:lnTo>
                                <a:lnTo>
                                  <a:pt x="869" y="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571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3363" name="Arc 31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306" y="5873"/>
                            <a:ext cx="356" cy="456"/>
                          </a:xfrm>
                          <a:custGeom>
                            <a:avLst/>
                            <a:gdLst>
                              <a:gd name="T0" fmla="*/ 0 w 22470"/>
                              <a:gd name="T1" fmla="*/ 0 h 43200"/>
                              <a:gd name="T2" fmla="*/ 0 w 22470"/>
                              <a:gd name="T3" fmla="*/ 0 h 43200"/>
                              <a:gd name="T4" fmla="*/ 0 w 22470"/>
                              <a:gd name="T5" fmla="*/ 0 h 43200"/>
                              <a:gd name="T6" fmla="*/ 0 60000 65536"/>
                              <a:gd name="T7" fmla="*/ 0 60000 65536"/>
                              <a:gd name="T8" fmla="*/ 0 60000 65536"/>
                              <a:gd name="T9" fmla="*/ 0 w 22470"/>
                              <a:gd name="T10" fmla="*/ 0 h 43200"/>
                              <a:gd name="T11" fmla="*/ 22470 w 22470"/>
                              <a:gd name="T12" fmla="*/ 43200 h 43200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T9" t="T10" r="T11" b="T12"/>
                            <a:pathLst>
                              <a:path w="22470" h="43200" fill="none" extrusionOk="0">
                                <a:moveTo>
                                  <a:pt x="869" y="0"/>
                                </a:moveTo>
                                <a:cubicBezTo>
                                  <a:pt x="12799" y="0"/>
                                  <a:pt x="22470" y="9670"/>
                                  <a:pt x="22470" y="21600"/>
                                </a:cubicBezTo>
                                <a:cubicBezTo>
                                  <a:pt x="22470" y="33529"/>
                                  <a:pt x="12799" y="43200"/>
                                  <a:pt x="870" y="43200"/>
                                </a:cubicBezTo>
                                <a:cubicBezTo>
                                  <a:pt x="579" y="43200"/>
                                  <a:pt x="289" y="43194"/>
                                  <a:pt x="-1" y="43182"/>
                                </a:cubicBezTo>
                              </a:path>
                              <a:path w="22470" h="43200" stroke="0" extrusionOk="0">
                                <a:moveTo>
                                  <a:pt x="869" y="0"/>
                                </a:moveTo>
                                <a:cubicBezTo>
                                  <a:pt x="12799" y="0"/>
                                  <a:pt x="22470" y="9670"/>
                                  <a:pt x="22470" y="21600"/>
                                </a:cubicBezTo>
                                <a:cubicBezTo>
                                  <a:pt x="22470" y="33529"/>
                                  <a:pt x="12799" y="43200"/>
                                  <a:pt x="870" y="43200"/>
                                </a:cubicBezTo>
                                <a:cubicBezTo>
                                  <a:pt x="579" y="43200"/>
                                  <a:pt x="289" y="43194"/>
                                  <a:pt x="-1" y="43182"/>
                                </a:cubicBezTo>
                                <a:lnTo>
                                  <a:pt x="870" y="21600"/>
                                </a:lnTo>
                                <a:lnTo>
                                  <a:pt x="869" y="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571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SG"/>
                          </a:p>
                        </p:txBody>
                      </p:sp>
                    </p:grpSp>
                    <p:grpSp>
                      <p:nvGrpSpPr>
                        <p:cNvPr id="13357" name="Group 3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76" y="2622"/>
                          <a:ext cx="369" cy="912"/>
                          <a:chOff x="3293" y="5417"/>
                          <a:chExt cx="369" cy="912"/>
                        </a:xfrm>
                      </p:grpSpPr>
                      <p:sp>
                        <p:nvSpPr>
                          <p:cNvPr id="13360" name="Arc 33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293" y="5417"/>
                            <a:ext cx="356" cy="456"/>
                          </a:xfrm>
                          <a:custGeom>
                            <a:avLst/>
                            <a:gdLst>
                              <a:gd name="T0" fmla="*/ 0 w 22470"/>
                              <a:gd name="T1" fmla="*/ 0 h 43200"/>
                              <a:gd name="T2" fmla="*/ 0 w 22470"/>
                              <a:gd name="T3" fmla="*/ 0 h 43200"/>
                              <a:gd name="T4" fmla="*/ 0 w 22470"/>
                              <a:gd name="T5" fmla="*/ 0 h 43200"/>
                              <a:gd name="T6" fmla="*/ 0 60000 65536"/>
                              <a:gd name="T7" fmla="*/ 0 60000 65536"/>
                              <a:gd name="T8" fmla="*/ 0 60000 65536"/>
                              <a:gd name="T9" fmla="*/ 0 w 22470"/>
                              <a:gd name="T10" fmla="*/ 0 h 43200"/>
                              <a:gd name="T11" fmla="*/ 22470 w 22470"/>
                              <a:gd name="T12" fmla="*/ 43200 h 43200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T9" t="T10" r="T11" b="T12"/>
                            <a:pathLst>
                              <a:path w="22470" h="43200" fill="none" extrusionOk="0">
                                <a:moveTo>
                                  <a:pt x="869" y="0"/>
                                </a:moveTo>
                                <a:cubicBezTo>
                                  <a:pt x="12799" y="0"/>
                                  <a:pt x="22470" y="9670"/>
                                  <a:pt x="22470" y="21600"/>
                                </a:cubicBezTo>
                                <a:cubicBezTo>
                                  <a:pt x="22470" y="33529"/>
                                  <a:pt x="12799" y="43200"/>
                                  <a:pt x="870" y="43200"/>
                                </a:cubicBezTo>
                                <a:cubicBezTo>
                                  <a:pt x="579" y="43200"/>
                                  <a:pt x="289" y="43194"/>
                                  <a:pt x="-1" y="43182"/>
                                </a:cubicBezTo>
                              </a:path>
                              <a:path w="22470" h="43200" stroke="0" extrusionOk="0">
                                <a:moveTo>
                                  <a:pt x="869" y="0"/>
                                </a:moveTo>
                                <a:cubicBezTo>
                                  <a:pt x="12799" y="0"/>
                                  <a:pt x="22470" y="9670"/>
                                  <a:pt x="22470" y="21600"/>
                                </a:cubicBezTo>
                                <a:cubicBezTo>
                                  <a:pt x="22470" y="33529"/>
                                  <a:pt x="12799" y="43200"/>
                                  <a:pt x="870" y="43200"/>
                                </a:cubicBezTo>
                                <a:cubicBezTo>
                                  <a:pt x="579" y="43200"/>
                                  <a:pt x="289" y="43194"/>
                                  <a:pt x="-1" y="43182"/>
                                </a:cubicBezTo>
                                <a:lnTo>
                                  <a:pt x="870" y="21600"/>
                                </a:lnTo>
                                <a:lnTo>
                                  <a:pt x="869" y="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571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3361" name="Arc 34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306" y="5873"/>
                            <a:ext cx="356" cy="456"/>
                          </a:xfrm>
                          <a:custGeom>
                            <a:avLst/>
                            <a:gdLst>
                              <a:gd name="T0" fmla="*/ 0 w 22470"/>
                              <a:gd name="T1" fmla="*/ 0 h 43200"/>
                              <a:gd name="T2" fmla="*/ 0 w 22470"/>
                              <a:gd name="T3" fmla="*/ 0 h 43200"/>
                              <a:gd name="T4" fmla="*/ 0 w 22470"/>
                              <a:gd name="T5" fmla="*/ 0 h 43200"/>
                              <a:gd name="T6" fmla="*/ 0 60000 65536"/>
                              <a:gd name="T7" fmla="*/ 0 60000 65536"/>
                              <a:gd name="T8" fmla="*/ 0 60000 65536"/>
                              <a:gd name="T9" fmla="*/ 0 w 22470"/>
                              <a:gd name="T10" fmla="*/ 0 h 43200"/>
                              <a:gd name="T11" fmla="*/ 22470 w 22470"/>
                              <a:gd name="T12" fmla="*/ 43200 h 43200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T9" t="T10" r="T11" b="T12"/>
                            <a:pathLst>
                              <a:path w="22470" h="43200" fill="none" extrusionOk="0">
                                <a:moveTo>
                                  <a:pt x="869" y="0"/>
                                </a:moveTo>
                                <a:cubicBezTo>
                                  <a:pt x="12799" y="0"/>
                                  <a:pt x="22470" y="9670"/>
                                  <a:pt x="22470" y="21600"/>
                                </a:cubicBezTo>
                                <a:cubicBezTo>
                                  <a:pt x="22470" y="33529"/>
                                  <a:pt x="12799" y="43200"/>
                                  <a:pt x="870" y="43200"/>
                                </a:cubicBezTo>
                                <a:cubicBezTo>
                                  <a:pt x="579" y="43200"/>
                                  <a:pt x="289" y="43194"/>
                                  <a:pt x="-1" y="43182"/>
                                </a:cubicBezTo>
                              </a:path>
                              <a:path w="22470" h="43200" stroke="0" extrusionOk="0">
                                <a:moveTo>
                                  <a:pt x="869" y="0"/>
                                </a:moveTo>
                                <a:cubicBezTo>
                                  <a:pt x="12799" y="0"/>
                                  <a:pt x="22470" y="9670"/>
                                  <a:pt x="22470" y="21600"/>
                                </a:cubicBezTo>
                                <a:cubicBezTo>
                                  <a:pt x="22470" y="33529"/>
                                  <a:pt x="12799" y="43200"/>
                                  <a:pt x="870" y="43200"/>
                                </a:cubicBezTo>
                                <a:cubicBezTo>
                                  <a:pt x="579" y="43200"/>
                                  <a:pt x="289" y="43194"/>
                                  <a:pt x="-1" y="43182"/>
                                </a:cubicBezTo>
                                <a:lnTo>
                                  <a:pt x="870" y="21600"/>
                                </a:lnTo>
                                <a:lnTo>
                                  <a:pt x="869" y="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571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SG"/>
                          </a:p>
                        </p:txBody>
                      </p:sp>
                    </p:grpSp>
                    <p:sp>
                      <p:nvSpPr>
                        <p:cNvPr id="13358" name="Line 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889" y="4446"/>
                          <a:ext cx="0" cy="228"/>
                        </a:xfrm>
                        <a:prstGeom prst="line">
                          <a:avLst/>
                        </a:prstGeom>
                        <a:noFill/>
                        <a:ln w="571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3359" name="Line 3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876" y="2394"/>
                          <a:ext cx="0" cy="228"/>
                        </a:xfrm>
                        <a:prstGeom prst="line">
                          <a:avLst/>
                        </a:prstGeom>
                        <a:noFill/>
                        <a:ln w="571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SG"/>
                        </a:p>
                      </p:txBody>
                    </p:sp>
                  </p:grpSp>
                  <p:sp>
                    <p:nvSpPr>
                      <p:cNvPr id="13349" name="Text Box 2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9" y="2250"/>
                        <a:ext cx="403" cy="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r>
                          <a:rPr lang="en-US"/>
                          <a:t>5 V</a:t>
                        </a:r>
                        <a:endParaRPr lang="en-GB"/>
                      </a:p>
                    </p:txBody>
                  </p:sp>
                  <p:sp>
                    <p:nvSpPr>
                      <p:cNvPr id="13350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77" y="2312"/>
                        <a:ext cx="265" cy="0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3351" name="Line 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75" y="2406"/>
                        <a:ext cx="265" cy="0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3352" name="Line 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10" y="1512"/>
                        <a:ext cx="0" cy="793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3353" name="Line 4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10" y="2406"/>
                        <a:ext cx="0" cy="906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3354" name="Text Box 4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864" y="2221"/>
                        <a:ext cx="611" cy="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r>
                          <a:rPr lang="en-US"/>
                          <a:t>-j5</a:t>
                        </a:r>
                        <a:r>
                          <a:rPr lang="en-US">
                            <a:sym typeface="Symbol" pitchFamily="18" charset="2"/>
                          </a:rPr>
                          <a:t></a:t>
                        </a:r>
                        <a:endParaRPr lang="en-GB"/>
                      </a:p>
                    </p:txBody>
                  </p:sp>
                  <p:sp>
                    <p:nvSpPr>
                      <p:cNvPr id="13355" name="Text Box 4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610" y="1584"/>
                        <a:ext cx="437" cy="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r>
                          <a:rPr lang="en-US"/>
                          <a:t>I</a:t>
                        </a:r>
                        <a:r>
                          <a:rPr lang="en-US" baseline="-25000"/>
                          <a:t>C</a:t>
                        </a:r>
                        <a:endParaRPr lang="en-GB"/>
                      </a:p>
                    </p:txBody>
                  </p:sp>
                </p:grpSp>
              </p:grpSp>
            </p:grpSp>
            <p:sp>
              <p:nvSpPr>
                <p:cNvPr id="13323" name="Line 44"/>
                <p:cNvSpPr>
                  <a:spLocks noChangeShapeType="1"/>
                </p:cNvSpPr>
                <p:nvPr/>
              </p:nvSpPr>
              <p:spPr bwMode="auto">
                <a:xfrm>
                  <a:off x="1783" y="1632"/>
                  <a:ext cx="9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3324" name="Line 45"/>
                <p:cNvSpPr>
                  <a:spLocks noChangeShapeType="1"/>
                </p:cNvSpPr>
                <p:nvPr/>
              </p:nvSpPr>
              <p:spPr bwMode="auto">
                <a:xfrm>
                  <a:off x="2743" y="1635"/>
                  <a:ext cx="9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3325" name="Line 46"/>
                <p:cNvSpPr>
                  <a:spLocks noChangeShapeType="1"/>
                </p:cNvSpPr>
                <p:nvPr/>
              </p:nvSpPr>
              <p:spPr bwMode="auto">
                <a:xfrm>
                  <a:off x="3651" y="1632"/>
                  <a:ext cx="9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3326" name="Line 47"/>
                <p:cNvSpPr>
                  <a:spLocks noChangeShapeType="1"/>
                </p:cNvSpPr>
                <p:nvPr/>
              </p:nvSpPr>
              <p:spPr bwMode="auto">
                <a:xfrm>
                  <a:off x="4563" y="1643"/>
                  <a:ext cx="9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3321" name="Line 55"/>
              <p:cNvSpPr>
                <a:spLocks noChangeShapeType="1"/>
              </p:cNvSpPr>
              <p:nvPr/>
            </p:nvSpPr>
            <p:spPr bwMode="auto">
              <a:xfrm>
                <a:off x="3610" y="1694"/>
                <a:ext cx="0" cy="3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cxnSp>
          <p:nvCxnSpPr>
            <p:cNvPr id="13319" name="Straight Arrow Connector 50"/>
            <p:cNvCxnSpPr>
              <a:cxnSpLocks noChangeShapeType="1"/>
            </p:cNvCxnSpPr>
            <p:nvPr/>
          </p:nvCxnSpPr>
          <p:spPr bwMode="auto">
            <a:xfrm rot="16200000" flipV="1">
              <a:off x="377372" y="4122058"/>
              <a:ext cx="1698171" cy="14514"/>
            </a:xfrm>
            <a:prstGeom prst="straightConnector1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373063" y="1314450"/>
          <a:ext cx="5041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9" name="Equation" r:id="rId3" imgW="2108200" imgH="457200" progId="Equation.3">
                  <p:embed/>
                </p:oleObj>
              </mc:Choice>
              <mc:Fallback>
                <p:oleObj name="Equation" r:id="rId3" imgW="21082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1314450"/>
                        <a:ext cx="5041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431800" y="2501900"/>
          <a:ext cx="532288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0" name="Equation" r:id="rId5" imgW="2184400" imgH="457200" progId="Equation.3">
                  <p:embed/>
                </p:oleObj>
              </mc:Choice>
              <mc:Fallback>
                <p:oleObj name="Equation" r:id="rId5" imgW="2184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2501900"/>
                        <a:ext cx="5322888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623888" y="3784600"/>
          <a:ext cx="4719637" cy="269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1" name="Equation" r:id="rId7" imgW="1993900" imgH="1193800" progId="Equation.3">
                  <p:embed/>
                </p:oleObj>
              </mc:Choice>
              <mc:Fallback>
                <p:oleObj name="Equation" r:id="rId7" imgW="1993900" imgH="119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3784600"/>
                        <a:ext cx="4719637" cy="269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3"/>
          <p:cNvGraphicFramePr>
            <a:graphicFrameLocks noChangeAspect="1"/>
          </p:cNvGraphicFramePr>
          <p:nvPr/>
        </p:nvGraphicFramePr>
        <p:xfrm>
          <a:off x="471488" y="266700"/>
          <a:ext cx="39719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2" name="Equation" r:id="rId9" imgW="1943100" imgH="419100" progId="Equation.3">
                  <p:embed/>
                </p:oleObj>
              </mc:Choice>
              <mc:Fallback>
                <p:oleObj name="Equation" r:id="rId9" imgW="1943100" imgH="4191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266700"/>
                        <a:ext cx="397192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5626100" y="3206750"/>
            <a:ext cx="3213100" cy="3003550"/>
            <a:chOff x="3544" y="2020"/>
            <a:chExt cx="2024" cy="1892"/>
          </a:xfrm>
        </p:grpSpPr>
        <p:sp>
          <p:nvSpPr>
            <p:cNvPr id="14344" name="Text Box 27"/>
            <p:cNvSpPr txBox="1">
              <a:spLocks noChangeArrowheads="1"/>
            </p:cNvSpPr>
            <p:nvPr/>
          </p:nvSpPr>
          <p:spPr bwMode="auto">
            <a:xfrm>
              <a:off x="4071" y="2020"/>
              <a:ext cx="145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u="sng"/>
                <a:t>Phasor Diagram </a:t>
              </a:r>
            </a:p>
          </p:txBody>
        </p:sp>
        <p:grpSp>
          <p:nvGrpSpPr>
            <p:cNvPr id="14345" name="Group 63"/>
            <p:cNvGrpSpPr>
              <a:grpSpLocks/>
            </p:cNvGrpSpPr>
            <p:nvPr/>
          </p:nvGrpSpPr>
          <p:grpSpPr bwMode="auto">
            <a:xfrm>
              <a:off x="3544" y="2396"/>
              <a:ext cx="2024" cy="1516"/>
              <a:chOff x="3544" y="2396"/>
              <a:chExt cx="2024" cy="1516"/>
            </a:xfrm>
          </p:grpSpPr>
          <p:grpSp>
            <p:nvGrpSpPr>
              <p:cNvPr id="14351" name="Group 62"/>
              <p:cNvGrpSpPr>
                <a:grpSpLocks/>
              </p:cNvGrpSpPr>
              <p:nvPr/>
            </p:nvGrpSpPr>
            <p:grpSpPr bwMode="auto">
              <a:xfrm>
                <a:off x="3544" y="2396"/>
                <a:ext cx="2024" cy="1259"/>
                <a:chOff x="3544" y="2396"/>
                <a:chExt cx="2024" cy="1259"/>
              </a:xfrm>
            </p:grpSpPr>
            <p:sp>
              <p:nvSpPr>
                <p:cNvPr id="14359" name="Line 29"/>
                <p:cNvSpPr>
                  <a:spLocks noChangeShapeType="1"/>
                </p:cNvSpPr>
                <p:nvPr/>
              </p:nvSpPr>
              <p:spPr bwMode="auto">
                <a:xfrm>
                  <a:off x="3652" y="3397"/>
                  <a:ext cx="1039" cy="0"/>
                </a:xfrm>
                <a:prstGeom prst="line">
                  <a:avLst/>
                </a:prstGeom>
                <a:noFill/>
                <a:ln w="5715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360" name="Line 30"/>
                <p:cNvSpPr>
                  <a:spLocks noChangeShapeType="1"/>
                </p:cNvSpPr>
                <p:nvPr/>
              </p:nvSpPr>
              <p:spPr bwMode="auto">
                <a:xfrm>
                  <a:off x="3652" y="3356"/>
                  <a:ext cx="1598" cy="0"/>
                </a:xfrm>
                <a:prstGeom prst="line">
                  <a:avLst/>
                </a:prstGeom>
                <a:noFill/>
                <a:ln w="57150">
                  <a:solidFill>
                    <a:srgbClr val="A5002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361" name="Line 31"/>
                <p:cNvSpPr>
                  <a:spLocks noChangeShapeType="1"/>
                </p:cNvSpPr>
                <p:nvPr/>
              </p:nvSpPr>
              <p:spPr bwMode="auto">
                <a:xfrm flipH="1" flipV="1">
                  <a:off x="3648" y="2620"/>
                  <a:ext cx="4" cy="736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36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652" y="2893"/>
                  <a:ext cx="1598" cy="463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267" name="Freeform 33"/>
                <p:cNvSpPr>
                  <a:spLocks/>
                </p:cNvSpPr>
                <p:nvPr/>
              </p:nvSpPr>
              <p:spPr bwMode="auto">
                <a:xfrm>
                  <a:off x="4130" y="3208"/>
                  <a:ext cx="102" cy="148"/>
                </a:xfrm>
                <a:custGeom>
                  <a:avLst/>
                  <a:gdLst>
                    <a:gd name="T0" fmla="*/ 0 w 124"/>
                    <a:gd name="T1" fmla="*/ 0 h 152"/>
                    <a:gd name="T2" fmla="*/ 52 w 124"/>
                    <a:gd name="T3" fmla="*/ 52 h 152"/>
                    <a:gd name="T4" fmla="*/ 33 w 124"/>
                    <a:gd name="T5" fmla="*/ 136 h 152"/>
                    <a:gd name="T6" fmla="*/ 0 60000 65536"/>
                    <a:gd name="T7" fmla="*/ 0 60000 65536"/>
                    <a:gd name="T8" fmla="*/ 0 60000 65536"/>
                    <a:gd name="T9" fmla="*/ 0 w 124"/>
                    <a:gd name="T10" fmla="*/ 0 h 152"/>
                    <a:gd name="T11" fmla="*/ 124 w 124"/>
                    <a:gd name="T12" fmla="*/ 152 h 1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4" h="152">
                      <a:moveTo>
                        <a:pt x="0" y="0"/>
                      </a:moveTo>
                      <a:cubicBezTo>
                        <a:pt x="50" y="15"/>
                        <a:pt x="100" y="31"/>
                        <a:pt x="112" y="56"/>
                      </a:cubicBezTo>
                      <a:cubicBezTo>
                        <a:pt x="124" y="81"/>
                        <a:pt x="79" y="136"/>
                        <a:pt x="72" y="152"/>
                      </a:cubicBezTo>
                    </a:path>
                  </a:pathLst>
                </a:custGeom>
                <a:ln w="38100"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en-SG"/>
                </a:p>
              </p:txBody>
            </p:sp>
            <p:sp>
              <p:nvSpPr>
                <p:cNvPr id="1436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43" y="3239"/>
                  <a:ext cx="3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GB">
                      <a:solidFill>
                        <a:srgbClr val="A50021"/>
                      </a:solidFill>
                    </a:rPr>
                    <a:t>I</a:t>
                  </a:r>
                  <a:r>
                    <a:rPr lang="en-GB" baseline="-25000">
                      <a:solidFill>
                        <a:srgbClr val="A50021"/>
                      </a:solidFill>
                    </a:rPr>
                    <a:t>R</a:t>
                  </a:r>
                  <a:endParaRPr lang="en-GB">
                    <a:solidFill>
                      <a:srgbClr val="A50021"/>
                    </a:solidFill>
                  </a:endParaRPr>
                </a:p>
              </p:txBody>
            </p:sp>
            <p:sp>
              <p:nvSpPr>
                <p:cNvPr id="1436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544" y="2396"/>
                  <a:ext cx="32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GB">
                      <a:solidFill>
                        <a:schemeClr val="accent2"/>
                      </a:solidFill>
                    </a:rPr>
                    <a:t>I</a:t>
                  </a:r>
                  <a:r>
                    <a:rPr lang="en-GB" baseline="-25000">
                      <a:solidFill>
                        <a:schemeClr val="accent2"/>
                      </a:solidFill>
                    </a:rPr>
                    <a:t>C</a:t>
                  </a:r>
                  <a:endParaRPr lang="en-GB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36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5227" y="2777"/>
                  <a:ext cx="26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GB"/>
                    <a:t>I</a:t>
                  </a:r>
                </a:p>
              </p:txBody>
            </p:sp>
            <p:sp>
              <p:nvSpPr>
                <p:cNvPr id="1436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323" y="3115"/>
                  <a:ext cx="25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GB">
                      <a:sym typeface="Symbol" pitchFamily="18" charset="2"/>
                    </a:rPr>
                    <a:t></a:t>
                  </a:r>
                  <a:endParaRPr lang="en-GB"/>
                </a:p>
              </p:txBody>
            </p:sp>
            <p:sp>
              <p:nvSpPr>
                <p:cNvPr id="1436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659" y="3367"/>
                  <a:ext cx="37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GB">
                      <a:solidFill>
                        <a:schemeClr val="accent1"/>
                      </a:solidFill>
                    </a:rPr>
                    <a:t>V</a:t>
                  </a:r>
                  <a:r>
                    <a:rPr lang="en-GB" baseline="-25000">
                      <a:solidFill>
                        <a:schemeClr val="accent1"/>
                      </a:solidFill>
                    </a:rPr>
                    <a:t>S</a:t>
                  </a:r>
                </a:p>
              </p:txBody>
            </p:sp>
          </p:grpSp>
          <p:sp>
            <p:nvSpPr>
              <p:cNvPr id="14352" name="Line 39"/>
              <p:cNvSpPr>
                <a:spLocks noChangeShapeType="1"/>
              </p:cNvSpPr>
              <p:nvPr/>
            </p:nvSpPr>
            <p:spPr bwMode="auto">
              <a:xfrm>
                <a:off x="3647" y="3359"/>
                <a:ext cx="0" cy="256"/>
              </a:xfrm>
              <a:prstGeom prst="line">
                <a:avLst/>
              </a:prstGeom>
              <a:noFill/>
              <a:ln w="57150">
                <a:solidFill>
                  <a:srgbClr val="66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53" name="Text Box 40"/>
              <p:cNvSpPr txBox="1">
                <a:spLocks noChangeArrowheads="1"/>
              </p:cNvSpPr>
              <p:nvPr/>
            </p:nvSpPr>
            <p:spPr bwMode="auto">
              <a:xfrm>
                <a:off x="3552" y="3623"/>
                <a:ext cx="303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GB">
                    <a:solidFill>
                      <a:srgbClr val="663300"/>
                    </a:solidFill>
                  </a:rPr>
                  <a:t>I</a:t>
                </a:r>
                <a:r>
                  <a:rPr lang="en-GB" baseline="-25000">
                    <a:solidFill>
                      <a:srgbClr val="663300"/>
                    </a:solidFill>
                  </a:rPr>
                  <a:t>L</a:t>
                </a:r>
                <a:endParaRPr lang="en-GB">
                  <a:solidFill>
                    <a:srgbClr val="663300"/>
                  </a:solidFill>
                </a:endParaRPr>
              </a:p>
            </p:txBody>
          </p:sp>
          <p:sp>
            <p:nvSpPr>
              <p:cNvPr id="14354" name="Line 41"/>
              <p:cNvSpPr>
                <a:spLocks noChangeShapeType="1"/>
              </p:cNvSpPr>
              <p:nvPr/>
            </p:nvSpPr>
            <p:spPr bwMode="auto">
              <a:xfrm>
                <a:off x="5286" y="2799"/>
                <a:ext cx="11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55" name="Line 42"/>
              <p:cNvSpPr>
                <a:spLocks noChangeShapeType="1"/>
              </p:cNvSpPr>
              <p:nvPr/>
            </p:nvSpPr>
            <p:spPr bwMode="auto">
              <a:xfrm>
                <a:off x="4739" y="3398"/>
                <a:ext cx="116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56" name="Line 43"/>
              <p:cNvSpPr>
                <a:spLocks noChangeShapeType="1"/>
              </p:cNvSpPr>
              <p:nvPr/>
            </p:nvSpPr>
            <p:spPr bwMode="auto">
              <a:xfrm>
                <a:off x="5303" y="3271"/>
                <a:ext cx="116" cy="0"/>
              </a:xfrm>
              <a:prstGeom prst="line">
                <a:avLst/>
              </a:prstGeom>
              <a:noFill/>
              <a:ln w="5715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57" name="Line 44"/>
              <p:cNvSpPr>
                <a:spLocks noChangeShapeType="1"/>
              </p:cNvSpPr>
              <p:nvPr/>
            </p:nvSpPr>
            <p:spPr bwMode="auto">
              <a:xfrm>
                <a:off x="3610" y="2422"/>
                <a:ext cx="117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58" name="Line 45"/>
              <p:cNvSpPr>
                <a:spLocks noChangeShapeType="1"/>
              </p:cNvSpPr>
              <p:nvPr/>
            </p:nvSpPr>
            <p:spPr bwMode="auto">
              <a:xfrm>
                <a:off x="3606" y="3653"/>
                <a:ext cx="117" cy="0"/>
              </a:xfrm>
              <a:prstGeom prst="line">
                <a:avLst/>
              </a:prstGeom>
              <a:noFill/>
              <a:ln w="57150">
                <a:solidFill>
                  <a:srgbClr val="66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4346" name="Line 55"/>
            <p:cNvSpPr>
              <a:spLocks noChangeShapeType="1"/>
            </p:cNvSpPr>
            <p:nvPr/>
          </p:nvSpPr>
          <p:spPr bwMode="auto">
            <a:xfrm flipV="1">
              <a:off x="3708" y="2916"/>
              <a:ext cx="0" cy="396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47" name="Line 56"/>
            <p:cNvSpPr>
              <a:spLocks noChangeShapeType="1"/>
            </p:cNvSpPr>
            <p:nvPr/>
          </p:nvSpPr>
          <p:spPr bwMode="auto">
            <a:xfrm>
              <a:off x="3732" y="2880"/>
              <a:ext cx="1344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48" name="Text Box 57"/>
            <p:cNvSpPr txBox="1">
              <a:spLocks noChangeArrowheads="1"/>
            </p:cNvSpPr>
            <p:nvPr/>
          </p:nvSpPr>
          <p:spPr bwMode="auto">
            <a:xfrm>
              <a:off x="3782" y="2889"/>
              <a:ext cx="4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sz="2000">
                  <a:solidFill>
                    <a:srgbClr val="FF0066"/>
                  </a:solidFill>
                </a:rPr>
                <a:t>I</a:t>
              </a:r>
              <a:r>
                <a:rPr lang="en-GB" sz="2000" baseline="-25000">
                  <a:solidFill>
                    <a:srgbClr val="FF0066"/>
                  </a:solidFill>
                </a:rPr>
                <a:t>C </a:t>
              </a:r>
              <a:r>
                <a:rPr lang="en-GB" sz="2000">
                  <a:solidFill>
                    <a:srgbClr val="FF0066"/>
                  </a:solidFill>
                </a:rPr>
                <a:t>-I</a:t>
              </a:r>
              <a:r>
                <a:rPr lang="en-GB" sz="2000" baseline="-25000">
                  <a:solidFill>
                    <a:srgbClr val="FF0066"/>
                  </a:solidFill>
                </a:rPr>
                <a:t>L</a:t>
              </a:r>
            </a:p>
          </p:txBody>
        </p:sp>
        <p:sp>
          <p:nvSpPr>
            <p:cNvPr id="14349" name="Line 58"/>
            <p:cNvSpPr>
              <a:spLocks noChangeShapeType="1"/>
            </p:cNvSpPr>
            <p:nvPr/>
          </p:nvSpPr>
          <p:spPr bwMode="auto">
            <a:xfrm>
              <a:off x="3840" y="2928"/>
              <a:ext cx="36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50" name="Line 59"/>
            <p:cNvSpPr>
              <a:spLocks noChangeShapeType="1"/>
            </p:cNvSpPr>
            <p:nvPr/>
          </p:nvSpPr>
          <p:spPr bwMode="auto">
            <a:xfrm>
              <a:off x="4044" y="2928"/>
              <a:ext cx="6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4343" name="Slide Number Placeholder 3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C2CC25-6824-4AEC-BDF9-224E33B71D73}" type="slidenum">
              <a:rPr lang="en-GB" sz="1400" b="0"/>
              <a:pPr/>
              <a:t>14</a:t>
            </a:fld>
            <a:endParaRPr lang="en-GB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347663" y="1932214"/>
            <a:ext cx="8420100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b="0" dirty="0">
                <a:solidFill>
                  <a:srgbClr val="FF3300"/>
                </a:solidFill>
              </a:rPr>
              <a:t>Apparent power (S)</a:t>
            </a:r>
            <a:r>
              <a:rPr lang="en-US" dirty="0"/>
              <a:t> </a:t>
            </a:r>
            <a:r>
              <a:rPr lang="en-US" b="0" dirty="0"/>
              <a:t>, is the total power that appears to be transferred from the source to the RLC circuit. It is the </a:t>
            </a:r>
            <a:r>
              <a:rPr lang="en-US" b="0" dirty="0" err="1"/>
              <a:t>phasor</a:t>
            </a:r>
            <a:r>
              <a:rPr lang="en-US" b="0" dirty="0"/>
              <a:t> sum of 2 components; the </a:t>
            </a:r>
            <a:r>
              <a:rPr lang="en-US" b="0" dirty="0">
                <a:solidFill>
                  <a:schemeClr val="accent2"/>
                </a:solidFill>
              </a:rPr>
              <a:t>true power</a:t>
            </a:r>
            <a:r>
              <a:rPr lang="en-US" b="0" dirty="0"/>
              <a:t> and </a:t>
            </a:r>
            <a:r>
              <a:rPr lang="en-US" b="0" dirty="0">
                <a:solidFill>
                  <a:srgbClr val="008000"/>
                </a:solidFill>
              </a:rPr>
              <a:t>reactive power</a:t>
            </a:r>
            <a:r>
              <a:rPr lang="en-US" b="0" dirty="0"/>
              <a:t>.</a:t>
            </a:r>
          </a:p>
          <a:p>
            <a:pPr>
              <a:lnSpc>
                <a:spcPct val="50000"/>
              </a:lnSpc>
            </a:pPr>
            <a:r>
              <a:rPr lang="en-US" b="0" dirty="0"/>
              <a:t>     Unit is </a:t>
            </a:r>
            <a:r>
              <a:rPr lang="en-US" b="0" dirty="0">
                <a:solidFill>
                  <a:srgbClr val="FF00FF"/>
                </a:solidFill>
              </a:rPr>
              <a:t>volt-ampere</a:t>
            </a:r>
            <a:r>
              <a:rPr lang="en-US" b="0" dirty="0"/>
              <a:t> </a:t>
            </a:r>
            <a:r>
              <a:rPr lang="en-US" b="0" dirty="0">
                <a:solidFill>
                  <a:srgbClr val="FF00FF"/>
                </a:solidFill>
              </a:rPr>
              <a:t>(VA)</a:t>
            </a:r>
            <a:endParaRPr lang="en-GB" b="0" dirty="0">
              <a:solidFill>
                <a:srgbClr val="FF00FF"/>
              </a:solidFill>
            </a:endParaRPr>
          </a:p>
        </p:txBody>
      </p: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376238" y="4632325"/>
            <a:ext cx="81581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b="0">
                <a:solidFill>
                  <a:srgbClr val="008000"/>
                </a:solidFill>
              </a:rPr>
              <a:t>Reactive power (Q)</a:t>
            </a:r>
            <a:r>
              <a:rPr lang="en-US" b="0"/>
              <a:t> is the cyclical</a:t>
            </a:r>
            <a:r>
              <a:rPr lang="en-US"/>
              <a:t> </a:t>
            </a:r>
            <a:r>
              <a:rPr lang="en-US" b="0"/>
              <a:t>power in the inductor and capacitor  that shuttles between the source and the RLC circuit. It </a:t>
            </a:r>
            <a:r>
              <a:rPr lang="en-US" b="0">
                <a:solidFill>
                  <a:srgbClr val="009999"/>
                </a:solidFill>
              </a:rPr>
              <a:t>does no useful work. </a:t>
            </a:r>
            <a:r>
              <a:rPr lang="en-GB" b="0"/>
              <a:t>Unit is </a:t>
            </a:r>
            <a:r>
              <a:rPr lang="en-GB" b="0">
                <a:solidFill>
                  <a:srgbClr val="009999"/>
                </a:solidFill>
              </a:rPr>
              <a:t>volt-ampere-reactive (VAR)</a:t>
            </a:r>
          </a:p>
        </p:txBody>
      </p: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390525" y="3432175"/>
            <a:ext cx="8420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b="0" dirty="0">
                <a:solidFill>
                  <a:schemeClr val="accent2"/>
                </a:solidFill>
              </a:rPr>
              <a:t>True power</a:t>
            </a:r>
            <a:r>
              <a:rPr lang="en-US" b="0" dirty="0"/>
              <a:t> (</a:t>
            </a:r>
            <a:r>
              <a:rPr lang="en-US" b="0" dirty="0">
                <a:solidFill>
                  <a:schemeClr val="accent2"/>
                </a:solidFill>
              </a:rPr>
              <a:t>P)</a:t>
            </a:r>
            <a:r>
              <a:rPr lang="en-US" b="0" dirty="0"/>
              <a:t> is the power dissipated in the resistance in the form of heat. This is that power that does the </a:t>
            </a:r>
            <a:r>
              <a:rPr lang="en-US" b="0" dirty="0">
                <a:solidFill>
                  <a:srgbClr val="CC00FF"/>
                </a:solidFill>
              </a:rPr>
              <a:t>actual useful work</a:t>
            </a:r>
            <a:r>
              <a:rPr lang="en-US" b="0" dirty="0"/>
              <a:t> in the RLC circuit. </a:t>
            </a:r>
            <a:r>
              <a:rPr lang="en-GB" b="0" dirty="0"/>
              <a:t>Unit is </a:t>
            </a:r>
            <a:r>
              <a:rPr lang="en-GB" b="0" dirty="0">
                <a:solidFill>
                  <a:srgbClr val="CC00FF"/>
                </a:solidFill>
              </a:rPr>
              <a:t>Watt (W)</a:t>
            </a:r>
          </a:p>
        </p:txBody>
      </p:sp>
      <p:sp>
        <p:nvSpPr>
          <p:cNvPr id="15366" name="Text Box 10"/>
          <p:cNvSpPr txBox="1">
            <a:spLocks noChangeArrowheads="1"/>
          </p:cNvSpPr>
          <p:nvPr/>
        </p:nvSpPr>
        <p:spPr bwMode="auto">
          <a:xfrm>
            <a:off x="419100" y="1475014"/>
            <a:ext cx="580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b="0" dirty="0"/>
              <a:t>The 3 categories of power in RLC circuit are :</a:t>
            </a:r>
            <a:endParaRPr lang="en-US" b="0" dirty="0"/>
          </a:p>
        </p:txBody>
      </p:sp>
      <p:sp>
        <p:nvSpPr>
          <p:cNvPr id="1536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9FEE26A-C4B0-4C33-8BE7-73F19F20CC9B}" type="slidenum">
              <a:rPr lang="en-GB" sz="1400" b="0"/>
              <a:pPr/>
              <a:t>15</a:t>
            </a:fld>
            <a:endParaRPr lang="en-GB" sz="1400" b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-14287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17-3 Power in RLC Circuit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3" grpId="0"/>
      <p:bldP spid="1423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3"/>
          <p:cNvSpPr txBox="1">
            <a:spLocks noChangeArrowheads="1"/>
          </p:cNvSpPr>
          <p:nvPr/>
        </p:nvSpPr>
        <p:spPr bwMode="auto">
          <a:xfrm>
            <a:off x="554038" y="2395538"/>
            <a:ext cx="7950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GB" b="0"/>
              <a:t>Power analysis of </a:t>
            </a:r>
            <a:r>
              <a:rPr lang="en-GB" b="0">
                <a:solidFill>
                  <a:srgbClr val="FF9900"/>
                </a:solidFill>
              </a:rPr>
              <a:t>inductive</a:t>
            </a:r>
            <a:r>
              <a:rPr lang="en-GB" b="0"/>
              <a:t> RLC circuits is similar to that of </a:t>
            </a:r>
            <a:r>
              <a:rPr lang="en-GB" b="0">
                <a:solidFill>
                  <a:srgbClr val="FF9900"/>
                </a:solidFill>
              </a:rPr>
              <a:t>RL circuits</a:t>
            </a:r>
            <a:r>
              <a:rPr lang="en-GB" b="0"/>
              <a:t>. </a:t>
            </a:r>
          </a:p>
        </p:txBody>
      </p:sp>
      <p:sp>
        <p:nvSpPr>
          <p:cNvPr id="16387" name="Text Box 34"/>
          <p:cNvSpPr txBox="1">
            <a:spLocks noChangeArrowheads="1"/>
          </p:cNvSpPr>
          <p:nvPr/>
        </p:nvSpPr>
        <p:spPr bwMode="auto">
          <a:xfrm>
            <a:off x="584200" y="4803775"/>
            <a:ext cx="7950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GB" b="0"/>
              <a:t>Most of the domestic and industrial loads are </a:t>
            </a:r>
            <a:r>
              <a:rPr lang="en-GB" b="0">
                <a:solidFill>
                  <a:srgbClr val="FF9900"/>
                </a:solidFill>
              </a:rPr>
              <a:t>inductive</a:t>
            </a:r>
            <a:r>
              <a:rPr lang="en-GB" b="0"/>
              <a:t> in nature and hence has </a:t>
            </a:r>
            <a:r>
              <a:rPr lang="en-GB" b="0">
                <a:solidFill>
                  <a:srgbClr val="FF9900"/>
                </a:solidFill>
              </a:rPr>
              <a:t>lagging power factor</a:t>
            </a:r>
            <a:r>
              <a:rPr lang="en-GB" b="0"/>
              <a:t>. </a:t>
            </a:r>
          </a:p>
        </p:txBody>
      </p:sp>
      <p:sp>
        <p:nvSpPr>
          <p:cNvPr id="16388" name="Text Box 35"/>
          <p:cNvSpPr txBox="1">
            <a:spLocks noChangeArrowheads="1"/>
          </p:cNvSpPr>
          <p:nvPr/>
        </p:nvSpPr>
        <p:spPr bwMode="auto">
          <a:xfrm>
            <a:off x="584200" y="3597275"/>
            <a:ext cx="7950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GB" b="0"/>
              <a:t>Power analysis of </a:t>
            </a:r>
            <a:r>
              <a:rPr lang="en-GB" b="0">
                <a:solidFill>
                  <a:srgbClr val="339933"/>
                </a:solidFill>
              </a:rPr>
              <a:t>capacitive</a:t>
            </a:r>
            <a:r>
              <a:rPr lang="en-GB" b="0"/>
              <a:t> RLC circuits is similar to that of </a:t>
            </a:r>
            <a:r>
              <a:rPr lang="en-GB" b="0">
                <a:solidFill>
                  <a:srgbClr val="339933"/>
                </a:solidFill>
              </a:rPr>
              <a:t>RC circuits</a:t>
            </a:r>
            <a:r>
              <a:rPr lang="en-GB" b="0"/>
              <a:t>. </a:t>
            </a:r>
          </a:p>
        </p:txBody>
      </p:sp>
      <p:sp>
        <p:nvSpPr>
          <p:cNvPr id="16389" name="Text Box 39"/>
          <p:cNvSpPr txBox="1">
            <a:spLocks noChangeArrowheads="1"/>
          </p:cNvSpPr>
          <p:nvPr/>
        </p:nvSpPr>
        <p:spPr bwMode="auto">
          <a:xfrm>
            <a:off x="603250" y="1282700"/>
            <a:ext cx="7950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GB" b="0"/>
              <a:t>An RLC circuit may be inductive or capactive, depending whether X</a:t>
            </a:r>
            <a:r>
              <a:rPr lang="en-GB" b="0" baseline="-25000"/>
              <a:t>L</a:t>
            </a:r>
            <a:r>
              <a:rPr lang="en-GB" b="0"/>
              <a:t> or X</a:t>
            </a:r>
            <a:r>
              <a:rPr lang="en-GB" b="0" baseline="-25000"/>
              <a:t>C</a:t>
            </a:r>
            <a:r>
              <a:rPr lang="en-GB" b="0"/>
              <a:t> is greater. </a:t>
            </a:r>
          </a:p>
        </p:txBody>
      </p:sp>
      <p:sp>
        <p:nvSpPr>
          <p:cNvPr id="1639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0B2F3D-4F7A-42D9-9A15-4B0485F96A85}" type="slidenum">
              <a:rPr lang="en-GB" sz="1400" b="0"/>
              <a:pPr/>
              <a:t>16</a:t>
            </a:fld>
            <a:endParaRPr lang="en-GB" sz="14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-1270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Power in RLC Circuit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319088" y="230188"/>
            <a:ext cx="82677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7313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b="0"/>
              <a:t>All 3 categories of power can be calculated using Ohm’s Law as follows :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333375" y="2201863"/>
            <a:ext cx="469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179388" lvl="1" eaLnBrk="1" hangingPunct="1"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en-US">
                <a:solidFill>
                  <a:schemeClr val="accent2"/>
                </a:solidFill>
              </a:rPr>
              <a:t>True Power (P) = I</a:t>
            </a:r>
            <a:r>
              <a:rPr lang="en-US" baseline="30000">
                <a:solidFill>
                  <a:schemeClr val="accent2"/>
                </a:solidFill>
              </a:rPr>
              <a:t>2 </a:t>
            </a:r>
            <a:r>
              <a:rPr lang="en-US">
                <a:solidFill>
                  <a:schemeClr val="accent2"/>
                </a:solidFill>
              </a:rPr>
              <a:t>R = (V</a:t>
            </a:r>
            <a:r>
              <a:rPr lang="en-US" baseline="-25000">
                <a:solidFill>
                  <a:schemeClr val="accent2"/>
                </a:solidFill>
              </a:rPr>
              <a:t>R</a:t>
            </a:r>
            <a:r>
              <a:rPr lang="en-US">
                <a:solidFill>
                  <a:schemeClr val="accent2"/>
                </a:solidFill>
              </a:rPr>
              <a:t>)</a:t>
            </a:r>
            <a:r>
              <a:rPr lang="en-US" baseline="30000">
                <a:solidFill>
                  <a:schemeClr val="accent2"/>
                </a:solidFill>
              </a:rPr>
              <a:t>2 </a:t>
            </a:r>
            <a:r>
              <a:rPr lang="en-US">
                <a:solidFill>
                  <a:schemeClr val="accent2"/>
                </a:solidFill>
              </a:rPr>
              <a:t>/ R</a:t>
            </a:r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217488" y="1277938"/>
            <a:ext cx="6310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179388" lvl="1" eaLnBrk="1" hangingPunct="1"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Apparent Power (S) = I</a:t>
            </a:r>
            <a:r>
              <a:rPr lang="en-US" baseline="30000">
                <a:solidFill>
                  <a:srgbClr val="FF0000"/>
                </a:solidFill>
              </a:rPr>
              <a:t>2 </a:t>
            </a:r>
            <a:r>
              <a:rPr lang="en-US">
                <a:solidFill>
                  <a:srgbClr val="FF0000"/>
                </a:solidFill>
              </a:rPr>
              <a:t>Z</a:t>
            </a:r>
            <a:r>
              <a:rPr lang="en-US" baseline="-25000">
                <a:solidFill>
                  <a:srgbClr val="FF0000"/>
                </a:solidFill>
              </a:rPr>
              <a:t>T</a:t>
            </a:r>
            <a:r>
              <a:rPr lang="en-US">
                <a:solidFill>
                  <a:srgbClr val="FF0000"/>
                </a:solidFill>
              </a:rPr>
              <a:t> = (V</a:t>
            </a:r>
            <a:r>
              <a:rPr lang="en-US" baseline="-25000">
                <a:solidFill>
                  <a:srgbClr val="FF0000"/>
                </a:solidFill>
              </a:rPr>
              <a:t>S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 baseline="30000">
                <a:solidFill>
                  <a:srgbClr val="FF0000"/>
                </a:solidFill>
              </a:rPr>
              <a:t>2 </a:t>
            </a:r>
            <a:r>
              <a:rPr lang="en-US">
                <a:solidFill>
                  <a:srgbClr val="FF0000"/>
                </a:solidFill>
              </a:rPr>
              <a:t>/ Z</a:t>
            </a:r>
            <a:r>
              <a:rPr lang="en-US" baseline="-25000">
                <a:solidFill>
                  <a:srgbClr val="FF0000"/>
                </a:solidFill>
              </a:rPr>
              <a:t>T</a:t>
            </a:r>
            <a:r>
              <a:rPr lang="en-US">
                <a:solidFill>
                  <a:srgbClr val="FF0000"/>
                </a:solidFill>
              </a:rPr>
              <a:t> = V</a:t>
            </a:r>
            <a:r>
              <a:rPr lang="en-US" baseline="-25000">
                <a:solidFill>
                  <a:srgbClr val="FF0000"/>
                </a:solidFill>
              </a:rPr>
              <a:t>S</a:t>
            </a:r>
            <a:r>
              <a:rPr lang="en-US">
                <a:solidFill>
                  <a:srgbClr val="FF0000"/>
                </a:solidFill>
              </a:rPr>
              <a:t> I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65125" y="3044825"/>
            <a:ext cx="8002588" cy="992188"/>
            <a:chOff x="202" y="1608"/>
            <a:chExt cx="5041" cy="625"/>
          </a:xfrm>
        </p:grpSpPr>
        <p:sp>
          <p:nvSpPr>
            <p:cNvPr id="17418" name="Rectangle 6"/>
            <p:cNvSpPr>
              <a:spLocks noChangeArrowheads="1"/>
            </p:cNvSpPr>
            <p:nvPr/>
          </p:nvSpPr>
          <p:spPr bwMode="auto">
            <a:xfrm>
              <a:off x="202" y="1608"/>
              <a:ext cx="50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9999"/>
                  </a:solidFill>
                </a:rPr>
                <a:t>Reactive Power (Q) = I</a:t>
              </a:r>
              <a:r>
                <a:rPr lang="en-US" baseline="30000">
                  <a:solidFill>
                    <a:srgbClr val="009999"/>
                  </a:solidFill>
                </a:rPr>
                <a:t>2 </a:t>
              </a:r>
              <a:r>
                <a:rPr lang="en-US">
                  <a:solidFill>
                    <a:srgbClr val="009999"/>
                  </a:solidFill>
                </a:rPr>
                <a:t>X</a:t>
              </a:r>
              <a:r>
                <a:rPr lang="en-US" baseline="-25000">
                  <a:solidFill>
                    <a:srgbClr val="009999"/>
                  </a:solidFill>
                </a:rPr>
                <a:t>tot       </a:t>
              </a:r>
              <a:r>
                <a:rPr lang="en-US">
                  <a:solidFill>
                    <a:srgbClr val="009999"/>
                  </a:solidFill>
                </a:rPr>
                <a:t>(for series RLC circuit)</a:t>
              </a:r>
              <a:r>
                <a:rPr lang="en-US" sz="2800">
                  <a:solidFill>
                    <a:srgbClr val="009999"/>
                  </a:solidFill>
                </a:rPr>
                <a:t>                               </a:t>
              </a:r>
              <a:endParaRPr lang="en-GB" baseline="-25000">
                <a:solidFill>
                  <a:srgbClr val="009999"/>
                </a:solidFill>
              </a:endParaRPr>
            </a:p>
          </p:txBody>
        </p:sp>
        <p:sp>
          <p:nvSpPr>
            <p:cNvPr id="17419" name="Text Box 8"/>
            <p:cNvSpPr txBox="1">
              <a:spLocks noChangeArrowheads="1"/>
            </p:cNvSpPr>
            <p:nvPr/>
          </p:nvSpPr>
          <p:spPr bwMode="auto">
            <a:xfrm>
              <a:off x="207" y="1945"/>
              <a:ext cx="35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>
                  <a:solidFill>
                    <a:srgbClr val="009999"/>
                  </a:solidFill>
                </a:rPr>
                <a:t>where    X</a:t>
              </a:r>
              <a:r>
                <a:rPr lang="en-GB" baseline="-25000">
                  <a:solidFill>
                    <a:srgbClr val="009999"/>
                  </a:solidFill>
                </a:rPr>
                <a:t>tot</a:t>
              </a:r>
              <a:r>
                <a:rPr lang="en-GB">
                  <a:solidFill>
                    <a:srgbClr val="009999"/>
                  </a:solidFill>
                </a:rPr>
                <a:t>  = magnitude of (X</a:t>
              </a:r>
              <a:r>
                <a:rPr lang="en-GB" baseline="-25000">
                  <a:solidFill>
                    <a:srgbClr val="009999"/>
                  </a:solidFill>
                </a:rPr>
                <a:t>L</a:t>
              </a:r>
              <a:r>
                <a:rPr lang="en-GB">
                  <a:solidFill>
                    <a:srgbClr val="009999"/>
                  </a:solidFill>
                </a:rPr>
                <a:t> – X</a:t>
              </a:r>
              <a:r>
                <a:rPr lang="en-GB" baseline="-25000">
                  <a:solidFill>
                    <a:srgbClr val="009999"/>
                  </a:solidFill>
                </a:rPr>
                <a:t>C</a:t>
              </a:r>
              <a:r>
                <a:rPr lang="en-GB">
                  <a:solidFill>
                    <a:srgbClr val="009999"/>
                  </a:solidFill>
                </a:rPr>
                <a:t>)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95288" y="4376738"/>
            <a:ext cx="8748712" cy="1489075"/>
            <a:chOff x="177" y="2894"/>
            <a:chExt cx="5511" cy="938"/>
          </a:xfrm>
        </p:grpSpPr>
        <p:sp>
          <p:nvSpPr>
            <p:cNvPr id="17416" name="Rectangle 12"/>
            <p:cNvSpPr>
              <a:spLocks noChangeArrowheads="1"/>
            </p:cNvSpPr>
            <p:nvPr/>
          </p:nvSpPr>
          <p:spPr bwMode="auto">
            <a:xfrm>
              <a:off x="177" y="2894"/>
              <a:ext cx="55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996600"/>
                  </a:solidFill>
                </a:rPr>
                <a:t>Reactive Power (Q) = (V</a:t>
              </a:r>
              <a:r>
                <a:rPr lang="en-US" baseline="-25000">
                  <a:solidFill>
                    <a:srgbClr val="996600"/>
                  </a:solidFill>
                </a:rPr>
                <a:t>S</a:t>
              </a:r>
              <a:r>
                <a:rPr lang="en-US">
                  <a:solidFill>
                    <a:srgbClr val="996600"/>
                  </a:solidFill>
                </a:rPr>
                <a:t>)</a:t>
              </a:r>
              <a:r>
                <a:rPr lang="en-US" baseline="30000">
                  <a:solidFill>
                    <a:srgbClr val="996600"/>
                  </a:solidFill>
                </a:rPr>
                <a:t>2</a:t>
              </a:r>
              <a:r>
                <a:rPr lang="en-US">
                  <a:solidFill>
                    <a:srgbClr val="996600"/>
                  </a:solidFill>
                </a:rPr>
                <a:t> / X</a:t>
              </a:r>
              <a:r>
                <a:rPr lang="en-US" baseline="-25000">
                  <a:solidFill>
                    <a:srgbClr val="996600"/>
                  </a:solidFill>
                </a:rPr>
                <a:t>tot</a:t>
              </a:r>
              <a:r>
                <a:rPr lang="en-US">
                  <a:solidFill>
                    <a:srgbClr val="996600"/>
                  </a:solidFill>
                </a:rPr>
                <a:t>  (for parallel RLC circuit)</a:t>
              </a:r>
              <a:endParaRPr lang="en-GB">
                <a:solidFill>
                  <a:srgbClr val="996600"/>
                </a:solidFill>
              </a:endParaRPr>
            </a:p>
          </p:txBody>
        </p:sp>
        <p:sp>
          <p:nvSpPr>
            <p:cNvPr id="17417" name="Rectangle 13"/>
            <p:cNvSpPr>
              <a:spLocks noChangeArrowheads="1"/>
            </p:cNvSpPr>
            <p:nvPr/>
          </p:nvSpPr>
          <p:spPr bwMode="auto">
            <a:xfrm>
              <a:off x="178" y="3199"/>
              <a:ext cx="4717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GB">
                  <a:solidFill>
                    <a:srgbClr val="996600"/>
                  </a:solidFill>
                </a:rPr>
                <a:t>where    X</a:t>
              </a:r>
              <a:r>
                <a:rPr lang="en-GB" baseline="-25000">
                  <a:solidFill>
                    <a:srgbClr val="996600"/>
                  </a:solidFill>
                </a:rPr>
                <a:t>tot</a:t>
              </a:r>
              <a:r>
                <a:rPr lang="en-GB">
                  <a:solidFill>
                    <a:srgbClr val="996600"/>
                  </a:solidFill>
                </a:rPr>
                <a:t>  = 1 / B</a:t>
              </a:r>
              <a:r>
                <a:rPr lang="en-GB" baseline="-25000">
                  <a:solidFill>
                    <a:srgbClr val="996600"/>
                  </a:solidFill>
                </a:rPr>
                <a:t>tot</a:t>
              </a:r>
            </a:p>
            <a:p>
              <a:r>
                <a:rPr lang="en-GB">
                  <a:solidFill>
                    <a:srgbClr val="996600"/>
                  </a:solidFill>
                </a:rPr>
                <a:t>and    B</a:t>
              </a:r>
              <a:r>
                <a:rPr lang="en-GB" baseline="-25000">
                  <a:solidFill>
                    <a:srgbClr val="996600"/>
                  </a:solidFill>
                </a:rPr>
                <a:t>tot</a:t>
              </a:r>
              <a:r>
                <a:rPr lang="en-GB">
                  <a:solidFill>
                    <a:srgbClr val="996600"/>
                  </a:solidFill>
                </a:rPr>
                <a:t>  = magnitude of (B</a:t>
              </a:r>
              <a:r>
                <a:rPr lang="en-GB" baseline="-25000">
                  <a:solidFill>
                    <a:srgbClr val="996600"/>
                  </a:solidFill>
                </a:rPr>
                <a:t>C</a:t>
              </a:r>
              <a:r>
                <a:rPr lang="en-GB">
                  <a:solidFill>
                    <a:srgbClr val="996600"/>
                  </a:solidFill>
                </a:rPr>
                <a:t> – B</a:t>
              </a:r>
              <a:r>
                <a:rPr lang="en-GB" baseline="-25000">
                  <a:solidFill>
                    <a:srgbClr val="996600"/>
                  </a:solidFill>
                </a:rPr>
                <a:t>L</a:t>
              </a:r>
              <a:r>
                <a:rPr lang="en-GB">
                  <a:solidFill>
                    <a:srgbClr val="996600"/>
                  </a:solidFill>
                </a:rPr>
                <a:t>) </a:t>
              </a:r>
            </a:p>
          </p:txBody>
        </p:sp>
      </p:grpSp>
      <p:sp>
        <p:nvSpPr>
          <p:cNvPr id="17415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9CB669-6173-4C8F-B57B-4F6B6BE0315E}" type="slidenum">
              <a:rPr lang="en-GB" sz="1400" b="0"/>
              <a:pPr/>
              <a:t>17</a:t>
            </a:fld>
            <a:endParaRPr lang="en-GB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/>
      <p:bldP spid="1525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50"/>
          <p:cNvGrpSpPr>
            <a:grpSpLocks/>
          </p:cNvGrpSpPr>
          <p:nvPr/>
        </p:nvGrpSpPr>
        <p:grpSpPr bwMode="auto">
          <a:xfrm>
            <a:off x="777875" y="1577775"/>
            <a:ext cx="3305175" cy="2878138"/>
            <a:chOff x="490" y="800"/>
            <a:chExt cx="2082" cy="1813"/>
          </a:xfrm>
        </p:grpSpPr>
        <p:sp>
          <p:nvSpPr>
            <p:cNvPr id="18454" name="Text Box 15"/>
            <p:cNvSpPr txBox="1">
              <a:spLocks noChangeArrowheads="1"/>
            </p:cNvSpPr>
            <p:nvPr/>
          </p:nvSpPr>
          <p:spPr bwMode="auto">
            <a:xfrm>
              <a:off x="490" y="2286"/>
              <a:ext cx="1477" cy="327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800"/>
                <a:t>Impedance </a:t>
              </a:r>
              <a:r>
                <a:rPr lang="en-US" sz="2800">
                  <a:sym typeface="Symbol" pitchFamily="18" charset="2"/>
                </a:rPr>
                <a:t></a:t>
              </a:r>
              <a:endParaRPr lang="en-GB" sz="2800"/>
            </a:p>
          </p:txBody>
        </p:sp>
        <p:sp>
          <p:nvSpPr>
            <p:cNvPr id="18455" name="AutoShape 19"/>
            <p:cNvSpPr>
              <a:spLocks noChangeArrowheads="1"/>
            </p:cNvSpPr>
            <p:nvPr/>
          </p:nvSpPr>
          <p:spPr bwMode="auto">
            <a:xfrm rot="10800000" flipV="1">
              <a:off x="524" y="800"/>
              <a:ext cx="1293" cy="1113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Text Box 20"/>
            <p:cNvSpPr txBox="1">
              <a:spLocks noChangeArrowheads="1"/>
            </p:cNvSpPr>
            <p:nvPr/>
          </p:nvSpPr>
          <p:spPr bwMode="auto">
            <a:xfrm>
              <a:off x="1885" y="1249"/>
              <a:ext cx="6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sz="2000" dirty="0"/>
                <a:t>X</a:t>
              </a:r>
              <a:r>
                <a:rPr lang="en-GB" sz="2000" baseline="-25000" dirty="0"/>
                <a:t>L</a:t>
              </a:r>
              <a:r>
                <a:rPr lang="en-GB" sz="2000" dirty="0"/>
                <a:t> - X</a:t>
              </a:r>
              <a:r>
                <a:rPr lang="en-GB" sz="2000" baseline="-25000" dirty="0"/>
                <a:t>C</a:t>
              </a:r>
            </a:p>
          </p:txBody>
        </p:sp>
        <p:sp>
          <p:nvSpPr>
            <p:cNvPr id="18457" name="Text Box 21"/>
            <p:cNvSpPr txBox="1">
              <a:spLocks noChangeArrowheads="1"/>
            </p:cNvSpPr>
            <p:nvPr/>
          </p:nvSpPr>
          <p:spPr bwMode="auto">
            <a:xfrm>
              <a:off x="1159" y="1975"/>
              <a:ext cx="2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/>
                <a:t>R</a:t>
              </a:r>
            </a:p>
          </p:txBody>
        </p:sp>
        <p:sp>
          <p:nvSpPr>
            <p:cNvPr id="18458" name="Text Box 22"/>
            <p:cNvSpPr txBox="1">
              <a:spLocks noChangeArrowheads="1"/>
            </p:cNvSpPr>
            <p:nvPr/>
          </p:nvSpPr>
          <p:spPr bwMode="auto">
            <a:xfrm flipV="1">
              <a:off x="931" y="1614"/>
              <a:ext cx="2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>
                  <a:sym typeface="Symbol" pitchFamily="18" charset="2"/>
                </a:rPr>
                <a:t></a:t>
              </a:r>
              <a:endParaRPr lang="en-GB"/>
            </a:p>
          </p:txBody>
        </p:sp>
        <p:sp>
          <p:nvSpPr>
            <p:cNvPr id="18459" name="Arc 23"/>
            <p:cNvSpPr>
              <a:spLocks/>
            </p:cNvSpPr>
            <p:nvPr/>
          </p:nvSpPr>
          <p:spPr bwMode="auto">
            <a:xfrm rot="20877417" flipV="1">
              <a:off x="798" y="1693"/>
              <a:ext cx="108" cy="238"/>
            </a:xfrm>
            <a:custGeom>
              <a:avLst/>
              <a:gdLst>
                <a:gd name="T0" fmla="*/ 0 w 25250"/>
                <a:gd name="T1" fmla="*/ 0 h 43200"/>
                <a:gd name="T2" fmla="*/ 0 w 25250"/>
                <a:gd name="T3" fmla="*/ 0 h 43200"/>
                <a:gd name="T4" fmla="*/ 0 w 25250"/>
                <a:gd name="T5" fmla="*/ 0 h 43200"/>
                <a:gd name="T6" fmla="*/ 0 60000 65536"/>
                <a:gd name="T7" fmla="*/ 0 60000 65536"/>
                <a:gd name="T8" fmla="*/ 0 60000 65536"/>
                <a:gd name="T9" fmla="*/ 0 w 25250"/>
                <a:gd name="T10" fmla="*/ 0 h 43200"/>
                <a:gd name="T11" fmla="*/ 25250 w 2525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250" h="43200" fill="none" extrusionOk="0">
                  <a:moveTo>
                    <a:pt x="3649" y="0"/>
                  </a:moveTo>
                  <a:cubicBezTo>
                    <a:pt x="15579" y="0"/>
                    <a:pt x="25250" y="9670"/>
                    <a:pt x="25250" y="21600"/>
                  </a:cubicBezTo>
                  <a:cubicBezTo>
                    <a:pt x="25250" y="33529"/>
                    <a:pt x="15579" y="43200"/>
                    <a:pt x="3650" y="43200"/>
                  </a:cubicBezTo>
                  <a:cubicBezTo>
                    <a:pt x="2426" y="43200"/>
                    <a:pt x="1205" y="43096"/>
                    <a:pt x="-1" y="42889"/>
                  </a:cubicBezTo>
                </a:path>
                <a:path w="25250" h="43200" stroke="0" extrusionOk="0">
                  <a:moveTo>
                    <a:pt x="3649" y="0"/>
                  </a:moveTo>
                  <a:cubicBezTo>
                    <a:pt x="15579" y="0"/>
                    <a:pt x="25250" y="9670"/>
                    <a:pt x="25250" y="21600"/>
                  </a:cubicBezTo>
                  <a:cubicBezTo>
                    <a:pt x="25250" y="33529"/>
                    <a:pt x="15579" y="43200"/>
                    <a:pt x="3650" y="43200"/>
                  </a:cubicBezTo>
                  <a:cubicBezTo>
                    <a:pt x="2426" y="43200"/>
                    <a:pt x="1205" y="43096"/>
                    <a:pt x="-1" y="42889"/>
                  </a:cubicBezTo>
                  <a:lnTo>
                    <a:pt x="3650" y="21600"/>
                  </a:lnTo>
                  <a:lnTo>
                    <a:pt x="3649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8460" name="Text Box 24"/>
            <p:cNvSpPr txBox="1">
              <a:spLocks noChangeArrowheads="1"/>
            </p:cNvSpPr>
            <p:nvPr/>
          </p:nvSpPr>
          <p:spPr bwMode="auto">
            <a:xfrm rot="19000265">
              <a:off x="796" y="1160"/>
              <a:ext cx="36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dirty="0" smtClean="0"/>
                <a:t>Z</a:t>
              </a:r>
              <a:r>
                <a:rPr lang="en-GB" baseline="-25000" dirty="0" smtClean="0"/>
                <a:t>T</a:t>
              </a:r>
              <a:endParaRPr lang="en-GB" dirty="0"/>
            </a:p>
          </p:txBody>
        </p:sp>
      </p:grpSp>
      <p:sp>
        <p:nvSpPr>
          <p:cNvPr id="18435" name="Text Box 49"/>
          <p:cNvSpPr txBox="1">
            <a:spLocks noChangeArrowheads="1"/>
          </p:cNvSpPr>
          <p:nvPr/>
        </p:nvSpPr>
        <p:spPr bwMode="auto">
          <a:xfrm>
            <a:off x="2212976" y="1142999"/>
            <a:ext cx="384630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2800" dirty="0" smtClean="0">
                <a:solidFill>
                  <a:srgbClr val="FF0000"/>
                </a:solidFill>
              </a:rPr>
              <a:t>For </a:t>
            </a:r>
            <a:r>
              <a:rPr lang="en-GB" sz="2800" dirty="0">
                <a:solidFill>
                  <a:srgbClr val="FF0000"/>
                </a:solidFill>
              </a:rPr>
              <a:t>the case of X</a:t>
            </a:r>
            <a:r>
              <a:rPr lang="en-GB" sz="2800" baseline="-25000" dirty="0">
                <a:solidFill>
                  <a:srgbClr val="FF0000"/>
                </a:solidFill>
              </a:rPr>
              <a:t>L</a:t>
            </a:r>
            <a:r>
              <a:rPr lang="en-GB" sz="2800" dirty="0">
                <a:solidFill>
                  <a:srgbClr val="FF0000"/>
                </a:solidFill>
              </a:rPr>
              <a:t> &gt; </a:t>
            </a:r>
            <a:r>
              <a:rPr lang="en-GB" sz="2800" dirty="0" smtClean="0">
                <a:solidFill>
                  <a:srgbClr val="FF0000"/>
                </a:solidFill>
              </a:rPr>
              <a:t>X</a:t>
            </a:r>
            <a:r>
              <a:rPr lang="en-GB" sz="2800" baseline="-25000" dirty="0" smtClean="0">
                <a:solidFill>
                  <a:srgbClr val="FF0000"/>
                </a:solidFill>
              </a:rPr>
              <a:t>C</a:t>
            </a:r>
            <a:endParaRPr lang="en-GB" sz="2800" dirty="0">
              <a:solidFill>
                <a:srgbClr val="FF0000"/>
              </a:solidFill>
            </a:endParaRPr>
          </a:p>
        </p:txBody>
      </p: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4364038" y="1585713"/>
            <a:ext cx="4359276" cy="2278062"/>
            <a:chOff x="3014" y="796"/>
            <a:chExt cx="2746" cy="1435"/>
          </a:xfrm>
        </p:grpSpPr>
        <p:sp>
          <p:nvSpPr>
            <p:cNvPr id="18447" name="Text Box 52"/>
            <p:cNvSpPr txBox="1">
              <a:spLocks noChangeArrowheads="1"/>
            </p:cNvSpPr>
            <p:nvPr/>
          </p:nvSpPr>
          <p:spPr bwMode="auto">
            <a:xfrm flipV="1">
              <a:off x="3359" y="1578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>
                  <a:sym typeface="Symbol" pitchFamily="18" charset="2"/>
                </a:rPr>
                <a:t></a:t>
              </a:r>
              <a:endParaRPr lang="en-GB"/>
            </a:p>
          </p:txBody>
        </p:sp>
        <p:grpSp>
          <p:nvGrpSpPr>
            <p:cNvPr id="18448" name="Group 53"/>
            <p:cNvGrpSpPr>
              <a:grpSpLocks/>
            </p:cNvGrpSpPr>
            <p:nvPr/>
          </p:nvGrpSpPr>
          <p:grpSpPr bwMode="auto">
            <a:xfrm>
              <a:off x="3065" y="796"/>
              <a:ext cx="1279" cy="1094"/>
              <a:chOff x="2937" y="488"/>
              <a:chExt cx="1675" cy="1202"/>
            </a:xfrm>
          </p:grpSpPr>
          <p:sp>
            <p:nvSpPr>
              <p:cNvPr id="18452" name="AutoShape 54"/>
              <p:cNvSpPr>
                <a:spLocks noChangeArrowheads="1"/>
              </p:cNvSpPr>
              <p:nvPr/>
            </p:nvSpPr>
            <p:spPr bwMode="auto">
              <a:xfrm rot="10800000" flipV="1">
                <a:off x="2937" y="488"/>
                <a:ext cx="1675" cy="1202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3" name="Arc 55"/>
              <p:cNvSpPr>
                <a:spLocks/>
              </p:cNvSpPr>
              <p:nvPr/>
            </p:nvSpPr>
            <p:spPr bwMode="auto">
              <a:xfrm rot="20877417" flipV="1">
                <a:off x="3312" y="1424"/>
                <a:ext cx="133" cy="250"/>
              </a:xfrm>
              <a:custGeom>
                <a:avLst/>
                <a:gdLst>
                  <a:gd name="T0" fmla="*/ 0 w 25250"/>
                  <a:gd name="T1" fmla="*/ 0 h 43200"/>
                  <a:gd name="T2" fmla="*/ 0 w 25250"/>
                  <a:gd name="T3" fmla="*/ 0 h 43200"/>
                  <a:gd name="T4" fmla="*/ 0 w 2525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5250"/>
                  <a:gd name="T10" fmla="*/ 0 h 43200"/>
                  <a:gd name="T11" fmla="*/ 25250 w 2525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250" h="43200" fill="none" extrusionOk="0">
                    <a:moveTo>
                      <a:pt x="3649" y="0"/>
                    </a:moveTo>
                    <a:cubicBezTo>
                      <a:pt x="15579" y="0"/>
                      <a:pt x="25250" y="9670"/>
                      <a:pt x="25250" y="21600"/>
                    </a:cubicBezTo>
                    <a:cubicBezTo>
                      <a:pt x="25250" y="33529"/>
                      <a:pt x="15579" y="43200"/>
                      <a:pt x="3650" y="43200"/>
                    </a:cubicBezTo>
                    <a:cubicBezTo>
                      <a:pt x="2426" y="43200"/>
                      <a:pt x="1205" y="43096"/>
                      <a:pt x="-1" y="42889"/>
                    </a:cubicBezTo>
                  </a:path>
                  <a:path w="25250" h="43200" stroke="0" extrusionOk="0">
                    <a:moveTo>
                      <a:pt x="3649" y="0"/>
                    </a:moveTo>
                    <a:cubicBezTo>
                      <a:pt x="15579" y="0"/>
                      <a:pt x="25250" y="9670"/>
                      <a:pt x="25250" y="21600"/>
                    </a:cubicBezTo>
                    <a:cubicBezTo>
                      <a:pt x="25250" y="33529"/>
                      <a:pt x="15579" y="43200"/>
                      <a:pt x="3650" y="43200"/>
                    </a:cubicBezTo>
                    <a:cubicBezTo>
                      <a:pt x="2426" y="43200"/>
                      <a:pt x="1205" y="43096"/>
                      <a:pt x="-1" y="42889"/>
                    </a:cubicBezTo>
                    <a:lnTo>
                      <a:pt x="3650" y="21600"/>
                    </a:lnTo>
                    <a:lnTo>
                      <a:pt x="3649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8449" name="Text Box 56"/>
            <p:cNvSpPr txBox="1">
              <a:spLocks noChangeArrowheads="1"/>
            </p:cNvSpPr>
            <p:nvPr/>
          </p:nvSpPr>
          <p:spPr bwMode="auto">
            <a:xfrm rot="19190208">
              <a:off x="3014" y="1126"/>
              <a:ext cx="8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dirty="0"/>
                <a:t>V</a:t>
              </a:r>
              <a:r>
                <a:rPr lang="en-US" sz="2000" baseline="-25000" dirty="0"/>
                <a:t>S</a:t>
              </a:r>
              <a:r>
                <a:rPr lang="en-US" sz="2000" dirty="0"/>
                <a:t>=I </a:t>
              </a:r>
              <a:r>
                <a:rPr lang="en-US" sz="2000" dirty="0" smtClean="0"/>
                <a:t>Z</a:t>
              </a:r>
              <a:r>
                <a:rPr lang="en-US" sz="2000" baseline="-25000" dirty="0" smtClean="0"/>
                <a:t>T</a:t>
              </a:r>
              <a:endParaRPr lang="en-GB" sz="2000" dirty="0"/>
            </a:p>
          </p:txBody>
        </p:sp>
        <p:sp>
          <p:nvSpPr>
            <p:cNvPr id="18450" name="Text Box 57"/>
            <p:cNvSpPr txBox="1">
              <a:spLocks noChangeArrowheads="1"/>
            </p:cNvSpPr>
            <p:nvPr/>
          </p:nvSpPr>
          <p:spPr bwMode="auto">
            <a:xfrm>
              <a:off x="3329" y="1981"/>
              <a:ext cx="8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/>
                <a:t>V</a:t>
              </a:r>
              <a:r>
                <a:rPr lang="en-US" sz="2000" baseline="-25000"/>
                <a:t>R</a:t>
              </a:r>
              <a:r>
                <a:rPr lang="en-US" sz="2000"/>
                <a:t>=I</a:t>
              </a:r>
              <a:r>
                <a:rPr lang="en-GB" sz="2000"/>
                <a:t>R</a:t>
              </a:r>
            </a:p>
          </p:txBody>
        </p:sp>
        <p:sp>
          <p:nvSpPr>
            <p:cNvPr id="18451" name="Text Box 58"/>
            <p:cNvSpPr txBox="1">
              <a:spLocks noChangeArrowheads="1"/>
            </p:cNvSpPr>
            <p:nvPr/>
          </p:nvSpPr>
          <p:spPr bwMode="auto">
            <a:xfrm>
              <a:off x="4428" y="1403"/>
              <a:ext cx="13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/>
                <a:t>V</a:t>
              </a:r>
              <a:r>
                <a:rPr lang="en-US" sz="2000" baseline="-25000"/>
                <a:t>L</a:t>
              </a:r>
              <a:r>
                <a:rPr lang="en-US" sz="2000"/>
                <a:t>-V</a:t>
              </a:r>
              <a:r>
                <a:rPr lang="en-US" sz="2000" baseline="-25000"/>
                <a:t>C </a:t>
              </a:r>
              <a:r>
                <a:rPr lang="en-US" sz="2000"/>
                <a:t>=I(</a:t>
              </a:r>
              <a:r>
                <a:rPr lang="en-GB" sz="2000"/>
                <a:t>X</a:t>
              </a:r>
              <a:r>
                <a:rPr lang="en-GB" sz="2000" baseline="-25000"/>
                <a:t>L</a:t>
              </a:r>
              <a:r>
                <a:rPr lang="en-GB" sz="2000"/>
                <a:t>-X</a:t>
              </a:r>
              <a:r>
                <a:rPr lang="en-GB" sz="2000" baseline="-25000"/>
                <a:t>C</a:t>
              </a:r>
              <a:r>
                <a:rPr lang="en-GB" sz="2000"/>
                <a:t>)</a:t>
              </a:r>
              <a:endParaRPr lang="en-GB" sz="2000" baseline="-25000"/>
            </a:p>
          </p:txBody>
        </p:sp>
      </p:grpSp>
      <p:sp>
        <p:nvSpPr>
          <p:cNvPr id="85052" name="Text Box 60"/>
          <p:cNvSpPr txBox="1">
            <a:spLocks noChangeArrowheads="1"/>
          </p:cNvSpPr>
          <p:nvPr/>
        </p:nvSpPr>
        <p:spPr bwMode="auto">
          <a:xfrm>
            <a:off x="4383088" y="3946325"/>
            <a:ext cx="411003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Phasor </a:t>
            </a:r>
            <a:r>
              <a:rPr lang="en-US">
                <a:sym typeface="Symbol" pitchFamily="18" charset="2"/>
              </a:rPr>
              <a:t></a:t>
            </a:r>
            <a:r>
              <a:rPr lang="en-US"/>
              <a:t> = Impedance </a:t>
            </a:r>
            <a:r>
              <a:rPr lang="en-US">
                <a:sym typeface="Symbol" pitchFamily="18" charset="2"/>
              </a:rPr>
              <a:t> x I</a:t>
            </a:r>
            <a:r>
              <a:rPr lang="en-US"/>
              <a:t> </a:t>
            </a:r>
            <a:endParaRPr lang="en-GB"/>
          </a:p>
        </p:txBody>
      </p: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1352550" y="4366419"/>
            <a:ext cx="6511925" cy="2363788"/>
            <a:chOff x="1420" y="2608"/>
            <a:chExt cx="4102" cy="1489"/>
          </a:xfrm>
        </p:grpSpPr>
        <p:sp>
          <p:nvSpPr>
            <p:cNvPr id="18440" name="AutoShape 61"/>
            <p:cNvSpPr>
              <a:spLocks noChangeArrowheads="1"/>
            </p:cNvSpPr>
            <p:nvPr/>
          </p:nvSpPr>
          <p:spPr bwMode="auto">
            <a:xfrm rot="10800000" flipV="1">
              <a:off x="1547" y="2608"/>
              <a:ext cx="1368" cy="1161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Text Box 62"/>
            <p:cNvSpPr txBox="1">
              <a:spLocks noChangeArrowheads="1"/>
            </p:cNvSpPr>
            <p:nvPr/>
          </p:nvSpPr>
          <p:spPr bwMode="auto">
            <a:xfrm>
              <a:off x="2987" y="3143"/>
              <a:ext cx="17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dirty="0" smtClean="0"/>
                <a:t>Q=I</a:t>
              </a:r>
              <a:r>
                <a:rPr lang="en-US" sz="2000" baseline="30000" dirty="0" smtClean="0"/>
                <a:t>2 </a:t>
              </a:r>
              <a:r>
                <a:rPr lang="en-US" sz="2000" dirty="0"/>
                <a:t>(</a:t>
              </a:r>
              <a:r>
                <a:rPr lang="en-GB" sz="2000" dirty="0"/>
                <a:t>X</a:t>
              </a:r>
              <a:r>
                <a:rPr lang="en-GB" sz="2000" baseline="-25000" dirty="0"/>
                <a:t>L</a:t>
              </a:r>
              <a:r>
                <a:rPr lang="en-GB" sz="2000" dirty="0"/>
                <a:t>-X</a:t>
              </a:r>
              <a:r>
                <a:rPr lang="en-GB" sz="2000" baseline="-25000" dirty="0"/>
                <a:t>C</a:t>
              </a:r>
              <a:r>
                <a:rPr lang="en-GB" sz="2000" dirty="0"/>
                <a:t>) </a:t>
              </a:r>
              <a:r>
                <a:rPr lang="en-US" sz="2000" dirty="0"/>
                <a:t>= </a:t>
              </a:r>
              <a:r>
                <a:rPr lang="en-US" sz="2000" dirty="0" err="1"/>
                <a:t>V</a:t>
              </a:r>
              <a:r>
                <a:rPr lang="en-US" sz="2000" baseline="-25000" dirty="0" err="1"/>
                <a:t>S</a:t>
              </a:r>
              <a:r>
                <a:rPr lang="en-US" sz="2000" dirty="0" err="1"/>
                <a:t>Isin</a:t>
              </a:r>
              <a:r>
                <a:rPr lang="en-US" sz="2000" dirty="0">
                  <a:sym typeface="Symbol" pitchFamily="18" charset="2"/>
                </a:rPr>
                <a:t></a:t>
              </a:r>
              <a:endParaRPr lang="en-GB" sz="2000" baseline="-25000" dirty="0"/>
            </a:p>
          </p:txBody>
        </p:sp>
        <p:sp>
          <p:nvSpPr>
            <p:cNvPr id="18442" name="Rectangle 63"/>
            <p:cNvSpPr>
              <a:spLocks noChangeArrowheads="1"/>
            </p:cNvSpPr>
            <p:nvPr/>
          </p:nvSpPr>
          <p:spPr bwMode="auto">
            <a:xfrm>
              <a:off x="1642" y="3847"/>
              <a:ext cx="1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P= </a:t>
              </a:r>
              <a:r>
                <a:rPr lang="en-US" sz="2000" dirty="0"/>
                <a:t>I</a:t>
              </a:r>
              <a:r>
                <a:rPr lang="en-US" sz="2000" baseline="30000" dirty="0"/>
                <a:t>2</a:t>
              </a:r>
              <a:r>
                <a:rPr lang="en-GB" sz="2000" dirty="0"/>
                <a:t>R </a:t>
              </a:r>
              <a:r>
                <a:rPr lang="en-US" sz="2000" dirty="0"/>
                <a:t>= </a:t>
              </a:r>
              <a:r>
                <a:rPr lang="en-US" sz="2000" dirty="0" err="1"/>
                <a:t>V</a:t>
              </a:r>
              <a:r>
                <a:rPr lang="en-US" sz="2000" baseline="-25000" dirty="0" err="1"/>
                <a:t>S</a:t>
              </a:r>
              <a:r>
                <a:rPr lang="en-US" sz="2000" dirty="0" err="1"/>
                <a:t>Icos</a:t>
              </a:r>
              <a:r>
                <a:rPr lang="en-US" sz="2000" dirty="0">
                  <a:sym typeface="Symbol" pitchFamily="18" charset="2"/>
                </a:rPr>
                <a:t></a:t>
              </a:r>
              <a:endParaRPr lang="en-GB" sz="2000" dirty="0">
                <a:sym typeface="Symbol" pitchFamily="18" charset="2"/>
              </a:endParaRPr>
            </a:p>
          </p:txBody>
        </p:sp>
        <p:sp>
          <p:nvSpPr>
            <p:cNvPr id="18443" name="Text Box 64"/>
            <p:cNvSpPr txBox="1">
              <a:spLocks noChangeArrowheads="1"/>
            </p:cNvSpPr>
            <p:nvPr/>
          </p:nvSpPr>
          <p:spPr bwMode="auto">
            <a:xfrm rot="-2531854">
              <a:off x="1420" y="2982"/>
              <a:ext cx="1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dirty="0" smtClean="0"/>
                <a:t>S=I </a:t>
              </a:r>
              <a:r>
                <a:rPr lang="en-US" sz="2000" baseline="30000" dirty="0" smtClean="0"/>
                <a:t>2</a:t>
              </a:r>
              <a:r>
                <a:rPr lang="en-US" sz="2000" dirty="0" smtClean="0"/>
                <a:t>Z</a:t>
              </a:r>
              <a:r>
                <a:rPr lang="en-US" sz="2000" baseline="-25000" dirty="0" smtClean="0"/>
                <a:t>T</a:t>
              </a:r>
              <a:r>
                <a:rPr lang="en-US" sz="2000" dirty="0" smtClean="0"/>
                <a:t>=V</a:t>
              </a:r>
              <a:r>
                <a:rPr lang="en-US" sz="2000" baseline="-25000" dirty="0" smtClean="0"/>
                <a:t>S</a:t>
              </a:r>
              <a:r>
                <a:rPr lang="en-US" sz="2000" dirty="0" smtClean="0"/>
                <a:t>I</a:t>
              </a:r>
              <a:endParaRPr lang="en-GB" sz="2000" dirty="0"/>
            </a:p>
          </p:txBody>
        </p:sp>
        <p:sp>
          <p:nvSpPr>
            <p:cNvPr id="18444" name="Text Box 65"/>
            <p:cNvSpPr txBox="1">
              <a:spLocks noChangeArrowheads="1"/>
            </p:cNvSpPr>
            <p:nvPr/>
          </p:nvSpPr>
          <p:spPr bwMode="auto">
            <a:xfrm>
              <a:off x="3168" y="3700"/>
              <a:ext cx="2354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Power </a:t>
              </a:r>
              <a:r>
                <a:rPr lang="en-US">
                  <a:sym typeface="Symbol" pitchFamily="18" charset="2"/>
                </a:rPr>
                <a:t></a:t>
              </a:r>
              <a:r>
                <a:rPr lang="en-US"/>
                <a:t> = Phasor </a:t>
              </a:r>
              <a:r>
                <a:rPr lang="en-US">
                  <a:sym typeface="Symbol" pitchFamily="18" charset="2"/>
                </a:rPr>
                <a:t> x I</a:t>
              </a:r>
              <a:r>
                <a:rPr lang="en-US" u="sng"/>
                <a:t> </a:t>
              </a:r>
              <a:endParaRPr lang="en-GB" u="sng"/>
            </a:p>
          </p:txBody>
        </p:sp>
        <p:sp>
          <p:nvSpPr>
            <p:cNvPr id="18445" name="Text Box 66"/>
            <p:cNvSpPr txBox="1">
              <a:spLocks noChangeArrowheads="1"/>
            </p:cNvSpPr>
            <p:nvPr/>
          </p:nvSpPr>
          <p:spPr bwMode="auto">
            <a:xfrm flipV="1">
              <a:off x="1997" y="3495"/>
              <a:ext cx="2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b="0">
                  <a:sym typeface="Symbol" pitchFamily="18" charset="2"/>
                </a:rPr>
                <a:t></a:t>
              </a:r>
              <a:endParaRPr lang="en-GB" b="0"/>
            </a:p>
          </p:txBody>
        </p:sp>
        <p:sp>
          <p:nvSpPr>
            <p:cNvPr id="18446" name="Arc 67"/>
            <p:cNvSpPr>
              <a:spLocks/>
            </p:cNvSpPr>
            <p:nvPr/>
          </p:nvSpPr>
          <p:spPr bwMode="auto">
            <a:xfrm rot="20695854" flipV="1">
              <a:off x="1943" y="3442"/>
              <a:ext cx="133" cy="344"/>
            </a:xfrm>
            <a:custGeom>
              <a:avLst/>
              <a:gdLst>
                <a:gd name="T0" fmla="*/ 0 w 25250"/>
                <a:gd name="T1" fmla="*/ 0 h 43200"/>
                <a:gd name="T2" fmla="*/ 0 w 25250"/>
                <a:gd name="T3" fmla="*/ 0 h 43200"/>
                <a:gd name="T4" fmla="*/ 0 w 25250"/>
                <a:gd name="T5" fmla="*/ 0 h 43200"/>
                <a:gd name="T6" fmla="*/ 0 60000 65536"/>
                <a:gd name="T7" fmla="*/ 0 60000 65536"/>
                <a:gd name="T8" fmla="*/ 0 60000 65536"/>
                <a:gd name="T9" fmla="*/ 0 w 25250"/>
                <a:gd name="T10" fmla="*/ 0 h 43200"/>
                <a:gd name="T11" fmla="*/ 25250 w 2525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250" h="43200" fill="none" extrusionOk="0">
                  <a:moveTo>
                    <a:pt x="3649" y="0"/>
                  </a:moveTo>
                  <a:cubicBezTo>
                    <a:pt x="15579" y="0"/>
                    <a:pt x="25250" y="9670"/>
                    <a:pt x="25250" y="21600"/>
                  </a:cubicBezTo>
                  <a:cubicBezTo>
                    <a:pt x="25250" y="33529"/>
                    <a:pt x="15579" y="43200"/>
                    <a:pt x="3650" y="43200"/>
                  </a:cubicBezTo>
                  <a:cubicBezTo>
                    <a:pt x="2426" y="43200"/>
                    <a:pt x="1205" y="43096"/>
                    <a:pt x="-1" y="42889"/>
                  </a:cubicBezTo>
                </a:path>
                <a:path w="25250" h="43200" stroke="0" extrusionOk="0">
                  <a:moveTo>
                    <a:pt x="3649" y="0"/>
                  </a:moveTo>
                  <a:cubicBezTo>
                    <a:pt x="15579" y="0"/>
                    <a:pt x="25250" y="9670"/>
                    <a:pt x="25250" y="21600"/>
                  </a:cubicBezTo>
                  <a:cubicBezTo>
                    <a:pt x="25250" y="33529"/>
                    <a:pt x="15579" y="43200"/>
                    <a:pt x="3650" y="43200"/>
                  </a:cubicBezTo>
                  <a:cubicBezTo>
                    <a:pt x="2426" y="43200"/>
                    <a:pt x="1205" y="43096"/>
                    <a:pt x="-1" y="42889"/>
                  </a:cubicBezTo>
                  <a:lnTo>
                    <a:pt x="3650" y="21600"/>
                  </a:lnTo>
                  <a:lnTo>
                    <a:pt x="3649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8439" name="Slide Number Placeholder 2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33F2DD-31F5-4984-BF4B-E230A0BE43D0}" type="slidenum">
              <a:rPr lang="en-GB" sz="1400" b="0"/>
              <a:pPr/>
              <a:t>18</a:t>
            </a:fld>
            <a:endParaRPr lang="en-GB" sz="1400" b="0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Power Triangle (Series RLC)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5599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50"/>
          <p:cNvGrpSpPr>
            <a:grpSpLocks/>
          </p:cNvGrpSpPr>
          <p:nvPr/>
        </p:nvGrpSpPr>
        <p:grpSpPr bwMode="auto">
          <a:xfrm>
            <a:off x="777875" y="1577775"/>
            <a:ext cx="3305175" cy="2882900"/>
            <a:chOff x="490" y="800"/>
            <a:chExt cx="2082" cy="1816"/>
          </a:xfrm>
        </p:grpSpPr>
        <p:sp>
          <p:nvSpPr>
            <p:cNvPr id="18454" name="Text Box 15"/>
            <p:cNvSpPr txBox="1">
              <a:spLocks noChangeArrowheads="1"/>
            </p:cNvSpPr>
            <p:nvPr/>
          </p:nvSpPr>
          <p:spPr bwMode="auto">
            <a:xfrm>
              <a:off x="490" y="2286"/>
              <a:ext cx="1477" cy="330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800" dirty="0" smtClean="0"/>
                <a:t>Admittance </a:t>
              </a:r>
              <a:r>
                <a:rPr lang="en-US" sz="2800" dirty="0">
                  <a:sym typeface="Symbol" pitchFamily="18" charset="2"/>
                </a:rPr>
                <a:t></a:t>
              </a:r>
              <a:endParaRPr lang="en-GB" sz="2800" dirty="0"/>
            </a:p>
          </p:txBody>
        </p:sp>
        <p:sp>
          <p:nvSpPr>
            <p:cNvPr id="18455" name="AutoShape 19"/>
            <p:cNvSpPr>
              <a:spLocks noChangeArrowheads="1"/>
            </p:cNvSpPr>
            <p:nvPr/>
          </p:nvSpPr>
          <p:spPr bwMode="auto">
            <a:xfrm rot="10800000" flipV="1">
              <a:off x="524" y="800"/>
              <a:ext cx="1293" cy="1113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Text Box 20"/>
            <p:cNvSpPr txBox="1">
              <a:spLocks noChangeArrowheads="1"/>
            </p:cNvSpPr>
            <p:nvPr/>
          </p:nvSpPr>
          <p:spPr bwMode="auto">
            <a:xfrm>
              <a:off x="1885" y="1249"/>
              <a:ext cx="6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sz="2000" dirty="0" smtClean="0"/>
                <a:t>B</a:t>
              </a:r>
              <a:r>
                <a:rPr lang="en-GB" sz="2000" baseline="-25000" dirty="0" smtClean="0"/>
                <a:t>C</a:t>
              </a:r>
              <a:r>
                <a:rPr lang="en-GB" sz="2000" dirty="0" smtClean="0"/>
                <a:t> </a:t>
              </a:r>
              <a:r>
                <a:rPr lang="en-GB" sz="2000" dirty="0"/>
                <a:t>- </a:t>
              </a:r>
              <a:r>
                <a:rPr lang="en-GB" sz="2000" dirty="0" smtClean="0"/>
                <a:t>B</a:t>
              </a:r>
              <a:r>
                <a:rPr lang="en-GB" sz="2000" baseline="-25000" dirty="0" smtClean="0"/>
                <a:t>L</a:t>
              </a:r>
              <a:endParaRPr lang="en-GB" sz="2000" baseline="-25000" dirty="0"/>
            </a:p>
          </p:txBody>
        </p:sp>
        <p:sp>
          <p:nvSpPr>
            <p:cNvPr id="18457" name="Text Box 21"/>
            <p:cNvSpPr txBox="1">
              <a:spLocks noChangeArrowheads="1"/>
            </p:cNvSpPr>
            <p:nvPr/>
          </p:nvSpPr>
          <p:spPr bwMode="auto">
            <a:xfrm>
              <a:off x="1159" y="1904"/>
              <a:ext cx="2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dirty="0" smtClean="0"/>
                <a:t>G</a:t>
              </a:r>
              <a:endParaRPr lang="en-GB" dirty="0"/>
            </a:p>
          </p:txBody>
        </p:sp>
        <p:sp>
          <p:nvSpPr>
            <p:cNvPr id="18458" name="Text Box 22"/>
            <p:cNvSpPr txBox="1">
              <a:spLocks noChangeArrowheads="1"/>
            </p:cNvSpPr>
            <p:nvPr/>
          </p:nvSpPr>
          <p:spPr bwMode="auto">
            <a:xfrm flipV="1">
              <a:off x="931" y="1614"/>
              <a:ext cx="2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>
                  <a:sym typeface="Symbol" pitchFamily="18" charset="2"/>
                </a:rPr>
                <a:t></a:t>
              </a:r>
              <a:endParaRPr lang="en-GB"/>
            </a:p>
          </p:txBody>
        </p:sp>
        <p:sp>
          <p:nvSpPr>
            <p:cNvPr id="18459" name="Arc 23"/>
            <p:cNvSpPr>
              <a:spLocks/>
            </p:cNvSpPr>
            <p:nvPr/>
          </p:nvSpPr>
          <p:spPr bwMode="auto">
            <a:xfrm rot="20877417" flipV="1">
              <a:off x="798" y="1693"/>
              <a:ext cx="108" cy="238"/>
            </a:xfrm>
            <a:custGeom>
              <a:avLst/>
              <a:gdLst>
                <a:gd name="T0" fmla="*/ 0 w 25250"/>
                <a:gd name="T1" fmla="*/ 0 h 43200"/>
                <a:gd name="T2" fmla="*/ 0 w 25250"/>
                <a:gd name="T3" fmla="*/ 0 h 43200"/>
                <a:gd name="T4" fmla="*/ 0 w 25250"/>
                <a:gd name="T5" fmla="*/ 0 h 43200"/>
                <a:gd name="T6" fmla="*/ 0 60000 65536"/>
                <a:gd name="T7" fmla="*/ 0 60000 65536"/>
                <a:gd name="T8" fmla="*/ 0 60000 65536"/>
                <a:gd name="T9" fmla="*/ 0 w 25250"/>
                <a:gd name="T10" fmla="*/ 0 h 43200"/>
                <a:gd name="T11" fmla="*/ 25250 w 2525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250" h="43200" fill="none" extrusionOk="0">
                  <a:moveTo>
                    <a:pt x="3649" y="0"/>
                  </a:moveTo>
                  <a:cubicBezTo>
                    <a:pt x="15579" y="0"/>
                    <a:pt x="25250" y="9670"/>
                    <a:pt x="25250" y="21600"/>
                  </a:cubicBezTo>
                  <a:cubicBezTo>
                    <a:pt x="25250" y="33529"/>
                    <a:pt x="15579" y="43200"/>
                    <a:pt x="3650" y="43200"/>
                  </a:cubicBezTo>
                  <a:cubicBezTo>
                    <a:pt x="2426" y="43200"/>
                    <a:pt x="1205" y="43096"/>
                    <a:pt x="-1" y="42889"/>
                  </a:cubicBezTo>
                </a:path>
                <a:path w="25250" h="43200" stroke="0" extrusionOk="0">
                  <a:moveTo>
                    <a:pt x="3649" y="0"/>
                  </a:moveTo>
                  <a:cubicBezTo>
                    <a:pt x="15579" y="0"/>
                    <a:pt x="25250" y="9670"/>
                    <a:pt x="25250" y="21600"/>
                  </a:cubicBezTo>
                  <a:cubicBezTo>
                    <a:pt x="25250" y="33529"/>
                    <a:pt x="15579" y="43200"/>
                    <a:pt x="3650" y="43200"/>
                  </a:cubicBezTo>
                  <a:cubicBezTo>
                    <a:pt x="2426" y="43200"/>
                    <a:pt x="1205" y="43096"/>
                    <a:pt x="-1" y="42889"/>
                  </a:cubicBezTo>
                  <a:lnTo>
                    <a:pt x="3650" y="21600"/>
                  </a:lnTo>
                  <a:lnTo>
                    <a:pt x="3649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8460" name="Text Box 24"/>
            <p:cNvSpPr txBox="1">
              <a:spLocks noChangeArrowheads="1"/>
            </p:cNvSpPr>
            <p:nvPr/>
          </p:nvSpPr>
          <p:spPr bwMode="auto">
            <a:xfrm rot="-2599735">
              <a:off x="827" y="1198"/>
              <a:ext cx="3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dirty="0" smtClean="0"/>
                <a:t>Y</a:t>
              </a:r>
              <a:endParaRPr lang="en-GB" dirty="0"/>
            </a:p>
          </p:txBody>
        </p:sp>
      </p:grpSp>
      <p:sp>
        <p:nvSpPr>
          <p:cNvPr id="18435" name="Text Box 49"/>
          <p:cNvSpPr txBox="1">
            <a:spLocks noChangeArrowheads="1"/>
          </p:cNvSpPr>
          <p:nvPr/>
        </p:nvSpPr>
        <p:spPr bwMode="auto">
          <a:xfrm>
            <a:off x="2212976" y="1142999"/>
            <a:ext cx="384630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2800" dirty="0" smtClean="0">
                <a:solidFill>
                  <a:srgbClr val="FF0000"/>
                </a:solidFill>
              </a:rPr>
              <a:t>For </a:t>
            </a:r>
            <a:r>
              <a:rPr lang="en-GB" sz="2800" dirty="0">
                <a:solidFill>
                  <a:srgbClr val="FF0000"/>
                </a:solidFill>
              </a:rPr>
              <a:t>the case of </a:t>
            </a:r>
            <a:r>
              <a:rPr lang="en-GB" sz="2800" dirty="0" smtClean="0">
                <a:solidFill>
                  <a:srgbClr val="FF0000"/>
                </a:solidFill>
              </a:rPr>
              <a:t>B</a:t>
            </a:r>
            <a:r>
              <a:rPr lang="en-GB" sz="2800" baseline="-25000" dirty="0" smtClean="0">
                <a:solidFill>
                  <a:srgbClr val="FF0000"/>
                </a:solidFill>
              </a:rPr>
              <a:t>C</a:t>
            </a:r>
            <a:r>
              <a:rPr lang="en-GB" sz="2800" dirty="0" smtClean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FF0000"/>
                </a:solidFill>
              </a:rPr>
              <a:t>&gt; </a:t>
            </a:r>
            <a:r>
              <a:rPr lang="en-GB" sz="2800" dirty="0" smtClean="0">
                <a:solidFill>
                  <a:srgbClr val="FF0000"/>
                </a:solidFill>
              </a:rPr>
              <a:t>B</a:t>
            </a:r>
            <a:r>
              <a:rPr lang="en-GB" sz="2800" baseline="-25000" dirty="0" smtClean="0">
                <a:solidFill>
                  <a:srgbClr val="FF0000"/>
                </a:solidFill>
              </a:rPr>
              <a:t>L</a:t>
            </a:r>
            <a:endParaRPr lang="en-GB" sz="2800" dirty="0">
              <a:solidFill>
                <a:srgbClr val="FF0000"/>
              </a:solidFill>
            </a:endParaRPr>
          </a:p>
        </p:txBody>
      </p: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4381500" y="1585713"/>
            <a:ext cx="4341813" cy="2171700"/>
            <a:chOff x="3025" y="796"/>
            <a:chExt cx="2735" cy="1368"/>
          </a:xfrm>
        </p:grpSpPr>
        <p:sp>
          <p:nvSpPr>
            <p:cNvPr id="18447" name="Text Box 52"/>
            <p:cNvSpPr txBox="1">
              <a:spLocks noChangeArrowheads="1"/>
            </p:cNvSpPr>
            <p:nvPr/>
          </p:nvSpPr>
          <p:spPr bwMode="auto">
            <a:xfrm flipV="1">
              <a:off x="3359" y="1578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>
                  <a:sym typeface="Symbol" pitchFamily="18" charset="2"/>
                </a:rPr>
                <a:t></a:t>
              </a:r>
              <a:endParaRPr lang="en-GB"/>
            </a:p>
          </p:txBody>
        </p:sp>
        <p:grpSp>
          <p:nvGrpSpPr>
            <p:cNvPr id="18448" name="Group 53"/>
            <p:cNvGrpSpPr>
              <a:grpSpLocks/>
            </p:cNvGrpSpPr>
            <p:nvPr/>
          </p:nvGrpSpPr>
          <p:grpSpPr bwMode="auto">
            <a:xfrm>
              <a:off x="3065" y="796"/>
              <a:ext cx="1279" cy="1094"/>
              <a:chOff x="2937" y="488"/>
              <a:chExt cx="1675" cy="1202"/>
            </a:xfrm>
          </p:grpSpPr>
          <p:sp>
            <p:nvSpPr>
              <p:cNvPr id="18452" name="AutoShape 54"/>
              <p:cNvSpPr>
                <a:spLocks noChangeArrowheads="1"/>
              </p:cNvSpPr>
              <p:nvPr/>
            </p:nvSpPr>
            <p:spPr bwMode="auto">
              <a:xfrm rot="10800000" flipV="1">
                <a:off x="2937" y="488"/>
                <a:ext cx="1675" cy="1202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3" name="Arc 55"/>
              <p:cNvSpPr>
                <a:spLocks/>
              </p:cNvSpPr>
              <p:nvPr/>
            </p:nvSpPr>
            <p:spPr bwMode="auto">
              <a:xfrm rot="20877417" flipV="1">
                <a:off x="3312" y="1424"/>
                <a:ext cx="133" cy="250"/>
              </a:xfrm>
              <a:custGeom>
                <a:avLst/>
                <a:gdLst>
                  <a:gd name="T0" fmla="*/ 0 w 25250"/>
                  <a:gd name="T1" fmla="*/ 0 h 43200"/>
                  <a:gd name="T2" fmla="*/ 0 w 25250"/>
                  <a:gd name="T3" fmla="*/ 0 h 43200"/>
                  <a:gd name="T4" fmla="*/ 0 w 2525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5250"/>
                  <a:gd name="T10" fmla="*/ 0 h 43200"/>
                  <a:gd name="T11" fmla="*/ 25250 w 2525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250" h="43200" fill="none" extrusionOk="0">
                    <a:moveTo>
                      <a:pt x="3649" y="0"/>
                    </a:moveTo>
                    <a:cubicBezTo>
                      <a:pt x="15579" y="0"/>
                      <a:pt x="25250" y="9670"/>
                      <a:pt x="25250" y="21600"/>
                    </a:cubicBezTo>
                    <a:cubicBezTo>
                      <a:pt x="25250" y="33529"/>
                      <a:pt x="15579" y="43200"/>
                      <a:pt x="3650" y="43200"/>
                    </a:cubicBezTo>
                    <a:cubicBezTo>
                      <a:pt x="2426" y="43200"/>
                      <a:pt x="1205" y="43096"/>
                      <a:pt x="-1" y="42889"/>
                    </a:cubicBezTo>
                  </a:path>
                  <a:path w="25250" h="43200" stroke="0" extrusionOk="0">
                    <a:moveTo>
                      <a:pt x="3649" y="0"/>
                    </a:moveTo>
                    <a:cubicBezTo>
                      <a:pt x="15579" y="0"/>
                      <a:pt x="25250" y="9670"/>
                      <a:pt x="25250" y="21600"/>
                    </a:cubicBezTo>
                    <a:cubicBezTo>
                      <a:pt x="25250" y="33529"/>
                      <a:pt x="15579" y="43200"/>
                      <a:pt x="3650" y="43200"/>
                    </a:cubicBezTo>
                    <a:cubicBezTo>
                      <a:pt x="2426" y="43200"/>
                      <a:pt x="1205" y="43096"/>
                      <a:pt x="-1" y="42889"/>
                    </a:cubicBezTo>
                    <a:lnTo>
                      <a:pt x="3650" y="21600"/>
                    </a:lnTo>
                    <a:lnTo>
                      <a:pt x="3649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8449" name="Text Box 56"/>
            <p:cNvSpPr txBox="1">
              <a:spLocks noChangeArrowheads="1"/>
            </p:cNvSpPr>
            <p:nvPr/>
          </p:nvSpPr>
          <p:spPr bwMode="auto">
            <a:xfrm rot="-2409792">
              <a:off x="3025" y="1156"/>
              <a:ext cx="7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dirty="0" smtClean="0"/>
                <a:t>I</a:t>
              </a:r>
              <a:r>
                <a:rPr lang="en-US" sz="2000" baseline="-25000" dirty="0" smtClean="0"/>
                <a:t>T</a:t>
              </a:r>
              <a:r>
                <a:rPr lang="en-US" sz="2000" dirty="0" smtClean="0"/>
                <a:t>=V</a:t>
              </a:r>
              <a:r>
                <a:rPr lang="en-US" sz="2000" baseline="-25000" dirty="0" smtClean="0"/>
                <a:t>S</a:t>
              </a:r>
              <a:r>
                <a:rPr lang="en-US" sz="2000" dirty="0" smtClean="0"/>
                <a:t> </a:t>
              </a:r>
              <a:r>
                <a:rPr lang="en-GB" sz="2000" dirty="0" smtClean="0"/>
                <a:t>Y</a:t>
              </a:r>
              <a:endParaRPr lang="en-GB" sz="2000" dirty="0"/>
            </a:p>
          </p:txBody>
        </p:sp>
        <p:sp>
          <p:nvSpPr>
            <p:cNvPr id="18450" name="Text Box 57"/>
            <p:cNvSpPr txBox="1">
              <a:spLocks noChangeArrowheads="1"/>
            </p:cNvSpPr>
            <p:nvPr/>
          </p:nvSpPr>
          <p:spPr bwMode="auto">
            <a:xfrm>
              <a:off x="3329" y="1914"/>
              <a:ext cx="8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dirty="0" smtClean="0"/>
                <a:t>I</a:t>
              </a:r>
              <a:r>
                <a:rPr lang="en-US" sz="2000" baseline="-25000" dirty="0" smtClean="0"/>
                <a:t>R</a:t>
              </a:r>
              <a:r>
                <a:rPr lang="en-US" sz="2000" dirty="0" smtClean="0"/>
                <a:t>=V</a:t>
              </a:r>
              <a:r>
                <a:rPr lang="en-US" sz="2000" baseline="-25000" dirty="0" smtClean="0"/>
                <a:t>S</a:t>
              </a:r>
              <a:r>
                <a:rPr lang="en-GB" sz="2000" dirty="0" smtClean="0"/>
                <a:t>G</a:t>
              </a:r>
              <a:endParaRPr lang="en-GB" sz="2000" dirty="0"/>
            </a:p>
          </p:txBody>
        </p:sp>
        <p:sp>
          <p:nvSpPr>
            <p:cNvPr id="18451" name="Text Box 58"/>
            <p:cNvSpPr txBox="1">
              <a:spLocks noChangeArrowheads="1"/>
            </p:cNvSpPr>
            <p:nvPr/>
          </p:nvSpPr>
          <p:spPr bwMode="auto">
            <a:xfrm>
              <a:off x="4428" y="1403"/>
              <a:ext cx="13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dirty="0" smtClean="0"/>
                <a:t>I</a:t>
              </a:r>
              <a:r>
                <a:rPr lang="en-US" sz="2000" baseline="-25000" dirty="0" smtClean="0"/>
                <a:t>C</a:t>
              </a:r>
              <a:r>
                <a:rPr lang="en-US" sz="2000" dirty="0" smtClean="0"/>
                <a:t>-I</a:t>
              </a:r>
              <a:r>
                <a:rPr lang="en-US" sz="2000" baseline="-25000" dirty="0" smtClean="0"/>
                <a:t>L </a:t>
              </a:r>
              <a:r>
                <a:rPr lang="en-US" sz="2000" dirty="0" smtClean="0"/>
                <a:t>=V</a:t>
              </a:r>
              <a:r>
                <a:rPr lang="en-US" sz="2000" baseline="-25000" dirty="0" smtClean="0"/>
                <a:t>S </a:t>
              </a:r>
              <a:r>
                <a:rPr lang="en-US" sz="2000" dirty="0" smtClean="0"/>
                <a:t>(</a:t>
              </a:r>
              <a:r>
                <a:rPr lang="en-GB" sz="2000" dirty="0" smtClean="0"/>
                <a:t>B</a:t>
              </a:r>
              <a:r>
                <a:rPr lang="en-GB" sz="2000" baseline="-25000" dirty="0" smtClean="0"/>
                <a:t>C</a:t>
              </a:r>
              <a:r>
                <a:rPr lang="en-GB" sz="2000" dirty="0" smtClean="0"/>
                <a:t>-B</a:t>
              </a:r>
              <a:r>
                <a:rPr lang="en-GB" sz="2000" baseline="-25000" dirty="0" smtClean="0"/>
                <a:t>L</a:t>
              </a:r>
              <a:r>
                <a:rPr lang="en-GB" sz="2000" dirty="0" smtClean="0"/>
                <a:t>)</a:t>
              </a:r>
              <a:endParaRPr lang="en-GB" sz="2000" baseline="-25000" dirty="0"/>
            </a:p>
          </p:txBody>
        </p:sp>
      </p:grpSp>
      <p:sp>
        <p:nvSpPr>
          <p:cNvPr id="85052" name="Text Box 60"/>
          <p:cNvSpPr txBox="1">
            <a:spLocks noChangeArrowheads="1"/>
          </p:cNvSpPr>
          <p:nvPr/>
        </p:nvSpPr>
        <p:spPr bwMode="auto">
          <a:xfrm>
            <a:off x="4383088" y="3946325"/>
            <a:ext cx="4110037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err="1"/>
              <a:t>Phasor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</a:t>
            </a:r>
            <a:r>
              <a:rPr lang="en-US" dirty="0"/>
              <a:t> = </a:t>
            </a:r>
            <a:r>
              <a:rPr lang="en-US" dirty="0" smtClean="0"/>
              <a:t>Admittance </a:t>
            </a:r>
            <a:r>
              <a:rPr lang="en-US" dirty="0">
                <a:sym typeface="Symbol" pitchFamily="18" charset="2"/>
              </a:rPr>
              <a:t> x </a:t>
            </a:r>
            <a:r>
              <a:rPr lang="en-US" dirty="0" smtClean="0"/>
              <a:t>V</a:t>
            </a:r>
            <a:r>
              <a:rPr lang="en-US" baseline="-25000" dirty="0" smtClean="0"/>
              <a:t>S</a:t>
            </a:r>
            <a:r>
              <a:rPr lang="en-US" dirty="0" smtClean="0"/>
              <a:t> </a:t>
            </a:r>
            <a:endParaRPr lang="en-GB" dirty="0"/>
          </a:p>
        </p:txBody>
      </p: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1335088" y="4366419"/>
            <a:ext cx="6529388" cy="2366963"/>
            <a:chOff x="1409" y="2608"/>
            <a:chExt cx="4113" cy="1491"/>
          </a:xfrm>
        </p:grpSpPr>
        <p:sp>
          <p:nvSpPr>
            <p:cNvPr id="18440" name="AutoShape 61"/>
            <p:cNvSpPr>
              <a:spLocks noChangeArrowheads="1"/>
            </p:cNvSpPr>
            <p:nvPr/>
          </p:nvSpPr>
          <p:spPr bwMode="auto">
            <a:xfrm rot="10800000" flipV="1">
              <a:off x="1547" y="2608"/>
              <a:ext cx="1368" cy="1161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Text Box 62"/>
            <p:cNvSpPr txBox="1">
              <a:spLocks noChangeArrowheads="1"/>
            </p:cNvSpPr>
            <p:nvPr/>
          </p:nvSpPr>
          <p:spPr bwMode="auto">
            <a:xfrm>
              <a:off x="2987" y="3143"/>
              <a:ext cx="20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dirty="0" smtClean="0"/>
                <a:t>Q=V</a:t>
              </a:r>
              <a:r>
                <a:rPr lang="en-US" sz="2000" baseline="-25000" dirty="0" smtClean="0"/>
                <a:t>S</a:t>
              </a:r>
              <a:r>
                <a:rPr lang="en-US" sz="2000" baseline="30000" dirty="0" smtClean="0"/>
                <a:t>2 </a:t>
              </a:r>
              <a:r>
                <a:rPr lang="en-US" sz="2000" dirty="0" smtClean="0"/>
                <a:t>(</a:t>
              </a:r>
              <a:r>
                <a:rPr lang="en-GB" sz="2000" dirty="0" smtClean="0"/>
                <a:t>B</a:t>
              </a:r>
              <a:r>
                <a:rPr lang="en-GB" sz="2000" baseline="-25000" dirty="0" smtClean="0"/>
                <a:t>C</a:t>
              </a:r>
              <a:r>
                <a:rPr lang="en-GB" sz="2000" dirty="0" smtClean="0"/>
                <a:t>-B</a:t>
              </a:r>
              <a:r>
                <a:rPr lang="en-GB" sz="2000" baseline="-25000" dirty="0" smtClean="0"/>
                <a:t>L</a:t>
              </a:r>
              <a:r>
                <a:rPr lang="en-GB" sz="2000" dirty="0" smtClean="0"/>
                <a:t>) </a:t>
              </a:r>
              <a:r>
                <a:rPr lang="en-US" sz="2000" dirty="0"/>
                <a:t>= </a:t>
              </a:r>
              <a:r>
                <a:rPr lang="en-US" sz="2000" dirty="0" err="1" smtClean="0"/>
                <a:t>V</a:t>
              </a:r>
              <a:r>
                <a:rPr lang="en-US" sz="2000" baseline="-25000" dirty="0" err="1" smtClean="0"/>
                <a:t>S</a:t>
              </a:r>
              <a:r>
                <a:rPr lang="en-US" sz="2000" dirty="0" err="1" smtClean="0"/>
                <a:t>I</a:t>
              </a:r>
              <a:r>
                <a:rPr lang="en-US" sz="2000" baseline="-25000" dirty="0" err="1" smtClean="0"/>
                <a:t>T</a:t>
              </a:r>
              <a:r>
                <a:rPr lang="en-US" sz="2000" dirty="0" err="1" smtClean="0"/>
                <a:t>sin</a:t>
              </a:r>
              <a:r>
                <a:rPr lang="en-US" sz="2000" dirty="0">
                  <a:sym typeface="Symbol" pitchFamily="18" charset="2"/>
                </a:rPr>
                <a:t></a:t>
              </a:r>
              <a:endParaRPr lang="en-GB" sz="2000" baseline="-25000" dirty="0"/>
            </a:p>
          </p:txBody>
        </p:sp>
        <p:sp>
          <p:nvSpPr>
            <p:cNvPr id="18442" name="Rectangle 63"/>
            <p:cNvSpPr>
              <a:spLocks noChangeArrowheads="1"/>
            </p:cNvSpPr>
            <p:nvPr/>
          </p:nvSpPr>
          <p:spPr bwMode="auto">
            <a:xfrm>
              <a:off x="1642" y="3847"/>
              <a:ext cx="15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P= V</a:t>
              </a:r>
              <a:r>
                <a:rPr lang="en-US" sz="2000" baseline="-25000" dirty="0" smtClean="0"/>
                <a:t>S</a:t>
              </a:r>
              <a:r>
                <a:rPr lang="en-US" sz="2000" baseline="30000" dirty="0" smtClean="0"/>
                <a:t>2</a:t>
              </a:r>
              <a:r>
                <a:rPr lang="en-GB" sz="2000" dirty="0" smtClean="0"/>
                <a:t>G </a:t>
              </a:r>
              <a:r>
                <a:rPr lang="en-US" sz="2000" dirty="0"/>
                <a:t>= </a:t>
              </a:r>
              <a:r>
                <a:rPr lang="en-US" sz="2000" dirty="0" err="1" smtClean="0"/>
                <a:t>V</a:t>
              </a:r>
              <a:r>
                <a:rPr lang="en-US" sz="2000" baseline="-25000" dirty="0" err="1" smtClean="0"/>
                <a:t>S</a:t>
              </a:r>
              <a:r>
                <a:rPr lang="en-US" sz="2000" dirty="0" err="1" smtClean="0"/>
                <a:t>I</a:t>
              </a:r>
              <a:r>
                <a:rPr lang="en-US" sz="2000" baseline="-25000" dirty="0" err="1" smtClean="0"/>
                <a:t>T</a:t>
              </a:r>
              <a:r>
                <a:rPr lang="en-US" sz="2000" dirty="0" err="1" smtClean="0"/>
                <a:t>Vcos</a:t>
              </a:r>
              <a:r>
                <a:rPr lang="en-US" sz="2000" dirty="0">
                  <a:sym typeface="Symbol" pitchFamily="18" charset="2"/>
                </a:rPr>
                <a:t></a:t>
              </a:r>
              <a:endParaRPr lang="en-GB" sz="2000" dirty="0">
                <a:sym typeface="Symbol" pitchFamily="18" charset="2"/>
              </a:endParaRPr>
            </a:p>
          </p:txBody>
        </p:sp>
        <p:sp>
          <p:nvSpPr>
            <p:cNvPr id="18443" name="Text Box 64"/>
            <p:cNvSpPr txBox="1">
              <a:spLocks noChangeArrowheads="1"/>
            </p:cNvSpPr>
            <p:nvPr/>
          </p:nvSpPr>
          <p:spPr bwMode="auto">
            <a:xfrm rot="19068146">
              <a:off x="1409" y="2953"/>
              <a:ext cx="12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dirty="0"/>
                <a:t>S=V</a:t>
              </a:r>
              <a:r>
                <a:rPr lang="en-US" sz="2000" baseline="-25000" dirty="0"/>
                <a:t>S</a:t>
              </a:r>
              <a:r>
                <a:rPr lang="en-US" sz="2000" baseline="30000" dirty="0" smtClean="0"/>
                <a:t>2</a:t>
              </a:r>
              <a:r>
                <a:rPr lang="en-GB" sz="2000" dirty="0" smtClean="0"/>
                <a:t>Y</a:t>
              </a:r>
              <a:r>
                <a:rPr lang="en-US" sz="2000" dirty="0" smtClean="0"/>
                <a:t>=V</a:t>
              </a:r>
              <a:r>
                <a:rPr lang="en-US" sz="2000" baseline="-25000" dirty="0" smtClean="0"/>
                <a:t>S</a:t>
              </a:r>
              <a:r>
                <a:rPr lang="en-US" sz="2000" dirty="0" smtClean="0"/>
                <a:t>I</a:t>
              </a:r>
              <a:r>
                <a:rPr lang="en-US" sz="2000" baseline="-25000" dirty="0" smtClean="0"/>
                <a:t>T</a:t>
              </a:r>
              <a:endParaRPr lang="en-GB" sz="2000" dirty="0"/>
            </a:p>
          </p:txBody>
        </p:sp>
        <p:sp>
          <p:nvSpPr>
            <p:cNvPr id="18444" name="Text Box 65"/>
            <p:cNvSpPr txBox="1">
              <a:spLocks noChangeArrowheads="1"/>
            </p:cNvSpPr>
            <p:nvPr/>
          </p:nvSpPr>
          <p:spPr bwMode="auto">
            <a:xfrm>
              <a:off x="3168" y="3700"/>
              <a:ext cx="2354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/>
                <a:t>Power </a:t>
              </a:r>
              <a:r>
                <a:rPr lang="en-US" dirty="0">
                  <a:sym typeface="Symbol" pitchFamily="18" charset="2"/>
                </a:rPr>
                <a:t></a:t>
              </a:r>
              <a:r>
                <a:rPr lang="en-US" dirty="0"/>
                <a:t> = </a:t>
              </a:r>
              <a:r>
                <a:rPr lang="en-US" dirty="0" err="1"/>
                <a:t>Phasor</a:t>
              </a:r>
              <a:r>
                <a:rPr lang="en-US" dirty="0"/>
                <a:t> </a:t>
              </a:r>
              <a:r>
                <a:rPr lang="en-US" dirty="0">
                  <a:sym typeface="Symbol" pitchFamily="18" charset="2"/>
                </a:rPr>
                <a:t> x </a:t>
              </a:r>
              <a:r>
                <a:rPr lang="en-US" dirty="0" smtClean="0"/>
                <a:t>V</a:t>
              </a:r>
              <a:r>
                <a:rPr lang="en-US" baseline="-25000" dirty="0" smtClean="0"/>
                <a:t>S</a:t>
              </a:r>
              <a:r>
                <a:rPr lang="en-US" u="sng" dirty="0" smtClean="0"/>
                <a:t> </a:t>
              </a:r>
              <a:endParaRPr lang="en-GB" u="sng" dirty="0"/>
            </a:p>
          </p:txBody>
        </p:sp>
        <p:sp>
          <p:nvSpPr>
            <p:cNvPr id="18445" name="Text Box 66"/>
            <p:cNvSpPr txBox="1">
              <a:spLocks noChangeArrowheads="1"/>
            </p:cNvSpPr>
            <p:nvPr/>
          </p:nvSpPr>
          <p:spPr bwMode="auto">
            <a:xfrm flipV="1">
              <a:off x="1997" y="3495"/>
              <a:ext cx="2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b="0">
                  <a:sym typeface="Symbol" pitchFamily="18" charset="2"/>
                </a:rPr>
                <a:t></a:t>
              </a:r>
              <a:endParaRPr lang="en-GB" b="0"/>
            </a:p>
          </p:txBody>
        </p:sp>
        <p:sp>
          <p:nvSpPr>
            <p:cNvPr id="18446" name="Arc 67"/>
            <p:cNvSpPr>
              <a:spLocks/>
            </p:cNvSpPr>
            <p:nvPr/>
          </p:nvSpPr>
          <p:spPr bwMode="auto">
            <a:xfrm rot="20695854" flipV="1">
              <a:off x="1943" y="3442"/>
              <a:ext cx="133" cy="344"/>
            </a:xfrm>
            <a:custGeom>
              <a:avLst/>
              <a:gdLst>
                <a:gd name="T0" fmla="*/ 0 w 25250"/>
                <a:gd name="T1" fmla="*/ 0 h 43200"/>
                <a:gd name="T2" fmla="*/ 0 w 25250"/>
                <a:gd name="T3" fmla="*/ 0 h 43200"/>
                <a:gd name="T4" fmla="*/ 0 w 25250"/>
                <a:gd name="T5" fmla="*/ 0 h 43200"/>
                <a:gd name="T6" fmla="*/ 0 60000 65536"/>
                <a:gd name="T7" fmla="*/ 0 60000 65536"/>
                <a:gd name="T8" fmla="*/ 0 60000 65536"/>
                <a:gd name="T9" fmla="*/ 0 w 25250"/>
                <a:gd name="T10" fmla="*/ 0 h 43200"/>
                <a:gd name="T11" fmla="*/ 25250 w 2525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250" h="43200" fill="none" extrusionOk="0">
                  <a:moveTo>
                    <a:pt x="3649" y="0"/>
                  </a:moveTo>
                  <a:cubicBezTo>
                    <a:pt x="15579" y="0"/>
                    <a:pt x="25250" y="9670"/>
                    <a:pt x="25250" y="21600"/>
                  </a:cubicBezTo>
                  <a:cubicBezTo>
                    <a:pt x="25250" y="33529"/>
                    <a:pt x="15579" y="43200"/>
                    <a:pt x="3650" y="43200"/>
                  </a:cubicBezTo>
                  <a:cubicBezTo>
                    <a:pt x="2426" y="43200"/>
                    <a:pt x="1205" y="43096"/>
                    <a:pt x="-1" y="42889"/>
                  </a:cubicBezTo>
                </a:path>
                <a:path w="25250" h="43200" stroke="0" extrusionOk="0">
                  <a:moveTo>
                    <a:pt x="3649" y="0"/>
                  </a:moveTo>
                  <a:cubicBezTo>
                    <a:pt x="15579" y="0"/>
                    <a:pt x="25250" y="9670"/>
                    <a:pt x="25250" y="21600"/>
                  </a:cubicBezTo>
                  <a:cubicBezTo>
                    <a:pt x="25250" y="33529"/>
                    <a:pt x="15579" y="43200"/>
                    <a:pt x="3650" y="43200"/>
                  </a:cubicBezTo>
                  <a:cubicBezTo>
                    <a:pt x="2426" y="43200"/>
                    <a:pt x="1205" y="43096"/>
                    <a:pt x="-1" y="42889"/>
                  </a:cubicBezTo>
                  <a:lnTo>
                    <a:pt x="3650" y="21600"/>
                  </a:lnTo>
                  <a:lnTo>
                    <a:pt x="3649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8439" name="Slide Number Placeholder 2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33F2DD-31F5-4984-BF4B-E230A0BE43D0}" type="slidenum">
              <a:rPr lang="en-GB" sz="1400" b="0"/>
              <a:pPr/>
              <a:t>19</a:t>
            </a:fld>
            <a:endParaRPr lang="en-GB" sz="1400" b="0" dirty="0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Power Triangle (Parallel RLC)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0998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E9EA6-84AB-42B5-AF9D-888942C6DDD1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Objectives</a:t>
            </a:r>
            <a:endParaRPr lang="en-GB" dirty="0" smtClean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568450"/>
            <a:ext cx="7974874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After completing Part 2 of this chapter</a:t>
            </a:r>
            <a:r>
              <a:rPr lang="en-GB" dirty="0">
                <a:solidFill>
                  <a:schemeClr val="accent2"/>
                </a:solidFill>
              </a:rPr>
              <a:t>, you will be able to:</a:t>
            </a:r>
          </a:p>
          <a:p>
            <a:pPr marL="342900" indent="-342900" eaLnBrk="1" hangingPunct="1">
              <a:lnSpc>
                <a:spcPct val="800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lang="en-GB" b="0" dirty="0" smtClean="0">
                <a:solidFill>
                  <a:schemeClr val="accent2"/>
                </a:solidFill>
              </a:rPr>
              <a:t>Determine </a:t>
            </a:r>
            <a:r>
              <a:rPr lang="en-GB" b="0" dirty="0">
                <a:solidFill>
                  <a:schemeClr val="accent2"/>
                </a:solidFill>
              </a:rPr>
              <a:t>AC impedance and admittance of </a:t>
            </a:r>
            <a:r>
              <a:rPr lang="en-GB" b="0" dirty="0" smtClean="0">
                <a:solidFill>
                  <a:schemeClr val="accent2"/>
                </a:solidFill>
              </a:rPr>
              <a:t>parallel RLC circuits</a:t>
            </a:r>
            <a:endParaRPr lang="en-GB" b="0" dirty="0">
              <a:solidFill>
                <a:schemeClr val="accent2"/>
              </a:solidFill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lang="en-GB" b="0" dirty="0">
                <a:solidFill>
                  <a:schemeClr val="accent2"/>
                </a:solidFill>
              </a:rPr>
              <a:t>To analyse a parallel RLC </a:t>
            </a:r>
            <a:r>
              <a:rPr lang="en-GB" b="0" dirty="0" smtClean="0">
                <a:solidFill>
                  <a:schemeClr val="accent2"/>
                </a:solidFill>
              </a:rPr>
              <a:t>circuit</a:t>
            </a:r>
            <a:endParaRPr lang="en-GB" b="0" dirty="0">
              <a:solidFill>
                <a:schemeClr val="accent2"/>
              </a:solidFill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lang="en-GB" b="0" dirty="0">
                <a:solidFill>
                  <a:schemeClr val="accent2"/>
                </a:solidFill>
              </a:rPr>
              <a:t>Understand the </a:t>
            </a:r>
            <a:r>
              <a:rPr lang="en-GB" b="0" dirty="0" err="1">
                <a:solidFill>
                  <a:schemeClr val="accent2"/>
                </a:solidFill>
              </a:rPr>
              <a:t>phasor</a:t>
            </a:r>
            <a:r>
              <a:rPr lang="en-GB" b="0" dirty="0">
                <a:solidFill>
                  <a:schemeClr val="accent2"/>
                </a:solidFill>
              </a:rPr>
              <a:t> relationship between applied voltage and circuit </a:t>
            </a:r>
            <a:r>
              <a:rPr lang="en-GB" b="0" dirty="0" smtClean="0">
                <a:solidFill>
                  <a:schemeClr val="accent2"/>
                </a:solidFill>
              </a:rPr>
              <a:t>currents </a:t>
            </a:r>
            <a:r>
              <a:rPr lang="en-GB" b="0" dirty="0">
                <a:solidFill>
                  <a:schemeClr val="accent2"/>
                </a:solidFill>
              </a:rPr>
              <a:t>in </a:t>
            </a:r>
            <a:r>
              <a:rPr lang="en-GB" b="0" dirty="0" smtClean="0">
                <a:solidFill>
                  <a:schemeClr val="accent2"/>
                </a:solidFill>
              </a:rPr>
              <a:t>parallel RLC circuits</a:t>
            </a:r>
            <a:endParaRPr lang="en-GB" b="0" dirty="0">
              <a:solidFill>
                <a:schemeClr val="accent2"/>
              </a:solidFill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lang="en-GB" b="0" dirty="0">
                <a:solidFill>
                  <a:schemeClr val="accent2"/>
                </a:solidFill>
              </a:rPr>
              <a:t>Draw </a:t>
            </a:r>
            <a:r>
              <a:rPr lang="en-GB" b="0" dirty="0" smtClean="0">
                <a:solidFill>
                  <a:schemeClr val="accent2"/>
                </a:solidFill>
              </a:rPr>
              <a:t>admittance </a:t>
            </a:r>
            <a:r>
              <a:rPr lang="en-GB" b="0" dirty="0">
                <a:solidFill>
                  <a:schemeClr val="accent2"/>
                </a:solidFill>
              </a:rPr>
              <a:t>and </a:t>
            </a:r>
            <a:r>
              <a:rPr lang="en-GB" b="0" dirty="0" err="1">
                <a:solidFill>
                  <a:schemeClr val="accent2"/>
                </a:solidFill>
              </a:rPr>
              <a:t>phasor</a:t>
            </a:r>
            <a:r>
              <a:rPr lang="en-GB" b="0" dirty="0">
                <a:solidFill>
                  <a:schemeClr val="accent2"/>
                </a:solidFill>
              </a:rPr>
              <a:t> diagrams of </a:t>
            </a:r>
            <a:r>
              <a:rPr lang="en-GB" b="0" dirty="0" smtClean="0">
                <a:solidFill>
                  <a:schemeClr val="accent2"/>
                </a:solidFill>
              </a:rPr>
              <a:t>parallel RLC circuits</a:t>
            </a:r>
            <a:endParaRPr lang="en-GB" b="0" dirty="0">
              <a:solidFill>
                <a:schemeClr val="accent2"/>
              </a:solidFill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lang="en-GB" b="0" dirty="0">
                <a:solidFill>
                  <a:schemeClr val="accent2"/>
                </a:solidFill>
              </a:rPr>
              <a:t>Determine power and power factor of RLC circuits.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GB" sz="1800" b="0" dirty="0"/>
          </a:p>
        </p:txBody>
      </p:sp>
    </p:spTree>
    <p:extLst>
      <p:ext uri="{BB962C8B-B14F-4D97-AF65-F5344CB8AC3E}">
        <p14:creationId xmlns:p14="http://schemas.microsoft.com/office/powerpoint/2010/main" val="180597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385763" y="1398043"/>
            <a:ext cx="85074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3038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173038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173038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173038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173038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73038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73038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73038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73038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b="0" dirty="0">
                <a:solidFill>
                  <a:srgbClr val="CC00FF"/>
                </a:solidFill>
              </a:rPr>
              <a:t>Power factor</a:t>
            </a:r>
            <a:r>
              <a:rPr lang="en-GB" b="0" dirty="0"/>
              <a:t> measures the </a:t>
            </a:r>
            <a:r>
              <a:rPr lang="en-GB" b="0" dirty="0">
                <a:solidFill>
                  <a:srgbClr val="CC00FF"/>
                </a:solidFill>
              </a:rPr>
              <a:t>conversion efficiency</a:t>
            </a:r>
            <a:r>
              <a:rPr lang="en-GB" b="0" dirty="0"/>
              <a:t> of the </a:t>
            </a:r>
            <a:r>
              <a:rPr lang="en-GB" b="0" dirty="0">
                <a:solidFill>
                  <a:srgbClr val="FF3300"/>
                </a:solidFill>
              </a:rPr>
              <a:t>apparent power</a:t>
            </a:r>
            <a:r>
              <a:rPr lang="en-GB" b="0" dirty="0"/>
              <a:t> from the source into </a:t>
            </a:r>
            <a:r>
              <a:rPr lang="en-GB" b="0" dirty="0">
                <a:solidFill>
                  <a:schemeClr val="accent2"/>
                </a:solidFill>
              </a:rPr>
              <a:t>true power</a:t>
            </a:r>
            <a:r>
              <a:rPr lang="en-GB" b="0" dirty="0"/>
              <a:t>. It is defined as :</a:t>
            </a: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341313" y="4101011"/>
            <a:ext cx="70659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b="0" dirty="0"/>
              <a:t> 0 </a:t>
            </a:r>
            <a:r>
              <a:rPr lang="en-US" b="0" dirty="0">
                <a:sym typeface="Symbol" pitchFamily="18" charset="2"/>
              </a:rPr>
              <a:t> </a:t>
            </a:r>
            <a:r>
              <a:rPr lang="en-US" b="0" dirty="0"/>
              <a:t>cos </a:t>
            </a:r>
            <a:r>
              <a:rPr lang="en-US" b="0" dirty="0">
                <a:sym typeface="Symbol" pitchFamily="18" charset="2"/>
              </a:rPr>
              <a:t>  1</a:t>
            </a:r>
          </a:p>
          <a:p>
            <a:pPr>
              <a:buFontTx/>
              <a:buChar char="•"/>
            </a:pPr>
            <a:r>
              <a:rPr lang="en-GB" b="0" dirty="0">
                <a:sym typeface="Symbol" pitchFamily="18" charset="2"/>
              </a:rPr>
              <a:t>  Ideally, Q = 0, P = S  so that cos </a:t>
            </a:r>
            <a:r>
              <a:rPr lang="en-US" b="0" dirty="0">
                <a:sym typeface="Symbol" pitchFamily="18" charset="2"/>
              </a:rPr>
              <a:t></a:t>
            </a:r>
            <a:r>
              <a:rPr lang="en-GB" b="0" dirty="0">
                <a:sym typeface="Symbol" pitchFamily="18" charset="2"/>
              </a:rPr>
              <a:t> = 1</a:t>
            </a:r>
          </a:p>
        </p:txBody>
      </p:sp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515938" y="5117011"/>
            <a:ext cx="5327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GB" b="0" dirty="0" smtClean="0"/>
              <a:t> </a:t>
            </a:r>
            <a:r>
              <a:rPr lang="en-US" b="0" dirty="0" smtClean="0"/>
              <a:t>If </a:t>
            </a:r>
            <a:r>
              <a:rPr lang="en-US" b="0" dirty="0" err="1" smtClean="0">
                <a:solidFill>
                  <a:srgbClr val="008000"/>
                </a:solidFill>
              </a:rPr>
              <a:t>i</a:t>
            </a:r>
            <a:r>
              <a:rPr lang="en-US" b="0" dirty="0" smtClean="0">
                <a:solidFill>
                  <a:srgbClr val="008000"/>
                </a:solidFill>
              </a:rPr>
              <a:t>(t) lags </a:t>
            </a:r>
            <a:r>
              <a:rPr lang="en-GB" i="1" dirty="0" err="1" smtClean="0">
                <a:solidFill>
                  <a:srgbClr val="00B050"/>
                </a:solidFill>
              </a:rPr>
              <a:t>v</a:t>
            </a:r>
            <a:r>
              <a:rPr lang="en-GB" i="1" baseline="-25000" dirty="0" err="1" smtClean="0">
                <a:solidFill>
                  <a:srgbClr val="00B050"/>
                </a:solidFill>
              </a:rPr>
              <a:t>S</a:t>
            </a:r>
            <a:r>
              <a:rPr lang="en-GB" i="1" baseline="-25000" dirty="0" smtClean="0"/>
              <a:t> </a:t>
            </a:r>
            <a:r>
              <a:rPr lang="en-US" b="0" dirty="0" smtClean="0">
                <a:solidFill>
                  <a:srgbClr val="008000"/>
                </a:solidFill>
              </a:rPr>
              <a:t>(t),</a:t>
            </a:r>
            <a:r>
              <a:rPr lang="en-US" b="0" dirty="0" smtClean="0"/>
              <a:t> power factor is </a:t>
            </a:r>
            <a:r>
              <a:rPr lang="en-US" b="0" dirty="0" smtClean="0">
                <a:solidFill>
                  <a:srgbClr val="008000"/>
                </a:solidFill>
              </a:rPr>
              <a:t>lagging</a:t>
            </a:r>
            <a:r>
              <a:rPr lang="en-US" b="0" dirty="0" smtClean="0"/>
              <a:t>.</a:t>
            </a:r>
            <a:endParaRPr lang="en-GB" b="0" dirty="0"/>
          </a:p>
        </p:txBody>
      </p:sp>
      <p:sp>
        <p:nvSpPr>
          <p:cNvPr id="143368" name="Text Box 8"/>
          <p:cNvSpPr txBox="1">
            <a:spLocks noChangeArrowheads="1"/>
          </p:cNvSpPr>
          <p:nvPr/>
        </p:nvSpPr>
        <p:spPr bwMode="auto">
          <a:xfrm>
            <a:off x="515938" y="5603875"/>
            <a:ext cx="55927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GB" b="0" dirty="0"/>
              <a:t> </a:t>
            </a:r>
            <a:r>
              <a:rPr lang="en-US" b="0" dirty="0"/>
              <a:t>If </a:t>
            </a:r>
            <a:r>
              <a:rPr lang="en-US" b="0" dirty="0" err="1">
                <a:solidFill>
                  <a:srgbClr val="FF9900"/>
                </a:solidFill>
              </a:rPr>
              <a:t>i</a:t>
            </a:r>
            <a:r>
              <a:rPr lang="en-US" b="0" dirty="0">
                <a:solidFill>
                  <a:srgbClr val="FF9900"/>
                </a:solidFill>
              </a:rPr>
              <a:t>(t) </a:t>
            </a:r>
            <a:r>
              <a:rPr lang="en-US" b="0" dirty="0">
                <a:solidFill>
                  <a:srgbClr val="FFC000"/>
                </a:solidFill>
              </a:rPr>
              <a:t>leads</a:t>
            </a:r>
            <a:r>
              <a:rPr lang="en-US" b="0" dirty="0">
                <a:solidFill>
                  <a:srgbClr val="FF9900"/>
                </a:solidFill>
              </a:rPr>
              <a:t> </a:t>
            </a:r>
            <a:r>
              <a:rPr lang="en-GB" i="1" dirty="0" err="1" smtClean="0">
                <a:solidFill>
                  <a:srgbClr val="FFC000"/>
                </a:solidFill>
              </a:rPr>
              <a:t>v</a:t>
            </a:r>
            <a:r>
              <a:rPr lang="en-GB" i="1" baseline="-25000" dirty="0" err="1" smtClean="0">
                <a:solidFill>
                  <a:srgbClr val="FFC000"/>
                </a:solidFill>
              </a:rPr>
              <a:t>S</a:t>
            </a:r>
            <a:r>
              <a:rPr lang="en-GB" i="1" baseline="-25000" dirty="0" smtClean="0"/>
              <a:t> </a:t>
            </a:r>
            <a:r>
              <a:rPr lang="en-US" b="0" dirty="0" smtClean="0">
                <a:solidFill>
                  <a:srgbClr val="FF9900"/>
                </a:solidFill>
              </a:rPr>
              <a:t>(</a:t>
            </a:r>
            <a:r>
              <a:rPr lang="en-US" b="0" dirty="0">
                <a:solidFill>
                  <a:srgbClr val="FF9900"/>
                </a:solidFill>
              </a:rPr>
              <a:t>t),</a:t>
            </a:r>
            <a:r>
              <a:rPr lang="en-US" b="0" dirty="0"/>
              <a:t> power factor is </a:t>
            </a:r>
            <a:r>
              <a:rPr lang="en-US" b="0" dirty="0">
                <a:solidFill>
                  <a:srgbClr val="FF9900"/>
                </a:solidFill>
              </a:rPr>
              <a:t>leading</a:t>
            </a:r>
            <a:r>
              <a:rPr lang="en-US" b="0" dirty="0"/>
              <a:t>.</a:t>
            </a:r>
            <a:endParaRPr lang="en-GB" b="0" dirty="0"/>
          </a:p>
        </p:txBody>
      </p:sp>
      <p:grpSp>
        <p:nvGrpSpPr>
          <p:cNvPr id="19463" name="Group 10"/>
          <p:cNvGrpSpPr>
            <a:grpSpLocks/>
          </p:cNvGrpSpPr>
          <p:nvPr/>
        </p:nvGrpSpPr>
        <p:grpSpPr bwMode="auto">
          <a:xfrm>
            <a:off x="1489788" y="2659066"/>
            <a:ext cx="5731828" cy="750888"/>
            <a:chOff x="481" y="2036"/>
            <a:chExt cx="3402" cy="473"/>
          </a:xfrm>
        </p:grpSpPr>
        <p:graphicFrame>
          <p:nvGraphicFramePr>
            <p:cNvPr id="1946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0211620"/>
                </p:ext>
              </p:extLst>
            </p:nvPr>
          </p:nvGraphicFramePr>
          <p:xfrm>
            <a:off x="1704" y="2036"/>
            <a:ext cx="2179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0" name="Equation" r:id="rId3" imgW="1536480" imgH="431640" progId="Equation.3">
                    <p:embed/>
                  </p:oleObj>
                </mc:Choice>
                <mc:Fallback>
                  <p:oleObj name="Equation" r:id="rId3" imgW="15364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4" y="2036"/>
                          <a:ext cx="2179" cy="473"/>
                        </a:xfrm>
                        <a:prstGeom prst="rect">
                          <a:avLst/>
                        </a:prstGeom>
                        <a:solidFill>
                          <a:srgbClr val="00FF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6" name="Text Box 12"/>
            <p:cNvSpPr txBox="1">
              <a:spLocks noChangeArrowheads="1"/>
            </p:cNvSpPr>
            <p:nvPr/>
          </p:nvSpPr>
          <p:spPr bwMode="auto">
            <a:xfrm>
              <a:off x="481" y="2036"/>
              <a:ext cx="1557" cy="330"/>
            </a:xfrm>
            <a:prstGeom prst="rect">
              <a:avLst/>
            </a:prstGeom>
            <a:solidFill>
              <a:srgbClr val="66FFCC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GB" sz="2800" b="0" i="1" dirty="0"/>
                <a:t>Power Factor</a:t>
              </a:r>
              <a:endParaRPr lang="en-US" sz="2800" b="0" i="1" dirty="0"/>
            </a:p>
          </p:txBody>
        </p:sp>
      </p:grpSp>
      <p:sp>
        <p:nvSpPr>
          <p:cNvPr id="19464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5C24DC6-3E38-44C5-AE66-3C771205538A}" type="slidenum">
              <a:rPr lang="en-GB" sz="1400" b="0"/>
              <a:pPr/>
              <a:t>20</a:t>
            </a:fld>
            <a:endParaRPr lang="en-GB" sz="1400" b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Power Factor</a:t>
            </a:r>
            <a:endParaRPr lang="en-GB" dirty="0" smtClean="0"/>
          </a:p>
        </p:txBody>
      </p: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1489789" y="3519988"/>
            <a:ext cx="5764213" cy="750888"/>
            <a:chOff x="481" y="2036"/>
            <a:chExt cx="3631" cy="473"/>
          </a:xfrm>
        </p:grpSpPr>
        <p:graphicFrame>
          <p:nvGraphicFramePr>
            <p:cNvPr id="1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1986546"/>
                </p:ext>
              </p:extLst>
            </p:nvPr>
          </p:nvGraphicFramePr>
          <p:xfrm>
            <a:off x="1801" y="2036"/>
            <a:ext cx="2311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1" name="Equation" r:id="rId5" imgW="1498320" imgH="431640" progId="Equation.3">
                    <p:embed/>
                  </p:oleObj>
                </mc:Choice>
                <mc:Fallback>
                  <p:oleObj name="Equation" r:id="rId5" imgW="14983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1" y="2036"/>
                          <a:ext cx="2311" cy="473"/>
                        </a:xfrm>
                        <a:prstGeom prst="rect">
                          <a:avLst/>
                        </a:prstGeom>
                        <a:solidFill>
                          <a:srgbClr val="00FF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481" y="2036"/>
              <a:ext cx="1557" cy="330"/>
            </a:xfrm>
            <a:prstGeom prst="rect">
              <a:avLst/>
            </a:prstGeom>
            <a:solidFill>
              <a:srgbClr val="66FFCC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GB" sz="2800" b="0" i="1" dirty="0"/>
                <a:t>Power Factor</a:t>
              </a:r>
              <a:endParaRPr lang="en-US" sz="2800" b="0" i="1" dirty="0"/>
            </a:p>
          </p:txBody>
        </p:sp>
      </p:grp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515937" y="2221939"/>
            <a:ext cx="1947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smtClean="0">
                <a:solidFill>
                  <a:srgbClr val="FF0000"/>
                </a:solidFill>
              </a:rPr>
              <a:t>Series RLC:</a:t>
            </a:r>
            <a:endParaRPr lang="en-US" b="0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15937" y="3179837"/>
            <a:ext cx="24717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smtClean="0">
                <a:solidFill>
                  <a:srgbClr val="FF0000"/>
                </a:solidFill>
              </a:rPr>
              <a:t>Parallel RLC:</a:t>
            </a:r>
            <a:endParaRPr lang="en-US" b="0" dirty="0">
              <a:solidFill>
                <a:srgbClr val="FF0000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9199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/>
      <p:bldP spid="143367" grpId="0"/>
      <p:bldP spid="143368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442913" y="1304925"/>
            <a:ext cx="7937500" cy="457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GB" b="0"/>
              <a:t> 	RLC circuit has </a:t>
            </a:r>
            <a:r>
              <a:rPr lang="en-GB">
                <a:solidFill>
                  <a:srgbClr val="FF9900"/>
                </a:solidFill>
              </a:rPr>
              <a:t>lagging</a:t>
            </a:r>
            <a:r>
              <a:rPr lang="en-US" b="0"/>
              <a:t> power factor </a:t>
            </a:r>
            <a:r>
              <a:rPr lang="en-US">
                <a:solidFill>
                  <a:srgbClr val="A50021"/>
                </a:solidFill>
              </a:rPr>
              <a:t>if X</a:t>
            </a:r>
            <a:r>
              <a:rPr lang="en-US" baseline="-25000">
                <a:solidFill>
                  <a:srgbClr val="A50021"/>
                </a:solidFill>
              </a:rPr>
              <a:t>L</a:t>
            </a:r>
            <a:r>
              <a:rPr lang="en-US">
                <a:solidFill>
                  <a:srgbClr val="A50021"/>
                </a:solidFill>
              </a:rPr>
              <a:t> </a:t>
            </a:r>
            <a:r>
              <a:rPr lang="en-US">
                <a:solidFill>
                  <a:srgbClr val="A50021"/>
                </a:solidFill>
                <a:cs typeface="Times New Roman" pitchFamily="18" charset="0"/>
              </a:rPr>
              <a:t>&gt; X</a:t>
            </a:r>
            <a:r>
              <a:rPr lang="en-US" baseline="-25000">
                <a:solidFill>
                  <a:srgbClr val="A50021"/>
                </a:solidFill>
                <a:cs typeface="Times New Roman" pitchFamily="18" charset="0"/>
              </a:rPr>
              <a:t>C</a:t>
            </a:r>
            <a:endParaRPr lang="en-GB" b="0"/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446088" y="2024063"/>
            <a:ext cx="7937500" cy="457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GB" b="0"/>
              <a:t> 	RLC circuit has </a:t>
            </a:r>
            <a:r>
              <a:rPr lang="en-GB">
                <a:solidFill>
                  <a:srgbClr val="339933"/>
                </a:solidFill>
              </a:rPr>
              <a:t>leading</a:t>
            </a:r>
            <a:r>
              <a:rPr lang="en-US" b="0"/>
              <a:t> power factor </a:t>
            </a:r>
            <a:r>
              <a:rPr lang="en-US">
                <a:solidFill>
                  <a:srgbClr val="A50021"/>
                </a:solidFill>
              </a:rPr>
              <a:t>if X</a:t>
            </a:r>
            <a:r>
              <a:rPr lang="en-US" baseline="-25000">
                <a:solidFill>
                  <a:srgbClr val="A50021"/>
                </a:solidFill>
              </a:rPr>
              <a:t>L</a:t>
            </a:r>
            <a:r>
              <a:rPr lang="en-US">
                <a:solidFill>
                  <a:srgbClr val="A50021"/>
                </a:solidFill>
              </a:rPr>
              <a:t> </a:t>
            </a:r>
            <a:r>
              <a:rPr lang="en-US">
                <a:solidFill>
                  <a:srgbClr val="A50021"/>
                </a:solidFill>
                <a:cs typeface="Times New Roman" pitchFamily="18" charset="0"/>
              </a:rPr>
              <a:t>&lt; X</a:t>
            </a:r>
            <a:r>
              <a:rPr lang="en-US" baseline="-25000">
                <a:solidFill>
                  <a:srgbClr val="A50021"/>
                </a:solidFill>
                <a:cs typeface="Times New Roman" pitchFamily="18" charset="0"/>
              </a:rPr>
              <a:t>C</a:t>
            </a:r>
            <a:endParaRPr lang="en-GB" b="0"/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444500" y="473075"/>
            <a:ext cx="3279775" cy="457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>
                <a:solidFill>
                  <a:srgbClr val="800000"/>
                </a:solidFill>
              </a:rPr>
              <a:t>For series RLC circuit :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288925" y="3967163"/>
            <a:ext cx="8664575" cy="457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GB" b="0"/>
              <a:t> 	RLC circuit has </a:t>
            </a:r>
            <a:r>
              <a:rPr lang="en-GB">
                <a:solidFill>
                  <a:srgbClr val="FF9900"/>
                </a:solidFill>
              </a:rPr>
              <a:t>lagging</a:t>
            </a:r>
            <a:r>
              <a:rPr lang="en-US" b="0"/>
              <a:t> power factor </a:t>
            </a:r>
            <a:r>
              <a:rPr lang="en-US">
                <a:solidFill>
                  <a:srgbClr val="800000"/>
                </a:solidFill>
              </a:rPr>
              <a:t>if B</a:t>
            </a:r>
            <a:r>
              <a:rPr lang="en-US" baseline="-25000">
                <a:solidFill>
                  <a:srgbClr val="800000"/>
                </a:solidFill>
              </a:rPr>
              <a:t>L</a:t>
            </a:r>
            <a:r>
              <a:rPr lang="en-US">
                <a:solidFill>
                  <a:srgbClr val="800000"/>
                </a:solidFill>
              </a:rPr>
              <a:t> &gt; B</a:t>
            </a:r>
            <a:r>
              <a:rPr lang="en-US" baseline="-25000">
                <a:solidFill>
                  <a:srgbClr val="800000"/>
                </a:solidFill>
              </a:rPr>
              <a:t>C</a:t>
            </a:r>
            <a:r>
              <a:rPr lang="en-US">
                <a:solidFill>
                  <a:srgbClr val="800000"/>
                </a:solidFill>
              </a:rPr>
              <a:t> ( or</a:t>
            </a:r>
            <a:r>
              <a:rPr lang="en-US" b="0">
                <a:solidFill>
                  <a:srgbClr val="800000"/>
                </a:solidFill>
              </a:rPr>
              <a:t> </a:t>
            </a:r>
            <a:r>
              <a:rPr lang="en-US">
                <a:solidFill>
                  <a:srgbClr val="800000"/>
                </a:solidFill>
              </a:rPr>
              <a:t>X</a:t>
            </a:r>
            <a:r>
              <a:rPr lang="en-US" baseline="-25000">
                <a:solidFill>
                  <a:srgbClr val="800000"/>
                </a:solidFill>
              </a:rPr>
              <a:t>L</a:t>
            </a:r>
            <a:r>
              <a:rPr lang="en-US">
                <a:solidFill>
                  <a:srgbClr val="800000"/>
                </a:solidFill>
              </a:rPr>
              <a:t>&lt; X</a:t>
            </a:r>
            <a:r>
              <a:rPr lang="en-US" baseline="-25000">
                <a:solidFill>
                  <a:srgbClr val="800000"/>
                </a:solidFill>
              </a:rPr>
              <a:t>C</a:t>
            </a:r>
            <a:r>
              <a:rPr lang="en-US">
                <a:solidFill>
                  <a:srgbClr val="800000"/>
                </a:solidFill>
              </a:rPr>
              <a:t> )</a:t>
            </a:r>
            <a:endParaRPr lang="en-GB">
              <a:solidFill>
                <a:srgbClr val="800000"/>
              </a:solidFill>
            </a:endParaRPr>
          </a:p>
        </p:txBody>
      </p:sp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276225" y="4613275"/>
            <a:ext cx="8691563" cy="457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GB" b="0"/>
              <a:t> 	RLC circuit has </a:t>
            </a:r>
            <a:r>
              <a:rPr lang="en-GB">
                <a:solidFill>
                  <a:srgbClr val="339933"/>
                </a:solidFill>
              </a:rPr>
              <a:t>leading</a:t>
            </a:r>
            <a:r>
              <a:rPr lang="en-US" b="0"/>
              <a:t> power factor </a:t>
            </a:r>
            <a:r>
              <a:rPr lang="en-US">
                <a:solidFill>
                  <a:srgbClr val="800000"/>
                </a:solidFill>
              </a:rPr>
              <a:t>if B</a:t>
            </a:r>
            <a:r>
              <a:rPr lang="en-US" baseline="-25000">
                <a:solidFill>
                  <a:srgbClr val="800000"/>
                </a:solidFill>
              </a:rPr>
              <a:t>L</a:t>
            </a:r>
            <a:r>
              <a:rPr lang="en-US">
                <a:solidFill>
                  <a:srgbClr val="800000"/>
                </a:solidFill>
              </a:rPr>
              <a:t> </a:t>
            </a:r>
            <a:r>
              <a:rPr lang="en-US">
                <a:solidFill>
                  <a:srgbClr val="800000"/>
                </a:solidFill>
                <a:cs typeface="Times New Roman" pitchFamily="18" charset="0"/>
              </a:rPr>
              <a:t>&lt; B</a:t>
            </a:r>
            <a:r>
              <a:rPr lang="en-US" baseline="-25000">
                <a:solidFill>
                  <a:srgbClr val="800000"/>
                </a:solidFill>
                <a:cs typeface="Times New Roman" pitchFamily="18" charset="0"/>
              </a:rPr>
              <a:t>C</a:t>
            </a:r>
            <a:r>
              <a:rPr lang="en-US" b="0">
                <a:solidFill>
                  <a:srgbClr val="800000"/>
                </a:solidFill>
              </a:rPr>
              <a:t>  </a:t>
            </a:r>
            <a:r>
              <a:rPr lang="en-US">
                <a:solidFill>
                  <a:srgbClr val="800000"/>
                </a:solidFill>
              </a:rPr>
              <a:t>( or X</a:t>
            </a:r>
            <a:r>
              <a:rPr lang="en-US" baseline="-25000">
                <a:solidFill>
                  <a:srgbClr val="800000"/>
                </a:solidFill>
              </a:rPr>
              <a:t>L</a:t>
            </a:r>
            <a:r>
              <a:rPr lang="en-US">
                <a:solidFill>
                  <a:srgbClr val="800000"/>
                </a:solidFill>
              </a:rPr>
              <a:t> &gt; X</a:t>
            </a:r>
            <a:r>
              <a:rPr lang="en-US" baseline="-25000">
                <a:solidFill>
                  <a:srgbClr val="800000"/>
                </a:solidFill>
              </a:rPr>
              <a:t>C</a:t>
            </a:r>
            <a:r>
              <a:rPr lang="en-US">
                <a:solidFill>
                  <a:srgbClr val="800000"/>
                </a:solidFill>
              </a:rPr>
              <a:t>)</a:t>
            </a:r>
            <a:endParaRPr lang="en-GB">
              <a:solidFill>
                <a:srgbClr val="800000"/>
              </a:solidFill>
            </a:endParaRPr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304800" y="3149600"/>
            <a:ext cx="3549650" cy="457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>
                <a:solidFill>
                  <a:srgbClr val="800000"/>
                </a:solidFill>
              </a:rPr>
              <a:t>For parallel RLC circuit :</a:t>
            </a:r>
          </a:p>
        </p:txBody>
      </p:sp>
      <p:sp>
        <p:nvSpPr>
          <p:cNvPr id="20488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2C8501D-A2BB-426D-B8DA-350E101039F0}" type="slidenum">
              <a:rPr lang="en-GB" sz="1400" b="0"/>
              <a:pPr/>
              <a:t>21</a:t>
            </a:fld>
            <a:endParaRPr lang="en-GB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1" grpId="0" animBg="1"/>
      <p:bldP spid="154632" grpId="0" animBg="1"/>
      <p:bldP spid="1546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6"/>
          <p:cNvSpPr txBox="1">
            <a:spLocks noChangeArrowheads="1"/>
          </p:cNvSpPr>
          <p:nvPr/>
        </p:nvSpPr>
        <p:spPr bwMode="auto">
          <a:xfrm>
            <a:off x="349250" y="257175"/>
            <a:ext cx="2578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2800">
                <a:solidFill>
                  <a:schemeClr val="accent2"/>
                </a:solidFill>
              </a:rPr>
              <a:t>Example 17-3</a:t>
            </a:r>
          </a:p>
        </p:txBody>
      </p:sp>
      <p:sp>
        <p:nvSpPr>
          <p:cNvPr id="21507" name="Text Box 7"/>
          <p:cNvSpPr txBox="1">
            <a:spLocks noChangeArrowheads="1"/>
          </p:cNvSpPr>
          <p:nvPr/>
        </p:nvSpPr>
        <p:spPr bwMode="auto">
          <a:xfrm>
            <a:off x="374650" y="822325"/>
            <a:ext cx="82169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2800" b="0" dirty="0">
                <a:solidFill>
                  <a:schemeClr val="accent2"/>
                </a:solidFill>
              </a:rPr>
              <a:t>A 75 </a:t>
            </a:r>
            <a:r>
              <a:rPr lang="en-GB" sz="2800" b="0" dirty="0">
                <a:solidFill>
                  <a:schemeClr val="accent2"/>
                </a:solidFill>
                <a:sym typeface="Symbol" pitchFamily="18" charset="2"/>
              </a:rPr>
              <a:t> resistor, an inductor with 25  reactance and a capacitor with 60  reactance are connected in series to a 10 V ac source. Determine the power factor, the true power, the reactive power and the apparent power of the circuit. </a:t>
            </a:r>
          </a:p>
        </p:txBody>
      </p:sp>
      <p:graphicFrame>
        <p:nvGraphicFramePr>
          <p:cNvPr id="122889" name="Object 9"/>
          <p:cNvGraphicFramePr>
            <a:graphicFrameLocks noChangeAspect="1"/>
          </p:cNvGraphicFramePr>
          <p:nvPr/>
        </p:nvGraphicFramePr>
        <p:xfrm>
          <a:off x="627063" y="3867150"/>
          <a:ext cx="2887662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Equation" r:id="rId3" imgW="1193800" imgH="889000" progId="Equation.3">
                  <p:embed/>
                </p:oleObj>
              </mc:Choice>
              <mc:Fallback>
                <p:oleObj name="Equation" r:id="rId3" imgW="1193800" imgH="889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3867150"/>
                        <a:ext cx="2887662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544513" y="3294063"/>
            <a:ext cx="2781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2800"/>
              <a:t>Solution</a:t>
            </a:r>
          </a:p>
        </p:txBody>
      </p:sp>
      <p:sp>
        <p:nvSpPr>
          <p:cNvPr id="2151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1B8963-A783-4C00-B030-C95D7408CDC9}" type="slidenum">
              <a:rPr lang="en-GB" sz="1400" b="0"/>
              <a:pPr/>
              <a:t>22</a:t>
            </a:fld>
            <a:endParaRPr lang="en-GB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522288" y="2819400"/>
            <a:ext cx="8456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b="0"/>
              <a:t>P = I</a:t>
            </a:r>
            <a:r>
              <a:rPr lang="en-GB" b="0" baseline="30000"/>
              <a:t>2</a:t>
            </a:r>
            <a:r>
              <a:rPr lang="en-GB" b="0"/>
              <a:t>R = (121 x 10</a:t>
            </a:r>
            <a:r>
              <a:rPr lang="en-GB" b="0" baseline="30000"/>
              <a:t>-3</a:t>
            </a:r>
            <a:r>
              <a:rPr lang="en-GB" b="0"/>
              <a:t>)</a:t>
            </a:r>
            <a:r>
              <a:rPr lang="en-GB" b="0" baseline="30000"/>
              <a:t>2</a:t>
            </a:r>
            <a:r>
              <a:rPr lang="en-GB" b="0"/>
              <a:t> x 75 = </a:t>
            </a:r>
            <a:r>
              <a:rPr lang="en-GB" u="sng"/>
              <a:t>1.1 W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522288" y="4254500"/>
            <a:ext cx="8456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b="0"/>
              <a:t>Q = I</a:t>
            </a:r>
            <a:r>
              <a:rPr lang="en-GB" b="0" baseline="30000"/>
              <a:t>2</a:t>
            </a:r>
            <a:r>
              <a:rPr lang="en-GB" b="0"/>
              <a:t>(X</a:t>
            </a:r>
            <a:r>
              <a:rPr lang="en-GB" b="0" baseline="-25000"/>
              <a:t>tot</a:t>
            </a:r>
            <a:r>
              <a:rPr lang="en-GB" b="0"/>
              <a:t>)=(121x 10</a:t>
            </a:r>
            <a:r>
              <a:rPr lang="en-GB" b="0" baseline="30000"/>
              <a:t>-3</a:t>
            </a:r>
            <a:r>
              <a:rPr lang="en-GB" b="0"/>
              <a:t>)</a:t>
            </a:r>
            <a:r>
              <a:rPr lang="en-GB" b="0" baseline="30000"/>
              <a:t>2 </a:t>
            </a:r>
            <a:r>
              <a:rPr lang="en-GB" b="0"/>
              <a:t>x 35 = </a:t>
            </a:r>
            <a:r>
              <a:rPr lang="en-GB" u="sng"/>
              <a:t>0.51 VAR</a:t>
            </a: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687388" y="5675313"/>
            <a:ext cx="8456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b="0"/>
              <a:t>S = I</a:t>
            </a:r>
            <a:r>
              <a:rPr lang="en-GB" b="0" baseline="30000"/>
              <a:t>2</a:t>
            </a:r>
            <a:r>
              <a:rPr lang="en-GB" b="0"/>
              <a:t>Z = (121 x 10</a:t>
            </a:r>
            <a:r>
              <a:rPr lang="en-GB" b="0" baseline="30000"/>
              <a:t>-3</a:t>
            </a:r>
            <a:r>
              <a:rPr lang="en-GB" b="0"/>
              <a:t>)</a:t>
            </a:r>
            <a:r>
              <a:rPr lang="en-GB" b="0" baseline="30000"/>
              <a:t>2</a:t>
            </a:r>
            <a:r>
              <a:rPr lang="en-GB" b="0"/>
              <a:t> x 82.8 = </a:t>
            </a:r>
            <a:r>
              <a:rPr lang="en-GB" u="sng"/>
              <a:t>1.21 VA</a:t>
            </a:r>
          </a:p>
        </p:txBody>
      </p:sp>
      <p:graphicFrame>
        <p:nvGraphicFramePr>
          <p:cNvPr id="125963" name="Object 11"/>
          <p:cNvGraphicFramePr>
            <a:graphicFrameLocks noChangeAspect="1"/>
          </p:cNvGraphicFramePr>
          <p:nvPr/>
        </p:nvGraphicFramePr>
        <p:xfrm>
          <a:off x="622300" y="1258888"/>
          <a:ext cx="3963988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Equation" r:id="rId3" imgW="1587500" imgH="431800" progId="Equation.3">
                  <p:embed/>
                </p:oleObj>
              </mc:Choice>
              <mc:Fallback>
                <p:oleObj name="Equation" r:id="rId3" imgW="15875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1258888"/>
                        <a:ext cx="3963988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13"/>
          <p:cNvSpPr txBox="1">
            <a:spLocks noChangeArrowheads="1"/>
          </p:cNvSpPr>
          <p:nvPr/>
        </p:nvSpPr>
        <p:spPr bwMode="auto">
          <a:xfrm>
            <a:off x="477838" y="420688"/>
            <a:ext cx="7556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2800" b="0"/>
              <a:t>Power factor, cos </a:t>
            </a:r>
            <a:r>
              <a:rPr lang="en-GB" sz="2800" b="0">
                <a:sym typeface="Symbol" pitchFamily="18" charset="2"/>
              </a:rPr>
              <a:t> = cos 25</a:t>
            </a:r>
            <a:r>
              <a:rPr lang="en-GB" sz="2800" b="0" baseline="30000">
                <a:sym typeface="Symbol" pitchFamily="18" charset="2"/>
              </a:rPr>
              <a:t>o</a:t>
            </a:r>
            <a:r>
              <a:rPr lang="en-GB" sz="2800" b="0">
                <a:sym typeface="Symbol" pitchFamily="18" charset="2"/>
              </a:rPr>
              <a:t> =</a:t>
            </a:r>
            <a:r>
              <a:rPr lang="en-GB" sz="2800">
                <a:sym typeface="Symbol" pitchFamily="18" charset="2"/>
              </a:rPr>
              <a:t> </a:t>
            </a:r>
            <a:r>
              <a:rPr lang="en-GB" sz="2800" u="sng">
                <a:sym typeface="Symbol" pitchFamily="18" charset="2"/>
              </a:rPr>
              <a:t>0.906 leading</a:t>
            </a:r>
          </a:p>
        </p:txBody>
      </p:sp>
      <p:sp>
        <p:nvSpPr>
          <p:cNvPr id="2253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C5BA275-CA78-454F-BF6C-9412855478C1}" type="slidenum">
              <a:rPr lang="en-GB" sz="1400" b="0"/>
              <a:pPr/>
              <a:t>23</a:t>
            </a:fld>
            <a:endParaRPr lang="en-GB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7" grpId="0"/>
      <p:bldP spid="125958" grpId="0"/>
      <p:bldP spid="1259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17538" y="1719263"/>
          <a:ext cx="41290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4" name="Equation" r:id="rId3" imgW="1663700" imgH="431800" progId="Equation.3">
                  <p:embed/>
                </p:oleObj>
              </mc:Choice>
              <mc:Fallback>
                <p:oleObj name="Equation" r:id="rId3" imgW="16637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1719263"/>
                        <a:ext cx="412908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76250" y="1042988"/>
            <a:ext cx="612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b="0"/>
              <a:t>Power factor = cos </a:t>
            </a:r>
            <a:r>
              <a:rPr lang="en-GB" b="0">
                <a:sym typeface="Symbol" pitchFamily="18" charset="2"/>
              </a:rPr>
              <a:t> = cos 25</a:t>
            </a:r>
            <a:r>
              <a:rPr lang="en-GB" b="0" baseline="30000">
                <a:sym typeface="Symbol" pitchFamily="18" charset="2"/>
              </a:rPr>
              <a:t>o</a:t>
            </a:r>
            <a:r>
              <a:rPr lang="en-GB" b="0">
                <a:sym typeface="Symbol" pitchFamily="18" charset="2"/>
              </a:rPr>
              <a:t> = </a:t>
            </a:r>
            <a:r>
              <a:rPr lang="en-GB" u="sng">
                <a:sym typeface="Symbol" pitchFamily="18" charset="2"/>
              </a:rPr>
              <a:t>0.906 leading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76250" y="323850"/>
            <a:ext cx="3646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2800">
                <a:solidFill>
                  <a:schemeClr val="accent2"/>
                </a:solidFill>
              </a:rPr>
              <a:t>Alternative solution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476250" y="2933700"/>
            <a:ext cx="7740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b="0"/>
              <a:t>P = V</a:t>
            </a:r>
            <a:r>
              <a:rPr lang="en-GB" b="0" baseline="-25000"/>
              <a:t>S</a:t>
            </a:r>
            <a:r>
              <a:rPr lang="en-GB" b="0"/>
              <a:t>Icos</a:t>
            </a:r>
            <a:r>
              <a:rPr lang="en-GB" b="0">
                <a:sym typeface="Symbol" pitchFamily="18" charset="2"/>
              </a:rPr>
              <a:t></a:t>
            </a:r>
            <a:r>
              <a:rPr lang="en-GB" b="0"/>
              <a:t> = 10 x (121 x 10</a:t>
            </a:r>
            <a:r>
              <a:rPr lang="en-GB" b="0" baseline="30000"/>
              <a:t>-3</a:t>
            </a:r>
            <a:r>
              <a:rPr lang="en-GB" b="0"/>
              <a:t>) x 0.906 = </a:t>
            </a:r>
            <a:r>
              <a:rPr lang="en-GB" u="sng"/>
              <a:t>1.1 W</a:t>
            </a:r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477838" y="3833813"/>
            <a:ext cx="7199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b="0"/>
              <a:t>Q = V</a:t>
            </a:r>
            <a:r>
              <a:rPr lang="en-GB" b="0" baseline="-25000"/>
              <a:t>S</a:t>
            </a:r>
            <a:r>
              <a:rPr lang="en-GB" b="0"/>
              <a:t>Isin </a:t>
            </a:r>
            <a:r>
              <a:rPr lang="en-GB" b="0">
                <a:sym typeface="Symbol" pitchFamily="18" charset="2"/>
              </a:rPr>
              <a:t></a:t>
            </a:r>
            <a:r>
              <a:rPr lang="en-GB" b="0"/>
              <a:t> = 10 x (121 x 10</a:t>
            </a:r>
            <a:r>
              <a:rPr lang="en-GB" b="0" baseline="30000"/>
              <a:t>-3</a:t>
            </a:r>
            <a:r>
              <a:rPr lang="en-GB" b="0"/>
              <a:t>) x sin 25</a:t>
            </a:r>
            <a:r>
              <a:rPr lang="en-GB" b="0" baseline="30000"/>
              <a:t>o </a:t>
            </a:r>
            <a:r>
              <a:rPr lang="en-GB" b="0"/>
              <a:t>= </a:t>
            </a:r>
            <a:r>
              <a:rPr lang="en-GB" u="sng"/>
              <a:t>0.52 VAR</a:t>
            </a: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522288" y="4778375"/>
            <a:ext cx="5489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b="0"/>
              <a:t>S = V</a:t>
            </a:r>
            <a:r>
              <a:rPr lang="en-GB" b="0" baseline="-25000"/>
              <a:t>S</a:t>
            </a:r>
            <a:r>
              <a:rPr lang="en-GB" b="0"/>
              <a:t>I = 10 x (121 x 10</a:t>
            </a:r>
            <a:r>
              <a:rPr lang="en-GB" b="0" baseline="30000"/>
              <a:t>-3</a:t>
            </a:r>
            <a:r>
              <a:rPr lang="en-GB" b="0"/>
              <a:t>) = </a:t>
            </a:r>
            <a:r>
              <a:rPr lang="en-GB" u="sng"/>
              <a:t>1.21 VA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50863" y="5602288"/>
            <a:ext cx="7823200" cy="566737"/>
            <a:chOff x="148" y="3984"/>
            <a:chExt cx="10252" cy="1089"/>
          </a:xfrm>
        </p:grpSpPr>
        <p:sp>
          <p:nvSpPr>
            <p:cNvPr id="23562" name="Text Box 8"/>
            <p:cNvSpPr txBox="1">
              <a:spLocks noChangeArrowheads="1"/>
            </p:cNvSpPr>
            <p:nvPr/>
          </p:nvSpPr>
          <p:spPr bwMode="auto">
            <a:xfrm>
              <a:off x="148" y="4012"/>
              <a:ext cx="799" cy="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u="sng"/>
                <a:t>Or</a:t>
              </a:r>
            </a:p>
          </p:txBody>
        </p:sp>
        <p:graphicFrame>
          <p:nvGraphicFramePr>
            <p:cNvPr id="23563" name="Object 10"/>
            <p:cNvGraphicFramePr>
              <a:graphicFrameLocks noChangeAspect="1"/>
            </p:cNvGraphicFramePr>
            <p:nvPr/>
          </p:nvGraphicFramePr>
          <p:xfrm>
            <a:off x="1235" y="3984"/>
            <a:ext cx="9165" cy="10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5" name="Equation" r:id="rId5" imgW="5130800" imgH="558800" progId="Equation.3">
                    <p:embed/>
                  </p:oleObj>
                </mc:Choice>
                <mc:Fallback>
                  <p:oleObj name="Equation" r:id="rId5" imgW="5130800" imgH="558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5" y="3984"/>
                          <a:ext cx="9165" cy="1089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1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BEFF6E4-E92C-484F-A014-AB50386E2246}" type="slidenum">
              <a:rPr lang="en-GB" sz="1400" b="0"/>
              <a:pPr/>
              <a:t>24</a:t>
            </a:fld>
            <a:endParaRPr lang="en-GB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/>
      <p:bldP spid="126982" grpId="0"/>
      <p:bldP spid="12698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E9EA6-84AB-42B5-AF9D-888942C6DDD1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Summary</a:t>
            </a:r>
            <a:endParaRPr lang="en-GB" dirty="0" smtClean="0"/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457200" y="1241425"/>
            <a:ext cx="459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u="sng" dirty="0" smtClean="0"/>
              <a:t>In </a:t>
            </a:r>
            <a:r>
              <a:rPr lang="en-US" u="sng" dirty="0"/>
              <a:t>a  parallel RLC circuit: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457200" y="3716338"/>
            <a:ext cx="831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>
                <a:schemeClr val="tx1"/>
              </a:buClr>
              <a:buSzPts val="3200"/>
              <a:buFont typeface="Times New Roman" pitchFamily="18" charset="0"/>
              <a:buChar char="•"/>
            </a:pPr>
            <a:r>
              <a:rPr lang="en-US" b="0" dirty="0"/>
              <a:t> Total current, i(t), leads the source voltage, e(t), by </a:t>
            </a:r>
            <a:r>
              <a:rPr lang="en-US" b="0" dirty="0">
                <a:sym typeface="Symbol" pitchFamily="18" charset="2"/>
              </a:rPr>
              <a:t></a:t>
            </a:r>
            <a:r>
              <a:rPr lang="en-US" b="0" dirty="0"/>
              <a:t> </a:t>
            </a:r>
            <a:r>
              <a:rPr lang="en-US" b="0" i="1" dirty="0"/>
              <a:t>if </a:t>
            </a:r>
            <a:r>
              <a:rPr lang="en-US" i="1" dirty="0">
                <a:solidFill>
                  <a:srgbClr val="A50021"/>
                </a:solidFill>
              </a:rPr>
              <a:t>B</a:t>
            </a:r>
            <a:r>
              <a:rPr lang="en-US" i="1" baseline="-25000" dirty="0">
                <a:solidFill>
                  <a:srgbClr val="A50021"/>
                </a:solidFill>
              </a:rPr>
              <a:t>C </a:t>
            </a:r>
            <a:r>
              <a:rPr lang="en-US" i="1" dirty="0">
                <a:solidFill>
                  <a:srgbClr val="A50021"/>
                </a:solidFill>
              </a:rPr>
              <a:t>&gt; B</a:t>
            </a:r>
            <a:r>
              <a:rPr lang="en-US" i="1" baseline="-25000" dirty="0">
                <a:solidFill>
                  <a:srgbClr val="A50021"/>
                </a:solidFill>
              </a:rPr>
              <a:t>L</a:t>
            </a:r>
            <a:r>
              <a:rPr lang="en-US" b="0" dirty="0"/>
              <a:t>.</a:t>
            </a:r>
            <a:endParaRPr lang="en-GB" b="0" dirty="0"/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473075" y="4375694"/>
            <a:ext cx="831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>
                <a:schemeClr val="tx1"/>
              </a:buClr>
              <a:buSzPts val="3200"/>
              <a:buFont typeface="Times New Roman" pitchFamily="18" charset="0"/>
              <a:buChar char="•"/>
            </a:pPr>
            <a:r>
              <a:rPr lang="en-US" b="0" dirty="0"/>
              <a:t> Total current, i(t), lags the source voltage, e(t), by </a:t>
            </a:r>
            <a:r>
              <a:rPr lang="en-US" b="0" dirty="0">
                <a:sym typeface="Symbol" pitchFamily="18" charset="2"/>
              </a:rPr>
              <a:t></a:t>
            </a:r>
            <a:r>
              <a:rPr lang="en-US" b="0" dirty="0"/>
              <a:t> </a:t>
            </a:r>
            <a:r>
              <a:rPr lang="en-US" b="0" i="1" dirty="0"/>
              <a:t>if </a:t>
            </a:r>
            <a:r>
              <a:rPr lang="en-US" i="1" dirty="0">
                <a:solidFill>
                  <a:srgbClr val="A50021"/>
                </a:solidFill>
              </a:rPr>
              <a:t>B</a:t>
            </a:r>
            <a:r>
              <a:rPr lang="en-US" i="1" baseline="-25000" dirty="0">
                <a:solidFill>
                  <a:srgbClr val="A50021"/>
                </a:solidFill>
              </a:rPr>
              <a:t>C</a:t>
            </a:r>
            <a:r>
              <a:rPr lang="en-US" i="1" dirty="0">
                <a:solidFill>
                  <a:srgbClr val="A50021"/>
                </a:solidFill>
              </a:rPr>
              <a:t> </a:t>
            </a:r>
            <a:r>
              <a:rPr lang="en-US" i="1" dirty="0">
                <a:solidFill>
                  <a:srgbClr val="A50021"/>
                </a:solidFill>
                <a:cs typeface="Times New Roman" pitchFamily="18" charset="0"/>
              </a:rPr>
              <a:t>&lt;</a:t>
            </a:r>
            <a:r>
              <a:rPr lang="en-US" i="1" dirty="0">
                <a:solidFill>
                  <a:srgbClr val="A50021"/>
                </a:solidFill>
              </a:rPr>
              <a:t> B</a:t>
            </a:r>
            <a:r>
              <a:rPr lang="en-US" i="1" baseline="-25000" dirty="0">
                <a:solidFill>
                  <a:srgbClr val="A50021"/>
                </a:solidFill>
              </a:rPr>
              <a:t>L</a:t>
            </a:r>
            <a:r>
              <a:rPr lang="en-US" b="0" dirty="0"/>
              <a:t>.</a:t>
            </a:r>
            <a:endParaRPr lang="en-GB" b="0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473075" y="4974092"/>
            <a:ext cx="831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>
                <a:schemeClr val="tx1"/>
              </a:buClr>
              <a:buSzPts val="3200"/>
              <a:buFont typeface="Times New Roman" pitchFamily="18" charset="0"/>
              <a:buChar char="•"/>
            </a:pPr>
            <a:r>
              <a:rPr lang="en-US" b="0" dirty="0"/>
              <a:t> </a:t>
            </a:r>
            <a:r>
              <a:rPr lang="en-US" b="0" dirty="0">
                <a:sym typeface="Symbol" pitchFamily="18" charset="2"/>
              </a:rPr>
              <a:t></a:t>
            </a:r>
            <a:r>
              <a:rPr lang="en-US" b="0" dirty="0"/>
              <a:t> is directly proportional to the </a:t>
            </a:r>
            <a:r>
              <a:rPr lang="en-US" i="1" dirty="0"/>
              <a:t>net</a:t>
            </a:r>
            <a:r>
              <a:rPr lang="en-US" b="0" dirty="0"/>
              <a:t> </a:t>
            </a:r>
            <a:r>
              <a:rPr lang="en-US" i="1" dirty="0" err="1"/>
              <a:t>susceptance</a:t>
            </a:r>
            <a:r>
              <a:rPr lang="en-US" b="0" dirty="0"/>
              <a:t> of the circuit.</a:t>
            </a:r>
            <a:endParaRPr lang="en-GB" b="0" dirty="0"/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473075" y="2155825"/>
            <a:ext cx="7747000" cy="1187450"/>
            <a:chOff x="298" y="1358"/>
            <a:chExt cx="4880" cy="748"/>
          </a:xfrm>
        </p:grpSpPr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298" y="1358"/>
              <a:ext cx="4880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Char char="•"/>
              </a:pPr>
              <a:r>
                <a:rPr lang="en-GB" b="0"/>
                <a:t> Admittance </a:t>
              </a:r>
              <a:r>
                <a:rPr lang="en-GB" b="0">
                  <a:sym typeface="Symbol" pitchFamily="18" charset="2"/>
                </a:rPr>
                <a:t></a:t>
              </a:r>
              <a:r>
                <a:rPr lang="en-GB" b="0"/>
                <a:t> and phasor </a:t>
              </a:r>
              <a:r>
                <a:rPr lang="en-GB" b="0">
                  <a:sym typeface="Symbol" pitchFamily="18" charset="2"/>
                </a:rPr>
                <a:t></a:t>
              </a:r>
              <a:r>
                <a:rPr lang="en-GB" b="0"/>
                <a:t> are similar.</a:t>
              </a:r>
            </a:p>
            <a:p>
              <a:pPr>
                <a:spcBef>
                  <a:spcPct val="0"/>
                </a:spcBef>
              </a:pPr>
              <a:endParaRPr lang="en-GB" b="0">
                <a:sym typeface="Symbol" pitchFamily="18" charset="2"/>
              </a:endParaRPr>
            </a:p>
            <a:p>
              <a:pPr>
                <a:spcBef>
                  <a:spcPct val="0"/>
                </a:spcBef>
              </a:pPr>
              <a:r>
                <a:rPr lang="en-GB" b="0">
                  <a:sym typeface="Symbol" pitchFamily="18" charset="2"/>
                </a:rPr>
                <a:t>                         </a:t>
              </a:r>
              <a:r>
                <a:rPr lang="en-GB" b="0"/>
                <a:t>I = </a:t>
              </a:r>
              <a:r>
                <a:rPr lang="en-GB" b="0">
                  <a:sym typeface="Symbol" pitchFamily="18" charset="2"/>
                </a:rPr>
                <a:t> </a:t>
              </a:r>
              <a:r>
                <a:rPr lang="en-GB" b="0"/>
                <a:t>Y = </a:t>
              </a:r>
              <a:r>
                <a:rPr lang="en-GB" b="0">
                  <a:sym typeface="Symbol" pitchFamily="18" charset="2"/>
                </a:rPr>
                <a:t></a:t>
              </a:r>
              <a:endParaRPr lang="en-GB" b="0"/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688" y="1864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>
              <a:off x="2169" y="1864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495300" y="1698625"/>
            <a:ext cx="6096000" cy="457200"/>
            <a:chOff x="312" y="830"/>
            <a:chExt cx="3840" cy="288"/>
          </a:xfrm>
        </p:grpSpPr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312" y="830"/>
              <a:ext cx="38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Char char="•"/>
              </a:pPr>
              <a:r>
                <a:rPr lang="en-GB" b="0" dirty="0"/>
                <a:t> E is the reference </a:t>
              </a:r>
              <a:r>
                <a:rPr lang="en-GB" b="0" dirty="0" err="1"/>
                <a:t>phasor</a:t>
              </a:r>
              <a:endParaRPr lang="en-GB" b="0" dirty="0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488" y="876"/>
              <a:ext cx="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7349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E9EA6-84AB-42B5-AF9D-888942C6DDD1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Summary</a:t>
            </a:r>
            <a:endParaRPr lang="en-GB" dirty="0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35000" y="1418781"/>
            <a:ext cx="4229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2800" u="sng" dirty="0" smtClean="0"/>
              <a:t>Power </a:t>
            </a:r>
            <a:r>
              <a:rPr lang="en-GB" sz="2800" u="sng" dirty="0"/>
              <a:t>in RLC Circuit: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35000" y="2203703"/>
            <a:ext cx="79502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GB" sz="2800" b="0" dirty="0" smtClean="0"/>
              <a:t>Power </a:t>
            </a:r>
            <a:r>
              <a:rPr lang="en-GB" sz="2800" b="0" dirty="0"/>
              <a:t>analysis of inductive RLC circuits is similar to </a:t>
            </a:r>
            <a:r>
              <a:rPr lang="en-GB" sz="2800" b="0" dirty="0" smtClean="0"/>
              <a:t>that </a:t>
            </a:r>
            <a:r>
              <a:rPr lang="en-GB" sz="2800" b="0" dirty="0"/>
              <a:t>of RL or RC circuits depending on whether the </a:t>
            </a:r>
            <a:r>
              <a:rPr lang="en-GB" sz="2800" b="0" dirty="0" smtClean="0"/>
              <a:t>circuit </a:t>
            </a:r>
            <a:r>
              <a:rPr lang="en-GB" sz="2800" b="0" dirty="0"/>
              <a:t>is inductive or capacitive</a:t>
            </a:r>
            <a:r>
              <a:rPr lang="en-GB" sz="2800" b="0" dirty="0" smtClean="0"/>
              <a:t>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GB" sz="2800" b="0" dirty="0"/>
              <a:t>Most of the domestic and industrial loads are </a:t>
            </a:r>
            <a:r>
              <a:rPr lang="en-GB" sz="2800" b="0" dirty="0" smtClean="0"/>
              <a:t>inductive in </a:t>
            </a:r>
            <a:r>
              <a:rPr lang="en-GB" sz="2800" b="0" dirty="0"/>
              <a:t>nature and hence has lagging power factor. </a:t>
            </a:r>
          </a:p>
        </p:txBody>
      </p:sp>
    </p:spTree>
    <p:extLst>
      <p:ext uri="{BB962C8B-B14F-4D97-AF65-F5344CB8AC3E}">
        <p14:creationId xmlns:p14="http://schemas.microsoft.com/office/powerpoint/2010/main" val="5589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8DB265-BDBC-4A9B-850A-B6300054389F}" type="slidenum">
              <a:rPr lang="en-GB" sz="1400" b="0"/>
              <a:pPr/>
              <a:t>27</a:t>
            </a:fld>
            <a:endParaRPr lang="en-GB" sz="1400" b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78799" y="3074680"/>
            <a:ext cx="7772400" cy="1080120"/>
          </a:xfrm>
          <a:prstGeom prst="rect">
            <a:avLst/>
          </a:prstGeom>
          <a:solidFill>
            <a:srgbClr val="CEB966"/>
          </a:solidFill>
          <a:effectLst>
            <a:glow rad="228600">
              <a:srgbClr val="FFFF00">
                <a:alpha val="40000"/>
              </a:srgbClr>
            </a:glow>
          </a:effectLst>
        </p:spPr>
        <p:txBody>
          <a:bodyPr anchor="ctr"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GB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End of Chapter 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85"/>
          <p:cNvSpPr>
            <a:spLocks noChangeArrowheads="1"/>
          </p:cNvSpPr>
          <p:nvPr/>
        </p:nvSpPr>
        <p:spPr bwMode="auto">
          <a:xfrm>
            <a:off x="463550" y="1122363"/>
            <a:ext cx="7218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tabLst>
                <a:tab pos="457200" algn="l"/>
              </a:tabLst>
            </a:pPr>
            <a:r>
              <a:rPr lang="en-GB"/>
              <a:t>Admittance and Impedance of Parallel RLC Circuits </a:t>
            </a:r>
            <a:r>
              <a:rPr lang="en-GB" b="0"/>
              <a:t>:</a:t>
            </a:r>
          </a:p>
        </p:txBody>
      </p:sp>
      <p:sp>
        <p:nvSpPr>
          <p:cNvPr id="3076" name="Rectangle 86"/>
          <p:cNvSpPr>
            <a:spLocks noChangeArrowheads="1"/>
          </p:cNvSpPr>
          <p:nvPr/>
        </p:nvSpPr>
        <p:spPr bwMode="auto">
          <a:xfrm>
            <a:off x="449263" y="1633538"/>
            <a:ext cx="8067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GB" b="0"/>
              <a:t>When dealing with </a:t>
            </a:r>
            <a:r>
              <a:rPr lang="en-GB">
                <a:solidFill>
                  <a:srgbClr val="9900CC"/>
                </a:solidFill>
              </a:rPr>
              <a:t>parallel</a:t>
            </a:r>
            <a:r>
              <a:rPr lang="en-GB" b="0"/>
              <a:t> RLC circuits, it is more convenient to represent the </a:t>
            </a:r>
            <a:r>
              <a:rPr lang="en-GB" b="0">
                <a:solidFill>
                  <a:schemeClr val="accent2"/>
                </a:solidFill>
              </a:rPr>
              <a:t>resistor, inductor and capacitance</a:t>
            </a:r>
            <a:r>
              <a:rPr lang="en-GB" b="0"/>
              <a:t> by their </a:t>
            </a:r>
            <a:r>
              <a:rPr lang="en-GB">
                <a:solidFill>
                  <a:srgbClr val="FF3300"/>
                </a:solidFill>
              </a:rPr>
              <a:t>admittances.</a:t>
            </a:r>
          </a:p>
        </p:txBody>
      </p:sp>
      <p:sp>
        <p:nvSpPr>
          <p:cNvPr id="3077" name="Slide Number Placeholder 5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3AC8DC-F30B-4E2C-AF3C-F8D79BCAF40F}" type="slidenum">
              <a:rPr lang="en-GB" sz="1400" b="0"/>
              <a:pPr/>
              <a:t>3</a:t>
            </a:fld>
            <a:endParaRPr lang="en-GB" sz="1400" b="0"/>
          </a:p>
        </p:txBody>
      </p:sp>
      <p:grpSp>
        <p:nvGrpSpPr>
          <p:cNvPr id="3078" name="Group 53"/>
          <p:cNvGrpSpPr>
            <a:grpSpLocks/>
          </p:cNvGrpSpPr>
          <p:nvPr/>
        </p:nvGrpSpPr>
        <p:grpSpPr bwMode="auto">
          <a:xfrm>
            <a:off x="938213" y="3241675"/>
            <a:ext cx="7037387" cy="2808288"/>
            <a:chOff x="938213" y="3241675"/>
            <a:chExt cx="7037387" cy="2808288"/>
          </a:xfrm>
        </p:grpSpPr>
        <p:grpSp>
          <p:nvGrpSpPr>
            <p:cNvPr id="3079" name="Group 81"/>
            <p:cNvGrpSpPr>
              <a:grpSpLocks/>
            </p:cNvGrpSpPr>
            <p:nvPr/>
          </p:nvGrpSpPr>
          <p:grpSpPr bwMode="auto">
            <a:xfrm>
              <a:off x="938213" y="3241675"/>
              <a:ext cx="7037387" cy="2808288"/>
              <a:chOff x="535" y="928"/>
              <a:chExt cx="4452" cy="1800"/>
            </a:xfrm>
          </p:grpSpPr>
          <p:grpSp>
            <p:nvGrpSpPr>
              <p:cNvPr id="3081" name="Group 79"/>
              <p:cNvGrpSpPr>
                <a:grpSpLocks/>
              </p:cNvGrpSpPr>
              <p:nvPr/>
            </p:nvGrpSpPr>
            <p:grpSpPr bwMode="auto">
              <a:xfrm>
                <a:off x="535" y="928"/>
                <a:ext cx="4452" cy="1800"/>
                <a:chOff x="527" y="928"/>
                <a:chExt cx="4452" cy="1800"/>
              </a:xfrm>
            </p:grpSpPr>
            <p:grpSp>
              <p:nvGrpSpPr>
                <p:cNvPr id="3083" name="Group 78"/>
                <p:cNvGrpSpPr>
                  <a:grpSpLocks/>
                </p:cNvGrpSpPr>
                <p:nvPr/>
              </p:nvGrpSpPr>
              <p:grpSpPr bwMode="auto">
                <a:xfrm>
                  <a:off x="527" y="928"/>
                  <a:ext cx="4452" cy="1800"/>
                  <a:chOff x="527" y="928"/>
                  <a:chExt cx="4452" cy="1800"/>
                </a:xfrm>
              </p:grpSpPr>
              <p:sp>
                <p:nvSpPr>
                  <p:cNvPr id="3089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634" y="928"/>
                    <a:ext cx="0" cy="50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grpSp>
                <p:nvGrpSpPr>
                  <p:cNvPr id="3090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527" y="928"/>
                    <a:ext cx="4452" cy="1800"/>
                    <a:chOff x="527" y="928"/>
                    <a:chExt cx="4452" cy="1800"/>
                  </a:xfrm>
                </p:grpSpPr>
                <p:sp>
                  <p:nvSpPr>
                    <p:cNvPr id="3091" name="Line 5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25" y="1320"/>
                      <a:ext cx="0" cy="262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grpSp>
                  <p:nvGrpSpPr>
                    <p:cNvPr id="3092" name="Group 7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7" y="928"/>
                      <a:ext cx="4452" cy="1800"/>
                      <a:chOff x="527" y="928"/>
                      <a:chExt cx="4452" cy="1800"/>
                    </a:xfrm>
                  </p:grpSpPr>
                  <p:sp>
                    <p:nvSpPr>
                      <p:cNvPr id="3093" name="Oval 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30" y="1637"/>
                        <a:ext cx="486" cy="421"/>
                      </a:xfrm>
                      <a:prstGeom prst="ellips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94" name="Freeform 7"/>
                      <p:cNvSpPr>
                        <a:spLocks/>
                      </p:cNvSpPr>
                      <p:nvPr/>
                    </p:nvSpPr>
                    <p:spPr bwMode="auto">
                      <a:xfrm rot="342635">
                        <a:off x="1078" y="1721"/>
                        <a:ext cx="204" cy="260"/>
                      </a:xfrm>
                      <a:custGeom>
                        <a:avLst/>
                        <a:gdLst>
                          <a:gd name="T0" fmla="*/ 0 w 200"/>
                          <a:gd name="T1" fmla="*/ 1318 h 188"/>
                          <a:gd name="T2" fmla="*/ 70 w 200"/>
                          <a:gd name="T3" fmla="*/ 29 h 188"/>
                          <a:gd name="T4" fmla="*/ 189 w 200"/>
                          <a:gd name="T5" fmla="*/ 1148 h 188"/>
                          <a:gd name="T6" fmla="*/ 224 w 200"/>
                          <a:gd name="T7" fmla="*/ 420 h 188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200"/>
                          <a:gd name="T13" fmla="*/ 0 h 188"/>
                          <a:gd name="T14" fmla="*/ 200 w 200"/>
                          <a:gd name="T15" fmla="*/ 188 h 188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00" h="188">
                            <a:moveTo>
                              <a:pt x="0" y="188"/>
                            </a:moveTo>
                            <a:cubicBezTo>
                              <a:pt x="18" y="98"/>
                              <a:pt x="36" y="8"/>
                              <a:pt x="64" y="4"/>
                            </a:cubicBezTo>
                            <a:cubicBezTo>
                              <a:pt x="92" y="0"/>
                              <a:pt x="145" y="155"/>
                              <a:pt x="168" y="164"/>
                            </a:cubicBezTo>
                            <a:cubicBezTo>
                              <a:pt x="191" y="173"/>
                              <a:pt x="195" y="77"/>
                              <a:pt x="200" y="60"/>
                            </a:cubicBezTo>
                          </a:path>
                        </a:pathLst>
                      </a:custGeom>
                      <a:noFill/>
                      <a:ln w="57150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3095" name="Line 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180" y="928"/>
                        <a:ext cx="0" cy="699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3096" name="Line 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180" y="2048"/>
                        <a:ext cx="0" cy="680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3097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180" y="936"/>
                        <a:ext cx="1274" cy="0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3098" name="Line 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80" y="936"/>
                        <a:ext cx="2362" cy="0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3099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25" y="2048"/>
                        <a:ext cx="0" cy="680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3100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59" y="2293"/>
                        <a:ext cx="0" cy="435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3101" name="Freeform 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74" y="1582"/>
                        <a:ext cx="303" cy="466"/>
                      </a:xfrm>
                      <a:custGeom>
                        <a:avLst/>
                        <a:gdLst>
                          <a:gd name="T0" fmla="*/ 1157 w 200"/>
                          <a:gd name="T1" fmla="*/ 0 h 416"/>
                          <a:gd name="T2" fmla="*/ 2416 w 200"/>
                          <a:gd name="T3" fmla="*/ 190 h 416"/>
                          <a:gd name="T4" fmla="*/ 0 w 200"/>
                          <a:gd name="T5" fmla="*/ 364 h 416"/>
                          <a:gd name="T6" fmla="*/ 2416 w 200"/>
                          <a:gd name="T7" fmla="*/ 539 h 416"/>
                          <a:gd name="T8" fmla="*/ 94 w 200"/>
                          <a:gd name="T9" fmla="*/ 646 h 416"/>
                          <a:gd name="T10" fmla="*/ 1359 w 200"/>
                          <a:gd name="T11" fmla="*/ 822 h 416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200"/>
                          <a:gd name="T19" fmla="*/ 0 h 416"/>
                          <a:gd name="T20" fmla="*/ 200 w 200"/>
                          <a:gd name="T21" fmla="*/ 416 h 416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200" h="416">
                            <a:moveTo>
                              <a:pt x="96" y="0"/>
                            </a:moveTo>
                            <a:lnTo>
                              <a:pt x="200" y="96"/>
                            </a:lnTo>
                            <a:lnTo>
                              <a:pt x="0" y="184"/>
                            </a:lnTo>
                            <a:lnTo>
                              <a:pt x="200" y="272"/>
                            </a:lnTo>
                            <a:lnTo>
                              <a:pt x="8" y="328"/>
                            </a:lnTo>
                            <a:lnTo>
                              <a:pt x="112" y="416"/>
                            </a:lnTo>
                          </a:path>
                        </a:pathLst>
                      </a:custGeom>
                      <a:noFill/>
                      <a:ln w="57150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3102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25" y="936"/>
                        <a:ext cx="0" cy="507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3103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42" y="928"/>
                        <a:ext cx="0" cy="437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3104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180" y="2728"/>
                        <a:ext cx="3379" cy="0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3105" name="Text Box 2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071" y="1582"/>
                        <a:ext cx="489" cy="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r>
                          <a:rPr lang="en-US"/>
                          <a:t>-jB</a:t>
                        </a:r>
                        <a:r>
                          <a:rPr lang="en-US" baseline="-25000"/>
                          <a:t>L</a:t>
                        </a:r>
                        <a:endParaRPr lang="en-GB"/>
                      </a:p>
                    </p:txBody>
                  </p:sp>
                  <p:sp>
                    <p:nvSpPr>
                      <p:cNvPr id="3106" name="Text Box 2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205" y="1627"/>
                        <a:ext cx="461" cy="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r>
                          <a:rPr lang="en-US"/>
                          <a:t>G</a:t>
                        </a:r>
                        <a:endParaRPr lang="en-GB"/>
                      </a:p>
                    </p:txBody>
                  </p:sp>
                  <p:sp>
                    <p:nvSpPr>
                      <p:cNvPr id="3107" name="Text Box 2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25" y="1000"/>
                        <a:ext cx="437" cy="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r>
                          <a:rPr lang="en-US"/>
                          <a:t>I</a:t>
                        </a:r>
                        <a:r>
                          <a:rPr lang="en-US" baseline="-25000"/>
                          <a:t>R</a:t>
                        </a:r>
                        <a:endParaRPr lang="en-GB"/>
                      </a:p>
                    </p:txBody>
                  </p:sp>
                  <p:sp>
                    <p:nvSpPr>
                      <p:cNvPr id="3108" name="Text Box 3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542" y="1025"/>
                        <a:ext cx="437" cy="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r>
                          <a:rPr lang="en-US"/>
                          <a:t>I</a:t>
                        </a:r>
                        <a:r>
                          <a:rPr lang="en-US" baseline="-25000"/>
                          <a:t>L</a:t>
                        </a:r>
                        <a:endParaRPr lang="en-GB"/>
                      </a:p>
                    </p:txBody>
                  </p:sp>
                  <p:sp>
                    <p:nvSpPr>
                      <p:cNvPr id="3109" name="Text Box 3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767" y="1000"/>
                        <a:ext cx="438" cy="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r>
                          <a:rPr lang="en-US"/>
                          <a:t>I</a:t>
                        </a:r>
                        <a:endParaRPr lang="en-GB"/>
                      </a:p>
                    </p:txBody>
                  </p:sp>
                  <p:sp>
                    <p:nvSpPr>
                      <p:cNvPr id="3110" name="Text Box 3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27" y="1666"/>
                        <a:ext cx="331" cy="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r>
                          <a:rPr lang="en-US"/>
                          <a:t>V</a:t>
                        </a:r>
                        <a:r>
                          <a:rPr lang="en-US" baseline="-25000"/>
                          <a:t>S</a:t>
                        </a:r>
                        <a:endParaRPr lang="en-GB" baseline="-25000"/>
                      </a:p>
                    </p:txBody>
                  </p:sp>
                  <p:grpSp>
                    <p:nvGrpSpPr>
                      <p:cNvPr id="3111" name="Group 3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542" y="1350"/>
                        <a:ext cx="241" cy="944"/>
                        <a:chOff x="3863" y="2394"/>
                        <a:chExt cx="382" cy="2280"/>
                      </a:xfrm>
                    </p:grpSpPr>
                    <p:grpSp>
                      <p:nvGrpSpPr>
                        <p:cNvPr id="3118" name="Group 3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63" y="3534"/>
                          <a:ext cx="369" cy="912"/>
                          <a:chOff x="3293" y="5417"/>
                          <a:chExt cx="369" cy="912"/>
                        </a:xfrm>
                      </p:grpSpPr>
                      <p:sp>
                        <p:nvSpPr>
                          <p:cNvPr id="3124" name="Arc 39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293" y="5417"/>
                            <a:ext cx="356" cy="456"/>
                          </a:xfrm>
                          <a:custGeom>
                            <a:avLst/>
                            <a:gdLst>
                              <a:gd name="T0" fmla="*/ 0 w 22470"/>
                              <a:gd name="T1" fmla="*/ 0 h 43200"/>
                              <a:gd name="T2" fmla="*/ 0 w 22470"/>
                              <a:gd name="T3" fmla="*/ 0 h 43200"/>
                              <a:gd name="T4" fmla="*/ 0 w 22470"/>
                              <a:gd name="T5" fmla="*/ 0 h 43200"/>
                              <a:gd name="T6" fmla="*/ 0 60000 65536"/>
                              <a:gd name="T7" fmla="*/ 0 60000 65536"/>
                              <a:gd name="T8" fmla="*/ 0 60000 65536"/>
                              <a:gd name="T9" fmla="*/ 0 w 22470"/>
                              <a:gd name="T10" fmla="*/ 0 h 43200"/>
                              <a:gd name="T11" fmla="*/ 22470 w 22470"/>
                              <a:gd name="T12" fmla="*/ 43200 h 43200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T9" t="T10" r="T11" b="T12"/>
                            <a:pathLst>
                              <a:path w="22470" h="43200" fill="none" extrusionOk="0">
                                <a:moveTo>
                                  <a:pt x="869" y="0"/>
                                </a:moveTo>
                                <a:cubicBezTo>
                                  <a:pt x="12799" y="0"/>
                                  <a:pt x="22470" y="9670"/>
                                  <a:pt x="22470" y="21600"/>
                                </a:cubicBezTo>
                                <a:cubicBezTo>
                                  <a:pt x="22470" y="33529"/>
                                  <a:pt x="12799" y="43200"/>
                                  <a:pt x="870" y="43200"/>
                                </a:cubicBezTo>
                                <a:cubicBezTo>
                                  <a:pt x="579" y="43200"/>
                                  <a:pt x="289" y="43194"/>
                                  <a:pt x="-1" y="43182"/>
                                </a:cubicBezTo>
                              </a:path>
                              <a:path w="22470" h="43200" stroke="0" extrusionOk="0">
                                <a:moveTo>
                                  <a:pt x="869" y="0"/>
                                </a:moveTo>
                                <a:cubicBezTo>
                                  <a:pt x="12799" y="0"/>
                                  <a:pt x="22470" y="9670"/>
                                  <a:pt x="22470" y="21600"/>
                                </a:cubicBezTo>
                                <a:cubicBezTo>
                                  <a:pt x="22470" y="33529"/>
                                  <a:pt x="12799" y="43200"/>
                                  <a:pt x="870" y="43200"/>
                                </a:cubicBezTo>
                                <a:cubicBezTo>
                                  <a:pt x="579" y="43200"/>
                                  <a:pt x="289" y="43194"/>
                                  <a:pt x="-1" y="43182"/>
                                </a:cubicBezTo>
                                <a:lnTo>
                                  <a:pt x="870" y="21600"/>
                                </a:lnTo>
                                <a:lnTo>
                                  <a:pt x="869" y="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571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3125" name="Arc 40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306" y="5873"/>
                            <a:ext cx="356" cy="456"/>
                          </a:xfrm>
                          <a:custGeom>
                            <a:avLst/>
                            <a:gdLst>
                              <a:gd name="T0" fmla="*/ 0 w 22470"/>
                              <a:gd name="T1" fmla="*/ 0 h 43200"/>
                              <a:gd name="T2" fmla="*/ 0 w 22470"/>
                              <a:gd name="T3" fmla="*/ 0 h 43200"/>
                              <a:gd name="T4" fmla="*/ 0 w 22470"/>
                              <a:gd name="T5" fmla="*/ 0 h 43200"/>
                              <a:gd name="T6" fmla="*/ 0 60000 65536"/>
                              <a:gd name="T7" fmla="*/ 0 60000 65536"/>
                              <a:gd name="T8" fmla="*/ 0 60000 65536"/>
                              <a:gd name="T9" fmla="*/ 0 w 22470"/>
                              <a:gd name="T10" fmla="*/ 0 h 43200"/>
                              <a:gd name="T11" fmla="*/ 22470 w 22470"/>
                              <a:gd name="T12" fmla="*/ 43200 h 43200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T9" t="T10" r="T11" b="T12"/>
                            <a:pathLst>
                              <a:path w="22470" h="43200" fill="none" extrusionOk="0">
                                <a:moveTo>
                                  <a:pt x="869" y="0"/>
                                </a:moveTo>
                                <a:cubicBezTo>
                                  <a:pt x="12799" y="0"/>
                                  <a:pt x="22470" y="9670"/>
                                  <a:pt x="22470" y="21600"/>
                                </a:cubicBezTo>
                                <a:cubicBezTo>
                                  <a:pt x="22470" y="33529"/>
                                  <a:pt x="12799" y="43200"/>
                                  <a:pt x="870" y="43200"/>
                                </a:cubicBezTo>
                                <a:cubicBezTo>
                                  <a:pt x="579" y="43200"/>
                                  <a:pt x="289" y="43194"/>
                                  <a:pt x="-1" y="43182"/>
                                </a:cubicBezTo>
                              </a:path>
                              <a:path w="22470" h="43200" stroke="0" extrusionOk="0">
                                <a:moveTo>
                                  <a:pt x="869" y="0"/>
                                </a:moveTo>
                                <a:cubicBezTo>
                                  <a:pt x="12799" y="0"/>
                                  <a:pt x="22470" y="9670"/>
                                  <a:pt x="22470" y="21600"/>
                                </a:cubicBezTo>
                                <a:cubicBezTo>
                                  <a:pt x="22470" y="33529"/>
                                  <a:pt x="12799" y="43200"/>
                                  <a:pt x="870" y="43200"/>
                                </a:cubicBezTo>
                                <a:cubicBezTo>
                                  <a:pt x="579" y="43200"/>
                                  <a:pt x="289" y="43194"/>
                                  <a:pt x="-1" y="43182"/>
                                </a:cubicBezTo>
                                <a:lnTo>
                                  <a:pt x="870" y="21600"/>
                                </a:lnTo>
                                <a:lnTo>
                                  <a:pt x="869" y="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571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SG"/>
                          </a:p>
                        </p:txBody>
                      </p:sp>
                    </p:grpSp>
                    <p:grpSp>
                      <p:nvGrpSpPr>
                        <p:cNvPr id="3119" name="Group 4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76" y="2622"/>
                          <a:ext cx="369" cy="912"/>
                          <a:chOff x="3293" y="5417"/>
                          <a:chExt cx="369" cy="912"/>
                        </a:xfrm>
                      </p:grpSpPr>
                      <p:sp>
                        <p:nvSpPr>
                          <p:cNvPr id="3122" name="Arc 42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293" y="5417"/>
                            <a:ext cx="356" cy="456"/>
                          </a:xfrm>
                          <a:custGeom>
                            <a:avLst/>
                            <a:gdLst>
                              <a:gd name="T0" fmla="*/ 0 w 22470"/>
                              <a:gd name="T1" fmla="*/ 0 h 43200"/>
                              <a:gd name="T2" fmla="*/ 0 w 22470"/>
                              <a:gd name="T3" fmla="*/ 0 h 43200"/>
                              <a:gd name="T4" fmla="*/ 0 w 22470"/>
                              <a:gd name="T5" fmla="*/ 0 h 43200"/>
                              <a:gd name="T6" fmla="*/ 0 60000 65536"/>
                              <a:gd name="T7" fmla="*/ 0 60000 65536"/>
                              <a:gd name="T8" fmla="*/ 0 60000 65536"/>
                              <a:gd name="T9" fmla="*/ 0 w 22470"/>
                              <a:gd name="T10" fmla="*/ 0 h 43200"/>
                              <a:gd name="T11" fmla="*/ 22470 w 22470"/>
                              <a:gd name="T12" fmla="*/ 43200 h 43200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T9" t="T10" r="T11" b="T12"/>
                            <a:pathLst>
                              <a:path w="22470" h="43200" fill="none" extrusionOk="0">
                                <a:moveTo>
                                  <a:pt x="869" y="0"/>
                                </a:moveTo>
                                <a:cubicBezTo>
                                  <a:pt x="12799" y="0"/>
                                  <a:pt x="22470" y="9670"/>
                                  <a:pt x="22470" y="21600"/>
                                </a:cubicBezTo>
                                <a:cubicBezTo>
                                  <a:pt x="22470" y="33529"/>
                                  <a:pt x="12799" y="43200"/>
                                  <a:pt x="870" y="43200"/>
                                </a:cubicBezTo>
                                <a:cubicBezTo>
                                  <a:pt x="579" y="43200"/>
                                  <a:pt x="289" y="43194"/>
                                  <a:pt x="-1" y="43182"/>
                                </a:cubicBezTo>
                              </a:path>
                              <a:path w="22470" h="43200" stroke="0" extrusionOk="0">
                                <a:moveTo>
                                  <a:pt x="869" y="0"/>
                                </a:moveTo>
                                <a:cubicBezTo>
                                  <a:pt x="12799" y="0"/>
                                  <a:pt x="22470" y="9670"/>
                                  <a:pt x="22470" y="21600"/>
                                </a:cubicBezTo>
                                <a:cubicBezTo>
                                  <a:pt x="22470" y="33529"/>
                                  <a:pt x="12799" y="43200"/>
                                  <a:pt x="870" y="43200"/>
                                </a:cubicBezTo>
                                <a:cubicBezTo>
                                  <a:pt x="579" y="43200"/>
                                  <a:pt x="289" y="43194"/>
                                  <a:pt x="-1" y="43182"/>
                                </a:cubicBezTo>
                                <a:lnTo>
                                  <a:pt x="870" y="21600"/>
                                </a:lnTo>
                                <a:lnTo>
                                  <a:pt x="869" y="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571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3123" name="Arc 43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306" y="5873"/>
                            <a:ext cx="356" cy="456"/>
                          </a:xfrm>
                          <a:custGeom>
                            <a:avLst/>
                            <a:gdLst>
                              <a:gd name="T0" fmla="*/ 0 w 22470"/>
                              <a:gd name="T1" fmla="*/ 0 h 43200"/>
                              <a:gd name="T2" fmla="*/ 0 w 22470"/>
                              <a:gd name="T3" fmla="*/ 0 h 43200"/>
                              <a:gd name="T4" fmla="*/ 0 w 22470"/>
                              <a:gd name="T5" fmla="*/ 0 h 43200"/>
                              <a:gd name="T6" fmla="*/ 0 60000 65536"/>
                              <a:gd name="T7" fmla="*/ 0 60000 65536"/>
                              <a:gd name="T8" fmla="*/ 0 60000 65536"/>
                              <a:gd name="T9" fmla="*/ 0 w 22470"/>
                              <a:gd name="T10" fmla="*/ 0 h 43200"/>
                              <a:gd name="T11" fmla="*/ 22470 w 22470"/>
                              <a:gd name="T12" fmla="*/ 43200 h 43200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T9" t="T10" r="T11" b="T12"/>
                            <a:pathLst>
                              <a:path w="22470" h="43200" fill="none" extrusionOk="0">
                                <a:moveTo>
                                  <a:pt x="869" y="0"/>
                                </a:moveTo>
                                <a:cubicBezTo>
                                  <a:pt x="12799" y="0"/>
                                  <a:pt x="22470" y="9670"/>
                                  <a:pt x="22470" y="21600"/>
                                </a:cubicBezTo>
                                <a:cubicBezTo>
                                  <a:pt x="22470" y="33529"/>
                                  <a:pt x="12799" y="43200"/>
                                  <a:pt x="870" y="43200"/>
                                </a:cubicBezTo>
                                <a:cubicBezTo>
                                  <a:pt x="579" y="43200"/>
                                  <a:pt x="289" y="43194"/>
                                  <a:pt x="-1" y="43182"/>
                                </a:cubicBezTo>
                              </a:path>
                              <a:path w="22470" h="43200" stroke="0" extrusionOk="0">
                                <a:moveTo>
                                  <a:pt x="869" y="0"/>
                                </a:moveTo>
                                <a:cubicBezTo>
                                  <a:pt x="12799" y="0"/>
                                  <a:pt x="22470" y="9670"/>
                                  <a:pt x="22470" y="21600"/>
                                </a:cubicBezTo>
                                <a:cubicBezTo>
                                  <a:pt x="22470" y="33529"/>
                                  <a:pt x="12799" y="43200"/>
                                  <a:pt x="870" y="43200"/>
                                </a:cubicBezTo>
                                <a:cubicBezTo>
                                  <a:pt x="579" y="43200"/>
                                  <a:pt x="289" y="43194"/>
                                  <a:pt x="-1" y="43182"/>
                                </a:cubicBezTo>
                                <a:lnTo>
                                  <a:pt x="870" y="21600"/>
                                </a:lnTo>
                                <a:lnTo>
                                  <a:pt x="869" y="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571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SG"/>
                          </a:p>
                        </p:txBody>
                      </p:sp>
                    </p:grpSp>
                    <p:sp>
                      <p:nvSpPr>
                        <p:cNvPr id="3120" name="Line 4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889" y="4446"/>
                          <a:ext cx="0" cy="228"/>
                        </a:xfrm>
                        <a:prstGeom prst="line">
                          <a:avLst/>
                        </a:prstGeom>
                        <a:noFill/>
                        <a:ln w="571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3121" name="Line 4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876" y="2394"/>
                          <a:ext cx="0" cy="228"/>
                        </a:xfrm>
                        <a:prstGeom prst="line">
                          <a:avLst/>
                        </a:prstGeom>
                        <a:noFill/>
                        <a:ln w="571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SG"/>
                        </a:p>
                      </p:txBody>
                    </p:sp>
                  </p:grpSp>
                  <p:sp>
                    <p:nvSpPr>
                      <p:cNvPr id="3112" name="Line 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01" y="1728"/>
                        <a:ext cx="265" cy="0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3113" name="Line 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99" y="1822"/>
                        <a:ext cx="265" cy="0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3114" name="Line 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34" y="928"/>
                        <a:ext cx="0" cy="793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3115" name="Line 6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34" y="1822"/>
                        <a:ext cx="0" cy="906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3116" name="Text Box 6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965" y="1637"/>
                        <a:ext cx="489" cy="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r>
                          <a:rPr lang="en-US"/>
                          <a:t>jB</a:t>
                        </a:r>
                        <a:r>
                          <a:rPr lang="en-US" baseline="-25000"/>
                          <a:t>C</a:t>
                        </a:r>
                        <a:endParaRPr lang="en-GB"/>
                      </a:p>
                    </p:txBody>
                  </p:sp>
                  <p:sp>
                    <p:nvSpPr>
                      <p:cNvPr id="3117" name="Text Box 6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634" y="1000"/>
                        <a:ext cx="437" cy="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r>
                          <a:rPr lang="en-US"/>
                          <a:t>I</a:t>
                        </a:r>
                        <a:r>
                          <a:rPr lang="en-US" baseline="-25000"/>
                          <a:t>C</a:t>
                        </a:r>
                        <a:endParaRPr lang="en-GB"/>
                      </a:p>
                    </p:txBody>
                  </p:sp>
                </p:grpSp>
              </p:grpSp>
            </p:grpSp>
            <p:sp>
              <p:nvSpPr>
                <p:cNvPr id="3084" name="Line 71"/>
                <p:cNvSpPr>
                  <a:spLocks noChangeShapeType="1"/>
                </p:cNvSpPr>
                <p:nvPr/>
              </p:nvSpPr>
              <p:spPr bwMode="auto">
                <a:xfrm>
                  <a:off x="591" y="1715"/>
                  <a:ext cx="9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085" name="Line 72"/>
                <p:cNvSpPr>
                  <a:spLocks noChangeShapeType="1"/>
                </p:cNvSpPr>
                <p:nvPr/>
              </p:nvSpPr>
              <p:spPr bwMode="auto">
                <a:xfrm>
                  <a:off x="1807" y="1048"/>
                  <a:ext cx="9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086" name="Line 73"/>
                <p:cNvSpPr>
                  <a:spLocks noChangeShapeType="1"/>
                </p:cNvSpPr>
                <p:nvPr/>
              </p:nvSpPr>
              <p:spPr bwMode="auto">
                <a:xfrm>
                  <a:off x="2767" y="1051"/>
                  <a:ext cx="9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087" name="Line 74"/>
                <p:cNvSpPr>
                  <a:spLocks noChangeShapeType="1"/>
                </p:cNvSpPr>
                <p:nvPr/>
              </p:nvSpPr>
              <p:spPr bwMode="auto">
                <a:xfrm>
                  <a:off x="3675" y="1048"/>
                  <a:ext cx="9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088" name="Line 75"/>
                <p:cNvSpPr>
                  <a:spLocks noChangeShapeType="1"/>
                </p:cNvSpPr>
                <p:nvPr/>
              </p:nvSpPr>
              <p:spPr bwMode="auto">
                <a:xfrm>
                  <a:off x="4587" y="1059"/>
                  <a:ext cx="9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3082" name="Line 80"/>
              <p:cNvSpPr>
                <a:spLocks noChangeShapeType="1"/>
              </p:cNvSpPr>
              <p:nvPr/>
            </p:nvSpPr>
            <p:spPr bwMode="auto">
              <a:xfrm>
                <a:off x="3642" y="1109"/>
                <a:ext cx="0" cy="34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cxnSp>
          <p:nvCxnSpPr>
            <p:cNvPr id="3080" name="Straight Arrow Connector 52"/>
            <p:cNvCxnSpPr>
              <a:cxnSpLocks noChangeShapeType="1"/>
            </p:cNvCxnSpPr>
            <p:nvPr/>
          </p:nvCxnSpPr>
          <p:spPr bwMode="auto">
            <a:xfrm rot="5400000" flipH="1" flipV="1">
              <a:off x="595086" y="4542972"/>
              <a:ext cx="1799771" cy="1588"/>
            </a:xfrm>
            <a:prstGeom prst="straightConnector1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17-2 Analysis of Parallel RLC Circuits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61" name="Object 9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108575" y="2759075"/>
          <a:ext cx="242252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9" name="Equation" r:id="rId3" imgW="1447800" imgH="431800" progId="Equation.3">
                  <p:embed/>
                </p:oleObj>
              </mc:Choice>
              <mc:Fallback>
                <p:oleObj name="Equation" r:id="rId3" imgW="14478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575" y="2759075"/>
                        <a:ext cx="2422525" cy="72231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93763" y="1181100"/>
          <a:ext cx="884237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0" name="Equation" r:id="rId5" imgW="444307" imgH="393529" progId="Equation.3">
                  <p:embed/>
                </p:oleObj>
              </mc:Choice>
              <mc:Fallback>
                <p:oleObj name="Equation" r:id="rId5" imgW="444307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1181100"/>
                        <a:ext cx="884237" cy="78263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8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27075" y="3895725"/>
          <a:ext cx="38369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1" name="Equation" r:id="rId7" imgW="1955800" imgH="431800" progId="Equation.3">
                  <p:embed/>
                </p:oleObj>
              </mc:Choice>
              <mc:Fallback>
                <p:oleObj name="Equation" r:id="rId7" imgW="1955800" imgH="431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3895725"/>
                        <a:ext cx="3836988" cy="8477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5295900" y="1377950"/>
            <a:ext cx="2362200" cy="457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G : conductance </a:t>
            </a:r>
            <a:endParaRPr lang="en-GB" b="0"/>
          </a:p>
        </p:txBody>
      </p:sp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727075" y="2611438"/>
          <a:ext cx="3795713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2" name="Equation" r:id="rId9" imgW="1981200" imgH="431800" progId="Equation.3">
                  <p:embed/>
                </p:oleObj>
              </mc:Choice>
              <mc:Fallback>
                <p:oleObj name="Equation" r:id="rId9" imgW="19812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2611438"/>
                        <a:ext cx="3795713" cy="88423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6"/>
          <p:cNvGraphicFramePr>
            <a:graphicFrameLocks noChangeAspect="1"/>
          </p:cNvGraphicFramePr>
          <p:nvPr/>
        </p:nvGraphicFramePr>
        <p:xfrm>
          <a:off x="2835275" y="1181100"/>
          <a:ext cx="221138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" name="Equation" r:id="rId11" imgW="1091726" imgH="431613" progId="Equation.3">
                  <p:embed/>
                </p:oleObj>
              </mc:Choice>
              <mc:Fallback>
                <p:oleObj name="Equation" r:id="rId11" imgW="1091726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1181100"/>
                        <a:ext cx="2211388" cy="87312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5" name="Object 23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108575" y="3957638"/>
          <a:ext cx="25908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" name="Equation" r:id="rId13" imgW="1422400" imgH="431800" progId="Equation.3">
                  <p:embed/>
                </p:oleObj>
              </mc:Choice>
              <mc:Fallback>
                <p:oleObj name="Equation" r:id="rId13" imgW="1422400" imgH="431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575" y="3957638"/>
                        <a:ext cx="2590800" cy="78581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77" name="Text Box 25"/>
          <p:cNvSpPr txBox="1">
            <a:spLocks noChangeArrowheads="1"/>
          </p:cNvSpPr>
          <p:nvPr/>
        </p:nvSpPr>
        <p:spPr bwMode="auto">
          <a:xfrm>
            <a:off x="685800" y="5426075"/>
            <a:ext cx="4119563" cy="457200"/>
          </a:xfrm>
          <a:prstGeom prst="rect">
            <a:avLst/>
          </a:pr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Admittance of a parallel circuit </a:t>
            </a:r>
            <a:endParaRPr lang="en-GB" b="0"/>
          </a:p>
        </p:txBody>
      </p:sp>
      <p:graphicFrame>
        <p:nvGraphicFramePr>
          <p:cNvPr id="100379" name="Object 27"/>
          <p:cNvGraphicFramePr>
            <a:graphicFrameLocks noChangeAspect="1"/>
          </p:cNvGraphicFramePr>
          <p:nvPr/>
        </p:nvGraphicFramePr>
        <p:xfrm>
          <a:off x="4860925" y="5426075"/>
          <a:ext cx="387191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5" name="Equation" r:id="rId15" imgW="1676400" imgH="241300" progId="Equation.3">
                  <p:embed/>
                </p:oleObj>
              </mc:Choice>
              <mc:Fallback>
                <p:oleObj name="Equation" r:id="rId15" imgW="1676400" imgH="2413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5426075"/>
                        <a:ext cx="3871913" cy="617538"/>
                      </a:xfrm>
                      <a:prstGeom prst="rect">
                        <a:avLst/>
                      </a:prstGeom>
                      <a:solidFill>
                        <a:srgbClr val="CCFF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9AA006-E97A-4ACC-ACD0-2190FB4D227F}" type="slidenum">
              <a:rPr lang="en-GB" sz="1400" b="0"/>
              <a:pPr/>
              <a:t>4</a:t>
            </a:fld>
            <a:endParaRPr lang="en-GB" sz="1400" b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4572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Revision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0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183259"/>
              </p:ext>
            </p:extLst>
          </p:nvPr>
        </p:nvGraphicFramePr>
        <p:xfrm>
          <a:off x="547688" y="2395447"/>
          <a:ext cx="636428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2" name="Equation" r:id="rId3" imgW="2044700" imgH="241300" progId="Equation.3">
                  <p:embed/>
                </p:oleObj>
              </mc:Choice>
              <mc:Fallback>
                <p:oleObj name="Equation" r:id="rId3" imgW="20447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2395447"/>
                        <a:ext cx="6364288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74969"/>
              </p:ext>
            </p:extLst>
          </p:nvPr>
        </p:nvGraphicFramePr>
        <p:xfrm>
          <a:off x="547688" y="1278209"/>
          <a:ext cx="645795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3" name="Equation" r:id="rId5" imgW="2540000" imgH="431800" progId="Equation.3">
                  <p:embed/>
                </p:oleObj>
              </mc:Choice>
              <mc:Fallback>
                <p:oleObj name="Equation" r:id="rId5" imgW="25400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1278209"/>
                        <a:ext cx="645795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47688" y="3071813"/>
            <a:ext cx="5965825" cy="2403475"/>
            <a:chOff x="345" y="1935"/>
            <a:chExt cx="3758" cy="1514"/>
          </a:xfrm>
        </p:grpSpPr>
        <p:graphicFrame>
          <p:nvGraphicFramePr>
            <p:cNvPr id="5128" name="Object 3"/>
            <p:cNvGraphicFramePr>
              <a:graphicFrameLocks noChangeAspect="1"/>
            </p:cNvGraphicFramePr>
            <p:nvPr/>
          </p:nvGraphicFramePr>
          <p:xfrm>
            <a:off x="362" y="1935"/>
            <a:ext cx="3171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4" name="Equation" r:id="rId7" imgW="1739900" imgH="241300" progId="Equation.3">
                    <p:embed/>
                  </p:oleObj>
                </mc:Choice>
                <mc:Fallback>
                  <p:oleObj name="Equation" r:id="rId7" imgW="1739900" imgH="2413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" y="1935"/>
                          <a:ext cx="3171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Object 5"/>
            <p:cNvGraphicFramePr>
              <a:graphicFrameLocks noChangeAspect="1"/>
            </p:cNvGraphicFramePr>
            <p:nvPr/>
          </p:nvGraphicFramePr>
          <p:xfrm>
            <a:off x="1037" y="2880"/>
            <a:ext cx="3066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5" name="Equation" r:id="rId9" imgW="2133600" imgH="393700" progId="Equation.3">
                    <p:embed/>
                  </p:oleObj>
                </mc:Choice>
                <mc:Fallback>
                  <p:oleObj name="Equation" r:id="rId9" imgW="2133600" imgH="3937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7" y="2880"/>
                          <a:ext cx="3066" cy="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16"/>
            <p:cNvGraphicFramePr>
              <a:graphicFrameLocks noChangeAspect="1"/>
            </p:cNvGraphicFramePr>
            <p:nvPr/>
          </p:nvGraphicFramePr>
          <p:xfrm>
            <a:off x="1218" y="2500"/>
            <a:ext cx="2066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6" name="Equation" r:id="rId11" imgW="1422400" imgH="292100" progId="Equation.3">
                    <p:embed/>
                  </p:oleObj>
                </mc:Choice>
                <mc:Fallback>
                  <p:oleObj name="Equation" r:id="rId11" imgW="1422400" imgH="2921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8" y="2500"/>
                          <a:ext cx="2066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" name="Text Box 17"/>
            <p:cNvSpPr txBox="1">
              <a:spLocks noChangeArrowheads="1"/>
            </p:cNvSpPr>
            <p:nvPr/>
          </p:nvSpPr>
          <p:spPr bwMode="auto">
            <a:xfrm>
              <a:off x="345" y="2519"/>
              <a:ext cx="6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/>
                <a:t>where</a:t>
              </a:r>
            </a:p>
          </p:txBody>
        </p:sp>
      </p:grpSp>
      <p:graphicFrame>
        <p:nvGraphicFramePr>
          <p:cNvPr id="113685" name="Object 21"/>
          <p:cNvGraphicFramePr>
            <a:graphicFrameLocks noChangeAspect="1"/>
          </p:cNvGraphicFramePr>
          <p:nvPr/>
        </p:nvGraphicFramePr>
        <p:xfrm>
          <a:off x="836613" y="5499100"/>
          <a:ext cx="229552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7" name="Equation" r:id="rId13" imgW="583947" imgH="406224" progId="Equation.3">
                  <p:embed/>
                </p:oleObj>
              </mc:Choice>
              <mc:Fallback>
                <p:oleObj name="Equation" r:id="rId13" imgW="583947" imgH="40622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5499100"/>
                        <a:ext cx="2295525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0A0F9E-B290-4A7D-A15B-1EF2DF927469}" type="slidenum">
              <a:rPr lang="en-GB" sz="1400" b="0"/>
              <a:pPr/>
              <a:t>5</a:t>
            </a:fld>
            <a:endParaRPr lang="en-GB" sz="1400" b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Admittance and Impedance of Parallel RLC Circuit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832246" y="1216026"/>
            <a:ext cx="3294857" cy="59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 For case of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FF0000"/>
                </a:solidFill>
              </a:rPr>
              <a:t>B</a:t>
            </a:r>
            <a:r>
              <a:rPr lang="en-US" sz="2800" baseline="-25000" dirty="0">
                <a:solidFill>
                  <a:srgbClr val="FF0000"/>
                </a:solidFill>
              </a:rPr>
              <a:t>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&gt; </a:t>
            </a:r>
            <a:r>
              <a:rPr lang="en-US" sz="2800" dirty="0">
                <a:solidFill>
                  <a:srgbClr val="FF0000"/>
                </a:solidFill>
              </a:rPr>
              <a:t>B</a:t>
            </a:r>
            <a:r>
              <a:rPr lang="en-US" sz="2800" baseline="-25000" dirty="0">
                <a:solidFill>
                  <a:srgbClr val="FF0000"/>
                </a:solidFill>
              </a:rPr>
              <a:t>L 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90650" y="4305301"/>
            <a:ext cx="4349750" cy="468312"/>
            <a:chOff x="1049" y="2159"/>
            <a:chExt cx="2740" cy="295"/>
          </a:xfrm>
        </p:grpSpPr>
        <p:sp>
          <p:nvSpPr>
            <p:cNvPr id="6180" name="Line 6"/>
            <p:cNvSpPr>
              <a:spLocks noChangeShapeType="1"/>
            </p:cNvSpPr>
            <p:nvPr/>
          </p:nvSpPr>
          <p:spPr bwMode="auto">
            <a:xfrm flipV="1">
              <a:off x="1049" y="2306"/>
              <a:ext cx="2336" cy="7"/>
            </a:xfrm>
            <a:prstGeom prst="line">
              <a:avLst/>
            </a:prstGeom>
            <a:noFill/>
            <a:ln w="57150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81" name="Text Box 7"/>
            <p:cNvSpPr txBox="1">
              <a:spLocks noChangeArrowheads="1"/>
            </p:cNvSpPr>
            <p:nvPr/>
          </p:nvSpPr>
          <p:spPr bwMode="auto">
            <a:xfrm>
              <a:off x="3370" y="2159"/>
              <a:ext cx="419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A50021"/>
                  </a:solidFill>
                </a:rPr>
                <a:t>G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203325" y="1978026"/>
            <a:ext cx="866775" cy="2571750"/>
            <a:chOff x="931" y="693"/>
            <a:chExt cx="546" cy="1620"/>
          </a:xfrm>
        </p:grpSpPr>
        <p:sp>
          <p:nvSpPr>
            <p:cNvPr id="6178" name="Line 9"/>
            <p:cNvSpPr>
              <a:spLocks noChangeShapeType="1"/>
            </p:cNvSpPr>
            <p:nvPr/>
          </p:nvSpPr>
          <p:spPr bwMode="auto">
            <a:xfrm flipH="1" flipV="1">
              <a:off x="1049" y="1036"/>
              <a:ext cx="0" cy="1277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9" name="Text Box 10"/>
            <p:cNvSpPr txBox="1">
              <a:spLocks noChangeArrowheads="1"/>
            </p:cNvSpPr>
            <p:nvPr/>
          </p:nvSpPr>
          <p:spPr bwMode="auto">
            <a:xfrm>
              <a:off x="931" y="693"/>
              <a:ext cx="54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accent2"/>
                  </a:solidFill>
                </a:rPr>
                <a:t>jB</a:t>
              </a:r>
              <a:r>
                <a:rPr lang="en-US" baseline="-25000">
                  <a:solidFill>
                    <a:schemeClr val="accent2"/>
                  </a:solidFill>
                </a:rPr>
                <a:t>C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077912" y="4512786"/>
            <a:ext cx="992188" cy="838200"/>
            <a:chOff x="852" y="2313"/>
            <a:chExt cx="625" cy="528"/>
          </a:xfrm>
        </p:grpSpPr>
        <p:sp>
          <p:nvSpPr>
            <p:cNvPr id="6176" name="Line 12"/>
            <p:cNvSpPr>
              <a:spLocks noChangeShapeType="1"/>
            </p:cNvSpPr>
            <p:nvPr/>
          </p:nvSpPr>
          <p:spPr bwMode="auto">
            <a:xfrm>
              <a:off x="1049" y="2313"/>
              <a:ext cx="0" cy="259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7" name="Text Box 13"/>
            <p:cNvSpPr txBox="1">
              <a:spLocks noChangeArrowheads="1"/>
            </p:cNvSpPr>
            <p:nvPr/>
          </p:nvSpPr>
          <p:spPr bwMode="auto">
            <a:xfrm>
              <a:off x="852" y="2572"/>
              <a:ext cx="6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6600"/>
                  </a:solidFill>
                </a:rPr>
                <a:t>-jB</a:t>
              </a:r>
              <a:r>
                <a:rPr lang="en-US" baseline="-25000">
                  <a:solidFill>
                    <a:srgbClr val="006600"/>
                  </a:solidFill>
                </a:rPr>
                <a:t>L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427162" y="2836863"/>
            <a:ext cx="4340225" cy="1731963"/>
            <a:chOff x="2063" y="1234"/>
            <a:chExt cx="2734" cy="1091"/>
          </a:xfrm>
        </p:grpSpPr>
        <p:sp>
          <p:nvSpPr>
            <p:cNvPr id="6171" name="Text Box 15"/>
            <p:cNvSpPr txBox="1">
              <a:spLocks noChangeArrowheads="1"/>
            </p:cNvSpPr>
            <p:nvPr/>
          </p:nvSpPr>
          <p:spPr bwMode="auto">
            <a:xfrm>
              <a:off x="4380" y="1234"/>
              <a:ext cx="417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/>
                <a:t>Y</a:t>
              </a:r>
            </a:p>
          </p:txBody>
        </p:sp>
        <p:grpSp>
          <p:nvGrpSpPr>
            <p:cNvPr id="6172" name="Group 16"/>
            <p:cNvGrpSpPr>
              <a:grpSpLocks/>
            </p:cNvGrpSpPr>
            <p:nvPr/>
          </p:nvGrpSpPr>
          <p:grpSpPr bwMode="auto">
            <a:xfrm>
              <a:off x="2063" y="1261"/>
              <a:ext cx="2498" cy="1064"/>
              <a:chOff x="2063" y="1261"/>
              <a:chExt cx="2498" cy="1064"/>
            </a:xfrm>
          </p:grpSpPr>
          <p:sp>
            <p:nvSpPr>
              <p:cNvPr id="6173" name="Text Box 17"/>
              <p:cNvSpPr txBox="1">
                <a:spLocks noChangeArrowheads="1"/>
              </p:cNvSpPr>
              <p:nvPr/>
            </p:nvSpPr>
            <p:spPr bwMode="auto">
              <a:xfrm flipH="1" flipV="1">
                <a:off x="2726" y="2004"/>
                <a:ext cx="191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>
                    <a:sym typeface="Symbol" pitchFamily="18" charset="2"/>
                  </a:rPr>
                  <a:t></a:t>
                </a:r>
                <a:endParaRPr lang="en-US"/>
              </a:p>
            </p:txBody>
          </p:sp>
          <p:sp>
            <p:nvSpPr>
              <p:cNvPr id="6174" name="Line 18"/>
              <p:cNvSpPr>
                <a:spLocks noChangeShapeType="1"/>
              </p:cNvSpPr>
              <p:nvPr/>
            </p:nvSpPr>
            <p:spPr bwMode="auto">
              <a:xfrm flipV="1">
                <a:off x="2063" y="1371"/>
                <a:ext cx="2317" cy="935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75" name="Line 19"/>
              <p:cNvSpPr>
                <a:spLocks noChangeShapeType="1"/>
              </p:cNvSpPr>
              <p:nvPr/>
            </p:nvSpPr>
            <p:spPr bwMode="auto">
              <a:xfrm>
                <a:off x="4451" y="1261"/>
                <a:ext cx="11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1450975" y="3065463"/>
            <a:ext cx="1376362" cy="1503363"/>
            <a:chOff x="1087" y="1378"/>
            <a:chExt cx="867" cy="947"/>
          </a:xfrm>
        </p:grpSpPr>
        <p:sp>
          <p:nvSpPr>
            <p:cNvPr id="6156" name="Line 35"/>
            <p:cNvSpPr>
              <a:spLocks noChangeShapeType="1"/>
            </p:cNvSpPr>
            <p:nvPr/>
          </p:nvSpPr>
          <p:spPr bwMode="auto">
            <a:xfrm flipH="1" flipV="1">
              <a:off x="1087" y="1378"/>
              <a:ext cx="0" cy="947"/>
            </a:xfrm>
            <a:prstGeom prst="line">
              <a:avLst/>
            </a:prstGeom>
            <a:noFill/>
            <a:ln w="5715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57" name="Rectangle 36"/>
            <p:cNvSpPr>
              <a:spLocks noChangeArrowheads="1"/>
            </p:cNvSpPr>
            <p:nvPr/>
          </p:nvSpPr>
          <p:spPr bwMode="auto">
            <a:xfrm>
              <a:off x="1149" y="1468"/>
              <a:ext cx="8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GB">
                  <a:solidFill>
                    <a:srgbClr val="663300"/>
                  </a:solidFill>
                </a:rPr>
                <a:t>j(B</a:t>
              </a:r>
              <a:r>
                <a:rPr lang="en-GB" baseline="-25000">
                  <a:solidFill>
                    <a:srgbClr val="663300"/>
                  </a:solidFill>
                </a:rPr>
                <a:t>C</a:t>
              </a:r>
              <a:r>
                <a:rPr lang="en-GB">
                  <a:solidFill>
                    <a:srgbClr val="663300"/>
                  </a:solidFill>
                </a:rPr>
                <a:t>-B</a:t>
              </a:r>
              <a:r>
                <a:rPr lang="en-GB" baseline="-25000">
                  <a:solidFill>
                    <a:srgbClr val="663300"/>
                  </a:solidFill>
                </a:rPr>
                <a:t>L</a:t>
              </a:r>
              <a:r>
                <a:rPr lang="en-GB">
                  <a:solidFill>
                    <a:srgbClr val="663300"/>
                  </a:solidFill>
                </a:rPr>
                <a:t>)</a:t>
              </a:r>
            </a:p>
          </p:txBody>
        </p:sp>
      </p:grpSp>
      <p:sp>
        <p:nvSpPr>
          <p:cNvPr id="141349" name="Line 37"/>
          <p:cNvSpPr>
            <a:spLocks noChangeShapeType="1"/>
          </p:cNvSpPr>
          <p:nvPr/>
        </p:nvSpPr>
        <p:spPr bwMode="auto">
          <a:xfrm>
            <a:off x="1535112" y="3087688"/>
            <a:ext cx="3200400" cy="0"/>
          </a:xfrm>
          <a:prstGeom prst="line">
            <a:avLst/>
          </a:prstGeom>
          <a:noFill/>
          <a:ln w="28575">
            <a:solidFill>
              <a:srgbClr val="CC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aphicFrame>
        <p:nvGraphicFramePr>
          <p:cNvPr id="6154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943024"/>
              </p:ext>
            </p:extLst>
          </p:nvPr>
        </p:nvGraphicFramePr>
        <p:xfrm>
          <a:off x="2507298" y="2160588"/>
          <a:ext cx="38735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Equation" r:id="rId3" imgW="1244600" imgH="241300" progId="Equation.3">
                  <p:embed/>
                </p:oleObj>
              </mc:Choice>
              <mc:Fallback>
                <p:oleObj name="Equation" r:id="rId3" imgW="1244600" imgH="2413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7298" y="2160588"/>
                        <a:ext cx="38735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Slide Number Placeholder 3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23403B-498F-406A-BC26-D22B21F1DCEC}" type="slidenum">
              <a:rPr lang="en-GB" sz="1400" b="0"/>
              <a:pPr/>
              <a:t>6</a:t>
            </a:fld>
            <a:endParaRPr lang="en-GB" sz="1400" b="0"/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Admittance Diagram</a:t>
            </a:r>
            <a:endParaRPr lang="en-GB" dirty="0" smtClean="0"/>
          </a:p>
        </p:txBody>
      </p:sp>
      <p:sp>
        <p:nvSpPr>
          <p:cNvPr id="6" name="Arc 5"/>
          <p:cNvSpPr/>
          <p:nvPr/>
        </p:nvSpPr>
        <p:spPr bwMode="auto">
          <a:xfrm rot="1721850">
            <a:off x="2330551" y="3953204"/>
            <a:ext cx="647294" cy="821434"/>
          </a:xfrm>
          <a:prstGeom prst="arc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30363" y="4341813"/>
            <a:ext cx="7081837" cy="2197100"/>
            <a:chOff x="1630363" y="4341813"/>
            <a:chExt cx="7081837" cy="2197100"/>
          </a:xfrm>
        </p:grpSpPr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1630363" y="4341813"/>
              <a:ext cx="7081837" cy="2197100"/>
              <a:chOff x="799" y="2841"/>
              <a:chExt cx="4461" cy="1384"/>
            </a:xfrm>
          </p:grpSpPr>
          <p:sp>
            <p:nvSpPr>
              <p:cNvPr id="6158" name="Text Box 21"/>
              <p:cNvSpPr txBox="1">
                <a:spLocks noChangeArrowheads="1"/>
              </p:cNvSpPr>
              <p:nvPr/>
            </p:nvSpPr>
            <p:spPr bwMode="auto">
              <a:xfrm>
                <a:off x="799" y="3456"/>
                <a:ext cx="38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GB" i="1" u="sng"/>
                  <a:t>OR</a:t>
                </a:r>
              </a:p>
            </p:txBody>
          </p:sp>
          <p:grpSp>
            <p:nvGrpSpPr>
              <p:cNvPr id="6159" name="Group 22"/>
              <p:cNvGrpSpPr>
                <a:grpSpLocks/>
              </p:cNvGrpSpPr>
              <p:nvPr/>
            </p:nvGrpSpPr>
            <p:grpSpPr bwMode="auto">
              <a:xfrm>
                <a:off x="1877" y="2841"/>
                <a:ext cx="3383" cy="1384"/>
                <a:chOff x="2030" y="2832"/>
                <a:chExt cx="3383" cy="1384"/>
              </a:xfrm>
            </p:grpSpPr>
            <p:grpSp>
              <p:nvGrpSpPr>
                <p:cNvPr id="6160" name="Group 23"/>
                <p:cNvGrpSpPr>
                  <a:grpSpLocks/>
                </p:cNvGrpSpPr>
                <p:nvPr/>
              </p:nvGrpSpPr>
              <p:grpSpPr bwMode="auto">
                <a:xfrm>
                  <a:off x="2030" y="2832"/>
                  <a:ext cx="3383" cy="1384"/>
                  <a:chOff x="2030" y="2832"/>
                  <a:chExt cx="3383" cy="1384"/>
                </a:xfrm>
              </p:grpSpPr>
              <p:grpSp>
                <p:nvGrpSpPr>
                  <p:cNvPr id="6164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030" y="2832"/>
                    <a:ext cx="2503" cy="1043"/>
                    <a:chOff x="2030" y="2832"/>
                    <a:chExt cx="2503" cy="1043"/>
                  </a:xfrm>
                </p:grpSpPr>
                <p:sp>
                  <p:nvSpPr>
                    <p:cNvPr id="6168" name="Line 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30" y="3875"/>
                      <a:ext cx="2503" cy="0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A5002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6169" name="Line 2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33" y="2832"/>
                      <a:ext cx="0" cy="1043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6633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6170" name="Line 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30" y="2832"/>
                      <a:ext cx="2503" cy="1043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  <p:sp>
                <p:nvSpPr>
                  <p:cNvPr id="6165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68" y="3928"/>
                    <a:ext cx="38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GB">
                        <a:solidFill>
                          <a:srgbClr val="A50021"/>
                        </a:solidFill>
                      </a:rPr>
                      <a:t>G</a:t>
                    </a:r>
                  </a:p>
                </p:txBody>
              </p:sp>
              <p:sp>
                <p:nvSpPr>
                  <p:cNvPr id="6166" name="Text Box 29"/>
                  <p:cNvSpPr txBox="1">
                    <a:spLocks noChangeArrowheads="1"/>
                  </p:cNvSpPr>
                  <p:nvPr/>
                </p:nvSpPr>
                <p:spPr bwMode="auto">
                  <a:xfrm flipV="1">
                    <a:off x="2592" y="3612"/>
                    <a:ext cx="38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GB">
                        <a:sym typeface="Symbol" pitchFamily="18" charset="2"/>
                      </a:rPr>
                      <a:t></a:t>
                    </a:r>
                    <a:endParaRPr lang="en-GB"/>
                  </a:p>
                </p:txBody>
              </p:sp>
              <p:sp>
                <p:nvSpPr>
                  <p:cNvPr id="6167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85" y="3104"/>
                    <a:ext cx="82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GB">
                        <a:solidFill>
                          <a:srgbClr val="663300"/>
                        </a:solidFill>
                      </a:rPr>
                      <a:t>j(B</a:t>
                    </a:r>
                    <a:r>
                      <a:rPr lang="en-GB" baseline="-25000">
                        <a:solidFill>
                          <a:srgbClr val="663300"/>
                        </a:solidFill>
                      </a:rPr>
                      <a:t>C</a:t>
                    </a:r>
                    <a:r>
                      <a:rPr lang="en-GB">
                        <a:solidFill>
                          <a:srgbClr val="663300"/>
                        </a:solidFill>
                      </a:rPr>
                      <a:t>-B</a:t>
                    </a:r>
                    <a:r>
                      <a:rPr lang="en-GB" baseline="-25000">
                        <a:solidFill>
                          <a:srgbClr val="663300"/>
                        </a:solidFill>
                      </a:rPr>
                      <a:t>L</a:t>
                    </a:r>
                    <a:r>
                      <a:rPr lang="en-GB">
                        <a:solidFill>
                          <a:srgbClr val="663300"/>
                        </a:solidFill>
                      </a:rPr>
                      <a:t>)</a:t>
                    </a:r>
                    <a:endParaRPr lang="en-GB" baseline="-25000">
                      <a:solidFill>
                        <a:srgbClr val="663300"/>
                      </a:solidFill>
                    </a:endParaRPr>
                  </a:p>
                </p:txBody>
              </p:sp>
            </p:grpSp>
            <p:grpSp>
              <p:nvGrpSpPr>
                <p:cNvPr id="6161" name="Group 31"/>
                <p:cNvGrpSpPr>
                  <a:grpSpLocks/>
                </p:cNvGrpSpPr>
                <p:nvPr/>
              </p:nvGrpSpPr>
              <p:grpSpPr bwMode="auto">
                <a:xfrm rot="-1188828">
                  <a:off x="3117" y="3021"/>
                  <a:ext cx="530" cy="288"/>
                  <a:chOff x="2847" y="2859"/>
                  <a:chExt cx="530" cy="288"/>
                </a:xfrm>
              </p:grpSpPr>
              <p:sp>
                <p:nvSpPr>
                  <p:cNvPr id="6162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47" y="2859"/>
                    <a:ext cx="53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GB"/>
                      <a:t>Y</a:t>
                    </a:r>
                  </a:p>
                </p:txBody>
              </p:sp>
              <p:sp>
                <p:nvSpPr>
                  <p:cNvPr id="616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058" y="2905"/>
                    <a:ext cx="11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</p:grpSp>
        </p:grpSp>
        <p:sp>
          <p:nvSpPr>
            <p:cNvPr id="40" name="Arc 39"/>
            <p:cNvSpPr/>
            <p:nvPr/>
          </p:nvSpPr>
          <p:spPr bwMode="auto">
            <a:xfrm rot="1721850">
              <a:off x="4081566" y="5397945"/>
              <a:ext cx="647294" cy="821434"/>
            </a:xfrm>
            <a:prstGeom prst="arc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49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83481" y="2568576"/>
            <a:ext cx="4349750" cy="468312"/>
            <a:chOff x="1049" y="2159"/>
            <a:chExt cx="2740" cy="295"/>
          </a:xfrm>
        </p:grpSpPr>
        <p:sp>
          <p:nvSpPr>
            <p:cNvPr id="7202" name="Line 6"/>
            <p:cNvSpPr>
              <a:spLocks noChangeShapeType="1"/>
            </p:cNvSpPr>
            <p:nvPr/>
          </p:nvSpPr>
          <p:spPr bwMode="auto">
            <a:xfrm flipV="1">
              <a:off x="1049" y="2306"/>
              <a:ext cx="2336" cy="7"/>
            </a:xfrm>
            <a:prstGeom prst="line">
              <a:avLst/>
            </a:prstGeom>
            <a:noFill/>
            <a:ln w="57150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203" name="Text Box 7"/>
            <p:cNvSpPr txBox="1">
              <a:spLocks noChangeArrowheads="1"/>
            </p:cNvSpPr>
            <p:nvPr/>
          </p:nvSpPr>
          <p:spPr bwMode="auto">
            <a:xfrm>
              <a:off x="3370" y="2159"/>
              <a:ext cx="419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A50021"/>
                  </a:solidFill>
                </a:rPr>
                <a:t>G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965994" y="1814513"/>
            <a:ext cx="866775" cy="998538"/>
            <a:chOff x="775" y="806"/>
            <a:chExt cx="546" cy="629"/>
          </a:xfrm>
        </p:grpSpPr>
        <p:sp>
          <p:nvSpPr>
            <p:cNvPr id="7200" name="Line 9"/>
            <p:cNvSpPr>
              <a:spLocks noChangeShapeType="1"/>
            </p:cNvSpPr>
            <p:nvPr/>
          </p:nvSpPr>
          <p:spPr bwMode="auto">
            <a:xfrm flipH="1" flipV="1">
              <a:off x="912" y="1126"/>
              <a:ext cx="0" cy="309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201" name="Text Box 10"/>
            <p:cNvSpPr txBox="1">
              <a:spLocks noChangeArrowheads="1"/>
            </p:cNvSpPr>
            <p:nvPr/>
          </p:nvSpPr>
          <p:spPr bwMode="auto">
            <a:xfrm>
              <a:off x="775" y="806"/>
              <a:ext cx="54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accent2"/>
                  </a:solidFill>
                </a:rPr>
                <a:t>jBc</a:t>
              </a:r>
              <a:endParaRPr lang="en-US" baseline="-25000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183481" y="2813051"/>
            <a:ext cx="992188" cy="2316162"/>
            <a:chOff x="912" y="1435"/>
            <a:chExt cx="625" cy="1459"/>
          </a:xfrm>
        </p:grpSpPr>
        <p:sp>
          <p:nvSpPr>
            <p:cNvPr id="7198" name="Line 12"/>
            <p:cNvSpPr>
              <a:spLocks noChangeShapeType="1"/>
            </p:cNvSpPr>
            <p:nvPr/>
          </p:nvSpPr>
          <p:spPr bwMode="auto">
            <a:xfrm>
              <a:off x="912" y="1435"/>
              <a:ext cx="0" cy="1325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99" name="Text Box 13"/>
            <p:cNvSpPr txBox="1">
              <a:spLocks noChangeArrowheads="1"/>
            </p:cNvSpPr>
            <p:nvPr/>
          </p:nvSpPr>
          <p:spPr bwMode="auto">
            <a:xfrm>
              <a:off x="912" y="2625"/>
              <a:ext cx="6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6600"/>
                  </a:solidFill>
                </a:rPr>
                <a:t>-jB</a:t>
              </a:r>
              <a:r>
                <a:rPr lang="en-US" baseline="-25000">
                  <a:solidFill>
                    <a:srgbClr val="006600"/>
                  </a:solidFill>
                </a:rPr>
                <a:t>L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283494" y="2782888"/>
            <a:ext cx="4073525" cy="1682750"/>
            <a:chOff x="2055" y="1596"/>
            <a:chExt cx="2566" cy="1060"/>
          </a:xfrm>
        </p:grpSpPr>
        <p:sp>
          <p:nvSpPr>
            <p:cNvPr id="7193" name="Text Box 15"/>
            <p:cNvSpPr txBox="1">
              <a:spLocks noChangeArrowheads="1"/>
            </p:cNvSpPr>
            <p:nvPr/>
          </p:nvSpPr>
          <p:spPr bwMode="auto">
            <a:xfrm flipH="1" flipV="1">
              <a:off x="2610" y="1596"/>
              <a:ext cx="191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dirty="0">
                  <a:sym typeface="Symbol" pitchFamily="18" charset="2"/>
                </a:rPr>
                <a:t></a:t>
              </a:r>
              <a:endParaRPr lang="en-US" dirty="0"/>
            </a:p>
          </p:txBody>
        </p:sp>
        <p:sp>
          <p:nvSpPr>
            <p:cNvPr id="7194" name="Line 16"/>
            <p:cNvSpPr>
              <a:spLocks noChangeShapeType="1"/>
            </p:cNvSpPr>
            <p:nvPr/>
          </p:nvSpPr>
          <p:spPr bwMode="auto">
            <a:xfrm>
              <a:off x="2055" y="1622"/>
              <a:ext cx="2233" cy="84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7195" name="Group 17"/>
            <p:cNvGrpSpPr>
              <a:grpSpLocks/>
            </p:cNvGrpSpPr>
            <p:nvPr/>
          </p:nvGrpSpPr>
          <p:grpSpPr bwMode="auto">
            <a:xfrm>
              <a:off x="4300" y="2314"/>
              <a:ext cx="321" cy="342"/>
              <a:chOff x="5020" y="1990"/>
              <a:chExt cx="321" cy="342"/>
            </a:xfrm>
          </p:grpSpPr>
          <p:sp>
            <p:nvSpPr>
              <p:cNvPr id="7196" name="Text Box 18"/>
              <p:cNvSpPr txBox="1">
                <a:spLocks noChangeArrowheads="1"/>
              </p:cNvSpPr>
              <p:nvPr/>
            </p:nvSpPr>
            <p:spPr bwMode="auto">
              <a:xfrm>
                <a:off x="5020" y="1990"/>
                <a:ext cx="321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/>
                  <a:t>Y</a:t>
                </a:r>
              </a:p>
            </p:txBody>
          </p:sp>
          <p:sp>
            <p:nvSpPr>
              <p:cNvPr id="7197" name="Line 19"/>
              <p:cNvSpPr>
                <a:spLocks noChangeShapeType="1"/>
              </p:cNvSpPr>
              <p:nvPr/>
            </p:nvSpPr>
            <p:spPr bwMode="auto">
              <a:xfrm>
                <a:off x="5091" y="2017"/>
                <a:ext cx="11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1272381" y="2813051"/>
            <a:ext cx="1538288" cy="1838325"/>
            <a:chOff x="968" y="1435"/>
            <a:chExt cx="969" cy="1158"/>
          </a:xfrm>
        </p:grpSpPr>
        <p:sp>
          <p:nvSpPr>
            <p:cNvPr id="7191" name="Line 21"/>
            <p:cNvSpPr>
              <a:spLocks noChangeShapeType="1"/>
            </p:cNvSpPr>
            <p:nvPr/>
          </p:nvSpPr>
          <p:spPr bwMode="auto">
            <a:xfrm flipH="1">
              <a:off x="968" y="1435"/>
              <a:ext cx="0" cy="928"/>
            </a:xfrm>
            <a:prstGeom prst="line">
              <a:avLst/>
            </a:prstGeom>
            <a:noFill/>
            <a:ln w="5715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92" name="Rectangle 22"/>
            <p:cNvSpPr>
              <a:spLocks noChangeArrowheads="1"/>
            </p:cNvSpPr>
            <p:nvPr/>
          </p:nvSpPr>
          <p:spPr bwMode="auto">
            <a:xfrm>
              <a:off x="1060" y="2302"/>
              <a:ext cx="87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GB">
                  <a:solidFill>
                    <a:srgbClr val="663300"/>
                  </a:solidFill>
                </a:rPr>
                <a:t>-j(B</a:t>
              </a:r>
              <a:r>
                <a:rPr lang="en-GB" baseline="-25000">
                  <a:solidFill>
                    <a:srgbClr val="663300"/>
                  </a:solidFill>
                </a:rPr>
                <a:t>C</a:t>
              </a:r>
              <a:r>
                <a:rPr lang="en-GB">
                  <a:solidFill>
                    <a:srgbClr val="663300"/>
                  </a:solidFill>
                </a:rPr>
                <a:t>-B</a:t>
              </a:r>
              <a:r>
                <a:rPr lang="en-GB" baseline="-25000">
                  <a:solidFill>
                    <a:srgbClr val="663300"/>
                  </a:solidFill>
                </a:rPr>
                <a:t>L</a:t>
              </a:r>
              <a:r>
                <a:rPr lang="en-GB">
                  <a:solidFill>
                    <a:srgbClr val="663300"/>
                  </a:solidFill>
                </a:rPr>
                <a:t>)</a:t>
              </a:r>
            </a:p>
          </p:txBody>
        </p:sp>
      </p:grpSp>
      <p:sp>
        <p:nvSpPr>
          <p:cNvPr id="7177" name="Rectangle 34"/>
          <p:cNvSpPr>
            <a:spLocks noChangeArrowheads="1"/>
          </p:cNvSpPr>
          <p:nvPr/>
        </p:nvSpPr>
        <p:spPr bwMode="auto">
          <a:xfrm>
            <a:off x="662502" y="1286765"/>
            <a:ext cx="58938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3300"/>
                </a:solidFill>
              </a:rPr>
              <a:t>For case of </a:t>
            </a:r>
            <a:r>
              <a:rPr lang="en-GB" sz="2800" dirty="0">
                <a:solidFill>
                  <a:srgbClr val="FF3300"/>
                </a:solidFill>
              </a:rPr>
              <a:t>B</a:t>
            </a:r>
            <a:r>
              <a:rPr lang="en-GB" sz="2800" baseline="-25000" dirty="0">
                <a:solidFill>
                  <a:srgbClr val="FF3300"/>
                </a:solidFill>
              </a:rPr>
              <a:t>L</a:t>
            </a:r>
            <a:r>
              <a:rPr lang="en-GB" sz="2800" dirty="0">
                <a:solidFill>
                  <a:srgbClr val="FF3300"/>
                </a:solidFill>
              </a:rPr>
              <a:t> &gt; B</a:t>
            </a:r>
            <a:r>
              <a:rPr lang="en-GB" sz="2800" baseline="-25000" dirty="0">
                <a:solidFill>
                  <a:srgbClr val="FF3300"/>
                </a:solidFill>
              </a:rPr>
              <a:t>C</a:t>
            </a:r>
            <a:r>
              <a:rPr lang="en-GB" sz="2800" dirty="0">
                <a:solidFill>
                  <a:srgbClr val="FF3300"/>
                </a:solidFill>
              </a:rPr>
              <a:t> </a:t>
            </a:r>
            <a:r>
              <a:rPr lang="en-GB" sz="2800" dirty="0" smtClean="0">
                <a:solidFill>
                  <a:srgbClr val="FF3300"/>
                </a:solidFill>
              </a:rPr>
              <a:t>(</a:t>
            </a:r>
            <a:r>
              <a:rPr lang="en-GB" sz="2800" dirty="0">
                <a:solidFill>
                  <a:srgbClr val="FF3300"/>
                </a:solidFill>
              </a:rPr>
              <a:t>Not in Textbook)</a:t>
            </a:r>
          </a:p>
        </p:txBody>
      </p:sp>
      <p:sp>
        <p:nvSpPr>
          <p:cNvPr id="136227" name="Line 35"/>
          <p:cNvSpPr>
            <a:spLocks noChangeShapeType="1"/>
          </p:cNvSpPr>
          <p:nvPr/>
        </p:nvSpPr>
        <p:spPr bwMode="auto">
          <a:xfrm flipV="1">
            <a:off x="1412081" y="4230688"/>
            <a:ext cx="3314700" cy="19050"/>
          </a:xfrm>
          <a:prstGeom prst="line">
            <a:avLst/>
          </a:prstGeom>
          <a:noFill/>
          <a:ln w="19050">
            <a:solidFill>
              <a:srgbClr val="CC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aphicFrame>
        <p:nvGraphicFramePr>
          <p:cNvPr id="717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85410"/>
              </p:ext>
            </p:extLst>
          </p:nvPr>
        </p:nvGraphicFramePr>
        <p:xfrm>
          <a:off x="3069431" y="1854014"/>
          <a:ext cx="38735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Equation" r:id="rId3" imgW="1244600" imgH="241300" progId="Equation.3">
                  <p:embed/>
                </p:oleObj>
              </mc:Choice>
              <mc:Fallback>
                <p:oleObj name="Equation" r:id="rId3" imgW="1244600" imgH="2413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431" y="1854014"/>
                        <a:ext cx="38735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Slide Number Placeholder 3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D260AA-0568-4E22-BFD7-70CA083A8225}" type="slidenum">
              <a:rPr lang="en-GB" sz="1400" b="0"/>
              <a:pPr/>
              <a:t>7</a:t>
            </a:fld>
            <a:endParaRPr lang="en-GB" sz="1400" b="0"/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Admittance Diagram</a:t>
            </a:r>
            <a:endParaRPr lang="en-GB" dirty="0" smtClean="0"/>
          </a:p>
        </p:txBody>
      </p:sp>
      <p:sp>
        <p:nvSpPr>
          <p:cNvPr id="6" name="Arc 5"/>
          <p:cNvSpPr/>
          <p:nvPr/>
        </p:nvSpPr>
        <p:spPr bwMode="auto">
          <a:xfrm rot="3235027">
            <a:off x="2050679" y="2603923"/>
            <a:ext cx="640080" cy="864824"/>
          </a:xfrm>
          <a:prstGeom prst="arc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87463" y="4210050"/>
            <a:ext cx="7291387" cy="2184400"/>
            <a:chOff x="1287463" y="4210050"/>
            <a:chExt cx="7291387" cy="2184400"/>
          </a:xfrm>
        </p:grpSpPr>
        <p:grpSp>
          <p:nvGrpSpPr>
            <p:cNvPr id="8" name="Group 36"/>
            <p:cNvGrpSpPr>
              <a:grpSpLocks/>
            </p:cNvGrpSpPr>
            <p:nvPr/>
          </p:nvGrpSpPr>
          <p:grpSpPr bwMode="auto">
            <a:xfrm>
              <a:off x="1287463" y="4210050"/>
              <a:ext cx="7291387" cy="2184400"/>
              <a:chOff x="811" y="2652"/>
              <a:chExt cx="4593" cy="1376"/>
            </a:xfrm>
          </p:grpSpPr>
          <p:sp>
            <p:nvSpPr>
              <p:cNvPr id="7181" name="Text Box 24"/>
              <p:cNvSpPr txBox="1">
                <a:spLocks noChangeArrowheads="1"/>
              </p:cNvSpPr>
              <p:nvPr/>
            </p:nvSpPr>
            <p:spPr bwMode="auto">
              <a:xfrm>
                <a:off x="811" y="3600"/>
                <a:ext cx="38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GB" i="1" u="sng"/>
                  <a:t>OR</a:t>
                </a:r>
              </a:p>
            </p:txBody>
          </p:sp>
          <p:sp>
            <p:nvSpPr>
              <p:cNvPr id="7182" name="Line 25"/>
              <p:cNvSpPr>
                <a:spLocks noChangeShapeType="1"/>
              </p:cNvSpPr>
              <p:nvPr/>
            </p:nvSpPr>
            <p:spPr bwMode="auto">
              <a:xfrm flipV="1">
                <a:off x="1985" y="2996"/>
                <a:ext cx="2503" cy="0"/>
              </a:xfrm>
              <a:prstGeom prst="line">
                <a:avLst/>
              </a:prstGeom>
              <a:noFill/>
              <a:ln w="57150">
                <a:solidFill>
                  <a:srgbClr val="A5002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83" name="Line 26"/>
              <p:cNvSpPr>
                <a:spLocks noChangeShapeType="1"/>
              </p:cNvSpPr>
              <p:nvPr/>
            </p:nvSpPr>
            <p:spPr bwMode="auto">
              <a:xfrm flipV="1">
                <a:off x="4452" y="2985"/>
                <a:ext cx="0" cy="1043"/>
              </a:xfrm>
              <a:prstGeom prst="line">
                <a:avLst/>
              </a:prstGeom>
              <a:noFill/>
              <a:ln w="57150">
                <a:solidFill>
                  <a:srgbClr val="6633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84" name="Line 27"/>
              <p:cNvSpPr>
                <a:spLocks noChangeShapeType="1"/>
              </p:cNvSpPr>
              <p:nvPr/>
            </p:nvSpPr>
            <p:spPr bwMode="auto">
              <a:xfrm>
                <a:off x="1973" y="2972"/>
                <a:ext cx="2467" cy="1045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85" name="Text Box 28"/>
              <p:cNvSpPr txBox="1">
                <a:spLocks noChangeArrowheads="1"/>
              </p:cNvSpPr>
              <p:nvPr/>
            </p:nvSpPr>
            <p:spPr bwMode="auto">
              <a:xfrm>
                <a:off x="3747" y="2652"/>
                <a:ext cx="38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GB">
                    <a:solidFill>
                      <a:srgbClr val="A50021"/>
                    </a:solidFill>
                  </a:rPr>
                  <a:t>G</a:t>
                </a:r>
              </a:p>
            </p:txBody>
          </p:sp>
          <p:sp>
            <p:nvSpPr>
              <p:cNvPr id="7186" name="Text Box 29"/>
              <p:cNvSpPr txBox="1">
                <a:spLocks noChangeArrowheads="1"/>
              </p:cNvSpPr>
              <p:nvPr/>
            </p:nvSpPr>
            <p:spPr bwMode="auto">
              <a:xfrm flipV="1">
                <a:off x="2619" y="3033"/>
                <a:ext cx="38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GB">
                    <a:sym typeface="Symbol" pitchFamily="18" charset="2"/>
                  </a:rPr>
                  <a:t></a:t>
                </a:r>
                <a:endParaRPr lang="en-GB"/>
              </a:p>
            </p:txBody>
          </p:sp>
          <p:sp>
            <p:nvSpPr>
              <p:cNvPr id="7187" name="Text Box 30"/>
              <p:cNvSpPr txBox="1">
                <a:spLocks noChangeArrowheads="1"/>
              </p:cNvSpPr>
              <p:nvPr/>
            </p:nvSpPr>
            <p:spPr bwMode="auto">
              <a:xfrm>
                <a:off x="4432" y="3113"/>
                <a:ext cx="9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GB">
                    <a:solidFill>
                      <a:srgbClr val="663300"/>
                    </a:solidFill>
                  </a:rPr>
                  <a:t>-j(B</a:t>
                </a:r>
                <a:r>
                  <a:rPr lang="en-GB" baseline="-25000">
                    <a:solidFill>
                      <a:srgbClr val="663300"/>
                    </a:solidFill>
                  </a:rPr>
                  <a:t>C</a:t>
                </a:r>
                <a:r>
                  <a:rPr lang="en-GB">
                    <a:solidFill>
                      <a:srgbClr val="663300"/>
                    </a:solidFill>
                  </a:rPr>
                  <a:t>-B</a:t>
                </a:r>
                <a:r>
                  <a:rPr lang="en-GB" baseline="-25000">
                    <a:solidFill>
                      <a:srgbClr val="663300"/>
                    </a:solidFill>
                  </a:rPr>
                  <a:t>L</a:t>
                </a:r>
                <a:r>
                  <a:rPr lang="en-GB">
                    <a:solidFill>
                      <a:srgbClr val="663300"/>
                    </a:solidFill>
                  </a:rPr>
                  <a:t>)</a:t>
                </a:r>
                <a:endParaRPr lang="en-GB" baseline="-25000">
                  <a:solidFill>
                    <a:srgbClr val="663300"/>
                  </a:solidFill>
                </a:endParaRPr>
              </a:p>
            </p:txBody>
          </p:sp>
          <p:grpSp>
            <p:nvGrpSpPr>
              <p:cNvPr id="7188" name="Group 31"/>
              <p:cNvGrpSpPr>
                <a:grpSpLocks/>
              </p:cNvGrpSpPr>
              <p:nvPr/>
            </p:nvGrpSpPr>
            <p:grpSpPr bwMode="auto">
              <a:xfrm>
                <a:off x="3106" y="3600"/>
                <a:ext cx="255" cy="288"/>
                <a:chOff x="3094" y="3456"/>
                <a:chExt cx="255" cy="288"/>
              </a:xfrm>
            </p:grpSpPr>
            <p:sp>
              <p:nvSpPr>
                <p:cNvPr id="7189" name="Rectangle 32"/>
                <p:cNvSpPr>
                  <a:spLocks noChangeArrowheads="1"/>
                </p:cNvSpPr>
                <p:nvPr/>
              </p:nvSpPr>
              <p:spPr bwMode="auto">
                <a:xfrm>
                  <a:off x="3094" y="3456"/>
                  <a:ext cx="25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/>
                    <a:t>Y</a:t>
                  </a:r>
                </a:p>
              </p:txBody>
            </p:sp>
            <p:sp>
              <p:nvSpPr>
                <p:cNvPr id="7190" name="Line 33"/>
                <p:cNvSpPr>
                  <a:spLocks noChangeShapeType="1"/>
                </p:cNvSpPr>
                <p:nvPr/>
              </p:nvSpPr>
              <p:spPr bwMode="auto">
                <a:xfrm>
                  <a:off x="3168" y="349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37" name="Arc 36"/>
            <p:cNvSpPr/>
            <p:nvPr/>
          </p:nvSpPr>
          <p:spPr bwMode="auto">
            <a:xfrm rot="3235027">
              <a:off x="4048941" y="4591270"/>
              <a:ext cx="640080" cy="864824"/>
            </a:xfrm>
            <a:prstGeom prst="arc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6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6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27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776288" y="1123950"/>
          <a:ext cx="5981700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" name="Equation" r:id="rId3" imgW="2209800" imgH="508000" progId="Equation.3">
                  <p:embed/>
                </p:oleObj>
              </mc:Choice>
              <mc:Fallback>
                <p:oleObj name="Equation" r:id="rId3" imgW="2209800" imgH="508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1123950"/>
                        <a:ext cx="5981700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141538" y="2711450"/>
          <a:ext cx="20859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" name="Equation" r:id="rId5" imgW="850531" imgH="253890" progId="Equation.3">
                  <p:embed/>
                </p:oleObj>
              </mc:Choice>
              <mc:Fallback>
                <p:oleObj name="Equation" r:id="rId5" imgW="850531" imgH="2538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2711450"/>
                        <a:ext cx="2085975" cy="6223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31775" y="4103688"/>
            <a:ext cx="3770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536575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536575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536575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536575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536575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536575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536575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536575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536575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Char char="•"/>
            </a:pPr>
            <a:r>
              <a:rPr lang="en-GB" b="0">
                <a:cs typeface="Times New Roman" pitchFamily="18" charset="0"/>
              </a:rPr>
              <a:t> 	Total circuit current:</a:t>
            </a:r>
            <a:endParaRPr lang="en-GB" b="0" baseline="30000">
              <a:cs typeface="Times New Roman" pitchFamily="18" charset="0"/>
            </a:endParaRPr>
          </a:p>
        </p:txBody>
      </p:sp>
      <p:graphicFrame>
        <p:nvGraphicFramePr>
          <p:cNvPr id="8197" name="Object 6"/>
          <p:cNvGraphicFramePr>
            <a:graphicFrameLocks noChangeAspect="1"/>
          </p:cNvGraphicFramePr>
          <p:nvPr/>
        </p:nvGraphicFramePr>
        <p:xfrm>
          <a:off x="4524375" y="4048125"/>
          <a:ext cx="15986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" name="Equation" r:id="rId7" imgW="647700" imgH="228600" progId="Equation.3">
                  <p:embed/>
                </p:oleObj>
              </mc:Choice>
              <mc:Fallback>
                <p:oleObj name="Equation" r:id="rId7" imgW="6477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75" y="4048125"/>
                        <a:ext cx="1598613" cy="5635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8" name="Group 7"/>
          <p:cNvGrpSpPr>
            <a:grpSpLocks/>
          </p:cNvGrpSpPr>
          <p:nvPr/>
        </p:nvGrpSpPr>
        <p:grpSpPr bwMode="auto">
          <a:xfrm>
            <a:off x="885825" y="5099050"/>
            <a:ext cx="5251450" cy="627063"/>
            <a:chOff x="468" y="2600"/>
            <a:chExt cx="3308" cy="395"/>
          </a:xfrm>
        </p:grpSpPr>
        <p:sp>
          <p:nvSpPr>
            <p:cNvPr id="8201" name="Text Box 8"/>
            <p:cNvSpPr txBox="1">
              <a:spLocks noChangeArrowheads="1"/>
            </p:cNvSpPr>
            <p:nvPr/>
          </p:nvSpPr>
          <p:spPr bwMode="auto">
            <a:xfrm>
              <a:off x="468" y="2687"/>
              <a:ext cx="31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GB" b="0">
                  <a:cs typeface="Times New Roman" pitchFamily="18" charset="0"/>
                  <a:sym typeface="Symbol" pitchFamily="18" charset="2"/>
                </a:rPr>
                <a:t>  is the phase between           and  </a:t>
              </a:r>
            </a:p>
          </p:txBody>
        </p:sp>
        <p:graphicFrame>
          <p:nvGraphicFramePr>
            <p:cNvPr id="8202" name="Object 9"/>
            <p:cNvGraphicFramePr>
              <a:graphicFrameLocks noChangeAspect="1"/>
            </p:cNvGraphicFramePr>
            <p:nvPr/>
          </p:nvGraphicFramePr>
          <p:xfrm>
            <a:off x="3420" y="2600"/>
            <a:ext cx="356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7" name="Equation" r:id="rId9" imgW="228501" imgH="253890" progId="Equation.3">
                    <p:embed/>
                  </p:oleObj>
                </mc:Choice>
                <mc:Fallback>
                  <p:oleObj name="Equation" r:id="rId9" imgW="228501" imgH="25389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0" y="2600"/>
                          <a:ext cx="356" cy="395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3" name="Object 10"/>
            <p:cNvGraphicFramePr>
              <a:graphicFrameLocks noChangeAspect="1"/>
            </p:cNvGraphicFramePr>
            <p:nvPr/>
          </p:nvGraphicFramePr>
          <p:xfrm>
            <a:off x="2665" y="2620"/>
            <a:ext cx="238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8" name="Equation" r:id="rId11" imgW="152334" imgH="228501" progId="Equation.3">
                    <p:embed/>
                  </p:oleObj>
                </mc:Choice>
                <mc:Fallback>
                  <p:oleObj name="Equation" r:id="rId11" imgW="152334" imgH="22850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5" y="2620"/>
                          <a:ext cx="238" cy="355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0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6CB3B7-DB9A-468A-AC0C-64FB395A16F1}" type="slidenum">
              <a:rPr lang="en-GB" sz="1400" b="0"/>
              <a:pPr/>
              <a:t>8</a:t>
            </a:fld>
            <a:endParaRPr lang="en-GB" sz="1400" b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Voltage and Currents in Parallel Circuit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616294"/>
              </p:ext>
            </p:extLst>
          </p:nvPr>
        </p:nvGraphicFramePr>
        <p:xfrm>
          <a:off x="446087" y="2625725"/>
          <a:ext cx="4735513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1" name="Equation" r:id="rId3" imgW="2235200" imgH="469900" progId="Equation.3">
                  <p:embed/>
                </p:oleObj>
              </mc:Choice>
              <mc:Fallback>
                <p:oleObj name="Equation" r:id="rId3" imgW="22352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7" y="2625725"/>
                        <a:ext cx="4735513" cy="102711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509331"/>
              </p:ext>
            </p:extLst>
          </p:nvPr>
        </p:nvGraphicFramePr>
        <p:xfrm>
          <a:off x="6134100" y="2959100"/>
          <a:ext cx="26860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2" name="Equation" r:id="rId5" imgW="1117600" imgH="241300" progId="Equation.3">
                  <p:embed/>
                </p:oleObj>
              </mc:Choice>
              <mc:Fallback>
                <p:oleObj name="Equation" r:id="rId5" imgW="11176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2959100"/>
                        <a:ext cx="2686050" cy="5778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418597"/>
              </p:ext>
            </p:extLst>
          </p:nvPr>
        </p:nvGraphicFramePr>
        <p:xfrm>
          <a:off x="471487" y="3738563"/>
          <a:ext cx="411638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3" name="Equation" r:id="rId7" imgW="1968500" imgH="469900" progId="Equation.3">
                  <p:embed/>
                </p:oleObj>
              </mc:Choice>
              <mc:Fallback>
                <p:oleObj name="Equation" r:id="rId7" imgW="19685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" y="3738563"/>
                        <a:ext cx="4116388" cy="9842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727038"/>
              </p:ext>
            </p:extLst>
          </p:nvPr>
        </p:nvGraphicFramePr>
        <p:xfrm>
          <a:off x="5502275" y="3981450"/>
          <a:ext cx="32877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4" name="Equation" r:id="rId9" imgW="1384300" imgH="254000" progId="Equation.3">
                  <p:embed/>
                </p:oleObj>
              </mc:Choice>
              <mc:Fallback>
                <p:oleObj name="Equation" r:id="rId9" imgW="13843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3981450"/>
                        <a:ext cx="3287712" cy="6032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471153"/>
              </p:ext>
            </p:extLst>
          </p:nvPr>
        </p:nvGraphicFramePr>
        <p:xfrm>
          <a:off x="466725" y="1628775"/>
          <a:ext cx="21986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5" name="Equation" r:id="rId11" imgW="876300" imgH="431800" progId="Equation.3">
                  <p:embed/>
                </p:oleObj>
              </mc:Choice>
              <mc:Fallback>
                <p:oleObj name="Equation" r:id="rId11" imgW="8763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628775"/>
                        <a:ext cx="2198687" cy="914400"/>
                      </a:xfrm>
                      <a:prstGeom prst="rect">
                        <a:avLst/>
                      </a:prstGeom>
                      <a:solidFill>
                        <a:srgbClr val="CC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0" y="-74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47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747208"/>
              </p:ext>
            </p:extLst>
          </p:nvPr>
        </p:nvGraphicFramePr>
        <p:xfrm>
          <a:off x="360362" y="4897438"/>
          <a:ext cx="4802188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6" name="Equation" r:id="rId13" imgW="2286000" imgH="431800" progId="Equation.3">
                  <p:embed/>
                </p:oleObj>
              </mc:Choice>
              <mc:Fallback>
                <p:oleObj name="Equation" r:id="rId13" imgW="22860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2" y="4897438"/>
                        <a:ext cx="4802188" cy="98266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7" name="Rectangle 19"/>
          <p:cNvSpPr>
            <a:spLocks noChangeArrowheads="1"/>
          </p:cNvSpPr>
          <p:nvPr/>
        </p:nvSpPr>
        <p:spPr bwMode="auto">
          <a:xfrm>
            <a:off x="725488" y="5995988"/>
            <a:ext cx="3355975" cy="4603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i="1"/>
              <a:t>Kirchhoff’s Current Law</a:t>
            </a:r>
            <a:endParaRPr lang="en-GB" b="0"/>
          </a:p>
        </p:txBody>
      </p:sp>
      <p:graphicFrame>
        <p:nvGraphicFramePr>
          <p:cNvPr id="114708" name="Object 20"/>
          <p:cNvGraphicFramePr>
            <a:graphicFrameLocks noChangeAspect="1"/>
          </p:cNvGraphicFramePr>
          <p:nvPr/>
        </p:nvGraphicFramePr>
        <p:xfrm>
          <a:off x="4398963" y="5949950"/>
          <a:ext cx="23653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7" name="Equation" r:id="rId15" imgW="927100" imgH="241300" progId="Equation.3">
                  <p:embed/>
                </p:oleObj>
              </mc:Choice>
              <mc:Fallback>
                <p:oleObj name="Equation" r:id="rId15" imgW="927100" imgH="241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63" y="5949950"/>
                        <a:ext cx="2365375" cy="61595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Rectangle 24"/>
          <p:cNvSpPr>
            <a:spLocks noChangeArrowheads="1"/>
          </p:cNvSpPr>
          <p:nvPr/>
        </p:nvSpPr>
        <p:spPr bwMode="auto">
          <a:xfrm>
            <a:off x="417512" y="1092200"/>
            <a:ext cx="839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b="0" dirty="0"/>
              <a:t>The </a:t>
            </a:r>
            <a:r>
              <a:rPr lang="en-GB" b="0" dirty="0" smtClean="0"/>
              <a:t>voltage, currents </a:t>
            </a:r>
            <a:r>
              <a:rPr lang="en-GB" b="0" dirty="0"/>
              <a:t>and admittances are related by </a:t>
            </a:r>
            <a:r>
              <a:rPr lang="en-GB" i="1" dirty="0"/>
              <a:t>Ohm’s </a:t>
            </a:r>
            <a:r>
              <a:rPr lang="en-GB" i="1" dirty="0" smtClean="0"/>
              <a:t>Law</a:t>
            </a:r>
            <a:r>
              <a:rPr lang="en-GB" b="0" dirty="0" smtClean="0"/>
              <a:t>:</a:t>
            </a:r>
            <a:endParaRPr lang="en-GB" b="0" dirty="0"/>
          </a:p>
        </p:txBody>
      </p:sp>
      <p:graphicFrame>
        <p:nvGraphicFramePr>
          <p:cNvPr id="11471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162974"/>
              </p:ext>
            </p:extLst>
          </p:nvPr>
        </p:nvGraphicFramePr>
        <p:xfrm>
          <a:off x="5961062" y="5097463"/>
          <a:ext cx="286861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8" name="Equation" r:id="rId17" imgW="1193800" imgH="254000" progId="Equation.3">
                  <p:embed/>
                </p:oleObj>
              </mc:Choice>
              <mc:Fallback>
                <p:oleObj name="Equation" r:id="rId17" imgW="1193800" imgH="254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062" y="5097463"/>
                        <a:ext cx="2868613" cy="60801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A3A2BC-A9A1-4FA9-B57C-5E93C8425AD7}" type="slidenum">
              <a:rPr lang="en-GB" sz="1400" b="0"/>
              <a:pPr/>
              <a:t>9</a:t>
            </a:fld>
            <a:endParaRPr lang="en-GB" sz="1400" b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Applying Circuit Laws to parallel RLC Circuit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0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7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6559</TotalTime>
  <Words>1243</Words>
  <Application>Microsoft Office PowerPoint</Application>
  <PresentationFormat>On-screen Show (4:3)</PresentationFormat>
  <Paragraphs>223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Symbol</vt:lpstr>
      <vt:lpstr>Times New Roman</vt:lpstr>
      <vt:lpstr>Wingdings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Thio-Tang Choy Yong</cp:lastModifiedBy>
  <cp:revision>207</cp:revision>
  <dcterms:created xsi:type="dcterms:W3CDTF">2002-02-06T08:23:53Z</dcterms:created>
  <dcterms:modified xsi:type="dcterms:W3CDTF">2018-03-16T08:58:55Z</dcterms:modified>
</cp:coreProperties>
</file>