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3" r:id="rId4"/>
    <p:sldId id="260" r:id="rId5"/>
    <p:sldId id="261" r:id="rId6"/>
    <p:sldId id="270" r:id="rId7"/>
    <p:sldId id="268" r:id="rId8"/>
    <p:sldId id="286" r:id="rId9"/>
    <p:sldId id="278" r:id="rId10"/>
    <p:sldId id="266" r:id="rId11"/>
    <p:sldId id="273" r:id="rId12"/>
    <p:sldId id="283" r:id="rId13"/>
    <p:sldId id="274" r:id="rId14"/>
    <p:sldId id="276" r:id="rId15"/>
    <p:sldId id="28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8" pos="5112" userDrawn="1">
          <p15:clr>
            <a:srgbClr val="A4A3A4"/>
          </p15:clr>
        </p15:guide>
        <p15:guide id="10" orient="horz" pos="2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93300"/>
    <a:srgbClr val="FF6D6D"/>
    <a:srgbClr val="FF6565"/>
    <a:srgbClr val="0000FF"/>
    <a:srgbClr val="00CC00"/>
    <a:srgbClr val="11419E"/>
    <a:srgbClr val="E2E2E2"/>
    <a:srgbClr val="E0E0E0"/>
    <a:srgbClr val="D4D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pos="384"/>
        <p:guide orient="horz" pos="4224"/>
        <p:guide pos="5112"/>
        <p:guide orient="horz" pos="20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1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11" Type="http://schemas.openxmlformats.org/officeDocument/2006/relationships/hyperlink" Target="https://youtu.be/_JvLEhGAIfY" TargetMode="External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21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13.png"/><Relationship Id="rId5" Type="http://schemas.openxmlformats.org/officeDocument/2006/relationships/image" Target="../media/image57.png"/><Relationship Id="rId23" Type="http://schemas.openxmlformats.org/officeDocument/2006/relationships/hyperlink" Target="https://youtu.be/_JvLEhGAIfY?list=PLQkK7txx_NNbGpflRjSbJTg18-XXOcoId&amp;t=134" TargetMode="External"/><Relationship Id="rId10" Type="http://schemas.openxmlformats.org/officeDocument/2006/relationships/image" Target="../media/image49.png"/><Relationship Id="rId19" Type="http://schemas.openxmlformats.org/officeDocument/2006/relationships/image" Target="../media/image490.png"/><Relationship Id="rId4" Type="http://schemas.openxmlformats.org/officeDocument/2006/relationships/image" Target="../media/image56.png"/><Relationship Id="rId9" Type="http://schemas.openxmlformats.org/officeDocument/2006/relationships/image" Target="../media/image48.png"/><Relationship Id="rId2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5.png"/><Relationship Id="rId21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4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24" Type="http://schemas.openxmlformats.org/officeDocument/2006/relationships/image" Target="../media/image13.png"/><Relationship Id="rId5" Type="http://schemas.openxmlformats.org/officeDocument/2006/relationships/image" Target="../media/image63.png"/><Relationship Id="rId23" Type="http://schemas.openxmlformats.org/officeDocument/2006/relationships/hyperlink" Target="https://youtu.be/_JvLEhGAIfY?list=PLQkK7txx_NNbGpflRjSbJTg18-XXOcoId&amp;t=237" TargetMode="External"/><Relationship Id="rId10" Type="http://schemas.openxmlformats.org/officeDocument/2006/relationships/image" Target="../media/image49.png"/><Relationship Id="rId19" Type="http://schemas.openxmlformats.org/officeDocument/2006/relationships/image" Target="../media/image490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Relationship Id="rId22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0.png"/><Relationship Id="rId15" Type="http://schemas.openxmlformats.org/officeDocument/2006/relationships/image" Target="../media/image13.png"/><Relationship Id="rId10" Type="http://schemas.openxmlformats.org/officeDocument/2006/relationships/image" Target="../media/image68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Relationship Id="rId14" Type="http://schemas.openxmlformats.org/officeDocument/2006/relationships/hyperlink" Target="https://youtu.be/IzJ3a0ATPF0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8" Type="http://schemas.openxmlformats.org/officeDocument/2006/relationships/image" Target="../media/image71.png"/><Relationship Id="rId3" Type="http://schemas.openxmlformats.org/officeDocument/2006/relationships/image" Target="../media/image77.png"/><Relationship Id="rId12" Type="http://schemas.openxmlformats.org/officeDocument/2006/relationships/image" Target="../media/image100.png"/><Relationship Id="rId7" Type="http://schemas.openxmlformats.org/officeDocument/2006/relationships/image" Target="../media/image70.png"/><Relationship Id="rId17" Type="http://schemas.openxmlformats.org/officeDocument/2006/relationships/image" Target="../media/image13.png"/><Relationship Id="rId2" Type="http://schemas.openxmlformats.org/officeDocument/2006/relationships/image" Target="../media/image74.png"/><Relationship Id="rId16" Type="http://schemas.openxmlformats.org/officeDocument/2006/relationships/hyperlink" Target="https://youtu.be/IzJ3a0ATPF0?list=PLQkK7txx_NNbGpflRjSbJTg18-XXOcoId&amp;t=9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5" Type="http://schemas.openxmlformats.org/officeDocument/2006/relationships/image" Target="../media/image660.png"/><Relationship Id="rId5" Type="http://schemas.openxmlformats.org/officeDocument/2006/relationships/image" Target="../media/image680.png"/><Relationship Id="rId14" Type="http://schemas.openxmlformats.org/officeDocument/2006/relationships/image" Target="../media/image78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0.png"/><Relationship Id="rId18" Type="http://schemas.openxmlformats.org/officeDocument/2006/relationships/image" Target="../media/image87.png"/><Relationship Id="rId21" Type="http://schemas.openxmlformats.org/officeDocument/2006/relationships/image" Target="../media/image790.PNG"/><Relationship Id="rId17" Type="http://schemas.openxmlformats.org/officeDocument/2006/relationships/image" Target="../media/image86.png"/><Relationship Id="rId2" Type="http://schemas.openxmlformats.org/officeDocument/2006/relationships/image" Target="../media/image76.png"/><Relationship Id="rId16" Type="http://schemas.openxmlformats.org/officeDocument/2006/relationships/image" Target="../media/image8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3.png"/><Relationship Id="rId15" Type="http://schemas.openxmlformats.org/officeDocument/2006/relationships/image" Target="../media/image84.png"/><Relationship Id="rId23" Type="http://schemas.openxmlformats.org/officeDocument/2006/relationships/hyperlink" Target="https://youtu.be/WENtaGq1790" TargetMode="External"/><Relationship Id="rId19" Type="http://schemas.openxmlformats.org/officeDocument/2006/relationships/image" Target="../media/image90.png"/><Relationship Id="rId4" Type="http://schemas.openxmlformats.org/officeDocument/2006/relationships/image" Target="../media/image80.png"/><Relationship Id="rId14" Type="http://schemas.openxmlformats.org/officeDocument/2006/relationships/image" Target="../media/image83.png"/><Relationship Id="rId2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youtu.be/gLNc8_KzKFw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youtu.be/M6Ms56hMVOg" TargetMode="Externa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youtu.be/M6Ms56hMVOg?list=PLQkK7txx_NNbGpflRjSbJTg18-XXOcoId&amp;t=104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25.png"/><Relationship Id="rId9" Type="http://schemas.openxmlformats.org/officeDocument/2006/relationships/image" Target="../media/image15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8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1.png"/><Relationship Id="rId15" Type="http://schemas.openxmlformats.org/officeDocument/2006/relationships/image" Target="../media/image13.png"/><Relationship Id="rId10" Type="http://schemas.openxmlformats.org/officeDocument/2006/relationships/image" Target="../media/image33.png"/><Relationship Id="rId4" Type="http://schemas.openxmlformats.org/officeDocument/2006/relationships/image" Target="../media/image280.png"/><Relationship Id="rId9" Type="http://schemas.openxmlformats.org/officeDocument/2006/relationships/image" Target="../media/image32.png"/><Relationship Id="rId14" Type="http://schemas.openxmlformats.org/officeDocument/2006/relationships/hyperlink" Target="https://youtu.be/SqqgjGc5gO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89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7.png"/><Relationship Id="rId5" Type="http://schemas.openxmlformats.org/officeDocument/2006/relationships/image" Target="../media/image291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openxmlformats.org/officeDocument/2006/relationships/hyperlink" Target="https://youtu.be/SqqgjGc5gO4?list=PLQkK7txx_NNbGpflRjSbJTg18-XXOcoId&amp;t=126" TargetMode="External"/><Relationship Id="rId4" Type="http://schemas.openxmlformats.org/officeDocument/2006/relationships/image" Target="../media/image280.png"/><Relationship Id="rId9" Type="http://schemas.openxmlformats.org/officeDocument/2006/relationships/image" Target="../media/image32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110.png"/><Relationship Id="rId3" Type="http://schemas.openxmlformats.org/officeDocument/2006/relationships/image" Target="../media/image89.png"/><Relationship Id="rId7" Type="http://schemas.openxmlformats.org/officeDocument/2006/relationships/image" Target="../media/image30.png"/><Relationship Id="rId12" Type="http://schemas.openxmlformats.org/officeDocument/2006/relationships/image" Target="../media/image100.png"/><Relationship Id="rId2" Type="http://schemas.openxmlformats.org/officeDocument/2006/relationships/image" Target="../media/image4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440.png"/><Relationship Id="rId5" Type="http://schemas.openxmlformats.org/officeDocument/2006/relationships/image" Target="../media/image400.png"/><Relationship Id="rId15" Type="http://schemas.openxmlformats.org/officeDocument/2006/relationships/hyperlink" Target="https://youtu.be/SqqgjGc5gO4?list=PLQkK7txx_NNbGpflRjSbJTg18-XXOcoId&amp;t=185" TargetMode="External"/><Relationship Id="rId10" Type="http://schemas.openxmlformats.org/officeDocument/2006/relationships/image" Target="../media/image430.png"/><Relationship Id="rId4" Type="http://schemas.openxmlformats.org/officeDocument/2006/relationships/image" Target="../media/image390.png"/><Relationship Id="rId9" Type="http://schemas.openxmlformats.org/officeDocument/2006/relationships/image" Target="../media/image420.png"/><Relationship Id="rId1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Op-Amps and Comparators</a:t>
            </a:r>
            <a:endParaRPr lang="en-SG" sz="5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Unit 22</a:t>
            </a:r>
            <a:endParaRPr lang="en-SG" sz="3200" cap="none" dirty="0"/>
          </a:p>
        </p:txBody>
      </p:sp>
    </p:spTree>
    <p:extLst>
      <p:ext uri="{BB962C8B-B14F-4D97-AF65-F5344CB8AC3E}">
        <p14:creationId xmlns:p14="http://schemas.microsoft.com/office/powerpoint/2010/main" val="807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r>
              <a:rPr lang="en-US" sz="1050" cap="none" noProof="0">
                <a:solidFill>
                  <a:srgbClr val="CC0000"/>
                </a:solidFill>
                <a:latin typeface="Tw Cen MT" panose="020B0602020104020603"/>
              </a:rPr>
              <a:t>1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</a:t>
            </a:r>
            <a:r>
              <a:rPr lang="en-US" sz="1050" cap="none">
                <a:solidFill>
                  <a:srgbClr val="CC0000"/>
                </a:solidFill>
                <a:latin typeface="Tw Cen MT" panose="020B0602020104020603"/>
              </a:rPr>
              <a:t>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>
                <a:solidFill>
                  <a:srgbClr val="CC0000"/>
                </a:solidFill>
                <a:latin typeface="Tw Cen MT" panose="020B0602020104020603"/>
              </a:rPr>
              <a:t>17/18 S2 B4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6608691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lvl="0" indent="-538163">
                  <a:spcAft>
                    <a:spcPts val="3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(a)	State 4 characteristics of a practical operational amplifier.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(b)	The saturation voltages of the op-amp are ±12 V.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</a:t>
                </a:r>
                <a:r>
                  <a:rPr lang="en-US" sz="2200" dirty="0" err="1">
                    <a:solidFill>
                      <a:prstClr val="black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)	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(ii)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SG" sz="2200" b="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(iii)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6608691" cy="2277547"/>
              </a:xfrm>
              <a:prstGeom prst="rect">
                <a:avLst/>
              </a:prstGeom>
              <a:blipFill>
                <a:blip r:embed="rId2"/>
                <a:stretch>
                  <a:fillRect l="-1199" t="-1872"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927522"/>
            <a:ext cx="1558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9D0BE51-7F99-4E49-A394-8458C08CC9E1}"/>
              </a:ext>
            </a:extLst>
          </p:cNvPr>
          <p:cNvSpPr txBox="1"/>
          <p:nvPr/>
        </p:nvSpPr>
        <p:spPr>
          <a:xfrm>
            <a:off x="519675" y="3358409"/>
            <a:ext cx="4820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(a)	Very high open-loop voltage gain,</a:t>
            </a:r>
            <a:b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very high input impedance</a:t>
            </a:r>
          </a:p>
          <a:p>
            <a:pPr marL="541338" indent="-541338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	v</a:t>
            </a:r>
            <a:r>
              <a:rPr lang="en-SG" sz="2200" b="0" dirty="0">
                <a:solidFill>
                  <a:srgbClr val="0000FF"/>
                </a:solidFill>
                <a:latin typeface="Cambria" panose="02040503050406030204" pitchFamily="18" charset="0"/>
              </a:rPr>
              <a:t>ery low output impedance, and</a:t>
            </a:r>
          </a:p>
          <a:p>
            <a:pPr marL="541338" indent="-541338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	finite bandwidth.</a:t>
            </a:r>
            <a:endParaRPr lang="en-SG" sz="2200" b="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590881" y="3043522"/>
            <a:ext cx="996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(b) 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77284" y="2896975"/>
                <a:ext cx="3419597" cy="740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UTP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15+75</m:t>
                          </m:r>
                        </m:den>
                      </m:f>
                      <m:r>
                        <a:rPr lang="en-SG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sat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2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4" y="2896975"/>
                <a:ext cx="3419597" cy="740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279037" y="654366"/>
            <a:ext cx="4009286" cy="2428076"/>
            <a:chOff x="7279037" y="654366"/>
            <a:chExt cx="4009286" cy="2428076"/>
          </a:xfrm>
        </p:grpSpPr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7424" y="1425313"/>
              <a:ext cx="1516569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id="{B4E2BA11-E55B-497E-ACD6-F9FE85EE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0104" y="849472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9" name="Line 10">
              <a:extLst>
                <a:ext uri="{FF2B5EF4-FFF2-40B4-BE49-F238E27FC236}">
                  <a16:creationId xmlns:a16="http://schemas.microsoft.com/office/drawing/2014/main" id="{C3A38999-95D5-464A-9C04-0B862475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0104" y="1709211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092451" y="1818283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9037" y="1397556"/>
                  <a:ext cx="42837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 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9037" y="1397556"/>
                  <a:ext cx="42837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4286" b="-3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EB330CBD-6A80-45BB-A570-2B43AE85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047" y="1178936"/>
              <a:ext cx="927213" cy="273268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07E423B8-569C-4F2B-AC8B-ADD8565A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047" y="1822194"/>
              <a:ext cx="0" cy="214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54" name="Group 34">
              <a:extLst>
                <a:ext uri="{FF2B5EF4-FFF2-40B4-BE49-F238E27FC236}">
                  <a16:creationId xmlns:a16="http://schemas.microsoft.com/office/drawing/2014/main" id="{83D93EBC-572C-46B4-93E0-9DFFFC7EC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1483" y="2028367"/>
              <a:ext cx="244314" cy="118550"/>
              <a:chOff x="3168" y="2512"/>
              <a:chExt cx="237" cy="115"/>
            </a:xfrm>
          </p:grpSpPr>
          <p:sp>
            <p:nvSpPr>
              <p:cNvPr id="79" name="Line 35">
                <a:extLst>
                  <a:ext uri="{FF2B5EF4-FFF2-40B4-BE49-F238E27FC236}">
                    <a16:creationId xmlns:a16="http://schemas.microsoft.com/office/drawing/2014/main" id="{E7C3737A-8270-4E5C-A9E6-CEBD4845A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80" name="Line 36">
                <a:extLst>
                  <a:ext uri="{FF2B5EF4-FFF2-40B4-BE49-F238E27FC236}">
                    <a16:creationId xmlns:a16="http://schemas.microsoft.com/office/drawing/2014/main" id="{A34A8BDE-87DE-43FB-A982-E353AE37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81" name="Line 37">
                <a:extLst>
                  <a:ext uri="{FF2B5EF4-FFF2-40B4-BE49-F238E27FC236}">
                    <a16:creationId xmlns:a16="http://schemas.microsoft.com/office/drawing/2014/main" id="{479E8863-C5F5-4034-BAFC-86B1FF5D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34">
              <a:extLst>
                <a:ext uri="{FF2B5EF4-FFF2-40B4-BE49-F238E27FC236}">
                  <a16:creationId xmlns:a16="http://schemas.microsoft.com/office/drawing/2014/main" id="{CB5A5E2D-477A-40A9-8ECB-CF04BE301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41516" y="2963892"/>
              <a:ext cx="244314" cy="118550"/>
              <a:chOff x="3010" y="2512"/>
              <a:chExt cx="237" cy="115"/>
            </a:xfrm>
          </p:grpSpPr>
          <p:sp>
            <p:nvSpPr>
              <p:cNvPr id="76" name="Line 35">
                <a:extLst>
                  <a:ext uri="{FF2B5EF4-FFF2-40B4-BE49-F238E27FC236}">
                    <a16:creationId xmlns:a16="http://schemas.microsoft.com/office/drawing/2014/main" id="{EEAC97D7-80A0-4FBE-819A-5A961B17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7" name="Line 36">
                <a:extLst>
                  <a:ext uri="{FF2B5EF4-FFF2-40B4-BE49-F238E27FC236}">
                    <a16:creationId xmlns:a16="http://schemas.microsoft.com/office/drawing/2014/main" id="{209414FE-75B4-460C-9BFC-A1A2D881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8" name="Line 37">
                <a:extLst>
                  <a:ext uri="{FF2B5EF4-FFF2-40B4-BE49-F238E27FC236}">
                    <a16:creationId xmlns:a16="http://schemas.microsoft.com/office/drawing/2014/main" id="{572E2EA7-BEDE-4B86-9AD3-D1779CC2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56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744081" y="1040182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7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4329" y="1505366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4329" y="1002569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−</a:t>
              </a:r>
              <a:endPara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31532" y="810134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11143559" y="1386407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DC9657-D298-4F54-896E-2F26CE3A26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31532" y="1975183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ADDD6C-99C1-48AA-B893-28E1EEE8B9AC}"/>
                </a:ext>
              </a:extLst>
            </p:cNvPr>
            <p:cNvGrpSpPr/>
            <p:nvPr/>
          </p:nvGrpSpPr>
          <p:grpSpPr>
            <a:xfrm>
              <a:off x="7770083" y="1451083"/>
              <a:ext cx="371111" cy="362864"/>
              <a:chOff x="4584439" y="3477037"/>
              <a:chExt cx="371111" cy="362864"/>
            </a:xfrm>
          </p:grpSpPr>
          <p:sp>
            <p:nvSpPr>
              <p:cNvPr id="73" name="Oval 27">
                <a:extLst>
                  <a:ext uri="{FF2B5EF4-FFF2-40B4-BE49-F238E27FC236}">
                    <a16:creationId xmlns:a16="http://schemas.microsoft.com/office/drawing/2014/main" id="{42F2A78E-45C0-46E3-B55A-151EA7A03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4" name="Freeform 30">
                <a:extLst>
                  <a:ext uri="{FF2B5EF4-FFF2-40B4-BE49-F238E27FC236}">
                    <a16:creationId xmlns:a16="http://schemas.microsoft.com/office/drawing/2014/main" id="{AEA1B8D1-1CAE-43DB-87E1-52208EA4271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5" name="Freeform 30">
                <a:extLst>
                  <a:ext uri="{FF2B5EF4-FFF2-40B4-BE49-F238E27FC236}">
                    <a16:creationId xmlns:a16="http://schemas.microsoft.com/office/drawing/2014/main" id="{153B6450-E680-4FC7-A393-7B6B67AD4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63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7915" y="1706522"/>
              <a:ext cx="885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>
                  <a:solidFill>
                    <a:prstClr val="black"/>
                  </a:solidFill>
                  <a:latin typeface="Times New Roman" pitchFamily="18" charset="0"/>
                </a:rPr>
                <a:t>15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1562" y="969226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01562" y="969226"/>
                  <a:ext cx="586761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10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24219" y="65436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4219" y="654366"/>
                  <a:ext cx="713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092451" y="251061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24219" y="1819055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4219" y="1819055"/>
                  <a:ext cx="7132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7915" y="2394482"/>
              <a:ext cx="885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>
                  <a:solidFill>
                    <a:prstClr val="black"/>
                  </a:solidFill>
                  <a:latin typeface="Times New Roman" pitchFamily="18" charset="0"/>
                </a:rPr>
                <a:t>75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10263673" y="1424178"/>
              <a:ext cx="0" cy="31128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0263673" y="2072502"/>
              <a:ext cx="0" cy="3553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0263673" y="2762628"/>
              <a:ext cx="0" cy="18688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8615661" y="1679830"/>
              <a:ext cx="1652821" cy="576000"/>
            </a:xfrm>
            <a:custGeom>
              <a:avLst/>
              <a:gdLst>
                <a:gd name="connsiteX0" fmla="*/ 322580 w 1701800"/>
                <a:gd name="connsiteY0" fmla="*/ 0 h 566420"/>
                <a:gd name="connsiteX1" fmla="*/ 0 w 1701800"/>
                <a:gd name="connsiteY1" fmla="*/ 0 h 566420"/>
                <a:gd name="connsiteX2" fmla="*/ 0 w 1701800"/>
                <a:gd name="connsiteY2" fmla="*/ 566420 h 566420"/>
                <a:gd name="connsiteX3" fmla="*/ 1701800 w 1701800"/>
                <a:gd name="connsiteY3" fmla="*/ 566420 h 566420"/>
                <a:gd name="connsiteX0" fmla="*/ 283351 w 1701800"/>
                <a:gd name="connsiteY0" fmla="*/ 0 h 566420"/>
                <a:gd name="connsiteX1" fmla="*/ 0 w 1701800"/>
                <a:gd name="connsiteY1" fmla="*/ 0 h 566420"/>
                <a:gd name="connsiteX2" fmla="*/ 0 w 1701800"/>
                <a:gd name="connsiteY2" fmla="*/ 566420 h 566420"/>
                <a:gd name="connsiteX3" fmla="*/ 1701800 w 1701800"/>
                <a:gd name="connsiteY3" fmla="*/ 566420 h 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1800" h="566420">
                  <a:moveTo>
                    <a:pt x="283351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1701800" y="56642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107169" y="3723876"/>
                <a:ext cx="3067679" cy="740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15+75</m:t>
                          </m:r>
                        </m:den>
                      </m:f>
                      <m:r>
                        <a:rPr lang="en-SG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10 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69" y="3723876"/>
                <a:ext cx="3067679" cy="7409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477284" y="4678877"/>
                <a:ext cx="3419597" cy="740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LTP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15+75</m:t>
                          </m:r>
                        </m:den>
                      </m:f>
                      <m:r>
                        <a:rPr lang="en-SG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―</m:t>
                          </m:r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sat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2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4" y="4678877"/>
                <a:ext cx="3419597" cy="740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107170" y="5505778"/>
                <a:ext cx="3634260" cy="740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15+75</m:t>
                          </m:r>
                        </m:den>
                      </m:f>
                      <m:r>
                        <a:rPr lang="en-SG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×―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―10 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70" y="5505778"/>
                <a:ext cx="3634260" cy="740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  <p:sp>
        <p:nvSpPr>
          <p:cNvPr id="84" name="Oval Callout 83"/>
          <p:cNvSpPr/>
          <p:nvPr/>
        </p:nvSpPr>
        <p:spPr>
          <a:xfrm>
            <a:off x="3313833" y="89269"/>
            <a:ext cx="1384711" cy="276829"/>
          </a:xfrm>
          <a:prstGeom prst="wedgeEllipseCallout">
            <a:avLst>
              <a:gd name="adj1" fmla="val -57603"/>
              <a:gd name="adj2" fmla="val 38635"/>
            </a:avLst>
          </a:prstGeom>
          <a:solidFill>
            <a:schemeClr val="accent3">
              <a:lumMod val="75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2 of 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17/18 S2 B4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(modified)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3052178"/>
            <a:ext cx="1558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11336" y="3449577"/>
            <a:ext cx="1051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(b) 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7154433" y="3447309"/>
                <a:ext cx="44865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∵</m:t>
                        </m:r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</a:t>
                </a:r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is either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33" y="3447309"/>
                <a:ext cx="4486582" cy="430887"/>
              </a:xfrm>
              <a:prstGeom prst="rect">
                <a:avLst/>
              </a:prstGeom>
              <a:blipFill>
                <a:blip r:embed="rId2"/>
                <a:stretch>
                  <a:fillRect t="-11429" b="-2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1523096" y="3449577"/>
                <a:ext cx="52546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∵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in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is </a:t>
                </a:r>
                <a:r>
                  <a:rPr lang="en-SG" sz="22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applied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to the inverting </a:t>
                </a:r>
                <a:r>
                  <a:rPr lang="en-SG" sz="22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terminal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96" y="3449577"/>
                <a:ext cx="5254621" cy="430887"/>
              </a:xfrm>
              <a:prstGeom prst="rect">
                <a:avLst/>
              </a:prstGeom>
              <a:blipFill>
                <a:blip r:embed="rId3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1515724" y="4392936"/>
                <a:ext cx="3956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∴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in</m:t>
                        </m:r>
                      </m:sub>
                    </m:sSub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SG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24" y="4392936"/>
                <a:ext cx="3956607" cy="430887"/>
              </a:xfrm>
              <a:prstGeom prst="rect">
                <a:avLst/>
              </a:prstGeom>
              <a:blipFill>
                <a:blip r:embed="rId4"/>
                <a:stretch>
                  <a:fillRect l="-2003" t="-10000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54433" y="3880650"/>
                <a:ext cx="17437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∴</m:t>
                          </m:r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SG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&gt;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0" lang="en-SG" sz="2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33" y="3880650"/>
                <a:ext cx="1743762" cy="430887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154433" y="4315498"/>
                <a:ext cx="30798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out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―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sat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―1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2 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33" y="4315498"/>
                <a:ext cx="3079860" cy="430887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15476" y="4905408"/>
                <a:ext cx="43476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∵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UTP</m:t>
                          </m:r>
                        </m:sub>
                      </m:sSub>
                      <m: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 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and</m:t>
                      </m:r>
                      <m: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A3B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i="1">
                              <a:solidFill>
                                <a:srgbClr val="0A3B9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>
                              <a:solidFill>
                                <a:srgbClr val="0A3B9C"/>
                              </a:solidFill>
                              <a:latin typeface="Cambria Math" panose="02040503050406030204" pitchFamily="18" charset="0"/>
                            </a:rPr>
                            <m:t>LTP</m:t>
                          </m:r>
                        </m:sub>
                      </m:sSub>
                      <m:r>
                        <a:rPr lang="en-SG" sz="2200" i="1">
                          <a:solidFill>
                            <a:srgbClr val="0A3B9C"/>
                          </a:solidFill>
                          <a:latin typeface="Cambria Math" panose="02040503050406030204" pitchFamily="18" charset="0"/>
                        </a:rPr>
                        <m:t>=―10 </m:t>
                      </m:r>
                      <m:r>
                        <m:rPr>
                          <m:sty m:val="p"/>
                        </m:rPr>
                        <a:rPr lang="en-SG" sz="2200">
                          <a:solidFill>
                            <a:srgbClr val="0A3B9C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0" lang="en-SG" sz="2200" b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76" y="4905408"/>
                <a:ext cx="4347659" cy="430887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15476" y="5357397"/>
                <a:ext cx="21554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∴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sub>
                    </m:sSub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srgbClr val="11419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too.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76" y="5357397"/>
                <a:ext cx="2155459" cy="430887"/>
              </a:xfrm>
              <a:prstGeom prst="rect">
                <a:avLst/>
              </a:prstGeom>
              <a:blipFill>
                <a:blip r:embed="rId8"/>
                <a:stretch>
                  <a:fillRect t="-9859" r="-850" b="-26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7279037" y="654366"/>
            <a:ext cx="4009286" cy="2428076"/>
            <a:chOff x="7279037" y="654366"/>
            <a:chExt cx="4009286" cy="2428076"/>
          </a:xfrm>
        </p:grpSpPr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7424" y="1425313"/>
              <a:ext cx="1516569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B4E2BA11-E55B-497E-ACD6-F9FE85EE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0104" y="849472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C3A38999-95D5-464A-9C04-0B862475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0104" y="1709211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092451" y="1818283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9037" y="1397556"/>
                  <a:ext cx="42837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 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9037" y="1397556"/>
                  <a:ext cx="428371" cy="400110"/>
                </a:xfrm>
                <a:prstGeom prst="rect">
                  <a:avLst/>
                </a:prstGeom>
                <a:blipFill>
                  <a:blip r:embed="rId9"/>
                  <a:stretch>
                    <a:fillRect r="-14286" b="-3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EB330CBD-6A80-45BB-A570-2B43AE85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047" y="1178936"/>
              <a:ext cx="927213" cy="273268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07E423B8-569C-4F2B-AC8B-ADD8565A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047" y="1822194"/>
              <a:ext cx="0" cy="214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104" name="Group 34">
              <a:extLst>
                <a:ext uri="{FF2B5EF4-FFF2-40B4-BE49-F238E27FC236}">
                  <a16:creationId xmlns:a16="http://schemas.microsoft.com/office/drawing/2014/main" id="{83D93EBC-572C-46B4-93E0-9DFFFC7EC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1483" y="2028367"/>
              <a:ext cx="244314" cy="118550"/>
              <a:chOff x="3168" y="2512"/>
              <a:chExt cx="237" cy="115"/>
            </a:xfrm>
          </p:grpSpPr>
          <p:sp>
            <p:nvSpPr>
              <p:cNvPr id="152" name="Line 35">
                <a:extLst>
                  <a:ext uri="{FF2B5EF4-FFF2-40B4-BE49-F238E27FC236}">
                    <a16:creationId xmlns:a16="http://schemas.microsoft.com/office/drawing/2014/main" id="{E7C3737A-8270-4E5C-A9E6-CEBD4845A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53" name="Line 36">
                <a:extLst>
                  <a:ext uri="{FF2B5EF4-FFF2-40B4-BE49-F238E27FC236}">
                    <a16:creationId xmlns:a16="http://schemas.microsoft.com/office/drawing/2014/main" id="{A34A8BDE-87DE-43FB-A982-E353AE37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54" name="Line 37">
                <a:extLst>
                  <a:ext uri="{FF2B5EF4-FFF2-40B4-BE49-F238E27FC236}">
                    <a16:creationId xmlns:a16="http://schemas.microsoft.com/office/drawing/2014/main" id="{479E8863-C5F5-4034-BAFC-86B1FF5D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34">
              <a:extLst>
                <a:ext uri="{FF2B5EF4-FFF2-40B4-BE49-F238E27FC236}">
                  <a16:creationId xmlns:a16="http://schemas.microsoft.com/office/drawing/2014/main" id="{CB5A5E2D-477A-40A9-8ECB-CF04BE301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41516" y="2963892"/>
              <a:ext cx="244314" cy="118550"/>
              <a:chOff x="3010" y="2512"/>
              <a:chExt cx="237" cy="115"/>
            </a:xfrm>
          </p:grpSpPr>
          <p:sp>
            <p:nvSpPr>
              <p:cNvPr id="148" name="Line 35">
                <a:extLst>
                  <a:ext uri="{FF2B5EF4-FFF2-40B4-BE49-F238E27FC236}">
                    <a16:creationId xmlns:a16="http://schemas.microsoft.com/office/drawing/2014/main" id="{EEAC97D7-80A0-4FBE-819A-5A961B17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209414FE-75B4-460C-9BFC-A1A2D881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51" name="Line 37">
                <a:extLst>
                  <a:ext uri="{FF2B5EF4-FFF2-40B4-BE49-F238E27FC236}">
                    <a16:creationId xmlns:a16="http://schemas.microsoft.com/office/drawing/2014/main" id="{572E2EA7-BEDE-4B86-9AD3-D1779CC2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06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744081" y="1040182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7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4329" y="1505366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8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4329" y="1002569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−</a:t>
              </a:r>
              <a:endPara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31532" y="810134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11143559" y="1386407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DC9657-D298-4F54-896E-2F26CE3A26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31532" y="1975183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9ADDD6C-99C1-48AA-B893-28E1EEE8B9AC}"/>
                </a:ext>
              </a:extLst>
            </p:cNvPr>
            <p:cNvGrpSpPr/>
            <p:nvPr/>
          </p:nvGrpSpPr>
          <p:grpSpPr>
            <a:xfrm>
              <a:off x="7770083" y="1451083"/>
              <a:ext cx="371111" cy="362864"/>
              <a:chOff x="4584439" y="3477037"/>
              <a:chExt cx="371111" cy="362864"/>
            </a:xfrm>
          </p:grpSpPr>
          <p:sp>
            <p:nvSpPr>
              <p:cNvPr id="145" name="Oval 27">
                <a:extLst>
                  <a:ext uri="{FF2B5EF4-FFF2-40B4-BE49-F238E27FC236}">
                    <a16:creationId xmlns:a16="http://schemas.microsoft.com/office/drawing/2014/main" id="{42F2A78E-45C0-46E3-B55A-151EA7A03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AEA1B8D1-1CAE-43DB-87E1-52208EA4271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153B6450-E680-4FC7-A393-7B6B67AD4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31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7915" y="1706522"/>
              <a:ext cx="885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>
                  <a:solidFill>
                    <a:prstClr val="black"/>
                  </a:solidFill>
                  <a:latin typeface="Times New Roman" pitchFamily="18" charset="0"/>
                </a:rPr>
                <a:t>15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1562" y="969226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01562" y="969226"/>
                  <a:ext cx="586761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10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24219" y="65436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4219" y="654366"/>
                  <a:ext cx="71323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092451" y="251061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24219" y="1819055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4219" y="1819055"/>
                  <a:ext cx="71323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7915" y="2394482"/>
              <a:ext cx="885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>
                  <a:solidFill>
                    <a:prstClr val="black"/>
                  </a:solidFill>
                  <a:latin typeface="Times New Roman" pitchFamily="18" charset="0"/>
                </a:rPr>
                <a:t>75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10263673" y="1424178"/>
              <a:ext cx="0" cy="31128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10263673" y="2072502"/>
              <a:ext cx="0" cy="3553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0263673" y="2762628"/>
              <a:ext cx="0" cy="18688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reeform 143"/>
            <p:cNvSpPr/>
            <p:nvPr/>
          </p:nvSpPr>
          <p:spPr>
            <a:xfrm>
              <a:off x="8615661" y="1679830"/>
              <a:ext cx="1652821" cy="576000"/>
            </a:xfrm>
            <a:custGeom>
              <a:avLst/>
              <a:gdLst>
                <a:gd name="connsiteX0" fmla="*/ 322580 w 1701800"/>
                <a:gd name="connsiteY0" fmla="*/ 0 h 566420"/>
                <a:gd name="connsiteX1" fmla="*/ 0 w 1701800"/>
                <a:gd name="connsiteY1" fmla="*/ 0 h 566420"/>
                <a:gd name="connsiteX2" fmla="*/ 0 w 1701800"/>
                <a:gd name="connsiteY2" fmla="*/ 566420 h 566420"/>
                <a:gd name="connsiteX3" fmla="*/ 1701800 w 1701800"/>
                <a:gd name="connsiteY3" fmla="*/ 566420 h 566420"/>
                <a:gd name="connsiteX0" fmla="*/ 283351 w 1701800"/>
                <a:gd name="connsiteY0" fmla="*/ 0 h 566420"/>
                <a:gd name="connsiteX1" fmla="*/ 0 w 1701800"/>
                <a:gd name="connsiteY1" fmla="*/ 0 h 566420"/>
                <a:gd name="connsiteX2" fmla="*/ 0 w 1701800"/>
                <a:gd name="connsiteY2" fmla="*/ 566420 h 566420"/>
                <a:gd name="connsiteX3" fmla="*/ 1701800 w 1701800"/>
                <a:gd name="connsiteY3" fmla="*/ 566420 h 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1800" h="566420">
                  <a:moveTo>
                    <a:pt x="283351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1701800" y="56642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15725" y="3912491"/>
                <a:ext cx="14655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in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25" y="3912491"/>
                <a:ext cx="1465542" cy="430887"/>
              </a:xfrm>
              <a:prstGeom prst="rect">
                <a:avLst/>
              </a:prstGeom>
              <a:blipFill>
                <a:blip r:embed="rId2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139EC0-8846-478C-8034-C2816EBEA784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6608691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lvl="0" indent="-538163">
                  <a:spcAft>
                    <a:spcPts val="3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(a)	State 4 characteristics of a practical operational amplifier.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(b)	The saturation voltages of the op-amp are ±12 V.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</a:t>
                </a:r>
                <a:r>
                  <a:rPr lang="en-US" sz="2200" dirty="0" err="1">
                    <a:solidFill>
                      <a:prstClr val="black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)	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(ii)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SG" sz="2200" b="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(iii)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139EC0-8846-478C-8034-C2816EBE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6608691" cy="2277547"/>
              </a:xfrm>
              <a:prstGeom prst="rect">
                <a:avLst/>
              </a:prstGeom>
              <a:blipFill>
                <a:blip r:embed="rId22"/>
                <a:stretch>
                  <a:fillRect l="-1199" t="-1872"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3 of 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17/18 S2 B4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(modified)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3052178"/>
            <a:ext cx="1558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11336" y="3449577"/>
            <a:ext cx="1051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(b) (iii)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7154433" y="3447309"/>
                <a:ext cx="44865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∵</m:t>
                        </m:r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is either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33" y="3447309"/>
                <a:ext cx="4486582" cy="430887"/>
              </a:xfrm>
              <a:prstGeom prst="rect">
                <a:avLst/>
              </a:prstGeom>
              <a:blipFill>
                <a:blip r:embed="rId2"/>
                <a:stretch>
                  <a:fillRect t="-11429" b="-2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1523096" y="3449577"/>
                <a:ext cx="52546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∵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in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is </a:t>
                </a:r>
                <a:r>
                  <a:rPr lang="en-SG" sz="22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applied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to the inverting </a:t>
                </a:r>
                <a:r>
                  <a:rPr lang="en-SG" sz="22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terminal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96" y="3449577"/>
                <a:ext cx="5254621" cy="430887"/>
              </a:xfrm>
              <a:prstGeom prst="rect">
                <a:avLst/>
              </a:prstGeom>
              <a:blipFill>
                <a:blip r:embed="rId3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1515724" y="4392936"/>
                <a:ext cx="3956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∴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in</m:t>
                        </m:r>
                      </m:sub>
                    </m:sSub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SG" sz="2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sub>
                    </m:sSub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TP</m:t>
                        </m:r>
                      </m:sub>
                    </m:sSub>
                  </m:oMath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24" y="4392936"/>
                <a:ext cx="3956607" cy="430887"/>
              </a:xfrm>
              <a:prstGeom prst="rect">
                <a:avLst/>
              </a:prstGeom>
              <a:blipFill>
                <a:blip r:embed="rId4"/>
                <a:stretch>
                  <a:fillRect l="-2003" t="-10000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54433" y="3880650"/>
                <a:ext cx="17437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∴</m:t>
                          </m:r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SG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&lt;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0" lang="en-SG" sz="2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33" y="3880650"/>
                <a:ext cx="1743762" cy="430887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154433" y="4315498"/>
                <a:ext cx="30798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out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=+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sat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12 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33" y="4315498"/>
                <a:ext cx="3079860" cy="430887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15476" y="4905408"/>
                <a:ext cx="48319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∵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LTP</m:t>
                          </m:r>
                        </m:sub>
                      </m:sSub>
                      <m: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=−10 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</m:t>
                      </m:r>
                      <m: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 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and</m:t>
                      </m:r>
                      <m: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3B9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TP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 </m:t>
                      </m:r>
                      <m:r>
                        <m:rPr>
                          <m:sty m:val="p"/>
                        </m:rPr>
                        <a:rPr kumimoji="0" lang="en-SG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A3B9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en-SG" sz="2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76" y="4905408"/>
                <a:ext cx="4831984" cy="430887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15476" y="5357397"/>
                <a:ext cx="21554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∴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sub>
                    </m:sSub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sSub>
                      <m:sSubPr>
                        <m:ctrlP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TP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419E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too.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76" y="5357397"/>
                <a:ext cx="2155459" cy="430887"/>
              </a:xfrm>
              <a:prstGeom prst="rect">
                <a:avLst/>
              </a:prstGeom>
              <a:blipFill>
                <a:blip r:embed="rId8"/>
                <a:stretch>
                  <a:fillRect t="-9859" r="-2266" b="-26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7279037" y="654366"/>
            <a:ext cx="4009286" cy="2428076"/>
            <a:chOff x="7279037" y="654366"/>
            <a:chExt cx="4009286" cy="2428076"/>
          </a:xfrm>
        </p:grpSpPr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7424" y="1425313"/>
              <a:ext cx="1516569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B4E2BA11-E55B-497E-ACD6-F9FE85EE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0104" y="849472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C3A38999-95D5-464A-9C04-0B862475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0104" y="1709211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092451" y="1818283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9037" y="1397556"/>
                  <a:ext cx="42837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 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9037" y="1397556"/>
                  <a:ext cx="428371" cy="400110"/>
                </a:xfrm>
                <a:prstGeom prst="rect">
                  <a:avLst/>
                </a:prstGeom>
                <a:blipFill>
                  <a:blip r:embed="rId9"/>
                  <a:stretch>
                    <a:fillRect r="-14286" b="-3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EB330CBD-6A80-45BB-A570-2B43AE85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047" y="1178936"/>
              <a:ext cx="927213" cy="273268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07E423B8-569C-4F2B-AC8B-ADD8565A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047" y="1822194"/>
              <a:ext cx="0" cy="214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104" name="Group 34">
              <a:extLst>
                <a:ext uri="{FF2B5EF4-FFF2-40B4-BE49-F238E27FC236}">
                  <a16:creationId xmlns:a16="http://schemas.microsoft.com/office/drawing/2014/main" id="{83D93EBC-572C-46B4-93E0-9DFFFC7EC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1483" y="2028367"/>
              <a:ext cx="244314" cy="118550"/>
              <a:chOff x="3168" y="2512"/>
              <a:chExt cx="237" cy="115"/>
            </a:xfrm>
          </p:grpSpPr>
          <p:sp>
            <p:nvSpPr>
              <p:cNvPr id="152" name="Line 35">
                <a:extLst>
                  <a:ext uri="{FF2B5EF4-FFF2-40B4-BE49-F238E27FC236}">
                    <a16:creationId xmlns:a16="http://schemas.microsoft.com/office/drawing/2014/main" id="{E7C3737A-8270-4E5C-A9E6-CEBD4845A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53" name="Line 36">
                <a:extLst>
                  <a:ext uri="{FF2B5EF4-FFF2-40B4-BE49-F238E27FC236}">
                    <a16:creationId xmlns:a16="http://schemas.microsoft.com/office/drawing/2014/main" id="{A34A8BDE-87DE-43FB-A982-E353AE37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54" name="Line 37">
                <a:extLst>
                  <a:ext uri="{FF2B5EF4-FFF2-40B4-BE49-F238E27FC236}">
                    <a16:creationId xmlns:a16="http://schemas.microsoft.com/office/drawing/2014/main" id="{479E8863-C5F5-4034-BAFC-86B1FF5D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34">
              <a:extLst>
                <a:ext uri="{FF2B5EF4-FFF2-40B4-BE49-F238E27FC236}">
                  <a16:creationId xmlns:a16="http://schemas.microsoft.com/office/drawing/2014/main" id="{CB5A5E2D-477A-40A9-8ECB-CF04BE301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41516" y="2963892"/>
              <a:ext cx="244314" cy="118550"/>
              <a:chOff x="3010" y="2512"/>
              <a:chExt cx="237" cy="115"/>
            </a:xfrm>
          </p:grpSpPr>
          <p:sp>
            <p:nvSpPr>
              <p:cNvPr id="148" name="Line 35">
                <a:extLst>
                  <a:ext uri="{FF2B5EF4-FFF2-40B4-BE49-F238E27FC236}">
                    <a16:creationId xmlns:a16="http://schemas.microsoft.com/office/drawing/2014/main" id="{EEAC97D7-80A0-4FBE-819A-5A961B17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209414FE-75B4-460C-9BFC-A1A2D881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51" name="Line 37">
                <a:extLst>
                  <a:ext uri="{FF2B5EF4-FFF2-40B4-BE49-F238E27FC236}">
                    <a16:creationId xmlns:a16="http://schemas.microsoft.com/office/drawing/2014/main" id="{572E2EA7-BEDE-4B86-9AD3-D1779CC2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06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744081" y="1040182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7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4329" y="1505366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8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4329" y="1002569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−</a:t>
              </a:r>
              <a:endPara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31532" y="810134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11143559" y="1386407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DC9657-D298-4F54-896E-2F26CE3A26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31532" y="1975183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9ADDD6C-99C1-48AA-B893-28E1EEE8B9AC}"/>
                </a:ext>
              </a:extLst>
            </p:cNvPr>
            <p:cNvGrpSpPr/>
            <p:nvPr/>
          </p:nvGrpSpPr>
          <p:grpSpPr>
            <a:xfrm>
              <a:off x="7770083" y="1451083"/>
              <a:ext cx="371111" cy="362864"/>
              <a:chOff x="4584439" y="3477037"/>
              <a:chExt cx="371111" cy="362864"/>
            </a:xfrm>
          </p:grpSpPr>
          <p:sp>
            <p:nvSpPr>
              <p:cNvPr id="145" name="Oval 27">
                <a:extLst>
                  <a:ext uri="{FF2B5EF4-FFF2-40B4-BE49-F238E27FC236}">
                    <a16:creationId xmlns:a16="http://schemas.microsoft.com/office/drawing/2014/main" id="{42F2A78E-45C0-46E3-B55A-151EA7A03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AEA1B8D1-1CAE-43DB-87E1-52208EA4271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153B6450-E680-4FC7-A393-7B6B67AD4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31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7915" y="1706522"/>
              <a:ext cx="885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15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1562" y="969226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01562" y="969226"/>
                  <a:ext cx="586761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10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24219" y="65436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4219" y="654366"/>
                  <a:ext cx="71323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092451" y="251061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24219" y="1819055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24219" y="1819055"/>
                  <a:ext cx="71323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7915" y="2394482"/>
              <a:ext cx="885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75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10263673" y="1424178"/>
              <a:ext cx="0" cy="311289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10263673" y="2072502"/>
              <a:ext cx="0" cy="3553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0263673" y="2762628"/>
              <a:ext cx="0" cy="18688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reeform 143"/>
            <p:cNvSpPr/>
            <p:nvPr/>
          </p:nvSpPr>
          <p:spPr>
            <a:xfrm>
              <a:off x="8615661" y="1679830"/>
              <a:ext cx="1652821" cy="576000"/>
            </a:xfrm>
            <a:custGeom>
              <a:avLst/>
              <a:gdLst>
                <a:gd name="connsiteX0" fmla="*/ 322580 w 1701800"/>
                <a:gd name="connsiteY0" fmla="*/ 0 h 566420"/>
                <a:gd name="connsiteX1" fmla="*/ 0 w 1701800"/>
                <a:gd name="connsiteY1" fmla="*/ 0 h 566420"/>
                <a:gd name="connsiteX2" fmla="*/ 0 w 1701800"/>
                <a:gd name="connsiteY2" fmla="*/ 566420 h 566420"/>
                <a:gd name="connsiteX3" fmla="*/ 1701800 w 1701800"/>
                <a:gd name="connsiteY3" fmla="*/ 566420 h 566420"/>
                <a:gd name="connsiteX0" fmla="*/ 283351 w 1701800"/>
                <a:gd name="connsiteY0" fmla="*/ 0 h 566420"/>
                <a:gd name="connsiteX1" fmla="*/ 0 w 1701800"/>
                <a:gd name="connsiteY1" fmla="*/ 0 h 566420"/>
                <a:gd name="connsiteX2" fmla="*/ 0 w 1701800"/>
                <a:gd name="connsiteY2" fmla="*/ 566420 h 566420"/>
                <a:gd name="connsiteX3" fmla="*/ 1701800 w 1701800"/>
                <a:gd name="connsiteY3" fmla="*/ 566420 h 5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1800" h="566420">
                  <a:moveTo>
                    <a:pt x="283351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1701800" y="56642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15725" y="3912491"/>
                <a:ext cx="14655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∴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in</m:t>
                          </m:r>
                        </m:sub>
                      </m:sSub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SG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25" y="3912491"/>
                <a:ext cx="1465542" cy="430887"/>
              </a:xfrm>
              <a:prstGeom prst="rect">
                <a:avLst/>
              </a:prstGeom>
              <a:blipFill>
                <a:blip r:embed="rId2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BAC0EA-4589-44F9-95A7-D5F67EE64D57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6608691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lvl="0" indent="-538163">
                  <a:spcAft>
                    <a:spcPts val="3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(a)	State 4 characteristics of a practical operational amplifier.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(b)	The saturation voltages of the op-amp are ±12 V.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</a:t>
                </a:r>
                <a:r>
                  <a:rPr lang="en-US" sz="2200" dirty="0" err="1">
                    <a:solidFill>
                      <a:prstClr val="black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)	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(ii)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SG" sz="2200" b="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  <a:p>
                <a:pPr marL="538163" lvl="0" indent="-538163">
                  <a:spcAft>
                    <a:spcPts val="300"/>
                  </a:spcAft>
                  <a:tabLst>
                    <a:tab pos="1076325" algn="l"/>
                  </a:tabLs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(iii)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BAC0EA-4589-44F9-95A7-D5F67EE6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6608691" cy="2277547"/>
              </a:xfrm>
              <a:prstGeom prst="rect">
                <a:avLst/>
              </a:prstGeom>
              <a:blipFill>
                <a:blip r:embed="rId22"/>
                <a:stretch>
                  <a:fillRect l="-1199" t="-1872"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11000" dirty="0"/>
              <a:t>2017/18 S1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SG" sz="3200" cap="none"/>
              <a:t>Modified Examination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42061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r>
              <a:rPr lang="en-US" sz="1050" cap="none" dirty="0">
                <a:solidFill>
                  <a:srgbClr val="CC0000"/>
                </a:solidFill>
                <a:latin typeface="Tw Cen MT" panose="020B0602020104020603"/>
              </a:rPr>
              <a:t>1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 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17/18 S1 B3 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5811701" cy="158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3088" marR="0" lvl="0" indent="-5730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(a)	Calculate the peak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kumimoji="0" lang="en-US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.</a:t>
                </a:r>
              </a:p>
              <a:p>
                <a:pPr marL="573088" indent="-573088">
                  <a:spcAft>
                    <a:spcPts val="300"/>
                  </a:spcAf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(b)	Calculate the peak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573088" indent="-573088">
                  <a:spcAft>
                    <a:spcPts val="300"/>
                  </a:spcAf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(c)	Sketch the output waveform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US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and indicate the voltage levels.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5811701" cy="1583767"/>
              </a:xfrm>
              <a:prstGeom prst="rect">
                <a:avLst/>
              </a:prstGeom>
              <a:blipFill>
                <a:blip r:embed="rId2"/>
                <a:stretch>
                  <a:fillRect l="-1363" t="-3077" b="-69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384669"/>
            <a:ext cx="144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59479F7-93A4-4E1F-B7D3-367788FA1621}"/>
              </a:ext>
            </a:extLst>
          </p:cNvPr>
          <p:cNvGrpSpPr/>
          <p:nvPr/>
        </p:nvGrpSpPr>
        <p:grpSpPr>
          <a:xfrm>
            <a:off x="6598257" y="697481"/>
            <a:ext cx="5267722" cy="2613183"/>
            <a:chOff x="3564730" y="2020916"/>
            <a:chExt cx="5267722" cy="2613183"/>
          </a:xfrm>
        </p:grpSpPr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E519D2B6-87F5-42B1-AB53-03A7BE9BB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6721" y="3173283"/>
              <a:ext cx="62612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8">
              <a:extLst>
                <a:ext uri="{FF2B5EF4-FFF2-40B4-BE49-F238E27FC236}">
                  <a16:creationId xmlns:a16="http://schemas.microsoft.com/office/drawing/2014/main" id="{059172EF-203D-4852-93D3-E2F4778E0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4349" y="3424815"/>
              <a:ext cx="1351511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Line 9">
              <a:extLst>
                <a:ext uri="{FF2B5EF4-FFF2-40B4-BE49-F238E27FC236}">
                  <a16:creationId xmlns:a16="http://schemas.microsoft.com/office/drawing/2014/main" id="{98FE9EF2-D792-480A-A338-9081350B3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7029" y="2848974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B8C8FAC1-CFFB-48D2-9D20-111FCAF7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029" y="3708713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C6CDE16-619B-4A96-989A-C30F8B43F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5588" y="240386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5C4A2493-DD44-45D6-B9F1-6D5F6D077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904" y="2484667"/>
              <a:ext cx="549960" cy="693066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2ED17507-0D2A-4C26-9E32-A716BFDE59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0412" y="2484667"/>
              <a:ext cx="543916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15">
                  <a:extLst>
                    <a:ext uri="{FF2B5EF4-FFF2-40B4-BE49-F238E27FC236}">
                      <a16:creationId xmlns:a16="http://schemas.microsoft.com/office/drawing/2014/main" id="{9F17DA36-8E96-49D1-AD6B-24B30826E4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32939" y="3807598"/>
                  <a:ext cx="747969" cy="735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6 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‑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6" name="Text Box 15">
                  <a:extLst>
                    <a:ext uri="{FF2B5EF4-FFF2-40B4-BE49-F238E27FC236}">
                      <a16:creationId xmlns:a16="http://schemas.microsoft.com/office/drawing/2014/main" id="{9F17DA36-8E96-49D1-AD6B-24B30826E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2939" y="3807598"/>
                  <a:ext cx="747969" cy="7352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58E68B46-A663-41C3-B617-EBDF2F58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569" y="3178438"/>
              <a:ext cx="237440" cy="288642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03C9D5D4-94BC-40EF-AC5D-AE2D11447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043" y="4309376"/>
              <a:ext cx="0" cy="214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9" name="Group 34">
              <a:extLst>
                <a:ext uri="{FF2B5EF4-FFF2-40B4-BE49-F238E27FC236}">
                  <a16:creationId xmlns:a16="http://schemas.microsoft.com/office/drawing/2014/main" id="{63178C67-1052-41C2-ACE1-CAE957BBB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479" y="4515549"/>
              <a:ext cx="244314" cy="118550"/>
              <a:chOff x="3168" y="2512"/>
              <a:chExt cx="237" cy="115"/>
            </a:xfrm>
          </p:grpSpPr>
          <p:sp>
            <p:nvSpPr>
              <p:cNvPr id="141" name="Line 35">
                <a:extLst>
                  <a:ext uri="{FF2B5EF4-FFF2-40B4-BE49-F238E27FC236}">
                    <a16:creationId xmlns:a16="http://schemas.microsoft.com/office/drawing/2014/main" id="{ADCB3E74-D93A-409C-B1CB-E5091853A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36">
                <a:extLst>
                  <a:ext uri="{FF2B5EF4-FFF2-40B4-BE49-F238E27FC236}">
                    <a16:creationId xmlns:a16="http://schemas.microsoft.com/office/drawing/2014/main" id="{045DAE9C-A3A6-4BED-B7C0-525B7FFE6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Line 37">
                <a:extLst>
                  <a:ext uri="{FF2B5EF4-FFF2-40B4-BE49-F238E27FC236}">
                    <a16:creationId xmlns:a16="http://schemas.microsoft.com/office/drawing/2014/main" id="{75F9AA97-28BB-4E8D-9FB4-A7614AAF9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6A2448C5-DE7B-4B5A-A643-42C1B399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636" y="3677558"/>
              <a:ext cx="32162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1" name="Group 34">
              <a:extLst>
                <a:ext uri="{FF2B5EF4-FFF2-40B4-BE49-F238E27FC236}">
                  <a16:creationId xmlns:a16="http://schemas.microsoft.com/office/drawing/2014/main" id="{54788A19-48FD-4D41-B817-875028575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730" y="3478913"/>
              <a:ext cx="244314" cy="118550"/>
              <a:chOff x="3144" y="2512"/>
              <a:chExt cx="237" cy="115"/>
            </a:xfrm>
          </p:grpSpPr>
          <p:sp>
            <p:nvSpPr>
              <p:cNvPr id="138" name="Line 35">
                <a:extLst>
                  <a:ext uri="{FF2B5EF4-FFF2-40B4-BE49-F238E27FC236}">
                    <a16:creationId xmlns:a16="http://schemas.microsoft.com/office/drawing/2014/main" id="{81FBD363-8A92-4864-AA89-DA406109B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9" name="Line 36">
                <a:extLst>
                  <a:ext uri="{FF2B5EF4-FFF2-40B4-BE49-F238E27FC236}">
                    <a16:creationId xmlns:a16="http://schemas.microsoft.com/office/drawing/2014/main" id="{2C928AF7-D55F-4CCB-8914-B1F266F60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0" name="Line 37">
                <a:extLst>
                  <a:ext uri="{FF2B5EF4-FFF2-40B4-BE49-F238E27FC236}">
                    <a16:creationId xmlns:a16="http://schemas.microsoft.com/office/drawing/2014/main" id="{612D5658-892F-41CD-AD73-E01424148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4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" name="AutoShape 5">
              <a:extLst>
                <a:ext uri="{FF2B5EF4-FFF2-40B4-BE49-F238E27FC236}">
                  <a16:creationId xmlns:a16="http://schemas.microsoft.com/office/drawing/2014/main" id="{0EBE94E3-4221-40EA-A5F6-0C9F9A870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721006" y="3039684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03" name="Text Box 14">
              <a:extLst>
                <a:ext uri="{FF2B5EF4-FFF2-40B4-BE49-F238E27FC236}">
                  <a16:creationId xmlns:a16="http://schemas.microsoft.com/office/drawing/2014/main" id="{336AAB26-575E-46B4-8C9C-6A366E53A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54" y="3504868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4" name="Text Box 14">
              <a:extLst>
                <a:ext uri="{FF2B5EF4-FFF2-40B4-BE49-F238E27FC236}">
                  <a16:creationId xmlns:a16="http://schemas.microsoft.com/office/drawing/2014/main" id="{3BD61E51-C6DF-454F-8608-190104111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54" y="3002071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D6B9403-168F-484A-9882-B38508BF8B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8457" y="2809636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9EDE557-86D9-4CAE-8458-A2945B9A0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8457" y="3974685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ABADFD4-B886-4BA6-B6E0-C94EB0EF0D75}"/>
                </a:ext>
              </a:extLst>
            </p:cNvPr>
            <p:cNvGrpSpPr/>
            <p:nvPr/>
          </p:nvGrpSpPr>
          <p:grpSpPr>
            <a:xfrm>
              <a:off x="4357912" y="3934652"/>
              <a:ext cx="371111" cy="362864"/>
              <a:chOff x="4584439" y="3477037"/>
              <a:chExt cx="371111" cy="362864"/>
            </a:xfrm>
          </p:grpSpPr>
          <p:sp>
            <p:nvSpPr>
              <p:cNvPr id="127" name="Oval 27">
                <a:extLst>
                  <a:ext uri="{FF2B5EF4-FFF2-40B4-BE49-F238E27FC236}">
                    <a16:creationId xmlns:a16="http://schemas.microsoft.com/office/drawing/2014/main" id="{48B22066-546A-4445-AE2A-7A92CC86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9" name="Freeform 30">
                <a:extLst>
                  <a:ext uri="{FF2B5EF4-FFF2-40B4-BE49-F238E27FC236}">
                    <a16:creationId xmlns:a16="http://schemas.microsoft.com/office/drawing/2014/main" id="{50F7D776-17DC-4AB8-9BDD-1267D969BE9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0" name="Freeform 30">
                <a:extLst>
                  <a:ext uri="{FF2B5EF4-FFF2-40B4-BE49-F238E27FC236}">
                    <a16:creationId xmlns:a16="http://schemas.microsoft.com/office/drawing/2014/main" id="{B77D9BDC-668C-4457-B4F2-2B2B78482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8" name="Text Box 15">
              <a:extLst>
                <a:ext uri="{FF2B5EF4-FFF2-40B4-BE49-F238E27FC236}">
                  <a16:creationId xmlns:a16="http://schemas.microsoft.com/office/drawing/2014/main" id="{29001481-834D-4108-945B-A05EEA219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569" y="2719131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13 k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15">
                  <a:extLst>
                    <a:ext uri="{FF2B5EF4-FFF2-40B4-BE49-F238E27FC236}">
                      <a16:creationId xmlns:a16="http://schemas.microsoft.com/office/drawing/2014/main" id="{6141A3D1-E404-4FEF-A98B-E9992C7761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7108" y="3002071"/>
                  <a:ext cx="66788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9" name="Text Box 15">
                  <a:extLst>
                    <a:ext uri="{FF2B5EF4-FFF2-40B4-BE49-F238E27FC236}">
                      <a16:creationId xmlns:a16="http://schemas.microsoft.com/office/drawing/2014/main" id="{6141A3D1-E404-4FEF-A98B-E9992C776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7108" y="3002071"/>
                  <a:ext cx="66788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4545"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 Box 15">
                  <a:extLst>
                    <a:ext uri="{FF2B5EF4-FFF2-40B4-BE49-F238E27FC236}">
                      <a16:creationId xmlns:a16="http://schemas.microsoft.com/office/drawing/2014/main" id="{0E0B9C4B-5C37-4AD7-84D0-F312A0DBE6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1144" y="2653868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 Box 15">
                  <a:extLst>
                    <a:ext uri="{FF2B5EF4-FFF2-40B4-BE49-F238E27FC236}">
                      <a16:creationId xmlns:a16="http://schemas.microsoft.com/office/drawing/2014/main" id="{0E0B9C4B-5C37-4AD7-84D0-F312A0DBE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1144" y="2653868"/>
                  <a:ext cx="7132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2A167F06-8160-46A0-8373-21FD6FAEAC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21897" y="309574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6F8AC58C-CCA7-4A28-9AC2-66B8F5C1E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185" y="2020916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39 k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15">
                  <a:extLst>
                    <a:ext uri="{FF2B5EF4-FFF2-40B4-BE49-F238E27FC236}">
                      <a16:creationId xmlns:a16="http://schemas.microsoft.com/office/drawing/2014/main" id="{36F0B152-6601-4907-9E88-1484DC4BB8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1144" y="3818557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 Box 15">
                  <a:extLst>
                    <a:ext uri="{FF2B5EF4-FFF2-40B4-BE49-F238E27FC236}">
                      <a16:creationId xmlns:a16="http://schemas.microsoft.com/office/drawing/2014/main" id="{36F0B152-6601-4907-9E88-1484DC4B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1144" y="3818557"/>
                  <a:ext cx="713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03D07CA7-3C24-4E90-82E8-21303C94A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5089" y="3171128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7E467489-5EFE-4AF4-A06F-C8772A507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7769" y="2595287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E2D5EBA3-4500-4942-B44F-227FC8A3D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7769" y="3455026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AutoShape 5">
              <a:extLst>
                <a:ext uri="{FF2B5EF4-FFF2-40B4-BE49-F238E27FC236}">
                  <a16:creationId xmlns:a16="http://schemas.microsoft.com/office/drawing/2014/main" id="{F80100A6-0AD4-4C64-96CA-F334F4AAEC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831746" y="2785997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18" name="Text Box 14">
              <a:extLst>
                <a:ext uri="{FF2B5EF4-FFF2-40B4-BE49-F238E27FC236}">
                  <a16:creationId xmlns:a16="http://schemas.microsoft.com/office/drawing/2014/main" id="{2C929456-2F23-44F1-977F-0C93E012E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1994" y="3251181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19" name="Text Box 14">
              <a:extLst>
                <a:ext uri="{FF2B5EF4-FFF2-40B4-BE49-F238E27FC236}">
                  <a16:creationId xmlns:a16="http://schemas.microsoft.com/office/drawing/2014/main" id="{76AE2C9A-F688-40BD-8261-EFB89E11D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1994" y="2748384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81D4B1E-4DAF-44FD-9492-F03B816E62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9197" y="255594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2201169-D232-4E21-877F-636AB97B6A1D}"/>
                </a:ext>
              </a:extLst>
            </p:cNvPr>
            <p:cNvSpPr/>
            <p:nvPr/>
          </p:nvSpPr>
          <p:spPr bwMode="auto">
            <a:xfrm>
              <a:off x="8512786" y="3132222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AACEFC8-CB60-43EC-ADE4-0566874B1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9197" y="372099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 Box 15">
                  <a:extLst>
                    <a:ext uri="{FF2B5EF4-FFF2-40B4-BE49-F238E27FC236}">
                      <a16:creationId xmlns:a16="http://schemas.microsoft.com/office/drawing/2014/main" id="{F7A37F58-0FAF-47FB-807C-16ACC7CA44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30705" y="2715041"/>
                  <a:ext cx="70174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 Box 15">
                  <a:extLst>
                    <a:ext uri="{FF2B5EF4-FFF2-40B4-BE49-F238E27FC236}">
                      <a16:creationId xmlns:a16="http://schemas.microsoft.com/office/drawing/2014/main" id="{F7A37F58-0FAF-47FB-807C-16ACC7CA4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30705" y="2715041"/>
                  <a:ext cx="701747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 Box 15">
                  <a:extLst>
                    <a:ext uri="{FF2B5EF4-FFF2-40B4-BE49-F238E27FC236}">
                      <a16:creationId xmlns:a16="http://schemas.microsoft.com/office/drawing/2014/main" id="{56ABF648-C139-4388-AC02-46007410F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1884" y="2400181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 Box 15">
                  <a:extLst>
                    <a:ext uri="{FF2B5EF4-FFF2-40B4-BE49-F238E27FC236}">
                      <a16:creationId xmlns:a16="http://schemas.microsoft.com/office/drawing/2014/main" id="{56ABF648-C139-4388-AC02-46007410F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1884" y="2400181"/>
                  <a:ext cx="7132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 Box 15">
                  <a:extLst>
                    <a:ext uri="{FF2B5EF4-FFF2-40B4-BE49-F238E27FC236}">
                      <a16:creationId xmlns:a16="http://schemas.microsoft.com/office/drawing/2014/main" id="{527D17E3-D268-45BE-9057-9A2FBFE8AF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1884" y="3564870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5" name="Text Box 15">
                  <a:extLst>
                    <a:ext uri="{FF2B5EF4-FFF2-40B4-BE49-F238E27FC236}">
                      <a16:creationId xmlns:a16="http://schemas.microsoft.com/office/drawing/2014/main" id="{527D17E3-D268-45BE-9057-9A2FBFE8A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1884" y="3564870"/>
                  <a:ext cx="71323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C908E09-4385-492E-AA59-147CDF84675D}"/>
                </a:ext>
              </a:extLst>
            </p:cNvPr>
            <p:cNvSpPr/>
            <p:nvPr/>
          </p:nvSpPr>
          <p:spPr>
            <a:xfrm>
              <a:off x="6637020" y="2251710"/>
              <a:ext cx="1447800" cy="922020"/>
            </a:xfrm>
            <a:custGeom>
              <a:avLst/>
              <a:gdLst>
                <a:gd name="connsiteX0" fmla="*/ 1447800 w 1447800"/>
                <a:gd name="connsiteY0" fmla="*/ 922020 h 922020"/>
                <a:gd name="connsiteX1" fmla="*/ 1447800 w 1447800"/>
                <a:gd name="connsiteY1" fmla="*/ 0 h 922020"/>
                <a:gd name="connsiteX2" fmla="*/ 0 w 1447800"/>
                <a:gd name="connsiteY2" fmla="*/ 0 h 922020"/>
                <a:gd name="connsiteX3" fmla="*/ 0 w 1447800"/>
                <a:gd name="connsiteY3" fmla="*/ 678180 h 922020"/>
                <a:gd name="connsiteX4" fmla="*/ 342900 w 1447800"/>
                <a:gd name="connsiteY4" fmla="*/ 67818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922020">
                  <a:moveTo>
                    <a:pt x="1447800" y="92202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678180"/>
                  </a:lnTo>
                  <a:lnTo>
                    <a:pt x="342900" y="678180"/>
                  </a:lnTo>
                </a:path>
              </a:pathLst>
            </a:custGeom>
            <a:noFill/>
            <a:ln w="25400"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46ED8F8-077B-4EC4-B393-9325AFA6D303}"/>
                  </a:ext>
                </a:extLst>
              </p:cNvPr>
              <p:cNvSpPr txBox="1"/>
              <p:nvPr/>
            </p:nvSpPr>
            <p:spPr>
              <a:xfrm>
                <a:off x="1052935" y="2620313"/>
                <a:ext cx="4340677" cy="92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sub>
                      </m:sSub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46ED8F8-077B-4EC4-B393-9325AFA6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5" y="2620313"/>
                <a:ext cx="4340677" cy="929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64BF795F-4271-4CF8-812F-128F0A42D38D}"/>
              </a:ext>
            </a:extLst>
          </p:cNvPr>
          <p:cNvSpPr txBox="1"/>
          <p:nvPr/>
        </p:nvSpPr>
        <p:spPr>
          <a:xfrm>
            <a:off x="486785" y="2869869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E22675B-82F5-4CEE-8854-80A52760E1B0}"/>
                  </a:ext>
                </a:extLst>
              </p:cNvPr>
              <p:cNvSpPr txBox="1"/>
              <p:nvPr/>
            </p:nvSpPr>
            <p:spPr>
              <a:xfrm>
                <a:off x="1052936" y="3585606"/>
                <a:ext cx="3545698" cy="537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sub>
                      </m:sSub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sub>
                      </m:sSub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E22675B-82F5-4CEE-8854-80A52760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6" y="3585606"/>
                <a:ext cx="3545698" cy="5379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4C8F6C36-5C0D-498E-AC8B-BDF059CB2A10}"/>
              </a:ext>
            </a:extLst>
          </p:cNvPr>
          <p:cNvSpPr txBox="1"/>
          <p:nvPr/>
        </p:nvSpPr>
        <p:spPr>
          <a:xfrm>
            <a:off x="486785" y="3601047"/>
            <a:ext cx="58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(b)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133E32-1242-411D-BAB4-5A545EBA99E8}"/>
              </a:ext>
            </a:extLst>
          </p:cNvPr>
          <p:cNvGrpSpPr/>
          <p:nvPr/>
        </p:nvGrpSpPr>
        <p:grpSpPr>
          <a:xfrm>
            <a:off x="6131251" y="3609141"/>
            <a:ext cx="4348533" cy="1996356"/>
            <a:chOff x="1052934" y="4125347"/>
            <a:chExt cx="4348533" cy="1996356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4D87F1C5-1B44-4666-BE2B-7A3537F37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527434" y="4671126"/>
              <a:ext cx="3599695" cy="1438659"/>
            </a:xfrm>
            <a:prstGeom prst="rect">
              <a:avLst/>
            </a:prstGeom>
          </p:spPr>
        </p:pic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7475423A-174B-4087-8F27-EEFF93BECDD4}"/>
                </a:ext>
              </a:extLst>
            </p:cNvPr>
            <p:cNvCxnSpPr/>
            <p:nvPr/>
          </p:nvCxnSpPr>
          <p:spPr>
            <a:xfrm flipV="1">
              <a:off x="1705787" y="4537503"/>
              <a:ext cx="0" cy="15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47101ED-B5D2-4D07-8295-D11D33178A98}"/>
                </a:ext>
              </a:extLst>
            </p:cNvPr>
            <p:cNvCxnSpPr/>
            <p:nvPr/>
          </p:nvCxnSpPr>
          <p:spPr>
            <a:xfrm flipV="1">
              <a:off x="1667698" y="5388049"/>
              <a:ext cx="36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DD88222-E702-4B66-9CE9-80B41F887AB6}"/>
                </a:ext>
              </a:extLst>
            </p:cNvPr>
            <p:cNvSpPr txBox="1"/>
            <p:nvPr/>
          </p:nvSpPr>
          <p:spPr>
            <a:xfrm>
              <a:off x="1136973" y="4667790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dirty="0">
                  <a:latin typeface="Cambria" panose="02040503050406030204" pitchFamily="18" charset="0"/>
                </a:rPr>
                <a:t>12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7891FD1-E959-42E1-8678-07C709671943}"/>
                </a:ext>
              </a:extLst>
            </p:cNvPr>
            <p:cNvSpPr txBox="1"/>
            <p:nvPr/>
          </p:nvSpPr>
          <p:spPr>
            <a:xfrm>
              <a:off x="1136973" y="5213543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4C8F907-19B7-4DB5-87E2-6800826F1BBB}"/>
                </a:ext>
              </a:extLst>
            </p:cNvPr>
            <p:cNvSpPr txBox="1"/>
            <p:nvPr/>
          </p:nvSpPr>
          <p:spPr>
            <a:xfrm>
              <a:off x="1052934" y="5752371"/>
              <a:ext cx="637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SG" dirty="0">
                  <a:latin typeface="Cambria" panose="02040503050406030204" pitchFamily="18" charset="0"/>
                </a:rPr>
                <a:t>−12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8B2A0B0-DA22-421C-ABEF-F7169C067549}"/>
                </a:ext>
              </a:extLst>
            </p:cNvPr>
            <p:cNvSpPr txBox="1"/>
            <p:nvPr/>
          </p:nvSpPr>
          <p:spPr>
            <a:xfrm>
              <a:off x="4847747" y="5373791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i="1">
                  <a:latin typeface="Cambria" panose="02040503050406030204" pitchFamily="18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1C3F377-152C-474E-86D4-FCB16BA64096}"/>
                    </a:ext>
                  </a:extLst>
                </p:cNvPr>
                <p:cNvSpPr txBox="1"/>
                <p:nvPr/>
              </p:nvSpPr>
              <p:spPr>
                <a:xfrm>
                  <a:off x="1219226" y="4125347"/>
                  <a:ext cx="104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1C3F377-152C-474E-86D4-FCB16BA64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26" y="4125347"/>
                  <a:ext cx="104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581" r="-1163" b="-1475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0622F7B-7B0E-4581-A10D-D34E3B75843D}"/>
                </a:ext>
              </a:extLst>
            </p:cNvPr>
            <p:cNvCxnSpPr/>
            <p:nvPr/>
          </p:nvCxnSpPr>
          <p:spPr>
            <a:xfrm>
              <a:off x="1669592" y="4857372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C8A38E0-28EE-4ED5-A9B9-946A06E9F3C1}"/>
                </a:ext>
              </a:extLst>
            </p:cNvPr>
            <p:cNvCxnSpPr/>
            <p:nvPr/>
          </p:nvCxnSpPr>
          <p:spPr>
            <a:xfrm>
              <a:off x="1669592" y="593909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6073839-0FEC-4201-92BD-C98B3015E863}"/>
              </a:ext>
            </a:extLst>
          </p:cNvPr>
          <p:cNvSpPr txBox="1"/>
          <p:nvPr/>
        </p:nvSpPr>
        <p:spPr>
          <a:xfrm>
            <a:off x="5565102" y="3547586"/>
            <a:ext cx="58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(c)</a:t>
            </a:r>
          </a:p>
        </p:txBody>
      </p:sp>
      <p:pic>
        <p:nvPicPr>
          <p:cNvPr id="70" name="Picture 69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  <p:sp>
        <p:nvSpPr>
          <p:cNvPr id="71" name="Oval Callout 70"/>
          <p:cNvSpPr/>
          <p:nvPr/>
        </p:nvSpPr>
        <p:spPr>
          <a:xfrm>
            <a:off x="3313833" y="89269"/>
            <a:ext cx="1384711" cy="276829"/>
          </a:xfrm>
          <a:prstGeom prst="wedgeEllipseCallout">
            <a:avLst>
              <a:gd name="adj1" fmla="val -57603"/>
              <a:gd name="adj2" fmla="val 38635"/>
            </a:avLst>
          </a:prstGeom>
          <a:solidFill>
            <a:schemeClr val="accent3">
              <a:lumMod val="75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r>
              <a:rPr lang="en-US" sz="1050" cap="none" dirty="0">
                <a:solidFill>
                  <a:srgbClr val="CC0000"/>
                </a:solidFill>
                <a:latin typeface="Tw Cen MT" panose="020B0602020104020603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</a:t>
            </a:r>
            <a:r>
              <a:rPr lang="en-US" sz="1050" cap="none" noProof="0" dirty="0">
                <a:solidFill>
                  <a:srgbClr val="CC0000"/>
                </a:solidFill>
                <a:latin typeface="Tw Cen MT" panose="020B0602020104020603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17/18 </a:t>
            </a:r>
            <a:r>
              <a:rPr lang="en-US" sz="1800" b="0" i="0" dirty="0" smtClean="0">
                <a:solidFill>
                  <a:srgbClr val="CC0000"/>
                </a:solidFill>
                <a:latin typeface="Tw Cen MT" panose="020B0602020104020603"/>
              </a:rPr>
              <a:t>S1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B3 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0" y="592736"/>
                <a:ext cx="556204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indent="-538163">
                  <a:spcAft>
                    <a:spcPts val="6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(d)	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Draw another op-amp circuit to be 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such that the output of the additional circuit is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</a:t>
                </a:r>
                <a:endParaRPr lang="en-US" sz="220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0" y="592736"/>
                <a:ext cx="5562049" cy="1107996"/>
              </a:xfrm>
              <a:prstGeom prst="rect">
                <a:avLst/>
              </a:prstGeom>
              <a:blipFill>
                <a:blip r:embed="rId2"/>
                <a:stretch>
                  <a:fillRect l="-1424" t="-3846" b="-104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8D3B33-00F9-4A4B-A283-95938561E9D5}"/>
              </a:ext>
            </a:extLst>
          </p:cNvPr>
          <p:cNvGrpSpPr/>
          <p:nvPr/>
        </p:nvGrpSpPr>
        <p:grpSpPr>
          <a:xfrm>
            <a:off x="6883525" y="2223194"/>
            <a:ext cx="4014850" cy="2166973"/>
            <a:chOff x="7756949" y="3423255"/>
            <a:chExt cx="4014850" cy="2166973"/>
          </a:xfrm>
        </p:grpSpPr>
        <p:sp>
          <p:nvSpPr>
            <p:cNvPr id="124" name="Line 6">
              <a:extLst>
                <a:ext uri="{FF2B5EF4-FFF2-40B4-BE49-F238E27FC236}">
                  <a16:creationId xmlns:a16="http://schemas.microsoft.com/office/drawing/2014/main" id="{82BCF3C0-91F2-495B-AD02-3705C15D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08571" y="4575622"/>
              <a:ext cx="6747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0BEE5627-83A6-46E4-AAF6-76727C426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4840" y="4827154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EE68AE6F-F4FC-496D-BBD9-6BB4908F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47520" y="4251313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C4C31350-9253-452E-B8C5-8EDECD6FE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7520" y="5111052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BFB6404C-A841-4617-80F8-E726DFAC42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079" y="3802397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7DFC5E00-9B4C-4B0D-B4CB-E331091BF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95" y="3887006"/>
              <a:ext cx="561540" cy="684493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2E91D127-5122-4206-BBFE-B7182FEF41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0903" y="3887006"/>
              <a:ext cx="543916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EA6B6A6-3AB8-4B77-B928-8F947219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2127" y="5079897"/>
              <a:ext cx="32162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2" name="Group 34">
              <a:extLst>
                <a:ext uri="{FF2B5EF4-FFF2-40B4-BE49-F238E27FC236}">
                  <a16:creationId xmlns:a16="http://schemas.microsoft.com/office/drawing/2014/main" id="{EBF73AC8-44E3-4896-9EE1-BCA9ECE3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0279" y="5335344"/>
              <a:ext cx="244314" cy="118550"/>
              <a:chOff x="3010" y="2512"/>
              <a:chExt cx="237" cy="115"/>
            </a:xfrm>
          </p:grpSpPr>
          <p:sp>
            <p:nvSpPr>
              <p:cNvPr id="148" name="Line 35">
                <a:extLst>
                  <a:ext uri="{FF2B5EF4-FFF2-40B4-BE49-F238E27FC236}">
                    <a16:creationId xmlns:a16="http://schemas.microsoft.com/office/drawing/2014/main" id="{16FF4DF1-A5AC-4E0F-B199-0190D5F40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BA8D8F93-70CF-4746-97AF-C2210DFC1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72D8EB2B-1E23-4427-AE0C-E4FB5965E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" name="AutoShape 5">
              <a:extLst>
                <a:ext uri="{FF2B5EF4-FFF2-40B4-BE49-F238E27FC236}">
                  <a16:creationId xmlns:a16="http://schemas.microsoft.com/office/drawing/2014/main" id="{7AA30D25-1656-4449-8BBF-D6617A52B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521497" y="4442023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0033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058D93D8-38CD-42AC-AE6C-6FC64BA06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1745" y="4907207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5" name="Text Box 14">
              <a:extLst>
                <a:ext uri="{FF2B5EF4-FFF2-40B4-BE49-F238E27FC236}">
                  <a16:creationId xmlns:a16="http://schemas.microsoft.com/office/drawing/2014/main" id="{A58079FB-5E8E-41E7-A57A-20C007A8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1745" y="4404410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5FF9D5E-578B-491F-98D8-6392EE0DE0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08948" y="4211975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91D4131-127D-493E-8BBF-221FB33F3983}"/>
                </a:ext>
              </a:extLst>
            </p:cNvPr>
            <p:cNvSpPr/>
            <p:nvPr/>
          </p:nvSpPr>
          <p:spPr bwMode="auto">
            <a:xfrm>
              <a:off x="11202537" y="478824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07B819B-C738-42F1-A37A-EBA5314C46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08948" y="5377024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Text Box 15">
              <a:extLst>
                <a:ext uri="{FF2B5EF4-FFF2-40B4-BE49-F238E27FC236}">
                  <a16:creationId xmlns:a16="http://schemas.microsoft.com/office/drawing/2014/main" id="{CF15B913-33CD-464C-ADE0-C8987BC15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4530" y="4121470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i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 Box 15">
                  <a:extLst>
                    <a:ext uri="{FF2B5EF4-FFF2-40B4-BE49-F238E27FC236}">
                      <a16:creationId xmlns:a16="http://schemas.microsoft.com/office/drawing/2014/main" id="{6023C42C-7D4D-4D0D-AE6E-98F1FB7D01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43653" y="4371067"/>
                  <a:ext cx="92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 Box 15">
                  <a:extLst>
                    <a:ext uri="{FF2B5EF4-FFF2-40B4-BE49-F238E27FC236}">
                      <a16:creationId xmlns:a16="http://schemas.microsoft.com/office/drawing/2014/main" id="{6023C42C-7D4D-4D0D-AE6E-98F1FB7D0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43653" y="4371067"/>
                  <a:ext cx="92814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 Box 15">
                  <a:extLst>
                    <a:ext uri="{FF2B5EF4-FFF2-40B4-BE49-F238E27FC236}">
                      <a16:creationId xmlns:a16="http://schemas.microsoft.com/office/drawing/2014/main" id="{31353BB0-FD84-444A-AE8D-AA3C684E2A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01635" y="4056207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01635" y="4056207"/>
                  <a:ext cx="7132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2D63354E-6C4B-4E5A-937B-3366176F67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72858" y="4494275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" name="Text Box 15">
              <a:extLst>
                <a:ext uri="{FF2B5EF4-FFF2-40B4-BE49-F238E27FC236}">
                  <a16:creationId xmlns:a16="http://schemas.microsoft.com/office/drawing/2014/main" id="{B198B38D-7805-4B0D-9C5A-82C764C1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8676" y="3423255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i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 Box 15">
                  <a:extLst>
                    <a:ext uri="{FF2B5EF4-FFF2-40B4-BE49-F238E27FC236}">
                      <a16:creationId xmlns:a16="http://schemas.microsoft.com/office/drawing/2014/main" id="{4D3334BA-AC52-4998-A4A3-251C211E85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01635" y="522089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01635" y="5220896"/>
                  <a:ext cx="71323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FF99B06A-D6E6-46B7-ADA4-A2710DE3A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28489" y="4575622"/>
              <a:ext cx="44558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E869154-C701-4081-991E-1F034B0132BC}"/>
                </a:ext>
              </a:extLst>
            </p:cNvPr>
            <p:cNvSpPr/>
            <p:nvPr/>
          </p:nvSpPr>
          <p:spPr bwMode="auto">
            <a:xfrm>
              <a:off x="8189917" y="4535825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>
                  <a:extLst>
                    <a:ext uri="{FF2B5EF4-FFF2-40B4-BE49-F238E27FC236}">
                      <a16:creationId xmlns:a16="http://schemas.microsoft.com/office/drawing/2014/main" id="{341E2EF8-FFB0-473F-8E86-FD3F9FBAC0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56949" y="4106136"/>
                  <a:ext cx="767234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7" name="Text Box 15">
                  <a:extLst>
                    <a:ext uri="{FF2B5EF4-FFF2-40B4-BE49-F238E27FC236}">
                      <a16:creationId xmlns:a16="http://schemas.microsoft.com/office/drawing/2014/main" id="{341E2EF8-FFB0-473F-8E86-FD3F9FBAC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6949" y="4106136"/>
                  <a:ext cx="767234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30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1B73195-DCFA-45D3-ABF3-A6F70664399D}"/>
              </a:ext>
            </a:extLst>
          </p:cNvPr>
          <p:cNvSpPr txBox="1"/>
          <p:nvPr/>
        </p:nvSpPr>
        <p:spPr>
          <a:xfrm>
            <a:off x="6900158" y="2203104"/>
            <a:ext cx="61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(d)</a:t>
            </a:r>
            <a:endParaRPr lang="en-SG" sz="22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DC9EE5-49CA-45CA-9EA9-15BC57CC332D}"/>
              </a:ext>
            </a:extLst>
          </p:cNvPr>
          <p:cNvSpPr txBox="1"/>
          <p:nvPr/>
        </p:nvSpPr>
        <p:spPr>
          <a:xfrm>
            <a:off x="6942362" y="1693698"/>
            <a:ext cx="144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9479F7-93A4-4E1F-B7D3-367788FA1621}"/>
              </a:ext>
            </a:extLst>
          </p:cNvPr>
          <p:cNvGrpSpPr/>
          <p:nvPr/>
        </p:nvGrpSpPr>
        <p:grpSpPr>
          <a:xfrm>
            <a:off x="1090066" y="2222612"/>
            <a:ext cx="5267722" cy="2613183"/>
            <a:chOff x="3564730" y="2020916"/>
            <a:chExt cx="5267722" cy="2613183"/>
          </a:xfrm>
        </p:grpSpPr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E519D2B6-87F5-42B1-AB53-03A7BE9BB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6721" y="3173283"/>
              <a:ext cx="62612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059172EF-203D-4852-93D3-E2F4778E0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4349" y="3424815"/>
              <a:ext cx="1351511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Line 9">
              <a:extLst>
                <a:ext uri="{FF2B5EF4-FFF2-40B4-BE49-F238E27FC236}">
                  <a16:creationId xmlns:a16="http://schemas.microsoft.com/office/drawing/2014/main" id="{98FE9EF2-D792-480A-A338-9081350B3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7029" y="2848974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Line 10">
              <a:extLst>
                <a:ext uri="{FF2B5EF4-FFF2-40B4-BE49-F238E27FC236}">
                  <a16:creationId xmlns:a16="http://schemas.microsoft.com/office/drawing/2014/main" id="{B8C8FAC1-CFFB-48D2-9D20-111FCAF7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029" y="3708713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6C6CDE16-619B-4A96-989A-C30F8B43F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5588" y="240386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C4A2493-DD44-45D6-B9F1-6D5F6D077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904" y="2484667"/>
              <a:ext cx="549960" cy="693066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2ED17507-0D2A-4C26-9E32-A716BFDE59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0412" y="2484667"/>
              <a:ext cx="543916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15">
                  <a:extLst>
                    <a:ext uri="{FF2B5EF4-FFF2-40B4-BE49-F238E27FC236}">
                      <a16:creationId xmlns:a16="http://schemas.microsoft.com/office/drawing/2014/main" id="{9F17DA36-8E96-49D1-AD6B-24B30826E4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32939" y="3807598"/>
                  <a:ext cx="747969" cy="7352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6 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‑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6" name="Text Box 15">
                  <a:extLst>
                    <a:ext uri="{FF2B5EF4-FFF2-40B4-BE49-F238E27FC236}">
                      <a16:creationId xmlns:a16="http://schemas.microsoft.com/office/drawing/2014/main" id="{9F17DA36-8E96-49D1-AD6B-24B30826E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2939" y="3807598"/>
                  <a:ext cx="747969" cy="7352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58E68B46-A663-41C3-B617-EBDF2F58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569" y="3178438"/>
              <a:ext cx="237440" cy="288642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03C9D5D4-94BC-40EF-AC5D-AE2D11447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043" y="4309376"/>
              <a:ext cx="0" cy="214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5" name="Group 34">
              <a:extLst>
                <a:ext uri="{FF2B5EF4-FFF2-40B4-BE49-F238E27FC236}">
                  <a16:creationId xmlns:a16="http://schemas.microsoft.com/office/drawing/2014/main" id="{63178C67-1052-41C2-ACE1-CAE957BBB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479" y="4515549"/>
              <a:ext cx="244314" cy="118550"/>
              <a:chOff x="3168" y="2512"/>
              <a:chExt cx="237" cy="115"/>
            </a:xfrm>
          </p:grpSpPr>
          <p:sp>
            <p:nvSpPr>
              <p:cNvPr id="159" name="Line 35">
                <a:extLst>
                  <a:ext uri="{FF2B5EF4-FFF2-40B4-BE49-F238E27FC236}">
                    <a16:creationId xmlns:a16="http://schemas.microsoft.com/office/drawing/2014/main" id="{ADCB3E74-D93A-409C-B1CB-E5091853A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Line 36">
                <a:extLst>
                  <a:ext uri="{FF2B5EF4-FFF2-40B4-BE49-F238E27FC236}">
                    <a16:creationId xmlns:a16="http://schemas.microsoft.com/office/drawing/2014/main" id="{045DAE9C-A3A6-4BED-B7C0-525B7FFE6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1" name="Line 37">
                <a:extLst>
                  <a:ext uri="{FF2B5EF4-FFF2-40B4-BE49-F238E27FC236}">
                    <a16:creationId xmlns:a16="http://schemas.microsoft.com/office/drawing/2014/main" id="{75F9AA97-28BB-4E8D-9FB4-A7614AAF9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6A2448C5-DE7B-4B5A-A643-42C1B399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636" y="3677558"/>
              <a:ext cx="32162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7" name="Group 34">
              <a:extLst>
                <a:ext uri="{FF2B5EF4-FFF2-40B4-BE49-F238E27FC236}">
                  <a16:creationId xmlns:a16="http://schemas.microsoft.com/office/drawing/2014/main" id="{54788A19-48FD-4D41-B817-875028575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730" y="3478913"/>
              <a:ext cx="244314" cy="118550"/>
              <a:chOff x="3144" y="2512"/>
              <a:chExt cx="237" cy="115"/>
            </a:xfrm>
          </p:grpSpPr>
          <p:sp>
            <p:nvSpPr>
              <p:cNvPr id="156" name="Line 35">
                <a:extLst>
                  <a:ext uri="{FF2B5EF4-FFF2-40B4-BE49-F238E27FC236}">
                    <a16:creationId xmlns:a16="http://schemas.microsoft.com/office/drawing/2014/main" id="{81FBD363-8A92-4864-AA89-DA406109B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Line 36">
                <a:extLst>
                  <a:ext uri="{FF2B5EF4-FFF2-40B4-BE49-F238E27FC236}">
                    <a16:creationId xmlns:a16="http://schemas.microsoft.com/office/drawing/2014/main" id="{2C928AF7-D55F-4CCB-8914-B1F266F60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7">
                <a:extLst>
                  <a:ext uri="{FF2B5EF4-FFF2-40B4-BE49-F238E27FC236}">
                    <a16:creationId xmlns:a16="http://schemas.microsoft.com/office/drawing/2014/main" id="{612D5658-892F-41CD-AD73-E01424148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4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8" name="AutoShape 5">
              <a:extLst>
                <a:ext uri="{FF2B5EF4-FFF2-40B4-BE49-F238E27FC236}">
                  <a16:creationId xmlns:a16="http://schemas.microsoft.com/office/drawing/2014/main" id="{0EBE94E3-4221-40EA-A5F6-0C9F9A870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721006" y="3039684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0" name="Text Box 14">
              <a:extLst>
                <a:ext uri="{FF2B5EF4-FFF2-40B4-BE49-F238E27FC236}">
                  <a16:creationId xmlns:a16="http://schemas.microsoft.com/office/drawing/2014/main" id="{336AAB26-575E-46B4-8C9C-6A366E53A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54" y="3504868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" name="Text Box 14">
              <a:extLst>
                <a:ext uri="{FF2B5EF4-FFF2-40B4-BE49-F238E27FC236}">
                  <a16:creationId xmlns:a16="http://schemas.microsoft.com/office/drawing/2014/main" id="{3BD61E51-C6DF-454F-8608-190104111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54" y="3002071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D6B9403-168F-484A-9882-B38508BF8B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8457" y="2809636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9EDE557-86D9-4CAE-8458-A2945B9A0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8457" y="3974685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ABADFD4-B886-4BA6-B6E0-C94EB0EF0D75}"/>
                </a:ext>
              </a:extLst>
            </p:cNvPr>
            <p:cNvGrpSpPr/>
            <p:nvPr/>
          </p:nvGrpSpPr>
          <p:grpSpPr>
            <a:xfrm>
              <a:off x="4357912" y="3934652"/>
              <a:ext cx="371111" cy="362864"/>
              <a:chOff x="4584439" y="3477037"/>
              <a:chExt cx="371111" cy="362864"/>
            </a:xfrm>
          </p:grpSpPr>
          <p:sp>
            <p:nvSpPr>
              <p:cNvPr id="153" name="Oval 27">
                <a:extLst>
                  <a:ext uri="{FF2B5EF4-FFF2-40B4-BE49-F238E27FC236}">
                    <a16:creationId xmlns:a16="http://schemas.microsoft.com/office/drawing/2014/main" id="{48B22066-546A-4445-AE2A-7A92CC86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Freeform 30">
                <a:extLst>
                  <a:ext uri="{FF2B5EF4-FFF2-40B4-BE49-F238E27FC236}">
                    <a16:creationId xmlns:a16="http://schemas.microsoft.com/office/drawing/2014/main" id="{50F7D776-17DC-4AB8-9BDD-1267D969BE9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B77D9BDC-668C-4457-B4F2-2B2B78482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6" name="Text Box 15">
              <a:extLst>
                <a:ext uri="{FF2B5EF4-FFF2-40B4-BE49-F238E27FC236}">
                  <a16:creationId xmlns:a16="http://schemas.microsoft.com/office/drawing/2014/main" id="{29001481-834D-4108-945B-A05EEA219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569" y="2719131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13 k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15">
                  <a:extLst>
                    <a:ext uri="{FF2B5EF4-FFF2-40B4-BE49-F238E27FC236}">
                      <a16:creationId xmlns:a16="http://schemas.microsoft.com/office/drawing/2014/main" id="{6141A3D1-E404-4FEF-A98B-E9992C7761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7108" y="3002071"/>
                  <a:ext cx="66788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9" name="Text Box 15">
                  <a:extLst>
                    <a:ext uri="{FF2B5EF4-FFF2-40B4-BE49-F238E27FC236}">
                      <a16:creationId xmlns:a16="http://schemas.microsoft.com/office/drawing/2014/main" id="{6141A3D1-E404-4FEF-A98B-E9992C776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7108" y="3002071"/>
                  <a:ext cx="66788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4545"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15">
                  <a:extLst>
                    <a:ext uri="{FF2B5EF4-FFF2-40B4-BE49-F238E27FC236}">
                      <a16:creationId xmlns:a16="http://schemas.microsoft.com/office/drawing/2014/main" id="{0E0B9C4B-5C37-4AD7-84D0-F312A0DBE6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1144" y="2653868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 Box 15">
                  <a:extLst>
                    <a:ext uri="{FF2B5EF4-FFF2-40B4-BE49-F238E27FC236}">
                      <a16:creationId xmlns:a16="http://schemas.microsoft.com/office/drawing/2014/main" id="{0E0B9C4B-5C37-4AD7-84D0-F312A0DBE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1144" y="2653868"/>
                  <a:ext cx="7132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A167F06-8160-46A0-8373-21FD6FAEAC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21897" y="309574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Text Box 15">
              <a:extLst>
                <a:ext uri="{FF2B5EF4-FFF2-40B4-BE49-F238E27FC236}">
                  <a16:creationId xmlns:a16="http://schemas.microsoft.com/office/drawing/2014/main" id="{6F8AC58C-CCA7-4A28-9AC2-66B8F5C1E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185" y="2020916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39 k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36F0B152-6601-4907-9E88-1484DC4BB8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1144" y="3818557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 Box 15">
                  <a:extLst>
                    <a:ext uri="{FF2B5EF4-FFF2-40B4-BE49-F238E27FC236}">
                      <a16:creationId xmlns:a16="http://schemas.microsoft.com/office/drawing/2014/main" id="{36F0B152-6601-4907-9E88-1484DC4B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1144" y="3818557"/>
                  <a:ext cx="713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03D07CA7-3C24-4E90-82E8-21303C94A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5089" y="3171128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7E467489-5EFE-4AF4-A06F-C8772A507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7769" y="2595287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E2D5EBA3-4500-4942-B44F-227FC8A3D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7769" y="3455026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AutoShape 5">
              <a:extLst>
                <a:ext uri="{FF2B5EF4-FFF2-40B4-BE49-F238E27FC236}">
                  <a16:creationId xmlns:a16="http://schemas.microsoft.com/office/drawing/2014/main" id="{F80100A6-0AD4-4C64-96CA-F334F4AAEC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831746" y="2785997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06" name="Text Box 14">
              <a:extLst>
                <a:ext uri="{FF2B5EF4-FFF2-40B4-BE49-F238E27FC236}">
                  <a16:creationId xmlns:a16="http://schemas.microsoft.com/office/drawing/2014/main" id="{2C929456-2F23-44F1-977F-0C93E012E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1994" y="3251181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7" name="Text Box 14">
              <a:extLst>
                <a:ext uri="{FF2B5EF4-FFF2-40B4-BE49-F238E27FC236}">
                  <a16:creationId xmlns:a16="http://schemas.microsoft.com/office/drawing/2014/main" id="{76AE2C9A-F688-40BD-8261-EFB89E11D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1994" y="2748384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81D4B1E-4DAF-44FD-9492-F03B816E62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9197" y="255594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2201169-D232-4E21-877F-636AB97B6A1D}"/>
                </a:ext>
              </a:extLst>
            </p:cNvPr>
            <p:cNvSpPr/>
            <p:nvPr/>
          </p:nvSpPr>
          <p:spPr bwMode="auto">
            <a:xfrm>
              <a:off x="8512786" y="3132222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AACEFC8-CB60-43EC-ADE4-0566874B1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9197" y="372099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15">
                  <a:extLst>
                    <a:ext uri="{FF2B5EF4-FFF2-40B4-BE49-F238E27FC236}">
                      <a16:creationId xmlns:a16="http://schemas.microsoft.com/office/drawing/2014/main" id="{F7A37F58-0FAF-47FB-807C-16ACC7CA44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30705" y="2715041"/>
                  <a:ext cx="70174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 Box 15">
                  <a:extLst>
                    <a:ext uri="{FF2B5EF4-FFF2-40B4-BE49-F238E27FC236}">
                      <a16:creationId xmlns:a16="http://schemas.microsoft.com/office/drawing/2014/main" id="{F7A37F58-0FAF-47FB-807C-16ACC7CA4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30705" y="2715041"/>
                  <a:ext cx="701747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 Box 15">
                  <a:extLst>
                    <a:ext uri="{FF2B5EF4-FFF2-40B4-BE49-F238E27FC236}">
                      <a16:creationId xmlns:a16="http://schemas.microsoft.com/office/drawing/2014/main" id="{56ABF648-C139-4388-AC02-46007410F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1884" y="2400181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 Box 15">
                  <a:extLst>
                    <a:ext uri="{FF2B5EF4-FFF2-40B4-BE49-F238E27FC236}">
                      <a16:creationId xmlns:a16="http://schemas.microsoft.com/office/drawing/2014/main" id="{56ABF648-C139-4388-AC02-46007410F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1884" y="2400181"/>
                  <a:ext cx="7132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 Box 15">
                  <a:extLst>
                    <a:ext uri="{FF2B5EF4-FFF2-40B4-BE49-F238E27FC236}">
                      <a16:creationId xmlns:a16="http://schemas.microsoft.com/office/drawing/2014/main" id="{527D17E3-D268-45BE-9057-9A2FBFE8AF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11884" y="3564870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5" name="Text Box 15">
                  <a:extLst>
                    <a:ext uri="{FF2B5EF4-FFF2-40B4-BE49-F238E27FC236}">
                      <a16:creationId xmlns:a16="http://schemas.microsoft.com/office/drawing/2014/main" id="{527D17E3-D268-45BE-9057-9A2FBFE8A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1884" y="3564870"/>
                  <a:ext cx="71323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Freeform: Shape 125">
              <a:extLst>
                <a:ext uri="{FF2B5EF4-FFF2-40B4-BE49-F238E27FC236}">
                  <a16:creationId xmlns:a16="http://schemas.microsoft.com/office/drawing/2014/main" id="{DC908E09-4385-492E-AA59-147CDF84675D}"/>
                </a:ext>
              </a:extLst>
            </p:cNvPr>
            <p:cNvSpPr/>
            <p:nvPr/>
          </p:nvSpPr>
          <p:spPr>
            <a:xfrm>
              <a:off x="6637020" y="2251710"/>
              <a:ext cx="1447800" cy="922020"/>
            </a:xfrm>
            <a:custGeom>
              <a:avLst/>
              <a:gdLst>
                <a:gd name="connsiteX0" fmla="*/ 1447800 w 1447800"/>
                <a:gd name="connsiteY0" fmla="*/ 922020 h 922020"/>
                <a:gd name="connsiteX1" fmla="*/ 1447800 w 1447800"/>
                <a:gd name="connsiteY1" fmla="*/ 0 h 922020"/>
                <a:gd name="connsiteX2" fmla="*/ 0 w 1447800"/>
                <a:gd name="connsiteY2" fmla="*/ 0 h 922020"/>
                <a:gd name="connsiteX3" fmla="*/ 0 w 1447800"/>
                <a:gd name="connsiteY3" fmla="*/ 678180 h 922020"/>
                <a:gd name="connsiteX4" fmla="*/ 342900 w 1447800"/>
                <a:gd name="connsiteY4" fmla="*/ 67818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922020">
                  <a:moveTo>
                    <a:pt x="1447800" y="92202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678180"/>
                  </a:lnTo>
                  <a:lnTo>
                    <a:pt x="342900" y="678180"/>
                  </a:lnTo>
                </a:path>
              </a:pathLst>
            </a:custGeom>
            <a:noFill/>
            <a:ln w="25400"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10" name="Straight Connector 209"/>
          <p:cNvCxnSpPr/>
          <p:nvPr/>
        </p:nvCxnSpPr>
        <p:spPr>
          <a:xfrm>
            <a:off x="6077934" y="3373543"/>
            <a:ext cx="127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1 of 1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17/18 S1 B4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(modified)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2" y="592837"/>
                <a:ext cx="5748260" cy="257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300"/>
                  </a:spcAft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Given that </a:t>
                </a: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the saturation voltages of the op-amp are </a:t>
                </a:r>
                <a14:m>
                  <m:oMath xmlns:m="http://schemas.openxmlformats.org/officeDocument/2006/math"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±1</m:t>
                    </m:r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 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,</a:t>
                </a: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i</a:t>
                </a:r>
                <a:r>
                  <a:rPr kumimoji="0" lang="en-SG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dentify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the circuit,</a:t>
                </a: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c</a:t>
                </a:r>
                <a:r>
                  <a:rPr kumimoji="0" lang="en-SG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alculate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the reference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ref</m:t>
                        </m:r>
                      </m:sub>
                    </m:sSub>
                    <m:r>
                      <a:rPr kumimoji="0" lang="en-SG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AutoNum type="alphaLcParenBoth"/>
                  <a:tabLst/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d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raw</a:t>
                </a:r>
                <a:r>
                  <a:rPr kumimoji="0" lang="en-SG" sz="2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the input waveform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in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, the output waveform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SG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SG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SG" sz="2200" b="0" i="0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out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, and</a:t>
                </a:r>
                <a:r>
                  <a:rPr kumimoji="0" lang="en-SG" sz="2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 indicate the voltage levels.</a:t>
                </a:r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2" y="592837"/>
                <a:ext cx="5748260" cy="2577629"/>
              </a:xfrm>
              <a:prstGeom prst="rect">
                <a:avLst/>
              </a:prstGeom>
              <a:blipFill>
                <a:blip r:embed="rId2"/>
                <a:stretch>
                  <a:fillRect l="-1379" t="-1418" b="-3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6434268" y="594946"/>
            <a:ext cx="1295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D0BE51-7F99-4E49-A394-8458C08CC9E1}"/>
              </a:ext>
            </a:extLst>
          </p:cNvPr>
          <p:cNvSpPr txBox="1"/>
          <p:nvPr/>
        </p:nvSpPr>
        <p:spPr>
          <a:xfrm>
            <a:off x="6958722" y="1056313"/>
            <a:ext cx="2652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SG" sz="2200" dirty="0">
                <a:solidFill>
                  <a:srgbClr val="0000FF"/>
                </a:solidFill>
                <a:latin typeface="Cambria Math" panose="02040503050406030204" pitchFamily="18" charset="0"/>
              </a:rPr>
              <a:t>C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omparator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circuit.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2572" y="1056610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6958720" y="1487199"/>
                <a:ext cx="4895743" cy="84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SG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ref</m:t>
                          </m:r>
                        </m:sub>
                      </m:sSub>
                      <m:r>
                        <a:rPr kumimoji="0" lang="en-SG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24</m:t>
                          </m:r>
                        </m:num>
                        <m:den>
                          <m:r>
                            <a:rPr kumimoji="0" lang="en-SG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27+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24</m:t>
                          </m:r>
                        </m:den>
                      </m:f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5≈7.059≈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7.06</m:t>
                      </m:r>
                      <m:r>
                        <a:rPr kumimoji="0" lang="en-SG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0" y="1487199"/>
                <a:ext cx="4895743" cy="840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6392572" y="1705175"/>
            <a:ext cx="566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(b)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92572" y="2355427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(c)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50452" y="3000892"/>
            <a:ext cx="4402943" cy="3270274"/>
            <a:chOff x="1050452" y="3031372"/>
            <a:chExt cx="4402943" cy="3270274"/>
          </a:xfrm>
        </p:grpSpPr>
        <p:sp>
          <p:nvSpPr>
            <p:cNvPr id="85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496" y="4607038"/>
              <a:ext cx="39608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B4E2BA11-E55B-497E-ACD6-F9FE85EE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4489" y="3187661"/>
              <a:ext cx="0" cy="1393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C3A38999-95D5-464A-9C04-0B862475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489" y="5133633"/>
              <a:ext cx="0" cy="557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DE3E572-32A7-482B-88EF-9E39E8E2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97" y="3641523"/>
              <a:ext cx="767992" cy="292157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4389550E-2EEE-4D64-AAE9-FE34D16D98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7814" y="4847822"/>
              <a:ext cx="656125" cy="432636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3248" y="5348324"/>
                  <a:ext cx="663236" cy="427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 </m:t>
                            </m:r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3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3248" y="5348324"/>
                  <a:ext cx="663236" cy="427425"/>
                </a:xfrm>
                <a:prstGeom prst="rect">
                  <a:avLst/>
                </a:prstGeom>
                <a:blipFill>
                  <a:blip r:embed="rId13"/>
                  <a:stretch>
                    <a:fillRect l="-10092" b="-571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07E423B8-569C-4F2B-AC8B-ADD8565A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496" y="5751183"/>
              <a:ext cx="0" cy="41103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95" name="Group 34">
              <a:extLst>
                <a:ext uri="{FF2B5EF4-FFF2-40B4-BE49-F238E27FC236}">
                  <a16:creationId xmlns:a16="http://schemas.microsoft.com/office/drawing/2014/main" id="{83D93EBC-572C-46B4-93E0-9DFFFC7EC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837" y="6183096"/>
              <a:ext cx="244314" cy="118550"/>
              <a:chOff x="3168" y="2512"/>
              <a:chExt cx="237" cy="115"/>
            </a:xfrm>
          </p:grpSpPr>
          <p:sp>
            <p:nvSpPr>
              <p:cNvPr id="125" name="Line 35">
                <a:extLst>
                  <a:ext uri="{FF2B5EF4-FFF2-40B4-BE49-F238E27FC236}">
                    <a16:creationId xmlns:a16="http://schemas.microsoft.com/office/drawing/2014/main" id="{E7C3737A-8270-4E5C-A9E6-CEBD4845A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26" name="Line 36">
                <a:extLst>
                  <a:ext uri="{FF2B5EF4-FFF2-40B4-BE49-F238E27FC236}">
                    <a16:creationId xmlns:a16="http://schemas.microsoft.com/office/drawing/2014/main" id="{A34A8BDE-87DE-43FB-A982-E353AE37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27" name="Line 37">
                <a:extLst>
                  <a:ext uri="{FF2B5EF4-FFF2-40B4-BE49-F238E27FC236}">
                    <a16:creationId xmlns:a16="http://schemas.microsoft.com/office/drawing/2014/main" id="{479E8863-C5F5-4034-BAFC-86B1FF5D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96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288466" y="4464604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97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714" y="4929788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714" y="4426991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−</a:t>
              </a:r>
              <a:endPara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5917" y="3185727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CDC9657-D298-4F54-896E-2F26CE3A26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7822" y="5652717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07373" y="4428662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7373" y="4428662"/>
                  <a:ext cx="586761" cy="400110"/>
                </a:xfrm>
                <a:prstGeom prst="rect">
                  <a:avLst/>
                </a:prstGeom>
                <a:blipFill>
                  <a:blip r:embed="rId14"/>
                  <a:stretch>
                    <a:fillRect r="-1042"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69531" y="3031372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kumimoji="0" lang="en-SG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9531" y="3031372"/>
                  <a:ext cx="71323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12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EB330CBD-6A80-45BB-A570-2B43AE85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547" y="5105225"/>
              <a:ext cx="1502359" cy="435411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6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484703" y="4849487"/>
              <a:ext cx="1123587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7" name="Text Box 15">
              <a:extLst>
                <a:ext uri="{FF2B5EF4-FFF2-40B4-BE49-F238E27FC236}">
                  <a16:creationId xmlns:a16="http://schemas.microsoft.com/office/drawing/2014/main" id="{3EA2B619-FA1E-4562-93EC-0E7704145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417" y="5377867"/>
              <a:ext cx="8655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noProof="0">
                  <a:solidFill>
                    <a:prstClr val="black"/>
                  </a:solidFill>
                  <a:latin typeface="Times New Roman" pitchFamily="18" charset="0"/>
                </a:rPr>
                <a:t>24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1921547" y="5170664"/>
              <a:ext cx="2942392" cy="889273"/>
            </a:xfrm>
            <a:custGeom>
              <a:avLst/>
              <a:gdLst>
                <a:gd name="connsiteX0" fmla="*/ 0 w 2948940"/>
                <a:gd name="connsiteY0" fmla="*/ 0 h 480060"/>
                <a:gd name="connsiteX1" fmla="*/ 0 w 2948940"/>
                <a:gd name="connsiteY1" fmla="*/ 480060 h 480060"/>
                <a:gd name="connsiteX2" fmla="*/ 2948940 w 2948940"/>
                <a:gd name="connsiteY2" fmla="*/ 480060 h 480060"/>
                <a:gd name="connsiteX3" fmla="*/ 2948940 w 2948940"/>
                <a:gd name="connsiteY3" fmla="*/ 205740 h 480060"/>
                <a:gd name="connsiteX0" fmla="*/ 0 w 2948940"/>
                <a:gd name="connsiteY0" fmla="*/ 0 h 552591"/>
                <a:gd name="connsiteX1" fmla="*/ 0 w 2948940"/>
                <a:gd name="connsiteY1" fmla="*/ 552591 h 552591"/>
                <a:gd name="connsiteX2" fmla="*/ 2948940 w 2948940"/>
                <a:gd name="connsiteY2" fmla="*/ 552591 h 552591"/>
                <a:gd name="connsiteX3" fmla="*/ 2948940 w 2948940"/>
                <a:gd name="connsiteY3" fmla="*/ 278271 h 55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940" h="552591">
                  <a:moveTo>
                    <a:pt x="0" y="0"/>
                  </a:moveTo>
                  <a:lnTo>
                    <a:pt x="0" y="552591"/>
                  </a:lnTo>
                  <a:lnTo>
                    <a:pt x="2948940" y="552591"/>
                  </a:lnTo>
                  <a:lnTo>
                    <a:pt x="2948940" y="278271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2871465" y="5499174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8348" y="6033316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2872735" y="402726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8348" y="4581385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87349" y="3615584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4691711" y="5363274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6634" y="5252607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66634" y="5252607"/>
                  <a:ext cx="586761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30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7378" y="4347795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SG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ref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7378" y="4347795"/>
                  <a:ext cx="586761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3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69531" y="5493734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  <m:r>
                          <a:rPr kumimoji="0" lang="en-SG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kumimoji="0" lang="en-SG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</m:oMath>
                    </m:oMathPara>
                  </a14:m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1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9531" y="5493734"/>
                  <a:ext cx="7132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Text Box 15">
              <a:extLst>
                <a:ext uri="{FF2B5EF4-FFF2-40B4-BE49-F238E27FC236}">
                  <a16:creationId xmlns:a16="http://schemas.microsoft.com/office/drawing/2014/main" id="{3EA2B619-FA1E-4562-93EC-0E7704145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417" y="3898187"/>
              <a:ext cx="8655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27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 k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 </a:t>
              </a:r>
              <a:r>
                <a: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Ω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930BF6D-738F-4E3A-AF53-FAD955D367D7}"/>
                </a:ext>
              </a:extLst>
            </p:cNvPr>
            <p:cNvGrpSpPr/>
            <p:nvPr/>
          </p:nvGrpSpPr>
          <p:grpSpPr>
            <a:xfrm>
              <a:off x="1737085" y="5404345"/>
              <a:ext cx="371111" cy="362864"/>
              <a:chOff x="4584439" y="3477037"/>
              <a:chExt cx="371111" cy="362864"/>
            </a:xfrm>
          </p:grpSpPr>
          <p:sp>
            <p:nvSpPr>
              <p:cNvPr id="62" name="Oval 27">
                <a:extLst>
                  <a:ext uri="{FF2B5EF4-FFF2-40B4-BE49-F238E27FC236}">
                    <a16:creationId xmlns:a16="http://schemas.microsoft.com/office/drawing/2014/main" id="{58F1660B-2492-4B22-9DB4-43E460AE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3" name="Freeform 30">
                <a:extLst>
                  <a:ext uri="{FF2B5EF4-FFF2-40B4-BE49-F238E27FC236}">
                    <a16:creationId xmlns:a16="http://schemas.microsoft.com/office/drawing/2014/main" id="{A926BCE2-F302-4012-AFDE-B08E9DADC80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D6757264-D340-41E5-8ABD-9B9385259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0452" y="5039941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SG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0452" y="5039941"/>
                  <a:ext cx="586761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6837392" y="2429675"/>
            <a:ext cx="4329483" cy="3201822"/>
            <a:chOff x="4069324" y="1812138"/>
            <a:chExt cx="4329483" cy="3201822"/>
          </a:xfrm>
        </p:grpSpPr>
        <p:pic>
          <p:nvPicPr>
            <p:cNvPr id="70" name="Picture 69"/>
            <p:cNvPicPr>
              <a:picLocks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309" y="2438400"/>
              <a:ext cx="3596010" cy="2339259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D0EAF9-4C22-4FEE-A1BB-992017AF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2932" y="2148841"/>
              <a:ext cx="0" cy="2865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5C7C4FB-DB1F-4170-93AD-FB9EF54403A5}"/>
                </a:ext>
              </a:extLst>
            </p:cNvPr>
            <p:cNvCxnSpPr/>
            <p:nvPr/>
          </p:nvCxnSpPr>
          <p:spPr>
            <a:xfrm flipV="1">
              <a:off x="4665038" y="3601663"/>
              <a:ext cx="36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234D490-0DF8-42D5-880F-79772B2894BF}"/>
                </a:ext>
              </a:extLst>
            </p:cNvPr>
            <p:cNvSpPr txBox="1"/>
            <p:nvPr/>
          </p:nvSpPr>
          <p:spPr>
            <a:xfrm>
              <a:off x="4153363" y="2545288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1362C16-0C30-4297-B455-A5F9D83041FD}"/>
                </a:ext>
              </a:extLst>
            </p:cNvPr>
            <p:cNvSpPr txBox="1"/>
            <p:nvPr/>
          </p:nvSpPr>
          <p:spPr>
            <a:xfrm>
              <a:off x="4153363" y="3427157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7DDE863-05EE-4B11-A38A-0B8C956F1CE9}"/>
                </a:ext>
              </a:extLst>
            </p:cNvPr>
            <p:cNvSpPr txBox="1"/>
            <p:nvPr/>
          </p:nvSpPr>
          <p:spPr>
            <a:xfrm>
              <a:off x="4069324" y="4299360"/>
              <a:ext cx="637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−10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401A97-F179-4E1B-9442-D2D401A1049D}"/>
                </a:ext>
              </a:extLst>
            </p:cNvPr>
            <p:cNvSpPr txBox="1"/>
            <p:nvPr/>
          </p:nvSpPr>
          <p:spPr>
            <a:xfrm>
              <a:off x="7845087" y="3587405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E0C0494-B5CB-4FC9-9E79-7D0C82CE30B3}"/>
                </a:ext>
              </a:extLst>
            </p:cNvPr>
            <p:cNvCxnSpPr/>
            <p:nvPr/>
          </p:nvCxnSpPr>
          <p:spPr>
            <a:xfrm>
              <a:off x="4666932" y="2984626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C7B9D3-3228-4453-97ED-FD3C8455D657}"/>
                </a:ext>
              </a:extLst>
            </p:cNvPr>
            <p:cNvCxnSpPr/>
            <p:nvPr/>
          </p:nvCxnSpPr>
          <p:spPr>
            <a:xfrm>
              <a:off x="4666932" y="4482274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98E9BC2-B3CB-4FE2-B3E6-4A59D655BC64}"/>
                </a:ext>
              </a:extLst>
            </p:cNvPr>
            <p:cNvSpPr txBox="1"/>
            <p:nvPr/>
          </p:nvSpPr>
          <p:spPr>
            <a:xfrm>
              <a:off x="4153363" y="2796841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7.1</a:t>
              </a:r>
              <a:endPara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F4C8FB6-CE9D-42C4-B541-5D09772252B6}"/>
                </a:ext>
              </a:extLst>
            </p:cNvPr>
            <p:cNvCxnSpPr/>
            <p:nvPr/>
          </p:nvCxnSpPr>
          <p:spPr>
            <a:xfrm>
              <a:off x="4666932" y="247270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40BA61E-BD79-440A-8223-506CA99CC396}"/>
                </a:ext>
              </a:extLst>
            </p:cNvPr>
            <p:cNvSpPr txBox="1"/>
            <p:nvPr/>
          </p:nvSpPr>
          <p:spPr>
            <a:xfrm>
              <a:off x="4153363" y="2288050"/>
              <a:ext cx="55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D56C390-9C9C-4CF3-BEA8-8E69687AA2BF}"/>
                </a:ext>
              </a:extLst>
            </p:cNvPr>
            <p:cNvSpPr txBox="1"/>
            <p:nvPr/>
          </p:nvSpPr>
          <p:spPr>
            <a:xfrm>
              <a:off x="4293137" y="1812138"/>
              <a:ext cx="708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volt</a:t>
              </a:r>
              <a:endPara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00B5B8A-04CA-42B1-8BA8-71835CCE32FB}"/>
                </a:ext>
              </a:extLst>
            </p:cNvPr>
            <p:cNvSpPr txBox="1"/>
            <p:nvPr/>
          </p:nvSpPr>
          <p:spPr>
            <a:xfrm>
              <a:off x="4138276" y="4559073"/>
              <a:ext cx="568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+mn-cs"/>
                </a:rPr>
                <a:t>−</a:t>
              </a: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13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423CFE0-E827-49E0-8819-D34162813314}"/>
                </a:ext>
              </a:extLst>
            </p:cNvPr>
            <p:cNvCxnSpPr/>
            <p:nvPr/>
          </p:nvCxnSpPr>
          <p:spPr>
            <a:xfrm>
              <a:off x="4666932" y="4741036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C12AB8-2574-47C7-B978-199D752A290F}"/>
                </a:ext>
              </a:extLst>
            </p:cNvPr>
            <p:cNvCxnSpPr/>
            <p:nvPr/>
          </p:nvCxnSpPr>
          <p:spPr>
            <a:xfrm>
              <a:off x="4666932" y="273316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Speech Bubble: Rectangle with Corners Rounded 163">
                  <a:extLst>
                    <a:ext uri="{FF2B5EF4-FFF2-40B4-BE49-F238E27FC236}">
                      <a16:creationId xmlns:a16="http://schemas.microsoft.com/office/drawing/2014/main" id="{382D5FB6-0274-43FB-BDF8-C599DFBE62BF}"/>
                    </a:ext>
                  </a:extLst>
                </p:cNvPr>
                <p:cNvSpPr/>
                <p:nvPr/>
              </p:nvSpPr>
              <p:spPr>
                <a:xfrm>
                  <a:off x="5212491" y="2339451"/>
                  <a:ext cx="513354" cy="362552"/>
                </a:xfrm>
                <a:prstGeom prst="wedgeRoundRectCallout">
                  <a:avLst>
                    <a:gd name="adj1" fmla="val -93724"/>
                    <a:gd name="adj2" fmla="val 48987"/>
                    <a:gd name="adj3" fmla="val 16667"/>
                  </a:avLst>
                </a:prstGeom>
                <a:solidFill>
                  <a:srgbClr val="FFFFCC"/>
                </a:solidFill>
                <a:ln w="12700">
                  <a:solidFill>
                    <a:srgbClr val="00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bIns="7200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9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9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9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kumimoji="0" lang="en-S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3" name="Speech Bubble: Rectangle with Corners Rounded 163">
                  <a:extLst>
                    <a:ext uri="{FF2B5EF4-FFF2-40B4-BE49-F238E27FC236}">
                      <a16:creationId xmlns:a16="http://schemas.microsoft.com/office/drawing/2014/main" id="{382D5FB6-0274-43FB-BDF8-C599DFBE6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491" y="2339451"/>
                  <a:ext cx="513354" cy="362552"/>
                </a:xfrm>
                <a:prstGeom prst="wedgeRoundRectCallout">
                  <a:avLst>
                    <a:gd name="adj1" fmla="val -93724"/>
                    <a:gd name="adj2" fmla="val 48987"/>
                    <a:gd name="adj3" fmla="val 16667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CC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Speech Bubble: Rectangle with Corners Rounded 164">
                  <a:extLst>
                    <a:ext uri="{FF2B5EF4-FFF2-40B4-BE49-F238E27FC236}">
                      <a16:creationId xmlns:a16="http://schemas.microsoft.com/office/drawing/2014/main" id="{EEBE6723-53AE-47BD-BEA6-4BAC8BCC6419}"/>
                    </a:ext>
                  </a:extLst>
                </p:cNvPr>
                <p:cNvSpPr/>
                <p:nvPr/>
              </p:nvSpPr>
              <p:spPr>
                <a:xfrm>
                  <a:off x="6308074" y="2134173"/>
                  <a:ext cx="580445" cy="351525"/>
                </a:xfrm>
                <a:prstGeom prst="wedgeRoundRectCallout">
                  <a:avLst>
                    <a:gd name="adj1" fmla="val -66062"/>
                    <a:gd name="adj2" fmla="val 78164"/>
                    <a:gd name="adj3" fmla="val 16667"/>
                  </a:avLst>
                </a:prstGeom>
                <a:solidFill>
                  <a:srgbClr val="FFFFCC"/>
                </a:solidFill>
                <a:ln w="12700">
                  <a:solidFill>
                    <a:srgbClr val="00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bIns="7200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kumimoji="0" lang="en-S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4" name="Speech Bubble: Rectangle with Corners Rounded 164">
                  <a:extLst>
                    <a:ext uri="{FF2B5EF4-FFF2-40B4-BE49-F238E27FC236}">
                      <a16:creationId xmlns:a16="http://schemas.microsoft.com/office/drawing/2014/main" id="{EEBE6723-53AE-47BD-BEA6-4BAC8BCC64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074" y="2134173"/>
                  <a:ext cx="580445" cy="351525"/>
                </a:xfrm>
                <a:prstGeom prst="wedgeRoundRectCallout">
                  <a:avLst>
                    <a:gd name="adj1" fmla="val -66062"/>
                    <a:gd name="adj2" fmla="val 78164"/>
                    <a:gd name="adj3" fmla="val 16667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CC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Freeform 144"/>
            <p:cNvSpPr/>
            <p:nvPr/>
          </p:nvSpPr>
          <p:spPr>
            <a:xfrm>
              <a:off x="4701540" y="2479040"/>
              <a:ext cx="3246120" cy="2268220"/>
            </a:xfrm>
            <a:custGeom>
              <a:avLst/>
              <a:gdLst>
                <a:gd name="connsiteX0" fmla="*/ 0 w 3246120"/>
                <a:gd name="connsiteY0" fmla="*/ 2258060 h 2268220"/>
                <a:gd name="connsiteX1" fmla="*/ 139700 w 3246120"/>
                <a:gd name="connsiteY1" fmla="*/ 2258060 h 2268220"/>
                <a:gd name="connsiteX2" fmla="*/ 139700 w 3246120"/>
                <a:gd name="connsiteY2" fmla="*/ 0 h 2268220"/>
                <a:gd name="connsiteX3" fmla="*/ 414020 w 3246120"/>
                <a:gd name="connsiteY3" fmla="*/ 0 h 2268220"/>
                <a:gd name="connsiteX4" fmla="*/ 414020 w 3246120"/>
                <a:gd name="connsiteY4" fmla="*/ 2265680 h 2268220"/>
                <a:gd name="connsiteX5" fmla="*/ 1224280 w 3246120"/>
                <a:gd name="connsiteY5" fmla="*/ 2265680 h 2268220"/>
                <a:gd name="connsiteX6" fmla="*/ 1224280 w 3246120"/>
                <a:gd name="connsiteY6" fmla="*/ 0 h 2268220"/>
                <a:gd name="connsiteX7" fmla="*/ 1490980 w 3246120"/>
                <a:gd name="connsiteY7" fmla="*/ 0 h 2268220"/>
                <a:gd name="connsiteX8" fmla="*/ 1490980 w 3246120"/>
                <a:gd name="connsiteY8" fmla="*/ 2265680 h 2268220"/>
                <a:gd name="connsiteX9" fmla="*/ 2298700 w 3246120"/>
                <a:gd name="connsiteY9" fmla="*/ 2265680 h 2268220"/>
                <a:gd name="connsiteX10" fmla="*/ 2298700 w 3246120"/>
                <a:gd name="connsiteY10" fmla="*/ 0 h 2268220"/>
                <a:gd name="connsiteX11" fmla="*/ 2570480 w 3246120"/>
                <a:gd name="connsiteY11" fmla="*/ 0 h 2268220"/>
                <a:gd name="connsiteX12" fmla="*/ 2570480 w 3246120"/>
                <a:gd name="connsiteY12" fmla="*/ 2268220 h 2268220"/>
                <a:gd name="connsiteX13" fmla="*/ 3246120 w 3246120"/>
                <a:gd name="connsiteY13" fmla="*/ 2268220 h 226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6120" h="2268220">
                  <a:moveTo>
                    <a:pt x="0" y="2258060"/>
                  </a:moveTo>
                  <a:lnTo>
                    <a:pt x="139700" y="2258060"/>
                  </a:lnTo>
                  <a:lnTo>
                    <a:pt x="139700" y="0"/>
                  </a:lnTo>
                  <a:lnTo>
                    <a:pt x="414020" y="0"/>
                  </a:lnTo>
                  <a:lnTo>
                    <a:pt x="414020" y="2265680"/>
                  </a:lnTo>
                  <a:lnTo>
                    <a:pt x="1224280" y="2265680"/>
                  </a:lnTo>
                  <a:lnTo>
                    <a:pt x="1224280" y="0"/>
                  </a:lnTo>
                  <a:lnTo>
                    <a:pt x="1490980" y="0"/>
                  </a:lnTo>
                  <a:lnTo>
                    <a:pt x="1490980" y="2265680"/>
                  </a:lnTo>
                  <a:lnTo>
                    <a:pt x="2298700" y="2265680"/>
                  </a:lnTo>
                  <a:lnTo>
                    <a:pt x="2298700" y="0"/>
                  </a:lnTo>
                  <a:lnTo>
                    <a:pt x="2570480" y="0"/>
                  </a:lnTo>
                  <a:lnTo>
                    <a:pt x="2570480" y="2268220"/>
                  </a:lnTo>
                  <a:lnTo>
                    <a:pt x="3246120" y="2268220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71" name="Picture 70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  <p:sp>
        <p:nvSpPr>
          <p:cNvPr id="72" name="Oval Callout 71"/>
          <p:cNvSpPr/>
          <p:nvPr/>
        </p:nvSpPr>
        <p:spPr>
          <a:xfrm>
            <a:off x="3313833" y="89269"/>
            <a:ext cx="1384711" cy="276829"/>
          </a:xfrm>
          <a:prstGeom prst="wedgeEllipseCallout">
            <a:avLst>
              <a:gd name="adj1" fmla="val -57603"/>
              <a:gd name="adj2" fmla="val 38635"/>
            </a:avLst>
          </a:prstGeom>
          <a:solidFill>
            <a:schemeClr val="accent3">
              <a:lumMod val="75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11000"/>
              <a:t>2018/19 S1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SG" sz="3200" cap="none"/>
              <a:t>Modified Examination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33571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4" y="4638968"/>
            <a:ext cx="3599695" cy="1438659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1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 1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3" y="89159"/>
            <a:ext cx="247720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18/19 S1 B3 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00318F-33BF-4FFC-8EC1-756CF7224F73}"/>
              </a:ext>
            </a:extLst>
          </p:cNvPr>
          <p:cNvGrpSpPr/>
          <p:nvPr/>
        </p:nvGrpSpPr>
        <p:grpSpPr>
          <a:xfrm>
            <a:off x="7018239" y="698653"/>
            <a:ext cx="4050669" cy="2166973"/>
            <a:chOff x="3961005" y="2047368"/>
            <a:chExt cx="4050669" cy="216697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870" y="3199735"/>
              <a:ext cx="67565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2028" y="3451267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B4E2BA11-E55B-497E-ACD6-F9FE85EE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4708" y="2875426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C3A38999-95D5-464A-9C04-0B862475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4708" y="3735165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93267" y="2430320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DE3E572-32A7-482B-88EF-9E39E8E2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583" y="2511119"/>
              <a:ext cx="549960" cy="693066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389550E-2EEE-4D64-AAE9-FE34D16D98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8091" y="2511119"/>
              <a:ext cx="543916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1005" y="3423510"/>
                  <a:ext cx="663236" cy="427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3 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‑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1005" y="3423510"/>
                  <a:ext cx="663236" cy="427425"/>
                </a:xfrm>
                <a:prstGeom prst="rect">
                  <a:avLst/>
                </a:prstGeom>
                <a:blipFill>
                  <a:blip r:embed="rId3"/>
                  <a:stretch>
                    <a:fillRect r="-6422" b="-571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B330CBD-6A80-45BB-A570-2B43AE85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430" y="3204890"/>
              <a:ext cx="322728" cy="288642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07E423B8-569C-4F2B-AC8B-ADD8565A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603" y="3848148"/>
              <a:ext cx="0" cy="2144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6" name="Group 34">
              <a:extLst>
                <a:ext uri="{FF2B5EF4-FFF2-40B4-BE49-F238E27FC236}">
                  <a16:creationId xmlns:a16="http://schemas.microsoft.com/office/drawing/2014/main" id="{83D93EBC-572C-46B4-93E0-9DFFFC7EC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2039" y="4054321"/>
              <a:ext cx="244314" cy="118550"/>
              <a:chOff x="3168" y="2512"/>
              <a:chExt cx="237" cy="115"/>
            </a:xfrm>
          </p:grpSpPr>
          <p:sp>
            <p:nvSpPr>
              <p:cNvPr id="27" name="Line 35">
                <a:extLst>
                  <a:ext uri="{FF2B5EF4-FFF2-40B4-BE49-F238E27FC236}">
                    <a16:creationId xmlns:a16="http://schemas.microsoft.com/office/drawing/2014/main" id="{E7C3737A-8270-4E5C-A9E6-CEBD4845A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Line 36">
                <a:extLst>
                  <a:ext uri="{FF2B5EF4-FFF2-40B4-BE49-F238E27FC236}">
                    <a16:creationId xmlns:a16="http://schemas.microsoft.com/office/drawing/2014/main" id="{A34A8BDE-87DE-43FB-A982-E353AE37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Line 37">
                <a:extLst>
                  <a:ext uri="{FF2B5EF4-FFF2-40B4-BE49-F238E27FC236}">
                    <a16:creationId xmlns:a16="http://schemas.microsoft.com/office/drawing/2014/main" id="{479E8863-C5F5-4034-BAFC-86B1FF5D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0E64A9D5-7800-4564-BEE3-A01755153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9315" y="3704010"/>
              <a:ext cx="32162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2" name="Group 34">
              <a:extLst>
                <a:ext uri="{FF2B5EF4-FFF2-40B4-BE49-F238E27FC236}">
                  <a16:creationId xmlns:a16="http://schemas.microsoft.com/office/drawing/2014/main" id="{CB5A5E2D-477A-40A9-8ECB-CF04BE301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7467" y="3959457"/>
              <a:ext cx="244314" cy="118550"/>
              <a:chOff x="3010" y="2512"/>
              <a:chExt cx="237" cy="115"/>
            </a:xfrm>
          </p:grpSpPr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EEAC97D7-80A0-4FBE-819A-5A961B17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209414FE-75B4-460C-9BFC-A1A2D881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37">
                <a:extLst>
                  <a:ext uri="{FF2B5EF4-FFF2-40B4-BE49-F238E27FC236}">
                    <a16:creationId xmlns:a16="http://schemas.microsoft.com/office/drawing/2014/main" id="{572E2EA7-BEDE-4B86-9AD3-D1779CC2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018685" y="3066136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8933" y="3531320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8933" y="3028523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06136" y="283608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7699725" y="3412361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DC9657-D298-4F54-896E-2F26CE3A26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06136" y="4001137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ADDD6C-99C1-48AA-B893-28E1EEE8B9AC}"/>
                </a:ext>
              </a:extLst>
            </p:cNvPr>
            <p:cNvGrpSpPr/>
            <p:nvPr/>
          </p:nvGrpSpPr>
          <p:grpSpPr>
            <a:xfrm>
              <a:off x="4660639" y="3477037"/>
              <a:ext cx="371111" cy="362864"/>
              <a:chOff x="4584439" y="3477037"/>
              <a:chExt cx="371111" cy="362864"/>
            </a:xfrm>
          </p:grpSpPr>
          <p:sp>
            <p:nvSpPr>
              <p:cNvPr id="19" name="Oval 27">
                <a:extLst>
                  <a:ext uri="{FF2B5EF4-FFF2-40B4-BE49-F238E27FC236}">
                    <a16:creationId xmlns:a16="http://schemas.microsoft.com/office/drawing/2014/main" id="{42F2A78E-45C0-46E3-B55A-151EA7A03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439" y="3477037"/>
                <a:ext cx="371111" cy="362864"/>
              </a:xfrm>
              <a:prstGeom prst="ellipse">
                <a:avLst/>
              </a:prstGeom>
              <a:solidFill>
                <a:srgbClr val="990033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Freeform 30">
                <a:extLst>
                  <a:ext uri="{FF2B5EF4-FFF2-40B4-BE49-F238E27FC236}">
                    <a16:creationId xmlns:a16="http://schemas.microsoft.com/office/drawing/2014/main" id="{AEA1B8D1-1CAE-43DB-87E1-52208EA4271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69042" y="3656659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id="{153B6450-E680-4FC7-A393-7B6B67AD4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737" y="3588118"/>
                <a:ext cx="107210" cy="72161"/>
              </a:xfrm>
              <a:custGeom>
                <a:avLst/>
                <a:gdLst>
                  <a:gd name="T0" fmla="*/ 0 w 450"/>
                  <a:gd name="T1" fmla="*/ 765 h 765"/>
                  <a:gd name="T2" fmla="*/ 273 w 450"/>
                  <a:gd name="T3" fmla="*/ 0 h 765"/>
                  <a:gd name="T4" fmla="*/ 512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C495A6C1-792E-4538-9A64-78E9678B9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18" y="2745583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18 k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24913" y="2995180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24913" y="2995180"/>
                  <a:ext cx="58676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042"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8823" y="2680320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5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823" y="2680320"/>
                  <a:ext cx="7132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70046" y="312219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3EA2B619-FA1E-4562-93EC-0E7704145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864" y="2047368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30 k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8823" y="3845009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823" y="3845009"/>
                  <a:ext cx="713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6508354" cy="2224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lphaLcParenBoth"/>
                  <a:tabLst/>
                  <a:defRPr/>
                </a:pPr>
                <a:r>
                  <a:rPr lang="en-SG" sz="2200" dirty="0" smtClean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Calculate the minimum </a:t>
                </a: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SG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</m:d>
                      </m:sub>
                    </m:sSub>
                    <m:r>
                      <a:rPr 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lphaLcParenBoth"/>
                  <a:tabLst/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Sketch the output waveform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and indicate the voltage levels.</a:t>
                </a: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tabLst/>
                  <a:defRPr/>
                </a:pPr>
                <a:r>
                  <a:rPr lang="en-US" sz="2200" b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(c)</a:t>
                </a:r>
                <a:r>
                  <a:rPr lang="en-US" sz="2200" b="0" dirty="0">
                    <a:solidFill>
                      <a:prstClr val="black"/>
                    </a:solidFill>
                  </a:rPr>
                  <a:t>	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Draw another op-amp circuit to be connected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kumimoji="0" lang="en-SG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</a:t>
                </a: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such that the output of the additional circuit is</a:t>
                </a:r>
                <a:r>
                  <a:rPr kumimoji="0" lang="en-SG" sz="2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2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kumimoji="0" lang="en-US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200" b="0" i="0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kumimoji="0" lang="en-US" sz="22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0" lang="en-SG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6508354" cy="2224263"/>
              </a:xfrm>
              <a:prstGeom prst="rect">
                <a:avLst/>
              </a:prstGeom>
              <a:blipFill>
                <a:blip r:embed="rId7"/>
                <a:stretch>
                  <a:fillRect l="-1217" t="-2192" r="-749" b="-46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897335"/>
            <a:ext cx="144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52934" y="3233126"/>
                <a:ext cx="6001859" cy="83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ctrlP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d>
                        </m:sub>
                      </m:sSub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sub>
                      </m:sSub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4" y="3233126"/>
                <a:ext cx="6001859" cy="834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6785" y="3451102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(a)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05787" y="4505345"/>
            <a:ext cx="0" cy="15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667698" y="5355891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36973" y="4635632"/>
            <a:ext cx="5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>
                <a:latin typeface="Cambria" panose="02040503050406030204" pitchFamily="18" charset="0"/>
              </a:rPr>
              <a:t>2.5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36973" y="5181385"/>
            <a:ext cx="5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2934" y="5720213"/>
            <a:ext cx="6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>
                <a:latin typeface="Cambria" panose="02040503050406030204" pitchFamily="18" charset="0"/>
              </a:rPr>
              <a:t>−2.5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47747" y="5341633"/>
            <a:ext cx="5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1">
                <a:latin typeface="Cambria" panose="02040503050406030204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19226" y="4093189"/>
                <a:ext cx="104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S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 </m:t>
                      </m:r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SG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26" y="4093189"/>
                <a:ext cx="104473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669592" y="4825214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69592" y="5906937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6785" y="4136014"/>
            <a:ext cx="58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(b)</a:t>
            </a:r>
          </a:p>
        </p:txBody>
      </p:sp>
      <p:sp>
        <p:nvSpPr>
          <p:cNvPr id="131" name="Line 6">
            <a:extLst>
              <a:ext uri="{FF2B5EF4-FFF2-40B4-BE49-F238E27FC236}">
                <a16:creationId xmlns:a16="http://schemas.microsoft.com/office/drawing/2014/main" id="{53C9A880-9769-4F2D-B533-4B9B3AAE84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60212" y="4869104"/>
            <a:ext cx="6747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2" name="Line 8">
            <a:extLst>
              <a:ext uri="{FF2B5EF4-FFF2-40B4-BE49-F238E27FC236}">
                <a16:creationId xmlns:a16="http://schemas.microsoft.com/office/drawing/2014/main" id="{4ED796B3-1ABE-4E8D-A180-368FE7000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6481" y="5120636"/>
            <a:ext cx="80826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3" name="Line 9">
            <a:extLst>
              <a:ext uri="{FF2B5EF4-FFF2-40B4-BE49-F238E27FC236}">
                <a16:creationId xmlns:a16="http://schemas.microsoft.com/office/drawing/2014/main" id="{B4E2BA11-E55B-497E-ACD6-F9FE85EE6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9161" y="4544795"/>
            <a:ext cx="0" cy="307197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4" name="Line 10">
            <a:extLst>
              <a:ext uri="{FF2B5EF4-FFF2-40B4-BE49-F238E27FC236}">
                <a16:creationId xmlns:a16="http://schemas.microsoft.com/office/drawing/2014/main" id="{C3A38999-95D5-464A-9C04-0B8624758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9161" y="5404534"/>
            <a:ext cx="0" cy="307197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5" name="Freeform 11">
            <a:extLst>
              <a:ext uri="{FF2B5EF4-FFF2-40B4-BE49-F238E27FC236}">
                <a16:creationId xmlns:a16="http://schemas.microsoft.com/office/drawing/2014/main" id="{0684E52D-CEE5-46D0-A753-20B6C6F6CB06}"/>
              </a:ext>
            </a:extLst>
          </p:cNvPr>
          <p:cNvSpPr>
            <a:spLocks noChangeAspect="1"/>
          </p:cNvSpPr>
          <p:nvPr/>
        </p:nvSpPr>
        <p:spPr bwMode="auto">
          <a:xfrm>
            <a:off x="9447720" y="4095879"/>
            <a:ext cx="334824" cy="169193"/>
          </a:xfrm>
          <a:custGeom>
            <a:avLst/>
            <a:gdLst>
              <a:gd name="T0" fmla="*/ 0 w 2280"/>
              <a:gd name="T1" fmla="*/ 31 h 590"/>
              <a:gd name="T2" fmla="*/ 4 w 2280"/>
              <a:gd name="T3" fmla="*/ 1 h 590"/>
              <a:gd name="T4" fmla="*/ 13 w 2280"/>
              <a:gd name="T5" fmla="*/ 58 h 590"/>
              <a:gd name="T6" fmla="*/ 19 w 2280"/>
              <a:gd name="T7" fmla="*/ 0 h 590"/>
              <a:gd name="T8" fmla="*/ 28 w 2280"/>
              <a:gd name="T9" fmla="*/ 59 h 590"/>
              <a:gd name="T10" fmla="*/ 35 w 2280"/>
              <a:gd name="T11" fmla="*/ 0 h 590"/>
              <a:gd name="T12" fmla="*/ 44 w 2280"/>
              <a:gd name="T13" fmla="*/ 58 h 590"/>
              <a:gd name="T14" fmla="*/ 50 w 2280"/>
              <a:gd name="T15" fmla="*/ 1 h 590"/>
              <a:gd name="T16" fmla="*/ 58 w 2280"/>
              <a:gd name="T17" fmla="*/ 61 h 590"/>
              <a:gd name="T18" fmla="*/ 62 w 2280"/>
              <a:gd name="T19" fmla="*/ 27 h 5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0" h="590">
                <a:moveTo>
                  <a:pt x="0" y="300"/>
                </a:moveTo>
                <a:lnTo>
                  <a:pt x="150" y="10"/>
                </a:lnTo>
                <a:lnTo>
                  <a:pt x="460" y="560"/>
                </a:lnTo>
                <a:lnTo>
                  <a:pt x="710" y="0"/>
                </a:lnTo>
                <a:lnTo>
                  <a:pt x="1010" y="570"/>
                </a:lnTo>
                <a:lnTo>
                  <a:pt x="1280" y="0"/>
                </a:lnTo>
                <a:lnTo>
                  <a:pt x="1600" y="560"/>
                </a:lnTo>
                <a:lnTo>
                  <a:pt x="1830" y="10"/>
                </a:lnTo>
                <a:lnTo>
                  <a:pt x="2120" y="590"/>
                </a:lnTo>
                <a:lnTo>
                  <a:pt x="2280" y="26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6" name="Freeform 12">
            <a:extLst>
              <a:ext uri="{FF2B5EF4-FFF2-40B4-BE49-F238E27FC236}">
                <a16:creationId xmlns:a16="http://schemas.microsoft.com/office/drawing/2014/main" id="{ADE3E572-32A7-482B-88EF-9E39E8E223ED}"/>
              </a:ext>
            </a:extLst>
          </p:cNvPr>
          <p:cNvSpPr>
            <a:spLocks/>
          </p:cNvSpPr>
          <p:nvPr/>
        </p:nvSpPr>
        <p:spPr bwMode="auto">
          <a:xfrm>
            <a:off x="8896036" y="4180488"/>
            <a:ext cx="561540" cy="684493"/>
          </a:xfrm>
          <a:custGeom>
            <a:avLst/>
            <a:gdLst>
              <a:gd name="T0" fmla="*/ 457 w 528"/>
              <a:gd name="T1" fmla="*/ 0 h 672"/>
              <a:gd name="T2" fmla="*/ 0 w 528"/>
              <a:gd name="T3" fmla="*/ 0 h 672"/>
              <a:gd name="T4" fmla="*/ 0 w 528"/>
              <a:gd name="T5" fmla="*/ 625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672">
                <a:moveTo>
                  <a:pt x="528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7" name="Freeform 13">
            <a:extLst>
              <a:ext uri="{FF2B5EF4-FFF2-40B4-BE49-F238E27FC236}">
                <a16:creationId xmlns:a16="http://schemas.microsoft.com/office/drawing/2014/main" id="{4389550E-2EEE-4D64-AAE9-FE34D16D98AB}"/>
              </a:ext>
            </a:extLst>
          </p:cNvPr>
          <p:cNvSpPr>
            <a:spLocks/>
          </p:cNvSpPr>
          <p:nvPr/>
        </p:nvSpPr>
        <p:spPr bwMode="auto">
          <a:xfrm flipH="1">
            <a:off x="9782544" y="4180488"/>
            <a:ext cx="543916" cy="942209"/>
          </a:xfrm>
          <a:custGeom>
            <a:avLst/>
            <a:gdLst>
              <a:gd name="T0" fmla="*/ 367 w 528"/>
              <a:gd name="T1" fmla="*/ 0 h 672"/>
              <a:gd name="T2" fmla="*/ 0 w 528"/>
              <a:gd name="T3" fmla="*/ 0 h 672"/>
              <a:gd name="T4" fmla="*/ 0 w 528"/>
              <a:gd name="T5" fmla="*/ 1243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672">
                <a:moveTo>
                  <a:pt x="528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2" name="Freeform 39">
            <a:extLst>
              <a:ext uri="{FF2B5EF4-FFF2-40B4-BE49-F238E27FC236}">
                <a16:creationId xmlns:a16="http://schemas.microsoft.com/office/drawing/2014/main" id="{0E64A9D5-7800-4564-BEE3-A01755153EE1}"/>
              </a:ext>
            </a:extLst>
          </p:cNvPr>
          <p:cNvSpPr>
            <a:spLocks/>
          </p:cNvSpPr>
          <p:nvPr/>
        </p:nvSpPr>
        <p:spPr bwMode="auto">
          <a:xfrm>
            <a:off x="8893768" y="5373379"/>
            <a:ext cx="321629" cy="247407"/>
          </a:xfrm>
          <a:custGeom>
            <a:avLst/>
            <a:gdLst>
              <a:gd name="T0" fmla="*/ 0 w 312"/>
              <a:gd name="T1" fmla="*/ 240 h 240"/>
              <a:gd name="T2" fmla="*/ 0 w 312"/>
              <a:gd name="T3" fmla="*/ 0 h 240"/>
              <a:gd name="T4" fmla="*/ 312 w 312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240">
                <a:moveTo>
                  <a:pt x="0" y="240"/>
                </a:moveTo>
                <a:lnTo>
                  <a:pt x="0" y="0"/>
                </a:lnTo>
                <a:lnTo>
                  <a:pt x="31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0" name="Line 35">
            <a:extLst>
              <a:ext uri="{FF2B5EF4-FFF2-40B4-BE49-F238E27FC236}">
                <a16:creationId xmlns:a16="http://schemas.microsoft.com/office/drawing/2014/main" id="{EEAC97D7-80A0-4FBE-819A-5A961B17D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1920" y="5628826"/>
            <a:ext cx="24431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1" name="Line 36">
            <a:extLst>
              <a:ext uri="{FF2B5EF4-FFF2-40B4-BE49-F238E27FC236}">
                <a16:creationId xmlns:a16="http://schemas.microsoft.com/office/drawing/2014/main" id="{209414FE-75B4-460C-9BFC-A1A2D881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1401" y="5688616"/>
            <a:ext cx="1453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2" name="Line 37">
            <a:extLst>
              <a:ext uri="{FF2B5EF4-FFF2-40B4-BE49-F238E27FC236}">
                <a16:creationId xmlns:a16="http://schemas.microsoft.com/office/drawing/2014/main" id="{572E2EA7-BEDE-4B86-9AD3-D1779CC2B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4697" y="5747376"/>
            <a:ext cx="5875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4" name="AutoShape 5">
            <a:extLst>
              <a:ext uri="{FF2B5EF4-FFF2-40B4-BE49-F238E27FC236}">
                <a16:creationId xmlns:a16="http://schemas.microsoft.com/office/drawing/2014/main" id="{C2909FDA-C8A5-48D1-AC61-C2AFCB2AAFB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9073138" y="4735505"/>
            <a:ext cx="1076221" cy="767992"/>
          </a:xfrm>
          <a:prstGeom prst="triangle">
            <a:avLst>
              <a:gd name="adj" fmla="val 50000"/>
            </a:avLst>
          </a:prstGeom>
          <a:solidFill>
            <a:srgbClr val="0033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45" name="Text Box 14">
            <a:extLst>
              <a:ext uri="{FF2B5EF4-FFF2-40B4-BE49-F238E27FC236}">
                <a16:creationId xmlns:a16="http://schemas.microsoft.com/office/drawing/2014/main" id="{FC2F74F4-5203-4B32-9176-764470286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386" y="5200689"/>
            <a:ext cx="3016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 dirty="0">
                <a:solidFill>
                  <a:srgbClr val="FFFF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46" name="Text Box 14">
            <a:extLst>
              <a:ext uri="{FF2B5EF4-FFF2-40B4-BE49-F238E27FC236}">
                <a16:creationId xmlns:a16="http://schemas.microsoft.com/office/drawing/2014/main" id="{1BCCB34B-B89A-4ADB-86D8-CDC30CFB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386" y="4697892"/>
            <a:ext cx="30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endParaRPr lang="en-GB" sz="16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85E0E95-3650-4584-9935-012F6DF0B08C}"/>
              </a:ext>
            </a:extLst>
          </p:cNvPr>
          <p:cNvSpPr>
            <a:spLocks noChangeAspect="1"/>
          </p:cNvSpPr>
          <p:nvPr/>
        </p:nvSpPr>
        <p:spPr bwMode="auto">
          <a:xfrm>
            <a:off x="9560589" y="4505457"/>
            <a:ext cx="77144" cy="77144"/>
          </a:xfrm>
          <a:prstGeom prst="ellipse">
            <a:avLst/>
          </a:prstGeom>
          <a:solidFill>
            <a:srgbClr val="0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30653F9-6A7E-4ACE-810A-33D54B4B2CAB}"/>
              </a:ext>
            </a:extLst>
          </p:cNvPr>
          <p:cNvSpPr/>
          <p:nvPr/>
        </p:nvSpPr>
        <p:spPr bwMode="auto">
          <a:xfrm>
            <a:off x="10754178" y="5081730"/>
            <a:ext cx="77144" cy="77144"/>
          </a:xfrm>
          <a:prstGeom prst="ellipse">
            <a:avLst/>
          </a:prstGeom>
          <a:solidFill>
            <a:srgbClr val="0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CDC9657-D298-4F54-896E-2F26CE3A26B1}"/>
              </a:ext>
            </a:extLst>
          </p:cNvPr>
          <p:cNvSpPr>
            <a:spLocks noChangeAspect="1"/>
          </p:cNvSpPr>
          <p:nvPr/>
        </p:nvSpPr>
        <p:spPr bwMode="auto">
          <a:xfrm>
            <a:off x="9560589" y="5670506"/>
            <a:ext cx="77144" cy="77144"/>
          </a:xfrm>
          <a:prstGeom prst="ellipse">
            <a:avLst/>
          </a:prstGeom>
          <a:solidFill>
            <a:srgbClr val="0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Text Box 15">
            <a:extLst>
              <a:ext uri="{FF2B5EF4-FFF2-40B4-BE49-F238E27FC236}">
                <a16:creationId xmlns:a16="http://schemas.microsoft.com/office/drawing/2014/main" id="{C495A6C1-792E-4538-9A64-78E9678B9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171" y="4414952"/>
            <a:ext cx="808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000" i="1">
                <a:latin typeface="Times New Roman" pitchFamily="18" charset="0"/>
              </a:rPr>
              <a:t>R</a:t>
            </a:r>
            <a:endParaRPr lang="en-GB" sz="2000" i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 Box 15">
                <a:extLst>
                  <a:ext uri="{FF2B5EF4-FFF2-40B4-BE49-F238E27FC236}">
                    <a16:creationId xmlns:a16="http://schemas.microsoft.com/office/drawing/2014/main" id="{A4748DEF-A71B-4B58-AF5A-0422F8C87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95294" y="4664549"/>
                <a:ext cx="9281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2" name="Text Box 15">
                <a:extLst>
                  <a:ext uri="{FF2B5EF4-FFF2-40B4-BE49-F238E27FC236}">
                    <a16:creationId xmlns:a16="http://schemas.microsoft.com/office/drawing/2014/main" id="{A4748DEF-A71B-4B58-AF5A-0422F8C8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5294" y="4664549"/>
                <a:ext cx="92814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 Box 15">
                <a:extLst>
                  <a:ext uri="{FF2B5EF4-FFF2-40B4-BE49-F238E27FC236}">
                    <a16:creationId xmlns:a16="http://schemas.microsoft.com/office/drawing/2014/main" id="{2C873423-464A-46D9-B1A4-88E6B9AB3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3276" y="4349689"/>
                <a:ext cx="71323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3" name="Text Box 15">
                <a:extLst>
                  <a:ext uri="{FF2B5EF4-FFF2-40B4-BE49-F238E27FC236}">
                    <a16:creationId xmlns:a16="http://schemas.microsoft.com/office/drawing/2014/main" id="{2C873423-464A-46D9-B1A4-88E6B9AB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3276" y="4349689"/>
                <a:ext cx="713232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Freeform 11">
            <a:extLst>
              <a:ext uri="{FF2B5EF4-FFF2-40B4-BE49-F238E27FC236}">
                <a16:creationId xmlns:a16="http://schemas.microsoft.com/office/drawing/2014/main" id="{1DAC9F11-5CE0-4777-B8F3-CAD181129E8B}"/>
              </a:ext>
            </a:extLst>
          </p:cNvPr>
          <p:cNvSpPr>
            <a:spLocks noChangeAspect="1"/>
          </p:cNvSpPr>
          <p:nvPr/>
        </p:nvSpPr>
        <p:spPr bwMode="auto">
          <a:xfrm>
            <a:off x="8224499" y="4787757"/>
            <a:ext cx="334824" cy="169193"/>
          </a:xfrm>
          <a:custGeom>
            <a:avLst/>
            <a:gdLst>
              <a:gd name="T0" fmla="*/ 0 w 2280"/>
              <a:gd name="T1" fmla="*/ 31 h 590"/>
              <a:gd name="T2" fmla="*/ 4 w 2280"/>
              <a:gd name="T3" fmla="*/ 1 h 590"/>
              <a:gd name="T4" fmla="*/ 13 w 2280"/>
              <a:gd name="T5" fmla="*/ 58 h 590"/>
              <a:gd name="T6" fmla="*/ 19 w 2280"/>
              <a:gd name="T7" fmla="*/ 0 h 590"/>
              <a:gd name="T8" fmla="*/ 28 w 2280"/>
              <a:gd name="T9" fmla="*/ 59 h 590"/>
              <a:gd name="T10" fmla="*/ 35 w 2280"/>
              <a:gd name="T11" fmla="*/ 0 h 590"/>
              <a:gd name="T12" fmla="*/ 44 w 2280"/>
              <a:gd name="T13" fmla="*/ 58 h 590"/>
              <a:gd name="T14" fmla="*/ 50 w 2280"/>
              <a:gd name="T15" fmla="*/ 1 h 590"/>
              <a:gd name="T16" fmla="*/ 58 w 2280"/>
              <a:gd name="T17" fmla="*/ 61 h 590"/>
              <a:gd name="T18" fmla="*/ 62 w 2280"/>
              <a:gd name="T19" fmla="*/ 27 h 5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0" h="590">
                <a:moveTo>
                  <a:pt x="0" y="300"/>
                </a:moveTo>
                <a:lnTo>
                  <a:pt x="150" y="10"/>
                </a:lnTo>
                <a:lnTo>
                  <a:pt x="460" y="560"/>
                </a:lnTo>
                <a:lnTo>
                  <a:pt x="710" y="0"/>
                </a:lnTo>
                <a:lnTo>
                  <a:pt x="1010" y="570"/>
                </a:lnTo>
                <a:lnTo>
                  <a:pt x="1280" y="0"/>
                </a:lnTo>
                <a:lnTo>
                  <a:pt x="1600" y="560"/>
                </a:lnTo>
                <a:lnTo>
                  <a:pt x="1830" y="10"/>
                </a:lnTo>
                <a:lnTo>
                  <a:pt x="2120" y="590"/>
                </a:lnTo>
                <a:lnTo>
                  <a:pt x="2280" y="26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5" name="Text Box 15">
            <a:extLst>
              <a:ext uri="{FF2B5EF4-FFF2-40B4-BE49-F238E27FC236}">
                <a16:creationId xmlns:a16="http://schemas.microsoft.com/office/drawing/2014/main" id="{3EA2B619-FA1E-4562-93EC-0E770414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317" y="3716737"/>
            <a:ext cx="808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000">
                <a:latin typeface="Times New Roman" pitchFamily="18" charset="0"/>
              </a:rPr>
              <a:t>2</a:t>
            </a:r>
            <a:r>
              <a:rPr lang="en-GB" sz="2000" i="1">
                <a:latin typeface="Times New Roman" pitchFamily="18" charset="0"/>
              </a:rPr>
              <a:t>R</a:t>
            </a:r>
            <a:endParaRPr lang="en-GB" sz="2000" i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2C873423-464A-46D9-B1A4-88E6B9AB3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3276" y="5514378"/>
                <a:ext cx="71323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2C873423-464A-46D9-B1A4-88E6B9AB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3276" y="5514378"/>
                <a:ext cx="713232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Line 6">
            <a:extLst>
              <a:ext uri="{FF2B5EF4-FFF2-40B4-BE49-F238E27FC236}">
                <a16:creationId xmlns:a16="http://schemas.microsoft.com/office/drawing/2014/main" id="{53C9A880-9769-4F2D-B533-4B9B3AAE84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0130" y="4869104"/>
            <a:ext cx="44558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30653F9-6A7E-4ACE-810A-33D54B4B2CAB}"/>
              </a:ext>
            </a:extLst>
          </p:cNvPr>
          <p:cNvSpPr/>
          <p:nvPr/>
        </p:nvSpPr>
        <p:spPr bwMode="auto">
          <a:xfrm>
            <a:off x="7741558" y="4829307"/>
            <a:ext cx="77144" cy="77144"/>
          </a:xfrm>
          <a:prstGeom prst="ellipse">
            <a:avLst/>
          </a:prstGeom>
          <a:solidFill>
            <a:srgbClr val="0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 Box 15">
                <a:extLst>
                  <a:ext uri="{FF2B5EF4-FFF2-40B4-BE49-F238E27FC236}">
                    <a16:creationId xmlns:a16="http://schemas.microsoft.com/office/drawing/2014/main" id="{A4748DEF-A71B-4B58-AF5A-0422F8C87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590" y="4399618"/>
                <a:ext cx="76723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8" name="Text Box 15">
                <a:extLst>
                  <a:ext uri="{FF2B5EF4-FFF2-40B4-BE49-F238E27FC236}">
                    <a16:creationId xmlns:a16="http://schemas.microsoft.com/office/drawing/2014/main" id="{A4748DEF-A71B-4B58-AF5A-0422F8C8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590" y="4399618"/>
                <a:ext cx="767234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/>
          <p:cNvSpPr txBox="1"/>
          <p:nvPr/>
        </p:nvSpPr>
        <p:spPr>
          <a:xfrm>
            <a:off x="7126466" y="3847934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7126466" y="3394800"/>
            <a:ext cx="144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pic>
        <p:nvPicPr>
          <p:cNvPr id="2" name="Picture 1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  <p:sp>
        <p:nvSpPr>
          <p:cNvPr id="85" name="Oval Callout 84"/>
          <p:cNvSpPr/>
          <p:nvPr/>
        </p:nvSpPr>
        <p:spPr>
          <a:xfrm>
            <a:off x="3313833" y="89269"/>
            <a:ext cx="1384711" cy="276829"/>
          </a:xfrm>
          <a:prstGeom prst="wedgeEllipseCallout">
            <a:avLst>
              <a:gd name="adj1" fmla="val -57603"/>
              <a:gd name="adj2" fmla="val 38635"/>
            </a:avLst>
          </a:prstGeom>
          <a:solidFill>
            <a:schemeClr val="accent3">
              <a:lumMod val="75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1 of 2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18/19 </a:t>
            </a:r>
            <a:r>
              <a:rPr lang="en-US" sz="1800" b="0" i="0">
                <a:solidFill>
                  <a:srgbClr val="CC0000"/>
                </a:solidFill>
                <a:latin typeface="Tw Cen MT" panose="020B0602020104020603"/>
              </a:rPr>
              <a:t>S1 B4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837"/>
                <a:ext cx="7220199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300"/>
                  </a:spcAft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Given that the saturation voltages of the op-amp are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 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and the forward voltage of the LED is </a:t>
                </a:r>
                <a14:m>
                  <m:oMath xmlns:m="http://schemas.openxmlformats.org/officeDocument/2006/math"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1.7 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lphaLcParenBoth"/>
                  <a:tabLst/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Identify the circuit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lphaLcParenBoth"/>
                  <a:tabLst/>
                  <a:defRPr/>
                </a:pPr>
                <a:r>
                  <a:rPr lang="en-SG" sz="2200" noProof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Calculate the reference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kumimoji="0" lang="en-SG" sz="22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.</a:t>
                </a:r>
              </a:p>
              <a:p>
                <a:pPr marL="538163" marR="0" lvl="0" indent="-538163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lphaLcParenBoth"/>
                  <a:tabLst/>
                  <a:defRPr/>
                </a:pP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Determine and explain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200" b="0" i="0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kumimoji="0" lang="en-US" sz="22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837"/>
                <a:ext cx="7220199" cy="1900520"/>
              </a:xfrm>
              <a:prstGeom prst="rect">
                <a:avLst/>
              </a:prstGeom>
              <a:blipFill>
                <a:blip r:embed="rId2"/>
                <a:stretch>
                  <a:fillRect l="-1097" t="-1923" r="-1266" b="-54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572592"/>
            <a:ext cx="165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D0BE51-7F99-4E49-A394-8458C08CC9E1}"/>
              </a:ext>
            </a:extLst>
          </p:cNvPr>
          <p:cNvSpPr txBox="1"/>
          <p:nvPr/>
        </p:nvSpPr>
        <p:spPr>
          <a:xfrm>
            <a:off x="1052934" y="3033959"/>
            <a:ext cx="2697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dirty="0">
                <a:solidFill>
                  <a:srgbClr val="0000FF"/>
                </a:solidFill>
                <a:latin typeface="Cambria Math" panose="02040503050406030204" pitchFamily="18" charset="0"/>
              </a:rPr>
              <a:t>C</a:t>
            </a:r>
            <a:r>
              <a:rPr lang="en-SG" sz="2200" b="0" dirty="0">
                <a:solidFill>
                  <a:srgbClr val="0000FF"/>
                </a:solidFill>
                <a:latin typeface="Cambria Math" panose="02040503050406030204" pitchFamily="18" charset="0"/>
              </a:rPr>
              <a:t>omparator circuit.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85" y="3034256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(a)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03358" y="674176"/>
            <a:ext cx="4270986" cy="3270274"/>
            <a:chOff x="6903358" y="674176"/>
            <a:chExt cx="4270986" cy="3270274"/>
          </a:xfrm>
        </p:grpSpPr>
        <p:sp>
          <p:nvSpPr>
            <p:cNvPr id="85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9825" y="2249842"/>
              <a:ext cx="39608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B4E2BA11-E55B-497E-ACD6-F9FE85EE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7818" y="830465"/>
              <a:ext cx="0" cy="1393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C3A38999-95D5-464A-9C04-0B8624758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7818" y="2776437"/>
              <a:ext cx="0" cy="557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DE3E572-32A7-482B-88EF-9E39E8E2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26" y="1284327"/>
              <a:ext cx="767992" cy="292157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4389550E-2EEE-4D64-AAE9-FE34D16D98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144" y="2490626"/>
              <a:ext cx="656125" cy="224731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Text Box 15">
              <a:extLst>
                <a:ext uri="{FF2B5EF4-FFF2-40B4-BE49-F238E27FC236}">
                  <a16:creationId xmlns:a16="http://schemas.microsoft.com/office/drawing/2014/main" id="{F108D0F5-86E3-4CB3-B2B8-87D260A94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358" y="3034453"/>
              <a:ext cx="6632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Times New Roman" pitchFamily="18" charset="0"/>
                </a:rPr>
                <a:t>6</a:t>
              </a:r>
              <a:r>
                <a:rPr lang="en-GB" sz="2000">
                  <a:latin typeface="Cambria" panose="02040503050406030204" pitchFamily="18" charset="0"/>
                </a:rPr>
                <a:t> V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07E423B8-569C-4F2B-AC8B-ADD8565A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9825" y="3388908"/>
              <a:ext cx="0" cy="416109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35">
              <a:extLst>
                <a:ext uri="{FF2B5EF4-FFF2-40B4-BE49-F238E27FC236}">
                  <a16:creationId xmlns:a16="http://schemas.microsoft.com/office/drawing/2014/main" id="{E7C3737A-8270-4E5C-A9E6-CEBD4845A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9166" y="3825900"/>
              <a:ext cx="244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36">
              <a:extLst>
                <a:ext uri="{FF2B5EF4-FFF2-40B4-BE49-F238E27FC236}">
                  <a16:creationId xmlns:a16="http://schemas.microsoft.com/office/drawing/2014/main" id="{A34A8BDE-87DE-43FB-A982-E353AE371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8647" y="3885690"/>
              <a:ext cx="1453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37">
              <a:extLst>
                <a:ext uri="{FF2B5EF4-FFF2-40B4-BE49-F238E27FC236}">
                  <a16:creationId xmlns:a16="http://schemas.microsoft.com/office/drawing/2014/main" id="{479E8863-C5F5-4034-BAFC-86B1FF5D3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943" y="3944450"/>
              <a:ext cx="58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001795" y="2107408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7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2043" y="2572592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2043" y="2069795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9246" y="828531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CDC9657-D298-4F54-896E-2F26CE3A26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91151" y="3295521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0230" y="2090516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0230" y="2090516"/>
                  <a:ext cx="586761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10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82860" y="67417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+12 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82860" y="674176"/>
                  <a:ext cx="71323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12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EB330CBD-6A80-45BB-A570-2B43AE85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876" y="2748029"/>
              <a:ext cx="1502359" cy="435411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8198032" y="2492291"/>
              <a:ext cx="1123587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Text Box 15">
              <a:extLst>
                <a:ext uri="{FF2B5EF4-FFF2-40B4-BE49-F238E27FC236}">
                  <a16:creationId xmlns:a16="http://schemas.microsoft.com/office/drawing/2014/main" id="{3EA2B619-FA1E-4562-93EC-0E7704145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381" y="3020671"/>
              <a:ext cx="8655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Times New Roman" pitchFamily="18" charset="0"/>
                </a:rPr>
                <a:t>33</a:t>
              </a:r>
              <a:r>
                <a:rPr lang="en-GB" sz="2000" dirty="0">
                  <a:latin typeface="Times New Roman" pitchFamily="18" charset="0"/>
                </a:rPr>
                <a:t>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108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0465670" y="3022746"/>
              <a:ext cx="2232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634876" y="3267332"/>
              <a:ext cx="2942392" cy="435409"/>
            </a:xfrm>
            <a:custGeom>
              <a:avLst/>
              <a:gdLst>
                <a:gd name="connsiteX0" fmla="*/ 0 w 2948940"/>
                <a:gd name="connsiteY0" fmla="*/ 0 h 480060"/>
                <a:gd name="connsiteX1" fmla="*/ 0 w 2948940"/>
                <a:gd name="connsiteY1" fmla="*/ 480060 h 480060"/>
                <a:gd name="connsiteX2" fmla="*/ 2948940 w 2948940"/>
                <a:gd name="connsiteY2" fmla="*/ 480060 h 480060"/>
                <a:gd name="connsiteX3" fmla="*/ 2948940 w 2948940"/>
                <a:gd name="connsiteY3" fmla="*/ 205740 h 480060"/>
                <a:gd name="connsiteX0" fmla="*/ 0 w 2948940"/>
                <a:gd name="connsiteY0" fmla="*/ 0 h 552591"/>
                <a:gd name="connsiteX1" fmla="*/ 0 w 2948940"/>
                <a:gd name="connsiteY1" fmla="*/ 552591 h 552591"/>
                <a:gd name="connsiteX2" fmla="*/ 2948940 w 2948940"/>
                <a:gd name="connsiteY2" fmla="*/ 552591 h 552591"/>
                <a:gd name="connsiteX3" fmla="*/ 2948940 w 2948940"/>
                <a:gd name="connsiteY3" fmla="*/ 278271 h 55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940" h="552591">
                  <a:moveTo>
                    <a:pt x="0" y="0"/>
                  </a:moveTo>
                  <a:lnTo>
                    <a:pt x="0" y="552591"/>
                  </a:lnTo>
                  <a:lnTo>
                    <a:pt x="2948940" y="552591"/>
                  </a:lnTo>
                  <a:lnTo>
                    <a:pt x="2948940" y="278271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 rot="5400000">
              <a:off x="7628388" y="3004225"/>
              <a:ext cx="0" cy="3600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 rot="5400000">
              <a:off x="7628388" y="3185046"/>
              <a:ext cx="0" cy="147436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8582889" y="313689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31677" y="3676120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8586699" y="1670072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31677" y="2224189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85E0E95-3650-4584-9935-012F6DF0B0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00678" y="1258388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10746967" y="2720500"/>
              <a:ext cx="157866" cy="149713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0745206" y="2834497"/>
              <a:ext cx="157866" cy="149713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flipV="1">
              <a:off x="10485057" y="2726325"/>
              <a:ext cx="185623" cy="162260"/>
            </a:xfrm>
            <a:prstGeom prst="triangle">
              <a:avLst/>
            </a:prstGeom>
            <a:solidFill>
              <a:srgbClr val="FF3300"/>
            </a:solidFill>
            <a:ln>
              <a:solidFill>
                <a:srgbClr val="FF33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0474698" y="2911351"/>
              <a:ext cx="206341" cy="0"/>
            </a:xfrm>
            <a:prstGeom prst="line">
              <a:avLst/>
            </a:prstGeom>
            <a:solidFill>
              <a:schemeClr val="bg1"/>
            </a:solidFill>
            <a:ln w="28575" cap="flat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405040" y="322517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87583" y="3114511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87583" y="3114511"/>
                  <a:ext cx="58676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50707" y="1990599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50707" y="1990599"/>
                  <a:ext cx="58676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82860" y="3136538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−12 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82860" y="3136538"/>
                  <a:ext cx="7132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Text Box 15">
              <a:extLst>
                <a:ext uri="{FF2B5EF4-FFF2-40B4-BE49-F238E27FC236}">
                  <a16:creationId xmlns:a16="http://schemas.microsoft.com/office/drawing/2014/main" id="{3EA2B619-FA1E-4562-93EC-0E7704145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381" y="1540991"/>
              <a:ext cx="8655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Times New Roman" pitchFamily="18" charset="0"/>
                </a:rPr>
                <a:t>39</a:t>
              </a:r>
              <a:r>
                <a:rPr lang="en-GB" sz="2000" dirty="0">
                  <a:latin typeface="Times New Roman" pitchFamily="18" charset="0"/>
                </a:rPr>
                <a:t>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52934" y="3464845"/>
                <a:ext cx="3856691" cy="80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33+39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4" y="3464845"/>
                <a:ext cx="3856691" cy="8052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486785" y="3682821"/>
            <a:ext cx="566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52934" y="4302296"/>
                <a:ext cx="3856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SG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=6 </m:t>
                    </m:r>
                    <m:r>
                      <m:rPr>
                        <m:sty m:val="p"/>
                      </m:rPr>
                      <a:rPr lang="en-SG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SG" sz="2200" b="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SG" sz="2200" b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SG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</m:sSub>
                    <m:r>
                      <a:rPr lang="en-SG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=5.5 </m:t>
                    </m:r>
                    <m:r>
                      <m:rPr>
                        <m:sty m:val="p"/>
                      </m:rPr>
                      <a:rPr lang="en-SG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4" y="4302296"/>
                <a:ext cx="3856691" cy="430887"/>
              </a:xfrm>
              <a:prstGeom prst="rect">
                <a:avLst/>
              </a:prstGeom>
              <a:blipFill>
                <a:blip r:embed="rId9"/>
                <a:stretch>
                  <a:fillRect l="-158" t="-10000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486785" y="4333073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52934" y="4735913"/>
                <a:ext cx="385669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4" y="4735913"/>
                <a:ext cx="3856691" cy="5078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52932" y="5159771"/>
                <a:ext cx="307593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sat</m:t>
                          </m:r>
                        </m:sub>
                      </m:sSub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 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2" y="5159771"/>
                <a:ext cx="3075935" cy="5078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  <p:sp>
        <p:nvSpPr>
          <p:cNvPr id="57" name="Oval Callout 56"/>
          <p:cNvSpPr/>
          <p:nvPr/>
        </p:nvSpPr>
        <p:spPr>
          <a:xfrm>
            <a:off x="3313833" y="89269"/>
            <a:ext cx="1384711" cy="276829"/>
          </a:xfrm>
          <a:prstGeom prst="wedgeEllipseCallout">
            <a:avLst>
              <a:gd name="adj1" fmla="val -57603"/>
              <a:gd name="adj2" fmla="val 38635"/>
            </a:avLst>
          </a:prstGeom>
          <a:solidFill>
            <a:schemeClr val="accent3">
              <a:lumMod val="75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2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 2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18/19 </a:t>
            </a:r>
            <a:r>
              <a:rPr lang="en-US" sz="1800" b="0" i="0">
                <a:solidFill>
                  <a:srgbClr val="CC0000"/>
                </a:solidFill>
                <a:latin typeface="Tw Cen MT" panose="020B0602020104020603"/>
              </a:rPr>
              <a:t>S1 B4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837"/>
                <a:ext cx="7279148" cy="148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300"/>
                  </a:spcAft>
                  <a:defRPr/>
                </a:pPr>
                <a:r>
                  <a:rPr lang="en-SG" sz="22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Given that the saturation voltages of the op-amp are </a:t>
                </a:r>
                <a14:m>
                  <m:oMath xmlns:m="http://schemas.openxmlformats.org/officeDocument/2006/math"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±10 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SG" sz="22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 and the forward voltage of the LED is </a:t>
                </a:r>
                <a14:m>
                  <m:oMath xmlns:m="http://schemas.openxmlformats.org/officeDocument/2006/math"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1.7 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SG" sz="22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541338" marR="0" lvl="0" indent="-54133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tabLst/>
                  <a:defRPr/>
                </a:pPr>
                <a:r>
                  <a:rPr lang="en-SG" sz="22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(d)	Calculate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</a:t>
                </a:r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 order </a:t>
                </a:r>
                <a:r>
                  <a:rPr lang="en-SG" sz="22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to</a:t>
                </a:r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</a:t>
                </a:r>
                <a:r>
                  <a:rPr lang="en-SG" sz="22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have an LED</a:t>
                </a:r>
                <a:r>
                  <a:rPr kumimoji="0" lang="en-SG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forward current of</a:t>
                </a:r>
                <a:r>
                  <a:rPr kumimoji="0" lang="en-SG" sz="22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 25 mA.</a:t>
                </a:r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837"/>
                <a:ext cx="7279148" cy="1485022"/>
              </a:xfrm>
              <a:prstGeom prst="rect">
                <a:avLst/>
              </a:prstGeom>
              <a:blipFill>
                <a:blip r:embed="rId2"/>
                <a:stretch>
                  <a:fillRect l="-1089" t="-2459" r="-503" b="-7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158204"/>
            <a:ext cx="1462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56105" y="2616736"/>
                <a:ext cx="3312262" cy="82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SG" sz="22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sat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SG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SG" sz="22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LED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25 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05" y="2616736"/>
                <a:ext cx="3312262" cy="826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/>
          <p:cNvSpPr txBox="1"/>
          <p:nvPr/>
        </p:nvSpPr>
        <p:spPr>
          <a:xfrm>
            <a:off x="489956" y="2808360"/>
            <a:ext cx="56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452673" y="3444498"/>
                <a:ext cx="2915694" cy="81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1.7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25 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73" y="3444498"/>
                <a:ext cx="2915694" cy="814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427067" y="4273293"/>
                <a:ext cx="2941300" cy="80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8.3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25 </m:t>
                          </m:r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7" y="4273293"/>
                <a:ext cx="2941300" cy="805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427067" y="5063402"/>
                <a:ext cx="169596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0.332 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7" y="5063402"/>
                <a:ext cx="1695961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427068" y="5481317"/>
                <a:ext cx="189994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332 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8" y="5481317"/>
                <a:ext cx="1899942" cy="507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15778EB-5D02-422B-B05D-224A2C6A8C1E}"/>
              </a:ext>
            </a:extLst>
          </p:cNvPr>
          <p:cNvGrpSpPr/>
          <p:nvPr/>
        </p:nvGrpSpPr>
        <p:grpSpPr>
          <a:xfrm>
            <a:off x="6903358" y="674176"/>
            <a:ext cx="4270986" cy="3270274"/>
            <a:chOff x="6903358" y="674176"/>
            <a:chExt cx="4270986" cy="3270274"/>
          </a:xfrm>
        </p:grpSpPr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0C9840C4-42AB-48FD-9825-9F2D23C3C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9825" y="2249842"/>
              <a:ext cx="39608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E3E30D1-F58B-4F07-AC88-2AF0D53F4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7818" y="830465"/>
              <a:ext cx="0" cy="1393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339286C-D709-46BB-AB40-5DE327323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7818" y="2776437"/>
              <a:ext cx="0" cy="557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FAB1723B-9350-44DF-A101-E0CEC635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26" y="1284327"/>
              <a:ext cx="767992" cy="292157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3BDD648-1BDD-4EEF-ADFE-9D4E1C2425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144" y="2490626"/>
              <a:ext cx="656125" cy="224731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E35F96CE-D860-41EA-BA51-6EBB3BFA0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358" y="3034453"/>
              <a:ext cx="6632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Times New Roman" pitchFamily="18" charset="0"/>
                </a:rPr>
                <a:t>6</a:t>
              </a:r>
              <a:r>
                <a:rPr lang="en-GB" sz="2000">
                  <a:latin typeface="Cambria" panose="02040503050406030204" pitchFamily="18" charset="0"/>
                </a:rPr>
                <a:t> V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58" name="Line 31">
              <a:extLst>
                <a:ext uri="{FF2B5EF4-FFF2-40B4-BE49-F238E27FC236}">
                  <a16:creationId xmlns:a16="http://schemas.microsoft.com/office/drawing/2014/main" id="{C61381C1-7BC8-4C3D-965B-848DD5711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9825" y="3388908"/>
              <a:ext cx="0" cy="416109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57A373AB-0521-4F83-AF3F-5A8FBB09F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9166" y="3825900"/>
              <a:ext cx="244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8815E178-A650-4C81-8BC9-43553C1DF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8647" y="3885690"/>
              <a:ext cx="1453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0E651FD6-8F6B-466F-9FF9-E5FAD8409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943" y="3944450"/>
              <a:ext cx="58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AutoShape 5">
              <a:extLst>
                <a:ext uri="{FF2B5EF4-FFF2-40B4-BE49-F238E27FC236}">
                  <a16:creationId xmlns:a16="http://schemas.microsoft.com/office/drawing/2014/main" id="{91F91AF0-ABBE-4B2E-8919-B115634236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001795" y="2107408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67" name="Text Box 14">
              <a:extLst>
                <a:ext uri="{FF2B5EF4-FFF2-40B4-BE49-F238E27FC236}">
                  <a16:creationId xmlns:a16="http://schemas.microsoft.com/office/drawing/2014/main" id="{0CFF553F-62A4-4C8A-B5E0-DC1FF5AB1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2043" y="2572592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id="{082CE281-817A-45F9-82A3-DD487079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2043" y="2069795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AA142F9-03FE-4470-9ED4-A7D8C2B047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9246" y="828531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BE4182-4007-467B-929B-E7E11A8943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91151" y="3295521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15">
                  <a:extLst>
                    <a:ext uri="{FF2B5EF4-FFF2-40B4-BE49-F238E27FC236}">
                      <a16:creationId xmlns:a16="http://schemas.microsoft.com/office/drawing/2014/main" id="{445E00E8-EB68-4781-AAE0-C1DF2A03BF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0230" y="2090516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" name="Text Box 15">
                  <a:extLst>
                    <a:ext uri="{FF2B5EF4-FFF2-40B4-BE49-F238E27FC236}">
                      <a16:creationId xmlns:a16="http://schemas.microsoft.com/office/drawing/2014/main" id="{445E00E8-EB68-4781-AAE0-C1DF2A03B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0230" y="2090516"/>
                  <a:ext cx="58676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10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5">
                  <a:extLst>
                    <a:ext uri="{FF2B5EF4-FFF2-40B4-BE49-F238E27FC236}">
                      <a16:creationId xmlns:a16="http://schemas.microsoft.com/office/drawing/2014/main" id="{8BD5EF49-C403-4663-B068-D3B6B19CC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82860" y="67417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+12 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82860" y="674176"/>
                  <a:ext cx="71323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12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3D6E7AF2-F689-483B-AF32-3E41FE33E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876" y="2748029"/>
              <a:ext cx="1502359" cy="435411"/>
            </a:xfrm>
            <a:custGeom>
              <a:avLst/>
              <a:gdLst>
                <a:gd name="T0" fmla="*/ 505 w 304"/>
                <a:gd name="T1" fmla="*/ 0 h 520"/>
                <a:gd name="T2" fmla="*/ 0 w 304"/>
                <a:gd name="T3" fmla="*/ 0 h 520"/>
                <a:gd name="T4" fmla="*/ 0 w 304"/>
                <a:gd name="T5" fmla="*/ 151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1E9BF069-3CDB-406A-8321-887ACAF21F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8198032" y="2492291"/>
              <a:ext cx="1123587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15">
              <a:extLst>
                <a:ext uri="{FF2B5EF4-FFF2-40B4-BE49-F238E27FC236}">
                  <a16:creationId xmlns:a16="http://schemas.microsoft.com/office/drawing/2014/main" id="{633F575A-9881-43C2-892A-10F880A3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381" y="3020671"/>
              <a:ext cx="8655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Times New Roman" pitchFamily="18" charset="0"/>
                </a:rPr>
                <a:t>33</a:t>
              </a:r>
              <a:r>
                <a:rPr lang="en-GB" sz="2000" dirty="0">
                  <a:latin typeface="Times New Roman" pitchFamily="18" charset="0"/>
                </a:rPr>
                <a:t>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F5A9B444-3F74-4605-AE60-5FC201F284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0465670" y="3022746"/>
              <a:ext cx="2232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966351EC-A968-4967-9304-01B1FF478FFC}"/>
                </a:ext>
              </a:extLst>
            </p:cNvPr>
            <p:cNvSpPr/>
            <p:nvPr/>
          </p:nvSpPr>
          <p:spPr>
            <a:xfrm>
              <a:off x="7634876" y="3267332"/>
              <a:ext cx="2942392" cy="435409"/>
            </a:xfrm>
            <a:custGeom>
              <a:avLst/>
              <a:gdLst>
                <a:gd name="connsiteX0" fmla="*/ 0 w 2948940"/>
                <a:gd name="connsiteY0" fmla="*/ 0 h 480060"/>
                <a:gd name="connsiteX1" fmla="*/ 0 w 2948940"/>
                <a:gd name="connsiteY1" fmla="*/ 480060 h 480060"/>
                <a:gd name="connsiteX2" fmla="*/ 2948940 w 2948940"/>
                <a:gd name="connsiteY2" fmla="*/ 480060 h 480060"/>
                <a:gd name="connsiteX3" fmla="*/ 2948940 w 2948940"/>
                <a:gd name="connsiteY3" fmla="*/ 205740 h 480060"/>
                <a:gd name="connsiteX0" fmla="*/ 0 w 2948940"/>
                <a:gd name="connsiteY0" fmla="*/ 0 h 552591"/>
                <a:gd name="connsiteX1" fmla="*/ 0 w 2948940"/>
                <a:gd name="connsiteY1" fmla="*/ 552591 h 552591"/>
                <a:gd name="connsiteX2" fmla="*/ 2948940 w 2948940"/>
                <a:gd name="connsiteY2" fmla="*/ 552591 h 552591"/>
                <a:gd name="connsiteX3" fmla="*/ 2948940 w 2948940"/>
                <a:gd name="connsiteY3" fmla="*/ 278271 h 55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940" h="552591">
                  <a:moveTo>
                    <a:pt x="0" y="0"/>
                  </a:moveTo>
                  <a:lnTo>
                    <a:pt x="0" y="552591"/>
                  </a:lnTo>
                  <a:lnTo>
                    <a:pt x="2948940" y="552591"/>
                  </a:lnTo>
                  <a:lnTo>
                    <a:pt x="2948940" y="278271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Line 45">
              <a:extLst>
                <a:ext uri="{FF2B5EF4-FFF2-40B4-BE49-F238E27FC236}">
                  <a16:creationId xmlns:a16="http://schemas.microsoft.com/office/drawing/2014/main" id="{9B864943-5FDA-4C87-9690-367106387B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628388" y="3004225"/>
              <a:ext cx="0" cy="3600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79" name="Line 46">
              <a:extLst>
                <a:ext uri="{FF2B5EF4-FFF2-40B4-BE49-F238E27FC236}">
                  <a16:creationId xmlns:a16="http://schemas.microsoft.com/office/drawing/2014/main" id="{1FC6E0EF-AF63-4006-8A36-76F6F2D7D2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628388" y="3185046"/>
              <a:ext cx="0" cy="147436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EBBC5A6-6F56-42E1-8A7F-EB1B86D2855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8582889" y="313689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56205F-137C-4DD4-AB81-9CDEF287DB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31677" y="3676120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A9813E7B-FEEB-4C6C-A7F4-DB0EE53299B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8586699" y="1670072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F1FB8EF-10CC-41DD-9E3C-97BAAEFBA8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31677" y="2224189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924E807-61C0-4BAD-95BF-628945A6E6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00678" y="1258388"/>
              <a:ext cx="55212" cy="55212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1082B32-098B-454E-A90D-19A4964B5698}"/>
                </a:ext>
              </a:extLst>
            </p:cNvPr>
            <p:cNvCxnSpPr/>
            <p:nvPr/>
          </p:nvCxnSpPr>
          <p:spPr>
            <a:xfrm>
              <a:off x="10746967" y="2720500"/>
              <a:ext cx="157866" cy="149713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A6B76E0-740C-4C3F-BAFE-FD87BEE218B7}"/>
                </a:ext>
              </a:extLst>
            </p:cNvPr>
            <p:cNvCxnSpPr/>
            <p:nvPr/>
          </p:nvCxnSpPr>
          <p:spPr>
            <a:xfrm>
              <a:off x="10745206" y="2834497"/>
              <a:ext cx="157866" cy="149713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BE3B8583-21EC-4FCF-8124-E5CAAC0F4AE4}"/>
                </a:ext>
              </a:extLst>
            </p:cNvPr>
            <p:cNvSpPr/>
            <p:nvPr/>
          </p:nvSpPr>
          <p:spPr>
            <a:xfrm flipV="1">
              <a:off x="10485057" y="2726325"/>
              <a:ext cx="185623" cy="162260"/>
            </a:xfrm>
            <a:prstGeom prst="triangle">
              <a:avLst/>
            </a:prstGeom>
            <a:solidFill>
              <a:srgbClr val="FF3300"/>
            </a:solidFill>
            <a:ln>
              <a:solidFill>
                <a:srgbClr val="FF33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A6BC1E1-E256-49B9-88A9-0ED8BD90A000}"/>
                </a:ext>
              </a:extLst>
            </p:cNvPr>
            <p:cNvCxnSpPr/>
            <p:nvPr/>
          </p:nvCxnSpPr>
          <p:spPr>
            <a:xfrm>
              <a:off x="10474698" y="2911351"/>
              <a:ext cx="206341" cy="0"/>
            </a:xfrm>
            <a:prstGeom prst="line">
              <a:avLst/>
            </a:prstGeom>
            <a:solidFill>
              <a:schemeClr val="bg1"/>
            </a:solidFill>
            <a:ln w="28575" cap="flat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532907F4-6A00-45A2-ADC8-60337823471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10405040" y="322517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 Box 15">
                  <a:extLst>
                    <a:ext uri="{FF2B5EF4-FFF2-40B4-BE49-F238E27FC236}">
                      <a16:creationId xmlns:a16="http://schemas.microsoft.com/office/drawing/2014/main" id="{CD1BAA7E-0AAD-4BA4-9040-E15A0A67F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87583" y="3114511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87583" y="3114511"/>
                  <a:ext cx="586761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15">
                  <a:extLst>
                    <a:ext uri="{FF2B5EF4-FFF2-40B4-BE49-F238E27FC236}">
                      <a16:creationId xmlns:a16="http://schemas.microsoft.com/office/drawing/2014/main" id="{C1835C1B-C01E-4BB8-944F-CC4843E32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50707" y="1990599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50707" y="1990599"/>
                  <a:ext cx="586761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>
                  <a:extLst>
                    <a:ext uri="{FF2B5EF4-FFF2-40B4-BE49-F238E27FC236}">
                      <a16:creationId xmlns:a16="http://schemas.microsoft.com/office/drawing/2014/main" id="{62111E98-2A7A-4294-8F7D-78224E2DF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82860" y="3136538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−12 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82860" y="3136538"/>
                  <a:ext cx="7132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Text Box 15">
              <a:extLst>
                <a:ext uri="{FF2B5EF4-FFF2-40B4-BE49-F238E27FC236}">
                  <a16:creationId xmlns:a16="http://schemas.microsoft.com/office/drawing/2014/main" id="{50EE92EF-8B9D-437C-8A37-53AE7BA66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381" y="1540991"/>
              <a:ext cx="8655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Times New Roman" pitchFamily="18" charset="0"/>
                </a:rPr>
                <a:t>39</a:t>
              </a:r>
              <a:r>
                <a:rPr lang="en-GB" sz="2000" dirty="0">
                  <a:latin typeface="Times New Roman" pitchFamily="18" charset="0"/>
                </a:rPr>
                <a:t> k</a:t>
              </a:r>
              <a:r>
                <a:rPr lang="en-GB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 </a:t>
              </a:r>
              <a:r>
                <a:rPr lang="el-G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Ω</a:t>
              </a:r>
              <a:endParaRPr lang="en-GB" sz="2000" dirty="0">
                <a:latin typeface="Times New Roman" pitchFamily="18" charset="0"/>
              </a:endParaRPr>
            </a:p>
          </p:txBody>
        </p:sp>
      </p:grpSp>
      <p:pic>
        <p:nvPicPr>
          <p:cNvPr id="96" name="Picture 95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11000"/>
              <a:t>2017/18 S2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SG" sz="3200" cap="none"/>
              <a:t>Modified Examination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22913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r>
              <a:rPr lang="en-US" sz="1050" cap="none" dirty="0">
                <a:solidFill>
                  <a:srgbClr val="CC0000"/>
                </a:solidFill>
                <a:latin typeface="Tw Cen MT" panose="020B0602020104020603"/>
              </a:rPr>
              <a:t>1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</a:t>
            </a: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>
                <a:solidFill>
                  <a:srgbClr val="CC0000"/>
                </a:solidFill>
                <a:latin typeface="Tw Cen MT" panose="020B0602020104020603"/>
              </a:rPr>
              <a:t>17/18 S2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B3 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6934311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indent="-538163">
                  <a:spcAft>
                    <a:spcPts val="6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(a)	</a:t>
                </a: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Calculate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  <a:p>
                <a:pPr marL="538163" lvl="0" indent="-538163">
                  <a:spcAft>
                    <a:spcPts val="3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(b)</a:t>
                </a:r>
                <a:r>
                  <a:rPr lang="en-US" sz="2200" dirty="0">
                    <a:solidFill>
                      <a:prstClr val="black"/>
                    </a:solidFill>
                  </a:rPr>
                  <a:t>	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An additional resistor is to be connected in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</a:t>
                </a:r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changes to </a:t>
                </a:r>
                <a14:m>
                  <m:oMath xmlns:m="http://schemas.openxmlformats.org/officeDocument/2006/math">
                    <m:r>
                      <a:rPr lang="en-SG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 Calculate the value of the additional resistor.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6934311" cy="1523494"/>
              </a:xfrm>
              <a:prstGeom prst="rect">
                <a:avLst/>
              </a:prstGeom>
              <a:blipFill>
                <a:blip r:embed="rId2"/>
                <a:stretch>
                  <a:fillRect l="-1142" t="-2800" b="-72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251860"/>
            <a:ext cx="1528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491003" y="799186"/>
            <a:ext cx="4256331" cy="2010151"/>
            <a:chOff x="3531061" y="2289844"/>
            <a:chExt cx="4256331" cy="2010151"/>
          </a:xfrm>
        </p:grpSpPr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4259" y="3421723"/>
              <a:ext cx="60198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7746" y="3673255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68985" y="265230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DE3E572-32A7-482B-88EF-9E39E8E2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303" y="2733107"/>
              <a:ext cx="469957" cy="693066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389550E-2EEE-4D64-AAE9-FE34D16D98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03809" y="2733107"/>
              <a:ext cx="479475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3899885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9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3899885"/>
                  <a:ext cx="663236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183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0E64A9D5-7800-4564-BEE3-A01755153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303" y="3925998"/>
              <a:ext cx="23935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1" name="Group 34">
              <a:extLst>
                <a:ext uri="{FF2B5EF4-FFF2-40B4-BE49-F238E27FC236}">
                  <a16:creationId xmlns:a16="http://schemas.microsoft.com/office/drawing/2014/main" id="{CB5A5E2D-477A-40A9-8ECB-CF04BE301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8001" y="4181445"/>
              <a:ext cx="244314" cy="118550"/>
              <a:chOff x="3010" y="2512"/>
              <a:chExt cx="237" cy="115"/>
            </a:xfrm>
          </p:grpSpPr>
          <p:sp>
            <p:nvSpPr>
              <p:cNvPr id="108" name="Line 35">
                <a:extLst>
                  <a:ext uri="{FF2B5EF4-FFF2-40B4-BE49-F238E27FC236}">
                    <a16:creationId xmlns:a16="http://schemas.microsoft.com/office/drawing/2014/main" id="{EEAC97D7-80A0-4FBE-819A-5A961B17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" name="Line 36">
                <a:extLst>
                  <a:ext uri="{FF2B5EF4-FFF2-40B4-BE49-F238E27FC236}">
                    <a16:creationId xmlns:a16="http://schemas.microsoft.com/office/drawing/2014/main" id="{209414FE-75B4-460C-9BFC-A1A2D881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0" name="Line 37">
                <a:extLst>
                  <a:ext uri="{FF2B5EF4-FFF2-40B4-BE49-F238E27FC236}">
                    <a16:creationId xmlns:a16="http://schemas.microsoft.com/office/drawing/2014/main" id="{572E2EA7-BEDE-4B86-9AD3-D1779CC2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3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794403" y="3288124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84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51" y="3753308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5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51" y="3250511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7475443" y="363434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0631" y="3217168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0631" y="3217168"/>
                  <a:ext cx="58676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042"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334418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6345" y="3421723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>
                  <a:extLst>
                    <a:ext uri="{FF2B5EF4-FFF2-40B4-BE49-F238E27FC236}">
                      <a16:creationId xmlns:a16="http://schemas.microsoft.com/office/drawing/2014/main" id="{C495A6C1-792E-4538-9A64-78E9678B90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2289844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 13 k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5" name="Text Box 15">
                  <a:extLst>
                    <a:ext uri="{FF2B5EF4-FFF2-40B4-BE49-F238E27FC236}">
                      <a16:creationId xmlns:a16="http://schemas.microsoft.com/office/drawing/2014/main" id="{C495A6C1-792E-4538-9A64-78E9678B9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2289844"/>
                  <a:ext cx="118263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r="-2577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2650535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403187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991041" y="2731321"/>
              <a:ext cx="363220" cy="1378368"/>
            </a:xfrm>
            <a:custGeom>
              <a:avLst/>
              <a:gdLst>
                <a:gd name="connsiteX0" fmla="*/ 0 w 363220"/>
                <a:gd name="connsiteY0" fmla="*/ 0 h 1170940"/>
                <a:gd name="connsiteX1" fmla="*/ 363220 w 363220"/>
                <a:gd name="connsiteY1" fmla="*/ 0 h 1170940"/>
                <a:gd name="connsiteX2" fmla="*/ 363220 w 363220"/>
                <a:gd name="connsiteY2" fmla="*/ 1170940 h 1170940"/>
                <a:gd name="connsiteX3" fmla="*/ 0 w 363220"/>
                <a:gd name="connsiteY3" fmla="*/ 1170940 h 117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220" h="1170940">
                  <a:moveTo>
                    <a:pt x="0" y="0"/>
                  </a:moveTo>
                  <a:lnTo>
                    <a:pt x="363220" y="0"/>
                  </a:lnTo>
                  <a:lnTo>
                    <a:pt x="363220" y="1170940"/>
                  </a:lnTo>
                  <a:lnTo>
                    <a:pt x="0" y="117094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3421723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2731321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4110990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4241463" y="338361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4241463" y="269405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4241463" y="407241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3225147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3225147"/>
                  <a:ext cx="66323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2538233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2538233"/>
                  <a:ext cx="66323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5">
                  <a:extLst>
                    <a:ext uri="{FF2B5EF4-FFF2-40B4-BE49-F238E27FC236}">
                      <a16:creationId xmlns:a16="http://schemas.microsoft.com/office/drawing/2014/main" id="{087354E9-AEAF-404C-BDAD-EC5ACC6811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36113" y="2289844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39</m:t>
                      </m:r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9" name="Text Box 15">
                  <a:extLst>
                    <a:ext uri="{FF2B5EF4-FFF2-40B4-BE49-F238E27FC236}">
                      <a16:creationId xmlns:a16="http://schemas.microsoft.com/office/drawing/2014/main" id="{087354E9-AEAF-404C-BDAD-EC5ACC681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36113" y="2289844"/>
                  <a:ext cx="1182639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091" r="-3093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5">
                  <a:extLst>
                    <a:ext uri="{FF2B5EF4-FFF2-40B4-BE49-F238E27FC236}">
                      <a16:creationId xmlns:a16="http://schemas.microsoft.com/office/drawing/2014/main" id="{E3F95F29-E4A2-4C3B-9678-95470E66A6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2971839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 15 k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15">
                  <a:extLst>
                    <a:ext uri="{FF2B5EF4-FFF2-40B4-BE49-F238E27FC236}">
                      <a16:creationId xmlns:a16="http://schemas.microsoft.com/office/drawing/2014/main" id="{E3F95F29-E4A2-4C3B-9678-95470E66A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2971839"/>
                  <a:ext cx="1182639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10606" r="-2577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5">
                  <a:extLst>
                    <a:ext uri="{FF2B5EF4-FFF2-40B4-BE49-F238E27FC236}">
                      <a16:creationId xmlns:a16="http://schemas.microsoft.com/office/drawing/2014/main" id="{FEC52C57-5A34-4438-831C-5EF898D3D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3671399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75</m:t>
                      </m:r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Text Box 15">
                  <a:extLst>
                    <a:ext uri="{FF2B5EF4-FFF2-40B4-BE49-F238E27FC236}">
                      <a16:creationId xmlns:a16="http://schemas.microsoft.com/office/drawing/2014/main" id="{FEC52C57-5A34-4438-831C-5EF898D3D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3671399"/>
                  <a:ext cx="1182639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10769" r="-3608" b="-2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074310" y="2613331"/>
                <a:ext cx="4613986" cy="80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10" y="2613331"/>
                <a:ext cx="4613986" cy="8052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08161" y="2831307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>
                <a:solidFill>
                  <a:srgbClr val="0000FF"/>
                </a:solidFill>
                <a:latin typeface="Cambria" panose="02040503050406030204" pitchFamily="18" charset="0"/>
              </a:rPr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103565" y="3450357"/>
                <a:ext cx="3991256" cy="92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  <m:d>
                        <m:d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65" y="3450357"/>
                <a:ext cx="3991256" cy="929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/>
              <p:nvPr/>
            </p:nvSpPr>
            <p:spPr>
              <a:xfrm>
                <a:off x="1125687" y="4385992"/>
                <a:ext cx="244267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−11.2 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D0BE51-7F99-4E49-A394-8458C08C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87" y="4385992"/>
                <a:ext cx="2442676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  <p:sp>
        <p:nvSpPr>
          <p:cNvPr id="52" name="Oval Callout 51"/>
          <p:cNvSpPr/>
          <p:nvPr/>
        </p:nvSpPr>
        <p:spPr>
          <a:xfrm>
            <a:off x="3313833" y="89269"/>
            <a:ext cx="1384711" cy="276829"/>
          </a:xfrm>
          <a:prstGeom prst="wedgeEllipseCallout">
            <a:avLst>
              <a:gd name="adj1" fmla="val -57603"/>
              <a:gd name="adj2" fmla="val 38635"/>
            </a:avLst>
          </a:prstGeom>
          <a:solidFill>
            <a:schemeClr val="accent3">
              <a:lumMod val="75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2 of </a:t>
            </a: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>
                <a:solidFill>
                  <a:srgbClr val="CC0000"/>
                </a:solidFill>
                <a:latin typeface="Tw Cen MT" panose="020B0602020104020603"/>
              </a:rPr>
              <a:t>17/18 S2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B3 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1" y="592736"/>
                <a:ext cx="6934311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indent="-538163">
                  <a:spcAft>
                    <a:spcPts val="6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(a)	</a:t>
                </a:r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Calculate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  <a:p>
                <a:pPr marL="538163" lvl="0" indent="-538163">
                  <a:spcAft>
                    <a:spcPts val="3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(b)</a:t>
                </a:r>
                <a:r>
                  <a:rPr lang="en-US" sz="2200" dirty="0">
                    <a:solidFill>
                      <a:prstClr val="black"/>
                    </a:solidFill>
                  </a:rPr>
                  <a:t>	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An additional resistor is to be connected in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,</a:t>
                </a:r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changes to </a:t>
                </a:r>
                <a14:m>
                  <m:oMath xmlns:m="http://schemas.openxmlformats.org/officeDocument/2006/math">
                    <m:r>
                      <a:rPr lang="en-SG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 </m:t>
                    </m:r>
                    <m:r>
                      <m:rPr>
                        <m:sty m:val="p"/>
                      </m:rPr>
                      <a:rPr lang="en-SG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. Calculate the value of the additional resistor.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1" y="592736"/>
                <a:ext cx="6934311" cy="1523494"/>
              </a:xfrm>
              <a:prstGeom prst="rect">
                <a:avLst/>
              </a:prstGeom>
              <a:blipFill>
                <a:blip r:embed="rId2"/>
                <a:stretch>
                  <a:fillRect l="-1142" t="-2800" b="-72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6D817F1-4EFA-4574-A753-45BE056A84D0}"/>
              </a:ext>
            </a:extLst>
          </p:cNvPr>
          <p:cNvSpPr txBox="1"/>
          <p:nvPr/>
        </p:nvSpPr>
        <p:spPr>
          <a:xfrm>
            <a:off x="528481" y="2188554"/>
            <a:ext cx="1528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491003" y="799186"/>
            <a:ext cx="4256331" cy="2010151"/>
            <a:chOff x="3531061" y="2289844"/>
            <a:chExt cx="4256331" cy="2010151"/>
          </a:xfrm>
        </p:grpSpPr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4259" y="3421723"/>
              <a:ext cx="60198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4ED796B3-1ABE-4E8D-A180-368FE700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7746" y="3673255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684E52D-CEE5-46D0-A753-20B6C6F6CB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68985" y="265230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DE3E572-32A7-482B-88EF-9E39E8E2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303" y="2733107"/>
              <a:ext cx="469957" cy="693066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389550E-2EEE-4D64-AAE9-FE34D16D98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03809" y="2733107"/>
              <a:ext cx="479475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3899885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9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3899885"/>
                  <a:ext cx="663236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183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0E64A9D5-7800-4564-BEE3-A01755153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303" y="3925998"/>
              <a:ext cx="23935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1" name="Group 34">
              <a:extLst>
                <a:ext uri="{FF2B5EF4-FFF2-40B4-BE49-F238E27FC236}">
                  <a16:creationId xmlns:a16="http://schemas.microsoft.com/office/drawing/2014/main" id="{CB5A5E2D-477A-40A9-8ECB-CF04BE301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8001" y="4181445"/>
              <a:ext cx="244314" cy="118550"/>
              <a:chOff x="3010" y="2512"/>
              <a:chExt cx="237" cy="115"/>
            </a:xfrm>
          </p:grpSpPr>
          <p:sp>
            <p:nvSpPr>
              <p:cNvPr id="108" name="Line 35">
                <a:extLst>
                  <a:ext uri="{FF2B5EF4-FFF2-40B4-BE49-F238E27FC236}">
                    <a16:creationId xmlns:a16="http://schemas.microsoft.com/office/drawing/2014/main" id="{EEAC97D7-80A0-4FBE-819A-5A961B17D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" name="Line 36">
                <a:extLst>
                  <a:ext uri="{FF2B5EF4-FFF2-40B4-BE49-F238E27FC236}">
                    <a16:creationId xmlns:a16="http://schemas.microsoft.com/office/drawing/2014/main" id="{209414FE-75B4-460C-9BFC-A1A2D881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0" name="Line 37">
                <a:extLst>
                  <a:ext uri="{FF2B5EF4-FFF2-40B4-BE49-F238E27FC236}">
                    <a16:creationId xmlns:a16="http://schemas.microsoft.com/office/drawing/2014/main" id="{572E2EA7-BEDE-4B86-9AD3-D1779CC2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3" name="AutoShape 5">
              <a:extLst>
                <a:ext uri="{FF2B5EF4-FFF2-40B4-BE49-F238E27FC236}">
                  <a16:creationId xmlns:a16="http://schemas.microsoft.com/office/drawing/2014/main" id="{C2909FDA-C8A5-48D1-AC61-C2AFCB2AA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794403" y="3288124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84" name="Text Box 14">
              <a:extLst>
                <a:ext uri="{FF2B5EF4-FFF2-40B4-BE49-F238E27FC236}">
                  <a16:creationId xmlns:a16="http://schemas.microsoft.com/office/drawing/2014/main" id="{FC2F74F4-5203-4B32-9176-76447028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51" y="3753308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5" name="Text Box 14">
              <a:extLst>
                <a:ext uri="{FF2B5EF4-FFF2-40B4-BE49-F238E27FC236}">
                  <a16:creationId xmlns:a16="http://schemas.microsoft.com/office/drawing/2014/main" id="{1BCCB34B-B89A-4ADB-86D8-CDC30CFB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51" y="3250511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7475443" y="363434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0631" y="3217168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0631" y="3217168"/>
                  <a:ext cx="58676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042" b="-15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334418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6345" y="3421723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>
                  <a:extLst>
                    <a:ext uri="{FF2B5EF4-FFF2-40B4-BE49-F238E27FC236}">
                      <a16:creationId xmlns:a16="http://schemas.microsoft.com/office/drawing/2014/main" id="{C495A6C1-792E-4538-9A64-78E9678B90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2289844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 13 k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5" name="Text Box 15">
                  <a:extLst>
                    <a:ext uri="{FF2B5EF4-FFF2-40B4-BE49-F238E27FC236}">
                      <a16:creationId xmlns:a16="http://schemas.microsoft.com/office/drawing/2014/main" id="{C495A6C1-792E-4538-9A64-78E9678B9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2289844"/>
                  <a:ext cx="118263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r="-2577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2650535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1DAC9F11-5CE0-4777-B8F3-CAD181129E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403187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991041" y="2731321"/>
              <a:ext cx="363220" cy="1378368"/>
            </a:xfrm>
            <a:custGeom>
              <a:avLst/>
              <a:gdLst>
                <a:gd name="connsiteX0" fmla="*/ 0 w 363220"/>
                <a:gd name="connsiteY0" fmla="*/ 0 h 1170940"/>
                <a:gd name="connsiteX1" fmla="*/ 363220 w 363220"/>
                <a:gd name="connsiteY1" fmla="*/ 0 h 1170940"/>
                <a:gd name="connsiteX2" fmla="*/ 363220 w 363220"/>
                <a:gd name="connsiteY2" fmla="*/ 1170940 h 1170940"/>
                <a:gd name="connsiteX3" fmla="*/ 0 w 363220"/>
                <a:gd name="connsiteY3" fmla="*/ 1170940 h 117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220" h="1170940">
                  <a:moveTo>
                    <a:pt x="0" y="0"/>
                  </a:moveTo>
                  <a:lnTo>
                    <a:pt x="363220" y="0"/>
                  </a:lnTo>
                  <a:lnTo>
                    <a:pt x="363220" y="1170940"/>
                  </a:lnTo>
                  <a:lnTo>
                    <a:pt x="0" y="117094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3421723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2731321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Line 6">
              <a:extLst>
                <a:ext uri="{FF2B5EF4-FFF2-40B4-BE49-F238E27FC236}">
                  <a16:creationId xmlns:a16="http://schemas.microsoft.com/office/drawing/2014/main" id="{53C9A880-9769-4F2D-B533-4B9B3AAE8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4110990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4241463" y="338361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4241463" y="269405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30653F9-6A7E-4ACE-810A-33D54B4B2CAB}"/>
                </a:ext>
              </a:extLst>
            </p:cNvPr>
            <p:cNvSpPr/>
            <p:nvPr/>
          </p:nvSpPr>
          <p:spPr bwMode="auto">
            <a:xfrm>
              <a:off x="4241463" y="407241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3225147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3225147"/>
                  <a:ext cx="66323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2538233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2538233"/>
                  <a:ext cx="66323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5">
                  <a:extLst>
                    <a:ext uri="{FF2B5EF4-FFF2-40B4-BE49-F238E27FC236}">
                      <a16:creationId xmlns:a16="http://schemas.microsoft.com/office/drawing/2014/main" id="{087354E9-AEAF-404C-BDAD-EC5ACC6811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36113" y="2289844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39</m:t>
                      </m:r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9" name="Text Box 15">
                  <a:extLst>
                    <a:ext uri="{FF2B5EF4-FFF2-40B4-BE49-F238E27FC236}">
                      <a16:creationId xmlns:a16="http://schemas.microsoft.com/office/drawing/2014/main" id="{087354E9-AEAF-404C-BDAD-EC5ACC681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36113" y="2289844"/>
                  <a:ext cx="1182639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091" r="-3093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5">
                  <a:extLst>
                    <a:ext uri="{FF2B5EF4-FFF2-40B4-BE49-F238E27FC236}">
                      <a16:creationId xmlns:a16="http://schemas.microsoft.com/office/drawing/2014/main" id="{E3F95F29-E4A2-4C3B-9678-95470E66A6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2971839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 15 k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15">
                  <a:extLst>
                    <a:ext uri="{FF2B5EF4-FFF2-40B4-BE49-F238E27FC236}">
                      <a16:creationId xmlns:a16="http://schemas.microsoft.com/office/drawing/2014/main" id="{E3F95F29-E4A2-4C3B-9678-95470E66A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2971839"/>
                  <a:ext cx="1182639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10606" r="-2577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5">
                  <a:extLst>
                    <a:ext uri="{FF2B5EF4-FFF2-40B4-BE49-F238E27FC236}">
                      <a16:creationId xmlns:a16="http://schemas.microsoft.com/office/drawing/2014/main" id="{FEC52C57-5A34-4438-831C-5EF898D3D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3671399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75</m:t>
                      </m:r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Text Box 15">
                  <a:extLst>
                    <a:ext uri="{FF2B5EF4-FFF2-40B4-BE49-F238E27FC236}">
                      <a16:creationId xmlns:a16="http://schemas.microsoft.com/office/drawing/2014/main" id="{FEC52C57-5A34-4438-831C-5EF898D3D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3671399"/>
                  <a:ext cx="1182639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10769" r="-3608" b="-2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C2D9462-6C4A-4AA2-AA0E-F41744A67B0A}"/>
              </a:ext>
            </a:extLst>
          </p:cNvPr>
          <p:cNvSpPr txBox="1"/>
          <p:nvPr/>
        </p:nvSpPr>
        <p:spPr>
          <a:xfrm>
            <a:off x="515383" y="2749333"/>
            <a:ext cx="566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538163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2EEF4-66CA-467F-935F-11A6E8AFB16C}"/>
                  </a:ext>
                </a:extLst>
              </p:cNvPr>
              <p:cNvSpPr txBox="1"/>
              <p:nvPr/>
            </p:nvSpPr>
            <p:spPr>
              <a:xfrm>
                <a:off x="903470" y="3375494"/>
                <a:ext cx="4640185" cy="92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−10.4=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  <m:d>
                        <m:d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sSub>
                                <m:sSubPr>
                                  <m:ctrlPr>
                                    <a:rPr lang="en-SG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SG" sz="22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xt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2EEF4-66CA-467F-935F-11A6E8AF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0" y="3375494"/>
                <a:ext cx="4640185" cy="929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CD6E75-C8DF-4538-930B-61B375EC748D}"/>
                  </a:ext>
                </a:extLst>
              </p:cNvPr>
              <p:cNvSpPr txBox="1"/>
              <p:nvPr/>
            </p:nvSpPr>
            <p:spPr>
              <a:xfrm>
                <a:off x="1177739" y="2598465"/>
                <a:ext cx="5634090" cy="86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xt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CD6E75-C8DF-4538-930B-61B375EC7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39" y="2598465"/>
                <a:ext cx="5634090" cy="8625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626DC1F-00F2-4F92-8EF9-87639949AE10}"/>
                  </a:ext>
                </a:extLst>
              </p:cNvPr>
              <p:cNvSpPr txBox="1"/>
              <p:nvPr/>
            </p:nvSpPr>
            <p:spPr>
              <a:xfrm>
                <a:off x="570822" y="4276597"/>
                <a:ext cx="4640185" cy="86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10.4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xt</m:t>
                              </m:r>
                            </m:sub>
                          </m:sSub>
                        </m:den>
                      </m:f>
                      <m:r>
                        <a:rPr lang="en-SG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SG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626DC1F-00F2-4F92-8EF9-87639949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2" y="4276597"/>
                <a:ext cx="4640185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1A36A-7D49-4B9B-B3A9-BC8992CCB109}"/>
                  </a:ext>
                </a:extLst>
              </p:cNvPr>
              <p:cNvSpPr txBox="1"/>
              <p:nvPr/>
            </p:nvSpPr>
            <p:spPr>
              <a:xfrm>
                <a:off x="-41920" y="5149361"/>
                <a:ext cx="4640185" cy="86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xt</m:t>
                              </m:r>
                            </m:sub>
                          </m:sSub>
                        </m:den>
                      </m:f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10.4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1A36A-7D49-4B9B-B3A9-BC8992CC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20" y="5149361"/>
                <a:ext cx="4640185" cy="8694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882E90-DB9A-41BE-9E74-82302FF4CE30}"/>
                  </a:ext>
                </a:extLst>
              </p:cNvPr>
              <p:cNvSpPr txBox="1"/>
              <p:nvPr/>
            </p:nvSpPr>
            <p:spPr>
              <a:xfrm>
                <a:off x="8009082" y="5542881"/>
                <a:ext cx="123330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SG" sz="2200" b="0" i="0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882E90-DB9A-41BE-9E74-82302FF4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082" y="5542881"/>
                <a:ext cx="1233308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58659E-537A-485F-A2F0-4D0B1D0EEF59}"/>
                  </a:ext>
                </a:extLst>
              </p:cNvPr>
              <p:cNvSpPr txBox="1"/>
              <p:nvPr/>
            </p:nvSpPr>
            <p:spPr>
              <a:xfrm>
                <a:off x="7311461" y="5020885"/>
                <a:ext cx="279881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xt</m:t>
                          </m:r>
                        </m:sub>
                      </m:sSub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7.5</m:t>
                      </m:r>
                      <m:r>
                        <a:rPr lang="en-SG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×2−13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58659E-537A-485F-A2F0-4D0B1D0EE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61" y="5020885"/>
                <a:ext cx="2798816" cy="5078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842DBC-2DD4-4297-B620-3160860BAD25}"/>
                  </a:ext>
                </a:extLst>
              </p:cNvPr>
              <p:cNvSpPr txBox="1"/>
              <p:nvPr/>
            </p:nvSpPr>
            <p:spPr>
              <a:xfrm>
                <a:off x="6520388" y="3309306"/>
                <a:ext cx="4640185" cy="99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xt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10.4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SG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842DBC-2DD4-4297-B620-3160860B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88" y="3309306"/>
                <a:ext cx="4640185" cy="9961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00176C-B638-4BB1-B70C-D54682DADC60}"/>
                  </a:ext>
                </a:extLst>
              </p:cNvPr>
              <p:cNvSpPr txBox="1"/>
              <p:nvPr/>
            </p:nvSpPr>
            <p:spPr>
              <a:xfrm>
                <a:off x="6551876" y="4252770"/>
                <a:ext cx="2549109" cy="80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sSub>
                            <m:sSubPr>
                              <m:ctrlP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xt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7.5</m:t>
                      </m:r>
                    </m:oMath>
                  </m:oMathPara>
                </a14:m>
                <a:endParaRPr lang="en-SG" sz="2200" b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00176C-B638-4BB1-B70C-D54682DA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876" y="4252770"/>
                <a:ext cx="2549109" cy="8031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505400" y="3434223"/>
            <a:ext cx="1427633" cy="3533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766A8CA-6D74-474B-BAC2-AF4A4046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2243" y="6331510"/>
            <a:ext cx="574535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10925" algn="r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3 of </a:t>
            </a: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77452F-FE25-4BD3-AE01-653F85EFC9A0}"/>
              </a:ext>
            </a:extLst>
          </p:cNvPr>
          <p:cNvSpPr txBox="1">
            <a:spLocks/>
          </p:cNvSpPr>
          <p:nvPr/>
        </p:nvSpPr>
        <p:spPr>
          <a:xfrm>
            <a:off x="332362" y="89159"/>
            <a:ext cx="269663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11210925" algn="r"/>
              </a:tabLst>
              <a:defRPr/>
            </a:pPr>
            <a:r>
              <a:rPr lang="en-US" sz="1800" b="0" i="0">
                <a:solidFill>
                  <a:srgbClr val="CC0000"/>
                </a:solidFill>
                <a:latin typeface="Tw Cen MT" panose="020B0602020104020603"/>
              </a:rPr>
              <a:t>17/18 S2 </a:t>
            </a:r>
            <a:r>
              <a:rPr lang="en-US" sz="1800" b="0" i="0" dirty="0">
                <a:solidFill>
                  <a:srgbClr val="CC0000"/>
                </a:solidFill>
                <a:latin typeface="Tw Cen MT" panose="020B0602020104020603"/>
              </a:rPr>
              <a:t>B3 (modified)</a:t>
            </a:r>
            <a:r>
              <a:rPr lang="en-US" sz="1050" b="0" i="0" dirty="0">
                <a:solidFill>
                  <a:srgbClr val="CC0000"/>
                </a:solidFill>
                <a:latin typeface="Tw Cen MT" panose="020B0602020104020603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/>
              <p:nvPr/>
            </p:nvSpPr>
            <p:spPr>
              <a:xfrm>
                <a:off x="508160" y="592736"/>
                <a:ext cx="107840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8163" indent="-538163">
                  <a:spcAft>
                    <a:spcPts val="600"/>
                  </a:spcAft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(c)	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Draw another op-amp circuit to be connected to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of the given summing amplifier such that the output of the additional circuit is equal to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2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 </a:t>
                </a:r>
                <a:endParaRPr lang="en-US" sz="2200" dirty="0">
                  <a:solidFill>
                    <a:prstClr val="black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430FC1-0DE1-415F-BB13-9B5CBDB1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0" y="592736"/>
                <a:ext cx="10784083" cy="769441"/>
              </a:xfrm>
              <a:prstGeom prst="rect">
                <a:avLst/>
              </a:prstGeom>
              <a:blipFill>
                <a:blip r:embed="rId2"/>
                <a:stretch>
                  <a:fillRect l="-735" t="-5556" b="-158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CD27785-290A-46CB-A2A0-F83B37289DEE}"/>
              </a:ext>
            </a:extLst>
          </p:cNvPr>
          <p:cNvGrpSpPr/>
          <p:nvPr/>
        </p:nvGrpSpPr>
        <p:grpSpPr>
          <a:xfrm>
            <a:off x="1522446" y="2053523"/>
            <a:ext cx="4256331" cy="2010151"/>
            <a:chOff x="3531061" y="2289844"/>
            <a:chExt cx="4256331" cy="2010151"/>
          </a:xfrm>
        </p:grpSpPr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E4459F16-92B4-4647-8DE9-F03668F21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4259" y="3421723"/>
              <a:ext cx="60198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Line 8">
              <a:extLst>
                <a:ext uri="{FF2B5EF4-FFF2-40B4-BE49-F238E27FC236}">
                  <a16:creationId xmlns:a16="http://schemas.microsoft.com/office/drawing/2014/main" id="{212CAA6B-9794-4426-8BA6-52D121AD5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7746" y="3673255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77234E0-0EDC-4170-8DEB-4123CBF80E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68985" y="2652308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D2EB53D-E892-426E-89EE-D94F02D6C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303" y="2733107"/>
              <a:ext cx="469957" cy="693066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7FC8C503-2CEB-4ADF-A3B5-50898F4730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03809" y="2733107"/>
              <a:ext cx="479475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5">
                  <a:extLst>
                    <a:ext uri="{FF2B5EF4-FFF2-40B4-BE49-F238E27FC236}">
                      <a16:creationId xmlns:a16="http://schemas.microsoft.com/office/drawing/2014/main" id="{1A671ECD-8627-4164-81B7-753B4AEE06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3899885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9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3899885"/>
                  <a:ext cx="663236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183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1D4AE345-420C-4A15-A0A7-BD3637807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303" y="3925998"/>
              <a:ext cx="23935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57" name="Group 34">
              <a:extLst>
                <a:ext uri="{FF2B5EF4-FFF2-40B4-BE49-F238E27FC236}">
                  <a16:creationId xmlns:a16="http://schemas.microsoft.com/office/drawing/2014/main" id="{95AB8421-EF85-434B-B0F4-095DBA3C7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8001" y="4181445"/>
              <a:ext cx="244314" cy="118550"/>
              <a:chOff x="3010" y="2512"/>
              <a:chExt cx="237" cy="115"/>
            </a:xfrm>
          </p:grpSpPr>
          <p:sp>
            <p:nvSpPr>
              <p:cNvPr id="120" name="Line 35">
                <a:extLst>
                  <a:ext uri="{FF2B5EF4-FFF2-40B4-BE49-F238E27FC236}">
                    <a16:creationId xmlns:a16="http://schemas.microsoft.com/office/drawing/2014/main" id="{95DE1060-4713-45BA-840B-44943D411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1" name="Line 36">
                <a:extLst>
                  <a:ext uri="{FF2B5EF4-FFF2-40B4-BE49-F238E27FC236}">
                    <a16:creationId xmlns:a16="http://schemas.microsoft.com/office/drawing/2014/main" id="{501D7057-6BA0-4807-AE74-65ED79A3E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2" name="Line 37">
                <a:extLst>
                  <a:ext uri="{FF2B5EF4-FFF2-40B4-BE49-F238E27FC236}">
                    <a16:creationId xmlns:a16="http://schemas.microsoft.com/office/drawing/2014/main" id="{BCF414C3-19EA-4F84-A01E-41643CB48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98358811-4948-4F98-9739-32090DDEA7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794403" y="3288124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68BE10D2-7059-4EEF-BA30-A27609239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51" y="3753308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0" name="Text Box 14">
              <a:extLst>
                <a:ext uri="{FF2B5EF4-FFF2-40B4-BE49-F238E27FC236}">
                  <a16:creationId xmlns:a16="http://schemas.microsoft.com/office/drawing/2014/main" id="{A72270B6-2BD0-4E7F-8D46-8CCD43EEB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4651" y="3250511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2DA429-0B5E-4441-B459-015A280AB496}"/>
                </a:ext>
              </a:extLst>
            </p:cNvPr>
            <p:cNvSpPr/>
            <p:nvPr/>
          </p:nvSpPr>
          <p:spPr bwMode="auto">
            <a:xfrm>
              <a:off x="7475443" y="363434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5">
                  <a:extLst>
                    <a:ext uri="{FF2B5EF4-FFF2-40B4-BE49-F238E27FC236}">
                      <a16:creationId xmlns:a16="http://schemas.microsoft.com/office/drawing/2014/main" id="{5BFADC5E-D4E3-42CB-9A94-519AE1EEE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0631" y="3217168"/>
                  <a:ext cx="5867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2" name="Text Box 15">
                  <a:extLst>
                    <a:ext uri="{FF2B5EF4-FFF2-40B4-BE49-F238E27FC236}">
                      <a16:creationId xmlns:a16="http://schemas.microsoft.com/office/drawing/2014/main" id="{5BFADC5E-D4E3-42CB-9A94-519AE1EEE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0631" y="3217168"/>
                  <a:ext cx="5867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EC9A22F-7F59-4397-B3FA-AF33DC11E3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334418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B518E33E-BE5A-419D-A537-53117D7A3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6345" y="3421723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5">
                  <a:extLst>
                    <a:ext uri="{FF2B5EF4-FFF2-40B4-BE49-F238E27FC236}">
                      <a16:creationId xmlns:a16="http://schemas.microsoft.com/office/drawing/2014/main" id="{72A1B1F8-91E6-477A-B4F9-E8B369FD3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2289844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 13 k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5" name="Text Box 15">
                  <a:extLst>
                    <a:ext uri="{FF2B5EF4-FFF2-40B4-BE49-F238E27FC236}">
                      <a16:creationId xmlns:a16="http://schemas.microsoft.com/office/drawing/2014/main" id="{72A1B1F8-91E6-477A-B4F9-E8B369FD3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2289844"/>
                  <a:ext cx="118263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10769" r="-2062" b="-2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C41257B-4C61-430B-97CE-1212DE4DDC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2650535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9C892B6-4CB6-4D8E-BEA1-D4DE602E02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522" y="4031876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7609D0EF-F244-452B-8503-AEE0DF08CF39}"/>
                </a:ext>
              </a:extLst>
            </p:cNvPr>
            <p:cNvSpPr/>
            <p:nvPr/>
          </p:nvSpPr>
          <p:spPr>
            <a:xfrm>
              <a:off x="4991041" y="2731321"/>
              <a:ext cx="363220" cy="1378368"/>
            </a:xfrm>
            <a:custGeom>
              <a:avLst/>
              <a:gdLst>
                <a:gd name="connsiteX0" fmla="*/ 0 w 363220"/>
                <a:gd name="connsiteY0" fmla="*/ 0 h 1170940"/>
                <a:gd name="connsiteX1" fmla="*/ 363220 w 363220"/>
                <a:gd name="connsiteY1" fmla="*/ 0 h 1170940"/>
                <a:gd name="connsiteX2" fmla="*/ 363220 w 363220"/>
                <a:gd name="connsiteY2" fmla="*/ 1170940 h 1170940"/>
                <a:gd name="connsiteX3" fmla="*/ 0 w 363220"/>
                <a:gd name="connsiteY3" fmla="*/ 1170940 h 117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220" h="1170940">
                  <a:moveTo>
                    <a:pt x="0" y="0"/>
                  </a:moveTo>
                  <a:lnTo>
                    <a:pt x="363220" y="0"/>
                  </a:lnTo>
                  <a:lnTo>
                    <a:pt x="363220" y="1170940"/>
                  </a:lnTo>
                  <a:lnTo>
                    <a:pt x="0" y="117094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Line 6">
              <a:extLst>
                <a:ext uri="{FF2B5EF4-FFF2-40B4-BE49-F238E27FC236}">
                  <a16:creationId xmlns:a16="http://schemas.microsoft.com/office/drawing/2014/main" id="{848AFCEB-436E-4871-B856-0189DBA18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3421723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116EAD3E-B8F4-483B-B51A-E598359EC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2731321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CE87FC6E-EEAD-4A62-A1D7-FF0C4456B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3608" y="4110990"/>
              <a:ext cx="367914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4E1177-10F8-49DC-AFDE-C6FDD5CE4A0F}"/>
                </a:ext>
              </a:extLst>
            </p:cNvPr>
            <p:cNvSpPr/>
            <p:nvPr/>
          </p:nvSpPr>
          <p:spPr bwMode="auto">
            <a:xfrm>
              <a:off x="4241463" y="338361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1019AB9-EC28-46A1-8B69-9191561A5471}"/>
                </a:ext>
              </a:extLst>
            </p:cNvPr>
            <p:cNvSpPr/>
            <p:nvPr/>
          </p:nvSpPr>
          <p:spPr bwMode="auto">
            <a:xfrm>
              <a:off x="4241463" y="2694059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98ACAF9-31F0-4530-AA25-2B6571900C70}"/>
                </a:ext>
              </a:extLst>
            </p:cNvPr>
            <p:cNvSpPr/>
            <p:nvPr/>
          </p:nvSpPr>
          <p:spPr bwMode="auto">
            <a:xfrm>
              <a:off x="4241463" y="407241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 Box 15">
                  <a:extLst>
                    <a:ext uri="{FF2B5EF4-FFF2-40B4-BE49-F238E27FC236}">
                      <a16:creationId xmlns:a16="http://schemas.microsoft.com/office/drawing/2014/main" id="{D3AA3D22-A37C-453E-AD2F-B9A0678F95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3225147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3225147"/>
                  <a:ext cx="66323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>
                  <a:extLst>
                    <a:ext uri="{FF2B5EF4-FFF2-40B4-BE49-F238E27FC236}">
                      <a16:creationId xmlns:a16="http://schemas.microsoft.com/office/drawing/2014/main" id="{1A8EDD07-DB1B-4DBE-A7B9-A055BA6D84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1061" y="2538233"/>
                  <a:ext cx="66323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 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Text Box 15">
                  <a:extLst>
                    <a:ext uri="{FF2B5EF4-FFF2-40B4-BE49-F238E27FC236}">
                      <a16:creationId xmlns:a16="http://schemas.microsoft.com/office/drawing/2014/main" id="{F108D0F5-86E3-4CB3-B2B8-87D260A94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31061" y="2538233"/>
                  <a:ext cx="66323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 Box 15">
                  <a:extLst>
                    <a:ext uri="{FF2B5EF4-FFF2-40B4-BE49-F238E27FC236}">
                      <a16:creationId xmlns:a16="http://schemas.microsoft.com/office/drawing/2014/main" id="{629EE525-684E-4807-AA41-4B94BA9D7A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36113" y="2289844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39</m:t>
                      </m:r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7" name="Text Box 15">
                  <a:extLst>
                    <a:ext uri="{FF2B5EF4-FFF2-40B4-BE49-F238E27FC236}">
                      <a16:creationId xmlns:a16="http://schemas.microsoft.com/office/drawing/2014/main" id="{629EE525-684E-4807-AA41-4B94BA9D7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36113" y="2289844"/>
                  <a:ext cx="1182639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10769" r="-3608" b="-2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15">
                  <a:extLst>
                    <a:ext uri="{FF2B5EF4-FFF2-40B4-BE49-F238E27FC236}">
                      <a16:creationId xmlns:a16="http://schemas.microsoft.com/office/drawing/2014/main" id="{4493F75F-955F-4720-9761-AB04BA7FC1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2971839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 15 k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 Box 15">
                  <a:extLst>
                    <a:ext uri="{FF2B5EF4-FFF2-40B4-BE49-F238E27FC236}">
                      <a16:creationId xmlns:a16="http://schemas.microsoft.com/office/drawing/2014/main" id="{4493F75F-955F-4720-9761-AB04BA7FC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2971839"/>
                  <a:ext cx="1182639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10769" r="-2062" b="-2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5923A3A0-7968-409B-B1B0-BA3A5802C2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7317" y="3671399"/>
                  <a:ext cx="1182639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75</m:t>
                      </m:r>
                    </m:oMath>
                  </a14:m>
                  <a:r>
                    <a:rPr lang="en-GB" sz="2000" dirty="0">
                      <a:latin typeface="Times New Roman" pitchFamily="18" charset="0"/>
                    </a:rPr>
                    <a:t> k</a:t>
                  </a:r>
                  <a:r>
                    <a:rPr lang="en-GB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 </a:t>
                  </a:r>
                  <a:r>
                    <a:rPr lang="el-GR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Ω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 Box 15">
                  <a:extLst>
                    <a:ext uri="{FF2B5EF4-FFF2-40B4-BE49-F238E27FC236}">
                      <a16:creationId xmlns:a16="http://schemas.microsoft.com/office/drawing/2014/main" id="{5923A3A0-7968-409B-B1B0-BA3A5802C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7317" y="3671399"/>
                  <a:ext cx="1182639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9091" r="-3093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8D3B33-00F9-4A4B-A283-95938561E9D5}"/>
              </a:ext>
            </a:extLst>
          </p:cNvPr>
          <p:cNvGrpSpPr/>
          <p:nvPr/>
        </p:nvGrpSpPr>
        <p:grpSpPr>
          <a:xfrm>
            <a:off x="6461493" y="2288991"/>
            <a:ext cx="4014850" cy="2166973"/>
            <a:chOff x="7756949" y="3423255"/>
            <a:chExt cx="4014850" cy="2166973"/>
          </a:xfrm>
        </p:grpSpPr>
        <p:sp>
          <p:nvSpPr>
            <p:cNvPr id="124" name="Line 6">
              <a:extLst>
                <a:ext uri="{FF2B5EF4-FFF2-40B4-BE49-F238E27FC236}">
                  <a16:creationId xmlns:a16="http://schemas.microsoft.com/office/drawing/2014/main" id="{82BCF3C0-91F2-495B-AD02-3705C15DD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08571" y="4575622"/>
              <a:ext cx="6747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0BEE5627-83A6-46E4-AAF6-76727C426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4840" y="4827154"/>
              <a:ext cx="80826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EE68AE6F-F4FC-496D-BBD9-6BB4908F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47520" y="4251313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C4C31350-9253-452E-B8C5-8EDECD6FE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7520" y="5111052"/>
              <a:ext cx="0" cy="307197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BFB6404C-A841-4617-80F8-E726DFAC42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079" y="3802397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7DFC5E00-9B4C-4B0D-B4CB-E331091BF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95" y="3887006"/>
              <a:ext cx="561540" cy="684493"/>
            </a:xfrm>
            <a:custGeom>
              <a:avLst/>
              <a:gdLst>
                <a:gd name="T0" fmla="*/ 457 w 528"/>
                <a:gd name="T1" fmla="*/ 0 h 672"/>
                <a:gd name="T2" fmla="*/ 0 w 528"/>
                <a:gd name="T3" fmla="*/ 0 h 672"/>
                <a:gd name="T4" fmla="*/ 0 w 528"/>
                <a:gd name="T5" fmla="*/ 625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2E91D127-5122-4206-BBFE-B7182FEF41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0903" y="3887006"/>
              <a:ext cx="543916" cy="942209"/>
            </a:xfrm>
            <a:custGeom>
              <a:avLst/>
              <a:gdLst>
                <a:gd name="T0" fmla="*/ 367 w 528"/>
                <a:gd name="T1" fmla="*/ 0 h 672"/>
                <a:gd name="T2" fmla="*/ 0 w 528"/>
                <a:gd name="T3" fmla="*/ 0 h 672"/>
                <a:gd name="T4" fmla="*/ 0 w 528"/>
                <a:gd name="T5" fmla="*/ 1243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672">
                  <a:moveTo>
                    <a:pt x="528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EA6B6A6-3AB8-4B77-B928-8F947219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2127" y="5079897"/>
              <a:ext cx="321629" cy="247407"/>
            </a:xfrm>
            <a:custGeom>
              <a:avLst/>
              <a:gdLst>
                <a:gd name="T0" fmla="*/ 0 w 312"/>
                <a:gd name="T1" fmla="*/ 240 h 240"/>
                <a:gd name="T2" fmla="*/ 0 w 312"/>
                <a:gd name="T3" fmla="*/ 0 h 240"/>
                <a:gd name="T4" fmla="*/ 312 w 312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2" name="Group 34">
              <a:extLst>
                <a:ext uri="{FF2B5EF4-FFF2-40B4-BE49-F238E27FC236}">
                  <a16:creationId xmlns:a16="http://schemas.microsoft.com/office/drawing/2014/main" id="{EBF73AC8-44E3-4896-9EE1-BCA9ECE3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0279" y="5335344"/>
              <a:ext cx="244314" cy="118550"/>
              <a:chOff x="3010" y="2512"/>
              <a:chExt cx="237" cy="115"/>
            </a:xfrm>
          </p:grpSpPr>
          <p:sp>
            <p:nvSpPr>
              <p:cNvPr id="148" name="Line 35">
                <a:extLst>
                  <a:ext uri="{FF2B5EF4-FFF2-40B4-BE49-F238E27FC236}">
                    <a16:creationId xmlns:a16="http://schemas.microsoft.com/office/drawing/2014/main" id="{16FF4DF1-A5AC-4E0F-B199-0190D5F40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12"/>
                <a:ext cx="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9" name="Line 36">
                <a:extLst>
                  <a:ext uri="{FF2B5EF4-FFF2-40B4-BE49-F238E27FC236}">
                    <a16:creationId xmlns:a16="http://schemas.microsoft.com/office/drawing/2014/main" id="{BA8D8F93-70CF-4746-97AF-C2210DFC1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8" y="2570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37">
                <a:extLst>
                  <a:ext uri="{FF2B5EF4-FFF2-40B4-BE49-F238E27FC236}">
                    <a16:creationId xmlns:a16="http://schemas.microsoft.com/office/drawing/2014/main" id="{72D8EB2B-1E23-4427-AE0C-E4FB5965E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2627"/>
                <a:ext cx="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" name="AutoShape 5">
              <a:extLst>
                <a:ext uri="{FF2B5EF4-FFF2-40B4-BE49-F238E27FC236}">
                  <a16:creationId xmlns:a16="http://schemas.microsoft.com/office/drawing/2014/main" id="{7AA30D25-1656-4449-8BBF-D6617A52B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521497" y="4442023"/>
              <a:ext cx="1076221" cy="767992"/>
            </a:xfrm>
            <a:prstGeom prst="triangle">
              <a:avLst>
                <a:gd name="adj" fmla="val 50000"/>
              </a:avLst>
            </a:prstGeom>
            <a:solidFill>
              <a:srgbClr val="0033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058D93D8-38CD-42AC-AE6C-6FC64BA06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1745" y="4907207"/>
              <a:ext cx="3016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35" name="Text Box 14">
              <a:extLst>
                <a:ext uri="{FF2B5EF4-FFF2-40B4-BE49-F238E27FC236}">
                  <a16:creationId xmlns:a16="http://schemas.microsoft.com/office/drawing/2014/main" id="{A58079FB-5E8E-41E7-A57A-20C007A8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1745" y="4404410"/>
              <a:ext cx="309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endParaRPr lang="en-GB" sz="1600" b="1" i="1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5FF9D5E-578B-491F-98D8-6392EE0DE0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08948" y="4211975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91D4131-127D-493E-8BBF-221FB33F3983}"/>
                </a:ext>
              </a:extLst>
            </p:cNvPr>
            <p:cNvSpPr/>
            <p:nvPr/>
          </p:nvSpPr>
          <p:spPr bwMode="auto">
            <a:xfrm>
              <a:off x="11202537" y="4788248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07B819B-C738-42F1-A37A-EBA5314C46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08948" y="5377024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Text Box 15">
              <a:extLst>
                <a:ext uri="{FF2B5EF4-FFF2-40B4-BE49-F238E27FC236}">
                  <a16:creationId xmlns:a16="http://schemas.microsoft.com/office/drawing/2014/main" id="{CF15B913-33CD-464C-ADE0-C8987BC15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4530" y="4121470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i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 Box 15">
                  <a:extLst>
                    <a:ext uri="{FF2B5EF4-FFF2-40B4-BE49-F238E27FC236}">
                      <a16:creationId xmlns:a16="http://schemas.microsoft.com/office/drawing/2014/main" id="{6023C42C-7D4D-4D0D-AE6E-98F1FB7D01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43653" y="4371067"/>
                  <a:ext cx="92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 Box 15">
                  <a:extLst>
                    <a:ext uri="{FF2B5EF4-FFF2-40B4-BE49-F238E27FC236}">
                      <a16:creationId xmlns:a16="http://schemas.microsoft.com/office/drawing/2014/main" id="{6023C42C-7D4D-4D0D-AE6E-98F1FB7D0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43653" y="4371067"/>
                  <a:ext cx="92814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 Box 15">
                  <a:extLst>
                    <a:ext uri="{FF2B5EF4-FFF2-40B4-BE49-F238E27FC236}">
                      <a16:creationId xmlns:a16="http://schemas.microsoft.com/office/drawing/2014/main" id="{31353BB0-FD84-444A-AE8D-AA3C684E2A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01635" y="4056207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01635" y="4056207"/>
                  <a:ext cx="7132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2D63354E-6C4B-4E5A-937B-3366176F67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72858" y="4494275"/>
              <a:ext cx="334824" cy="169193"/>
            </a:xfrm>
            <a:custGeom>
              <a:avLst/>
              <a:gdLst>
                <a:gd name="T0" fmla="*/ 0 w 2280"/>
                <a:gd name="T1" fmla="*/ 31 h 590"/>
                <a:gd name="T2" fmla="*/ 4 w 2280"/>
                <a:gd name="T3" fmla="*/ 1 h 590"/>
                <a:gd name="T4" fmla="*/ 13 w 2280"/>
                <a:gd name="T5" fmla="*/ 58 h 590"/>
                <a:gd name="T6" fmla="*/ 19 w 2280"/>
                <a:gd name="T7" fmla="*/ 0 h 590"/>
                <a:gd name="T8" fmla="*/ 28 w 2280"/>
                <a:gd name="T9" fmla="*/ 59 h 590"/>
                <a:gd name="T10" fmla="*/ 35 w 2280"/>
                <a:gd name="T11" fmla="*/ 0 h 590"/>
                <a:gd name="T12" fmla="*/ 44 w 2280"/>
                <a:gd name="T13" fmla="*/ 58 h 590"/>
                <a:gd name="T14" fmla="*/ 50 w 2280"/>
                <a:gd name="T15" fmla="*/ 1 h 590"/>
                <a:gd name="T16" fmla="*/ 58 w 2280"/>
                <a:gd name="T17" fmla="*/ 61 h 590"/>
                <a:gd name="T18" fmla="*/ 62 w 2280"/>
                <a:gd name="T19" fmla="*/ 27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" name="Text Box 15">
              <a:extLst>
                <a:ext uri="{FF2B5EF4-FFF2-40B4-BE49-F238E27FC236}">
                  <a16:creationId xmlns:a16="http://schemas.microsoft.com/office/drawing/2014/main" id="{B198B38D-7805-4B0D-9C5A-82C764C1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8676" y="3423255"/>
              <a:ext cx="8087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Times New Roman" pitchFamily="18" charset="0"/>
                </a:rPr>
                <a:t>4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 Box 15">
                  <a:extLst>
                    <a:ext uri="{FF2B5EF4-FFF2-40B4-BE49-F238E27FC236}">
                      <a16:creationId xmlns:a16="http://schemas.microsoft.com/office/drawing/2014/main" id="{4D3334BA-AC52-4998-A4A3-251C211E85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01635" y="5220896"/>
                  <a:ext cx="71323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 Box 15">
                  <a:extLst>
                    <a:ext uri="{FF2B5EF4-FFF2-40B4-BE49-F238E27FC236}">
                      <a16:creationId xmlns:a16="http://schemas.microsoft.com/office/drawing/2014/main" id="{2C873423-464A-46D9-B1A4-88E6B9AB3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01635" y="5220896"/>
                  <a:ext cx="71323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FF99B06A-D6E6-46B7-ADA4-A2710DE3A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28489" y="4575622"/>
              <a:ext cx="44558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E869154-C701-4081-991E-1F034B0132BC}"/>
                </a:ext>
              </a:extLst>
            </p:cNvPr>
            <p:cNvSpPr/>
            <p:nvPr/>
          </p:nvSpPr>
          <p:spPr bwMode="auto">
            <a:xfrm>
              <a:off x="8189917" y="4535825"/>
              <a:ext cx="77144" cy="77144"/>
            </a:xfrm>
            <a:prstGeom prst="ellipse">
              <a:avLst/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>
                  <a:extLst>
                    <a:ext uri="{FF2B5EF4-FFF2-40B4-BE49-F238E27FC236}">
                      <a16:creationId xmlns:a16="http://schemas.microsoft.com/office/drawing/2014/main" id="{341E2EF8-FFB0-473F-8E86-FD3F9FBAC0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56949" y="4106136"/>
                  <a:ext cx="767234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 Box 15">
                  <a:extLst>
                    <a:ext uri="{FF2B5EF4-FFF2-40B4-BE49-F238E27FC236}">
                      <a16:creationId xmlns:a16="http://schemas.microsoft.com/office/drawing/2014/main" id="{A4748DEF-A71B-4B58-AF5A-0422F8C87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6949" y="4106136"/>
                  <a:ext cx="767234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5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1B73195-DCFA-45D3-ABF3-A6F70664399D}"/>
              </a:ext>
            </a:extLst>
          </p:cNvPr>
          <p:cNvSpPr txBox="1"/>
          <p:nvPr/>
        </p:nvSpPr>
        <p:spPr>
          <a:xfrm>
            <a:off x="6520330" y="2203104"/>
            <a:ext cx="538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 dirty="0">
                <a:solidFill>
                  <a:srgbClr val="0000FF"/>
                </a:solidFill>
                <a:latin typeface="Cambria" panose="02040503050406030204" pitchFamily="18" charset="0"/>
              </a:rPr>
              <a:t>(c)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DC9EE5-49CA-45CA-9EA9-15BC57CC332D}"/>
              </a:ext>
            </a:extLst>
          </p:cNvPr>
          <p:cNvSpPr txBox="1"/>
          <p:nvPr/>
        </p:nvSpPr>
        <p:spPr>
          <a:xfrm>
            <a:off x="6520330" y="1749970"/>
            <a:ext cx="1447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200" b="0" u="sng" dirty="0">
                <a:solidFill>
                  <a:srgbClr val="0000FF"/>
                </a:solidFill>
                <a:latin typeface="Cambria Math" panose="02040503050406030204" pitchFamily="18" charset="0"/>
              </a:rPr>
              <a:t>Solution</a:t>
            </a:r>
          </a:p>
        </p:txBody>
      </p:sp>
      <p:pic>
        <p:nvPicPr>
          <p:cNvPr id="73" name="Picture 72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64" y="59662"/>
            <a:ext cx="423241" cy="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6320</TotalTime>
  <Words>436</Words>
  <Application>Microsoft Office PowerPoint</Application>
  <PresentationFormat>Widescreen</PresentationFormat>
  <Paragraphs>322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Cambria</vt:lpstr>
      <vt:lpstr>Cambria Math</vt:lpstr>
      <vt:lpstr>Gill Sans MT</vt:lpstr>
      <vt:lpstr>Times New Roman</vt:lpstr>
      <vt:lpstr>Tw Cen MT</vt:lpstr>
      <vt:lpstr>Wingdings 2</vt:lpstr>
      <vt:lpstr>Dividend</vt:lpstr>
      <vt:lpstr>Op-Amps and Comparators</vt:lpstr>
      <vt:lpstr>2018/19 S1</vt:lpstr>
      <vt:lpstr>PowerPoint Presentation</vt:lpstr>
      <vt:lpstr>PowerPoint Presentation</vt:lpstr>
      <vt:lpstr>PowerPoint Presentation</vt:lpstr>
      <vt:lpstr>2017/18 S2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2017/18 S1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 Chung Ping</dc:creator>
  <cp:lastModifiedBy>David Li Chung Ping</cp:lastModifiedBy>
  <cp:revision>188</cp:revision>
  <dcterms:created xsi:type="dcterms:W3CDTF">2019-07-03T09:51:19Z</dcterms:created>
  <dcterms:modified xsi:type="dcterms:W3CDTF">2019-09-17T06:01:10Z</dcterms:modified>
</cp:coreProperties>
</file>