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gs/tag8.xml" ContentType="application/vnd.openxmlformats-officedocument.presentationml.tags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" r:id="rId2"/>
    <p:sldId id="271" r:id="rId3"/>
    <p:sldId id="302" r:id="rId4"/>
    <p:sldId id="300" r:id="rId5"/>
    <p:sldId id="273" r:id="rId6"/>
    <p:sldId id="303" r:id="rId7"/>
    <p:sldId id="279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3:19.6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8223 4643 0,'0'0'16</inkml:trace>
  <inkml:trace contextRef="#ctx0" brushRef="#br0" timeOffset="5248.4096">8405 6172 0,'0'0'0,"0"0"16,0 0 15,-62-38-15,0-20-16,21-1 15,10 8-15,21 17 16,7 10 0,3 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8:35.7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6:55.7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4032 575 0,'0'0'16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3:19.6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9DAB28-9E05-4963-B349-A04C23D3E8B8}" emma:medium="tactile" emma:mode="ink">
          <msink:context xmlns:msink="http://schemas.microsoft.com/ink/2010/main" type="writingRegion" rotatedBoundingBox="34405,6392 34614,6392 34614,7921 34405,7921"/>
        </emma:interpretation>
      </emma:emma>
    </inkml:annotationXML>
    <inkml:traceGroup>
      <inkml:annotationXML>
        <emma:emma xmlns:emma="http://www.w3.org/2003/04/emma" version="1.0">
          <emma:interpretation id="{85F66DC2-87CB-4361-A222-CCF863789B38}" emma:medium="tactile" emma:mode="ink">
            <msink:context xmlns:msink="http://schemas.microsoft.com/ink/2010/main" type="paragraph" rotatedBoundingBox="34405,6392 34614,6392 34614,7921 34405,7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DCB213-B077-45C5-970D-2FAA66B70AA6}" emma:medium="tactile" emma:mode="ink">
              <msink:context xmlns:msink="http://schemas.microsoft.com/ink/2010/main" type="line" rotatedBoundingBox="34405,6392 34614,6392 34614,7921 34405,7921"/>
            </emma:interpretation>
          </emma:emma>
        </inkml:annotationXML>
        <inkml:traceGroup>
          <inkml:annotationXML>
            <emma:emma xmlns:emma="http://www.w3.org/2003/04/emma" version="1.0">
              <emma:interpretation id="{4311481C-1270-4CC0-9BF3-6A483EF2CE9F}" emma:medium="tactile" emma:mode="ink">
                <msink:context xmlns:msink="http://schemas.microsoft.com/ink/2010/main" type="inkWord" rotatedBoundingBox="34432,6392 34447,6392 34447,6407 34432,64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8223 4643 0,'0'0'16</inkml:trace>
        </inkml:traceGroup>
        <inkml:traceGroup>
          <inkml:annotationXML>
            <emma:emma xmlns:emma="http://www.w3.org/2003/04/emma" version="1.0">
              <emma:interpretation id="{9D8DD475-F8EE-4B9B-989C-6F7C86AE57CC}" emma:medium="tactile" emma:mode="ink">
                <msink:context xmlns:msink="http://schemas.microsoft.com/ink/2010/main" type="inkWord" rotatedBoundingBox="34405,7640 34614,7640 34614,7921 34405,7921"/>
              </emma:interpretation>
            </emma:emma>
          </inkml:annotationXML>
          <inkml:trace contextRef="#ctx0" brushRef="#br0" timeOffset="5248.4096">8405 6172 0,'0'0'0,"0"0"16,0 0 15,-62-38-15,0-20-16,21-1 15,10 8-15,21 17 16,7 10 0,3 7-16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7.7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9FF5F1-C757-4F89-8DD5-21E2E8BEBD31}" emma:medium="tactile" emma:mode="ink">
          <msink:context xmlns:msink="http://schemas.microsoft.com/ink/2010/main" type="inkDrawing" rotatedBoundingBox="13964,8070 13979,8070 13979,8085 13964,8085" shapeName="Other"/>
        </emma:interpretation>
      </emma:emma>
    </inkml:annotationXML>
    <inkml:trace contextRef="#ctx0" brushRef="#br0">0 0 0,'0'0'0,"0"0"16,0 0 0,0 0-16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9.9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C18DCC-2AAA-4406-8B22-A0383378F77E}" emma:medium="tactile" emma:mode="ink">
          <msink:context xmlns:msink="http://schemas.microsoft.com/ink/2010/main" type="inkDrawing" rotatedBoundingBox="18182,7676 18197,7676 18197,7691 18182,7691" shapeName="Other"/>
        </emma:interpretation>
      </emma:emma>
    </inkml:annotationXML>
    <inkml:trace contextRef="#ctx0" brushRef="#br0">3168 3791 0,'0'0'16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8:09.9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4510D6-BF14-402C-87CE-8C68DB276A6A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0,'0'0'16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8:35.7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E5DB89-4095-4505-B215-4553D668A3EA}" emma:medium="tactile" emma:mode="ink">
          <msink:context xmlns:msink="http://schemas.microsoft.com/ink/2010/main" type="inkDrawing" rotatedBoundingBox="1481,1336 1496,1336 1496,1351 1481,1351" shapeName="Other"/>
        </emma:interpretation>
      </emma:emma>
    </inkml:annotationXML>
    <inkml:trace contextRef="#ctx0" brushRef="#br0">0 0 0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6:55.7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467791-4A37-4F48-BD5E-6C427DC35E29}" emma:medium="tactile" emma:mode="ink">
          <msink:context xmlns:msink="http://schemas.microsoft.com/ink/2010/main" type="inkDrawing" rotatedBoundingBox="13077,6984 13092,6984 13092,6999 13077,6999" shapeName="Other"/>
        </emma:interpretation>
      </emma:emma>
    </inkml:annotationXML>
    <inkml:trace contextRef="#ctx0" brushRef="#br0">4032 575 0,'0'0'16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7.7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0,'0'0'0,"0"0"16,0 0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9.9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3168 3791 0,'0'0'16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8:09.9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0,'0'0'16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8:35.7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6:55.7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4032 575 0,'0'0'16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3:19.6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8223 4643 0,'0'0'16</inkml:trace>
  <inkml:trace contextRef="#ctx0" brushRef="#br0" timeOffset="5248.4096">8405 6172 0,'0'0'0,"0"0"16,0 0 15,-62-38-15,0-20-16,21-1 15,10 8-15,21 17 16,7 10 0,3 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7.7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0,'0'0'0,"0"0"16,0 0 0,0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4-29T02:14:19.9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3168 3791 0,'0'0'16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53643-D79D-41F7-8583-954073E87462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1D41-5BA9-4B85-87D7-2CE78962A6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1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1D41-5BA9-4B85-87D7-2CE78962A6B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49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10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9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88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4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9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32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4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40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57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7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3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493C-28F5-47D6-B48C-DD221653B173}" type="datetimeFigureOut">
              <a:rPr lang="en-SG" smtClean="0"/>
              <a:t>11/4/2022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8DA3-3219-4273-9AE3-FCDCEA1FB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9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customXml" Target="../ink/ink1.xml"/><Relationship Id="rId21" Type="http://schemas.openxmlformats.org/officeDocument/2006/relationships/image" Target="../media/image42.emf"/><Relationship Id="rId34" Type="http://schemas.openxmlformats.org/officeDocument/2006/relationships/customXml" Target="../ink/ink6.xml"/><Relationship Id="rId12" Type="http://schemas.openxmlformats.org/officeDocument/2006/relationships/customXml" Target="../ink/ink3.xml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11" Type="http://schemas.openxmlformats.org/officeDocument/2006/relationships/image" Target="../media/image37.emf"/><Relationship Id="rId37" Type="http://schemas.openxmlformats.org/officeDocument/2006/relationships/image" Target="../media/image50.emf"/><Relationship Id="rId10" Type="http://schemas.openxmlformats.org/officeDocument/2006/relationships/customXml" Target="../ink/ink2.xml"/><Relationship Id="rId9" Type="http://schemas.openxmlformats.org/officeDocument/2006/relationships/image" Target="../media/image36.emf"/><Relationship Id="rId22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emf"/><Relationship Id="rId3" Type="http://schemas.openxmlformats.org/officeDocument/2006/relationships/customXml" Target="../ink/ink7.xml"/><Relationship Id="rId12" Type="http://schemas.openxmlformats.org/officeDocument/2006/relationships/customXml" Target="../ink/ink9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tags" Target="../tags/tag7.xml"/><Relationship Id="rId11" Type="http://schemas.openxmlformats.org/officeDocument/2006/relationships/image" Target="../media/image37.emf"/><Relationship Id="rId15" Type="http://schemas.openxmlformats.org/officeDocument/2006/relationships/customXml" Target="../ink/ink11.xml"/><Relationship Id="rId10" Type="http://schemas.openxmlformats.org/officeDocument/2006/relationships/customXml" Target="../ink/ink8.xml"/><Relationship Id="rId9" Type="http://schemas.openxmlformats.org/officeDocument/2006/relationships/image" Target="../media/image36.emf"/><Relationship Id="rId1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3" Type="http://schemas.openxmlformats.org/officeDocument/2006/relationships/customXml" Target="../ink/ink12.xml"/><Relationship Id="rId34" Type="http://schemas.openxmlformats.org/officeDocument/2006/relationships/customXml" Target="../ink/ink17.xml"/><Relationship Id="rId12" Type="http://schemas.openxmlformats.org/officeDocument/2006/relationships/customXml" Target="../ink/ink14.xml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11" Type="http://schemas.openxmlformats.org/officeDocument/2006/relationships/image" Target="../media/image3.emf"/><Relationship Id="rId10" Type="http://schemas.openxmlformats.org/officeDocument/2006/relationships/customXml" Target="../ink/ink13.xml"/><Relationship Id="rId9" Type="http://schemas.openxmlformats.org/officeDocument/2006/relationships/image" Target="../media/image36.emf"/><Relationship Id="rId1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018" y="2871020"/>
            <a:ext cx="665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smtClean="0"/>
              <a:t>Chapter 2 Signals and Spectra</a:t>
            </a:r>
            <a:endParaRPr lang="en-SG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4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26052" y="381964"/>
            <a:ext cx="9324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  <a:tab pos="685800" algn="l"/>
              </a:tabLst>
            </a:pPr>
            <a:r>
              <a:rPr lang="en-GB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GB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DC level of the signal in Figure T2.3?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  <a:tab pos="685800" algn="l"/>
              </a:tabLs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(b)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Sketch the double-sided amplitude spectrum for the sinusoidal waveform in Figure T2.3.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7984371" y="4464992"/>
            <a:ext cx="3547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</a:tabLst>
            </a:pP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T2.3  A sinusoidal waveform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10900" y="-6740"/>
            <a:ext cx="127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spc="-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lang="en-GB" b="1" spc="-8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675" y="1418004"/>
            <a:ext cx="651245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  <a:endParaRPr lang="en-SG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the signal contains DC voltage.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342900" indent="-342900">
              <a:buFontTx/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it is periodic or non-periodic.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periodic, find the period.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fundamental frequency.</a:t>
            </a:r>
          </a:p>
          <a:p>
            <a:pPr marL="342900" indent="-342900">
              <a:buFontTx/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many frequency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signal contains.</a:t>
            </a:r>
          </a:p>
          <a:p>
            <a:pPr marL="342900" indent="-342900">
              <a:buAutoNum type="arabicPeriod" startAt="5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of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component(s).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Convert single-sided amplitude to double-sided amplitude.</a:t>
            </a:r>
          </a:p>
          <a:p>
            <a:pPr marL="342900" indent="-342900">
              <a:buAutoNum type="arabicPeriod" startAt="7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vs frequency for each frequency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</a:p>
          <a:p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both positive and negative frequencies.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3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12" y="1890969"/>
            <a:ext cx="39846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09" y="464055"/>
            <a:ext cx="11426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tabLst>
                <a:tab pos="-457200" algn="l"/>
                <a:tab pos="342900" algn="l"/>
                <a:tab pos="685800" algn="l"/>
              </a:tabLst>
            </a:pP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GB" spc="-1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Sketch the double-sided spectrum of an AM signal, 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(t) whose carrier 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(t) = 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cosω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modulated by the modulating signal, 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(t).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tabLst>
                <a:tab pos="-457200" algn="l"/>
                <a:tab pos="342900" algn="l"/>
                <a:tab pos="685800" algn="l"/>
              </a:tabLst>
            </a:pP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685800">
              <a:spcAft>
                <a:spcPts val="0"/>
              </a:spcAft>
              <a:tabLst>
                <a:tab pos="-457200" algn="l"/>
                <a:tab pos="342900" algn="l"/>
                <a:tab pos="685800" algn="l"/>
              </a:tabLst>
            </a:pP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GB" spc="-15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(t) =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cosω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+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cosω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+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cosω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  where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&gt;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&gt; V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f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&gt; f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&gt; f</a:t>
            </a:r>
            <a:r>
              <a:rPr lang="en-GB" spc="-15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SG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209" y="2418897"/>
            <a:ext cx="10579510" cy="1477328"/>
          </a:xfrm>
          <a:prstGeom prst="rect">
            <a:avLst/>
          </a:prstGeom>
          <a:solidFill>
            <a:srgbClr val="FBE5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  <a:endParaRPr lang="en-SG" b="1" dirty="0" smtClean="0">
              <a:solidFill>
                <a:srgbClr val="FF0000"/>
              </a:solidFill>
            </a:endParaRPr>
          </a:p>
          <a:p>
            <a:pPr algn="ctr"/>
            <a:endParaRPr lang="en-SG" b="1" dirty="0" smtClean="0">
              <a:solidFill>
                <a:srgbClr val="FF0000"/>
              </a:solidFill>
            </a:endParaRP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Find the frequency and amplitude of each frequency component of the signal.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Represent each frequency component by a spectrum line to obtain the single-sided amplitude spectrum.  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Covert the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single-sided amplitude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to double-sided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spectrum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0038"/>
            <a:ext cx="908558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GB" spc="-1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spc="-1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The Trigonometric 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Fourier series of a waveform which repeats itself every 125 </a:t>
            </a:r>
            <a:r>
              <a:rPr lang="en-GB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μs</a:t>
            </a: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given by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Aft>
                <a:spcPts val="0"/>
              </a:spcAft>
              <a:tabLst>
                <a:tab pos="-4572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1828800" algn="l"/>
                <a:tab pos="2286000" algn="l"/>
                <a:tab pos="291465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v(t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=   0.4  +   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0.8sin0.2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cosω</a:t>
            </a:r>
            <a:r>
              <a:rPr lang="fr-F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+   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0.8sin0.4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cos2ω</a:t>
            </a:r>
            <a:r>
              <a:rPr lang="fr-F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2057400" algn="l"/>
                <a:tab pos="2286000" algn="l"/>
                <a:tab pos="2743200" algn="l"/>
                <a:tab pos="3543300" algn="l"/>
              </a:tabLs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 	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0.2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0.4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1828800" algn="l"/>
                <a:tab pos="2286000" algn="l"/>
                <a:tab pos="2914650" algn="l"/>
                <a:tab pos="440055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+   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0.8sin0.6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cos3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s-ES_tradnl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_tradnl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+   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0.8sin0.8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cos4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s-ES_tradnl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_tradnl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+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2057400" algn="l"/>
                <a:tab pos="2286000" algn="l"/>
                <a:tab pos="2743200" algn="l"/>
                <a:tab pos="354330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	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0.6π			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0.8π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-457200" algn="l"/>
                <a:tab pos="685800" algn="l"/>
              </a:tabLst>
            </a:pP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75914" y="2604474"/>
            <a:ext cx="11308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  <a:tab pos="342900" algn="l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Sketch the single-sided and double-sided amplitude spectrum of the signal up to the 4th harmonic, showing the amplitude and frequency of each component.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58500" y="0"/>
            <a:ext cx="140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47675" algn="l"/>
              </a:tabLst>
            </a:pPr>
            <a:r>
              <a:rPr lang="en-GB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Tutorial  2 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/>
              <p14:cNvContentPartPr/>
              <p14:nvPr/>
            </p14:nvContentPartPr>
            <p14:xfrm>
              <a:off x="12385988" y="2300853"/>
              <a:ext cx="75709" cy="550754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67962" y="2282855"/>
                <a:ext cx="111761" cy="586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5027228" y="2905247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9228" y="288724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6545708" y="2763407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27708" y="274540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8" name="Ink 157"/>
              <p14:cNvContentPartPr/>
              <p14:nvPr/>
            </p14:nvContentPartPr>
            <p14:xfrm>
              <a:off x="6733268" y="3586367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5268" y="356836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9" name="Ink 168"/>
              <p14:cNvContentPartPr/>
              <p14:nvPr/>
            </p14:nvContentPartPr>
            <p14:xfrm>
              <a:off x="533348" y="481007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348" y="46300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6" name="Ink 175"/>
              <p14:cNvContentPartPr/>
              <p14:nvPr/>
            </p14:nvContentPartPr>
            <p14:xfrm>
              <a:off x="4707908" y="2514287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89908" y="2496287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/>
          <p:cNvSpPr txBox="1"/>
          <p:nvPr/>
        </p:nvSpPr>
        <p:spPr>
          <a:xfrm>
            <a:off x="533348" y="3654676"/>
            <a:ext cx="1045968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periodic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non-periodic.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Identify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DC component, fundamental and harmonic frequency components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fundamental frequency.</a:t>
            </a:r>
          </a:p>
          <a:p>
            <a:pPr marL="342900" indent="-342900">
              <a:buAutoNum type="arabicPeriod" startAt="3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harmonic frequencies.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amplitude of each frequency component.</a:t>
            </a:r>
          </a:p>
          <a:p>
            <a:pPr marL="342900" indent="-342900">
              <a:buFontTx/>
              <a:buAutoNum type="arabicPeriod" startAt="5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single-sided amplitude to double-sided amplitude.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Plot the amplitude vs frequency for each frequency component for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positive and negative frequencies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8500" y="0"/>
            <a:ext cx="140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47675" algn="l"/>
              </a:tabLst>
            </a:pPr>
            <a:r>
              <a:rPr lang="en-GB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Tutorial  2 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11" y="26854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447675" algn="l"/>
              </a:tabLst>
            </a:pP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SG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Sketch the amplitude spectrum of </a:t>
            </a:r>
            <a:r>
              <a:rPr lang="en-SG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rect</a:t>
            </a:r>
            <a:r>
              <a:rPr lang="en-SG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(t).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775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80" y="3800474"/>
            <a:ext cx="8042789" cy="281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435" y="982927"/>
            <a:ext cx="631845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width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height of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rectangular pulse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it is periodic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non-periodic?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it has discrete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continues spectrum. 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spectrum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the spectrum and label the frequencies and the DC level.</a:t>
            </a:r>
          </a:p>
          <a:p>
            <a:pPr marL="342900" indent="-342900">
              <a:buAutoNum type="arabicPeriod" startAt="5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the amplitude spectrum.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2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58500" y="0"/>
            <a:ext cx="140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47675" algn="l"/>
              </a:tabLst>
            </a:pPr>
            <a:r>
              <a:rPr lang="en-GB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Tutorial  2 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/>
              <p14:cNvContentPartPr/>
              <p14:nvPr/>
            </p14:nvContentPartPr>
            <p14:xfrm>
              <a:off x="12385988" y="2300853"/>
              <a:ext cx="75709" cy="550754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67962" y="2282855"/>
                <a:ext cx="111761" cy="586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5027228" y="2905247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9228" y="288724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6457217" y="2598946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9217" y="2580946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9" name="Ink 168"/>
              <p14:cNvContentPartPr/>
              <p14:nvPr/>
            </p14:nvContentPartPr>
            <p14:xfrm>
              <a:off x="444857" y="316546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857" y="298546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6" name="Ink 175"/>
              <p14:cNvContentPartPr/>
              <p14:nvPr/>
            </p14:nvContentPartPr>
            <p14:xfrm>
              <a:off x="4619417" y="2349826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1417" y="2331826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321755" y="69933"/>
            <a:ext cx="103462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9.	 (a) 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signal in question 5 is input to the ideal BPF shown in Figure T2.9 (a).    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Draw the double-sided amplitude spectrum of the filter output signal. 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88573" y="2167760"/>
            <a:ext cx="6016266" cy="221391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40657" y="4504914"/>
            <a:ext cx="1080565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gain of the BPF.  </a:t>
            </a:r>
          </a:p>
          <a:p>
            <a:pPr marL="342900" indent="-342900">
              <a:buFontTx/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cut-off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frequencies.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passband of the BPF.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frequency components present at the output of the BPF.</a:t>
            </a:r>
          </a:p>
          <a:p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Apply the gain on those frequency components.</a:t>
            </a:r>
          </a:p>
          <a:p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Plot the resultant double-sided amplitude vs frequency for those frequency component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422" y="890359"/>
            <a:ext cx="7252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50000"/>
              </a:lnSpc>
              <a:spcAft>
                <a:spcPts val="0"/>
              </a:spcAft>
              <a:tabLst>
                <a:tab pos="-457200" algn="l"/>
              </a:tabLst>
            </a:pP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1828800" algn="l"/>
                <a:tab pos="2286000" algn="l"/>
                <a:tab pos="291465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v(t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=   0.4  +   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0.8sin0.2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cosω</a:t>
            </a:r>
            <a:r>
              <a:rPr lang="fr-F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+   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0.8sin0.4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cos2ω</a:t>
            </a:r>
            <a:r>
              <a:rPr lang="fr-FR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2057400" algn="l"/>
                <a:tab pos="2286000" algn="l"/>
                <a:tab pos="2743200" algn="l"/>
                <a:tab pos="3543300" algn="l"/>
              </a:tabLs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 	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0.2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0.4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1828800" algn="l"/>
                <a:tab pos="2286000" algn="l"/>
                <a:tab pos="2914650" algn="l"/>
                <a:tab pos="440055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+   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0.8sin0.6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cos3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s-ES_tradnl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_tradnl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+   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0.8sin0.8</a:t>
            </a:r>
            <a:r>
              <a:rPr lang="en-GB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s-ES_tradnl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cos4</a:t>
            </a:r>
            <a:r>
              <a:rPr lang="fr-FR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s-ES_tradnl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_tradnl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_trad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+  </a:t>
            </a: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indent="-3200400" algn="just">
              <a:spcAft>
                <a:spcPts val="0"/>
              </a:spcAft>
              <a:tabLst>
                <a:tab pos="-457200" algn="l"/>
                <a:tab pos="685800" algn="l"/>
                <a:tab pos="914400" algn="l"/>
                <a:tab pos="1371600" algn="l"/>
                <a:tab pos="2057400" algn="l"/>
                <a:tab pos="2286000" algn="l"/>
                <a:tab pos="2743200" algn="l"/>
                <a:tab pos="3543300" algn="l"/>
              </a:tabLst>
            </a:pPr>
            <a:r>
              <a:rPr lang="es-ES_trad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	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0.6π			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0.8π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2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58500" y="0"/>
            <a:ext cx="140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47675" algn="l"/>
              </a:tabLst>
            </a:pPr>
            <a:r>
              <a:rPr lang="en-GB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Tutorial  2 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Line 5194"/>
          <p:cNvSpPr>
            <a:spLocks noChangeShapeType="1"/>
          </p:cNvSpPr>
          <p:nvPr/>
        </p:nvSpPr>
        <p:spPr bwMode="auto">
          <a:xfrm flipV="1">
            <a:off x="5684504" y="1689639"/>
            <a:ext cx="0" cy="16326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844141" y="2165731"/>
            <a:ext cx="2843860" cy="1156602"/>
            <a:chOff x="4129079" y="3095599"/>
            <a:chExt cx="2843860" cy="1156602"/>
          </a:xfrm>
        </p:grpSpPr>
        <p:sp>
          <p:nvSpPr>
            <p:cNvPr id="50" name="Freeform 5196"/>
            <p:cNvSpPr>
              <a:spLocks/>
            </p:cNvSpPr>
            <p:nvPr/>
          </p:nvSpPr>
          <p:spPr bwMode="auto">
            <a:xfrm>
              <a:off x="4129079" y="3095599"/>
              <a:ext cx="1074624" cy="1156602"/>
            </a:xfrm>
            <a:custGeom>
              <a:avLst/>
              <a:gdLst>
                <a:gd name="T0" fmla="*/ 0 w 1650"/>
                <a:gd name="T1" fmla="*/ 1307 h 1517"/>
                <a:gd name="T2" fmla="*/ 293 w 1650"/>
                <a:gd name="T3" fmla="*/ 1281 h 1517"/>
                <a:gd name="T4" fmla="*/ 427 w 1650"/>
                <a:gd name="T5" fmla="*/ 1221 h 1517"/>
                <a:gd name="T6" fmla="*/ 535 w 1650"/>
                <a:gd name="T7" fmla="*/ 1117 h 1517"/>
                <a:gd name="T8" fmla="*/ 594 w 1650"/>
                <a:gd name="T9" fmla="*/ 1040 h 1517"/>
                <a:gd name="T10" fmla="*/ 652 w 1650"/>
                <a:gd name="T11" fmla="*/ 937 h 1517"/>
                <a:gd name="T12" fmla="*/ 861 w 1650"/>
                <a:gd name="T13" fmla="*/ 454 h 1517"/>
                <a:gd name="T14" fmla="*/ 987 w 1650"/>
                <a:gd name="T15" fmla="*/ 161 h 1517"/>
                <a:gd name="T16" fmla="*/ 1104 w 1650"/>
                <a:gd name="T17" fmla="*/ 40 h 1517"/>
                <a:gd name="T18" fmla="*/ 1213 w 1650"/>
                <a:gd name="T19" fmla="*/ 6 h 1517"/>
                <a:gd name="T20" fmla="*/ 1380 w 1650"/>
                <a:gd name="T21" fmla="*/ 6 h 15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50" h="1517">
                  <a:moveTo>
                    <a:pt x="0" y="1517"/>
                  </a:moveTo>
                  <a:cubicBezTo>
                    <a:pt x="132" y="1510"/>
                    <a:pt x="265" y="1504"/>
                    <a:pt x="350" y="1487"/>
                  </a:cubicBezTo>
                  <a:cubicBezTo>
                    <a:pt x="435" y="1470"/>
                    <a:pt x="462" y="1449"/>
                    <a:pt x="510" y="1417"/>
                  </a:cubicBezTo>
                  <a:cubicBezTo>
                    <a:pt x="558" y="1385"/>
                    <a:pt x="607" y="1332"/>
                    <a:pt x="640" y="1297"/>
                  </a:cubicBezTo>
                  <a:cubicBezTo>
                    <a:pt x="673" y="1262"/>
                    <a:pt x="687" y="1242"/>
                    <a:pt x="710" y="1207"/>
                  </a:cubicBezTo>
                  <a:cubicBezTo>
                    <a:pt x="733" y="1172"/>
                    <a:pt x="727" y="1200"/>
                    <a:pt x="780" y="1087"/>
                  </a:cubicBezTo>
                  <a:cubicBezTo>
                    <a:pt x="833" y="974"/>
                    <a:pt x="963" y="677"/>
                    <a:pt x="1030" y="527"/>
                  </a:cubicBezTo>
                  <a:cubicBezTo>
                    <a:pt x="1097" y="377"/>
                    <a:pt x="1132" y="267"/>
                    <a:pt x="1180" y="187"/>
                  </a:cubicBezTo>
                  <a:cubicBezTo>
                    <a:pt x="1228" y="107"/>
                    <a:pt x="1275" y="77"/>
                    <a:pt x="1320" y="47"/>
                  </a:cubicBezTo>
                  <a:cubicBezTo>
                    <a:pt x="1365" y="17"/>
                    <a:pt x="1395" y="14"/>
                    <a:pt x="1450" y="7"/>
                  </a:cubicBezTo>
                  <a:cubicBezTo>
                    <a:pt x="1505" y="0"/>
                    <a:pt x="1577" y="3"/>
                    <a:pt x="1650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5197"/>
            <p:cNvSpPr>
              <a:spLocks/>
            </p:cNvSpPr>
            <p:nvPr/>
          </p:nvSpPr>
          <p:spPr bwMode="auto">
            <a:xfrm flipH="1">
              <a:off x="5898315" y="3095599"/>
              <a:ext cx="1074624" cy="1156602"/>
            </a:xfrm>
            <a:custGeom>
              <a:avLst/>
              <a:gdLst>
                <a:gd name="T0" fmla="*/ 0 w 1650"/>
                <a:gd name="T1" fmla="*/ 1307 h 1517"/>
                <a:gd name="T2" fmla="*/ 293 w 1650"/>
                <a:gd name="T3" fmla="*/ 1281 h 1517"/>
                <a:gd name="T4" fmla="*/ 427 w 1650"/>
                <a:gd name="T5" fmla="*/ 1221 h 1517"/>
                <a:gd name="T6" fmla="*/ 535 w 1650"/>
                <a:gd name="T7" fmla="*/ 1117 h 1517"/>
                <a:gd name="T8" fmla="*/ 594 w 1650"/>
                <a:gd name="T9" fmla="*/ 1040 h 1517"/>
                <a:gd name="T10" fmla="*/ 652 w 1650"/>
                <a:gd name="T11" fmla="*/ 937 h 1517"/>
                <a:gd name="T12" fmla="*/ 861 w 1650"/>
                <a:gd name="T13" fmla="*/ 454 h 1517"/>
                <a:gd name="T14" fmla="*/ 987 w 1650"/>
                <a:gd name="T15" fmla="*/ 161 h 1517"/>
                <a:gd name="T16" fmla="*/ 1104 w 1650"/>
                <a:gd name="T17" fmla="*/ 40 h 1517"/>
                <a:gd name="T18" fmla="*/ 1213 w 1650"/>
                <a:gd name="T19" fmla="*/ 6 h 1517"/>
                <a:gd name="T20" fmla="*/ 1380 w 1650"/>
                <a:gd name="T21" fmla="*/ 6 h 15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50" h="1517">
                  <a:moveTo>
                    <a:pt x="0" y="1517"/>
                  </a:moveTo>
                  <a:cubicBezTo>
                    <a:pt x="132" y="1510"/>
                    <a:pt x="265" y="1504"/>
                    <a:pt x="350" y="1487"/>
                  </a:cubicBezTo>
                  <a:cubicBezTo>
                    <a:pt x="435" y="1470"/>
                    <a:pt x="462" y="1449"/>
                    <a:pt x="510" y="1417"/>
                  </a:cubicBezTo>
                  <a:cubicBezTo>
                    <a:pt x="558" y="1385"/>
                    <a:pt x="607" y="1332"/>
                    <a:pt x="640" y="1297"/>
                  </a:cubicBezTo>
                  <a:cubicBezTo>
                    <a:pt x="673" y="1262"/>
                    <a:pt x="687" y="1242"/>
                    <a:pt x="710" y="1207"/>
                  </a:cubicBezTo>
                  <a:cubicBezTo>
                    <a:pt x="733" y="1172"/>
                    <a:pt x="727" y="1200"/>
                    <a:pt x="780" y="1087"/>
                  </a:cubicBezTo>
                  <a:cubicBezTo>
                    <a:pt x="833" y="974"/>
                    <a:pt x="963" y="677"/>
                    <a:pt x="1030" y="527"/>
                  </a:cubicBezTo>
                  <a:cubicBezTo>
                    <a:pt x="1097" y="377"/>
                    <a:pt x="1132" y="267"/>
                    <a:pt x="1180" y="187"/>
                  </a:cubicBezTo>
                  <a:cubicBezTo>
                    <a:pt x="1228" y="107"/>
                    <a:pt x="1275" y="77"/>
                    <a:pt x="1320" y="47"/>
                  </a:cubicBezTo>
                  <a:cubicBezTo>
                    <a:pt x="1365" y="17"/>
                    <a:pt x="1395" y="14"/>
                    <a:pt x="1450" y="7"/>
                  </a:cubicBezTo>
                  <a:cubicBezTo>
                    <a:pt x="1505" y="0"/>
                    <a:pt x="1577" y="3"/>
                    <a:pt x="1650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198"/>
            <p:cNvSpPr>
              <a:spLocks noChangeShapeType="1"/>
            </p:cNvSpPr>
            <p:nvPr/>
          </p:nvSpPr>
          <p:spPr bwMode="auto">
            <a:xfrm>
              <a:off x="5142963" y="3095599"/>
              <a:ext cx="8160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 Box 5199"/>
          <p:cNvSpPr txBox="1">
            <a:spLocks noChangeArrowheads="1"/>
          </p:cNvSpPr>
          <p:nvPr/>
        </p:nvSpPr>
        <p:spPr bwMode="auto">
          <a:xfrm>
            <a:off x="6822329" y="1737323"/>
            <a:ext cx="1332651" cy="35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GB" altLang="en-US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V(max)</a:t>
            </a:r>
            <a:r>
              <a:rPr kumimoji="0" lang="en-GB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5201"/>
          <p:cNvSpPr txBox="1">
            <a:spLocks noChangeArrowheads="1"/>
          </p:cNvSpPr>
          <p:nvPr/>
        </p:nvSpPr>
        <p:spPr bwMode="auto">
          <a:xfrm>
            <a:off x="8976475" y="3144132"/>
            <a:ext cx="674366" cy="50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5202"/>
          <p:cNvSpPr txBox="1">
            <a:spLocks noChangeArrowheads="1"/>
          </p:cNvSpPr>
          <p:nvPr/>
        </p:nvSpPr>
        <p:spPr bwMode="auto">
          <a:xfrm>
            <a:off x="6478793" y="3413938"/>
            <a:ext cx="221414" cy="25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203"/>
          <p:cNvSpPr txBox="1">
            <a:spLocks noChangeArrowheads="1"/>
          </p:cNvSpPr>
          <p:nvPr/>
        </p:nvSpPr>
        <p:spPr bwMode="auto">
          <a:xfrm>
            <a:off x="6915382" y="3413938"/>
            <a:ext cx="282024" cy="23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5204"/>
          <p:cNvSpPr txBox="1">
            <a:spLocks noChangeArrowheads="1"/>
          </p:cNvSpPr>
          <p:nvPr/>
        </p:nvSpPr>
        <p:spPr bwMode="auto">
          <a:xfrm>
            <a:off x="7926809" y="3413938"/>
            <a:ext cx="228172" cy="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5205"/>
          <p:cNvSpPr>
            <a:spLocks noChangeShapeType="1"/>
          </p:cNvSpPr>
          <p:nvPr/>
        </p:nvSpPr>
        <p:spPr bwMode="auto">
          <a:xfrm>
            <a:off x="6525515" y="2550675"/>
            <a:ext cx="0" cy="76280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5207"/>
          <p:cNvSpPr>
            <a:spLocks noChangeShapeType="1"/>
          </p:cNvSpPr>
          <p:nvPr/>
        </p:nvSpPr>
        <p:spPr bwMode="auto">
          <a:xfrm>
            <a:off x="8010521" y="2546249"/>
            <a:ext cx="0" cy="77608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5208"/>
          <p:cNvSpPr txBox="1">
            <a:spLocks noChangeArrowheads="1"/>
          </p:cNvSpPr>
          <p:nvPr/>
        </p:nvSpPr>
        <p:spPr bwMode="auto">
          <a:xfrm>
            <a:off x="5649462" y="3413938"/>
            <a:ext cx="99675" cy="20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GB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Line 5209"/>
          <p:cNvSpPr>
            <a:spLocks noChangeShapeType="1"/>
          </p:cNvSpPr>
          <p:nvPr/>
        </p:nvSpPr>
        <p:spPr bwMode="auto">
          <a:xfrm>
            <a:off x="7024555" y="3242689"/>
            <a:ext cx="0" cy="15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Line 5210"/>
          <p:cNvSpPr>
            <a:spLocks noChangeShapeType="1"/>
          </p:cNvSpPr>
          <p:nvPr/>
        </p:nvSpPr>
        <p:spPr bwMode="auto">
          <a:xfrm>
            <a:off x="7532415" y="3242689"/>
            <a:ext cx="0" cy="15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Box 5211"/>
          <p:cNvSpPr txBox="1">
            <a:spLocks noChangeArrowheads="1"/>
          </p:cNvSpPr>
          <p:nvPr/>
        </p:nvSpPr>
        <p:spPr bwMode="auto">
          <a:xfrm>
            <a:off x="7438140" y="3413938"/>
            <a:ext cx="231538" cy="2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Line 5195"/>
          <p:cNvSpPr>
            <a:spLocks noChangeShapeType="1"/>
          </p:cNvSpPr>
          <p:nvPr/>
        </p:nvSpPr>
        <p:spPr bwMode="auto">
          <a:xfrm>
            <a:off x="2348660" y="3322333"/>
            <a:ext cx="66278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613227" y="2165730"/>
            <a:ext cx="2843860" cy="1156602"/>
            <a:chOff x="4129079" y="3095599"/>
            <a:chExt cx="2843860" cy="1156602"/>
          </a:xfrm>
        </p:grpSpPr>
        <p:sp>
          <p:nvSpPr>
            <p:cNvPr id="85" name="Freeform 5196"/>
            <p:cNvSpPr>
              <a:spLocks/>
            </p:cNvSpPr>
            <p:nvPr/>
          </p:nvSpPr>
          <p:spPr bwMode="auto">
            <a:xfrm>
              <a:off x="4129079" y="3095599"/>
              <a:ext cx="1074624" cy="1156602"/>
            </a:xfrm>
            <a:custGeom>
              <a:avLst/>
              <a:gdLst>
                <a:gd name="T0" fmla="*/ 0 w 1650"/>
                <a:gd name="T1" fmla="*/ 1307 h 1517"/>
                <a:gd name="T2" fmla="*/ 293 w 1650"/>
                <a:gd name="T3" fmla="*/ 1281 h 1517"/>
                <a:gd name="T4" fmla="*/ 427 w 1650"/>
                <a:gd name="T5" fmla="*/ 1221 h 1517"/>
                <a:gd name="T6" fmla="*/ 535 w 1650"/>
                <a:gd name="T7" fmla="*/ 1117 h 1517"/>
                <a:gd name="T8" fmla="*/ 594 w 1650"/>
                <a:gd name="T9" fmla="*/ 1040 h 1517"/>
                <a:gd name="T10" fmla="*/ 652 w 1650"/>
                <a:gd name="T11" fmla="*/ 937 h 1517"/>
                <a:gd name="T12" fmla="*/ 861 w 1650"/>
                <a:gd name="T13" fmla="*/ 454 h 1517"/>
                <a:gd name="T14" fmla="*/ 987 w 1650"/>
                <a:gd name="T15" fmla="*/ 161 h 1517"/>
                <a:gd name="T16" fmla="*/ 1104 w 1650"/>
                <a:gd name="T17" fmla="*/ 40 h 1517"/>
                <a:gd name="T18" fmla="*/ 1213 w 1650"/>
                <a:gd name="T19" fmla="*/ 6 h 1517"/>
                <a:gd name="T20" fmla="*/ 1380 w 1650"/>
                <a:gd name="T21" fmla="*/ 6 h 15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50" h="1517">
                  <a:moveTo>
                    <a:pt x="0" y="1517"/>
                  </a:moveTo>
                  <a:cubicBezTo>
                    <a:pt x="132" y="1510"/>
                    <a:pt x="265" y="1504"/>
                    <a:pt x="350" y="1487"/>
                  </a:cubicBezTo>
                  <a:cubicBezTo>
                    <a:pt x="435" y="1470"/>
                    <a:pt x="462" y="1449"/>
                    <a:pt x="510" y="1417"/>
                  </a:cubicBezTo>
                  <a:cubicBezTo>
                    <a:pt x="558" y="1385"/>
                    <a:pt x="607" y="1332"/>
                    <a:pt x="640" y="1297"/>
                  </a:cubicBezTo>
                  <a:cubicBezTo>
                    <a:pt x="673" y="1262"/>
                    <a:pt x="687" y="1242"/>
                    <a:pt x="710" y="1207"/>
                  </a:cubicBezTo>
                  <a:cubicBezTo>
                    <a:pt x="733" y="1172"/>
                    <a:pt x="727" y="1200"/>
                    <a:pt x="780" y="1087"/>
                  </a:cubicBezTo>
                  <a:cubicBezTo>
                    <a:pt x="833" y="974"/>
                    <a:pt x="963" y="677"/>
                    <a:pt x="1030" y="527"/>
                  </a:cubicBezTo>
                  <a:cubicBezTo>
                    <a:pt x="1097" y="377"/>
                    <a:pt x="1132" y="267"/>
                    <a:pt x="1180" y="187"/>
                  </a:cubicBezTo>
                  <a:cubicBezTo>
                    <a:pt x="1228" y="107"/>
                    <a:pt x="1275" y="77"/>
                    <a:pt x="1320" y="47"/>
                  </a:cubicBezTo>
                  <a:cubicBezTo>
                    <a:pt x="1365" y="17"/>
                    <a:pt x="1395" y="14"/>
                    <a:pt x="1450" y="7"/>
                  </a:cubicBezTo>
                  <a:cubicBezTo>
                    <a:pt x="1505" y="0"/>
                    <a:pt x="1577" y="3"/>
                    <a:pt x="1650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5197"/>
            <p:cNvSpPr>
              <a:spLocks/>
            </p:cNvSpPr>
            <p:nvPr/>
          </p:nvSpPr>
          <p:spPr bwMode="auto">
            <a:xfrm flipH="1">
              <a:off x="5898315" y="3095599"/>
              <a:ext cx="1074624" cy="1156602"/>
            </a:xfrm>
            <a:custGeom>
              <a:avLst/>
              <a:gdLst>
                <a:gd name="T0" fmla="*/ 0 w 1650"/>
                <a:gd name="T1" fmla="*/ 1307 h 1517"/>
                <a:gd name="T2" fmla="*/ 293 w 1650"/>
                <a:gd name="T3" fmla="*/ 1281 h 1517"/>
                <a:gd name="T4" fmla="*/ 427 w 1650"/>
                <a:gd name="T5" fmla="*/ 1221 h 1517"/>
                <a:gd name="T6" fmla="*/ 535 w 1650"/>
                <a:gd name="T7" fmla="*/ 1117 h 1517"/>
                <a:gd name="T8" fmla="*/ 594 w 1650"/>
                <a:gd name="T9" fmla="*/ 1040 h 1517"/>
                <a:gd name="T10" fmla="*/ 652 w 1650"/>
                <a:gd name="T11" fmla="*/ 937 h 1517"/>
                <a:gd name="T12" fmla="*/ 861 w 1650"/>
                <a:gd name="T13" fmla="*/ 454 h 1517"/>
                <a:gd name="T14" fmla="*/ 987 w 1650"/>
                <a:gd name="T15" fmla="*/ 161 h 1517"/>
                <a:gd name="T16" fmla="*/ 1104 w 1650"/>
                <a:gd name="T17" fmla="*/ 40 h 1517"/>
                <a:gd name="T18" fmla="*/ 1213 w 1650"/>
                <a:gd name="T19" fmla="*/ 6 h 1517"/>
                <a:gd name="T20" fmla="*/ 1380 w 1650"/>
                <a:gd name="T21" fmla="*/ 6 h 15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50" h="1517">
                  <a:moveTo>
                    <a:pt x="0" y="1517"/>
                  </a:moveTo>
                  <a:cubicBezTo>
                    <a:pt x="132" y="1510"/>
                    <a:pt x="265" y="1504"/>
                    <a:pt x="350" y="1487"/>
                  </a:cubicBezTo>
                  <a:cubicBezTo>
                    <a:pt x="435" y="1470"/>
                    <a:pt x="462" y="1449"/>
                    <a:pt x="510" y="1417"/>
                  </a:cubicBezTo>
                  <a:cubicBezTo>
                    <a:pt x="558" y="1385"/>
                    <a:pt x="607" y="1332"/>
                    <a:pt x="640" y="1297"/>
                  </a:cubicBezTo>
                  <a:cubicBezTo>
                    <a:pt x="673" y="1262"/>
                    <a:pt x="687" y="1242"/>
                    <a:pt x="710" y="1207"/>
                  </a:cubicBezTo>
                  <a:cubicBezTo>
                    <a:pt x="733" y="1172"/>
                    <a:pt x="727" y="1200"/>
                    <a:pt x="780" y="1087"/>
                  </a:cubicBezTo>
                  <a:cubicBezTo>
                    <a:pt x="833" y="974"/>
                    <a:pt x="963" y="677"/>
                    <a:pt x="1030" y="527"/>
                  </a:cubicBezTo>
                  <a:cubicBezTo>
                    <a:pt x="1097" y="377"/>
                    <a:pt x="1132" y="267"/>
                    <a:pt x="1180" y="187"/>
                  </a:cubicBezTo>
                  <a:cubicBezTo>
                    <a:pt x="1228" y="107"/>
                    <a:pt x="1275" y="77"/>
                    <a:pt x="1320" y="47"/>
                  </a:cubicBezTo>
                  <a:cubicBezTo>
                    <a:pt x="1365" y="17"/>
                    <a:pt x="1395" y="14"/>
                    <a:pt x="1450" y="7"/>
                  </a:cubicBezTo>
                  <a:cubicBezTo>
                    <a:pt x="1505" y="0"/>
                    <a:pt x="1577" y="3"/>
                    <a:pt x="1650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5198"/>
            <p:cNvSpPr>
              <a:spLocks noChangeShapeType="1"/>
            </p:cNvSpPr>
            <p:nvPr/>
          </p:nvSpPr>
          <p:spPr bwMode="auto">
            <a:xfrm>
              <a:off x="5142963" y="3095599"/>
              <a:ext cx="8160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Text Box 5202"/>
          <p:cNvSpPr txBox="1">
            <a:spLocks noChangeArrowheads="1"/>
          </p:cNvSpPr>
          <p:nvPr/>
        </p:nvSpPr>
        <p:spPr bwMode="auto">
          <a:xfrm flipH="1">
            <a:off x="4651078" y="3397664"/>
            <a:ext cx="221414" cy="25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5203"/>
          <p:cNvSpPr txBox="1">
            <a:spLocks noChangeArrowheads="1"/>
          </p:cNvSpPr>
          <p:nvPr/>
        </p:nvSpPr>
        <p:spPr bwMode="auto">
          <a:xfrm flipH="1">
            <a:off x="4153879" y="3397664"/>
            <a:ext cx="282024" cy="23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-16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5204"/>
          <p:cNvSpPr txBox="1">
            <a:spLocks noChangeArrowheads="1"/>
          </p:cNvSpPr>
          <p:nvPr/>
        </p:nvSpPr>
        <p:spPr bwMode="auto">
          <a:xfrm flipH="1">
            <a:off x="3131270" y="3385725"/>
            <a:ext cx="323703" cy="25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5211"/>
          <p:cNvSpPr txBox="1">
            <a:spLocks noChangeArrowheads="1"/>
          </p:cNvSpPr>
          <p:nvPr/>
        </p:nvSpPr>
        <p:spPr bwMode="auto">
          <a:xfrm flipH="1">
            <a:off x="3681606" y="3397664"/>
            <a:ext cx="317829" cy="27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-24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Line 5206"/>
          <p:cNvSpPr>
            <a:spLocks noChangeShapeType="1"/>
          </p:cNvSpPr>
          <p:nvPr/>
        </p:nvSpPr>
        <p:spPr bwMode="auto">
          <a:xfrm flipV="1">
            <a:off x="3454973" y="2165730"/>
            <a:ext cx="3912912" cy="137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Line 5206"/>
          <p:cNvSpPr>
            <a:spLocks noChangeShapeType="1"/>
          </p:cNvSpPr>
          <p:nvPr/>
        </p:nvSpPr>
        <p:spPr bwMode="auto">
          <a:xfrm flipV="1">
            <a:off x="3296762" y="2531166"/>
            <a:ext cx="4713759" cy="509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Line 5205"/>
          <p:cNvSpPr>
            <a:spLocks noChangeShapeType="1"/>
          </p:cNvSpPr>
          <p:nvPr/>
        </p:nvSpPr>
        <p:spPr bwMode="auto">
          <a:xfrm>
            <a:off x="3296762" y="2541827"/>
            <a:ext cx="0" cy="76280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Line 5207"/>
          <p:cNvSpPr>
            <a:spLocks noChangeShapeType="1"/>
          </p:cNvSpPr>
          <p:nvPr/>
        </p:nvSpPr>
        <p:spPr bwMode="auto">
          <a:xfrm>
            <a:off x="4781768" y="2537401"/>
            <a:ext cx="0" cy="77608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18920" y="1299263"/>
            <a:ext cx="85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|H(f)|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/>
              <p14:cNvContentPartPr/>
              <p14:nvPr/>
            </p14:nvContentPartPr>
            <p14:xfrm>
              <a:off x="12385988" y="2300853"/>
              <a:ext cx="75709" cy="550754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67962" y="2282855"/>
                <a:ext cx="111761" cy="586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4903863" y="366792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5863" y="348792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6422343" y="224952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4343" y="206952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8" name="Ink 157"/>
              <p14:cNvContentPartPr/>
              <p14:nvPr/>
            </p14:nvContentPartPr>
            <p14:xfrm>
              <a:off x="6609903" y="1047912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1903" y="1029912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9" name="Ink 168"/>
              <p14:cNvContentPartPr/>
              <p14:nvPr/>
            </p14:nvContentPartPr>
            <p14:xfrm>
              <a:off x="533348" y="481007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348" y="46300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6" name="Ink 175"/>
              <p14:cNvContentPartPr/>
              <p14:nvPr/>
            </p14:nvContentPartPr>
            <p14:xfrm>
              <a:off x="4584543" y="-24168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6543" y="-42168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-35642" y="236695"/>
            <a:ext cx="1089414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9.   (b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The same signal is input to the practical BPF shown in Figure T2.9 (b). 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The BPF has a passband from 8 kHz to 32 kHz. Draw the amplitude spectrum </a:t>
            </a:r>
            <a:endParaRPr lang="en-SG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indent="-347345">
              <a:spcBef>
                <a:spcPts val="600"/>
              </a:spcBef>
              <a:spcAft>
                <a:spcPts val="600"/>
              </a:spcAft>
              <a:tabLst>
                <a:tab pos="-457200" algn="l"/>
                <a:tab pos="6858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of the filter output signal. </a:t>
            </a:r>
            <a:endParaRPr lang="en-SG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534" y="4108405"/>
            <a:ext cx="10805653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Guided Solution 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gain of the BPF.  </a:t>
            </a:r>
          </a:p>
          <a:p>
            <a:pPr marL="342900" indent="-342900">
              <a:buFontTx/>
              <a:buAutoNum type="arabicPeriod"/>
            </a:pP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at 3dB cut-off frequency.</a:t>
            </a:r>
            <a:endParaRPr lang="en-S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lower and upper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cut-off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frequencies.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passband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BPF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frequency components present at the output of the BPF.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Apply the gain on those frequency components.</a:t>
            </a:r>
          </a:p>
          <a:p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Plot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resultant double-sided amplitude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frequency for </a:t>
            </a:r>
            <a:r>
              <a:rPr lang="en-S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frequency component.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390360345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777</Words>
  <Application>Microsoft Office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Liping</dc:creator>
  <cp:lastModifiedBy>Yang Liping</cp:lastModifiedBy>
  <cp:revision>167</cp:revision>
  <dcterms:created xsi:type="dcterms:W3CDTF">2019-04-24T08:07:19Z</dcterms:created>
  <dcterms:modified xsi:type="dcterms:W3CDTF">2022-04-11T13:22:44Z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7B0ECCB9-E874-468A-BD5E-98985D50A841</vt:lpwstr>
  </property>
  <property fmtid="{D5CDD505-2E9C-101B-9397-08002B2CF9AE}" pid="3" name="ArticulatePath">
    <vt:lpwstr>Tutorial 2 Signal&amp;Spectra_</vt:lpwstr>
  </property>
</Properties>
</file>