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66"/>
  </p:notesMasterIdLst>
  <p:handoutMasterIdLst>
    <p:handoutMasterId r:id="rId67"/>
  </p:handoutMasterIdLst>
  <p:sldIdLst>
    <p:sldId id="319" r:id="rId2"/>
    <p:sldId id="326" r:id="rId3"/>
    <p:sldId id="283" r:id="rId4"/>
    <p:sldId id="256" r:id="rId5"/>
    <p:sldId id="257" r:id="rId6"/>
    <p:sldId id="328" r:id="rId7"/>
    <p:sldId id="329" r:id="rId8"/>
    <p:sldId id="320" r:id="rId9"/>
    <p:sldId id="327" r:id="rId10"/>
    <p:sldId id="322" r:id="rId11"/>
    <p:sldId id="323" r:id="rId12"/>
    <p:sldId id="330" r:id="rId13"/>
    <p:sldId id="285" r:id="rId14"/>
    <p:sldId id="297" r:id="rId15"/>
    <p:sldId id="332" r:id="rId16"/>
    <p:sldId id="294" r:id="rId17"/>
    <p:sldId id="296" r:id="rId18"/>
    <p:sldId id="295" r:id="rId19"/>
    <p:sldId id="260" r:id="rId20"/>
    <p:sldId id="261" r:id="rId21"/>
    <p:sldId id="335" r:id="rId22"/>
    <p:sldId id="337" r:id="rId23"/>
    <p:sldId id="338" r:id="rId24"/>
    <p:sldId id="339" r:id="rId25"/>
    <p:sldId id="340" r:id="rId26"/>
    <p:sldId id="341" r:id="rId27"/>
    <p:sldId id="342" r:id="rId28"/>
    <p:sldId id="343" r:id="rId29"/>
    <p:sldId id="344" r:id="rId30"/>
    <p:sldId id="345" r:id="rId31"/>
    <p:sldId id="267" r:id="rId32"/>
    <p:sldId id="269" r:id="rId33"/>
    <p:sldId id="333" r:id="rId34"/>
    <p:sldId id="264" r:id="rId35"/>
    <p:sldId id="265" r:id="rId36"/>
    <p:sldId id="334" r:id="rId37"/>
    <p:sldId id="271" r:id="rId38"/>
    <p:sldId id="273" r:id="rId39"/>
    <p:sldId id="279" r:id="rId40"/>
    <p:sldId id="288" r:id="rId41"/>
    <p:sldId id="289" r:id="rId42"/>
    <p:sldId id="290" r:id="rId43"/>
    <p:sldId id="291" r:id="rId44"/>
    <p:sldId id="292" r:id="rId45"/>
    <p:sldId id="281" r:id="rId46"/>
    <p:sldId id="298" r:id="rId47"/>
    <p:sldId id="299" r:id="rId48"/>
    <p:sldId id="300" r:id="rId49"/>
    <p:sldId id="301" r:id="rId50"/>
    <p:sldId id="302" r:id="rId51"/>
    <p:sldId id="303" r:id="rId52"/>
    <p:sldId id="304" r:id="rId53"/>
    <p:sldId id="306" r:id="rId54"/>
    <p:sldId id="307" r:id="rId55"/>
    <p:sldId id="308" r:id="rId56"/>
    <p:sldId id="309" r:id="rId57"/>
    <p:sldId id="310" r:id="rId58"/>
    <p:sldId id="311" r:id="rId59"/>
    <p:sldId id="312" r:id="rId60"/>
    <p:sldId id="313" r:id="rId61"/>
    <p:sldId id="315" r:id="rId62"/>
    <p:sldId id="316" r:id="rId63"/>
    <p:sldId id="317" r:id="rId64"/>
    <p:sldId id="318" r:id="rId6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97" autoAdjust="0"/>
    <p:restoredTop sz="89946" autoAdjust="0"/>
  </p:normalViewPr>
  <p:slideViewPr>
    <p:cSldViewPr>
      <p:cViewPr varScale="1">
        <p:scale>
          <a:sx n="67" d="100"/>
          <a:sy n="67" d="100"/>
        </p:scale>
        <p:origin x="1290"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21.xml"/><Relationship Id="rId1" Type="http://schemas.openxmlformats.org/officeDocument/2006/relationships/slide" Target="slides/slide6.xml"/><Relationship Id="rId6" Type="http://schemas.openxmlformats.org/officeDocument/2006/relationships/slide" Target="slides/slide33.xml"/><Relationship Id="rId5" Type="http://schemas.openxmlformats.org/officeDocument/2006/relationships/slide" Target="slides/slide28.xml"/><Relationship Id="rId4"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dirty="0"/>
          </a:p>
        </p:txBody>
      </p:sp>
      <p:sp>
        <p:nvSpPr>
          <p:cNvPr id="747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dirty="0"/>
          </a:p>
        </p:txBody>
      </p:sp>
      <p:sp>
        <p:nvSpPr>
          <p:cNvPr id="747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dirty="0"/>
          </a:p>
        </p:txBody>
      </p:sp>
      <p:sp>
        <p:nvSpPr>
          <p:cNvPr id="747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CECB9E0-E9BA-43AE-8071-9BB9A8537328}" type="slidenum">
              <a:rPr lang="en-GB"/>
              <a:pPr/>
              <a:t>‹#›</a:t>
            </a:fld>
            <a:endParaRPr lang="en-GB" dirty="0"/>
          </a:p>
        </p:txBody>
      </p:sp>
    </p:spTree>
    <p:extLst>
      <p:ext uri="{BB962C8B-B14F-4D97-AF65-F5344CB8AC3E}">
        <p14:creationId xmlns:p14="http://schemas.microsoft.com/office/powerpoint/2010/main" val="9620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236460-DE77-43A1-9366-B7412E6AE742}" type="datetimeFigureOut">
              <a:rPr lang="en-SG" smtClean="0"/>
              <a:t>21/12/2014</a:t>
            </a:fld>
            <a:endParaRPr lang="en-SG"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291432-7BC2-456F-BE4D-F8369C11676E}" type="slidenum">
              <a:rPr lang="en-SG" smtClean="0"/>
              <a:t>‹#›</a:t>
            </a:fld>
            <a:endParaRPr lang="en-SG" dirty="0"/>
          </a:p>
        </p:txBody>
      </p:sp>
    </p:spTree>
    <p:extLst>
      <p:ext uri="{BB962C8B-B14F-4D97-AF65-F5344CB8AC3E}">
        <p14:creationId xmlns:p14="http://schemas.microsoft.com/office/powerpoint/2010/main" val="2230399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anose="02020603050405020304" pitchFamily="18" charset="0"/>
              </a:defRPr>
            </a:lvl1pPr>
            <a:lvl2pPr marL="742950" indent="-285750" algn="l" eaLnBrk="0" hangingPunct="0">
              <a:spcBef>
                <a:spcPct val="30000"/>
              </a:spcBef>
              <a:defRPr sz="1200">
                <a:solidFill>
                  <a:schemeClr val="tx1"/>
                </a:solidFill>
                <a:latin typeface="Times New Roman" panose="02020603050405020304" pitchFamily="18" charset="0"/>
              </a:defRPr>
            </a:lvl2pPr>
            <a:lvl3pPr marL="1143000" indent="-228600" algn="l" eaLnBrk="0" hangingPunct="0">
              <a:spcBef>
                <a:spcPct val="30000"/>
              </a:spcBef>
              <a:defRPr sz="1200">
                <a:solidFill>
                  <a:schemeClr val="tx1"/>
                </a:solidFill>
                <a:latin typeface="Times New Roman" panose="02020603050405020304" pitchFamily="18" charset="0"/>
              </a:defRPr>
            </a:lvl3pPr>
            <a:lvl4pPr marL="1600200" indent="-228600" algn="l" eaLnBrk="0" hangingPunct="0">
              <a:spcBef>
                <a:spcPct val="30000"/>
              </a:spcBef>
              <a:defRPr sz="1200">
                <a:solidFill>
                  <a:schemeClr val="tx1"/>
                </a:solidFill>
                <a:latin typeface="Times New Roman" panose="02020603050405020304" pitchFamily="18" charset="0"/>
              </a:defRPr>
            </a:lvl4pPr>
            <a:lvl5pPr marL="2057400" indent="-228600" algn="l"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CAA5608F-8A49-4093-A6E2-DCED797C9BD6}" type="slidenum">
              <a:rPr lang="en-US" altLang="en-US">
                <a:latin typeface="Calibri" panose="020F0502020204030204" pitchFamily="34" charset="0"/>
                <a:cs typeface="Arial" panose="020B0604020202020204" pitchFamily="34" charset="0"/>
              </a:rPr>
              <a:pPr algn="r" eaLnBrk="1" hangingPunct="1">
                <a:spcBef>
                  <a:spcPct val="0"/>
                </a:spcBef>
              </a:pPr>
              <a:t>9</a:t>
            </a:fld>
            <a:endParaRPr lang="en-US" altLang="en-US" dirty="0">
              <a:latin typeface="Calibri" panose="020F0502020204030204" pitchFamily="34" charset="0"/>
              <a:cs typeface="Arial" panose="020B0604020202020204" pitchFamily="34" charset="0"/>
            </a:endParaRPr>
          </a:p>
        </p:txBody>
      </p:sp>
      <p:sp>
        <p:nvSpPr>
          <p:cNvPr id="29699"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SG" altLang="en-US" sz="2400" b="1" dirty="0" smtClean="0"/>
              <a:t>What</a:t>
            </a:r>
            <a:r>
              <a:rPr lang="en-SG" altLang="en-US" sz="2400" b="1" baseline="0" dirty="0" smtClean="0"/>
              <a:t> is descriptive analytics?</a:t>
            </a:r>
            <a:endParaRPr lang="en-SG" altLang="en-US" sz="2400" b="1" dirty="0" smtClean="0"/>
          </a:p>
          <a:p>
            <a:pPr eaLnBrk="1" hangingPunct="1">
              <a:lnSpc>
                <a:spcPct val="90000"/>
              </a:lnSpc>
            </a:pPr>
            <a:r>
              <a:rPr lang="tr-TR" altLang="en-US" sz="2400" dirty="0" smtClean="0"/>
              <a:t>Discovering new patterns inside the data</a:t>
            </a:r>
          </a:p>
          <a:p>
            <a:pPr eaLnBrk="1" hangingPunct="1">
              <a:lnSpc>
                <a:spcPct val="90000"/>
              </a:lnSpc>
            </a:pPr>
            <a:r>
              <a:rPr lang="tr-TR" altLang="en-US" sz="2400" dirty="0" smtClean="0"/>
              <a:t>Used during the data exploration steps</a:t>
            </a:r>
          </a:p>
          <a:p>
            <a:pPr eaLnBrk="1" hangingPunct="1">
              <a:lnSpc>
                <a:spcPct val="90000"/>
              </a:lnSpc>
            </a:pPr>
            <a:r>
              <a:rPr lang="tr-TR" altLang="en-US" sz="2400" b="1" dirty="0" smtClean="0"/>
              <a:t>Typical questions answered by descriptive </a:t>
            </a:r>
            <a:r>
              <a:rPr lang="en-SG" altLang="en-US" sz="2400" b="1" dirty="0" smtClean="0"/>
              <a:t>analytics</a:t>
            </a:r>
          </a:p>
          <a:p>
            <a:pPr eaLnBrk="1" hangingPunct="1">
              <a:lnSpc>
                <a:spcPct val="90000"/>
              </a:lnSpc>
            </a:pPr>
            <a:r>
              <a:rPr lang="en-SG" altLang="en-US" sz="2400" b="1" dirty="0" smtClean="0"/>
              <a:t>            </a:t>
            </a:r>
            <a:r>
              <a:rPr lang="tr-TR" altLang="en-US" sz="2000" dirty="0" smtClean="0"/>
              <a:t>what is in the data</a:t>
            </a:r>
          </a:p>
          <a:p>
            <a:pPr lvl="1" eaLnBrk="1" hangingPunct="1">
              <a:lnSpc>
                <a:spcPct val="90000"/>
              </a:lnSpc>
            </a:pPr>
            <a:r>
              <a:rPr lang="tr-TR" altLang="en-US" sz="2000" dirty="0" smtClean="0"/>
              <a:t>what does it look like</a:t>
            </a:r>
          </a:p>
          <a:p>
            <a:pPr lvl="1" eaLnBrk="1" hangingPunct="1">
              <a:lnSpc>
                <a:spcPct val="90000"/>
              </a:lnSpc>
            </a:pPr>
            <a:r>
              <a:rPr lang="en-SG" altLang="en-US" sz="2000" dirty="0" smtClean="0"/>
              <a:t>A</a:t>
            </a:r>
            <a:r>
              <a:rPr lang="tr-TR" altLang="en-US" sz="2000" dirty="0" smtClean="0"/>
              <a:t>re there any unusual patterns</a:t>
            </a:r>
          </a:p>
          <a:p>
            <a:pPr lvl="1" eaLnBrk="1" hangingPunct="1">
              <a:lnSpc>
                <a:spcPct val="90000"/>
              </a:lnSpc>
            </a:pPr>
            <a:r>
              <a:rPr lang="tr-TR" altLang="en-US" sz="2000" dirty="0" smtClean="0"/>
              <a:t>what dose the data suggest for customer segmentation</a:t>
            </a:r>
            <a:endParaRPr lang="en-US" sz="1100" dirty="0" smtClean="0">
              <a:solidFill>
                <a:srgbClr val="000000"/>
              </a:solidFill>
              <a:latin typeface="Times New Roman" pitchFamily="18" charset="0"/>
            </a:endParaRPr>
          </a:p>
          <a:p>
            <a:pPr lvl="0" eaLnBrk="1" hangingPunct="1">
              <a:defRPr/>
            </a:pPr>
            <a:r>
              <a:rPr lang="en-US" sz="1100" b="1" dirty="0" smtClean="0">
                <a:solidFill>
                  <a:srgbClr val="000000"/>
                </a:solidFill>
                <a:latin typeface="Times New Roman" pitchFamily="18" charset="0"/>
              </a:rPr>
              <a:t>Data</a:t>
            </a:r>
            <a:r>
              <a:rPr lang="en-US" sz="1100" b="1" baseline="0" dirty="0" smtClean="0">
                <a:solidFill>
                  <a:srgbClr val="000000"/>
                </a:solidFill>
                <a:latin typeface="Times New Roman" pitchFamily="18" charset="0"/>
              </a:rPr>
              <a:t> mining tasks </a:t>
            </a:r>
            <a:r>
              <a:rPr lang="en-US" sz="1100" baseline="0" dirty="0" smtClean="0">
                <a:solidFill>
                  <a:srgbClr val="000000"/>
                </a:solidFill>
                <a:latin typeface="Times New Roman" pitchFamily="18" charset="0"/>
              </a:rPr>
              <a:t>include association analysis and cluster analysis</a:t>
            </a:r>
            <a:endParaRPr lang="en-US" sz="1100" dirty="0" smtClean="0">
              <a:solidFill>
                <a:srgbClr val="000000"/>
              </a:solidFill>
              <a:latin typeface="Times New Roman" pitchFamily="18" charset="0"/>
            </a:endParaRPr>
          </a:p>
          <a:p>
            <a:pPr lvl="0" eaLnBrk="1" hangingPunct="1">
              <a:defRPr/>
            </a:pPr>
            <a:endParaRPr lang="en-US" sz="1100" dirty="0" smtClean="0">
              <a:solidFill>
                <a:srgbClr val="000000"/>
              </a:solidFill>
              <a:latin typeface="Times New Roman" pitchFamily="18" charset="0"/>
            </a:endParaRPr>
          </a:p>
          <a:p>
            <a:pPr lvl="0" eaLnBrk="1" hangingPunct="1">
              <a:defRPr/>
            </a:pPr>
            <a:r>
              <a:rPr lang="en-US" sz="1100" b="1" dirty="0" smtClean="0">
                <a:solidFill>
                  <a:srgbClr val="000000"/>
                </a:solidFill>
                <a:latin typeface="Times New Roman" pitchFamily="18" charset="0"/>
              </a:rPr>
              <a:t>What is predictive analytics?</a:t>
            </a:r>
          </a:p>
          <a:p>
            <a:pPr eaLnBrk="1" hangingPunct="1">
              <a:spcBef>
                <a:spcPct val="10000"/>
              </a:spcBef>
            </a:pPr>
            <a:r>
              <a:rPr lang="en-AU" altLang="en-US" sz="2800" dirty="0" smtClean="0"/>
              <a:t>Using known examples the model is trained. The </a:t>
            </a:r>
            <a:r>
              <a:rPr lang="en-AU" altLang="en-US" sz="2400" dirty="0" smtClean="0"/>
              <a:t>unknown function is </a:t>
            </a:r>
            <a:r>
              <a:rPr lang="en-AU" altLang="en-US" sz="2400" i="1" u="sng" dirty="0" smtClean="0"/>
              <a:t>learned from data.</a:t>
            </a:r>
          </a:p>
          <a:p>
            <a:pPr eaLnBrk="1" hangingPunct="1">
              <a:spcBef>
                <a:spcPct val="10000"/>
              </a:spcBef>
            </a:pPr>
            <a:r>
              <a:rPr lang="en-AU" altLang="en-US" sz="2800" dirty="0" smtClean="0"/>
              <a:t>The more data with known outcomes is available, </a:t>
            </a:r>
            <a:r>
              <a:rPr lang="en-AU" altLang="en-US" sz="2400" dirty="0" smtClean="0"/>
              <a:t>the better the predictive power of the model</a:t>
            </a:r>
          </a:p>
          <a:p>
            <a:pPr eaLnBrk="1" hangingPunct="1">
              <a:spcBef>
                <a:spcPct val="10000"/>
              </a:spcBef>
            </a:pPr>
            <a:r>
              <a:rPr lang="en-AU" altLang="en-US" sz="2800" dirty="0" smtClean="0"/>
              <a:t>Used to predict outcomes whose inputs are known but the output values are not realized yet</a:t>
            </a:r>
          </a:p>
          <a:p>
            <a:pPr eaLnBrk="1" hangingPunct="1"/>
            <a:endParaRPr lang="en-AU" altLang="en-US" sz="2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tr-TR" altLang="en-US" sz="2800" b="1" dirty="0" smtClean="0"/>
              <a:t>Typical questions answered by </a:t>
            </a:r>
            <a:r>
              <a:rPr lang="en-SG" altLang="en-US" sz="2800" b="1" dirty="0" smtClean="0"/>
              <a:t>predictive analytics</a:t>
            </a:r>
            <a:endParaRPr lang="tr-TR" altLang="en-US" sz="2800" b="1" dirty="0" smtClean="0"/>
          </a:p>
          <a:p>
            <a:pPr eaLnBrk="1" hangingPunct="1"/>
            <a:endParaRPr lang="en-AU" altLang="en-US" sz="2800" dirty="0" smtClean="0"/>
          </a:p>
          <a:p>
            <a:pPr eaLnBrk="1" hangingPunct="1"/>
            <a:r>
              <a:rPr lang="en-AU" altLang="en-US" sz="2800" dirty="0" smtClean="0"/>
              <a:t>Who is likely to respond to our next offer</a:t>
            </a:r>
          </a:p>
          <a:p>
            <a:pPr lvl="1" eaLnBrk="1" hangingPunct="1"/>
            <a:r>
              <a:rPr lang="en-AU" altLang="en-US" sz="2400" dirty="0" smtClean="0"/>
              <a:t>based on history of previous marketing campaigns</a:t>
            </a:r>
          </a:p>
          <a:p>
            <a:pPr eaLnBrk="1" hangingPunct="1"/>
            <a:r>
              <a:rPr lang="en-AU" altLang="en-US" sz="2800" dirty="0" smtClean="0"/>
              <a:t>Which customers are likely to leave in the next six months</a:t>
            </a:r>
          </a:p>
          <a:p>
            <a:pPr eaLnBrk="1" hangingPunct="1"/>
            <a:r>
              <a:rPr lang="en-AU" altLang="en-US" sz="2800" dirty="0" smtClean="0"/>
              <a:t>What transactions are likely to be fraudulent</a:t>
            </a:r>
          </a:p>
          <a:p>
            <a:pPr lvl="1" eaLnBrk="1" hangingPunct="1"/>
            <a:r>
              <a:rPr lang="en-AU" altLang="en-US" sz="2400" dirty="0" smtClean="0"/>
              <a:t>based on known examples of fraud</a:t>
            </a:r>
          </a:p>
          <a:p>
            <a:pPr eaLnBrk="1" hangingPunct="1"/>
            <a:r>
              <a:rPr lang="en-AU" altLang="en-US" sz="2800" dirty="0" smtClean="0"/>
              <a:t>What is the total amount spending of a customer in the next month</a:t>
            </a:r>
          </a:p>
          <a:p>
            <a:pPr lvl="0" eaLnBrk="1" hangingPunct="1">
              <a:defRPr/>
            </a:pPr>
            <a:r>
              <a:rPr lang="en-US" sz="1100" b="1" dirty="0" smtClean="0">
                <a:solidFill>
                  <a:srgbClr val="000000"/>
                </a:solidFill>
                <a:latin typeface="Times New Roman" pitchFamily="18" charset="0"/>
              </a:rPr>
              <a:t>Data Mining tasks </a:t>
            </a:r>
            <a:r>
              <a:rPr lang="en-US" sz="1100" dirty="0" smtClean="0">
                <a:solidFill>
                  <a:srgbClr val="000000"/>
                </a:solidFill>
                <a:latin typeface="Times New Roman" pitchFamily="18" charset="0"/>
              </a:rPr>
              <a:t>include decision</a:t>
            </a:r>
            <a:r>
              <a:rPr lang="en-US" sz="1100" baseline="0" dirty="0" smtClean="0">
                <a:solidFill>
                  <a:srgbClr val="000000"/>
                </a:solidFill>
                <a:latin typeface="Times New Roman" pitchFamily="18" charset="0"/>
              </a:rPr>
              <a:t> tree technique and neural network technique</a:t>
            </a:r>
            <a:endParaRPr lang="en-US" sz="1100" dirty="0" smtClean="0">
              <a:solidFill>
                <a:srgbClr val="000000"/>
              </a:solidFill>
              <a:latin typeface="Times New Roman" pitchFamily="18" charset="0"/>
            </a:endParaRPr>
          </a:p>
          <a:p>
            <a:pPr lvl="0" eaLnBrk="1" hangingPunct="1">
              <a:defRPr/>
            </a:pPr>
            <a:endParaRPr lang="en-US" sz="1100" dirty="0" smtClean="0">
              <a:solidFill>
                <a:srgbClr val="000000"/>
              </a:solidFill>
              <a:latin typeface="Times New Roman" pitchFamily="18" charset="0"/>
            </a:endParaRPr>
          </a:p>
          <a:p>
            <a:pPr lvl="0" eaLnBrk="1" hangingPunct="1">
              <a:defRPr/>
            </a:pPr>
            <a:r>
              <a:rPr lang="en-US" sz="1100" b="1" dirty="0" smtClean="0">
                <a:solidFill>
                  <a:srgbClr val="000000"/>
                </a:solidFill>
                <a:latin typeface="Times New Roman" pitchFamily="18" charset="0"/>
              </a:rPr>
              <a:t>Explanation</a:t>
            </a:r>
          </a:p>
          <a:p>
            <a:pPr lvl="0" eaLnBrk="1" hangingPunct="1">
              <a:defRPr/>
            </a:pPr>
            <a:r>
              <a:rPr lang="en-US" sz="1100" dirty="0" smtClean="0">
                <a:solidFill>
                  <a:srgbClr val="000000"/>
                </a:solidFill>
                <a:latin typeface="Times New Roman" pitchFamily="18" charset="0"/>
              </a:rPr>
              <a:t>Reports such as standard reports, drill down reports and ad hoc reports are generated. They are then analysed  to uncover insights from historical data. Statistical analysis,  forecasting, predictive modeling and optimization are the core of business analytics. It aims to uncover insights from historical data and generate projections into the future, using analytical processes in alignment with business requirements.</a:t>
            </a:r>
          </a:p>
          <a:p>
            <a:pPr marL="228600" indent="-228600" eaLnBrk="1" hangingPunct="1">
              <a:buFontTx/>
              <a:buAutoNum type="arabicPeriod"/>
              <a:defRPr/>
            </a:pPr>
            <a:endParaRPr lang="en-US" sz="1100" dirty="0" smtClean="0">
              <a:latin typeface="Times New Roman" pitchFamily="18" charset="0"/>
            </a:endParaRPr>
          </a:p>
          <a:p>
            <a:pPr marL="0" indent="0" eaLnBrk="1" hangingPunct="1">
              <a:buFontTx/>
              <a:buNone/>
              <a:defRPr/>
            </a:pPr>
            <a:r>
              <a:rPr lang="en-US" b="1" dirty="0" smtClean="0">
                <a:latin typeface="Times New Roman" pitchFamily="18" charset="0"/>
              </a:rPr>
              <a:t>Descriptive Analytics</a:t>
            </a:r>
          </a:p>
          <a:p>
            <a:pPr marL="228600" indent="-228600" eaLnBrk="1" hangingPunct="1">
              <a:buFontTx/>
              <a:buAutoNum type="arabicPeriod"/>
              <a:defRPr/>
            </a:pPr>
            <a:endParaRPr lang="en-US" dirty="0" smtClean="0">
              <a:latin typeface="Times New Roman" pitchFamily="18" charset="0"/>
            </a:endParaRPr>
          </a:p>
          <a:p>
            <a:pPr marL="0" indent="0" eaLnBrk="1" hangingPunct="1">
              <a:buFontTx/>
              <a:buNone/>
              <a:defRPr/>
            </a:pPr>
            <a:r>
              <a:rPr lang="en-US" dirty="0" smtClean="0">
                <a:latin typeface="Times New Roman" pitchFamily="18" charset="0"/>
              </a:rPr>
              <a:t>Reports</a:t>
            </a:r>
          </a:p>
          <a:p>
            <a:pPr eaLnBrk="1" hangingPunct="1">
              <a:defRPr/>
            </a:pPr>
            <a:r>
              <a:rPr lang="en-US" dirty="0" smtClean="0">
                <a:latin typeface="Times New Roman" pitchFamily="18" charset="0"/>
              </a:rPr>
              <a:t>Standard reports </a:t>
            </a:r>
          </a:p>
          <a:p>
            <a:pPr eaLnBrk="1" hangingPunct="1">
              <a:defRPr/>
            </a:pPr>
            <a:r>
              <a:rPr lang="en-US" dirty="0" smtClean="0">
                <a:latin typeface="Times New Roman" pitchFamily="18" charset="0"/>
              </a:rPr>
              <a:t>It focuses on understanding what has happened. For example, reviewing a company’s annual report and pinpointing various events.</a:t>
            </a:r>
          </a:p>
          <a:p>
            <a:pPr eaLnBrk="1" hangingPunct="1">
              <a:defRPr/>
            </a:pPr>
            <a:r>
              <a:rPr lang="en-US" dirty="0" smtClean="0">
                <a:latin typeface="Times New Roman" pitchFamily="18" charset="0"/>
              </a:rPr>
              <a:t>Questions that a report can answer include “What was sold?”</a:t>
            </a:r>
          </a:p>
          <a:p>
            <a:pPr eaLnBrk="1" hangingPunct="1">
              <a:defRPr/>
            </a:pPr>
            <a:endParaRPr lang="en-US" dirty="0" smtClean="0">
              <a:latin typeface="Times New Roman" pitchFamily="18" charset="0"/>
            </a:endParaRPr>
          </a:p>
          <a:p>
            <a:pPr eaLnBrk="1" hangingPunct="1">
              <a:defRPr/>
            </a:pPr>
            <a:r>
              <a:rPr lang="en-US" dirty="0" smtClean="0">
                <a:latin typeface="Times New Roman" pitchFamily="18" charset="0"/>
              </a:rPr>
              <a:t>Drill Down Reports</a:t>
            </a:r>
          </a:p>
          <a:p>
            <a:pPr eaLnBrk="1" hangingPunct="1">
              <a:defRPr/>
            </a:pPr>
            <a:r>
              <a:rPr lang="en-US" dirty="0" smtClean="0">
                <a:latin typeface="Times New Roman" pitchFamily="18" charset="0"/>
              </a:rPr>
              <a:t>It is an online analytical processing (OLAP) diving deeper into the event, answering questions such as “Where did the </a:t>
            </a:r>
          </a:p>
          <a:p>
            <a:pPr eaLnBrk="1" hangingPunct="1">
              <a:defRPr/>
            </a:pPr>
            <a:r>
              <a:rPr lang="en-US" dirty="0" smtClean="0">
                <a:latin typeface="Times New Roman" pitchFamily="18" charset="0"/>
              </a:rPr>
              <a:t>event happen? Where exactly was the problem?”</a:t>
            </a:r>
          </a:p>
          <a:p>
            <a:pPr eaLnBrk="1" hangingPunct="1">
              <a:defRPr/>
            </a:pPr>
            <a:r>
              <a:rPr lang="en-US" dirty="0" smtClean="0">
                <a:latin typeface="Times New Roman" pitchFamily="18" charset="0"/>
              </a:rPr>
              <a:t>	</a:t>
            </a:r>
          </a:p>
          <a:p>
            <a:pPr eaLnBrk="1" hangingPunct="1">
              <a:defRPr/>
            </a:pPr>
            <a:r>
              <a:rPr lang="en-US" dirty="0" smtClean="0">
                <a:latin typeface="Times New Roman" pitchFamily="18" charset="0"/>
              </a:rPr>
              <a:t>Ad Hoc Reports</a:t>
            </a:r>
          </a:p>
          <a:p>
            <a:pPr eaLnBrk="1" hangingPunct="1">
              <a:defRPr/>
            </a:pPr>
            <a:r>
              <a:rPr lang="en-US" dirty="0" smtClean="0">
                <a:latin typeface="Times New Roman" pitchFamily="18" charset="0"/>
              </a:rPr>
              <a:t>After gaining knowledge of events through the standard reports, secondary questions such as “When did it happen? </a:t>
            </a:r>
          </a:p>
          <a:p>
            <a:pPr eaLnBrk="1" hangingPunct="1">
              <a:defRPr/>
            </a:pPr>
            <a:r>
              <a:rPr lang="en-US" dirty="0" smtClean="0">
                <a:latin typeface="Times New Roman" pitchFamily="18" charset="0"/>
              </a:rPr>
              <a:t>How many times did it occur during a particular period of time?” Reports are then generated to answer the particular </a:t>
            </a:r>
          </a:p>
          <a:p>
            <a:pPr eaLnBrk="1" hangingPunct="1">
              <a:defRPr/>
            </a:pPr>
            <a:r>
              <a:rPr lang="en-US" dirty="0" smtClean="0">
                <a:latin typeface="Times New Roman" pitchFamily="18" charset="0"/>
              </a:rPr>
              <a:t>questions of interest.</a:t>
            </a:r>
          </a:p>
          <a:p>
            <a:pPr marL="0" indent="0" eaLnBrk="1" hangingPunct="1">
              <a:buFontTx/>
              <a:buNone/>
              <a:defRPr/>
            </a:pPr>
            <a:endParaRPr lang="en-US" dirty="0" smtClean="0">
              <a:latin typeface="Times New Roman" pitchFamily="18" charset="0"/>
            </a:endParaRPr>
          </a:p>
          <a:p>
            <a:pPr marL="0" indent="0" eaLnBrk="1" hangingPunct="1">
              <a:buFontTx/>
              <a:buNone/>
              <a:defRPr/>
            </a:pPr>
            <a:r>
              <a:rPr lang="en-US" dirty="0" smtClean="0">
                <a:latin typeface="Times New Roman" pitchFamily="18" charset="0"/>
              </a:rPr>
              <a:t>Statistical Analysis</a:t>
            </a:r>
          </a:p>
          <a:p>
            <a:pPr eaLnBrk="1" hangingPunct="1">
              <a:defRPr/>
            </a:pPr>
            <a:r>
              <a:rPr lang="en-US" dirty="0" smtClean="0">
                <a:latin typeface="Times New Roman" pitchFamily="18" charset="0"/>
              </a:rPr>
              <a:t>The data are analysed using statistical models in an attempt to understand why the event occurred. Question such as  “What are the most significant factors associated with complaints?”</a:t>
            </a:r>
          </a:p>
          <a:p>
            <a:pPr marL="0" indent="0" eaLnBrk="1" hangingPunct="1">
              <a:buFontTx/>
              <a:buNone/>
              <a:defRPr/>
            </a:pPr>
            <a:endParaRPr lang="en-US" dirty="0" smtClean="0">
              <a:latin typeface="Times New Roman" pitchFamily="18" charset="0"/>
            </a:endParaRPr>
          </a:p>
          <a:p>
            <a:pPr marL="0" indent="0" eaLnBrk="1" hangingPunct="1">
              <a:buFontTx/>
              <a:buNone/>
              <a:defRPr/>
            </a:pPr>
            <a:r>
              <a:rPr lang="en-US" dirty="0" smtClean="0">
                <a:latin typeface="Times New Roman" pitchFamily="18" charset="0"/>
              </a:rPr>
              <a:t>Forecasting</a:t>
            </a:r>
          </a:p>
          <a:p>
            <a:pPr marL="0" indent="0" eaLnBrk="1" hangingPunct="1">
              <a:buFontTx/>
              <a:buNone/>
              <a:defRPr/>
            </a:pPr>
            <a:r>
              <a:rPr lang="en-US" dirty="0" smtClean="0">
                <a:latin typeface="Times New Roman" pitchFamily="18" charset="0"/>
              </a:rPr>
              <a:t>This is to focus on deriving insights. One of the key elements of business analytics is the capability of prospective quantitative forecasting. Using historical data, forecasting methods identify past patterns and trends in the data and use those to create future forecasts of overall behaviour. It will help to answer questions such as “What will quarterly sales look like next year?”</a:t>
            </a:r>
          </a:p>
          <a:p>
            <a:pPr lvl="1" eaLnBrk="1" hangingPunct="1">
              <a:defRPr/>
            </a:pPr>
            <a:endParaRPr lang="en-US" dirty="0" smtClean="0">
              <a:latin typeface="Times New Roman" pitchFamily="18" charset="0"/>
            </a:endParaRPr>
          </a:p>
          <a:p>
            <a:pPr lvl="0" eaLnBrk="1" hangingPunct="1">
              <a:defRPr/>
            </a:pPr>
            <a:r>
              <a:rPr lang="en-US" b="1" dirty="0" smtClean="0">
                <a:latin typeface="Times New Roman" pitchFamily="18" charset="0"/>
              </a:rPr>
              <a:t>Predictive</a:t>
            </a:r>
            <a:r>
              <a:rPr lang="en-US" b="1" baseline="0" dirty="0" smtClean="0">
                <a:latin typeface="Times New Roman" pitchFamily="18" charset="0"/>
              </a:rPr>
              <a:t> Analytics</a:t>
            </a:r>
            <a:endParaRPr lang="en-US" b="1" dirty="0" smtClean="0">
              <a:latin typeface="Times New Roman" pitchFamily="18" charset="0"/>
            </a:endParaRPr>
          </a:p>
          <a:p>
            <a:pPr marL="0" indent="0" algn="l" eaLnBrk="1" hangingPunct="1">
              <a:buFontTx/>
              <a:buNone/>
              <a:defRPr/>
            </a:pPr>
            <a:r>
              <a:rPr lang="en-US" dirty="0" smtClean="0">
                <a:latin typeface="Times New Roman" pitchFamily="18" charset="0"/>
              </a:rPr>
              <a:t>Predictive Modeling</a:t>
            </a:r>
          </a:p>
          <a:p>
            <a:pPr lvl="0" algn="l" eaLnBrk="1" hangingPunct="1">
              <a:defRPr/>
            </a:pPr>
            <a:r>
              <a:rPr lang="en-US" dirty="0" smtClean="0">
                <a:latin typeface="Times New Roman" pitchFamily="18" charset="0"/>
              </a:rPr>
              <a:t>It generates future predictions for individual records. Unlike forecasting, prediction deals with individual events rather than overall trends. Predictive modeling looks at measurements of many records at a single point in time, and uses those to generate predictions for new records. Question such as “Which complaints from which customer segments are most likely to escalate?”</a:t>
            </a:r>
          </a:p>
          <a:p>
            <a:pPr marL="228600" indent="-228600" algn="l" eaLnBrk="1" hangingPunct="1">
              <a:buFontTx/>
              <a:buAutoNum type="arabicPeriod" startAt="3"/>
              <a:defRPr/>
            </a:pPr>
            <a:endParaRPr lang="en-US" dirty="0" smtClean="0">
              <a:latin typeface="Times New Roman" pitchFamily="18" charset="0"/>
            </a:endParaRPr>
          </a:p>
          <a:p>
            <a:pPr marL="0" indent="0" algn="l" eaLnBrk="1" hangingPunct="1">
              <a:buFontTx/>
              <a:buNone/>
              <a:defRPr/>
            </a:pPr>
            <a:r>
              <a:rPr lang="en-US" b="1" dirty="0" smtClean="0">
                <a:latin typeface="Times New Roman" pitchFamily="18" charset="0"/>
              </a:rPr>
              <a:t>Prescriptive Analytics</a:t>
            </a:r>
          </a:p>
          <a:p>
            <a:pPr marL="0" indent="0" algn="l" eaLnBrk="1" hangingPunct="1">
              <a:buFontTx/>
              <a:buNone/>
              <a:defRPr/>
            </a:pPr>
            <a:r>
              <a:rPr lang="en-US" dirty="0" smtClean="0">
                <a:latin typeface="Times New Roman" pitchFamily="18" charset="0"/>
              </a:rPr>
              <a:t>Optimization</a:t>
            </a:r>
          </a:p>
          <a:p>
            <a:pPr lvl="0" algn="l" eaLnBrk="1" hangingPunct="1">
              <a:defRPr/>
            </a:pPr>
            <a:r>
              <a:rPr lang="en-US" dirty="0" smtClean="0">
                <a:latin typeface="Times New Roman" pitchFamily="18" charset="0"/>
              </a:rPr>
              <a:t>It combines the generated intelligence to optimize business processes or objectives, given operational and other constraints. This level, utilizing insights, forecasts and predictions from previous levels. It answers questions such as “ How to maximize profit subject to infrastructure constraints? How to optimally allocate resources subject to a set of priorities?”</a:t>
            </a:r>
          </a:p>
          <a:p>
            <a:pPr lvl="2" algn="l" eaLnBrk="1" hangingPunct="1">
              <a:defRPr/>
            </a:pPr>
            <a:endParaRPr lang="en-US" dirty="0" smtClean="0">
              <a:latin typeface="Times New Roman" pitchFamily="18" charset="0"/>
            </a:endParaRPr>
          </a:p>
        </p:txBody>
      </p:sp>
    </p:spTree>
    <p:extLst>
      <p:ext uri="{BB962C8B-B14F-4D97-AF65-F5344CB8AC3E}">
        <p14:creationId xmlns:p14="http://schemas.microsoft.com/office/powerpoint/2010/main" val="3372014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2291432-7BC2-456F-BE4D-F8369C11676E}" type="slidenum">
              <a:rPr lang="en-SG" smtClean="0"/>
              <a:t>34</a:t>
            </a:fld>
            <a:endParaRPr lang="en-SG" dirty="0"/>
          </a:p>
        </p:txBody>
      </p:sp>
    </p:spTree>
    <p:extLst>
      <p:ext uri="{BB962C8B-B14F-4D97-AF65-F5344CB8AC3E}">
        <p14:creationId xmlns:p14="http://schemas.microsoft.com/office/powerpoint/2010/main" val="865571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031"/>
          <p:cNvSpPr>
            <a:spLocks noGrp="1" noChangeArrowheads="1"/>
          </p:cNvSpPr>
          <p:nvPr>
            <p:ph type="sldNum" sz="quarter" idx="5"/>
          </p:nvPr>
        </p:nvSpPr>
        <p:spPr>
          <a:noFill/>
        </p:spPr>
        <p:txBody>
          <a:bodyPr/>
          <a:lstStyle>
            <a:lvl1pPr defTabSz="942975">
              <a:defRPr>
                <a:solidFill>
                  <a:schemeClr val="tx1"/>
                </a:solidFill>
                <a:latin typeface="Tahoma" panose="020B0604030504040204" pitchFamily="34" charset="0"/>
              </a:defRPr>
            </a:lvl1pPr>
            <a:lvl2pPr marL="742950" indent="-285750" defTabSz="942975">
              <a:defRPr>
                <a:solidFill>
                  <a:schemeClr val="tx1"/>
                </a:solidFill>
                <a:latin typeface="Tahoma" panose="020B0604030504040204" pitchFamily="34" charset="0"/>
              </a:defRPr>
            </a:lvl2pPr>
            <a:lvl3pPr marL="1143000" indent="-228600" defTabSz="942975">
              <a:defRPr>
                <a:solidFill>
                  <a:schemeClr val="tx1"/>
                </a:solidFill>
                <a:latin typeface="Tahoma" panose="020B0604030504040204" pitchFamily="34" charset="0"/>
              </a:defRPr>
            </a:lvl3pPr>
            <a:lvl4pPr marL="1600200" indent="-228600" defTabSz="942975">
              <a:defRPr>
                <a:solidFill>
                  <a:schemeClr val="tx1"/>
                </a:solidFill>
                <a:latin typeface="Tahoma" panose="020B0604030504040204" pitchFamily="34" charset="0"/>
              </a:defRPr>
            </a:lvl4pPr>
            <a:lvl5pPr marL="2057400" indent="-228600" defTabSz="942975">
              <a:defRPr>
                <a:solidFill>
                  <a:schemeClr val="tx1"/>
                </a:solidFill>
                <a:latin typeface="Tahoma" panose="020B0604030504040204" pitchFamily="34" charset="0"/>
              </a:defRPr>
            </a:lvl5pPr>
            <a:lvl6pPr marL="2514600" indent="-228600" defTabSz="942975" eaLnBrk="0" fontAlgn="base" hangingPunct="0">
              <a:spcBef>
                <a:spcPct val="0"/>
              </a:spcBef>
              <a:spcAft>
                <a:spcPct val="0"/>
              </a:spcAft>
              <a:defRPr>
                <a:solidFill>
                  <a:schemeClr val="tx1"/>
                </a:solidFill>
                <a:latin typeface="Tahoma" panose="020B0604030504040204" pitchFamily="34" charset="0"/>
              </a:defRPr>
            </a:lvl6pPr>
            <a:lvl7pPr marL="2971800" indent="-228600" defTabSz="942975" eaLnBrk="0" fontAlgn="base" hangingPunct="0">
              <a:spcBef>
                <a:spcPct val="0"/>
              </a:spcBef>
              <a:spcAft>
                <a:spcPct val="0"/>
              </a:spcAft>
              <a:defRPr>
                <a:solidFill>
                  <a:schemeClr val="tx1"/>
                </a:solidFill>
                <a:latin typeface="Tahoma" panose="020B0604030504040204" pitchFamily="34" charset="0"/>
              </a:defRPr>
            </a:lvl7pPr>
            <a:lvl8pPr marL="3429000" indent="-228600" defTabSz="942975" eaLnBrk="0" fontAlgn="base" hangingPunct="0">
              <a:spcBef>
                <a:spcPct val="0"/>
              </a:spcBef>
              <a:spcAft>
                <a:spcPct val="0"/>
              </a:spcAft>
              <a:defRPr>
                <a:solidFill>
                  <a:schemeClr val="tx1"/>
                </a:solidFill>
                <a:latin typeface="Tahoma" panose="020B0604030504040204" pitchFamily="34" charset="0"/>
              </a:defRPr>
            </a:lvl8pPr>
            <a:lvl9pPr marL="3886200" indent="-228600" defTabSz="942975" eaLnBrk="0" fontAlgn="base" hangingPunct="0">
              <a:spcBef>
                <a:spcPct val="0"/>
              </a:spcBef>
              <a:spcAft>
                <a:spcPct val="0"/>
              </a:spcAft>
              <a:defRPr>
                <a:solidFill>
                  <a:schemeClr val="tx1"/>
                </a:solidFill>
                <a:latin typeface="Tahoma" panose="020B0604030504040204" pitchFamily="34" charset="0"/>
              </a:defRPr>
            </a:lvl9pPr>
          </a:lstStyle>
          <a:p>
            <a:fld id="{493B665D-1598-4827-AF00-5D7B1D95D9EE}" type="slidenum">
              <a:rPr lang="en-US" altLang="en-US" smtClean="0"/>
              <a:pPr/>
              <a:t>36</a:t>
            </a:fld>
            <a:endParaRPr lang="en-US" altLang="en-US" dirty="0"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endParaRPr lang="tr-TR" altLang="en-US" smtClean="0"/>
          </a:p>
        </p:txBody>
      </p:sp>
    </p:spTree>
    <p:extLst>
      <p:ext uri="{BB962C8B-B14F-4D97-AF65-F5344CB8AC3E}">
        <p14:creationId xmlns:p14="http://schemas.microsoft.com/office/powerpoint/2010/main" val="14620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ln/>
        </p:spPr>
      </p:sp>
      <p:sp>
        <p:nvSpPr>
          <p:cNvPr id="47106" name="Notes Placeholder 2"/>
          <p:cNvSpPr>
            <a:spLocks noGrp="1"/>
          </p:cNvSpPr>
          <p:nvPr>
            <p:ph type="body" idx="1"/>
          </p:nvPr>
        </p:nvSpPr>
        <p:spPr>
          <a:noFill/>
          <a:ln/>
        </p:spPr>
        <p:txBody>
          <a:bodyPr/>
          <a:lstStyle/>
          <a:p>
            <a:endParaRPr lang="en-US" dirty="0" smtClean="0"/>
          </a:p>
        </p:txBody>
      </p:sp>
      <p:sp>
        <p:nvSpPr>
          <p:cNvPr id="47107" name="Slide Number Placeholder 3"/>
          <p:cNvSpPr>
            <a:spLocks noGrp="1"/>
          </p:cNvSpPr>
          <p:nvPr>
            <p:ph type="sldNum" sz="quarter" idx="5"/>
          </p:nvPr>
        </p:nvSpPr>
        <p:spPr>
          <a:noFill/>
        </p:spPr>
        <p:txBody>
          <a:bodyPr/>
          <a:lstStyle/>
          <a:p>
            <a:fld id="{59AA7098-3A62-4C4C-AFE7-A5C7CAAF425D}" type="slidenum">
              <a:rPr lang="en-US" smtClean="0">
                <a:cs typeface="Arial" charset="0"/>
              </a:rPr>
              <a:pPr/>
              <a:t>40</a:t>
            </a:fld>
            <a:endParaRPr lang="en-US" dirty="0" smtClean="0">
              <a:cs typeface="Arial" charset="0"/>
            </a:endParaRPr>
          </a:p>
        </p:txBody>
      </p:sp>
    </p:spTree>
    <p:extLst>
      <p:ext uri="{BB962C8B-B14F-4D97-AF65-F5344CB8AC3E}">
        <p14:creationId xmlns:p14="http://schemas.microsoft.com/office/powerpoint/2010/main" val="2938947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a:spLocks noGrp="1"/>
          </p:cNvSpPr>
          <p:nvPr>
            <p:ph type="body" idx="1"/>
          </p:nvPr>
        </p:nvSpPr>
        <p:spPr>
          <a:noFill/>
          <a:ln/>
        </p:spPr>
        <p:txBody>
          <a:bodyPr/>
          <a:lstStyle/>
          <a:p>
            <a:endParaRPr lang="en-US" dirty="0" smtClean="0"/>
          </a:p>
        </p:txBody>
      </p:sp>
      <p:sp>
        <p:nvSpPr>
          <p:cNvPr id="49155" name="Slide Number Placeholder 3"/>
          <p:cNvSpPr>
            <a:spLocks noGrp="1"/>
          </p:cNvSpPr>
          <p:nvPr>
            <p:ph type="sldNum" sz="quarter" idx="5"/>
          </p:nvPr>
        </p:nvSpPr>
        <p:spPr>
          <a:noFill/>
        </p:spPr>
        <p:txBody>
          <a:bodyPr/>
          <a:lstStyle/>
          <a:p>
            <a:fld id="{55CFF04E-8150-46A6-A3F6-2B556091622F}" type="slidenum">
              <a:rPr lang="en-US" smtClean="0">
                <a:cs typeface="Arial" charset="0"/>
              </a:rPr>
              <a:pPr/>
              <a:t>41</a:t>
            </a:fld>
            <a:endParaRPr lang="en-US" dirty="0" smtClean="0">
              <a:cs typeface="Arial" charset="0"/>
            </a:endParaRPr>
          </a:p>
        </p:txBody>
      </p:sp>
    </p:spTree>
    <p:extLst>
      <p:ext uri="{BB962C8B-B14F-4D97-AF65-F5344CB8AC3E}">
        <p14:creationId xmlns:p14="http://schemas.microsoft.com/office/powerpoint/2010/main" val="1101410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a:spLocks noGrp="1"/>
          </p:cNvSpPr>
          <p:nvPr>
            <p:ph type="body" idx="1"/>
          </p:nvPr>
        </p:nvSpPr>
        <p:spPr>
          <a:noFill/>
          <a:ln/>
        </p:spPr>
        <p:txBody>
          <a:bodyPr/>
          <a:lstStyle/>
          <a:p>
            <a:endParaRPr lang="en-US" dirty="0" smtClean="0"/>
          </a:p>
        </p:txBody>
      </p:sp>
      <p:sp>
        <p:nvSpPr>
          <p:cNvPr id="51203" name="Slide Number Placeholder 3"/>
          <p:cNvSpPr>
            <a:spLocks noGrp="1"/>
          </p:cNvSpPr>
          <p:nvPr>
            <p:ph type="sldNum" sz="quarter" idx="5"/>
          </p:nvPr>
        </p:nvSpPr>
        <p:spPr>
          <a:noFill/>
        </p:spPr>
        <p:txBody>
          <a:bodyPr/>
          <a:lstStyle/>
          <a:p>
            <a:fld id="{B398DB8C-C606-47E4-BA4E-885ED8970587}" type="slidenum">
              <a:rPr lang="en-US" smtClean="0">
                <a:cs typeface="Arial" charset="0"/>
              </a:rPr>
              <a:pPr/>
              <a:t>42</a:t>
            </a:fld>
            <a:endParaRPr lang="en-US" dirty="0" smtClean="0">
              <a:cs typeface="Arial" charset="0"/>
            </a:endParaRPr>
          </a:p>
        </p:txBody>
      </p:sp>
    </p:spTree>
    <p:extLst>
      <p:ext uri="{BB962C8B-B14F-4D97-AF65-F5344CB8AC3E}">
        <p14:creationId xmlns:p14="http://schemas.microsoft.com/office/powerpoint/2010/main" val="256447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ln/>
        </p:spPr>
        <p:txBody>
          <a:bodyPr/>
          <a:lstStyle/>
          <a:p>
            <a:endParaRPr lang="en-US" dirty="0" smtClean="0"/>
          </a:p>
        </p:txBody>
      </p:sp>
      <p:sp>
        <p:nvSpPr>
          <p:cNvPr id="53251" name="Slide Number Placeholder 3"/>
          <p:cNvSpPr>
            <a:spLocks noGrp="1"/>
          </p:cNvSpPr>
          <p:nvPr>
            <p:ph type="sldNum" sz="quarter" idx="5"/>
          </p:nvPr>
        </p:nvSpPr>
        <p:spPr>
          <a:noFill/>
        </p:spPr>
        <p:txBody>
          <a:bodyPr/>
          <a:lstStyle/>
          <a:p>
            <a:fld id="{1F92ADCC-0492-4714-8744-4A4762B09FBD}" type="slidenum">
              <a:rPr lang="en-US" smtClean="0">
                <a:cs typeface="Arial" charset="0"/>
              </a:rPr>
              <a:pPr/>
              <a:t>43</a:t>
            </a:fld>
            <a:endParaRPr lang="en-US" dirty="0" smtClean="0">
              <a:cs typeface="Arial" charset="0"/>
            </a:endParaRPr>
          </a:p>
        </p:txBody>
      </p:sp>
    </p:spTree>
    <p:extLst>
      <p:ext uri="{BB962C8B-B14F-4D97-AF65-F5344CB8AC3E}">
        <p14:creationId xmlns:p14="http://schemas.microsoft.com/office/powerpoint/2010/main" val="1149477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a:ln/>
        </p:spPr>
      </p:sp>
      <p:sp>
        <p:nvSpPr>
          <p:cNvPr id="65538" name="Notes Placeholder 2"/>
          <p:cNvSpPr>
            <a:spLocks noGrp="1"/>
          </p:cNvSpPr>
          <p:nvPr>
            <p:ph type="body" idx="1"/>
          </p:nvPr>
        </p:nvSpPr>
        <p:spPr>
          <a:noFill/>
          <a:ln/>
        </p:spPr>
        <p:txBody>
          <a:bodyPr/>
          <a:lstStyle/>
          <a:p>
            <a:endParaRPr lang="en-US" dirty="0" smtClean="0"/>
          </a:p>
        </p:txBody>
      </p:sp>
      <p:sp>
        <p:nvSpPr>
          <p:cNvPr id="65539" name="Slide Number Placeholder 3"/>
          <p:cNvSpPr>
            <a:spLocks noGrp="1"/>
          </p:cNvSpPr>
          <p:nvPr>
            <p:ph type="sldNum" sz="quarter" idx="5"/>
          </p:nvPr>
        </p:nvSpPr>
        <p:spPr>
          <a:noFill/>
        </p:spPr>
        <p:txBody>
          <a:bodyPr/>
          <a:lstStyle/>
          <a:p>
            <a:fld id="{CEC359D3-7B6E-4C46-BA3E-C46057948960}" type="slidenum">
              <a:rPr lang="en-US" smtClean="0"/>
              <a:pPr/>
              <a:t>48</a:t>
            </a:fld>
            <a:endParaRPr lang="en-US" dirty="0" smtClean="0"/>
          </a:p>
        </p:txBody>
      </p:sp>
    </p:spTree>
    <p:extLst>
      <p:ext uri="{BB962C8B-B14F-4D97-AF65-F5344CB8AC3E}">
        <p14:creationId xmlns:p14="http://schemas.microsoft.com/office/powerpoint/2010/main" val="284244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ln/>
        </p:spPr>
      </p:sp>
      <p:sp>
        <p:nvSpPr>
          <p:cNvPr id="59394" name="Notes Placeholder 2"/>
          <p:cNvSpPr>
            <a:spLocks noGrp="1"/>
          </p:cNvSpPr>
          <p:nvPr>
            <p:ph type="body" idx="1"/>
          </p:nvPr>
        </p:nvSpPr>
        <p:spPr>
          <a:noFill/>
          <a:ln/>
        </p:spPr>
        <p:txBody>
          <a:bodyPr/>
          <a:lstStyle/>
          <a:p>
            <a:endParaRPr lang="en-US" dirty="0" smtClean="0"/>
          </a:p>
        </p:txBody>
      </p:sp>
      <p:sp>
        <p:nvSpPr>
          <p:cNvPr id="59395" name="Slide Number Placeholder 3"/>
          <p:cNvSpPr>
            <a:spLocks noGrp="1"/>
          </p:cNvSpPr>
          <p:nvPr>
            <p:ph type="sldNum" sz="quarter" idx="5"/>
          </p:nvPr>
        </p:nvSpPr>
        <p:spPr>
          <a:noFill/>
        </p:spPr>
        <p:txBody>
          <a:bodyPr/>
          <a:lstStyle/>
          <a:p>
            <a:fld id="{9824650B-746F-4121-93CB-37F578D6195C}" type="slidenum">
              <a:rPr lang="en-US" smtClean="0"/>
              <a:pPr/>
              <a:t>50</a:t>
            </a:fld>
            <a:endParaRPr lang="en-US" dirty="0" smtClean="0"/>
          </a:p>
        </p:txBody>
      </p:sp>
    </p:spTree>
    <p:extLst>
      <p:ext uri="{BB962C8B-B14F-4D97-AF65-F5344CB8AC3E}">
        <p14:creationId xmlns:p14="http://schemas.microsoft.com/office/powerpoint/2010/main" val="1224154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a:ln/>
        </p:spPr>
      </p:sp>
      <p:sp>
        <p:nvSpPr>
          <p:cNvPr id="61442" name="Notes Placeholder 2"/>
          <p:cNvSpPr>
            <a:spLocks noGrp="1"/>
          </p:cNvSpPr>
          <p:nvPr>
            <p:ph type="body" idx="1"/>
          </p:nvPr>
        </p:nvSpPr>
        <p:spPr>
          <a:noFill/>
          <a:ln/>
        </p:spPr>
        <p:txBody>
          <a:bodyPr/>
          <a:lstStyle/>
          <a:p>
            <a:endParaRPr lang="en-US" dirty="0" smtClean="0"/>
          </a:p>
        </p:txBody>
      </p:sp>
      <p:sp>
        <p:nvSpPr>
          <p:cNvPr id="61443" name="Slide Number Placeholder 3"/>
          <p:cNvSpPr>
            <a:spLocks noGrp="1"/>
          </p:cNvSpPr>
          <p:nvPr>
            <p:ph type="sldNum" sz="quarter" idx="5"/>
          </p:nvPr>
        </p:nvSpPr>
        <p:spPr>
          <a:noFill/>
        </p:spPr>
        <p:txBody>
          <a:bodyPr/>
          <a:lstStyle/>
          <a:p>
            <a:fld id="{23984721-BC19-4937-8E25-D91089F9CBC3}" type="slidenum">
              <a:rPr lang="en-US" smtClean="0"/>
              <a:pPr/>
              <a:t>51</a:t>
            </a:fld>
            <a:endParaRPr lang="en-US" dirty="0" smtClean="0"/>
          </a:p>
        </p:txBody>
      </p:sp>
    </p:spTree>
    <p:extLst>
      <p:ext uri="{BB962C8B-B14F-4D97-AF65-F5344CB8AC3E}">
        <p14:creationId xmlns:p14="http://schemas.microsoft.com/office/powerpoint/2010/main" val="1314349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a:ln/>
        </p:spPr>
      </p:sp>
      <p:sp>
        <p:nvSpPr>
          <p:cNvPr id="63490" name="Notes Placeholder 2"/>
          <p:cNvSpPr>
            <a:spLocks noGrp="1"/>
          </p:cNvSpPr>
          <p:nvPr>
            <p:ph type="body" idx="1"/>
          </p:nvPr>
        </p:nvSpPr>
        <p:spPr>
          <a:noFill/>
          <a:ln/>
        </p:spPr>
        <p:txBody>
          <a:bodyPr/>
          <a:lstStyle/>
          <a:p>
            <a:endParaRPr lang="en-US" dirty="0" smtClean="0"/>
          </a:p>
        </p:txBody>
      </p:sp>
      <p:sp>
        <p:nvSpPr>
          <p:cNvPr id="63491" name="Slide Number Placeholder 3"/>
          <p:cNvSpPr>
            <a:spLocks noGrp="1"/>
          </p:cNvSpPr>
          <p:nvPr>
            <p:ph type="sldNum" sz="quarter" idx="5"/>
          </p:nvPr>
        </p:nvSpPr>
        <p:spPr>
          <a:noFill/>
        </p:spPr>
        <p:txBody>
          <a:bodyPr/>
          <a:lstStyle/>
          <a:p>
            <a:fld id="{42FFB5EE-C2EC-474F-A1E2-D0FD68D16BDA}" type="slidenum">
              <a:rPr lang="en-US" smtClean="0"/>
              <a:pPr/>
              <a:t>57</a:t>
            </a:fld>
            <a:endParaRPr lang="en-US" dirty="0" smtClean="0"/>
          </a:p>
        </p:txBody>
      </p:sp>
    </p:spTree>
    <p:extLst>
      <p:ext uri="{BB962C8B-B14F-4D97-AF65-F5344CB8AC3E}">
        <p14:creationId xmlns:p14="http://schemas.microsoft.com/office/powerpoint/2010/main" val="940533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a:spLocks noGrp="1"/>
          </p:cNvSpPr>
          <p:nvPr>
            <p:ph type="body" idx="1"/>
          </p:nvPr>
        </p:nvSpPr>
        <p:spPr>
          <a:noFill/>
          <a:ln/>
        </p:spPr>
        <p:txBody>
          <a:bodyPr/>
          <a:lstStyle/>
          <a:p>
            <a:endParaRPr lang="en-US" dirty="0" smtClean="0"/>
          </a:p>
        </p:txBody>
      </p:sp>
      <p:sp>
        <p:nvSpPr>
          <p:cNvPr id="38915" name="Slide Number Placeholder 3"/>
          <p:cNvSpPr>
            <a:spLocks noGrp="1"/>
          </p:cNvSpPr>
          <p:nvPr>
            <p:ph type="sldNum" sz="quarter" idx="5"/>
          </p:nvPr>
        </p:nvSpPr>
        <p:spPr>
          <a:noFill/>
        </p:spPr>
        <p:txBody>
          <a:bodyPr/>
          <a:lstStyle/>
          <a:p>
            <a:fld id="{A395E457-65F6-4694-80B7-71BD2E497415}" type="slidenum">
              <a:rPr lang="en-US" smtClean="0">
                <a:cs typeface="Arial" charset="0"/>
              </a:rPr>
              <a:pPr/>
              <a:t>13</a:t>
            </a:fld>
            <a:endParaRPr lang="en-US" dirty="0" smtClean="0">
              <a:cs typeface="Arial" charset="0"/>
            </a:endParaRPr>
          </a:p>
        </p:txBody>
      </p:sp>
    </p:spTree>
    <p:extLst>
      <p:ext uri="{BB962C8B-B14F-4D97-AF65-F5344CB8AC3E}">
        <p14:creationId xmlns:p14="http://schemas.microsoft.com/office/powerpoint/2010/main" val="2581873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Analytics are the result of analysis and the form of presentation of those results. Analysis is the method or methods that can be used to analyze data and the process of analyzing it. </a:t>
            </a:r>
          </a:p>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Data mining is a specific statistical technique. Data mining allows you to search through enormous quantities of data without having any idea what you are looking for. It identifies correlations simply through brute force analysis and neural network (learning) techniques</a:t>
            </a:r>
            <a:endParaRPr lang="en-SG" dirty="0" smtClean="0">
              <a:latin typeface="Arial" panose="020B0604020202020204" pitchFamily="34" charset="0"/>
              <a:cs typeface="Arial" panose="020B0604020202020204" pitchFamily="34" charset="0"/>
            </a:endParaRPr>
          </a:p>
          <a:p>
            <a:endParaRPr lang="en-SG" dirty="0"/>
          </a:p>
        </p:txBody>
      </p:sp>
      <p:sp>
        <p:nvSpPr>
          <p:cNvPr id="4" name="Slide Number Placeholder 3"/>
          <p:cNvSpPr>
            <a:spLocks noGrp="1"/>
          </p:cNvSpPr>
          <p:nvPr>
            <p:ph type="sldNum" sz="quarter" idx="10"/>
          </p:nvPr>
        </p:nvSpPr>
        <p:spPr/>
        <p:txBody>
          <a:bodyPr/>
          <a:lstStyle/>
          <a:p>
            <a:fld id="{A2291432-7BC2-456F-BE4D-F8369C11676E}" type="slidenum">
              <a:rPr lang="en-SG" smtClean="0"/>
              <a:t>15</a:t>
            </a:fld>
            <a:endParaRPr lang="en-SG" dirty="0"/>
          </a:p>
        </p:txBody>
      </p:sp>
    </p:spTree>
    <p:extLst>
      <p:ext uri="{BB962C8B-B14F-4D97-AF65-F5344CB8AC3E}">
        <p14:creationId xmlns:p14="http://schemas.microsoft.com/office/powerpoint/2010/main" val="2606580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p:cNvSpPr>
            <a:spLocks noGrp="1" noChangeArrowheads="1"/>
          </p:cNvSpPr>
          <p:nvPr>
            <p:ph type="sldNum" sz="quarter" idx="5"/>
          </p:nvPr>
        </p:nvSpPr>
        <p:spPr>
          <a:noFill/>
        </p:spPr>
        <p:txBody>
          <a:bodyPr/>
          <a:lstStyle>
            <a:lvl1pPr defTabSz="942975">
              <a:defRPr>
                <a:solidFill>
                  <a:schemeClr val="tx1"/>
                </a:solidFill>
                <a:latin typeface="Tahoma" panose="020B0604030504040204" pitchFamily="34" charset="0"/>
              </a:defRPr>
            </a:lvl1pPr>
            <a:lvl2pPr marL="742950" indent="-285750" defTabSz="942975">
              <a:defRPr>
                <a:solidFill>
                  <a:schemeClr val="tx1"/>
                </a:solidFill>
                <a:latin typeface="Tahoma" panose="020B0604030504040204" pitchFamily="34" charset="0"/>
              </a:defRPr>
            </a:lvl2pPr>
            <a:lvl3pPr marL="1143000" indent="-228600" defTabSz="942975">
              <a:defRPr>
                <a:solidFill>
                  <a:schemeClr val="tx1"/>
                </a:solidFill>
                <a:latin typeface="Tahoma" panose="020B0604030504040204" pitchFamily="34" charset="0"/>
              </a:defRPr>
            </a:lvl3pPr>
            <a:lvl4pPr marL="1600200" indent="-228600" defTabSz="942975">
              <a:defRPr>
                <a:solidFill>
                  <a:schemeClr val="tx1"/>
                </a:solidFill>
                <a:latin typeface="Tahoma" panose="020B0604030504040204" pitchFamily="34" charset="0"/>
              </a:defRPr>
            </a:lvl4pPr>
            <a:lvl5pPr marL="2057400" indent="-228600" defTabSz="942975">
              <a:defRPr>
                <a:solidFill>
                  <a:schemeClr val="tx1"/>
                </a:solidFill>
                <a:latin typeface="Tahoma" panose="020B0604030504040204" pitchFamily="34" charset="0"/>
              </a:defRPr>
            </a:lvl5pPr>
            <a:lvl6pPr marL="2514600" indent="-228600" defTabSz="942975" eaLnBrk="0" fontAlgn="base" hangingPunct="0">
              <a:spcBef>
                <a:spcPct val="0"/>
              </a:spcBef>
              <a:spcAft>
                <a:spcPct val="0"/>
              </a:spcAft>
              <a:defRPr>
                <a:solidFill>
                  <a:schemeClr val="tx1"/>
                </a:solidFill>
                <a:latin typeface="Tahoma" panose="020B0604030504040204" pitchFamily="34" charset="0"/>
              </a:defRPr>
            </a:lvl6pPr>
            <a:lvl7pPr marL="2971800" indent="-228600" defTabSz="942975" eaLnBrk="0" fontAlgn="base" hangingPunct="0">
              <a:spcBef>
                <a:spcPct val="0"/>
              </a:spcBef>
              <a:spcAft>
                <a:spcPct val="0"/>
              </a:spcAft>
              <a:defRPr>
                <a:solidFill>
                  <a:schemeClr val="tx1"/>
                </a:solidFill>
                <a:latin typeface="Tahoma" panose="020B0604030504040204" pitchFamily="34" charset="0"/>
              </a:defRPr>
            </a:lvl7pPr>
            <a:lvl8pPr marL="3429000" indent="-228600" defTabSz="942975" eaLnBrk="0" fontAlgn="base" hangingPunct="0">
              <a:spcBef>
                <a:spcPct val="0"/>
              </a:spcBef>
              <a:spcAft>
                <a:spcPct val="0"/>
              </a:spcAft>
              <a:defRPr>
                <a:solidFill>
                  <a:schemeClr val="tx1"/>
                </a:solidFill>
                <a:latin typeface="Tahoma" panose="020B0604030504040204" pitchFamily="34" charset="0"/>
              </a:defRPr>
            </a:lvl8pPr>
            <a:lvl9pPr marL="3886200" indent="-228600" defTabSz="942975" eaLnBrk="0" fontAlgn="base" hangingPunct="0">
              <a:spcBef>
                <a:spcPct val="0"/>
              </a:spcBef>
              <a:spcAft>
                <a:spcPct val="0"/>
              </a:spcAft>
              <a:defRPr>
                <a:solidFill>
                  <a:schemeClr val="tx1"/>
                </a:solidFill>
                <a:latin typeface="Tahoma" panose="020B0604030504040204" pitchFamily="34" charset="0"/>
              </a:defRPr>
            </a:lvl9pPr>
          </a:lstStyle>
          <a:p>
            <a:fld id="{EA841741-35D2-47B9-BDED-8E03A9EB58BE}" type="slidenum">
              <a:rPr lang="en-US" altLang="en-US" smtClean="0"/>
              <a:pPr/>
              <a:t>22</a:t>
            </a:fld>
            <a:endParaRPr lang="en-US" altLang="en-US" dirty="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tr-TR" altLang="en-US" smtClean="0"/>
          </a:p>
        </p:txBody>
      </p:sp>
    </p:spTree>
    <p:extLst>
      <p:ext uri="{BB962C8B-B14F-4D97-AF65-F5344CB8AC3E}">
        <p14:creationId xmlns:p14="http://schemas.microsoft.com/office/powerpoint/2010/main" val="304982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031"/>
          <p:cNvSpPr>
            <a:spLocks noGrp="1" noChangeArrowheads="1"/>
          </p:cNvSpPr>
          <p:nvPr>
            <p:ph type="sldNum" sz="quarter" idx="5"/>
          </p:nvPr>
        </p:nvSpPr>
        <p:spPr>
          <a:noFill/>
        </p:spPr>
        <p:txBody>
          <a:bodyPr/>
          <a:lstStyle>
            <a:lvl1pPr defTabSz="942975">
              <a:defRPr>
                <a:solidFill>
                  <a:schemeClr val="tx1"/>
                </a:solidFill>
                <a:latin typeface="Tahoma" panose="020B0604030504040204" pitchFamily="34" charset="0"/>
              </a:defRPr>
            </a:lvl1pPr>
            <a:lvl2pPr marL="742950" indent="-285750" defTabSz="942975">
              <a:defRPr>
                <a:solidFill>
                  <a:schemeClr val="tx1"/>
                </a:solidFill>
                <a:latin typeface="Tahoma" panose="020B0604030504040204" pitchFamily="34" charset="0"/>
              </a:defRPr>
            </a:lvl2pPr>
            <a:lvl3pPr marL="1143000" indent="-228600" defTabSz="942975">
              <a:defRPr>
                <a:solidFill>
                  <a:schemeClr val="tx1"/>
                </a:solidFill>
                <a:latin typeface="Tahoma" panose="020B0604030504040204" pitchFamily="34" charset="0"/>
              </a:defRPr>
            </a:lvl3pPr>
            <a:lvl4pPr marL="1600200" indent="-228600" defTabSz="942975">
              <a:defRPr>
                <a:solidFill>
                  <a:schemeClr val="tx1"/>
                </a:solidFill>
                <a:latin typeface="Tahoma" panose="020B0604030504040204" pitchFamily="34" charset="0"/>
              </a:defRPr>
            </a:lvl4pPr>
            <a:lvl5pPr marL="2057400" indent="-228600" defTabSz="942975">
              <a:defRPr>
                <a:solidFill>
                  <a:schemeClr val="tx1"/>
                </a:solidFill>
                <a:latin typeface="Tahoma" panose="020B0604030504040204" pitchFamily="34" charset="0"/>
              </a:defRPr>
            </a:lvl5pPr>
            <a:lvl6pPr marL="2514600" indent="-228600" defTabSz="942975" eaLnBrk="0" fontAlgn="base" hangingPunct="0">
              <a:spcBef>
                <a:spcPct val="0"/>
              </a:spcBef>
              <a:spcAft>
                <a:spcPct val="0"/>
              </a:spcAft>
              <a:defRPr>
                <a:solidFill>
                  <a:schemeClr val="tx1"/>
                </a:solidFill>
                <a:latin typeface="Tahoma" panose="020B0604030504040204" pitchFamily="34" charset="0"/>
              </a:defRPr>
            </a:lvl6pPr>
            <a:lvl7pPr marL="2971800" indent="-228600" defTabSz="942975" eaLnBrk="0" fontAlgn="base" hangingPunct="0">
              <a:spcBef>
                <a:spcPct val="0"/>
              </a:spcBef>
              <a:spcAft>
                <a:spcPct val="0"/>
              </a:spcAft>
              <a:defRPr>
                <a:solidFill>
                  <a:schemeClr val="tx1"/>
                </a:solidFill>
                <a:latin typeface="Tahoma" panose="020B0604030504040204" pitchFamily="34" charset="0"/>
              </a:defRPr>
            </a:lvl7pPr>
            <a:lvl8pPr marL="3429000" indent="-228600" defTabSz="942975" eaLnBrk="0" fontAlgn="base" hangingPunct="0">
              <a:spcBef>
                <a:spcPct val="0"/>
              </a:spcBef>
              <a:spcAft>
                <a:spcPct val="0"/>
              </a:spcAft>
              <a:defRPr>
                <a:solidFill>
                  <a:schemeClr val="tx1"/>
                </a:solidFill>
                <a:latin typeface="Tahoma" panose="020B0604030504040204" pitchFamily="34" charset="0"/>
              </a:defRPr>
            </a:lvl8pPr>
            <a:lvl9pPr marL="3886200" indent="-228600" defTabSz="942975" eaLnBrk="0" fontAlgn="base" hangingPunct="0">
              <a:spcBef>
                <a:spcPct val="0"/>
              </a:spcBef>
              <a:spcAft>
                <a:spcPct val="0"/>
              </a:spcAft>
              <a:defRPr>
                <a:solidFill>
                  <a:schemeClr val="tx1"/>
                </a:solidFill>
                <a:latin typeface="Tahoma" panose="020B0604030504040204" pitchFamily="34" charset="0"/>
              </a:defRPr>
            </a:lvl9pPr>
          </a:lstStyle>
          <a:p>
            <a:fld id="{575ED55E-C6F4-4773-B504-0E3F536D3DAA}" type="slidenum">
              <a:rPr lang="en-US" altLang="en-US" smtClean="0"/>
              <a:pPr/>
              <a:t>25</a:t>
            </a:fld>
            <a:endParaRPr lang="en-US" altLang="en-US" dirty="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tr-TR" altLang="en-US" smtClean="0"/>
          </a:p>
        </p:txBody>
      </p:sp>
    </p:spTree>
    <p:extLst>
      <p:ext uri="{BB962C8B-B14F-4D97-AF65-F5344CB8AC3E}">
        <p14:creationId xmlns:p14="http://schemas.microsoft.com/office/powerpoint/2010/main" val="1729129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31"/>
          <p:cNvSpPr>
            <a:spLocks noGrp="1" noChangeArrowheads="1"/>
          </p:cNvSpPr>
          <p:nvPr>
            <p:ph type="sldNum" sz="quarter" idx="5"/>
          </p:nvPr>
        </p:nvSpPr>
        <p:spPr>
          <a:noFill/>
        </p:spPr>
        <p:txBody>
          <a:bodyPr/>
          <a:lstStyle>
            <a:lvl1pPr defTabSz="942975">
              <a:defRPr>
                <a:solidFill>
                  <a:schemeClr val="tx1"/>
                </a:solidFill>
                <a:latin typeface="Tahoma" panose="020B0604030504040204" pitchFamily="34" charset="0"/>
              </a:defRPr>
            </a:lvl1pPr>
            <a:lvl2pPr marL="742950" indent="-285750" defTabSz="942975">
              <a:defRPr>
                <a:solidFill>
                  <a:schemeClr val="tx1"/>
                </a:solidFill>
                <a:latin typeface="Tahoma" panose="020B0604030504040204" pitchFamily="34" charset="0"/>
              </a:defRPr>
            </a:lvl2pPr>
            <a:lvl3pPr marL="1143000" indent="-228600" defTabSz="942975">
              <a:defRPr>
                <a:solidFill>
                  <a:schemeClr val="tx1"/>
                </a:solidFill>
                <a:latin typeface="Tahoma" panose="020B0604030504040204" pitchFamily="34" charset="0"/>
              </a:defRPr>
            </a:lvl3pPr>
            <a:lvl4pPr marL="1600200" indent="-228600" defTabSz="942975">
              <a:defRPr>
                <a:solidFill>
                  <a:schemeClr val="tx1"/>
                </a:solidFill>
                <a:latin typeface="Tahoma" panose="020B0604030504040204" pitchFamily="34" charset="0"/>
              </a:defRPr>
            </a:lvl4pPr>
            <a:lvl5pPr marL="2057400" indent="-228600" defTabSz="942975">
              <a:defRPr>
                <a:solidFill>
                  <a:schemeClr val="tx1"/>
                </a:solidFill>
                <a:latin typeface="Tahoma" panose="020B0604030504040204" pitchFamily="34" charset="0"/>
              </a:defRPr>
            </a:lvl5pPr>
            <a:lvl6pPr marL="2514600" indent="-228600" defTabSz="942975" eaLnBrk="0" fontAlgn="base" hangingPunct="0">
              <a:spcBef>
                <a:spcPct val="0"/>
              </a:spcBef>
              <a:spcAft>
                <a:spcPct val="0"/>
              </a:spcAft>
              <a:defRPr>
                <a:solidFill>
                  <a:schemeClr val="tx1"/>
                </a:solidFill>
                <a:latin typeface="Tahoma" panose="020B0604030504040204" pitchFamily="34" charset="0"/>
              </a:defRPr>
            </a:lvl6pPr>
            <a:lvl7pPr marL="2971800" indent="-228600" defTabSz="942975" eaLnBrk="0" fontAlgn="base" hangingPunct="0">
              <a:spcBef>
                <a:spcPct val="0"/>
              </a:spcBef>
              <a:spcAft>
                <a:spcPct val="0"/>
              </a:spcAft>
              <a:defRPr>
                <a:solidFill>
                  <a:schemeClr val="tx1"/>
                </a:solidFill>
                <a:latin typeface="Tahoma" panose="020B0604030504040204" pitchFamily="34" charset="0"/>
              </a:defRPr>
            </a:lvl7pPr>
            <a:lvl8pPr marL="3429000" indent="-228600" defTabSz="942975" eaLnBrk="0" fontAlgn="base" hangingPunct="0">
              <a:spcBef>
                <a:spcPct val="0"/>
              </a:spcBef>
              <a:spcAft>
                <a:spcPct val="0"/>
              </a:spcAft>
              <a:defRPr>
                <a:solidFill>
                  <a:schemeClr val="tx1"/>
                </a:solidFill>
                <a:latin typeface="Tahoma" panose="020B0604030504040204" pitchFamily="34" charset="0"/>
              </a:defRPr>
            </a:lvl8pPr>
            <a:lvl9pPr marL="3886200" indent="-228600" defTabSz="942975" eaLnBrk="0" fontAlgn="base" hangingPunct="0">
              <a:spcBef>
                <a:spcPct val="0"/>
              </a:spcBef>
              <a:spcAft>
                <a:spcPct val="0"/>
              </a:spcAft>
              <a:defRPr>
                <a:solidFill>
                  <a:schemeClr val="tx1"/>
                </a:solidFill>
                <a:latin typeface="Tahoma" panose="020B0604030504040204" pitchFamily="34" charset="0"/>
              </a:defRPr>
            </a:lvl9pPr>
          </a:lstStyle>
          <a:p>
            <a:fld id="{3B5F90BD-ACAB-4B02-B0DE-33FD3A2FD106}" type="slidenum">
              <a:rPr lang="en-US" altLang="en-US" smtClean="0"/>
              <a:pPr/>
              <a:t>26</a:t>
            </a:fld>
            <a:endParaRPr lang="en-US" altLang="en-US" dirty="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tr-TR" altLang="en-US" smtClean="0"/>
          </a:p>
        </p:txBody>
      </p:sp>
    </p:spTree>
    <p:extLst>
      <p:ext uri="{BB962C8B-B14F-4D97-AF65-F5344CB8AC3E}">
        <p14:creationId xmlns:p14="http://schemas.microsoft.com/office/powerpoint/2010/main" val="2738335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31"/>
          <p:cNvSpPr>
            <a:spLocks noGrp="1" noChangeArrowheads="1"/>
          </p:cNvSpPr>
          <p:nvPr>
            <p:ph type="sldNum" sz="quarter" idx="5"/>
          </p:nvPr>
        </p:nvSpPr>
        <p:spPr>
          <a:noFill/>
        </p:spPr>
        <p:txBody>
          <a:bodyPr/>
          <a:lstStyle>
            <a:lvl1pPr defTabSz="942975">
              <a:defRPr>
                <a:solidFill>
                  <a:schemeClr val="tx1"/>
                </a:solidFill>
                <a:latin typeface="Tahoma" panose="020B0604030504040204" pitchFamily="34" charset="0"/>
              </a:defRPr>
            </a:lvl1pPr>
            <a:lvl2pPr marL="742950" indent="-285750" defTabSz="942975">
              <a:defRPr>
                <a:solidFill>
                  <a:schemeClr val="tx1"/>
                </a:solidFill>
                <a:latin typeface="Tahoma" panose="020B0604030504040204" pitchFamily="34" charset="0"/>
              </a:defRPr>
            </a:lvl2pPr>
            <a:lvl3pPr marL="1143000" indent="-228600" defTabSz="942975">
              <a:defRPr>
                <a:solidFill>
                  <a:schemeClr val="tx1"/>
                </a:solidFill>
                <a:latin typeface="Tahoma" panose="020B0604030504040204" pitchFamily="34" charset="0"/>
              </a:defRPr>
            </a:lvl3pPr>
            <a:lvl4pPr marL="1600200" indent="-228600" defTabSz="942975">
              <a:defRPr>
                <a:solidFill>
                  <a:schemeClr val="tx1"/>
                </a:solidFill>
                <a:latin typeface="Tahoma" panose="020B0604030504040204" pitchFamily="34" charset="0"/>
              </a:defRPr>
            </a:lvl4pPr>
            <a:lvl5pPr marL="2057400" indent="-228600" defTabSz="942975">
              <a:defRPr>
                <a:solidFill>
                  <a:schemeClr val="tx1"/>
                </a:solidFill>
                <a:latin typeface="Tahoma" panose="020B0604030504040204" pitchFamily="34" charset="0"/>
              </a:defRPr>
            </a:lvl5pPr>
            <a:lvl6pPr marL="2514600" indent="-228600" defTabSz="942975" eaLnBrk="0" fontAlgn="base" hangingPunct="0">
              <a:spcBef>
                <a:spcPct val="0"/>
              </a:spcBef>
              <a:spcAft>
                <a:spcPct val="0"/>
              </a:spcAft>
              <a:defRPr>
                <a:solidFill>
                  <a:schemeClr val="tx1"/>
                </a:solidFill>
                <a:latin typeface="Tahoma" panose="020B0604030504040204" pitchFamily="34" charset="0"/>
              </a:defRPr>
            </a:lvl6pPr>
            <a:lvl7pPr marL="2971800" indent="-228600" defTabSz="942975" eaLnBrk="0" fontAlgn="base" hangingPunct="0">
              <a:spcBef>
                <a:spcPct val="0"/>
              </a:spcBef>
              <a:spcAft>
                <a:spcPct val="0"/>
              </a:spcAft>
              <a:defRPr>
                <a:solidFill>
                  <a:schemeClr val="tx1"/>
                </a:solidFill>
                <a:latin typeface="Tahoma" panose="020B0604030504040204" pitchFamily="34" charset="0"/>
              </a:defRPr>
            </a:lvl7pPr>
            <a:lvl8pPr marL="3429000" indent="-228600" defTabSz="942975" eaLnBrk="0" fontAlgn="base" hangingPunct="0">
              <a:spcBef>
                <a:spcPct val="0"/>
              </a:spcBef>
              <a:spcAft>
                <a:spcPct val="0"/>
              </a:spcAft>
              <a:defRPr>
                <a:solidFill>
                  <a:schemeClr val="tx1"/>
                </a:solidFill>
                <a:latin typeface="Tahoma" panose="020B0604030504040204" pitchFamily="34" charset="0"/>
              </a:defRPr>
            </a:lvl8pPr>
            <a:lvl9pPr marL="3886200" indent="-228600" defTabSz="942975" eaLnBrk="0" fontAlgn="base" hangingPunct="0">
              <a:spcBef>
                <a:spcPct val="0"/>
              </a:spcBef>
              <a:spcAft>
                <a:spcPct val="0"/>
              </a:spcAft>
              <a:defRPr>
                <a:solidFill>
                  <a:schemeClr val="tx1"/>
                </a:solidFill>
                <a:latin typeface="Tahoma" panose="020B0604030504040204" pitchFamily="34" charset="0"/>
              </a:defRPr>
            </a:lvl9pPr>
          </a:lstStyle>
          <a:p>
            <a:fld id="{AD65A24F-EF86-46D4-A4C4-AFA376042F86}" type="slidenum">
              <a:rPr lang="en-US" altLang="en-US" smtClean="0"/>
              <a:pPr/>
              <a:t>27</a:t>
            </a:fld>
            <a:endParaRPr lang="en-US" altLang="en-US" dirty="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tr-TR" altLang="en-US" smtClean="0"/>
          </a:p>
        </p:txBody>
      </p:sp>
    </p:spTree>
    <p:extLst>
      <p:ext uri="{BB962C8B-B14F-4D97-AF65-F5344CB8AC3E}">
        <p14:creationId xmlns:p14="http://schemas.microsoft.com/office/powerpoint/2010/main" val="314978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p:cNvSpPr>
            <a:spLocks noGrp="1" noChangeArrowheads="1"/>
          </p:cNvSpPr>
          <p:nvPr>
            <p:ph type="sldNum" sz="quarter" idx="5"/>
          </p:nvPr>
        </p:nvSpPr>
        <p:spPr>
          <a:noFill/>
        </p:spPr>
        <p:txBody>
          <a:bodyPr/>
          <a:lstStyle>
            <a:lvl1pPr defTabSz="942975">
              <a:defRPr>
                <a:solidFill>
                  <a:schemeClr val="tx1"/>
                </a:solidFill>
                <a:latin typeface="Tahoma" panose="020B0604030504040204" pitchFamily="34" charset="0"/>
              </a:defRPr>
            </a:lvl1pPr>
            <a:lvl2pPr marL="742950" indent="-285750" defTabSz="942975">
              <a:defRPr>
                <a:solidFill>
                  <a:schemeClr val="tx1"/>
                </a:solidFill>
                <a:latin typeface="Tahoma" panose="020B0604030504040204" pitchFamily="34" charset="0"/>
              </a:defRPr>
            </a:lvl2pPr>
            <a:lvl3pPr marL="1143000" indent="-228600" defTabSz="942975">
              <a:defRPr>
                <a:solidFill>
                  <a:schemeClr val="tx1"/>
                </a:solidFill>
                <a:latin typeface="Tahoma" panose="020B0604030504040204" pitchFamily="34" charset="0"/>
              </a:defRPr>
            </a:lvl3pPr>
            <a:lvl4pPr marL="1600200" indent="-228600" defTabSz="942975">
              <a:defRPr>
                <a:solidFill>
                  <a:schemeClr val="tx1"/>
                </a:solidFill>
                <a:latin typeface="Tahoma" panose="020B0604030504040204" pitchFamily="34" charset="0"/>
              </a:defRPr>
            </a:lvl4pPr>
            <a:lvl5pPr marL="2057400" indent="-228600" defTabSz="942975">
              <a:defRPr>
                <a:solidFill>
                  <a:schemeClr val="tx1"/>
                </a:solidFill>
                <a:latin typeface="Tahoma" panose="020B0604030504040204" pitchFamily="34" charset="0"/>
              </a:defRPr>
            </a:lvl5pPr>
            <a:lvl6pPr marL="2514600" indent="-228600" defTabSz="942975" eaLnBrk="0" fontAlgn="base" hangingPunct="0">
              <a:spcBef>
                <a:spcPct val="0"/>
              </a:spcBef>
              <a:spcAft>
                <a:spcPct val="0"/>
              </a:spcAft>
              <a:defRPr>
                <a:solidFill>
                  <a:schemeClr val="tx1"/>
                </a:solidFill>
                <a:latin typeface="Tahoma" panose="020B0604030504040204" pitchFamily="34" charset="0"/>
              </a:defRPr>
            </a:lvl6pPr>
            <a:lvl7pPr marL="2971800" indent="-228600" defTabSz="942975" eaLnBrk="0" fontAlgn="base" hangingPunct="0">
              <a:spcBef>
                <a:spcPct val="0"/>
              </a:spcBef>
              <a:spcAft>
                <a:spcPct val="0"/>
              </a:spcAft>
              <a:defRPr>
                <a:solidFill>
                  <a:schemeClr val="tx1"/>
                </a:solidFill>
                <a:latin typeface="Tahoma" panose="020B0604030504040204" pitchFamily="34" charset="0"/>
              </a:defRPr>
            </a:lvl7pPr>
            <a:lvl8pPr marL="3429000" indent="-228600" defTabSz="942975" eaLnBrk="0" fontAlgn="base" hangingPunct="0">
              <a:spcBef>
                <a:spcPct val="0"/>
              </a:spcBef>
              <a:spcAft>
                <a:spcPct val="0"/>
              </a:spcAft>
              <a:defRPr>
                <a:solidFill>
                  <a:schemeClr val="tx1"/>
                </a:solidFill>
                <a:latin typeface="Tahoma" panose="020B0604030504040204" pitchFamily="34" charset="0"/>
              </a:defRPr>
            </a:lvl8pPr>
            <a:lvl9pPr marL="3886200" indent="-228600" defTabSz="942975" eaLnBrk="0" fontAlgn="base" hangingPunct="0">
              <a:spcBef>
                <a:spcPct val="0"/>
              </a:spcBef>
              <a:spcAft>
                <a:spcPct val="0"/>
              </a:spcAft>
              <a:defRPr>
                <a:solidFill>
                  <a:schemeClr val="tx1"/>
                </a:solidFill>
                <a:latin typeface="Tahoma" panose="020B0604030504040204" pitchFamily="34" charset="0"/>
              </a:defRPr>
            </a:lvl9pPr>
          </a:lstStyle>
          <a:p>
            <a:fld id="{0A5BF636-E2F9-4454-BB81-9FD6E0450F9A}" type="slidenum">
              <a:rPr lang="en-US" altLang="en-US" smtClean="0"/>
              <a:pPr/>
              <a:t>30</a:t>
            </a:fld>
            <a:endParaRPr lang="en-US" altLang="en-US" dirty="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tr-TR" altLang="en-US" smtClean="0"/>
          </a:p>
        </p:txBody>
      </p:sp>
    </p:spTree>
    <p:extLst>
      <p:ext uri="{BB962C8B-B14F-4D97-AF65-F5344CB8AC3E}">
        <p14:creationId xmlns:p14="http://schemas.microsoft.com/office/powerpoint/2010/main" val="3153779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31"/>
          <p:cNvSpPr>
            <a:spLocks noGrp="1" noChangeArrowheads="1"/>
          </p:cNvSpPr>
          <p:nvPr>
            <p:ph type="sldNum" sz="quarter" idx="5"/>
          </p:nvPr>
        </p:nvSpPr>
        <p:spPr>
          <a:noFill/>
        </p:spPr>
        <p:txBody>
          <a:bodyPr/>
          <a:lstStyle>
            <a:lvl1pPr defTabSz="942975">
              <a:defRPr>
                <a:solidFill>
                  <a:schemeClr val="tx1"/>
                </a:solidFill>
                <a:latin typeface="Tahoma" panose="020B0604030504040204" pitchFamily="34" charset="0"/>
              </a:defRPr>
            </a:lvl1pPr>
            <a:lvl2pPr marL="742950" indent="-285750" defTabSz="942975">
              <a:defRPr>
                <a:solidFill>
                  <a:schemeClr val="tx1"/>
                </a:solidFill>
                <a:latin typeface="Tahoma" panose="020B0604030504040204" pitchFamily="34" charset="0"/>
              </a:defRPr>
            </a:lvl2pPr>
            <a:lvl3pPr marL="1143000" indent="-228600" defTabSz="942975">
              <a:defRPr>
                <a:solidFill>
                  <a:schemeClr val="tx1"/>
                </a:solidFill>
                <a:latin typeface="Tahoma" panose="020B0604030504040204" pitchFamily="34" charset="0"/>
              </a:defRPr>
            </a:lvl3pPr>
            <a:lvl4pPr marL="1600200" indent="-228600" defTabSz="942975">
              <a:defRPr>
                <a:solidFill>
                  <a:schemeClr val="tx1"/>
                </a:solidFill>
                <a:latin typeface="Tahoma" panose="020B0604030504040204" pitchFamily="34" charset="0"/>
              </a:defRPr>
            </a:lvl4pPr>
            <a:lvl5pPr marL="2057400" indent="-228600" defTabSz="942975">
              <a:defRPr>
                <a:solidFill>
                  <a:schemeClr val="tx1"/>
                </a:solidFill>
                <a:latin typeface="Tahoma" panose="020B0604030504040204" pitchFamily="34" charset="0"/>
              </a:defRPr>
            </a:lvl5pPr>
            <a:lvl6pPr marL="2514600" indent="-228600" defTabSz="942975" eaLnBrk="0" fontAlgn="base" hangingPunct="0">
              <a:spcBef>
                <a:spcPct val="0"/>
              </a:spcBef>
              <a:spcAft>
                <a:spcPct val="0"/>
              </a:spcAft>
              <a:defRPr>
                <a:solidFill>
                  <a:schemeClr val="tx1"/>
                </a:solidFill>
                <a:latin typeface="Tahoma" panose="020B0604030504040204" pitchFamily="34" charset="0"/>
              </a:defRPr>
            </a:lvl6pPr>
            <a:lvl7pPr marL="2971800" indent="-228600" defTabSz="942975" eaLnBrk="0" fontAlgn="base" hangingPunct="0">
              <a:spcBef>
                <a:spcPct val="0"/>
              </a:spcBef>
              <a:spcAft>
                <a:spcPct val="0"/>
              </a:spcAft>
              <a:defRPr>
                <a:solidFill>
                  <a:schemeClr val="tx1"/>
                </a:solidFill>
                <a:latin typeface="Tahoma" panose="020B0604030504040204" pitchFamily="34" charset="0"/>
              </a:defRPr>
            </a:lvl7pPr>
            <a:lvl8pPr marL="3429000" indent="-228600" defTabSz="942975" eaLnBrk="0" fontAlgn="base" hangingPunct="0">
              <a:spcBef>
                <a:spcPct val="0"/>
              </a:spcBef>
              <a:spcAft>
                <a:spcPct val="0"/>
              </a:spcAft>
              <a:defRPr>
                <a:solidFill>
                  <a:schemeClr val="tx1"/>
                </a:solidFill>
                <a:latin typeface="Tahoma" panose="020B0604030504040204" pitchFamily="34" charset="0"/>
              </a:defRPr>
            </a:lvl8pPr>
            <a:lvl9pPr marL="3886200" indent="-228600" defTabSz="942975" eaLnBrk="0" fontAlgn="base" hangingPunct="0">
              <a:spcBef>
                <a:spcPct val="0"/>
              </a:spcBef>
              <a:spcAft>
                <a:spcPct val="0"/>
              </a:spcAft>
              <a:defRPr>
                <a:solidFill>
                  <a:schemeClr val="tx1"/>
                </a:solidFill>
                <a:latin typeface="Tahoma" panose="020B0604030504040204" pitchFamily="34" charset="0"/>
              </a:defRPr>
            </a:lvl9pPr>
          </a:lstStyle>
          <a:p>
            <a:fld id="{E31AE870-8BF6-436D-9A81-058C1D74F429}" type="slidenum">
              <a:rPr lang="en-US" altLang="en-US" smtClean="0"/>
              <a:pPr/>
              <a:t>33</a:t>
            </a:fld>
            <a:endParaRPr lang="en-US" altLang="en-US" dirty="0"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tr-TR" altLang="en-US" smtClean="0"/>
          </a:p>
        </p:txBody>
      </p:sp>
    </p:spTree>
    <p:extLst>
      <p:ext uri="{BB962C8B-B14F-4D97-AF65-F5344CB8AC3E}">
        <p14:creationId xmlns:p14="http://schemas.microsoft.com/office/powerpoint/2010/main" val="2963894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234818F6-1A2B-439A-A0BE-01CB7E3329FE}"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B5B3BAD-55E0-4381-B2EA-43C19730DD4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5F7B1EB3-9FD8-4B3C-9883-C5E665C2C453}"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SG"/>
          </a:p>
        </p:txBody>
      </p:sp>
      <p:sp>
        <p:nvSpPr>
          <p:cNvPr id="3" name="Table Placeholder 2"/>
          <p:cNvSpPr>
            <a:spLocks noGrp="1"/>
          </p:cNvSpPr>
          <p:nvPr>
            <p:ph type="tbl" idx="1"/>
          </p:nvPr>
        </p:nvSpPr>
        <p:spPr>
          <a:xfrm>
            <a:off x="1182688" y="2017713"/>
            <a:ext cx="7772400" cy="4114800"/>
          </a:xfrm>
        </p:spPr>
        <p:txBody>
          <a:bodyPr/>
          <a:lstStyle/>
          <a:p>
            <a:endParaRPr lang="en-SG" dirty="0"/>
          </a:p>
        </p:txBody>
      </p:sp>
      <p:sp>
        <p:nvSpPr>
          <p:cNvPr id="4" name="Date Placeholder 3"/>
          <p:cNvSpPr>
            <a:spLocks noGrp="1"/>
          </p:cNvSpPr>
          <p:nvPr>
            <p:ph type="dt" sz="half" idx="10"/>
          </p:nvPr>
        </p:nvSpPr>
        <p:spPr>
          <a:xfrm>
            <a:off x="1162050" y="6243638"/>
            <a:ext cx="1905000" cy="457200"/>
          </a:xfrm>
        </p:spPr>
        <p:txBody>
          <a:bodyPr/>
          <a:lstStyle>
            <a:lvl1pPr>
              <a:defRPr/>
            </a:lvl1pPr>
          </a:lstStyle>
          <a:p>
            <a:endParaRPr lang="en-US" dirty="0"/>
          </a:p>
        </p:txBody>
      </p:sp>
      <p:sp>
        <p:nvSpPr>
          <p:cNvPr id="5" name="Footer Placeholder 4"/>
          <p:cNvSpPr>
            <a:spLocks noGrp="1"/>
          </p:cNvSpPr>
          <p:nvPr>
            <p:ph type="ftr" sz="quarter" idx="11"/>
          </p:nvPr>
        </p:nvSpPr>
        <p:spPr>
          <a:xfrm>
            <a:off x="3657600" y="6243638"/>
            <a:ext cx="2895600" cy="457200"/>
          </a:xfrm>
        </p:spPr>
        <p:txBody>
          <a:bodyPr/>
          <a:lstStyle>
            <a:lvl1pPr>
              <a:defRPr/>
            </a:lvl1pPr>
          </a:lstStyle>
          <a:p>
            <a:endParaRPr lang="en-US" dirty="0"/>
          </a:p>
        </p:txBody>
      </p:sp>
      <p:sp>
        <p:nvSpPr>
          <p:cNvPr id="6" name="Slide Number Placeholder 5"/>
          <p:cNvSpPr>
            <a:spLocks noGrp="1"/>
          </p:cNvSpPr>
          <p:nvPr>
            <p:ph type="sldNum" sz="quarter" idx="12"/>
          </p:nvPr>
        </p:nvSpPr>
        <p:spPr>
          <a:xfrm>
            <a:off x="7042150" y="6243638"/>
            <a:ext cx="1905000" cy="457200"/>
          </a:xfrm>
        </p:spPr>
        <p:txBody>
          <a:bodyPr/>
          <a:lstStyle>
            <a:lvl1pPr>
              <a:defRPr/>
            </a:lvl1pPr>
          </a:lstStyle>
          <a:p>
            <a:fld id="{C928D22B-3F21-4F69-A954-871C05C42569}"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1182688" y="2017713"/>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1182688" y="4151313"/>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a:xfrm>
            <a:off x="1162050" y="6243638"/>
            <a:ext cx="1905000" cy="457200"/>
          </a:xfrm>
        </p:spPr>
        <p:txBody>
          <a:bodyPr/>
          <a:lstStyle>
            <a:lvl1pPr>
              <a:defRPr/>
            </a:lvl1pPr>
          </a:lstStyle>
          <a:p>
            <a:endParaRPr lang="en-US" dirty="0"/>
          </a:p>
        </p:txBody>
      </p:sp>
      <p:sp>
        <p:nvSpPr>
          <p:cNvPr id="6" name="Footer Placeholder 5"/>
          <p:cNvSpPr>
            <a:spLocks noGrp="1"/>
          </p:cNvSpPr>
          <p:nvPr>
            <p:ph type="ftr" sz="quarter" idx="11"/>
          </p:nvPr>
        </p:nvSpPr>
        <p:spPr>
          <a:xfrm>
            <a:off x="3657600" y="6243638"/>
            <a:ext cx="2895600" cy="457200"/>
          </a:xfrm>
        </p:spPr>
        <p:txBody>
          <a:bodyPr/>
          <a:lstStyle>
            <a:lvl1pPr>
              <a:defRPr/>
            </a:lvl1pPr>
          </a:lstStyle>
          <a:p>
            <a:endParaRPr lang="en-US" dirty="0"/>
          </a:p>
        </p:txBody>
      </p:sp>
      <p:sp>
        <p:nvSpPr>
          <p:cNvPr id="7" name="Slide Number Placeholder 6"/>
          <p:cNvSpPr>
            <a:spLocks noGrp="1"/>
          </p:cNvSpPr>
          <p:nvPr>
            <p:ph type="sldNum" sz="quarter" idx="12"/>
          </p:nvPr>
        </p:nvSpPr>
        <p:spPr>
          <a:xfrm>
            <a:off x="7042150" y="6243638"/>
            <a:ext cx="1905000" cy="457200"/>
          </a:xfrm>
        </p:spPr>
        <p:txBody>
          <a:bodyPr/>
          <a:lstStyle>
            <a:lvl1pPr>
              <a:defRPr/>
            </a:lvl1pPr>
          </a:lstStyle>
          <a:p>
            <a:fld id="{2379362B-DF39-4E56-A468-C3AC20292A01}" type="slidenum">
              <a:rPr lang="en-US"/>
              <a:pPr/>
              <a:t>‹#›</a:t>
            </a:fld>
            <a:endParaRPr lang="en-US" dirty="0"/>
          </a:p>
        </p:txBody>
      </p:sp>
    </p:spTree>
    <p:extLst>
      <p:ext uri="{BB962C8B-B14F-4D97-AF65-F5344CB8AC3E}">
        <p14:creationId xmlns:p14="http://schemas.microsoft.com/office/powerpoint/2010/main" val="3691479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a:xfrm>
            <a:off x="1162050" y="6243638"/>
            <a:ext cx="1905000" cy="457200"/>
          </a:xfrm>
        </p:spPr>
        <p:txBody>
          <a:bodyPr/>
          <a:lstStyle>
            <a:lvl1pPr>
              <a:defRPr/>
            </a:lvl1pPr>
          </a:lstStyle>
          <a:p>
            <a:endParaRPr lang="en-US" dirty="0"/>
          </a:p>
        </p:txBody>
      </p:sp>
      <p:sp>
        <p:nvSpPr>
          <p:cNvPr id="6" name="Footer Placeholder 5"/>
          <p:cNvSpPr>
            <a:spLocks noGrp="1"/>
          </p:cNvSpPr>
          <p:nvPr>
            <p:ph type="ftr" sz="quarter" idx="11"/>
          </p:nvPr>
        </p:nvSpPr>
        <p:spPr>
          <a:xfrm>
            <a:off x="3657600" y="6243638"/>
            <a:ext cx="2895600" cy="457200"/>
          </a:xfrm>
        </p:spPr>
        <p:txBody>
          <a:bodyPr/>
          <a:lstStyle>
            <a:lvl1pPr>
              <a:defRPr/>
            </a:lvl1pPr>
          </a:lstStyle>
          <a:p>
            <a:endParaRPr lang="en-US" dirty="0"/>
          </a:p>
        </p:txBody>
      </p:sp>
      <p:sp>
        <p:nvSpPr>
          <p:cNvPr id="7" name="Slide Number Placeholder 6"/>
          <p:cNvSpPr>
            <a:spLocks noGrp="1"/>
          </p:cNvSpPr>
          <p:nvPr>
            <p:ph type="sldNum" sz="quarter" idx="12"/>
          </p:nvPr>
        </p:nvSpPr>
        <p:spPr>
          <a:xfrm>
            <a:off x="7042150" y="6243638"/>
            <a:ext cx="1905000" cy="457200"/>
          </a:xfrm>
        </p:spPr>
        <p:txBody>
          <a:bodyPr/>
          <a:lstStyle>
            <a:lvl1pPr>
              <a:defRPr/>
            </a:lvl1pPr>
          </a:lstStyle>
          <a:p>
            <a:fld id="{4CF6D137-36DD-44F0-8331-95FF90C53B77}" type="slidenum">
              <a:rPr lang="en-US"/>
              <a:pPr/>
              <a:t>‹#›</a:t>
            </a:fld>
            <a:endParaRPr lang="en-US" dirty="0"/>
          </a:p>
        </p:txBody>
      </p:sp>
    </p:spTree>
    <p:extLst>
      <p:ext uri="{BB962C8B-B14F-4D97-AF65-F5344CB8AC3E}">
        <p14:creationId xmlns:p14="http://schemas.microsoft.com/office/powerpoint/2010/main" val="3230437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tr-TR"/>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Content Placeholder 4"/>
          <p:cNvSpPr>
            <a:spLocks noGrp="1"/>
          </p:cNvSpPr>
          <p:nvPr>
            <p:ph sz="quarter" idx="3"/>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Rectangle 11"/>
          <p:cNvSpPr>
            <a:spLocks noGrp="1" noChangeArrowheads="1"/>
          </p:cNvSpPr>
          <p:nvPr>
            <p:ph type="dt" sz="half" idx="10"/>
          </p:nvPr>
        </p:nvSpPr>
        <p:spPr>
          <a:ln/>
        </p:spPr>
        <p:txBody>
          <a:bodyPr/>
          <a:lstStyle>
            <a:lvl1pPr>
              <a:defRPr/>
            </a:lvl1pPr>
          </a:lstStyle>
          <a:p>
            <a:pPr>
              <a:defRPr/>
            </a:pPr>
            <a:endParaRPr lang="en-US" dirty="0"/>
          </a:p>
        </p:txBody>
      </p:sp>
      <p:sp>
        <p:nvSpPr>
          <p:cNvPr id="7" name="Rectangle 12"/>
          <p:cNvSpPr>
            <a:spLocks noGrp="1" noChangeArrowheads="1"/>
          </p:cNvSpPr>
          <p:nvPr>
            <p:ph type="ftr" sz="quarter" idx="11"/>
          </p:nvPr>
        </p:nvSpPr>
        <p:spPr>
          <a:ln/>
        </p:spPr>
        <p:txBody>
          <a:bodyPr/>
          <a:lstStyle>
            <a:lvl1pPr>
              <a:defRPr/>
            </a:lvl1pPr>
          </a:lstStyle>
          <a:p>
            <a:pPr>
              <a:defRPr/>
            </a:pPr>
            <a:r>
              <a:rPr lang="en-US" dirty="0"/>
              <a:t>Data Mining: Concepts and Techniques</a:t>
            </a:r>
          </a:p>
        </p:txBody>
      </p:sp>
      <p:sp>
        <p:nvSpPr>
          <p:cNvPr id="8" name="Rectangle 13"/>
          <p:cNvSpPr>
            <a:spLocks noGrp="1" noChangeArrowheads="1"/>
          </p:cNvSpPr>
          <p:nvPr>
            <p:ph type="sldNum" sz="quarter" idx="12"/>
          </p:nvPr>
        </p:nvSpPr>
        <p:spPr>
          <a:ln/>
        </p:spPr>
        <p:txBody>
          <a:bodyPr/>
          <a:lstStyle>
            <a:lvl1pPr>
              <a:defRPr/>
            </a:lvl1pPr>
          </a:lstStyle>
          <a:p>
            <a:pPr>
              <a:defRPr/>
            </a:pPr>
            <a:fld id="{B7EAD589-99D8-47C4-B857-47374F2A1372}" type="slidenum">
              <a:rPr lang="en-US" altLang="en-US"/>
              <a:pPr>
                <a:defRPr/>
              </a:pPr>
              <a:t>‹#›</a:t>
            </a:fld>
            <a:endParaRPr lang="en-US" altLang="en-US" dirty="0"/>
          </a:p>
        </p:txBody>
      </p:sp>
    </p:spTree>
    <p:extLst>
      <p:ext uri="{BB962C8B-B14F-4D97-AF65-F5344CB8AC3E}">
        <p14:creationId xmlns:p14="http://schemas.microsoft.com/office/powerpoint/2010/main" val="4000286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D473505-BE6C-4E8F-BE85-D4AC705F45A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3495C27-3CD0-48FE-8CC1-761ADE69B08B}"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E7A203B0-37EC-49A0-8E91-E9BF05F806C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849ED329-E5BD-443F-A8DF-9E0601BB0D0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A4B45231-DB99-4DEE-9E54-88B5A145A3F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A65F3233-D68D-4F68-AB0A-7095CC5DDEFD}"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1F4374C-A9AB-4C32-A099-F53F3D71434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D28BAC0-C224-4818-9ED8-DC1E5789CE5B}"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30379B0-1618-4380-B2AB-F815481071B6}"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700" r:id="rId13"/>
    <p:sldLayoutId id="2147483701" r:id="rId14"/>
    <p:sldLayoutId id="2147483702" r:id="rId15"/>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youtu.be/hZxnzfnt5v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youtu.be/HbHTvqZE3D8" TargetMode="External"/><Relationship Id="rId2" Type="http://schemas.openxmlformats.org/officeDocument/2006/relationships/hyperlink" Target="http://youtu.be/6jDjeNJrN14"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www.crisp-dm.org/"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60" y="228600"/>
            <a:ext cx="7498080" cy="1143000"/>
          </a:xfrm>
        </p:spPr>
        <p:txBody>
          <a:bodyPr/>
          <a:lstStyle/>
          <a:p>
            <a:r>
              <a:rPr lang="en-SG" dirty="0" smtClean="0"/>
              <a:t>Business Analytics Concepts</a:t>
            </a:r>
            <a:endParaRPr lang="en-S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600200"/>
            <a:ext cx="8077200" cy="4953000"/>
          </a:xfrm>
        </p:spPr>
      </p:pic>
    </p:spTree>
    <p:extLst>
      <p:ext uri="{BB962C8B-B14F-4D97-AF65-F5344CB8AC3E}">
        <p14:creationId xmlns:p14="http://schemas.microsoft.com/office/powerpoint/2010/main" val="469876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0600" y="1371600"/>
            <a:ext cx="7790688" cy="4848080"/>
          </a:xfrm>
        </p:spPr>
        <p:txBody>
          <a:bodyPr>
            <a:normAutofit fontScale="77500" lnSpcReduction="20000"/>
          </a:bodyPr>
          <a:lstStyle/>
          <a:p>
            <a:pPr marL="109728" indent="0" eaLnBrk="1" fontAlgn="auto" hangingPunct="1">
              <a:spcAft>
                <a:spcPts val="0"/>
              </a:spcAft>
              <a:buFont typeface="Wingdings 3"/>
              <a:buNone/>
              <a:defRPr/>
            </a:pPr>
            <a:r>
              <a:rPr lang="en-US" u="sng" dirty="0" smtClean="0">
                <a:ea typeface="+mn-ea"/>
                <a:cs typeface="+mn-cs"/>
              </a:rPr>
              <a:t>Example 1:    Retail Markdown Decisions</a:t>
            </a:r>
            <a:endParaRPr lang="en-US" dirty="0" smtClean="0">
              <a:ea typeface="+mn-ea"/>
              <a:cs typeface="+mn-cs"/>
            </a:endParaRPr>
          </a:p>
          <a:p>
            <a:pPr marL="109728" indent="0" eaLnBrk="1" fontAlgn="auto" hangingPunct="1">
              <a:spcAft>
                <a:spcPts val="0"/>
              </a:spcAft>
              <a:buNone/>
              <a:defRPr/>
            </a:pPr>
            <a:r>
              <a:rPr lang="en-US" dirty="0">
                <a:ea typeface="+mn-ea"/>
                <a:cs typeface="+mn-cs"/>
              </a:rPr>
              <a:t>Most department stores clear seasonal inventory by reducing </a:t>
            </a:r>
            <a:r>
              <a:rPr lang="en-US" dirty="0" smtClean="0">
                <a:ea typeface="+mn-ea"/>
                <a:cs typeface="+mn-cs"/>
              </a:rPr>
              <a:t>prices.</a:t>
            </a:r>
          </a:p>
          <a:p>
            <a:pPr marL="365760" indent="-256032" eaLnBrk="1" fontAlgn="auto" hangingPunct="1">
              <a:spcBef>
                <a:spcPts val="0"/>
              </a:spcBef>
              <a:spcAft>
                <a:spcPts val="0"/>
              </a:spcAft>
              <a:buFont typeface="Wingdings 3"/>
              <a:buChar char=""/>
              <a:defRPr/>
            </a:pPr>
            <a:endParaRPr lang="en-US" dirty="0" smtClean="0">
              <a:ea typeface="+mn-ea"/>
              <a:cs typeface="+mn-cs"/>
            </a:endParaRPr>
          </a:p>
          <a:p>
            <a:pPr marL="109728" indent="0" eaLnBrk="1" fontAlgn="auto" hangingPunct="1">
              <a:spcBef>
                <a:spcPts val="0"/>
              </a:spcBef>
              <a:spcAft>
                <a:spcPts val="0"/>
              </a:spcAft>
              <a:buNone/>
              <a:defRPr/>
            </a:pPr>
            <a:r>
              <a:rPr lang="en-US" dirty="0" smtClean="0">
                <a:ea typeface="+mn-ea"/>
                <a:cs typeface="+mn-cs"/>
              </a:rPr>
              <a:t>The question is:</a:t>
            </a:r>
          </a:p>
          <a:p>
            <a:pPr marL="109728" indent="0" eaLnBrk="1" fontAlgn="auto" hangingPunct="1">
              <a:spcBef>
                <a:spcPts val="0"/>
              </a:spcBef>
              <a:spcAft>
                <a:spcPts val="0"/>
              </a:spcAft>
              <a:buFont typeface="Wingdings 3"/>
              <a:buNone/>
              <a:defRPr/>
            </a:pPr>
            <a:r>
              <a:rPr lang="en-US" dirty="0">
                <a:ea typeface="+mn-ea"/>
                <a:cs typeface="+mn-cs"/>
              </a:rPr>
              <a:t> </a:t>
            </a:r>
            <a:r>
              <a:rPr lang="en-US" dirty="0" smtClean="0">
                <a:ea typeface="+mn-ea"/>
                <a:cs typeface="+mn-cs"/>
              </a:rPr>
              <a:t>  When to reduce the price and by how much?</a:t>
            </a:r>
          </a:p>
          <a:p>
            <a:pPr marL="109728" indent="0" eaLnBrk="1" fontAlgn="auto" hangingPunct="1">
              <a:spcBef>
                <a:spcPts val="1200"/>
              </a:spcBef>
              <a:spcAft>
                <a:spcPts val="0"/>
              </a:spcAft>
              <a:buNone/>
              <a:defRPr/>
            </a:pPr>
            <a:r>
              <a:rPr lang="en-US" b="1" dirty="0" smtClean="0">
                <a:ea typeface="+mn-ea"/>
                <a:cs typeface="+mn-cs"/>
              </a:rPr>
              <a:t>Descriptive analytics</a:t>
            </a:r>
            <a:r>
              <a:rPr lang="en-US" dirty="0" smtClean="0">
                <a:ea typeface="+mn-ea"/>
                <a:cs typeface="+mn-cs"/>
              </a:rPr>
              <a:t>: examine historical data for similar products (prices, units sold, advertising, …)</a:t>
            </a:r>
          </a:p>
          <a:p>
            <a:pPr marL="365760" indent="-256032" eaLnBrk="1" fontAlgn="auto" hangingPunct="1">
              <a:spcAft>
                <a:spcPts val="0"/>
              </a:spcAft>
              <a:buFont typeface="Wingdings 3"/>
              <a:buChar char=""/>
              <a:defRPr/>
            </a:pPr>
            <a:endParaRPr lang="en-US" dirty="0" smtClean="0">
              <a:ea typeface="+mn-ea"/>
              <a:cs typeface="+mn-cs"/>
            </a:endParaRPr>
          </a:p>
          <a:p>
            <a:pPr marL="109728" indent="0" eaLnBrk="1" fontAlgn="auto" hangingPunct="1">
              <a:spcAft>
                <a:spcPts val="0"/>
              </a:spcAft>
              <a:buNone/>
              <a:defRPr/>
            </a:pPr>
            <a:r>
              <a:rPr lang="en-US" b="1" dirty="0" smtClean="0">
                <a:ea typeface="+mn-ea"/>
                <a:cs typeface="+mn-cs"/>
              </a:rPr>
              <a:t>Predictive analytics</a:t>
            </a:r>
            <a:r>
              <a:rPr lang="en-US" dirty="0" smtClean="0">
                <a:ea typeface="+mn-ea"/>
                <a:cs typeface="+mn-cs"/>
              </a:rPr>
              <a:t>: predict sales based on price</a:t>
            </a:r>
          </a:p>
          <a:p>
            <a:pPr marL="109728" indent="0" eaLnBrk="1" fontAlgn="auto" hangingPunct="1">
              <a:spcAft>
                <a:spcPts val="0"/>
              </a:spcAft>
              <a:buNone/>
              <a:defRPr/>
            </a:pPr>
            <a:endParaRPr lang="en-US" dirty="0" smtClean="0">
              <a:ea typeface="+mn-ea"/>
              <a:cs typeface="+mn-cs"/>
            </a:endParaRPr>
          </a:p>
          <a:p>
            <a:pPr marL="109728" indent="0" eaLnBrk="1" fontAlgn="auto" hangingPunct="1">
              <a:spcAft>
                <a:spcPts val="0"/>
              </a:spcAft>
              <a:buNone/>
              <a:defRPr/>
            </a:pPr>
            <a:r>
              <a:rPr lang="en-US" b="1" dirty="0" smtClean="0">
                <a:ea typeface="+mn-ea"/>
                <a:cs typeface="+mn-cs"/>
              </a:rPr>
              <a:t>Prescriptive analytics</a:t>
            </a:r>
            <a:r>
              <a:rPr lang="en-US" dirty="0" smtClean="0">
                <a:ea typeface="+mn-ea"/>
                <a:cs typeface="+mn-cs"/>
              </a:rPr>
              <a:t>: find the best sets of pricing and advertising to maximize sales revenue</a:t>
            </a:r>
            <a:endParaRPr lang="en-US" dirty="0">
              <a:ea typeface="+mn-ea"/>
              <a:cs typeface="+mn-cs"/>
            </a:endParaRPr>
          </a:p>
        </p:txBody>
      </p:sp>
      <p:sp>
        <p:nvSpPr>
          <p:cNvPr id="5" name="Title 4"/>
          <p:cNvSpPr>
            <a:spLocks noGrp="1"/>
          </p:cNvSpPr>
          <p:nvPr>
            <p:ph type="title"/>
          </p:nvPr>
        </p:nvSpPr>
        <p:spPr>
          <a:xfrm>
            <a:off x="990600" y="0"/>
            <a:ext cx="7498080" cy="1143000"/>
          </a:xfrm>
        </p:spPr>
        <p:txBody>
          <a:bodyPr/>
          <a:lstStyle/>
          <a:p>
            <a:pPr eaLnBrk="1" fontAlgn="auto" hangingPunct="1">
              <a:spcAft>
                <a:spcPts val="0"/>
              </a:spcAft>
              <a:defRPr/>
            </a:pPr>
            <a:r>
              <a:rPr lang="en-US" sz="3200" dirty="0" smtClean="0">
                <a:latin typeface="Arial" panose="020B0604020202020204" pitchFamily="34" charset="0"/>
                <a:cs typeface="Arial" panose="020B0604020202020204" pitchFamily="34" charset="0"/>
              </a:rPr>
              <a:t>Application of Analytics in Retail Sector</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4305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72312" y="0"/>
            <a:ext cx="8171688" cy="1189038"/>
          </a:xfrm>
        </p:spPr>
        <p:txBody>
          <a:bodyPr>
            <a:normAutofit/>
          </a:bodyPr>
          <a:lstStyle/>
          <a:p>
            <a:pPr eaLnBrk="1" fontAlgn="auto" hangingPunct="1">
              <a:spcAft>
                <a:spcPts val="0"/>
              </a:spcAft>
              <a:defRPr/>
            </a:pPr>
            <a:r>
              <a:rPr lang="en-US" sz="3600" dirty="0" smtClean="0">
                <a:solidFill>
                  <a:schemeClr val="tx1"/>
                </a:solidFill>
                <a:latin typeface="Arial" panose="020B0604020202020204" pitchFamily="34" charset="0"/>
                <a:cs typeface="Arial" panose="020B0604020202020204" pitchFamily="34" charset="0"/>
              </a:rPr>
              <a:t>Application of Analytics in Hotel Sector</a:t>
            </a:r>
            <a:endParaRPr lang="en-US" sz="3600" dirty="0">
              <a:solidFill>
                <a:schemeClr val="tx1"/>
              </a:solidFill>
              <a:latin typeface="Arial" panose="020B0604020202020204" pitchFamily="34" charset="0"/>
              <a:cs typeface="Arial" panose="020B0604020202020204" pitchFamily="34" charset="0"/>
            </a:endParaRPr>
          </a:p>
        </p:txBody>
      </p:sp>
      <p:sp>
        <p:nvSpPr>
          <p:cNvPr id="36868" name="Content Placeholder 2"/>
          <p:cNvSpPr>
            <a:spLocks noGrp="1"/>
          </p:cNvSpPr>
          <p:nvPr>
            <p:ph idx="1"/>
          </p:nvPr>
        </p:nvSpPr>
        <p:spPr>
          <a:xfrm>
            <a:off x="990600" y="1195965"/>
            <a:ext cx="7620000" cy="5364162"/>
          </a:xfrm>
        </p:spPr>
        <p:txBody>
          <a:bodyPr>
            <a:normAutofit/>
          </a:bodyPr>
          <a:lstStyle/>
          <a:p>
            <a:pPr marL="109538" indent="0" eaLnBrk="1" hangingPunct="1">
              <a:lnSpc>
                <a:spcPct val="90000"/>
              </a:lnSpc>
              <a:buFont typeface="Wingdings 3" pitchFamily="-72" charset="2"/>
              <a:buNone/>
            </a:pPr>
            <a:r>
              <a:rPr lang="en-US" u="sng" dirty="0" smtClean="0"/>
              <a:t>Example 2: Agoda E-booking of Hotels</a:t>
            </a:r>
          </a:p>
          <a:p>
            <a:pPr marL="109538" indent="0" eaLnBrk="1" hangingPunct="1">
              <a:lnSpc>
                <a:spcPct val="90000"/>
              </a:lnSpc>
              <a:buNone/>
            </a:pPr>
            <a:r>
              <a:rPr lang="en-US" dirty="0" smtClean="0"/>
              <a:t>Agoda owns numerous hotels</a:t>
            </a:r>
          </a:p>
          <a:p>
            <a:pPr marL="109538" indent="0" eaLnBrk="1" hangingPunct="1">
              <a:lnSpc>
                <a:spcPct val="90000"/>
              </a:lnSpc>
            </a:pPr>
            <a:r>
              <a:rPr lang="en-US" dirty="0" smtClean="0"/>
              <a:t>Uses descriptive analytics to:</a:t>
            </a:r>
          </a:p>
          <a:p>
            <a:pPr marL="109538" indent="0" eaLnBrk="1" hangingPunct="1">
              <a:lnSpc>
                <a:spcPct val="90000"/>
              </a:lnSpc>
              <a:buFont typeface="Wingdings 3" pitchFamily="-72" charset="2"/>
              <a:buNone/>
            </a:pPr>
            <a:r>
              <a:rPr lang="en-US" dirty="0" smtClean="0"/>
              <a:t>     - forecast demand for rooms</a:t>
            </a:r>
          </a:p>
          <a:p>
            <a:pPr marL="109538" indent="0" eaLnBrk="1" hangingPunct="1">
              <a:lnSpc>
                <a:spcPct val="90000"/>
              </a:lnSpc>
              <a:buFont typeface="Wingdings 3" pitchFamily="-72" charset="2"/>
              <a:buNone/>
            </a:pPr>
            <a:r>
              <a:rPr lang="en-US" dirty="0" smtClean="0"/>
              <a:t>     - segment customers by room  types              </a:t>
            </a:r>
          </a:p>
          <a:p>
            <a:pPr marL="109538" indent="0" eaLnBrk="1" hangingPunct="1">
              <a:lnSpc>
                <a:spcPct val="90000"/>
              </a:lnSpc>
              <a:buFont typeface="Wingdings 3" pitchFamily="-72" charset="2"/>
              <a:buNone/>
            </a:pPr>
            <a:r>
              <a:rPr lang="en-US" dirty="0"/>
              <a:t> </a:t>
            </a:r>
            <a:r>
              <a:rPr lang="en-US" dirty="0" smtClean="0"/>
              <a:t>      (luxury or economy)</a:t>
            </a:r>
          </a:p>
          <a:p>
            <a:pPr marL="109538" indent="0" eaLnBrk="1" hangingPunct="1">
              <a:lnSpc>
                <a:spcPct val="90000"/>
              </a:lnSpc>
            </a:pPr>
            <a:r>
              <a:rPr lang="en-US" dirty="0" smtClean="0"/>
              <a:t>Uses prescriptive models to:</a:t>
            </a:r>
          </a:p>
          <a:p>
            <a:pPr marL="109538" indent="0" eaLnBrk="1" hangingPunct="1">
              <a:lnSpc>
                <a:spcPct val="90000"/>
              </a:lnSpc>
              <a:buFont typeface="Wingdings 3" pitchFamily="-72" charset="2"/>
              <a:buNone/>
            </a:pPr>
            <a:r>
              <a:rPr lang="en-US" dirty="0" smtClean="0"/>
              <a:t>     - set room rates</a:t>
            </a:r>
          </a:p>
          <a:p>
            <a:pPr marL="109538" indent="0" eaLnBrk="1" hangingPunct="1">
              <a:lnSpc>
                <a:spcPct val="90000"/>
              </a:lnSpc>
              <a:buFont typeface="Wingdings 3" pitchFamily="-72" charset="2"/>
              <a:buNone/>
            </a:pPr>
            <a:r>
              <a:rPr lang="en-US" dirty="0" smtClean="0"/>
              <a:t>     - allocate rooms</a:t>
            </a:r>
          </a:p>
          <a:p>
            <a:pPr marL="109538" indent="0" eaLnBrk="1" hangingPunct="1">
              <a:lnSpc>
                <a:spcPct val="90000"/>
              </a:lnSpc>
              <a:buFont typeface="Wingdings 3" pitchFamily="-72" charset="2"/>
              <a:buNone/>
            </a:pPr>
            <a:r>
              <a:rPr lang="en-US" dirty="0" smtClean="0"/>
              <a:t>     - offer perks and rewards to customers</a:t>
            </a:r>
          </a:p>
        </p:txBody>
      </p:sp>
    </p:spTree>
    <p:extLst>
      <p:ext uri="{BB962C8B-B14F-4D97-AF65-F5344CB8AC3E}">
        <p14:creationId xmlns:p14="http://schemas.microsoft.com/office/powerpoint/2010/main" val="719199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dirty="0"/>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0265" y="825501"/>
            <a:ext cx="6870192" cy="5335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9"/>
          <p:cNvSpPr txBox="1">
            <a:spLocks noChangeArrowheads="1"/>
          </p:cNvSpPr>
          <p:nvPr/>
        </p:nvSpPr>
        <p:spPr bwMode="auto">
          <a:xfrm>
            <a:off x="1752600" y="5829458"/>
            <a:ext cx="6553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r>
              <a:rPr lang="en-US" altLang="en-US" sz="1200" b="0" dirty="0">
                <a:solidFill>
                  <a:schemeClr val="tx2"/>
                </a:solidFill>
                <a:latin typeface="Arial" panose="020B0604020202020204" pitchFamily="34" charset="0"/>
                <a:cs typeface="Arial" panose="020B0604020202020204" pitchFamily="34" charset="0"/>
              </a:rPr>
              <a:t>Sloan Management Review-IBM surveyed 3000 executives in 2010.</a:t>
            </a:r>
          </a:p>
          <a:p>
            <a:pPr eaLnBrk="1" hangingPunct="1">
              <a:spcBef>
                <a:spcPct val="0"/>
              </a:spcBef>
              <a:buFontTx/>
              <a:buNone/>
            </a:pPr>
            <a:endParaRPr lang="en-US" altLang="en-US" sz="1200" b="0" dirty="0">
              <a:solidFill>
                <a:schemeClr val="tx2"/>
              </a:solidFill>
              <a:latin typeface="Arial" panose="020B0604020202020204" pitchFamily="34" charset="0"/>
              <a:cs typeface="Arial" panose="020B0604020202020204" pitchFamily="34" charset="0"/>
            </a:endParaRPr>
          </a:p>
          <a:p>
            <a:pPr eaLnBrk="1" hangingPunct="1">
              <a:spcBef>
                <a:spcPct val="0"/>
              </a:spcBef>
              <a:buFontTx/>
              <a:buNone/>
            </a:pPr>
            <a:r>
              <a:rPr lang="en-US" altLang="en-US" sz="1200" b="0" dirty="0">
                <a:solidFill>
                  <a:schemeClr val="tx2"/>
                </a:solidFill>
                <a:latin typeface="Arial" panose="020B0604020202020204" pitchFamily="34" charset="0"/>
                <a:cs typeface="Arial" panose="020B0604020202020204" pitchFamily="34" charset="0"/>
              </a:rPr>
              <a:t>Tendency for high performing organizations (self reported competitive</a:t>
            </a:r>
          </a:p>
          <a:p>
            <a:pPr eaLnBrk="1" hangingPunct="1">
              <a:spcBef>
                <a:spcPct val="0"/>
              </a:spcBef>
              <a:buFontTx/>
              <a:buNone/>
            </a:pPr>
            <a:r>
              <a:rPr lang="en-US" altLang="en-US" sz="1200" b="0" dirty="0">
                <a:solidFill>
                  <a:schemeClr val="tx2"/>
                </a:solidFill>
                <a:latin typeface="Arial" panose="020B0604020202020204" pitchFamily="34" charset="0"/>
                <a:cs typeface="Arial" panose="020B0604020202020204" pitchFamily="34" charset="0"/>
              </a:rPr>
              <a:t>positioning in industry) to apply analytics to particular activities, as </a:t>
            </a:r>
            <a:br>
              <a:rPr lang="en-US" altLang="en-US" sz="1200" b="0" dirty="0">
                <a:solidFill>
                  <a:schemeClr val="tx2"/>
                </a:solidFill>
                <a:latin typeface="Arial" panose="020B0604020202020204" pitchFamily="34" charset="0"/>
                <a:cs typeface="Arial" panose="020B0604020202020204" pitchFamily="34" charset="0"/>
              </a:rPr>
            </a:br>
            <a:r>
              <a:rPr lang="en-US" altLang="en-US" sz="1200" b="0" dirty="0">
                <a:solidFill>
                  <a:schemeClr val="tx2"/>
                </a:solidFill>
                <a:latin typeface="Arial" panose="020B0604020202020204" pitchFamily="34" charset="0"/>
                <a:cs typeface="Arial" panose="020B0604020202020204" pitchFamily="34" charset="0"/>
              </a:rPr>
              <a:t>compared to lower performing organizations </a:t>
            </a:r>
          </a:p>
        </p:txBody>
      </p:sp>
      <p:sp>
        <p:nvSpPr>
          <p:cNvPr id="6" name="Rectangle 4"/>
          <p:cNvSpPr txBox="1">
            <a:spLocks noChangeArrowheads="1"/>
          </p:cNvSpPr>
          <p:nvPr/>
        </p:nvSpPr>
        <p:spPr>
          <a:xfrm>
            <a:off x="917448" y="-2146"/>
            <a:ext cx="8534400" cy="550863"/>
          </a:xfrm>
          <a:prstGeom prst="rect">
            <a:avLst/>
          </a:prstGeom>
        </p:spPr>
        <p:txBody>
          <a:bodyPr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fontAlgn="auto">
              <a:spcAft>
                <a:spcPts val="0"/>
              </a:spcAft>
              <a:defRPr/>
            </a:pPr>
            <a:r>
              <a:rPr lang="en-US" sz="2800" dirty="0" smtClean="0">
                <a:latin typeface="Comic Sans MS" pitchFamily="66" charset="0"/>
              </a:rPr>
              <a:t>Creating Value from Data Huge Market Potential</a:t>
            </a:r>
            <a:endParaRPr lang="en-US" sz="2800" dirty="0">
              <a:latin typeface="Comic Sans MS" pitchFamily="66" charset="0"/>
            </a:endParaRPr>
          </a:p>
        </p:txBody>
      </p:sp>
    </p:spTree>
    <p:extLst>
      <p:ext uri="{BB962C8B-B14F-4D97-AF65-F5344CB8AC3E}">
        <p14:creationId xmlns:p14="http://schemas.microsoft.com/office/powerpoint/2010/main" val="258760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0242"/>
            <a:ext cx="7498080" cy="1143000"/>
          </a:xfrm>
        </p:spPr>
        <p:txBody>
          <a:bodyPr>
            <a:normAutofit/>
          </a:bodyPr>
          <a:lstStyle/>
          <a:p>
            <a:pPr eaLnBrk="1" hangingPunct="1">
              <a:defRPr/>
            </a:pPr>
            <a:r>
              <a:rPr lang="en-US" sz="3600" dirty="0" smtClean="0">
                <a:latin typeface="Arial" panose="020B0604020202020204" pitchFamily="34" charset="0"/>
                <a:cs typeface="Arial" panose="020B0604020202020204" pitchFamily="34" charset="0"/>
              </a:rPr>
              <a:t>Data for Analytics</a:t>
            </a:r>
            <a:endParaRPr lang="en-US" sz="3600" dirty="0">
              <a:latin typeface="Arial" panose="020B0604020202020204" pitchFamily="34" charset="0"/>
              <a:cs typeface="Arial" panose="020B0604020202020204" pitchFamily="34" charset="0"/>
            </a:endParaRPr>
          </a:p>
        </p:txBody>
      </p:sp>
      <p:pic>
        <p:nvPicPr>
          <p:cNvPr id="37890" name="Picture 3"/>
          <p:cNvPicPr>
            <a:picLocks noChangeAspect="1" noChangeArrowheads="1"/>
          </p:cNvPicPr>
          <p:nvPr/>
        </p:nvPicPr>
        <p:blipFill>
          <a:blip r:embed="rId3"/>
          <a:srcRect/>
          <a:stretch>
            <a:fillRect/>
          </a:stretch>
        </p:blipFill>
        <p:spPr bwMode="auto">
          <a:xfrm>
            <a:off x="1120440" y="3557196"/>
            <a:ext cx="7956692" cy="3072204"/>
          </a:xfrm>
          <a:prstGeom prst="rect">
            <a:avLst/>
          </a:prstGeom>
          <a:noFill/>
          <a:ln w="9525">
            <a:noFill/>
            <a:miter lim="800000"/>
            <a:headEnd/>
            <a:tailEnd/>
          </a:ln>
        </p:spPr>
      </p:pic>
      <p:sp>
        <p:nvSpPr>
          <p:cNvPr id="37891" name="Content Placeholder 2"/>
          <p:cNvSpPr>
            <a:spLocks noGrp="1"/>
          </p:cNvSpPr>
          <p:nvPr>
            <p:ph idx="1"/>
          </p:nvPr>
        </p:nvSpPr>
        <p:spPr>
          <a:xfrm>
            <a:off x="1120440" y="1242219"/>
            <a:ext cx="7961312" cy="2286000"/>
          </a:xfrm>
        </p:spPr>
        <p:txBody>
          <a:bodyPr>
            <a:noAutofit/>
          </a:bodyPr>
          <a:lstStyle/>
          <a:p>
            <a:pPr eaLnBrk="1" hangingPunct="1"/>
            <a:r>
              <a:rPr lang="en-US" sz="2400" dirty="0" smtClean="0">
                <a:latin typeface="Arial" panose="020B0604020202020204" pitchFamily="34" charset="0"/>
                <a:cs typeface="Arial" panose="020B0604020202020204" pitchFamily="34" charset="0"/>
              </a:rPr>
              <a:t>Data: a collection of facts usually obtained as the result of experiences, observations, or experiments</a:t>
            </a:r>
          </a:p>
          <a:p>
            <a:pPr eaLnBrk="1" hangingPunct="1"/>
            <a:r>
              <a:rPr lang="en-US" sz="2400" dirty="0" smtClean="0">
                <a:latin typeface="Arial" panose="020B0604020202020204" pitchFamily="34" charset="0"/>
                <a:cs typeface="Arial" panose="020B0604020202020204" pitchFamily="34" charset="0"/>
              </a:rPr>
              <a:t>Data may consist of numbers, words, and images</a:t>
            </a:r>
          </a:p>
          <a:p>
            <a:pPr eaLnBrk="1" hangingPunct="1"/>
            <a:r>
              <a:rPr lang="en-US" sz="2400" dirty="0" smtClean="0">
                <a:latin typeface="Arial" panose="020B0604020202020204" pitchFamily="34" charset="0"/>
                <a:cs typeface="Arial" panose="020B0604020202020204" pitchFamily="34" charset="0"/>
              </a:rPr>
              <a:t>Data: lowest level of abstraction (from which information and knowledge are derived)</a:t>
            </a:r>
          </a:p>
        </p:txBody>
      </p:sp>
    </p:spTree>
    <p:extLst>
      <p:ext uri="{BB962C8B-B14F-4D97-AF65-F5344CB8AC3E}">
        <p14:creationId xmlns:p14="http://schemas.microsoft.com/office/powerpoint/2010/main" val="126025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498080" cy="1143000"/>
          </a:xfrm>
        </p:spPr>
        <p:txBody>
          <a:bodyPr>
            <a:normAutofit fontScale="90000"/>
          </a:bodyPr>
          <a:lstStyle/>
          <a:p>
            <a:r>
              <a:rPr lang="en-US" dirty="0" smtClean="0"/>
              <a:t>Video: Types of data -</a:t>
            </a:r>
            <a:br>
              <a:rPr lang="en-US" dirty="0" smtClean="0"/>
            </a:br>
            <a:r>
              <a:rPr lang="en-US" dirty="0" smtClean="0"/>
              <a:t>Nominal, Ordinal and Interval/Ratio</a:t>
            </a:r>
            <a:endParaRPr lang="en-SG" dirty="0"/>
          </a:p>
        </p:txBody>
      </p:sp>
      <p:sp>
        <p:nvSpPr>
          <p:cNvPr id="3" name="Content Placeholder 2"/>
          <p:cNvSpPr>
            <a:spLocks noGrp="1"/>
          </p:cNvSpPr>
          <p:nvPr>
            <p:ph idx="1"/>
          </p:nvPr>
        </p:nvSpPr>
        <p:spPr>
          <a:xfrm>
            <a:off x="990600" y="1371600"/>
            <a:ext cx="7498080" cy="4800600"/>
          </a:xfrm>
        </p:spPr>
        <p:txBody>
          <a:bodyPr>
            <a:normAutofit fontScale="92500"/>
          </a:bodyPr>
          <a:lstStyle/>
          <a:p>
            <a:endParaRPr lang="en-SG" dirty="0" smtClean="0"/>
          </a:p>
          <a:p>
            <a:pPr marL="82296" indent="0">
              <a:buNone/>
            </a:pPr>
            <a:r>
              <a:rPr lang="en-SG" dirty="0" smtClean="0">
                <a:hlinkClick r:id="rId2"/>
              </a:rPr>
              <a:t>http</a:t>
            </a:r>
            <a:r>
              <a:rPr lang="en-SG" dirty="0">
                <a:hlinkClick r:id="rId2"/>
              </a:rPr>
              <a:t>://</a:t>
            </a:r>
            <a:r>
              <a:rPr lang="en-SG" dirty="0" smtClean="0">
                <a:hlinkClick r:id="rId2"/>
              </a:rPr>
              <a:t>youtu.be/hZxnzfnt5v8</a:t>
            </a:r>
            <a:r>
              <a:rPr lang="en-SG" dirty="0" smtClean="0"/>
              <a:t> </a:t>
            </a:r>
          </a:p>
          <a:p>
            <a:pPr marL="82296" indent="0">
              <a:buNone/>
            </a:pPr>
            <a:r>
              <a:rPr lang="en-US" dirty="0"/>
              <a:t> </a:t>
            </a:r>
            <a:r>
              <a:rPr lang="en-US" dirty="0" smtClean="0"/>
              <a:t> (Duration is 6:20 mins)</a:t>
            </a:r>
          </a:p>
          <a:p>
            <a:pPr marL="82296" indent="0">
              <a:buNone/>
            </a:pPr>
            <a:r>
              <a:rPr lang="en-US" dirty="0" smtClean="0"/>
              <a:t>Once you have seen the video, please identify the one type of graph for each data type.</a:t>
            </a:r>
          </a:p>
          <a:p>
            <a:pPr marL="82296" indent="0">
              <a:buNone/>
            </a:pPr>
            <a:endParaRPr lang="en-US" dirty="0" smtClean="0"/>
          </a:p>
          <a:p>
            <a:pPr marL="82296" indent="0">
              <a:buNone/>
            </a:pPr>
            <a:r>
              <a:rPr lang="en-US" dirty="0" smtClean="0"/>
              <a:t>Question:</a:t>
            </a:r>
          </a:p>
          <a:p>
            <a:pPr marL="82296" indent="0">
              <a:buNone/>
            </a:pPr>
            <a:r>
              <a:rPr lang="en-US" dirty="0" smtClean="0"/>
              <a:t>For ordinal data type, do you recommend pie chart?</a:t>
            </a:r>
            <a:endParaRPr lang="en-US" dirty="0"/>
          </a:p>
          <a:p>
            <a:pPr marL="82296" indent="0">
              <a:buNone/>
            </a:pPr>
            <a:endParaRPr lang="en-SG" dirty="0"/>
          </a:p>
        </p:txBody>
      </p:sp>
    </p:spTree>
    <p:extLst>
      <p:ext uri="{BB962C8B-B14F-4D97-AF65-F5344CB8AC3E}">
        <p14:creationId xmlns:p14="http://schemas.microsoft.com/office/powerpoint/2010/main" val="1393519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Arial" panose="020B0604020202020204" pitchFamily="34" charset="0"/>
                <a:cs typeface="Arial" panose="020B0604020202020204" pitchFamily="34" charset="0"/>
              </a:rPr>
              <a:t>Analytics through Data Mining</a:t>
            </a:r>
            <a:endParaRPr lang="en-S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295400" y="1417638"/>
            <a:ext cx="7498080" cy="4800600"/>
          </a:xfrm>
        </p:spPr>
        <p:txBody>
          <a:bodyPr>
            <a:normAutofit/>
          </a:bodyPr>
          <a:lstStyle/>
          <a:p>
            <a:r>
              <a:rPr lang="en-SG" dirty="0">
                <a:latin typeface="Arial" panose="020B0604020202020204" pitchFamily="34" charset="0"/>
                <a:cs typeface="Arial" panose="020B0604020202020204" pitchFamily="34" charset="0"/>
              </a:rPr>
              <a:t>Analytics are the result of analysis and the form of presentation of those results. </a:t>
            </a:r>
            <a:endParaRPr lang="en-SG" dirty="0" smtClean="0">
              <a:latin typeface="Arial" panose="020B0604020202020204" pitchFamily="34" charset="0"/>
              <a:cs typeface="Arial" panose="020B0604020202020204" pitchFamily="34" charset="0"/>
            </a:endParaRPr>
          </a:p>
          <a:p>
            <a:endParaRPr lang="en-SG" dirty="0">
              <a:latin typeface="Arial" panose="020B0604020202020204" pitchFamily="34" charset="0"/>
              <a:cs typeface="Arial" panose="020B0604020202020204" pitchFamily="34" charset="0"/>
            </a:endParaRPr>
          </a:p>
          <a:p>
            <a:r>
              <a:rPr lang="en-SG" dirty="0" smtClean="0">
                <a:latin typeface="Arial" panose="020B0604020202020204" pitchFamily="34" charset="0"/>
                <a:cs typeface="Arial" panose="020B0604020202020204" pitchFamily="34" charset="0"/>
              </a:rPr>
              <a:t>Data Mining </a:t>
            </a:r>
            <a:r>
              <a:rPr lang="en-SG" dirty="0">
                <a:latin typeface="Arial" panose="020B0604020202020204" pitchFamily="34" charset="0"/>
                <a:cs typeface="Arial" panose="020B0604020202020204" pitchFamily="34" charset="0"/>
              </a:rPr>
              <a:t>is learning from data. </a:t>
            </a:r>
            <a:r>
              <a:rPr lang="en-SG" dirty="0" smtClean="0">
                <a:latin typeface="Arial" panose="020B0604020202020204" pitchFamily="34" charset="0"/>
                <a:cs typeface="Arial" panose="020B0604020202020204" pitchFamily="34" charset="0"/>
              </a:rPr>
              <a:t>This </a:t>
            </a:r>
            <a:r>
              <a:rPr lang="en-SG" dirty="0">
                <a:latin typeface="Arial" panose="020B0604020202020204" pitchFamily="34" charset="0"/>
                <a:cs typeface="Arial" panose="020B0604020202020204" pitchFamily="34" charset="0"/>
              </a:rPr>
              <a:t>learning from data comes in two </a:t>
            </a:r>
            <a:r>
              <a:rPr lang="en-SG" dirty="0" smtClean="0">
                <a:latin typeface="Arial" panose="020B0604020202020204" pitchFamily="34" charset="0"/>
                <a:cs typeface="Arial" panose="020B0604020202020204" pitchFamily="34" charset="0"/>
              </a:rPr>
              <a:t>flavours</a:t>
            </a:r>
            <a:r>
              <a:rPr lang="en-SG" dirty="0">
                <a:latin typeface="Arial" panose="020B0604020202020204" pitchFamily="34" charset="0"/>
                <a:cs typeface="Arial" panose="020B0604020202020204" pitchFamily="34" charset="0"/>
              </a:rPr>
              <a:t>: </a:t>
            </a:r>
            <a:r>
              <a:rPr lang="en-SG" b="1" dirty="0">
                <a:latin typeface="Arial" panose="020B0604020202020204" pitchFamily="34" charset="0"/>
                <a:cs typeface="Arial" panose="020B0604020202020204" pitchFamily="34" charset="0"/>
              </a:rPr>
              <a:t>supervised learning </a:t>
            </a:r>
            <a:r>
              <a:rPr lang="en-SG" dirty="0">
                <a:latin typeface="Arial" panose="020B0604020202020204" pitchFamily="34" charset="0"/>
                <a:cs typeface="Arial" panose="020B0604020202020204" pitchFamily="34" charset="0"/>
              </a:rPr>
              <a:t>and </a:t>
            </a:r>
            <a:r>
              <a:rPr lang="en-SG" b="1" dirty="0">
                <a:latin typeface="Arial" panose="020B0604020202020204" pitchFamily="34" charset="0"/>
                <a:cs typeface="Arial" panose="020B0604020202020204" pitchFamily="34" charset="0"/>
              </a:rPr>
              <a:t>unsupervised learning</a:t>
            </a:r>
            <a:r>
              <a:rPr lang="en-SG"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22876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077200" cy="1143000"/>
          </a:xfrm>
        </p:spPr>
        <p:txBody>
          <a:bodyPr>
            <a:normAutofit fontScale="90000"/>
          </a:bodyPr>
          <a:lstStyle/>
          <a:p>
            <a:r>
              <a:rPr lang="en-US" dirty="0" smtClean="0">
                <a:latin typeface="Arial" panose="020B0604020202020204" pitchFamily="34" charset="0"/>
                <a:cs typeface="Arial" panose="020B0604020202020204" pitchFamily="34" charset="0"/>
              </a:rPr>
              <a:t>Definition of </a:t>
            </a:r>
            <a:r>
              <a:rPr lang="en-US" b="1" dirty="0" smtClean="0">
                <a:latin typeface="Arial" panose="020B0604020202020204" pitchFamily="34" charset="0"/>
                <a:cs typeface="Arial" panose="020B0604020202020204" pitchFamily="34" charset="0"/>
              </a:rPr>
              <a:t>supervised learning</a:t>
            </a:r>
            <a:endParaRPr lang="en-SG"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66800" y="1163782"/>
            <a:ext cx="7498080" cy="4800600"/>
          </a:xfrm>
        </p:spPr>
        <p:txBody>
          <a:bodyPr>
            <a:normAutofit fontScale="85000" lnSpcReduction="20000"/>
          </a:bodyPr>
          <a:lstStyle/>
          <a:p>
            <a:r>
              <a:rPr lang="en-SG" dirty="0" smtClean="0"/>
              <a:t>In </a:t>
            </a:r>
            <a:r>
              <a:rPr lang="en-SG" u="sng" dirty="0"/>
              <a:t>supervised learning </a:t>
            </a:r>
            <a:r>
              <a:rPr lang="en-SG" dirty="0"/>
              <a:t>(often also called </a:t>
            </a:r>
            <a:r>
              <a:rPr lang="en-SG" u="sng" dirty="0"/>
              <a:t>directed data mining</a:t>
            </a:r>
            <a:r>
              <a:rPr lang="en-SG" dirty="0"/>
              <a:t>) the variables under investigation can be split into two groups: </a:t>
            </a:r>
            <a:r>
              <a:rPr lang="en-SG" dirty="0" smtClean="0"/>
              <a:t>independent </a:t>
            </a:r>
            <a:r>
              <a:rPr lang="en-SG" dirty="0"/>
              <a:t>variables and one (or more) </a:t>
            </a:r>
            <a:r>
              <a:rPr lang="en-SG" u="sng" dirty="0" smtClean="0"/>
              <a:t>dependent/target </a:t>
            </a:r>
            <a:r>
              <a:rPr lang="en-SG" u="sng" dirty="0"/>
              <a:t>variables</a:t>
            </a:r>
            <a:r>
              <a:rPr lang="en-SG" dirty="0" smtClean="0"/>
              <a:t>.</a:t>
            </a:r>
          </a:p>
          <a:p>
            <a:endParaRPr lang="en-SG" dirty="0" smtClean="0"/>
          </a:p>
          <a:p>
            <a:r>
              <a:rPr lang="en-SG" dirty="0" smtClean="0"/>
              <a:t>The </a:t>
            </a:r>
            <a:r>
              <a:rPr lang="en-SG" b="1" dirty="0"/>
              <a:t>target</a:t>
            </a:r>
            <a:r>
              <a:rPr lang="en-SG" dirty="0"/>
              <a:t> of the analysis is to specify a relationship between the </a:t>
            </a:r>
            <a:r>
              <a:rPr lang="en-SG" dirty="0" smtClean="0"/>
              <a:t>independent  </a:t>
            </a:r>
            <a:r>
              <a:rPr lang="en-SG" dirty="0"/>
              <a:t>variables and the </a:t>
            </a:r>
            <a:r>
              <a:rPr lang="en-SG" b="1" dirty="0"/>
              <a:t>dependent </a:t>
            </a:r>
            <a:r>
              <a:rPr lang="en-SG" b="1" dirty="0" smtClean="0"/>
              <a:t>variable.</a:t>
            </a:r>
            <a:r>
              <a:rPr lang="en-SG" dirty="0" smtClean="0"/>
              <a:t> </a:t>
            </a:r>
          </a:p>
          <a:p>
            <a:endParaRPr lang="en-SG" dirty="0" smtClean="0"/>
          </a:p>
          <a:p>
            <a:r>
              <a:rPr lang="en-SG" dirty="0"/>
              <a:t>To apply directed data mining techniques the values of the dependent variable must be known for a sufficiently large part of the data set.</a:t>
            </a:r>
          </a:p>
        </p:txBody>
      </p:sp>
    </p:spTree>
    <p:extLst>
      <p:ext uri="{BB962C8B-B14F-4D97-AF65-F5344CB8AC3E}">
        <p14:creationId xmlns:p14="http://schemas.microsoft.com/office/powerpoint/2010/main" val="4178571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709"/>
            <a:ext cx="7498080" cy="1143000"/>
          </a:xfrm>
        </p:spPr>
        <p:txBody>
          <a:bodyPr/>
          <a:lstStyle/>
          <a:p>
            <a:r>
              <a:rPr lang="en-US" dirty="0" smtClean="0"/>
              <a:t>Example of supervised learning</a:t>
            </a:r>
            <a:endParaRPr lang="en-SG" dirty="0"/>
          </a:p>
        </p:txBody>
      </p:sp>
      <p:sp>
        <p:nvSpPr>
          <p:cNvPr id="3" name="Content Placeholder 2"/>
          <p:cNvSpPr>
            <a:spLocks noGrp="1"/>
          </p:cNvSpPr>
          <p:nvPr>
            <p:ph idx="1"/>
          </p:nvPr>
        </p:nvSpPr>
        <p:spPr>
          <a:xfrm>
            <a:off x="1143000" y="1295400"/>
            <a:ext cx="7498080" cy="4800600"/>
          </a:xfrm>
        </p:spPr>
        <p:txBody>
          <a:bodyPr>
            <a:normAutofit fontScale="92500" lnSpcReduction="20000"/>
          </a:bodyPr>
          <a:lstStyle/>
          <a:p>
            <a:pPr marL="82296" indent="0">
              <a:buNone/>
            </a:pPr>
            <a:r>
              <a:rPr lang="en-US" dirty="0" smtClean="0"/>
              <a:t>To  identify top 10% students of DBIT students for a certain cohort</a:t>
            </a:r>
          </a:p>
          <a:p>
            <a:pPr marL="82296" indent="0">
              <a:buNone/>
            </a:pPr>
            <a:r>
              <a:rPr lang="en-US" u="sng" dirty="0" smtClean="0"/>
              <a:t>Variables: </a:t>
            </a:r>
          </a:p>
          <a:p>
            <a:pPr marL="82296" indent="0">
              <a:buNone/>
            </a:pPr>
            <a:r>
              <a:rPr lang="en-US" dirty="0" smtClean="0"/>
              <a:t>Name, nric, tel no, birthdate, semester average, next-of-kin name, next-of-kin tel no, class group, Biz Analytics marks, DBMS marks, Java Programming marks</a:t>
            </a:r>
          </a:p>
          <a:p>
            <a:pPr marL="82296" indent="0">
              <a:buNone/>
            </a:pPr>
            <a:endParaRPr lang="en-US" u="sng" dirty="0" smtClean="0"/>
          </a:p>
          <a:p>
            <a:pPr marL="82296" indent="0">
              <a:buNone/>
            </a:pPr>
            <a:r>
              <a:rPr lang="en-US" u="sng" dirty="0" smtClean="0"/>
              <a:t>Question:</a:t>
            </a:r>
          </a:p>
          <a:p>
            <a:pPr marL="82296" indent="0">
              <a:buNone/>
            </a:pPr>
            <a:r>
              <a:rPr lang="en-US" dirty="0" smtClean="0"/>
              <a:t>Identify the target /dependent variable.</a:t>
            </a:r>
          </a:p>
          <a:p>
            <a:pPr marL="82296" indent="0">
              <a:buNone/>
            </a:pPr>
            <a:r>
              <a:rPr lang="en-US" dirty="0" smtClean="0"/>
              <a:t> </a:t>
            </a:r>
            <a:endParaRPr lang="en-SG" dirty="0"/>
          </a:p>
        </p:txBody>
      </p:sp>
    </p:spTree>
    <p:extLst>
      <p:ext uri="{BB962C8B-B14F-4D97-AF65-F5344CB8AC3E}">
        <p14:creationId xmlns:p14="http://schemas.microsoft.com/office/powerpoint/2010/main" val="3176338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709"/>
            <a:ext cx="8001000" cy="1143000"/>
          </a:xfrm>
        </p:spPr>
        <p:txBody>
          <a:bodyPr>
            <a:normAutofit fontScale="90000"/>
          </a:bodyPr>
          <a:lstStyle/>
          <a:p>
            <a:r>
              <a:rPr lang="en-US" dirty="0" smtClean="0"/>
              <a:t>Definition of </a:t>
            </a:r>
            <a:r>
              <a:rPr lang="en-US" b="1" dirty="0" smtClean="0"/>
              <a:t>unsupervised learning</a:t>
            </a:r>
            <a:endParaRPr lang="en-SG" b="1" dirty="0"/>
          </a:p>
        </p:txBody>
      </p:sp>
      <p:sp>
        <p:nvSpPr>
          <p:cNvPr id="3" name="Content Placeholder 2"/>
          <p:cNvSpPr>
            <a:spLocks noGrp="1"/>
          </p:cNvSpPr>
          <p:nvPr>
            <p:ph idx="1"/>
          </p:nvPr>
        </p:nvSpPr>
        <p:spPr>
          <a:xfrm>
            <a:off x="990600" y="1371600"/>
            <a:ext cx="7498080" cy="4800600"/>
          </a:xfrm>
        </p:spPr>
        <p:txBody>
          <a:bodyPr>
            <a:normAutofit/>
          </a:bodyPr>
          <a:lstStyle/>
          <a:p>
            <a:r>
              <a:rPr lang="en-SG" dirty="0" smtClean="0">
                <a:latin typeface="Arial" panose="020B0604020202020204" pitchFamily="34" charset="0"/>
                <a:cs typeface="Arial" panose="020B0604020202020204" pitchFamily="34" charset="0"/>
              </a:rPr>
              <a:t>In </a:t>
            </a:r>
            <a:r>
              <a:rPr lang="en-SG" dirty="0">
                <a:latin typeface="Arial" panose="020B0604020202020204" pitchFamily="34" charset="0"/>
                <a:cs typeface="Arial" panose="020B0604020202020204" pitchFamily="34" charset="0"/>
              </a:rPr>
              <a:t>unsupervised learning (often also called </a:t>
            </a:r>
            <a:r>
              <a:rPr lang="en-SG" u="sng" dirty="0" smtClean="0">
                <a:latin typeface="Arial" panose="020B0604020202020204" pitchFamily="34" charset="0"/>
                <a:cs typeface="Arial" panose="020B0604020202020204" pitchFamily="34" charset="0"/>
              </a:rPr>
              <a:t>undirected </a:t>
            </a:r>
            <a:r>
              <a:rPr lang="en-SG" u="sng" dirty="0">
                <a:latin typeface="Arial" panose="020B0604020202020204" pitchFamily="34" charset="0"/>
                <a:cs typeface="Arial" panose="020B0604020202020204" pitchFamily="34" charset="0"/>
              </a:rPr>
              <a:t>data mining</a:t>
            </a:r>
            <a:r>
              <a:rPr lang="en-SG" dirty="0" smtClean="0">
                <a:latin typeface="Arial" panose="020B0604020202020204" pitchFamily="34" charset="0"/>
                <a:cs typeface="Arial" panose="020B0604020202020204" pitchFamily="34" charset="0"/>
              </a:rPr>
              <a:t>), </a:t>
            </a:r>
            <a:r>
              <a:rPr lang="en-SG" dirty="0">
                <a:latin typeface="Arial" panose="020B0604020202020204" pitchFamily="34" charset="0"/>
                <a:cs typeface="Arial" panose="020B0604020202020204" pitchFamily="34" charset="0"/>
              </a:rPr>
              <a:t>all variables are treated in the same way, there is </a:t>
            </a:r>
            <a:r>
              <a:rPr lang="en-SG" u="sng" dirty="0">
                <a:latin typeface="Arial" panose="020B0604020202020204" pitchFamily="34" charset="0"/>
                <a:cs typeface="Arial" panose="020B0604020202020204" pitchFamily="34" charset="0"/>
              </a:rPr>
              <a:t>no distinction </a:t>
            </a:r>
            <a:r>
              <a:rPr lang="en-SG" dirty="0">
                <a:latin typeface="Arial" panose="020B0604020202020204" pitchFamily="34" charset="0"/>
                <a:cs typeface="Arial" panose="020B0604020202020204" pitchFamily="34" charset="0"/>
              </a:rPr>
              <a:t>between </a:t>
            </a:r>
            <a:r>
              <a:rPr lang="en-SG" u="sng" dirty="0" smtClean="0">
                <a:latin typeface="Arial" panose="020B0604020202020204" pitchFamily="34" charset="0"/>
                <a:cs typeface="Arial" panose="020B0604020202020204" pitchFamily="34" charset="0"/>
              </a:rPr>
              <a:t>independent and </a:t>
            </a:r>
            <a:r>
              <a:rPr lang="en-SG" u="sng" dirty="0">
                <a:latin typeface="Arial" panose="020B0604020202020204" pitchFamily="34" charset="0"/>
                <a:cs typeface="Arial" panose="020B0604020202020204" pitchFamily="34" charset="0"/>
              </a:rPr>
              <a:t>dependent variables</a:t>
            </a:r>
            <a:r>
              <a:rPr lang="en-SG" dirty="0">
                <a:latin typeface="Arial" panose="020B0604020202020204" pitchFamily="34" charset="0"/>
                <a:cs typeface="Arial" panose="020B0604020202020204" pitchFamily="34" charset="0"/>
              </a:rPr>
              <a:t>. </a:t>
            </a:r>
            <a:endParaRPr lang="en-SG" dirty="0" smtClean="0">
              <a:latin typeface="Arial" panose="020B0604020202020204" pitchFamily="34" charset="0"/>
              <a:cs typeface="Arial" panose="020B0604020202020204" pitchFamily="34" charset="0"/>
            </a:endParaRPr>
          </a:p>
          <a:p>
            <a:r>
              <a:rPr lang="en-SG" dirty="0" smtClean="0">
                <a:latin typeface="Arial" panose="020B0604020202020204" pitchFamily="34" charset="0"/>
                <a:cs typeface="Arial" panose="020B0604020202020204" pitchFamily="34" charset="0"/>
              </a:rPr>
              <a:t>The </a:t>
            </a:r>
            <a:r>
              <a:rPr lang="en-SG" dirty="0">
                <a:latin typeface="Arial" panose="020B0604020202020204" pitchFamily="34" charset="0"/>
                <a:cs typeface="Arial" panose="020B0604020202020204" pitchFamily="34" charset="0"/>
              </a:rPr>
              <a:t>target variable is unknown or has only been recorded for </a:t>
            </a:r>
            <a:r>
              <a:rPr lang="en-SG" dirty="0" smtClean="0">
                <a:latin typeface="Arial" panose="020B0604020202020204" pitchFamily="34" charset="0"/>
                <a:cs typeface="Arial" panose="020B0604020202020204" pitchFamily="34" charset="0"/>
              </a:rPr>
              <a:t>very few  number </a:t>
            </a:r>
            <a:r>
              <a:rPr lang="en-SG" dirty="0">
                <a:latin typeface="Arial" panose="020B0604020202020204" pitchFamily="34" charset="0"/>
                <a:cs typeface="Arial" panose="020B0604020202020204" pitchFamily="34" charset="0"/>
              </a:rPr>
              <a:t>of cases.</a:t>
            </a:r>
          </a:p>
        </p:txBody>
      </p:sp>
    </p:spTree>
    <p:extLst>
      <p:ext uri="{BB962C8B-B14F-4D97-AF65-F5344CB8AC3E}">
        <p14:creationId xmlns:p14="http://schemas.microsoft.com/office/powerpoint/2010/main" val="1090323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90600" y="-20782"/>
            <a:ext cx="7498080" cy="1143000"/>
          </a:xfrm>
        </p:spPr>
        <p:txBody>
          <a:bodyPr>
            <a:normAutofit/>
          </a:bodyPr>
          <a:lstStyle/>
          <a:p>
            <a:r>
              <a:rPr lang="en-US" sz="4400" b="1" dirty="0" smtClean="0">
                <a:solidFill>
                  <a:schemeClr val="tx1"/>
                </a:solidFill>
                <a:latin typeface="Arial" panose="020B0604020202020204" pitchFamily="34" charset="0"/>
                <a:cs typeface="Arial" panose="020B0604020202020204" pitchFamily="34" charset="0"/>
              </a:rPr>
              <a:t>Data mining tasks</a:t>
            </a:r>
            <a:endParaRPr lang="en-US" sz="4400" b="1" dirty="0">
              <a:solidFill>
                <a:schemeClr val="tx1"/>
              </a:solidFill>
              <a:latin typeface="Arial" panose="020B0604020202020204" pitchFamily="34" charset="0"/>
              <a:cs typeface="Arial" panose="020B0604020202020204" pitchFamily="34" charset="0"/>
            </a:endParaRPr>
          </a:p>
        </p:txBody>
      </p:sp>
      <p:sp>
        <p:nvSpPr>
          <p:cNvPr id="37891" name="Rectangle 3"/>
          <p:cNvSpPr>
            <a:spLocks noGrp="1" noChangeArrowheads="1"/>
          </p:cNvSpPr>
          <p:nvPr>
            <p:ph idx="1"/>
          </p:nvPr>
        </p:nvSpPr>
        <p:spPr>
          <a:xfrm>
            <a:off x="990600" y="1089560"/>
            <a:ext cx="7848600" cy="5539839"/>
          </a:xfrm>
          <a:solidFill>
            <a:schemeClr val="bg1"/>
          </a:solidFill>
          <a:ln>
            <a:solidFill>
              <a:schemeClr val="tx1"/>
            </a:solidFill>
          </a:ln>
        </p:spPr>
        <p:txBody>
          <a:bodyPr>
            <a:noAutofit/>
          </a:bodyPr>
          <a:lstStyle/>
          <a:p>
            <a:pPr>
              <a:buFont typeface="Arial" panose="020B0604020202020204" pitchFamily="34" charset="0"/>
              <a:buChar char="•"/>
            </a:pPr>
            <a:r>
              <a:rPr lang="en-US" sz="2800" dirty="0">
                <a:latin typeface="Arial" panose="020B0604020202020204" pitchFamily="34" charset="0"/>
                <a:cs typeface="Arial" panose="020B0604020202020204" pitchFamily="34" charset="0"/>
              </a:rPr>
              <a:t>Classification</a:t>
            </a:r>
          </a:p>
          <a:p>
            <a:pPr>
              <a:buFont typeface="Arial" panose="020B0604020202020204" pitchFamily="34" charset="0"/>
              <a:buChar char="•"/>
            </a:pPr>
            <a:r>
              <a:rPr lang="en-US" sz="2800" dirty="0">
                <a:latin typeface="Arial" panose="020B0604020202020204" pitchFamily="34" charset="0"/>
                <a:cs typeface="Arial" panose="020B0604020202020204" pitchFamily="34" charset="0"/>
              </a:rPr>
              <a:t>Prediction</a:t>
            </a:r>
          </a:p>
          <a:p>
            <a:pPr>
              <a:buFont typeface="Arial" panose="020B0604020202020204" pitchFamily="34" charset="0"/>
              <a:buChar char="•"/>
            </a:pPr>
            <a:r>
              <a:rPr lang="en-US" sz="2800" dirty="0" smtClean="0">
                <a:latin typeface="Arial" panose="020B0604020202020204" pitchFamily="34" charset="0"/>
                <a:cs typeface="Arial" panose="020B0604020202020204" pitchFamily="34" charset="0"/>
              </a:rPr>
              <a:t>Association Analysis</a:t>
            </a:r>
            <a:endParaRPr lang="en-US" sz="2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800" dirty="0" smtClean="0">
                <a:latin typeface="Arial" panose="020B0604020202020204" pitchFamily="34" charset="0"/>
                <a:cs typeface="Arial" panose="020B0604020202020204" pitchFamily="34" charset="0"/>
              </a:rPr>
              <a:t>Cluster Analysis</a:t>
            </a:r>
          </a:p>
          <a:p>
            <a:pPr>
              <a:buFont typeface="Wingdings" pitchFamily="2" charset="2"/>
              <a:buChar char="Ø"/>
            </a:pPr>
            <a:endParaRPr lang="en-US" sz="2800" dirty="0">
              <a:latin typeface="Arial" panose="020B0604020202020204" pitchFamily="34" charset="0"/>
              <a:cs typeface="Arial" panose="020B0604020202020204" pitchFamily="34" charset="0"/>
            </a:endParaRPr>
          </a:p>
          <a:p>
            <a:pPr marL="82296" indent="0">
              <a:buNone/>
            </a:pPr>
            <a:r>
              <a:rPr lang="en-US" sz="2800" u="sng" dirty="0" smtClean="0">
                <a:latin typeface="Arial" panose="020B0604020202020204" pitchFamily="34" charset="0"/>
                <a:cs typeface="Arial" panose="020B0604020202020204" pitchFamily="34" charset="0"/>
              </a:rPr>
              <a:t>Learning Method</a:t>
            </a:r>
          </a:p>
          <a:p>
            <a:pPr>
              <a:buFont typeface="Arial" panose="020B0604020202020204" pitchFamily="34" charset="0"/>
              <a:buChar char="•"/>
            </a:pPr>
            <a:r>
              <a:rPr lang="en-US" sz="2800" dirty="0" smtClean="0">
                <a:latin typeface="Arial" panose="020B0604020202020204" pitchFamily="34" charset="0"/>
                <a:cs typeface="Arial" panose="020B0604020202020204" pitchFamily="34" charset="0"/>
              </a:rPr>
              <a:t>Supervised (classification &amp;  prediction tasks)</a:t>
            </a:r>
          </a:p>
          <a:p>
            <a:pPr>
              <a:buFont typeface="Arial" panose="020B0604020202020204" pitchFamily="34" charset="0"/>
              <a:buChar char="•"/>
            </a:pPr>
            <a:r>
              <a:rPr lang="en-US" sz="2800" dirty="0" smtClean="0">
                <a:latin typeface="Arial" panose="020B0604020202020204" pitchFamily="34" charset="0"/>
                <a:cs typeface="Arial" panose="020B0604020202020204" pitchFamily="34" charset="0"/>
              </a:rPr>
              <a:t>Unsupervised (association analysis and cluster analysis tasks)</a:t>
            </a:r>
            <a:endParaRPr lang="en-US" sz="28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65125"/>
            <a:ext cx="8050213" cy="549275"/>
          </a:xfrm>
        </p:spPr>
        <p:txBody>
          <a:bodyPr>
            <a:normAutofit fontScale="90000"/>
          </a:bodyPr>
          <a:lstStyle/>
          <a:p>
            <a:pPr>
              <a:defRPr/>
            </a:pPr>
            <a:r>
              <a:rPr lang="en-US" sz="4000" b="1" dirty="0" smtClean="0">
                <a:latin typeface="Comic Sans MS" panose="030F0702030302020204" pitchFamily="66" charset="0"/>
              </a:rPr>
              <a:t>Videos : BUSINESS ANALYTICS</a:t>
            </a:r>
            <a:endParaRPr lang="en-SG" sz="4000" b="1" dirty="0">
              <a:latin typeface="Comic Sans MS" panose="030F0702030302020204" pitchFamily="66" charset="0"/>
            </a:endParaRPr>
          </a:p>
        </p:txBody>
      </p:sp>
      <p:sp>
        <p:nvSpPr>
          <p:cNvPr id="31747" name="Content Placeholder 2"/>
          <p:cNvSpPr>
            <a:spLocks noGrp="1"/>
          </p:cNvSpPr>
          <p:nvPr>
            <p:ph idx="1"/>
          </p:nvPr>
        </p:nvSpPr>
        <p:spPr>
          <a:xfrm>
            <a:off x="1066801" y="1143000"/>
            <a:ext cx="7467600" cy="4495800"/>
          </a:xfrm>
        </p:spPr>
        <p:txBody>
          <a:bodyPr>
            <a:normAutofit fontScale="77500" lnSpcReduction="20000"/>
          </a:bodyPr>
          <a:lstStyle/>
          <a:p>
            <a:r>
              <a:rPr lang="en-US" altLang="en-US" sz="3600" dirty="0" smtClean="0">
                <a:latin typeface="Comic Sans MS" panose="030F0702030302020204" pitchFamily="66" charset="0"/>
              </a:rPr>
              <a:t>Video:</a:t>
            </a:r>
          </a:p>
          <a:p>
            <a:pPr marL="82296" indent="0">
              <a:buNone/>
            </a:pPr>
            <a:r>
              <a:rPr lang="en-US" altLang="en-US" sz="3600" dirty="0">
                <a:latin typeface="Comic Sans MS" panose="030F0702030302020204" pitchFamily="66" charset="0"/>
              </a:rPr>
              <a:t> </a:t>
            </a:r>
            <a:r>
              <a:rPr lang="en-US" altLang="en-US" sz="3600" dirty="0" smtClean="0">
                <a:latin typeface="Comic Sans MS" panose="030F0702030302020204" pitchFamily="66" charset="0"/>
              </a:rPr>
              <a:t>  Turning Data into Insights</a:t>
            </a:r>
          </a:p>
          <a:p>
            <a:pPr marL="82296" indent="0">
              <a:buNone/>
            </a:pPr>
            <a:endParaRPr lang="en-SG" altLang="en-US" sz="3600" dirty="0" smtClean="0">
              <a:latin typeface="Comic Sans MS" panose="030F0702030302020204" pitchFamily="66" charset="0"/>
              <a:hlinkClick r:id="rId2"/>
            </a:endParaRPr>
          </a:p>
          <a:p>
            <a:pPr marL="82296" indent="0">
              <a:buNone/>
            </a:pPr>
            <a:r>
              <a:rPr lang="en-SG" altLang="en-US" sz="3600" dirty="0">
                <a:latin typeface="Comic Sans MS" panose="030F0702030302020204" pitchFamily="66" charset="0"/>
                <a:hlinkClick r:id="rId2"/>
              </a:rPr>
              <a:t> </a:t>
            </a:r>
            <a:r>
              <a:rPr lang="en-SG" altLang="en-US" sz="3600" dirty="0" smtClean="0">
                <a:latin typeface="Comic Sans MS" panose="030F0702030302020204" pitchFamily="66" charset="0"/>
                <a:hlinkClick r:id="rId2"/>
              </a:rPr>
              <a:t>   http://youtu.be/6jDjeNJrN14</a:t>
            </a:r>
            <a:endParaRPr lang="en-US" altLang="en-US" sz="3600" dirty="0" smtClean="0">
              <a:latin typeface="Comic Sans MS" panose="030F0702030302020204" pitchFamily="66" charset="0"/>
            </a:endParaRPr>
          </a:p>
          <a:p>
            <a:endParaRPr lang="en-US" altLang="en-US" sz="3600" dirty="0" smtClean="0">
              <a:latin typeface="Comic Sans MS" panose="030F0702030302020204" pitchFamily="66" charset="0"/>
            </a:endParaRPr>
          </a:p>
          <a:p>
            <a:r>
              <a:rPr lang="en-US" altLang="en-US" sz="3600" dirty="0" smtClean="0">
                <a:latin typeface="Comic Sans MS" panose="030F0702030302020204" pitchFamily="66" charset="0"/>
              </a:rPr>
              <a:t>Video: </a:t>
            </a:r>
          </a:p>
          <a:p>
            <a:pPr marL="82296" indent="0">
              <a:buNone/>
            </a:pPr>
            <a:r>
              <a:rPr lang="en-US" altLang="en-US" sz="3600" dirty="0" smtClean="0">
                <a:latin typeface="Comic Sans MS" panose="030F0702030302020204" pitchFamily="66" charset="0"/>
              </a:rPr>
              <a:t>   Data Trends let businesses spot  </a:t>
            </a:r>
          </a:p>
          <a:p>
            <a:pPr marL="82296" indent="0">
              <a:buNone/>
            </a:pPr>
            <a:r>
              <a:rPr lang="en-US" altLang="en-US" sz="3600" dirty="0">
                <a:latin typeface="Comic Sans MS" panose="030F0702030302020204" pitchFamily="66" charset="0"/>
              </a:rPr>
              <a:t> </a:t>
            </a:r>
            <a:r>
              <a:rPr lang="en-US" altLang="en-US" sz="3600" dirty="0" smtClean="0">
                <a:latin typeface="Comic Sans MS" panose="030F0702030302020204" pitchFamily="66" charset="0"/>
              </a:rPr>
              <a:t>  opportunities</a:t>
            </a:r>
          </a:p>
          <a:p>
            <a:pPr marL="82296" indent="0">
              <a:buNone/>
            </a:pPr>
            <a:endParaRPr lang="en-US" altLang="en-US" sz="3600" dirty="0" smtClean="0">
              <a:latin typeface="Comic Sans MS" panose="030F0702030302020204" pitchFamily="66" charset="0"/>
            </a:endParaRPr>
          </a:p>
          <a:p>
            <a:pPr marL="82296" indent="0">
              <a:buNone/>
            </a:pPr>
            <a:r>
              <a:rPr lang="en-US" altLang="en-US" sz="3600" dirty="0" smtClean="0">
                <a:latin typeface="Comic Sans MS" panose="030F0702030302020204" pitchFamily="66" charset="0"/>
              </a:rPr>
              <a:t>  </a:t>
            </a:r>
            <a:r>
              <a:rPr lang="en-SG" altLang="en-US" sz="3600" dirty="0" smtClean="0">
                <a:latin typeface="Comic Sans MS" panose="030F0702030302020204" pitchFamily="66" charset="0"/>
                <a:hlinkClick r:id="rId3"/>
              </a:rPr>
              <a:t>http://youtu.be/HbHTvqZE3D8</a:t>
            </a:r>
            <a:endParaRPr lang="en-US" altLang="en-US" sz="3600" dirty="0" smtClean="0">
              <a:latin typeface="Comic Sans MS" panose="030F0702030302020204" pitchFamily="66" charset="0"/>
            </a:endParaRPr>
          </a:p>
          <a:p>
            <a:endParaRPr lang="en-US" altLang="en-US" dirty="0" smtClean="0"/>
          </a:p>
          <a:p>
            <a:endParaRPr lang="en-SG" altLang="en-US" dirty="0" smtClean="0"/>
          </a:p>
        </p:txBody>
      </p:sp>
    </p:spTree>
    <p:extLst>
      <p:ext uri="{BB962C8B-B14F-4D97-AF65-F5344CB8AC3E}">
        <p14:creationId xmlns:p14="http://schemas.microsoft.com/office/powerpoint/2010/main" val="2147306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66800" y="0"/>
            <a:ext cx="7498080" cy="1143000"/>
          </a:xfrm>
        </p:spPr>
        <p:txBody>
          <a:bodyPr/>
          <a:lstStyle/>
          <a:p>
            <a:r>
              <a:rPr lang="en-US" sz="3600" b="1" dirty="0" smtClean="0">
                <a:solidFill>
                  <a:schemeClr val="tx1"/>
                </a:solidFill>
                <a:latin typeface="Arial" panose="020B0604020202020204" pitchFamily="34" charset="0"/>
                <a:cs typeface="Arial" panose="020B0604020202020204" pitchFamily="34" charset="0"/>
              </a:rPr>
              <a:t>Classification </a:t>
            </a:r>
            <a:endParaRPr lang="en-US" sz="3600" b="1" dirty="0">
              <a:solidFill>
                <a:schemeClr val="tx1"/>
              </a:solidFill>
              <a:latin typeface="Arial" panose="020B0604020202020204" pitchFamily="34" charset="0"/>
              <a:cs typeface="Arial" panose="020B0604020202020204" pitchFamily="34" charset="0"/>
            </a:endParaRPr>
          </a:p>
        </p:txBody>
      </p:sp>
      <p:sp>
        <p:nvSpPr>
          <p:cNvPr id="38915" name="Rectangle 3"/>
          <p:cNvSpPr>
            <a:spLocks noGrp="1" noChangeArrowheads="1"/>
          </p:cNvSpPr>
          <p:nvPr>
            <p:ph idx="1"/>
          </p:nvPr>
        </p:nvSpPr>
        <p:spPr>
          <a:xfrm>
            <a:off x="1066800" y="1143000"/>
            <a:ext cx="7498080" cy="4800600"/>
          </a:xfrm>
        </p:spPr>
        <p:txBody>
          <a:bodyPr>
            <a:normAutofit/>
          </a:bodyPr>
          <a:lstStyle/>
          <a:p>
            <a:pPr>
              <a:lnSpc>
                <a:spcPct val="90000"/>
              </a:lnSpc>
              <a:buFont typeface="Arial" panose="020B0604020202020204" pitchFamily="34" charset="0"/>
              <a:buChar char="•"/>
            </a:pPr>
            <a:r>
              <a:rPr lang="en-GB" dirty="0">
                <a:latin typeface="Times New Roman" pitchFamily="18" charset="0"/>
              </a:rPr>
              <a:t>It consists of examining the </a:t>
            </a:r>
            <a:r>
              <a:rPr lang="en-GB" dirty="0" smtClean="0">
                <a:latin typeface="Times New Roman" pitchFamily="18" charset="0"/>
              </a:rPr>
              <a:t>features/attributes </a:t>
            </a:r>
            <a:r>
              <a:rPr lang="en-GB" dirty="0">
                <a:latin typeface="Times New Roman" pitchFamily="18" charset="0"/>
              </a:rPr>
              <a:t>of an object and assigns it to </a:t>
            </a:r>
            <a:r>
              <a:rPr lang="en-GB" u="sng" dirty="0">
                <a:latin typeface="Times New Roman" pitchFamily="18" charset="0"/>
              </a:rPr>
              <a:t>a predefined class</a:t>
            </a:r>
            <a:r>
              <a:rPr lang="en-GB" dirty="0">
                <a:latin typeface="Times New Roman" pitchFamily="18" charset="0"/>
              </a:rPr>
              <a:t>. </a:t>
            </a:r>
          </a:p>
          <a:p>
            <a:pPr>
              <a:lnSpc>
                <a:spcPct val="90000"/>
              </a:lnSpc>
              <a:buFont typeface="Arial" panose="020B0604020202020204" pitchFamily="34" charset="0"/>
              <a:buChar char="•"/>
            </a:pPr>
            <a:r>
              <a:rPr lang="en-GB" dirty="0">
                <a:latin typeface="Times New Roman" pitchFamily="18" charset="0"/>
              </a:rPr>
              <a:t>It will group records having similar characteristics to a </a:t>
            </a:r>
            <a:r>
              <a:rPr lang="en-GB" dirty="0" smtClean="0">
                <a:latin typeface="Times New Roman" pitchFamily="18" charset="0"/>
              </a:rPr>
              <a:t>predefined class</a:t>
            </a:r>
            <a:r>
              <a:rPr lang="en-GB" dirty="0">
                <a:latin typeface="Times New Roman" pitchFamily="18" charset="0"/>
              </a:rPr>
              <a:t>.</a:t>
            </a:r>
          </a:p>
          <a:p>
            <a:pPr>
              <a:lnSpc>
                <a:spcPct val="90000"/>
              </a:lnSpc>
              <a:buFont typeface="Arial" panose="020B0604020202020204" pitchFamily="34" charset="0"/>
              <a:buChar char="•"/>
            </a:pPr>
            <a:r>
              <a:rPr lang="en-GB" dirty="0">
                <a:latin typeface="Times New Roman" pitchFamily="18" charset="0"/>
              </a:rPr>
              <a:t>It deals with discrete outcomes: yes or </a:t>
            </a:r>
            <a:r>
              <a:rPr lang="en-GB" dirty="0" smtClean="0">
                <a:latin typeface="Times New Roman" pitchFamily="18" charset="0"/>
              </a:rPr>
              <a:t>no or </a:t>
            </a:r>
            <a:r>
              <a:rPr lang="en-GB" dirty="0">
                <a:latin typeface="Times New Roman" pitchFamily="18" charset="0"/>
              </a:rPr>
              <a:t>debit </a:t>
            </a:r>
            <a:r>
              <a:rPr lang="en-GB" dirty="0" smtClean="0">
                <a:latin typeface="Times New Roman" pitchFamily="18" charset="0"/>
              </a:rPr>
              <a:t>card </a:t>
            </a:r>
            <a:endParaRPr lang="en-GB" dirty="0">
              <a:latin typeface="Times New Roman" pitchFamily="18" charset="0"/>
            </a:endParaRPr>
          </a:p>
          <a:p>
            <a:pPr>
              <a:lnSpc>
                <a:spcPct val="90000"/>
              </a:lnSpc>
              <a:buFont typeface="Arial" panose="020B0604020202020204" pitchFamily="34" charset="0"/>
              <a:buChar char="•"/>
            </a:pPr>
            <a:r>
              <a:rPr lang="en-GB" dirty="0" smtClean="0">
                <a:latin typeface="Times New Roman" pitchFamily="18" charset="0"/>
              </a:rPr>
              <a:t>Example:</a:t>
            </a:r>
            <a:endParaRPr lang="en-GB" dirty="0">
              <a:latin typeface="Times New Roman" pitchFamily="18" charset="0"/>
            </a:endParaRPr>
          </a:p>
          <a:p>
            <a:pPr lvl="1">
              <a:lnSpc>
                <a:spcPct val="90000"/>
              </a:lnSpc>
              <a:buClr>
                <a:schemeClr val="folHlink"/>
              </a:buClr>
              <a:buFont typeface="Arial" panose="020B0604020202020204" pitchFamily="34" charset="0"/>
              <a:buChar char="•"/>
            </a:pPr>
            <a:r>
              <a:rPr lang="en-GB" sz="3200" dirty="0">
                <a:latin typeface="Times New Roman" pitchFamily="18" charset="0"/>
              </a:rPr>
              <a:t>Classifying credit applicants as low, medium or high risk</a:t>
            </a:r>
            <a:r>
              <a:rPr lang="en-GB" sz="3200" dirty="0" smtClean="0">
                <a:latin typeface="Times New Roman" pitchFamily="18" charset="0"/>
              </a:rPr>
              <a:t>.</a:t>
            </a:r>
            <a:endParaRPr lang="en-GB" sz="3200" dirty="0">
              <a:latin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36167DB-8DDA-41A6-A37D-368F867726A5}" type="slidenum">
              <a:rPr lang="en-US" altLang="en-US" sz="1400" smtClean="0"/>
              <a:pPr>
                <a:spcBef>
                  <a:spcPct val="0"/>
                </a:spcBef>
                <a:buClrTx/>
                <a:buSzTx/>
                <a:buFontTx/>
                <a:buNone/>
              </a:pPr>
              <a:t>21</a:t>
            </a:fld>
            <a:endParaRPr lang="en-US" altLang="en-US" sz="1400" dirty="0" smtClean="0"/>
          </a:p>
        </p:txBody>
      </p:sp>
      <p:sp>
        <p:nvSpPr>
          <p:cNvPr id="88067" name="Rectangle 2"/>
          <p:cNvSpPr>
            <a:spLocks noGrp="1" noChangeArrowheads="1"/>
          </p:cNvSpPr>
          <p:nvPr>
            <p:ph type="title"/>
          </p:nvPr>
        </p:nvSpPr>
        <p:spPr>
          <a:xfrm>
            <a:off x="990600" y="274638"/>
            <a:ext cx="8153400" cy="1143000"/>
          </a:xfrm>
        </p:spPr>
        <p:txBody>
          <a:bodyPr>
            <a:normAutofit fontScale="90000"/>
          </a:bodyPr>
          <a:lstStyle/>
          <a:p>
            <a:pPr eaLnBrk="1" hangingPunct="1"/>
            <a:r>
              <a:rPr lang="en-US" altLang="en-US" dirty="0" smtClean="0"/>
              <a:t>Classification Problems &amp; Classification Techniques</a:t>
            </a:r>
          </a:p>
        </p:txBody>
      </p:sp>
      <p:sp>
        <p:nvSpPr>
          <p:cNvPr id="88068" name="Rectangle 3"/>
          <p:cNvSpPr>
            <a:spLocks noGrp="1" noChangeArrowheads="1"/>
          </p:cNvSpPr>
          <p:nvPr>
            <p:ph type="body" idx="1"/>
          </p:nvPr>
        </p:nvSpPr>
        <p:spPr/>
        <p:txBody>
          <a:bodyPr>
            <a:normAutofit fontScale="92500" lnSpcReduction="10000"/>
          </a:bodyPr>
          <a:lstStyle/>
          <a:p>
            <a:pPr marL="82296" indent="0" eaLnBrk="1" hangingPunct="1">
              <a:buNone/>
            </a:pPr>
            <a:r>
              <a:rPr lang="en-SG" altLang="en-US" b="1" dirty="0" smtClean="0">
                <a:latin typeface="Arial" panose="020B0604020202020204" pitchFamily="34" charset="0"/>
                <a:cs typeface="Arial" panose="020B0604020202020204" pitchFamily="34" charset="0"/>
              </a:rPr>
              <a:t>Classification Problems:</a:t>
            </a:r>
          </a:p>
          <a:p>
            <a:pPr eaLnBrk="1" hangingPunct="1"/>
            <a:r>
              <a:rPr lang="tr-TR" altLang="en-US" dirty="0" smtClean="0">
                <a:latin typeface="Arial" panose="020B0604020202020204" pitchFamily="34" charset="0"/>
                <a:cs typeface="Arial" panose="020B0604020202020204" pitchFamily="34" charset="0"/>
              </a:rPr>
              <a:t>Given </a:t>
            </a:r>
            <a:r>
              <a:rPr lang="en-US" altLang="en-US" dirty="0" smtClean="0">
                <a:latin typeface="Arial" panose="020B0604020202020204" pitchFamily="34" charset="0"/>
                <a:cs typeface="Arial" panose="020B0604020202020204" pitchFamily="34" charset="0"/>
              </a:rPr>
              <a:t> characteristics </a:t>
            </a:r>
            <a:r>
              <a:rPr lang="tr-TR" altLang="en-US" dirty="0" smtClean="0">
                <a:latin typeface="Arial" panose="020B0604020202020204" pitchFamily="34" charset="0"/>
                <a:cs typeface="Arial" panose="020B0604020202020204" pitchFamily="34" charset="0"/>
              </a:rPr>
              <a:t>of individuals</a:t>
            </a:r>
            <a:r>
              <a:rPr lang="en-US" altLang="en-US" dirty="0" smtClean="0">
                <a:latin typeface="Arial" panose="020B0604020202020204" pitchFamily="34" charset="0"/>
                <a:cs typeface="Arial" panose="020B0604020202020204" pitchFamily="34" charset="0"/>
              </a:rPr>
              <a:t> differentiate </a:t>
            </a:r>
            <a:r>
              <a:rPr lang="tr-TR" altLang="en-US" dirty="0" smtClean="0">
                <a:latin typeface="Arial" panose="020B0604020202020204" pitchFamily="34" charset="0"/>
                <a:cs typeface="Arial" panose="020B0604020202020204" pitchFamily="34" charset="0"/>
              </a:rPr>
              <a:t>them</a:t>
            </a:r>
            <a:r>
              <a:rPr lang="en-US" altLang="en-US" dirty="0" smtClean="0">
                <a:latin typeface="Arial" panose="020B0604020202020204" pitchFamily="34" charset="0"/>
                <a:cs typeface="Arial" panose="020B0604020202020204" pitchFamily="34" charset="0"/>
              </a:rPr>
              <a:t> who have suffered a heart attack from those who have not</a:t>
            </a:r>
          </a:p>
          <a:p>
            <a:pPr eaLnBrk="1" hangingPunct="1"/>
            <a:r>
              <a:rPr lang="en-US" altLang="en-US" dirty="0" smtClean="0">
                <a:latin typeface="Arial" panose="020B0604020202020204" pitchFamily="34" charset="0"/>
                <a:cs typeface="Arial" panose="020B0604020202020204" pitchFamily="34" charset="0"/>
              </a:rPr>
              <a:t>Determine if a credit card purchase is fraudulent</a:t>
            </a:r>
          </a:p>
          <a:p>
            <a:pPr eaLnBrk="1" hangingPunct="1"/>
            <a:r>
              <a:rPr lang="en-US" altLang="en-US" dirty="0" smtClean="0">
                <a:latin typeface="Arial" panose="020B0604020202020204" pitchFamily="34" charset="0"/>
                <a:cs typeface="Arial" panose="020B0604020202020204" pitchFamily="34" charset="0"/>
              </a:rPr>
              <a:t>Classify a car loan applicant as a good or a poor credit risk</a:t>
            </a:r>
          </a:p>
          <a:p>
            <a:pPr marL="82296" indent="0" eaLnBrk="1" hangingPunct="1">
              <a:buNone/>
            </a:pPr>
            <a:r>
              <a:rPr lang="en-US" altLang="en-US" b="1" dirty="0" smtClean="0">
                <a:latin typeface="Arial" panose="020B0604020202020204" pitchFamily="34" charset="0"/>
                <a:cs typeface="Arial" panose="020B0604020202020204" pitchFamily="34" charset="0"/>
              </a:rPr>
              <a:t>Classification Techniques: </a:t>
            </a:r>
          </a:p>
          <a:p>
            <a:r>
              <a:rPr lang="en-US" altLang="en-US" dirty="0" smtClean="0">
                <a:latin typeface="Arial" panose="020B0604020202020204" pitchFamily="34" charset="0"/>
                <a:cs typeface="Arial" panose="020B0604020202020204" pitchFamily="34" charset="0"/>
              </a:rPr>
              <a:t>Decision Trees and Neural Networks</a:t>
            </a:r>
          </a:p>
          <a:p>
            <a:pPr marL="82296" indent="0" eaLnBrk="1" hangingPunct="1">
              <a:buNone/>
            </a:pPr>
            <a:endParaRPr lang="en-US" altLang="en-US" dirty="0" smtClean="0"/>
          </a:p>
        </p:txBody>
      </p:sp>
    </p:spTree>
    <p:extLst>
      <p:ext uri="{BB962C8B-B14F-4D97-AF65-F5344CB8AC3E}">
        <p14:creationId xmlns:p14="http://schemas.microsoft.com/office/powerpoint/2010/main" val="16578705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0CF1A13-854D-473A-AB03-B62321210645}" type="slidenum">
              <a:rPr lang="en-US" altLang="en-US" sz="1400" smtClean="0"/>
              <a:pPr>
                <a:spcBef>
                  <a:spcPct val="0"/>
                </a:spcBef>
                <a:buClrTx/>
                <a:buSzTx/>
                <a:buFontTx/>
                <a:buNone/>
              </a:pPr>
              <a:t>22</a:t>
            </a:fld>
            <a:endParaRPr lang="en-US" altLang="en-US" sz="1400" dirty="0" smtClean="0"/>
          </a:p>
        </p:txBody>
      </p:sp>
      <p:sp>
        <p:nvSpPr>
          <p:cNvPr id="90115" name="Rectangle 2"/>
          <p:cNvSpPr>
            <a:spLocks noGrp="1" noChangeArrowheads="1"/>
          </p:cNvSpPr>
          <p:nvPr>
            <p:ph type="title"/>
          </p:nvPr>
        </p:nvSpPr>
        <p:spPr/>
        <p:txBody>
          <a:bodyPr/>
          <a:lstStyle/>
          <a:p>
            <a:pPr eaLnBrk="1" hangingPunct="1"/>
            <a:r>
              <a:rPr lang="en-AU" altLang="en-US" dirty="0" smtClean="0"/>
              <a:t>Steps of classification process</a:t>
            </a:r>
          </a:p>
        </p:txBody>
      </p:sp>
      <p:sp>
        <p:nvSpPr>
          <p:cNvPr id="90116" name="Rectangle 3"/>
          <p:cNvSpPr>
            <a:spLocks noGrp="1" noChangeArrowheads="1"/>
          </p:cNvSpPr>
          <p:nvPr>
            <p:ph type="body" idx="1"/>
          </p:nvPr>
        </p:nvSpPr>
        <p:spPr/>
        <p:txBody>
          <a:bodyPr/>
          <a:lstStyle/>
          <a:p>
            <a:pPr eaLnBrk="1" hangingPunct="1">
              <a:spcBef>
                <a:spcPct val="15000"/>
              </a:spcBef>
            </a:pPr>
            <a:r>
              <a:rPr lang="tr-TR" altLang="en-US" sz="2800" dirty="0" smtClean="0"/>
              <a:t>(1) </a:t>
            </a:r>
            <a:r>
              <a:rPr lang="en-AU" altLang="en-US" sz="2800" dirty="0" smtClean="0"/>
              <a:t>Train the model</a:t>
            </a:r>
          </a:p>
          <a:p>
            <a:pPr lvl="1" eaLnBrk="1" hangingPunct="1">
              <a:spcBef>
                <a:spcPct val="15000"/>
              </a:spcBef>
            </a:pPr>
            <a:r>
              <a:rPr lang="en-AU" altLang="en-US" sz="2400" dirty="0" smtClean="0"/>
              <a:t>using a training set </a:t>
            </a:r>
            <a:endParaRPr lang="en-US" altLang="en-US" sz="1800" dirty="0" smtClean="0"/>
          </a:p>
          <a:p>
            <a:pPr lvl="1" eaLnBrk="1" hangingPunct="1">
              <a:spcBef>
                <a:spcPct val="15000"/>
              </a:spcBef>
            </a:pPr>
            <a:r>
              <a:rPr lang="en-US" altLang="en-US" sz="2400" dirty="0" smtClean="0"/>
              <a:t>data objects whose class labels are known</a:t>
            </a:r>
            <a:endParaRPr lang="en-AU" altLang="en-US" sz="2400" dirty="0" smtClean="0"/>
          </a:p>
          <a:p>
            <a:pPr eaLnBrk="1" hangingPunct="1">
              <a:spcBef>
                <a:spcPct val="15000"/>
              </a:spcBef>
            </a:pPr>
            <a:r>
              <a:rPr lang="tr-TR" altLang="en-US" sz="2800" dirty="0" smtClean="0"/>
              <a:t>(2) </a:t>
            </a:r>
            <a:r>
              <a:rPr lang="en-AU" altLang="en-US" sz="2800" dirty="0" smtClean="0"/>
              <a:t>Test the model </a:t>
            </a:r>
          </a:p>
          <a:p>
            <a:pPr lvl="1" eaLnBrk="1" hangingPunct="1">
              <a:spcBef>
                <a:spcPct val="15000"/>
              </a:spcBef>
            </a:pPr>
            <a:r>
              <a:rPr lang="en-AU" altLang="en-US" sz="2400" dirty="0" smtClean="0"/>
              <a:t>on a test sample</a:t>
            </a:r>
          </a:p>
          <a:p>
            <a:pPr lvl="1" eaLnBrk="1" hangingPunct="1">
              <a:spcBef>
                <a:spcPct val="15000"/>
              </a:spcBef>
            </a:pPr>
            <a:r>
              <a:rPr lang="en-AU" altLang="en-US" sz="2400" dirty="0" smtClean="0"/>
              <a:t>whose class labels are known but not used for training the model</a:t>
            </a:r>
          </a:p>
          <a:p>
            <a:pPr eaLnBrk="1" hangingPunct="1">
              <a:spcBef>
                <a:spcPct val="15000"/>
              </a:spcBef>
            </a:pPr>
            <a:r>
              <a:rPr lang="tr-TR" altLang="en-US" sz="2800" dirty="0" smtClean="0"/>
              <a:t>(3) </a:t>
            </a:r>
            <a:r>
              <a:rPr lang="en-AU" altLang="en-US" sz="2800" dirty="0" smtClean="0"/>
              <a:t>Use the model for cla</a:t>
            </a:r>
            <a:r>
              <a:rPr lang="tr-TR" altLang="en-US" sz="2800" dirty="0" smtClean="0"/>
              <a:t>s</a:t>
            </a:r>
            <a:r>
              <a:rPr lang="en-AU" altLang="en-US" sz="2800" dirty="0" smtClean="0"/>
              <a:t>sification </a:t>
            </a:r>
          </a:p>
          <a:p>
            <a:pPr lvl="1" eaLnBrk="1" hangingPunct="1">
              <a:spcBef>
                <a:spcPct val="15000"/>
              </a:spcBef>
            </a:pPr>
            <a:r>
              <a:rPr lang="en-AU" altLang="en-US" sz="2400" dirty="0" smtClean="0"/>
              <a:t>on new data whose class labels are unknown</a:t>
            </a:r>
          </a:p>
          <a:p>
            <a:pPr eaLnBrk="1" hangingPunct="1">
              <a:spcBef>
                <a:spcPct val="15000"/>
              </a:spcBef>
            </a:pPr>
            <a:endParaRPr lang="en-AU" altLang="en-US" sz="2800" dirty="0" smtClean="0"/>
          </a:p>
          <a:p>
            <a:pPr eaLnBrk="1" hangingPunct="1">
              <a:spcBef>
                <a:spcPct val="15000"/>
              </a:spcBef>
            </a:pPr>
            <a:endParaRPr lang="en-AU" altLang="en-US" sz="2800" dirty="0" smtClean="0"/>
          </a:p>
        </p:txBody>
      </p:sp>
    </p:spTree>
    <p:extLst>
      <p:ext uri="{BB962C8B-B14F-4D97-AF65-F5344CB8AC3E}">
        <p14:creationId xmlns:p14="http://schemas.microsoft.com/office/powerpoint/2010/main" val="23855400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7"/>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0F40897-93B6-4455-B7F0-2D0C1B38C992}" type="slidenum">
              <a:rPr lang="en-US" altLang="en-US" sz="1400" smtClean="0"/>
              <a:pPr>
                <a:spcBef>
                  <a:spcPct val="0"/>
                </a:spcBef>
                <a:buClrTx/>
                <a:buSzTx/>
                <a:buFontTx/>
                <a:buNone/>
              </a:pPr>
              <a:t>23</a:t>
            </a:fld>
            <a:endParaRPr lang="en-US" altLang="en-US" sz="1400" dirty="0" smtClean="0"/>
          </a:p>
        </p:txBody>
      </p:sp>
      <p:sp>
        <p:nvSpPr>
          <p:cNvPr id="92163" name="Rectangle 231"/>
          <p:cNvSpPr>
            <a:spLocks noGrp="1" noChangeArrowheads="1"/>
          </p:cNvSpPr>
          <p:nvPr>
            <p:ph type="title"/>
          </p:nvPr>
        </p:nvSpPr>
        <p:spPr/>
        <p:txBody>
          <a:bodyPr/>
          <a:lstStyle/>
          <a:p>
            <a:pPr eaLnBrk="1" hangingPunct="1"/>
            <a:r>
              <a:rPr lang="en-US" altLang="en-US" dirty="0" smtClean="0"/>
              <a:t>An example</a:t>
            </a:r>
            <a:r>
              <a:rPr lang="tr-TR" altLang="en-US" smtClean="0"/>
              <a:t> - classification</a:t>
            </a:r>
            <a:endParaRPr lang="en-US" altLang="en-US" dirty="0" smtClean="0"/>
          </a:p>
        </p:txBody>
      </p:sp>
      <p:graphicFrame>
        <p:nvGraphicFramePr>
          <p:cNvPr id="892163" name="Group 259"/>
          <p:cNvGraphicFramePr>
            <a:graphicFrameLocks noGrp="1"/>
          </p:cNvGraphicFramePr>
          <p:nvPr>
            <p:ph sz="half" idx="1"/>
            <p:extLst>
              <p:ext uri="{D42A27DB-BD31-4B8C-83A1-F6EECF244321}">
                <p14:modId xmlns:p14="http://schemas.microsoft.com/office/powerpoint/2010/main" val="1838913522"/>
              </p:ext>
            </p:extLst>
          </p:nvPr>
        </p:nvGraphicFramePr>
        <p:xfrm>
          <a:off x="-396875" y="1484313"/>
          <a:ext cx="4171950" cy="1992313"/>
        </p:xfrm>
        <a:graphic>
          <a:graphicData uri="http://schemas.openxmlformats.org/drawingml/2006/table">
            <a:tbl>
              <a:tblPr/>
              <a:tblGrid>
                <a:gridCol w="812800"/>
                <a:gridCol w="811213"/>
                <a:gridCol w="815975"/>
                <a:gridCol w="919162"/>
                <a:gridCol w="812800"/>
              </a:tblGrid>
              <a:tr h="617533">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Cust ID</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age</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income</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education</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Type</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274956">
                <a:tc>
                  <a:txBody>
                    <a:bodyPr/>
                    <a:lstStyle/>
                    <a:p>
                      <a:pPr marL="342900" marR="0" lvl="0" indent="-34290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1</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35</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800</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udergrad</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risky</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74956">
                <a:tc>
                  <a:txBody>
                    <a:bodyPr/>
                    <a:lstStyle/>
                    <a:p>
                      <a:pPr marL="342900" marR="0" lvl="0" indent="-34290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2</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26</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600</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HighSch</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risky</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cap="flat">
                      <a:noFill/>
                    </a:lnR>
                    <a:lnT>
                      <a:noFill/>
                    </a:lnT>
                    <a:lnB>
                      <a:noFill/>
                    </a:lnB>
                    <a:lnTlToBr>
                      <a:noFill/>
                    </a:lnTlToBr>
                    <a:lnBlToTr>
                      <a:noFill/>
                    </a:lnBlToTr>
                    <a:noFill/>
                  </a:tcPr>
                </a:tc>
              </a:tr>
              <a:tr h="274956">
                <a:tc>
                  <a:txBody>
                    <a:bodyPr/>
                    <a:lstStyle/>
                    <a:p>
                      <a:pPr marL="342900" marR="0" lvl="0" indent="-34290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3</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48</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1200</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grad</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normal</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cap="flat">
                      <a:noFill/>
                    </a:lnR>
                    <a:lnT>
                      <a:noFill/>
                    </a:lnT>
                    <a:lnB>
                      <a:noFill/>
                    </a:lnB>
                    <a:lnTlToBr>
                      <a:noFill/>
                    </a:lnTlToBr>
                    <a:lnBlToTr>
                      <a:noFill/>
                    </a:lnBlToTr>
                    <a:noFill/>
                  </a:tcPr>
                </a:tc>
              </a:tr>
              <a:tr h="274956">
                <a:tc>
                  <a:txBody>
                    <a:bodyPr/>
                    <a:lstStyle/>
                    <a:p>
                      <a:pPr marL="342900" marR="0" lvl="0" indent="-34290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8</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52</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2500</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udergrad</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good</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cap="flat">
                      <a:noFill/>
                    </a:lnR>
                    <a:lnT>
                      <a:noFill/>
                    </a:lnT>
                    <a:lnB>
                      <a:noFill/>
                    </a:lnB>
                    <a:lnTlToBr>
                      <a:noFill/>
                    </a:lnTlToBr>
                    <a:lnBlToTr>
                      <a:noFill/>
                    </a:lnBlToTr>
                    <a:noFill/>
                  </a:tcPr>
                </a:tc>
              </a:tr>
              <a:tr h="274956">
                <a:tc>
                  <a:txBody>
                    <a:bodyPr/>
                    <a:lstStyle/>
                    <a:p>
                      <a:pPr marL="342900" marR="0" lvl="0" indent="-34290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44</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cap="flat">
                      <a:noFill/>
                    </a:lnL>
                    <a:lnR>
                      <a:noFill/>
                    </a:lnR>
                    <a:lnT>
                      <a:noFill/>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29</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a:noFill/>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1700</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a:noFill/>
                    </a:lnT>
                    <a:lnB cap="flat">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HighSch</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a:noFill/>
                    </a:lnT>
                    <a:lnB cap="flat">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good</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cap="flat">
                      <a:noFill/>
                    </a:lnR>
                    <a:lnT>
                      <a:noFill/>
                    </a:lnT>
                    <a:lnB cap="flat">
                      <a:noFill/>
                    </a:lnB>
                    <a:lnTlToBr>
                      <a:noFill/>
                    </a:lnTlToBr>
                    <a:lnBlToTr>
                      <a:noFill/>
                    </a:lnBlToTr>
                    <a:noFill/>
                  </a:tcPr>
                </a:tc>
              </a:tr>
            </a:tbl>
          </a:graphicData>
        </a:graphic>
      </p:graphicFrame>
      <p:graphicFrame>
        <p:nvGraphicFramePr>
          <p:cNvPr id="892169" name="Group 265"/>
          <p:cNvGraphicFramePr>
            <a:graphicFrameLocks noGrp="1"/>
          </p:cNvGraphicFramePr>
          <p:nvPr>
            <p:ph sz="quarter" idx="2"/>
            <p:extLst>
              <p:ext uri="{D42A27DB-BD31-4B8C-83A1-F6EECF244321}">
                <p14:modId xmlns:p14="http://schemas.microsoft.com/office/powerpoint/2010/main" val="4170189140"/>
              </p:ext>
            </p:extLst>
          </p:nvPr>
        </p:nvGraphicFramePr>
        <p:xfrm>
          <a:off x="395288" y="4941888"/>
          <a:ext cx="3455987" cy="1452562"/>
        </p:xfrm>
        <a:graphic>
          <a:graphicData uri="http://schemas.openxmlformats.org/drawingml/2006/table">
            <a:tbl>
              <a:tblPr/>
              <a:tblGrid>
                <a:gridCol w="674687"/>
                <a:gridCol w="625475"/>
                <a:gridCol w="717550"/>
                <a:gridCol w="763588"/>
                <a:gridCol w="674687"/>
              </a:tblGrid>
              <a:tr h="677862">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CustID</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    age</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income</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Educatin</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Type</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484187">
                <a:tc>
                  <a:txBody>
                    <a:bodyPr/>
                    <a:lstStyle/>
                    <a:p>
                      <a:pPr marL="342900" marR="0" lvl="0" indent="-34290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11</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36</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850</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Udergrd</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90513">
                <a:tc>
                  <a:txBody>
                    <a:bodyPr/>
                    <a:lstStyle/>
                    <a:p>
                      <a:pPr marL="342900" marR="0" lvl="0" indent="-34290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27</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cap="flat">
                      <a:noFill/>
                    </a:lnL>
                    <a:lnR>
                      <a:noFill/>
                    </a:lnR>
                    <a:lnT>
                      <a:noFill/>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28</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a:noFill/>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1650</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a:noFill/>
                    </a:lnT>
                    <a:lnB cap="flat">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grad</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a:noFill/>
                    </a:lnT>
                    <a:lnB cap="flat">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cap="flat">
                      <a:noFill/>
                    </a:lnR>
                    <a:lnT>
                      <a:noFill/>
                    </a:lnT>
                    <a:lnB cap="flat">
                      <a:noFill/>
                    </a:lnB>
                    <a:lnTlToBr>
                      <a:noFill/>
                    </a:lnTlToBr>
                    <a:lnBlToTr>
                      <a:noFill/>
                    </a:lnBlToTr>
                    <a:noFill/>
                  </a:tcPr>
                </a:tc>
              </a:tr>
            </a:tbl>
          </a:graphicData>
        </a:graphic>
      </p:graphicFrame>
      <p:sp>
        <p:nvSpPr>
          <p:cNvPr id="92213" name="Text Box 159"/>
          <p:cNvSpPr txBox="1">
            <a:spLocks noChangeArrowheads="1"/>
          </p:cNvSpPr>
          <p:nvPr/>
        </p:nvSpPr>
        <p:spPr bwMode="auto">
          <a:xfrm>
            <a:off x="3995738" y="1557338"/>
            <a:ext cx="4464050"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85000"/>
              </a:lnSpc>
              <a:buFont typeface="Wingdings" panose="05000000000000000000" pitchFamily="2" charset="2"/>
              <a:buNone/>
            </a:pPr>
            <a:r>
              <a:rPr lang="tr-TR" altLang="en-US" sz="2000"/>
              <a:t>Historical data</a:t>
            </a:r>
            <a:r>
              <a:rPr lang="en-US" altLang="en-US" sz="2000" dirty="0"/>
              <a:t> </a:t>
            </a:r>
            <a:r>
              <a:rPr lang="tr-TR" altLang="en-US" sz="2000"/>
              <a:t>Each customer type İs known </a:t>
            </a:r>
          </a:p>
          <a:p>
            <a:pPr eaLnBrk="1" hangingPunct="1">
              <a:lnSpc>
                <a:spcPct val="85000"/>
              </a:lnSpc>
              <a:buFont typeface="Wingdings" panose="05000000000000000000" pitchFamily="2" charset="2"/>
              <a:buNone/>
            </a:pPr>
            <a:r>
              <a:rPr lang="tr-TR" altLang="en-US" sz="2000"/>
              <a:t>Each customer has a</a:t>
            </a:r>
            <a:r>
              <a:rPr lang="en-US" altLang="en-US" sz="2000" dirty="0"/>
              <a:t> </a:t>
            </a:r>
            <a:r>
              <a:rPr lang="tr-TR" altLang="en-US" sz="2000"/>
              <a:t>Label </a:t>
            </a:r>
            <a:endParaRPr lang="en-US" altLang="en-US" sz="2000" dirty="0"/>
          </a:p>
        </p:txBody>
      </p:sp>
      <p:sp>
        <p:nvSpPr>
          <p:cNvPr id="92214" name="Text Box 209"/>
          <p:cNvSpPr txBox="1">
            <a:spLocks noChangeArrowheads="1"/>
          </p:cNvSpPr>
          <p:nvPr/>
        </p:nvSpPr>
        <p:spPr bwMode="auto">
          <a:xfrm>
            <a:off x="3851275" y="5157788"/>
            <a:ext cx="475297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85000"/>
              </a:lnSpc>
            </a:pPr>
            <a:r>
              <a:rPr lang="tr-TR" altLang="en-US" sz="2000"/>
              <a:t>New customers</a:t>
            </a:r>
            <a:r>
              <a:rPr lang="en-US" altLang="en-US" sz="2000" dirty="0"/>
              <a:t> </a:t>
            </a:r>
            <a:r>
              <a:rPr lang="tr-TR" altLang="en-US" sz="2000"/>
              <a:t>Whose type hsa to be</a:t>
            </a:r>
          </a:p>
          <a:p>
            <a:pPr eaLnBrk="1" hangingPunct="1">
              <a:lnSpc>
                <a:spcPct val="85000"/>
              </a:lnSpc>
            </a:pPr>
            <a:r>
              <a:rPr lang="tr-TR" altLang="en-US" sz="2000"/>
              <a:t>Estimated</a:t>
            </a:r>
          </a:p>
          <a:p>
            <a:pPr eaLnBrk="1" hangingPunct="1">
              <a:lnSpc>
                <a:spcPct val="85000"/>
              </a:lnSpc>
            </a:pPr>
            <a:r>
              <a:rPr lang="tr-TR" altLang="en-US" sz="2000"/>
              <a:t>Each new customer hss</a:t>
            </a:r>
            <a:r>
              <a:rPr lang="en-US" altLang="en-US" sz="2000" dirty="0"/>
              <a:t> t</a:t>
            </a:r>
            <a:r>
              <a:rPr lang="tr-TR" altLang="en-US" sz="2000"/>
              <a:t>o be classified as </a:t>
            </a:r>
            <a:r>
              <a:rPr lang="en-US" altLang="en-US" sz="2000" dirty="0"/>
              <a:t> </a:t>
            </a:r>
            <a:r>
              <a:rPr lang="tr-TR" altLang="en-US" sz="2000"/>
              <a:t>Risky normal or good</a:t>
            </a:r>
            <a:endParaRPr lang="en-US" altLang="en-US" sz="2000" dirty="0"/>
          </a:p>
        </p:txBody>
      </p:sp>
      <p:graphicFrame>
        <p:nvGraphicFramePr>
          <p:cNvPr id="892172" name="Group 268"/>
          <p:cNvGraphicFramePr>
            <a:graphicFrameLocks noGrp="1"/>
          </p:cNvGraphicFramePr>
          <p:nvPr>
            <p:ph sz="quarter" idx="3"/>
            <p:extLst>
              <p:ext uri="{D42A27DB-BD31-4B8C-83A1-F6EECF244321}">
                <p14:modId xmlns:p14="http://schemas.microsoft.com/office/powerpoint/2010/main" val="27179624"/>
              </p:ext>
            </p:extLst>
          </p:nvPr>
        </p:nvGraphicFramePr>
        <p:xfrm>
          <a:off x="395288" y="3644900"/>
          <a:ext cx="3671887" cy="1027113"/>
        </p:xfrm>
        <a:graphic>
          <a:graphicData uri="http://schemas.openxmlformats.org/drawingml/2006/table">
            <a:tbl>
              <a:tblPr/>
              <a:tblGrid>
                <a:gridCol w="682625"/>
                <a:gridCol w="682625"/>
                <a:gridCol w="679450"/>
                <a:gridCol w="944562"/>
                <a:gridCol w="682625"/>
              </a:tblGrid>
              <a:tr h="438150">
                <a:tc>
                  <a:txBody>
                    <a:bodyPr/>
                    <a:lstStyle/>
                    <a:p>
                      <a:pPr marL="0" marR="0" lvl="0" indent="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CustID</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     age</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income</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education</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Type</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293688">
                <a:tc>
                  <a:txBody>
                    <a:bodyPr/>
                    <a:lstStyle/>
                    <a:p>
                      <a:pPr marL="0" marR="0" lvl="0" indent="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17</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43</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550</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Ph.D.</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risky</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95275">
                <a:tc>
                  <a:txBody>
                    <a:bodyPr/>
                    <a:lstStyle/>
                    <a:p>
                      <a:pPr marL="0" marR="0" lvl="0" indent="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27</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68</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1650</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grad</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chemeClr val="bg1"/>
                        </a:buClr>
                        <a:buSzPct val="60000"/>
                        <a:buFontTx/>
                        <a:buNone/>
                        <a:tabLst/>
                      </a:pPr>
                      <a:r>
                        <a:rPr kumimoji="0" lang="en-US" sz="1200" b="0" i="0" u="none" strike="noStrike" cap="none" normalizeH="0" baseline="0" dirty="0" smtClean="0">
                          <a:ln>
                            <a:noFill/>
                          </a:ln>
                          <a:solidFill>
                            <a:schemeClr val="tx1"/>
                          </a:solidFill>
                          <a:effectLst/>
                          <a:latin typeface="Tahoma" pitchFamily="34" charset="0"/>
                          <a:cs typeface="Arial" charset="0"/>
                        </a:rPr>
                        <a:t>Normal</a:t>
                      </a:r>
                      <a:endParaRPr kumimoji="0" lang="en-US" sz="28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a:noFill/>
                    </a:lnL>
                    <a:lnR cap="flat">
                      <a:noFill/>
                    </a:lnR>
                    <a:lnT>
                      <a:noFill/>
                    </a:lnT>
                    <a:lnB cap="flat">
                      <a:noFill/>
                    </a:lnB>
                    <a:lnTlToBr>
                      <a:noFill/>
                    </a:lnTlToBr>
                    <a:lnBlToTr>
                      <a:noFill/>
                    </a:lnBlToTr>
                    <a:noFill/>
                  </a:tcPr>
                </a:tc>
              </a:tr>
            </a:tbl>
          </a:graphicData>
        </a:graphic>
      </p:graphicFrame>
      <p:sp>
        <p:nvSpPr>
          <p:cNvPr id="92232" name="Text Box 240"/>
          <p:cNvSpPr txBox="1">
            <a:spLocks noChangeArrowheads="1"/>
          </p:cNvSpPr>
          <p:nvPr/>
        </p:nvSpPr>
        <p:spPr bwMode="auto">
          <a:xfrm>
            <a:off x="4787900" y="3789363"/>
            <a:ext cx="3998913"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85000"/>
              </a:lnSpc>
            </a:pPr>
            <a:r>
              <a:rPr lang="en-US" altLang="en-US" sz="2000" dirty="0"/>
              <a:t>Testing set whose labels are also</a:t>
            </a:r>
          </a:p>
          <a:p>
            <a:pPr eaLnBrk="1" hangingPunct="1">
              <a:lnSpc>
                <a:spcPct val="85000"/>
              </a:lnSpc>
            </a:pPr>
            <a:r>
              <a:rPr lang="en-US" altLang="en-US" sz="2000" dirty="0"/>
              <a:t>Known but not used in model</a:t>
            </a:r>
          </a:p>
          <a:p>
            <a:pPr eaLnBrk="1" hangingPunct="1">
              <a:lnSpc>
                <a:spcPct val="85000"/>
              </a:lnSpc>
            </a:pPr>
            <a:r>
              <a:rPr lang="en-US" altLang="en-US" sz="2000" dirty="0"/>
              <a:t>Training the model</a:t>
            </a:r>
          </a:p>
        </p:txBody>
      </p:sp>
      <p:sp>
        <p:nvSpPr>
          <p:cNvPr id="92233" name="Line 241"/>
          <p:cNvSpPr>
            <a:spLocks noChangeShapeType="1"/>
          </p:cNvSpPr>
          <p:nvPr/>
        </p:nvSpPr>
        <p:spPr bwMode="auto">
          <a:xfrm flipH="1">
            <a:off x="3563938" y="3644900"/>
            <a:ext cx="431800" cy="5048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SG" dirty="0"/>
          </a:p>
        </p:txBody>
      </p:sp>
    </p:spTree>
    <p:extLst>
      <p:ext uri="{BB962C8B-B14F-4D97-AF65-F5344CB8AC3E}">
        <p14:creationId xmlns:p14="http://schemas.microsoft.com/office/powerpoint/2010/main" val="27558926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F8349D0-5097-4E7D-948B-C73AA2D6DC92}" type="slidenum">
              <a:rPr lang="en-US" altLang="en-US" sz="1400" smtClean="0"/>
              <a:pPr>
                <a:spcBef>
                  <a:spcPct val="0"/>
                </a:spcBef>
                <a:buClrTx/>
                <a:buSzTx/>
                <a:buFontTx/>
                <a:buNone/>
              </a:pPr>
              <a:t>24</a:t>
            </a:fld>
            <a:endParaRPr lang="en-US" altLang="en-US" sz="1400" dirty="0" smtClean="0"/>
          </a:p>
        </p:txBody>
      </p:sp>
      <p:sp>
        <p:nvSpPr>
          <p:cNvPr id="93187" name="Rectangle 2"/>
          <p:cNvSpPr>
            <a:spLocks noGrp="1" noChangeArrowheads="1"/>
          </p:cNvSpPr>
          <p:nvPr>
            <p:ph type="title"/>
          </p:nvPr>
        </p:nvSpPr>
        <p:spPr/>
        <p:txBody>
          <a:bodyPr/>
          <a:lstStyle/>
          <a:p>
            <a:pPr eaLnBrk="1" hangingPunct="1"/>
            <a:r>
              <a:rPr lang="en-US" altLang="en-US" dirty="0" smtClean="0"/>
              <a:t>An example </a:t>
            </a:r>
            <a:r>
              <a:rPr lang="tr-TR" altLang="en-US" smtClean="0"/>
              <a:t>– classification </a:t>
            </a:r>
            <a:r>
              <a:rPr lang="en-US" altLang="en-US" dirty="0" smtClean="0"/>
              <a:t>cont.</a:t>
            </a:r>
          </a:p>
        </p:txBody>
      </p:sp>
      <p:sp>
        <p:nvSpPr>
          <p:cNvPr id="93188" name="Rectangle 3"/>
          <p:cNvSpPr>
            <a:spLocks noGrp="1" noChangeArrowheads="1"/>
          </p:cNvSpPr>
          <p:nvPr>
            <p:ph type="body" idx="1"/>
          </p:nvPr>
        </p:nvSpPr>
        <p:spPr/>
        <p:txBody>
          <a:bodyPr>
            <a:noAutofit/>
          </a:bodyPr>
          <a:lstStyle/>
          <a:p>
            <a:pPr eaLnBrk="1" hangingPunct="1">
              <a:lnSpc>
                <a:spcPct val="90000"/>
              </a:lnSpc>
            </a:pPr>
            <a:r>
              <a:rPr lang="tr-TR" altLang="en-US" dirty="0" smtClean="0">
                <a:latin typeface="Airal"/>
              </a:rPr>
              <a:t>Based on historical data develop a classification model</a:t>
            </a:r>
          </a:p>
          <a:p>
            <a:pPr lvl="1" eaLnBrk="1" hangingPunct="1">
              <a:lnSpc>
                <a:spcPct val="90000"/>
              </a:lnSpc>
            </a:pPr>
            <a:r>
              <a:rPr lang="tr-TR" altLang="en-US" sz="3200" dirty="0" smtClean="0">
                <a:latin typeface="Airal"/>
              </a:rPr>
              <a:t>Decision tree</a:t>
            </a:r>
            <a:r>
              <a:rPr lang="en-SG" altLang="en-US" sz="3200" dirty="0" smtClean="0">
                <a:latin typeface="Airal"/>
              </a:rPr>
              <a:t> &amp;</a:t>
            </a:r>
            <a:r>
              <a:rPr lang="tr-TR" altLang="en-US" sz="3200" dirty="0" smtClean="0">
                <a:latin typeface="Airal"/>
              </a:rPr>
              <a:t> neural network</a:t>
            </a:r>
          </a:p>
          <a:p>
            <a:pPr eaLnBrk="1" hangingPunct="1">
              <a:lnSpc>
                <a:spcPct val="90000"/>
              </a:lnSpc>
            </a:pPr>
            <a:r>
              <a:rPr lang="tr-TR" altLang="en-US" dirty="0" smtClean="0">
                <a:latin typeface="Airal"/>
              </a:rPr>
              <a:t>Test the performance of the model on a portion of the historical data</a:t>
            </a:r>
          </a:p>
          <a:p>
            <a:pPr eaLnBrk="1" hangingPunct="1">
              <a:lnSpc>
                <a:spcPct val="90000"/>
              </a:lnSpc>
            </a:pPr>
            <a:r>
              <a:rPr lang="tr-TR" altLang="en-US" dirty="0" smtClean="0">
                <a:latin typeface="Airal"/>
              </a:rPr>
              <a:t>İf accur</a:t>
            </a:r>
            <a:r>
              <a:rPr lang="en-SG" altLang="en-US" dirty="0" smtClean="0">
                <a:latin typeface="Airal"/>
              </a:rPr>
              <a:t>a</a:t>
            </a:r>
            <a:r>
              <a:rPr lang="en-US" altLang="en-US" dirty="0" smtClean="0">
                <a:latin typeface="Airal"/>
              </a:rPr>
              <a:t>cy of the model is satisfactory</a:t>
            </a:r>
          </a:p>
          <a:p>
            <a:pPr eaLnBrk="1" hangingPunct="1">
              <a:lnSpc>
                <a:spcPct val="90000"/>
              </a:lnSpc>
            </a:pPr>
            <a:r>
              <a:rPr lang="en-US" altLang="en-US" dirty="0" smtClean="0">
                <a:latin typeface="Airal"/>
              </a:rPr>
              <a:t>Use the model on the new customers </a:t>
            </a:r>
          </a:p>
          <a:p>
            <a:pPr lvl="1" eaLnBrk="1" hangingPunct="1">
              <a:lnSpc>
                <a:spcPct val="90000"/>
              </a:lnSpc>
            </a:pPr>
            <a:r>
              <a:rPr lang="en-US" altLang="en-US" sz="3200" dirty="0" smtClean="0">
                <a:latin typeface="Airal"/>
              </a:rPr>
              <a:t>11 and 27 to assign a type to the 2 new customers</a:t>
            </a:r>
          </a:p>
          <a:p>
            <a:pPr eaLnBrk="1" hangingPunct="1">
              <a:lnSpc>
                <a:spcPct val="90000"/>
              </a:lnSpc>
            </a:pPr>
            <a:endParaRPr lang="en-US" altLang="en-US" dirty="0" smtClean="0">
              <a:latin typeface="Airal"/>
            </a:endParaRPr>
          </a:p>
        </p:txBody>
      </p:sp>
    </p:spTree>
    <p:extLst>
      <p:ext uri="{BB962C8B-B14F-4D97-AF65-F5344CB8AC3E}">
        <p14:creationId xmlns:p14="http://schemas.microsoft.com/office/powerpoint/2010/main" val="7899153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E4E973E-81EB-42E8-9F80-B85EF37087E1}" type="slidenum">
              <a:rPr lang="en-US" altLang="en-US" sz="1400" smtClean="0"/>
              <a:pPr>
                <a:spcBef>
                  <a:spcPct val="0"/>
                </a:spcBef>
                <a:buClrTx/>
                <a:buSzTx/>
                <a:buFontTx/>
                <a:buNone/>
              </a:pPr>
              <a:t>25</a:t>
            </a:fld>
            <a:endParaRPr lang="en-US" altLang="en-US" sz="1400" dirty="0" smtClean="0"/>
          </a:p>
        </p:txBody>
      </p:sp>
      <p:sp>
        <p:nvSpPr>
          <p:cNvPr id="94211" name="Rectangle 2"/>
          <p:cNvSpPr>
            <a:spLocks noChangeArrowheads="1"/>
          </p:cNvSpPr>
          <p:nvPr/>
        </p:nvSpPr>
        <p:spPr bwMode="auto">
          <a:xfrm>
            <a:off x="990600" y="-11112"/>
            <a:ext cx="77724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4400" dirty="0" smtClean="0">
                <a:solidFill>
                  <a:schemeClr val="hlink"/>
                </a:solidFill>
              </a:rPr>
              <a:t>Example</a:t>
            </a:r>
            <a:r>
              <a:rPr lang="en-SG" altLang="en-US" sz="4400" dirty="0" smtClean="0">
                <a:solidFill>
                  <a:schemeClr val="hlink"/>
                </a:solidFill>
              </a:rPr>
              <a:t>: </a:t>
            </a:r>
            <a:r>
              <a:rPr lang="en-US" altLang="en-US" sz="4400" dirty="0" smtClean="0">
                <a:solidFill>
                  <a:schemeClr val="hlink"/>
                </a:solidFill>
              </a:rPr>
              <a:t>customers</a:t>
            </a:r>
            <a:endParaRPr lang="en-US" altLang="en-US" sz="4400" dirty="0">
              <a:solidFill>
                <a:schemeClr val="hlink"/>
              </a:solidFill>
            </a:endParaRPr>
          </a:p>
        </p:txBody>
      </p:sp>
      <p:sp>
        <p:nvSpPr>
          <p:cNvPr id="94212" name="Line 3"/>
          <p:cNvSpPr>
            <a:spLocks noChangeShapeType="1"/>
          </p:cNvSpPr>
          <p:nvPr/>
        </p:nvSpPr>
        <p:spPr bwMode="auto">
          <a:xfrm>
            <a:off x="990600" y="1524000"/>
            <a:ext cx="0" cy="396240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dirty="0"/>
          </a:p>
        </p:txBody>
      </p:sp>
      <p:sp>
        <p:nvSpPr>
          <p:cNvPr id="94213" name="Line 4"/>
          <p:cNvSpPr>
            <a:spLocks noChangeShapeType="1"/>
          </p:cNvSpPr>
          <p:nvPr/>
        </p:nvSpPr>
        <p:spPr bwMode="auto">
          <a:xfrm>
            <a:off x="762000" y="5029200"/>
            <a:ext cx="7467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dirty="0"/>
          </a:p>
        </p:txBody>
      </p:sp>
      <p:sp>
        <p:nvSpPr>
          <p:cNvPr id="765957" name="AutoShape 5"/>
          <p:cNvSpPr>
            <a:spLocks noChangeArrowheads="1"/>
          </p:cNvSpPr>
          <p:nvPr/>
        </p:nvSpPr>
        <p:spPr bwMode="auto">
          <a:xfrm>
            <a:off x="2514600" y="23622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65958" name="AutoShape 6"/>
          <p:cNvSpPr>
            <a:spLocks noChangeArrowheads="1"/>
          </p:cNvSpPr>
          <p:nvPr/>
        </p:nvSpPr>
        <p:spPr bwMode="auto">
          <a:xfrm>
            <a:off x="2286000" y="27432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65959" name="AutoShape 7"/>
          <p:cNvSpPr>
            <a:spLocks noChangeArrowheads="1"/>
          </p:cNvSpPr>
          <p:nvPr/>
        </p:nvSpPr>
        <p:spPr bwMode="auto">
          <a:xfrm>
            <a:off x="2362200" y="34290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65960" name="AutoShape 8"/>
          <p:cNvSpPr>
            <a:spLocks noChangeArrowheads="1"/>
          </p:cNvSpPr>
          <p:nvPr/>
        </p:nvSpPr>
        <p:spPr bwMode="auto">
          <a:xfrm>
            <a:off x="2743200" y="32766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65961" name="AutoShape 9"/>
          <p:cNvSpPr>
            <a:spLocks noChangeArrowheads="1"/>
          </p:cNvSpPr>
          <p:nvPr/>
        </p:nvSpPr>
        <p:spPr bwMode="auto">
          <a:xfrm>
            <a:off x="2971800" y="38862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65962" name="AutoShape 10"/>
          <p:cNvSpPr>
            <a:spLocks noChangeArrowheads="1"/>
          </p:cNvSpPr>
          <p:nvPr/>
        </p:nvSpPr>
        <p:spPr bwMode="auto">
          <a:xfrm>
            <a:off x="1981200" y="43434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94220" name="Text Box 11"/>
          <p:cNvSpPr txBox="1">
            <a:spLocks noChangeArrowheads="1"/>
          </p:cNvSpPr>
          <p:nvPr/>
        </p:nvSpPr>
        <p:spPr bwMode="auto">
          <a:xfrm>
            <a:off x="6400800" y="5257800"/>
            <a:ext cx="2057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2400"/>
              <a:t>Yearly income</a:t>
            </a:r>
            <a:endParaRPr lang="en-AU" altLang="en-US" sz="2400" dirty="0"/>
          </a:p>
        </p:txBody>
      </p:sp>
      <p:sp>
        <p:nvSpPr>
          <p:cNvPr id="94221" name="Text Box 12"/>
          <p:cNvSpPr txBox="1">
            <a:spLocks noChangeArrowheads="1"/>
          </p:cNvSpPr>
          <p:nvPr/>
        </p:nvSpPr>
        <p:spPr bwMode="auto">
          <a:xfrm>
            <a:off x="381000" y="906463"/>
            <a:ext cx="673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dirty="0"/>
              <a:t>age</a:t>
            </a:r>
            <a:endParaRPr lang="en-AU" altLang="en-US" sz="2400" dirty="0"/>
          </a:p>
        </p:txBody>
      </p:sp>
      <p:sp>
        <p:nvSpPr>
          <p:cNvPr id="765965" name="AutoShape 13"/>
          <p:cNvSpPr>
            <a:spLocks noChangeArrowheads="1"/>
          </p:cNvSpPr>
          <p:nvPr/>
        </p:nvSpPr>
        <p:spPr bwMode="auto">
          <a:xfrm>
            <a:off x="3352800" y="43434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65966" name="AutoShape 14"/>
          <p:cNvSpPr>
            <a:spLocks noChangeArrowheads="1"/>
          </p:cNvSpPr>
          <p:nvPr/>
        </p:nvSpPr>
        <p:spPr bwMode="auto">
          <a:xfrm>
            <a:off x="4343400" y="43434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94224" name="AutoShape 15"/>
          <p:cNvSpPr>
            <a:spLocks noChangeArrowheads="1"/>
          </p:cNvSpPr>
          <p:nvPr/>
        </p:nvSpPr>
        <p:spPr bwMode="auto">
          <a:xfrm>
            <a:off x="5105400" y="2209800"/>
            <a:ext cx="228600" cy="304800"/>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4225" name="AutoShape 16"/>
          <p:cNvSpPr>
            <a:spLocks noChangeArrowheads="1"/>
          </p:cNvSpPr>
          <p:nvPr/>
        </p:nvSpPr>
        <p:spPr bwMode="auto">
          <a:xfrm>
            <a:off x="4343400" y="2743200"/>
            <a:ext cx="228600" cy="304800"/>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4226" name="AutoShape 17"/>
          <p:cNvSpPr>
            <a:spLocks noChangeArrowheads="1"/>
          </p:cNvSpPr>
          <p:nvPr/>
        </p:nvSpPr>
        <p:spPr bwMode="auto">
          <a:xfrm>
            <a:off x="5334000" y="3657600"/>
            <a:ext cx="228600" cy="304800"/>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4227" name="AutoShape 18"/>
          <p:cNvSpPr>
            <a:spLocks noChangeArrowheads="1"/>
          </p:cNvSpPr>
          <p:nvPr/>
        </p:nvSpPr>
        <p:spPr bwMode="auto">
          <a:xfrm>
            <a:off x="5943600" y="2438400"/>
            <a:ext cx="228600" cy="304800"/>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4228" name="AutoShape 19"/>
          <p:cNvSpPr>
            <a:spLocks noChangeArrowheads="1"/>
          </p:cNvSpPr>
          <p:nvPr/>
        </p:nvSpPr>
        <p:spPr bwMode="auto">
          <a:xfrm>
            <a:off x="5181600" y="2895600"/>
            <a:ext cx="228600" cy="304800"/>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4229" name="AutoShape 20"/>
          <p:cNvSpPr>
            <a:spLocks noChangeArrowheads="1"/>
          </p:cNvSpPr>
          <p:nvPr/>
        </p:nvSpPr>
        <p:spPr bwMode="auto">
          <a:xfrm>
            <a:off x="6400800" y="2819400"/>
            <a:ext cx="228600" cy="304800"/>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4230" name="AutoShape 21"/>
          <p:cNvSpPr>
            <a:spLocks noChangeArrowheads="1"/>
          </p:cNvSpPr>
          <p:nvPr/>
        </p:nvSpPr>
        <p:spPr bwMode="auto">
          <a:xfrm>
            <a:off x="4800600" y="2286000"/>
            <a:ext cx="228600" cy="304800"/>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4231" name="AutoShape 22"/>
          <p:cNvSpPr>
            <a:spLocks noChangeArrowheads="1"/>
          </p:cNvSpPr>
          <p:nvPr/>
        </p:nvSpPr>
        <p:spPr bwMode="auto">
          <a:xfrm>
            <a:off x="5715000" y="3124200"/>
            <a:ext cx="228600" cy="304800"/>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4232" name="AutoShape 23"/>
          <p:cNvSpPr>
            <a:spLocks noChangeArrowheads="1"/>
          </p:cNvSpPr>
          <p:nvPr/>
        </p:nvSpPr>
        <p:spPr bwMode="auto">
          <a:xfrm>
            <a:off x="6019800" y="3810000"/>
            <a:ext cx="228600" cy="304800"/>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4233" name="Text Box 24"/>
          <p:cNvSpPr txBox="1">
            <a:spLocks noChangeArrowheads="1"/>
          </p:cNvSpPr>
          <p:nvPr/>
        </p:nvSpPr>
        <p:spPr bwMode="auto">
          <a:xfrm>
            <a:off x="6573838" y="1184702"/>
            <a:ext cx="92845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AU" altLang="en-US" sz="2400" dirty="0"/>
              <a:t>goodl</a:t>
            </a:r>
          </a:p>
          <a:p>
            <a:pPr eaLnBrk="1" hangingPunct="1">
              <a:spcBef>
                <a:spcPct val="0"/>
              </a:spcBef>
              <a:buClrTx/>
              <a:buSzTx/>
              <a:buFontTx/>
              <a:buNone/>
            </a:pPr>
            <a:r>
              <a:rPr lang="en-AU" altLang="en-US" sz="2400" dirty="0"/>
              <a:t>risky</a:t>
            </a:r>
          </a:p>
        </p:txBody>
      </p:sp>
      <p:sp>
        <p:nvSpPr>
          <p:cNvPr id="765977" name="AutoShape 25"/>
          <p:cNvSpPr>
            <a:spLocks noChangeArrowheads="1"/>
          </p:cNvSpPr>
          <p:nvPr/>
        </p:nvSpPr>
        <p:spPr bwMode="auto">
          <a:xfrm>
            <a:off x="6400800" y="16764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94235" name="AutoShape 26"/>
          <p:cNvSpPr>
            <a:spLocks noChangeArrowheads="1"/>
          </p:cNvSpPr>
          <p:nvPr/>
        </p:nvSpPr>
        <p:spPr bwMode="auto">
          <a:xfrm>
            <a:off x="6324600" y="1295400"/>
            <a:ext cx="228600" cy="304800"/>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4236" name="Line 27"/>
          <p:cNvSpPr>
            <a:spLocks noChangeShapeType="1"/>
          </p:cNvSpPr>
          <p:nvPr/>
        </p:nvSpPr>
        <p:spPr bwMode="auto">
          <a:xfrm>
            <a:off x="2438400" y="4953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94237" name="Line 28"/>
          <p:cNvSpPr>
            <a:spLocks noChangeShapeType="1"/>
          </p:cNvSpPr>
          <p:nvPr/>
        </p:nvSpPr>
        <p:spPr bwMode="auto">
          <a:xfrm>
            <a:off x="3886200" y="4953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94238" name="Line 29"/>
          <p:cNvSpPr>
            <a:spLocks noChangeShapeType="1"/>
          </p:cNvSpPr>
          <p:nvPr/>
        </p:nvSpPr>
        <p:spPr bwMode="auto">
          <a:xfrm>
            <a:off x="5334000" y="4953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94239" name="Line 30"/>
          <p:cNvSpPr>
            <a:spLocks noChangeShapeType="1"/>
          </p:cNvSpPr>
          <p:nvPr/>
        </p:nvSpPr>
        <p:spPr bwMode="auto">
          <a:xfrm>
            <a:off x="838200" y="40386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94240" name="Line 31"/>
          <p:cNvSpPr>
            <a:spLocks noChangeShapeType="1"/>
          </p:cNvSpPr>
          <p:nvPr/>
        </p:nvSpPr>
        <p:spPr bwMode="auto">
          <a:xfrm>
            <a:off x="838200" y="30480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94241" name="Line 32"/>
          <p:cNvSpPr>
            <a:spLocks noChangeShapeType="1"/>
          </p:cNvSpPr>
          <p:nvPr/>
        </p:nvSpPr>
        <p:spPr bwMode="auto">
          <a:xfrm>
            <a:off x="838200" y="2057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94242" name="Line 33"/>
          <p:cNvSpPr>
            <a:spLocks noChangeShapeType="1"/>
          </p:cNvSpPr>
          <p:nvPr/>
        </p:nvSpPr>
        <p:spPr bwMode="auto">
          <a:xfrm>
            <a:off x="6781800" y="4953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Tree>
    <p:extLst>
      <p:ext uri="{BB962C8B-B14F-4D97-AF65-F5344CB8AC3E}">
        <p14:creationId xmlns:p14="http://schemas.microsoft.com/office/powerpoint/2010/main" val="8756284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4D7AC98-5CDF-4543-8E66-60FCFB230E8E}" type="slidenum">
              <a:rPr lang="en-US" altLang="en-US" sz="1400" smtClean="0"/>
              <a:pPr>
                <a:spcBef>
                  <a:spcPct val="0"/>
                </a:spcBef>
                <a:buClrTx/>
                <a:buSzTx/>
                <a:buFontTx/>
                <a:buNone/>
              </a:pPr>
              <a:t>26</a:t>
            </a:fld>
            <a:endParaRPr lang="en-US" altLang="en-US" sz="1400" dirty="0" smtClean="0"/>
          </a:p>
        </p:txBody>
      </p:sp>
      <p:sp>
        <p:nvSpPr>
          <p:cNvPr id="96259" name="Rectangle 2"/>
          <p:cNvSpPr>
            <a:spLocks noChangeArrowheads="1"/>
          </p:cNvSpPr>
          <p:nvPr/>
        </p:nvSpPr>
        <p:spPr bwMode="auto">
          <a:xfrm>
            <a:off x="838200" y="342900"/>
            <a:ext cx="77724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4400" dirty="0">
                <a:solidFill>
                  <a:schemeClr val="hlink"/>
                </a:solidFill>
              </a:rPr>
              <a:t>Example</a:t>
            </a:r>
            <a:r>
              <a:rPr lang="en-US" altLang="en-US" sz="4400" dirty="0">
                <a:solidFill>
                  <a:schemeClr val="hlink"/>
                </a:solidFill>
              </a:rPr>
              <a:t> </a:t>
            </a:r>
            <a:r>
              <a:rPr lang="en-US" altLang="en-US" sz="4400" dirty="0" smtClean="0">
                <a:solidFill>
                  <a:schemeClr val="hlink"/>
                </a:solidFill>
              </a:rPr>
              <a:t> Customers</a:t>
            </a:r>
            <a:endParaRPr lang="en-US" altLang="en-US" sz="4400" dirty="0">
              <a:solidFill>
                <a:schemeClr val="hlink"/>
              </a:solidFill>
            </a:endParaRPr>
          </a:p>
        </p:txBody>
      </p:sp>
      <p:sp>
        <p:nvSpPr>
          <p:cNvPr id="96260" name="Line 3"/>
          <p:cNvSpPr>
            <a:spLocks noChangeShapeType="1"/>
          </p:cNvSpPr>
          <p:nvPr/>
        </p:nvSpPr>
        <p:spPr bwMode="auto">
          <a:xfrm>
            <a:off x="990600" y="1524000"/>
            <a:ext cx="0" cy="396240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dirty="0"/>
          </a:p>
        </p:txBody>
      </p:sp>
      <p:sp>
        <p:nvSpPr>
          <p:cNvPr id="96261" name="Line 4"/>
          <p:cNvSpPr>
            <a:spLocks noChangeShapeType="1"/>
          </p:cNvSpPr>
          <p:nvPr/>
        </p:nvSpPr>
        <p:spPr bwMode="auto">
          <a:xfrm>
            <a:off x="762000" y="5029200"/>
            <a:ext cx="7467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dirty="0"/>
          </a:p>
        </p:txBody>
      </p:sp>
      <p:sp>
        <p:nvSpPr>
          <p:cNvPr id="1020933" name="AutoShape 5"/>
          <p:cNvSpPr>
            <a:spLocks noChangeArrowheads="1"/>
          </p:cNvSpPr>
          <p:nvPr/>
        </p:nvSpPr>
        <p:spPr bwMode="auto">
          <a:xfrm>
            <a:off x="2514600" y="23622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1020934" name="AutoShape 6"/>
          <p:cNvSpPr>
            <a:spLocks noChangeArrowheads="1"/>
          </p:cNvSpPr>
          <p:nvPr/>
        </p:nvSpPr>
        <p:spPr bwMode="auto">
          <a:xfrm>
            <a:off x="2286000" y="27432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1020935" name="AutoShape 7"/>
          <p:cNvSpPr>
            <a:spLocks noChangeArrowheads="1"/>
          </p:cNvSpPr>
          <p:nvPr/>
        </p:nvSpPr>
        <p:spPr bwMode="auto">
          <a:xfrm>
            <a:off x="2362200" y="34290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1020936" name="AutoShape 8"/>
          <p:cNvSpPr>
            <a:spLocks noChangeArrowheads="1"/>
          </p:cNvSpPr>
          <p:nvPr/>
        </p:nvSpPr>
        <p:spPr bwMode="auto">
          <a:xfrm>
            <a:off x="2743200" y="32766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1020937" name="AutoShape 9"/>
          <p:cNvSpPr>
            <a:spLocks noChangeArrowheads="1"/>
          </p:cNvSpPr>
          <p:nvPr/>
        </p:nvSpPr>
        <p:spPr bwMode="auto">
          <a:xfrm>
            <a:off x="2971800" y="38862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1020938" name="AutoShape 10"/>
          <p:cNvSpPr>
            <a:spLocks noChangeArrowheads="1"/>
          </p:cNvSpPr>
          <p:nvPr/>
        </p:nvSpPr>
        <p:spPr bwMode="auto">
          <a:xfrm>
            <a:off x="1981200" y="43434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96268" name="Text Box 11"/>
          <p:cNvSpPr txBox="1">
            <a:spLocks noChangeArrowheads="1"/>
          </p:cNvSpPr>
          <p:nvPr/>
        </p:nvSpPr>
        <p:spPr bwMode="auto">
          <a:xfrm>
            <a:off x="6400800" y="5257800"/>
            <a:ext cx="2057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2400"/>
              <a:t>Yearly income</a:t>
            </a:r>
            <a:endParaRPr lang="en-AU" altLang="en-US" sz="2400" dirty="0"/>
          </a:p>
        </p:txBody>
      </p:sp>
      <p:sp>
        <p:nvSpPr>
          <p:cNvPr id="96269" name="Text Box 12"/>
          <p:cNvSpPr txBox="1">
            <a:spLocks noChangeArrowheads="1"/>
          </p:cNvSpPr>
          <p:nvPr/>
        </p:nvSpPr>
        <p:spPr bwMode="auto">
          <a:xfrm>
            <a:off x="381000" y="906463"/>
            <a:ext cx="673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dirty="0"/>
              <a:t>age</a:t>
            </a:r>
            <a:endParaRPr lang="en-AU" altLang="en-US" sz="2400" dirty="0"/>
          </a:p>
        </p:txBody>
      </p:sp>
      <p:sp>
        <p:nvSpPr>
          <p:cNvPr id="1020941" name="AutoShape 13"/>
          <p:cNvSpPr>
            <a:spLocks noChangeArrowheads="1"/>
          </p:cNvSpPr>
          <p:nvPr/>
        </p:nvSpPr>
        <p:spPr bwMode="auto">
          <a:xfrm>
            <a:off x="3352800" y="43434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1020942" name="AutoShape 14"/>
          <p:cNvSpPr>
            <a:spLocks noChangeArrowheads="1"/>
          </p:cNvSpPr>
          <p:nvPr/>
        </p:nvSpPr>
        <p:spPr bwMode="auto">
          <a:xfrm>
            <a:off x="4343400" y="43434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96272" name="AutoShape 15"/>
          <p:cNvSpPr>
            <a:spLocks noChangeArrowheads="1"/>
          </p:cNvSpPr>
          <p:nvPr/>
        </p:nvSpPr>
        <p:spPr bwMode="auto">
          <a:xfrm>
            <a:off x="5105400" y="2209800"/>
            <a:ext cx="228600" cy="304800"/>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6273" name="AutoShape 16"/>
          <p:cNvSpPr>
            <a:spLocks noChangeArrowheads="1"/>
          </p:cNvSpPr>
          <p:nvPr/>
        </p:nvSpPr>
        <p:spPr bwMode="auto">
          <a:xfrm>
            <a:off x="4343400" y="2743200"/>
            <a:ext cx="228600" cy="304800"/>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6274" name="AutoShape 17"/>
          <p:cNvSpPr>
            <a:spLocks noChangeArrowheads="1"/>
          </p:cNvSpPr>
          <p:nvPr/>
        </p:nvSpPr>
        <p:spPr bwMode="auto">
          <a:xfrm>
            <a:off x="5334000" y="3657600"/>
            <a:ext cx="228600" cy="304800"/>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6275" name="AutoShape 18"/>
          <p:cNvSpPr>
            <a:spLocks noChangeArrowheads="1"/>
          </p:cNvSpPr>
          <p:nvPr/>
        </p:nvSpPr>
        <p:spPr bwMode="auto">
          <a:xfrm>
            <a:off x="5943600" y="2438400"/>
            <a:ext cx="228600" cy="304800"/>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6276" name="AutoShape 19"/>
          <p:cNvSpPr>
            <a:spLocks noChangeArrowheads="1"/>
          </p:cNvSpPr>
          <p:nvPr/>
        </p:nvSpPr>
        <p:spPr bwMode="auto">
          <a:xfrm>
            <a:off x="5181600" y="2895600"/>
            <a:ext cx="228600" cy="304800"/>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6277" name="AutoShape 20"/>
          <p:cNvSpPr>
            <a:spLocks noChangeArrowheads="1"/>
          </p:cNvSpPr>
          <p:nvPr/>
        </p:nvSpPr>
        <p:spPr bwMode="auto">
          <a:xfrm>
            <a:off x="6400800" y="2819400"/>
            <a:ext cx="228600" cy="304800"/>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6278" name="AutoShape 21"/>
          <p:cNvSpPr>
            <a:spLocks noChangeArrowheads="1"/>
          </p:cNvSpPr>
          <p:nvPr/>
        </p:nvSpPr>
        <p:spPr bwMode="auto">
          <a:xfrm>
            <a:off x="4800600" y="2286000"/>
            <a:ext cx="228600" cy="304800"/>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6279" name="AutoShape 22"/>
          <p:cNvSpPr>
            <a:spLocks noChangeArrowheads="1"/>
          </p:cNvSpPr>
          <p:nvPr/>
        </p:nvSpPr>
        <p:spPr bwMode="auto">
          <a:xfrm>
            <a:off x="5715000" y="3124200"/>
            <a:ext cx="228600" cy="304800"/>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6280" name="AutoShape 23"/>
          <p:cNvSpPr>
            <a:spLocks noChangeArrowheads="1"/>
          </p:cNvSpPr>
          <p:nvPr/>
        </p:nvSpPr>
        <p:spPr bwMode="auto">
          <a:xfrm>
            <a:off x="6019800" y="3810000"/>
            <a:ext cx="228600" cy="304800"/>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6281" name="Text Box 24"/>
          <p:cNvSpPr txBox="1">
            <a:spLocks noChangeArrowheads="1"/>
          </p:cNvSpPr>
          <p:nvPr/>
        </p:nvSpPr>
        <p:spPr bwMode="auto">
          <a:xfrm>
            <a:off x="6573838" y="1184702"/>
            <a:ext cx="92845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AU" altLang="en-US" sz="2400" dirty="0"/>
              <a:t>goodl</a:t>
            </a:r>
          </a:p>
          <a:p>
            <a:pPr eaLnBrk="1" hangingPunct="1">
              <a:spcBef>
                <a:spcPct val="0"/>
              </a:spcBef>
              <a:buClrTx/>
              <a:buSzTx/>
              <a:buFontTx/>
              <a:buNone/>
            </a:pPr>
            <a:r>
              <a:rPr lang="en-AU" altLang="en-US" sz="2400" dirty="0"/>
              <a:t>risky</a:t>
            </a:r>
          </a:p>
        </p:txBody>
      </p:sp>
      <p:sp>
        <p:nvSpPr>
          <p:cNvPr id="1020953" name="AutoShape 25"/>
          <p:cNvSpPr>
            <a:spLocks noChangeArrowheads="1"/>
          </p:cNvSpPr>
          <p:nvPr/>
        </p:nvSpPr>
        <p:spPr bwMode="auto">
          <a:xfrm>
            <a:off x="6400800" y="16764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96283" name="AutoShape 26"/>
          <p:cNvSpPr>
            <a:spLocks noChangeArrowheads="1"/>
          </p:cNvSpPr>
          <p:nvPr/>
        </p:nvSpPr>
        <p:spPr bwMode="auto">
          <a:xfrm>
            <a:off x="6324600" y="1295400"/>
            <a:ext cx="228600" cy="304800"/>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6284" name="Line 27"/>
          <p:cNvSpPr>
            <a:spLocks noChangeShapeType="1"/>
          </p:cNvSpPr>
          <p:nvPr/>
        </p:nvSpPr>
        <p:spPr bwMode="auto">
          <a:xfrm>
            <a:off x="2438400" y="4953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96285" name="Line 28"/>
          <p:cNvSpPr>
            <a:spLocks noChangeShapeType="1"/>
          </p:cNvSpPr>
          <p:nvPr/>
        </p:nvSpPr>
        <p:spPr bwMode="auto">
          <a:xfrm>
            <a:off x="3886200" y="4953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96286" name="Line 29"/>
          <p:cNvSpPr>
            <a:spLocks noChangeShapeType="1"/>
          </p:cNvSpPr>
          <p:nvPr/>
        </p:nvSpPr>
        <p:spPr bwMode="auto">
          <a:xfrm>
            <a:off x="5334000" y="4953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96287" name="Line 30"/>
          <p:cNvSpPr>
            <a:spLocks noChangeShapeType="1"/>
          </p:cNvSpPr>
          <p:nvPr/>
        </p:nvSpPr>
        <p:spPr bwMode="auto">
          <a:xfrm>
            <a:off x="838200" y="40386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96288" name="Line 31"/>
          <p:cNvSpPr>
            <a:spLocks noChangeShapeType="1"/>
          </p:cNvSpPr>
          <p:nvPr/>
        </p:nvSpPr>
        <p:spPr bwMode="auto">
          <a:xfrm>
            <a:off x="838200" y="30480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96289" name="Line 32"/>
          <p:cNvSpPr>
            <a:spLocks noChangeShapeType="1"/>
          </p:cNvSpPr>
          <p:nvPr/>
        </p:nvSpPr>
        <p:spPr bwMode="auto">
          <a:xfrm>
            <a:off x="838200" y="2057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96290" name="Line 33"/>
          <p:cNvSpPr>
            <a:spLocks noChangeShapeType="1"/>
          </p:cNvSpPr>
          <p:nvPr/>
        </p:nvSpPr>
        <p:spPr bwMode="auto">
          <a:xfrm>
            <a:off x="6781800" y="4953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96291" name="Oval 34"/>
          <p:cNvSpPr>
            <a:spLocks noChangeArrowheads="1"/>
          </p:cNvSpPr>
          <p:nvPr/>
        </p:nvSpPr>
        <p:spPr bwMode="auto">
          <a:xfrm>
            <a:off x="3924300" y="3500438"/>
            <a:ext cx="503238" cy="43338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dirty="0"/>
              <a:t>?</a:t>
            </a:r>
          </a:p>
        </p:txBody>
      </p:sp>
      <p:sp>
        <p:nvSpPr>
          <p:cNvPr id="96292" name="Text Box 36"/>
          <p:cNvSpPr txBox="1">
            <a:spLocks noChangeArrowheads="1"/>
          </p:cNvSpPr>
          <p:nvPr/>
        </p:nvSpPr>
        <p:spPr bwMode="auto">
          <a:xfrm>
            <a:off x="808038" y="5532438"/>
            <a:ext cx="55197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a:t>Assign the new customer whose type in unknown to </a:t>
            </a:r>
          </a:p>
          <a:p>
            <a:pPr>
              <a:spcBef>
                <a:spcPct val="0"/>
              </a:spcBef>
              <a:buClrTx/>
              <a:buSzTx/>
              <a:buFontTx/>
              <a:buNone/>
            </a:pPr>
            <a:r>
              <a:rPr lang="en-US" altLang="en-US" sz="1800" dirty="0"/>
              <a:t>either * or +</a:t>
            </a:r>
          </a:p>
        </p:txBody>
      </p:sp>
    </p:spTree>
    <p:extLst>
      <p:ext uri="{BB962C8B-B14F-4D97-AF65-F5344CB8AC3E}">
        <p14:creationId xmlns:p14="http://schemas.microsoft.com/office/powerpoint/2010/main" val="3607931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FC5172A-E0C5-46EF-A931-43616381BE22}" type="slidenum">
              <a:rPr lang="en-US" altLang="en-US" sz="1400" smtClean="0"/>
              <a:pPr>
                <a:spcBef>
                  <a:spcPct val="0"/>
                </a:spcBef>
                <a:buClrTx/>
                <a:buSzTx/>
                <a:buFontTx/>
                <a:buNone/>
              </a:pPr>
              <a:t>27</a:t>
            </a:fld>
            <a:endParaRPr lang="en-US" altLang="en-US" sz="1400" dirty="0" smtClean="0"/>
          </a:p>
        </p:txBody>
      </p:sp>
      <p:sp>
        <p:nvSpPr>
          <p:cNvPr id="98307" name="Rectangle 2"/>
          <p:cNvSpPr>
            <a:spLocks noChangeArrowheads="1"/>
          </p:cNvSpPr>
          <p:nvPr/>
        </p:nvSpPr>
        <p:spPr bwMode="auto">
          <a:xfrm>
            <a:off x="1065085" y="57150"/>
            <a:ext cx="77724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4400" dirty="0">
                <a:solidFill>
                  <a:schemeClr val="hlink"/>
                </a:solidFill>
              </a:rPr>
              <a:t>Solution</a:t>
            </a:r>
            <a:endParaRPr lang="en-US" altLang="en-US" sz="4400" dirty="0">
              <a:solidFill>
                <a:schemeClr val="hlink"/>
              </a:solidFill>
            </a:endParaRPr>
          </a:p>
        </p:txBody>
      </p:sp>
      <p:sp>
        <p:nvSpPr>
          <p:cNvPr id="98308" name="Text Box 3"/>
          <p:cNvSpPr txBox="1">
            <a:spLocks noChangeArrowheads="1"/>
          </p:cNvSpPr>
          <p:nvPr/>
        </p:nvSpPr>
        <p:spPr bwMode="auto">
          <a:xfrm>
            <a:off x="214313" y="40386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AU" altLang="en-US" sz="2400" dirty="0">
                <a:latin typeface="Symbol" panose="05050102010706020507" pitchFamily="18" charset="2"/>
              </a:rPr>
              <a:t>35</a:t>
            </a:r>
            <a:endParaRPr lang="en-AU" altLang="en-US" sz="2400" baseline="-25000" dirty="0">
              <a:latin typeface="Times New Roman" panose="02020603050405020304" pitchFamily="18" charset="0"/>
            </a:endParaRPr>
          </a:p>
        </p:txBody>
      </p:sp>
      <p:sp>
        <p:nvSpPr>
          <p:cNvPr id="98309" name="Text Box 4"/>
          <p:cNvSpPr txBox="1">
            <a:spLocks noChangeArrowheads="1"/>
          </p:cNvSpPr>
          <p:nvPr/>
        </p:nvSpPr>
        <p:spPr bwMode="auto">
          <a:xfrm>
            <a:off x="898525" y="5608638"/>
            <a:ext cx="6045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AU" altLang="en-US" sz="2400" dirty="0">
                <a:solidFill>
                  <a:schemeClr val="tx2"/>
                </a:solidFill>
              </a:rPr>
              <a:t>rule: IF yearly income&gt; </a:t>
            </a:r>
            <a:r>
              <a:rPr lang="en-AU" altLang="en-US" sz="2400" dirty="0">
                <a:latin typeface="Symbol" panose="05050102010706020507" pitchFamily="18" charset="2"/>
              </a:rPr>
              <a:t>1000</a:t>
            </a:r>
            <a:r>
              <a:rPr lang="en-AU" altLang="en-US" sz="2400" dirty="0">
                <a:solidFill>
                  <a:schemeClr val="tx2"/>
                </a:solidFill>
              </a:rPr>
              <a:t> </a:t>
            </a:r>
            <a:r>
              <a:rPr lang="tr-TR" altLang="en-US" sz="2400">
                <a:solidFill>
                  <a:schemeClr val="tx2"/>
                </a:solidFill>
              </a:rPr>
              <a:t>and </a:t>
            </a:r>
            <a:r>
              <a:rPr lang="en-AU" altLang="en-US" sz="2400" dirty="0">
                <a:solidFill>
                  <a:schemeClr val="tx2"/>
                </a:solidFill>
              </a:rPr>
              <a:t> age&gt; </a:t>
            </a:r>
            <a:r>
              <a:rPr lang="en-AU" altLang="en-US" sz="2400" dirty="0">
                <a:latin typeface="Symbol" panose="05050102010706020507" pitchFamily="18" charset="2"/>
              </a:rPr>
              <a:t>35</a:t>
            </a:r>
            <a:r>
              <a:rPr lang="en-AU" altLang="en-US" sz="2400" dirty="0">
                <a:solidFill>
                  <a:schemeClr val="tx2"/>
                </a:solidFill>
              </a:rPr>
              <a:t> </a:t>
            </a:r>
          </a:p>
          <a:p>
            <a:pPr eaLnBrk="1" hangingPunct="1">
              <a:spcBef>
                <a:spcPct val="0"/>
              </a:spcBef>
              <a:buClrTx/>
              <a:buSzTx/>
              <a:buFontTx/>
              <a:buNone/>
            </a:pPr>
            <a:r>
              <a:rPr lang="en-AU" altLang="en-US" sz="2400" dirty="0">
                <a:solidFill>
                  <a:schemeClr val="tx2"/>
                </a:solidFill>
              </a:rPr>
              <a:t>		 THEN </a:t>
            </a:r>
            <a:r>
              <a:rPr lang="en-AU" altLang="en-US" sz="2400" dirty="0">
                <a:solidFill>
                  <a:schemeClr val="hlink"/>
                </a:solidFill>
              </a:rPr>
              <a:t>good </a:t>
            </a:r>
            <a:r>
              <a:rPr lang="en-AU" altLang="en-US" sz="2400" dirty="0">
                <a:solidFill>
                  <a:schemeClr val="tx2"/>
                </a:solidFill>
              </a:rPr>
              <a:t>ELSE </a:t>
            </a:r>
            <a:r>
              <a:rPr lang="en-AU" altLang="en-US" sz="2400" dirty="0">
                <a:solidFill>
                  <a:schemeClr val="accent2"/>
                </a:solidFill>
              </a:rPr>
              <a:t>risky</a:t>
            </a:r>
          </a:p>
        </p:txBody>
      </p:sp>
      <p:grpSp>
        <p:nvGrpSpPr>
          <p:cNvPr id="98310" name="Group 5"/>
          <p:cNvGrpSpPr>
            <a:grpSpLocks/>
          </p:cNvGrpSpPr>
          <p:nvPr/>
        </p:nvGrpSpPr>
        <p:grpSpPr bwMode="auto">
          <a:xfrm>
            <a:off x="381000" y="914400"/>
            <a:ext cx="7596188" cy="4724400"/>
            <a:chOff x="240" y="576"/>
            <a:chExt cx="4785" cy="2976"/>
          </a:xfrm>
        </p:grpSpPr>
        <p:sp>
          <p:nvSpPr>
            <p:cNvPr id="98312" name="Line 6"/>
            <p:cNvSpPr>
              <a:spLocks noChangeShapeType="1"/>
            </p:cNvSpPr>
            <p:nvPr/>
          </p:nvSpPr>
          <p:spPr bwMode="auto">
            <a:xfrm>
              <a:off x="624" y="960"/>
              <a:ext cx="0" cy="24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dirty="0"/>
            </a:p>
          </p:txBody>
        </p:sp>
        <p:sp>
          <p:nvSpPr>
            <p:cNvPr id="768007" name="AutoShape 7"/>
            <p:cNvSpPr>
              <a:spLocks noChangeArrowheads="1"/>
            </p:cNvSpPr>
            <p:nvPr/>
          </p:nvSpPr>
          <p:spPr bwMode="auto">
            <a:xfrm>
              <a:off x="1584" y="1488"/>
              <a:ext cx="144" cy="96"/>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68008" name="AutoShape 8"/>
            <p:cNvSpPr>
              <a:spLocks noChangeArrowheads="1"/>
            </p:cNvSpPr>
            <p:nvPr/>
          </p:nvSpPr>
          <p:spPr bwMode="auto">
            <a:xfrm>
              <a:off x="1440" y="1728"/>
              <a:ext cx="144" cy="96"/>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68009" name="AutoShape 9"/>
            <p:cNvSpPr>
              <a:spLocks noChangeArrowheads="1"/>
            </p:cNvSpPr>
            <p:nvPr/>
          </p:nvSpPr>
          <p:spPr bwMode="auto">
            <a:xfrm>
              <a:off x="1488" y="2160"/>
              <a:ext cx="144" cy="96"/>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68010" name="AutoShape 10"/>
            <p:cNvSpPr>
              <a:spLocks noChangeArrowheads="1"/>
            </p:cNvSpPr>
            <p:nvPr/>
          </p:nvSpPr>
          <p:spPr bwMode="auto">
            <a:xfrm>
              <a:off x="1728" y="2064"/>
              <a:ext cx="144" cy="96"/>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68011" name="AutoShape 11"/>
            <p:cNvSpPr>
              <a:spLocks noChangeArrowheads="1"/>
            </p:cNvSpPr>
            <p:nvPr/>
          </p:nvSpPr>
          <p:spPr bwMode="auto">
            <a:xfrm>
              <a:off x="1872" y="2448"/>
              <a:ext cx="144" cy="96"/>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68012" name="AutoShape 12"/>
            <p:cNvSpPr>
              <a:spLocks noChangeArrowheads="1"/>
            </p:cNvSpPr>
            <p:nvPr/>
          </p:nvSpPr>
          <p:spPr bwMode="auto">
            <a:xfrm>
              <a:off x="1248" y="2736"/>
              <a:ext cx="144" cy="96"/>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98319" name="Text Box 13"/>
            <p:cNvSpPr txBox="1">
              <a:spLocks noChangeArrowheads="1"/>
            </p:cNvSpPr>
            <p:nvPr/>
          </p:nvSpPr>
          <p:spPr bwMode="auto">
            <a:xfrm>
              <a:off x="240" y="576"/>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AU" altLang="en-US" sz="2000" i="1" dirty="0"/>
                <a:t>x</a:t>
              </a:r>
              <a:r>
                <a:rPr lang="en-AU" altLang="en-US" sz="2000" i="1" baseline="-25000" dirty="0"/>
                <a:t>2</a:t>
              </a:r>
              <a:r>
                <a:rPr lang="en-AU" altLang="en-US" sz="2000" dirty="0"/>
                <a:t> : </a:t>
              </a:r>
              <a:r>
                <a:rPr lang="en-US" altLang="en-US" sz="2000" dirty="0"/>
                <a:t>age</a:t>
              </a:r>
              <a:endParaRPr lang="en-AU" altLang="en-US" sz="2000" dirty="0"/>
            </a:p>
          </p:txBody>
        </p:sp>
        <p:sp>
          <p:nvSpPr>
            <p:cNvPr id="768014" name="AutoShape 14"/>
            <p:cNvSpPr>
              <a:spLocks noChangeArrowheads="1"/>
            </p:cNvSpPr>
            <p:nvPr/>
          </p:nvSpPr>
          <p:spPr bwMode="auto">
            <a:xfrm>
              <a:off x="2112" y="2736"/>
              <a:ext cx="144" cy="96"/>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68015" name="AutoShape 15"/>
            <p:cNvSpPr>
              <a:spLocks noChangeArrowheads="1"/>
            </p:cNvSpPr>
            <p:nvPr/>
          </p:nvSpPr>
          <p:spPr bwMode="auto">
            <a:xfrm>
              <a:off x="2736" y="2736"/>
              <a:ext cx="144" cy="96"/>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98322" name="AutoShape 16"/>
            <p:cNvSpPr>
              <a:spLocks noChangeArrowheads="1"/>
            </p:cNvSpPr>
            <p:nvPr/>
          </p:nvSpPr>
          <p:spPr bwMode="auto">
            <a:xfrm>
              <a:off x="3216" y="1392"/>
              <a:ext cx="144" cy="192"/>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8323" name="AutoShape 17"/>
            <p:cNvSpPr>
              <a:spLocks noChangeArrowheads="1"/>
            </p:cNvSpPr>
            <p:nvPr/>
          </p:nvSpPr>
          <p:spPr bwMode="auto">
            <a:xfrm>
              <a:off x="2736" y="1728"/>
              <a:ext cx="144" cy="192"/>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8324" name="AutoShape 18"/>
            <p:cNvSpPr>
              <a:spLocks noChangeArrowheads="1"/>
            </p:cNvSpPr>
            <p:nvPr/>
          </p:nvSpPr>
          <p:spPr bwMode="auto">
            <a:xfrm>
              <a:off x="3360" y="2304"/>
              <a:ext cx="144" cy="192"/>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8325" name="AutoShape 19"/>
            <p:cNvSpPr>
              <a:spLocks noChangeArrowheads="1"/>
            </p:cNvSpPr>
            <p:nvPr/>
          </p:nvSpPr>
          <p:spPr bwMode="auto">
            <a:xfrm>
              <a:off x="3744" y="1536"/>
              <a:ext cx="144" cy="192"/>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8326" name="AutoShape 20"/>
            <p:cNvSpPr>
              <a:spLocks noChangeArrowheads="1"/>
            </p:cNvSpPr>
            <p:nvPr/>
          </p:nvSpPr>
          <p:spPr bwMode="auto">
            <a:xfrm>
              <a:off x="3264" y="1824"/>
              <a:ext cx="144" cy="192"/>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8327" name="AutoShape 21"/>
            <p:cNvSpPr>
              <a:spLocks noChangeArrowheads="1"/>
            </p:cNvSpPr>
            <p:nvPr/>
          </p:nvSpPr>
          <p:spPr bwMode="auto">
            <a:xfrm>
              <a:off x="4032" y="1776"/>
              <a:ext cx="144" cy="192"/>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8328" name="AutoShape 22"/>
            <p:cNvSpPr>
              <a:spLocks noChangeArrowheads="1"/>
            </p:cNvSpPr>
            <p:nvPr/>
          </p:nvSpPr>
          <p:spPr bwMode="auto">
            <a:xfrm>
              <a:off x="3024" y="1440"/>
              <a:ext cx="144" cy="192"/>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8329" name="AutoShape 23"/>
            <p:cNvSpPr>
              <a:spLocks noChangeArrowheads="1"/>
            </p:cNvSpPr>
            <p:nvPr/>
          </p:nvSpPr>
          <p:spPr bwMode="auto">
            <a:xfrm>
              <a:off x="3600" y="1968"/>
              <a:ext cx="144" cy="192"/>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8330" name="AutoShape 24"/>
            <p:cNvSpPr>
              <a:spLocks noChangeArrowheads="1"/>
            </p:cNvSpPr>
            <p:nvPr/>
          </p:nvSpPr>
          <p:spPr bwMode="auto">
            <a:xfrm>
              <a:off x="3792" y="2400"/>
              <a:ext cx="144" cy="192"/>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768025" name="AutoShape 25"/>
            <p:cNvSpPr>
              <a:spLocks noChangeArrowheads="1"/>
            </p:cNvSpPr>
            <p:nvPr/>
          </p:nvSpPr>
          <p:spPr bwMode="auto">
            <a:xfrm>
              <a:off x="4032" y="1296"/>
              <a:ext cx="144" cy="96"/>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98332" name="AutoShape 26"/>
            <p:cNvSpPr>
              <a:spLocks noChangeArrowheads="1"/>
            </p:cNvSpPr>
            <p:nvPr/>
          </p:nvSpPr>
          <p:spPr bwMode="auto">
            <a:xfrm>
              <a:off x="4032" y="1056"/>
              <a:ext cx="144" cy="192"/>
            </a:xfrm>
            <a:prstGeom prst="star4">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98333" name="Line 27"/>
            <p:cNvSpPr>
              <a:spLocks noChangeShapeType="1"/>
            </p:cNvSpPr>
            <p:nvPr/>
          </p:nvSpPr>
          <p:spPr bwMode="auto">
            <a:xfrm>
              <a:off x="2496" y="1008"/>
              <a:ext cx="0" cy="168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98334" name="Line 28"/>
            <p:cNvSpPr>
              <a:spLocks noChangeShapeType="1"/>
            </p:cNvSpPr>
            <p:nvPr/>
          </p:nvSpPr>
          <p:spPr bwMode="auto">
            <a:xfrm>
              <a:off x="2496" y="2688"/>
              <a:ext cx="216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98335" name="Line 29"/>
            <p:cNvSpPr>
              <a:spLocks noChangeShapeType="1"/>
            </p:cNvSpPr>
            <p:nvPr/>
          </p:nvSpPr>
          <p:spPr bwMode="auto">
            <a:xfrm>
              <a:off x="2496" y="1008"/>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98336" name="Line 30"/>
            <p:cNvSpPr>
              <a:spLocks noChangeShapeType="1"/>
            </p:cNvSpPr>
            <p:nvPr/>
          </p:nvSpPr>
          <p:spPr bwMode="auto">
            <a:xfrm flipH="1">
              <a:off x="528" y="2688"/>
              <a:ext cx="40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98337" name="Line 31"/>
            <p:cNvSpPr>
              <a:spLocks noChangeShapeType="1"/>
            </p:cNvSpPr>
            <p:nvPr/>
          </p:nvSpPr>
          <p:spPr bwMode="auto">
            <a:xfrm>
              <a:off x="480" y="3168"/>
              <a:ext cx="3744"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dirty="0"/>
            </a:p>
          </p:txBody>
        </p:sp>
        <p:sp>
          <p:nvSpPr>
            <p:cNvPr id="98338" name="Text Box 32"/>
            <p:cNvSpPr txBox="1">
              <a:spLocks noChangeArrowheads="1"/>
            </p:cNvSpPr>
            <p:nvPr/>
          </p:nvSpPr>
          <p:spPr bwMode="auto">
            <a:xfrm>
              <a:off x="3638" y="3220"/>
              <a:ext cx="13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AU" altLang="en-US" sz="2000" i="1" dirty="0"/>
                <a:t>x</a:t>
              </a:r>
              <a:r>
                <a:rPr lang="en-AU" altLang="en-US" sz="2000" i="1" baseline="-25000" dirty="0"/>
                <a:t>1</a:t>
              </a:r>
              <a:r>
                <a:rPr lang="en-AU" altLang="en-US" sz="2000" dirty="0"/>
                <a:t> : </a:t>
              </a:r>
              <a:r>
                <a:rPr lang="tr-TR" altLang="en-US" sz="2000"/>
                <a:t>yearly income</a:t>
              </a:r>
              <a:endParaRPr lang="en-AU" altLang="en-US" sz="2000" dirty="0"/>
            </a:p>
          </p:txBody>
        </p:sp>
        <p:sp>
          <p:nvSpPr>
            <p:cNvPr id="98339" name="Line 33"/>
            <p:cNvSpPr>
              <a:spLocks noChangeShapeType="1"/>
            </p:cNvSpPr>
            <p:nvPr/>
          </p:nvSpPr>
          <p:spPr bwMode="auto">
            <a:xfrm>
              <a:off x="1536" y="312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98340" name="Line 34"/>
            <p:cNvSpPr>
              <a:spLocks noChangeShapeType="1"/>
            </p:cNvSpPr>
            <p:nvPr/>
          </p:nvSpPr>
          <p:spPr bwMode="auto">
            <a:xfrm>
              <a:off x="2448" y="312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98341" name="Line 35"/>
            <p:cNvSpPr>
              <a:spLocks noChangeShapeType="1"/>
            </p:cNvSpPr>
            <p:nvPr/>
          </p:nvSpPr>
          <p:spPr bwMode="auto">
            <a:xfrm>
              <a:off x="3360" y="312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98342" name="Text Box 36"/>
            <p:cNvSpPr txBox="1">
              <a:spLocks noChangeArrowheads="1"/>
            </p:cNvSpPr>
            <p:nvPr/>
          </p:nvSpPr>
          <p:spPr bwMode="auto">
            <a:xfrm>
              <a:off x="2246" y="3264"/>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AU" altLang="en-US" sz="2400" dirty="0">
                  <a:latin typeface="Symbol" panose="05050102010706020507" pitchFamily="18" charset="2"/>
                </a:rPr>
                <a:t>1000</a:t>
              </a:r>
              <a:endParaRPr lang="en-AU" altLang="en-US" sz="2400" baseline="-25000" dirty="0">
                <a:latin typeface="Times New Roman" panose="02020603050405020304" pitchFamily="18" charset="0"/>
              </a:endParaRPr>
            </a:p>
          </p:txBody>
        </p:sp>
        <p:sp>
          <p:nvSpPr>
            <p:cNvPr id="98343" name="Line 37"/>
            <p:cNvSpPr>
              <a:spLocks noChangeShapeType="1"/>
            </p:cNvSpPr>
            <p:nvPr/>
          </p:nvSpPr>
          <p:spPr bwMode="auto">
            <a:xfrm>
              <a:off x="624" y="960"/>
              <a:ext cx="0" cy="2496"/>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dirty="0"/>
            </a:p>
          </p:txBody>
        </p:sp>
        <p:sp>
          <p:nvSpPr>
            <p:cNvPr id="98344" name="Line 38"/>
            <p:cNvSpPr>
              <a:spLocks noChangeShapeType="1"/>
            </p:cNvSpPr>
            <p:nvPr/>
          </p:nvSpPr>
          <p:spPr bwMode="auto">
            <a:xfrm>
              <a:off x="528" y="2544"/>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98345" name="Line 39"/>
            <p:cNvSpPr>
              <a:spLocks noChangeShapeType="1"/>
            </p:cNvSpPr>
            <p:nvPr/>
          </p:nvSpPr>
          <p:spPr bwMode="auto">
            <a:xfrm>
              <a:off x="528" y="192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98346" name="Line 40"/>
            <p:cNvSpPr>
              <a:spLocks noChangeShapeType="1"/>
            </p:cNvSpPr>
            <p:nvPr/>
          </p:nvSpPr>
          <p:spPr bwMode="auto">
            <a:xfrm>
              <a:off x="528" y="129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grpSp>
      <p:sp>
        <p:nvSpPr>
          <p:cNvPr id="98311" name="Text Box 41"/>
          <p:cNvSpPr txBox="1">
            <a:spLocks noChangeArrowheads="1"/>
          </p:cNvSpPr>
          <p:nvPr/>
        </p:nvSpPr>
        <p:spPr bwMode="auto">
          <a:xfrm>
            <a:off x="6781800" y="1524000"/>
            <a:ext cx="850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AU" altLang="en-US" sz="2400" dirty="0"/>
              <a:t>good</a:t>
            </a:r>
          </a:p>
          <a:p>
            <a:pPr eaLnBrk="1" hangingPunct="1">
              <a:spcBef>
                <a:spcPct val="0"/>
              </a:spcBef>
              <a:buClrTx/>
              <a:buSzTx/>
              <a:buFontTx/>
              <a:buNone/>
            </a:pPr>
            <a:r>
              <a:rPr lang="en-AU" altLang="en-US" sz="2400" dirty="0"/>
              <a:t>risky</a:t>
            </a:r>
          </a:p>
        </p:txBody>
      </p:sp>
    </p:spTree>
    <p:extLst>
      <p:ext uri="{BB962C8B-B14F-4D97-AF65-F5344CB8AC3E}">
        <p14:creationId xmlns:p14="http://schemas.microsoft.com/office/powerpoint/2010/main" val="16747242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EC32220-ECEB-439F-A161-2A3CCB2EC92A}" type="slidenum">
              <a:rPr lang="en-US" altLang="en-US" sz="1400" smtClean="0"/>
              <a:pPr>
                <a:spcBef>
                  <a:spcPct val="0"/>
                </a:spcBef>
                <a:buClrTx/>
                <a:buSzTx/>
                <a:buFontTx/>
                <a:buNone/>
              </a:pPr>
              <a:t>28</a:t>
            </a:fld>
            <a:endParaRPr lang="en-US" altLang="en-US" sz="1400" dirty="0" smtClean="0"/>
          </a:p>
        </p:txBody>
      </p:sp>
      <p:sp>
        <p:nvSpPr>
          <p:cNvPr id="100355" name="Rectangle 2"/>
          <p:cNvSpPr>
            <a:spLocks noGrp="1" noChangeArrowheads="1"/>
          </p:cNvSpPr>
          <p:nvPr>
            <p:ph type="title"/>
          </p:nvPr>
        </p:nvSpPr>
        <p:spPr>
          <a:xfrm>
            <a:off x="1344168" y="0"/>
            <a:ext cx="7498080" cy="1143000"/>
          </a:xfrm>
        </p:spPr>
        <p:txBody>
          <a:bodyPr/>
          <a:lstStyle/>
          <a:p>
            <a:pPr eaLnBrk="1" hangingPunct="1"/>
            <a:r>
              <a:rPr lang="tr-TR" altLang="en-US" dirty="0" smtClean="0">
                <a:latin typeface="Airal"/>
              </a:rPr>
              <a:t>Credit Card</a:t>
            </a:r>
            <a:r>
              <a:rPr lang="en-US" altLang="en-US" dirty="0" smtClean="0">
                <a:latin typeface="Airal"/>
              </a:rPr>
              <a:t> Promotion Policy</a:t>
            </a:r>
          </a:p>
        </p:txBody>
      </p:sp>
      <p:sp>
        <p:nvSpPr>
          <p:cNvPr id="100356" name="Rectangle 3"/>
          <p:cNvSpPr>
            <a:spLocks noGrp="1" noChangeArrowheads="1"/>
          </p:cNvSpPr>
          <p:nvPr>
            <p:ph type="body" idx="1"/>
          </p:nvPr>
        </p:nvSpPr>
        <p:spPr/>
        <p:txBody>
          <a:bodyPr>
            <a:noAutofit/>
          </a:bodyPr>
          <a:lstStyle/>
          <a:p>
            <a:pPr eaLnBrk="1" hangingPunct="1">
              <a:lnSpc>
                <a:spcPct val="90000"/>
              </a:lnSpc>
            </a:pPr>
            <a:r>
              <a:rPr lang="en-US" altLang="en-US" sz="2400" dirty="0" smtClean="0">
                <a:latin typeface="Airal"/>
              </a:rPr>
              <a:t>Credit card companies </a:t>
            </a:r>
          </a:p>
          <a:p>
            <a:pPr lvl="1" eaLnBrk="1" hangingPunct="1">
              <a:lnSpc>
                <a:spcPct val="90000"/>
              </a:lnSpc>
            </a:pPr>
            <a:r>
              <a:rPr lang="en-US" altLang="en-US" sz="2400" dirty="0" smtClean="0">
                <a:latin typeface="Airal"/>
              </a:rPr>
              <a:t>Promotional offerings with their monthly credit card billing</a:t>
            </a:r>
          </a:p>
          <a:p>
            <a:pPr lvl="1" eaLnBrk="1" hangingPunct="1">
              <a:lnSpc>
                <a:spcPct val="90000"/>
              </a:lnSpc>
            </a:pPr>
            <a:r>
              <a:rPr lang="en-US" altLang="en-US" sz="2400" dirty="0" smtClean="0">
                <a:latin typeface="Airal"/>
              </a:rPr>
              <a:t>Offers provide the opportunity to purchase items such as magazines, …</a:t>
            </a:r>
          </a:p>
          <a:p>
            <a:pPr eaLnBrk="1" hangingPunct="1">
              <a:lnSpc>
                <a:spcPct val="90000"/>
              </a:lnSpc>
            </a:pPr>
            <a:r>
              <a:rPr lang="en-US" altLang="en-US" sz="2400" dirty="0" smtClean="0">
                <a:latin typeface="Airal"/>
              </a:rPr>
              <a:t>A data mining study </a:t>
            </a:r>
          </a:p>
          <a:p>
            <a:pPr lvl="1" eaLnBrk="1" hangingPunct="1">
              <a:lnSpc>
                <a:spcPct val="90000"/>
              </a:lnSpc>
            </a:pPr>
            <a:r>
              <a:rPr lang="en-US" altLang="en-US" sz="2400" dirty="0" smtClean="0">
                <a:latin typeface="Airal"/>
              </a:rPr>
              <a:t>Predict individual behaviour</a:t>
            </a:r>
          </a:p>
          <a:p>
            <a:pPr lvl="1" eaLnBrk="1" hangingPunct="1">
              <a:lnSpc>
                <a:spcPct val="90000"/>
              </a:lnSpc>
            </a:pPr>
            <a:r>
              <a:rPr lang="en-US" altLang="en-US" sz="2400" dirty="0" smtClean="0">
                <a:latin typeface="Airal"/>
              </a:rPr>
              <a:t>What is the likelihood of an individual towards taking the advantage of promotions</a:t>
            </a:r>
          </a:p>
          <a:p>
            <a:pPr lvl="1" eaLnBrk="1" hangingPunct="1">
              <a:lnSpc>
                <a:spcPct val="90000"/>
              </a:lnSpc>
            </a:pPr>
            <a:r>
              <a:rPr lang="en-US" altLang="en-US" sz="2400" dirty="0" smtClean="0">
                <a:latin typeface="Airal"/>
              </a:rPr>
              <a:t>based on individual characteristics, credit history..</a:t>
            </a:r>
          </a:p>
          <a:p>
            <a:pPr lvl="1" eaLnBrk="1" hangingPunct="1">
              <a:lnSpc>
                <a:spcPct val="90000"/>
              </a:lnSpc>
            </a:pPr>
            <a:r>
              <a:rPr lang="en-US" altLang="en-US" sz="2400" dirty="0" smtClean="0">
                <a:latin typeface="Airal"/>
              </a:rPr>
              <a:t>Expected reduction in postage; paper and processing costs for the credit card company</a:t>
            </a:r>
          </a:p>
        </p:txBody>
      </p:sp>
    </p:spTree>
    <p:extLst>
      <p:ext uri="{BB962C8B-B14F-4D97-AF65-F5344CB8AC3E}">
        <p14:creationId xmlns:p14="http://schemas.microsoft.com/office/powerpoint/2010/main" val="39381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78E7BB1-9668-4A97-852F-02FFBA629DE9}" type="slidenum">
              <a:rPr lang="en-US" altLang="en-US" sz="1400" smtClean="0"/>
              <a:pPr>
                <a:spcBef>
                  <a:spcPct val="0"/>
                </a:spcBef>
                <a:buClrTx/>
                <a:buSzTx/>
                <a:buFontTx/>
                <a:buNone/>
              </a:pPr>
              <a:t>29</a:t>
            </a:fld>
            <a:endParaRPr lang="en-US" altLang="en-US" sz="1400" dirty="0" smtClean="0"/>
          </a:p>
        </p:txBody>
      </p:sp>
      <p:graphicFrame>
        <p:nvGraphicFramePr>
          <p:cNvPr id="1045220" name="Group 740"/>
          <p:cNvGraphicFramePr>
            <a:graphicFrameLocks noGrp="1"/>
          </p:cNvGraphicFramePr>
          <p:nvPr>
            <p:extLst>
              <p:ext uri="{D42A27DB-BD31-4B8C-83A1-F6EECF244321}">
                <p14:modId xmlns:p14="http://schemas.microsoft.com/office/powerpoint/2010/main" val="2165353340"/>
              </p:ext>
            </p:extLst>
          </p:nvPr>
        </p:nvGraphicFramePr>
        <p:xfrm>
          <a:off x="1371600" y="1295400"/>
          <a:ext cx="7470649" cy="5313696"/>
        </p:xfrm>
        <a:graphic>
          <a:graphicData uri="http://schemas.openxmlformats.org/drawingml/2006/table">
            <a:tbl>
              <a:tblPr/>
              <a:tblGrid>
                <a:gridCol w="1042633"/>
                <a:gridCol w="1357109"/>
                <a:gridCol w="965887"/>
                <a:gridCol w="1104406"/>
                <a:gridCol w="1012683"/>
                <a:gridCol w="698210"/>
                <a:gridCol w="1289721"/>
              </a:tblGrid>
              <a:tr h="652676">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Income Range</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Magazıne Promotıon</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Watch Promotıon</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Lıfe Insurance Promotıon</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Gender</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Age</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Credıt Card Insurance</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904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40-50 K</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99CC"/>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Male</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45</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904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30-40 K</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99CC"/>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Female</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40</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904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40-50 K</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99CC"/>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Male</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42</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904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30-40 K</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99CC"/>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Male</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43</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904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50-60 K</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99CC"/>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Female</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38</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904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20-30 K</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99CC"/>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Female</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55</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904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30-40 K</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99CC"/>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Male</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35</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904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20-30 K</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99CC"/>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Male</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27</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904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30-40 K</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99CC"/>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Male</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43</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904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30-40 K</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99CC"/>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Female</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41</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904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40-50 K</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99CC"/>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Female</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43</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904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20-30 K</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99CC"/>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Male</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29</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904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50-60 K</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99CC"/>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Female</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39</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904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40-50 K</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99CC"/>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Male</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55</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904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20-30 K</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No</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99CC"/>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Female</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19</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Yes</a:t>
                      </a:r>
                      <a:endParaRPr kumimoji="0" lang="en-US" sz="1400" b="0" i="0" u="none" strike="noStrike" cap="none" normalizeH="0" baseline="0" dirty="0" smtClean="0">
                        <a:ln>
                          <a:noFill/>
                        </a:ln>
                        <a:solidFill>
                          <a:schemeClr val="tx1"/>
                        </a:solidFill>
                        <a:effectLst/>
                        <a:latin typeface="Times New Roman" pitchFamily="18" charset="0"/>
                      </a:endParaRPr>
                    </a:p>
                  </a:txBody>
                  <a:tcPr marL="92075" marR="92075" marT="46038" marB="460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bl>
          </a:graphicData>
        </a:graphic>
      </p:graphicFrame>
      <p:sp>
        <p:nvSpPr>
          <p:cNvPr id="101517" name="Text Box 725"/>
          <p:cNvSpPr txBox="1">
            <a:spLocks noChangeArrowheads="1"/>
          </p:cNvSpPr>
          <p:nvPr/>
        </p:nvSpPr>
        <p:spPr bwMode="auto">
          <a:xfrm>
            <a:off x="1219200" y="152400"/>
            <a:ext cx="6880089"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3600" dirty="0">
                <a:solidFill>
                  <a:schemeClr val="tx2"/>
                </a:solidFill>
                <a:latin typeface="Airal"/>
              </a:rPr>
              <a:t>Credit Card Promotion Database</a:t>
            </a:r>
          </a:p>
        </p:txBody>
      </p:sp>
    </p:spTree>
    <p:extLst>
      <p:ext uri="{BB962C8B-B14F-4D97-AF65-F5344CB8AC3E}">
        <p14:creationId xmlns:p14="http://schemas.microsoft.com/office/powerpoint/2010/main" val="371514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Reference Text Book:</a:t>
            </a:r>
            <a:br>
              <a:rPr lang="en-US" dirty="0" smtClean="0"/>
            </a:br>
            <a:endParaRPr lang="en-SG" dirty="0"/>
          </a:p>
        </p:txBody>
      </p:sp>
      <p:pic>
        <p:nvPicPr>
          <p:cNvPr id="4" name="Content Placeholder 3" descr="Data Mining Cover.jpg"/>
          <p:cNvPicPr>
            <a:picLocks noGrp="1" noChangeAspect="1"/>
          </p:cNvPicPr>
          <p:nvPr>
            <p:ph idx="1"/>
          </p:nvPr>
        </p:nvPicPr>
        <p:blipFill>
          <a:blip r:embed="rId2" cstate="print"/>
          <a:stretch>
            <a:fillRect/>
          </a:stretch>
        </p:blipFill>
        <p:spPr>
          <a:xfrm>
            <a:off x="1435100" y="1478776"/>
            <a:ext cx="7499350" cy="4738647"/>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8FA8C54-84CA-454C-80FB-A3F203D806B4}" type="slidenum">
              <a:rPr lang="en-US" altLang="en-US" sz="1400" smtClean="0"/>
              <a:pPr>
                <a:spcBef>
                  <a:spcPct val="0"/>
                </a:spcBef>
                <a:buClrTx/>
                <a:buSzTx/>
                <a:buFontTx/>
                <a:buNone/>
              </a:pPr>
              <a:t>30</a:t>
            </a:fld>
            <a:endParaRPr lang="en-US" altLang="en-US" sz="1400" dirty="0" smtClean="0"/>
          </a:p>
        </p:txBody>
      </p:sp>
      <p:sp>
        <p:nvSpPr>
          <p:cNvPr id="102403" name="Rectangle 2"/>
          <p:cNvSpPr>
            <a:spLocks noChangeArrowheads="1"/>
          </p:cNvSpPr>
          <p:nvPr/>
        </p:nvSpPr>
        <p:spPr bwMode="auto">
          <a:xfrm>
            <a:off x="838200" y="342900"/>
            <a:ext cx="77724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4400">
                <a:solidFill>
                  <a:schemeClr val="hlink"/>
                </a:solidFill>
              </a:rPr>
              <a:t>Decision Trees</a:t>
            </a:r>
            <a:r>
              <a:rPr lang="en-US" altLang="en-US" sz="4400" dirty="0">
                <a:solidFill>
                  <a:schemeClr val="hlink"/>
                </a:solidFill>
              </a:rPr>
              <a:t> for Credit Card </a:t>
            </a:r>
            <a:br>
              <a:rPr lang="en-US" altLang="en-US" sz="4400" dirty="0">
                <a:solidFill>
                  <a:schemeClr val="hlink"/>
                </a:solidFill>
              </a:rPr>
            </a:br>
            <a:r>
              <a:rPr lang="en-US" altLang="en-US" sz="4400" dirty="0">
                <a:solidFill>
                  <a:schemeClr val="hlink"/>
                </a:solidFill>
              </a:rPr>
              <a:t>Insurance Database</a:t>
            </a:r>
          </a:p>
        </p:txBody>
      </p:sp>
      <p:grpSp>
        <p:nvGrpSpPr>
          <p:cNvPr id="102404" name="Group 5"/>
          <p:cNvGrpSpPr>
            <a:grpSpLocks/>
          </p:cNvGrpSpPr>
          <p:nvPr/>
        </p:nvGrpSpPr>
        <p:grpSpPr bwMode="auto">
          <a:xfrm>
            <a:off x="2743200" y="1752600"/>
            <a:ext cx="990600" cy="685800"/>
            <a:chOff x="1632" y="1392"/>
            <a:chExt cx="624" cy="432"/>
          </a:xfrm>
        </p:grpSpPr>
        <p:sp>
          <p:nvSpPr>
            <p:cNvPr id="102431" name="Oval 6"/>
            <p:cNvSpPr>
              <a:spLocks noChangeArrowheads="1"/>
            </p:cNvSpPr>
            <p:nvPr/>
          </p:nvSpPr>
          <p:spPr bwMode="auto">
            <a:xfrm>
              <a:off x="1632" y="1392"/>
              <a:ext cx="624"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102432" name="Text Box 7"/>
            <p:cNvSpPr txBox="1">
              <a:spLocks noChangeArrowheads="1"/>
            </p:cNvSpPr>
            <p:nvPr/>
          </p:nvSpPr>
          <p:spPr bwMode="auto">
            <a:xfrm>
              <a:off x="1632" y="1440"/>
              <a:ext cx="3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AU" altLang="en-US" sz="2400" i="1" dirty="0">
                  <a:latin typeface="Times New Roman" panose="02020603050405020304" pitchFamily="18" charset="0"/>
                </a:rPr>
                <a:t>age</a:t>
              </a:r>
            </a:p>
          </p:txBody>
        </p:sp>
      </p:grpSp>
      <p:grpSp>
        <p:nvGrpSpPr>
          <p:cNvPr id="102405" name="Group 8"/>
          <p:cNvGrpSpPr>
            <a:grpSpLocks/>
          </p:cNvGrpSpPr>
          <p:nvPr/>
        </p:nvGrpSpPr>
        <p:grpSpPr bwMode="auto">
          <a:xfrm>
            <a:off x="1981200" y="3276600"/>
            <a:ext cx="990600" cy="685800"/>
            <a:chOff x="1632" y="1392"/>
            <a:chExt cx="624" cy="432"/>
          </a:xfrm>
        </p:grpSpPr>
        <p:sp>
          <p:nvSpPr>
            <p:cNvPr id="102429" name="Oval 9"/>
            <p:cNvSpPr>
              <a:spLocks noChangeArrowheads="1"/>
            </p:cNvSpPr>
            <p:nvPr/>
          </p:nvSpPr>
          <p:spPr bwMode="auto">
            <a:xfrm>
              <a:off x="1632" y="1392"/>
              <a:ext cx="624"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102430" name="Text Box 10"/>
            <p:cNvSpPr txBox="1">
              <a:spLocks noChangeArrowheads="1"/>
            </p:cNvSpPr>
            <p:nvPr/>
          </p:nvSpPr>
          <p:spPr bwMode="auto">
            <a:xfrm>
              <a:off x="1632" y="1440"/>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AU" altLang="en-US" sz="2400" i="1" dirty="0">
                <a:latin typeface="Times New Roman" panose="02020603050405020304" pitchFamily="18" charset="0"/>
              </a:endParaRPr>
            </a:p>
          </p:txBody>
        </p:sp>
      </p:grpSp>
      <p:sp>
        <p:nvSpPr>
          <p:cNvPr id="102406" name="Line 11"/>
          <p:cNvSpPr>
            <a:spLocks noChangeShapeType="1"/>
          </p:cNvSpPr>
          <p:nvPr/>
        </p:nvSpPr>
        <p:spPr bwMode="auto">
          <a:xfrm flipH="1">
            <a:off x="2514600" y="2438400"/>
            <a:ext cx="609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102407" name="Line 15"/>
          <p:cNvSpPr>
            <a:spLocks noChangeShapeType="1"/>
          </p:cNvSpPr>
          <p:nvPr/>
        </p:nvSpPr>
        <p:spPr bwMode="auto">
          <a:xfrm>
            <a:off x="3352800" y="2438400"/>
            <a:ext cx="685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grpSp>
        <p:nvGrpSpPr>
          <p:cNvPr id="102408" name="Group 19"/>
          <p:cNvGrpSpPr>
            <a:grpSpLocks/>
          </p:cNvGrpSpPr>
          <p:nvPr/>
        </p:nvGrpSpPr>
        <p:grpSpPr bwMode="auto">
          <a:xfrm>
            <a:off x="2743200" y="4724400"/>
            <a:ext cx="992188" cy="685800"/>
            <a:chOff x="1632" y="1392"/>
            <a:chExt cx="625" cy="432"/>
          </a:xfrm>
        </p:grpSpPr>
        <p:sp>
          <p:nvSpPr>
            <p:cNvPr id="102427" name="Oval 20"/>
            <p:cNvSpPr>
              <a:spLocks noChangeArrowheads="1"/>
            </p:cNvSpPr>
            <p:nvPr/>
          </p:nvSpPr>
          <p:spPr bwMode="auto">
            <a:xfrm>
              <a:off x="1632" y="1392"/>
              <a:ext cx="624"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102428" name="Text Box 21"/>
            <p:cNvSpPr txBox="1">
              <a:spLocks noChangeArrowheads="1"/>
            </p:cNvSpPr>
            <p:nvPr/>
          </p:nvSpPr>
          <p:spPr bwMode="auto">
            <a:xfrm>
              <a:off x="1632" y="1440"/>
              <a:ext cx="6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AU" altLang="en-US" sz="2400" dirty="0"/>
                <a:t>Cr Ins</a:t>
              </a:r>
            </a:p>
          </p:txBody>
        </p:sp>
      </p:grpSp>
      <p:sp>
        <p:nvSpPr>
          <p:cNvPr id="102409" name="Line 22"/>
          <p:cNvSpPr>
            <a:spLocks noChangeShapeType="1"/>
          </p:cNvSpPr>
          <p:nvPr/>
        </p:nvSpPr>
        <p:spPr bwMode="auto">
          <a:xfrm flipH="1">
            <a:off x="1600200" y="3962400"/>
            <a:ext cx="762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102410" name="Line 23"/>
          <p:cNvSpPr>
            <a:spLocks noChangeShapeType="1"/>
          </p:cNvSpPr>
          <p:nvPr/>
        </p:nvSpPr>
        <p:spPr bwMode="auto">
          <a:xfrm>
            <a:off x="2590800" y="3962400"/>
            <a:ext cx="609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102411" name="Text Box 24"/>
          <p:cNvSpPr txBox="1">
            <a:spLocks noChangeArrowheads="1"/>
          </p:cNvSpPr>
          <p:nvPr/>
        </p:nvSpPr>
        <p:spPr bwMode="auto">
          <a:xfrm>
            <a:off x="2187575" y="2514600"/>
            <a:ext cx="96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AU" altLang="en-US" sz="2400" dirty="0"/>
              <a:t>&lt;=43</a:t>
            </a:r>
          </a:p>
        </p:txBody>
      </p:sp>
      <p:sp>
        <p:nvSpPr>
          <p:cNvPr id="102412" name="Text Box 25"/>
          <p:cNvSpPr txBox="1">
            <a:spLocks noChangeArrowheads="1"/>
          </p:cNvSpPr>
          <p:nvPr/>
        </p:nvSpPr>
        <p:spPr bwMode="auto">
          <a:xfrm>
            <a:off x="2660650" y="3962400"/>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dirty="0"/>
              <a:t>Male</a:t>
            </a:r>
            <a:endParaRPr lang="en-AU" altLang="en-US" sz="2400" dirty="0"/>
          </a:p>
        </p:txBody>
      </p:sp>
      <p:sp>
        <p:nvSpPr>
          <p:cNvPr id="102413" name="Text Box 26"/>
          <p:cNvSpPr txBox="1">
            <a:spLocks noChangeArrowheads="1"/>
          </p:cNvSpPr>
          <p:nvPr/>
        </p:nvSpPr>
        <p:spPr bwMode="auto">
          <a:xfrm>
            <a:off x="3533775" y="2514600"/>
            <a:ext cx="739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dirty="0"/>
              <a:t>&gt;43</a:t>
            </a:r>
            <a:endParaRPr lang="en-AU" altLang="en-US" sz="2400" dirty="0"/>
          </a:p>
        </p:txBody>
      </p:sp>
      <p:sp>
        <p:nvSpPr>
          <p:cNvPr id="102414" name="Text Box 27"/>
          <p:cNvSpPr txBox="1">
            <a:spLocks noChangeArrowheads="1"/>
          </p:cNvSpPr>
          <p:nvPr/>
        </p:nvSpPr>
        <p:spPr bwMode="auto">
          <a:xfrm>
            <a:off x="1349375" y="3962400"/>
            <a:ext cx="114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AU" altLang="en-US" sz="2400" dirty="0"/>
              <a:t>Female</a:t>
            </a:r>
          </a:p>
        </p:txBody>
      </p:sp>
      <p:sp>
        <p:nvSpPr>
          <p:cNvPr id="102415" name="Text Box 29"/>
          <p:cNvSpPr txBox="1">
            <a:spLocks noChangeArrowheads="1"/>
          </p:cNvSpPr>
          <p:nvPr/>
        </p:nvSpPr>
        <p:spPr bwMode="auto">
          <a:xfrm>
            <a:off x="5724525" y="2636838"/>
            <a:ext cx="2443554" cy="1182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85000"/>
              </a:lnSpc>
            </a:pPr>
            <a:r>
              <a:rPr lang="en-AU" altLang="en-US" sz="2400" dirty="0" smtClean="0"/>
              <a:t>Age of </a:t>
            </a:r>
            <a:r>
              <a:rPr lang="en-AU" altLang="en-US" sz="2400" dirty="0"/>
              <a:t>43</a:t>
            </a:r>
          </a:p>
          <a:p>
            <a:pPr eaLnBrk="1" hangingPunct="1">
              <a:lnSpc>
                <a:spcPct val="85000"/>
              </a:lnSpc>
            </a:pPr>
            <a:r>
              <a:rPr lang="en-AU" altLang="en-US" sz="2400" dirty="0"/>
              <a:t>is deter by the </a:t>
            </a:r>
          </a:p>
          <a:p>
            <a:pPr eaLnBrk="1" hangingPunct="1">
              <a:lnSpc>
                <a:spcPct val="85000"/>
              </a:lnSpc>
            </a:pPr>
            <a:r>
              <a:rPr lang="en-AU" altLang="en-US" sz="2400" dirty="0"/>
              <a:t>algorithm</a:t>
            </a:r>
          </a:p>
        </p:txBody>
      </p:sp>
      <p:sp>
        <p:nvSpPr>
          <p:cNvPr id="102416" name="Text Box 30"/>
          <p:cNvSpPr txBox="1">
            <a:spLocks noChangeArrowheads="1"/>
          </p:cNvSpPr>
          <p:nvPr/>
        </p:nvSpPr>
        <p:spPr bwMode="auto">
          <a:xfrm>
            <a:off x="4048125" y="3227388"/>
            <a:ext cx="13795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a:t>N 3,Y 0</a:t>
            </a:r>
          </a:p>
          <a:p>
            <a:pPr>
              <a:spcBef>
                <a:spcPct val="0"/>
              </a:spcBef>
              <a:buClrTx/>
              <a:buSzTx/>
              <a:buFontTx/>
              <a:buNone/>
            </a:pPr>
            <a:r>
              <a:rPr lang="en-US" altLang="en-US" sz="1800" dirty="0"/>
              <a:t>Decision:No</a:t>
            </a:r>
          </a:p>
        </p:txBody>
      </p:sp>
      <p:sp>
        <p:nvSpPr>
          <p:cNvPr id="102417" name="Text Box 31"/>
          <p:cNvSpPr txBox="1">
            <a:spLocks noChangeArrowheads="1"/>
          </p:cNvSpPr>
          <p:nvPr/>
        </p:nvSpPr>
        <p:spPr bwMode="auto">
          <a:xfrm>
            <a:off x="2247900" y="3443288"/>
            <a:ext cx="91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tr-TR" altLang="en-US" sz="1800"/>
              <a:t>Gender</a:t>
            </a:r>
            <a:endParaRPr lang="en-US" altLang="en-US" sz="1800" dirty="0"/>
          </a:p>
        </p:txBody>
      </p:sp>
      <p:sp>
        <p:nvSpPr>
          <p:cNvPr id="102418" name="Text Box 32"/>
          <p:cNvSpPr txBox="1">
            <a:spLocks noChangeArrowheads="1"/>
          </p:cNvSpPr>
          <p:nvPr/>
        </p:nvSpPr>
        <p:spPr bwMode="auto">
          <a:xfrm>
            <a:off x="1042988" y="4797425"/>
            <a:ext cx="15287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a:t>N 0, Y 6</a:t>
            </a:r>
          </a:p>
          <a:p>
            <a:pPr>
              <a:spcBef>
                <a:spcPct val="0"/>
              </a:spcBef>
              <a:buClrTx/>
              <a:buSzTx/>
              <a:buFontTx/>
              <a:buNone/>
            </a:pPr>
            <a:r>
              <a:rPr lang="en-US" altLang="en-US" sz="1800" dirty="0"/>
              <a:t>Decision: Yes</a:t>
            </a:r>
          </a:p>
        </p:txBody>
      </p:sp>
      <p:sp>
        <p:nvSpPr>
          <p:cNvPr id="102419" name="Line 33"/>
          <p:cNvSpPr>
            <a:spLocks noChangeShapeType="1"/>
          </p:cNvSpPr>
          <p:nvPr/>
        </p:nvSpPr>
        <p:spPr bwMode="auto">
          <a:xfrm>
            <a:off x="3635375" y="5300663"/>
            <a:ext cx="358775"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SG" dirty="0"/>
          </a:p>
        </p:txBody>
      </p:sp>
      <p:sp>
        <p:nvSpPr>
          <p:cNvPr id="102420" name="Line 34"/>
          <p:cNvSpPr>
            <a:spLocks noChangeShapeType="1"/>
          </p:cNvSpPr>
          <p:nvPr/>
        </p:nvSpPr>
        <p:spPr bwMode="auto">
          <a:xfrm flipH="1">
            <a:off x="2484438" y="5373688"/>
            <a:ext cx="503237"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SG" dirty="0"/>
          </a:p>
        </p:txBody>
      </p:sp>
      <p:sp>
        <p:nvSpPr>
          <p:cNvPr id="102421" name="Text Box 41"/>
          <p:cNvSpPr txBox="1">
            <a:spLocks noChangeArrowheads="1"/>
          </p:cNvSpPr>
          <p:nvPr/>
        </p:nvSpPr>
        <p:spPr bwMode="auto">
          <a:xfrm>
            <a:off x="3832225" y="5172075"/>
            <a:ext cx="538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a:t>Yes</a:t>
            </a:r>
          </a:p>
        </p:txBody>
      </p:sp>
      <p:sp>
        <p:nvSpPr>
          <p:cNvPr id="102422" name="Text Box 42"/>
          <p:cNvSpPr txBox="1">
            <a:spLocks noChangeArrowheads="1"/>
          </p:cNvSpPr>
          <p:nvPr/>
        </p:nvSpPr>
        <p:spPr bwMode="auto">
          <a:xfrm>
            <a:off x="2392363" y="5316538"/>
            <a:ext cx="4603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a:t>No</a:t>
            </a:r>
          </a:p>
        </p:txBody>
      </p:sp>
      <p:sp>
        <p:nvSpPr>
          <p:cNvPr id="102423" name="Text Box 43"/>
          <p:cNvSpPr txBox="1">
            <a:spLocks noChangeArrowheads="1"/>
          </p:cNvSpPr>
          <p:nvPr/>
        </p:nvSpPr>
        <p:spPr bwMode="auto">
          <a:xfrm>
            <a:off x="2103438" y="5964238"/>
            <a:ext cx="1450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a:t>N 4, Y 1</a:t>
            </a:r>
          </a:p>
          <a:p>
            <a:pPr>
              <a:spcBef>
                <a:spcPct val="0"/>
              </a:spcBef>
              <a:buClrTx/>
              <a:buSzTx/>
              <a:buFontTx/>
              <a:buNone/>
            </a:pPr>
            <a:r>
              <a:rPr lang="en-US" altLang="en-US" sz="1800" dirty="0"/>
              <a:t>Decision: </a:t>
            </a:r>
            <a:r>
              <a:rPr lang="tr-TR" altLang="en-US" sz="1800"/>
              <a:t>No</a:t>
            </a:r>
            <a:endParaRPr lang="en-US" altLang="en-US" sz="1800" dirty="0"/>
          </a:p>
        </p:txBody>
      </p:sp>
      <p:sp>
        <p:nvSpPr>
          <p:cNvPr id="102424" name="Text Box 44"/>
          <p:cNvSpPr txBox="1">
            <a:spLocks noChangeArrowheads="1"/>
          </p:cNvSpPr>
          <p:nvPr/>
        </p:nvSpPr>
        <p:spPr bwMode="auto">
          <a:xfrm>
            <a:off x="3903663" y="5819775"/>
            <a:ext cx="1529842"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smtClean="0"/>
              <a:t>Y </a:t>
            </a:r>
            <a:r>
              <a:rPr lang="en-US" altLang="en-US" sz="1800" dirty="0"/>
              <a:t>2, </a:t>
            </a:r>
            <a:r>
              <a:rPr lang="en-US" altLang="en-US" sz="1800" dirty="0" smtClean="0"/>
              <a:t>N </a:t>
            </a:r>
            <a:r>
              <a:rPr lang="en-US" altLang="en-US" sz="1800" dirty="0"/>
              <a:t>0</a:t>
            </a:r>
          </a:p>
          <a:p>
            <a:pPr>
              <a:spcBef>
                <a:spcPct val="0"/>
              </a:spcBef>
              <a:buClrTx/>
              <a:buSzTx/>
              <a:buFontTx/>
              <a:buNone/>
            </a:pPr>
            <a:r>
              <a:rPr lang="en-US" altLang="en-US" sz="1800" dirty="0" smtClean="0"/>
              <a:t>Decision: </a:t>
            </a:r>
            <a:r>
              <a:rPr lang="en-US" altLang="en-US" sz="1800" dirty="0"/>
              <a:t>Yes</a:t>
            </a:r>
          </a:p>
        </p:txBody>
      </p:sp>
      <p:sp>
        <p:nvSpPr>
          <p:cNvPr id="102425" name="Text Box 45"/>
          <p:cNvSpPr txBox="1">
            <a:spLocks noChangeArrowheads="1"/>
          </p:cNvSpPr>
          <p:nvPr/>
        </p:nvSpPr>
        <p:spPr bwMode="auto">
          <a:xfrm>
            <a:off x="5632450" y="1931988"/>
            <a:ext cx="28273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a:t>Dependent Variable</a:t>
            </a:r>
          </a:p>
          <a:p>
            <a:pPr>
              <a:spcBef>
                <a:spcPct val="0"/>
              </a:spcBef>
              <a:buClrTx/>
              <a:buSzTx/>
              <a:buFontTx/>
              <a:buNone/>
            </a:pPr>
            <a:r>
              <a:rPr lang="en-US" altLang="en-US" sz="1800" dirty="0"/>
              <a:t>Life Insurance Promotion</a:t>
            </a:r>
          </a:p>
        </p:txBody>
      </p:sp>
      <p:sp>
        <p:nvSpPr>
          <p:cNvPr id="102426" name="Text Box 46"/>
          <p:cNvSpPr txBox="1">
            <a:spLocks noChangeArrowheads="1"/>
          </p:cNvSpPr>
          <p:nvPr/>
        </p:nvSpPr>
        <p:spPr bwMode="auto">
          <a:xfrm>
            <a:off x="5219700" y="4221163"/>
            <a:ext cx="3117850" cy="237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b="1" dirty="0"/>
              <a:t>A Production Rule </a:t>
            </a:r>
          </a:p>
          <a:p>
            <a:pPr>
              <a:spcBef>
                <a:spcPct val="0"/>
              </a:spcBef>
              <a:buClrTx/>
              <a:buSzTx/>
              <a:buFontTx/>
              <a:buNone/>
            </a:pPr>
            <a:r>
              <a:rPr lang="en-US" altLang="en-US" sz="2000" b="1" dirty="0"/>
              <a:t>from the Tree</a:t>
            </a:r>
          </a:p>
          <a:p>
            <a:pPr>
              <a:spcBef>
                <a:spcPct val="0"/>
              </a:spcBef>
              <a:buClrTx/>
              <a:buSzTx/>
              <a:buFontTx/>
              <a:buNone/>
            </a:pPr>
            <a:endParaRPr lang="en-US" altLang="en-US" sz="2000" b="1" dirty="0"/>
          </a:p>
          <a:p>
            <a:pPr>
              <a:spcBef>
                <a:spcPct val="0"/>
              </a:spcBef>
              <a:buClrTx/>
              <a:buSzTx/>
              <a:buFontTx/>
              <a:buNone/>
            </a:pPr>
            <a:r>
              <a:rPr lang="en-US" altLang="en-US" sz="1800" dirty="0"/>
              <a:t>IF   (age&lt;=43)&amp;(Sex=Male)</a:t>
            </a:r>
          </a:p>
          <a:p>
            <a:pPr>
              <a:spcBef>
                <a:spcPct val="0"/>
              </a:spcBef>
              <a:buClrTx/>
              <a:buSzTx/>
              <a:buFontTx/>
              <a:buNone/>
            </a:pPr>
            <a:r>
              <a:rPr lang="en-US" altLang="en-US" sz="1800" dirty="0"/>
              <a:t>   &amp;(Credit Card In = No)</a:t>
            </a:r>
          </a:p>
          <a:p>
            <a:pPr>
              <a:spcBef>
                <a:spcPct val="0"/>
              </a:spcBef>
              <a:buClrTx/>
              <a:buSzTx/>
              <a:buFontTx/>
              <a:buNone/>
            </a:pPr>
            <a:r>
              <a:rPr lang="en-US" altLang="en-US" sz="1800" dirty="0"/>
              <a:t>THEN Life Insurance Pr = No</a:t>
            </a:r>
          </a:p>
          <a:p>
            <a:pPr>
              <a:spcBef>
                <a:spcPct val="0"/>
              </a:spcBef>
              <a:buClrTx/>
              <a:buSzTx/>
              <a:buFontTx/>
              <a:buNone/>
            </a:pPr>
            <a:endParaRPr lang="en-US" altLang="en-US" sz="1800" dirty="0"/>
          </a:p>
          <a:p>
            <a:pPr>
              <a:spcBef>
                <a:spcPct val="0"/>
              </a:spcBef>
              <a:buClrTx/>
              <a:buSzTx/>
              <a:buFontTx/>
              <a:buNone/>
            </a:pPr>
            <a:endParaRPr lang="en-US" altLang="en-US" sz="1800" dirty="0"/>
          </a:p>
        </p:txBody>
      </p:sp>
    </p:spTree>
    <p:extLst>
      <p:ext uri="{BB962C8B-B14F-4D97-AF65-F5344CB8AC3E}">
        <p14:creationId xmlns:p14="http://schemas.microsoft.com/office/powerpoint/2010/main" val="2203261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066800" y="0"/>
            <a:ext cx="7498080" cy="1143000"/>
          </a:xfrm>
        </p:spPr>
        <p:txBody>
          <a:bodyPr/>
          <a:lstStyle/>
          <a:p>
            <a:r>
              <a:rPr lang="en-US" sz="3600" b="1" dirty="0" smtClean="0">
                <a:solidFill>
                  <a:schemeClr val="tx1"/>
                </a:solidFill>
                <a:latin typeface="Times New Roman" pitchFamily="18" charset="0"/>
              </a:rPr>
              <a:t>Prediction</a:t>
            </a:r>
            <a:endParaRPr lang="en-US" sz="3600" b="1" dirty="0">
              <a:solidFill>
                <a:schemeClr val="tx1"/>
              </a:solidFill>
              <a:latin typeface="Times New Roman" pitchFamily="18" charset="0"/>
            </a:endParaRPr>
          </a:p>
        </p:txBody>
      </p:sp>
      <p:sp>
        <p:nvSpPr>
          <p:cNvPr id="47116" name="Rectangle 12"/>
          <p:cNvSpPr>
            <a:spLocks noGrp="1" noChangeArrowheads="1"/>
          </p:cNvSpPr>
          <p:nvPr>
            <p:ph idx="1"/>
          </p:nvPr>
        </p:nvSpPr>
        <p:spPr>
          <a:xfrm>
            <a:off x="1066800" y="1149927"/>
            <a:ext cx="7498080" cy="4800600"/>
          </a:xfrm>
        </p:spPr>
        <p:txBody>
          <a:bodyPr/>
          <a:lstStyle/>
          <a:p>
            <a:pPr>
              <a:buFont typeface="Wingdings" pitchFamily="2" charset="2"/>
              <a:buChar char="Ø"/>
            </a:pPr>
            <a:r>
              <a:rPr lang="en-GB" sz="2400" dirty="0">
                <a:latin typeface="Times New Roman" pitchFamily="18" charset="0"/>
              </a:rPr>
              <a:t>For </a:t>
            </a:r>
            <a:r>
              <a:rPr lang="en-GB" sz="2400" dirty="0" smtClean="0">
                <a:latin typeface="Times New Roman" pitchFamily="18" charset="0"/>
              </a:rPr>
              <a:t>prediction, </a:t>
            </a:r>
            <a:r>
              <a:rPr lang="en-GB" sz="2400" dirty="0">
                <a:latin typeface="Times New Roman" pitchFamily="18" charset="0"/>
              </a:rPr>
              <a:t>the records are classified according to some predicted future </a:t>
            </a:r>
            <a:r>
              <a:rPr lang="en-GB" sz="2400" dirty="0" smtClean="0">
                <a:latin typeface="Times New Roman" pitchFamily="18" charset="0"/>
              </a:rPr>
              <a:t>behaviour </a:t>
            </a:r>
            <a:r>
              <a:rPr lang="en-GB" sz="2400" dirty="0">
                <a:latin typeface="Times New Roman" pitchFamily="18" charset="0"/>
              </a:rPr>
              <a:t>or estimated future </a:t>
            </a:r>
            <a:r>
              <a:rPr lang="en-GB" sz="2400" u="sng" dirty="0" smtClean="0">
                <a:latin typeface="Times New Roman" pitchFamily="18" charset="0"/>
              </a:rPr>
              <a:t>values</a:t>
            </a:r>
            <a:r>
              <a:rPr lang="en-GB" sz="2400" dirty="0" smtClean="0">
                <a:latin typeface="Times New Roman" pitchFamily="18" charset="0"/>
              </a:rPr>
              <a:t>.</a:t>
            </a:r>
            <a:endParaRPr lang="en-GB" sz="2400" dirty="0">
              <a:latin typeface="Times New Roman" pitchFamily="18" charset="0"/>
            </a:endParaRPr>
          </a:p>
          <a:p>
            <a:pPr>
              <a:buFont typeface="Wingdings" pitchFamily="2" charset="2"/>
              <a:buChar char="Ø"/>
            </a:pPr>
            <a:r>
              <a:rPr lang="en-GB" sz="2400" dirty="0">
                <a:latin typeface="Times New Roman" pitchFamily="18" charset="0"/>
              </a:rPr>
              <a:t>Examples:</a:t>
            </a:r>
          </a:p>
          <a:p>
            <a:pPr lvl="1">
              <a:buClr>
                <a:schemeClr val="folHlink"/>
              </a:buClr>
              <a:buFont typeface="Wingdings" pitchFamily="2" charset="2"/>
              <a:buChar char="Ø"/>
            </a:pPr>
            <a:r>
              <a:rPr lang="en-GB" sz="2200" dirty="0">
                <a:latin typeface="Times New Roman" pitchFamily="18" charset="0"/>
              </a:rPr>
              <a:t>Predicting which customers will leave within the next six months. </a:t>
            </a:r>
          </a:p>
          <a:p>
            <a:pPr lvl="1">
              <a:buClr>
                <a:schemeClr val="folHlink"/>
              </a:buClr>
              <a:buFont typeface="Wingdings" pitchFamily="2" charset="2"/>
              <a:buChar char="Ø"/>
            </a:pPr>
            <a:r>
              <a:rPr lang="en-GB" sz="2200" dirty="0">
                <a:latin typeface="Times New Roman" pitchFamily="18" charset="0"/>
              </a:rPr>
              <a:t>Predicting which students will leave Polytechnic within the first </a:t>
            </a:r>
            <a:r>
              <a:rPr lang="en-GB" sz="2200" dirty="0" smtClean="0">
                <a:latin typeface="Times New Roman" pitchFamily="18" charset="0"/>
              </a:rPr>
              <a:t>semester </a:t>
            </a:r>
            <a:r>
              <a:rPr lang="en-GB" sz="2200" dirty="0">
                <a:latin typeface="Times New Roman" pitchFamily="18" charset="0"/>
              </a:rPr>
              <a:t>(based on the </a:t>
            </a:r>
            <a:r>
              <a:rPr lang="en-GB" sz="2200" u="sng" dirty="0">
                <a:latin typeface="Times New Roman" pitchFamily="18" charset="0"/>
              </a:rPr>
              <a:t>semester average</a:t>
            </a:r>
            <a:r>
              <a:rPr lang="en-GB" sz="2200" dirty="0">
                <a:latin typeface="Times New Roman" pitchFamily="18" charset="0"/>
              </a:rPr>
              <a:t>)</a:t>
            </a:r>
            <a:endParaRPr lang="en-US" sz="2200" dirty="0">
              <a:latin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p:txBody>
          <a:bodyPr/>
          <a:lstStyle/>
          <a:p>
            <a:r>
              <a:rPr lang="en-US" sz="3600" b="1" dirty="0" smtClean="0">
                <a:solidFill>
                  <a:schemeClr val="tx1"/>
                </a:solidFill>
                <a:latin typeface="Times New Roman" pitchFamily="18" charset="0"/>
              </a:rPr>
              <a:t>Prediction</a:t>
            </a:r>
            <a:endParaRPr lang="en-US" sz="3600" b="1" dirty="0">
              <a:solidFill>
                <a:schemeClr val="tx1"/>
              </a:solidFill>
              <a:latin typeface="Times New Roman" pitchFamily="18" charset="0"/>
            </a:endParaRPr>
          </a:p>
        </p:txBody>
      </p:sp>
      <p:sp>
        <p:nvSpPr>
          <p:cNvPr id="51203" name="AutoShape 1027"/>
          <p:cNvSpPr>
            <a:spLocks noChangeArrowheads="1"/>
          </p:cNvSpPr>
          <p:nvPr/>
        </p:nvSpPr>
        <p:spPr bwMode="auto">
          <a:xfrm>
            <a:off x="2286000" y="2260600"/>
            <a:ext cx="4540250" cy="1981200"/>
          </a:xfrm>
          <a:prstGeom prst="can">
            <a:avLst>
              <a:gd name="adj" fmla="val 25000"/>
            </a:avLst>
          </a:prstGeom>
          <a:solidFill>
            <a:srgbClr val="FFFFFF"/>
          </a:solidFill>
          <a:ln w="9525">
            <a:solidFill>
              <a:srgbClr val="000000"/>
            </a:solidFill>
            <a:round/>
            <a:headEnd/>
            <a:tailEnd/>
          </a:ln>
          <a:effectLst/>
        </p:spPr>
        <p:txBody>
          <a:bodyPr lIns="90488" tIns="44450" rIns="90488" bIns="44450"/>
          <a:lstStyle/>
          <a:p>
            <a:pPr marL="342900" indent="-342900" eaLnBrk="1" hangingPunct="1"/>
            <a:r>
              <a:rPr lang="en-US" sz="1600" dirty="0"/>
              <a:t>Historical data showing details of past sales, </a:t>
            </a:r>
            <a:r>
              <a:rPr lang="en-US" sz="1600" dirty="0" smtClean="0"/>
              <a:t>advertisements, </a:t>
            </a:r>
            <a:r>
              <a:rPr lang="en-US" sz="1600" dirty="0"/>
              <a:t>inflation </a:t>
            </a:r>
            <a:r>
              <a:rPr lang="en-US" sz="1600" dirty="0" smtClean="0"/>
              <a:t>rates and </a:t>
            </a:r>
            <a:r>
              <a:rPr lang="en-US" sz="1600" dirty="0"/>
              <a:t>others</a:t>
            </a:r>
          </a:p>
        </p:txBody>
      </p:sp>
      <p:sp>
        <p:nvSpPr>
          <p:cNvPr id="51204" name="Rectangle 1028"/>
          <p:cNvSpPr>
            <a:spLocks noChangeArrowheads="1"/>
          </p:cNvSpPr>
          <p:nvPr/>
        </p:nvSpPr>
        <p:spPr bwMode="auto">
          <a:xfrm>
            <a:off x="3505200" y="5003800"/>
            <a:ext cx="2209800" cy="381000"/>
          </a:xfrm>
          <a:prstGeom prst="rect">
            <a:avLst/>
          </a:prstGeom>
          <a:solidFill>
            <a:srgbClr val="FFFFFF"/>
          </a:solidFill>
          <a:ln w="9525">
            <a:solidFill>
              <a:srgbClr val="000000"/>
            </a:solidFill>
            <a:miter lim="800000"/>
            <a:headEnd/>
            <a:tailEnd/>
          </a:ln>
        </p:spPr>
        <p:txBody>
          <a:bodyPr/>
          <a:lstStyle/>
          <a:p>
            <a:r>
              <a:rPr lang="en-US" sz="1600" dirty="0">
                <a:latin typeface="Times New Roman" pitchFamily="18" charset="0"/>
              </a:rPr>
              <a:t>Model</a:t>
            </a:r>
          </a:p>
        </p:txBody>
      </p:sp>
      <p:sp>
        <p:nvSpPr>
          <p:cNvPr id="51205" name="Line 1029"/>
          <p:cNvSpPr>
            <a:spLocks noChangeShapeType="1"/>
          </p:cNvSpPr>
          <p:nvPr/>
        </p:nvSpPr>
        <p:spPr bwMode="auto">
          <a:xfrm>
            <a:off x="4572000" y="4318000"/>
            <a:ext cx="0" cy="609600"/>
          </a:xfrm>
          <a:prstGeom prst="line">
            <a:avLst/>
          </a:prstGeom>
          <a:noFill/>
          <a:ln w="12700">
            <a:solidFill>
              <a:schemeClr val="tx1"/>
            </a:solidFill>
            <a:round/>
            <a:headEnd/>
            <a:tailEnd type="triangle" w="med" len="med"/>
          </a:ln>
          <a:effectLst/>
        </p:spPr>
        <p:txBody>
          <a:bodyPr/>
          <a:lstStyle/>
          <a:p>
            <a:endParaRPr lang="en-SG" dirty="0"/>
          </a:p>
        </p:txBody>
      </p:sp>
      <p:sp>
        <p:nvSpPr>
          <p:cNvPr id="51206" name="WordArt 1030"/>
          <p:cNvSpPr>
            <a:spLocks noChangeArrowheads="1" noChangeShapeType="1"/>
          </p:cNvSpPr>
          <p:nvPr/>
        </p:nvSpPr>
        <p:spPr bwMode="auto">
          <a:xfrm>
            <a:off x="1219200" y="5003800"/>
            <a:ext cx="1143000" cy="635000"/>
          </a:xfrm>
          <a:prstGeom prst="rect">
            <a:avLst/>
          </a:prstGeom>
        </p:spPr>
        <p:txBody>
          <a:bodyPr wrap="none" fromWordArt="1">
            <a:prstTxWarp prst="textSlantUp">
              <a:avLst>
                <a:gd name="adj" fmla="val 55556"/>
              </a:avLst>
            </a:prstTxWarp>
          </a:bodyPr>
          <a:lstStyle/>
          <a:p>
            <a:pPr algn="ctr"/>
            <a:r>
              <a:rPr lang="en-SG" sz="1400" kern="10" dirty="0">
                <a:ln w="9525">
                  <a:solidFill>
                    <a:srgbClr val="000000"/>
                  </a:solidFill>
                  <a:round/>
                  <a:headEnd/>
                  <a:tailEnd/>
                </a:ln>
                <a:solidFill>
                  <a:srgbClr val="000000"/>
                </a:solidFill>
                <a:latin typeface="Times New Roman"/>
                <a:cs typeface="Times New Roman"/>
              </a:rPr>
              <a:t>New Customers</a:t>
            </a:r>
          </a:p>
        </p:txBody>
      </p:sp>
      <p:sp>
        <p:nvSpPr>
          <p:cNvPr id="51207" name="WordArt 1031"/>
          <p:cNvSpPr>
            <a:spLocks noChangeArrowheads="1" noChangeShapeType="1"/>
          </p:cNvSpPr>
          <p:nvPr/>
        </p:nvSpPr>
        <p:spPr bwMode="auto">
          <a:xfrm>
            <a:off x="6553200" y="4775200"/>
            <a:ext cx="1371600" cy="565150"/>
          </a:xfrm>
          <a:prstGeom prst="rect">
            <a:avLst/>
          </a:prstGeom>
        </p:spPr>
        <p:txBody>
          <a:bodyPr wrap="none" fromWordArt="1">
            <a:prstTxWarp prst="textSlantUp">
              <a:avLst>
                <a:gd name="adj" fmla="val 55556"/>
              </a:avLst>
            </a:prstTxWarp>
          </a:bodyPr>
          <a:lstStyle/>
          <a:p>
            <a:pPr algn="ctr"/>
            <a:r>
              <a:rPr lang="en-SG" sz="1200" kern="10" dirty="0">
                <a:ln w="9525">
                  <a:solidFill>
                    <a:srgbClr val="000000"/>
                  </a:solidFill>
                  <a:round/>
                  <a:headEnd/>
                  <a:tailEnd/>
                </a:ln>
                <a:solidFill>
                  <a:srgbClr val="000000"/>
                </a:solidFill>
                <a:latin typeface="Times New Roman"/>
                <a:cs typeface="Times New Roman"/>
              </a:rPr>
              <a:t>Expected Revenue</a:t>
            </a:r>
          </a:p>
        </p:txBody>
      </p:sp>
      <p:sp>
        <p:nvSpPr>
          <p:cNvPr id="51208" name="Line 1032"/>
          <p:cNvSpPr>
            <a:spLocks noChangeShapeType="1"/>
          </p:cNvSpPr>
          <p:nvPr/>
        </p:nvSpPr>
        <p:spPr bwMode="auto">
          <a:xfrm>
            <a:off x="2438400" y="5156200"/>
            <a:ext cx="914400" cy="0"/>
          </a:xfrm>
          <a:prstGeom prst="line">
            <a:avLst/>
          </a:prstGeom>
          <a:noFill/>
          <a:ln w="12700">
            <a:solidFill>
              <a:schemeClr val="tx1"/>
            </a:solidFill>
            <a:round/>
            <a:headEnd/>
            <a:tailEnd type="triangle" w="med" len="med"/>
          </a:ln>
          <a:effectLst/>
        </p:spPr>
        <p:txBody>
          <a:bodyPr/>
          <a:lstStyle/>
          <a:p>
            <a:endParaRPr lang="en-SG" dirty="0"/>
          </a:p>
        </p:txBody>
      </p:sp>
      <p:sp>
        <p:nvSpPr>
          <p:cNvPr id="51209" name="Line 1033"/>
          <p:cNvSpPr>
            <a:spLocks noChangeShapeType="1"/>
          </p:cNvSpPr>
          <p:nvPr/>
        </p:nvSpPr>
        <p:spPr bwMode="auto">
          <a:xfrm>
            <a:off x="5943600" y="5156200"/>
            <a:ext cx="457200" cy="0"/>
          </a:xfrm>
          <a:prstGeom prst="line">
            <a:avLst/>
          </a:prstGeom>
          <a:noFill/>
          <a:ln w="12700">
            <a:solidFill>
              <a:schemeClr val="tx1"/>
            </a:solidFill>
            <a:round/>
            <a:headEnd/>
            <a:tailEnd type="triangle" w="med" len="med"/>
          </a:ln>
          <a:effectLst/>
        </p:spPr>
        <p:txBody>
          <a:bodyPr/>
          <a:lstStyle/>
          <a:p>
            <a:endParaRPr lang="en-SG"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A061470-C038-4D3F-A767-4DB1840EB2E6}" type="slidenum">
              <a:rPr lang="en-US" altLang="en-US" sz="1400" smtClean="0"/>
              <a:pPr>
                <a:spcBef>
                  <a:spcPct val="0"/>
                </a:spcBef>
                <a:buClrTx/>
                <a:buSzTx/>
                <a:buFontTx/>
                <a:buNone/>
              </a:pPr>
              <a:t>33</a:t>
            </a:fld>
            <a:endParaRPr lang="en-US" altLang="en-US" sz="1400" dirty="0" smtClean="0"/>
          </a:p>
        </p:txBody>
      </p:sp>
      <p:sp>
        <p:nvSpPr>
          <p:cNvPr id="112643" name="Rectangle 2"/>
          <p:cNvSpPr>
            <a:spLocks noGrp="1" noChangeArrowheads="1"/>
          </p:cNvSpPr>
          <p:nvPr>
            <p:ph type="title"/>
          </p:nvPr>
        </p:nvSpPr>
        <p:spPr>
          <a:xfrm>
            <a:off x="1143000" y="0"/>
            <a:ext cx="8238744" cy="1143000"/>
          </a:xfrm>
        </p:spPr>
        <p:txBody>
          <a:bodyPr>
            <a:noAutofit/>
          </a:bodyPr>
          <a:lstStyle/>
          <a:p>
            <a:pPr eaLnBrk="1" hangingPunct="1"/>
            <a:r>
              <a:rPr lang="en-AU" altLang="en-US" sz="4000" dirty="0" smtClean="0">
                <a:latin typeface="Arial" panose="020B0604020202020204" pitchFamily="34" charset="0"/>
                <a:cs typeface="Arial" panose="020B0604020202020204" pitchFamily="34" charset="0"/>
              </a:rPr>
              <a:t>E.g. Classification &amp; Prediction </a:t>
            </a:r>
          </a:p>
        </p:txBody>
      </p:sp>
      <p:sp>
        <p:nvSpPr>
          <p:cNvPr id="112644" name="Rectangle 3"/>
          <p:cNvSpPr>
            <a:spLocks noGrp="1" noChangeArrowheads="1"/>
          </p:cNvSpPr>
          <p:nvPr>
            <p:ph type="body" idx="1"/>
          </p:nvPr>
        </p:nvSpPr>
        <p:spPr>
          <a:xfrm>
            <a:off x="847344" y="990600"/>
            <a:ext cx="8086344" cy="5867400"/>
          </a:xfrm>
        </p:spPr>
        <p:txBody>
          <a:bodyPr>
            <a:normAutofit/>
          </a:bodyPr>
          <a:lstStyle/>
          <a:p>
            <a:pPr eaLnBrk="1" hangingPunct="1">
              <a:lnSpc>
                <a:spcPct val="75000"/>
              </a:lnSpc>
              <a:spcBef>
                <a:spcPct val="10000"/>
              </a:spcBef>
            </a:pPr>
            <a:endParaRPr lang="en-AU" altLang="en-US" sz="2800" dirty="0" smtClean="0">
              <a:latin typeface="Arial" panose="020B0604020202020204" pitchFamily="34" charset="0"/>
              <a:cs typeface="Arial" panose="020B0604020202020204" pitchFamily="34" charset="0"/>
            </a:endParaRPr>
          </a:p>
          <a:p>
            <a:pPr eaLnBrk="1" hangingPunct="1">
              <a:lnSpc>
                <a:spcPct val="75000"/>
              </a:lnSpc>
              <a:spcBef>
                <a:spcPct val="10000"/>
              </a:spcBef>
            </a:pPr>
            <a:r>
              <a:rPr lang="en-AU" altLang="en-US" sz="2800" dirty="0" smtClean="0">
                <a:latin typeface="Arial" panose="020B0604020202020204" pitchFamily="34" charset="0"/>
                <a:cs typeface="Arial" panose="020B0604020202020204" pitchFamily="34" charset="0"/>
              </a:rPr>
              <a:t>Classification is used to classify customers applying for credit cards</a:t>
            </a:r>
          </a:p>
          <a:p>
            <a:pPr lvl="1" eaLnBrk="1" hangingPunct="1">
              <a:lnSpc>
                <a:spcPct val="75000"/>
              </a:lnSpc>
              <a:spcBef>
                <a:spcPct val="10000"/>
              </a:spcBef>
            </a:pPr>
            <a:r>
              <a:rPr lang="en-AU" altLang="en-US" dirty="0" smtClean="0">
                <a:latin typeface="Arial" panose="020B0604020202020204" pitchFamily="34" charset="0"/>
                <a:cs typeface="Arial" panose="020B0604020202020204" pitchFamily="34" charset="0"/>
              </a:rPr>
              <a:t>When a new customer applies-analyse  the independent variables such as </a:t>
            </a:r>
            <a:r>
              <a:rPr lang="en-AU" altLang="en-US" sz="2800" dirty="0" smtClean="0">
                <a:latin typeface="Arial" panose="020B0604020202020204" pitchFamily="34" charset="0"/>
                <a:cs typeface="Arial" panose="020B0604020202020204" pitchFamily="34" charset="0"/>
              </a:rPr>
              <a:t>Income, age, education, wealth, region ... </a:t>
            </a:r>
          </a:p>
          <a:p>
            <a:pPr lvl="1" eaLnBrk="1" hangingPunct="1">
              <a:lnSpc>
                <a:spcPct val="75000"/>
              </a:lnSpc>
              <a:spcBef>
                <a:spcPct val="10000"/>
              </a:spcBef>
            </a:pPr>
            <a:r>
              <a:rPr lang="en-AU" altLang="en-US" dirty="0" smtClean="0">
                <a:latin typeface="Arial" panose="020B0604020202020204" pitchFamily="34" charset="0"/>
                <a:cs typeface="Arial" panose="020B0604020202020204" pitchFamily="34" charset="0"/>
              </a:rPr>
              <a:t>Customer class is predicted: risky or reliable</a:t>
            </a:r>
          </a:p>
          <a:p>
            <a:pPr lvl="1" eaLnBrk="1" hangingPunct="1">
              <a:lnSpc>
                <a:spcPct val="75000"/>
              </a:lnSpc>
              <a:spcBef>
                <a:spcPct val="10000"/>
              </a:spcBef>
            </a:pPr>
            <a:r>
              <a:rPr lang="en-AU" altLang="en-US" dirty="0" smtClean="0">
                <a:latin typeface="Arial" panose="020B0604020202020204" pitchFamily="34" charset="0"/>
                <a:cs typeface="Arial" panose="020B0604020202020204" pitchFamily="34" charset="0"/>
              </a:rPr>
              <a:t>Target variable is discrete</a:t>
            </a:r>
          </a:p>
          <a:p>
            <a:pPr marL="402336" lvl="1" indent="0" eaLnBrk="1" hangingPunct="1">
              <a:lnSpc>
                <a:spcPct val="75000"/>
              </a:lnSpc>
              <a:spcBef>
                <a:spcPct val="10000"/>
              </a:spcBef>
              <a:buNone/>
            </a:pPr>
            <a:endParaRPr lang="en-AU" altLang="en-US" dirty="0" smtClean="0">
              <a:latin typeface="Arial" panose="020B0604020202020204" pitchFamily="34" charset="0"/>
              <a:cs typeface="Arial" panose="020B0604020202020204" pitchFamily="34" charset="0"/>
            </a:endParaRPr>
          </a:p>
          <a:p>
            <a:pPr eaLnBrk="1" hangingPunct="1">
              <a:lnSpc>
                <a:spcPct val="75000"/>
              </a:lnSpc>
              <a:spcBef>
                <a:spcPct val="10000"/>
              </a:spcBef>
            </a:pPr>
            <a:r>
              <a:rPr lang="en-AU" altLang="en-US" sz="2800" dirty="0" smtClean="0">
                <a:latin typeface="Arial" panose="020B0604020202020204" pitchFamily="34" charset="0"/>
                <a:cs typeface="Arial" panose="020B0604020202020204" pitchFamily="34" charset="0"/>
              </a:rPr>
              <a:t>Prediction: The monthly expense of a new customer ( a real continuous variable ) is predicted based on personal information</a:t>
            </a:r>
          </a:p>
          <a:p>
            <a:pPr lvl="1" eaLnBrk="1" hangingPunct="1">
              <a:lnSpc>
                <a:spcPct val="75000"/>
              </a:lnSpc>
              <a:spcBef>
                <a:spcPct val="10000"/>
              </a:spcBef>
            </a:pPr>
            <a:r>
              <a:rPr lang="en-AU" altLang="en-US" dirty="0" smtClean="0">
                <a:latin typeface="Arial" panose="020B0604020202020204" pitchFamily="34" charset="0"/>
                <a:cs typeface="Arial" panose="020B0604020202020204" pitchFamily="34" charset="0"/>
              </a:rPr>
              <a:t>independent variables such as </a:t>
            </a:r>
            <a:r>
              <a:rPr lang="en-AU" altLang="en-US" sz="2800" dirty="0" smtClean="0">
                <a:latin typeface="Arial" panose="020B0604020202020204" pitchFamily="34" charset="0"/>
                <a:cs typeface="Arial" panose="020B0604020202020204" pitchFamily="34" charset="0"/>
              </a:rPr>
              <a:t>Income, education, wealth &amp; profession</a:t>
            </a:r>
          </a:p>
          <a:p>
            <a:pPr lvl="1" eaLnBrk="1" hangingPunct="1">
              <a:lnSpc>
                <a:spcPct val="75000"/>
              </a:lnSpc>
              <a:spcBef>
                <a:spcPct val="10000"/>
              </a:spcBef>
            </a:pPr>
            <a:r>
              <a:rPr lang="en-AU" altLang="en-US" dirty="0" smtClean="0">
                <a:latin typeface="Arial" panose="020B0604020202020204" pitchFamily="34" charset="0"/>
                <a:cs typeface="Arial" panose="020B0604020202020204" pitchFamily="34" charset="0"/>
              </a:rPr>
              <a:t>Target variable is continuous</a:t>
            </a:r>
            <a:r>
              <a:rPr lang="en-AU" altLang="en-US" sz="2800"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2564164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66800" y="27709"/>
            <a:ext cx="7498080" cy="962891"/>
          </a:xfrm>
        </p:spPr>
        <p:txBody>
          <a:bodyPr>
            <a:normAutofit/>
          </a:bodyPr>
          <a:lstStyle/>
          <a:p>
            <a:r>
              <a:rPr lang="en-US" sz="4000" b="1" dirty="0" smtClean="0">
                <a:solidFill>
                  <a:schemeClr val="tx1"/>
                </a:solidFill>
                <a:latin typeface="Arial" panose="020B0604020202020204" pitchFamily="34" charset="0"/>
                <a:cs typeface="Arial" panose="020B0604020202020204" pitchFamily="34" charset="0"/>
              </a:rPr>
              <a:t>Associative Analysis</a:t>
            </a:r>
            <a:endParaRPr lang="en-US" sz="4000" b="1" dirty="0">
              <a:solidFill>
                <a:schemeClr val="tx1"/>
              </a:solidFill>
              <a:latin typeface="Arial" panose="020B0604020202020204" pitchFamily="34" charset="0"/>
              <a:cs typeface="Arial" panose="020B0604020202020204" pitchFamily="34" charset="0"/>
            </a:endParaRPr>
          </a:p>
        </p:txBody>
      </p:sp>
      <p:sp>
        <p:nvSpPr>
          <p:cNvPr id="41987" name="Rectangle 3"/>
          <p:cNvSpPr>
            <a:spLocks noGrp="1" noChangeArrowheads="1"/>
          </p:cNvSpPr>
          <p:nvPr>
            <p:ph idx="1"/>
          </p:nvPr>
        </p:nvSpPr>
        <p:spPr>
          <a:xfrm>
            <a:off x="739140" y="979714"/>
            <a:ext cx="8404860" cy="5534891"/>
          </a:xfrm>
        </p:spPr>
        <p:txBody>
          <a:bodyPr>
            <a:noAutofit/>
          </a:bodyPr>
          <a:lstStyle/>
          <a:p>
            <a:pPr>
              <a:buFont typeface="Arial" panose="020B0604020202020204" pitchFamily="34" charset="0"/>
              <a:buChar char="•"/>
            </a:pPr>
            <a:r>
              <a:rPr lang="en-GB" sz="2800" dirty="0" smtClean="0">
                <a:latin typeface="Arial" panose="020B0604020202020204" pitchFamily="34" charset="0"/>
                <a:cs typeface="Arial" panose="020B0604020202020204" pitchFamily="34" charset="0"/>
              </a:rPr>
              <a:t>Associative Analysis is </a:t>
            </a:r>
            <a:r>
              <a:rPr lang="en-GB" sz="2800" dirty="0">
                <a:latin typeface="Arial" panose="020B0604020202020204" pitchFamily="34" charset="0"/>
                <a:cs typeface="Arial" panose="020B0604020202020204" pitchFamily="34" charset="0"/>
              </a:rPr>
              <a:t>to determine which things go </a:t>
            </a:r>
            <a:r>
              <a:rPr lang="en-GB" sz="2800" dirty="0" smtClean="0">
                <a:latin typeface="Arial" panose="020B0604020202020204" pitchFamily="34" charset="0"/>
                <a:cs typeface="Arial" panose="020B0604020202020204" pitchFamily="34" charset="0"/>
              </a:rPr>
              <a:t>together or which products are sold together.</a:t>
            </a:r>
            <a:endParaRPr lang="en-GB" sz="2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800" dirty="0">
                <a:latin typeface="Arial" panose="020B0604020202020204" pitchFamily="34" charset="0"/>
                <a:cs typeface="Arial" panose="020B0604020202020204" pitchFamily="34" charset="0"/>
              </a:rPr>
              <a:t>It looks for relationships between </a:t>
            </a:r>
            <a:r>
              <a:rPr lang="en-US" sz="2800" dirty="0" smtClean="0">
                <a:latin typeface="Arial" panose="020B0604020202020204" pitchFamily="34" charset="0"/>
                <a:cs typeface="Arial" panose="020B0604020202020204" pitchFamily="34" charset="0"/>
              </a:rPr>
              <a:t>fields/attributes </a:t>
            </a:r>
            <a:r>
              <a:rPr lang="en-US" sz="2800" dirty="0">
                <a:latin typeface="Arial" panose="020B0604020202020204" pitchFamily="34" charset="0"/>
                <a:cs typeface="Arial" panose="020B0604020202020204" pitchFamily="34" charset="0"/>
              </a:rPr>
              <a:t>and </a:t>
            </a:r>
            <a:r>
              <a:rPr lang="en-US" sz="2800" dirty="0" smtClean="0">
                <a:latin typeface="Arial" panose="020B0604020202020204" pitchFamily="34" charset="0"/>
                <a:cs typeface="Arial" panose="020B0604020202020204" pitchFamily="34" charset="0"/>
              </a:rPr>
              <a:t>field/attributes </a:t>
            </a:r>
            <a:r>
              <a:rPr lang="en-US" sz="2800" dirty="0">
                <a:latin typeface="Arial" panose="020B0604020202020204" pitchFamily="34" charset="0"/>
                <a:cs typeface="Arial" panose="020B0604020202020204" pitchFamily="34" charset="0"/>
              </a:rPr>
              <a:t>values to determine which things go together.</a:t>
            </a:r>
          </a:p>
          <a:p>
            <a:pPr>
              <a:buFont typeface="Arial" panose="020B0604020202020204" pitchFamily="34" charset="0"/>
              <a:buChar char="•"/>
            </a:pPr>
            <a:r>
              <a:rPr lang="en-GB" sz="2800" dirty="0">
                <a:latin typeface="Arial" panose="020B0604020202020204" pitchFamily="34" charset="0"/>
                <a:cs typeface="Arial" panose="020B0604020202020204" pitchFamily="34" charset="0"/>
              </a:rPr>
              <a:t>It is frequently used in retail chain to plan arrangement of items on store shelves.</a:t>
            </a:r>
          </a:p>
          <a:p>
            <a:pPr>
              <a:buFont typeface="Arial" panose="020B0604020202020204" pitchFamily="34" charset="0"/>
              <a:buChar char="•"/>
            </a:pPr>
            <a:r>
              <a:rPr lang="en-GB" sz="2800" dirty="0">
                <a:latin typeface="Arial" panose="020B0604020202020204" pitchFamily="34" charset="0"/>
                <a:cs typeface="Arial" panose="020B0604020202020204" pitchFamily="34" charset="0"/>
              </a:rPr>
              <a:t>Example:</a:t>
            </a:r>
          </a:p>
          <a:p>
            <a:pPr lvl="1">
              <a:buClr>
                <a:schemeClr val="folHlink"/>
              </a:buClr>
              <a:buFont typeface="Arial" panose="020B0604020202020204" pitchFamily="34" charset="0"/>
              <a:buChar char="•"/>
            </a:pPr>
            <a:r>
              <a:rPr lang="en-GB" dirty="0">
                <a:latin typeface="Arial" panose="020B0604020202020204" pitchFamily="34" charset="0"/>
                <a:cs typeface="Arial" panose="020B0604020202020204" pitchFamily="34" charset="0"/>
              </a:rPr>
              <a:t>NTUC </a:t>
            </a:r>
            <a:r>
              <a:rPr lang="en-GB" dirty="0" smtClean="0">
                <a:latin typeface="Arial" panose="020B0604020202020204" pitchFamily="34" charset="0"/>
                <a:cs typeface="Arial" panose="020B0604020202020204" pitchFamily="34" charset="0"/>
              </a:rPr>
              <a:t>supermarkets use </a:t>
            </a:r>
            <a:r>
              <a:rPr lang="en-GB" dirty="0">
                <a:latin typeface="Arial" panose="020B0604020202020204" pitchFamily="34" charset="0"/>
                <a:cs typeface="Arial" panose="020B0604020202020204" pitchFamily="34" charset="0"/>
              </a:rPr>
              <a:t>affinity grouping to decide </a:t>
            </a:r>
            <a:r>
              <a:rPr lang="en-GB" dirty="0" smtClean="0">
                <a:latin typeface="Arial" panose="020B0604020202020204" pitchFamily="34" charset="0"/>
                <a:cs typeface="Arial" panose="020B0604020202020204" pitchFamily="34" charset="0"/>
              </a:rPr>
              <a:t>what items should be placed together on store selves. For example, peanuts </a:t>
            </a:r>
            <a:r>
              <a:rPr lang="en-GB" dirty="0">
                <a:latin typeface="Arial" panose="020B0604020202020204" pitchFamily="34" charset="0"/>
                <a:cs typeface="Arial" panose="020B0604020202020204" pitchFamily="34" charset="0"/>
              </a:rPr>
              <a:t>and </a:t>
            </a:r>
            <a:r>
              <a:rPr lang="en-GB" dirty="0" smtClean="0">
                <a:latin typeface="Arial" panose="020B0604020202020204" pitchFamily="34" charset="0"/>
                <a:cs typeface="Arial" panose="020B0604020202020204" pitchFamily="34" charset="0"/>
              </a:rPr>
              <a:t>beer are normally placed </a:t>
            </a:r>
            <a:r>
              <a:rPr lang="en-GB" dirty="0">
                <a:latin typeface="Arial" panose="020B0604020202020204" pitchFamily="34" charset="0"/>
                <a:cs typeface="Arial" panose="020B0604020202020204" pitchFamily="34" charset="0"/>
              </a:rPr>
              <a:t>close to each other on store shelves.</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990600" y="152400"/>
            <a:ext cx="7498080" cy="1143000"/>
          </a:xfrm>
        </p:spPr>
        <p:txBody>
          <a:bodyPr/>
          <a:lstStyle/>
          <a:p>
            <a:r>
              <a:rPr lang="en-US" sz="3600" b="1" dirty="0" smtClean="0">
                <a:solidFill>
                  <a:schemeClr val="tx1"/>
                </a:solidFill>
                <a:latin typeface="Arial" panose="020B0604020202020204" pitchFamily="34" charset="0"/>
                <a:cs typeface="Arial" panose="020B0604020202020204" pitchFamily="34" charset="0"/>
              </a:rPr>
              <a:t>Cluster Analysis</a:t>
            </a:r>
            <a:endParaRPr lang="en-US" sz="3600" b="1" dirty="0">
              <a:solidFill>
                <a:schemeClr val="tx1"/>
              </a:solidFill>
              <a:latin typeface="Arial" panose="020B0604020202020204" pitchFamily="34" charset="0"/>
              <a:cs typeface="Arial" panose="020B0604020202020204" pitchFamily="34" charset="0"/>
            </a:endParaRPr>
          </a:p>
        </p:txBody>
      </p:sp>
      <p:sp>
        <p:nvSpPr>
          <p:cNvPr id="43011" name="Rectangle 3"/>
          <p:cNvSpPr>
            <a:spLocks noGrp="1" noChangeArrowheads="1"/>
          </p:cNvSpPr>
          <p:nvPr>
            <p:ph idx="1"/>
          </p:nvPr>
        </p:nvSpPr>
        <p:spPr>
          <a:xfrm>
            <a:off x="1143000" y="1295400"/>
            <a:ext cx="8001000" cy="5257800"/>
          </a:xfrm>
        </p:spPr>
        <p:txBody>
          <a:bodyPr>
            <a:noAutofit/>
          </a:bodyPr>
          <a:lstStyle/>
          <a:p>
            <a:pPr>
              <a:buFont typeface="Arial" panose="020B0604020202020204" pitchFamily="34" charset="0"/>
              <a:buChar char="•"/>
            </a:pPr>
            <a:r>
              <a:rPr lang="en-GB" sz="2800" dirty="0">
                <a:latin typeface="Arial" panose="020B0604020202020204" pitchFamily="34" charset="0"/>
                <a:cs typeface="Arial" panose="020B0604020202020204" pitchFamily="34" charset="0"/>
              </a:rPr>
              <a:t>It is the task of segmenting a diverse group into a number of more subgroups or clusters.</a:t>
            </a:r>
          </a:p>
          <a:p>
            <a:pPr>
              <a:buFont typeface="Arial" panose="020B0604020202020204" pitchFamily="34" charset="0"/>
              <a:buChar char="•"/>
            </a:pPr>
            <a:r>
              <a:rPr lang="en-GB" sz="2800" dirty="0">
                <a:latin typeface="Arial" panose="020B0604020202020204" pitchFamily="34" charset="0"/>
                <a:cs typeface="Arial" panose="020B0604020202020204" pitchFamily="34" charset="0"/>
              </a:rPr>
              <a:t>It does not rely on predefined </a:t>
            </a:r>
            <a:r>
              <a:rPr lang="en-GB" sz="2800" dirty="0" smtClean="0">
                <a:latin typeface="Arial" panose="020B0604020202020204" pitchFamily="34" charset="0"/>
                <a:cs typeface="Arial" panose="020B0604020202020204" pitchFamily="34" charset="0"/>
              </a:rPr>
              <a:t>class.</a:t>
            </a:r>
            <a:endParaRPr lang="en-GB" sz="2800" dirty="0">
              <a:latin typeface="Arial" panose="020B0604020202020204" pitchFamily="34" charset="0"/>
              <a:cs typeface="Arial" panose="020B0604020202020204" pitchFamily="34" charset="0"/>
            </a:endParaRPr>
          </a:p>
          <a:p>
            <a:pPr>
              <a:buFont typeface="Arial" panose="020B0604020202020204" pitchFamily="34" charset="0"/>
              <a:buChar char="•"/>
            </a:pPr>
            <a:r>
              <a:rPr lang="en-GB" sz="2800" dirty="0">
                <a:latin typeface="Arial" panose="020B0604020202020204" pitchFamily="34" charset="0"/>
                <a:cs typeface="Arial" panose="020B0604020202020204" pitchFamily="34" charset="0"/>
              </a:rPr>
              <a:t>It is a way of grouping records that share similar properties.</a:t>
            </a:r>
          </a:p>
          <a:p>
            <a:pPr>
              <a:buFont typeface="Arial" panose="020B0604020202020204" pitchFamily="34" charset="0"/>
              <a:buChar char="•"/>
            </a:pPr>
            <a:r>
              <a:rPr lang="en-GB" sz="2800" dirty="0">
                <a:latin typeface="Arial" panose="020B0604020202020204" pitchFamily="34" charset="0"/>
                <a:cs typeface="Arial" panose="020B0604020202020204" pitchFamily="34" charset="0"/>
              </a:rPr>
              <a:t>Example:</a:t>
            </a:r>
          </a:p>
          <a:p>
            <a:pPr lvl="1">
              <a:buClr>
                <a:schemeClr val="folHlink"/>
              </a:buClr>
              <a:buFont typeface="Arial" panose="020B0604020202020204" pitchFamily="34" charset="0"/>
              <a:buChar char="•"/>
            </a:pPr>
            <a:r>
              <a:rPr lang="en-GB" dirty="0">
                <a:latin typeface="Arial" panose="020B0604020202020204" pitchFamily="34" charset="0"/>
                <a:cs typeface="Arial" panose="020B0604020202020204" pitchFamily="34" charset="0"/>
              </a:rPr>
              <a:t>Cluster </a:t>
            </a:r>
            <a:r>
              <a:rPr lang="en-GB" dirty="0" smtClean="0">
                <a:latin typeface="Arial" panose="020B0604020202020204" pitchFamily="34" charset="0"/>
                <a:cs typeface="Arial" panose="020B0604020202020204" pitchFamily="34" charset="0"/>
              </a:rPr>
              <a:t>according to income and distance to store.</a:t>
            </a:r>
          </a:p>
          <a:p>
            <a:pPr lvl="1">
              <a:buClr>
                <a:schemeClr val="folHlink"/>
              </a:buClr>
              <a:buFont typeface="Arial" panose="020B0604020202020204" pitchFamily="34" charset="0"/>
              <a:buChar char="•"/>
            </a:pPr>
            <a:r>
              <a:rPr lang="en-GB" dirty="0" smtClean="0">
                <a:latin typeface="Arial" panose="020B0604020202020204" pitchFamily="34" charset="0"/>
                <a:cs typeface="Arial" panose="020B0604020202020204" pitchFamily="34" charset="0"/>
              </a:rPr>
              <a:t>Cluster according to academic performance of maths and science subjects</a:t>
            </a:r>
            <a:endParaRPr lang="en-US" dirty="0">
              <a:latin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4323E52-6742-4FF3-AAE9-BC8F27021085}" type="slidenum">
              <a:rPr lang="en-US" altLang="en-US" sz="1400" smtClean="0"/>
              <a:pPr>
                <a:spcBef>
                  <a:spcPct val="0"/>
                </a:spcBef>
                <a:buClrTx/>
                <a:buSzTx/>
                <a:buFontTx/>
                <a:buNone/>
              </a:pPr>
              <a:t>36</a:t>
            </a:fld>
            <a:endParaRPr lang="en-US" altLang="en-US" sz="1400" dirty="0" smtClean="0"/>
          </a:p>
        </p:txBody>
      </p:sp>
      <p:sp>
        <p:nvSpPr>
          <p:cNvPr id="118787" name="Rectangle 2"/>
          <p:cNvSpPr>
            <a:spLocks noGrp="1" noChangeArrowheads="1"/>
          </p:cNvSpPr>
          <p:nvPr>
            <p:ph type="title"/>
          </p:nvPr>
        </p:nvSpPr>
        <p:spPr/>
        <p:txBody>
          <a:bodyPr>
            <a:normAutofit fontScale="90000"/>
          </a:bodyPr>
          <a:lstStyle/>
          <a:p>
            <a:pPr eaLnBrk="1" hangingPunct="1"/>
            <a:r>
              <a:rPr lang="en-US" altLang="en-US" dirty="0" smtClean="0">
                <a:solidFill>
                  <a:schemeClr val="hlink"/>
                </a:solidFill>
              </a:rPr>
              <a:t/>
            </a:r>
            <a:br>
              <a:rPr lang="en-US" altLang="en-US" dirty="0" smtClean="0">
                <a:solidFill>
                  <a:schemeClr val="hlink"/>
                </a:solidFill>
              </a:rPr>
            </a:br>
            <a:endParaRPr lang="en-US" altLang="en-US" dirty="0" smtClean="0">
              <a:solidFill>
                <a:schemeClr val="hlink"/>
              </a:solidFill>
            </a:endParaRPr>
          </a:p>
        </p:txBody>
      </p:sp>
      <p:sp>
        <p:nvSpPr>
          <p:cNvPr id="118788" name="Line 3"/>
          <p:cNvSpPr>
            <a:spLocks noChangeShapeType="1"/>
          </p:cNvSpPr>
          <p:nvPr/>
        </p:nvSpPr>
        <p:spPr bwMode="auto">
          <a:xfrm>
            <a:off x="990600" y="1524000"/>
            <a:ext cx="0" cy="396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dirty="0"/>
          </a:p>
        </p:txBody>
      </p:sp>
      <p:sp>
        <p:nvSpPr>
          <p:cNvPr id="118789" name="Line 4"/>
          <p:cNvSpPr>
            <a:spLocks noChangeShapeType="1"/>
          </p:cNvSpPr>
          <p:nvPr/>
        </p:nvSpPr>
        <p:spPr bwMode="auto">
          <a:xfrm>
            <a:off x="762000" y="5029200"/>
            <a:ext cx="594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dirty="0"/>
          </a:p>
        </p:txBody>
      </p:sp>
      <p:sp>
        <p:nvSpPr>
          <p:cNvPr id="777221" name="AutoShape 5"/>
          <p:cNvSpPr>
            <a:spLocks noChangeArrowheads="1"/>
          </p:cNvSpPr>
          <p:nvPr/>
        </p:nvSpPr>
        <p:spPr bwMode="auto">
          <a:xfrm>
            <a:off x="1828800" y="23622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77222" name="AutoShape 6"/>
          <p:cNvSpPr>
            <a:spLocks noChangeArrowheads="1"/>
          </p:cNvSpPr>
          <p:nvPr/>
        </p:nvSpPr>
        <p:spPr bwMode="auto">
          <a:xfrm>
            <a:off x="1905000" y="28194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77223" name="AutoShape 7"/>
          <p:cNvSpPr>
            <a:spLocks noChangeArrowheads="1"/>
          </p:cNvSpPr>
          <p:nvPr/>
        </p:nvSpPr>
        <p:spPr bwMode="auto">
          <a:xfrm>
            <a:off x="2057400" y="25908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77224" name="AutoShape 8"/>
          <p:cNvSpPr>
            <a:spLocks noChangeArrowheads="1"/>
          </p:cNvSpPr>
          <p:nvPr/>
        </p:nvSpPr>
        <p:spPr bwMode="auto">
          <a:xfrm>
            <a:off x="2362200" y="38100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77225" name="AutoShape 9"/>
          <p:cNvSpPr>
            <a:spLocks noChangeArrowheads="1"/>
          </p:cNvSpPr>
          <p:nvPr/>
        </p:nvSpPr>
        <p:spPr bwMode="auto">
          <a:xfrm>
            <a:off x="2209800" y="28194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77226" name="AutoShape 10"/>
          <p:cNvSpPr>
            <a:spLocks noChangeArrowheads="1"/>
          </p:cNvSpPr>
          <p:nvPr/>
        </p:nvSpPr>
        <p:spPr bwMode="auto">
          <a:xfrm>
            <a:off x="2362200" y="40386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118796" name="Text Box 11"/>
          <p:cNvSpPr txBox="1">
            <a:spLocks noChangeArrowheads="1"/>
          </p:cNvSpPr>
          <p:nvPr/>
        </p:nvSpPr>
        <p:spPr bwMode="auto">
          <a:xfrm>
            <a:off x="5775325" y="5062538"/>
            <a:ext cx="114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2400"/>
              <a:t>income</a:t>
            </a:r>
            <a:endParaRPr lang="en-AU" altLang="en-US" sz="2400" dirty="0"/>
          </a:p>
        </p:txBody>
      </p:sp>
      <p:sp>
        <p:nvSpPr>
          <p:cNvPr id="118797" name="Text Box 12"/>
          <p:cNvSpPr txBox="1">
            <a:spLocks noChangeArrowheads="1"/>
          </p:cNvSpPr>
          <p:nvPr/>
        </p:nvSpPr>
        <p:spPr bwMode="auto">
          <a:xfrm>
            <a:off x="838200" y="990600"/>
            <a:ext cx="129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2400" dirty="0"/>
              <a:t>distance</a:t>
            </a:r>
            <a:endParaRPr lang="en-AU" altLang="en-US" sz="2400" dirty="0"/>
          </a:p>
        </p:txBody>
      </p:sp>
      <p:sp>
        <p:nvSpPr>
          <p:cNvPr id="777229" name="AutoShape 13"/>
          <p:cNvSpPr>
            <a:spLocks noChangeArrowheads="1"/>
          </p:cNvSpPr>
          <p:nvPr/>
        </p:nvSpPr>
        <p:spPr bwMode="auto">
          <a:xfrm>
            <a:off x="4343400" y="44196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77230" name="AutoShape 14"/>
          <p:cNvSpPr>
            <a:spLocks noChangeArrowheads="1"/>
          </p:cNvSpPr>
          <p:nvPr/>
        </p:nvSpPr>
        <p:spPr bwMode="auto">
          <a:xfrm>
            <a:off x="5334000" y="47244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77231" name="AutoShape 15"/>
          <p:cNvSpPr>
            <a:spLocks noChangeArrowheads="1"/>
          </p:cNvSpPr>
          <p:nvPr/>
        </p:nvSpPr>
        <p:spPr bwMode="auto">
          <a:xfrm>
            <a:off x="1676400" y="25908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77232" name="AutoShape 16"/>
          <p:cNvSpPr>
            <a:spLocks noChangeArrowheads="1"/>
          </p:cNvSpPr>
          <p:nvPr/>
        </p:nvSpPr>
        <p:spPr bwMode="auto">
          <a:xfrm>
            <a:off x="5791200" y="44196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77233" name="AutoShape 17"/>
          <p:cNvSpPr>
            <a:spLocks noChangeArrowheads="1"/>
          </p:cNvSpPr>
          <p:nvPr/>
        </p:nvSpPr>
        <p:spPr bwMode="auto">
          <a:xfrm>
            <a:off x="4572000" y="46482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77234" name="AutoShape 18"/>
          <p:cNvSpPr>
            <a:spLocks noChangeArrowheads="1"/>
          </p:cNvSpPr>
          <p:nvPr/>
        </p:nvSpPr>
        <p:spPr bwMode="auto">
          <a:xfrm>
            <a:off x="4572000" y="42672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77235" name="AutoShape 19"/>
          <p:cNvSpPr>
            <a:spLocks noChangeArrowheads="1"/>
          </p:cNvSpPr>
          <p:nvPr/>
        </p:nvSpPr>
        <p:spPr bwMode="auto">
          <a:xfrm>
            <a:off x="5029200" y="41910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77236" name="AutoShape 20"/>
          <p:cNvSpPr>
            <a:spLocks noChangeArrowheads="1"/>
          </p:cNvSpPr>
          <p:nvPr/>
        </p:nvSpPr>
        <p:spPr bwMode="auto">
          <a:xfrm>
            <a:off x="4876800" y="44958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118806" name="Oval 21"/>
          <p:cNvSpPr>
            <a:spLocks noChangeArrowheads="1"/>
          </p:cNvSpPr>
          <p:nvPr/>
        </p:nvSpPr>
        <p:spPr bwMode="auto">
          <a:xfrm>
            <a:off x="1600200" y="2286000"/>
            <a:ext cx="990600" cy="838200"/>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118807" name="Oval 22"/>
          <p:cNvSpPr>
            <a:spLocks noChangeArrowheads="1"/>
          </p:cNvSpPr>
          <p:nvPr/>
        </p:nvSpPr>
        <p:spPr bwMode="auto">
          <a:xfrm>
            <a:off x="3962400" y="4114800"/>
            <a:ext cx="2362200" cy="838200"/>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777239" name="AutoShape 23"/>
          <p:cNvSpPr>
            <a:spLocks noChangeArrowheads="1"/>
          </p:cNvSpPr>
          <p:nvPr/>
        </p:nvSpPr>
        <p:spPr bwMode="auto">
          <a:xfrm>
            <a:off x="1905000" y="45720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77240" name="AutoShape 24"/>
          <p:cNvSpPr>
            <a:spLocks noChangeArrowheads="1"/>
          </p:cNvSpPr>
          <p:nvPr/>
        </p:nvSpPr>
        <p:spPr bwMode="auto">
          <a:xfrm>
            <a:off x="2057400" y="42672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77241" name="AutoShape 25"/>
          <p:cNvSpPr>
            <a:spLocks noChangeArrowheads="1"/>
          </p:cNvSpPr>
          <p:nvPr/>
        </p:nvSpPr>
        <p:spPr bwMode="auto">
          <a:xfrm>
            <a:off x="1676400" y="42672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77242" name="AutoShape 26"/>
          <p:cNvSpPr>
            <a:spLocks noChangeArrowheads="1"/>
          </p:cNvSpPr>
          <p:nvPr/>
        </p:nvSpPr>
        <p:spPr bwMode="auto">
          <a:xfrm>
            <a:off x="2286000" y="43434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77243" name="AutoShape 27"/>
          <p:cNvSpPr>
            <a:spLocks noChangeArrowheads="1"/>
          </p:cNvSpPr>
          <p:nvPr/>
        </p:nvSpPr>
        <p:spPr bwMode="auto">
          <a:xfrm>
            <a:off x="2057400" y="39624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118813" name="Oval 28"/>
          <p:cNvSpPr>
            <a:spLocks noChangeArrowheads="1"/>
          </p:cNvSpPr>
          <p:nvPr/>
        </p:nvSpPr>
        <p:spPr bwMode="auto">
          <a:xfrm>
            <a:off x="1600200" y="3886200"/>
            <a:ext cx="1600200" cy="990600"/>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p>
        </p:txBody>
      </p:sp>
      <p:sp>
        <p:nvSpPr>
          <p:cNvPr id="118814" name="Text Box 29"/>
          <p:cNvSpPr txBox="1">
            <a:spLocks noChangeArrowheads="1"/>
          </p:cNvSpPr>
          <p:nvPr/>
        </p:nvSpPr>
        <p:spPr bwMode="auto">
          <a:xfrm>
            <a:off x="1539875" y="1858963"/>
            <a:ext cx="1038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tr-TR" altLang="en-US" sz="2000" i="1"/>
              <a:t>Type1</a:t>
            </a:r>
            <a:endParaRPr lang="en-AU" altLang="en-US" sz="2400" dirty="0"/>
          </a:p>
        </p:txBody>
      </p:sp>
      <p:sp>
        <p:nvSpPr>
          <p:cNvPr id="118815" name="Text Box 30"/>
          <p:cNvSpPr txBox="1">
            <a:spLocks noChangeArrowheads="1"/>
          </p:cNvSpPr>
          <p:nvPr/>
        </p:nvSpPr>
        <p:spPr bwMode="auto">
          <a:xfrm>
            <a:off x="823913" y="3611563"/>
            <a:ext cx="161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tr-TR" altLang="en-US" sz="2000" i="1"/>
              <a:t>Type 2</a:t>
            </a:r>
            <a:endParaRPr lang="en-AU" altLang="en-US" sz="2400" dirty="0"/>
          </a:p>
        </p:txBody>
      </p:sp>
      <p:sp>
        <p:nvSpPr>
          <p:cNvPr id="118816" name="Text Box 31"/>
          <p:cNvSpPr txBox="1">
            <a:spLocks noChangeArrowheads="1"/>
          </p:cNvSpPr>
          <p:nvPr/>
        </p:nvSpPr>
        <p:spPr bwMode="auto">
          <a:xfrm>
            <a:off x="3414713" y="3840163"/>
            <a:ext cx="1157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tr-TR" altLang="en-US" sz="2000" i="1"/>
              <a:t>type 3</a:t>
            </a:r>
            <a:r>
              <a:rPr lang="en-AU" altLang="en-US" sz="2400" dirty="0"/>
              <a:t> </a:t>
            </a:r>
          </a:p>
        </p:txBody>
      </p:sp>
      <p:sp>
        <p:nvSpPr>
          <p:cNvPr id="118817" name="Line 32"/>
          <p:cNvSpPr>
            <a:spLocks noChangeShapeType="1"/>
          </p:cNvSpPr>
          <p:nvPr/>
        </p:nvSpPr>
        <p:spPr bwMode="auto">
          <a:xfrm>
            <a:off x="838200" y="4343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118818" name="Line 33"/>
          <p:cNvSpPr>
            <a:spLocks noChangeShapeType="1"/>
          </p:cNvSpPr>
          <p:nvPr/>
        </p:nvSpPr>
        <p:spPr bwMode="auto">
          <a:xfrm>
            <a:off x="2438400" y="42672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118819" name="Line 34"/>
          <p:cNvSpPr>
            <a:spLocks noChangeShapeType="1"/>
          </p:cNvSpPr>
          <p:nvPr/>
        </p:nvSpPr>
        <p:spPr bwMode="auto">
          <a:xfrm>
            <a:off x="1676400" y="5486400"/>
            <a:ext cx="1524000" cy="0"/>
          </a:xfrm>
          <a:prstGeom prst="line">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118820" name="Line 35"/>
          <p:cNvSpPr>
            <a:spLocks noChangeShapeType="1"/>
          </p:cNvSpPr>
          <p:nvPr/>
        </p:nvSpPr>
        <p:spPr bwMode="auto">
          <a:xfrm>
            <a:off x="609600" y="3962400"/>
            <a:ext cx="0" cy="762000"/>
          </a:xfrm>
          <a:prstGeom prst="line">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777252" name="AutoShape 36"/>
          <p:cNvSpPr>
            <a:spLocks noChangeArrowheads="1"/>
          </p:cNvSpPr>
          <p:nvPr/>
        </p:nvSpPr>
        <p:spPr bwMode="auto">
          <a:xfrm>
            <a:off x="2895600" y="41148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77253" name="AutoShape 37"/>
          <p:cNvSpPr>
            <a:spLocks noChangeArrowheads="1"/>
          </p:cNvSpPr>
          <p:nvPr/>
        </p:nvSpPr>
        <p:spPr bwMode="auto">
          <a:xfrm>
            <a:off x="2895600" y="44958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77254" name="AutoShape 38"/>
          <p:cNvSpPr>
            <a:spLocks noChangeArrowheads="1"/>
          </p:cNvSpPr>
          <p:nvPr/>
        </p:nvSpPr>
        <p:spPr bwMode="auto">
          <a:xfrm>
            <a:off x="2514600" y="46482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77255" name="AutoShape 39"/>
          <p:cNvSpPr>
            <a:spLocks noChangeArrowheads="1"/>
          </p:cNvSpPr>
          <p:nvPr/>
        </p:nvSpPr>
        <p:spPr bwMode="auto">
          <a:xfrm>
            <a:off x="2286000" y="25146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118825" name="Line 40"/>
          <p:cNvSpPr>
            <a:spLocks noChangeShapeType="1"/>
          </p:cNvSpPr>
          <p:nvPr/>
        </p:nvSpPr>
        <p:spPr bwMode="auto">
          <a:xfrm>
            <a:off x="990600" y="1524000"/>
            <a:ext cx="0" cy="39624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dirty="0"/>
          </a:p>
        </p:txBody>
      </p:sp>
      <p:sp>
        <p:nvSpPr>
          <p:cNvPr id="118826" name="Line 41"/>
          <p:cNvSpPr>
            <a:spLocks noChangeShapeType="1"/>
          </p:cNvSpPr>
          <p:nvPr/>
        </p:nvSpPr>
        <p:spPr bwMode="auto">
          <a:xfrm>
            <a:off x="990600" y="1524000"/>
            <a:ext cx="0" cy="396240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dirty="0"/>
          </a:p>
        </p:txBody>
      </p:sp>
      <p:sp>
        <p:nvSpPr>
          <p:cNvPr id="118827" name="Line 42"/>
          <p:cNvSpPr>
            <a:spLocks noChangeShapeType="1"/>
          </p:cNvSpPr>
          <p:nvPr/>
        </p:nvSpPr>
        <p:spPr bwMode="auto">
          <a:xfrm>
            <a:off x="838200" y="40386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118828" name="Line 43"/>
          <p:cNvSpPr>
            <a:spLocks noChangeShapeType="1"/>
          </p:cNvSpPr>
          <p:nvPr/>
        </p:nvSpPr>
        <p:spPr bwMode="auto">
          <a:xfrm>
            <a:off x="838200" y="30480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118829" name="Line 44"/>
          <p:cNvSpPr>
            <a:spLocks noChangeShapeType="1"/>
          </p:cNvSpPr>
          <p:nvPr/>
        </p:nvSpPr>
        <p:spPr bwMode="auto">
          <a:xfrm>
            <a:off x="838200" y="2057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118830" name="Line 45"/>
          <p:cNvSpPr>
            <a:spLocks noChangeShapeType="1"/>
          </p:cNvSpPr>
          <p:nvPr/>
        </p:nvSpPr>
        <p:spPr bwMode="auto">
          <a:xfrm>
            <a:off x="762000" y="5029200"/>
            <a:ext cx="5943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dirty="0"/>
          </a:p>
        </p:txBody>
      </p:sp>
      <p:sp>
        <p:nvSpPr>
          <p:cNvPr id="118831" name="Line 46"/>
          <p:cNvSpPr>
            <a:spLocks noChangeShapeType="1"/>
          </p:cNvSpPr>
          <p:nvPr/>
        </p:nvSpPr>
        <p:spPr bwMode="auto">
          <a:xfrm>
            <a:off x="2438400" y="4953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118832" name="Line 47"/>
          <p:cNvSpPr>
            <a:spLocks noChangeShapeType="1"/>
          </p:cNvSpPr>
          <p:nvPr/>
        </p:nvSpPr>
        <p:spPr bwMode="auto">
          <a:xfrm>
            <a:off x="3886200" y="4953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118833" name="Line 48"/>
          <p:cNvSpPr>
            <a:spLocks noChangeShapeType="1"/>
          </p:cNvSpPr>
          <p:nvPr/>
        </p:nvSpPr>
        <p:spPr bwMode="auto">
          <a:xfrm>
            <a:off x="5334000" y="4953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en-SG" dirty="0"/>
          </a:p>
        </p:txBody>
      </p:sp>
      <p:sp>
        <p:nvSpPr>
          <p:cNvPr id="118834" name="Text Box 49"/>
          <p:cNvSpPr txBox="1">
            <a:spLocks noChangeArrowheads="1"/>
          </p:cNvSpPr>
          <p:nvPr/>
        </p:nvSpPr>
        <p:spPr bwMode="auto">
          <a:xfrm>
            <a:off x="974725" y="5449888"/>
            <a:ext cx="7288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AU" altLang="en-US" sz="2400" dirty="0">
                <a:latin typeface="Arial" panose="020B0604020202020204" pitchFamily="34" charset="0"/>
              </a:rPr>
              <a:t>Clustering according to income and distance to store</a:t>
            </a:r>
          </a:p>
          <a:p>
            <a:pPr eaLnBrk="1" hangingPunct="1">
              <a:spcBef>
                <a:spcPct val="0"/>
              </a:spcBef>
              <a:buClrTx/>
              <a:buSzTx/>
              <a:buFontTx/>
              <a:buNone/>
            </a:pPr>
            <a:r>
              <a:rPr lang="en-AU" altLang="en-US" sz="2400" dirty="0">
                <a:latin typeface="Arial" panose="020B0604020202020204" pitchFamily="34" charset="0"/>
              </a:rPr>
              <a:t>three cluster of data points are evident</a:t>
            </a:r>
          </a:p>
        </p:txBody>
      </p:sp>
      <p:sp>
        <p:nvSpPr>
          <p:cNvPr id="777266" name="AutoShape 50"/>
          <p:cNvSpPr>
            <a:spLocks noChangeArrowheads="1"/>
          </p:cNvSpPr>
          <p:nvPr/>
        </p:nvSpPr>
        <p:spPr bwMode="auto">
          <a:xfrm>
            <a:off x="4114800" y="25146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77267" name="AutoShape 51"/>
          <p:cNvSpPr>
            <a:spLocks noChangeArrowheads="1"/>
          </p:cNvSpPr>
          <p:nvPr/>
        </p:nvSpPr>
        <p:spPr bwMode="auto">
          <a:xfrm>
            <a:off x="4800600" y="32004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77268" name="AutoShape 52"/>
          <p:cNvSpPr>
            <a:spLocks noChangeArrowheads="1"/>
          </p:cNvSpPr>
          <p:nvPr/>
        </p:nvSpPr>
        <p:spPr bwMode="auto">
          <a:xfrm>
            <a:off x="3276600" y="31242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
        <p:nvSpPr>
          <p:cNvPr id="777269" name="AutoShape 53"/>
          <p:cNvSpPr>
            <a:spLocks noChangeArrowheads="1"/>
          </p:cNvSpPr>
          <p:nvPr/>
        </p:nvSpPr>
        <p:spPr bwMode="auto">
          <a:xfrm>
            <a:off x="5410200" y="3200400"/>
            <a:ext cx="228600" cy="152400"/>
          </a:xfrm>
          <a:prstGeom prst="star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tr-TR"/>
          </a:p>
        </p:txBody>
      </p:sp>
    </p:spTree>
    <p:extLst>
      <p:ext uri="{BB962C8B-B14F-4D97-AF65-F5344CB8AC3E}">
        <p14:creationId xmlns:p14="http://schemas.microsoft.com/office/powerpoint/2010/main" val="3231873193"/>
      </p:ext>
    </p:extLst>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143000" y="72198"/>
            <a:ext cx="7790688" cy="1223202"/>
          </a:xfrm>
        </p:spPr>
        <p:txBody>
          <a:bodyPr>
            <a:normAutofit/>
          </a:bodyPr>
          <a:lstStyle/>
          <a:p>
            <a:r>
              <a:rPr lang="en-US" sz="4000" b="1" dirty="0" smtClean="0">
                <a:solidFill>
                  <a:schemeClr val="tx1"/>
                </a:solidFill>
                <a:latin typeface="Arial" panose="020B0604020202020204" pitchFamily="34" charset="0"/>
                <a:cs typeface="Arial" panose="020B0604020202020204" pitchFamily="34" charset="0"/>
              </a:rPr>
              <a:t>Cluster Analysis</a:t>
            </a:r>
            <a:endParaRPr lang="en-US" sz="4000" b="1" dirty="0">
              <a:solidFill>
                <a:schemeClr val="tx1"/>
              </a:solidFill>
              <a:latin typeface="Arial" panose="020B0604020202020204" pitchFamily="34" charset="0"/>
              <a:cs typeface="Arial" panose="020B0604020202020204" pitchFamily="34" charset="0"/>
            </a:endParaRPr>
          </a:p>
        </p:txBody>
      </p:sp>
      <p:grpSp>
        <p:nvGrpSpPr>
          <p:cNvPr id="55300" name="Group 4"/>
          <p:cNvGrpSpPr>
            <a:grpSpLocks/>
          </p:cNvGrpSpPr>
          <p:nvPr/>
        </p:nvGrpSpPr>
        <p:grpSpPr bwMode="auto">
          <a:xfrm>
            <a:off x="1384428" y="1600200"/>
            <a:ext cx="7226172" cy="5105400"/>
            <a:chOff x="1142" y="8983"/>
            <a:chExt cx="6819" cy="3960"/>
          </a:xfrm>
        </p:grpSpPr>
        <p:sp>
          <p:nvSpPr>
            <p:cNvPr id="55301" name="Rectangle 5"/>
            <p:cNvSpPr>
              <a:spLocks noChangeArrowheads="1"/>
            </p:cNvSpPr>
            <p:nvPr/>
          </p:nvSpPr>
          <p:spPr bwMode="auto">
            <a:xfrm>
              <a:off x="1142" y="8983"/>
              <a:ext cx="6819" cy="3960"/>
            </a:xfrm>
            <a:prstGeom prst="rect">
              <a:avLst/>
            </a:prstGeom>
            <a:solidFill>
              <a:srgbClr val="FFFFFF"/>
            </a:solidFill>
            <a:ln w="9525">
              <a:solidFill>
                <a:srgbClr val="000000"/>
              </a:solidFill>
              <a:miter lim="800000"/>
              <a:headEnd/>
              <a:tailEnd/>
            </a:ln>
          </p:spPr>
          <p:txBody>
            <a:bodyPr/>
            <a:lstStyle/>
            <a:p>
              <a:endParaRPr lang="en-US" sz="1200" dirty="0">
                <a:latin typeface="Times New Roman" pitchFamily="18" charset="0"/>
              </a:endParaRPr>
            </a:p>
            <a:p>
              <a:endParaRPr lang="en-US" sz="1200" dirty="0">
                <a:latin typeface="Times New Roman" pitchFamily="18" charset="0"/>
              </a:endParaRPr>
            </a:p>
            <a:p>
              <a:endParaRPr lang="en-US" sz="1200" dirty="0">
                <a:latin typeface="Times New Roman" pitchFamily="18" charset="0"/>
              </a:endParaRPr>
            </a:p>
            <a:p>
              <a:endParaRPr lang="en-US" sz="1200" dirty="0">
                <a:latin typeface="Times New Roman" pitchFamily="18" charset="0"/>
              </a:endParaRPr>
            </a:p>
            <a:p>
              <a:pPr>
                <a:spcBef>
                  <a:spcPts val="500"/>
                </a:spcBef>
                <a:spcAft>
                  <a:spcPts val="500"/>
                </a:spcAft>
              </a:pPr>
              <a:endParaRPr lang="en-US" sz="1200" dirty="0">
                <a:latin typeface="Times New Roman" pitchFamily="18" charset="0"/>
              </a:endParaRPr>
            </a:p>
            <a:p>
              <a:endParaRPr lang="en-US" sz="1200" dirty="0">
                <a:latin typeface="Arial Unicode MS" pitchFamily="34" charset="-128"/>
              </a:endParaRPr>
            </a:p>
            <a:p>
              <a:endParaRPr lang="en-US" sz="1200" dirty="0">
                <a:latin typeface="Arial Unicode MS" pitchFamily="34" charset="-128"/>
              </a:endParaRPr>
            </a:p>
            <a:p>
              <a:endParaRPr lang="en-US" sz="1200" dirty="0">
                <a:latin typeface="Arial Unicode MS" pitchFamily="34" charset="-128"/>
              </a:endParaRPr>
            </a:p>
            <a:p>
              <a:endParaRPr lang="en-US" sz="1200" dirty="0">
                <a:latin typeface="Arial Unicode MS" pitchFamily="34" charset="-128"/>
              </a:endParaRPr>
            </a:p>
            <a:p>
              <a:endParaRPr lang="en-US" sz="1200" dirty="0">
                <a:latin typeface="Arial Unicode MS" pitchFamily="34" charset="-128"/>
              </a:endParaRPr>
            </a:p>
            <a:p>
              <a:endParaRPr lang="en-US" sz="1200" dirty="0">
                <a:latin typeface="Arial Unicode MS" pitchFamily="34" charset="-128"/>
              </a:endParaRPr>
            </a:p>
            <a:p>
              <a:endParaRPr lang="en-US" sz="1200" dirty="0">
                <a:latin typeface="Arial Unicode MS" pitchFamily="34" charset="-128"/>
              </a:endParaRPr>
            </a:p>
          </p:txBody>
        </p:sp>
        <p:sp>
          <p:nvSpPr>
            <p:cNvPr id="55302" name="Oval 6"/>
            <p:cNvSpPr>
              <a:spLocks noChangeArrowheads="1"/>
            </p:cNvSpPr>
            <p:nvPr/>
          </p:nvSpPr>
          <p:spPr bwMode="auto">
            <a:xfrm>
              <a:off x="1473" y="9303"/>
              <a:ext cx="3060" cy="1597"/>
            </a:xfrm>
            <a:prstGeom prst="ellipse">
              <a:avLst/>
            </a:prstGeom>
            <a:solidFill>
              <a:srgbClr val="FFFFFF"/>
            </a:solidFill>
            <a:ln w="9525">
              <a:solidFill>
                <a:srgbClr val="000000"/>
              </a:solidFill>
              <a:round/>
              <a:headEnd/>
              <a:tailEnd/>
            </a:ln>
          </p:spPr>
          <p:txBody>
            <a:bodyPr/>
            <a:lstStyle/>
            <a:p>
              <a:r>
                <a:rPr lang="en-US" sz="2400" b="1" dirty="0" smtClean="0">
                  <a:latin typeface="Times New Roman" pitchFamily="18" charset="0"/>
                </a:rPr>
                <a:t>Cluster 1</a:t>
              </a:r>
              <a:endParaRPr lang="en-US" sz="2400" b="1" dirty="0">
                <a:latin typeface="Times New Roman" pitchFamily="18" charset="0"/>
              </a:endParaRPr>
            </a:p>
            <a:p>
              <a:r>
                <a:rPr lang="en-US" sz="1200" dirty="0">
                  <a:latin typeface="Times New Roman" pitchFamily="18" charset="0"/>
                </a:rPr>
                <a:t> </a:t>
              </a:r>
              <a:endParaRPr lang="en-US" sz="1200" dirty="0" smtClean="0">
                <a:latin typeface="Times New Roman" pitchFamily="18" charset="0"/>
              </a:endParaRPr>
            </a:p>
            <a:p>
              <a:r>
                <a:rPr lang="en-US" sz="1200" dirty="0" smtClean="0">
                  <a:latin typeface="Times New Roman" pitchFamily="18" charset="0"/>
                </a:rPr>
                <a:t>Maths </a:t>
              </a:r>
              <a:r>
                <a:rPr lang="en-US" sz="1200" dirty="0">
                  <a:latin typeface="Times New Roman" pitchFamily="18" charset="0"/>
                </a:rPr>
                <a:t>results: good</a:t>
              </a:r>
            </a:p>
            <a:p>
              <a:r>
                <a:rPr lang="en-US" sz="1200" dirty="0">
                  <a:latin typeface="Times New Roman" pitchFamily="18" charset="0"/>
                </a:rPr>
                <a:t> Phy Sc results: good</a:t>
              </a:r>
            </a:p>
            <a:p>
              <a:endParaRPr lang="en-US" sz="1200" dirty="0">
                <a:latin typeface="Times New Roman" pitchFamily="18" charset="0"/>
              </a:endParaRPr>
            </a:p>
            <a:p>
              <a:endParaRPr lang="en-US" sz="1600" dirty="0">
                <a:latin typeface="Times New Roman" pitchFamily="18" charset="0"/>
              </a:endParaRPr>
            </a:p>
          </p:txBody>
        </p:sp>
        <p:sp>
          <p:nvSpPr>
            <p:cNvPr id="55303" name="Oval 7"/>
            <p:cNvSpPr>
              <a:spLocks noChangeArrowheads="1"/>
            </p:cNvSpPr>
            <p:nvPr/>
          </p:nvSpPr>
          <p:spPr bwMode="auto">
            <a:xfrm>
              <a:off x="4692" y="9189"/>
              <a:ext cx="2880" cy="1684"/>
            </a:xfrm>
            <a:prstGeom prst="ellipse">
              <a:avLst/>
            </a:prstGeom>
            <a:solidFill>
              <a:srgbClr val="FFFFFF"/>
            </a:solidFill>
            <a:ln w="9525">
              <a:solidFill>
                <a:srgbClr val="000000"/>
              </a:solidFill>
              <a:round/>
              <a:headEnd/>
              <a:tailEnd/>
            </a:ln>
          </p:spPr>
          <p:txBody>
            <a:bodyPr/>
            <a:lstStyle/>
            <a:p>
              <a:r>
                <a:rPr lang="en-US" sz="1600" b="1" dirty="0" smtClean="0">
                  <a:latin typeface="Times New Roman" pitchFamily="18" charset="0"/>
                </a:rPr>
                <a:t>Cluster 2</a:t>
              </a:r>
            </a:p>
            <a:p>
              <a:r>
                <a:rPr lang="en-US" sz="1600" dirty="0" smtClean="0">
                  <a:latin typeface="Times New Roman" pitchFamily="18" charset="0"/>
                </a:rPr>
                <a:t>Maths </a:t>
              </a:r>
              <a:r>
                <a:rPr lang="en-US" sz="1600" dirty="0">
                  <a:latin typeface="Times New Roman" pitchFamily="18" charset="0"/>
                </a:rPr>
                <a:t>results: poor</a:t>
              </a:r>
            </a:p>
            <a:p>
              <a:r>
                <a:rPr lang="en-US" sz="1600" dirty="0">
                  <a:latin typeface="Times New Roman" pitchFamily="18" charset="0"/>
                </a:rPr>
                <a:t>Phy Sc results: poor</a:t>
              </a:r>
            </a:p>
          </p:txBody>
        </p:sp>
        <p:sp>
          <p:nvSpPr>
            <p:cNvPr id="55304" name="Oval 8"/>
            <p:cNvSpPr>
              <a:spLocks noChangeArrowheads="1"/>
            </p:cNvSpPr>
            <p:nvPr/>
          </p:nvSpPr>
          <p:spPr bwMode="auto">
            <a:xfrm>
              <a:off x="3816" y="10990"/>
              <a:ext cx="2880" cy="1516"/>
            </a:xfrm>
            <a:prstGeom prst="ellipse">
              <a:avLst/>
            </a:prstGeom>
            <a:solidFill>
              <a:srgbClr val="FFFFFF"/>
            </a:solidFill>
            <a:ln w="9525">
              <a:solidFill>
                <a:srgbClr val="000000"/>
              </a:solidFill>
              <a:round/>
              <a:headEnd/>
              <a:tailEnd/>
            </a:ln>
          </p:spPr>
          <p:txBody>
            <a:bodyPr/>
            <a:lstStyle/>
            <a:p>
              <a:r>
                <a:rPr lang="en-US" sz="1600" b="1" dirty="0" smtClean="0">
                  <a:latin typeface="Times New Roman" pitchFamily="18" charset="0"/>
                </a:rPr>
                <a:t>Cluster 3</a:t>
              </a:r>
            </a:p>
            <a:p>
              <a:r>
                <a:rPr lang="en-US" sz="1600" dirty="0" smtClean="0">
                  <a:latin typeface="Times New Roman" pitchFamily="18" charset="0"/>
                </a:rPr>
                <a:t>Maths </a:t>
              </a:r>
              <a:r>
                <a:rPr lang="en-US" sz="1600" dirty="0">
                  <a:latin typeface="Times New Roman" pitchFamily="18" charset="0"/>
                </a:rPr>
                <a:t>results: avg </a:t>
              </a:r>
            </a:p>
            <a:p>
              <a:r>
                <a:rPr lang="en-US" sz="1600" dirty="0">
                  <a:latin typeface="Times New Roman" pitchFamily="18" charset="0"/>
                </a:rPr>
                <a:t>Phy Sc results: avg</a:t>
              </a: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90600" y="152400"/>
            <a:ext cx="7793037" cy="1462087"/>
          </a:xfrm>
        </p:spPr>
        <p:txBody>
          <a:bodyPr/>
          <a:lstStyle/>
          <a:p>
            <a:r>
              <a:rPr lang="en-US" sz="3600" b="1" dirty="0" smtClean="0">
                <a:solidFill>
                  <a:schemeClr val="tx1"/>
                </a:solidFill>
                <a:latin typeface="Arial" panose="020B0604020202020204" pitchFamily="34" charset="0"/>
                <a:cs typeface="Arial" panose="020B0604020202020204" pitchFamily="34" charset="0"/>
              </a:rPr>
              <a:t>Differences between classification and clustering</a:t>
            </a:r>
            <a:endParaRPr lang="en-US" sz="3600" b="1" dirty="0">
              <a:solidFill>
                <a:schemeClr val="tx1"/>
              </a:solidFill>
              <a:latin typeface="Arial" panose="020B0604020202020204" pitchFamily="34" charset="0"/>
              <a:cs typeface="Arial" panose="020B0604020202020204" pitchFamily="34" charset="0"/>
            </a:endParaRPr>
          </a:p>
        </p:txBody>
      </p:sp>
      <p:graphicFrame>
        <p:nvGraphicFramePr>
          <p:cNvPr id="60445" name="Group 29"/>
          <p:cNvGraphicFramePr>
            <a:graphicFrameLocks noGrp="1"/>
          </p:cNvGraphicFramePr>
          <p:nvPr>
            <p:ph type="tbl" idx="1"/>
            <p:extLst>
              <p:ext uri="{D42A27DB-BD31-4B8C-83A1-F6EECF244321}">
                <p14:modId xmlns:p14="http://schemas.microsoft.com/office/powerpoint/2010/main" val="4285298468"/>
              </p:ext>
            </p:extLst>
          </p:nvPr>
        </p:nvGraphicFramePr>
        <p:xfrm>
          <a:off x="152399" y="2438400"/>
          <a:ext cx="8631237" cy="3886201"/>
        </p:xfrm>
        <a:graphic>
          <a:graphicData uri="http://schemas.openxmlformats.org/drawingml/2006/table">
            <a:tbl>
              <a:tblPr/>
              <a:tblGrid>
                <a:gridCol w="4316560"/>
                <a:gridCol w="4314677"/>
              </a:tblGrid>
              <a:tr h="7768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Fill in the blank____________</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Fill in the blank___________</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7788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Rely on predefined 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Does not rely on predefined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68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Dependent/target  variable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No dependent/target variable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68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Top-down approach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Bottom-up approach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68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Fill in the blank_________________</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Fill in the blank________________</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90600" y="152400"/>
            <a:ext cx="7498080" cy="1143000"/>
          </a:xfrm>
        </p:spPr>
        <p:txBody>
          <a:bodyPr>
            <a:normAutofit/>
          </a:bodyPr>
          <a:lstStyle/>
          <a:p>
            <a:r>
              <a:rPr lang="en-US" sz="3600" b="1" dirty="0" smtClean="0">
                <a:solidFill>
                  <a:schemeClr val="tx1"/>
                </a:solidFill>
                <a:latin typeface="Times New Roman" pitchFamily="18" charset="0"/>
              </a:rPr>
              <a:t>Types of data mining techniques</a:t>
            </a:r>
            <a:endParaRPr lang="en-US" sz="3600" b="1" dirty="0">
              <a:solidFill>
                <a:schemeClr val="tx1"/>
              </a:solidFill>
              <a:latin typeface="Times New Roman" pitchFamily="18" charset="0"/>
            </a:endParaRPr>
          </a:p>
        </p:txBody>
      </p:sp>
      <p:sp>
        <p:nvSpPr>
          <p:cNvPr id="70659" name="Rectangle 3"/>
          <p:cNvSpPr>
            <a:spLocks noGrp="1" noChangeArrowheads="1"/>
          </p:cNvSpPr>
          <p:nvPr>
            <p:ph idx="1"/>
          </p:nvPr>
        </p:nvSpPr>
        <p:spPr>
          <a:xfrm>
            <a:off x="990600" y="1295400"/>
            <a:ext cx="7498080" cy="4800600"/>
          </a:xfrm>
        </p:spPr>
        <p:txBody>
          <a:bodyPr>
            <a:normAutofit lnSpcReduction="10000"/>
          </a:bodyPr>
          <a:lstStyle/>
          <a:p>
            <a:pPr>
              <a:buFont typeface="Wingdings" pitchFamily="2" charset="2"/>
              <a:buChar char="Ø"/>
            </a:pPr>
            <a:r>
              <a:rPr lang="en-US" sz="2400" dirty="0" smtClean="0">
                <a:solidFill>
                  <a:srgbClr val="FF0000"/>
                </a:solidFill>
                <a:latin typeface="Times New Roman" pitchFamily="18" charset="0"/>
              </a:rPr>
              <a:t>Associative Analysis</a:t>
            </a:r>
            <a:endParaRPr lang="en-US" sz="2400" dirty="0">
              <a:solidFill>
                <a:srgbClr val="FF0000"/>
              </a:solidFill>
              <a:latin typeface="Times New Roman" pitchFamily="18" charset="0"/>
            </a:endParaRPr>
          </a:p>
          <a:p>
            <a:pPr lvl="1">
              <a:buClr>
                <a:schemeClr val="folHlink"/>
              </a:buClr>
              <a:buFont typeface="Wingdings" pitchFamily="2" charset="2"/>
              <a:buChar char="Ø"/>
            </a:pPr>
            <a:r>
              <a:rPr lang="en-US" sz="2200" dirty="0" smtClean="0">
                <a:solidFill>
                  <a:srgbClr val="FF0000"/>
                </a:solidFill>
                <a:latin typeface="Times New Roman" pitchFamily="18" charset="0"/>
              </a:rPr>
              <a:t>For packaging items/services together</a:t>
            </a:r>
            <a:endParaRPr lang="en-US" sz="2200" dirty="0">
              <a:solidFill>
                <a:srgbClr val="FF0000"/>
              </a:solidFill>
              <a:latin typeface="Times New Roman" pitchFamily="18" charset="0"/>
            </a:endParaRPr>
          </a:p>
          <a:p>
            <a:pPr>
              <a:buFont typeface="Wingdings" pitchFamily="2" charset="2"/>
              <a:buChar char="Ø"/>
            </a:pPr>
            <a:r>
              <a:rPr lang="en-US" sz="2400" dirty="0">
                <a:solidFill>
                  <a:srgbClr val="FF0000"/>
                </a:solidFill>
                <a:latin typeface="Times New Roman" pitchFamily="18" charset="0"/>
              </a:rPr>
              <a:t>Cluster Analysis</a:t>
            </a:r>
          </a:p>
          <a:p>
            <a:pPr lvl="1">
              <a:buClr>
                <a:schemeClr val="folHlink"/>
              </a:buClr>
              <a:buFont typeface="Wingdings" pitchFamily="2" charset="2"/>
              <a:buChar char="Ø"/>
            </a:pPr>
            <a:r>
              <a:rPr lang="en-US" sz="2200" dirty="0" smtClean="0">
                <a:solidFill>
                  <a:srgbClr val="FF0000"/>
                </a:solidFill>
                <a:latin typeface="Times New Roman" pitchFamily="18" charset="0"/>
              </a:rPr>
              <a:t>For clustering the different groups of people</a:t>
            </a:r>
          </a:p>
          <a:p>
            <a:pPr lvl="1">
              <a:buClr>
                <a:schemeClr val="folHlink"/>
              </a:buClr>
              <a:buFont typeface="Wingdings" pitchFamily="2" charset="2"/>
              <a:buChar char="Ø"/>
            </a:pPr>
            <a:r>
              <a:rPr lang="en-US" sz="2200" dirty="0" smtClean="0">
                <a:solidFill>
                  <a:srgbClr val="FF0000"/>
                </a:solidFill>
                <a:latin typeface="Times New Roman" pitchFamily="18" charset="0"/>
              </a:rPr>
              <a:t>Can </a:t>
            </a:r>
            <a:r>
              <a:rPr lang="en-US" sz="2200" dirty="0">
                <a:solidFill>
                  <a:srgbClr val="FF0000"/>
                </a:solidFill>
                <a:latin typeface="Times New Roman" pitchFamily="18" charset="0"/>
              </a:rPr>
              <a:t>be applied without prior knowledge</a:t>
            </a:r>
          </a:p>
          <a:p>
            <a:pPr lvl="1">
              <a:buClr>
                <a:schemeClr val="folHlink"/>
              </a:buClr>
              <a:buFont typeface="Wingdings" pitchFamily="2" charset="2"/>
              <a:buChar char="Ø"/>
            </a:pPr>
            <a:r>
              <a:rPr lang="en-US" sz="2200" dirty="0">
                <a:solidFill>
                  <a:srgbClr val="FF0000"/>
                </a:solidFill>
                <a:latin typeface="Times New Roman" pitchFamily="18" charset="0"/>
              </a:rPr>
              <a:t>Two types of cluster analysis</a:t>
            </a:r>
          </a:p>
          <a:p>
            <a:pPr lvl="2">
              <a:buFont typeface="Wingdings" pitchFamily="2" charset="2"/>
              <a:buChar char="Ø"/>
            </a:pPr>
            <a:r>
              <a:rPr lang="en-US" sz="2000" dirty="0">
                <a:solidFill>
                  <a:srgbClr val="FF0000"/>
                </a:solidFill>
                <a:latin typeface="Times New Roman" pitchFamily="18" charset="0"/>
              </a:rPr>
              <a:t>K-means </a:t>
            </a:r>
            <a:r>
              <a:rPr lang="en-US" sz="2000" dirty="0" smtClean="0">
                <a:solidFill>
                  <a:srgbClr val="FF0000"/>
                </a:solidFill>
                <a:latin typeface="Times New Roman" pitchFamily="18" charset="0"/>
              </a:rPr>
              <a:t>cluster analysis</a:t>
            </a:r>
          </a:p>
          <a:p>
            <a:pPr lvl="2">
              <a:buFont typeface="Wingdings" pitchFamily="2" charset="2"/>
              <a:buChar char="Ø"/>
            </a:pPr>
            <a:r>
              <a:rPr lang="en-US" sz="2000" dirty="0" smtClean="0">
                <a:solidFill>
                  <a:srgbClr val="FF0000"/>
                </a:solidFill>
                <a:latin typeface="Times New Roman" pitchFamily="18" charset="0"/>
              </a:rPr>
              <a:t>Hierarchical cluster analysis </a:t>
            </a:r>
            <a:endParaRPr lang="en-US" sz="2000" dirty="0">
              <a:solidFill>
                <a:srgbClr val="FF0000"/>
              </a:solidFill>
              <a:latin typeface="Times New Roman" pitchFamily="18" charset="0"/>
            </a:endParaRPr>
          </a:p>
          <a:p>
            <a:pPr>
              <a:buFont typeface="Wingdings" pitchFamily="2" charset="2"/>
              <a:buChar char="Ø"/>
            </a:pPr>
            <a:r>
              <a:rPr lang="en-US" sz="2400" dirty="0">
                <a:solidFill>
                  <a:srgbClr val="FF0000"/>
                </a:solidFill>
                <a:latin typeface="Times New Roman" pitchFamily="18" charset="0"/>
              </a:rPr>
              <a:t>Decision </a:t>
            </a:r>
            <a:r>
              <a:rPr lang="en-US" sz="2400" dirty="0" smtClean="0">
                <a:solidFill>
                  <a:srgbClr val="FF0000"/>
                </a:solidFill>
                <a:latin typeface="Times New Roman" pitchFamily="18" charset="0"/>
              </a:rPr>
              <a:t>Tree</a:t>
            </a:r>
            <a:endParaRPr lang="en-US" sz="2400" dirty="0">
              <a:solidFill>
                <a:srgbClr val="FF0000"/>
              </a:solidFill>
              <a:latin typeface="Times New Roman" pitchFamily="18" charset="0"/>
            </a:endParaRPr>
          </a:p>
          <a:p>
            <a:pPr lvl="1">
              <a:buClr>
                <a:schemeClr val="folHlink"/>
              </a:buClr>
              <a:buFont typeface="Wingdings" pitchFamily="2" charset="2"/>
              <a:buChar char="Ø"/>
            </a:pPr>
            <a:r>
              <a:rPr lang="en-US" sz="2200" dirty="0" smtClean="0">
                <a:solidFill>
                  <a:srgbClr val="FF0000"/>
                </a:solidFill>
                <a:latin typeface="Times New Roman" pitchFamily="18" charset="0"/>
              </a:rPr>
              <a:t>For </a:t>
            </a:r>
            <a:r>
              <a:rPr lang="en-US" sz="2200" dirty="0">
                <a:solidFill>
                  <a:srgbClr val="FF0000"/>
                </a:solidFill>
                <a:latin typeface="Times New Roman" pitchFamily="18" charset="0"/>
              </a:rPr>
              <a:t>classification and prediction</a:t>
            </a:r>
          </a:p>
          <a:p>
            <a:pPr>
              <a:buFont typeface="Wingdings" pitchFamily="2" charset="2"/>
              <a:buChar char="Ø"/>
            </a:pPr>
            <a:r>
              <a:rPr lang="en-US" sz="2400" dirty="0">
                <a:solidFill>
                  <a:srgbClr val="FF0000"/>
                </a:solidFill>
                <a:latin typeface="Times New Roman" pitchFamily="18" charset="0"/>
              </a:rPr>
              <a:t>Neural </a:t>
            </a:r>
            <a:r>
              <a:rPr lang="en-US" sz="2400" dirty="0" smtClean="0">
                <a:solidFill>
                  <a:srgbClr val="FF0000"/>
                </a:solidFill>
                <a:latin typeface="Times New Roman" pitchFamily="18" charset="0"/>
              </a:rPr>
              <a:t>Network</a:t>
            </a:r>
            <a:endParaRPr lang="en-US" sz="2400" dirty="0">
              <a:solidFill>
                <a:srgbClr val="FF0000"/>
              </a:solidFill>
              <a:latin typeface="Times New Roman" pitchFamily="18" charset="0"/>
            </a:endParaRPr>
          </a:p>
          <a:p>
            <a:pPr lvl="1">
              <a:buClr>
                <a:schemeClr val="folHlink"/>
              </a:buClr>
              <a:buFont typeface="Wingdings" pitchFamily="2" charset="2"/>
              <a:buChar char="Ø"/>
            </a:pPr>
            <a:r>
              <a:rPr lang="en-US" sz="2200" dirty="0">
                <a:solidFill>
                  <a:srgbClr val="FF0000"/>
                </a:solidFill>
                <a:latin typeface="Times New Roman" pitchFamily="18" charset="0"/>
              </a:rPr>
              <a:t>Has neurons receiving electrochemical signals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normAutofit/>
          </a:bodyPr>
          <a:lstStyle/>
          <a:p>
            <a:r>
              <a:rPr lang="en-US" sz="3600" b="1" dirty="0" smtClean="0">
                <a:solidFill>
                  <a:schemeClr val="tx1"/>
                </a:solidFill>
                <a:latin typeface="Times New Roman" pitchFamily="18" charset="0"/>
              </a:rPr>
              <a:t>Topic 1: Business Analytics Concepts </a:t>
            </a:r>
            <a:br>
              <a:rPr lang="en-US" sz="3600" b="1" dirty="0" smtClean="0">
                <a:solidFill>
                  <a:schemeClr val="tx1"/>
                </a:solidFill>
                <a:latin typeface="Times New Roman" pitchFamily="18" charset="0"/>
              </a:rPr>
            </a:br>
            <a:r>
              <a:rPr lang="en-US" sz="2200" b="1" dirty="0" smtClean="0">
                <a:solidFill>
                  <a:schemeClr val="tx1"/>
                </a:solidFill>
                <a:latin typeface="Times New Roman" pitchFamily="18" charset="0"/>
              </a:rPr>
              <a:t>(chapter 1 of DM and Data Warehousing textbook)</a:t>
            </a:r>
            <a:endParaRPr lang="en-US" sz="2200" b="1" dirty="0">
              <a:solidFill>
                <a:schemeClr val="tx1"/>
              </a:solidFill>
              <a:latin typeface="Times New Roman" pitchFamily="18" charset="0"/>
            </a:endParaRPr>
          </a:p>
        </p:txBody>
      </p:sp>
      <p:sp>
        <p:nvSpPr>
          <p:cNvPr id="2053" name="Rectangle 5"/>
          <p:cNvSpPr>
            <a:spLocks noGrp="1" noChangeArrowheads="1"/>
          </p:cNvSpPr>
          <p:nvPr>
            <p:ph idx="1"/>
          </p:nvPr>
        </p:nvSpPr>
        <p:spPr>
          <a:ln>
            <a:solidFill>
              <a:schemeClr val="tx1"/>
            </a:solidFill>
          </a:ln>
        </p:spPr>
        <p:txBody>
          <a:bodyPr/>
          <a:lstStyle/>
          <a:p>
            <a:pPr>
              <a:lnSpc>
                <a:spcPct val="90000"/>
              </a:lnSpc>
              <a:buFont typeface="Arial" panose="020B0604020202020204" pitchFamily="34" charset="0"/>
              <a:buChar char="•"/>
            </a:pPr>
            <a:r>
              <a:rPr lang="en-GB" sz="3600" dirty="0" smtClean="0">
                <a:latin typeface="Times New Roman" pitchFamily="18" charset="0"/>
              </a:rPr>
              <a:t>What is Business Analytics?</a:t>
            </a:r>
          </a:p>
          <a:p>
            <a:pPr>
              <a:lnSpc>
                <a:spcPct val="90000"/>
              </a:lnSpc>
              <a:buFont typeface="Arial" panose="020B0604020202020204" pitchFamily="34" charset="0"/>
              <a:buChar char="•"/>
            </a:pPr>
            <a:r>
              <a:rPr lang="en-GB" sz="3600" dirty="0" smtClean="0">
                <a:latin typeface="Times New Roman" pitchFamily="18" charset="0"/>
              </a:rPr>
              <a:t>Importance of Business Analytics</a:t>
            </a:r>
          </a:p>
          <a:p>
            <a:pPr>
              <a:lnSpc>
                <a:spcPct val="90000"/>
              </a:lnSpc>
              <a:buFont typeface="Arial" panose="020B0604020202020204" pitchFamily="34" charset="0"/>
              <a:buChar char="•"/>
            </a:pPr>
            <a:r>
              <a:rPr lang="en-GB" sz="3600" dirty="0" smtClean="0">
                <a:latin typeface="Times New Roman" pitchFamily="18" charset="0"/>
              </a:rPr>
              <a:t>Business Analytics Maturity Curve</a:t>
            </a:r>
          </a:p>
          <a:p>
            <a:pPr>
              <a:lnSpc>
                <a:spcPct val="90000"/>
              </a:lnSpc>
              <a:buFont typeface="Arial" panose="020B0604020202020204" pitchFamily="34" charset="0"/>
              <a:buChar char="•"/>
            </a:pPr>
            <a:r>
              <a:rPr lang="en-GB" sz="3600" dirty="0" smtClean="0">
                <a:latin typeface="Times New Roman" pitchFamily="18" charset="0"/>
              </a:rPr>
              <a:t>Data for Analytics</a:t>
            </a:r>
            <a:endParaRPr lang="en-GB" sz="3600" dirty="0">
              <a:latin typeface="Times New Roman" pitchFamily="18" charset="0"/>
            </a:endParaRPr>
          </a:p>
          <a:p>
            <a:pPr>
              <a:lnSpc>
                <a:spcPct val="90000"/>
              </a:lnSpc>
              <a:buFont typeface="Arial" panose="020B0604020202020204" pitchFamily="34" charset="0"/>
              <a:buChar char="•"/>
            </a:pPr>
            <a:r>
              <a:rPr lang="en-GB" sz="3600" dirty="0" smtClean="0">
                <a:latin typeface="Times New Roman" pitchFamily="18" charset="0"/>
                <a:cs typeface="Times New Roman" pitchFamily="18" charset="0"/>
              </a:rPr>
              <a:t>Supervised and unsupervised learning</a:t>
            </a:r>
            <a:endParaRPr lang="en-GB" sz="3600" dirty="0">
              <a:latin typeface="Times New Roman" pitchFamily="18" charset="0"/>
              <a:cs typeface="Times New Roman" pitchFamily="18" charset="0"/>
            </a:endParaRPr>
          </a:p>
          <a:p>
            <a:pPr>
              <a:lnSpc>
                <a:spcPct val="90000"/>
              </a:lnSpc>
              <a:buFont typeface="Arial" panose="020B0604020202020204" pitchFamily="34" charset="0"/>
              <a:buChar char="•"/>
            </a:pPr>
            <a:r>
              <a:rPr lang="en-GB" sz="3600" dirty="0" smtClean="0">
                <a:latin typeface="Times New Roman" pitchFamily="18" charset="0"/>
                <a:cs typeface="Times New Roman" pitchFamily="18" charset="0"/>
              </a:rPr>
              <a:t>Data mining Tasks</a:t>
            </a:r>
          </a:p>
          <a:p>
            <a:pPr>
              <a:lnSpc>
                <a:spcPct val="90000"/>
              </a:lnSpc>
              <a:buFont typeface="Arial" panose="020B0604020202020204" pitchFamily="34" charset="0"/>
              <a:buChar char="•"/>
            </a:pPr>
            <a:r>
              <a:rPr lang="en-GB" sz="3600" dirty="0" smtClean="0">
                <a:latin typeface="Times New Roman" pitchFamily="18" charset="0"/>
                <a:cs typeface="Times New Roman" pitchFamily="18" charset="0"/>
              </a:rPr>
              <a:t>Analytics Applications </a:t>
            </a:r>
            <a:endParaRPr lang="en-GB" sz="3600" dirty="0">
              <a:latin typeface="Times New Roman" pitchFamily="18" charset="0"/>
              <a:cs typeface="Times New Roman" pitchFamily="18" charset="0"/>
            </a:endParaRPr>
          </a:p>
          <a:p>
            <a:pPr>
              <a:lnSpc>
                <a:spcPct val="90000"/>
              </a:lnSpc>
              <a:buFont typeface="Arial" panose="020B0604020202020204" pitchFamily="34" charset="0"/>
              <a:buChar char="•"/>
            </a:pPr>
            <a:r>
              <a:rPr lang="en-GB" sz="3600" dirty="0" smtClean="0">
                <a:latin typeface="Times New Roman" pitchFamily="18" charset="0"/>
                <a:cs typeface="Times New Roman" pitchFamily="18" charset="0"/>
              </a:rPr>
              <a:t>Business Analytics Methodologies   </a:t>
            </a:r>
            <a:endParaRPr lang="en-GB" sz="3600" dirty="0">
              <a:latin typeface="Times New Roman" pitchFamily="18" charset="0"/>
              <a:cs typeface="Times New Roman" pitchFamily="18" charset="0"/>
            </a:endParaRPr>
          </a:p>
          <a:p>
            <a:pPr>
              <a:lnSpc>
                <a:spcPct val="90000"/>
              </a:lnSpc>
              <a:buFont typeface="Wingdings" pitchFamily="2" charset="2"/>
              <a:buChar char="Ø"/>
            </a:pPr>
            <a:endParaRPr 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498080" cy="1143000"/>
          </a:xfrm>
        </p:spPr>
        <p:txBody>
          <a:bodyPr>
            <a:normAutofit/>
          </a:bodyPr>
          <a:lstStyle/>
          <a:p>
            <a:pPr eaLnBrk="1" hangingPunct="1">
              <a:defRPr/>
            </a:pPr>
            <a:r>
              <a:rPr lang="en-US" dirty="0" smtClean="0">
                <a:latin typeface="Arial" panose="020B0604020202020204" pitchFamily="34" charset="0"/>
                <a:cs typeface="Arial" panose="020B0604020202020204" pitchFamily="34" charset="0"/>
              </a:rPr>
              <a:t>Analytics Applications</a:t>
            </a:r>
            <a:endParaRPr lang="en-US" dirty="0">
              <a:latin typeface="Arial" panose="020B0604020202020204" pitchFamily="34" charset="0"/>
              <a:cs typeface="Arial" panose="020B0604020202020204" pitchFamily="34" charset="0"/>
            </a:endParaRPr>
          </a:p>
        </p:txBody>
      </p:sp>
      <p:sp>
        <p:nvSpPr>
          <p:cNvPr id="46082" name="Content Placeholder 2"/>
          <p:cNvSpPr>
            <a:spLocks noGrp="1"/>
          </p:cNvSpPr>
          <p:nvPr>
            <p:ph idx="1"/>
          </p:nvPr>
        </p:nvSpPr>
        <p:spPr>
          <a:xfrm>
            <a:off x="1143000" y="1295400"/>
            <a:ext cx="7498080" cy="4800600"/>
          </a:xfrm>
        </p:spPr>
        <p:txBody>
          <a:bodyPr/>
          <a:lstStyle/>
          <a:p>
            <a:pPr eaLnBrk="1" hangingPunct="1"/>
            <a:r>
              <a:rPr lang="en-US" sz="2800" dirty="0" smtClean="0">
                <a:latin typeface="Arial" panose="020B0604020202020204" pitchFamily="34" charset="0"/>
                <a:cs typeface="Arial" panose="020B0604020202020204" pitchFamily="34" charset="0"/>
              </a:rPr>
              <a:t>Customer Relationship Management</a:t>
            </a:r>
          </a:p>
          <a:p>
            <a:pPr lvl="1" eaLnBrk="1" hangingPunct="1"/>
            <a:r>
              <a:rPr lang="en-US" sz="2400" dirty="0" smtClean="0">
                <a:latin typeface="Arial" panose="020B0604020202020204" pitchFamily="34" charset="0"/>
                <a:cs typeface="Arial" panose="020B0604020202020204" pitchFamily="34" charset="0"/>
              </a:rPr>
              <a:t>Maximize return on marketing campaigns</a:t>
            </a:r>
          </a:p>
          <a:p>
            <a:pPr lvl="1" eaLnBrk="1" hangingPunct="1"/>
            <a:r>
              <a:rPr lang="en-US" sz="2400" dirty="0" smtClean="0">
                <a:latin typeface="Arial" panose="020B0604020202020204" pitchFamily="34" charset="0"/>
                <a:cs typeface="Arial" panose="020B0604020202020204" pitchFamily="34" charset="0"/>
              </a:rPr>
              <a:t>Improve customer retention (churn analysis)</a:t>
            </a:r>
          </a:p>
          <a:p>
            <a:pPr lvl="1" eaLnBrk="1" hangingPunct="1"/>
            <a:r>
              <a:rPr lang="en-US" sz="2400" dirty="0" smtClean="0">
                <a:latin typeface="Arial" panose="020B0604020202020204" pitchFamily="34" charset="0"/>
                <a:cs typeface="Arial" panose="020B0604020202020204" pitchFamily="34" charset="0"/>
              </a:rPr>
              <a:t>Maximize customer value (cross- or up-selling)</a:t>
            </a:r>
          </a:p>
          <a:p>
            <a:pPr lvl="1" eaLnBrk="1" hangingPunct="1"/>
            <a:r>
              <a:rPr lang="en-US" sz="2400" dirty="0" smtClean="0">
                <a:latin typeface="Arial" panose="020B0604020202020204" pitchFamily="34" charset="0"/>
                <a:cs typeface="Arial" panose="020B0604020202020204" pitchFamily="34" charset="0"/>
              </a:rPr>
              <a:t>Identify and treat most valued customers</a:t>
            </a:r>
          </a:p>
          <a:p>
            <a:pPr lvl="3" eaLnBrk="1" hangingPunct="1"/>
            <a:endParaRPr lang="en-US" sz="1100" dirty="0" smtClean="0">
              <a:latin typeface="Arial" panose="020B0604020202020204" pitchFamily="34" charset="0"/>
              <a:cs typeface="Arial" panose="020B0604020202020204" pitchFamily="34" charset="0"/>
            </a:endParaRPr>
          </a:p>
          <a:p>
            <a:pPr eaLnBrk="1" hangingPunct="1"/>
            <a:r>
              <a:rPr lang="en-US" sz="2800" dirty="0" smtClean="0">
                <a:latin typeface="Arial" panose="020B0604020202020204" pitchFamily="34" charset="0"/>
                <a:cs typeface="Arial" panose="020B0604020202020204" pitchFamily="34" charset="0"/>
              </a:rPr>
              <a:t>Banking &amp; Other Financial </a:t>
            </a:r>
          </a:p>
          <a:p>
            <a:pPr lvl="1" eaLnBrk="1" hangingPunct="1"/>
            <a:r>
              <a:rPr lang="en-US" sz="2400" dirty="0" smtClean="0">
                <a:latin typeface="Arial" panose="020B0604020202020204" pitchFamily="34" charset="0"/>
                <a:cs typeface="Arial" panose="020B0604020202020204" pitchFamily="34" charset="0"/>
              </a:rPr>
              <a:t>Automate the loan application process </a:t>
            </a:r>
          </a:p>
          <a:p>
            <a:pPr lvl="1" eaLnBrk="1" hangingPunct="1"/>
            <a:r>
              <a:rPr lang="en-US" sz="2400" dirty="0" smtClean="0">
                <a:latin typeface="Arial" panose="020B0604020202020204" pitchFamily="34" charset="0"/>
                <a:cs typeface="Arial" panose="020B0604020202020204" pitchFamily="34" charset="0"/>
              </a:rPr>
              <a:t>Detecting fraudulent transactions</a:t>
            </a:r>
          </a:p>
          <a:p>
            <a:pPr lvl="1" eaLnBrk="1" hangingPunct="1"/>
            <a:r>
              <a:rPr lang="en-US" sz="2400" dirty="0" smtClean="0">
                <a:latin typeface="Arial" panose="020B0604020202020204" pitchFamily="34" charset="0"/>
                <a:cs typeface="Arial" panose="020B0604020202020204" pitchFamily="34" charset="0"/>
              </a:rPr>
              <a:t>Maximize customer value (cross- and up-selling)</a:t>
            </a:r>
          </a:p>
          <a:p>
            <a:pPr lvl="1" eaLnBrk="1" hangingPunct="1"/>
            <a:r>
              <a:rPr lang="en-US" sz="2400" dirty="0" smtClean="0">
                <a:latin typeface="Arial" panose="020B0604020202020204" pitchFamily="34" charset="0"/>
                <a:cs typeface="Arial" panose="020B0604020202020204" pitchFamily="34" charset="0"/>
              </a:rPr>
              <a:t>Optimizing cash reserves with forecasting </a:t>
            </a:r>
          </a:p>
          <a:p>
            <a:pPr lvl="1" eaLnBrk="1" hangingPunct="1"/>
            <a:endParaRPr lang="en-US" sz="2400" dirty="0" smtClean="0"/>
          </a:p>
          <a:p>
            <a:pPr lvl="1" eaLnBrk="1" hangingPunct="1"/>
            <a:endParaRPr lang="en-US" sz="2400" dirty="0" smtClean="0"/>
          </a:p>
        </p:txBody>
      </p:sp>
    </p:spTree>
    <p:extLst>
      <p:ext uri="{BB962C8B-B14F-4D97-AF65-F5344CB8AC3E}">
        <p14:creationId xmlns:p14="http://schemas.microsoft.com/office/powerpoint/2010/main" val="6949668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498080" cy="1143000"/>
          </a:xfrm>
        </p:spPr>
        <p:txBody>
          <a:bodyPr>
            <a:normAutofit/>
          </a:bodyPr>
          <a:lstStyle/>
          <a:p>
            <a:pPr eaLnBrk="1" hangingPunct="1">
              <a:defRPr/>
            </a:pPr>
            <a:r>
              <a:rPr lang="en-US" dirty="0" smtClean="0">
                <a:latin typeface="Arial" panose="020B0604020202020204" pitchFamily="34" charset="0"/>
                <a:cs typeface="Arial" panose="020B0604020202020204" pitchFamily="34" charset="0"/>
              </a:rPr>
              <a:t>Analytics Applications (cont.)</a:t>
            </a:r>
            <a:endParaRPr lang="en-US" dirty="0">
              <a:latin typeface="Arial" panose="020B0604020202020204" pitchFamily="34" charset="0"/>
              <a:cs typeface="Arial" panose="020B0604020202020204" pitchFamily="34" charset="0"/>
            </a:endParaRPr>
          </a:p>
        </p:txBody>
      </p:sp>
      <p:sp>
        <p:nvSpPr>
          <p:cNvPr id="48130" name="Content Placeholder 2"/>
          <p:cNvSpPr>
            <a:spLocks noGrp="1"/>
          </p:cNvSpPr>
          <p:nvPr>
            <p:ph idx="1"/>
          </p:nvPr>
        </p:nvSpPr>
        <p:spPr>
          <a:xfrm>
            <a:off x="1066800" y="1295400"/>
            <a:ext cx="7498080" cy="4800600"/>
          </a:xfrm>
        </p:spPr>
        <p:txBody>
          <a:bodyPr>
            <a:normAutofit lnSpcReduction="10000"/>
          </a:bodyPr>
          <a:lstStyle/>
          <a:p>
            <a:pPr eaLnBrk="1" hangingPunct="1"/>
            <a:r>
              <a:rPr lang="en-US" sz="2800" dirty="0" smtClean="0">
                <a:latin typeface="Arial" panose="020B0604020202020204" pitchFamily="34" charset="0"/>
                <a:cs typeface="Arial" panose="020B0604020202020204" pitchFamily="34" charset="0"/>
              </a:rPr>
              <a:t>Retailing and Logistics</a:t>
            </a:r>
          </a:p>
          <a:p>
            <a:pPr lvl="1" eaLnBrk="1" hangingPunct="1"/>
            <a:r>
              <a:rPr lang="en-US" sz="2400" dirty="0" smtClean="0">
                <a:latin typeface="Arial" panose="020B0604020202020204" pitchFamily="34" charset="0"/>
                <a:cs typeface="Arial" panose="020B0604020202020204" pitchFamily="34" charset="0"/>
              </a:rPr>
              <a:t>Optimize inventory levels at different locations</a:t>
            </a:r>
          </a:p>
          <a:p>
            <a:pPr lvl="1" eaLnBrk="1" hangingPunct="1"/>
            <a:r>
              <a:rPr lang="en-US" sz="2400" dirty="0" smtClean="0">
                <a:latin typeface="Arial" panose="020B0604020202020204" pitchFamily="34" charset="0"/>
                <a:cs typeface="Arial" panose="020B0604020202020204" pitchFamily="34" charset="0"/>
              </a:rPr>
              <a:t>Improve the store layout and sales promotions</a:t>
            </a:r>
          </a:p>
          <a:p>
            <a:pPr lvl="1" eaLnBrk="1" hangingPunct="1"/>
            <a:r>
              <a:rPr lang="en-US" sz="2400" dirty="0" smtClean="0">
                <a:latin typeface="Arial" panose="020B0604020202020204" pitchFamily="34" charset="0"/>
                <a:cs typeface="Arial" panose="020B0604020202020204" pitchFamily="34" charset="0"/>
              </a:rPr>
              <a:t>Optimize logistics by predicting seasonal effects</a:t>
            </a:r>
          </a:p>
          <a:p>
            <a:pPr lvl="1" eaLnBrk="1" hangingPunct="1"/>
            <a:r>
              <a:rPr lang="en-US" sz="2400" dirty="0" smtClean="0">
                <a:latin typeface="Arial" panose="020B0604020202020204" pitchFamily="34" charset="0"/>
                <a:cs typeface="Arial" panose="020B0604020202020204" pitchFamily="34" charset="0"/>
              </a:rPr>
              <a:t>Minimize losses due to limited shelf life</a:t>
            </a:r>
          </a:p>
          <a:p>
            <a:pPr lvl="1" eaLnBrk="1" hangingPunct="1"/>
            <a:endParaRPr lang="en-US" sz="1100" dirty="0" smtClean="0">
              <a:latin typeface="Arial" panose="020B0604020202020204" pitchFamily="34" charset="0"/>
              <a:cs typeface="Arial" panose="020B0604020202020204" pitchFamily="34" charset="0"/>
            </a:endParaRPr>
          </a:p>
          <a:p>
            <a:pPr eaLnBrk="1" hangingPunct="1"/>
            <a:r>
              <a:rPr lang="en-US" sz="2800" dirty="0" smtClean="0">
                <a:latin typeface="Arial" panose="020B0604020202020204" pitchFamily="34" charset="0"/>
                <a:cs typeface="Arial" panose="020B0604020202020204" pitchFamily="34" charset="0"/>
              </a:rPr>
              <a:t>Manufacturing and Maintenance</a:t>
            </a:r>
          </a:p>
          <a:p>
            <a:pPr lvl="1" eaLnBrk="1" hangingPunct="1"/>
            <a:r>
              <a:rPr lang="en-US" sz="2400" dirty="0" smtClean="0">
                <a:latin typeface="Arial" panose="020B0604020202020204" pitchFamily="34" charset="0"/>
                <a:cs typeface="Arial" panose="020B0604020202020204" pitchFamily="34" charset="0"/>
              </a:rPr>
              <a:t>Predict/prevent machinery failures </a:t>
            </a:r>
          </a:p>
          <a:p>
            <a:pPr lvl="1" eaLnBrk="1" hangingPunct="1"/>
            <a:r>
              <a:rPr lang="en-US" sz="2400" dirty="0" smtClean="0">
                <a:latin typeface="Arial" panose="020B0604020202020204" pitchFamily="34" charset="0"/>
                <a:cs typeface="Arial" panose="020B0604020202020204" pitchFamily="34" charset="0"/>
              </a:rPr>
              <a:t>Identify anomalies in production systems to optimize manufacturing capacity</a:t>
            </a:r>
          </a:p>
          <a:p>
            <a:pPr lvl="1" eaLnBrk="1" hangingPunct="1"/>
            <a:r>
              <a:rPr lang="en-US" sz="2400" dirty="0" smtClean="0">
                <a:latin typeface="Arial" panose="020B0604020202020204" pitchFamily="34" charset="0"/>
                <a:cs typeface="Arial" panose="020B0604020202020204" pitchFamily="34" charset="0"/>
              </a:rPr>
              <a:t>Discover novel patterns to improve product quality</a:t>
            </a:r>
          </a:p>
          <a:p>
            <a:pPr lvl="1" eaLnBrk="1" hangingPunct="1"/>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76697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smtClean="0"/>
              <a:t>Analytics Applications (cont.)</a:t>
            </a:r>
            <a:endParaRPr lang="en-US" dirty="0"/>
          </a:p>
        </p:txBody>
      </p:sp>
      <p:sp>
        <p:nvSpPr>
          <p:cNvPr id="50178" name="Content Placeholder 2"/>
          <p:cNvSpPr>
            <a:spLocks noGrp="1"/>
          </p:cNvSpPr>
          <p:nvPr>
            <p:ph idx="1"/>
          </p:nvPr>
        </p:nvSpPr>
        <p:spPr>
          <a:xfrm>
            <a:off x="1182688" y="1524000"/>
            <a:ext cx="7961312" cy="4800600"/>
          </a:xfrm>
        </p:spPr>
        <p:txBody>
          <a:bodyPr/>
          <a:lstStyle/>
          <a:p>
            <a:pPr eaLnBrk="1" hangingPunct="1"/>
            <a:r>
              <a:rPr lang="en-US" sz="2800" dirty="0" smtClean="0"/>
              <a:t>Brokerage and Securities Trading</a:t>
            </a:r>
          </a:p>
          <a:p>
            <a:pPr lvl="1" eaLnBrk="1" hangingPunct="1"/>
            <a:r>
              <a:rPr lang="en-US" sz="2400" dirty="0" smtClean="0"/>
              <a:t>Predict changes on certain bond prices </a:t>
            </a:r>
          </a:p>
          <a:p>
            <a:pPr lvl="1" eaLnBrk="1" hangingPunct="1"/>
            <a:r>
              <a:rPr lang="en-US" sz="2400" dirty="0" smtClean="0"/>
              <a:t>Forecast the direction of stock fluctuations</a:t>
            </a:r>
          </a:p>
          <a:p>
            <a:pPr lvl="1" eaLnBrk="1" hangingPunct="1"/>
            <a:r>
              <a:rPr lang="en-US" sz="2400" dirty="0" smtClean="0"/>
              <a:t>Assess the effect of events on market movements</a:t>
            </a:r>
          </a:p>
          <a:p>
            <a:pPr lvl="1" eaLnBrk="1" hangingPunct="1"/>
            <a:r>
              <a:rPr lang="en-US" sz="2400" dirty="0" smtClean="0"/>
              <a:t>Identify and prevent fraudulent activities in trading</a:t>
            </a:r>
          </a:p>
          <a:p>
            <a:pPr lvl="1" eaLnBrk="1" hangingPunct="1"/>
            <a:endParaRPr lang="en-US" sz="1100" dirty="0" smtClean="0"/>
          </a:p>
          <a:p>
            <a:pPr eaLnBrk="1" hangingPunct="1"/>
            <a:r>
              <a:rPr lang="en-US" sz="2800" dirty="0" smtClean="0"/>
              <a:t>Insurance</a:t>
            </a:r>
          </a:p>
          <a:p>
            <a:pPr lvl="1" eaLnBrk="1" hangingPunct="1"/>
            <a:r>
              <a:rPr lang="en-US" sz="2400" dirty="0" smtClean="0"/>
              <a:t>Forecast claim costs for better business planning</a:t>
            </a:r>
          </a:p>
          <a:p>
            <a:pPr lvl="1" eaLnBrk="1" hangingPunct="1"/>
            <a:r>
              <a:rPr lang="en-US" sz="2400" dirty="0" smtClean="0"/>
              <a:t>Determine optimal rate plans </a:t>
            </a:r>
          </a:p>
          <a:p>
            <a:pPr lvl="1" eaLnBrk="1" hangingPunct="1"/>
            <a:r>
              <a:rPr lang="en-US" sz="2400" dirty="0" smtClean="0"/>
              <a:t>Optimize marketing to specific customers </a:t>
            </a:r>
          </a:p>
          <a:p>
            <a:pPr lvl="1" eaLnBrk="1" hangingPunct="1"/>
            <a:r>
              <a:rPr lang="en-US" sz="2400" dirty="0" smtClean="0"/>
              <a:t>Identify and prevent fraudulent claim activities</a:t>
            </a:r>
          </a:p>
          <a:p>
            <a:pPr lvl="1" eaLnBrk="1" hangingPunct="1"/>
            <a:endParaRPr lang="en-US" sz="2400" dirty="0" smtClean="0"/>
          </a:p>
        </p:txBody>
      </p:sp>
    </p:spTree>
    <p:extLst>
      <p:ext uri="{BB962C8B-B14F-4D97-AF65-F5344CB8AC3E}">
        <p14:creationId xmlns:p14="http://schemas.microsoft.com/office/powerpoint/2010/main" val="22493261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smtClean="0"/>
              <a:t>Analytics Applications (cont.)</a:t>
            </a:r>
            <a:endParaRPr lang="en-US" dirty="0"/>
          </a:p>
        </p:txBody>
      </p:sp>
      <p:sp>
        <p:nvSpPr>
          <p:cNvPr id="52226" name="Content Placeholder 2"/>
          <p:cNvSpPr>
            <a:spLocks noGrp="1"/>
          </p:cNvSpPr>
          <p:nvPr>
            <p:ph idx="1"/>
          </p:nvPr>
        </p:nvSpPr>
        <p:spPr>
          <a:xfrm>
            <a:off x="1182688" y="1524000"/>
            <a:ext cx="7961312" cy="4800600"/>
          </a:xfrm>
        </p:spPr>
        <p:txBody>
          <a:bodyPr/>
          <a:lstStyle/>
          <a:p>
            <a:pPr eaLnBrk="1" hangingPunct="1"/>
            <a:r>
              <a:rPr lang="en-US" sz="2800" dirty="0" smtClean="0"/>
              <a:t>Computer hardware and software</a:t>
            </a:r>
          </a:p>
          <a:p>
            <a:pPr eaLnBrk="1" hangingPunct="1"/>
            <a:r>
              <a:rPr lang="en-US" sz="2800" dirty="0" smtClean="0"/>
              <a:t>Science and engineering</a:t>
            </a:r>
          </a:p>
          <a:p>
            <a:pPr eaLnBrk="1" hangingPunct="1"/>
            <a:r>
              <a:rPr lang="en-US" sz="2400" dirty="0" smtClean="0"/>
              <a:t>Government and defense</a:t>
            </a:r>
          </a:p>
          <a:p>
            <a:pPr eaLnBrk="1" hangingPunct="1"/>
            <a:r>
              <a:rPr lang="en-US" sz="2400" dirty="0" smtClean="0"/>
              <a:t>Homeland security and law enforcement</a:t>
            </a:r>
          </a:p>
          <a:p>
            <a:pPr eaLnBrk="1" hangingPunct="1"/>
            <a:r>
              <a:rPr lang="en-US" sz="2400" dirty="0" smtClean="0"/>
              <a:t>Travel industry </a:t>
            </a:r>
          </a:p>
          <a:p>
            <a:pPr eaLnBrk="1" hangingPunct="1"/>
            <a:r>
              <a:rPr lang="en-US" sz="2400" dirty="0" smtClean="0"/>
              <a:t>Healthcare</a:t>
            </a:r>
          </a:p>
          <a:p>
            <a:pPr eaLnBrk="1" hangingPunct="1"/>
            <a:r>
              <a:rPr lang="en-US" sz="2400" dirty="0" smtClean="0"/>
              <a:t>Medicine</a:t>
            </a:r>
          </a:p>
          <a:p>
            <a:pPr eaLnBrk="1" hangingPunct="1"/>
            <a:r>
              <a:rPr lang="en-US" sz="2400" dirty="0" smtClean="0"/>
              <a:t>Entertainment industry</a:t>
            </a:r>
          </a:p>
          <a:p>
            <a:pPr eaLnBrk="1" hangingPunct="1"/>
            <a:r>
              <a:rPr lang="en-US" sz="2400" dirty="0" smtClean="0"/>
              <a:t>Sports</a:t>
            </a:r>
          </a:p>
          <a:p>
            <a:pPr eaLnBrk="1" hangingPunct="1"/>
            <a:r>
              <a:rPr lang="en-US" sz="2400" dirty="0" smtClean="0"/>
              <a:t>Etc.</a:t>
            </a:r>
          </a:p>
        </p:txBody>
      </p:sp>
      <p:sp>
        <p:nvSpPr>
          <p:cNvPr id="4" name="Right Brace 3"/>
          <p:cNvSpPr/>
          <p:nvPr/>
        </p:nvSpPr>
        <p:spPr bwMode="auto">
          <a:xfrm>
            <a:off x="3200400" y="3886200"/>
            <a:ext cx="304800" cy="838200"/>
          </a:xfrm>
          <a:prstGeom prst="rightBrace">
            <a:avLst/>
          </a:prstGeom>
          <a:noFill/>
          <a:ln w="9525" cap="flat" cmpd="sng" algn="ctr">
            <a:solidFill>
              <a:srgbClr val="C00000"/>
            </a:solidFill>
            <a:prstDash val="solid"/>
            <a:round/>
            <a:headEnd type="none" w="med" len="med"/>
            <a:tailEnd type="none" w="med" len="med"/>
          </a:ln>
          <a:effectLst/>
        </p:spPr>
        <p:txBody>
          <a:bodyPr lIns="92075" tIns="46038" rIns="92075" bIns="46038" anchor="ctr"/>
          <a:lstStyle/>
          <a:p>
            <a:pPr algn="ctr">
              <a:defRPr/>
            </a:pPr>
            <a:endParaRPr lang="en-US" dirty="0">
              <a:effectLst>
                <a:outerShdw blurRad="38100" dist="38100" dir="2700000" algn="tl">
                  <a:srgbClr val="000000">
                    <a:alpha val="43137"/>
                  </a:srgbClr>
                </a:outerShdw>
              </a:effectLst>
              <a:cs typeface="+mn-cs"/>
            </a:endParaRPr>
          </a:p>
        </p:txBody>
      </p:sp>
      <p:sp>
        <p:nvSpPr>
          <p:cNvPr id="52228" name="TextBox 4"/>
          <p:cNvSpPr txBox="1">
            <a:spLocks noChangeArrowheads="1"/>
          </p:cNvSpPr>
          <p:nvPr/>
        </p:nvSpPr>
        <p:spPr bwMode="auto">
          <a:xfrm>
            <a:off x="3581400" y="3940175"/>
            <a:ext cx="3124200" cy="708025"/>
          </a:xfrm>
          <a:prstGeom prst="rect">
            <a:avLst/>
          </a:prstGeom>
          <a:noFill/>
          <a:ln w="9525">
            <a:noFill/>
            <a:miter lim="800000"/>
            <a:headEnd/>
            <a:tailEnd/>
          </a:ln>
        </p:spPr>
        <p:txBody>
          <a:bodyPr>
            <a:spAutoFit/>
          </a:bodyPr>
          <a:lstStyle/>
          <a:p>
            <a:r>
              <a:rPr lang="en-US" sz="2000" b="0" dirty="0"/>
              <a:t>Highly popular application areas for data mining</a:t>
            </a:r>
          </a:p>
        </p:txBody>
      </p:sp>
    </p:spTree>
    <p:extLst>
      <p:ext uri="{BB962C8B-B14F-4D97-AF65-F5344CB8AC3E}">
        <p14:creationId xmlns:p14="http://schemas.microsoft.com/office/powerpoint/2010/main" val="23430447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066800" y="152400"/>
            <a:ext cx="7498080" cy="1143000"/>
          </a:xfrm>
        </p:spPr>
        <p:txBody>
          <a:bodyPr/>
          <a:lstStyle/>
          <a:p>
            <a:r>
              <a:rPr lang="en-US" sz="3600" b="1" dirty="0">
                <a:solidFill>
                  <a:schemeClr val="tx1"/>
                </a:solidFill>
                <a:latin typeface="Arial" panose="020B0604020202020204" pitchFamily="34" charset="0"/>
                <a:cs typeface="Arial" panose="020B0604020202020204" pitchFamily="34" charset="0"/>
              </a:rPr>
              <a:t>Review Questions</a:t>
            </a:r>
          </a:p>
        </p:txBody>
      </p:sp>
      <p:sp>
        <p:nvSpPr>
          <p:cNvPr id="71683" name="Rectangle 3"/>
          <p:cNvSpPr>
            <a:spLocks noGrp="1" noChangeArrowheads="1"/>
          </p:cNvSpPr>
          <p:nvPr>
            <p:ph idx="1"/>
          </p:nvPr>
        </p:nvSpPr>
        <p:spPr>
          <a:xfrm>
            <a:off x="1066800" y="1295400"/>
            <a:ext cx="7498080" cy="4800600"/>
          </a:xfrm>
        </p:spPr>
        <p:txBody>
          <a:bodyPr>
            <a:normAutofit/>
          </a:bodyPr>
          <a:lstStyle/>
          <a:p>
            <a:pPr marL="0" indent="0">
              <a:buNone/>
            </a:pPr>
            <a:r>
              <a:rPr lang="en-US" sz="2400" dirty="0" smtClean="0">
                <a:latin typeface="Arial" panose="020B0604020202020204" pitchFamily="34" charset="0"/>
                <a:cs typeface="Arial" panose="020B0604020202020204" pitchFamily="34" charset="0"/>
              </a:rPr>
              <a:t>True/False Questions</a:t>
            </a:r>
            <a:endParaRPr lang="en-US" sz="2400" dirty="0">
              <a:latin typeface="Arial" panose="020B0604020202020204" pitchFamily="34" charset="0"/>
              <a:cs typeface="Arial" panose="020B0604020202020204" pitchFamily="34" charset="0"/>
            </a:endParaRPr>
          </a:p>
          <a:p>
            <a:pPr marL="990600" lvl="1" indent="-533400">
              <a:buClr>
                <a:schemeClr val="folHlink"/>
              </a:buClr>
              <a:buFont typeface="Wingdings" pitchFamily="2" charset="2"/>
              <a:buAutoNum type="alphaLcPeriod"/>
            </a:pPr>
            <a:r>
              <a:rPr lang="en-US" sz="2400" dirty="0" smtClean="0">
                <a:latin typeface="Arial" panose="020B0604020202020204" pitchFamily="34" charset="0"/>
                <a:cs typeface="Arial" panose="020B0604020202020204" pitchFamily="34" charset="0"/>
              </a:rPr>
              <a:t>Analytics can </a:t>
            </a:r>
            <a:r>
              <a:rPr lang="en-US" sz="2400" dirty="0">
                <a:latin typeface="Arial" panose="020B0604020202020204" pitchFamily="34" charset="0"/>
                <a:cs typeface="Arial" panose="020B0604020202020204" pitchFamily="34" charset="0"/>
              </a:rPr>
              <a:t>only handle tens of attributes.</a:t>
            </a:r>
          </a:p>
          <a:p>
            <a:pPr marL="990600" lvl="1" indent="-533400">
              <a:buClr>
                <a:schemeClr val="folHlink"/>
              </a:buClr>
              <a:buFont typeface="Wingdings" pitchFamily="2" charset="2"/>
              <a:buAutoNum type="alphaLcPeriod"/>
            </a:pPr>
            <a:r>
              <a:rPr lang="en-US" sz="2400" dirty="0" smtClean="0">
                <a:latin typeface="Arial" panose="020B0604020202020204" pitchFamily="34" charset="0"/>
                <a:cs typeface="Arial" panose="020B0604020202020204" pitchFamily="34" charset="0"/>
              </a:rPr>
              <a:t>Analytics Maturity Curve has two parts; descriptive and predictive. </a:t>
            </a:r>
            <a:endParaRPr lang="en-US" sz="2400" dirty="0">
              <a:latin typeface="Arial" panose="020B0604020202020204" pitchFamily="34" charset="0"/>
              <a:cs typeface="Arial" panose="020B0604020202020204" pitchFamily="34" charset="0"/>
            </a:endParaRPr>
          </a:p>
          <a:p>
            <a:pPr marL="990600" lvl="1" indent="-533400">
              <a:buClr>
                <a:schemeClr val="folHlink"/>
              </a:buClr>
              <a:buFont typeface="Wingdings" pitchFamily="2" charset="2"/>
              <a:buAutoNum type="alphaLcPeriod"/>
            </a:pPr>
            <a:r>
              <a:rPr lang="en-US" sz="2400" dirty="0" smtClean="0">
                <a:latin typeface="Arial" panose="020B0604020202020204" pitchFamily="34" charset="0"/>
                <a:cs typeface="Arial" panose="020B0604020202020204" pitchFamily="34" charset="0"/>
              </a:rPr>
              <a:t>Cluster Analysis examines </a:t>
            </a:r>
            <a:r>
              <a:rPr lang="en-US" sz="2400" dirty="0">
                <a:latin typeface="Arial" panose="020B0604020202020204" pitchFamily="34" charset="0"/>
                <a:cs typeface="Arial" panose="020B0604020202020204" pitchFamily="34" charset="0"/>
              </a:rPr>
              <a:t>the </a:t>
            </a:r>
            <a:r>
              <a:rPr lang="en-US" sz="2400" dirty="0" smtClean="0">
                <a:latin typeface="Arial" panose="020B0604020202020204" pitchFamily="34" charset="0"/>
                <a:cs typeface="Arial" panose="020B0604020202020204" pitchFamily="34" charset="0"/>
              </a:rPr>
              <a:t>features/attributes </a:t>
            </a:r>
            <a:r>
              <a:rPr lang="en-US" sz="2400" dirty="0">
                <a:latin typeface="Arial" panose="020B0604020202020204" pitchFamily="34" charset="0"/>
                <a:cs typeface="Arial" panose="020B0604020202020204" pitchFamily="34" charset="0"/>
              </a:rPr>
              <a:t>of a record and </a:t>
            </a:r>
            <a:r>
              <a:rPr lang="en-US" sz="2400" dirty="0" smtClean="0">
                <a:latin typeface="Arial" panose="020B0604020202020204" pitchFamily="34" charset="0"/>
                <a:cs typeface="Arial" panose="020B0604020202020204" pitchFamily="34" charset="0"/>
              </a:rPr>
              <a:t>assigns </a:t>
            </a:r>
            <a:r>
              <a:rPr lang="en-US" sz="2400" dirty="0">
                <a:latin typeface="Arial" panose="020B0604020202020204" pitchFamily="34" charset="0"/>
                <a:cs typeface="Arial" panose="020B0604020202020204" pitchFamily="34" charset="0"/>
              </a:rPr>
              <a:t>it to a predefined class.</a:t>
            </a:r>
          </a:p>
          <a:p>
            <a:pPr marL="990600" lvl="1" indent="-533400">
              <a:buClr>
                <a:schemeClr val="folHlink"/>
              </a:buClr>
              <a:buFont typeface="Wingdings" pitchFamily="2" charset="2"/>
              <a:buAutoNum type="alphaLcPeriod"/>
            </a:pPr>
            <a:r>
              <a:rPr lang="en-US" sz="2400" dirty="0" smtClean="0">
                <a:latin typeface="Arial" panose="020B0604020202020204" pitchFamily="34" charset="0"/>
                <a:cs typeface="Arial" panose="020B0604020202020204" pitchFamily="34" charset="0"/>
              </a:rPr>
              <a:t>Analytics is </a:t>
            </a:r>
            <a:r>
              <a:rPr lang="en-US" sz="2400" dirty="0">
                <a:latin typeface="Arial" panose="020B0604020202020204" pitchFamily="34" charset="0"/>
                <a:cs typeface="Arial" panose="020B0604020202020204" pitchFamily="34" charset="0"/>
              </a:rPr>
              <a:t>the process of exploring and analysing large </a:t>
            </a:r>
            <a:r>
              <a:rPr lang="en-US" sz="2400" dirty="0" smtClean="0">
                <a:latin typeface="Arial" panose="020B0604020202020204" pitchFamily="34" charset="0"/>
                <a:cs typeface="Arial" panose="020B0604020202020204" pitchFamily="34" charset="0"/>
              </a:rPr>
              <a:t>volumes </a:t>
            </a:r>
            <a:r>
              <a:rPr lang="en-US" sz="2400" dirty="0">
                <a:latin typeface="Arial" panose="020B0604020202020204" pitchFamily="34" charset="0"/>
                <a:cs typeface="Arial" panose="020B0604020202020204" pitchFamily="34" charset="0"/>
              </a:rPr>
              <a:t>of data in order to discover interesting hidden patterns and relationships with data.</a:t>
            </a:r>
          </a:p>
        </p:txBody>
      </p:sp>
    </p:spTree>
    <p:extLst>
      <p:ext uri="{BB962C8B-B14F-4D97-AF65-F5344CB8AC3E}">
        <p14:creationId xmlns:p14="http://schemas.microsoft.com/office/powerpoint/2010/main" val="38375938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066800" y="152400"/>
            <a:ext cx="7498080" cy="1143000"/>
          </a:xfrm>
        </p:spPr>
        <p:txBody>
          <a:bodyPr/>
          <a:lstStyle/>
          <a:p>
            <a:r>
              <a:rPr lang="en-US" sz="3600" b="1" dirty="0">
                <a:solidFill>
                  <a:schemeClr val="tx1"/>
                </a:solidFill>
                <a:latin typeface="Arial" panose="020B0604020202020204" pitchFamily="34" charset="0"/>
                <a:cs typeface="Arial" panose="020B0604020202020204" pitchFamily="34" charset="0"/>
              </a:rPr>
              <a:t>Review Questions</a:t>
            </a:r>
          </a:p>
        </p:txBody>
      </p:sp>
      <p:sp>
        <p:nvSpPr>
          <p:cNvPr id="72707" name="Rectangle 3"/>
          <p:cNvSpPr>
            <a:spLocks noGrp="1" noChangeArrowheads="1"/>
          </p:cNvSpPr>
          <p:nvPr>
            <p:ph idx="1"/>
          </p:nvPr>
        </p:nvSpPr>
        <p:spPr>
          <a:xfrm>
            <a:off x="1073727" y="1260764"/>
            <a:ext cx="7498080" cy="4800600"/>
          </a:xfrm>
        </p:spPr>
        <p:txBody>
          <a:bodyPr/>
          <a:lstStyle/>
          <a:p>
            <a:pPr marL="0" indent="0">
              <a:buNone/>
            </a:pPr>
            <a:r>
              <a:rPr lang="en-US" sz="2400" dirty="0" smtClean="0">
                <a:latin typeface="Times New Roman" pitchFamily="18" charset="0"/>
              </a:rPr>
              <a:t>True/False Questions</a:t>
            </a:r>
            <a:endParaRPr lang="en-US" sz="2400" dirty="0">
              <a:latin typeface="Times New Roman" pitchFamily="18" charset="0"/>
            </a:endParaRPr>
          </a:p>
          <a:p>
            <a:pPr marL="914400" lvl="1" indent="-457200">
              <a:buClr>
                <a:schemeClr val="folHlink"/>
              </a:buClr>
              <a:buFont typeface="+mj-lt"/>
              <a:buAutoNum type="alphaLcParenR" startAt="5"/>
            </a:pPr>
            <a:r>
              <a:rPr lang="en-US" sz="2200" dirty="0" smtClean="0">
                <a:latin typeface="Times New Roman" pitchFamily="18" charset="0"/>
              </a:rPr>
              <a:t>Predictive </a:t>
            </a:r>
            <a:r>
              <a:rPr lang="en-US" sz="2200" dirty="0">
                <a:latin typeface="Times New Roman" pitchFamily="18" charset="0"/>
              </a:rPr>
              <a:t>task is  to classify records according to some predictive future behaviour and to determine which things go together.</a:t>
            </a:r>
          </a:p>
          <a:p>
            <a:pPr marL="914400" lvl="1" indent="-457200">
              <a:buClr>
                <a:schemeClr val="folHlink"/>
              </a:buClr>
              <a:buFont typeface="+mj-lt"/>
              <a:buAutoNum type="alphaLcParenR" startAt="5"/>
            </a:pPr>
            <a:r>
              <a:rPr lang="en-US" sz="2200" dirty="0" smtClean="0">
                <a:latin typeface="Times New Roman" pitchFamily="18" charset="0"/>
              </a:rPr>
              <a:t>Visualization </a:t>
            </a:r>
            <a:r>
              <a:rPr lang="en-US" sz="2200" dirty="0">
                <a:latin typeface="Times New Roman" pitchFamily="18" charset="0"/>
              </a:rPr>
              <a:t>is a graphical presentation of data.</a:t>
            </a:r>
          </a:p>
          <a:p>
            <a:pPr marL="914400" lvl="1" indent="-457200">
              <a:buClr>
                <a:schemeClr val="folHlink"/>
              </a:buClr>
              <a:buFont typeface="+mj-lt"/>
              <a:buAutoNum type="alphaLcParenR" startAt="5"/>
            </a:pPr>
            <a:r>
              <a:rPr lang="en-US" sz="2200" dirty="0" smtClean="0">
                <a:latin typeface="Times New Roman" pitchFamily="18" charset="0"/>
              </a:rPr>
              <a:t>Analytics eliminates </a:t>
            </a:r>
            <a:r>
              <a:rPr lang="en-US" sz="2200" dirty="0">
                <a:latin typeface="Times New Roman" pitchFamily="18" charset="0"/>
              </a:rPr>
              <a:t>the need to know your business.</a:t>
            </a:r>
          </a:p>
          <a:p>
            <a:pPr marL="914400" lvl="1" indent="-457200">
              <a:buClr>
                <a:schemeClr val="folHlink"/>
              </a:buClr>
              <a:buFont typeface="+mj-lt"/>
              <a:buAutoNum type="alphaLcParenR" startAt="5"/>
            </a:pPr>
            <a:r>
              <a:rPr lang="en-US" sz="2200" dirty="0" smtClean="0">
                <a:latin typeface="Times New Roman" pitchFamily="18" charset="0"/>
              </a:rPr>
              <a:t>Associative Analysis looks </a:t>
            </a:r>
            <a:r>
              <a:rPr lang="en-US" sz="2200" dirty="0">
                <a:latin typeface="Times New Roman" pitchFamily="18" charset="0"/>
              </a:rPr>
              <a:t>for relationships between fields and field values to determine which items go together.</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990600" y="152400"/>
            <a:ext cx="7498080" cy="1143000"/>
          </a:xfrm>
        </p:spPr>
        <p:txBody>
          <a:bodyPr>
            <a:normAutofit/>
          </a:bodyPr>
          <a:lstStyle/>
          <a:p>
            <a:endParaRPr lang="en-US" sz="2700" b="1" dirty="0">
              <a:solidFill>
                <a:schemeClr val="tx1"/>
              </a:solidFill>
              <a:latin typeface="Arial" panose="020B0604020202020204" pitchFamily="34" charset="0"/>
              <a:cs typeface="Arial" panose="020B0604020202020204" pitchFamily="34" charset="0"/>
            </a:endParaRPr>
          </a:p>
        </p:txBody>
      </p:sp>
      <p:sp>
        <p:nvSpPr>
          <p:cNvPr id="2053" name="Rectangle 5"/>
          <p:cNvSpPr>
            <a:spLocks noGrp="1" noChangeArrowheads="1"/>
          </p:cNvSpPr>
          <p:nvPr>
            <p:ph idx="1"/>
          </p:nvPr>
        </p:nvSpPr>
        <p:spPr>
          <a:xfrm>
            <a:off x="990600" y="1447800"/>
            <a:ext cx="7498080" cy="4800600"/>
          </a:xfrm>
        </p:spPr>
        <p:txBody>
          <a:bodyPr/>
          <a:lstStyle/>
          <a:p>
            <a:pPr>
              <a:lnSpc>
                <a:spcPct val="90000"/>
              </a:lnSpc>
              <a:buFont typeface="Wingdings" pitchFamily="2" charset="2"/>
              <a:buChar char="Ø"/>
            </a:pPr>
            <a:endParaRPr lang="en-GB" sz="2400" dirty="0" smtClean="0">
              <a:latin typeface="Times New Roman" pitchFamily="18" charset="0"/>
              <a:cs typeface="Times New Roman" pitchFamily="18" charset="0"/>
            </a:endParaRPr>
          </a:p>
          <a:p>
            <a:pPr>
              <a:lnSpc>
                <a:spcPct val="90000"/>
              </a:lnSpc>
              <a:buFont typeface="Arial" panose="020B0604020202020204" pitchFamily="34" charset="0"/>
              <a:buChar char="•"/>
            </a:pPr>
            <a:r>
              <a:rPr lang="en-US" sz="4800" b="1" dirty="0">
                <a:latin typeface="Arial" panose="020B0604020202020204" pitchFamily="34" charset="0"/>
                <a:cs typeface="Arial" panose="020B0604020202020204" pitchFamily="34" charset="0"/>
              </a:rPr>
              <a:t>Business Analytics Methodologies</a:t>
            </a:r>
            <a:br>
              <a:rPr lang="en-US" sz="4800" b="1" dirty="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(Chapter 7: Data Mining and Data Warehousing)</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65502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fontScale="90000"/>
          </a:bodyPr>
          <a:lstStyle/>
          <a:p>
            <a:r>
              <a:rPr lang="en-US" sz="3600" b="1" dirty="0" smtClean="0">
                <a:solidFill>
                  <a:schemeClr val="tx1"/>
                </a:solidFill>
                <a:latin typeface="Times New Roman" pitchFamily="18" charset="0"/>
              </a:rPr>
              <a:t>Business Analytics/Data Mining Methodologies</a:t>
            </a:r>
            <a:endParaRPr lang="en-US" sz="3600" b="1" dirty="0">
              <a:solidFill>
                <a:schemeClr val="tx1"/>
              </a:solidFill>
              <a:latin typeface="Times New Roman" pitchFamily="18" charset="0"/>
            </a:endParaRPr>
          </a:p>
        </p:txBody>
      </p:sp>
      <p:sp>
        <p:nvSpPr>
          <p:cNvPr id="94211" name="Rectangle 3"/>
          <p:cNvSpPr>
            <a:spLocks noGrp="1" noChangeArrowheads="1"/>
          </p:cNvSpPr>
          <p:nvPr>
            <p:ph idx="1"/>
          </p:nvPr>
        </p:nvSpPr>
        <p:spPr/>
        <p:txBody>
          <a:bodyPr/>
          <a:lstStyle/>
          <a:p>
            <a:pPr>
              <a:buFont typeface="Wingdings" pitchFamily="2" charset="2"/>
              <a:buChar char="Ø"/>
            </a:pPr>
            <a:r>
              <a:rPr lang="en-US" sz="2400" dirty="0" smtClean="0">
                <a:latin typeface="Times New Roman" pitchFamily="18" charset="0"/>
              </a:rPr>
              <a:t>SEMMA</a:t>
            </a:r>
          </a:p>
          <a:p>
            <a:pPr>
              <a:buFont typeface="Wingdings" pitchFamily="2" charset="2"/>
              <a:buChar char="Ø"/>
            </a:pPr>
            <a:endParaRPr lang="en-US" sz="2400" dirty="0" smtClean="0">
              <a:latin typeface="Times New Roman" pitchFamily="18" charset="0"/>
            </a:endParaRPr>
          </a:p>
          <a:p>
            <a:pPr>
              <a:buFont typeface="Wingdings" pitchFamily="2" charset="2"/>
              <a:buChar char="Ø"/>
            </a:pPr>
            <a:r>
              <a:rPr lang="en-US" sz="2400" dirty="0" smtClean="0">
                <a:latin typeface="Times New Roman" pitchFamily="18" charset="0"/>
              </a:rPr>
              <a:t>CRISP-DM is the CRoss-Industry Standard Process for Data Mining</a:t>
            </a:r>
            <a:r>
              <a:rPr lang="en-SG" sz="2400" dirty="0" smtClean="0"/>
              <a:t>, </a:t>
            </a:r>
            <a:r>
              <a:rPr lang="en-SG" sz="2400" dirty="0"/>
              <a:t>the industry standard data mining methodology. </a:t>
            </a:r>
          </a:p>
          <a:p>
            <a:pPr lvl="1"/>
            <a:r>
              <a:rPr lang="en-SG" sz="2000" dirty="0"/>
              <a:t>First published in 1999, CRISP-DM 1.0 was produced by a consortium of companies under the EU’s Framework IV R&amp;D initiative. Further information can be found at </a:t>
            </a:r>
            <a:r>
              <a:rPr lang="en-SG" sz="2000" u="sng" dirty="0">
                <a:hlinkClick r:id="rId2"/>
              </a:rPr>
              <a:t>www.crisp-dm.org</a:t>
            </a:r>
            <a:r>
              <a:rPr lang="en-SG" sz="2000" dirty="0"/>
              <a:t>.</a:t>
            </a:r>
          </a:p>
          <a:p>
            <a:pPr>
              <a:buFont typeface="Wingdings" pitchFamily="2" charset="2"/>
              <a:buChar char="Ø"/>
            </a:pPr>
            <a:endParaRPr lang="en-US" sz="2400" dirty="0">
              <a:latin typeface="Times New Roman" pitchFamily="18" charset="0"/>
            </a:endParaRPr>
          </a:p>
        </p:txBody>
      </p:sp>
    </p:spTree>
    <p:extLst>
      <p:ext uri="{BB962C8B-B14F-4D97-AF65-F5344CB8AC3E}">
        <p14:creationId xmlns:p14="http://schemas.microsoft.com/office/powerpoint/2010/main" val="24588939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994" y="-3412"/>
            <a:ext cx="7498080" cy="765412"/>
          </a:xfrm>
        </p:spPr>
        <p:txBody>
          <a:bodyPr/>
          <a:lstStyle/>
          <a:p>
            <a:pPr eaLnBrk="1" hangingPunct="1">
              <a:defRPr/>
            </a:pPr>
            <a:r>
              <a:rPr lang="en-US" dirty="0" smtClean="0"/>
              <a:t>SEMMA Methodology</a:t>
            </a:r>
            <a:endParaRPr lang="en-US" dirty="0"/>
          </a:p>
        </p:txBody>
      </p:sp>
      <p:pic>
        <p:nvPicPr>
          <p:cNvPr id="64514" name="Picture 3"/>
          <p:cNvPicPr>
            <a:picLocks noChangeAspect="1" noChangeArrowheads="1"/>
          </p:cNvPicPr>
          <p:nvPr/>
        </p:nvPicPr>
        <p:blipFill>
          <a:blip r:embed="rId3"/>
          <a:srcRect/>
          <a:stretch>
            <a:fillRect/>
          </a:stretch>
        </p:blipFill>
        <p:spPr bwMode="auto">
          <a:xfrm>
            <a:off x="1014484" y="762000"/>
            <a:ext cx="7975979" cy="5977830"/>
          </a:xfrm>
          <a:prstGeom prst="rect">
            <a:avLst/>
          </a:prstGeom>
          <a:noFill/>
          <a:ln w="9525">
            <a:noFill/>
            <a:miter lim="800000"/>
            <a:headEnd/>
            <a:tailEnd/>
          </a:ln>
        </p:spPr>
      </p:pic>
    </p:spTree>
    <p:extLst>
      <p:ext uri="{BB962C8B-B14F-4D97-AF65-F5344CB8AC3E}">
        <p14:creationId xmlns:p14="http://schemas.microsoft.com/office/powerpoint/2010/main" val="7347335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066800" y="-30706"/>
            <a:ext cx="7498080" cy="1143000"/>
          </a:xfrm>
        </p:spPr>
        <p:txBody>
          <a:bodyPr/>
          <a:lstStyle/>
          <a:p>
            <a:r>
              <a:rPr lang="en-US" sz="3600" b="1" dirty="0">
                <a:solidFill>
                  <a:schemeClr val="tx1"/>
                </a:solidFill>
                <a:latin typeface="Times New Roman" pitchFamily="18" charset="0"/>
              </a:rPr>
              <a:t>SEMMA</a:t>
            </a:r>
          </a:p>
        </p:txBody>
      </p:sp>
      <p:sp>
        <p:nvSpPr>
          <p:cNvPr id="98307" name="Rectangle 3"/>
          <p:cNvSpPr>
            <a:spLocks noGrp="1" noChangeArrowheads="1"/>
          </p:cNvSpPr>
          <p:nvPr>
            <p:ph idx="1"/>
          </p:nvPr>
        </p:nvSpPr>
        <p:spPr>
          <a:xfrm>
            <a:off x="1066800" y="1219200"/>
            <a:ext cx="7620000" cy="5562600"/>
          </a:xfrm>
        </p:spPr>
        <p:txBody>
          <a:bodyPr/>
          <a:lstStyle/>
          <a:p>
            <a:pPr>
              <a:lnSpc>
                <a:spcPct val="80000"/>
              </a:lnSpc>
              <a:buFont typeface="Wingdings" pitchFamily="2" charset="2"/>
              <a:buChar char="Ø"/>
            </a:pPr>
            <a:r>
              <a:rPr lang="en-GB" sz="2400" u="sng" dirty="0">
                <a:latin typeface="Times New Roman" pitchFamily="18" charset="0"/>
              </a:rPr>
              <a:t>S</a:t>
            </a:r>
            <a:r>
              <a:rPr lang="en-GB" sz="2400" dirty="0">
                <a:latin typeface="Times New Roman" pitchFamily="18" charset="0"/>
              </a:rPr>
              <a:t>ample – identify input data sets (identify input data)</a:t>
            </a:r>
          </a:p>
          <a:p>
            <a:pPr>
              <a:lnSpc>
                <a:spcPct val="80000"/>
              </a:lnSpc>
              <a:buFont typeface="Wingdings" pitchFamily="2" charset="2"/>
              <a:buChar char="Ø"/>
            </a:pPr>
            <a:r>
              <a:rPr lang="en-GB" sz="2400" u="sng" dirty="0">
                <a:latin typeface="Times New Roman" pitchFamily="18" charset="0"/>
              </a:rPr>
              <a:t>E</a:t>
            </a:r>
            <a:r>
              <a:rPr lang="en-GB" sz="2400" dirty="0">
                <a:latin typeface="Times New Roman" pitchFamily="18" charset="0"/>
              </a:rPr>
              <a:t>xplore – explore data </a:t>
            </a:r>
            <a:r>
              <a:rPr lang="en-GB" sz="2400" dirty="0" smtClean="0">
                <a:latin typeface="Times New Roman" pitchFamily="18" charset="0"/>
              </a:rPr>
              <a:t>sets </a:t>
            </a:r>
            <a:r>
              <a:rPr lang="en-GB" sz="2400" dirty="0">
                <a:latin typeface="Times New Roman" pitchFamily="18" charset="0"/>
              </a:rPr>
              <a:t>statistically and graphically (plot the data, identify important variables and obtain descriptive statistics)</a:t>
            </a:r>
          </a:p>
          <a:p>
            <a:pPr>
              <a:lnSpc>
                <a:spcPct val="80000"/>
              </a:lnSpc>
              <a:buFont typeface="Wingdings" pitchFamily="2" charset="2"/>
              <a:buChar char="Ø"/>
            </a:pPr>
            <a:r>
              <a:rPr lang="en-GB" sz="2400" u="sng" dirty="0">
                <a:latin typeface="Times New Roman" pitchFamily="18" charset="0"/>
              </a:rPr>
              <a:t>M</a:t>
            </a:r>
            <a:r>
              <a:rPr lang="en-GB" sz="2400" dirty="0">
                <a:latin typeface="Times New Roman" pitchFamily="18" charset="0"/>
              </a:rPr>
              <a:t>odify – prepare the data for analysis (create additional variable, identify outliers, perform cluster analysis)</a:t>
            </a:r>
          </a:p>
          <a:p>
            <a:pPr>
              <a:lnSpc>
                <a:spcPct val="80000"/>
              </a:lnSpc>
              <a:buFont typeface="Wingdings" pitchFamily="2" charset="2"/>
              <a:buChar char="Ø"/>
            </a:pPr>
            <a:r>
              <a:rPr lang="en-GB" sz="2400" u="sng" dirty="0">
                <a:latin typeface="Times New Roman" pitchFamily="18" charset="0"/>
              </a:rPr>
              <a:t>M</a:t>
            </a:r>
            <a:r>
              <a:rPr lang="en-GB" sz="2400" dirty="0">
                <a:latin typeface="Times New Roman" pitchFamily="18" charset="0"/>
              </a:rPr>
              <a:t>odel – fit a predictive model (model a target variable suing a decision tree, neural network or regression model)</a:t>
            </a:r>
          </a:p>
          <a:p>
            <a:pPr>
              <a:lnSpc>
                <a:spcPct val="80000"/>
              </a:lnSpc>
              <a:buFont typeface="Wingdings" pitchFamily="2" charset="2"/>
              <a:buChar char="Ø"/>
            </a:pPr>
            <a:r>
              <a:rPr lang="en-GB" sz="2400" u="sng" dirty="0">
                <a:latin typeface="Times New Roman" pitchFamily="18" charset="0"/>
              </a:rPr>
              <a:t>A</a:t>
            </a:r>
            <a:r>
              <a:rPr lang="en-GB" sz="2400" dirty="0">
                <a:latin typeface="Times New Roman" pitchFamily="18" charset="0"/>
              </a:rPr>
              <a:t>ssess – compare predictive models (build charts, plot percentage of respondents, percentage of respondents captured and lift charts).</a:t>
            </a:r>
          </a:p>
          <a:p>
            <a:pPr>
              <a:lnSpc>
                <a:spcPct val="80000"/>
              </a:lnSpc>
              <a:buFont typeface="Wingdings" pitchFamily="2" charset="2"/>
              <a:buChar char="Ø"/>
            </a:pPr>
            <a:r>
              <a:rPr lang="en-GB" sz="2400" dirty="0">
                <a:latin typeface="Times New Roman" pitchFamily="18" charset="0"/>
              </a:rPr>
              <a:t>Sample    Explore    Modify    Model    Assess</a:t>
            </a:r>
            <a:endParaRPr lang="en-US" sz="2400" dirty="0">
              <a:latin typeface="Times New Roman" pitchFamily="18" charset="0"/>
            </a:endParaRPr>
          </a:p>
        </p:txBody>
      </p:sp>
      <p:sp>
        <p:nvSpPr>
          <p:cNvPr id="98308" name="Line 4"/>
          <p:cNvSpPr>
            <a:spLocks noChangeShapeType="1"/>
          </p:cNvSpPr>
          <p:nvPr/>
        </p:nvSpPr>
        <p:spPr bwMode="auto">
          <a:xfrm>
            <a:off x="2619375" y="5791200"/>
            <a:ext cx="152400" cy="0"/>
          </a:xfrm>
          <a:prstGeom prst="line">
            <a:avLst/>
          </a:prstGeom>
          <a:noFill/>
          <a:ln w="9525">
            <a:solidFill>
              <a:schemeClr val="tx1"/>
            </a:solidFill>
            <a:round/>
            <a:headEnd/>
            <a:tailEnd type="triangle" w="med" len="med"/>
          </a:ln>
          <a:effectLst/>
        </p:spPr>
        <p:txBody>
          <a:bodyPr/>
          <a:lstStyle/>
          <a:p>
            <a:endParaRPr lang="en-SG" dirty="0"/>
          </a:p>
        </p:txBody>
      </p:sp>
      <p:sp>
        <p:nvSpPr>
          <p:cNvPr id="98309" name="Line 5"/>
          <p:cNvSpPr>
            <a:spLocks noChangeShapeType="1"/>
          </p:cNvSpPr>
          <p:nvPr/>
        </p:nvSpPr>
        <p:spPr bwMode="auto">
          <a:xfrm>
            <a:off x="3886200" y="5791200"/>
            <a:ext cx="152400" cy="0"/>
          </a:xfrm>
          <a:prstGeom prst="line">
            <a:avLst/>
          </a:prstGeom>
          <a:noFill/>
          <a:ln w="9525">
            <a:solidFill>
              <a:schemeClr val="tx1"/>
            </a:solidFill>
            <a:round/>
            <a:headEnd/>
            <a:tailEnd type="triangle" w="med" len="med"/>
          </a:ln>
          <a:effectLst/>
        </p:spPr>
        <p:txBody>
          <a:bodyPr/>
          <a:lstStyle/>
          <a:p>
            <a:endParaRPr lang="en-SG" dirty="0"/>
          </a:p>
        </p:txBody>
      </p:sp>
      <p:sp>
        <p:nvSpPr>
          <p:cNvPr id="98310" name="Line 6"/>
          <p:cNvSpPr>
            <a:spLocks noChangeShapeType="1"/>
          </p:cNvSpPr>
          <p:nvPr/>
        </p:nvSpPr>
        <p:spPr bwMode="auto">
          <a:xfrm>
            <a:off x="6191250" y="5791200"/>
            <a:ext cx="152400" cy="0"/>
          </a:xfrm>
          <a:prstGeom prst="line">
            <a:avLst/>
          </a:prstGeom>
          <a:noFill/>
          <a:ln w="9525">
            <a:solidFill>
              <a:schemeClr val="tx1"/>
            </a:solidFill>
            <a:round/>
            <a:headEnd/>
            <a:tailEnd type="triangle" w="med" len="med"/>
          </a:ln>
          <a:effectLst/>
        </p:spPr>
        <p:txBody>
          <a:bodyPr/>
          <a:lstStyle/>
          <a:p>
            <a:endParaRPr lang="en-SG" dirty="0"/>
          </a:p>
        </p:txBody>
      </p:sp>
      <p:sp>
        <p:nvSpPr>
          <p:cNvPr id="98311" name="Line 7"/>
          <p:cNvSpPr>
            <a:spLocks noChangeShapeType="1"/>
          </p:cNvSpPr>
          <p:nvPr/>
        </p:nvSpPr>
        <p:spPr bwMode="auto">
          <a:xfrm>
            <a:off x="5105400" y="5791200"/>
            <a:ext cx="152400" cy="0"/>
          </a:xfrm>
          <a:prstGeom prst="line">
            <a:avLst/>
          </a:prstGeom>
          <a:noFill/>
          <a:ln w="9525">
            <a:solidFill>
              <a:schemeClr val="tx1"/>
            </a:solidFill>
            <a:round/>
            <a:headEnd/>
            <a:tailEnd type="triangle" w="med" len="med"/>
          </a:ln>
          <a:effectLst/>
        </p:spPr>
        <p:txBody>
          <a:bodyPr/>
          <a:lstStyle/>
          <a:p>
            <a:endParaRPr lang="en-SG" dirty="0"/>
          </a:p>
        </p:txBody>
      </p:sp>
      <p:sp>
        <p:nvSpPr>
          <p:cNvPr id="98312" name="Line 8"/>
          <p:cNvSpPr>
            <a:spLocks noChangeShapeType="1"/>
          </p:cNvSpPr>
          <p:nvPr/>
        </p:nvSpPr>
        <p:spPr bwMode="auto">
          <a:xfrm>
            <a:off x="1981200" y="5943600"/>
            <a:ext cx="0" cy="152400"/>
          </a:xfrm>
          <a:prstGeom prst="line">
            <a:avLst/>
          </a:prstGeom>
          <a:noFill/>
          <a:ln w="9525">
            <a:solidFill>
              <a:schemeClr val="tx1"/>
            </a:solidFill>
            <a:round/>
            <a:headEnd type="triangle" w="med" len="med"/>
            <a:tailEnd/>
          </a:ln>
          <a:effectLst/>
        </p:spPr>
        <p:txBody>
          <a:bodyPr/>
          <a:lstStyle/>
          <a:p>
            <a:endParaRPr lang="en-SG" dirty="0"/>
          </a:p>
        </p:txBody>
      </p:sp>
      <p:sp>
        <p:nvSpPr>
          <p:cNvPr id="98313" name="Line 9"/>
          <p:cNvSpPr>
            <a:spLocks noChangeShapeType="1"/>
          </p:cNvSpPr>
          <p:nvPr/>
        </p:nvSpPr>
        <p:spPr bwMode="auto">
          <a:xfrm>
            <a:off x="1981200" y="6096000"/>
            <a:ext cx="4876800" cy="0"/>
          </a:xfrm>
          <a:prstGeom prst="line">
            <a:avLst/>
          </a:prstGeom>
          <a:noFill/>
          <a:ln w="9525">
            <a:solidFill>
              <a:schemeClr val="tx1"/>
            </a:solidFill>
            <a:round/>
            <a:headEnd/>
            <a:tailEnd/>
          </a:ln>
          <a:effectLst/>
        </p:spPr>
        <p:txBody>
          <a:bodyPr/>
          <a:lstStyle/>
          <a:p>
            <a:endParaRPr lang="en-SG" dirty="0"/>
          </a:p>
        </p:txBody>
      </p:sp>
      <p:sp>
        <p:nvSpPr>
          <p:cNvPr id="98314" name="Line 10"/>
          <p:cNvSpPr>
            <a:spLocks noChangeShapeType="1"/>
          </p:cNvSpPr>
          <p:nvPr/>
        </p:nvSpPr>
        <p:spPr bwMode="auto">
          <a:xfrm flipV="1">
            <a:off x="6858000" y="5943600"/>
            <a:ext cx="0" cy="152400"/>
          </a:xfrm>
          <a:prstGeom prst="line">
            <a:avLst/>
          </a:prstGeom>
          <a:noFill/>
          <a:ln w="9525">
            <a:solidFill>
              <a:schemeClr val="tx1"/>
            </a:solidFill>
            <a:round/>
            <a:headEnd/>
            <a:tailEnd/>
          </a:ln>
          <a:effectLst/>
        </p:spPr>
        <p:txBody>
          <a:bodyPr/>
          <a:lstStyle/>
          <a:p>
            <a:endParaRPr lang="en-SG" dirty="0"/>
          </a:p>
        </p:txBody>
      </p:sp>
    </p:spTree>
    <p:extLst>
      <p:ext uri="{BB962C8B-B14F-4D97-AF65-F5344CB8AC3E}">
        <p14:creationId xmlns:p14="http://schemas.microsoft.com/office/powerpoint/2010/main" val="425706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33341" y="258539"/>
            <a:ext cx="7498080" cy="1143000"/>
          </a:xfrm>
        </p:spPr>
        <p:txBody>
          <a:bodyPr>
            <a:normAutofit/>
          </a:bodyPr>
          <a:lstStyle/>
          <a:p>
            <a:r>
              <a:rPr lang="en-US" sz="3600" b="1" dirty="0">
                <a:solidFill>
                  <a:schemeClr val="tx1"/>
                </a:solidFill>
                <a:latin typeface="Arial" panose="020B0604020202020204" pitchFamily="34" charset="0"/>
                <a:cs typeface="Arial" panose="020B0604020202020204" pitchFamily="34" charset="0"/>
              </a:rPr>
              <a:t>What </a:t>
            </a:r>
            <a:r>
              <a:rPr lang="en-US" sz="3600" b="1" dirty="0" smtClean="0">
                <a:solidFill>
                  <a:schemeClr val="tx1"/>
                </a:solidFill>
                <a:latin typeface="Arial" panose="020B0604020202020204" pitchFamily="34" charset="0"/>
                <a:cs typeface="Arial" panose="020B0604020202020204" pitchFamily="34" charset="0"/>
              </a:rPr>
              <a:t>is Business Analytics?</a:t>
            </a:r>
            <a:endParaRPr lang="en-US" sz="3600" b="1" dirty="0">
              <a:solidFill>
                <a:schemeClr val="tx1"/>
              </a:solidFill>
              <a:latin typeface="Arial" panose="020B0604020202020204" pitchFamily="34" charset="0"/>
              <a:cs typeface="Arial" panose="020B0604020202020204" pitchFamily="34" charset="0"/>
            </a:endParaRPr>
          </a:p>
        </p:txBody>
      </p:sp>
      <p:sp>
        <p:nvSpPr>
          <p:cNvPr id="34819" name="Rectangle 3"/>
          <p:cNvSpPr>
            <a:spLocks noGrp="1" noChangeArrowheads="1"/>
          </p:cNvSpPr>
          <p:nvPr>
            <p:ph idx="1"/>
          </p:nvPr>
        </p:nvSpPr>
        <p:spPr>
          <a:xfrm>
            <a:off x="1143000" y="1417638"/>
            <a:ext cx="7498080" cy="4800600"/>
          </a:xfrm>
        </p:spPr>
        <p:txBody>
          <a:bodyPr>
            <a:noAutofit/>
          </a:bodyPr>
          <a:lstStyle/>
          <a:p>
            <a:pPr>
              <a:buFont typeface="Arial" panose="020B0604020202020204" pitchFamily="34" charset="0"/>
              <a:buChar char="•"/>
            </a:pPr>
            <a:r>
              <a:rPr lang="en-US" sz="2800" dirty="0" smtClean="0">
                <a:latin typeface="Arial" pitchFamily="34" charset="0"/>
                <a:cs typeface="Arial" pitchFamily="34" charset="0"/>
              </a:rPr>
              <a:t>Business Analytics </a:t>
            </a:r>
            <a:r>
              <a:rPr lang="en-US" sz="2800" dirty="0">
                <a:latin typeface="Arial" pitchFamily="34" charset="0"/>
                <a:cs typeface="Arial" pitchFamily="34" charset="0"/>
              </a:rPr>
              <a:t>is </a:t>
            </a:r>
            <a:r>
              <a:rPr lang="en-US" sz="2800" dirty="0" smtClean="0">
                <a:latin typeface="Arial" pitchFamily="34" charset="0"/>
                <a:cs typeface="Arial" pitchFamily="34" charset="0"/>
              </a:rPr>
              <a:t>the use of data, information technology, statistical analysis, quantitative methods and computer-based models to help managers to gain insights about their business operations so that they could make better fact-based decision.</a:t>
            </a:r>
          </a:p>
          <a:p>
            <a:pPr>
              <a:buFont typeface="Arial" panose="020B0604020202020204" pitchFamily="34" charset="0"/>
              <a:buChar char="•"/>
            </a:pPr>
            <a:endParaRPr lang="en-US" sz="2800" dirty="0" smtClean="0">
              <a:latin typeface="Arial" pitchFamily="34" charset="0"/>
              <a:cs typeface="Arial" pitchFamily="34" charset="0"/>
            </a:endParaRPr>
          </a:p>
          <a:p>
            <a:pPr>
              <a:buFont typeface="Arial" panose="020B0604020202020204" pitchFamily="34" charset="0"/>
              <a:buChar char="•"/>
            </a:pPr>
            <a:r>
              <a:rPr lang="en-US" sz="2800" kern="0" dirty="0" smtClean="0">
                <a:latin typeface="Arial" pitchFamily="34" charset="0"/>
                <a:cs typeface="Arial" pitchFamily="34" charset="0"/>
              </a:rPr>
              <a:t>Other </a:t>
            </a:r>
            <a:r>
              <a:rPr lang="en-US" sz="2800" kern="0" dirty="0">
                <a:latin typeface="Arial" pitchFamily="34" charset="0"/>
                <a:cs typeface="Arial" pitchFamily="34" charset="0"/>
              </a:rPr>
              <a:t>names: </a:t>
            </a:r>
            <a:r>
              <a:rPr lang="en-US" sz="2800" kern="0" dirty="0" smtClean="0">
                <a:latin typeface="Arial" pitchFamily="34" charset="0"/>
                <a:cs typeface="Arial" pitchFamily="34" charset="0"/>
              </a:rPr>
              <a:t>data mining, knowledge </a:t>
            </a:r>
            <a:r>
              <a:rPr lang="en-US" sz="2800" kern="0" dirty="0">
                <a:latin typeface="Arial" pitchFamily="34" charset="0"/>
                <a:cs typeface="Arial" pitchFamily="34" charset="0"/>
              </a:rPr>
              <a:t>extraction, pattern analysis, knowledge discovery, information harvesting, pattern </a:t>
            </a:r>
            <a:r>
              <a:rPr lang="en-US" sz="2800" kern="0" dirty="0" smtClean="0">
                <a:latin typeface="Arial" pitchFamily="34" charset="0"/>
                <a:cs typeface="Arial" pitchFamily="34" charset="0"/>
              </a:rPr>
              <a:t>searching &amp; </a:t>
            </a:r>
            <a:r>
              <a:rPr lang="en-US" sz="2800" kern="0" dirty="0">
                <a:latin typeface="Arial" pitchFamily="34" charset="0"/>
                <a:cs typeface="Arial" pitchFamily="34" charset="0"/>
              </a:rPr>
              <a:t>data dredging</a:t>
            </a:r>
          </a:p>
          <a:p>
            <a:pPr>
              <a:buFont typeface="Arial" panose="020B0604020202020204" pitchFamily="34" charset="0"/>
              <a:buChar char="•"/>
            </a:pPr>
            <a:endParaRPr lang="en-US" sz="2800" dirty="0">
              <a:latin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792162"/>
          </a:xfrm>
        </p:spPr>
        <p:txBody>
          <a:bodyPr/>
          <a:lstStyle/>
          <a:p>
            <a:pPr eaLnBrk="1" hangingPunct="1">
              <a:defRPr/>
            </a:pPr>
            <a:r>
              <a:rPr lang="en-US" dirty="0" smtClean="0"/>
              <a:t>CRISP-DM Methodology</a:t>
            </a:r>
            <a:endParaRPr lang="en-US" dirty="0"/>
          </a:p>
        </p:txBody>
      </p:sp>
      <p:pic>
        <p:nvPicPr>
          <p:cNvPr id="58370" name="Picture 3"/>
          <p:cNvPicPr>
            <a:picLocks noChangeAspect="1" noChangeArrowheads="1"/>
          </p:cNvPicPr>
          <p:nvPr/>
        </p:nvPicPr>
        <p:blipFill>
          <a:blip r:embed="rId3"/>
          <a:srcRect/>
          <a:stretch>
            <a:fillRect/>
          </a:stretch>
        </p:blipFill>
        <p:spPr bwMode="auto">
          <a:xfrm>
            <a:off x="1219200" y="1066800"/>
            <a:ext cx="7467600" cy="5633460"/>
          </a:xfrm>
          <a:prstGeom prst="rect">
            <a:avLst/>
          </a:prstGeom>
          <a:noFill/>
          <a:ln w="9525">
            <a:noFill/>
            <a:miter lim="800000"/>
            <a:headEnd/>
            <a:tailEnd/>
          </a:ln>
        </p:spPr>
      </p:pic>
    </p:spTree>
    <p:extLst>
      <p:ext uri="{BB962C8B-B14F-4D97-AF65-F5344CB8AC3E}">
        <p14:creationId xmlns:p14="http://schemas.microsoft.com/office/powerpoint/2010/main" val="12293077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Mining Process: CRISP-DM</a:t>
            </a:r>
            <a:endParaRPr lang="en-US" dirty="0"/>
          </a:p>
        </p:txBody>
      </p:sp>
      <p:sp>
        <p:nvSpPr>
          <p:cNvPr id="60418" name="Content Placeholder 2"/>
          <p:cNvSpPr>
            <a:spLocks noGrp="1"/>
          </p:cNvSpPr>
          <p:nvPr>
            <p:ph idx="1"/>
          </p:nvPr>
        </p:nvSpPr>
        <p:spPr>
          <a:xfrm>
            <a:off x="1182688" y="1524000"/>
            <a:ext cx="7732712" cy="4800600"/>
          </a:xfrm>
        </p:spPr>
        <p:txBody>
          <a:bodyPr/>
          <a:lstStyle/>
          <a:p>
            <a:pPr eaLnBrk="1" hangingPunct="1">
              <a:buFont typeface="Wingdings" pitchFamily="2" charset="2"/>
              <a:buNone/>
            </a:pPr>
            <a:r>
              <a:rPr lang="en-US" dirty="0" smtClean="0">
                <a:solidFill>
                  <a:srgbClr val="FF0000"/>
                </a:solidFill>
              </a:rPr>
              <a:t>Step 1:</a:t>
            </a:r>
            <a:r>
              <a:rPr lang="en-US" dirty="0" smtClean="0"/>
              <a:t> Business Understanding</a:t>
            </a:r>
          </a:p>
          <a:p>
            <a:pPr eaLnBrk="1" hangingPunct="1">
              <a:buFont typeface="Wingdings" pitchFamily="2" charset="2"/>
              <a:buNone/>
            </a:pPr>
            <a:r>
              <a:rPr lang="en-US" dirty="0" smtClean="0">
                <a:solidFill>
                  <a:srgbClr val="FF0000"/>
                </a:solidFill>
              </a:rPr>
              <a:t>Step 2:</a:t>
            </a:r>
            <a:r>
              <a:rPr lang="en-US" dirty="0" smtClean="0"/>
              <a:t> Data Understanding</a:t>
            </a:r>
          </a:p>
          <a:p>
            <a:pPr eaLnBrk="1" hangingPunct="1">
              <a:buFont typeface="Wingdings" pitchFamily="2" charset="2"/>
              <a:buNone/>
            </a:pPr>
            <a:r>
              <a:rPr lang="en-US" dirty="0" smtClean="0">
                <a:solidFill>
                  <a:srgbClr val="FF0000"/>
                </a:solidFill>
              </a:rPr>
              <a:t>Step 3:</a:t>
            </a:r>
            <a:r>
              <a:rPr lang="en-US" dirty="0" smtClean="0"/>
              <a:t> Data Preparation (!)</a:t>
            </a:r>
          </a:p>
          <a:p>
            <a:pPr eaLnBrk="1" hangingPunct="1">
              <a:buFont typeface="Wingdings" pitchFamily="2" charset="2"/>
              <a:buNone/>
            </a:pPr>
            <a:r>
              <a:rPr lang="en-US" dirty="0" smtClean="0">
                <a:solidFill>
                  <a:srgbClr val="FF0000"/>
                </a:solidFill>
              </a:rPr>
              <a:t>Step 4:</a:t>
            </a:r>
            <a:r>
              <a:rPr lang="en-US" dirty="0" smtClean="0"/>
              <a:t> Model Building</a:t>
            </a:r>
          </a:p>
          <a:p>
            <a:pPr eaLnBrk="1" hangingPunct="1">
              <a:buFont typeface="Wingdings" pitchFamily="2" charset="2"/>
              <a:buNone/>
            </a:pPr>
            <a:r>
              <a:rPr lang="en-US" dirty="0" smtClean="0">
                <a:solidFill>
                  <a:srgbClr val="FF0000"/>
                </a:solidFill>
              </a:rPr>
              <a:t>Step 5:</a:t>
            </a:r>
            <a:r>
              <a:rPr lang="en-US" dirty="0" smtClean="0"/>
              <a:t> Testing and Evaluation</a:t>
            </a:r>
          </a:p>
          <a:p>
            <a:pPr eaLnBrk="1" hangingPunct="1">
              <a:buFont typeface="Wingdings" pitchFamily="2" charset="2"/>
              <a:buNone/>
            </a:pPr>
            <a:r>
              <a:rPr lang="en-US" dirty="0" smtClean="0">
                <a:solidFill>
                  <a:srgbClr val="FF0000"/>
                </a:solidFill>
              </a:rPr>
              <a:t>Step 6:</a:t>
            </a:r>
            <a:r>
              <a:rPr lang="en-US" dirty="0" smtClean="0"/>
              <a:t> Deployment</a:t>
            </a:r>
          </a:p>
          <a:p>
            <a:pPr eaLnBrk="1" hangingPunct="1">
              <a:buFont typeface="Wingdings" pitchFamily="2" charset="2"/>
              <a:buNone/>
            </a:pPr>
            <a:endParaRPr lang="en-US" sz="700" dirty="0" smtClean="0"/>
          </a:p>
          <a:p>
            <a:pPr eaLnBrk="1" hangingPunct="1"/>
            <a:r>
              <a:rPr lang="en-US" dirty="0" smtClean="0"/>
              <a:t>The process is highly repetitive and experimental (DM: art versus science?)</a:t>
            </a:r>
          </a:p>
        </p:txBody>
      </p:sp>
      <p:sp>
        <p:nvSpPr>
          <p:cNvPr id="4" name="Right Brace 3"/>
          <p:cNvSpPr/>
          <p:nvPr/>
        </p:nvSpPr>
        <p:spPr bwMode="auto">
          <a:xfrm>
            <a:off x="6858000" y="1676400"/>
            <a:ext cx="381000" cy="1447800"/>
          </a:xfrm>
          <a:prstGeom prst="rightBrace">
            <a:avLst/>
          </a:prstGeom>
          <a:noFill/>
          <a:ln w="9525" cap="flat" cmpd="sng" algn="ctr">
            <a:solidFill>
              <a:srgbClr val="FF0000"/>
            </a:solidFill>
            <a:prstDash val="solid"/>
            <a:round/>
            <a:headEnd type="none" w="med" len="med"/>
            <a:tailEnd type="none" w="med" len="med"/>
          </a:ln>
          <a:effectLst/>
        </p:spPr>
        <p:txBody>
          <a:bodyPr lIns="92075" tIns="46038" rIns="92075" bIns="46038" anchor="ctr"/>
          <a:lstStyle/>
          <a:p>
            <a:pPr algn="ctr" eaLnBrk="1" hangingPunct="1">
              <a:defRPr/>
            </a:pPr>
            <a:endParaRPr lang="en-US" sz="2800" b="1" dirty="0">
              <a:solidFill>
                <a:srgbClr val="CC3300"/>
              </a:solidFill>
              <a:effectLst>
                <a:outerShdw blurRad="38100" dist="38100" dir="2700000" algn="tl">
                  <a:srgbClr val="000000">
                    <a:alpha val="43137"/>
                  </a:srgbClr>
                </a:outerShdw>
              </a:effectLst>
              <a:cs typeface="Arial" charset="0"/>
            </a:endParaRPr>
          </a:p>
        </p:txBody>
      </p:sp>
      <p:sp>
        <p:nvSpPr>
          <p:cNvPr id="60420" name="TextBox 4"/>
          <p:cNvSpPr txBox="1">
            <a:spLocks noChangeArrowheads="1"/>
          </p:cNvSpPr>
          <p:nvPr/>
        </p:nvSpPr>
        <p:spPr bwMode="auto">
          <a:xfrm>
            <a:off x="7086600" y="1771650"/>
            <a:ext cx="2057400" cy="1016000"/>
          </a:xfrm>
          <a:prstGeom prst="rect">
            <a:avLst/>
          </a:prstGeom>
          <a:noFill/>
          <a:ln w="9525">
            <a:noFill/>
            <a:miter lim="800000"/>
            <a:headEnd/>
            <a:tailEnd/>
          </a:ln>
        </p:spPr>
        <p:txBody>
          <a:bodyPr>
            <a:spAutoFit/>
          </a:bodyPr>
          <a:lstStyle/>
          <a:p>
            <a:pPr algn="ctr" eaLnBrk="1" hangingPunct="1"/>
            <a:r>
              <a:rPr lang="en-US" sz="2000" b="1" dirty="0">
                <a:solidFill>
                  <a:srgbClr val="FF0000"/>
                </a:solidFill>
                <a:cs typeface="Arial" charset="0"/>
              </a:rPr>
              <a:t>Accounts for ~85% of total project time</a:t>
            </a:r>
          </a:p>
        </p:txBody>
      </p:sp>
    </p:spTree>
    <p:extLst>
      <p:ext uri="{BB962C8B-B14F-4D97-AF65-F5344CB8AC3E}">
        <p14:creationId xmlns:p14="http://schemas.microsoft.com/office/powerpoint/2010/main" val="28095557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sz="3600" b="1" dirty="0" smtClean="0">
                <a:solidFill>
                  <a:schemeClr val="tx1"/>
                </a:solidFill>
                <a:latin typeface="Times New Roman" pitchFamily="18" charset="0"/>
              </a:rPr>
              <a:t>Step 1: Business </a:t>
            </a:r>
            <a:r>
              <a:rPr lang="en-US" sz="3600" b="1" dirty="0">
                <a:solidFill>
                  <a:schemeClr val="tx1"/>
                </a:solidFill>
                <a:latin typeface="Times New Roman" pitchFamily="18" charset="0"/>
              </a:rPr>
              <a:t>Understanding</a:t>
            </a:r>
          </a:p>
        </p:txBody>
      </p:sp>
      <p:sp>
        <p:nvSpPr>
          <p:cNvPr id="102403" name="Rectangle 3"/>
          <p:cNvSpPr>
            <a:spLocks noGrp="1" noChangeArrowheads="1"/>
          </p:cNvSpPr>
          <p:nvPr>
            <p:ph idx="1"/>
          </p:nvPr>
        </p:nvSpPr>
        <p:spPr/>
        <p:txBody>
          <a:bodyPr>
            <a:normAutofit fontScale="92500" lnSpcReduction="10000"/>
          </a:bodyPr>
          <a:lstStyle/>
          <a:p>
            <a:pPr>
              <a:lnSpc>
                <a:spcPct val="80000"/>
              </a:lnSpc>
              <a:buFont typeface="Wingdings" pitchFamily="2" charset="2"/>
              <a:buChar char="Ø"/>
            </a:pPr>
            <a:r>
              <a:rPr lang="en-GB" sz="2400" dirty="0">
                <a:latin typeface="Times New Roman" pitchFamily="18" charset="0"/>
              </a:rPr>
              <a:t>Determine Business Objectives</a:t>
            </a:r>
          </a:p>
          <a:p>
            <a:pPr lvl="1">
              <a:lnSpc>
                <a:spcPct val="80000"/>
              </a:lnSpc>
              <a:buClr>
                <a:schemeClr val="folHlink"/>
              </a:buClr>
              <a:buFont typeface="Arial" panose="020B0604020202020204" pitchFamily="34" charset="0"/>
              <a:buChar char="•"/>
            </a:pPr>
            <a:r>
              <a:rPr lang="en-GB" sz="2200" dirty="0">
                <a:latin typeface="Times New Roman" pitchFamily="18" charset="0"/>
              </a:rPr>
              <a:t>Background</a:t>
            </a:r>
          </a:p>
          <a:p>
            <a:pPr lvl="1">
              <a:lnSpc>
                <a:spcPct val="80000"/>
              </a:lnSpc>
              <a:buClr>
                <a:schemeClr val="folHlink"/>
              </a:buClr>
              <a:buFont typeface="Arial" panose="020B0604020202020204" pitchFamily="34" charset="0"/>
              <a:buChar char="•"/>
            </a:pPr>
            <a:r>
              <a:rPr lang="en-GB" sz="2200" dirty="0">
                <a:latin typeface="Times New Roman" pitchFamily="18" charset="0"/>
              </a:rPr>
              <a:t>Business objectives</a:t>
            </a:r>
          </a:p>
          <a:p>
            <a:pPr lvl="1">
              <a:lnSpc>
                <a:spcPct val="80000"/>
              </a:lnSpc>
              <a:buClr>
                <a:schemeClr val="folHlink"/>
              </a:buClr>
              <a:buFont typeface="Arial" panose="020B0604020202020204" pitchFamily="34" charset="0"/>
              <a:buChar char="•"/>
            </a:pPr>
            <a:r>
              <a:rPr lang="en-GB" sz="2200" dirty="0">
                <a:latin typeface="Times New Roman" pitchFamily="18" charset="0"/>
              </a:rPr>
              <a:t>Business success criteria</a:t>
            </a:r>
          </a:p>
          <a:p>
            <a:pPr>
              <a:lnSpc>
                <a:spcPct val="80000"/>
              </a:lnSpc>
              <a:buFont typeface="Wingdings" pitchFamily="2" charset="2"/>
              <a:buChar char="Ø"/>
            </a:pPr>
            <a:r>
              <a:rPr lang="en-GB" sz="2400" dirty="0">
                <a:latin typeface="Times New Roman" pitchFamily="18" charset="0"/>
              </a:rPr>
              <a:t>Assess Situation</a:t>
            </a:r>
          </a:p>
          <a:p>
            <a:pPr lvl="1">
              <a:lnSpc>
                <a:spcPct val="80000"/>
              </a:lnSpc>
              <a:buClr>
                <a:schemeClr val="folHlink"/>
              </a:buClr>
              <a:buFont typeface="Arial" panose="020B0604020202020204" pitchFamily="34" charset="0"/>
              <a:buChar char="•"/>
            </a:pPr>
            <a:r>
              <a:rPr lang="en-GB" sz="2200" dirty="0">
                <a:latin typeface="Times New Roman" pitchFamily="18" charset="0"/>
              </a:rPr>
              <a:t>list resources such as personnel, </a:t>
            </a:r>
            <a:r>
              <a:rPr lang="en-GB" sz="2200" dirty="0" smtClean="0">
                <a:latin typeface="Times New Roman" pitchFamily="18" charset="0"/>
              </a:rPr>
              <a:t>hardware and software</a:t>
            </a:r>
            <a:endParaRPr lang="en-GB" sz="2200" dirty="0">
              <a:latin typeface="Times New Roman" pitchFamily="18" charset="0"/>
            </a:endParaRPr>
          </a:p>
          <a:p>
            <a:pPr lvl="1">
              <a:lnSpc>
                <a:spcPct val="80000"/>
              </a:lnSpc>
              <a:buClr>
                <a:schemeClr val="folHlink"/>
              </a:buClr>
              <a:buFont typeface="Arial" panose="020B0604020202020204" pitchFamily="34" charset="0"/>
              <a:buChar char="•"/>
            </a:pPr>
            <a:r>
              <a:rPr lang="en-GB" sz="2200" dirty="0">
                <a:latin typeface="Times New Roman" pitchFamily="18" charset="0"/>
              </a:rPr>
              <a:t>Requirements, assumptions, and constraints</a:t>
            </a:r>
          </a:p>
          <a:p>
            <a:pPr lvl="1">
              <a:lnSpc>
                <a:spcPct val="80000"/>
              </a:lnSpc>
              <a:buClr>
                <a:schemeClr val="folHlink"/>
              </a:buClr>
              <a:buFont typeface="Arial" panose="020B0604020202020204" pitchFamily="34" charset="0"/>
              <a:buChar char="•"/>
            </a:pPr>
            <a:r>
              <a:rPr lang="en-GB" sz="2200" dirty="0">
                <a:latin typeface="Times New Roman" pitchFamily="18" charset="0"/>
              </a:rPr>
              <a:t>Risks and contingencies</a:t>
            </a:r>
          </a:p>
          <a:p>
            <a:pPr lvl="1">
              <a:lnSpc>
                <a:spcPct val="80000"/>
              </a:lnSpc>
              <a:buClr>
                <a:schemeClr val="folHlink"/>
              </a:buClr>
              <a:buFont typeface="Arial" panose="020B0604020202020204" pitchFamily="34" charset="0"/>
              <a:buChar char="•"/>
            </a:pPr>
            <a:r>
              <a:rPr lang="en-GB" sz="2200" dirty="0" smtClean="0">
                <a:latin typeface="Times New Roman" pitchFamily="18" charset="0"/>
              </a:rPr>
              <a:t>Costs </a:t>
            </a:r>
            <a:r>
              <a:rPr lang="en-GB" sz="2200" dirty="0">
                <a:latin typeface="Times New Roman" pitchFamily="18" charset="0"/>
              </a:rPr>
              <a:t>and </a:t>
            </a:r>
            <a:r>
              <a:rPr lang="en-GB" sz="2200" dirty="0" smtClean="0">
                <a:latin typeface="Times New Roman" pitchFamily="18" charset="0"/>
              </a:rPr>
              <a:t>benefits</a:t>
            </a:r>
          </a:p>
          <a:p>
            <a:pPr>
              <a:lnSpc>
                <a:spcPct val="80000"/>
              </a:lnSpc>
              <a:buFont typeface="Wingdings" pitchFamily="2" charset="2"/>
              <a:buChar char="Ø"/>
            </a:pPr>
            <a:r>
              <a:rPr lang="en-GB" sz="2400" dirty="0">
                <a:latin typeface="Times New Roman" pitchFamily="18" charset="0"/>
              </a:rPr>
              <a:t>Determine Data Mining Goals</a:t>
            </a:r>
          </a:p>
          <a:p>
            <a:pPr lvl="1">
              <a:lnSpc>
                <a:spcPct val="80000"/>
              </a:lnSpc>
              <a:buClr>
                <a:schemeClr val="folHlink"/>
              </a:buClr>
              <a:buFont typeface="Arial" panose="020B0604020202020204" pitchFamily="34" charset="0"/>
              <a:buChar char="•"/>
            </a:pPr>
            <a:r>
              <a:rPr lang="en-GB" sz="2200" dirty="0">
                <a:latin typeface="Times New Roman" pitchFamily="18" charset="0"/>
              </a:rPr>
              <a:t>Data mining goals</a:t>
            </a:r>
          </a:p>
          <a:p>
            <a:pPr lvl="1">
              <a:lnSpc>
                <a:spcPct val="80000"/>
              </a:lnSpc>
              <a:buClr>
                <a:schemeClr val="folHlink"/>
              </a:buClr>
              <a:buFont typeface="Arial" panose="020B0604020202020204" pitchFamily="34" charset="0"/>
              <a:buChar char="•"/>
            </a:pPr>
            <a:r>
              <a:rPr lang="en-GB" sz="2200" dirty="0">
                <a:latin typeface="Times New Roman" pitchFamily="18" charset="0"/>
              </a:rPr>
              <a:t>Data mining success criteria</a:t>
            </a:r>
          </a:p>
          <a:p>
            <a:pPr>
              <a:lnSpc>
                <a:spcPct val="80000"/>
              </a:lnSpc>
              <a:buFont typeface="Wingdings" pitchFamily="2" charset="2"/>
              <a:buChar char="Ø"/>
            </a:pPr>
            <a:r>
              <a:rPr lang="en-GB" sz="2400" dirty="0">
                <a:latin typeface="Times New Roman" pitchFamily="18" charset="0"/>
              </a:rPr>
              <a:t>Produce Project Plan</a:t>
            </a:r>
          </a:p>
          <a:p>
            <a:pPr lvl="1">
              <a:lnSpc>
                <a:spcPct val="80000"/>
              </a:lnSpc>
              <a:buClr>
                <a:schemeClr val="folHlink"/>
              </a:buClr>
              <a:buFont typeface="Arial" panose="020B0604020202020204" pitchFamily="34" charset="0"/>
              <a:buChar char="•"/>
            </a:pPr>
            <a:r>
              <a:rPr lang="en-GB" sz="2200" dirty="0">
                <a:latin typeface="Times New Roman" pitchFamily="18" charset="0"/>
              </a:rPr>
              <a:t>Project plan</a:t>
            </a:r>
          </a:p>
          <a:p>
            <a:pPr lvl="1">
              <a:lnSpc>
                <a:spcPct val="80000"/>
              </a:lnSpc>
              <a:buClr>
                <a:schemeClr val="folHlink"/>
              </a:buClr>
              <a:buFont typeface="Arial" panose="020B0604020202020204" pitchFamily="34" charset="0"/>
              <a:buChar char="•"/>
            </a:pPr>
            <a:r>
              <a:rPr lang="en-GB" sz="2200" dirty="0">
                <a:latin typeface="Times New Roman" pitchFamily="18" charset="0"/>
              </a:rPr>
              <a:t>Initial assessment of tools and techniques</a:t>
            </a:r>
            <a:endParaRPr lang="en-US" sz="2200" dirty="0">
              <a:latin typeface="Times New Roman" pitchFamily="18" charset="0"/>
            </a:endParaRPr>
          </a:p>
          <a:p>
            <a:pPr lvl="1">
              <a:lnSpc>
                <a:spcPct val="80000"/>
              </a:lnSpc>
              <a:buClr>
                <a:schemeClr val="folHlink"/>
              </a:buClr>
              <a:buFont typeface="Arial" panose="020B0604020202020204" pitchFamily="34" charset="0"/>
              <a:buChar char="•"/>
            </a:pPr>
            <a:endParaRPr lang="en-GB" sz="2200" dirty="0">
              <a:latin typeface="Times New Roman" pitchFamily="18" charset="0"/>
            </a:endParaRPr>
          </a:p>
        </p:txBody>
      </p:sp>
    </p:spTree>
    <p:extLst>
      <p:ext uri="{BB962C8B-B14F-4D97-AF65-F5344CB8AC3E}">
        <p14:creationId xmlns:p14="http://schemas.microsoft.com/office/powerpoint/2010/main" val="12581948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sz="3600" b="1" dirty="0" smtClean="0">
                <a:solidFill>
                  <a:schemeClr val="tx1"/>
                </a:solidFill>
                <a:latin typeface="Times New Roman" pitchFamily="18" charset="0"/>
              </a:rPr>
              <a:t>Step 2: Data </a:t>
            </a:r>
            <a:r>
              <a:rPr lang="en-US" sz="3600" b="1" dirty="0">
                <a:solidFill>
                  <a:schemeClr val="tx1"/>
                </a:solidFill>
                <a:latin typeface="Times New Roman" pitchFamily="18" charset="0"/>
              </a:rPr>
              <a:t>Understanding</a:t>
            </a:r>
          </a:p>
        </p:txBody>
      </p:sp>
      <p:sp>
        <p:nvSpPr>
          <p:cNvPr id="103427" name="Rectangle 3"/>
          <p:cNvSpPr>
            <a:spLocks noGrp="1" noChangeArrowheads="1"/>
          </p:cNvSpPr>
          <p:nvPr>
            <p:ph idx="1"/>
          </p:nvPr>
        </p:nvSpPr>
        <p:spPr/>
        <p:txBody>
          <a:bodyPr/>
          <a:lstStyle/>
          <a:p>
            <a:pPr>
              <a:lnSpc>
                <a:spcPct val="90000"/>
              </a:lnSpc>
              <a:buFont typeface="Wingdings" pitchFamily="2" charset="2"/>
              <a:buChar char="Ø"/>
            </a:pPr>
            <a:r>
              <a:rPr lang="en-GB" sz="2400" dirty="0">
                <a:latin typeface="Times New Roman" pitchFamily="18" charset="0"/>
              </a:rPr>
              <a:t>Collect Initial Data</a:t>
            </a:r>
          </a:p>
          <a:p>
            <a:pPr lvl="1">
              <a:lnSpc>
                <a:spcPct val="90000"/>
              </a:lnSpc>
              <a:buClr>
                <a:schemeClr val="folHlink"/>
              </a:buClr>
              <a:buFont typeface="Arial" panose="020B0604020202020204" pitchFamily="34" charset="0"/>
              <a:buChar char="•"/>
            </a:pPr>
            <a:r>
              <a:rPr lang="en-GB" sz="2200" dirty="0">
                <a:latin typeface="Times New Roman" pitchFamily="18" charset="0"/>
              </a:rPr>
              <a:t>Initial data collection report</a:t>
            </a:r>
          </a:p>
          <a:p>
            <a:pPr>
              <a:lnSpc>
                <a:spcPct val="90000"/>
              </a:lnSpc>
              <a:buFont typeface="Wingdings" pitchFamily="2" charset="2"/>
              <a:buChar char="Ø"/>
            </a:pPr>
            <a:r>
              <a:rPr lang="en-GB" sz="2400" dirty="0">
                <a:latin typeface="Times New Roman" pitchFamily="18" charset="0"/>
              </a:rPr>
              <a:t>Describe Data</a:t>
            </a:r>
          </a:p>
          <a:p>
            <a:pPr lvl="1">
              <a:lnSpc>
                <a:spcPct val="90000"/>
              </a:lnSpc>
              <a:buClr>
                <a:schemeClr val="folHlink"/>
              </a:buClr>
              <a:buFont typeface="Arial" panose="020B0604020202020204" pitchFamily="34" charset="0"/>
              <a:buChar char="•"/>
            </a:pPr>
            <a:r>
              <a:rPr lang="en-GB" sz="2200" dirty="0">
                <a:latin typeface="Times New Roman" pitchFamily="18" charset="0"/>
              </a:rPr>
              <a:t>Data description report</a:t>
            </a:r>
          </a:p>
          <a:p>
            <a:pPr>
              <a:lnSpc>
                <a:spcPct val="90000"/>
              </a:lnSpc>
              <a:buFont typeface="Wingdings" pitchFamily="2" charset="2"/>
              <a:buChar char="Ø"/>
            </a:pPr>
            <a:r>
              <a:rPr lang="en-GB" sz="2400" dirty="0">
                <a:latin typeface="Times New Roman" pitchFamily="18" charset="0"/>
              </a:rPr>
              <a:t>Explore Data</a:t>
            </a:r>
          </a:p>
          <a:p>
            <a:pPr lvl="1">
              <a:lnSpc>
                <a:spcPct val="90000"/>
              </a:lnSpc>
              <a:buClr>
                <a:schemeClr val="folHlink"/>
              </a:buClr>
              <a:buFont typeface="Arial" panose="020B0604020202020204" pitchFamily="34" charset="0"/>
              <a:buChar char="•"/>
            </a:pPr>
            <a:r>
              <a:rPr lang="en-GB" sz="2200" dirty="0">
                <a:latin typeface="Times New Roman" pitchFamily="18" charset="0"/>
              </a:rPr>
              <a:t>Data exploration report</a:t>
            </a:r>
          </a:p>
          <a:p>
            <a:pPr>
              <a:lnSpc>
                <a:spcPct val="90000"/>
              </a:lnSpc>
              <a:buFont typeface="Wingdings" pitchFamily="2" charset="2"/>
              <a:buChar char="Ø"/>
            </a:pPr>
            <a:r>
              <a:rPr lang="en-GB" sz="2400" dirty="0">
                <a:latin typeface="Times New Roman" pitchFamily="18" charset="0"/>
              </a:rPr>
              <a:t>Verify Data Quality</a:t>
            </a:r>
          </a:p>
          <a:p>
            <a:pPr lvl="1">
              <a:lnSpc>
                <a:spcPct val="90000"/>
              </a:lnSpc>
              <a:buClr>
                <a:schemeClr val="folHlink"/>
              </a:buClr>
              <a:buFont typeface="Arial" panose="020B0604020202020204" pitchFamily="34" charset="0"/>
              <a:buChar char="•"/>
            </a:pPr>
            <a:r>
              <a:rPr lang="en-GB" sz="2200" dirty="0">
                <a:latin typeface="Times New Roman" pitchFamily="18" charset="0"/>
              </a:rPr>
              <a:t>Data quality report</a:t>
            </a:r>
            <a:endParaRPr lang="en-US" sz="2200" dirty="0">
              <a:latin typeface="Times New Roman" pitchFamily="18" charset="0"/>
            </a:endParaRPr>
          </a:p>
        </p:txBody>
      </p:sp>
    </p:spTree>
    <p:extLst>
      <p:ext uri="{BB962C8B-B14F-4D97-AF65-F5344CB8AC3E}">
        <p14:creationId xmlns:p14="http://schemas.microsoft.com/office/powerpoint/2010/main" val="35840157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sz="3600" b="1" dirty="0">
                <a:solidFill>
                  <a:schemeClr val="tx1"/>
                </a:solidFill>
                <a:latin typeface="Times New Roman" pitchFamily="18" charset="0"/>
              </a:rPr>
              <a:t>Data Understanding</a:t>
            </a:r>
          </a:p>
        </p:txBody>
      </p:sp>
      <p:sp>
        <p:nvSpPr>
          <p:cNvPr id="113668" name="Rectangle 4"/>
          <p:cNvSpPr>
            <a:spLocks noGrp="1" noChangeArrowheads="1"/>
          </p:cNvSpPr>
          <p:nvPr>
            <p:ph type="body" sz="half" idx="1"/>
          </p:nvPr>
        </p:nvSpPr>
        <p:spPr>
          <a:xfrm>
            <a:off x="1182688" y="2017713"/>
            <a:ext cx="7772400" cy="496887"/>
          </a:xfrm>
        </p:spPr>
        <p:txBody>
          <a:bodyPr>
            <a:normAutofit fontScale="92500" lnSpcReduction="20000"/>
          </a:bodyPr>
          <a:lstStyle/>
          <a:p>
            <a:pPr>
              <a:lnSpc>
                <a:spcPct val="80000"/>
              </a:lnSpc>
              <a:buFont typeface="Wingdings" pitchFamily="2" charset="2"/>
              <a:buChar char="Ø"/>
            </a:pPr>
            <a:r>
              <a:rPr lang="en-GB" sz="2400" dirty="0">
                <a:latin typeface="Times New Roman" pitchFamily="18" charset="0"/>
              </a:rPr>
              <a:t>Numerical </a:t>
            </a:r>
            <a:br>
              <a:rPr lang="en-GB" sz="2400" dirty="0">
                <a:latin typeface="Times New Roman" pitchFamily="18" charset="0"/>
              </a:rPr>
            </a:br>
            <a:r>
              <a:rPr lang="en-GB" sz="2400" dirty="0">
                <a:latin typeface="Times New Roman" pitchFamily="18" charset="0"/>
              </a:rPr>
              <a:t>Attributes</a:t>
            </a:r>
            <a:endParaRPr lang="en-US" sz="2400" dirty="0">
              <a:latin typeface="Times New Roman" pitchFamily="18" charset="0"/>
            </a:endParaRPr>
          </a:p>
        </p:txBody>
      </p:sp>
      <p:pic>
        <p:nvPicPr>
          <p:cNvPr id="113672" name="Picture 8" descr="Aggregate Distribution 2D"/>
          <p:cNvPicPr>
            <a:picLocks noChangeAspect="1" noChangeArrowheads="1"/>
          </p:cNvPicPr>
          <p:nvPr/>
        </p:nvPicPr>
        <p:blipFill>
          <a:blip r:embed="rId2" cstate="print"/>
          <a:srcRect b="12932"/>
          <a:stretch>
            <a:fillRect/>
          </a:stretch>
        </p:blipFill>
        <p:spPr bwMode="auto">
          <a:xfrm>
            <a:off x="2057400" y="3640138"/>
            <a:ext cx="6086475" cy="3008312"/>
          </a:xfrm>
          <a:prstGeom prst="rect">
            <a:avLst/>
          </a:prstGeom>
          <a:noFill/>
        </p:spPr>
      </p:pic>
      <p:pic>
        <p:nvPicPr>
          <p:cNvPr id="113673" name="Picture 9"/>
          <p:cNvPicPr>
            <a:picLocks noChangeAspect="1" noChangeArrowheads="1"/>
          </p:cNvPicPr>
          <p:nvPr/>
        </p:nvPicPr>
        <p:blipFill>
          <a:blip r:embed="rId3" cstate="print"/>
          <a:srcRect/>
          <a:stretch>
            <a:fillRect/>
          </a:stretch>
        </p:blipFill>
        <p:spPr bwMode="auto">
          <a:xfrm>
            <a:off x="2941638" y="2057400"/>
            <a:ext cx="6019800" cy="1617663"/>
          </a:xfrm>
          <a:prstGeom prst="rect">
            <a:avLst/>
          </a:prstGeom>
          <a:noFill/>
          <a:ln w="9525">
            <a:noFill/>
            <a:miter lim="800000"/>
            <a:headEnd/>
            <a:tailEnd/>
          </a:ln>
          <a:effectLst/>
        </p:spPr>
      </p:pic>
    </p:spTree>
    <p:extLst>
      <p:ext uri="{BB962C8B-B14F-4D97-AF65-F5344CB8AC3E}">
        <p14:creationId xmlns:p14="http://schemas.microsoft.com/office/powerpoint/2010/main" val="25491498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sz="3600" b="1" dirty="0">
                <a:solidFill>
                  <a:schemeClr val="tx1"/>
                </a:solidFill>
                <a:latin typeface="Times New Roman" pitchFamily="18" charset="0"/>
              </a:rPr>
              <a:t>Data Understanding</a:t>
            </a:r>
          </a:p>
        </p:txBody>
      </p:sp>
      <p:sp>
        <p:nvSpPr>
          <p:cNvPr id="112644" name="Rectangle 4"/>
          <p:cNvSpPr>
            <a:spLocks noGrp="1" noChangeArrowheads="1"/>
          </p:cNvSpPr>
          <p:nvPr>
            <p:ph type="body" sz="half" idx="1"/>
          </p:nvPr>
        </p:nvSpPr>
        <p:spPr>
          <a:xfrm>
            <a:off x="4876800" y="2133600"/>
            <a:ext cx="3694113" cy="609600"/>
          </a:xfrm>
        </p:spPr>
        <p:txBody>
          <a:bodyPr/>
          <a:lstStyle/>
          <a:p>
            <a:pPr>
              <a:lnSpc>
                <a:spcPct val="90000"/>
              </a:lnSpc>
              <a:buFont typeface="Wingdings" pitchFamily="2" charset="2"/>
              <a:buChar char="Ø"/>
            </a:pPr>
            <a:r>
              <a:rPr lang="en-GB" sz="2400" dirty="0">
                <a:latin typeface="Times New Roman" pitchFamily="18" charset="0"/>
              </a:rPr>
              <a:t>Categorical Attributes</a:t>
            </a:r>
            <a:endParaRPr lang="en-US" sz="2400" dirty="0">
              <a:latin typeface="Times New Roman" pitchFamily="18" charset="0"/>
            </a:endParaRPr>
          </a:p>
        </p:txBody>
      </p:sp>
      <p:pic>
        <p:nvPicPr>
          <p:cNvPr id="112646" name="Picture 6" descr="Course Distribution 2D"/>
          <p:cNvPicPr>
            <a:picLocks noChangeAspect="1" noChangeArrowheads="1"/>
          </p:cNvPicPr>
          <p:nvPr/>
        </p:nvPicPr>
        <p:blipFill>
          <a:blip r:embed="rId2" cstate="print"/>
          <a:srcRect b="12593"/>
          <a:stretch>
            <a:fillRect/>
          </a:stretch>
        </p:blipFill>
        <p:spPr bwMode="auto">
          <a:xfrm>
            <a:off x="762000" y="2930525"/>
            <a:ext cx="7605713" cy="3775075"/>
          </a:xfrm>
          <a:prstGeom prst="rect">
            <a:avLst/>
          </a:prstGeom>
          <a:noFill/>
        </p:spPr>
      </p:pic>
      <p:pic>
        <p:nvPicPr>
          <p:cNvPr id="112647" name="Picture 7"/>
          <p:cNvPicPr>
            <a:picLocks noChangeAspect="1" noChangeArrowheads="1"/>
          </p:cNvPicPr>
          <p:nvPr/>
        </p:nvPicPr>
        <p:blipFill>
          <a:blip r:embed="rId3" cstate="print"/>
          <a:srcRect/>
          <a:stretch>
            <a:fillRect/>
          </a:stretch>
        </p:blipFill>
        <p:spPr bwMode="auto">
          <a:xfrm>
            <a:off x="1279525" y="2268538"/>
            <a:ext cx="3556000" cy="2625725"/>
          </a:xfrm>
          <a:prstGeom prst="rect">
            <a:avLst/>
          </a:prstGeom>
          <a:noFill/>
          <a:ln w="9525">
            <a:noFill/>
            <a:miter lim="800000"/>
            <a:headEnd/>
            <a:tailEnd/>
          </a:ln>
          <a:effectLst/>
        </p:spPr>
      </p:pic>
    </p:spTree>
    <p:extLst>
      <p:ext uri="{BB962C8B-B14F-4D97-AF65-F5344CB8AC3E}">
        <p14:creationId xmlns:p14="http://schemas.microsoft.com/office/powerpoint/2010/main" val="15905304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150938" y="214313"/>
            <a:ext cx="7793037" cy="852487"/>
          </a:xfrm>
        </p:spPr>
        <p:txBody>
          <a:bodyPr/>
          <a:lstStyle/>
          <a:p>
            <a:r>
              <a:rPr lang="en-US" sz="3600" b="1" dirty="0">
                <a:solidFill>
                  <a:schemeClr val="tx1"/>
                </a:solidFill>
                <a:latin typeface="Times New Roman" pitchFamily="18" charset="0"/>
              </a:rPr>
              <a:t>Data Quality</a:t>
            </a:r>
          </a:p>
        </p:txBody>
      </p:sp>
      <p:sp>
        <p:nvSpPr>
          <p:cNvPr id="109571" name="Rectangle 3"/>
          <p:cNvSpPr>
            <a:spLocks noGrp="1" noChangeArrowheads="1"/>
          </p:cNvSpPr>
          <p:nvPr>
            <p:ph type="body" sz="half" idx="1"/>
          </p:nvPr>
        </p:nvSpPr>
        <p:spPr>
          <a:xfrm>
            <a:off x="1150938" y="1219200"/>
            <a:ext cx="7772400" cy="420687"/>
          </a:xfrm>
        </p:spPr>
        <p:txBody>
          <a:bodyPr/>
          <a:lstStyle/>
          <a:p>
            <a:pPr>
              <a:lnSpc>
                <a:spcPct val="90000"/>
              </a:lnSpc>
              <a:buFont typeface="Arial" panose="020B0604020202020204" pitchFamily="34" charset="0"/>
              <a:buChar char="•"/>
            </a:pPr>
            <a:r>
              <a:rPr lang="en-GB" sz="2000" dirty="0">
                <a:latin typeface="Times New Roman" pitchFamily="18" charset="0"/>
              </a:rPr>
              <a:t>Inconsistencies must be identified &amp; removed</a:t>
            </a:r>
            <a:endParaRPr lang="en-US" sz="2000" dirty="0">
              <a:latin typeface="Times New Roman" pitchFamily="18" charset="0"/>
            </a:endParaRPr>
          </a:p>
        </p:txBody>
      </p:sp>
      <p:graphicFrame>
        <p:nvGraphicFramePr>
          <p:cNvPr id="109720" name="Group 152"/>
          <p:cNvGraphicFramePr>
            <a:graphicFrameLocks noGrp="1"/>
          </p:cNvGraphicFramePr>
          <p:nvPr>
            <p:ph sz="half" idx="2"/>
            <p:extLst>
              <p:ext uri="{D42A27DB-BD31-4B8C-83A1-F6EECF244321}">
                <p14:modId xmlns:p14="http://schemas.microsoft.com/office/powerpoint/2010/main" val="3056578793"/>
              </p:ext>
            </p:extLst>
          </p:nvPr>
        </p:nvGraphicFramePr>
        <p:xfrm>
          <a:off x="762000" y="2574925"/>
          <a:ext cx="7772400" cy="3901440"/>
        </p:xfrm>
        <a:graphic>
          <a:graphicData uri="http://schemas.openxmlformats.org/drawingml/2006/table">
            <a:tbl>
              <a:tblPr/>
              <a:tblGrid>
                <a:gridCol w="1295400"/>
                <a:gridCol w="1295400"/>
                <a:gridCol w="1524000"/>
                <a:gridCol w="1066800"/>
                <a:gridCol w="1295400"/>
                <a:gridCol w="1295400"/>
              </a:tblGrid>
              <a:tr h="24765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Stud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Course 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Course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No_net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Date-joined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Tel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S98001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Information Tech.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01-Jul-1998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4545451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S98002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Best Info. Tech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01-Jul-1998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5677892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S98008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MM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Mass Media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01-Jul-1998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7898003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S98010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1998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Mass Me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01-Jul-1998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4567890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S99123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Business Info. Tech.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01-Jul-1999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4324325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S99123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Business Info. Tech.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01-Jul-1999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4324325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S99123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Business Info. Tech.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01-Jul-1999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6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4324325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382264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020762"/>
          </a:xfrm>
        </p:spPr>
        <p:txBody>
          <a:bodyPr>
            <a:normAutofit fontScale="90000"/>
          </a:bodyPr>
          <a:lstStyle/>
          <a:p>
            <a:pPr eaLnBrk="1" hangingPunct="1">
              <a:defRPr/>
            </a:pPr>
            <a:r>
              <a:rPr lang="en-US" dirty="0" smtClean="0"/>
              <a:t>Step 3: Data Preparation </a:t>
            </a:r>
            <a:br>
              <a:rPr lang="en-US" dirty="0" smtClean="0"/>
            </a:br>
            <a:r>
              <a:rPr lang="en-US" dirty="0" smtClean="0"/>
              <a:t>-           </a:t>
            </a:r>
            <a:r>
              <a:rPr lang="en-US" sz="2700" dirty="0" smtClean="0"/>
              <a:t>A Critical DM Task</a:t>
            </a:r>
            <a:endParaRPr lang="en-US" sz="2700" dirty="0"/>
          </a:p>
        </p:txBody>
      </p:sp>
      <p:pic>
        <p:nvPicPr>
          <p:cNvPr id="62466" name="Picture 3"/>
          <p:cNvPicPr>
            <a:picLocks noChangeAspect="1" noChangeArrowheads="1"/>
          </p:cNvPicPr>
          <p:nvPr/>
        </p:nvPicPr>
        <p:blipFill>
          <a:blip r:embed="rId3"/>
          <a:srcRect/>
          <a:stretch>
            <a:fillRect/>
          </a:stretch>
        </p:blipFill>
        <p:spPr bwMode="auto">
          <a:xfrm>
            <a:off x="2773363" y="1473200"/>
            <a:ext cx="4465637" cy="5384800"/>
          </a:xfrm>
          <a:prstGeom prst="rect">
            <a:avLst/>
          </a:prstGeom>
          <a:noFill/>
          <a:ln w="9525">
            <a:noFill/>
            <a:miter lim="800000"/>
            <a:headEnd/>
            <a:tailEnd/>
          </a:ln>
        </p:spPr>
      </p:pic>
    </p:spTree>
    <p:extLst>
      <p:ext uri="{BB962C8B-B14F-4D97-AF65-F5344CB8AC3E}">
        <p14:creationId xmlns:p14="http://schemas.microsoft.com/office/powerpoint/2010/main" val="16609311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sz="3600" b="1" dirty="0" smtClean="0">
                <a:solidFill>
                  <a:schemeClr val="tx1"/>
                </a:solidFill>
                <a:latin typeface="Times New Roman" pitchFamily="18" charset="0"/>
              </a:rPr>
              <a:t>Step 4: Data </a:t>
            </a:r>
            <a:r>
              <a:rPr lang="en-US" sz="3600" b="1" dirty="0">
                <a:solidFill>
                  <a:schemeClr val="tx1"/>
                </a:solidFill>
                <a:latin typeface="Times New Roman" pitchFamily="18" charset="0"/>
              </a:rPr>
              <a:t>Modelling</a:t>
            </a:r>
          </a:p>
        </p:txBody>
      </p:sp>
      <p:sp>
        <p:nvSpPr>
          <p:cNvPr id="107523" name="Rectangle 3"/>
          <p:cNvSpPr>
            <a:spLocks noGrp="1" noChangeArrowheads="1"/>
          </p:cNvSpPr>
          <p:nvPr>
            <p:ph idx="1"/>
          </p:nvPr>
        </p:nvSpPr>
        <p:spPr/>
        <p:txBody>
          <a:bodyPr/>
          <a:lstStyle/>
          <a:p>
            <a:pPr>
              <a:lnSpc>
                <a:spcPct val="80000"/>
              </a:lnSpc>
              <a:buFont typeface="Wingdings" pitchFamily="2" charset="2"/>
              <a:buChar char="Ø"/>
            </a:pPr>
            <a:r>
              <a:rPr lang="en-GB" sz="2400" dirty="0">
                <a:latin typeface="Times New Roman" pitchFamily="18" charset="0"/>
              </a:rPr>
              <a:t>Select </a:t>
            </a:r>
            <a:r>
              <a:rPr lang="en-GB" sz="2400" dirty="0" smtClean="0">
                <a:latin typeface="Times New Roman" pitchFamily="18" charset="0"/>
              </a:rPr>
              <a:t>a Modelling </a:t>
            </a:r>
            <a:r>
              <a:rPr lang="en-GB" sz="2400" dirty="0">
                <a:latin typeface="Times New Roman" pitchFamily="18" charset="0"/>
              </a:rPr>
              <a:t>Technique</a:t>
            </a:r>
          </a:p>
          <a:p>
            <a:pPr lvl="1">
              <a:lnSpc>
                <a:spcPct val="80000"/>
              </a:lnSpc>
              <a:buClr>
                <a:schemeClr val="folHlink"/>
              </a:buClr>
              <a:buFont typeface="Arial" panose="020B0604020202020204" pitchFamily="34" charset="0"/>
              <a:buChar char="•"/>
            </a:pPr>
            <a:r>
              <a:rPr lang="en-GB" sz="2200" dirty="0">
                <a:latin typeface="Times New Roman" pitchFamily="18" charset="0"/>
              </a:rPr>
              <a:t>Modelling </a:t>
            </a:r>
            <a:r>
              <a:rPr lang="en-GB" sz="2200" dirty="0" smtClean="0">
                <a:latin typeface="Times New Roman" pitchFamily="18" charset="0"/>
              </a:rPr>
              <a:t>techniques</a:t>
            </a:r>
            <a:endParaRPr lang="en-GB" sz="2200" dirty="0">
              <a:latin typeface="Times New Roman" pitchFamily="18" charset="0"/>
            </a:endParaRPr>
          </a:p>
          <a:p>
            <a:pPr lvl="1">
              <a:lnSpc>
                <a:spcPct val="80000"/>
              </a:lnSpc>
              <a:buClr>
                <a:schemeClr val="folHlink"/>
              </a:buClr>
              <a:buFont typeface="Arial" panose="020B0604020202020204" pitchFamily="34" charset="0"/>
              <a:buChar char="•"/>
            </a:pPr>
            <a:r>
              <a:rPr lang="en-GB" sz="2200" dirty="0">
                <a:latin typeface="Times New Roman" pitchFamily="18" charset="0"/>
              </a:rPr>
              <a:t>Modelling assumptions</a:t>
            </a:r>
          </a:p>
          <a:p>
            <a:pPr>
              <a:lnSpc>
                <a:spcPct val="80000"/>
              </a:lnSpc>
              <a:buFont typeface="Wingdings" pitchFamily="2" charset="2"/>
              <a:buChar char="Ø"/>
            </a:pPr>
            <a:r>
              <a:rPr lang="en-GB" sz="2400" dirty="0">
                <a:latin typeface="Times New Roman" pitchFamily="18" charset="0"/>
              </a:rPr>
              <a:t>Generate Test Design</a:t>
            </a:r>
          </a:p>
          <a:p>
            <a:pPr lvl="1">
              <a:lnSpc>
                <a:spcPct val="80000"/>
              </a:lnSpc>
              <a:buClr>
                <a:schemeClr val="folHlink"/>
              </a:buClr>
              <a:buFont typeface="Arial" panose="020B0604020202020204" pitchFamily="34" charset="0"/>
              <a:buChar char="•"/>
            </a:pPr>
            <a:r>
              <a:rPr lang="en-GB" sz="2200" dirty="0">
                <a:latin typeface="Times New Roman" pitchFamily="18" charset="0"/>
              </a:rPr>
              <a:t>Test design</a:t>
            </a:r>
          </a:p>
          <a:p>
            <a:pPr>
              <a:lnSpc>
                <a:spcPct val="80000"/>
              </a:lnSpc>
              <a:buFont typeface="Wingdings" pitchFamily="2" charset="2"/>
              <a:buChar char="Ø"/>
            </a:pPr>
            <a:r>
              <a:rPr lang="en-GB" sz="2400" dirty="0">
                <a:latin typeface="Times New Roman" pitchFamily="18" charset="0"/>
              </a:rPr>
              <a:t>Build Model</a:t>
            </a:r>
          </a:p>
          <a:p>
            <a:pPr lvl="1">
              <a:lnSpc>
                <a:spcPct val="80000"/>
              </a:lnSpc>
              <a:buClr>
                <a:schemeClr val="folHlink"/>
              </a:buClr>
              <a:buFont typeface="Arial" panose="020B0604020202020204" pitchFamily="34" charset="0"/>
              <a:buChar char="•"/>
            </a:pPr>
            <a:r>
              <a:rPr lang="en-GB" sz="2200" dirty="0">
                <a:latin typeface="Times New Roman" pitchFamily="18" charset="0"/>
              </a:rPr>
              <a:t>Parameter settings</a:t>
            </a:r>
          </a:p>
          <a:p>
            <a:pPr lvl="1">
              <a:lnSpc>
                <a:spcPct val="80000"/>
              </a:lnSpc>
              <a:buClr>
                <a:schemeClr val="folHlink"/>
              </a:buClr>
              <a:buFont typeface="Arial" panose="020B0604020202020204" pitchFamily="34" charset="0"/>
              <a:buChar char="•"/>
            </a:pPr>
            <a:r>
              <a:rPr lang="en-GB" sz="2200" dirty="0">
                <a:latin typeface="Times New Roman" pitchFamily="18" charset="0"/>
              </a:rPr>
              <a:t>Models</a:t>
            </a:r>
          </a:p>
          <a:p>
            <a:pPr lvl="1">
              <a:lnSpc>
                <a:spcPct val="80000"/>
              </a:lnSpc>
              <a:buClr>
                <a:schemeClr val="folHlink"/>
              </a:buClr>
              <a:buFont typeface="Arial" panose="020B0604020202020204" pitchFamily="34" charset="0"/>
              <a:buChar char="•"/>
            </a:pPr>
            <a:r>
              <a:rPr lang="en-GB" sz="2200" dirty="0">
                <a:latin typeface="Times New Roman" pitchFamily="18" charset="0"/>
              </a:rPr>
              <a:t>Model description</a:t>
            </a:r>
          </a:p>
          <a:p>
            <a:pPr>
              <a:lnSpc>
                <a:spcPct val="80000"/>
              </a:lnSpc>
              <a:buFont typeface="Wingdings" pitchFamily="2" charset="2"/>
              <a:buChar char="Ø"/>
            </a:pPr>
            <a:r>
              <a:rPr lang="en-GB" sz="2400" dirty="0">
                <a:latin typeface="Times New Roman" pitchFamily="18" charset="0"/>
              </a:rPr>
              <a:t>Assess Model</a:t>
            </a:r>
          </a:p>
          <a:p>
            <a:pPr lvl="1">
              <a:lnSpc>
                <a:spcPct val="80000"/>
              </a:lnSpc>
              <a:buClr>
                <a:schemeClr val="folHlink"/>
              </a:buClr>
              <a:buFont typeface="Arial" panose="020B0604020202020204" pitchFamily="34" charset="0"/>
              <a:buChar char="•"/>
            </a:pPr>
            <a:r>
              <a:rPr lang="en-GB" sz="2200" dirty="0">
                <a:latin typeface="Times New Roman" pitchFamily="18" charset="0"/>
              </a:rPr>
              <a:t>Model </a:t>
            </a:r>
            <a:r>
              <a:rPr lang="en-GB" sz="2200" dirty="0" smtClean="0">
                <a:latin typeface="Times New Roman" pitchFamily="18" charset="0"/>
              </a:rPr>
              <a:t>assessments</a:t>
            </a:r>
            <a:endParaRPr lang="en-GB" sz="2200" dirty="0">
              <a:latin typeface="Times New Roman" pitchFamily="18" charset="0"/>
            </a:endParaRPr>
          </a:p>
          <a:p>
            <a:pPr lvl="1">
              <a:lnSpc>
                <a:spcPct val="80000"/>
              </a:lnSpc>
              <a:buClr>
                <a:schemeClr val="folHlink"/>
              </a:buClr>
              <a:buFont typeface="Arial" panose="020B0604020202020204" pitchFamily="34" charset="0"/>
              <a:buChar char="•"/>
            </a:pPr>
            <a:r>
              <a:rPr lang="en-GB" sz="2200" dirty="0">
                <a:latin typeface="Times New Roman" pitchFamily="18" charset="0"/>
              </a:rPr>
              <a:t>Revised parameter settings</a:t>
            </a:r>
            <a:endParaRPr lang="en-US" sz="2200" dirty="0">
              <a:latin typeface="Times New Roman" pitchFamily="18" charset="0"/>
            </a:endParaRPr>
          </a:p>
        </p:txBody>
      </p:sp>
    </p:spTree>
    <p:extLst>
      <p:ext uri="{BB962C8B-B14F-4D97-AF65-F5344CB8AC3E}">
        <p14:creationId xmlns:p14="http://schemas.microsoft.com/office/powerpoint/2010/main" val="34979297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sz="3600" b="1" dirty="0">
                <a:solidFill>
                  <a:schemeClr val="tx1"/>
                </a:solidFill>
                <a:latin typeface="Times New Roman" pitchFamily="18" charset="0"/>
              </a:rPr>
              <a:t>Data Modelling</a:t>
            </a:r>
          </a:p>
        </p:txBody>
      </p:sp>
      <p:sp>
        <p:nvSpPr>
          <p:cNvPr id="116742" name="Rectangle 6"/>
          <p:cNvSpPr>
            <a:spLocks noGrp="1" noChangeArrowheads="1"/>
          </p:cNvSpPr>
          <p:nvPr>
            <p:ph type="body" sz="half" idx="1"/>
          </p:nvPr>
        </p:nvSpPr>
        <p:spPr>
          <a:xfrm>
            <a:off x="1182688" y="2017713"/>
            <a:ext cx="7772400" cy="420687"/>
          </a:xfrm>
        </p:spPr>
        <p:txBody>
          <a:bodyPr/>
          <a:lstStyle/>
          <a:p>
            <a:pPr>
              <a:lnSpc>
                <a:spcPct val="90000"/>
              </a:lnSpc>
              <a:buFont typeface="Wingdings" pitchFamily="2" charset="2"/>
              <a:buChar char="Ø"/>
            </a:pPr>
            <a:r>
              <a:rPr lang="en-US" sz="2400" dirty="0">
                <a:latin typeface="Times New Roman" pitchFamily="18" charset="0"/>
              </a:rPr>
              <a:t>Decision </a:t>
            </a:r>
            <a:r>
              <a:rPr lang="en-US" sz="2400" dirty="0" smtClean="0">
                <a:latin typeface="Times New Roman" pitchFamily="18" charset="0"/>
              </a:rPr>
              <a:t>Tree</a:t>
            </a:r>
            <a:endParaRPr lang="en-US" sz="2400" dirty="0">
              <a:latin typeface="Times New Roman" pitchFamily="18" charset="0"/>
            </a:endParaRPr>
          </a:p>
        </p:txBody>
      </p:sp>
      <p:pic>
        <p:nvPicPr>
          <p:cNvPr id="116743" name="Picture 7" descr="Tree Plot"/>
          <p:cNvPicPr>
            <a:picLocks noChangeAspect="1" noChangeArrowheads="1"/>
          </p:cNvPicPr>
          <p:nvPr/>
        </p:nvPicPr>
        <p:blipFill>
          <a:blip r:embed="rId2" cstate="print"/>
          <a:srcRect/>
          <a:stretch>
            <a:fillRect/>
          </a:stretch>
        </p:blipFill>
        <p:spPr bwMode="auto">
          <a:xfrm>
            <a:off x="1039813" y="3695700"/>
            <a:ext cx="5394325" cy="3009900"/>
          </a:xfrm>
          <a:prstGeom prst="rect">
            <a:avLst/>
          </a:prstGeom>
          <a:noFill/>
        </p:spPr>
      </p:pic>
      <p:pic>
        <p:nvPicPr>
          <p:cNvPr id="116744" name="Picture 8" descr="Tree Root"/>
          <p:cNvPicPr>
            <a:picLocks noChangeAspect="1" noChangeArrowheads="1"/>
          </p:cNvPicPr>
          <p:nvPr/>
        </p:nvPicPr>
        <p:blipFill>
          <a:blip r:embed="rId3" cstate="print"/>
          <a:srcRect/>
          <a:stretch>
            <a:fillRect/>
          </a:stretch>
        </p:blipFill>
        <p:spPr bwMode="auto">
          <a:xfrm>
            <a:off x="-29817" y="609600"/>
            <a:ext cx="9979643" cy="5562600"/>
          </a:xfrm>
          <a:prstGeom prst="rect">
            <a:avLst/>
          </a:prstGeom>
          <a:noFill/>
        </p:spPr>
      </p:pic>
    </p:spTree>
    <p:extLst>
      <p:ext uri="{BB962C8B-B14F-4D97-AF65-F5344CB8AC3E}">
        <p14:creationId xmlns:p14="http://schemas.microsoft.com/office/powerpoint/2010/main" val="235430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14400" y="381000"/>
            <a:ext cx="7315200" cy="1143000"/>
          </a:xfrm>
        </p:spPr>
        <p:txBody>
          <a:bodyPr>
            <a:normAutofit fontScale="90000"/>
          </a:bodyPr>
          <a:lstStyle/>
          <a:p>
            <a:pPr eaLnBrk="1" fontAlgn="auto" hangingPunct="1">
              <a:spcAft>
                <a:spcPts val="0"/>
              </a:spcAft>
              <a:defRPr/>
            </a:pPr>
            <a:r>
              <a:rPr lang="en-US" sz="4000" b="1" dirty="0" smtClean="0">
                <a:latin typeface="Comic Sans MS" pitchFamily="66" charset="0"/>
              </a:rPr>
              <a:t>The Traditional</a:t>
            </a:r>
            <a:br>
              <a:rPr lang="en-US" sz="4000" b="1" dirty="0" smtClean="0">
                <a:latin typeface="Comic Sans MS" pitchFamily="66" charset="0"/>
              </a:rPr>
            </a:br>
            <a:r>
              <a:rPr lang="en-US" sz="4000" b="1" dirty="0" smtClean="0">
                <a:latin typeface="Comic Sans MS" pitchFamily="66" charset="0"/>
              </a:rPr>
              <a:t>Decision-making Process</a:t>
            </a:r>
          </a:p>
        </p:txBody>
      </p:sp>
      <p:sp>
        <p:nvSpPr>
          <p:cNvPr id="269316" name="Text Box 4"/>
          <p:cNvSpPr txBox="1">
            <a:spLocks noChangeArrowheads="1"/>
          </p:cNvSpPr>
          <p:nvPr/>
        </p:nvSpPr>
        <p:spPr bwMode="auto">
          <a:xfrm>
            <a:off x="4267200" y="22860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dirty="0">
                <a:solidFill>
                  <a:srgbClr val="FF0000"/>
                </a:solidFill>
                <a:effectLst>
                  <a:outerShdw blurRad="38100" dist="38100" dir="2700000" algn="tl">
                    <a:srgbClr val="000000"/>
                  </a:outerShdw>
                </a:effectLst>
                <a:latin typeface="Comic Sans MS" pitchFamily="66" charset="0"/>
              </a:rPr>
              <a:t>Decision</a:t>
            </a:r>
          </a:p>
        </p:txBody>
      </p:sp>
      <p:sp>
        <p:nvSpPr>
          <p:cNvPr id="269317" name="Text Box 5"/>
          <p:cNvSpPr txBox="1">
            <a:spLocks noChangeArrowheads="1"/>
          </p:cNvSpPr>
          <p:nvPr/>
        </p:nvSpPr>
        <p:spPr bwMode="auto">
          <a:xfrm>
            <a:off x="2057400" y="33528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50000"/>
              </a:spcBef>
              <a:buFontTx/>
              <a:buNone/>
            </a:pPr>
            <a:r>
              <a:rPr lang="en-US" altLang="en-US" sz="2400" b="0" dirty="0">
                <a:latin typeface="Comic Sans MS" panose="030F0702030302020204" pitchFamily="66" charset="0"/>
              </a:rPr>
              <a:t>Information</a:t>
            </a:r>
          </a:p>
        </p:txBody>
      </p:sp>
      <p:sp>
        <p:nvSpPr>
          <p:cNvPr id="269318" name="Text Box 6"/>
          <p:cNvSpPr txBox="1">
            <a:spLocks noChangeArrowheads="1"/>
          </p:cNvSpPr>
          <p:nvPr/>
        </p:nvSpPr>
        <p:spPr bwMode="auto">
          <a:xfrm>
            <a:off x="6019800" y="3352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50000"/>
              </a:spcBef>
              <a:buFontTx/>
              <a:buNone/>
            </a:pPr>
            <a:r>
              <a:rPr lang="en-US" altLang="en-US" sz="2400" b="0" dirty="0">
                <a:latin typeface="Comic Sans MS" panose="030F0702030302020204" pitchFamily="66" charset="0"/>
              </a:rPr>
              <a:t>Experience</a:t>
            </a:r>
          </a:p>
        </p:txBody>
      </p:sp>
      <p:sp>
        <p:nvSpPr>
          <p:cNvPr id="269319" name="Text Box 7"/>
          <p:cNvSpPr txBox="1">
            <a:spLocks noChangeArrowheads="1"/>
          </p:cNvSpPr>
          <p:nvPr/>
        </p:nvSpPr>
        <p:spPr bwMode="auto">
          <a:xfrm>
            <a:off x="6019800" y="44958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50000"/>
              </a:spcBef>
              <a:buFontTx/>
              <a:buNone/>
            </a:pPr>
            <a:r>
              <a:rPr lang="en-US" altLang="en-US" sz="2400" b="0" dirty="0">
                <a:latin typeface="Comic Sans MS" panose="030F0702030302020204" pitchFamily="66" charset="0"/>
              </a:rPr>
              <a:t>Business</a:t>
            </a:r>
          </a:p>
        </p:txBody>
      </p:sp>
      <p:sp>
        <p:nvSpPr>
          <p:cNvPr id="269320" name="Text Box 8"/>
          <p:cNvSpPr txBox="1">
            <a:spLocks noChangeArrowheads="1"/>
          </p:cNvSpPr>
          <p:nvPr/>
        </p:nvSpPr>
        <p:spPr bwMode="auto">
          <a:xfrm>
            <a:off x="6019800" y="48006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50000"/>
              </a:spcBef>
              <a:buFontTx/>
              <a:buNone/>
            </a:pPr>
            <a:r>
              <a:rPr lang="en-US" altLang="en-US" sz="2400" b="0" dirty="0">
                <a:latin typeface="Comic Sans MS" panose="030F0702030302020204" pitchFamily="66" charset="0"/>
              </a:rPr>
              <a:t>rules</a:t>
            </a:r>
          </a:p>
        </p:txBody>
      </p:sp>
      <p:sp>
        <p:nvSpPr>
          <p:cNvPr id="269321" name="Text Box 9"/>
          <p:cNvSpPr txBox="1">
            <a:spLocks noChangeArrowheads="1"/>
          </p:cNvSpPr>
          <p:nvPr/>
        </p:nvSpPr>
        <p:spPr bwMode="auto">
          <a:xfrm>
            <a:off x="1066800" y="44958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50000"/>
              </a:spcBef>
              <a:buFontTx/>
              <a:buNone/>
            </a:pPr>
            <a:r>
              <a:rPr lang="en-US" altLang="en-US" sz="2400" b="0" dirty="0">
                <a:latin typeface="Comic Sans MS" panose="030F0702030302020204" pitchFamily="66" charset="0"/>
              </a:rPr>
              <a:t>External</a:t>
            </a:r>
          </a:p>
        </p:txBody>
      </p:sp>
      <p:sp>
        <p:nvSpPr>
          <p:cNvPr id="269322" name="Text Box 10"/>
          <p:cNvSpPr txBox="1">
            <a:spLocks noChangeArrowheads="1"/>
          </p:cNvSpPr>
          <p:nvPr/>
        </p:nvSpPr>
        <p:spPr bwMode="auto">
          <a:xfrm>
            <a:off x="1066800" y="48006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50000"/>
              </a:spcBef>
              <a:buFontTx/>
              <a:buNone/>
            </a:pPr>
            <a:r>
              <a:rPr lang="en-US" altLang="en-US" sz="2400" b="0" dirty="0">
                <a:latin typeface="Comic Sans MS" panose="030F0702030302020204" pitchFamily="66" charset="0"/>
              </a:rPr>
              <a:t>data</a:t>
            </a:r>
          </a:p>
        </p:txBody>
      </p:sp>
      <p:sp>
        <p:nvSpPr>
          <p:cNvPr id="269323" name="Text Box 11"/>
          <p:cNvSpPr txBox="1">
            <a:spLocks noChangeArrowheads="1"/>
          </p:cNvSpPr>
          <p:nvPr/>
        </p:nvSpPr>
        <p:spPr bwMode="auto">
          <a:xfrm>
            <a:off x="3276600" y="44958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50000"/>
              </a:spcBef>
              <a:buFontTx/>
              <a:buNone/>
            </a:pPr>
            <a:r>
              <a:rPr lang="en-US" altLang="en-US" sz="2400" b="0" dirty="0">
                <a:latin typeface="Comic Sans MS" panose="030F0702030302020204" pitchFamily="66" charset="0"/>
              </a:rPr>
              <a:t>Internal</a:t>
            </a:r>
          </a:p>
        </p:txBody>
      </p:sp>
      <p:sp>
        <p:nvSpPr>
          <p:cNvPr id="269324" name="Text Box 12"/>
          <p:cNvSpPr txBox="1">
            <a:spLocks noChangeArrowheads="1"/>
          </p:cNvSpPr>
          <p:nvPr/>
        </p:nvSpPr>
        <p:spPr bwMode="auto">
          <a:xfrm>
            <a:off x="3276600" y="48006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50000"/>
              </a:spcBef>
              <a:buFontTx/>
              <a:buNone/>
            </a:pPr>
            <a:r>
              <a:rPr lang="en-US" altLang="en-US" sz="2400" b="0" dirty="0">
                <a:latin typeface="Comic Sans MS" panose="030F0702030302020204" pitchFamily="66" charset="0"/>
              </a:rPr>
              <a:t>data</a:t>
            </a:r>
          </a:p>
        </p:txBody>
      </p:sp>
      <p:sp>
        <p:nvSpPr>
          <p:cNvPr id="269325" name="Line 13"/>
          <p:cNvSpPr>
            <a:spLocks noChangeShapeType="1"/>
          </p:cNvSpPr>
          <p:nvPr/>
        </p:nvSpPr>
        <p:spPr bwMode="auto">
          <a:xfrm flipV="1">
            <a:off x="2971800" y="2667000"/>
            <a:ext cx="1828800" cy="762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dirty="0"/>
          </a:p>
        </p:txBody>
      </p:sp>
      <p:sp>
        <p:nvSpPr>
          <p:cNvPr id="269326" name="Line 14"/>
          <p:cNvSpPr>
            <a:spLocks noChangeShapeType="1"/>
          </p:cNvSpPr>
          <p:nvPr/>
        </p:nvSpPr>
        <p:spPr bwMode="auto">
          <a:xfrm flipH="1" flipV="1">
            <a:off x="5029200" y="2667000"/>
            <a:ext cx="1905000" cy="762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dirty="0"/>
          </a:p>
        </p:txBody>
      </p:sp>
      <p:sp>
        <p:nvSpPr>
          <p:cNvPr id="269327" name="Line 15"/>
          <p:cNvSpPr>
            <a:spLocks noChangeShapeType="1"/>
          </p:cNvSpPr>
          <p:nvPr/>
        </p:nvSpPr>
        <p:spPr bwMode="auto">
          <a:xfrm flipV="1">
            <a:off x="6781800" y="3733800"/>
            <a:ext cx="0" cy="762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dirty="0"/>
          </a:p>
        </p:txBody>
      </p:sp>
      <p:sp>
        <p:nvSpPr>
          <p:cNvPr id="269328" name="Line 16"/>
          <p:cNvSpPr>
            <a:spLocks noChangeShapeType="1"/>
          </p:cNvSpPr>
          <p:nvPr/>
        </p:nvSpPr>
        <p:spPr bwMode="auto">
          <a:xfrm flipV="1">
            <a:off x="1676400" y="3810000"/>
            <a:ext cx="990600" cy="762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dirty="0"/>
          </a:p>
        </p:txBody>
      </p:sp>
      <p:sp>
        <p:nvSpPr>
          <p:cNvPr id="269329" name="Line 17"/>
          <p:cNvSpPr>
            <a:spLocks noChangeShapeType="1"/>
          </p:cNvSpPr>
          <p:nvPr/>
        </p:nvSpPr>
        <p:spPr bwMode="auto">
          <a:xfrm flipH="1" flipV="1">
            <a:off x="3124200" y="3810000"/>
            <a:ext cx="838200" cy="762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dirty="0"/>
          </a:p>
        </p:txBody>
      </p:sp>
      <p:sp>
        <p:nvSpPr>
          <p:cNvPr id="269330" name="Line 18"/>
          <p:cNvSpPr>
            <a:spLocks noChangeShapeType="1"/>
          </p:cNvSpPr>
          <p:nvPr/>
        </p:nvSpPr>
        <p:spPr bwMode="auto">
          <a:xfrm>
            <a:off x="6400800" y="3810000"/>
            <a:ext cx="0" cy="762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dirty="0"/>
          </a:p>
        </p:txBody>
      </p:sp>
    </p:spTree>
    <p:extLst>
      <p:ext uri="{BB962C8B-B14F-4D97-AF65-F5344CB8AC3E}">
        <p14:creationId xmlns:p14="http://schemas.microsoft.com/office/powerpoint/2010/main" val="1573784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9323"/>
                                        </p:tgtEl>
                                        <p:attrNameLst>
                                          <p:attrName>style.visibility</p:attrName>
                                        </p:attrNameLst>
                                      </p:cBhvr>
                                      <p:to>
                                        <p:strVal val="visible"/>
                                      </p:to>
                                    </p:set>
                                    <p:animEffect transition="in" filter="blinds(horizontal)">
                                      <p:cBhvr>
                                        <p:cTn id="7" dur="500"/>
                                        <p:tgtEl>
                                          <p:spTgt spid="2693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9324"/>
                                        </p:tgtEl>
                                        <p:attrNameLst>
                                          <p:attrName>style.visibility</p:attrName>
                                        </p:attrNameLst>
                                      </p:cBhvr>
                                      <p:to>
                                        <p:strVal val="visible"/>
                                      </p:to>
                                    </p:set>
                                    <p:animEffect transition="in" filter="blinds(horizontal)">
                                      <p:cBhvr>
                                        <p:cTn id="10" dur="500"/>
                                        <p:tgtEl>
                                          <p:spTgt spid="2693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69321"/>
                                        </p:tgtEl>
                                        <p:attrNameLst>
                                          <p:attrName>style.visibility</p:attrName>
                                        </p:attrNameLst>
                                      </p:cBhvr>
                                      <p:to>
                                        <p:strVal val="visible"/>
                                      </p:to>
                                    </p:set>
                                    <p:anim calcmode="lin" valueType="num">
                                      <p:cBhvr additive="base">
                                        <p:cTn id="15" dur="500" fill="hold"/>
                                        <p:tgtEl>
                                          <p:spTgt spid="269321"/>
                                        </p:tgtEl>
                                        <p:attrNameLst>
                                          <p:attrName>ppt_x</p:attrName>
                                        </p:attrNameLst>
                                      </p:cBhvr>
                                      <p:tavLst>
                                        <p:tav tm="0">
                                          <p:val>
                                            <p:strVal val="0-#ppt_w/2"/>
                                          </p:val>
                                        </p:tav>
                                        <p:tav tm="100000">
                                          <p:val>
                                            <p:strVal val="#ppt_x"/>
                                          </p:val>
                                        </p:tav>
                                      </p:tavLst>
                                    </p:anim>
                                    <p:anim calcmode="lin" valueType="num">
                                      <p:cBhvr additive="base">
                                        <p:cTn id="16" dur="500" fill="hold"/>
                                        <p:tgtEl>
                                          <p:spTgt spid="26932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69322"/>
                                        </p:tgtEl>
                                        <p:attrNameLst>
                                          <p:attrName>style.visibility</p:attrName>
                                        </p:attrNameLst>
                                      </p:cBhvr>
                                      <p:to>
                                        <p:strVal val="visible"/>
                                      </p:to>
                                    </p:set>
                                    <p:anim calcmode="lin" valueType="num">
                                      <p:cBhvr additive="base">
                                        <p:cTn id="19" dur="500" fill="hold"/>
                                        <p:tgtEl>
                                          <p:spTgt spid="269322"/>
                                        </p:tgtEl>
                                        <p:attrNameLst>
                                          <p:attrName>ppt_x</p:attrName>
                                        </p:attrNameLst>
                                      </p:cBhvr>
                                      <p:tavLst>
                                        <p:tav tm="0">
                                          <p:val>
                                            <p:strVal val="0-#ppt_w/2"/>
                                          </p:val>
                                        </p:tav>
                                        <p:tav tm="100000">
                                          <p:val>
                                            <p:strVal val="#ppt_x"/>
                                          </p:val>
                                        </p:tav>
                                      </p:tavLst>
                                    </p:anim>
                                    <p:anim calcmode="lin" valueType="num">
                                      <p:cBhvr additive="base">
                                        <p:cTn id="20" dur="500" fill="hold"/>
                                        <p:tgtEl>
                                          <p:spTgt spid="26932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69318"/>
                                        </p:tgtEl>
                                        <p:attrNameLst>
                                          <p:attrName>style.visibility</p:attrName>
                                        </p:attrNameLst>
                                      </p:cBhvr>
                                      <p:to>
                                        <p:strVal val="visible"/>
                                      </p:to>
                                    </p:set>
                                    <p:animEffect transition="in" filter="blinds(horizontal)">
                                      <p:cBhvr>
                                        <p:cTn id="25" dur="500"/>
                                        <p:tgtEl>
                                          <p:spTgt spid="26931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69329"/>
                                        </p:tgtEl>
                                        <p:attrNameLst>
                                          <p:attrName>style.visibility</p:attrName>
                                        </p:attrNameLst>
                                      </p:cBhvr>
                                      <p:to>
                                        <p:strVal val="visible"/>
                                      </p:to>
                                    </p:set>
                                    <p:animEffect transition="in" filter="blinds(horizontal)">
                                      <p:cBhvr>
                                        <p:cTn id="30" dur="500"/>
                                        <p:tgtEl>
                                          <p:spTgt spid="269329"/>
                                        </p:tgtEl>
                                      </p:cBhvr>
                                    </p:animEffect>
                                  </p:childTnLst>
                                </p:cTn>
                              </p:par>
                            </p:childTnLst>
                          </p:cTn>
                        </p:par>
                        <p:par>
                          <p:cTn id="31" fill="hold" nodeType="afterGroup">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269328"/>
                                        </p:tgtEl>
                                        <p:attrNameLst>
                                          <p:attrName>style.visibility</p:attrName>
                                        </p:attrNameLst>
                                      </p:cBhvr>
                                      <p:to>
                                        <p:strVal val="visible"/>
                                      </p:to>
                                    </p:set>
                                    <p:animEffect transition="in" filter="blinds(horizontal)">
                                      <p:cBhvr>
                                        <p:cTn id="34" dur="500"/>
                                        <p:tgtEl>
                                          <p:spTgt spid="269328"/>
                                        </p:tgtEl>
                                      </p:cBhvr>
                                    </p:animEffect>
                                  </p:childTnLst>
                                </p:cTn>
                              </p:par>
                            </p:childTnLst>
                          </p:cTn>
                        </p:par>
                        <p:par>
                          <p:cTn id="35" fill="hold" nodeType="afterGroup">
                            <p:stCondLst>
                              <p:cond delay="1000"/>
                            </p:stCondLst>
                            <p:childTnLst>
                              <p:par>
                                <p:cTn id="36" presetID="5" presetClass="entr" presetSubtype="10" fill="hold" grpId="0" nodeType="afterEffect">
                                  <p:stCondLst>
                                    <p:cond delay="0"/>
                                  </p:stCondLst>
                                  <p:childTnLst>
                                    <p:set>
                                      <p:cBhvr>
                                        <p:cTn id="37" dur="1" fill="hold">
                                          <p:stCondLst>
                                            <p:cond delay="0"/>
                                          </p:stCondLst>
                                        </p:cTn>
                                        <p:tgtEl>
                                          <p:spTgt spid="269317"/>
                                        </p:tgtEl>
                                        <p:attrNameLst>
                                          <p:attrName>style.visibility</p:attrName>
                                        </p:attrNameLst>
                                      </p:cBhvr>
                                      <p:to>
                                        <p:strVal val="visible"/>
                                      </p:to>
                                    </p:set>
                                    <p:animEffect transition="in" filter="checkerboard(across)">
                                      <p:cBhvr>
                                        <p:cTn id="38" dur="500"/>
                                        <p:tgtEl>
                                          <p:spTgt spid="26931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269330"/>
                                        </p:tgtEl>
                                        <p:attrNameLst>
                                          <p:attrName>style.visibility</p:attrName>
                                        </p:attrNameLst>
                                      </p:cBhvr>
                                      <p:to>
                                        <p:strVal val="visible"/>
                                      </p:to>
                                    </p:set>
                                    <p:animEffect transition="in" filter="fade">
                                      <p:cBhvr>
                                        <p:cTn id="43" dur="1000"/>
                                        <p:tgtEl>
                                          <p:spTgt spid="269330"/>
                                        </p:tgtEl>
                                      </p:cBhvr>
                                    </p:animEffect>
                                    <p:anim calcmode="lin" valueType="num">
                                      <p:cBhvr>
                                        <p:cTn id="44" dur="1000" fill="hold"/>
                                        <p:tgtEl>
                                          <p:spTgt spid="269330"/>
                                        </p:tgtEl>
                                        <p:attrNameLst>
                                          <p:attrName>ppt_x</p:attrName>
                                        </p:attrNameLst>
                                      </p:cBhvr>
                                      <p:tavLst>
                                        <p:tav tm="0">
                                          <p:val>
                                            <p:strVal val="#ppt_x"/>
                                          </p:val>
                                        </p:tav>
                                        <p:tav tm="100000">
                                          <p:val>
                                            <p:strVal val="#ppt_x"/>
                                          </p:val>
                                        </p:tav>
                                      </p:tavLst>
                                    </p:anim>
                                    <p:anim calcmode="lin" valueType="num">
                                      <p:cBhvr>
                                        <p:cTn id="45" dur="1000" fill="hold"/>
                                        <p:tgtEl>
                                          <p:spTgt spid="269330"/>
                                        </p:tgtEl>
                                        <p:attrNameLst>
                                          <p:attrName>ppt_y</p:attrName>
                                        </p:attrNameLst>
                                      </p:cBhvr>
                                      <p:tavLst>
                                        <p:tav tm="0">
                                          <p:val>
                                            <p:strVal val="#ppt_y-.1"/>
                                          </p:val>
                                        </p:tav>
                                        <p:tav tm="100000">
                                          <p:val>
                                            <p:strVal val="#ppt_y"/>
                                          </p:val>
                                        </p:tav>
                                      </p:tavLst>
                                    </p:anim>
                                  </p:childTnLst>
                                </p:cTn>
                              </p:par>
                            </p:childTnLst>
                          </p:cTn>
                        </p:par>
                        <p:par>
                          <p:cTn id="46" fill="hold" nodeType="afterGroup">
                            <p:stCondLst>
                              <p:cond delay="1000"/>
                            </p:stCondLst>
                            <p:childTnLst>
                              <p:par>
                                <p:cTn id="47" presetID="4" presetClass="entr" presetSubtype="16" fill="hold" grpId="0" nodeType="afterEffect">
                                  <p:stCondLst>
                                    <p:cond delay="0"/>
                                  </p:stCondLst>
                                  <p:childTnLst>
                                    <p:set>
                                      <p:cBhvr>
                                        <p:cTn id="48" dur="1" fill="hold">
                                          <p:stCondLst>
                                            <p:cond delay="0"/>
                                          </p:stCondLst>
                                        </p:cTn>
                                        <p:tgtEl>
                                          <p:spTgt spid="269319"/>
                                        </p:tgtEl>
                                        <p:attrNameLst>
                                          <p:attrName>style.visibility</p:attrName>
                                        </p:attrNameLst>
                                      </p:cBhvr>
                                      <p:to>
                                        <p:strVal val="visible"/>
                                      </p:to>
                                    </p:set>
                                    <p:animEffect transition="in" filter="box(in)">
                                      <p:cBhvr>
                                        <p:cTn id="49" dur="500"/>
                                        <p:tgtEl>
                                          <p:spTgt spid="269319"/>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269320"/>
                                        </p:tgtEl>
                                        <p:attrNameLst>
                                          <p:attrName>style.visibility</p:attrName>
                                        </p:attrNameLst>
                                      </p:cBhvr>
                                      <p:to>
                                        <p:strVal val="visible"/>
                                      </p:to>
                                    </p:set>
                                    <p:animEffect transition="in" filter="checkerboard(across)">
                                      <p:cBhvr>
                                        <p:cTn id="52" dur="500"/>
                                        <p:tgtEl>
                                          <p:spTgt spid="269320"/>
                                        </p:tgtEl>
                                      </p:cBhvr>
                                    </p:animEffect>
                                  </p:childTnLst>
                                </p:cTn>
                              </p:par>
                            </p:childTnLst>
                          </p:cTn>
                        </p:par>
                        <p:par>
                          <p:cTn id="53" fill="hold" nodeType="afterGroup">
                            <p:stCondLst>
                              <p:cond delay="1500"/>
                            </p:stCondLst>
                            <p:childTnLst>
                              <p:par>
                                <p:cTn id="54" presetID="37" presetClass="entr" presetSubtype="0" fill="hold" grpId="0" nodeType="afterEffect">
                                  <p:stCondLst>
                                    <p:cond delay="0"/>
                                  </p:stCondLst>
                                  <p:childTnLst>
                                    <p:set>
                                      <p:cBhvr>
                                        <p:cTn id="55" dur="1" fill="hold">
                                          <p:stCondLst>
                                            <p:cond delay="0"/>
                                          </p:stCondLst>
                                        </p:cTn>
                                        <p:tgtEl>
                                          <p:spTgt spid="269327"/>
                                        </p:tgtEl>
                                        <p:attrNameLst>
                                          <p:attrName>style.visibility</p:attrName>
                                        </p:attrNameLst>
                                      </p:cBhvr>
                                      <p:to>
                                        <p:strVal val="visible"/>
                                      </p:to>
                                    </p:set>
                                    <p:animEffect transition="in" filter="fade">
                                      <p:cBhvr>
                                        <p:cTn id="56" dur="1000"/>
                                        <p:tgtEl>
                                          <p:spTgt spid="269327"/>
                                        </p:tgtEl>
                                      </p:cBhvr>
                                    </p:animEffect>
                                    <p:anim calcmode="lin" valueType="num">
                                      <p:cBhvr>
                                        <p:cTn id="57" dur="1000" fill="hold"/>
                                        <p:tgtEl>
                                          <p:spTgt spid="269327"/>
                                        </p:tgtEl>
                                        <p:attrNameLst>
                                          <p:attrName>ppt_x</p:attrName>
                                        </p:attrNameLst>
                                      </p:cBhvr>
                                      <p:tavLst>
                                        <p:tav tm="0">
                                          <p:val>
                                            <p:strVal val="#ppt_x"/>
                                          </p:val>
                                        </p:tav>
                                        <p:tav tm="100000">
                                          <p:val>
                                            <p:strVal val="#ppt_x"/>
                                          </p:val>
                                        </p:tav>
                                      </p:tavLst>
                                    </p:anim>
                                    <p:anim calcmode="lin" valueType="num">
                                      <p:cBhvr>
                                        <p:cTn id="58" dur="900" decel="100000" fill="hold"/>
                                        <p:tgtEl>
                                          <p:spTgt spid="269327"/>
                                        </p:tgtEl>
                                        <p:attrNameLst>
                                          <p:attrName>ppt_y</p:attrName>
                                        </p:attrNameLst>
                                      </p:cBhvr>
                                      <p:tavLst>
                                        <p:tav tm="0">
                                          <p:val>
                                            <p:strVal val="#ppt_y+1"/>
                                          </p:val>
                                        </p:tav>
                                        <p:tav tm="100000">
                                          <p:val>
                                            <p:strVal val="#ppt_y-.03"/>
                                          </p:val>
                                        </p:tav>
                                      </p:tavLst>
                                    </p:anim>
                                    <p:anim calcmode="lin" valueType="num">
                                      <p:cBhvr>
                                        <p:cTn id="59" dur="100" accel="100000" fill="hold">
                                          <p:stCondLst>
                                            <p:cond delay="900"/>
                                          </p:stCondLst>
                                        </p:cTn>
                                        <p:tgtEl>
                                          <p:spTgt spid="269327"/>
                                        </p:tgtEl>
                                        <p:attrNameLst>
                                          <p:attrName>ppt_y</p:attrName>
                                        </p:attrNameLst>
                                      </p:cBhvr>
                                      <p:tavLst>
                                        <p:tav tm="0">
                                          <p:val>
                                            <p:strVal val="#ppt_y-.03"/>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55" presetClass="entr" presetSubtype="0" fill="hold" grpId="0" nodeType="clickEffect">
                                  <p:stCondLst>
                                    <p:cond delay="0"/>
                                  </p:stCondLst>
                                  <p:childTnLst>
                                    <p:set>
                                      <p:cBhvr>
                                        <p:cTn id="63" dur="1" fill="hold">
                                          <p:stCondLst>
                                            <p:cond delay="0"/>
                                          </p:stCondLst>
                                        </p:cTn>
                                        <p:tgtEl>
                                          <p:spTgt spid="269325"/>
                                        </p:tgtEl>
                                        <p:attrNameLst>
                                          <p:attrName>style.visibility</p:attrName>
                                        </p:attrNameLst>
                                      </p:cBhvr>
                                      <p:to>
                                        <p:strVal val="visible"/>
                                      </p:to>
                                    </p:set>
                                    <p:anim calcmode="lin" valueType="num">
                                      <p:cBhvr>
                                        <p:cTn id="64" dur="1000" fill="hold"/>
                                        <p:tgtEl>
                                          <p:spTgt spid="269325"/>
                                        </p:tgtEl>
                                        <p:attrNameLst>
                                          <p:attrName>ppt_w</p:attrName>
                                        </p:attrNameLst>
                                      </p:cBhvr>
                                      <p:tavLst>
                                        <p:tav tm="0">
                                          <p:val>
                                            <p:strVal val="#ppt_w*0.70"/>
                                          </p:val>
                                        </p:tav>
                                        <p:tav tm="100000">
                                          <p:val>
                                            <p:strVal val="#ppt_w"/>
                                          </p:val>
                                        </p:tav>
                                      </p:tavLst>
                                    </p:anim>
                                    <p:anim calcmode="lin" valueType="num">
                                      <p:cBhvr>
                                        <p:cTn id="65" dur="1000" fill="hold"/>
                                        <p:tgtEl>
                                          <p:spTgt spid="269325"/>
                                        </p:tgtEl>
                                        <p:attrNameLst>
                                          <p:attrName>ppt_h</p:attrName>
                                        </p:attrNameLst>
                                      </p:cBhvr>
                                      <p:tavLst>
                                        <p:tav tm="0">
                                          <p:val>
                                            <p:strVal val="#ppt_h"/>
                                          </p:val>
                                        </p:tav>
                                        <p:tav tm="100000">
                                          <p:val>
                                            <p:strVal val="#ppt_h"/>
                                          </p:val>
                                        </p:tav>
                                      </p:tavLst>
                                    </p:anim>
                                    <p:animEffect transition="in" filter="fade">
                                      <p:cBhvr>
                                        <p:cTn id="66" dur="1000"/>
                                        <p:tgtEl>
                                          <p:spTgt spid="269325"/>
                                        </p:tgtEl>
                                      </p:cBhvr>
                                    </p:animEffect>
                                  </p:childTnLst>
                                </p:cTn>
                              </p:par>
                              <p:par>
                                <p:cTn id="67" presetID="55" presetClass="entr" presetSubtype="0" fill="hold" grpId="0" nodeType="withEffect">
                                  <p:stCondLst>
                                    <p:cond delay="0"/>
                                  </p:stCondLst>
                                  <p:childTnLst>
                                    <p:set>
                                      <p:cBhvr>
                                        <p:cTn id="68" dur="1" fill="hold">
                                          <p:stCondLst>
                                            <p:cond delay="0"/>
                                          </p:stCondLst>
                                        </p:cTn>
                                        <p:tgtEl>
                                          <p:spTgt spid="269326"/>
                                        </p:tgtEl>
                                        <p:attrNameLst>
                                          <p:attrName>style.visibility</p:attrName>
                                        </p:attrNameLst>
                                      </p:cBhvr>
                                      <p:to>
                                        <p:strVal val="visible"/>
                                      </p:to>
                                    </p:set>
                                    <p:anim calcmode="lin" valueType="num">
                                      <p:cBhvr>
                                        <p:cTn id="69" dur="1000" fill="hold"/>
                                        <p:tgtEl>
                                          <p:spTgt spid="269326"/>
                                        </p:tgtEl>
                                        <p:attrNameLst>
                                          <p:attrName>ppt_w</p:attrName>
                                        </p:attrNameLst>
                                      </p:cBhvr>
                                      <p:tavLst>
                                        <p:tav tm="0">
                                          <p:val>
                                            <p:strVal val="#ppt_w*0.70"/>
                                          </p:val>
                                        </p:tav>
                                        <p:tav tm="100000">
                                          <p:val>
                                            <p:strVal val="#ppt_w"/>
                                          </p:val>
                                        </p:tav>
                                      </p:tavLst>
                                    </p:anim>
                                    <p:anim calcmode="lin" valueType="num">
                                      <p:cBhvr>
                                        <p:cTn id="70" dur="1000" fill="hold"/>
                                        <p:tgtEl>
                                          <p:spTgt spid="269326"/>
                                        </p:tgtEl>
                                        <p:attrNameLst>
                                          <p:attrName>ppt_h</p:attrName>
                                        </p:attrNameLst>
                                      </p:cBhvr>
                                      <p:tavLst>
                                        <p:tav tm="0">
                                          <p:val>
                                            <p:strVal val="#ppt_h"/>
                                          </p:val>
                                        </p:tav>
                                        <p:tav tm="100000">
                                          <p:val>
                                            <p:strVal val="#ppt_h"/>
                                          </p:val>
                                        </p:tav>
                                      </p:tavLst>
                                    </p:anim>
                                    <p:animEffect transition="in" filter="fade">
                                      <p:cBhvr>
                                        <p:cTn id="71" dur="1000"/>
                                        <p:tgtEl>
                                          <p:spTgt spid="269326"/>
                                        </p:tgtEl>
                                      </p:cBhvr>
                                    </p:animEffect>
                                  </p:childTnLst>
                                </p:cTn>
                              </p:par>
                            </p:childTnLst>
                          </p:cTn>
                        </p:par>
                        <p:par>
                          <p:cTn id="72" fill="hold" nodeType="afterGroup">
                            <p:stCondLst>
                              <p:cond delay="1000"/>
                            </p:stCondLst>
                            <p:childTnLst>
                              <p:par>
                                <p:cTn id="73" presetID="5" presetClass="entr" presetSubtype="10" fill="hold" grpId="0" nodeType="afterEffect">
                                  <p:stCondLst>
                                    <p:cond delay="0"/>
                                  </p:stCondLst>
                                  <p:childTnLst>
                                    <p:set>
                                      <p:cBhvr>
                                        <p:cTn id="74" dur="1" fill="hold">
                                          <p:stCondLst>
                                            <p:cond delay="0"/>
                                          </p:stCondLst>
                                        </p:cTn>
                                        <p:tgtEl>
                                          <p:spTgt spid="269316"/>
                                        </p:tgtEl>
                                        <p:attrNameLst>
                                          <p:attrName>style.visibility</p:attrName>
                                        </p:attrNameLst>
                                      </p:cBhvr>
                                      <p:to>
                                        <p:strVal val="visible"/>
                                      </p:to>
                                    </p:set>
                                    <p:animEffect transition="in" filter="checkerboard(across)">
                                      <p:cBhvr>
                                        <p:cTn id="75" dur="500"/>
                                        <p:tgtEl>
                                          <p:spTgt spid="269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6" grpId="0"/>
      <p:bldP spid="269317" grpId="0"/>
      <p:bldP spid="269318" grpId="0"/>
      <p:bldP spid="269319" grpId="0"/>
      <p:bldP spid="269320" grpId="0"/>
      <p:bldP spid="269321" grpId="0"/>
      <p:bldP spid="269322" grpId="0"/>
      <p:bldP spid="269323" grpId="0"/>
      <p:bldP spid="269324" grpId="0"/>
      <p:bldP spid="269325" grpId="0" animBg="1"/>
      <p:bldP spid="269326" grpId="0" animBg="1"/>
      <p:bldP spid="269327" grpId="0" animBg="1"/>
      <p:bldP spid="269328" grpId="0" animBg="1"/>
      <p:bldP spid="269329" grpId="0" animBg="1"/>
      <p:bldP spid="26933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sz="3600" b="1" dirty="0" smtClean="0">
                <a:solidFill>
                  <a:schemeClr val="tx1"/>
                </a:solidFill>
                <a:latin typeface="Times New Roman" pitchFamily="18" charset="0"/>
              </a:rPr>
              <a:t>Step 5: Evaluation</a:t>
            </a:r>
            <a:endParaRPr lang="en-US" sz="3600" b="1" dirty="0">
              <a:solidFill>
                <a:schemeClr val="tx1"/>
              </a:solidFill>
              <a:latin typeface="Times New Roman" pitchFamily="18" charset="0"/>
            </a:endParaRPr>
          </a:p>
        </p:txBody>
      </p:sp>
      <p:sp>
        <p:nvSpPr>
          <p:cNvPr id="106499" name="Rectangle 3"/>
          <p:cNvSpPr>
            <a:spLocks noGrp="1" noChangeArrowheads="1"/>
          </p:cNvSpPr>
          <p:nvPr>
            <p:ph idx="1"/>
          </p:nvPr>
        </p:nvSpPr>
        <p:spPr/>
        <p:txBody>
          <a:bodyPr>
            <a:noAutofit/>
          </a:bodyPr>
          <a:lstStyle/>
          <a:p>
            <a:pPr>
              <a:buFont typeface="Wingdings" pitchFamily="2" charset="2"/>
              <a:buChar char="Ø"/>
            </a:pPr>
            <a:r>
              <a:rPr lang="en-GB" dirty="0">
                <a:latin typeface="Times New Roman" pitchFamily="18" charset="0"/>
              </a:rPr>
              <a:t>Evaluate Results</a:t>
            </a:r>
          </a:p>
          <a:p>
            <a:pPr lvl="1">
              <a:buClr>
                <a:schemeClr val="folHlink"/>
              </a:buClr>
              <a:buFont typeface="Arial" panose="020B0604020202020204" pitchFamily="34" charset="0"/>
              <a:buChar char="•"/>
            </a:pPr>
            <a:r>
              <a:rPr lang="en-GB" sz="3200" dirty="0">
                <a:latin typeface="Times New Roman" pitchFamily="18" charset="0"/>
              </a:rPr>
              <a:t>Assessment of data mining results with respect to business success criteria</a:t>
            </a:r>
          </a:p>
          <a:p>
            <a:pPr lvl="1">
              <a:buClr>
                <a:schemeClr val="folHlink"/>
              </a:buClr>
              <a:buFont typeface="Arial" panose="020B0604020202020204" pitchFamily="34" charset="0"/>
              <a:buChar char="•"/>
            </a:pPr>
            <a:r>
              <a:rPr lang="en-GB" sz="3200" dirty="0">
                <a:latin typeface="Times New Roman" pitchFamily="18" charset="0"/>
              </a:rPr>
              <a:t>Approved Models</a:t>
            </a:r>
          </a:p>
          <a:p>
            <a:pPr>
              <a:buFont typeface="Wingdings" pitchFamily="2" charset="2"/>
              <a:buChar char="Ø"/>
            </a:pPr>
            <a:r>
              <a:rPr lang="en-GB" dirty="0">
                <a:latin typeface="Times New Roman" pitchFamily="18" charset="0"/>
              </a:rPr>
              <a:t>Review Process</a:t>
            </a:r>
          </a:p>
          <a:p>
            <a:pPr lvl="1">
              <a:buClr>
                <a:schemeClr val="folHlink"/>
              </a:buClr>
              <a:buFont typeface="Arial" panose="020B0604020202020204" pitchFamily="34" charset="0"/>
              <a:buChar char="•"/>
            </a:pPr>
            <a:r>
              <a:rPr lang="en-GB" sz="3200" dirty="0">
                <a:latin typeface="Times New Roman" pitchFamily="18" charset="0"/>
              </a:rPr>
              <a:t>Review of process</a:t>
            </a:r>
          </a:p>
          <a:p>
            <a:pPr>
              <a:buFont typeface="Wingdings" pitchFamily="2" charset="2"/>
              <a:buChar char="Ø"/>
            </a:pPr>
            <a:r>
              <a:rPr lang="en-GB" dirty="0">
                <a:latin typeface="Times New Roman" pitchFamily="18" charset="0"/>
              </a:rPr>
              <a:t>Determine Next Steps</a:t>
            </a:r>
          </a:p>
          <a:p>
            <a:pPr lvl="1">
              <a:buClr>
                <a:schemeClr val="folHlink"/>
              </a:buClr>
              <a:buFont typeface="Arial" panose="020B0604020202020204" pitchFamily="34" charset="0"/>
              <a:buChar char="•"/>
            </a:pPr>
            <a:r>
              <a:rPr lang="en-GB" sz="3200" dirty="0">
                <a:latin typeface="Times New Roman" pitchFamily="18" charset="0"/>
              </a:rPr>
              <a:t>List of possible actions</a:t>
            </a:r>
          </a:p>
          <a:p>
            <a:pPr lvl="1">
              <a:buClr>
                <a:schemeClr val="folHlink"/>
              </a:buClr>
              <a:buFont typeface="Arial" panose="020B0604020202020204" pitchFamily="34" charset="0"/>
              <a:buChar char="•"/>
            </a:pPr>
            <a:r>
              <a:rPr lang="en-GB" sz="3200" dirty="0" smtClean="0">
                <a:latin typeface="Times New Roman" pitchFamily="18" charset="0"/>
              </a:rPr>
              <a:t>Make decision</a:t>
            </a:r>
            <a:endParaRPr lang="en-US" sz="3200" dirty="0">
              <a:latin typeface="Times New Roman" pitchFamily="18" charset="0"/>
            </a:endParaRPr>
          </a:p>
        </p:txBody>
      </p:sp>
    </p:spTree>
    <p:extLst>
      <p:ext uri="{BB962C8B-B14F-4D97-AF65-F5344CB8AC3E}">
        <p14:creationId xmlns:p14="http://schemas.microsoft.com/office/powerpoint/2010/main" val="10757211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sz="3600" b="1" dirty="0">
                <a:solidFill>
                  <a:schemeClr val="tx1"/>
                </a:solidFill>
                <a:latin typeface="Times New Roman" pitchFamily="18" charset="0"/>
              </a:rPr>
              <a:t>Evaluation</a:t>
            </a:r>
          </a:p>
        </p:txBody>
      </p:sp>
      <p:sp>
        <p:nvSpPr>
          <p:cNvPr id="118787" name="Rectangle 3"/>
          <p:cNvSpPr>
            <a:spLocks noGrp="1" noChangeArrowheads="1"/>
          </p:cNvSpPr>
          <p:nvPr>
            <p:ph type="body" sz="half" idx="1"/>
          </p:nvPr>
        </p:nvSpPr>
        <p:spPr>
          <a:xfrm>
            <a:off x="1103313" y="1905000"/>
            <a:ext cx="3810000" cy="4114800"/>
          </a:xfrm>
        </p:spPr>
        <p:txBody>
          <a:bodyPr/>
          <a:lstStyle/>
          <a:p>
            <a:pPr>
              <a:spcBef>
                <a:spcPct val="0"/>
              </a:spcBef>
              <a:buFont typeface="Wingdings" pitchFamily="2" charset="2"/>
              <a:buChar char="Ø"/>
            </a:pPr>
            <a:r>
              <a:rPr lang="en-GB" sz="2400" dirty="0">
                <a:latin typeface="Times New Roman" pitchFamily="18" charset="0"/>
              </a:rPr>
              <a:t>Percentage of captured response of the model using regression technique</a:t>
            </a:r>
          </a:p>
          <a:p>
            <a:pPr>
              <a:lnSpc>
                <a:spcPct val="90000"/>
              </a:lnSpc>
              <a:buFont typeface="Wingdings" pitchFamily="2" charset="2"/>
              <a:buChar char="Ø"/>
            </a:pPr>
            <a:r>
              <a:rPr lang="en-GB" sz="2400" dirty="0">
                <a:latin typeface="Times New Roman" pitchFamily="18" charset="0"/>
              </a:rPr>
              <a:t>X-axis indicates the percentile of the population</a:t>
            </a:r>
          </a:p>
          <a:p>
            <a:pPr>
              <a:lnSpc>
                <a:spcPct val="90000"/>
              </a:lnSpc>
              <a:buFont typeface="Wingdings" pitchFamily="2" charset="2"/>
              <a:buChar char="Ø"/>
            </a:pPr>
            <a:r>
              <a:rPr lang="en-GB" sz="2400" dirty="0">
                <a:latin typeface="Times New Roman" pitchFamily="18" charset="0"/>
              </a:rPr>
              <a:t>Y-axis indicates the percentage of captured response</a:t>
            </a:r>
            <a:endParaRPr lang="en-US" sz="2400" dirty="0">
              <a:latin typeface="Times New Roman" pitchFamily="18" charset="0"/>
            </a:endParaRPr>
          </a:p>
        </p:txBody>
      </p:sp>
      <p:pic>
        <p:nvPicPr>
          <p:cNvPr id="118793" name="Picture 9" descr="image001"/>
          <p:cNvPicPr>
            <a:picLocks noGrp="1" noChangeAspect="1" noChangeArrowheads="1"/>
          </p:cNvPicPr>
          <p:nvPr>
            <p:ph sz="half" idx="2"/>
          </p:nvPr>
        </p:nvPicPr>
        <p:blipFill>
          <a:blip r:embed="rId2" cstate="print"/>
          <a:srcRect/>
          <a:stretch>
            <a:fillRect/>
          </a:stretch>
        </p:blipFill>
        <p:spPr>
          <a:xfrm>
            <a:off x="4913313" y="2133600"/>
            <a:ext cx="4078287" cy="3227388"/>
          </a:xfrm>
          <a:noFill/>
          <a:ln/>
        </p:spPr>
      </p:pic>
    </p:spTree>
    <p:extLst>
      <p:ext uri="{BB962C8B-B14F-4D97-AF65-F5344CB8AC3E}">
        <p14:creationId xmlns:p14="http://schemas.microsoft.com/office/powerpoint/2010/main" val="33569172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sz="3600" b="1" dirty="0" smtClean="0">
                <a:solidFill>
                  <a:schemeClr val="tx1"/>
                </a:solidFill>
                <a:latin typeface="Times New Roman" pitchFamily="18" charset="0"/>
              </a:rPr>
              <a:t>Step 6: Deployment</a:t>
            </a:r>
            <a:endParaRPr lang="en-US" sz="3600" b="1" dirty="0">
              <a:solidFill>
                <a:schemeClr val="tx1"/>
              </a:solidFill>
              <a:latin typeface="Times New Roman" pitchFamily="18" charset="0"/>
            </a:endParaRPr>
          </a:p>
        </p:txBody>
      </p:sp>
      <p:sp>
        <p:nvSpPr>
          <p:cNvPr id="105475" name="Rectangle 3"/>
          <p:cNvSpPr>
            <a:spLocks noGrp="1" noChangeArrowheads="1"/>
          </p:cNvSpPr>
          <p:nvPr>
            <p:ph idx="1"/>
          </p:nvPr>
        </p:nvSpPr>
        <p:spPr/>
        <p:txBody>
          <a:bodyPr>
            <a:normAutofit/>
          </a:bodyPr>
          <a:lstStyle/>
          <a:p>
            <a:pPr>
              <a:lnSpc>
                <a:spcPct val="90000"/>
              </a:lnSpc>
              <a:buFont typeface="Wingdings" pitchFamily="2" charset="2"/>
              <a:buChar char="Ø"/>
            </a:pPr>
            <a:r>
              <a:rPr lang="en-GB" dirty="0">
                <a:latin typeface="Times New Roman" pitchFamily="18" charset="0"/>
              </a:rPr>
              <a:t>Plan Deployment</a:t>
            </a:r>
          </a:p>
          <a:p>
            <a:pPr lvl="1">
              <a:lnSpc>
                <a:spcPct val="90000"/>
              </a:lnSpc>
              <a:buClr>
                <a:schemeClr val="folHlink"/>
              </a:buClr>
              <a:buSzPct val="60000"/>
              <a:buFont typeface="Arial" panose="020B0604020202020204" pitchFamily="34" charset="0"/>
              <a:buChar char="•"/>
            </a:pPr>
            <a:r>
              <a:rPr lang="en-GB" sz="3200" dirty="0">
                <a:latin typeface="Times New Roman" pitchFamily="18" charset="0"/>
              </a:rPr>
              <a:t>Deployment plan</a:t>
            </a:r>
          </a:p>
          <a:p>
            <a:pPr>
              <a:lnSpc>
                <a:spcPct val="90000"/>
              </a:lnSpc>
              <a:buFont typeface="Wingdings" pitchFamily="2" charset="2"/>
              <a:buChar char="Ø"/>
            </a:pPr>
            <a:r>
              <a:rPr lang="en-GB" dirty="0">
                <a:latin typeface="Times New Roman" pitchFamily="18" charset="0"/>
              </a:rPr>
              <a:t>Plan Monitoring and Maintenance</a:t>
            </a:r>
          </a:p>
          <a:p>
            <a:pPr lvl="1">
              <a:lnSpc>
                <a:spcPct val="90000"/>
              </a:lnSpc>
              <a:buClr>
                <a:schemeClr val="folHlink"/>
              </a:buClr>
              <a:buSzPct val="60000"/>
              <a:buFont typeface="Arial" panose="020B0604020202020204" pitchFamily="34" charset="0"/>
              <a:buChar char="•"/>
            </a:pPr>
            <a:r>
              <a:rPr lang="en-GB" sz="3200" dirty="0">
                <a:latin typeface="Times New Roman" pitchFamily="18" charset="0"/>
              </a:rPr>
              <a:t>Monitoring and maintenance plan</a:t>
            </a:r>
          </a:p>
          <a:p>
            <a:pPr>
              <a:lnSpc>
                <a:spcPct val="90000"/>
              </a:lnSpc>
              <a:buFont typeface="Wingdings" pitchFamily="2" charset="2"/>
              <a:buChar char="Ø"/>
            </a:pPr>
            <a:r>
              <a:rPr lang="en-GB" dirty="0">
                <a:latin typeface="Times New Roman" pitchFamily="18" charset="0"/>
              </a:rPr>
              <a:t>Produce Final Report</a:t>
            </a:r>
          </a:p>
          <a:p>
            <a:pPr lvl="1">
              <a:lnSpc>
                <a:spcPct val="90000"/>
              </a:lnSpc>
              <a:buClr>
                <a:schemeClr val="folHlink"/>
              </a:buClr>
              <a:buSzPct val="60000"/>
              <a:buFont typeface="Arial" panose="020B0604020202020204" pitchFamily="34" charset="0"/>
              <a:buChar char="•"/>
            </a:pPr>
            <a:r>
              <a:rPr lang="en-GB" sz="3200" dirty="0">
                <a:latin typeface="Times New Roman" pitchFamily="18" charset="0"/>
              </a:rPr>
              <a:t>Final </a:t>
            </a:r>
            <a:r>
              <a:rPr lang="en-GB" sz="3200" dirty="0" smtClean="0">
                <a:latin typeface="Times New Roman" pitchFamily="18" charset="0"/>
              </a:rPr>
              <a:t>report and presentation</a:t>
            </a:r>
            <a:endParaRPr lang="en-GB" sz="3200" dirty="0">
              <a:latin typeface="Times New Roman" pitchFamily="18" charset="0"/>
            </a:endParaRPr>
          </a:p>
          <a:p>
            <a:pPr>
              <a:lnSpc>
                <a:spcPct val="90000"/>
              </a:lnSpc>
              <a:buFont typeface="Wingdings" pitchFamily="2" charset="2"/>
              <a:buChar char="Ø"/>
            </a:pPr>
            <a:r>
              <a:rPr lang="en-GB" dirty="0">
                <a:latin typeface="Times New Roman" pitchFamily="18" charset="0"/>
              </a:rPr>
              <a:t>Review Project</a:t>
            </a:r>
          </a:p>
          <a:p>
            <a:pPr lvl="1">
              <a:lnSpc>
                <a:spcPct val="90000"/>
              </a:lnSpc>
              <a:buClr>
                <a:schemeClr val="folHlink"/>
              </a:buClr>
              <a:buSzPct val="60000"/>
              <a:buFont typeface="Wingdings" pitchFamily="2" charset="2"/>
              <a:buChar char="Ø"/>
            </a:pPr>
            <a:r>
              <a:rPr lang="en-GB" sz="3200" dirty="0" smtClean="0">
                <a:latin typeface="Times New Roman" pitchFamily="18" charset="0"/>
              </a:rPr>
              <a:t>Documentation</a:t>
            </a:r>
            <a:endParaRPr lang="en-US" sz="3200" dirty="0">
              <a:latin typeface="Times New Roman" pitchFamily="18" charset="0"/>
            </a:endParaRPr>
          </a:p>
        </p:txBody>
      </p:sp>
    </p:spTree>
    <p:extLst>
      <p:ext uri="{BB962C8B-B14F-4D97-AF65-F5344CB8AC3E}">
        <p14:creationId xmlns:p14="http://schemas.microsoft.com/office/powerpoint/2010/main" val="19531737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noAutofit/>
          </a:bodyPr>
          <a:lstStyle/>
          <a:p>
            <a:r>
              <a:rPr lang="en-GB" sz="3600" b="1" dirty="0">
                <a:solidFill>
                  <a:schemeClr val="tx1"/>
                </a:solidFill>
                <a:latin typeface="Times New Roman" pitchFamily="18" charset="0"/>
                <a:cs typeface="Times New Roman" pitchFamily="18" charset="0"/>
              </a:rPr>
              <a:t>Summary of tasks, deliveries and activities of </a:t>
            </a:r>
            <a:r>
              <a:rPr lang="en-GB" sz="3600" b="1" dirty="0" smtClean="0">
                <a:solidFill>
                  <a:schemeClr val="tx1"/>
                </a:solidFill>
                <a:latin typeface="Times New Roman" pitchFamily="18" charset="0"/>
                <a:cs typeface="Times New Roman" pitchFamily="18" charset="0"/>
              </a:rPr>
              <a:t>CRISP-DM</a:t>
            </a:r>
            <a:endParaRPr lang="en-US" sz="3600" b="1" dirty="0">
              <a:solidFill>
                <a:schemeClr val="tx1"/>
              </a:solidFill>
              <a:latin typeface="Times New Roman" pitchFamily="18" charset="0"/>
              <a:cs typeface="Times New Roman" pitchFamily="18" charset="0"/>
            </a:endParaRPr>
          </a:p>
        </p:txBody>
      </p:sp>
      <p:sp>
        <p:nvSpPr>
          <p:cNvPr id="111619" name="Rectangle 3"/>
          <p:cNvSpPr>
            <a:spLocks noGrp="1" noChangeArrowheads="1"/>
          </p:cNvSpPr>
          <p:nvPr>
            <p:ph idx="1"/>
          </p:nvPr>
        </p:nvSpPr>
        <p:spPr/>
        <p:txBody>
          <a:bodyPr>
            <a:normAutofit/>
          </a:bodyPr>
          <a:lstStyle/>
          <a:p>
            <a:pPr>
              <a:buFont typeface="Wingdings" pitchFamily="2" charset="2"/>
              <a:buChar char="Ø"/>
            </a:pPr>
            <a:r>
              <a:rPr lang="en-US" dirty="0">
                <a:latin typeface="Times New Roman" pitchFamily="18" charset="0"/>
              </a:rPr>
              <a:t>Six phases in the </a:t>
            </a:r>
            <a:r>
              <a:rPr lang="en-US" dirty="0" smtClean="0">
                <a:latin typeface="Times New Roman" pitchFamily="18" charset="0"/>
              </a:rPr>
              <a:t>CRISP-DM </a:t>
            </a:r>
            <a:r>
              <a:rPr lang="en-US" dirty="0">
                <a:latin typeface="Times New Roman" pitchFamily="18" charset="0"/>
              </a:rPr>
              <a:t>process</a:t>
            </a:r>
          </a:p>
          <a:p>
            <a:pPr lvl="1">
              <a:buClr>
                <a:schemeClr val="folHlink"/>
              </a:buClr>
              <a:buFont typeface="Arial" panose="020B0604020202020204" pitchFamily="34" charset="0"/>
              <a:buChar char="•"/>
            </a:pPr>
            <a:r>
              <a:rPr lang="en-GB" sz="3200" dirty="0">
                <a:latin typeface="Times New Roman" pitchFamily="18" charset="0"/>
              </a:rPr>
              <a:t>Business Understanding</a:t>
            </a:r>
          </a:p>
          <a:p>
            <a:pPr lvl="1">
              <a:buClr>
                <a:schemeClr val="folHlink"/>
              </a:buClr>
              <a:buFont typeface="Arial" panose="020B0604020202020204" pitchFamily="34" charset="0"/>
              <a:buChar char="•"/>
            </a:pPr>
            <a:r>
              <a:rPr lang="en-GB" sz="3200" dirty="0">
                <a:latin typeface="Times New Roman" pitchFamily="18" charset="0"/>
              </a:rPr>
              <a:t>Data Understanding</a:t>
            </a:r>
          </a:p>
          <a:p>
            <a:pPr lvl="1">
              <a:buClr>
                <a:schemeClr val="folHlink"/>
              </a:buClr>
              <a:buFont typeface="Arial" panose="020B0604020202020204" pitchFamily="34" charset="0"/>
              <a:buChar char="•"/>
            </a:pPr>
            <a:r>
              <a:rPr lang="en-GB" sz="3200" dirty="0">
                <a:latin typeface="Times New Roman" pitchFamily="18" charset="0"/>
              </a:rPr>
              <a:t>Data Preparation</a:t>
            </a:r>
          </a:p>
          <a:p>
            <a:pPr lvl="1">
              <a:buClr>
                <a:schemeClr val="folHlink"/>
              </a:buClr>
              <a:buFont typeface="Arial" panose="020B0604020202020204" pitchFamily="34" charset="0"/>
              <a:buChar char="•"/>
            </a:pPr>
            <a:r>
              <a:rPr lang="en-GB" sz="3200" dirty="0">
                <a:latin typeface="Times New Roman" pitchFamily="18" charset="0"/>
              </a:rPr>
              <a:t>Modelling</a:t>
            </a:r>
          </a:p>
          <a:p>
            <a:pPr lvl="1">
              <a:buClr>
                <a:schemeClr val="folHlink"/>
              </a:buClr>
              <a:buFont typeface="Arial" panose="020B0604020202020204" pitchFamily="34" charset="0"/>
              <a:buChar char="•"/>
            </a:pPr>
            <a:r>
              <a:rPr lang="en-GB" sz="3200" dirty="0">
                <a:latin typeface="Times New Roman" pitchFamily="18" charset="0"/>
              </a:rPr>
              <a:t>Evaluation</a:t>
            </a:r>
          </a:p>
          <a:p>
            <a:pPr lvl="1">
              <a:buClr>
                <a:schemeClr val="folHlink"/>
              </a:buClr>
              <a:buFont typeface="Arial" panose="020B0604020202020204" pitchFamily="34" charset="0"/>
              <a:buChar char="•"/>
            </a:pPr>
            <a:r>
              <a:rPr lang="en-GB" sz="3200" dirty="0">
                <a:latin typeface="Times New Roman" pitchFamily="18" charset="0"/>
              </a:rPr>
              <a:t>Deployment</a:t>
            </a:r>
            <a:endParaRPr lang="en-US" sz="3200" dirty="0">
              <a:latin typeface="Times New Roman" pitchFamily="18" charset="0"/>
            </a:endParaRPr>
          </a:p>
        </p:txBody>
      </p:sp>
    </p:spTree>
    <p:extLst>
      <p:ext uri="{BB962C8B-B14F-4D97-AF65-F5344CB8AC3E}">
        <p14:creationId xmlns:p14="http://schemas.microsoft.com/office/powerpoint/2010/main" val="2510325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z="3600" b="1" dirty="0">
                <a:solidFill>
                  <a:schemeClr val="tx1"/>
                </a:solidFill>
                <a:latin typeface="Times New Roman" pitchFamily="18" charset="0"/>
              </a:rPr>
              <a:t>Review Questions</a:t>
            </a:r>
          </a:p>
        </p:txBody>
      </p:sp>
      <p:sp>
        <p:nvSpPr>
          <p:cNvPr id="71683" name="Rectangle 3"/>
          <p:cNvSpPr>
            <a:spLocks noGrp="1" noChangeArrowheads="1"/>
          </p:cNvSpPr>
          <p:nvPr>
            <p:ph idx="1"/>
          </p:nvPr>
        </p:nvSpPr>
        <p:spPr/>
        <p:txBody>
          <a:bodyPr>
            <a:normAutofit lnSpcReduction="10000"/>
          </a:bodyPr>
          <a:lstStyle/>
          <a:p>
            <a:pPr marL="0" indent="0">
              <a:buNone/>
            </a:pPr>
            <a:r>
              <a:rPr lang="en-US" sz="2400" dirty="0" smtClean="0">
                <a:latin typeface="Times New Roman" pitchFamily="18" charset="0"/>
              </a:rPr>
              <a:t>(A) True/False</a:t>
            </a:r>
            <a:endParaRPr lang="en-US" sz="2400" dirty="0">
              <a:latin typeface="Times New Roman" pitchFamily="18" charset="0"/>
            </a:endParaRPr>
          </a:p>
          <a:p>
            <a:pPr marL="914400" lvl="1" indent="-457200">
              <a:buClr>
                <a:schemeClr val="folHlink"/>
              </a:buClr>
              <a:buAutoNum type="arabicPeriod"/>
            </a:pPr>
            <a:r>
              <a:rPr lang="en-US" sz="2200" dirty="0" smtClean="0">
                <a:latin typeface="Times New Roman" pitchFamily="18" charset="0"/>
              </a:rPr>
              <a:t>SEMMA </a:t>
            </a:r>
            <a:r>
              <a:rPr lang="en-US" sz="2200" dirty="0">
                <a:latin typeface="Times New Roman" pitchFamily="18" charset="0"/>
              </a:rPr>
              <a:t>stands for sample, explore, modify, model and assess</a:t>
            </a:r>
            <a:r>
              <a:rPr lang="en-US" sz="2200" dirty="0" smtClean="0">
                <a:latin typeface="Times New Roman" pitchFamily="18" charset="0"/>
              </a:rPr>
              <a:t>.</a:t>
            </a:r>
          </a:p>
          <a:p>
            <a:pPr marL="914400" lvl="1" indent="-457200">
              <a:buClr>
                <a:schemeClr val="folHlink"/>
              </a:buClr>
              <a:buAutoNum type="arabicPeriod"/>
            </a:pPr>
            <a:r>
              <a:rPr lang="en-US" sz="2200" dirty="0" smtClean="0">
                <a:latin typeface="Times New Roman" pitchFamily="18" charset="0"/>
              </a:rPr>
              <a:t>For CRISP, the phases are business understanding, data preparation, modelling, evaluation and deployment.</a:t>
            </a:r>
          </a:p>
          <a:p>
            <a:pPr marL="914400" lvl="1" indent="-457200">
              <a:buClr>
                <a:schemeClr val="folHlink"/>
              </a:buClr>
              <a:buAutoNum type="arabicPeriod" startAt="3"/>
            </a:pPr>
            <a:r>
              <a:rPr lang="en-US" sz="2200" dirty="0" smtClean="0">
                <a:latin typeface="Times New Roman" pitchFamily="18" charset="0"/>
              </a:rPr>
              <a:t>For CRISP, the integration of external and internal sources of data is done during the data understanding phase.</a:t>
            </a:r>
          </a:p>
          <a:p>
            <a:pPr marL="182880" indent="0">
              <a:buClr>
                <a:schemeClr val="folHlink"/>
              </a:buClr>
              <a:buNone/>
            </a:pPr>
            <a:r>
              <a:rPr lang="en-US" sz="2600" dirty="0" smtClean="0">
                <a:latin typeface="Times New Roman" pitchFamily="18" charset="0"/>
              </a:rPr>
              <a:t>(B) Short Questions</a:t>
            </a:r>
          </a:p>
          <a:p>
            <a:pPr marL="697230" indent="-514350">
              <a:buClr>
                <a:schemeClr val="folHlink"/>
              </a:buClr>
              <a:buAutoNum type="arabicPeriod"/>
            </a:pPr>
            <a:r>
              <a:rPr lang="en-US" sz="2600" dirty="0" smtClean="0">
                <a:latin typeface="Times New Roman" pitchFamily="18" charset="0"/>
              </a:rPr>
              <a:t>Identify one difference between SEMMA and CRISP-DM methodology</a:t>
            </a:r>
          </a:p>
          <a:p>
            <a:pPr marL="697230" indent="-514350">
              <a:buClr>
                <a:schemeClr val="folHlink"/>
              </a:buClr>
              <a:buAutoNum type="arabicPeriod"/>
            </a:pPr>
            <a:r>
              <a:rPr lang="en-US" sz="2600" dirty="0" smtClean="0">
                <a:latin typeface="Times New Roman" pitchFamily="18" charset="0"/>
              </a:rPr>
              <a:t>CRISP-DM has 6 phases. Identify the key phases.</a:t>
            </a:r>
          </a:p>
          <a:p>
            <a:pPr marL="990600" lvl="1" indent="-533400">
              <a:buClr>
                <a:schemeClr val="folHlink"/>
              </a:buClr>
              <a:buFont typeface="Wingdings" pitchFamily="2" charset="2"/>
              <a:buAutoNum type="alphaLcPeriod"/>
            </a:pPr>
            <a:endParaRPr lang="en-US" sz="2200" dirty="0">
              <a:latin typeface="Times New Roman" pitchFamily="18" charset="0"/>
            </a:endParaRPr>
          </a:p>
        </p:txBody>
      </p:sp>
    </p:spTree>
    <p:extLst>
      <p:ext uri="{BB962C8B-B14F-4D97-AF65-F5344CB8AC3E}">
        <p14:creationId xmlns:p14="http://schemas.microsoft.com/office/powerpoint/2010/main" val="372453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14400" y="381000"/>
            <a:ext cx="7315200" cy="1143000"/>
          </a:xfrm>
        </p:spPr>
        <p:txBody>
          <a:bodyPr>
            <a:normAutofit fontScale="90000"/>
          </a:bodyPr>
          <a:lstStyle/>
          <a:p>
            <a:pPr eaLnBrk="1" fontAlgn="auto" hangingPunct="1">
              <a:spcAft>
                <a:spcPts val="0"/>
              </a:spcAft>
              <a:defRPr/>
            </a:pPr>
            <a:r>
              <a:rPr lang="en-US" sz="4000" b="1" dirty="0" smtClean="0">
                <a:latin typeface="Comic Sans MS" pitchFamily="66" charset="0"/>
              </a:rPr>
              <a:t>An Analytics-based Decision-making Process</a:t>
            </a:r>
          </a:p>
        </p:txBody>
      </p:sp>
      <p:sp>
        <p:nvSpPr>
          <p:cNvPr id="270339" name="Text Box 3"/>
          <p:cNvSpPr txBox="1">
            <a:spLocks noChangeArrowheads="1"/>
          </p:cNvSpPr>
          <p:nvPr/>
        </p:nvSpPr>
        <p:spPr bwMode="auto">
          <a:xfrm>
            <a:off x="4295775" y="158115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dirty="0">
                <a:solidFill>
                  <a:srgbClr val="FF0000"/>
                </a:solidFill>
                <a:effectLst>
                  <a:outerShdw blurRad="38100" dist="38100" dir="2700000" algn="tl">
                    <a:srgbClr val="000000"/>
                  </a:outerShdw>
                </a:effectLst>
                <a:latin typeface="Comic Sans MS" pitchFamily="66" charset="0"/>
              </a:rPr>
              <a:t>Decision</a:t>
            </a:r>
          </a:p>
        </p:txBody>
      </p:sp>
      <p:sp>
        <p:nvSpPr>
          <p:cNvPr id="270340" name="Text Box 4"/>
          <p:cNvSpPr txBox="1">
            <a:spLocks noChangeArrowheads="1"/>
          </p:cNvSpPr>
          <p:nvPr/>
        </p:nvSpPr>
        <p:spPr bwMode="auto">
          <a:xfrm>
            <a:off x="1981200" y="26670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50000"/>
              </a:spcBef>
              <a:buFontTx/>
              <a:buNone/>
            </a:pPr>
            <a:r>
              <a:rPr lang="en-US" altLang="en-US" sz="2400" b="0" dirty="0">
                <a:latin typeface="Comic Sans MS" panose="030F0702030302020204" pitchFamily="66" charset="0"/>
              </a:rPr>
              <a:t>Information</a:t>
            </a:r>
          </a:p>
        </p:txBody>
      </p:sp>
      <p:sp>
        <p:nvSpPr>
          <p:cNvPr id="270341" name="Text Box 5"/>
          <p:cNvSpPr txBox="1">
            <a:spLocks noChangeArrowheads="1"/>
          </p:cNvSpPr>
          <p:nvPr/>
        </p:nvSpPr>
        <p:spPr bwMode="auto">
          <a:xfrm>
            <a:off x="5580063" y="2667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50000"/>
              </a:spcBef>
              <a:buFontTx/>
              <a:buNone/>
            </a:pPr>
            <a:r>
              <a:rPr lang="en-US" altLang="en-US" sz="2400" b="0" dirty="0">
                <a:latin typeface="Comic Sans MS" panose="030F0702030302020204" pitchFamily="66" charset="0"/>
              </a:rPr>
              <a:t>Experience</a:t>
            </a:r>
          </a:p>
        </p:txBody>
      </p:sp>
      <p:sp>
        <p:nvSpPr>
          <p:cNvPr id="270342" name="Text Box 6"/>
          <p:cNvSpPr txBox="1">
            <a:spLocks noChangeArrowheads="1"/>
          </p:cNvSpPr>
          <p:nvPr/>
        </p:nvSpPr>
        <p:spPr bwMode="auto">
          <a:xfrm>
            <a:off x="5943600" y="38100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50000"/>
              </a:spcBef>
              <a:buFontTx/>
              <a:buNone/>
            </a:pPr>
            <a:r>
              <a:rPr lang="en-US" altLang="en-US" sz="2400" b="0" dirty="0">
                <a:latin typeface="Comic Sans MS" panose="030F0702030302020204" pitchFamily="66" charset="0"/>
              </a:rPr>
              <a:t>Business</a:t>
            </a:r>
          </a:p>
        </p:txBody>
      </p:sp>
      <p:sp>
        <p:nvSpPr>
          <p:cNvPr id="270343" name="Text Box 7"/>
          <p:cNvSpPr txBox="1">
            <a:spLocks noChangeArrowheads="1"/>
          </p:cNvSpPr>
          <p:nvPr/>
        </p:nvSpPr>
        <p:spPr bwMode="auto">
          <a:xfrm>
            <a:off x="5943600" y="41148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50000"/>
              </a:spcBef>
              <a:buFontTx/>
              <a:buNone/>
            </a:pPr>
            <a:r>
              <a:rPr lang="en-US" altLang="en-US" sz="2400" b="0" dirty="0">
                <a:latin typeface="Comic Sans MS" panose="030F0702030302020204" pitchFamily="66" charset="0"/>
              </a:rPr>
              <a:t>rules</a:t>
            </a:r>
          </a:p>
        </p:txBody>
      </p:sp>
      <p:sp>
        <p:nvSpPr>
          <p:cNvPr id="270344" name="Text Box 8"/>
          <p:cNvSpPr txBox="1">
            <a:spLocks noChangeArrowheads="1"/>
          </p:cNvSpPr>
          <p:nvPr/>
        </p:nvSpPr>
        <p:spPr bwMode="auto">
          <a:xfrm>
            <a:off x="990600" y="38100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50000"/>
              </a:spcBef>
              <a:buFontTx/>
              <a:buNone/>
            </a:pPr>
            <a:r>
              <a:rPr lang="en-US" altLang="en-US" sz="2400" b="0" dirty="0">
                <a:latin typeface="Comic Sans MS" panose="030F0702030302020204" pitchFamily="66" charset="0"/>
              </a:rPr>
              <a:t>External</a:t>
            </a:r>
          </a:p>
        </p:txBody>
      </p:sp>
      <p:sp>
        <p:nvSpPr>
          <p:cNvPr id="270345" name="Text Box 9"/>
          <p:cNvSpPr txBox="1">
            <a:spLocks noChangeArrowheads="1"/>
          </p:cNvSpPr>
          <p:nvPr/>
        </p:nvSpPr>
        <p:spPr bwMode="auto">
          <a:xfrm>
            <a:off x="990600" y="41148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50000"/>
              </a:spcBef>
              <a:buFontTx/>
              <a:buNone/>
            </a:pPr>
            <a:r>
              <a:rPr lang="en-US" altLang="en-US" sz="2400" b="0" dirty="0">
                <a:latin typeface="Comic Sans MS" panose="030F0702030302020204" pitchFamily="66" charset="0"/>
              </a:rPr>
              <a:t>data</a:t>
            </a:r>
          </a:p>
        </p:txBody>
      </p:sp>
      <p:sp>
        <p:nvSpPr>
          <p:cNvPr id="270346" name="Text Box 10"/>
          <p:cNvSpPr txBox="1">
            <a:spLocks noChangeArrowheads="1"/>
          </p:cNvSpPr>
          <p:nvPr/>
        </p:nvSpPr>
        <p:spPr bwMode="auto">
          <a:xfrm>
            <a:off x="3200400" y="38100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50000"/>
              </a:spcBef>
              <a:buFontTx/>
              <a:buNone/>
            </a:pPr>
            <a:r>
              <a:rPr lang="en-US" altLang="en-US" sz="2400" b="0" dirty="0">
                <a:latin typeface="Comic Sans MS" panose="030F0702030302020204" pitchFamily="66" charset="0"/>
              </a:rPr>
              <a:t>Internal</a:t>
            </a:r>
          </a:p>
        </p:txBody>
      </p:sp>
      <p:sp>
        <p:nvSpPr>
          <p:cNvPr id="270347" name="Text Box 11"/>
          <p:cNvSpPr txBox="1">
            <a:spLocks noChangeArrowheads="1"/>
          </p:cNvSpPr>
          <p:nvPr/>
        </p:nvSpPr>
        <p:spPr bwMode="auto">
          <a:xfrm>
            <a:off x="3200400" y="41148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50000"/>
              </a:spcBef>
              <a:buFontTx/>
              <a:buNone/>
            </a:pPr>
            <a:r>
              <a:rPr lang="en-US" altLang="en-US" sz="2400" b="0" dirty="0">
                <a:latin typeface="Comic Sans MS" panose="030F0702030302020204" pitchFamily="66" charset="0"/>
              </a:rPr>
              <a:t>data</a:t>
            </a:r>
          </a:p>
        </p:txBody>
      </p:sp>
      <p:sp>
        <p:nvSpPr>
          <p:cNvPr id="270348" name="Line 12"/>
          <p:cNvSpPr>
            <a:spLocks noChangeShapeType="1"/>
          </p:cNvSpPr>
          <p:nvPr/>
        </p:nvSpPr>
        <p:spPr bwMode="auto">
          <a:xfrm flipV="1">
            <a:off x="2895600" y="1970088"/>
            <a:ext cx="1828800" cy="762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dirty="0"/>
          </a:p>
        </p:txBody>
      </p:sp>
      <p:sp>
        <p:nvSpPr>
          <p:cNvPr id="270350" name="Line 14"/>
          <p:cNvSpPr>
            <a:spLocks noChangeShapeType="1"/>
          </p:cNvSpPr>
          <p:nvPr/>
        </p:nvSpPr>
        <p:spPr bwMode="auto">
          <a:xfrm flipV="1">
            <a:off x="6732588" y="3097213"/>
            <a:ext cx="1587" cy="762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dirty="0"/>
          </a:p>
        </p:txBody>
      </p:sp>
      <p:sp>
        <p:nvSpPr>
          <p:cNvPr id="270353" name="Line 17"/>
          <p:cNvSpPr>
            <a:spLocks noChangeShapeType="1"/>
          </p:cNvSpPr>
          <p:nvPr/>
        </p:nvSpPr>
        <p:spPr bwMode="auto">
          <a:xfrm>
            <a:off x="6324600" y="3124200"/>
            <a:ext cx="1588" cy="762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dirty="0"/>
          </a:p>
        </p:txBody>
      </p:sp>
      <p:sp>
        <p:nvSpPr>
          <p:cNvPr id="270354" name="Text Box 18"/>
          <p:cNvSpPr txBox="1">
            <a:spLocks noChangeArrowheads="1"/>
          </p:cNvSpPr>
          <p:nvPr/>
        </p:nvSpPr>
        <p:spPr bwMode="auto">
          <a:xfrm>
            <a:off x="4267200" y="48006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50000"/>
              </a:spcBef>
              <a:buFontTx/>
              <a:buNone/>
            </a:pPr>
            <a:r>
              <a:rPr lang="en-US" altLang="en-US" sz="2400" b="0" dirty="0">
                <a:latin typeface="Comic Sans MS" panose="030F0702030302020204" pitchFamily="66" charset="0"/>
              </a:rPr>
              <a:t>Systematic</a:t>
            </a:r>
          </a:p>
        </p:txBody>
      </p:sp>
      <p:sp>
        <p:nvSpPr>
          <p:cNvPr id="270355" name="Text Box 19"/>
          <p:cNvSpPr txBox="1">
            <a:spLocks noChangeArrowheads="1"/>
          </p:cNvSpPr>
          <p:nvPr/>
        </p:nvSpPr>
        <p:spPr bwMode="auto">
          <a:xfrm>
            <a:off x="4427538" y="5106988"/>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50000"/>
              </a:spcBef>
              <a:buFontTx/>
              <a:buNone/>
            </a:pPr>
            <a:r>
              <a:rPr lang="en-US" altLang="en-US" sz="2400" b="0" dirty="0">
                <a:latin typeface="Comic Sans MS" panose="030F0702030302020204" pitchFamily="66" charset="0"/>
              </a:rPr>
              <a:t>analysis</a:t>
            </a:r>
          </a:p>
        </p:txBody>
      </p:sp>
      <p:sp>
        <p:nvSpPr>
          <p:cNvPr id="270356" name="Text Box 20"/>
          <p:cNvSpPr txBox="1">
            <a:spLocks noChangeArrowheads="1"/>
          </p:cNvSpPr>
          <p:nvPr/>
        </p:nvSpPr>
        <p:spPr bwMode="auto">
          <a:xfrm>
            <a:off x="4518025" y="587375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50000"/>
              </a:spcBef>
              <a:buFontTx/>
              <a:buNone/>
            </a:pPr>
            <a:r>
              <a:rPr lang="en-US" altLang="en-US" sz="2400" b="0" dirty="0">
                <a:latin typeface="Comic Sans MS" panose="030F0702030302020204" pitchFamily="66" charset="0"/>
              </a:rPr>
              <a:t>Empirical</a:t>
            </a:r>
          </a:p>
        </p:txBody>
      </p:sp>
      <p:sp>
        <p:nvSpPr>
          <p:cNvPr id="270357" name="Text Box 21"/>
          <p:cNvSpPr txBox="1">
            <a:spLocks noChangeArrowheads="1"/>
          </p:cNvSpPr>
          <p:nvPr/>
        </p:nvSpPr>
        <p:spPr bwMode="auto">
          <a:xfrm>
            <a:off x="4732338" y="6173788"/>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50000"/>
              </a:spcBef>
              <a:buFontTx/>
              <a:buNone/>
            </a:pPr>
            <a:r>
              <a:rPr lang="en-US" altLang="en-US" sz="2400" b="0" dirty="0">
                <a:latin typeface="Comic Sans MS" panose="030F0702030302020204" pitchFamily="66" charset="0"/>
              </a:rPr>
              <a:t>rules</a:t>
            </a:r>
          </a:p>
        </p:txBody>
      </p:sp>
      <p:sp>
        <p:nvSpPr>
          <p:cNvPr id="270358" name="Line 22"/>
          <p:cNvSpPr>
            <a:spLocks noChangeShapeType="1"/>
          </p:cNvSpPr>
          <p:nvPr/>
        </p:nvSpPr>
        <p:spPr bwMode="auto">
          <a:xfrm>
            <a:off x="4114800" y="4419600"/>
            <a:ext cx="533400" cy="38100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dirty="0"/>
          </a:p>
        </p:txBody>
      </p:sp>
      <p:sp>
        <p:nvSpPr>
          <p:cNvPr id="270359" name="Line 23"/>
          <p:cNvSpPr>
            <a:spLocks noChangeShapeType="1"/>
          </p:cNvSpPr>
          <p:nvPr/>
        </p:nvSpPr>
        <p:spPr bwMode="auto">
          <a:xfrm flipH="1">
            <a:off x="5562600" y="4572000"/>
            <a:ext cx="457200" cy="22860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dirty="0"/>
          </a:p>
        </p:txBody>
      </p:sp>
      <p:sp>
        <p:nvSpPr>
          <p:cNvPr id="270360" name="Line 24"/>
          <p:cNvSpPr>
            <a:spLocks noChangeShapeType="1"/>
          </p:cNvSpPr>
          <p:nvPr/>
        </p:nvSpPr>
        <p:spPr bwMode="auto">
          <a:xfrm>
            <a:off x="5029200" y="5486400"/>
            <a:ext cx="47625" cy="49371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dirty="0"/>
          </a:p>
        </p:txBody>
      </p:sp>
      <p:sp>
        <p:nvSpPr>
          <p:cNvPr id="270361" name="Freeform 25"/>
          <p:cNvSpPr>
            <a:spLocks/>
          </p:cNvSpPr>
          <p:nvPr/>
        </p:nvSpPr>
        <p:spPr bwMode="auto">
          <a:xfrm>
            <a:off x="5638800" y="1676400"/>
            <a:ext cx="2997200" cy="4762500"/>
          </a:xfrm>
          <a:custGeom>
            <a:avLst/>
            <a:gdLst>
              <a:gd name="T0" fmla="*/ 2147483647 w 1888"/>
              <a:gd name="T1" fmla="*/ 2147483647 h 3000"/>
              <a:gd name="T2" fmla="*/ 2147483647 w 1888"/>
              <a:gd name="T3" fmla="*/ 2147483647 h 3000"/>
              <a:gd name="T4" fmla="*/ 2147483647 w 1888"/>
              <a:gd name="T5" fmla="*/ 2147483647 h 3000"/>
              <a:gd name="T6" fmla="*/ 2147483647 w 1888"/>
              <a:gd name="T7" fmla="*/ 2147483647 h 3000"/>
              <a:gd name="T8" fmla="*/ 0 w 1888"/>
              <a:gd name="T9" fmla="*/ 2147483647 h 3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8" h="3000">
                <a:moveTo>
                  <a:pt x="192" y="2832"/>
                </a:moveTo>
                <a:cubicBezTo>
                  <a:pt x="556" y="2916"/>
                  <a:pt x="920" y="3000"/>
                  <a:pt x="1200" y="2736"/>
                </a:cubicBezTo>
                <a:cubicBezTo>
                  <a:pt x="1480" y="2472"/>
                  <a:pt x="1856" y="1672"/>
                  <a:pt x="1872" y="1248"/>
                </a:cubicBezTo>
                <a:cubicBezTo>
                  <a:pt x="1888" y="824"/>
                  <a:pt x="1608" y="384"/>
                  <a:pt x="1296" y="192"/>
                </a:cubicBezTo>
                <a:cubicBezTo>
                  <a:pt x="984" y="0"/>
                  <a:pt x="492" y="48"/>
                  <a:pt x="0" y="96"/>
                </a:cubicBezTo>
              </a:path>
            </a:pathLst>
          </a:custGeom>
          <a:noFill/>
          <a:ln w="190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dirty="0"/>
          </a:p>
        </p:txBody>
      </p:sp>
      <p:sp>
        <p:nvSpPr>
          <p:cNvPr id="270362" name="Text Box 26"/>
          <p:cNvSpPr txBox="1">
            <a:spLocks noChangeArrowheads="1"/>
          </p:cNvSpPr>
          <p:nvPr/>
        </p:nvSpPr>
        <p:spPr bwMode="auto">
          <a:xfrm>
            <a:off x="7956550" y="3500438"/>
            <a:ext cx="1008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sz="2800" b="1" i="1" dirty="0">
                <a:solidFill>
                  <a:srgbClr val="FF0000"/>
                </a:solidFill>
                <a:effectLst>
                  <a:outerShdw blurRad="38100" dist="38100" dir="2700000" algn="tl">
                    <a:srgbClr val="000000"/>
                  </a:outerShdw>
                </a:effectLst>
                <a:latin typeface="Comic Sans MS" pitchFamily="66" charset="0"/>
              </a:rPr>
              <a:t>Data</a:t>
            </a:r>
          </a:p>
        </p:txBody>
      </p:sp>
      <p:sp>
        <p:nvSpPr>
          <p:cNvPr id="270363" name="Text Box 27"/>
          <p:cNvSpPr txBox="1">
            <a:spLocks noChangeArrowheads="1"/>
          </p:cNvSpPr>
          <p:nvPr/>
        </p:nvSpPr>
        <p:spPr bwMode="auto">
          <a:xfrm>
            <a:off x="7853363" y="3838575"/>
            <a:ext cx="1290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sz="2800" b="1" i="1" dirty="0">
                <a:solidFill>
                  <a:srgbClr val="FF0000"/>
                </a:solidFill>
                <a:effectLst>
                  <a:outerShdw blurRad="38100" dist="38100" dir="2700000" algn="tl">
                    <a:srgbClr val="000000"/>
                  </a:outerShdw>
                </a:effectLst>
                <a:latin typeface="Comic Sans MS" pitchFamily="66" charset="0"/>
              </a:rPr>
              <a:t>Mining</a:t>
            </a:r>
          </a:p>
        </p:txBody>
      </p:sp>
      <p:sp>
        <p:nvSpPr>
          <p:cNvPr id="270364" name="Line 28"/>
          <p:cNvSpPr>
            <a:spLocks noChangeShapeType="1"/>
          </p:cNvSpPr>
          <p:nvPr/>
        </p:nvSpPr>
        <p:spPr bwMode="auto">
          <a:xfrm>
            <a:off x="1828800" y="4419600"/>
            <a:ext cx="2362200" cy="53340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dirty="0"/>
          </a:p>
        </p:txBody>
      </p:sp>
      <p:sp>
        <p:nvSpPr>
          <p:cNvPr id="270366" name="Freeform 30"/>
          <p:cNvSpPr>
            <a:spLocks/>
          </p:cNvSpPr>
          <p:nvPr/>
        </p:nvSpPr>
        <p:spPr bwMode="auto">
          <a:xfrm>
            <a:off x="114300" y="2895600"/>
            <a:ext cx="4152900" cy="2603500"/>
          </a:xfrm>
          <a:custGeom>
            <a:avLst/>
            <a:gdLst>
              <a:gd name="T0" fmla="*/ 2147483647 w 2616"/>
              <a:gd name="T1" fmla="*/ 2147483647 h 1640"/>
              <a:gd name="T2" fmla="*/ 2147483647 w 2616"/>
              <a:gd name="T3" fmla="*/ 2147483647 h 1640"/>
              <a:gd name="T4" fmla="*/ 2147483647 w 2616"/>
              <a:gd name="T5" fmla="*/ 2147483647 h 1640"/>
              <a:gd name="T6" fmla="*/ 2147483647 w 2616"/>
              <a:gd name="T7" fmla="*/ 0 h 16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16" h="1640">
                <a:moveTo>
                  <a:pt x="2616" y="1488"/>
                </a:moveTo>
                <a:cubicBezTo>
                  <a:pt x="1668" y="1564"/>
                  <a:pt x="720" y="1640"/>
                  <a:pt x="360" y="1440"/>
                </a:cubicBezTo>
                <a:cubicBezTo>
                  <a:pt x="0" y="1240"/>
                  <a:pt x="320" y="528"/>
                  <a:pt x="456" y="288"/>
                </a:cubicBezTo>
                <a:cubicBezTo>
                  <a:pt x="592" y="48"/>
                  <a:pt x="884" y="24"/>
                  <a:pt x="1176" y="0"/>
                </a:cubicBez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dirty="0"/>
          </a:p>
        </p:txBody>
      </p:sp>
      <p:sp>
        <p:nvSpPr>
          <p:cNvPr id="270367" name="Line 31"/>
          <p:cNvSpPr>
            <a:spLocks noChangeShapeType="1"/>
          </p:cNvSpPr>
          <p:nvPr/>
        </p:nvSpPr>
        <p:spPr bwMode="auto">
          <a:xfrm>
            <a:off x="5435600" y="5483225"/>
            <a:ext cx="1008063" cy="792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dirty="0"/>
          </a:p>
        </p:txBody>
      </p:sp>
      <p:sp>
        <p:nvSpPr>
          <p:cNvPr id="270368" name="Text Box 32"/>
          <p:cNvSpPr txBox="1">
            <a:spLocks noChangeArrowheads="1"/>
          </p:cNvSpPr>
          <p:nvPr/>
        </p:nvSpPr>
        <p:spPr bwMode="auto">
          <a:xfrm>
            <a:off x="7235825" y="3043238"/>
            <a:ext cx="194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dirty="0">
                <a:solidFill>
                  <a:srgbClr val="FF0000"/>
                </a:solidFill>
                <a:effectLst>
                  <a:outerShdw blurRad="38100" dist="38100" dir="2700000" algn="tl">
                    <a:srgbClr val="000000"/>
                  </a:outerShdw>
                </a:effectLst>
                <a:latin typeface="Comic Sans MS" pitchFamily="66" charset="0"/>
              </a:rPr>
              <a:t>Intelligence</a:t>
            </a:r>
          </a:p>
        </p:txBody>
      </p:sp>
      <p:sp>
        <p:nvSpPr>
          <p:cNvPr id="270369" name="Text Box 33"/>
          <p:cNvSpPr txBox="1">
            <a:spLocks noChangeArrowheads="1"/>
          </p:cNvSpPr>
          <p:nvPr/>
        </p:nvSpPr>
        <p:spPr bwMode="auto">
          <a:xfrm>
            <a:off x="7597775" y="4411663"/>
            <a:ext cx="151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dirty="0">
                <a:solidFill>
                  <a:srgbClr val="FF0000"/>
                </a:solidFill>
                <a:effectLst>
                  <a:outerShdw blurRad="38100" dist="38100" dir="2700000" algn="tl">
                    <a:srgbClr val="000000"/>
                  </a:outerShdw>
                </a:effectLst>
                <a:latin typeface="Comic Sans MS" pitchFamily="66" charset="0"/>
              </a:rPr>
              <a:t>Analytics</a:t>
            </a:r>
          </a:p>
        </p:txBody>
      </p:sp>
    </p:spTree>
    <p:extLst>
      <p:ext uri="{BB962C8B-B14F-4D97-AF65-F5344CB8AC3E}">
        <p14:creationId xmlns:p14="http://schemas.microsoft.com/office/powerpoint/2010/main" val="3064581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0346"/>
                                        </p:tgtEl>
                                        <p:attrNameLst>
                                          <p:attrName>style.visibility</p:attrName>
                                        </p:attrNameLst>
                                      </p:cBhvr>
                                      <p:to>
                                        <p:strVal val="visible"/>
                                      </p:to>
                                    </p:set>
                                    <p:animEffect transition="in" filter="blinds(horizontal)">
                                      <p:cBhvr>
                                        <p:cTn id="7" dur="500"/>
                                        <p:tgtEl>
                                          <p:spTgt spid="270346"/>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703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70344"/>
                                        </p:tgtEl>
                                        <p:attrNameLst>
                                          <p:attrName>style.visibility</p:attrName>
                                        </p:attrNameLst>
                                      </p:cBhvr>
                                      <p:to>
                                        <p:strVal val="visible"/>
                                      </p:to>
                                    </p:set>
                                    <p:anim calcmode="lin" valueType="num">
                                      <p:cBhvr additive="base">
                                        <p:cTn id="15" dur="500" fill="hold"/>
                                        <p:tgtEl>
                                          <p:spTgt spid="270344"/>
                                        </p:tgtEl>
                                        <p:attrNameLst>
                                          <p:attrName>ppt_x</p:attrName>
                                        </p:attrNameLst>
                                      </p:cBhvr>
                                      <p:tavLst>
                                        <p:tav tm="0">
                                          <p:val>
                                            <p:strVal val="0-#ppt_w/2"/>
                                          </p:val>
                                        </p:tav>
                                        <p:tav tm="100000">
                                          <p:val>
                                            <p:strVal val="#ppt_x"/>
                                          </p:val>
                                        </p:tav>
                                      </p:tavLst>
                                    </p:anim>
                                    <p:anim calcmode="lin" valueType="num">
                                      <p:cBhvr additive="base">
                                        <p:cTn id="16" dur="500" fill="hold"/>
                                        <p:tgtEl>
                                          <p:spTgt spid="270344"/>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27034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270341"/>
                                        </p:tgtEl>
                                        <p:attrNameLst>
                                          <p:attrName>style.visibility</p:attrName>
                                        </p:attrNameLst>
                                      </p:cBhvr>
                                      <p:to>
                                        <p:strVal val="visible"/>
                                      </p:to>
                                    </p:set>
                                    <p:anim calcmode="lin" valueType="num">
                                      <p:cBhvr additive="base">
                                        <p:cTn id="24" dur="500" fill="hold"/>
                                        <p:tgtEl>
                                          <p:spTgt spid="270341"/>
                                        </p:tgtEl>
                                        <p:attrNameLst>
                                          <p:attrName>ppt_x</p:attrName>
                                        </p:attrNameLst>
                                      </p:cBhvr>
                                      <p:tavLst>
                                        <p:tav tm="0">
                                          <p:val>
                                            <p:strVal val="1+#ppt_w/2"/>
                                          </p:val>
                                        </p:tav>
                                        <p:tav tm="100000">
                                          <p:val>
                                            <p:strVal val="#ppt_x"/>
                                          </p:val>
                                        </p:tav>
                                      </p:tavLst>
                                    </p:anim>
                                    <p:anim calcmode="lin" valueType="num">
                                      <p:cBhvr additive="base">
                                        <p:cTn id="25" dur="500" fill="hold"/>
                                        <p:tgtEl>
                                          <p:spTgt spid="270341"/>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17" presetClass="entr" presetSubtype="1" fill="hold" grpId="0" nodeType="afterEffect">
                                  <p:stCondLst>
                                    <p:cond delay="0"/>
                                  </p:stCondLst>
                                  <p:childTnLst>
                                    <p:set>
                                      <p:cBhvr>
                                        <p:cTn id="28" dur="1" fill="hold">
                                          <p:stCondLst>
                                            <p:cond delay="0"/>
                                          </p:stCondLst>
                                        </p:cTn>
                                        <p:tgtEl>
                                          <p:spTgt spid="270353"/>
                                        </p:tgtEl>
                                        <p:attrNameLst>
                                          <p:attrName>style.visibility</p:attrName>
                                        </p:attrNameLst>
                                      </p:cBhvr>
                                      <p:to>
                                        <p:strVal val="visible"/>
                                      </p:to>
                                    </p:set>
                                    <p:anim calcmode="lin" valueType="num">
                                      <p:cBhvr>
                                        <p:cTn id="29" dur="500" fill="hold"/>
                                        <p:tgtEl>
                                          <p:spTgt spid="270353"/>
                                        </p:tgtEl>
                                        <p:attrNameLst>
                                          <p:attrName>ppt_x</p:attrName>
                                        </p:attrNameLst>
                                      </p:cBhvr>
                                      <p:tavLst>
                                        <p:tav tm="0">
                                          <p:val>
                                            <p:strVal val="#ppt_x"/>
                                          </p:val>
                                        </p:tav>
                                        <p:tav tm="100000">
                                          <p:val>
                                            <p:strVal val="#ppt_x"/>
                                          </p:val>
                                        </p:tav>
                                      </p:tavLst>
                                    </p:anim>
                                    <p:anim calcmode="lin" valueType="num">
                                      <p:cBhvr>
                                        <p:cTn id="30" dur="500" fill="hold"/>
                                        <p:tgtEl>
                                          <p:spTgt spid="270353"/>
                                        </p:tgtEl>
                                        <p:attrNameLst>
                                          <p:attrName>ppt_y</p:attrName>
                                        </p:attrNameLst>
                                      </p:cBhvr>
                                      <p:tavLst>
                                        <p:tav tm="0">
                                          <p:val>
                                            <p:strVal val="#ppt_y-#ppt_h/2"/>
                                          </p:val>
                                        </p:tav>
                                        <p:tav tm="100000">
                                          <p:val>
                                            <p:strVal val="#ppt_y"/>
                                          </p:val>
                                        </p:tav>
                                      </p:tavLst>
                                    </p:anim>
                                    <p:anim calcmode="lin" valueType="num">
                                      <p:cBhvr>
                                        <p:cTn id="31" dur="500" fill="hold"/>
                                        <p:tgtEl>
                                          <p:spTgt spid="270353"/>
                                        </p:tgtEl>
                                        <p:attrNameLst>
                                          <p:attrName>ppt_w</p:attrName>
                                        </p:attrNameLst>
                                      </p:cBhvr>
                                      <p:tavLst>
                                        <p:tav tm="0">
                                          <p:val>
                                            <p:strVal val="#ppt_w"/>
                                          </p:val>
                                        </p:tav>
                                        <p:tav tm="100000">
                                          <p:val>
                                            <p:strVal val="#ppt_w"/>
                                          </p:val>
                                        </p:tav>
                                      </p:tavLst>
                                    </p:anim>
                                    <p:anim calcmode="lin" valueType="num">
                                      <p:cBhvr>
                                        <p:cTn id="32" dur="500" fill="hold"/>
                                        <p:tgtEl>
                                          <p:spTgt spid="270353"/>
                                        </p:tgtEl>
                                        <p:attrNameLst>
                                          <p:attrName>ppt_h</p:attrName>
                                        </p:attrNameLst>
                                      </p:cBhvr>
                                      <p:tavLst>
                                        <p:tav tm="0">
                                          <p:val>
                                            <p:fltVal val="0"/>
                                          </p:val>
                                        </p:tav>
                                        <p:tav tm="100000">
                                          <p:val>
                                            <p:strVal val="#ppt_h"/>
                                          </p:val>
                                        </p:tav>
                                      </p:tavLst>
                                    </p:anim>
                                  </p:childTnLst>
                                </p:cTn>
                              </p:par>
                            </p:childTnLst>
                          </p:cTn>
                        </p:par>
                        <p:par>
                          <p:cTn id="33" fill="hold" nodeType="afterGroup">
                            <p:stCondLst>
                              <p:cond delay="1000"/>
                            </p:stCondLst>
                            <p:childTnLst>
                              <p:par>
                                <p:cTn id="34" presetID="2" presetClass="entr" presetSubtype="4" fill="hold" grpId="0" nodeType="afterEffect">
                                  <p:stCondLst>
                                    <p:cond delay="0"/>
                                  </p:stCondLst>
                                  <p:childTnLst>
                                    <p:set>
                                      <p:cBhvr>
                                        <p:cTn id="35" dur="1" fill="hold">
                                          <p:stCondLst>
                                            <p:cond delay="0"/>
                                          </p:stCondLst>
                                        </p:cTn>
                                        <p:tgtEl>
                                          <p:spTgt spid="270342"/>
                                        </p:tgtEl>
                                        <p:attrNameLst>
                                          <p:attrName>style.visibility</p:attrName>
                                        </p:attrNameLst>
                                      </p:cBhvr>
                                      <p:to>
                                        <p:strVal val="visible"/>
                                      </p:to>
                                    </p:set>
                                    <p:anim calcmode="lin" valueType="num">
                                      <p:cBhvr additive="base">
                                        <p:cTn id="36" dur="500" fill="hold"/>
                                        <p:tgtEl>
                                          <p:spTgt spid="270342"/>
                                        </p:tgtEl>
                                        <p:attrNameLst>
                                          <p:attrName>ppt_x</p:attrName>
                                        </p:attrNameLst>
                                      </p:cBhvr>
                                      <p:tavLst>
                                        <p:tav tm="0">
                                          <p:val>
                                            <p:strVal val="#ppt_x"/>
                                          </p:val>
                                        </p:tav>
                                        <p:tav tm="100000">
                                          <p:val>
                                            <p:strVal val="#ppt_x"/>
                                          </p:val>
                                        </p:tav>
                                      </p:tavLst>
                                    </p:anim>
                                    <p:anim calcmode="lin" valueType="num">
                                      <p:cBhvr additive="base">
                                        <p:cTn id="37" dur="500" fill="hold"/>
                                        <p:tgtEl>
                                          <p:spTgt spid="270342"/>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1500"/>
                            </p:stCondLst>
                            <p:childTnLst>
                              <p:par>
                                <p:cTn id="39" presetID="1" presetClass="entr" presetSubtype="0" fill="hold" grpId="0" nodeType="afterEffect">
                                  <p:stCondLst>
                                    <p:cond delay="0"/>
                                  </p:stCondLst>
                                  <p:childTnLst>
                                    <p:set>
                                      <p:cBhvr>
                                        <p:cTn id="40" dur="1" fill="hold">
                                          <p:stCondLst>
                                            <p:cond delay="499"/>
                                          </p:stCondLst>
                                        </p:cTn>
                                        <p:tgtEl>
                                          <p:spTgt spid="270343"/>
                                        </p:tgtEl>
                                        <p:attrNameLst>
                                          <p:attrName>style.visibility</p:attrName>
                                        </p:attrNameLst>
                                      </p:cBhvr>
                                      <p:to>
                                        <p:strVal val="visible"/>
                                      </p:to>
                                    </p:set>
                                  </p:childTnLst>
                                </p:cTn>
                              </p:par>
                            </p:childTnLst>
                          </p:cTn>
                        </p:par>
                        <p:par>
                          <p:cTn id="41" fill="hold" nodeType="afterGroup">
                            <p:stCondLst>
                              <p:cond delay="2000"/>
                            </p:stCondLst>
                            <p:childTnLst>
                              <p:par>
                                <p:cTn id="42" presetID="17" presetClass="entr" presetSubtype="4" fill="hold" grpId="0" nodeType="afterEffect">
                                  <p:stCondLst>
                                    <p:cond delay="0"/>
                                  </p:stCondLst>
                                  <p:childTnLst>
                                    <p:set>
                                      <p:cBhvr>
                                        <p:cTn id="43" dur="1" fill="hold">
                                          <p:stCondLst>
                                            <p:cond delay="0"/>
                                          </p:stCondLst>
                                        </p:cTn>
                                        <p:tgtEl>
                                          <p:spTgt spid="270350"/>
                                        </p:tgtEl>
                                        <p:attrNameLst>
                                          <p:attrName>style.visibility</p:attrName>
                                        </p:attrNameLst>
                                      </p:cBhvr>
                                      <p:to>
                                        <p:strVal val="visible"/>
                                      </p:to>
                                    </p:set>
                                    <p:anim calcmode="lin" valueType="num">
                                      <p:cBhvr>
                                        <p:cTn id="44" dur="500" fill="hold"/>
                                        <p:tgtEl>
                                          <p:spTgt spid="270350"/>
                                        </p:tgtEl>
                                        <p:attrNameLst>
                                          <p:attrName>ppt_x</p:attrName>
                                        </p:attrNameLst>
                                      </p:cBhvr>
                                      <p:tavLst>
                                        <p:tav tm="0">
                                          <p:val>
                                            <p:strVal val="#ppt_x"/>
                                          </p:val>
                                        </p:tav>
                                        <p:tav tm="100000">
                                          <p:val>
                                            <p:strVal val="#ppt_x"/>
                                          </p:val>
                                        </p:tav>
                                      </p:tavLst>
                                    </p:anim>
                                    <p:anim calcmode="lin" valueType="num">
                                      <p:cBhvr>
                                        <p:cTn id="45" dur="500" fill="hold"/>
                                        <p:tgtEl>
                                          <p:spTgt spid="270350"/>
                                        </p:tgtEl>
                                        <p:attrNameLst>
                                          <p:attrName>ppt_y</p:attrName>
                                        </p:attrNameLst>
                                      </p:cBhvr>
                                      <p:tavLst>
                                        <p:tav tm="0">
                                          <p:val>
                                            <p:strVal val="#ppt_y+#ppt_h/2"/>
                                          </p:val>
                                        </p:tav>
                                        <p:tav tm="100000">
                                          <p:val>
                                            <p:strVal val="#ppt_y"/>
                                          </p:val>
                                        </p:tav>
                                      </p:tavLst>
                                    </p:anim>
                                    <p:anim calcmode="lin" valueType="num">
                                      <p:cBhvr>
                                        <p:cTn id="46" dur="500" fill="hold"/>
                                        <p:tgtEl>
                                          <p:spTgt spid="270350"/>
                                        </p:tgtEl>
                                        <p:attrNameLst>
                                          <p:attrName>ppt_w</p:attrName>
                                        </p:attrNameLst>
                                      </p:cBhvr>
                                      <p:tavLst>
                                        <p:tav tm="0">
                                          <p:val>
                                            <p:strVal val="#ppt_w"/>
                                          </p:val>
                                        </p:tav>
                                        <p:tav tm="100000">
                                          <p:val>
                                            <p:strVal val="#ppt_w"/>
                                          </p:val>
                                        </p:tav>
                                      </p:tavLst>
                                    </p:anim>
                                    <p:anim calcmode="lin" valueType="num">
                                      <p:cBhvr>
                                        <p:cTn id="47" dur="500" fill="hold"/>
                                        <p:tgtEl>
                                          <p:spTgt spid="270350"/>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 fill="hold" grpId="0" nodeType="clickEffect">
                                  <p:stCondLst>
                                    <p:cond delay="0"/>
                                  </p:stCondLst>
                                  <p:childTnLst>
                                    <p:set>
                                      <p:cBhvr>
                                        <p:cTn id="51" dur="1" fill="hold">
                                          <p:stCondLst>
                                            <p:cond delay="0"/>
                                          </p:stCondLst>
                                        </p:cTn>
                                        <p:tgtEl>
                                          <p:spTgt spid="270364"/>
                                        </p:tgtEl>
                                        <p:attrNameLst>
                                          <p:attrName>style.visibility</p:attrName>
                                        </p:attrNameLst>
                                      </p:cBhvr>
                                      <p:to>
                                        <p:strVal val="visible"/>
                                      </p:to>
                                    </p:set>
                                    <p:anim calcmode="lin" valueType="num">
                                      <p:cBhvr>
                                        <p:cTn id="52" dur="500" fill="hold"/>
                                        <p:tgtEl>
                                          <p:spTgt spid="270364"/>
                                        </p:tgtEl>
                                        <p:attrNameLst>
                                          <p:attrName>ppt_x</p:attrName>
                                        </p:attrNameLst>
                                      </p:cBhvr>
                                      <p:tavLst>
                                        <p:tav tm="0">
                                          <p:val>
                                            <p:strVal val="#ppt_x"/>
                                          </p:val>
                                        </p:tav>
                                        <p:tav tm="100000">
                                          <p:val>
                                            <p:strVal val="#ppt_x"/>
                                          </p:val>
                                        </p:tav>
                                      </p:tavLst>
                                    </p:anim>
                                    <p:anim calcmode="lin" valueType="num">
                                      <p:cBhvr>
                                        <p:cTn id="53" dur="500" fill="hold"/>
                                        <p:tgtEl>
                                          <p:spTgt spid="270364"/>
                                        </p:tgtEl>
                                        <p:attrNameLst>
                                          <p:attrName>ppt_y</p:attrName>
                                        </p:attrNameLst>
                                      </p:cBhvr>
                                      <p:tavLst>
                                        <p:tav tm="0">
                                          <p:val>
                                            <p:strVal val="#ppt_y-#ppt_h/2"/>
                                          </p:val>
                                        </p:tav>
                                        <p:tav tm="100000">
                                          <p:val>
                                            <p:strVal val="#ppt_y"/>
                                          </p:val>
                                        </p:tav>
                                      </p:tavLst>
                                    </p:anim>
                                    <p:anim calcmode="lin" valueType="num">
                                      <p:cBhvr>
                                        <p:cTn id="54" dur="500" fill="hold"/>
                                        <p:tgtEl>
                                          <p:spTgt spid="270364"/>
                                        </p:tgtEl>
                                        <p:attrNameLst>
                                          <p:attrName>ppt_w</p:attrName>
                                        </p:attrNameLst>
                                      </p:cBhvr>
                                      <p:tavLst>
                                        <p:tav tm="0">
                                          <p:val>
                                            <p:strVal val="#ppt_w"/>
                                          </p:val>
                                        </p:tav>
                                        <p:tav tm="100000">
                                          <p:val>
                                            <p:strVal val="#ppt_w"/>
                                          </p:val>
                                        </p:tav>
                                      </p:tavLst>
                                    </p:anim>
                                    <p:anim calcmode="lin" valueType="num">
                                      <p:cBhvr>
                                        <p:cTn id="55" dur="500" fill="hold"/>
                                        <p:tgtEl>
                                          <p:spTgt spid="270364"/>
                                        </p:tgtEl>
                                        <p:attrNameLst>
                                          <p:attrName>ppt_h</p:attrName>
                                        </p:attrNameLst>
                                      </p:cBhvr>
                                      <p:tavLst>
                                        <p:tav tm="0">
                                          <p:val>
                                            <p:fltVal val="0"/>
                                          </p:val>
                                        </p:tav>
                                        <p:tav tm="100000">
                                          <p:val>
                                            <p:strVal val="#ppt_h"/>
                                          </p:val>
                                        </p:tav>
                                      </p:tavLst>
                                    </p:anim>
                                  </p:childTnLst>
                                </p:cTn>
                              </p:par>
                            </p:childTnLst>
                          </p:cTn>
                        </p:par>
                        <p:par>
                          <p:cTn id="56" fill="hold" nodeType="afterGroup">
                            <p:stCondLst>
                              <p:cond delay="500"/>
                            </p:stCondLst>
                            <p:childTnLst>
                              <p:par>
                                <p:cTn id="57" presetID="17" presetClass="entr" presetSubtype="1" fill="hold" grpId="0" nodeType="afterEffect">
                                  <p:stCondLst>
                                    <p:cond delay="0"/>
                                  </p:stCondLst>
                                  <p:childTnLst>
                                    <p:set>
                                      <p:cBhvr>
                                        <p:cTn id="58" dur="1" fill="hold">
                                          <p:stCondLst>
                                            <p:cond delay="0"/>
                                          </p:stCondLst>
                                        </p:cTn>
                                        <p:tgtEl>
                                          <p:spTgt spid="270358"/>
                                        </p:tgtEl>
                                        <p:attrNameLst>
                                          <p:attrName>style.visibility</p:attrName>
                                        </p:attrNameLst>
                                      </p:cBhvr>
                                      <p:to>
                                        <p:strVal val="visible"/>
                                      </p:to>
                                    </p:set>
                                    <p:anim calcmode="lin" valueType="num">
                                      <p:cBhvr>
                                        <p:cTn id="59" dur="500" fill="hold"/>
                                        <p:tgtEl>
                                          <p:spTgt spid="270358"/>
                                        </p:tgtEl>
                                        <p:attrNameLst>
                                          <p:attrName>ppt_x</p:attrName>
                                        </p:attrNameLst>
                                      </p:cBhvr>
                                      <p:tavLst>
                                        <p:tav tm="0">
                                          <p:val>
                                            <p:strVal val="#ppt_x"/>
                                          </p:val>
                                        </p:tav>
                                        <p:tav tm="100000">
                                          <p:val>
                                            <p:strVal val="#ppt_x"/>
                                          </p:val>
                                        </p:tav>
                                      </p:tavLst>
                                    </p:anim>
                                    <p:anim calcmode="lin" valueType="num">
                                      <p:cBhvr>
                                        <p:cTn id="60" dur="500" fill="hold"/>
                                        <p:tgtEl>
                                          <p:spTgt spid="270358"/>
                                        </p:tgtEl>
                                        <p:attrNameLst>
                                          <p:attrName>ppt_y</p:attrName>
                                        </p:attrNameLst>
                                      </p:cBhvr>
                                      <p:tavLst>
                                        <p:tav tm="0">
                                          <p:val>
                                            <p:strVal val="#ppt_y-#ppt_h/2"/>
                                          </p:val>
                                        </p:tav>
                                        <p:tav tm="100000">
                                          <p:val>
                                            <p:strVal val="#ppt_y"/>
                                          </p:val>
                                        </p:tav>
                                      </p:tavLst>
                                    </p:anim>
                                    <p:anim calcmode="lin" valueType="num">
                                      <p:cBhvr>
                                        <p:cTn id="61" dur="500" fill="hold"/>
                                        <p:tgtEl>
                                          <p:spTgt spid="270358"/>
                                        </p:tgtEl>
                                        <p:attrNameLst>
                                          <p:attrName>ppt_w</p:attrName>
                                        </p:attrNameLst>
                                      </p:cBhvr>
                                      <p:tavLst>
                                        <p:tav tm="0">
                                          <p:val>
                                            <p:strVal val="#ppt_w"/>
                                          </p:val>
                                        </p:tav>
                                        <p:tav tm="100000">
                                          <p:val>
                                            <p:strVal val="#ppt_w"/>
                                          </p:val>
                                        </p:tav>
                                      </p:tavLst>
                                    </p:anim>
                                    <p:anim calcmode="lin" valueType="num">
                                      <p:cBhvr>
                                        <p:cTn id="62" dur="500" fill="hold"/>
                                        <p:tgtEl>
                                          <p:spTgt spid="270358"/>
                                        </p:tgtEl>
                                        <p:attrNameLst>
                                          <p:attrName>ppt_h</p:attrName>
                                        </p:attrNameLst>
                                      </p:cBhvr>
                                      <p:tavLst>
                                        <p:tav tm="0">
                                          <p:val>
                                            <p:fltVal val="0"/>
                                          </p:val>
                                        </p:tav>
                                        <p:tav tm="100000">
                                          <p:val>
                                            <p:strVal val="#ppt_h"/>
                                          </p:val>
                                        </p:tav>
                                      </p:tavLst>
                                    </p:anim>
                                  </p:childTnLst>
                                </p:cTn>
                              </p:par>
                            </p:childTnLst>
                          </p:cTn>
                        </p:par>
                        <p:par>
                          <p:cTn id="63" fill="hold" nodeType="afterGroup">
                            <p:stCondLst>
                              <p:cond delay="1000"/>
                            </p:stCondLst>
                            <p:childTnLst>
                              <p:par>
                                <p:cTn id="64" presetID="17" presetClass="entr" presetSubtype="1" fill="hold" grpId="0" nodeType="afterEffect">
                                  <p:stCondLst>
                                    <p:cond delay="0"/>
                                  </p:stCondLst>
                                  <p:childTnLst>
                                    <p:set>
                                      <p:cBhvr>
                                        <p:cTn id="65" dur="1" fill="hold">
                                          <p:stCondLst>
                                            <p:cond delay="0"/>
                                          </p:stCondLst>
                                        </p:cTn>
                                        <p:tgtEl>
                                          <p:spTgt spid="270359"/>
                                        </p:tgtEl>
                                        <p:attrNameLst>
                                          <p:attrName>style.visibility</p:attrName>
                                        </p:attrNameLst>
                                      </p:cBhvr>
                                      <p:to>
                                        <p:strVal val="visible"/>
                                      </p:to>
                                    </p:set>
                                    <p:anim calcmode="lin" valueType="num">
                                      <p:cBhvr>
                                        <p:cTn id="66" dur="500" fill="hold"/>
                                        <p:tgtEl>
                                          <p:spTgt spid="270359"/>
                                        </p:tgtEl>
                                        <p:attrNameLst>
                                          <p:attrName>ppt_x</p:attrName>
                                        </p:attrNameLst>
                                      </p:cBhvr>
                                      <p:tavLst>
                                        <p:tav tm="0">
                                          <p:val>
                                            <p:strVal val="#ppt_x"/>
                                          </p:val>
                                        </p:tav>
                                        <p:tav tm="100000">
                                          <p:val>
                                            <p:strVal val="#ppt_x"/>
                                          </p:val>
                                        </p:tav>
                                      </p:tavLst>
                                    </p:anim>
                                    <p:anim calcmode="lin" valueType="num">
                                      <p:cBhvr>
                                        <p:cTn id="67" dur="500" fill="hold"/>
                                        <p:tgtEl>
                                          <p:spTgt spid="270359"/>
                                        </p:tgtEl>
                                        <p:attrNameLst>
                                          <p:attrName>ppt_y</p:attrName>
                                        </p:attrNameLst>
                                      </p:cBhvr>
                                      <p:tavLst>
                                        <p:tav tm="0">
                                          <p:val>
                                            <p:strVal val="#ppt_y-#ppt_h/2"/>
                                          </p:val>
                                        </p:tav>
                                        <p:tav tm="100000">
                                          <p:val>
                                            <p:strVal val="#ppt_y"/>
                                          </p:val>
                                        </p:tav>
                                      </p:tavLst>
                                    </p:anim>
                                    <p:anim calcmode="lin" valueType="num">
                                      <p:cBhvr>
                                        <p:cTn id="68" dur="500" fill="hold"/>
                                        <p:tgtEl>
                                          <p:spTgt spid="270359"/>
                                        </p:tgtEl>
                                        <p:attrNameLst>
                                          <p:attrName>ppt_w</p:attrName>
                                        </p:attrNameLst>
                                      </p:cBhvr>
                                      <p:tavLst>
                                        <p:tav tm="0">
                                          <p:val>
                                            <p:strVal val="#ppt_w"/>
                                          </p:val>
                                        </p:tav>
                                        <p:tav tm="100000">
                                          <p:val>
                                            <p:strVal val="#ppt_w"/>
                                          </p:val>
                                        </p:tav>
                                      </p:tavLst>
                                    </p:anim>
                                    <p:anim calcmode="lin" valueType="num">
                                      <p:cBhvr>
                                        <p:cTn id="69" dur="500" fill="hold"/>
                                        <p:tgtEl>
                                          <p:spTgt spid="270359"/>
                                        </p:tgtEl>
                                        <p:attrNameLst>
                                          <p:attrName>ppt_h</p:attrName>
                                        </p:attrNameLst>
                                      </p:cBhvr>
                                      <p:tavLst>
                                        <p:tav tm="0">
                                          <p:val>
                                            <p:fltVal val="0"/>
                                          </p:val>
                                        </p:tav>
                                        <p:tav tm="100000">
                                          <p:val>
                                            <p:strVal val="#ppt_h"/>
                                          </p:val>
                                        </p:tav>
                                      </p:tavLst>
                                    </p:anim>
                                  </p:childTnLst>
                                </p:cTn>
                              </p:par>
                            </p:childTnLst>
                          </p:cTn>
                        </p:par>
                        <p:par>
                          <p:cTn id="70" fill="hold" nodeType="afterGroup">
                            <p:stCondLst>
                              <p:cond delay="1500"/>
                            </p:stCondLst>
                            <p:childTnLst>
                              <p:par>
                                <p:cTn id="71" presetID="2" presetClass="entr" presetSubtype="4" fill="hold" grpId="0" nodeType="afterEffect">
                                  <p:stCondLst>
                                    <p:cond delay="0"/>
                                  </p:stCondLst>
                                  <p:childTnLst>
                                    <p:set>
                                      <p:cBhvr>
                                        <p:cTn id="72" dur="1" fill="hold">
                                          <p:stCondLst>
                                            <p:cond delay="0"/>
                                          </p:stCondLst>
                                        </p:cTn>
                                        <p:tgtEl>
                                          <p:spTgt spid="270354"/>
                                        </p:tgtEl>
                                        <p:attrNameLst>
                                          <p:attrName>style.visibility</p:attrName>
                                        </p:attrNameLst>
                                      </p:cBhvr>
                                      <p:to>
                                        <p:strVal val="visible"/>
                                      </p:to>
                                    </p:set>
                                    <p:anim calcmode="lin" valueType="num">
                                      <p:cBhvr additive="base">
                                        <p:cTn id="73" dur="500" fill="hold"/>
                                        <p:tgtEl>
                                          <p:spTgt spid="270354"/>
                                        </p:tgtEl>
                                        <p:attrNameLst>
                                          <p:attrName>ppt_x</p:attrName>
                                        </p:attrNameLst>
                                      </p:cBhvr>
                                      <p:tavLst>
                                        <p:tav tm="0">
                                          <p:val>
                                            <p:strVal val="#ppt_x"/>
                                          </p:val>
                                        </p:tav>
                                        <p:tav tm="100000">
                                          <p:val>
                                            <p:strVal val="#ppt_x"/>
                                          </p:val>
                                        </p:tav>
                                      </p:tavLst>
                                    </p:anim>
                                    <p:anim calcmode="lin" valueType="num">
                                      <p:cBhvr additive="base">
                                        <p:cTn id="74" dur="500" fill="hold"/>
                                        <p:tgtEl>
                                          <p:spTgt spid="270354"/>
                                        </p:tgtEl>
                                        <p:attrNameLst>
                                          <p:attrName>ppt_y</p:attrName>
                                        </p:attrNameLst>
                                      </p:cBhvr>
                                      <p:tavLst>
                                        <p:tav tm="0">
                                          <p:val>
                                            <p:strVal val="1+#ppt_h/2"/>
                                          </p:val>
                                        </p:tav>
                                        <p:tav tm="100000">
                                          <p:val>
                                            <p:strVal val="#ppt_y"/>
                                          </p:val>
                                        </p:tav>
                                      </p:tavLst>
                                    </p:anim>
                                  </p:childTnLst>
                                </p:cTn>
                              </p:par>
                            </p:childTnLst>
                          </p:cTn>
                        </p:par>
                        <p:par>
                          <p:cTn id="75" fill="hold" nodeType="afterGroup">
                            <p:stCondLst>
                              <p:cond delay="2000"/>
                            </p:stCondLst>
                            <p:childTnLst>
                              <p:par>
                                <p:cTn id="76" presetID="1" presetClass="entr" presetSubtype="0" fill="hold" grpId="0" nodeType="afterEffect">
                                  <p:stCondLst>
                                    <p:cond delay="0"/>
                                  </p:stCondLst>
                                  <p:childTnLst>
                                    <p:set>
                                      <p:cBhvr>
                                        <p:cTn id="77" dur="1" fill="hold">
                                          <p:stCondLst>
                                            <p:cond delay="499"/>
                                          </p:stCondLst>
                                        </p:cTn>
                                        <p:tgtEl>
                                          <p:spTgt spid="270355"/>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7" presetClass="entr" presetSubtype="4" fill="hold" grpId="0" nodeType="clickEffect">
                                  <p:stCondLst>
                                    <p:cond delay="0"/>
                                  </p:stCondLst>
                                  <p:childTnLst>
                                    <p:set>
                                      <p:cBhvr>
                                        <p:cTn id="81" dur="1" fill="hold">
                                          <p:stCondLst>
                                            <p:cond delay="0"/>
                                          </p:stCondLst>
                                        </p:cTn>
                                        <p:tgtEl>
                                          <p:spTgt spid="270366"/>
                                        </p:tgtEl>
                                        <p:attrNameLst>
                                          <p:attrName>style.visibility</p:attrName>
                                        </p:attrNameLst>
                                      </p:cBhvr>
                                      <p:to>
                                        <p:strVal val="visible"/>
                                      </p:to>
                                    </p:set>
                                    <p:anim calcmode="lin" valueType="num">
                                      <p:cBhvr>
                                        <p:cTn id="82" dur="500" fill="hold"/>
                                        <p:tgtEl>
                                          <p:spTgt spid="270366"/>
                                        </p:tgtEl>
                                        <p:attrNameLst>
                                          <p:attrName>ppt_x</p:attrName>
                                        </p:attrNameLst>
                                      </p:cBhvr>
                                      <p:tavLst>
                                        <p:tav tm="0">
                                          <p:val>
                                            <p:strVal val="#ppt_x"/>
                                          </p:val>
                                        </p:tav>
                                        <p:tav tm="100000">
                                          <p:val>
                                            <p:strVal val="#ppt_x"/>
                                          </p:val>
                                        </p:tav>
                                      </p:tavLst>
                                    </p:anim>
                                    <p:anim calcmode="lin" valueType="num">
                                      <p:cBhvr>
                                        <p:cTn id="83" dur="500" fill="hold"/>
                                        <p:tgtEl>
                                          <p:spTgt spid="270366"/>
                                        </p:tgtEl>
                                        <p:attrNameLst>
                                          <p:attrName>ppt_y</p:attrName>
                                        </p:attrNameLst>
                                      </p:cBhvr>
                                      <p:tavLst>
                                        <p:tav tm="0">
                                          <p:val>
                                            <p:strVal val="#ppt_y+#ppt_h/2"/>
                                          </p:val>
                                        </p:tav>
                                        <p:tav tm="100000">
                                          <p:val>
                                            <p:strVal val="#ppt_y"/>
                                          </p:val>
                                        </p:tav>
                                      </p:tavLst>
                                    </p:anim>
                                    <p:anim calcmode="lin" valueType="num">
                                      <p:cBhvr>
                                        <p:cTn id="84" dur="500" fill="hold"/>
                                        <p:tgtEl>
                                          <p:spTgt spid="270366"/>
                                        </p:tgtEl>
                                        <p:attrNameLst>
                                          <p:attrName>ppt_w</p:attrName>
                                        </p:attrNameLst>
                                      </p:cBhvr>
                                      <p:tavLst>
                                        <p:tav tm="0">
                                          <p:val>
                                            <p:strVal val="#ppt_w"/>
                                          </p:val>
                                        </p:tav>
                                        <p:tav tm="100000">
                                          <p:val>
                                            <p:strVal val="#ppt_w"/>
                                          </p:val>
                                        </p:tav>
                                      </p:tavLst>
                                    </p:anim>
                                    <p:anim calcmode="lin" valueType="num">
                                      <p:cBhvr>
                                        <p:cTn id="85" dur="500" fill="hold"/>
                                        <p:tgtEl>
                                          <p:spTgt spid="270366"/>
                                        </p:tgtEl>
                                        <p:attrNameLst>
                                          <p:attrName>ppt_h</p:attrName>
                                        </p:attrNameLst>
                                      </p:cBhvr>
                                      <p:tavLst>
                                        <p:tav tm="0">
                                          <p:val>
                                            <p:fltVal val="0"/>
                                          </p:val>
                                        </p:tav>
                                        <p:tav tm="100000">
                                          <p:val>
                                            <p:strVal val="#ppt_h"/>
                                          </p:val>
                                        </p:tav>
                                      </p:tavLst>
                                    </p:anim>
                                  </p:childTnLst>
                                </p:cTn>
                              </p:par>
                            </p:childTnLst>
                          </p:cTn>
                        </p:par>
                        <p:par>
                          <p:cTn id="86" fill="hold" nodeType="afterGroup">
                            <p:stCondLst>
                              <p:cond delay="500"/>
                            </p:stCondLst>
                            <p:childTnLst>
                              <p:par>
                                <p:cTn id="87" presetID="2" presetClass="entr" presetSubtype="4" fill="hold" grpId="0" nodeType="afterEffect">
                                  <p:stCondLst>
                                    <p:cond delay="0"/>
                                  </p:stCondLst>
                                  <p:childTnLst>
                                    <p:set>
                                      <p:cBhvr>
                                        <p:cTn id="88" dur="1" fill="hold">
                                          <p:stCondLst>
                                            <p:cond delay="0"/>
                                          </p:stCondLst>
                                        </p:cTn>
                                        <p:tgtEl>
                                          <p:spTgt spid="270340"/>
                                        </p:tgtEl>
                                        <p:attrNameLst>
                                          <p:attrName>style.visibility</p:attrName>
                                        </p:attrNameLst>
                                      </p:cBhvr>
                                      <p:to>
                                        <p:strVal val="visible"/>
                                      </p:to>
                                    </p:set>
                                    <p:anim calcmode="lin" valueType="num">
                                      <p:cBhvr additive="base">
                                        <p:cTn id="89" dur="500" fill="hold"/>
                                        <p:tgtEl>
                                          <p:spTgt spid="270340"/>
                                        </p:tgtEl>
                                        <p:attrNameLst>
                                          <p:attrName>ppt_x</p:attrName>
                                        </p:attrNameLst>
                                      </p:cBhvr>
                                      <p:tavLst>
                                        <p:tav tm="0">
                                          <p:val>
                                            <p:strVal val="#ppt_x"/>
                                          </p:val>
                                        </p:tav>
                                        <p:tav tm="100000">
                                          <p:val>
                                            <p:strVal val="#ppt_x"/>
                                          </p:val>
                                        </p:tav>
                                      </p:tavLst>
                                    </p:anim>
                                    <p:anim calcmode="lin" valueType="num">
                                      <p:cBhvr additive="base">
                                        <p:cTn id="90" dur="500" fill="hold"/>
                                        <p:tgtEl>
                                          <p:spTgt spid="270340"/>
                                        </p:tgtEl>
                                        <p:attrNameLst>
                                          <p:attrName>ppt_y</p:attrName>
                                        </p:attrNameLst>
                                      </p:cBhvr>
                                      <p:tavLst>
                                        <p:tav tm="0">
                                          <p:val>
                                            <p:strVal val="1+#ppt_h/2"/>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270348"/>
                                        </p:tgtEl>
                                        <p:attrNameLst>
                                          <p:attrName>style.visibility</p:attrName>
                                        </p:attrNameLst>
                                      </p:cBhvr>
                                      <p:to>
                                        <p:strVal val="visible"/>
                                      </p:to>
                                    </p:set>
                                    <p:anim calcmode="lin" valueType="num">
                                      <p:cBhvr additive="base">
                                        <p:cTn id="95" dur="500" fill="hold"/>
                                        <p:tgtEl>
                                          <p:spTgt spid="270348"/>
                                        </p:tgtEl>
                                        <p:attrNameLst>
                                          <p:attrName>ppt_x</p:attrName>
                                        </p:attrNameLst>
                                      </p:cBhvr>
                                      <p:tavLst>
                                        <p:tav tm="0">
                                          <p:val>
                                            <p:strVal val="0-#ppt_w/2"/>
                                          </p:val>
                                        </p:tav>
                                        <p:tav tm="100000">
                                          <p:val>
                                            <p:strVal val="#ppt_x"/>
                                          </p:val>
                                        </p:tav>
                                      </p:tavLst>
                                    </p:anim>
                                    <p:anim calcmode="lin" valueType="num">
                                      <p:cBhvr additive="base">
                                        <p:cTn id="96" dur="500" fill="hold"/>
                                        <p:tgtEl>
                                          <p:spTgt spid="270348"/>
                                        </p:tgtEl>
                                        <p:attrNameLst>
                                          <p:attrName>ppt_y</p:attrName>
                                        </p:attrNameLst>
                                      </p:cBhvr>
                                      <p:tavLst>
                                        <p:tav tm="0">
                                          <p:val>
                                            <p:strVal val="#ppt_y"/>
                                          </p:val>
                                        </p:tav>
                                        <p:tav tm="100000">
                                          <p:val>
                                            <p:strVal val="#ppt_y"/>
                                          </p:val>
                                        </p:tav>
                                      </p:tavLst>
                                    </p:anim>
                                  </p:childTnLst>
                                </p:cTn>
                              </p:par>
                            </p:childTnLst>
                          </p:cTn>
                        </p:par>
                        <p:par>
                          <p:cTn id="97" fill="hold" nodeType="afterGroup">
                            <p:stCondLst>
                              <p:cond delay="500"/>
                            </p:stCondLst>
                            <p:childTnLst>
                              <p:par>
                                <p:cTn id="98" presetID="2" presetClass="entr" presetSubtype="1" fill="hold" grpId="0" nodeType="afterEffect">
                                  <p:stCondLst>
                                    <p:cond delay="0"/>
                                  </p:stCondLst>
                                  <p:childTnLst>
                                    <p:set>
                                      <p:cBhvr>
                                        <p:cTn id="99" dur="1" fill="hold">
                                          <p:stCondLst>
                                            <p:cond delay="0"/>
                                          </p:stCondLst>
                                        </p:cTn>
                                        <p:tgtEl>
                                          <p:spTgt spid="270339"/>
                                        </p:tgtEl>
                                        <p:attrNameLst>
                                          <p:attrName>style.visibility</p:attrName>
                                        </p:attrNameLst>
                                      </p:cBhvr>
                                      <p:to>
                                        <p:strVal val="visible"/>
                                      </p:to>
                                    </p:set>
                                    <p:anim calcmode="lin" valueType="num">
                                      <p:cBhvr additive="base">
                                        <p:cTn id="100" dur="500" fill="hold"/>
                                        <p:tgtEl>
                                          <p:spTgt spid="270339"/>
                                        </p:tgtEl>
                                        <p:attrNameLst>
                                          <p:attrName>ppt_x</p:attrName>
                                        </p:attrNameLst>
                                      </p:cBhvr>
                                      <p:tavLst>
                                        <p:tav tm="0">
                                          <p:val>
                                            <p:strVal val="#ppt_x"/>
                                          </p:val>
                                        </p:tav>
                                        <p:tav tm="100000">
                                          <p:val>
                                            <p:strVal val="#ppt_x"/>
                                          </p:val>
                                        </p:tav>
                                      </p:tavLst>
                                    </p:anim>
                                    <p:anim calcmode="lin" valueType="num">
                                      <p:cBhvr additive="base">
                                        <p:cTn id="101" dur="500" fill="hold"/>
                                        <p:tgtEl>
                                          <p:spTgt spid="270339"/>
                                        </p:tgtEl>
                                        <p:attrNameLst>
                                          <p:attrName>ppt_y</p:attrName>
                                        </p:attrNameLst>
                                      </p:cBhvr>
                                      <p:tavLst>
                                        <p:tav tm="0">
                                          <p:val>
                                            <p:strVal val="0-#ppt_h/2"/>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7" presetClass="entr" presetSubtype="1" fill="hold" grpId="0" nodeType="clickEffect">
                                  <p:stCondLst>
                                    <p:cond delay="0"/>
                                  </p:stCondLst>
                                  <p:childTnLst>
                                    <p:set>
                                      <p:cBhvr>
                                        <p:cTn id="105" dur="1" fill="hold">
                                          <p:stCondLst>
                                            <p:cond delay="0"/>
                                          </p:stCondLst>
                                        </p:cTn>
                                        <p:tgtEl>
                                          <p:spTgt spid="270360"/>
                                        </p:tgtEl>
                                        <p:attrNameLst>
                                          <p:attrName>style.visibility</p:attrName>
                                        </p:attrNameLst>
                                      </p:cBhvr>
                                      <p:to>
                                        <p:strVal val="visible"/>
                                      </p:to>
                                    </p:set>
                                    <p:anim calcmode="lin" valueType="num">
                                      <p:cBhvr>
                                        <p:cTn id="106" dur="500" fill="hold"/>
                                        <p:tgtEl>
                                          <p:spTgt spid="270360"/>
                                        </p:tgtEl>
                                        <p:attrNameLst>
                                          <p:attrName>ppt_x</p:attrName>
                                        </p:attrNameLst>
                                      </p:cBhvr>
                                      <p:tavLst>
                                        <p:tav tm="0">
                                          <p:val>
                                            <p:strVal val="#ppt_x"/>
                                          </p:val>
                                        </p:tav>
                                        <p:tav tm="100000">
                                          <p:val>
                                            <p:strVal val="#ppt_x"/>
                                          </p:val>
                                        </p:tav>
                                      </p:tavLst>
                                    </p:anim>
                                    <p:anim calcmode="lin" valueType="num">
                                      <p:cBhvr>
                                        <p:cTn id="107" dur="500" fill="hold"/>
                                        <p:tgtEl>
                                          <p:spTgt spid="270360"/>
                                        </p:tgtEl>
                                        <p:attrNameLst>
                                          <p:attrName>ppt_y</p:attrName>
                                        </p:attrNameLst>
                                      </p:cBhvr>
                                      <p:tavLst>
                                        <p:tav tm="0">
                                          <p:val>
                                            <p:strVal val="#ppt_y-#ppt_h/2"/>
                                          </p:val>
                                        </p:tav>
                                        <p:tav tm="100000">
                                          <p:val>
                                            <p:strVal val="#ppt_y"/>
                                          </p:val>
                                        </p:tav>
                                      </p:tavLst>
                                    </p:anim>
                                    <p:anim calcmode="lin" valueType="num">
                                      <p:cBhvr>
                                        <p:cTn id="108" dur="500" fill="hold"/>
                                        <p:tgtEl>
                                          <p:spTgt spid="270360"/>
                                        </p:tgtEl>
                                        <p:attrNameLst>
                                          <p:attrName>ppt_w</p:attrName>
                                        </p:attrNameLst>
                                      </p:cBhvr>
                                      <p:tavLst>
                                        <p:tav tm="0">
                                          <p:val>
                                            <p:strVal val="#ppt_w"/>
                                          </p:val>
                                        </p:tav>
                                        <p:tav tm="100000">
                                          <p:val>
                                            <p:strVal val="#ppt_w"/>
                                          </p:val>
                                        </p:tav>
                                      </p:tavLst>
                                    </p:anim>
                                    <p:anim calcmode="lin" valueType="num">
                                      <p:cBhvr>
                                        <p:cTn id="109" dur="500" fill="hold"/>
                                        <p:tgtEl>
                                          <p:spTgt spid="270360"/>
                                        </p:tgtEl>
                                        <p:attrNameLst>
                                          <p:attrName>ppt_h</p:attrName>
                                        </p:attrNameLst>
                                      </p:cBhvr>
                                      <p:tavLst>
                                        <p:tav tm="0">
                                          <p:val>
                                            <p:fltVal val="0"/>
                                          </p:val>
                                        </p:tav>
                                        <p:tav tm="100000">
                                          <p:val>
                                            <p:strVal val="#ppt_h"/>
                                          </p:val>
                                        </p:tav>
                                      </p:tavLst>
                                    </p:anim>
                                  </p:childTnLst>
                                </p:cTn>
                              </p:par>
                            </p:childTnLst>
                          </p:cTn>
                        </p:par>
                        <p:par>
                          <p:cTn id="110" fill="hold" nodeType="afterGroup">
                            <p:stCondLst>
                              <p:cond delay="500"/>
                            </p:stCondLst>
                            <p:childTnLst>
                              <p:par>
                                <p:cTn id="111" presetID="2" presetClass="entr" presetSubtype="4" fill="hold" grpId="0" nodeType="afterEffect">
                                  <p:stCondLst>
                                    <p:cond delay="0"/>
                                  </p:stCondLst>
                                  <p:childTnLst>
                                    <p:set>
                                      <p:cBhvr>
                                        <p:cTn id="112" dur="1" fill="hold">
                                          <p:stCondLst>
                                            <p:cond delay="0"/>
                                          </p:stCondLst>
                                        </p:cTn>
                                        <p:tgtEl>
                                          <p:spTgt spid="270356"/>
                                        </p:tgtEl>
                                        <p:attrNameLst>
                                          <p:attrName>style.visibility</p:attrName>
                                        </p:attrNameLst>
                                      </p:cBhvr>
                                      <p:to>
                                        <p:strVal val="visible"/>
                                      </p:to>
                                    </p:set>
                                    <p:anim calcmode="lin" valueType="num">
                                      <p:cBhvr additive="base">
                                        <p:cTn id="113" dur="500" fill="hold"/>
                                        <p:tgtEl>
                                          <p:spTgt spid="270356"/>
                                        </p:tgtEl>
                                        <p:attrNameLst>
                                          <p:attrName>ppt_x</p:attrName>
                                        </p:attrNameLst>
                                      </p:cBhvr>
                                      <p:tavLst>
                                        <p:tav tm="0">
                                          <p:val>
                                            <p:strVal val="#ppt_x"/>
                                          </p:val>
                                        </p:tav>
                                        <p:tav tm="100000">
                                          <p:val>
                                            <p:strVal val="#ppt_x"/>
                                          </p:val>
                                        </p:tav>
                                      </p:tavLst>
                                    </p:anim>
                                    <p:anim calcmode="lin" valueType="num">
                                      <p:cBhvr additive="base">
                                        <p:cTn id="114" dur="500" fill="hold"/>
                                        <p:tgtEl>
                                          <p:spTgt spid="270356"/>
                                        </p:tgtEl>
                                        <p:attrNameLst>
                                          <p:attrName>ppt_y</p:attrName>
                                        </p:attrNameLst>
                                      </p:cBhvr>
                                      <p:tavLst>
                                        <p:tav tm="0">
                                          <p:val>
                                            <p:strVal val="1+#ppt_h/2"/>
                                          </p:val>
                                        </p:tav>
                                        <p:tav tm="100000">
                                          <p:val>
                                            <p:strVal val="#ppt_y"/>
                                          </p:val>
                                        </p:tav>
                                      </p:tavLst>
                                    </p:anim>
                                  </p:childTnLst>
                                </p:cTn>
                              </p:par>
                            </p:childTnLst>
                          </p:cTn>
                        </p:par>
                        <p:par>
                          <p:cTn id="115" fill="hold" nodeType="afterGroup">
                            <p:stCondLst>
                              <p:cond delay="1000"/>
                            </p:stCondLst>
                            <p:childTnLst>
                              <p:par>
                                <p:cTn id="116" presetID="1" presetClass="entr" presetSubtype="0" fill="hold" grpId="0" nodeType="afterEffect">
                                  <p:stCondLst>
                                    <p:cond delay="0"/>
                                  </p:stCondLst>
                                  <p:childTnLst>
                                    <p:set>
                                      <p:cBhvr>
                                        <p:cTn id="117" dur="1" fill="hold">
                                          <p:stCondLst>
                                            <p:cond delay="499"/>
                                          </p:stCondLst>
                                        </p:cTn>
                                        <p:tgtEl>
                                          <p:spTgt spid="270357"/>
                                        </p:tgtEl>
                                        <p:attrNameLst>
                                          <p:attrName>style.visibility</p:attrName>
                                        </p:attrNameLst>
                                      </p:cBhvr>
                                      <p:to>
                                        <p:strVal val="visibl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7" presetClass="entr" presetSubtype="4" fill="hold" grpId="0" nodeType="clickEffect">
                                  <p:stCondLst>
                                    <p:cond delay="0"/>
                                  </p:stCondLst>
                                  <p:childTnLst>
                                    <p:set>
                                      <p:cBhvr>
                                        <p:cTn id="121" dur="1" fill="hold">
                                          <p:stCondLst>
                                            <p:cond delay="0"/>
                                          </p:stCondLst>
                                        </p:cTn>
                                        <p:tgtEl>
                                          <p:spTgt spid="270361"/>
                                        </p:tgtEl>
                                        <p:attrNameLst>
                                          <p:attrName>style.visibility</p:attrName>
                                        </p:attrNameLst>
                                      </p:cBhvr>
                                      <p:to>
                                        <p:strVal val="visible"/>
                                      </p:to>
                                    </p:set>
                                    <p:anim calcmode="lin" valueType="num">
                                      <p:cBhvr>
                                        <p:cTn id="122" dur="500" fill="hold"/>
                                        <p:tgtEl>
                                          <p:spTgt spid="270361"/>
                                        </p:tgtEl>
                                        <p:attrNameLst>
                                          <p:attrName>ppt_x</p:attrName>
                                        </p:attrNameLst>
                                      </p:cBhvr>
                                      <p:tavLst>
                                        <p:tav tm="0">
                                          <p:val>
                                            <p:strVal val="#ppt_x"/>
                                          </p:val>
                                        </p:tav>
                                        <p:tav tm="100000">
                                          <p:val>
                                            <p:strVal val="#ppt_x"/>
                                          </p:val>
                                        </p:tav>
                                      </p:tavLst>
                                    </p:anim>
                                    <p:anim calcmode="lin" valueType="num">
                                      <p:cBhvr>
                                        <p:cTn id="123" dur="500" fill="hold"/>
                                        <p:tgtEl>
                                          <p:spTgt spid="270361"/>
                                        </p:tgtEl>
                                        <p:attrNameLst>
                                          <p:attrName>ppt_y</p:attrName>
                                        </p:attrNameLst>
                                      </p:cBhvr>
                                      <p:tavLst>
                                        <p:tav tm="0">
                                          <p:val>
                                            <p:strVal val="#ppt_y+#ppt_h/2"/>
                                          </p:val>
                                        </p:tav>
                                        <p:tav tm="100000">
                                          <p:val>
                                            <p:strVal val="#ppt_y"/>
                                          </p:val>
                                        </p:tav>
                                      </p:tavLst>
                                    </p:anim>
                                    <p:anim calcmode="lin" valueType="num">
                                      <p:cBhvr>
                                        <p:cTn id="124" dur="500" fill="hold"/>
                                        <p:tgtEl>
                                          <p:spTgt spid="270361"/>
                                        </p:tgtEl>
                                        <p:attrNameLst>
                                          <p:attrName>ppt_w</p:attrName>
                                        </p:attrNameLst>
                                      </p:cBhvr>
                                      <p:tavLst>
                                        <p:tav tm="0">
                                          <p:val>
                                            <p:strVal val="#ppt_w"/>
                                          </p:val>
                                        </p:tav>
                                        <p:tav tm="100000">
                                          <p:val>
                                            <p:strVal val="#ppt_w"/>
                                          </p:val>
                                        </p:tav>
                                      </p:tavLst>
                                    </p:anim>
                                    <p:anim calcmode="lin" valueType="num">
                                      <p:cBhvr>
                                        <p:cTn id="125" dur="500" fill="hold"/>
                                        <p:tgtEl>
                                          <p:spTgt spid="270361"/>
                                        </p:tgtEl>
                                        <p:attrNameLst>
                                          <p:attrName>ppt_h</p:attrName>
                                        </p:attrNameLst>
                                      </p:cBhvr>
                                      <p:tavLst>
                                        <p:tav tm="0">
                                          <p:val>
                                            <p:fltVal val="0"/>
                                          </p:val>
                                        </p:tav>
                                        <p:tav tm="100000">
                                          <p:val>
                                            <p:strVal val="#ppt_h"/>
                                          </p:val>
                                        </p:tav>
                                      </p:tavLst>
                                    </p:anim>
                                  </p:childTnLst>
                                </p:cTn>
                              </p:par>
                            </p:childTnLst>
                          </p:cTn>
                        </p:par>
                        <p:par>
                          <p:cTn id="126" fill="hold" nodeType="afterGroup">
                            <p:stCondLst>
                              <p:cond delay="500"/>
                            </p:stCondLst>
                            <p:childTnLst>
                              <p:par>
                                <p:cTn id="127" presetID="17" presetClass="entr" presetSubtype="1" fill="hold" grpId="0" nodeType="afterEffect">
                                  <p:stCondLst>
                                    <p:cond delay="0"/>
                                  </p:stCondLst>
                                  <p:childTnLst>
                                    <p:set>
                                      <p:cBhvr>
                                        <p:cTn id="128" dur="1" fill="hold">
                                          <p:stCondLst>
                                            <p:cond delay="0"/>
                                          </p:stCondLst>
                                        </p:cTn>
                                        <p:tgtEl>
                                          <p:spTgt spid="270367"/>
                                        </p:tgtEl>
                                        <p:attrNameLst>
                                          <p:attrName>style.visibility</p:attrName>
                                        </p:attrNameLst>
                                      </p:cBhvr>
                                      <p:to>
                                        <p:strVal val="visible"/>
                                      </p:to>
                                    </p:set>
                                    <p:anim calcmode="lin" valueType="num">
                                      <p:cBhvr>
                                        <p:cTn id="129" dur="500" fill="hold"/>
                                        <p:tgtEl>
                                          <p:spTgt spid="270367"/>
                                        </p:tgtEl>
                                        <p:attrNameLst>
                                          <p:attrName>ppt_x</p:attrName>
                                        </p:attrNameLst>
                                      </p:cBhvr>
                                      <p:tavLst>
                                        <p:tav tm="0">
                                          <p:val>
                                            <p:strVal val="#ppt_x"/>
                                          </p:val>
                                        </p:tav>
                                        <p:tav tm="100000">
                                          <p:val>
                                            <p:strVal val="#ppt_x"/>
                                          </p:val>
                                        </p:tav>
                                      </p:tavLst>
                                    </p:anim>
                                    <p:anim calcmode="lin" valueType="num">
                                      <p:cBhvr>
                                        <p:cTn id="130" dur="500" fill="hold"/>
                                        <p:tgtEl>
                                          <p:spTgt spid="270367"/>
                                        </p:tgtEl>
                                        <p:attrNameLst>
                                          <p:attrName>ppt_y</p:attrName>
                                        </p:attrNameLst>
                                      </p:cBhvr>
                                      <p:tavLst>
                                        <p:tav tm="0">
                                          <p:val>
                                            <p:strVal val="#ppt_y-#ppt_h/2"/>
                                          </p:val>
                                        </p:tav>
                                        <p:tav tm="100000">
                                          <p:val>
                                            <p:strVal val="#ppt_y"/>
                                          </p:val>
                                        </p:tav>
                                      </p:tavLst>
                                    </p:anim>
                                    <p:anim calcmode="lin" valueType="num">
                                      <p:cBhvr>
                                        <p:cTn id="131" dur="500" fill="hold"/>
                                        <p:tgtEl>
                                          <p:spTgt spid="270367"/>
                                        </p:tgtEl>
                                        <p:attrNameLst>
                                          <p:attrName>ppt_w</p:attrName>
                                        </p:attrNameLst>
                                      </p:cBhvr>
                                      <p:tavLst>
                                        <p:tav tm="0">
                                          <p:val>
                                            <p:strVal val="#ppt_w"/>
                                          </p:val>
                                        </p:tav>
                                        <p:tav tm="100000">
                                          <p:val>
                                            <p:strVal val="#ppt_w"/>
                                          </p:val>
                                        </p:tav>
                                      </p:tavLst>
                                    </p:anim>
                                    <p:anim calcmode="lin" valueType="num">
                                      <p:cBhvr>
                                        <p:cTn id="132" dur="500" fill="hold"/>
                                        <p:tgtEl>
                                          <p:spTgt spid="270367"/>
                                        </p:tgtEl>
                                        <p:attrNameLst>
                                          <p:attrName>ppt_h</p:attrName>
                                        </p:attrNameLst>
                                      </p:cBhvr>
                                      <p:tavLst>
                                        <p:tav tm="0">
                                          <p:val>
                                            <p:fltVal val="0"/>
                                          </p:val>
                                        </p:tav>
                                        <p:tav tm="100000">
                                          <p:val>
                                            <p:strVal val="#ppt_h"/>
                                          </p:val>
                                        </p:tav>
                                      </p:tavLst>
                                    </p:anim>
                                  </p:childTnLst>
                                </p:cTn>
                              </p:par>
                            </p:childTnLst>
                          </p:cTn>
                        </p:par>
                        <p:par>
                          <p:cTn id="133" fill="hold" nodeType="afterGroup">
                            <p:stCondLst>
                              <p:cond delay="1000"/>
                            </p:stCondLst>
                            <p:childTnLst>
                              <p:par>
                                <p:cTn id="134" presetID="2" presetClass="entr" presetSubtype="1" fill="hold" grpId="0" nodeType="afterEffect">
                                  <p:stCondLst>
                                    <p:cond delay="0"/>
                                  </p:stCondLst>
                                  <p:childTnLst>
                                    <p:set>
                                      <p:cBhvr>
                                        <p:cTn id="135" dur="1" fill="hold">
                                          <p:stCondLst>
                                            <p:cond delay="0"/>
                                          </p:stCondLst>
                                        </p:cTn>
                                        <p:tgtEl>
                                          <p:spTgt spid="270369"/>
                                        </p:tgtEl>
                                        <p:attrNameLst>
                                          <p:attrName>style.visibility</p:attrName>
                                        </p:attrNameLst>
                                      </p:cBhvr>
                                      <p:to>
                                        <p:strVal val="visible"/>
                                      </p:to>
                                    </p:set>
                                    <p:anim calcmode="lin" valueType="num">
                                      <p:cBhvr additive="base">
                                        <p:cTn id="136" dur="500" fill="hold"/>
                                        <p:tgtEl>
                                          <p:spTgt spid="270369"/>
                                        </p:tgtEl>
                                        <p:attrNameLst>
                                          <p:attrName>ppt_x</p:attrName>
                                        </p:attrNameLst>
                                      </p:cBhvr>
                                      <p:tavLst>
                                        <p:tav tm="0">
                                          <p:val>
                                            <p:strVal val="#ppt_x"/>
                                          </p:val>
                                        </p:tav>
                                        <p:tav tm="100000">
                                          <p:val>
                                            <p:strVal val="#ppt_x"/>
                                          </p:val>
                                        </p:tav>
                                      </p:tavLst>
                                    </p:anim>
                                    <p:anim calcmode="lin" valueType="num">
                                      <p:cBhvr additive="base">
                                        <p:cTn id="137" dur="500" fill="hold"/>
                                        <p:tgtEl>
                                          <p:spTgt spid="270369"/>
                                        </p:tgtEl>
                                        <p:attrNameLst>
                                          <p:attrName>ppt_y</p:attrName>
                                        </p:attrNameLst>
                                      </p:cBhvr>
                                      <p:tavLst>
                                        <p:tav tm="0">
                                          <p:val>
                                            <p:strVal val="0-#ppt_h/2"/>
                                          </p:val>
                                        </p:tav>
                                        <p:tav tm="100000">
                                          <p:val>
                                            <p:strVal val="#ppt_y"/>
                                          </p:val>
                                        </p:tav>
                                      </p:tavLst>
                                    </p:anim>
                                  </p:childTnLst>
                                </p:cTn>
                              </p:par>
                            </p:childTnLst>
                          </p:cTn>
                        </p:par>
                        <p:par>
                          <p:cTn id="138" fill="hold" nodeType="afterGroup">
                            <p:stCondLst>
                              <p:cond delay="1500"/>
                            </p:stCondLst>
                            <p:childTnLst>
                              <p:par>
                                <p:cTn id="139" presetID="1" presetClass="entr" presetSubtype="0" fill="hold" grpId="0" nodeType="afterEffect">
                                  <p:stCondLst>
                                    <p:cond delay="0"/>
                                  </p:stCondLst>
                                  <p:childTnLst>
                                    <p:set>
                                      <p:cBhvr>
                                        <p:cTn id="140" dur="1" fill="hold">
                                          <p:stCondLst>
                                            <p:cond delay="499"/>
                                          </p:stCondLst>
                                        </p:cTn>
                                        <p:tgtEl>
                                          <p:spTgt spid="270362"/>
                                        </p:tgtEl>
                                        <p:attrNameLst>
                                          <p:attrName>style.visibility</p:attrName>
                                        </p:attrNameLst>
                                      </p:cBhvr>
                                      <p:to>
                                        <p:strVal val="visible"/>
                                      </p:to>
                                    </p:set>
                                  </p:childTnLst>
                                </p:cTn>
                              </p:par>
                            </p:childTnLst>
                          </p:cTn>
                        </p:par>
                        <p:par>
                          <p:cTn id="141" fill="hold" nodeType="afterGroup">
                            <p:stCondLst>
                              <p:cond delay="2000"/>
                            </p:stCondLst>
                            <p:childTnLst>
                              <p:par>
                                <p:cTn id="142" presetID="1" presetClass="entr" presetSubtype="0" fill="hold" grpId="0" nodeType="afterEffect">
                                  <p:stCondLst>
                                    <p:cond delay="0"/>
                                  </p:stCondLst>
                                  <p:childTnLst>
                                    <p:set>
                                      <p:cBhvr>
                                        <p:cTn id="143" dur="1" fill="hold">
                                          <p:stCondLst>
                                            <p:cond delay="499"/>
                                          </p:stCondLst>
                                        </p:cTn>
                                        <p:tgtEl>
                                          <p:spTgt spid="270363"/>
                                        </p:tgtEl>
                                        <p:attrNameLst>
                                          <p:attrName>style.visibility</p:attrName>
                                        </p:attrNameLst>
                                      </p:cBhvr>
                                      <p:to>
                                        <p:strVal val="visible"/>
                                      </p:to>
                                    </p:set>
                                  </p:childTnLst>
                                </p:cTn>
                              </p:par>
                            </p:childTnLst>
                          </p:cTn>
                        </p:par>
                        <p:par>
                          <p:cTn id="144" fill="hold" nodeType="afterGroup">
                            <p:stCondLst>
                              <p:cond delay="2500"/>
                            </p:stCondLst>
                            <p:childTnLst>
                              <p:par>
                                <p:cTn id="145" presetID="2" presetClass="entr" presetSubtype="1" fill="hold" grpId="0" nodeType="afterEffect">
                                  <p:stCondLst>
                                    <p:cond delay="0"/>
                                  </p:stCondLst>
                                  <p:childTnLst>
                                    <p:set>
                                      <p:cBhvr>
                                        <p:cTn id="146" dur="1" fill="hold">
                                          <p:stCondLst>
                                            <p:cond delay="0"/>
                                          </p:stCondLst>
                                        </p:cTn>
                                        <p:tgtEl>
                                          <p:spTgt spid="270368"/>
                                        </p:tgtEl>
                                        <p:attrNameLst>
                                          <p:attrName>style.visibility</p:attrName>
                                        </p:attrNameLst>
                                      </p:cBhvr>
                                      <p:to>
                                        <p:strVal val="visible"/>
                                      </p:to>
                                    </p:set>
                                    <p:anim calcmode="lin" valueType="num">
                                      <p:cBhvr additive="base">
                                        <p:cTn id="147" dur="500" fill="hold"/>
                                        <p:tgtEl>
                                          <p:spTgt spid="270368"/>
                                        </p:tgtEl>
                                        <p:attrNameLst>
                                          <p:attrName>ppt_x</p:attrName>
                                        </p:attrNameLst>
                                      </p:cBhvr>
                                      <p:tavLst>
                                        <p:tav tm="0">
                                          <p:val>
                                            <p:strVal val="#ppt_x"/>
                                          </p:val>
                                        </p:tav>
                                        <p:tav tm="100000">
                                          <p:val>
                                            <p:strVal val="#ppt_x"/>
                                          </p:val>
                                        </p:tav>
                                      </p:tavLst>
                                    </p:anim>
                                    <p:anim calcmode="lin" valueType="num">
                                      <p:cBhvr additive="base">
                                        <p:cTn id="148" dur="500" fill="hold"/>
                                        <p:tgtEl>
                                          <p:spTgt spid="2703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autoUpdateAnimBg="0"/>
      <p:bldP spid="270340" grpId="0" autoUpdateAnimBg="0"/>
      <p:bldP spid="270341" grpId="0" autoUpdateAnimBg="0"/>
      <p:bldP spid="270342" grpId="0" autoUpdateAnimBg="0"/>
      <p:bldP spid="270343" grpId="0" autoUpdateAnimBg="0"/>
      <p:bldP spid="270344" grpId="0" autoUpdateAnimBg="0"/>
      <p:bldP spid="270345" grpId="0" autoUpdateAnimBg="0"/>
      <p:bldP spid="270346" grpId="0" autoUpdateAnimBg="0"/>
      <p:bldP spid="270347" grpId="0" autoUpdateAnimBg="0"/>
      <p:bldP spid="270348" grpId="0" animBg="1"/>
      <p:bldP spid="270350" grpId="0" animBg="1"/>
      <p:bldP spid="270353" grpId="0" animBg="1"/>
      <p:bldP spid="270354" grpId="0" autoUpdateAnimBg="0"/>
      <p:bldP spid="270355" grpId="0" autoUpdateAnimBg="0"/>
      <p:bldP spid="270356" grpId="0" autoUpdateAnimBg="0"/>
      <p:bldP spid="270357" grpId="0" autoUpdateAnimBg="0"/>
      <p:bldP spid="270358" grpId="0" animBg="1"/>
      <p:bldP spid="270359" grpId="0" animBg="1"/>
      <p:bldP spid="270360" grpId="0" animBg="1"/>
      <p:bldP spid="270361" grpId="0" animBg="1"/>
      <p:bldP spid="270362" grpId="0" autoUpdateAnimBg="0"/>
      <p:bldP spid="270363" grpId="0" autoUpdateAnimBg="0"/>
      <p:bldP spid="270364" grpId="0" animBg="1"/>
      <p:bldP spid="270366" grpId="0" animBg="1"/>
      <p:bldP spid="270367" grpId="0" animBg="1"/>
      <p:bldP spid="270368" grpId="0" autoUpdateAnimBg="0"/>
      <p:bldP spid="27036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866888" cy="1417638"/>
          </a:xfrm>
        </p:spPr>
        <p:txBody>
          <a:bodyPr>
            <a:noAutofit/>
          </a:bodyPr>
          <a:lstStyle/>
          <a:p>
            <a:r>
              <a:rPr lang="en-US" sz="3600" b="1" dirty="0">
                <a:solidFill>
                  <a:schemeClr val="tx1"/>
                </a:solidFill>
                <a:latin typeface="Arial" panose="020B0604020202020204" pitchFamily="34" charset="0"/>
                <a:cs typeface="Arial" panose="020B0604020202020204" pitchFamily="34" charset="0"/>
              </a:rPr>
              <a:t>Importance of Business Analytics</a:t>
            </a:r>
            <a:r>
              <a:rPr lang="en-US" sz="3600" b="1" u="sng" dirty="0">
                <a:latin typeface="Arial" panose="020B0604020202020204" pitchFamily="34" charset="0"/>
                <a:cs typeface="Arial" panose="020B0604020202020204" pitchFamily="34" charset="0"/>
              </a:rPr>
              <a:t/>
            </a:r>
            <a:br>
              <a:rPr lang="en-US" sz="3600" b="1" u="sng" dirty="0">
                <a:latin typeface="Arial" panose="020B0604020202020204" pitchFamily="34" charset="0"/>
                <a:cs typeface="Arial" panose="020B0604020202020204" pitchFamily="34" charset="0"/>
              </a:rPr>
            </a:br>
            <a:endParaRPr lang="en-SG"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14400" y="1219200"/>
            <a:ext cx="8019288" cy="5029200"/>
          </a:xfrm>
        </p:spPr>
        <p:txBody>
          <a:bodyPr>
            <a:normAutofit fontScale="92500"/>
          </a:bodyPr>
          <a:lstStyle/>
          <a:p>
            <a:pPr marL="109728" indent="0">
              <a:buNone/>
              <a:defRPr/>
            </a:pPr>
            <a:r>
              <a:rPr lang="en-US" sz="3500" dirty="0">
                <a:latin typeface="Arial" panose="020B0604020202020204" pitchFamily="34" charset="0"/>
                <a:cs typeface="Arial" panose="020B0604020202020204" pitchFamily="34" charset="0"/>
              </a:rPr>
              <a:t>T</a:t>
            </a:r>
            <a:r>
              <a:rPr lang="en-US" sz="3500" dirty="0" smtClean="0">
                <a:latin typeface="Arial" panose="020B0604020202020204" pitchFamily="34" charset="0"/>
                <a:cs typeface="Arial" panose="020B0604020202020204" pitchFamily="34" charset="0"/>
              </a:rPr>
              <a:t>here </a:t>
            </a:r>
            <a:r>
              <a:rPr lang="en-US" sz="3500" dirty="0">
                <a:latin typeface="Arial" panose="020B0604020202020204" pitchFamily="34" charset="0"/>
                <a:cs typeface="Arial" panose="020B0604020202020204" pitchFamily="34" charset="0"/>
              </a:rPr>
              <a:t>is a strong relationship of BA with:</a:t>
            </a:r>
          </a:p>
          <a:p>
            <a:pPr marL="109728" indent="0">
              <a:buNone/>
              <a:defRPr/>
            </a:pPr>
            <a:r>
              <a:rPr lang="en-US" sz="3500" dirty="0">
                <a:latin typeface="Arial" panose="020B0604020202020204" pitchFamily="34" charset="0"/>
                <a:cs typeface="Arial" panose="020B0604020202020204" pitchFamily="34" charset="0"/>
              </a:rPr>
              <a:t>	- profitability of businesses</a:t>
            </a:r>
          </a:p>
          <a:p>
            <a:pPr marL="109728" indent="0">
              <a:buNone/>
              <a:defRPr/>
            </a:pPr>
            <a:r>
              <a:rPr lang="en-US" sz="3500" dirty="0">
                <a:latin typeface="Arial" panose="020B0604020202020204" pitchFamily="34" charset="0"/>
                <a:cs typeface="Arial" panose="020B0604020202020204" pitchFamily="34" charset="0"/>
              </a:rPr>
              <a:t>	- revenue of businesses</a:t>
            </a:r>
          </a:p>
          <a:p>
            <a:pPr marL="109728" indent="0">
              <a:buNone/>
              <a:defRPr/>
            </a:pPr>
            <a:r>
              <a:rPr lang="en-US" sz="3500" dirty="0">
                <a:latin typeface="Arial" panose="020B0604020202020204" pitchFamily="34" charset="0"/>
                <a:cs typeface="Arial" panose="020B0604020202020204" pitchFamily="34" charset="0"/>
              </a:rPr>
              <a:t>	- shareholder return</a:t>
            </a:r>
          </a:p>
          <a:p>
            <a:pPr marL="109728" indent="0">
              <a:buNone/>
              <a:defRPr/>
            </a:pPr>
            <a:r>
              <a:rPr lang="en-US" sz="3500" dirty="0">
                <a:latin typeface="Arial" panose="020B0604020202020204" pitchFamily="34" charset="0"/>
                <a:cs typeface="Arial" panose="020B0604020202020204" pitchFamily="34" charset="0"/>
              </a:rPr>
              <a:t>BA enhances understanding of data</a:t>
            </a:r>
          </a:p>
          <a:p>
            <a:pPr marL="109728" indent="0">
              <a:buNone/>
              <a:defRPr/>
            </a:pPr>
            <a:r>
              <a:rPr lang="en-US" sz="3500" dirty="0">
                <a:latin typeface="Arial" panose="020B0604020202020204" pitchFamily="34" charset="0"/>
                <a:cs typeface="Arial" panose="020B0604020202020204" pitchFamily="34" charset="0"/>
              </a:rPr>
              <a:t>BA is vital for businesses to remain competitive</a:t>
            </a:r>
          </a:p>
          <a:p>
            <a:pPr marL="109728" indent="0">
              <a:buNone/>
              <a:defRPr/>
            </a:pPr>
            <a:r>
              <a:rPr lang="en-US" sz="3500" dirty="0">
                <a:latin typeface="Arial" panose="020B0604020202020204" pitchFamily="34" charset="0"/>
                <a:cs typeface="Arial" panose="020B0604020202020204" pitchFamily="34" charset="0"/>
              </a:rPr>
              <a:t>BA enables creation of informative reports</a:t>
            </a:r>
          </a:p>
          <a:p>
            <a:pPr marL="109728" indent="0">
              <a:buNone/>
              <a:defRPr/>
            </a:pPr>
            <a:endParaRPr lang="en-US" dirty="0">
              <a:latin typeface="Times New Roman" panose="02020603050405020304" pitchFamily="18" charset="0"/>
              <a:cs typeface="Times New Roman" panose="02020603050405020304" pitchFamily="18" charset="0"/>
            </a:endParaRPr>
          </a:p>
          <a:p>
            <a:endParaRPr lang="en-SG" dirty="0"/>
          </a:p>
        </p:txBody>
      </p:sp>
    </p:spTree>
    <p:extLst>
      <p:ext uri="{BB962C8B-B14F-4D97-AF65-F5344CB8AC3E}">
        <p14:creationId xmlns:p14="http://schemas.microsoft.com/office/powerpoint/2010/main" val="3819288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10" descr="http://www.datadrivesmedia.com/wp-content/uploads/2009/04/analytic-maturity-curv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666" y="438067"/>
            <a:ext cx="6705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Box 10"/>
          <p:cNvSpPr txBox="1">
            <a:spLocks noChangeArrowheads="1"/>
          </p:cNvSpPr>
          <p:nvPr/>
        </p:nvSpPr>
        <p:spPr bwMode="auto">
          <a:xfrm>
            <a:off x="1905000" y="6302776"/>
            <a:ext cx="38903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lgn="ctr" eaLnBrk="1" hangingPunct="1">
              <a:spcBef>
                <a:spcPct val="0"/>
              </a:spcBef>
              <a:buFontTx/>
              <a:buNone/>
            </a:pPr>
            <a:r>
              <a:rPr lang="en-US" altLang="en-US" b="0" dirty="0">
                <a:solidFill>
                  <a:schemeClr val="tx2"/>
                </a:solidFill>
                <a:latin typeface="Arial" panose="020B0604020202020204" pitchFamily="34" charset="0"/>
                <a:cs typeface="Arial" panose="020B0604020202020204" pitchFamily="34" charset="0"/>
              </a:rPr>
              <a:t>Tom Davenport: Competing on Analytics </a:t>
            </a:r>
          </a:p>
        </p:txBody>
      </p:sp>
      <p:sp>
        <p:nvSpPr>
          <p:cNvPr id="11271" name="TextBox 14"/>
          <p:cNvSpPr txBox="1">
            <a:spLocks noChangeArrowheads="1"/>
          </p:cNvSpPr>
          <p:nvPr/>
        </p:nvSpPr>
        <p:spPr bwMode="auto">
          <a:xfrm>
            <a:off x="1600200" y="1951518"/>
            <a:ext cx="40386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lgn="l"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lgn="ctr" eaLnBrk="1" hangingPunct="1">
              <a:spcBef>
                <a:spcPct val="0"/>
              </a:spcBef>
              <a:buFontTx/>
              <a:buNone/>
            </a:pPr>
            <a:r>
              <a:rPr lang="en-US" altLang="en-US" sz="1200" i="1" dirty="0">
                <a:solidFill>
                  <a:srgbClr val="C00000"/>
                </a:solidFill>
                <a:latin typeface="Arial" panose="020B0604020202020204" pitchFamily="34" charset="0"/>
                <a:cs typeface="Arial" panose="020B0604020202020204" pitchFamily="34" charset="0"/>
              </a:rPr>
              <a:t>Regression analysis</a:t>
            </a:r>
          </a:p>
          <a:p>
            <a:pPr algn="ctr" eaLnBrk="1" hangingPunct="1">
              <a:spcBef>
                <a:spcPct val="0"/>
              </a:spcBef>
              <a:buFontTx/>
              <a:buNone/>
            </a:pPr>
            <a:r>
              <a:rPr lang="en-US" altLang="en-US" sz="1200" i="1" dirty="0">
                <a:solidFill>
                  <a:srgbClr val="C00000"/>
                </a:solidFill>
                <a:latin typeface="Arial" panose="020B0604020202020204" pitchFamily="34" charset="0"/>
                <a:cs typeface="Arial" panose="020B0604020202020204" pitchFamily="34" charset="0"/>
              </a:rPr>
              <a:t>Discrete choice modeling</a:t>
            </a:r>
          </a:p>
          <a:p>
            <a:pPr algn="ctr" eaLnBrk="1" hangingPunct="1">
              <a:spcBef>
                <a:spcPct val="0"/>
              </a:spcBef>
              <a:buFontTx/>
              <a:buNone/>
            </a:pPr>
            <a:r>
              <a:rPr lang="en-US" altLang="en-US" sz="1200" i="1" dirty="0">
                <a:solidFill>
                  <a:srgbClr val="C00000"/>
                </a:solidFill>
                <a:latin typeface="Arial" panose="020B0604020202020204" pitchFamily="34" charset="0"/>
                <a:cs typeface="Arial" panose="020B0604020202020204" pitchFamily="34" charset="0"/>
              </a:rPr>
              <a:t>Mathematical optimization</a:t>
            </a:r>
          </a:p>
          <a:p>
            <a:pPr algn="ctr" eaLnBrk="1" hangingPunct="1">
              <a:spcBef>
                <a:spcPct val="0"/>
              </a:spcBef>
              <a:buFontTx/>
              <a:buNone/>
            </a:pPr>
            <a:endParaRPr lang="en-US" altLang="en-US" sz="1200" i="1" dirty="0" smtClean="0">
              <a:solidFill>
                <a:srgbClr val="C00000"/>
              </a:solidFill>
              <a:latin typeface="Arial" panose="020B0604020202020204" pitchFamily="34" charset="0"/>
              <a:cs typeface="Arial" panose="020B0604020202020204" pitchFamily="34" charset="0"/>
            </a:endParaRPr>
          </a:p>
          <a:p>
            <a:pPr algn="ctr" eaLnBrk="1" hangingPunct="1">
              <a:spcBef>
                <a:spcPct val="0"/>
              </a:spcBef>
              <a:buFontTx/>
              <a:buNone/>
            </a:pPr>
            <a:endParaRPr lang="en-US" altLang="en-US" sz="1200" i="1" dirty="0">
              <a:solidFill>
                <a:srgbClr val="C00000"/>
              </a:solidFill>
              <a:latin typeface="Arial" panose="020B0604020202020204" pitchFamily="34" charset="0"/>
              <a:cs typeface="Arial" panose="020B0604020202020204" pitchFamily="34" charset="0"/>
            </a:endParaRPr>
          </a:p>
          <a:p>
            <a:pPr algn="ctr" eaLnBrk="1" hangingPunct="1">
              <a:spcBef>
                <a:spcPct val="0"/>
              </a:spcBef>
              <a:buFontTx/>
              <a:buNone/>
            </a:pPr>
            <a:r>
              <a:rPr lang="en-US" altLang="en-US" sz="1200" i="1" dirty="0">
                <a:solidFill>
                  <a:srgbClr val="C00000"/>
                </a:solidFill>
                <a:latin typeface="Arial" panose="020B0604020202020204" pitchFamily="34" charset="0"/>
                <a:cs typeface="Arial" panose="020B0604020202020204" pitchFamily="34" charset="0"/>
              </a:rPr>
              <a:t>Simulation and scenario development</a:t>
            </a:r>
          </a:p>
          <a:p>
            <a:pPr algn="ctr" eaLnBrk="1" hangingPunct="1">
              <a:spcBef>
                <a:spcPct val="0"/>
              </a:spcBef>
              <a:buFontTx/>
              <a:buNone/>
            </a:pPr>
            <a:endParaRPr lang="en-US" altLang="en-US" sz="1200" i="1" dirty="0">
              <a:solidFill>
                <a:srgbClr val="C00000"/>
              </a:solidFill>
              <a:latin typeface="Arial" panose="020B0604020202020204" pitchFamily="34" charset="0"/>
              <a:cs typeface="Arial" panose="020B0604020202020204" pitchFamily="34" charset="0"/>
            </a:endParaRPr>
          </a:p>
          <a:p>
            <a:pPr algn="ctr" eaLnBrk="1" hangingPunct="1">
              <a:spcBef>
                <a:spcPct val="0"/>
              </a:spcBef>
              <a:buFontTx/>
              <a:buNone/>
            </a:pPr>
            <a:r>
              <a:rPr lang="en-US" altLang="en-US" sz="1200" i="1" dirty="0">
                <a:solidFill>
                  <a:srgbClr val="C00000"/>
                </a:solidFill>
                <a:latin typeface="Arial" panose="020B0604020202020204" pitchFamily="34" charset="0"/>
                <a:cs typeface="Arial" panose="020B0604020202020204" pitchFamily="34" charset="0"/>
              </a:rPr>
              <a:t>Clustering and segmentation</a:t>
            </a:r>
          </a:p>
          <a:p>
            <a:pPr algn="ctr" eaLnBrk="1" hangingPunct="1">
              <a:spcBef>
                <a:spcPct val="0"/>
              </a:spcBef>
              <a:buFontTx/>
              <a:buNone/>
            </a:pPr>
            <a:endParaRPr lang="en-US" altLang="en-US" sz="1200" i="1" dirty="0" smtClean="0">
              <a:solidFill>
                <a:srgbClr val="C00000"/>
              </a:solidFill>
              <a:latin typeface="Arial" panose="020B0604020202020204" pitchFamily="34" charset="0"/>
              <a:cs typeface="Arial" panose="020B0604020202020204" pitchFamily="34" charset="0"/>
            </a:endParaRPr>
          </a:p>
          <a:p>
            <a:pPr algn="ctr" eaLnBrk="1" hangingPunct="1">
              <a:spcBef>
                <a:spcPct val="0"/>
              </a:spcBef>
              <a:buFontTx/>
              <a:buNone/>
            </a:pPr>
            <a:endParaRPr lang="en-US" altLang="en-US" sz="1200" i="1" dirty="0">
              <a:solidFill>
                <a:srgbClr val="C00000"/>
              </a:solidFill>
              <a:latin typeface="Arial" panose="020B0604020202020204" pitchFamily="34" charset="0"/>
              <a:cs typeface="Arial" panose="020B0604020202020204" pitchFamily="34" charset="0"/>
            </a:endParaRPr>
          </a:p>
          <a:p>
            <a:pPr algn="ctr" eaLnBrk="1" hangingPunct="1">
              <a:spcBef>
                <a:spcPct val="0"/>
              </a:spcBef>
              <a:buFontTx/>
              <a:buNone/>
            </a:pPr>
            <a:r>
              <a:rPr lang="en-US" altLang="en-US" sz="1200" i="1" dirty="0">
                <a:solidFill>
                  <a:srgbClr val="C00000"/>
                </a:solidFill>
                <a:latin typeface="Arial" panose="020B0604020202020204" pitchFamily="34" charset="0"/>
                <a:cs typeface="Arial" panose="020B0604020202020204" pitchFamily="34" charset="0"/>
              </a:rPr>
              <a:t>Trend Analysis and Forecasting</a:t>
            </a:r>
          </a:p>
          <a:p>
            <a:pPr algn="ctr" eaLnBrk="1" hangingPunct="1">
              <a:spcBef>
                <a:spcPct val="0"/>
              </a:spcBef>
              <a:buFontTx/>
              <a:buNone/>
            </a:pPr>
            <a:endParaRPr lang="en-US" altLang="en-US" sz="1200" i="1" dirty="0">
              <a:solidFill>
                <a:srgbClr val="C00000"/>
              </a:solidFill>
              <a:latin typeface="Arial" panose="020B0604020202020204" pitchFamily="34" charset="0"/>
              <a:cs typeface="Arial" panose="020B0604020202020204" pitchFamily="34" charset="0"/>
            </a:endParaRPr>
          </a:p>
          <a:p>
            <a:pPr algn="ctr" eaLnBrk="1" hangingPunct="1">
              <a:spcBef>
                <a:spcPct val="0"/>
              </a:spcBef>
              <a:buFontTx/>
              <a:buNone/>
            </a:pPr>
            <a:r>
              <a:rPr lang="en-US" altLang="en-US" sz="1200" i="1" dirty="0">
                <a:solidFill>
                  <a:srgbClr val="C00000"/>
                </a:solidFill>
                <a:latin typeface="Arial" panose="020B0604020202020204" pitchFamily="34" charset="0"/>
                <a:cs typeface="Arial" panose="020B0604020202020204" pitchFamily="34" charset="0"/>
              </a:rPr>
              <a:t>Data visualization</a:t>
            </a:r>
          </a:p>
          <a:p>
            <a:pPr algn="ctr" eaLnBrk="1" hangingPunct="1">
              <a:spcBef>
                <a:spcPct val="0"/>
              </a:spcBef>
              <a:buFontTx/>
              <a:buNone/>
            </a:pPr>
            <a:endParaRPr lang="en-US" altLang="en-US" sz="1200" i="1" dirty="0">
              <a:solidFill>
                <a:srgbClr val="C00000"/>
              </a:solidFill>
              <a:latin typeface="Arial" panose="020B0604020202020204" pitchFamily="34" charset="0"/>
              <a:cs typeface="Arial" panose="020B0604020202020204" pitchFamily="34" charset="0"/>
            </a:endParaRPr>
          </a:p>
          <a:p>
            <a:pPr algn="ctr" eaLnBrk="1" hangingPunct="1">
              <a:spcBef>
                <a:spcPct val="0"/>
              </a:spcBef>
              <a:buFontTx/>
              <a:buNone/>
            </a:pPr>
            <a:r>
              <a:rPr lang="en-US" altLang="en-US" sz="1200" i="1" dirty="0">
                <a:solidFill>
                  <a:srgbClr val="C00000"/>
                </a:solidFill>
                <a:latin typeface="Arial" panose="020B0604020202020204" pitchFamily="34" charset="0"/>
                <a:cs typeface="Arial" panose="020B0604020202020204" pitchFamily="34" charset="0"/>
              </a:rPr>
              <a:t>Standardized reporting</a:t>
            </a:r>
          </a:p>
        </p:txBody>
      </p:sp>
      <p:sp>
        <p:nvSpPr>
          <p:cNvPr id="2" name="TextBox 1"/>
          <p:cNvSpPr txBox="1"/>
          <p:nvPr/>
        </p:nvSpPr>
        <p:spPr>
          <a:xfrm>
            <a:off x="7772400" y="2963579"/>
            <a:ext cx="304800" cy="838200"/>
          </a:xfrm>
          <a:prstGeom prst="rect">
            <a:avLst/>
          </a:prstGeom>
          <a:noFill/>
        </p:spPr>
        <p:txBody>
          <a:bodyPr wrap="square" rtlCol="0">
            <a:spAutoFit/>
          </a:bodyPr>
          <a:lstStyle/>
          <a:p>
            <a:endParaRPr lang="en-SG" dirty="0"/>
          </a:p>
        </p:txBody>
      </p:sp>
      <p:sp>
        <p:nvSpPr>
          <p:cNvPr id="4" name="Right Bracket 3"/>
          <p:cNvSpPr/>
          <p:nvPr/>
        </p:nvSpPr>
        <p:spPr>
          <a:xfrm>
            <a:off x="7358743" y="4000500"/>
            <a:ext cx="152400" cy="15240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5" name="TextBox 4"/>
          <p:cNvSpPr txBox="1"/>
          <p:nvPr/>
        </p:nvSpPr>
        <p:spPr>
          <a:xfrm>
            <a:off x="7620000" y="4762500"/>
            <a:ext cx="1295400" cy="369332"/>
          </a:xfrm>
          <a:prstGeom prst="rect">
            <a:avLst/>
          </a:prstGeom>
          <a:noFill/>
        </p:spPr>
        <p:txBody>
          <a:bodyPr wrap="square" rtlCol="0">
            <a:spAutoFit/>
          </a:bodyPr>
          <a:lstStyle/>
          <a:p>
            <a:r>
              <a:rPr lang="en-SG" dirty="0" smtClean="0"/>
              <a:t>Descriptive </a:t>
            </a:r>
            <a:endParaRPr lang="en-SG" dirty="0"/>
          </a:p>
        </p:txBody>
      </p:sp>
      <p:sp>
        <p:nvSpPr>
          <p:cNvPr id="6" name="Right Bracket 5"/>
          <p:cNvSpPr/>
          <p:nvPr/>
        </p:nvSpPr>
        <p:spPr>
          <a:xfrm>
            <a:off x="7543800" y="2963579"/>
            <a:ext cx="152400" cy="8382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7" name="TextBox 6"/>
          <p:cNvSpPr txBox="1"/>
          <p:nvPr/>
        </p:nvSpPr>
        <p:spPr>
          <a:xfrm>
            <a:off x="7772400" y="3295567"/>
            <a:ext cx="1371600" cy="381000"/>
          </a:xfrm>
          <a:prstGeom prst="rect">
            <a:avLst/>
          </a:prstGeom>
          <a:noFill/>
        </p:spPr>
        <p:txBody>
          <a:bodyPr wrap="square" rtlCol="0">
            <a:spAutoFit/>
          </a:bodyPr>
          <a:lstStyle/>
          <a:p>
            <a:r>
              <a:rPr lang="en-SG" dirty="0" smtClean="0"/>
              <a:t>Predictive</a:t>
            </a:r>
            <a:endParaRPr lang="en-SG" dirty="0"/>
          </a:p>
        </p:txBody>
      </p:sp>
      <p:sp>
        <p:nvSpPr>
          <p:cNvPr id="8" name="Right Bracket 7"/>
          <p:cNvSpPr/>
          <p:nvPr/>
        </p:nvSpPr>
        <p:spPr>
          <a:xfrm>
            <a:off x="7739743" y="1727814"/>
            <a:ext cx="45719" cy="1086055"/>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9" name="TextBox 8"/>
          <p:cNvSpPr txBox="1"/>
          <p:nvPr/>
        </p:nvSpPr>
        <p:spPr>
          <a:xfrm>
            <a:off x="7785462" y="1951518"/>
            <a:ext cx="1434738" cy="369332"/>
          </a:xfrm>
          <a:prstGeom prst="rect">
            <a:avLst/>
          </a:prstGeom>
          <a:noFill/>
        </p:spPr>
        <p:txBody>
          <a:bodyPr wrap="square" rtlCol="0">
            <a:spAutoFit/>
          </a:bodyPr>
          <a:lstStyle/>
          <a:p>
            <a:r>
              <a:rPr lang="en-SG" dirty="0" smtClean="0"/>
              <a:t>Prescriptive</a:t>
            </a:r>
            <a:endParaRPr lang="en-SG" dirty="0"/>
          </a:p>
        </p:txBody>
      </p:sp>
    </p:spTree>
    <p:extLst>
      <p:ext uri="{BB962C8B-B14F-4D97-AF65-F5344CB8AC3E}">
        <p14:creationId xmlns:p14="http://schemas.microsoft.com/office/powerpoint/2010/main" val="126079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71">
                                            <p:txEl>
                                              <p:pRg st="0" end="0"/>
                                            </p:txEl>
                                          </p:spTgt>
                                        </p:tgtEl>
                                        <p:attrNameLst>
                                          <p:attrName>style.visibility</p:attrName>
                                        </p:attrNameLst>
                                      </p:cBhvr>
                                      <p:to>
                                        <p:strVal val="visible"/>
                                      </p:to>
                                    </p:set>
                                    <p:animEffect transition="in" filter="fade">
                                      <p:cBhvr>
                                        <p:cTn id="7" dur="2000"/>
                                        <p:tgtEl>
                                          <p:spTgt spid="112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271">
                                            <p:txEl>
                                              <p:pRg st="1" end="1"/>
                                            </p:txEl>
                                          </p:spTgt>
                                        </p:tgtEl>
                                        <p:attrNameLst>
                                          <p:attrName>style.visibility</p:attrName>
                                        </p:attrNameLst>
                                      </p:cBhvr>
                                      <p:to>
                                        <p:strVal val="visible"/>
                                      </p:to>
                                    </p:set>
                                    <p:animEffect transition="in" filter="fade">
                                      <p:cBhvr>
                                        <p:cTn id="10" dur="2000"/>
                                        <p:tgtEl>
                                          <p:spTgt spid="112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271">
                                            <p:txEl>
                                              <p:pRg st="2" end="2"/>
                                            </p:txEl>
                                          </p:spTgt>
                                        </p:tgtEl>
                                        <p:attrNameLst>
                                          <p:attrName>style.visibility</p:attrName>
                                        </p:attrNameLst>
                                      </p:cBhvr>
                                      <p:to>
                                        <p:strVal val="visible"/>
                                      </p:to>
                                    </p:set>
                                    <p:animEffect transition="in" filter="fade">
                                      <p:cBhvr>
                                        <p:cTn id="13" dur="2000"/>
                                        <p:tgtEl>
                                          <p:spTgt spid="112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271">
                                            <p:txEl>
                                              <p:pRg st="5" end="5"/>
                                            </p:txEl>
                                          </p:spTgt>
                                        </p:tgtEl>
                                        <p:attrNameLst>
                                          <p:attrName>style.visibility</p:attrName>
                                        </p:attrNameLst>
                                      </p:cBhvr>
                                      <p:to>
                                        <p:strVal val="visible"/>
                                      </p:to>
                                    </p:set>
                                    <p:animEffect transition="in" filter="fade">
                                      <p:cBhvr>
                                        <p:cTn id="16" dur="2000"/>
                                        <p:tgtEl>
                                          <p:spTgt spid="11271">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271">
                                            <p:txEl>
                                              <p:pRg st="7" end="7"/>
                                            </p:txEl>
                                          </p:spTgt>
                                        </p:tgtEl>
                                        <p:attrNameLst>
                                          <p:attrName>style.visibility</p:attrName>
                                        </p:attrNameLst>
                                      </p:cBhvr>
                                      <p:to>
                                        <p:strVal val="visible"/>
                                      </p:to>
                                    </p:set>
                                    <p:animEffect transition="in" filter="fade">
                                      <p:cBhvr>
                                        <p:cTn id="19" dur="2000"/>
                                        <p:tgtEl>
                                          <p:spTgt spid="11271">
                                            <p:txEl>
                                              <p:pRg st="7" end="7"/>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271">
                                            <p:txEl>
                                              <p:pRg st="10" end="10"/>
                                            </p:txEl>
                                          </p:spTgt>
                                        </p:tgtEl>
                                        <p:attrNameLst>
                                          <p:attrName>style.visibility</p:attrName>
                                        </p:attrNameLst>
                                      </p:cBhvr>
                                      <p:to>
                                        <p:strVal val="visible"/>
                                      </p:to>
                                    </p:set>
                                    <p:animEffect transition="in" filter="fade">
                                      <p:cBhvr>
                                        <p:cTn id="22" dur="2000"/>
                                        <p:tgtEl>
                                          <p:spTgt spid="11271">
                                            <p:txEl>
                                              <p:pRg st="10" end="1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71">
                                            <p:txEl>
                                              <p:pRg st="12" end="12"/>
                                            </p:txEl>
                                          </p:spTgt>
                                        </p:tgtEl>
                                        <p:attrNameLst>
                                          <p:attrName>style.visibility</p:attrName>
                                        </p:attrNameLst>
                                      </p:cBhvr>
                                      <p:to>
                                        <p:strVal val="visible"/>
                                      </p:to>
                                    </p:set>
                                    <p:animEffect transition="in" filter="fade">
                                      <p:cBhvr>
                                        <p:cTn id="25" dur="2000"/>
                                        <p:tgtEl>
                                          <p:spTgt spid="11271">
                                            <p:txEl>
                                              <p:pRg st="12" end="1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271">
                                            <p:txEl>
                                              <p:pRg st="14" end="14"/>
                                            </p:txEl>
                                          </p:spTgt>
                                        </p:tgtEl>
                                        <p:attrNameLst>
                                          <p:attrName>style.visibility</p:attrName>
                                        </p:attrNameLst>
                                      </p:cBhvr>
                                      <p:to>
                                        <p:strVal val="visible"/>
                                      </p:to>
                                    </p:set>
                                    <p:animEffect transition="in" filter="fade">
                                      <p:cBhvr>
                                        <p:cTn id="28" dur="2000"/>
                                        <p:tgtEl>
                                          <p:spTgt spid="1127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uiExpand="1"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2480</TotalTime>
  <Words>3265</Words>
  <Application>Microsoft Office PowerPoint</Application>
  <PresentationFormat>On-screen Show (4:3)</PresentationFormat>
  <Paragraphs>815</Paragraphs>
  <Slides>64</Slides>
  <Notes>19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64</vt:i4>
      </vt:variant>
    </vt:vector>
  </HeadingPairs>
  <TitlesOfParts>
    <vt:vector size="78" baseType="lpstr">
      <vt:lpstr>Arial Unicode MS</vt:lpstr>
      <vt:lpstr>Airal</vt:lpstr>
      <vt:lpstr>Arial</vt:lpstr>
      <vt:lpstr>Calibri</vt:lpstr>
      <vt:lpstr>Comic Sans MS</vt:lpstr>
      <vt:lpstr>Gill Sans MT</vt:lpstr>
      <vt:lpstr>Symbol</vt:lpstr>
      <vt:lpstr>Tahoma</vt:lpstr>
      <vt:lpstr>Times New Roman</vt:lpstr>
      <vt:lpstr>Verdana</vt:lpstr>
      <vt:lpstr>Wingdings</vt:lpstr>
      <vt:lpstr>Wingdings 2</vt:lpstr>
      <vt:lpstr>Wingdings 3</vt:lpstr>
      <vt:lpstr>Solstice</vt:lpstr>
      <vt:lpstr>Business Analytics Concepts</vt:lpstr>
      <vt:lpstr>Videos : BUSINESS ANALYTICS</vt:lpstr>
      <vt:lpstr>Reference Text Book: </vt:lpstr>
      <vt:lpstr>Topic 1: Business Analytics Concepts  (chapter 1 of DM and Data Warehousing textbook)</vt:lpstr>
      <vt:lpstr>What is Business Analytics?</vt:lpstr>
      <vt:lpstr>The Traditional Decision-making Process</vt:lpstr>
      <vt:lpstr>An Analytics-based Decision-making Process</vt:lpstr>
      <vt:lpstr>Importance of Business Analytics </vt:lpstr>
      <vt:lpstr>PowerPoint Presentation</vt:lpstr>
      <vt:lpstr>Application of Analytics in Retail Sector</vt:lpstr>
      <vt:lpstr>Application of Analytics in Hotel Sector</vt:lpstr>
      <vt:lpstr>PowerPoint Presentation</vt:lpstr>
      <vt:lpstr>Data for Analytics</vt:lpstr>
      <vt:lpstr>Video: Types of data - Nominal, Ordinal and Interval/Ratio</vt:lpstr>
      <vt:lpstr>Analytics through Data Mining</vt:lpstr>
      <vt:lpstr>Definition of supervised learning</vt:lpstr>
      <vt:lpstr>Example of supervised learning</vt:lpstr>
      <vt:lpstr>Definition of unsupervised learning</vt:lpstr>
      <vt:lpstr>Data mining tasks</vt:lpstr>
      <vt:lpstr>Classification </vt:lpstr>
      <vt:lpstr>Classification Problems &amp; Classification Techniques</vt:lpstr>
      <vt:lpstr>Steps of classification process</vt:lpstr>
      <vt:lpstr>An example - classification</vt:lpstr>
      <vt:lpstr>An example – classification cont.</vt:lpstr>
      <vt:lpstr>PowerPoint Presentation</vt:lpstr>
      <vt:lpstr>PowerPoint Presentation</vt:lpstr>
      <vt:lpstr>PowerPoint Presentation</vt:lpstr>
      <vt:lpstr>Credit Card Promotion Policy</vt:lpstr>
      <vt:lpstr>PowerPoint Presentation</vt:lpstr>
      <vt:lpstr>PowerPoint Presentation</vt:lpstr>
      <vt:lpstr>Prediction</vt:lpstr>
      <vt:lpstr>Prediction</vt:lpstr>
      <vt:lpstr>E.g. Classification &amp; Prediction </vt:lpstr>
      <vt:lpstr>Associative Analysis</vt:lpstr>
      <vt:lpstr>Cluster Analysis</vt:lpstr>
      <vt:lpstr> </vt:lpstr>
      <vt:lpstr>Cluster Analysis</vt:lpstr>
      <vt:lpstr>Differences between classification and clustering</vt:lpstr>
      <vt:lpstr>Types of data mining techniques</vt:lpstr>
      <vt:lpstr>Analytics Applications</vt:lpstr>
      <vt:lpstr>Analytics Applications (cont.)</vt:lpstr>
      <vt:lpstr>Analytics Applications (cont.)</vt:lpstr>
      <vt:lpstr>Analytics Applications (cont.)</vt:lpstr>
      <vt:lpstr>Review Questions</vt:lpstr>
      <vt:lpstr>Review Questions</vt:lpstr>
      <vt:lpstr>PowerPoint Presentation</vt:lpstr>
      <vt:lpstr>Business Analytics/Data Mining Methodologies</vt:lpstr>
      <vt:lpstr>SEMMA Methodology</vt:lpstr>
      <vt:lpstr>SEMMA</vt:lpstr>
      <vt:lpstr>CRISP-DM Methodology</vt:lpstr>
      <vt:lpstr>Data Mining Process: CRISP-DM</vt:lpstr>
      <vt:lpstr>Step 1: Business Understanding</vt:lpstr>
      <vt:lpstr>Step 2: Data Understanding</vt:lpstr>
      <vt:lpstr>Data Understanding</vt:lpstr>
      <vt:lpstr>Data Understanding</vt:lpstr>
      <vt:lpstr>Data Quality</vt:lpstr>
      <vt:lpstr>Step 3: Data Preparation  -           A Critical DM Task</vt:lpstr>
      <vt:lpstr>Step 4: Data Modelling</vt:lpstr>
      <vt:lpstr>Data Modelling</vt:lpstr>
      <vt:lpstr>Step 5: Evaluation</vt:lpstr>
      <vt:lpstr>Evaluation</vt:lpstr>
      <vt:lpstr>Step 6: Deployment</vt:lpstr>
      <vt:lpstr>Summary of tasks, deliveries and activities of CRISP-DM</vt:lpstr>
      <vt:lpstr>Review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Concepts</dc:title>
  <dc:creator>Tantj</dc:creator>
  <cp:lastModifiedBy>Tan Teck June</cp:lastModifiedBy>
  <cp:revision>142</cp:revision>
  <dcterms:created xsi:type="dcterms:W3CDTF">2004-04-29T07:34:28Z</dcterms:created>
  <dcterms:modified xsi:type="dcterms:W3CDTF">2014-12-21T11:11:41Z</dcterms:modified>
</cp:coreProperties>
</file>