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6" r:id="rId2"/>
    <p:sldMasterId id="2147483708" r:id="rId3"/>
    <p:sldMasterId id="2147483720" r:id="rId4"/>
    <p:sldMasterId id="2147483732" r:id="rId5"/>
  </p:sldMasterIdLst>
  <p:notesMasterIdLst>
    <p:notesMasterId r:id="rId67"/>
  </p:notesMasterIdLst>
  <p:handoutMasterIdLst>
    <p:handoutMasterId r:id="rId68"/>
  </p:handoutMasterIdLst>
  <p:sldIdLst>
    <p:sldId id="257" r:id="rId6"/>
    <p:sldId id="258" r:id="rId7"/>
    <p:sldId id="259" r:id="rId8"/>
    <p:sldId id="260" r:id="rId9"/>
    <p:sldId id="277" r:id="rId10"/>
    <p:sldId id="278" r:id="rId11"/>
    <p:sldId id="322" r:id="rId12"/>
    <p:sldId id="280" r:id="rId13"/>
    <p:sldId id="281" r:id="rId14"/>
    <p:sldId id="282" r:id="rId15"/>
    <p:sldId id="283" r:id="rId16"/>
    <p:sldId id="321" r:id="rId17"/>
    <p:sldId id="342" r:id="rId18"/>
    <p:sldId id="285" r:id="rId19"/>
    <p:sldId id="263" r:id="rId20"/>
    <p:sldId id="346" r:id="rId21"/>
    <p:sldId id="343" r:id="rId22"/>
    <p:sldId id="344" r:id="rId23"/>
    <p:sldId id="345" r:id="rId24"/>
    <p:sldId id="262" r:id="rId25"/>
    <p:sldId id="276" r:id="rId26"/>
    <p:sldId id="289" r:id="rId27"/>
    <p:sldId id="290" r:id="rId28"/>
    <p:sldId id="291" r:id="rId29"/>
    <p:sldId id="292" r:id="rId30"/>
    <p:sldId id="293" r:id="rId31"/>
    <p:sldId id="294" r:id="rId32"/>
    <p:sldId id="295" r:id="rId33"/>
    <p:sldId id="298" r:id="rId34"/>
    <p:sldId id="323" r:id="rId35"/>
    <p:sldId id="341" r:id="rId36"/>
    <p:sldId id="324" r:id="rId37"/>
    <p:sldId id="326" r:id="rId38"/>
    <p:sldId id="325" r:id="rId39"/>
    <p:sldId id="299" r:id="rId40"/>
    <p:sldId id="300" r:id="rId41"/>
    <p:sldId id="327" r:id="rId42"/>
    <p:sldId id="301" r:id="rId43"/>
    <p:sldId id="302" r:id="rId44"/>
    <p:sldId id="303" r:id="rId45"/>
    <p:sldId id="304" r:id="rId46"/>
    <p:sldId id="305" r:id="rId47"/>
    <p:sldId id="306" r:id="rId48"/>
    <p:sldId id="307" r:id="rId49"/>
    <p:sldId id="308" r:id="rId50"/>
    <p:sldId id="309" r:id="rId51"/>
    <p:sldId id="331" r:id="rId52"/>
    <p:sldId id="328" r:id="rId53"/>
    <p:sldId id="329" r:id="rId54"/>
    <p:sldId id="330" r:id="rId55"/>
    <p:sldId id="337" r:id="rId56"/>
    <p:sldId id="338" r:id="rId57"/>
    <p:sldId id="339" r:id="rId58"/>
    <p:sldId id="310" r:id="rId59"/>
    <p:sldId id="311" r:id="rId60"/>
    <p:sldId id="313" r:id="rId61"/>
    <p:sldId id="314" r:id="rId62"/>
    <p:sldId id="348" r:id="rId63"/>
    <p:sldId id="349" r:id="rId64"/>
    <p:sldId id="347" r:id="rId65"/>
    <p:sldId id="350" r:id="rId6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34580" autoAdjust="0"/>
    <p:restoredTop sz="93357" autoAdjust="0"/>
  </p:normalViewPr>
  <p:slideViewPr>
    <p:cSldViewPr snapToGrid="0">
      <p:cViewPr varScale="1">
        <p:scale>
          <a:sx n="74" d="100"/>
          <a:sy n="74" d="100"/>
        </p:scale>
        <p:origin x="624" y="72"/>
      </p:cViewPr>
      <p:guideLst/>
    </p:cSldViewPr>
  </p:slideViewPr>
  <p:outlineViewPr>
    <p:cViewPr>
      <p:scale>
        <a:sx n="33" d="100"/>
        <a:sy n="33" d="100"/>
      </p:scale>
      <p:origin x="0" y="-23610"/>
    </p:cViewPr>
  </p:outlineViewPr>
  <p:notesTextViewPr>
    <p:cViewPr>
      <p:scale>
        <a:sx n="1" d="1"/>
        <a:sy n="1" d="1"/>
      </p:scale>
      <p:origin x="0" y="0"/>
    </p:cViewPr>
  </p:notesTextViewPr>
  <p:sorterViewPr>
    <p:cViewPr varScale="1">
      <p:scale>
        <a:sx n="100" d="100"/>
        <a:sy n="100" d="100"/>
      </p:scale>
      <p:origin x="0" y="-19116"/>
    </p:cViewPr>
  </p:sorterViewPr>
  <p:notesViewPr>
    <p:cSldViewPr snapToGrid="0" showGuides="1">
      <p:cViewPr>
        <p:scale>
          <a:sx n="100" d="100"/>
          <a:sy n="100" d="100"/>
        </p:scale>
        <p:origin x="1806" y="-12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4.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3.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F8C66D5-35F2-4B2B-B66A-28018F619124}" type="datetimeFigureOut">
              <a:rPr lang="en-US" smtClean="0"/>
              <a:t>4/27/2015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54B7E8A-1102-47A1-B1C3-36AE88809383}" type="datetimeFigureOut">
              <a:rPr lang="en-US" smtClean="0"/>
              <a:t>4/27/2015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Quality_control" TargetMode="External"/><Relationship Id="rId3" Type="http://schemas.openxmlformats.org/officeDocument/2006/relationships/hyperlink" Target="http://www.itl.nist.gov/div898/handbook/eda/section4/eda43.htm#Chambers" TargetMode="External"/><Relationship Id="rId7" Type="http://schemas.openxmlformats.org/officeDocument/2006/relationships/hyperlink" Target="http://en.wikipedia.org/wiki/Line_char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Bar_chart" TargetMode="External"/><Relationship Id="rId5" Type="http://schemas.openxmlformats.org/officeDocument/2006/relationships/hyperlink" Target="http://en.wikipedia.org/wiki/Vilfredo_Pareto" TargetMode="External"/><Relationship Id="rId10" Type="http://schemas.openxmlformats.org/officeDocument/2006/relationships/hyperlink" Target="http://statistics.about.com/od/HelpandTutorials/a/What-Are-The-Uses-Of-Paired-Data.htm" TargetMode="External"/><Relationship Id="rId4" Type="http://schemas.openxmlformats.org/officeDocument/2006/relationships/hyperlink" Target="http://statistics.about.com/od/Descriptive-Statistics/a/How-To-Construct-A-Histogram.htm" TargetMode="External"/><Relationship Id="rId9" Type="http://schemas.openxmlformats.org/officeDocument/2006/relationships/hyperlink" Target="http://statistics.about.com/od/HelpandTutorials/a/What-Is-Correlation.htm"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Smooth_function" TargetMode="External"/><Relationship Id="rId3" Type="http://schemas.openxmlformats.org/officeDocument/2006/relationships/hyperlink" Target="http://en.wikipedia.org/wiki/Frequency_distribution" TargetMode="External"/><Relationship Id="rId7" Type="http://schemas.openxmlformats.org/officeDocument/2006/relationships/hyperlink" Target="http://en.wikipedia.org/wiki/Kernel_(statistic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Kernel_density_estimation" TargetMode="External"/><Relationship Id="rId5" Type="http://schemas.openxmlformats.org/officeDocument/2006/relationships/hyperlink" Target="http://en.wikipedia.org/wiki/Continuous_variable" TargetMode="External"/><Relationship Id="rId4" Type="http://schemas.openxmlformats.org/officeDocument/2006/relationships/hyperlink" Target="http://en.wikipedia.org/wiki/Probability_distribut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attrek.com/Help/Glossary.aspx?Target=Bivariate%20data"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The_Adventures_of_Tom_Sawyer"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Adventures_of_Huckleberry_Fin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Yes, each sample data set actually have the same key statistics.</a:t>
            </a:r>
          </a:p>
          <a:p>
            <a:endParaRPr lang="en-SG" dirty="0"/>
          </a:p>
          <a:p>
            <a:r>
              <a:rPr lang="en-SG" dirty="0" smtClean="0"/>
              <a:t>But, obviously the data are very different despite their identical statistics.</a:t>
            </a:r>
          </a:p>
          <a:p>
            <a:endParaRPr lang="en-SG" dirty="0" smtClean="0"/>
          </a:p>
          <a:p>
            <a:endParaRPr lang="en-SG" dirty="0" smtClean="0"/>
          </a:p>
          <a:p>
            <a:r>
              <a:rPr lang="en-SG" dirty="0" smtClean="0"/>
              <a:t>To</a:t>
            </a:r>
            <a:r>
              <a:rPr lang="en-SG" baseline="0" dirty="0" smtClean="0"/>
              <a:t> gather insights, one has to understand statistics and graphs.</a:t>
            </a:r>
            <a:endParaRPr lang="en-SG" dirty="0" smtClean="0"/>
          </a:p>
          <a:p>
            <a:endParaRPr lang="en-SG" sz="1200" b="0" i="0" kern="1200" dirty="0" smtClean="0">
              <a:solidFill>
                <a:schemeClr val="tx1"/>
              </a:solidFill>
              <a:effectLst/>
              <a:latin typeface="+mn-lt"/>
              <a:ea typeface="+mn-ea"/>
              <a:cs typeface="+mn-cs"/>
            </a:endParaRPr>
          </a:p>
          <a:p>
            <a:endParaRPr lang="en-SG" dirty="0" smtClean="0"/>
          </a:p>
          <a:p>
            <a:r>
              <a:rPr lang="en-SG" dirty="0" smtClean="0"/>
              <a:t>Graphs </a:t>
            </a:r>
            <a:r>
              <a:rPr lang="en-SG" sz="1200" dirty="0" smtClean="0"/>
              <a:t>highlight salient features of the data. They can show relationships that are not obvious from studying a list of numbers. </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10</a:t>
            </a:fld>
            <a:endParaRPr lang="en-US"/>
          </a:p>
        </p:txBody>
      </p:sp>
    </p:spTree>
    <p:extLst>
      <p:ext uri="{BB962C8B-B14F-4D97-AF65-F5344CB8AC3E}">
        <p14:creationId xmlns:p14="http://schemas.microsoft.com/office/powerpoint/2010/main" val="3830246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SG" dirty="0" smtClean="0"/>
              <a:t>Explanation of the </a:t>
            </a:r>
            <a:r>
              <a:rPr lang="en-SG" dirty="0" err="1" smtClean="0"/>
              <a:t>Ascombe’s</a:t>
            </a:r>
            <a:r>
              <a:rPr lang="en-SG" dirty="0" smtClean="0"/>
              <a:t> quartet</a:t>
            </a:r>
          </a:p>
          <a:p>
            <a:pPr marL="174708" indent="-174708">
              <a:buFont typeface="Arial" panose="020B0604020202020204" pitchFamily="34" charset="0"/>
              <a:buChar char="•"/>
            </a:pPr>
            <a:r>
              <a:rPr lang="en-SG" dirty="0" smtClean="0"/>
              <a:t>This is a synthetic data set (not a naturally occurring phenomenon</a:t>
            </a:r>
            <a:r>
              <a:rPr lang="en-SG" baseline="0" dirty="0" smtClean="0"/>
              <a:t> but one that has been purposefully constructed)</a:t>
            </a:r>
            <a:r>
              <a:rPr lang="en-SG" dirty="0" smtClean="0"/>
              <a:t>, but in real world scenarios we can also find similar statistics for very different data</a:t>
            </a:r>
            <a:r>
              <a:rPr lang="en-SG" baseline="0" dirty="0" smtClean="0"/>
              <a:t> sets</a:t>
            </a:r>
            <a:r>
              <a:rPr lang="en-SG" dirty="0" smtClean="0"/>
              <a:t>.</a:t>
            </a:r>
          </a:p>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11</a:t>
            </a:fld>
            <a:endParaRPr lang="en-US"/>
          </a:p>
        </p:txBody>
      </p:sp>
    </p:spTree>
    <p:extLst>
      <p:ext uri="{BB962C8B-B14F-4D97-AF65-F5344CB8AC3E}">
        <p14:creationId xmlns:p14="http://schemas.microsoft.com/office/powerpoint/2010/main" val="450089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12</a:t>
            </a:fld>
            <a:endParaRPr lang="en-US"/>
          </a:p>
        </p:txBody>
      </p:sp>
    </p:spTree>
    <p:extLst>
      <p:ext uri="{BB962C8B-B14F-4D97-AF65-F5344CB8AC3E}">
        <p14:creationId xmlns:p14="http://schemas.microsoft.com/office/powerpoint/2010/main" val="4137104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Here are some</a:t>
            </a:r>
            <a:r>
              <a:rPr lang="en-SG" baseline="0" dirty="0" smtClean="0"/>
              <a:t> examples of graphical EDA techniques</a:t>
            </a:r>
          </a:p>
          <a:p>
            <a:r>
              <a:rPr lang="en-SG" baseline="0" dirty="0" smtClean="0"/>
              <a:t>Clicking on the link gives you more details about the various techniques.</a:t>
            </a:r>
          </a:p>
          <a:p>
            <a:endParaRPr lang="en-SG" baseline="0" dirty="0" smtClean="0"/>
          </a:p>
          <a:p>
            <a:endParaRPr lang="en-SG" b="1" dirty="0" smtClean="0"/>
          </a:p>
          <a:p>
            <a:r>
              <a:rPr lang="en-SG" b="1" dirty="0" smtClean="0"/>
              <a:t>1. Box </a:t>
            </a:r>
            <a:r>
              <a:rPr lang="en-SG" b="1" dirty="0"/>
              <a:t>plots </a:t>
            </a:r>
            <a:r>
              <a:rPr lang="en-SG" dirty="0"/>
              <a:t>(</a:t>
            </a:r>
            <a:r>
              <a:rPr lang="en-SG" dirty="0">
                <a:hlinkClick r:id="rId3"/>
              </a:rPr>
              <a:t>Chambers 1983</a:t>
            </a:r>
            <a:r>
              <a:rPr lang="en-SG" dirty="0"/>
              <a:t>) are an excellent tool for conveying location and variation information in data sets, particularly for detecting and illustrating location and variation changes between different groups of data.</a:t>
            </a:r>
          </a:p>
          <a:p>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2. A </a:t>
            </a:r>
            <a:r>
              <a:rPr lang="en-SG" sz="1200" b="0" i="0" u="sng" kern="1200" dirty="0" smtClean="0">
                <a:solidFill>
                  <a:schemeClr val="tx1"/>
                </a:solidFill>
                <a:effectLst/>
                <a:latin typeface="+mn-lt"/>
                <a:ea typeface="+mn-ea"/>
                <a:cs typeface="+mn-cs"/>
                <a:hlinkClick r:id="rId4"/>
              </a:rPr>
              <a:t>histogram</a:t>
            </a:r>
            <a:r>
              <a:rPr lang="en-SG" sz="1200" b="0" i="0" kern="1200" dirty="0" smtClean="0">
                <a:solidFill>
                  <a:schemeClr val="tx1"/>
                </a:solidFill>
                <a:effectLst/>
                <a:latin typeface="+mn-lt"/>
                <a:ea typeface="+mn-ea"/>
                <a:cs typeface="+mn-cs"/>
              </a:rPr>
              <a:t> in another kind of graph that uses bars in its display. This type of graph is used with quantitative data. Ranges of values, called classes, are listed at the bottom, and the classes with greater frequencies have taller bars.</a:t>
            </a:r>
            <a:endParaRPr lang="en-SG" dirty="0"/>
          </a:p>
          <a:p>
            <a:pPr marL="0" marR="0" indent="0" algn="l" defTabSz="931774" rtl="0" eaLnBrk="1" fontAlgn="auto" latinLnBrk="0" hangingPunct="1">
              <a:lnSpc>
                <a:spcPct val="100000"/>
              </a:lnSpc>
              <a:spcBef>
                <a:spcPts val="0"/>
              </a:spcBef>
              <a:spcAft>
                <a:spcPts val="0"/>
              </a:spcAft>
              <a:buClrTx/>
              <a:buSzTx/>
              <a:buFontTx/>
              <a:buNone/>
              <a:tabLst/>
              <a:defRPr/>
            </a:pPr>
            <a:endParaRPr lang="en-SG" sz="1200" b="0" i="0" kern="1200" dirty="0" smtClean="0">
              <a:solidFill>
                <a:schemeClr val="tx1"/>
              </a:solidFill>
              <a:effectLst/>
              <a:latin typeface="+mn-lt"/>
              <a:ea typeface="+mn-ea"/>
              <a:cs typeface="+mn-cs"/>
            </a:endParaRPr>
          </a:p>
          <a:p>
            <a:pPr marL="0" marR="0" indent="0" algn="l" defTabSz="931774"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3. </a:t>
            </a:r>
            <a:r>
              <a:rPr lang="en-SG" dirty="0" smtClean="0"/>
              <a:t>A </a:t>
            </a:r>
            <a:r>
              <a:rPr lang="en-SG" b="1" dirty="0" smtClean="0"/>
              <a:t>Pareto chart</a:t>
            </a:r>
            <a:r>
              <a:rPr lang="en-SG" dirty="0" smtClean="0"/>
              <a:t>, named after </a:t>
            </a:r>
            <a:r>
              <a:rPr lang="en-SG" dirty="0" err="1" smtClean="0">
                <a:hlinkClick r:id="rId5" tooltip="Vilfredo Pareto"/>
              </a:rPr>
              <a:t>Vilfredo</a:t>
            </a:r>
            <a:r>
              <a:rPr lang="en-SG" dirty="0" smtClean="0">
                <a:hlinkClick r:id="rId5" tooltip="Vilfredo Pareto"/>
              </a:rPr>
              <a:t> Pareto</a:t>
            </a:r>
            <a:r>
              <a:rPr lang="en-SG" dirty="0" smtClean="0"/>
              <a:t>, is a type of chart that contains both </a:t>
            </a:r>
            <a:r>
              <a:rPr lang="en-SG" dirty="0" smtClean="0">
                <a:hlinkClick r:id="rId6" tooltip="Bar chart"/>
              </a:rPr>
              <a:t>bars</a:t>
            </a:r>
            <a:r>
              <a:rPr lang="en-SG" dirty="0" smtClean="0"/>
              <a:t> and a </a:t>
            </a:r>
            <a:r>
              <a:rPr lang="en-SG" dirty="0" smtClean="0">
                <a:hlinkClick r:id="rId7" tooltip="Line chart"/>
              </a:rPr>
              <a:t>line graph</a:t>
            </a:r>
            <a:r>
              <a:rPr lang="en-SG" dirty="0" smtClean="0"/>
              <a:t>, where individual values are represented in descending order by bars, and the cumulative total is represented by the line.</a:t>
            </a:r>
            <a:r>
              <a:rPr lang="en-SG" baseline="0" dirty="0" smtClean="0"/>
              <a:t> </a:t>
            </a:r>
            <a:r>
              <a:rPr lang="en-SG" dirty="0" smtClean="0"/>
              <a:t>The purpose of the Pareto chart is to highlight the most important among a (typically large) set of factors. In </a:t>
            </a:r>
            <a:r>
              <a:rPr lang="en-SG" dirty="0" smtClean="0">
                <a:hlinkClick r:id="rId8" tooltip="Quality control"/>
              </a:rPr>
              <a:t>quality control</a:t>
            </a:r>
            <a:r>
              <a:rPr lang="en-SG" dirty="0" smtClean="0"/>
              <a:t>, it often represents the most common sources of defects, the highest occurring type of defect, or the most frequent reasons for customer complaints, and so on.</a:t>
            </a:r>
          </a:p>
          <a:p>
            <a:pPr marL="0" marR="0" indent="0" algn="l" defTabSz="931774" rtl="0" eaLnBrk="1" fontAlgn="auto" latinLnBrk="0" hangingPunct="1">
              <a:lnSpc>
                <a:spcPct val="100000"/>
              </a:lnSpc>
              <a:spcBef>
                <a:spcPts val="0"/>
              </a:spcBef>
              <a:spcAft>
                <a:spcPts val="0"/>
              </a:spcAft>
              <a:buClrTx/>
              <a:buSzTx/>
              <a:buFontTx/>
              <a:buNone/>
              <a:tabLst/>
              <a:defRPr/>
            </a:pPr>
            <a:endParaRPr lang="en-SG" sz="1200" b="0" i="0" kern="1200" dirty="0" smtClean="0">
              <a:solidFill>
                <a:schemeClr val="tx1"/>
              </a:solidFill>
              <a:effectLst/>
              <a:latin typeface="+mn-lt"/>
              <a:ea typeface="+mn-ea"/>
              <a:cs typeface="+mn-cs"/>
            </a:endParaRPr>
          </a:p>
          <a:p>
            <a:pPr marL="0" marR="0" indent="0" algn="l" defTabSz="931774" rtl="0" eaLnBrk="1" fontAlgn="auto" latinLnBrk="0" hangingPunct="1">
              <a:lnSpc>
                <a:spcPct val="100000"/>
              </a:lnSpc>
              <a:spcBef>
                <a:spcPts val="0"/>
              </a:spcBef>
              <a:spcAft>
                <a:spcPts val="0"/>
              </a:spcAft>
              <a:buClrTx/>
              <a:buSzTx/>
              <a:buFontTx/>
              <a:buNone/>
              <a:tabLst/>
              <a:defRPr/>
            </a:pPr>
            <a:endParaRPr lang="en-SG" sz="1200" b="0" i="0" kern="1200" dirty="0" smtClean="0">
              <a:solidFill>
                <a:schemeClr val="tx1"/>
              </a:solidFill>
              <a:effectLst/>
              <a:latin typeface="+mn-lt"/>
              <a:ea typeface="+mn-ea"/>
              <a:cs typeface="+mn-cs"/>
            </a:endParaRPr>
          </a:p>
          <a:p>
            <a:pPr marL="0" marR="0" indent="0" algn="l" defTabSz="931774"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4. A scatterplot displays data that is paired by using a horizontal axis (the </a:t>
            </a:r>
            <a:r>
              <a:rPr lang="en-SG" sz="1200" b="0" i="1" kern="1200" dirty="0" err="1" smtClean="0">
                <a:solidFill>
                  <a:schemeClr val="tx1"/>
                </a:solidFill>
                <a:effectLst/>
                <a:latin typeface="+mn-lt"/>
                <a:ea typeface="+mn-ea"/>
                <a:cs typeface="+mn-cs"/>
              </a:rPr>
              <a:t>x</a:t>
            </a:r>
            <a:r>
              <a:rPr lang="en-SG" sz="1200" b="0" i="0" kern="1200" dirty="0" err="1" smtClean="0">
                <a:solidFill>
                  <a:schemeClr val="tx1"/>
                </a:solidFill>
                <a:effectLst/>
                <a:latin typeface="+mn-lt"/>
                <a:ea typeface="+mn-ea"/>
                <a:cs typeface="+mn-cs"/>
              </a:rPr>
              <a:t>axis</a:t>
            </a:r>
            <a:r>
              <a:rPr lang="en-SG" sz="1200" b="0" i="0" kern="1200" dirty="0" smtClean="0">
                <a:solidFill>
                  <a:schemeClr val="tx1"/>
                </a:solidFill>
                <a:effectLst/>
                <a:latin typeface="+mn-lt"/>
                <a:ea typeface="+mn-ea"/>
                <a:cs typeface="+mn-cs"/>
              </a:rPr>
              <a:t>), and a vertical axis (the </a:t>
            </a:r>
            <a:r>
              <a:rPr lang="en-SG" sz="1200" b="0" i="1" kern="1200" dirty="0" smtClean="0">
                <a:solidFill>
                  <a:schemeClr val="tx1"/>
                </a:solidFill>
                <a:effectLst/>
                <a:latin typeface="+mn-lt"/>
                <a:ea typeface="+mn-ea"/>
                <a:cs typeface="+mn-cs"/>
              </a:rPr>
              <a:t>y</a:t>
            </a:r>
            <a:r>
              <a:rPr lang="en-SG" sz="1200" b="0" i="0" kern="1200" dirty="0" smtClean="0">
                <a:solidFill>
                  <a:schemeClr val="tx1"/>
                </a:solidFill>
                <a:effectLst/>
                <a:latin typeface="+mn-lt"/>
                <a:ea typeface="+mn-ea"/>
                <a:cs typeface="+mn-cs"/>
              </a:rPr>
              <a:t> axis). The statistical tools of </a:t>
            </a:r>
            <a:r>
              <a:rPr lang="en-SG" sz="1200" b="0" i="0" u="sng" kern="1200" dirty="0" smtClean="0">
                <a:solidFill>
                  <a:schemeClr val="tx1"/>
                </a:solidFill>
                <a:effectLst/>
                <a:latin typeface="+mn-lt"/>
                <a:ea typeface="+mn-ea"/>
                <a:cs typeface="+mn-cs"/>
                <a:hlinkClick r:id="rId9"/>
              </a:rPr>
              <a:t>correlation</a:t>
            </a:r>
            <a:r>
              <a:rPr lang="en-SG" sz="1200" b="0" i="0" kern="1200" dirty="0" smtClean="0">
                <a:solidFill>
                  <a:schemeClr val="tx1"/>
                </a:solidFill>
                <a:effectLst/>
                <a:latin typeface="+mn-lt"/>
                <a:ea typeface="+mn-ea"/>
                <a:cs typeface="+mn-cs"/>
              </a:rPr>
              <a:t> and regression are then used to show trends on the scatterplot.</a:t>
            </a:r>
          </a:p>
          <a:p>
            <a:pPr defTabSz="931774">
              <a:defRPr/>
            </a:pPr>
            <a:endParaRPr lang="en-SG" b="1" dirty="0" smtClean="0"/>
          </a:p>
          <a:p>
            <a:pPr defTabSz="931774">
              <a:defRPr/>
            </a:pPr>
            <a:r>
              <a:rPr lang="en-SG" b="1" dirty="0" smtClean="0"/>
              <a:t>5. A </a:t>
            </a:r>
            <a:r>
              <a:rPr lang="en-SG" b="1" dirty="0" err="1" smtClean="0"/>
              <a:t>muti-vari</a:t>
            </a:r>
            <a:r>
              <a:rPr lang="en-SG" b="1" dirty="0" smtClean="0"/>
              <a:t> chart</a:t>
            </a:r>
          </a:p>
          <a:p>
            <a:pPr defTabSz="931774">
              <a:defRPr/>
            </a:pPr>
            <a:endParaRPr lang="en-SG" b="1" dirty="0" smtClean="0"/>
          </a:p>
          <a:p>
            <a:pPr defTabSz="931774">
              <a:defRPr/>
            </a:pPr>
            <a:r>
              <a:rPr lang="en-SG" sz="1200" b="0" i="0" kern="1200" dirty="0" smtClean="0">
                <a:solidFill>
                  <a:schemeClr val="tx1"/>
                </a:solidFill>
                <a:effectLst/>
                <a:latin typeface="+mn-lt"/>
                <a:ea typeface="+mn-ea"/>
                <a:cs typeface="+mn-cs"/>
              </a:rPr>
              <a:t>6. A time-series graph displays data at different points in time, so it is another kind of graph to be used for certain kinds of </a:t>
            </a:r>
            <a:r>
              <a:rPr lang="en-SG" sz="1200" b="0" i="0" u="sng" kern="1200" dirty="0" smtClean="0">
                <a:solidFill>
                  <a:schemeClr val="tx1"/>
                </a:solidFill>
                <a:effectLst/>
                <a:latin typeface="+mn-lt"/>
                <a:ea typeface="+mn-ea"/>
                <a:cs typeface="+mn-cs"/>
                <a:hlinkClick r:id="rId10"/>
              </a:rPr>
              <a:t>paired data</a:t>
            </a:r>
            <a:r>
              <a:rPr lang="en-SG" sz="1200" b="0" i="0" kern="1200" dirty="0" smtClean="0">
                <a:solidFill>
                  <a:schemeClr val="tx1"/>
                </a:solidFill>
                <a:effectLst/>
                <a:latin typeface="+mn-lt"/>
                <a:ea typeface="+mn-ea"/>
                <a:cs typeface="+mn-cs"/>
              </a:rPr>
              <a:t>. The horizontal axis shows the time and the vertical axis is for the data values. These kinds of graphs can be used to show trends as time progresses.</a:t>
            </a:r>
            <a:endParaRPr lang="en-SG" b="1" dirty="0" smtClean="0"/>
          </a:p>
        </p:txBody>
      </p:sp>
      <p:sp>
        <p:nvSpPr>
          <p:cNvPr id="4" name="Slide Number Placeholder 3"/>
          <p:cNvSpPr>
            <a:spLocks noGrp="1"/>
          </p:cNvSpPr>
          <p:nvPr>
            <p:ph type="sldNum" sz="quarter" idx="10"/>
          </p:nvPr>
        </p:nvSpPr>
        <p:spPr/>
        <p:txBody>
          <a:bodyPr/>
          <a:lstStyle/>
          <a:p>
            <a:fld id="{35A11EAB-687D-4AE4-B775-678A923E9436}" type="slidenum">
              <a:rPr lang="en-US" smtClean="0"/>
              <a:t>14</a:t>
            </a:fld>
            <a:endParaRPr lang="en-US"/>
          </a:p>
        </p:txBody>
      </p:sp>
    </p:spTree>
    <p:extLst>
      <p:ext uri="{BB962C8B-B14F-4D97-AF65-F5344CB8AC3E}">
        <p14:creationId xmlns:p14="http://schemas.microsoft.com/office/powerpoint/2010/main" val="3262248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smtClean="0"/>
              <a:t>Box Plot</a:t>
            </a:r>
            <a:r>
              <a:rPr lang="en-SG" dirty="0" smtClean="0"/>
              <a:t>: The box plot is a quick way of examining one or more sets of data graphically. Box plots may seem more primitive than a histogram or kernel density estimate but they do have some advantages. They take up less space and are therefore particularly useful for comparing distributions between several groups or sets of data. Choice of number and width of bins techniques can heavily influence the appearance of a histogram, and choice of bandwidth can heavily influence the appearance of a kernel density estimate.</a:t>
            </a:r>
          </a:p>
          <a:p>
            <a:endParaRPr lang="en-SG" dirty="0" smtClean="0"/>
          </a:p>
          <a:p>
            <a:r>
              <a:rPr lang="en-SG" b="1" i="0" dirty="0" smtClean="0"/>
              <a:t>Histogram</a:t>
            </a:r>
            <a:r>
              <a:rPr lang="en-SG" dirty="0" smtClean="0"/>
              <a:t>:</a:t>
            </a:r>
            <a:r>
              <a:rPr lang="en-SG" baseline="0" dirty="0" smtClean="0"/>
              <a:t> </a:t>
            </a:r>
            <a:r>
              <a:rPr lang="en-SG" dirty="0" smtClean="0"/>
              <a:t>A </a:t>
            </a:r>
            <a:r>
              <a:rPr lang="en-SG" b="1" dirty="0" smtClean="0"/>
              <a:t>histogram</a:t>
            </a:r>
            <a:r>
              <a:rPr lang="en-SG" dirty="0" smtClean="0"/>
              <a:t> is a graphical representation of the </a:t>
            </a:r>
            <a:r>
              <a:rPr lang="en-SG" dirty="0" smtClean="0">
                <a:hlinkClick r:id="rId3" tooltip="Frequency distribution"/>
              </a:rPr>
              <a:t>distribution</a:t>
            </a:r>
            <a:r>
              <a:rPr lang="en-SG" dirty="0" smtClean="0"/>
              <a:t> of data. It is an estimate of the </a:t>
            </a:r>
            <a:r>
              <a:rPr lang="en-SG" dirty="0" smtClean="0">
                <a:hlinkClick r:id="rId4" tooltip="Probability distribution"/>
              </a:rPr>
              <a:t>probability distribution</a:t>
            </a:r>
            <a:r>
              <a:rPr lang="en-SG" dirty="0" smtClean="0"/>
              <a:t> of a </a:t>
            </a:r>
            <a:r>
              <a:rPr lang="en-SG" dirty="0" smtClean="0">
                <a:hlinkClick r:id="rId5" tooltip="Continuous variable"/>
              </a:rPr>
              <a:t>continuous variable</a:t>
            </a:r>
            <a:r>
              <a:rPr lang="en-SG" dirty="0" smtClean="0"/>
              <a:t> (quantitative variable).</a:t>
            </a:r>
            <a:r>
              <a:rPr lang="en-SG" baseline="0" dirty="0" smtClean="0"/>
              <a:t> </a:t>
            </a:r>
            <a:r>
              <a:rPr lang="en-SG" dirty="0" smtClean="0"/>
              <a:t>A histogram can be thought of as a simplistic </a:t>
            </a:r>
            <a:r>
              <a:rPr lang="en-SG" dirty="0" smtClean="0">
                <a:hlinkClick r:id="rId6" tooltip="Kernel density estimation"/>
              </a:rPr>
              <a:t>kernel density estimation</a:t>
            </a:r>
            <a:r>
              <a:rPr lang="en-SG" dirty="0" smtClean="0"/>
              <a:t>, which uses a </a:t>
            </a:r>
            <a:r>
              <a:rPr lang="en-SG" dirty="0" smtClean="0">
                <a:hlinkClick r:id="rId7" tooltip="Kernel (statistics)"/>
              </a:rPr>
              <a:t>kernel</a:t>
            </a:r>
            <a:r>
              <a:rPr lang="en-SG" dirty="0" smtClean="0"/>
              <a:t> to smooth frequencies over the bins. This yields a </a:t>
            </a:r>
            <a:r>
              <a:rPr lang="en-SG" dirty="0" smtClean="0">
                <a:hlinkClick r:id="rId8" tooltip="Smooth function"/>
              </a:rPr>
              <a:t>smoother</a:t>
            </a:r>
            <a:r>
              <a:rPr lang="en-SG" dirty="0" smtClean="0"/>
              <a:t> probability density function, which will in general more accurately reflect distribution of the underlying variable. The density estimate could be plotted as an alternative to the histogram, and is usually drawn as a curve rather than a set of boxes.</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15</a:t>
            </a:fld>
            <a:endParaRPr lang="en-US"/>
          </a:p>
        </p:txBody>
      </p:sp>
    </p:spTree>
    <p:extLst>
      <p:ext uri="{BB962C8B-B14F-4D97-AF65-F5344CB8AC3E}">
        <p14:creationId xmlns:p14="http://schemas.microsoft.com/office/powerpoint/2010/main" val="1238059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What</a:t>
            </a:r>
            <a:r>
              <a:rPr lang="en-SG" sz="1200" b="0" i="0" kern="1200" baseline="0" dirty="0" smtClean="0">
                <a:solidFill>
                  <a:schemeClr val="tx1"/>
                </a:solidFill>
                <a:effectLst/>
                <a:latin typeface="+mn-lt"/>
                <a:ea typeface="+mn-ea"/>
                <a:cs typeface="+mn-cs"/>
              </a:rPr>
              <a:t> is a Pareto Chart (.. </a:t>
            </a:r>
            <a:r>
              <a:rPr lang="en-SG" sz="1200" b="0" i="0" kern="1200" baseline="0" dirty="0" err="1" smtClean="0">
                <a:solidFill>
                  <a:schemeClr val="tx1"/>
                </a:solidFill>
                <a:effectLst/>
                <a:latin typeface="+mn-lt"/>
                <a:ea typeface="+mn-ea"/>
                <a:cs typeface="+mn-cs"/>
              </a:rPr>
              <a:t>Cont</a:t>
            </a:r>
            <a:r>
              <a:rPr lang="en-SG" sz="1200" b="0" i="0" kern="1200" baseline="0" dirty="0" smtClean="0">
                <a:solidFill>
                  <a:schemeClr val="tx1"/>
                </a:solidFill>
                <a:effectLst/>
                <a:latin typeface="+mn-lt"/>
                <a:ea typeface="+mn-ea"/>
                <a:cs typeface="+mn-cs"/>
              </a:rPr>
              <a:t>)</a:t>
            </a:r>
            <a:endParaRPr lang="en-SG"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The Pareto chart is named for </a:t>
            </a:r>
            <a:r>
              <a:rPr lang="en-SG" dirty="0" err="1" smtClean="0"/>
              <a:t>Vilfredo</a:t>
            </a:r>
            <a:r>
              <a:rPr lang="en-SG" dirty="0" smtClean="0"/>
              <a:t> Pareto and his principle of the "80/20 rule." That is, 20% of the people contain 80% of the wealth; or 20% of the product line may generate 80% of the waste; or 20% of the customers may generate 80% of the complaints, and so on.</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Example of a Pareto chart</a:t>
            </a:r>
          </a:p>
          <a:p>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A manager wants to investigate causes of customer dissatisfaction at a particular hotel location. The manager investigates and records reasons for customer complaints.</a:t>
            </a:r>
          </a:p>
          <a:p>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Usually the left y-axis is frequency of occurrence, and the right y-axis is the cumulative percentage of the total number of occurrences. The x-axis displays the categories of defects, complaints, waste, and so on.</a:t>
            </a:r>
          </a:p>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17</a:t>
            </a:fld>
            <a:endParaRPr lang="en-US"/>
          </a:p>
        </p:txBody>
      </p:sp>
    </p:spTree>
    <p:extLst>
      <p:ext uri="{BB962C8B-B14F-4D97-AF65-F5344CB8AC3E}">
        <p14:creationId xmlns:p14="http://schemas.microsoft.com/office/powerpoint/2010/main" val="1326719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Each player in the table is represented by a dot on the scatterplot. The first dot, for example, represents the shortest, lightest player. From the scale on the X axis, you see that the shortest player is 67 inches tall; and from the scale on the Y axis, you see that he/she weighs 155 pounds. In a similar way, you can read the height and weight of every other player represented on the scatterplot.</a:t>
            </a:r>
          </a:p>
          <a:p>
            <a:pPr fontAlgn="t"/>
            <a:endParaRPr lang="en-SG" sz="1200" b="0" i="0" kern="1200" dirty="0" smtClean="0">
              <a:solidFill>
                <a:schemeClr val="tx1"/>
              </a:solidFill>
              <a:effectLst/>
              <a:latin typeface="+mn-lt"/>
              <a:ea typeface="+mn-ea"/>
              <a:cs typeface="+mn-cs"/>
            </a:endParaRPr>
          </a:p>
          <a:p>
            <a:pPr fontAlgn="t"/>
            <a:r>
              <a:rPr lang="en-SG" sz="1200" b="0" i="0" kern="1200" dirty="0" smtClean="0">
                <a:solidFill>
                  <a:schemeClr val="tx1"/>
                </a:solidFill>
                <a:effectLst/>
                <a:latin typeface="+mn-lt"/>
                <a:ea typeface="+mn-ea"/>
                <a:cs typeface="+mn-cs"/>
              </a:rPr>
              <a:t>Patterns of Data in Scatterplots</a:t>
            </a:r>
          </a:p>
          <a:p>
            <a:pPr fontAlgn="t"/>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Scatterplots are used to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patterns in </a:t>
            </a:r>
            <a:r>
              <a:rPr lang="en-SG" sz="1200" b="0" i="0" u="none" strike="noStrike" kern="1200" dirty="0" smtClean="0">
                <a:solidFill>
                  <a:schemeClr val="tx1"/>
                </a:solidFill>
                <a:effectLst/>
                <a:latin typeface="+mn-lt"/>
                <a:ea typeface="+mn-ea"/>
                <a:cs typeface="+mn-cs"/>
                <a:hlinkClick r:id="rId3"/>
              </a:rPr>
              <a:t>bivariate data</a:t>
            </a:r>
            <a:r>
              <a:rPr lang="en-SG" sz="1200" b="0" i="0" kern="1200" dirty="0" smtClean="0">
                <a:solidFill>
                  <a:schemeClr val="tx1"/>
                </a:solidFill>
                <a:effectLst/>
                <a:latin typeface="+mn-lt"/>
                <a:ea typeface="+mn-ea"/>
                <a:cs typeface="+mn-cs"/>
              </a:rPr>
              <a:t>. These patterns are described in terms of linearity, slope, and strength.</a:t>
            </a:r>
          </a:p>
          <a:p>
            <a:r>
              <a:rPr lang="en-SG" sz="1200" b="0" i="0" kern="1200" dirty="0" smtClean="0">
                <a:solidFill>
                  <a:schemeClr val="tx1"/>
                </a:solidFill>
                <a:effectLst/>
                <a:latin typeface="+mn-lt"/>
                <a:ea typeface="+mn-ea"/>
                <a:cs typeface="+mn-cs"/>
              </a:rPr>
              <a:t>-Linearity refers to whether a data pattern is linear (straight) or nonlinear (curved).</a:t>
            </a:r>
          </a:p>
          <a:p>
            <a:r>
              <a:rPr lang="en-SG" sz="1200" b="0" i="0" kern="1200" dirty="0" smtClean="0">
                <a:solidFill>
                  <a:schemeClr val="tx1"/>
                </a:solidFill>
                <a:effectLst/>
                <a:latin typeface="+mn-lt"/>
                <a:ea typeface="+mn-ea"/>
                <a:cs typeface="+mn-cs"/>
              </a:rPr>
              <a:t>-Slope refers to the direction of change in variable Y when variable X gets bigger. If variable Y also gets bigger, the slope is positive; but if variable Y gets smaller, the slope is negative.</a:t>
            </a:r>
          </a:p>
          <a:p>
            <a:r>
              <a:rPr lang="en-SG" sz="1200" b="0" i="0" kern="1200" dirty="0" smtClean="0">
                <a:solidFill>
                  <a:schemeClr val="tx1"/>
                </a:solidFill>
                <a:effectLst/>
                <a:latin typeface="+mn-lt"/>
                <a:ea typeface="+mn-ea"/>
                <a:cs typeface="+mn-cs"/>
              </a:rPr>
              <a:t>-Strength refers to the degree of "scatter" in the plot. If the dots are widely spread, the relationship between variables is weak. If the dots are concentrated around a line, the relationship is strong.</a:t>
            </a:r>
          </a:p>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18</a:t>
            </a:fld>
            <a:endParaRPr lang="en-US"/>
          </a:p>
        </p:txBody>
      </p:sp>
    </p:spTree>
    <p:extLst>
      <p:ext uri="{BB962C8B-B14F-4D97-AF65-F5344CB8AC3E}">
        <p14:creationId xmlns:p14="http://schemas.microsoft.com/office/powerpoint/2010/main" val="920207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Multi-</a:t>
            </a:r>
            <a:r>
              <a:rPr lang="en-SG" dirty="0" err="1" smtClean="0"/>
              <a:t>vari</a:t>
            </a:r>
            <a:r>
              <a:rPr lang="en-SG" baseline="0" dirty="0" smtClean="0"/>
              <a:t> and run-charts are used to analyse deviations from the standard or control variable.</a:t>
            </a:r>
          </a:p>
          <a:p>
            <a:r>
              <a:rPr lang="en-SG" baseline="0" dirty="0" smtClean="0"/>
              <a:t>Typically used in production or factory environments.</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20</a:t>
            </a:fld>
            <a:endParaRPr lang="en-US"/>
          </a:p>
        </p:txBody>
      </p:sp>
    </p:spTree>
    <p:extLst>
      <p:ext uri="{BB962C8B-B14F-4D97-AF65-F5344CB8AC3E}">
        <p14:creationId xmlns:p14="http://schemas.microsoft.com/office/powerpoint/2010/main" val="1911520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27</a:t>
            </a:fld>
            <a:endParaRPr lang="en-US"/>
          </a:p>
        </p:txBody>
      </p:sp>
    </p:spTree>
    <p:extLst>
      <p:ext uri="{BB962C8B-B14F-4D97-AF65-F5344CB8AC3E}">
        <p14:creationId xmlns:p14="http://schemas.microsoft.com/office/powerpoint/2010/main" val="359522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 </a:t>
            </a:r>
            <a:r>
              <a:rPr lang="en-SG" b="1" dirty="0" smtClean="0"/>
              <a:t>galaxy</a:t>
            </a:r>
            <a:r>
              <a:rPr lang="en-SG" dirty="0" smtClean="0"/>
              <a:t> is a collection of stars and planets that are held together by gravity. The distance between stars is measured in km/s</a:t>
            </a:r>
          </a:p>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31</a:t>
            </a:fld>
            <a:endParaRPr lang="en-US"/>
          </a:p>
        </p:txBody>
      </p:sp>
    </p:spTree>
    <p:extLst>
      <p:ext uri="{BB962C8B-B14F-4D97-AF65-F5344CB8AC3E}">
        <p14:creationId xmlns:p14="http://schemas.microsoft.com/office/powerpoint/2010/main" val="31649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Some definitions of what is EDA.</a:t>
            </a:r>
          </a:p>
        </p:txBody>
      </p:sp>
      <p:sp>
        <p:nvSpPr>
          <p:cNvPr id="4" name="Slide Number Placeholder 3"/>
          <p:cNvSpPr>
            <a:spLocks noGrp="1"/>
          </p:cNvSpPr>
          <p:nvPr>
            <p:ph type="sldNum" sz="quarter" idx="10"/>
          </p:nvPr>
        </p:nvSpPr>
        <p:spPr/>
        <p:txBody>
          <a:bodyPr/>
          <a:lstStyle/>
          <a:p>
            <a:fld id="{35A11EAB-687D-4AE4-B775-678A923E9436}" type="slidenum">
              <a:rPr lang="en-US" smtClean="0"/>
              <a:t>2</a:t>
            </a:fld>
            <a:endParaRPr lang="en-US"/>
          </a:p>
        </p:txBody>
      </p:sp>
    </p:spTree>
    <p:extLst>
      <p:ext uri="{BB962C8B-B14F-4D97-AF65-F5344CB8AC3E}">
        <p14:creationId xmlns:p14="http://schemas.microsoft.com/office/powerpoint/2010/main" val="2204114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Data</a:t>
            </a:r>
            <a:r>
              <a:rPr lang="en-SG" baseline="0" dirty="0" smtClean="0"/>
              <a:t> from galaxies.csv.</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32</a:t>
            </a:fld>
            <a:endParaRPr lang="en-US"/>
          </a:p>
        </p:txBody>
      </p:sp>
    </p:spTree>
    <p:extLst>
      <p:ext uri="{BB962C8B-B14F-4D97-AF65-F5344CB8AC3E}">
        <p14:creationId xmlns:p14="http://schemas.microsoft.com/office/powerpoint/2010/main" val="3403086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33</a:t>
            </a:fld>
            <a:endParaRPr lang="en-US"/>
          </a:p>
        </p:txBody>
      </p:sp>
    </p:spTree>
    <p:extLst>
      <p:ext uri="{BB962C8B-B14F-4D97-AF65-F5344CB8AC3E}">
        <p14:creationId xmlns:p14="http://schemas.microsoft.com/office/powerpoint/2010/main" val="3903340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There</a:t>
            </a:r>
            <a:r>
              <a:rPr lang="en-SG" baseline="0" dirty="0" smtClean="0"/>
              <a:t> are 3 clusters. One cluster has velocity of between (0 to 12 10</a:t>
            </a:r>
            <a:r>
              <a:rPr lang="en-SG" baseline="30000" dirty="0" smtClean="0"/>
              <a:t>-3</a:t>
            </a:r>
            <a:r>
              <a:rPr lang="en-SG" baseline="0" dirty="0" smtClean="0"/>
              <a:t> km/s, 2</a:t>
            </a:r>
            <a:r>
              <a:rPr lang="en-SG" baseline="30000" dirty="0" smtClean="0"/>
              <a:t>nd</a:t>
            </a:r>
            <a:r>
              <a:rPr lang="en-SG" baseline="0" dirty="0" smtClean="0"/>
              <a:t> cluster has velocity of between (16 to 28)10</a:t>
            </a:r>
            <a:r>
              <a:rPr lang="en-SG" baseline="30000" dirty="0" smtClean="0"/>
              <a:t>-3</a:t>
            </a:r>
            <a:r>
              <a:rPr lang="en-SG" baseline="0" dirty="0" smtClean="0"/>
              <a:t> and 3</a:t>
            </a:r>
            <a:r>
              <a:rPr lang="en-SG" baseline="30000" dirty="0" smtClean="0"/>
              <a:t>rd</a:t>
            </a:r>
            <a:r>
              <a:rPr lang="en-SG" baseline="0" dirty="0" smtClean="0"/>
              <a:t> cluster has velocity of between (32 to 36 )10</a:t>
            </a:r>
            <a:r>
              <a:rPr lang="en-SG" baseline="30000" dirty="0" smtClean="0"/>
              <a:t>-3</a:t>
            </a:r>
            <a:r>
              <a:rPr lang="en-SG" baseline="0" dirty="0" smtClean="0"/>
              <a:t>km/s</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34</a:t>
            </a:fld>
            <a:endParaRPr lang="en-US"/>
          </a:p>
        </p:txBody>
      </p:sp>
    </p:spTree>
    <p:extLst>
      <p:ext uri="{BB962C8B-B14F-4D97-AF65-F5344CB8AC3E}">
        <p14:creationId xmlns:p14="http://schemas.microsoft.com/office/powerpoint/2010/main" val="2885767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46</a:t>
            </a:fld>
            <a:endParaRPr lang="en-US"/>
          </a:p>
        </p:txBody>
      </p:sp>
    </p:spTree>
    <p:extLst>
      <p:ext uri="{BB962C8B-B14F-4D97-AF65-F5344CB8AC3E}">
        <p14:creationId xmlns:p14="http://schemas.microsoft.com/office/powerpoint/2010/main" val="7994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Steps</a:t>
            </a:r>
          </a:p>
          <a:p>
            <a:pPr marL="232943" indent="-232943">
              <a:buAutoNum type="arabicParenR"/>
            </a:pPr>
            <a:r>
              <a:rPr lang="en-SG" dirty="0" smtClean="0"/>
              <a:t>Getting the data</a:t>
            </a:r>
          </a:p>
          <a:p>
            <a:pPr marL="232943" indent="-232943">
              <a:buAutoNum type="arabicParenR"/>
            </a:pPr>
            <a:r>
              <a:rPr lang="en-SG" dirty="0" smtClean="0"/>
              <a:t>Cleaning the data</a:t>
            </a:r>
          </a:p>
          <a:p>
            <a:pPr marL="232943" indent="-232943">
              <a:buAutoNum type="arabicParenR"/>
            </a:pPr>
            <a:r>
              <a:rPr lang="en-SG" dirty="0" smtClean="0"/>
              <a:t>Figure out what to do next</a:t>
            </a:r>
          </a:p>
          <a:p>
            <a:pPr marL="698830" lvl="1" indent="-232943">
              <a:buAutoNum type="arabicParenR"/>
            </a:pPr>
            <a:r>
              <a:rPr lang="en-SG" dirty="0" smtClean="0"/>
              <a:t>Exploratory Data Analysis (EDA) helps you to see the “shape” of the data to figure out what are some relationships or clusters of data.</a:t>
            </a:r>
          </a:p>
          <a:p>
            <a:pPr marL="698830" lvl="1" indent="-232943">
              <a:buAutoNum type="arabicParenR"/>
            </a:pPr>
            <a:r>
              <a:rPr lang="en-SG" dirty="0" smtClean="0"/>
              <a:t>EDA also helps you to identify possible transformations you may need to apply to the data variables (e.g. do you need to log() or </a:t>
            </a:r>
            <a:r>
              <a:rPr lang="en-SG" dirty="0" err="1" smtClean="0"/>
              <a:t>exp</a:t>
            </a:r>
            <a:r>
              <a:rPr lang="en-SG" dirty="0" smtClean="0"/>
              <a:t>() the data?). </a:t>
            </a:r>
          </a:p>
          <a:p>
            <a:pPr marL="698830" lvl="1" indent="-232943">
              <a:buAutoNum type="arabicParenR"/>
            </a:pPr>
            <a:r>
              <a:rPr lang="en-SG" dirty="0" smtClean="0"/>
              <a:t>Do you need to limit the data to exclude some outliers (that are the result of data errors)?</a:t>
            </a:r>
          </a:p>
          <a:p>
            <a:pPr marL="698830" lvl="1" indent="-232943">
              <a:buFontTx/>
              <a:buAutoNum type="arabicParenR"/>
            </a:pPr>
            <a:r>
              <a:rPr lang="en-SG" dirty="0"/>
              <a:t>Is data sufficient? If NO, get more </a:t>
            </a:r>
            <a:r>
              <a:rPr lang="en-SG" dirty="0" smtClean="0"/>
              <a:t>data</a:t>
            </a:r>
          </a:p>
          <a:p>
            <a:pPr marL="698830" lvl="1" indent="-232943">
              <a:buAutoNum type="arabicParenR"/>
            </a:pPr>
            <a:r>
              <a:rPr lang="en-SG" dirty="0" smtClean="0"/>
              <a:t>Form your hypothesis using the findings from EDA</a:t>
            </a:r>
            <a:endParaRPr lang="en-SG" dirty="0"/>
          </a:p>
          <a:p>
            <a:pPr marL="232943" indent="-232943">
              <a:buAutoNum type="arabicParenR"/>
            </a:pPr>
            <a:r>
              <a:rPr lang="en-SG" dirty="0" smtClean="0"/>
              <a:t>Formulate your hypothesis</a:t>
            </a:r>
          </a:p>
          <a:p>
            <a:pPr marL="232943" indent="-232943">
              <a:buAutoNum type="arabicParenR"/>
            </a:pPr>
            <a:r>
              <a:rPr lang="en-SG" dirty="0" smtClean="0"/>
              <a:t>Model the data to verify your hypothesis</a:t>
            </a:r>
          </a:p>
          <a:p>
            <a:pPr marL="698830" lvl="1" indent="-232943">
              <a:buAutoNum type="arabicParenR"/>
            </a:pPr>
            <a:r>
              <a:rPr lang="en-SG" dirty="0" smtClean="0"/>
              <a:t>Is data sufficient? If NO, go back to data gathering</a:t>
            </a:r>
          </a:p>
          <a:p>
            <a:pPr marL="698830" lvl="1" indent="-232943">
              <a:buAutoNum type="arabicParenR"/>
            </a:pPr>
            <a:r>
              <a:rPr lang="en-SG" dirty="0" smtClean="0"/>
              <a:t>Is data tidy enough for analysis? If NO, go back to data cleaning</a:t>
            </a:r>
            <a:endParaRPr lang="en-SG" dirty="0"/>
          </a:p>
          <a:p>
            <a:endParaRPr lang="en-SG" dirty="0" smtClean="0"/>
          </a:p>
        </p:txBody>
      </p:sp>
      <p:sp>
        <p:nvSpPr>
          <p:cNvPr id="4" name="Slide Number Placeholder 3"/>
          <p:cNvSpPr>
            <a:spLocks noGrp="1"/>
          </p:cNvSpPr>
          <p:nvPr>
            <p:ph type="sldNum" sz="quarter" idx="10"/>
          </p:nvPr>
        </p:nvSpPr>
        <p:spPr/>
        <p:txBody>
          <a:bodyPr/>
          <a:lstStyle/>
          <a:p>
            <a:fld id="{35A11EAB-687D-4AE4-B775-678A923E9436}" type="slidenum">
              <a:rPr lang="en-US" smtClean="0"/>
              <a:t>3</a:t>
            </a:fld>
            <a:endParaRPr lang="en-US"/>
          </a:p>
        </p:txBody>
      </p:sp>
    </p:spTree>
    <p:extLst>
      <p:ext uri="{BB962C8B-B14F-4D97-AF65-F5344CB8AC3E}">
        <p14:creationId xmlns:p14="http://schemas.microsoft.com/office/powerpoint/2010/main" val="28185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SG" dirty="0" smtClean="0"/>
              <a:t>The objectives of EDA.</a:t>
            </a:r>
            <a:endParaRPr lang="en-SG" dirty="0"/>
          </a:p>
          <a:p>
            <a:pPr marL="174708" indent="-174708">
              <a:buFont typeface="Arial" panose="020B0604020202020204" pitchFamily="34" charset="0"/>
              <a:buChar char="•"/>
            </a:pPr>
            <a:r>
              <a:rPr lang="en-SG" dirty="0" smtClean="0"/>
              <a:t>Mentioned previously:</a:t>
            </a:r>
          </a:p>
          <a:p>
            <a:pPr marL="640594" lvl="1" indent="-174708">
              <a:buFont typeface="Wingdings" panose="05000000000000000000" pitchFamily="2" charset="2"/>
              <a:buChar char="Ø"/>
            </a:pPr>
            <a:r>
              <a:rPr lang="en-SG" dirty="0" smtClean="0"/>
              <a:t>Forming hypothesis</a:t>
            </a:r>
          </a:p>
          <a:p>
            <a:pPr marL="640594" lvl="1" indent="-174708">
              <a:buFont typeface="Wingdings" panose="05000000000000000000" pitchFamily="2" charset="2"/>
              <a:buChar char="Ø"/>
            </a:pPr>
            <a:r>
              <a:rPr lang="en-SG" dirty="0" smtClean="0"/>
              <a:t>Identifying if data is enough</a:t>
            </a:r>
          </a:p>
          <a:p>
            <a:pPr marL="174708" indent="-174708">
              <a:buFont typeface="Arial" panose="020B0604020202020204" pitchFamily="34" charset="0"/>
              <a:buChar char="•"/>
            </a:pPr>
            <a:r>
              <a:rPr lang="en-SG" dirty="0" smtClean="0"/>
              <a:t>Additional</a:t>
            </a:r>
          </a:p>
          <a:p>
            <a:pPr marL="640594" lvl="1" indent="-174708">
              <a:buFont typeface="Courier New" panose="02070309020205020404" pitchFamily="49" charset="0"/>
              <a:buChar char="o"/>
            </a:pPr>
            <a:r>
              <a:rPr lang="en-SG" dirty="0" smtClean="0"/>
              <a:t>Check your assumptions in forming the hypothesis</a:t>
            </a:r>
          </a:p>
          <a:p>
            <a:pPr marL="640594" lvl="1" indent="-174708">
              <a:buFont typeface="Courier New" panose="02070309020205020404" pitchFamily="49" charset="0"/>
              <a:buChar char="o"/>
            </a:pPr>
            <a:r>
              <a:rPr lang="en-SG" dirty="0" smtClean="0"/>
              <a:t>Selection of suitable statistical inference tools</a:t>
            </a:r>
          </a:p>
        </p:txBody>
      </p:sp>
      <p:sp>
        <p:nvSpPr>
          <p:cNvPr id="4" name="Slide Number Placeholder 3"/>
          <p:cNvSpPr>
            <a:spLocks noGrp="1"/>
          </p:cNvSpPr>
          <p:nvPr>
            <p:ph type="sldNum" sz="quarter" idx="10"/>
          </p:nvPr>
        </p:nvSpPr>
        <p:spPr/>
        <p:txBody>
          <a:bodyPr/>
          <a:lstStyle/>
          <a:p>
            <a:fld id="{35A11EAB-687D-4AE4-B775-678A923E9436}" type="slidenum">
              <a:rPr lang="en-US" smtClean="0"/>
              <a:t>4</a:t>
            </a:fld>
            <a:endParaRPr lang="en-US"/>
          </a:p>
        </p:txBody>
      </p:sp>
    </p:spTree>
    <p:extLst>
      <p:ext uri="{BB962C8B-B14F-4D97-AF65-F5344CB8AC3E}">
        <p14:creationId xmlns:p14="http://schemas.microsoft.com/office/powerpoint/2010/main" val="3644883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Self-explanatory</a:t>
            </a:r>
          </a:p>
          <a:p>
            <a:r>
              <a:rPr lang="en-SG" dirty="0" smtClean="0"/>
              <a:t>Expansion of previously stated objectives in the previous slide</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5</a:t>
            </a:fld>
            <a:endParaRPr lang="en-US"/>
          </a:p>
        </p:txBody>
      </p:sp>
    </p:spTree>
    <p:extLst>
      <p:ext uri="{BB962C8B-B14F-4D97-AF65-F5344CB8AC3E}">
        <p14:creationId xmlns:p14="http://schemas.microsoft.com/office/powerpoint/2010/main" val="405492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SG" dirty="0" smtClean="0"/>
              <a:t>EDA focuses on visual techniques to leverage on the capacity of human vision to discern patterns.</a:t>
            </a:r>
          </a:p>
          <a:p>
            <a:pPr marL="174708" indent="-174708">
              <a:buFont typeface="Arial" panose="020B0604020202020204" pitchFamily="34" charset="0"/>
              <a:buChar char="•"/>
            </a:pPr>
            <a:r>
              <a:rPr lang="en-SG" dirty="0" smtClean="0"/>
              <a:t>People are good at “seeing” things which give a lot of problems to the computer.</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6</a:t>
            </a:fld>
            <a:endParaRPr lang="en-US"/>
          </a:p>
        </p:txBody>
      </p:sp>
    </p:spTree>
    <p:extLst>
      <p:ext uri="{BB962C8B-B14F-4D97-AF65-F5344CB8AC3E}">
        <p14:creationId xmlns:p14="http://schemas.microsoft.com/office/powerpoint/2010/main" val="1494368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Can statistics “lie”?</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7</a:t>
            </a:fld>
            <a:endParaRPr lang="en-US"/>
          </a:p>
        </p:txBody>
      </p:sp>
    </p:spTree>
    <p:extLst>
      <p:ext uri="{BB962C8B-B14F-4D97-AF65-F5344CB8AC3E}">
        <p14:creationId xmlns:p14="http://schemas.microsoft.com/office/powerpoint/2010/main" val="634958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 famous quote by author and humourist Mark Twain who wrote </a:t>
            </a:r>
            <a:r>
              <a:rPr lang="en-SG" dirty="0"/>
              <a:t> </a:t>
            </a:r>
            <a:r>
              <a:rPr lang="en-SG" i="1" dirty="0">
                <a:hlinkClick r:id="rId3" tooltip="The Adventures of Tom Sawyer"/>
              </a:rPr>
              <a:t>The Adventures of Tom Sawyer</a:t>
            </a:r>
            <a:r>
              <a:rPr lang="en-SG" dirty="0"/>
              <a:t> </a:t>
            </a:r>
            <a:r>
              <a:rPr lang="en-SG" dirty="0" smtClean="0"/>
              <a:t> and it’s sequel </a:t>
            </a:r>
            <a:r>
              <a:rPr lang="en-SG" i="1" dirty="0">
                <a:hlinkClick r:id="rId4" tooltip="Adventures of Huckleberry Finn"/>
              </a:rPr>
              <a:t>Adventures of Huckleberry Finn</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8</a:t>
            </a:fld>
            <a:endParaRPr lang="en-US"/>
          </a:p>
        </p:txBody>
      </p:sp>
    </p:spTree>
    <p:extLst>
      <p:ext uri="{BB962C8B-B14F-4D97-AF65-F5344CB8AC3E}">
        <p14:creationId xmlns:p14="http://schemas.microsoft.com/office/powerpoint/2010/main" val="217587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SG" dirty="0" smtClean="0"/>
              <a:t>Do all these data sets have the same statistics? Yes/No</a:t>
            </a:r>
          </a:p>
          <a:p>
            <a:endParaRPr lang="en-SG" dirty="0" smtClean="0"/>
          </a:p>
          <a:p>
            <a:pPr marL="174708" indent="-174708">
              <a:buFont typeface="Arial" panose="020B0604020202020204" pitchFamily="34" charset="0"/>
              <a:buChar char="•"/>
            </a:pPr>
            <a:r>
              <a:rPr lang="en-SG" dirty="0" smtClean="0"/>
              <a:t>Are they different sample data sets from the same group/population? Yes/No</a:t>
            </a:r>
            <a:endParaRPr lang="en-SG" dirty="0"/>
          </a:p>
        </p:txBody>
      </p:sp>
      <p:sp>
        <p:nvSpPr>
          <p:cNvPr id="4" name="Slide Number Placeholder 3"/>
          <p:cNvSpPr>
            <a:spLocks noGrp="1"/>
          </p:cNvSpPr>
          <p:nvPr>
            <p:ph type="sldNum" sz="quarter" idx="10"/>
          </p:nvPr>
        </p:nvSpPr>
        <p:spPr/>
        <p:txBody>
          <a:bodyPr/>
          <a:lstStyle/>
          <a:p>
            <a:fld id="{35A11EAB-687D-4AE4-B775-678A923E9436}" type="slidenum">
              <a:rPr lang="en-US" smtClean="0"/>
              <a:t>9</a:t>
            </a:fld>
            <a:endParaRPr lang="en-US"/>
          </a:p>
        </p:txBody>
      </p:sp>
    </p:spTree>
    <p:extLst>
      <p:ext uri="{BB962C8B-B14F-4D97-AF65-F5344CB8AC3E}">
        <p14:creationId xmlns:p14="http://schemas.microsoft.com/office/powerpoint/2010/main" val="168939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2286" y="0"/>
            <a:ext cx="9141714"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a:latin typeface="Times New Roman" panose="02020603050405020304" pitchFamily="18" charset="0"/>
                </a:endParaRPr>
              </a:p>
            </p:txBody>
          </p:sp>
        </p:grpSp>
      </p:grpSp>
      <p:sp>
        <p:nvSpPr>
          <p:cNvPr id="3" name="Subtitle 2"/>
          <p:cNvSpPr>
            <a:spLocks noGrp="1"/>
          </p:cNvSpPr>
          <p:nvPr>
            <p:ph type="subTitle" idx="1"/>
          </p:nvPr>
        </p:nvSpPr>
        <p:spPr>
          <a:xfrm>
            <a:off x="1143000" y="4056115"/>
            <a:ext cx="6858000" cy="1655762"/>
          </a:xfrm>
          <a:prstGeom prst="rect">
            <a:avLst/>
          </a:prstGeo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2" name="Title 1"/>
          <p:cNvSpPr>
            <a:spLocks noGrp="1"/>
          </p:cNvSpPr>
          <p:nvPr>
            <p:ph type="ctrTitle"/>
          </p:nvPr>
        </p:nvSpPr>
        <p:spPr>
          <a:xfrm>
            <a:off x="1143000" y="912610"/>
            <a:ext cx="6858000" cy="2387600"/>
          </a:xfrm>
          <a:prstGeom prst="rect">
            <a:avLst/>
          </a:prstGeom>
        </p:spPr>
        <p:txBody>
          <a:bodyPr anchor="b"/>
          <a:lstStyle>
            <a:lvl1pPr algn="ctr">
              <a:defRPr sz="4500">
                <a:solidFill>
                  <a:schemeClr val="tx2"/>
                </a:solidFill>
              </a:defRPr>
            </a:lvl1pPr>
          </a:lstStyle>
          <a:p>
            <a:r>
              <a:rPr lang="en-US" smtClean="0"/>
              <a:t>Click to edit Master title style</a:t>
            </a:r>
            <a:endParaRPr lang="en-US"/>
          </a:p>
        </p:txBody>
      </p:sp>
      <p:sp>
        <p:nvSpPr>
          <p:cNvPr id="11"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E8EACE36-DFBC-4D41-AEEA-470100EED666}" type="datetime1">
              <a:rPr lang="en-US" smtClean="0"/>
              <a:t>4/27/2015</a:t>
            </a:fld>
            <a:endParaRPr lang="en-US"/>
          </a:p>
        </p:txBody>
      </p:sp>
      <p:sp>
        <p:nvSpPr>
          <p:cNvPr id="12"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13"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837B3812-CCEC-4F97-90D2-F7CEFBBCE44D}" type="datetime1">
              <a:rPr lang="en-US" smtClean="0"/>
              <a:t>4/27/2015</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9DFFD7CD-3D02-456F-9A25-BFE3A6AA7001}" type="datetime1">
              <a:rPr lang="en-US" smtClean="0"/>
              <a:t>4/27/2015</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AD1A8B-3444-4371-AE39-1D840886660A}" type="datetime1">
              <a:rPr lang="en-US" smtClean="0">
                <a:solidFill>
                  <a:prstClr val="black">
                    <a:tint val="75000"/>
                  </a:prstClr>
                </a:solidFill>
              </a:rPr>
              <a:t>4/27/2015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12775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9BD3B-CD02-4347-8F72-6E039B6873CF}" type="datetime1">
              <a:rPr lang="en-US" smtClean="0">
                <a:solidFill>
                  <a:prstClr val="black">
                    <a:tint val="75000"/>
                  </a:prstClr>
                </a:solidFill>
              </a:rPr>
              <a:t>4/27/2015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76572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01A41A-AD1A-437E-92A2-4A95D8A6A40C}" type="datetime1">
              <a:rPr lang="en-US" smtClean="0">
                <a:solidFill>
                  <a:prstClr val="black">
                    <a:tint val="75000"/>
                  </a:prstClr>
                </a:solidFill>
              </a:rPr>
              <a:t>4/27/2015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067883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E3F13C-1CA2-4478-8427-8756BC3D567A}" type="datetime1">
              <a:rPr lang="en-US" smtClean="0">
                <a:solidFill>
                  <a:prstClr val="black">
                    <a:tint val="75000"/>
                  </a:prstClr>
                </a:solidFill>
              </a:rPr>
              <a:t>4/27/2015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823164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EC0FF9-B852-43D6-AB8A-8077AAAF2244}" type="datetime1">
              <a:rPr lang="en-US" smtClean="0">
                <a:solidFill>
                  <a:prstClr val="black">
                    <a:tint val="75000"/>
                  </a:prstClr>
                </a:solidFill>
              </a:rPr>
              <a:t>4/27/2015</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19687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1B3A18-F906-4266-B3D4-F613BA210591}" type="datetime1">
              <a:rPr lang="en-US" smtClean="0">
                <a:solidFill>
                  <a:prstClr val="black">
                    <a:tint val="75000"/>
                  </a:prstClr>
                </a:solidFill>
              </a:rPr>
              <a:t>4/27/2015</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946369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DBFDE-2C03-4F4D-B8D4-E6F654C8E699}" type="datetime1">
              <a:rPr lang="en-US" smtClean="0">
                <a:solidFill>
                  <a:prstClr val="black">
                    <a:tint val="75000"/>
                  </a:prstClr>
                </a:solidFill>
              </a:rPr>
              <a:t>4/27/2015</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710967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9AE1D-9BAE-49EF-96E9-2340F8075DA5}" type="datetime1">
              <a:rPr lang="en-US" smtClean="0">
                <a:solidFill>
                  <a:prstClr val="black">
                    <a:tint val="75000"/>
                  </a:prstClr>
                </a:solidFill>
              </a:rPr>
              <a:t>4/27/2015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08667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B7F1B646-392C-489F-93C7-519BDAED73DD}" type="datetime1">
              <a:rPr lang="en-US" smtClean="0"/>
              <a:t>4/27/2015</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95618-595A-4CE3-A069-450B9ACE5A5B}" type="datetime1">
              <a:rPr lang="en-US" smtClean="0">
                <a:solidFill>
                  <a:prstClr val="black">
                    <a:tint val="75000"/>
                  </a:prstClr>
                </a:solidFill>
              </a:rPr>
              <a:t>4/27/2015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928836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7B001-B4D4-46DF-9A4F-668BBD427594}" type="datetime1">
              <a:rPr lang="en-US" smtClean="0">
                <a:solidFill>
                  <a:prstClr val="black">
                    <a:tint val="75000"/>
                  </a:prstClr>
                </a:solidFill>
              </a:rPr>
              <a:t>4/27/2015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888784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552AC2-7F08-4505-884F-78E318FD972A}" type="datetime1">
              <a:rPr lang="en-US" smtClean="0">
                <a:solidFill>
                  <a:prstClr val="black">
                    <a:tint val="75000"/>
                  </a:prstClr>
                </a:solidFill>
              </a:rPr>
              <a:t>4/27/2015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65432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04854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71264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5015320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89548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89102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718110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694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2" name="Title 1"/>
          <p:cNvSpPr>
            <a:spLocks noGrp="1"/>
          </p:cNvSpPr>
          <p:nvPr>
            <p:ph type="title"/>
          </p:nvPr>
        </p:nvSpPr>
        <p:spPr>
          <a:xfrm>
            <a:off x="623888" y="1709738"/>
            <a:ext cx="7886700" cy="2862262"/>
          </a:xfrm>
          <a:prstGeom prst="rect">
            <a:avLst/>
          </a:prstGeom>
        </p:spPr>
        <p:txBody>
          <a:bodyPr anchor="b"/>
          <a:lstStyle>
            <a:lvl1pPr>
              <a:defRPr sz="4500"/>
            </a:lvl1p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2798011B-55D3-419F-808B-126138DC44A8}" type="datetime1">
              <a:rPr lang="en-US" smtClean="0"/>
              <a:t>4/27/2015</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964953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811720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169215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657407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836194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535093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38982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37149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8793682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6886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291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6286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3844EE91-DDD7-4345-B3BA-E805EB812EA1}" type="datetime1">
              <a:rPr lang="en-US" smtClean="0"/>
              <a:t>4/27/2015</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784478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7428571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6380942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703676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79071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642248" y="2193926"/>
            <a:ext cx="386834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489075"/>
            <a:ext cx="386834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93926"/>
            <a:ext cx="386715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623888" y="1489075"/>
            <a:ext cx="386715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 name="Title 1"/>
          <p:cNvSpPr>
            <a:spLocks noGrp="1"/>
          </p:cNvSpPr>
          <p:nvPr>
            <p:ph type="title"/>
          </p:nvPr>
        </p:nvSpPr>
        <p:spPr>
          <a:xfrm>
            <a:off x="623888" y="274638"/>
            <a:ext cx="7886700" cy="1143000"/>
          </a:xfrm>
          <a:prstGeom prst="rect">
            <a:avLst/>
          </a:prstGeom>
        </p:spPr>
        <p:txBody>
          <a:bodyPr/>
          <a:lstStyle/>
          <a:p>
            <a:r>
              <a:rPr lang="en-US" smtClean="0"/>
              <a:t>Click to edit Master title style</a:t>
            </a:r>
            <a:endParaRPr lang="en-US"/>
          </a:p>
        </p:txBody>
      </p:sp>
      <p:sp>
        <p:nvSpPr>
          <p:cNvPr id="10"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E2CAAA52-A0DC-4C6E-999D-E7E7A13545E4}" type="datetime1">
              <a:rPr lang="en-US" smtClean="0"/>
              <a:t>4/27/2015</a:t>
            </a:fld>
            <a:endParaRPr lang="en-US"/>
          </a:p>
        </p:txBody>
      </p:sp>
      <p:sp>
        <p:nvSpPr>
          <p:cNvPr id="11" name="Footer Placeholder 4"/>
          <p:cNvSpPr>
            <a:spLocks noGrp="1"/>
          </p:cNvSpPr>
          <p:nvPr>
            <p:ph type="ftr" sz="quarter" idx="11"/>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12" name="Slide Number Placeholder 5"/>
          <p:cNvSpPr>
            <a:spLocks noGrp="1"/>
          </p:cNvSpPr>
          <p:nvPr>
            <p:ph type="sldNum" sz="quarter" idx="12"/>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8843ED93-C6AF-48B1-B480-263DC02E09E9}" type="datetime1">
              <a:rPr lang="en-US" smtClean="0"/>
              <a:t>4/27/2015</a:t>
            </a:fld>
            <a:endParaRPr lang="en-US"/>
          </a:p>
        </p:txBody>
      </p:sp>
      <p:sp>
        <p:nvSpPr>
          <p:cNvPr id="7"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8"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7BE1D906-8376-4408-936A-471805954833}" type="datetime1">
              <a:rPr lang="en-US" smtClean="0"/>
              <a:t>4/27/2015</a:t>
            </a:fld>
            <a:endParaRPr lang="en-US"/>
          </a:p>
        </p:txBody>
      </p:sp>
      <p:sp>
        <p:nvSpPr>
          <p:cNvPr id="6"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7"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B0D914E3-DF65-476B-9F43-A30F82BBBE62}" type="datetime1">
              <a:rPr lang="en-US" smtClean="0"/>
              <a:t>4/27/2015</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6D2E4342-AA76-4DC0-BB5D-0DCC5D9A602D}" type="datetime1">
              <a:rPr lang="en-US" smtClean="0"/>
              <a:t>4/27/2015</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9141714"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18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grpSp>
      </p:grpSp>
      <p:sp>
        <p:nvSpPr>
          <p:cNvPr id="3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788CC27F-B6C1-4FC3-BFC2-A2329233323F}" type="datetime1">
              <a:rPr lang="en-US" smtClean="0"/>
              <a:t>4/27/2015</a:t>
            </a:fld>
            <a:endParaRPr lang="en-US"/>
          </a:p>
        </p:txBody>
      </p:sp>
      <p:sp>
        <p:nvSpPr>
          <p:cNvPr id="3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r>
              <a:rPr lang="en-SG" smtClean="0"/>
              <a:t>Exploratory Data Analysis Using R</a:t>
            </a:r>
            <a:endParaRPr lang="en-US"/>
          </a:p>
        </p:txBody>
      </p:sp>
      <p:sp>
        <p:nvSpPr>
          <p:cNvPr id="3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685800" rtl="0" eaLnBrk="1" latinLnBrk="0" hangingPunct="1">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ct val="30000"/>
        </a:spcBef>
        <a:buClr>
          <a:schemeClr val="accent2"/>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Clr>
          <a:schemeClr val="accent2"/>
        </a:buClr>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BBD2D-6612-4931-AF01-1604542859F0}" type="datetime1">
              <a:rPr lang="en-US" smtClean="0">
                <a:solidFill>
                  <a:prstClr val="black">
                    <a:tint val="75000"/>
                  </a:prstClr>
                </a:solidFill>
              </a:rPr>
              <a:t>4/27/2015</a:t>
            </a:fld>
            <a:endParaRPr lang="en-SG">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799430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0197402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D60BF-9D30-4F23-B29B-145B58BCF91C}" type="datetimeFigureOut">
              <a:rPr lang="en-SG" smtClean="0">
                <a:solidFill>
                  <a:prstClr val="black">
                    <a:tint val="75000"/>
                  </a:prstClr>
                </a:solidFill>
              </a:rPr>
              <a:pPr/>
              <a:t>27/4/2015</a:t>
            </a:fld>
            <a:endParaRPr lang="en-SG">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0EC57-57A5-45D5-8331-0CEF4D740091}"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9036590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itl.nist.gov/div898/handbook/eda/section3/eda33.htm"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cierareports.org/blog/2013/10/18/rCourse2013/"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rstudio.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hyperlink" Target="http://www.statmethods.net/advgraphs/images/layout1.jpg"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brainyquote.com/quotes/authors/m/mark_twain.html"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Exploratory Data Analysis (EDA) Using R</a:t>
            </a:r>
            <a:endParaRPr lang="en-US" dirty="0"/>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2145" y="1444487"/>
            <a:ext cx="8335830" cy="3790122"/>
          </a:xfrm>
          <a:prstGeom prst="rect">
            <a:avLst/>
          </a:prstGeom>
        </p:spPr>
      </p:pic>
      <p:sp>
        <p:nvSpPr>
          <p:cNvPr id="3" name="Footer Placeholder 2"/>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B680EC57-57A5-45D5-8331-0CEF4D740091}" type="slidenum">
              <a:rPr lang="en-SG" smtClean="0">
                <a:solidFill>
                  <a:prstClr val="black">
                    <a:tint val="75000"/>
                  </a:prstClr>
                </a:solidFill>
              </a:rPr>
              <a:pPr/>
              <a:t>10</a:t>
            </a:fld>
            <a:endParaRPr lang="en-SG">
              <a:solidFill>
                <a:prstClr val="black">
                  <a:tint val="75000"/>
                </a:prstClr>
              </a:solidFill>
            </a:endParaRPr>
          </a:p>
        </p:txBody>
      </p:sp>
    </p:spTree>
    <p:extLst>
      <p:ext uri="{BB962C8B-B14F-4D97-AF65-F5344CB8AC3E}">
        <p14:creationId xmlns:p14="http://schemas.microsoft.com/office/powerpoint/2010/main" val="400689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7896" y="1126435"/>
            <a:ext cx="7368207" cy="3970318"/>
          </a:xfrm>
          <a:prstGeom prst="rect">
            <a:avLst/>
          </a:prstGeom>
          <a:noFill/>
        </p:spPr>
        <p:txBody>
          <a:bodyPr wrap="square" rtlCol="0">
            <a:spAutoFit/>
          </a:bodyPr>
          <a:lstStyle/>
          <a:p>
            <a:pPr algn="just"/>
            <a:r>
              <a:rPr lang="en-US" sz="2800" dirty="0" err="1">
                <a:solidFill>
                  <a:srgbClr val="FF0000"/>
                </a:solidFill>
                <a:latin typeface="Arial"/>
                <a:cs typeface="Arial"/>
              </a:rPr>
              <a:t>Anscombe's</a:t>
            </a:r>
            <a:r>
              <a:rPr lang="en-US" sz="2800" dirty="0">
                <a:solidFill>
                  <a:srgbClr val="FF0000"/>
                </a:solidFill>
                <a:latin typeface="Arial"/>
                <a:cs typeface="Arial"/>
              </a:rPr>
              <a:t> quartet </a:t>
            </a:r>
            <a:r>
              <a:rPr lang="en-US" sz="2800" dirty="0">
                <a:latin typeface="Arial"/>
                <a:cs typeface="Arial"/>
              </a:rPr>
              <a:t>comprises four datasets that have </a:t>
            </a:r>
            <a:r>
              <a:rPr lang="en-US" sz="2800" dirty="0">
                <a:solidFill>
                  <a:schemeClr val="accent6"/>
                </a:solidFill>
                <a:latin typeface="Arial"/>
                <a:cs typeface="Arial"/>
              </a:rPr>
              <a:t>nearly identical </a:t>
            </a:r>
            <a:r>
              <a:rPr lang="en-US" sz="2800" dirty="0">
                <a:latin typeface="Arial"/>
                <a:cs typeface="Arial"/>
              </a:rPr>
              <a:t>simple statistical properties, yet appear very different when graphed. Each dataset consists of eleven (</a:t>
            </a:r>
            <a:r>
              <a:rPr lang="en-US" sz="2800" dirty="0" err="1">
                <a:latin typeface="Arial"/>
                <a:cs typeface="Arial"/>
              </a:rPr>
              <a:t>x,y</a:t>
            </a:r>
            <a:r>
              <a:rPr lang="en-US" sz="2800" dirty="0">
                <a:latin typeface="Arial"/>
                <a:cs typeface="Arial"/>
              </a:rPr>
              <a:t>) points. They were constructed in 1973 by the statistician Francis </a:t>
            </a:r>
            <a:r>
              <a:rPr lang="en-US" sz="2800" dirty="0" err="1">
                <a:latin typeface="Arial"/>
                <a:cs typeface="Arial"/>
              </a:rPr>
              <a:t>Anscombe</a:t>
            </a:r>
            <a:r>
              <a:rPr lang="en-US" sz="2800" dirty="0">
                <a:latin typeface="Arial"/>
                <a:cs typeface="Arial"/>
              </a:rPr>
              <a:t> to demonstrate both the importance of </a:t>
            </a:r>
            <a:r>
              <a:rPr lang="en-US" sz="2800" dirty="0">
                <a:solidFill>
                  <a:schemeClr val="accent6"/>
                </a:solidFill>
                <a:latin typeface="Arial"/>
                <a:cs typeface="Arial"/>
              </a:rPr>
              <a:t>graphing data</a:t>
            </a:r>
            <a:r>
              <a:rPr lang="en-US" sz="2800" dirty="0">
                <a:latin typeface="Arial"/>
                <a:cs typeface="Arial"/>
              </a:rPr>
              <a:t> before analyzing it and the effect of outliers on statistical properties.</a:t>
            </a:r>
          </a:p>
        </p:txBody>
      </p:sp>
      <p:sp>
        <p:nvSpPr>
          <p:cNvPr id="2" name="Footer Placeholder 1"/>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3" name="Slide Number Placeholder 2"/>
          <p:cNvSpPr>
            <a:spLocks noGrp="1"/>
          </p:cNvSpPr>
          <p:nvPr>
            <p:ph type="sldNum" sz="quarter" idx="12"/>
          </p:nvPr>
        </p:nvSpPr>
        <p:spPr/>
        <p:txBody>
          <a:bodyPr/>
          <a:lstStyle/>
          <a:p>
            <a:fld id="{B680EC57-57A5-45D5-8331-0CEF4D740091}" type="slidenum">
              <a:rPr lang="en-SG" smtClean="0">
                <a:solidFill>
                  <a:prstClr val="black">
                    <a:tint val="75000"/>
                  </a:prstClr>
                </a:solidFill>
              </a:rPr>
              <a:pPr/>
              <a:t>11</a:t>
            </a:fld>
            <a:endParaRPr lang="en-SG">
              <a:solidFill>
                <a:prstClr val="black">
                  <a:tint val="75000"/>
                </a:prstClr>
              </a:solidFill>
            </a:endParaRPr>
          </a:p>
        </p:txBody>
      </p:sp>
    </p:spTree>
    <p:extLst>
      <p:ext uri="{BB962C8B-B14F-4D97-AF65-F5344CB8AC3E}">
        <p14:creationId xmlns:p14="http://schemas.microsoft.com/office/powerpoint/2010/main" val="420369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SG"/>
          </a:p>
        </p:txBody>
      </p:sp>
      <p:sp>
        <p:nvSpPr>
          <p:cNvPr id="4" name="Title 3"/>
          <p:cNvSpPr>
            <a:spLocks noGrp="1"/>
          </p:cNvSpPr>
          <p:nvPr>
            <p:ph type="title"/>
          </p:nvPr>
        </p:nvSpPr>
        <p:spPr/>
        <p:txBody>
          <a:bodyPr/>
          <a:lstStyle/>
          <a:p>
            <a:r>
              <a:rPr lang="en-SG" dirty="0" smtClean="0"/>
              <a:t>Examples of graphical techniques for EDA</a:t>
            </a:r>
            <a:endParaRPr lang="en-SG" dirty="0"/>
          </a:p>
        </p:txBody>
      </p:sp>
      <p:sp>
        <p:nvSpPr>
          <p:cNvPr id="2" name="Footer Placeholder 1"/>
          <p:cNvSpPr>
            <a:spLocks noGrp="1"/>
          </p:cNvSpPr>
          <p:nvPr>
            <p:ph type="ftr" sz="quarter" idx="3"/>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3" name="Slide Number Placeholder 2"/>
          <p:cNvSpPr>
            <a:spLocks noGrp="1"/>
          </p:cNvSpPr>
          <p:nvPr>
            <p:ph type="sldNum" sz="quarter" idx="4"/>
          </p:nvPr>
        </p:nvSpPr>
        <p:spPr/>
        <p:txBody>
          <a:bodyPr/>
          <a:lstStyle/>
          <a:p>
            <a:fld id="{B680EC57-57A5-45D5-8331-0CEF4D740091}" type="slidenum">
              <a:rPr lang="en-SG" smtClean="0">
                <a:solidFill>
                  <a:prstClr val="black">
                    <a:tint val="75000"/>
                  </a:prstClr>
                </a:solidFill>
              </a:rPr>
              <a:pPr/>
              <a:t>12</a:t>
            </a:fld>
            <a:endParaRPr lang="en-SG">
              <a:solidFill>
                <a:prstClr val="black">
                  <a:tint val="75000"/>
                </a:prstClr>
              </a:solidFill>
            </a:endParaRPr>
          </a:p>
        </p:txBody>
      </p:sp>
    </p:spTree>
    <p:extLst>
      <p:ext uri="{BB962C8B-B14F-4D97-AF65-F5344CB8AC3E}">
        <p14:creationId xmlns:p14="http://schemas.microsoft.com/office/powerpoint/2010/main" val="833965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47823" y="250519"/>
            <a:ext cx="7886700" cy="1186396"/>
          </a:xfrm>
        </p:spPr>
        <p:txBody>
          <a:bodyPr>
            <a:normAutofit/>
          </a:bodyPr>
          <a:lstStyle/>
          <a:p>
            <a:r>
              <a:rPr lang="en-SG" sz="3600" b="1" dirty="0" smtClean="0"/>
              <a:t>Why draw graphs?</a:t>
            </a:r>
            <a:endParaRPr lang="en-SG" sz="3600" b="1" dirty="0"/>
          </a:p>
        </p:txBody>
      </p:sp>
      <p:sp>
        <p:nvSpPr>
          <p:cNvPr id="3" name="Title 2"/>
          <p:cNvSpPr>
            <a:spLocks noGrp="1"/>
          </p:cNvSpPr>
          <p:nvPr>
            <p:ph type="title"/>
          </p:nvPr>
        </p:nvSpPr>
        <p:spPr>
          <a:xfrm>
            <a:off x="847823" y="1670674"/>
            <a:ext cx="7886700" cy="4114306"/>
          </a:xfrm>
        </p:spPr>
        <p:txBody>
          <a:bodyPr>
            <a:noAutofit/>
          </a:bodyPr>
          <a:lstStyle/>
          <a:p>
            <a:r>
              <a:rPr lang="en-SG" sz="2800" dirty="0" smtClean="0"/>
              <a:t/>
            </a:r>
            <a:br>
              <a:rPr lang="en-SG" sz="2800" dirty="0" smtClean="0"/>
            </a:br>
            <a:r>
              <a:rPr lang="en-SG" sz="2800" dirty="0"/>
              <a:t/>
            </a:r>
            <a:br>
              <a:rPr lang="en-SG" sz="2800" dirty="0"/>
            </a:br>
            <a:r>
              <a:rPr lang="en-SG" sz="2800" dirty="0" smtClean="0"/>
              <a:t/>
            </a:r>
            <a:br>
              <a:rPr lang="en-SG" sz="2800" dirty="0" smtClean="0"/>
            </a:br>
            <a:r>
              <a:rPr lang="en-SG" sz="2800" dirty="0"/>
              <a:t/>
            </a:r>
            <a:br>
              <a:rPr lang="en-SG" sz="2800" dirty="0"/>
            </a:br>
            <a:r>
              <a:rPr lang="en-SG" sz="2800" dirty="0" smtClean="0"/>
              <a:t>A graph is a picture.</a:t>
            </a:r>
            <a:br>
              <a:rPr lang="en-SG" sz="2800" dirty="0" smtClean="0"/>
            </a:br>
            <a:r>
              <a:rPr lang="en-SG" sz="2800" dirty="0" smtClean="0"/>
              <a:t/>
            </a:r>
            <a:br>
              <a:rPr lang="en-SG" sz="2800" dirty="0" smtClean="0"/>
            </a:br>
            <a:r>
              <a:rPr lang="en-SG" sz="2800" dirty="0" smtClean="0"/>
              <a:t>A picture </a:t>
            </a:r>
            <a:r>
              <a:rPr lang="en-SG" sz="2800" dirty="0"/>
              <a:t>is worth a thousand words</a:t>
            </a:r>
            <a:r>
              <a:rPr lang="en-SG" sz="2800" dirty="0" smtClean="0"/>
              <a:t>.</a:t>
            </a:r>
            <a:br>
              <a:rPr lang="en-SG" sz="2800" dirty="0" smtClean="0"/>
            </a:br>
            <a:r>
              <a:rPr lang="en-SG" sz="2800" dirty="0"/>
              <a:t/>
            </a:r>
            <a:br>
              <a:rPr lang="en-SG" sz="2800" dirty="0"/>
            </a:br>
            <a:r>
              <a:rPr lang="en-SG" sz="2800" dirty="0" smtClean="0"/>
              <a:t>Good </a:t>
            </a:r>
            <a:r>
              <a:rPr lang="en-SG" sz="2800" dirty="0"/>
              <a:t>graphs convey information quickly and easily to the user. </a:t>
            </a:r>
            <a:r>
              <a:rPr lang="en-SG" sz="2800" dirty="0" smtClean="0"/>
              <a:t/>
            </a:r>
            <a:br>
              <a:rPr lang="en-SG" sz="2800" dirty="0" smtClean="0"/>
            </a:br>
            <a:r>
              <a:rPr lang="en-SG" sz="2800" dirty="0" smtClean="0"/>
              <a:t>Graphs </a:t>
            </a:r>
            <a:r>
              <a:rPr lang="en-SG" sz="2800" dirty="0"/>
              <a:t>highlight salient features of the data. They can show relationships that are not obvious from studying a list of numbers. </a:t>
            </a:r>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13</a:t>
            </a:fld>
            <a:endParaRPr lang="en-US"/>
          </a:p>
        </p:txBody>
      </p:sp>
    </p:spTree>
    <p:extLst>
      <p:ext uri="{BB962C8B-B14F-4D97-AF65-F5344CB8AC3E}">
        <p14:creationId xmlns:p14="http://schemas.microsoft.com/office/powerpoint/2010/main" val="916137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2639" y="1090051"/>
            <a:ext cx="7202806" cy="607859"/>
          </a:xfrm>
          <a:prstGeom prst="rect">
            <a:avLst/>
          </a:prstGeom>
          <a:noFill/>
        </p:spPr>
        <p:txBody>
          <a:bodyPr wrap="none" rtlCol="0">
            <a:spAutoFit/>
          </a:bodyPr>
          <a:lstStyle/>
          <a:p>
            <a:r>
              <a:rPr lang="en-US" sz="2000" dirty="0">
                <a:hlinkClick r:id="rId3"/>
              </a:rPr>
              <a:t>http://www.itl.nist.gov/div898/handbook/eda/section3/eda33.htm</a:t>
            </a:r>
            <a:endParaRPr lang="en-US" sz="2000" dirty="0"/>
          </a:p>
          <a:p>
            <a:endParaRPr lang="en-US" sz="1350" dirty="0"/>
          </a:p>
        </p:txBody>
      </p:sp>
      <p:sp>
        <p:nvSpPr>
          <p:cNvPr id="4" name="Title 2"/>
          <p:cNvSpPr txBox="1">
            <a:spLocks/>
          </p:cNvSpPr>
          <p:nvPr/>
        </p:nvSpPr>
        <p:spPr>
          <a:xfrm>
            <a:off x="662791" y="55106"/>
            <a:ext cx="78867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2800" dirty="0" smtClean="0"/>
              <a:t>Typical graphical techniques used in EDA</a:t>
            </a:r>
            <a:br>
              <a:rPr lang="en-SG" sz="2800" dirty="0" smtClean="0"/>
            </a:br>
            <a:r>
              <a:rPr lang="en-SG" sz="2800" dirty="0" smtClean="0"/>
              <a:t>(examples)</a:t>
            </a:r>
            <a:endParaRPr lang="en-SG" sz="2800" dirty="0"/>
          </a:p>
        </p:txBody>
      </p:sp>
      <p:sp>
        <p:nvSpPr>
          <p:cNvPr id="5" name="Footer Placeholder 4"/>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B680EC57-57A5-45D5-8331-0CEF4D740091}" type="slidenum">
              <a:rPr lang="en-SG" smtClean="0">
                <a:solidFill>
                  <a:prstClr val="black">
                    <a:tint val="75000"/>
                  </a:prstClr>
                </a:solidFill>
              </a:rPr>
              <a:pPr/>
              <a:t>14</a:t>
            </a:fld>
            <a:endParaRPr lang="en-SG">
              <a:solidFill>
                <a:prstClr val="black">
                  <a:tint val="75000"/>
                </a:prstClr>
              </a:solidFill>
            </a:endParaRPr>
          </a:p>
        </p:txBody>
      </p:sp>
      <p:sp>
        <p:nvSpPr>
          <p:cNvPr id="7" name="Rectangle 6"/>
          <p:cNvSpPr/>
          <p:nvPr/>
        </p:nvSpPr>
        <p:spPr>
          <a:xfrm>
            <a:off x="283419" y="1697910"/>
            <a:ext cx="7203231" cy="5016758"/>
          </a:xfrm>
          <a:prstGeom prst="rect">
            <a:avLst/>
          </a:prstGeom>
        </p:spPr>
        <p:txBody>
          <a:bodyPr wrap="square">
            <a:spAutoFit/>
          </a:bodyPr>
          <a:lstStyle/>
          <a:p>
            <a:r>
              <a:rPr lang="en-SG" sz="3200" dirty="0" smtClean="0"/>
              <a:t>Some of the common graphs in statistics: </a:t>
            </a:r>
          </a:p>
          <a:p>
            <a:pPr marL="514350" indent="-514350">
              <a:buAutoNum type="arabicPeriod"/>
            </a:pPr>
            <a:endParaRPr lang="en-SG" sz="3200" dirty="0" smtClean="0"/>
          </a:p>
          <a:p>
            <a:pPr marL="514350" indent="-514350">
              <a:buAutoNum type="arabicPeriod"/>
            </a:pPr>
            <a:r>
              <a:rPr lang="en-SG" sz="3200" dirty="0" smtClean="0"/>
              <a:t>Box plot</a:t>
            </a:r>
            <a:endParaRPr lang="en-SG" sz="3200" dirty="0"/>
          </a:p>
          <a:p>
            <a:pPr marL="514350" indent="-514350">
              <a:buAutoNum type="arabicPeriod"/>
            </a:pPr>
            <a:r>
              <a:rPr lang="en-SG" sz="3200" dirty="0" smtClean="0"/>
              <a:t>Histogram</a:t>
            </a:r>
          </a:p>
          <a:p>
            <a:pPr marL="514350" indent="-514350">
              <a:buAutoNum type="arabicPeriod"/>
            </a:pPr>
            <a:r>
              <a:rPr lang="en-SG" sz="3200" dirty="0" smtClean="0"/>
              <a:t>Pareto chart</a:t>
            </a:r>
          </a:p>
          <a:p>
            <a:r>
              <a:rPr lang="en-SG" sz="3200" dirty="0" smtClean="0"/>
              <a:t>4.  Scatterplot</a:t>
            </a:r>
          </a:p>
          <a:p>
            <a:r>
              <a:rPr lang="en-SG" sz="3200" dirty="0" smtClean="0"/>
              <a:t>5.  Multi-</a:t>
            </a:r>
            <a:r>
              <a:rPr lang="en-SG" sz="3200" dirty="0" err="1" smtClean="0"/>
              <a:t>vari</a:t>
            </a:r>
            <a:r>
              <a:rPr lang="en-SG" sz="3200" dirty="0" smtClean="0"/>
              <a:t> </a:t>
            </a:r>
            <a:r>
              <a:rPr lang="en-SG" sz="3200" dirty="0"/>
              <a:t>chart</a:t>
            </a:r>
          </a:p>
          <a:p>
            <a:r>
              <a:rPr lang="en-SG" sz="3200" dirty="0" smtClean="0"/>
              <a:t>6.  Run chart</a:t>
            </a:r>
            <a:endParaRPr lang="en-SG" sz="3200" dirty="0"/>
          </a:p>
          <a:p>
            <a:pPr marL="514350" indent="-514350">
              <a:buAutoNum type="arabicPeriod" startAt="6"/>
            </a:pPr>
            <a:endParaRPr lang="en-SG" sz="3200" dirty="0" smtClean="0"/>
          </a:p>
          <a:p>
            <a:endParaRPr lang="en-SG" sz="3200" dirty="0"/>
          </a:p>
        </p:txBody>
      </p:sp>
    </p:spTree>
    <p:extLst>
      <p:ext uri="{BB962C8B-B14F-4D97-AF65-F5344CB8AC3E}">
        <p14:creationId xmlns:p14="http://schemas.microsoft.com/office/powerpoint/2010/main" val="384120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lvl="1"/>
            <a:r>
              <a:rPr lang="en-SG" dirty="0" smtClean="0"/>
              <a:t>Histogram</a:t>
            </a:r>
            <a:endParaRPr lang="en-SG" dirty="0"/>
          </a:p>
        </p:txBody>
      </p:sp>
      <p:sp>
        <p:nvSpPr>
          <p:cNvPr id="2" name="Content Placeholder 1"/>
          <p:cNvSpPr>
            <a:spLocks noGrp="1"/>
          </p:cNvSpPr>
          <p:nvPr>
            <p:ph sz="half" idx="1"/>
          </p:nvPr>
        </p:nvSpPr>
        <p:spPr/>
        <p:txBody>
          <a:bodyPr>
            <a:normAutofit/>
          </a:bodyPr>
          <a:lstStyle/>
          <a:p>
            <a:pPr lvl="1"/>
            <a:r>
              <a:rPr lang="en-SG" dirty="0" smtClean="0"/>
              <a:t>Box plot</a:t>
            </a:r>
          </a:p>
        </p:txBody>
      </p:sp>
      <p:sp>
        <p:nvSpPr>
          <p:cNvPr id="3" name="Title 2"/>
          <p:cNvSpPr>
            <a:spLocks noGrp="1"/>
          </p:cNvSpPr>
          <p:nvPr>
            <p:ph type="title"/>
          </p:nvPr>
        </p:nvSpPr>
        <p:spPr/>
        <p:txBody>
          <a:bodyPr>
            <a:normAutofit/>
          </a:bodyPr>
          <a:lstStyle/>
          <a:p>
            <a:pPr algn="ctr"/>
            <a:r>
              <a:rPr lang="en-SG" sz="2800" dirty="0"/>
              <a:t>Typical graphical techniques used in </a:t>
            </a:r>
            <a:r>
              <a:rPr lang="en-SG" sz="2800" dirty="0" smtClean="0"/>
              <a:t>EDA</a:t>
            </a:r>
            <a:br>
              <a:rPr lang="en-SG" sz="2800" dirty="0" smtClean="0"/>
            </a:br>
            <a:r>
              <a:rPr lang="en-SG" sz="2800" dirty="0" smtClean="0"/>
              <a:t>(examples)</a:t>
            </a:r>
            <a:endParaRPr lang="en-SG" sz="2800" dirty="0"/>
          </a:p>
        </p:txBody>
      </p:sp>
      <p:pic>
        <p:nvPicPr>
          <p:cNvPr id="2050" name="Picture 2" descr="http://upload.wikimedia.org/wikipedia/commons/thumb/f/fa/Michelsonmorley-boxplot.svg/432px-Michelsonmorley-boxplo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706912"/>
            <a:ext cx="3086100" cy="30861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upload.wikimedia.org/wikipedia/commons/thumb/c/c3/Histogram_of_arrivals_per_minute.svg/614px-Histogram_of_arrivals_per_minut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837" y="2706912"/>
            <a:ext cx="3412228" cy="288983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15</a:t>
            </a:fld>
            <a:endParaRPr lang="en-US"/>
          </a:p>
        </p:txBody>
      </p:sp>
    </p:spTree>
    <p:extLst>
      <p:ext uri="{BB962C8B-B14F-4D97-AF65-F5344CB8AC3E}">
        <p14:creationId xmlns:p14="http://schemas.microsoft.com/office/powerpoint/2010/main" val="237352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n-SG"/>
          </a:p>
        </p:txBody>
      </p:sp>
      <p:sp>
        <p:nvSpPr>
          <p:cNvPr id="3" name="Content Placeholder 2"/>
          <p:cNvSpPr>
            <a:spLocks noGrp="1"/>
          </p:cNvSpPr>
          <p:nvPr>
            <p:ph sz="half" idx="1"/>
          </p:nvPr>
        </p:nvSpPr>
        <p:spPr/>
        <p:txBody>
          <a:bodyPr/>
          <a:lstStyle/>
          <a:p>
            <a:endParaRPr lang="en-SG"/>
          </a:p>
        </p:txBody>
      </p:sp>
      <p:sp>
        <p:nvSpPr>
          <p:cNvPr id="4" name="Title 3"/>
          <p:cNvSpPr>
            <a:spLocks noGrp="1"/>
          </p:cNvSpPr>
          <p:nvPr>
            <p:ph type="title"/>
          </p:nvPr>
        </p:nvSpPr>
        <p:spPr/>
        <p:txBody>
          <a:bodyPr/>
          <a:lstStyle/>
          <a:p>
            <a:r>
              <a:rPr lang="en-SG" dirty="0" smtClean="0"/>
              <a:t>Box plot</a:t>
            </a:r>
            <a:endParaRPr lang="en-SG" dirty="0"/>
          </a:p>
        </p:txBody>
      </p:sp>
      <p:sp>
        <p:nvSpPr>
          <p:cNvPr id="5" name="Footer Placeholder 4"/>
          <p:cNvSpPr>
            <a:spLocks noGrp="1"/>
          </p:cNvSpPr>
          <p:nvPr>
            <p:ph type="ftr" sz="quarter" idx="3"/>
          </p:nvPr>
        </p:nvSpPr>
        <p:spPr/>
        <p:txBody>
          <a:bodyPr/>
          <a:lstStyle/>
          <a:p>
            <a:r>
              <a:rPr lang="en-SG" smtClean="0"/>
              <a:t>Exploratory Data Analysis Using 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16</a:t>
            </a:fld>
            <a:endParaRPr lang="en-US"/>
          </a:p>
        </p:txBody>
      </p:sp>
      <p:pic>
        <p:nvPicPr>
          <p:cNvPr id="10" name="Picture 9"/>
          <p:cNvPicPr>
            <a:picLocks noChangeAspect="1"/>
          </p:cNvPicPr>
          <p:nvPr/>
        </p:nvPicPr>
        <p:blipFill>
          <a:blip r:embed="rId2"/>
          <a:stretch>
            <a:fillRect/>
          </a:stretch>
        </p:blipFill>
        <p:spPr>
          <a:xfrm>
            <a:off x="628650" y="1825625"/>
            <a:ext cx="7886700" cy="5523819"/>
          </a:xfrm>
          <a:prstGeom prst="rect">
            <a:avLst/>
          </a:prstGeom>
        </p:spPr>
      </p:pic>
    </p:spTree>
    <p:extLst>
      <p:ext uri="{BB962C8B-B14F-4D97-AF65-F5344CB8AC3E}">
        <p14:creationId xmlns:p14="http://schemas.microsoft.com/office/powerpoint/2010/main" val="136162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SG" dirty="0"/>
              <a:t>A Pareto chart is a special type of bar chart where the plotted values are arranged from largest to smallest. Use a Pareto chart to identify the most frequently occurring defects, the most common causes of defects, or the most frequent causes of customer complaints.</a:t>
            </a:r>
          </a:p>
          <a:p>
            <a:endParaRPr lang="en-SG" dirty="0"/>
          </a:p>
        </p:txBody>
      </p:sp>
      <p:sp>
        <p:nvSpPr>
          <p:cNvPr id="4" name="Title 3"/>
          <p:cNvSpPr>
            <a:spLocks noGrp="1"/>
          </p:cNvSpPr>
          <p:nvPr>
            <p:ph type="title"/>
          </p:nvPr>
        </p:nvSpPr>
        <p:spPr/>
        <p:txBody>
          <a:bodyPr>
            <a:noAutofit/>
          </a:bodyPr>
          <a:lstStyle/>
          <a:p>
            <a:r>
              <a:rPr lang="en-SG" sz="2800" dirty="0"/>
              <a:t>Typical graphical techniques used in </a:t>
            </a:r>
            <a:r>
              <a:rPr lang="en-SG" sz="2800" dirty="0" smtClean="0"/>
              <a:t>EDA</a:t>
            </a:r>
            <a:br>
              <a:rPr lang="en-SG" sz="2800" dirty="0" smtClean="0"/>
            </a:br>
            <a:r>
              <a:rPr lang="en-SG" sz="2800" dirty="0"/>
              <a:t> </a:t>
            </a:r>
            <a:r>
              <a:rPr lang="en-SG" sz="2800" dirty="0" smtClean="0"/>
              <a:t>                  Pareto Chart</a:t>
            </a:r>
            <a:endParaRPr lang="en-SG" sz="2800" dirty="0"/>
          </a:p>
        </p:txBody>
      </p:sp>
      <p:sp>
        <p:nvSpPr>
          <p:cNvPr id="5" name="Footer Placeholder 4"/>
          <p:cNvSpPr>
            <a:spLocks noGrp="1"/>
          </p:cNvSpPr>
          <p:nvPr>
            <p:ph type="ftr" sz="quarter" idx="3"/>
          </p:nvPr>
        </p:nvSpPr>
        <p:spPr/>
        <p:txBody>
          <a:bodyPr/>
          <a:lstStyle/>
          <a:p>
            <a:r>
              <a:rPr lang="en-SG" smtClean="0"/>
              <a:t>Exploratory Data Analysis Using 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17</a:t>
            </a:fld>
            <a:endParaRPr lang="en-US"/>
          </a:p>
        </p:txBody>
      </p:sp>
      <p:pic>
        <p:nvPicPr>
          <p:cNvPr id="3074" name="Picture 2" descr="http://support.minitab.com/en-us/minitab/17/pareto_chart_def.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29150" y="2351314"/>
            <a:ext cx="3886200" cy="294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83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a:bodyPr>
          <a:lstStyle/>
          <a:p>
            <a:r>
              <a:rPr lang="en-SG" dirty="0"/>
              <a:t>A scatterplot consists of an X axis (the horizontal axis), a Y axis (the vertical axis), and a series of dots. Each dot on the scatterplot represents one observation from a data set. The position of the dot on the scatterplot represents its X and Y values.</a:t>
            </a:r>
          </a:p>
          <a:p>
            <a:r>
              <a:rPr lang="en-SG" dirty="0"/>
              <a:t>Let's work through an example. Below, on the left, a table shows the height and the weight of five starters on a high school basketball team. On the right, the same data are displayed in a scatterplot.</a:t>
            </a:r>
          </a:p>
          <a:p>
            <a:endParaRPr lang="en-SG" dirty="0"/>
          </a:p>
        </p:txBody>
      </p:sp>
      <p:sp>
        <p:nvSpPr>
          <p:cNvPr id="4" name="Title 3"/>
          <p:cNvSpPr>
            <a:spLocks noGrp="1"/>
          </p:cNvSpPr>
          <p:nvPr>
            <p:ph type="title"/>
          </p:nvPr>
        </p:nvSpPr>
        <p:spPr/>
        <p:txBody>
          <a:bodyPr>
            <a:normAutofit/>
          </a:bodyPr>
          <a:lstStyle/>
          <a:p>
            <a:r>
              <a:rPr lang="en-SG" sz="2800" dirty="0"/>
              <a:t>Typical graphical techniques used in EDA</a:t>
            </a:r>
            <a:br>
              <a:rPr lang="en-SG" sz="2800" dirty="0"/>
            </a:br>
            <a:r>
              <a:rPr lang="en-SG" sz="2800" dirty="0"/>
              <a:t> </a:t>
            </a:r>
            <a:r>
              <a:rPr lang="en-SG" sz="2800" dirty="0" smtClean="0"/>
              <a:t>                         Scatterplot</a:t>
            </a:r>
            <a:endParaRPr lang="en-SG" sz="2800" dirty="0"/>
          </a:p>
        </p:txBody>
      </p:sp>
      <p:sp>
        <p:nvSpPr>
          <p:cNvPr id="5" name="Footer Placeholder 4"/>
          <p:cNvSpPr>
            <a:spLocks noGrp="1"/>
          </p:cNvSpPr>
          <p:nvPr>
            <p:ph type="ftr" sz="quarter" idx="3"/>
          </p:nvPr>
        </p:nvSpPr>
        <p:spPr/>
        <p:txBody>
          <a:bodyPr/>
          <a:lstStyle/>
          <a:p>
            <a:r>
              <a:rPr lang="en-SG" smtClean="0"/>
              <a:t>Exploratory Data Analysis Using 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18</a:t>
            </a:fld>
            <a:endParaRPr lang="en-US"/>
          </a:p>
        </p:txBody>
      </p:sp>
      <p:pic>
        <p:nvPicPr>
          <p:cNvPr id="4098" name="Picture 2" descr="http://stattrek.com/Images/Scatterplot1.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76949" y="4232366"/>
            <a:ext cx="3304902" cy="21239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694293340"/>
              </p:ext>
            </p:extLst>
          </p:nvPr>
        </p:nvGraphicFramePr>
        <p:xfrm>
          <a:off x="5068389" y="1762919"/>
          <a:ext cx="2994660" cy="1962151"/>
        </p:xfrm>
        <a:graphic>
          <a:graphicData uri="http://schemas.openxmlformats.org/drawingml/2006/table">
            <a:tbl>
              <a:tblPr>
                <a:tableStyleId>{5C22544A-7EE6-4342-B048-85BDC9FD1C3A}</a:tableStyleId>
              </a:tblPr>
              <a:tblGrid>
                <a:gridCol w="1436914"/>
                <a:gridCol w="1557746"/>
              </a:tblGrid>
              <a:tr h="531416">
                <a:tc>
                  <a:txBody>
                    <a:bodyPr/>
                    <a:lstStyle/>
                    <a:p>
                      <a:pPr algn="l" fontAlgn="ctr"/>
                      <a:r>
                        <a:rPr lang="en-SG" sz="1000" u="none" strike="noStrike">
                          <a:effectLst/>
                        </a:rPr>
                        <a:t>Height, inches</a:t>
                      </a:r>
                      <a:endParaRPr lang="en-SG" sz="1000" b="0" i="0" u="none" strike="noStrike">
                        <a:solidFill>
                          <a:srgbClr val="000000"/>
                        </a:solidFill>
                        <a:effectLst/>
                        <a:latin typeface="Segoe UI" panose="020B0502040204020203" pitchFamily="34" charset="0"/>
                      </a:endParaRPr>
                    </a:p>
                  </a:txBody>
                  <a:tcPr marL="9525" marR="9525" marT="47625" marB="47625" anchor="ctr"/>
                </a:tc>
                <a:tc>
                  <a:txBody>
                    <a:bodyPr/>
                    <a:lstStyle/>
                    <a:p>
                      <a:pPr algn="l" fontAlgn="ctr"/>
                      <a:r>
                        <a:rPr lang="en-SG" sz="1000" u="none" strike="noStrike">
                          <a:effectLst/>
                        </a:rPr>
                        <a:t>Weight, pounds</a:t>
                      </a:r>
                      <a:endParaRPr lang="en-SG" sz="1000" b="0" i="0" u="none" strike="noStrike">
                        <a:solidFill>
                          <a:srgbClr val="000000"/>
                        </a:solidFill>
                        <a:effectLst/>
                        <a:latin typeface="Segoe UI" panose="020B0502040204020203" pitchFamily="34" charset="0"/>
                      </a:endParaRPr>
                    </a:p>
                  </a:txBody>
                  <a:tcPr marL="9525" marR="9525" marT="47625" marB="47625" anchor="ctr"/>
                </a:tc>
              </a:tr>
              <a:tr h="286147">
                <a:tc>
                  <a:txBody>
                    <a:bodyPr/>
                    <a:lstStyle/>
                    <a:p>
                      <a:pPr algn="r" fontAlgn="ctr"/>
                      <a:r>
                        <a:rPr lang="en-SG" sz="1000" u="none" strike="noStrike">
                          <a:effectLst/>
                        </a:rPr>
                        <a:t>67</a:t>
                      </a:r>
                      <a:endParaRPr lang="en-SG" sz="1000" b="0" i="0" u="none" strike="noStrike">
                        <a:solidFill>
                          <a:srgbClr val="000000"/>
                        </a:solidFill>
                        <a:effectLst/>
                        <a:latin typeface="Segoe UI" panose="020B0502040204020203" pitchFamily="34" charset="0"/>
                      </a:endParaRPr>
                    </a:p>
                  </a:txBody>
                  <a:tcPr marL="9525" marR="9525" marT="9525" marB="0" anchor="ctr"/>
                </a:tc>
                <a:tc>
                  <a:txBody>
                    <a:bodyPr/>
                    <a:lstStyle/>
                    <a:p>
                      <a:pPr algn="r" fontAlgn="ctr"/>
                      <a:r>
                        <a:rPr lang="en-SG" sz="1000" u="none" strike="noStrike">
                          <a:effectLst/>
                        </a:rPr>
                        <a:t>155</a:t>
                      </a:r>
                      <a:endParaRPr lang="en-SG" sz="1000" b="0" i="0" u="none" strike="noStrike">
                        <a:solidFill>
                          <a:srgbClr val="000000"/>
                        </a:solidFill>
                        <a:effectLst/>
                        <a:latin typeface="Segoe UI" panose="020B0502040204020203" pitchFamily="34" charset="0"/>
                      </a:endParaRPr>
                    </a:p>
                  </a:txBody>
                  <a:tcPr marL="9525" marR="9525" marT="9525" marB="0" anchor="ctr"/>
                </a:tc>
              </a:tr>
              <a:tr h="286147">
                <a:tc>
                  <a:txBody>
                    <a:bodyPr/>
                    <a:lstStyle/>
                    <a:p>
                      <a:pPr algn="r" fontAlgn="ctr"/>
                      <a:r>
                        <a:rPr lang="en-SG" sz="1000" u="none" strike="noStrike">
                          <a:effectLst/>
                        </a:rPr>
                        <a:t>72</a:t>
                      </a:r>
                      <a:endParaRPr lang="en-SG" sz="1000" b="0" i="0" u="none" strike="noStrike">
                        <a:solidFill>
                          <a:srgbClr val="000000"/>
                        </a:solidFill>
                        <a:effectLst/>
                        <a:latin typeface="Segoe UI" panose="020B0502040204020203" pitchFamily="34" charset="0"/>
                      </a:endParaRPr>
                    </a:p>
                  </a:txBody>
                  <a:tcPr marL="9525" marR="9525" marT="9525" marB="0" anchor="ctr"/>
                </a:tc>
                <a:tc>
                  <a:txBody>
                    <a:bodyPr/>
                    <a:lstStyle/>
                    <a:p>
                      <a:pPr algn="r" fontAlgn="ctr"/>
                      <a:r>
                        <a:rPr lang="en-SG" sz="1000" u="none" strike="noStrike">
                          <a:effectLst/>
                        </a:rPr>
                        <a:t>220</a:t>
                      </a:r>
                      <a:endParaRPr lang="en-SG" sz="1000" b="0" i="0" u="none" strike="noStrike">
                        <a:solidFill>
                          <a:srgbClr val="000000"/>
                        </a:solidFill>
                        <a:effectLst/>
                        <a:latin typeface="Segoe UI" panose="020B0502040204020203" pitchFamily="34" charset="0"/>
                      </a:endParaRPr>
                    </a:p>
                  </a:txBody>
                  <a:tcPr marL="9525" marR="9525" marT="9525" marB="0" anchor="ctr"/>
                </a:tc>
              </a:tr>
              <a:tr h="286147">
                <a:tc>
                  <a:txBody>
                    <a:bodyPr/>
                    <a:lstStyle/>
                    <a:p>
                      <a:pPr algn="r" fontAlgn="ctr"/>
                      <a:r>
                        <a:rPr lang="en-SG" sz="1000" u="none" strike="noStrike">
                          <a:effectLst/>
                        </a:rPr>
                        <a:t>77</a:t>
                      </a:r>
                      <a:endParaRPr lang="en-SG" sz="1000" b="0" i="0" u="none" strike="noStrike">
                        <a:solidFill>
                          <a:srgbClr val="000000"/>
                        </a:solidFill>
                        <a:effectLst/>
                        <a:latin typeface="Segoe UI" panose="020B0502040204020203" pitchFamily="34" charset="0"/>
                      </a:endParaRPr>
                    </a:p>
                  </a:txBody>
                  <a:tcPr marL="9525" marR="9525" marT="9525" marB="0" anchor="ctr"/>
                </a:tc>
                <a:tc>
                  <a:txBody>
                    <a:bodyPr/>
                    <a:lstStyle/>
                    <a:p>
                      <a:pPr algn="r" fontAlgn="ctr"/>
                      <a:r>
                        <a:rPr lang="en-SG" sz="1000" u="none" strike="noStrike">
                          <a:effectLst/>
                        </a:rPr>
                        <a:t>240</a:t>
                      </a:r>
                      <a:endParaRPr lang="en-SG" sz="1000" b="0" i="0" u="none" strike="noStrike">
                        <a:solidFill>
                          <a:srgbClr val="000000"/>
                        </a:solidFill>
                        <a:effectLst/>
                        <a:latin typeface="Segoe UI" panose="020B0502040204020203" pitchFamily="34" charset="0"/>
                      </a:endParaRPr>
                    </a:p>
                  </a:txBody>
                  <a:tcPr marL="9525" marR="9525" marT="9525" marB="0" anchor="ctr"/>
                </a:tc>
              </a:tr>
              <a:tr h="286147">
                <a:tc>
                  <a:txBody>
                    <a:bodyPr/>
                    <a:lstStyle/>
                    <a:p>
                      <a:pPr algn="r" fontAlgn="ctr"/>
                      <a:r>
                        <a:rPr lang="en-SG" sz="1000" u="none" strike="noStrike">
                          <a:effectLst/>
                        </a:rPr>
                        <a:t>74</a:t>
                      </a:r>
                      <a:endParaRPr lang="en-SG" sz="1000" b="0" i="0" u="none" strike="noStrike">
                        <a:solidFill>
                          <a:srgbClr val="000000"/>
                        </a:solidFill>
                        <a:effectLst/>
                        <a:latin typeface="Segoe UI" panose="020B0502040204020203" pitchFamily="34" charset="0"/>
                      </a:endParaRPr>
                    </a:p>
                  </a:txBody>
                  <a:tcPr marL="9525" marR="9525" marT="9525" marB="0" anchor="ctr"/>
                </a:tc>
                <a:tc>
                  <a:txBody>
                    <a:bodyPr/>
                    <a:lstStyle/>
                    <a:p>
                      <a:pPr algn="r" fontAlgn="ctr"/>
                      <a:r>
                        <a:rPr lang="en-SG" sz="1000" u="none" strike="noStrike">
                          <a:effectLst/>
                        </a:rPr>
                        <a:t>195</a:t>
                      </a:r>
                      <a:endParaRPr lang="en-SG" sz="1000" b="0" i="0" u="none" strike="noStrike">
                        <a:solidFill>
                          <a:srgbClr val="000000"/>
                        </a:solidFill>
                        <a:effectLst/>
                        <a:latin typeface="Segoe UI" panose="020B0502040204020203" pitchFamily="34" charset="0"/>
                      </a:endParaRPr>
                    </a:p>
                  </a:txBody>
                  <a:tcPr marL="9525" marR="9525" marT="9525" marB="0" anchor="ctr"/>
                </a:tc>
              </a:tr>
              <a:tr h="286147">
                <a:tc>
                  <a:txBody>
                    <a:bodyPr/>
                    <a:lstStyle/>
                    <a:p>
                      <a:pPr algn="r" fontAlgn="ctr"/>
                      <a:r>
                        <a:rPr lang="en-SG" sz="1000" u="none" strike="noStrike">
                          <a:effectLst/>
                        </a:rPr>
                        <a:t>69</a:t>
                      </a:r>
                      <a:endParaRPr lang="en-SG" sz="1000" b="0" i="0" u="none" strike="noStrike">
                        <a:solidFill>
                          <a:srgbClr val="000000"/>
                        </a:solidFill>
                        <a:effectLst/>
                        <a:latin typeface="Segoe UI" panose="020B0502040204020203" pitchFamily="34" charset="0"/>
                      </a:endParaRPr>
                    </a:p>
                  </a:txBody>
                  <a:tcPr marL="9525" marR="9525" marT="9525" marB="0" anchor="ctr"/>
                </a:tc>
                <a:tc>
                  <a:txBody>
                    <a:bodyPr/>
                    <a:lstStyle/>
                    <a:p>
                      <a:pPr algn="r" fontAlgn="ctr"/>
                      <a:r>
                        <a:rPr lang="en-SG" sz="1000" u="none" strike="noStrike" dirty="0">
                          <a:effectLst/>
                        </a:rPr>
                        <a:t>175</a:t>
                      </a:r>
                      <a:endParaRPr lang="en-SG" sz="1000" b="0" i="0" u="none" strike="noStrike" dirty="0">
                        <a:solidFill>
                          <a:srgbClr val="000000"/>
                        </a:solidFill>
                        <a:effectLst/>
                        <a:latin typeface="Segoe UI" panose="020B0502040204020203" pitchFamily="34" charset="0"/>
                      </a:endParaRPr>
                    </a:p>
                  </a:txBody>
                  <a:tcPr marL="9525" marR="9525" marT="9525" marB="0" anchor="ctr"/>
                </a:tc>
              </a:tr>
            </a:tbl>
          </a:graphicData>
        </a:graphic>
      </p:graphicFrame>
    </p:spTree>
    <p:extLst>
      <p:ext uri="{BB962C8B-B14F-4D97-AF65-F5344CB8AC3E}">
        <p14:creationId xmlns:p14="http://schemas.microsoft.com/office/powerpoint/2010/main" val="3037520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n-SG"/>
          </a:p>
        </p:txBody>
      </p:sp>
      <p:sp>
        <p:nvSpPr>
          <p:cNvPr id="3" name="Content Placeholder 2"/>
          <p:cNvSpPr>
            <a:spLocks noGrp="1"/>
          </p:cNvSpPr>
          <p:nvPr>
            <p:ph sz="half" idx="1"/>
          </p:nvPr>
        </p:nvSpPr>
        <p:spPr/>
        <p:txBody>
          <a:bodyPr/>
          <a:lstStyle/>
          <a:p>
            <a:endParaRPr lang="en-SG"/>
          </a:p>
        </p:txBody>
      </p:sp>
      <p:sp>
        <p:nvSpPr>
          <p:cNvPr id="4" name="Title 3"/>
          <p:cNvSpPr>
            <a:spLocks noGrp="1"/>
          </p:cNvSpPr>
          <p:nvPr>
            <p:ph type="title"/>
          </p:nvPr>
        </p:nvSpPr>
        <p:spPr/>
        <p:txBody>
          <a:bodyPr/>
          <a:lstStyle/>
          <a:p>
            <a:endParaRPr lang="en-SG"/>
          </a:p>
        </p:txBody>
      </p:sp>
      <p:sp>
        <p:nvSpPr>
          <p:cNvPr id="5" name="Footer Placeholder 4"/>
          <p:cNvSpPr>
            <a:spLocks noGrp="1"/>
          </p:cNvSpPr>
          <p:nvPr>
            <p:ph type="ftr" sz="quarter" idx="3"/>
          </p:nvPr>
        </p:nvSpPr>
        <p:spPr/>
        <p:txBody>
          <a:bodyPr/>
          <a:lstStyle/>
          <a:p>
            <a:r>
              <a:rPr lang="en-SG" smtClean="0"/>
              <a:t>Exploratory Data Analysis Using 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19</a:t>
            </a:fld>
            <a:endParaRPr lang="en-US"/>
          </a:p>
        </p:txBody>
      </p:sp>
      <p:pic>
        <p:nvPicPr>
          <p:cNvPr id="9" name="Picture 8"/>
          <p:cNvPicPr>
            <a:picLocks noChangeAspect="1"/>
          </p:cNvPicPr>
          <p:nvPr/>
        </p:nvPicPr>
        <p:blipFill>
          <a:blip r:embed="rId2"/>
          <a:stretch>
            <a:fillRect/>
          </a:stretch>
        </p:blipFill>
        <p:spPr>
          <a:xfrm>
            <a:off x="0" y="0"/>
            <a:ext cx="9144000" cy="6858000"/>
          </a:xfrm>
          <a:prstGeom prst="rect">
            <a:avLst/>
          </a:prstGeom>
        </p:spPr>
      </p:pic>
      <p:pic>
        <p:nvPicPr>
          <p:cNvPr id="5121" name="Picture 1" descr="S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621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p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716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Sp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60972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p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9067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Sp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6002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p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09725"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10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Autofit/>
          </a:bodyPr>
          <a:lstStyle/>
          <a:p>
            <a:pPr lvl="0"/>
            <a:r>
              <a:rPr lang="en-SG" sz="2800" dirty="0"/>
              <a:t>John W. </a:t>
            </a:r>
            <a:r>
              <a:rPr lang="en-SG" sz="2800" dirty="0" err="1"/>
              <a:t>Tukey</a:t>
            </a:r>
            <a:r>
              <a:rPr lang="en-SG" sz="2800" dirty="0"/>
              <a:t> wrote the book "Exploratory Data Analysis" in 1977</a:t>
            </a:r>
            <a:r>
              <a:rPr lang="en-SG" sz="2800" dirty="0" smtClean="0"/>
              <a:t>. </a:t>
            </a:r>
            <a:r>
              <a:rPr lang="en-SG" sz="2800" dirty="0" err="1" smtClean="0"/>
              <a:t>Tukey</a:t>
            </a:r>
            <a:r>
              <a:rPr lang="en-SG" sz="2800" dirty="0" smtClean="0"/>
              <a:t> </a:t>
            </a:r>
            <a:r>
              <a:rPr lang="en-SG" sz="2800" dirty="0"/>
              <a:t>held that too much emphasis in statistics was placed on statistical hypothesis testing (confirmatory data analysis); more emphasis needed to be placed on using data to suggest hypotheses to </a:t>
            </a:r>
            <a:r>
              <a:rPr lang="en-SG" sz="2800" dirty="0" smtClean="0"/>
              <a:t>test.</a:t>
            </a:r>
          </a:p>
          <a:p>
            <a:pPr lvl="0"/>
            <a:r>
              <a:rPr lang="en-SG" sz="2800" dirty="0"/>
              <a:t>In statistics, exploratory data analysis (EDA) is an approach to </a:t>
            </a:r>
            <a:r>
              <a:rPr lang="en-SG" sz="2800" dirty="0" err="1"/>
              <a:t>analyzing</a:t>
            </a:r>
            <a:r>
              <a:rPr lang="en-SG" sz="2800" dirty="0"/>
              <a:t> data sets to summarize their main characteristics, often with visual methods.</a:t>
            </a:r>
            <a:endParaRPr lang="en-US" sz="2800" dirty="0" smtClean="0"/>
          </a:p>
        </p:txBody>
      </p:sp>
      <p:sp>
        <p:nvSpPr>
          <p:cNvPr id="13" name="Title 12"/>
          <p:cNvSpPr>
            <a:spLocks noGrp="1"/>
          </p:cNvSpPr>
          <p:nvPr>
            <p:ph type="title"/>
          </p:nvPr>
        </p:nvSpPr>
        <p:spPr/>
        <p:txBody>
          <a:bodyPr>
            <a:normAutofit/>
          </a:bodyPr>
          <a:lstStyle/>
          <a:p>
            <a:pPr algn="ctr"/>
            <a:r>
              <a:rPr lang="en-US" sz="3200" dirty="0" smtClean="0"/>
              <a:t>What is exploratory data analysis (EDA)</a:t>
            </a:r>
            <a:endParaRPr lang="en-US" sz="3200" dirty="0"/>
          </a:p>
        </p:txBody>
      </p:sp>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2</a:t>
            </a:fld>
            <a:endParaRPr lang="en-US"/>
          </a:p>
        </p:txBody>
      </p:sp>
    </p:spTree>
    <p:extLst>
      <p:ext uri="{BB962C8B-B14F-4D97-AF65-F5344CB8AC3E}">
        <p14:creationId xmlns:p14="http://schemas.microsoft.com/office/powerpoint/2010/main" val="3443112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lvl="1"/>
            <a:r>
              <a:rPr lang="en-SG" dirty="0"/>
              <a:t>Run chart</a:t>
            </a:r>
          </a:p>
        </p:txBody>
      </p:sp>
      <p:sp>
        <p:nvSpPr>
          <p:cNvPr id="2" name="Content Placeholder 1"/>
          <p:cNvSpPr>
            <a:spLocks noGrp="1"/>
          </p:cNvSpPr>
          <p:nvPr>
            <p:ph sz="half" idx="1"/>
          </p:nvPr>
        </p:nvSpPr>
        <p:spPr/>
        <p:txBody>
          <a:bodyPr>
            <a:normAutofit/>
          </a:bodyPr>
          <a:lstStyle/>
          <a:p>
            <a:pPr lvl="1"/>
            <a:r>
              <a:rPr lang="en-SG" dirty="0"/>
              <a:t>Multi-</a:t>
            </a:r>
            <a:r>
              <a:rPr lang="en-SG" dirty="0" err="1"/>
              <a:t>vari</a:t>
            </a:r>
            <a:r>
              <a:rPr lang="en-SG" dirty="0"/>
              <a:t> chart</a:t>
            </a:r>
            <a:endParaRPr lang="en-SG" dirty="0" smtClean="0"/>
          </a:p>
        </p:txBody>
      </p:sp>
      <p:sp>
        <p:nvSpPr>
          <p:cNvPr id="3" name="Title 2"/>
          <p:cNvSpPr>
            <a:spLocks noGrp="1"/>
          </p:cNvSpPr>
          <p:nvPr>
            <p:ph type="title"/>
          </p:nvPr>
        </p:nvSpPr>
        <p:spPr/>
        <p:txBody>
          <a:bodyPr>
            <a:normAutofit/>
          </a:bodyPr>
          <a:lstStyle/>
          <a:p>
            <a:pPr algn="ctr"/>
            <a:r>
              <a:rPr lang="en-SG" sz="2400" dirty="0">
                <a:solidFill>
                  <a:schemeClr val="tx1"/>
                </a:solidFill>
              </a:rPr>
              <a:t>Typical graphical techniques used in EDA</a:t>
            </a:r>
            <a:br>
              <a:rPr lang="en-SG" sz="2400" dirty="0">
                <a:solidFill>
                  <a:schemeClr val="tx1"/>
                </a:solidFill>
              </a:rPr>
            </a:br>
            <a:r>
              <a:rPr lang="en-SG" sz="2400" dirty="0" smtClean="0">
                <a:solidFill>
                  <a:schemeClr val="tx1"/>
                </a:solidFill>
              </a:rPr>
              <a:t>(cont.)</a:t>
            </a:r>
            <a:endParaRPr lang="en-SG" sz="2400" dirty="0">
              <a:solidFill>
                <a:schemeClr val="tx1"/>
              </a:solidFill>
            </a:endParaRPr>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7" name="Slide Number Placeholder 6"/>
          <p:cNvSpPr>
            <a:spLocks noGrp="1"/>
          </p:cNvSpPr>
          <p:nvPr>
            <p:ph type="sldNum" sz="quarter" idx="4"/>
          </p:nvPr>
        </p:nvSpPr>
        <p:spPr/>
        <p:txBody>
          <a:bodyPr/>
          <a:lstStyle/>
          <a:p>
            <a:fld id="{10E4A4DB-036F-4816-A98C-42C4167E83C5}" type="slidenum">
              <a:rPr lang="en-US" smtClean="0"/>
              <a:pPr/>
              <a:t>20</a:t>
            </a:fld>
            <a:endParaRPr lang="en-US"/>
          </a:p>
        </p:txBody>
      </p:sp>
      <p:pic>
        <p:nvPicPr>
          <p:cNvPr id="2054" name="Picture 6" descr="http://support.sas.com/documentation/cdl/en/qcug/65562/HTML/default/images/boxex7out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703858"/>
            <a:ext cx="3693361" cy="28873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772966" y="2703857"/>
            <a:ext cx="4212320" cy="2887318"/>
          </a:xfrm>
          <a:prstGeom prst="rect">
            <a:avLst/>
          </a:prstGeom>
        </p:spPr>
      </p:pic>
    </p:spTree>
    <p:extLst>
      <p:ext uri="{BB962C8B-B14F-4D97-AF65-F5344CB8AC3E}">
        <p14:creationId xmlns:p14="http://schemas.microsoft.com/office/powerpoint/2010/main" val="2298004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a:xfrm>
            <a:off x="4805360" y="2913028"/>
            <a:ext cx="3886200" cy="2176532"/>
          </a:xfrm>
          <a:solidFill>
            <a:srgbClr val="FFFF00"/>
          </a:solidFill>
          <a:ln w="25400">
            <a:solidFill>
              <a:srgbClr val="7030A0"/>
            </a:solidFill>
          </a:ln>
        </p:spPr>
        <p:txBody>
          <a:bodyPr/>
          <a:lstStyle/>
          <a:p>
            <a:pPr marL="0" indent="0" algn="ctr">
              <a:buNone/>
            </a:pPr>
            <a:endParaRPr lang="en-SG" b="1" dirty="0" smtClean="0"/>
          </a:p>
          <a:p>
            <a:pPr marL="0" indent="0" algn="ctr">
              <a:buNone/>
            </a:pPr>
            <a:r>
              <a:rPr lang="en-SG" b="1" dirty="0" smtClean="0"/>
              <a:t>Become </a:t>
            </a:r>
            <a:r>
              <a:rPr lang="en-SG" b="1" dirty="0"/>
              <a:t>a superhero, handle your data with </a:t>
            </a:r>
            <a:r>
              <a:rPr lang="en-SG" b="1" dirty="0" smtClean="0"/>
              <a:t>R</a:t>
            </a:r>
            <a:endParaRPr lang="en-SG" dirty="0" smtClean="0">
              <a:hlinkClick r:id="rId2"/>
            </a:endParaRPr>
          </a:p>
          <a:p>
            <a:pPr lvl="1" algn="ctr"/>
            <a:r>
              <a:rPr lang="en-SG" dirty="0" smtClean="0">
                <a:hlinkClick r:id="rId2"/>
              </a:rPr>
              <a:t>http</a:t>
            </a:r>
            <a:r>
              <a:rPr lang="en-SG" dirty="0">
                <a:hlinkClick r:id="rId2"/>
              </a:rPr>
              <a:t>://cierareports.org/blog/2013/10/18/rCourse2013</a:t>
            </a:r>
            <a:r>
              <a:rPr lang="en-SG" dirty="0" smtClean="0">
                <a:hlinkClick r:id="rId2"/>
              </a:rPr>
              <a:t>/</a:t>
            </a:r>
            <a:endParaRPr lang="en-SG" dirty="0" smtClean="0"/>
          </a:p>
          <a:p>
            <a:pPr lvl="1" algn="ctr"/>
            <a:endParaRPr lang="en-SG" dirty="0"/>
          </a:p>
          <a:p>
            <a:pPr marL="342900" lvl="1" indent="0" algn="ctr">
              <a:buNone/>
            </a:pPr>
            <a:endParaRPr lang="en-SG" dirty="0" smtClean="0"/>
          </a:p>
          <a:p>
            <a:pPr algn="ctr"/>
            <a:endParaRPr lang="en-SG" dirty="0"/>
          </a:p>
        </p:txBody>
      </p:sp>
      <p:sp>
        <p:nvSpPr>
          <p:cNvPr id="8" name="Content Placeholder 7"/>
          <p:cNvSpPr>
            <a:spLocks noGrp="1"/>
          </p:cNvSpPr>
          <p:nvPr>
            <p:ph sz="half" idx="1"/>
          </p:nvPr>
        </p:nvSpPr>
        <p:spPr/>
        <p:txBody>
          <a:bodyPr/>
          <a:lstStyle/>
          <a:p>
            <a:r>
              <a:rPr lang="en-SG" dirty="0" smtClean="0"/>
              <a:t>Use of R tools</a:t>
            </a:r>
          </a:p>
          <a:p>
            <a:pPr lvl="1"/>
            <a:r>
              <a:rPr lang="en-SG" dirty="0" smtClean="0"/>
              <a:t>Non-GUI based</a:t>
            </a:r>
          </a:p>
          <a:p>
            <a:pPr lvl="1"/>
            <a:r>
              <a:rPr lang="en-SG" dirty="0" smtClean="0"/>
              <a:t>Gain “superpowers” to handle your data</a:t>
            </a:r>
          </a:p>
          <a:p>
            <a:pPr lvl="1"/>
            <a:endParaRPr lang="en-SG" dirty="0" smtClean="0"/>
          </a:p>
          <a:p>
            <a:r>
              <a:rPr lang="en-SG" dirty="0" smtClean="0"/>
              <a:t>Two graphical techniques using R</a:t>
            </a:r>
          </a:p>
          <a:p>
            <a:pPr lvl="1"/>
            <a:r>
              <a:rPr lang="en-SG" dirty="0" smtClean="0"/>
              <a:t>Histograms (For 1 variable or univariate)</a:t>
            </a:r>
          </a:p>
          <a:p>
            <a:pPr lvl="1"/>
            <a:r>
              <a:rPr lang="en-SG" dirty="0" smtClean="0"/>
              <a:t>Scatterplots (For 2 variable or bivariate)</a:t>
            </a:r>
          </a:p>
          <a:p>
            <a:endParaRPr lang="en-SG" dirty="0"/>
          </a:p>
        </p:txBody>
      </p:sp>
      <p:sp>
        <p:nvSpPr>
          <p:cNvPr id="7" name="Title 6"/>
          <p:cNvSpPr>
            <a:spLocks noGrp="1"/>
          </p:cNvSpPr>
          <p:nvPr>
            <p:ph type="title"/>
          </p:nvPr>
        </p:nvSpPr>
        <p:spPr/>
        <p:txBody>
          <a:bodyPr/>
          <a:lstStyle/>
          <a:p>
            <a:r>
              <a:rPr lang="en-SG" dirty="0" smtClean="0"/>
              <a:t>Focus of this course</a:t>
            </a:r>
            <a:endParaRPr lang="en-SG" dirty="0"/>
          </a:p>
        </p:txBody>
      </p:sp>
      <p:sp>
        <p:nvSpPr>
          <p:cNvPr id="5" name="Footer Placeholder 4"/>
          <p:cNvSpPr>
            <a:spLocks noGrp="1"/>
          </p:cNvSpPr>
          <p:nvPr>
            <p:ph type="ftr" sz="quarter" idx="3"/>
          </p:nvPr>
        </p:nvSpPr>
        <p:spPr/>
        <p:txBody>
          <a:bodyPr/>
          <a:lstStyle/>
          <a:p>
            <a:r>
              <a:rPr lang="en-SG" smtClean="0"/>
              <a:t>Exploratory Data Analysis Using 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21</a:t>
            </a:fld>
            <a:endParaRPr lang="en-US" dirty="0"/>
          </a:p>
        </p:txBody>
      </p:sp>
      <p:pic>
        <p:nvPicPr>
          <p:cNvPr id="1028" name="Picture 4" descr="http://cierareports.org/img/rcourse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5360" y="1690688"/>
            <a:ext cx="3862698" cy="113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370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SG" dirty="0" smtClean="0"/>
              <a:t>R is a programming language for Data Science / Data Analytics</a:t>
            </a:r>
          </a:p>
          <a:p>
            <a:r>
              <a:rPr lang="en-SG" dirty="0">
                <a:hlinkClick r:id="rId2"/>
              </a:rPr>
              <a:t>http://www.r-project.org</a:t>
            </a:r>
            <a:r>
              <a:rPr lang="en-SG" dirty="0" smtClean="0">
                <a:hlinkClick r:id="rId2"/>
              </a:rPr>
              <a:t>/</a:t>
            </a:r>
            <a:endParaRPr lang="en-SG" dirty="0" smtClean="0"/>
          </a:p>
          <a:p>
            <a:r>
              <a:rPr lang="en-SG" dirty="0" smtClean="0"/>
              <a:t>Software is free</a:t>
            </a:r>
          </a:p>
          <a:p>
            <a:r>
              <a:rPr lang="en-SG" dirty="0" smtClean="0"/>
              <a:t>Windows, Mac OSX, and Linux are supported</a:t>
            </a:r>
            <a:endParaRPr lang="en-SG" dirty="0"/>
          </a:p>
        </p:txBody>
      </p:sp>
      <p:sp>
        <p:nvSpPr>
          <p:cNvPr id="4" name="Title 3"/>
          <p:cNvSpPr>
            <a:spLocks noGrp="1"/>
          </p:cNvSpPr>
          <p:nvPr>
            <p:ph type="title"/>
          </p:nvPr>
        </p:nvSpPr>
        <p:spPr/>
        <p:txBody>
          <a:bodyPr/>
          <a:lstStyle/>
          <a:p>
            <a:r>
              <a:rPr lang="en-SG" dirty="0" smtClean="0"/>
              <a:t>Install R</a:t>
            </a:r>
            <a:endParaRPr lang="en-SG" dirty="0"/>
          </a:p>
        </p:txBody>
      </p:sp>
      <p:sp>
        <p:nvSpPr>
          <p:cNvPr id="6" name="Footer Placeholder 5"/>
          <p:cNvSpPr>
            <a:spLocks noGrp="1"/>
          </p:cNvSpPr>
          <p:nvPr>
            <p:ph type="ftr" sz="quarter" idx="3"/>
          </p:nvPr>
        </p:nvSpPr>
        <p:spPr/>
        <p:txBody>
          <a:bodyPr/>
          <a:lstStyle/>
          <a:p>
            <a:r>
              <a:rPr lang="en-SG" smtClean="0"/>
              <a:t>Exploratory Data Analysis Using R</a:t>
            </a:r>
            <a:endParaRPr lang="en-US"/>
          </a:p>
        </p:txBody>
      </p:sp>
      <p:sp>
        <p:nvSpPr>
          <p:cNvPr id="7" name="Slide Number Placeholder 6"/>
          <p:cNvSpPr>
            <a:spLocks noGrp="1"/>
          </p:cNvSpPr>
          <p:nvPr>
            <p:ph type="sldNum" sz="quarter" idx="4"/>
          </p:nvPr>
        </p:nvSpPr>
        <p:spPr/>
        <p:txBody>
          <a:bodyPr/>
          <a:lstStyle/>
          <a:p>
            <a:fld id="{10E4A4DB-036F-4816-A98C-42C4167E83C5}" type="slidenum">
              <a:rPr lang="en-US" smtClean="0"/>
              <a:pPr/>
              <a:t>22</a:t>
            </a:fld>
            <a:endParaRPr lang="en-US"/>
          </a:p>
        </p:txBody>
      </p:sp>
    </p:spTree>
    <p:extLst>
      <p:ext uri="{BB962C8B-B14F-4D97-AF65-F5344CB8AC3E}">
        <p14:creationId xmlns:p14="http://schemas.microsoft.com/office/powerpoint/2010/main" val="165525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This provides an Integrated Development Environment (IDE) for editing, debugging, and testing</a:t>
            </a:r>
          </a:p>
          <a:p>
            <a:r>
              <a:rPr lang="en-SG" dirty="0">
                <a:hlinkClick r:id="rId2"/>
              </a:rPr>
              <a:t>http://www.rstudio.com</a:t>
            </a:r>
            <a:r>
              <a:rPr lang="en-SG" dirty="0" smtClean="0">
                <a:hlinkClick r:id="rId2"/>
              </a:rPr>
              <a:t>/</a:t>
            </a:r>
            <a:endParaRPr lang="en-SG" dirty="0" smtClean="0"/>
          </a:p>
          <a:p>
            <a:r>
              <a:rPr lang="en-SG" dirty="0" smtClean="0"/>
              <a:t>Software is free</a:t>
            </a:r>
          </a:p>
          <a:p>
            <a:r>
              <a:rPr lang="en-SG" dirty="0"/>
              <a:t>Windows, Mac OSX, and Linux are supported</a:t>
            </a:r>
          </a:p>
          <a:p>
            <a:endParaRPr lang="en-SG" dirty="0"/>
          </a:p>
        </p:txBody>
      </p:sp>
      <p:sp>
        <p:nvSpPr>
          <p:cNvPr id="3" name="Title 2"/>
          <p:cNvSpPr>
            <a:spLocks noGrp="1"/>
          </p:cNvSpPr>
          <p:nvPr>
            <p:ph type="title"/>
          </p:nvPr>
        </p:nvSpPr>
        <p:spPr/>
        <p:txBody>
          <a:bodyPr/>
          <a:lstStyle/>
          <a:p>
            <a:r>
              <a:rPr lang="en-SG" dirty="0" smtClean="0"/>
              <a:t>Install R Studio</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23</a:t>
            </a:fld>
            <a:endParaRPr lang="en-US"/>
          </a:p>
        </p:txBody>
      </p:sp>
    </p:spTree>
    <p:extLst>
      <p:ext uri="{BB962C8B-B14F-4D97-AF65-F5344CB8AC3E}">
        <p14:creationId xmlns:p14="http://schemas.microsoft.com/office/powerpoint/2010/main" val="334296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a:t>R Markdown is way to write quick attractive reports that use R output. You write the reports in a markdown document, inserting R code where you like it (left).</a:t>
            </a:r>
          </a:p>
        </p:txBody>
      </p:sp>
      <p:sp>
        <p:nvSpPr>
          <p:cNvPr id="3" name="Title 2"/>
          <p:cNvSpPr>
            <a:spLocks noGrp="1"/>
          </p:cNvSpPr>
          <p:nvPr>
            <p:ph type="title"/>
          </p:nvPr>
        </p:nvSpPr>
        <p:spPr/>
        <p:txBody>
          <a:bodyPr/>
          <a:lstStyle/>
          <a:p>
            <a:r>
              <a:rPr lang="en-SG" dirty="0" smtClean="0"/>
              <a:t>R Markdown (.</a:t>
            </a:r>
            <a:r>
              <a:rPr lang="en-SG" dirty="0" err="1" smtClean="0"/>
              <a:t>Rmd</a:t>
            </a:r>
            <a:r>
              <a:rPr lang="en-SG" dirty="0" smtClean="0"/>
              <a:t>)</a:t>
            </a:r>
            <a:endParaRPr lang="en-SG" dirty="0"/>
          </a:p>
        </p:txBody>
      </p:sp>
      <p:pic>
        <p:nvPicPr>
          <p:cNvPr id="1026" name="Picture 2" descr="Inserting R code chunks in Mark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229700"/>
            <a:ext cx="3156241" cy="266865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24</a:t>
            </a:fld>
            <a:endParaRPr lang="en-US" dirty="0"/>
          </a:p>
        </p:txBody>
      </p:sp>
      <p:sp>
        <p:nvSpPr>
          <p:cNvPr id="6" name="TextBox 5"/>
          <p:cNvSpPr txBox="1"/>
          <p:nvPr/>
        </p:nvSpPr>
        <p:spPr>
          <a:xfrm>
            <a:off x="4711147" y="4196798"/>
            <a:ext cx="3649082" cy="300082"/>
          </a:xfrm>
          <a:prstGeom prst="rect">
            <a:avLst/>
          </a:prstGeom>
          <a:noFill/>
          <a:ln>
            <a:solidFill>
              <a:schemeClr val="tx2">
                <a:lumMod val="20000"/>
                <a:lumOff val="80000"/>
              </a:schemeClr>
            </a:solidFill>
          </a:ln>
        </p:spPr>
        <p:txBody>
          <a:bodyPr wrap="square" rtlCol="0">
            <a:spAutoFit/>
          </a:bodyPr>
          <a:lstStyle/>
          <a:p>
            <a:r>
              <a:rPr lang="en-SG" sz="1350" dirty="0">
                <a:ln>
                  <a:solidFill>
                    <a:schemeClr val="accent1">
                      <a:lumMod val="20000"/>
                      <a:lumOff val="80000"/>
                    </a:schemeClr>
                  </a:solidFill>
                </a:ln>
              </a:rPr>
              <a:t>http://rmarkdown.rstudio.com/</a:t>
            </a:r>
          </a:p>
        </p:txBody>
      </p:sp>
    </p:spTree>
    <p:extLst>
      <p:ext uri="{BB962C8B-B14F-4D97-AF65-F5344CB8AC3E}">
        <p14:creationId xmlns:p14="http://schemas.microsoft.com/office/powerpoint/2010/main" val="1072256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27046"/>
            <a:ext cx="7886700" cy="4351338"/>
          </a:xfrm>
        </p:spPr>
        <p:txBody>
          <a:bodyPr/>
          <a:lstStyle/>
          <a:p>
            <a:r>
              <a:rPr lang="en-SG" dirty="0" smtClean="0"/>
              <a:t>Install R and R Studio on your laptop</a:t>
            </a:r>
          </a:p>
          <a:p>
            <a:r>
              <a:rPr lang="en-SG" dirty="0" smtClean="0"/>
              <a:t>Unzip eda.zip file</a:t>
            </a:r>
          </a:p>
          <a:p>
            <a:r>
              <a:rPr lang="en-SG" dirty="0" smtClean="0"/>
              <a:t>List of files in eda2 data sets are</a:t>
            </a:r>
          </a:p>
          <a:p>
            <a:pPr marL="0" indent="0">
              <a:buNone/>
            </a:pPr>
            <a:r>
              <a:rPr lang="en-SG" dirty="0"/>
              <a:t> </a:t>
            </a:r>
            <a:r>
              <a:rPr lang="en-SG" dirty="0" smtClean="0"/>
              <a:t>  as show -&gt;</a:t>
            </a:r>
          </a:p>
          <a:p>
            <a:endParaRPr lang="en-SG" dirty="0"/>
          </a:p>
          <a:p>
            <a:endParaRPr lang="en-SG" dirty="0"/>
          </a:p>
        </p:txBody>
      </p:sp>
      <p:sp>
        <p:nvSpPr>
          <p:cNvPr id="3" name="Title 2"/>
          <p:cNvSpPr>
            <a:spLocks noGrp="1"/>
          </p:cNvSpPr>
          <p:nvPr>
            <p:ph type="title"/>
          </p:nvPr>
        </p:nvSpPr>
        <p:spPr/>
        <p:txBody>
          <a:bodyPr/>
          <a:lstStyle/>
          <a:p>
            <a:r>
              <a:rPr lang="en-SG" dirty="0" smtClean="0"/>
              <a:t>Try the following example</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25</a:t>
            </a:fld>
            <a:endParaRPr lang="en-US"/>
          </a:p>
        </p:txBody>
      </p:sp>
      <p:pic>
        <p:nvPicPr>
          <p:cNvPr id="7" name="Picture 6"/>
          <p:cNvPicPr>
            <a:picLocks noChangeAspect="1"/>
          </p:cNvPicPr>
          <p:nvPr/>
        </p:nvPicPr>
        <p:blipFill>
          <a:blip r:embed="rId2"/>
          <a:stretch>
            <a:fillRect/>
          </a:stretch>
        </p:blipFill>
        <p:spPr>
          <a:xfrm>
            <a:off x="5876925" y="2001709"/>
            <a:ext cx="2638425" cy="3876675"/>
          </a:xfrm>
          <a:prstGeom prst="rect">
            <a:avLst/>
          </a:prstGeom>
        </p:spPr>
      </p:pic>
    </p:spTree>
    <p:extLst>
      <p:ext uri="{BB962C8B-B14F-4D97-AF65-F5344CB8AC3E}">
        <p14:creationId xmlns:p14="http://schemas.microsoft.com/office/powerpoint/2010/main" val="3175769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SG" dirty="0" smtClean="0"/>
              <a:t>Reading from a spreadsheet</a:t>
            </a:r>
          </a:p>
          <a:p>
            <a:r>
              <a:rPr lang="en-SG" dirty="0" smtClean="0"/>
              <a:t>Managing and installing packages</a:t>
            </a:r>
            <a:endParaRPr lang="en-SG" dirty="0"/>
          </a:p>
        </p:txBody>
      </p:sp>
      <p:sp>
        <p:nvSpPr>
          <p:cNvPr id="6" name="Title 5"/>
          <p:cNvSpPr>
            <a:spLocks noGrp="1"/>
          </p:cNvSpPr>
          <p:nvPr>
            <p:ph type="title"/>
          </p:nvPr>
        </p:nvSpPr>
        <p:spPr/>
        <p:txBody>
          <a:bodyPr/>
          <a:lstStyle/>
          <a:p>
            <a:r>
              <a:rPr lang="en-SG" dirty="0" smtClean="0"/>
              <a:t>Using R Studio</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26</a:t>
            </a:fld>
            <a:endParaRPr lang="en-US"/>
          </a:p>
        </p:txBody>
      </p:sp>
    </p:spTree>
    <p:extLst>
      <p:ext uri="{BB962C8B-B14F-4D97-AF65-F5344CB8AC3E}">
        <p14:creationId xmlns:p14="http://schemas.microsoft.com/office/powerpoint/2010/main" val="3914683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SG" dirty="0" smtClean="0"/>
              <a:t>Save the spreadsheet file (.</a:t>
            </a:r>
            <a:r>
              <a:rPr lang="en-SG" dirty="0" err="1" smtClean="0"/>
              <a:t>xlsx</a:t>
            </a:r>
            <a:r>
              <a:rPr lang="en-SG" dirty="0" smtClean="0"/>
              <a:t>) as a csv file on the desktop</a:t>
            </a:r>
          </a:p>
          <a:p>
            <a:r>
              <a:rPr lang="en-SG" dirty="0" smtClean="0"/>
              <a:t>Use the read.csv() function to read the csv file.</a:t>
            </a:r>
          </a:p>
          <a:p>
            <a:r>
              <a:rPr lang="en-SG" dirty="0" smtClean="0"/>
              <a:t>Note the use of forward slash “/” as file path separators</a:t>
            </a:r>
            <a:endParaRPr lang="en-SG" dirty="0"/>
          </a:p>
        </p:txBody>
      </p:sp>
      <p:sp>
        <p:nvSpPr>
          <p:cNvPr id="10" name="Title 9"/>
          <p:cNvSpPr>
            <a:spLocks noGrp="1"/>
          </p:cNvSpPr>
          <p:nvPr>
            <p:ph type="title"/>
          </p:nvPr>
        </p:nvSpPr>
        <p:spPr/>
        <p:txBody>
          <a:bodyPr/>
          <a:lstStyle/>
          <a:p>
            <a:r>
              <a:rPr lang="en-SG" dirty="0" smtClean="0"/>
              <a:t>Reading from spreadsheet</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27</a:t>
            </a:fld>
            <a:endParaRPr lang="en-US"/>
          </a:p>
        </p:txBody>
      </p:sp>
      <p:sp>
        <p:nvSpPr>
          <p:cNvPr id="9" name="TextBox 8"/>
          <p:cNvSpPr txBox="1"/>
          <p:nvPr/>
        </p:nvSpPr>
        <p:spPr>
          <a:xfrm>
            <a:off x="354563" y="3524636"/>
            <a:ext cx="9144001" cy="1138773"/>
          </a:xfrm>
          <a:prstGeom prst="rect">
            <a:avLst/>
          </a:prstGeom>
          <a:noFill/>
          <a:ln>
            <a:solidFill>
              <a:schemeClr val="tx2">
                <a:lumMod val="20000"/>
                <a:lumOff val="80000"/>
              </a:schemeClr>
            </a:solidFill>
          </a:ln>
        </p:spPr>
        <p:txBody>
          <a:bodyPr wrap="square" rtlCol="0">
            <a:spAutoFit/>
          </a:bodyPr>
          <a:lstStyle/>
          <a:p>
            <a:r>
              <a:rPr lang="en-SG" sz="1600" dirty="0">
                <a:latin typeface="Courier New" panose="02070309020205020404" pitchFamily="49" charset="0"/>
                <a:cs typeface="Courier New" panose="02070309020205020404" pitchFamily="49" charset="0"/>
              </a:rPr>
              <a:t># read social_network.csv file into a data frame sn.csv</a:t>
            </a:r>
          </a:p>
          <a:p>
            <a:r>
              <a:rPr lang="en-SG" sz="1600" dirty="0">
                <a:latin typeface="Courier New" panose="02070309020205020404" pitchFamily="49" charset="0"/>
                <a:cs typeface="Courier New" panose="02070309020205020404" pitchFamily="49" charset="0"/>
              </a:rPr>
              <a:t># we assume that the social_network.csv file </a:t>
            </a:r>
            <a:r>
              <a:rPr lang="en-SG" sz="1600" dirty="0" smtClean="0">
                <a:latin typeface="Courier New" panose="02070309020205020404" pitchFamily="49" charset="0"/>
                <a:cs typeface="Courier New" panose="02070309020205020404" pitchFamily="49" charset="0"/>
              </a:rPr>
              <a:t>is in D drive</a:t>
            </a:r>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sn.csv &lt;- </a:t>
            </a:r>
            <a:r>
              <a:rPr lang="en-SG" sz="1600" dirty="0" smtClean="0">
                <a:latin typeface="Courier New" panose="02070309020205020404" pitchFamily="49" charset="0"/>
                <a:cs typeface="Courier New" panose="02070309020205020404" pitchFamily="49" charset="0"/>
              </a:rPr>
              <a:t>read.csv(“D:/ed2 data sets/social_network.csv</a:t>
            </a:r>
            <a:r>
              <a:rPr lang="en-SG" sz="1600" dirty="0">
                <a:latin typeface="Courier New" panose="02070309020205020404" pitchFamily="49" charset="0"/>
                <a:cs typeface="Courier New" panose="02070309020205020404" pitchFamily="49" charset="0"/>
              </a:rPr>
              <a:t>", header = T)</a:t>
            </a:r>
          </a:p>
          <a:p>
            <a:endParaRPr lang="en-SG" sz="2000" dirty="0">
              <a:latin typeface="Courier New" panose="02070309020205020404" pitchFamily="49" charset="0"/>
              <a:cs typeface="Courier New" panose="02070309020205020404" pitchFamily="49" charset="0"/>
            </a:endParaRPr>
          </a:p>
        </p:txBody>
      </p:sp>
      <p:sp>
        <p:nvSpPr>
          <p:cNvPr id="7" name="TextBox 6"/>
          <p:cNvSpPr txBox="1"/>
          <p:nvPr/>
        </p:nvSpPr>
        <p:spPr>
          <a:xfrm>
            <a:off x="354563" y="5204828"/>
            <a:ext cx="8882743" cy="1015663"/>
          </a:xfrm>
          <a:prstGeom prst="rect">
            <a:avLst/>
          </a:prstGeom>
          <a:noFill/>
          <a:ln>
            <a:solidFill>
              <a:schemeClr val="tx2">
                <a:lumMod val="20000"/>
                <a:lumOff val="80000"/>
              </a:schemeClr>
            </a:solidFill>
          </a:ln>
        </p:spPr>
        <p:txBody>
          <a:bodyPr wrap="square" rtlCol="0">
            <a:spAutoFit/>
          </a:bodyPr>
          <a:lstStyle/>
          <a:p>
            <a:r>
              <a:rPr lang="en-SG" sz="2000" dirty="0">
                <a:latin typeface="Courier New" panose="02070309020205020404" pitchFamily="49" charset="0"/>
                <a:cs typeface="Courier New" panose="02070309020205020404" pitchFamily="49" charset="0"/>
              </a:rPr>
              <a:t># </a:t>
            </a:r>
            <a:r>
              <a:rPr lang="en-SG" sz="2000" dirty="0" smtClean="0">
                <a:latin typeface="Courier New" panose="02070309020205020404" pitchFamily="49" charset="0"/>
                <a:cs typeface="Courier New" panose="02070309020205020404" pitchFamily="49" charset="0"/>
              </a:rPr>
              <a:t>to view the variables and no of observations</a:t>
            </a:r>
          </a:p>
          <a:p>
            <a:r>
              <a:rPr lang="en-SG" sz="2000" dirty="0">
                <a:latin typeface="Courier New" panose="02070309020205020404" pitchFamily="49" charset="0"/>
                <a:cs typeface="Courier New" panose="02070309020205020404" pitchFamily="49" charset="0"/>
              </a:rPr>
              <a:t>#</a:t>
            </a:r>
            <a:r>
              <a:rPr lang="en-SG" sz="2000" dirty="0" smtClean="0">
                <a:latin typeface="Courier New" panose="02070309020205020404" pitchFamily="49" charset="0"/>
                <a:cs typeface="Courier New" panose="02070309020205020404" pitchFamily="49" charset="0"/>
              </a:rPr>
              <a:t>(NB: Console panel)</a:t>
            </a:r>
            <a:endParaRPr lang="en-SG" sz="2000" dirty="0">
              <a:latin typeface="Courier New" panose="02070309020205020404" pitchFamily="49" charset="0"/>
              <a:cs typeface="Courier New" panose="02070309020205020404" pitchFamily="49" charset="0"/>
            </a:endParaRPr>
          </a:p>
          <a:p>
            <a:r>
              <a:rPr lang="en-SG" sz="2000" dirty="0" smtClean="0">
                <a:latin typeface="Courier New" panose="02070309020205020404" pitchFamily="49" charset="0"/>
                <a:cs typeface="Courier New" panose="02070309020205020404" pitchFamily="49" charset="0"/>
              </a:rPr>
              <a:t> &gt; </a:t>
            </a:r>
            <a:r>
              <a:rPr lang="en-SG" sz="2000" dirty="0" err="1" smtClean="0">
                <a:latin typeface="Courier New" panose="02070309020205020404" pitchFamily="49" charset="0"/>
                <a:cs typeface="Courier New" panose="02070309020205020404" pitchFamily="49" charset="0"/>
              </a:rPr>
              <a:t>str</a:t>
            </a:r>
            <a:r>
              <a:rPr lang="en-SG" sz="2000" dirty="0" smtClean="0">
                <a:latin typeface="Courier New" panose="02070309020205020404" pitchFamily="49" charset="0"/>
                <a:cs typeface="Courier New" panose="02070309020205020404" pitchFamily="49" charset="0"/>
              </a:rPr>
              <a:t>(sn.csv</a:t>
            </a:r>
            <a:r>
              <a:rPr lang="en-SG"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2227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28</a:t>
            </a:fld>
            <a:endParaRPr lang="en-US"/>
          </a:p>
        </p:txBody>
      </p:sp>
      <p:pic>
        <p:nvPicPr>
          <p:cNvPr id="6" name="Picture 5"/>
          <p:cNvPicPr>
            <a:picLocks noChangeAspect="1"/>
          </p:cNvPicPr>
          <p:nvPr/>
        </p:nvPicPr>
        <p:blipFill>
          <a:blip r:embed="rId2"/>
          <a:stretch>
            <a:fillRect/>
          </a:stretch>
        </p:blipFill>
        <p:spPr>
          <a:xfrm>
            <a:off x="447869" y="487669"/>
            <a:ext cx="8696131" cy="6233807"/>
          </a:xfrm>
          <a:prstGeom prst="rect">
            <a:avLst/>
          </a:prstGeom>
        </p:spPr>
      </p:pic>
    </p:spTree>
    <p:extLst>
      <p:ext uri="{BB962C8B-B14F-4D97-AF65-F5344CB8AC3E}">
        <p14:creationId xmlns:p14="http://schemas.microsoft.com/office/powerpoint/2010/main" val="421115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SG" dirty="0" smtClean="0"/>
              <a:t>Histogra</a:t>
            </a:r>
            <a:r>
              <a:rPr lang="en-SG" dirty="0"/>
              <a:t>m</a:t>
            </a:r>
            <a:endParaRPr lang="en-SG" dirty="0" smtClean="0"/>
          </a:p>
          <a:p>
            <a:r>
              <a:rPr lang="en-SG" dirty="0" smtClean="0"/>
              <a:t>Boxplot</a:t>
            </a:r>
            <a:endParaRPr lang="en-SG" dirty="0"/>
          </a:p>
        </p:txBody>
      </p:sp>
      <p:sp>
        <p:nvSpPr>
          <p:cNvPr id="6" name="Title 5"/>
          <p:cNvSpPr>
            <a:spLocks noGrp="1"/>
          </p:cNvSpPr>
          <p:nvPr>
            <p:ph type="title"/>
          </p:nvPr>
        </p:nvSpPr>
        <p:spPr/>
        <p:txBody>
          <a:bodyPr/>
          <a:lstStyle/>
          <a:p>
            <a:r>
              <a:rPr lang="en-SG" dirty="0" smtClean="0"/>
              <a:t>Exploring single variables (univariate)</a:t>
            </a:r>
            <a:br>
              <a:rPr lang="en-SG" dirty="0" smtClean="0"/>
            </a:br>
            <a:r>
              <a:rPr lang="en-SG" dirty="0"/>
              <a:t/>
            </a:r>
            <a:br>
              <a:rPr lang="en-SG" dirty="0"/>
            </a:br>
            <a:r>
              <a:rPr lang="en-SG" dirty="0" smtClean="0"/>
              <a:t>Data file: galaxies.csv</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29</a:t>
            </a:fld>
            <a:endParaRPr lang="en-US"/>
          </a:p>
        </p:txBody>
      </p:sp>
    </p:spTree>
    <p:extLst>
      <p:ext uri="{BB962C8B-B14F-4D97-AF65-F5344CB8AC3E}">
        <p14:creationId xmlns:p14="http://schemas.microsoft.com/office/powerpoint/2010/main" val="441762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en/thumb/b/ba/Data_visualization_process_v1.png/800px-Data_visualization_process_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612" y="1469151"/>
            <a:ext cx="6462338" cy="484467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628650" y="33823"/>
            <a:ext cx="7886700" cy="1325563"/>
          </a:xfrm>
        </p:spPr>
        <p:txBody>
          <a:bodyPr/>
          <a:lstStyle/>
          <a:p>
            <a:pPr algn="ctr"/>
            <a:r>
              <a:rPr lang="en-SG" dirty="0" smtClean="0"/>
              <a:t>Where does EDA fit in?</a:t>
            </a:r>
            <a:endParaRPr lang="en-SG" dirty="0"/>
          </a:p>
        </p:txBody>
      </p:sp>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3</a:t>
            </a:fld>
            <a:endParaRPr lang="en-US"/>
          </a:p>
        </p:txBody>
      </p:sp>
      <p:sp>
        <p:nvSpPr>
          <p:cNvPr id="5" name="Left Arrow 4"/>
          <p:cNvSpPr/>
          <p:nvPr/>
        </p:nvSpPr>
        <p:spPr>
          <a:xfrm rot="19468811">
            <a:off x="7655759" y="1217360"/>
            <a:ext cx="808382" cy="743962"/>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SG">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00846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SG" sz="3600" dirty="0" smtClean="0"/>
              <a:t>For single variable data sets, the histogram allows us to see if there are natural clusters, or groups of information.</a:t>
            </a:r>
          </a:p>
          <a:p>
            <a:pPr lvl="1"/>
            <a:r>
              <a:rPr lang="en-SG" sz="3600" dirty="0" smtClean="0"/>
              <a:t>Multi-modality or multiple peaks in the histogram</a:t>
            </a:r>
          </a:p>
          <a:p>
            <a:pPr lvl="1"/>
            <a:r>
              <a:rPr lang="en-SG" sz="3600" dirty="0" smtClean="0"/>
              <a:t>How many “clusters”</a:t>
            </a:r>
            <a:endParaRPr lang="en-SG" sz="3600" dirty="0"/>
          </a:p>
        </p:txBody>
      </p:sp>
      <p:sp>
        <p:nvSpPr>
          <p:cNvPr id="6" name="Title 5"/>
          <p:cNvSpPr>
            <a:spLocks noGrp="1"/>
          </p:cNvSpPr>
          <p:nvPr>
            <p:ph type="title"/>
          </p:nvPr>
        </p:nvSpPr>
        <p:spPr/>
        <p:txBody>
          <a:bodyPr/>
          <a:lstStyle/>
          <a:p>
            <a:r>
              <a:rPr lang="en-SG" dirty="0" smtClean="0"/>
              <a:t>Histograms</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30</a:t>
            </a:fld>
            <a:endParaRPr lang="en-US"/>
          </a:p>
        </p:txBody>
      </p:sp>
    </p:spTree>
    <p:extLst>
      <p:ext uri="{BB962C8B-B14F-4D97-AF65-F5344CB8AC3E}">
        <p14:creationId xmlns:p14="http://schemas.microsoft.com/office/powerpoint/2010/main" val="1982212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070" y="1690689"/>
            <a:ext cx="9224478" cy="4351338"/>
          </a:xfrm>
        </p:spPr>
        <p:txBody>
          <a:bodyPr/>
          <a:lstStyle/>
          <a:p>
            <a:r>
              <a:rPr lang="en-SG" dirty="0" smtClean="0"/>
              <a:t>#read a csv file into galaxy.csv</a:t>
            </a:r>
          </a:p>
          <a:p>
            <a:r>
              <a:rPr lang="en-SG" dirty="0" smtClean="0"/>
              <a:t>galaxy.csv &lt;- read.csv(“D:\eda2 data sets\galaxies.csv, header = T)</a:t>
            </a:r>
          </a:p>
          <a:p>
            <a:endParaRPr lang="en-SG" dirty="0" smtClean="0"/>
          </a:p>
          <a:p>
            <a:r>
              <a:rPr lang="en-SG" dirty="0" smtClean="0"/>
              <a:t>#view the no of variables and observations</a:t>
            </a:r>
          </a:p>
          <a:p>
            <a:r>
              <a:rPr lang="en-SG" dirty="0" smtClean="0"/>
              <a:t># Console panel. Key in </a:t>
            </a:r>
            <a:r>
              <a:rPr lang="en-SG" dirty="0" err="1" smtClean="0"/>
              <a:t>str</a:t>
            </a:r>
            <a:r>
              <a:rPr lang="en-SG" dirty="0" smtClean="0"/>
              <a:t>(galaxy.csv)</a:t>
            </a:r>
          </a:p>
          <a:p>
            <a:r>
              <a:rPr lang="en-SG" dirty="0" smtClean="0"/>
              <a:t>&gt; </a:t>
            </a:r>
            <a:r>
              <a:rPr lang="en-SG" dirty="0" err="1" smtClean="0"/>
              <a:t>str</a:t>
            </a:r>
            <a:r>
              <a:rPr lang="en-SG" dirty="0" smtClean="0"/>
              <a:t> (galaxy.csv)</a:t>
            </a:r>
            <a:endParaRPr lang="en-SG" dirty="0"/>
          </a:p>
        </p:txBody>
      </p:sp>
      <p:sp>
        <p:nvSpPr>
          <p:cNvPr id="3" name="Title 2"/>
          <p:cNvSpPr>
            <a:spLocks noGrp="1"/>
          </p:cNvSpPr>
          <p:nvPr>
            <p:ph type="title"/>
          </p:nvPr>
        </p:nvSpPr>
        <p:spPr/>
        <p:txBody>
          <a:bodyPr/>
          <a:lstStyle/>
          <a:p>
            <a:r>
              <a:rPr lang="en-SG" dirty="0" smtClean="0"/>
              <a:t>Write R code</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31</a:t>
            </a:fld>
            <a:endParaRPr lang="en-US"/>
          </a:p>
        </p:txBody>
      </p:sp>
    </p:spTree>
    <p:extLst>
      <p:ext uri="{BB962C8B-B14F-4D97-AF65-F5344CB8AC3E}">
        <p14:creationId xmlns:p14="http://schemas.microsoft.com/office/powerpoint/2010/main" val="2195271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007706"/>
            <a:ext cx="9144000" cy="5113176"/>
          </a:xfrm>
          <a:prstGeom prst="rect">
            <a:avLst/>
          </a:prstGeom>
        </p:spPr>
      </p:pic>
    </p:spTree>
    <p:extLst>
      <p:ext uri="{BB962C8B-B14F-4D97-AF65-F5344CB8AC3E}">
        <p14:creationId xmlns:p14="http://schemas.microsoft.com/office/powerpoint/2010/main" val="1252643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7951" y="1194319"/>
            <a:ext cx="8393247" cy="2948474"/>
          </a:xfrm>
          <a:prstGeom prst="rect">
            <a:avLst/>
          </a:prstGeom>
        </p:spPr>
      </p:pic>
    </p:spTree>
    <p:extLst>
      <p:ext uri="{BB962C8B-B14F-4D97-AF65-F5344CB8AC3E}">
        <p14:creationId xmlns:p14="http://schemas.microsoft.com/office/powerpoint/2010/main" val="1290113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476" y="867095"/>
            <a:ext cx="7619048" cy="5123809"/>
          </a:xfrm>
          <a:prstGeom prst="rect">
            <a:avLst/>
          </a:prstGeom>
        </p:spPr>
      </p:pic>
    </p:spTree>
    <p:extLst>
      <p:ext uri="{BB962C8B-B14F-4D97-AF65-F5344CB8AC3E}">
        <p14:creationId xmlns:p14="http://schemas.microsoft.com/office/powerpoint/2010/main" val="2923865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35</a:t>
            </a:fld>
            <a:endParaRPr lang="en-US"/>
          </a:p>
        </p:txBody>
      </p:sp>
      <p:sp>
        <p:nvSpPr>
          <p:cNvPr id="2" name="TextBox 1"/>
          <p:cNvSpPr txBox="1"/>
          <p:nvPr/>
        </p:nvSpPr>
        <p:spPr>
          <a:xfrm>
            <a:off x="615822" y="447869"/>
            <a:ext cx="7899528" cy="5874170"/>
          </a:xfrm>
          <a:prstGeom prst="rect">
            <a:avLst/>
          </a:prstGeom>
          <a:noFill/>
          <a:ln>
            <a:solidFill>
              <a:schemeClr val="tx2">
                <a:lumMod val="20000"/>
                <a:lumOff val="80000"/>
              </a:schemeClr>
            </a:solidFill>
          </a:ln>
        </p:spPr>
        <p:txBody>
          <a:bodyPr wrap="square" lIns="135000" tIns="135000" rIns="135000" bIns="135000" rtlCol="0">
            <a:spAutoFit/>
          </a:bodyPr>
          <a:lstStyle/>
          <a:p>
            <a:r>
              <a:rPr lang="en-SG" sz="2800" dirty="0"/>
              <a:t>Once the data are entered into R, the first task in any analysis is to examine the individual variables. Now, the purpose of this task are threefold: </a:t>
            </a:r>
          </a:p>
          <a:p>
            <a:pPr marL="214313" indent="-214313">
              <a:buFont typeface="Arial" panose="020B0604020202020204" pitchFamily="34" charset="0"/>
              <a:buChar char="•"/>
            </a:pPr>
            <a:r>
              <a:rPr lang="en-SG" sz="2800" dirty="0"/>
              <a:t>first, to check that the data were entered correctly; </a:t>
            </a:r>
          </a:p>
          <a:p>
            <a:pPr marL="214313" indent="-214313">
              <a:buFont typeface="Arial" panose="020B0604020202020204" pitchFamily="34" charset="0"/>
              <a:buChar char="•"/>
            </a:pPr>
            <a:r>
              <a:rPr lang="en-SG" sz="2800" dirty="0"/>
              <a:t>second, to check whether the data meet the assumptions of the statistical procedures that you've planned to use; and </a:t>
            </a:r>
          </a:p>
          <a:p>
            <a:pPr marL="214313" indent="-214313">
              <a:buFont typeface="Arial" panose="020B0604020202020204" pitchFamily="34" charset="0"/>
              <a:buChar char="•"/>
            </a:pPr>
            <a:r>
              <a:rPr lang="en-SG" sz="2800" dirty="0"/>
              <a:t>third, to check for any potentially interesting, or informative observations, or patterns in the data.</a:t>
            </a:r>
          </a:p>
        </p:txBody>
      </p:sp>
    </p:spTree>
    <p:extLst>
      <p:ext uri="{BB962C8B-B14F-4D97-AF65-F5344CB8AC3E}">
        <p14:creationId xmlns:p14="http://schemas.microsoft.com/office/powerpoint/2010/main" val="541608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36</a:t>
            </a:fld>
            <a:endParaRPr lang="en-US"/>
          </a:p>
        </p:txBody>
      </p:sp>
      <p:sp>
        <p:nvSpPr>
          <p:cNvPr id="4" name="TextBox 3"/>
          <p:cNvSpPr txBox="1"/>
          <p:nvPr/>
        </p:nvSpPr>
        <p:spPr>
          <a:xfrm>
            <a:off x="709128" y="642647"/>
            <a:ext cx="7639438" cy="4150621"/>
          </a:xfrm>
          <a:prstGeom prst="rect">
            <a:avLst/>
          </a:prstGeom>
          <a:noFill/>
          <a:ln>
            <a:solidFill>
              <a:schemeClr val="tx2">
                <a:lumMod val="20000"/>
                <a:lumOff val="80000"/>
              </a:schemeClr>
            </a:solidFill>
          </a:ln>
        </p:spPr>
        <p:txBody>
          <a:bodyPr wrap="square" lIns="135000" tIns="135000" rIns="135000" bIns="135000" rtlCol="0">
            <a:spAutoFit/>
          </a:bodyPr>
          <a:lstStyle/>
          <a:p>
            <a:r>
              <a:rPr lang="en-SG" sz="3600" dirty="0"/>
              <a:t>For a categorical variable, such as a respondent's gender, or a company's economic sector, that is, a nominal or an ordinal variable, the easiest and most informative way to check the data is to make a bar chart. </a:t>
            </a:r>
          </a:p>
        </p:txBody>
      </p:sp>
    </p:spTree>
    <p:extLst>
      <p:ext uri="{BB962C8B-B14F-4D97-AF65-F5344CB8AC3E}">
        <p14:creationId xmlns:p14="http://schemas.microsoft.com/office/powerpoint/2010/main" val="1485545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628650" y="1548882"/>
            <a:ext cx="7886700" cy="4628081"/>
          </a:xfrm>
        </p:spPr>
        <p:txBody>
          <a:bodyPr>
            <a:normAutofit/>
          </a:bodyPr>
          <a:lstStyle/>
          <a:p>
            <a:r>
              <a:rPr lang="en-SG" sz="2400" dirty="0" smtClean="0"/>
              <a:t>Save the spreadsheet file (.</a:t>
            </a:r>
            <a:r>
              <a:rPr lang="en-SG" sz="2400" dirty="0" err="1" smtClean="0"/>
              <a:t>xlsx</a:t>
            </a:r>
            <a:r>
              <a:rPr lang="en-SG" sz="2400" dirty="0" smtClean="0"/>
              <a:t>) as a csv file on the desktop</a:t>
            </a:r>
          </a:p>
          <a:p>
            <a:r>
              <a:rPr lang="en-SG" sz="2400" dirty="0" smtClean="0"/>
              <a:t>Use the read.csv() function to read the csv file.</a:t>
            </a:r>
          </a:p>
          <a:p>
            <a:r>
              <a:rPr lang="en-SG" sz="2400" dirty="0" smtClean="0"/>
              <a:t>Note the use of forward slash “/” as file path separators</a:t>
            </a:r>
            <a:endParaRPr lang="en-SG" sz="2400" dirty="0"/>
          </a:p>
        </p:txBody>
      </p:sp>
      <p:sp>
        <p:nvSpPr>
          <p:cNvPr id="10" name="Title 9"/>
          <p:cNvSpPr>
            <a:spLocks noGrp="1"/>
          </p:cNvSpPr>
          <p:nvPr>
            <p:ph type="title"/>
          </p:nvPr>
        </p:nvSpPr>
        <p:spPr/>
        <p:txBody>
          <a:bodyPr>
            <a:normAutofit/>
          </a:bodyPr>
          <a:lstStyle/>
          <a:p>
            <a:r>
              <a:rPr lang="en-SG" sz="2400" dirty="0" smtClean="0"/>
              <a:t>Reading from spreadsheet (from earlier step/slide)</a:t>
            </a:r>
            <a:endParaRPr lang="en-SG" sz="2400"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37</a:t>
            </a:fld>
            <a:endParaRPr lang="en-US"/>
          </a:p>
        </p:txBody>
      </p:sp>
      <p:sp>
        <p:nvSpPr>
          <p:cNvPr id="9" name="TextBox 8"/>
          <p:cNvSpPr txBox="1"/>
          <p:nvPr/>
        </p:nvSpPr>
        <p:spPr>
          <a:xfrm>
            <a:off x="287384" y="3840856"/>
            <a:ext cx="8856616" cy="1569660"/>
          </a:xfrm>
          <a:prstGeom prst="rect">
            <a:avLst/>
          </a:prstGeom>
          <a:noFill/>
          <a:ln>
            <a:solidFill>
              <a:schemeClr val="tx2">
                <a:lumMod val="20000"/>
                <a:lumOff val="80000"/>
              </a:schemeClr>
            </a:solidFill>
          </a:ln>
        </p:spPr>
        <p:txBody>
          <a:bodyPr wrap="square" rtlCol="0">
            <a:spAutoFit/>
          </a:bodyPr>
          <a:lstStyle/>
          <a:p>
            <a:r>
              <a:rPr lang="en-SG" sz="1600" dirty="0">
                <a:latin typeface="Courier New" panose="02070309020205020404" pitchFamily="49" charset="0"/>
                <a:cs typeface="Courier New" panose="02070309020205020404" pitchFamily="49" charset="0"/>
              </a:rPr>
              <a:t># read social_network.csv file into a data frame sn.csv</a:t>
            </a:r>
          </a:p>
          <a:p>
            <a:r>
              <a:rPr lang="en-SG" sz="1600" dirty="0">
                <a:latin typeface="Courier New" panose="02070309020205020404" pitchFamily="49" charset="0"/>
                <a:cs typeface="Courier New" panose="02070309020205020404" pitchFamily="49" charset="0"/>
              </a:rPr>
              <a:t># we assume that the social_network.csv file is </a:t>
            </a:r>
            <a:r>
              <a:rPr lang="en-SG" sz="1600" dirty="0" smtClean="0">
                <a:latin typeface="Courier New" panose="02070309020205020404" pitchFamily="49" charset="0"/>
                <a:cs typeface="Courier New" panose="02070309020205020404" pitchFamily="49" charset="0"/>
              </a:rPr>
              <a:t>in D drive</a:t>
            </a:r>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sn.csv &lt;- read.csv</a:t>
            </a:r>
            <a:r>
              <a:rPr lang="en-SG" sz="1600" dirty="0" smtClean="0">
                <a:latin typeface="Courier New" panose="02070309020205020404" pitchFamily="49" charset="0"/>
                <a:cs typeface="Courier New" panose="02070309020205020404" pitchFamily="49" charset="0"/>
              </a:rPr>
              <a:t>(“D:/eda2 data set/social_network.csv</a:t>
            </a:r>
            <a:r>
              <a:rPr lang="en-SG" sz="1600" dirty="0">
                <a:latin typeface="Courier New" panose="02070309020205020404" pitchFamily="49" charset="0"/>
                <a:cs typeface="Courier New" panose="02070309020205020404" pitchFamily="49" charset="0"/>
              </a:rPr>
              <a:t>", header = T)</a:t>
            </a:r>
          </a:p>
          <a:p>
            <a:endParaRPr lang="en-SG" sz="1600" dirty="0" smtClean="0">
              <a:latin typeface="Courier New" panose="02070309020205020404" pitchFamily="49" charset="0"/>
              <a:cs typeface="Courier New" panose="02070309020205020404" pitchFamily="49" charset="0"/>
            </a:endParaRPr>
          </a:p>
          <a:p>
            <a:r>
              <a:rPr lang="en-SG" sz="1600" dirty="0" smtClean="0">
                <a:latin typeface="Courier New" panose="02070309020205020404" pitchFamily="49" charset="0"/>
                <a:cs typeface="Courier New" panose="02070309020205020404" pitchFamily="49" charset="0"/>
              </a:rPr>
              <a:t>#  key in the console panel</a:t>
            </a:r>
          </a:p>
          <a:p>
            <a:r>
              <a:rPr lang="en-SG" sz="1600" dirty="0" err="1" smtClean="0">
                <a:latin typeface="Courier New" panose="02070309020205020404" pitchFamily="49" charset="0"/>
                <a:cs typeface="Courier New" panose="02070309020205020404" pitchFamily="49" charset="0"/>
              </a:rPr>
              <a:t>str</a:t>
            </a:r>
            <a:r>
              <a:rPr lang="en-SG" sz="1600" dirty="0" smtClean="0">
                <a:latin typeface="Courier New" panose="02070309020205020404" pitchFamily="49" charset="0"/>
                <a:cs typeface="Courier New" panose="02070309020205020404" pitchFamily="49" charset="0"/>
              </a:rPr>
              <a:t>(sn.csv</a:t>
            </a:r>
            <a:r>
              <a:rPr lang="en-SG"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5255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Creating a Bar Chart from categorical variables</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38</a:t>
            </a:fld>
            <a:endParaRPr lang="en-US"/>
          </a:p>
        </p:txBody>
      </p:sp>
      <p:sp>
        <p:nvSpPr>
          <p:cNvPr id="6" name="TextBox 5"/>
          <p:cNvSpPr txBox="1"/>
          <p:nvPr/>
        </p:nvSpPr>
        <p:spPr>
          <a:xfrm>
            <a:off x="1205593" y="2607670"/>
            <a:ext cx="6994222" cy="2400657"/>
          </a:xfrm>
          <a:prstGeom prst="rect">
            <a:avLst/>
          </a:prstGeom>
          <a:noFill/>
          <a:ln>
            <a:solidFill>
              <a:schemeClr val="tx2">
                <a:lumMod val="20000"/>
                <a:lumOff val="80000"/>
              </a:schemeClr>
            </a:solidFill>
          </a:ln>
        </p:spPr>
        <p:txBody>
          <a:bodyPr wrap="none" rtlCol="0">
            <a:spAutoFit/>
          </a:bodyPr>
          <a:lstStyle/>
          <a:p>
            <a:r>
              <a:rPr lang="en-SG" sz="1500" dirty="0">
                <a:latin typeface="Courier New" panose="02070309020205020404" pitchFamily="49" charset="0"/>
                <a:cs typeface="Courier New" panose="02070309020205020404" pitchFamily="49" charset="0"/>
              </a:rPr>
              <a:t># R doesn't create bar charts directly from the categorical</a:t>
            </a:r>
          </a:p>
          <a:p>
            <a:r>
              <a:rPr lang="en-SG" sz="1500" dirty="0">
                <a:latin typeface="Courier New" panose="02070309020205020404" pitchFamily="49" charset="0"/>
                <a:cs typeface="Courier New" panose="02070309020205020404" pitchFamily="49" charset="0"/>
              </a:rPr>
              <a:t># variables; instead, we must first create a table that</a:t>
            </a:r>
          </a:p>
          <a:p>
            <a:r>
              <a:rPr lang="en-SG" sz="1500" dirty="0">
                <a:latin typeface="Courier New" panose="02070309020205020404" pitchFamily="49" charset="0"/>
                <a:cs typeface="Courier New" panose="02070309020205020404" pitchFamily="49" charset="0"/>
              </a:rPr>
              <a:t># has the frequencies for each level of the variable.</a:t>
            </a:r>
          </a:p>
          <a:p>
            <a:r>
              <a:rPr lang="en-SG" sz="1500" dirty="0">
                <a:latin typeface="Courier New" panose="02070309020205020404" pitchFamily="49" charset="0"/>
                <a:cs typeface="Courier New" panose="02070309020205020404" pitchFamily="49" charset="0"/>
              </a:rPr>
              <a:t># The "table" function is able to create this table from</a:t>
            </a:r>
          </a:p>
          <a:p>
            <a:r>
              <a:rPr lang="en-SG" sz="1500" dirty="0">
                <a:latin typeface="Courier New" panose="02070309020205020404" pitchFamily="49" charset="0"/>
                <a:cs typeface="Courier New" panose="02070309020205020404" pitchFamily="49" charset="0"/>
              </a:rPr>
              <a:t># the variable, which we specify as </a:t>
            </a:r>
            <a:r>
              <a:rPr lang="en-SG" sz="1500" dirty="0" err="1">
                <a:latin typeface="Courier New" panose="02070309020205020404" pitchFamily="49" charset="0"/>
                <a:cs typeface="Courier New" panose="02070309020205020404" pitchFamily="49" charset="0"/>
              </a:rPr>
              <a:t>sn.csv$Site</a:t>
            </a:r>
            <a:r>
              <a:rPr lang="en-SG" sz="1500" dirty="0">
                <a:latin typeface="Courier New" panose="02070309020205020404" pitchFamily="49" charset="0"/>
                <a:cs typeface="Courier New" panose="02070309020205020404" pitchFamily="49" charset="0"/>
              </a:rPr>
              <a:t>.</a:t>
            </a:r>
          </a:p>
          <a:p>
            <a:endParaRPr lang="en-SG" sz="1500" dirty="0">
              <a:latin typeface="Courier New" panose="02070309020205020404" pitchFamily="49" charset="0"/>
              <a:cs typeface="Courier New" panose="02070309020205020404" pitchFamily="49" charset="0"/>
            </a:endParaRPr>
          </a:p>
          <a:p>
            <a:r>
              <a:rPr lang="en-SG" sz="1500" dirty="0" err="1">
                <a:latin typeface="Courier New" panose="02070309020205020404" pitchFamily="49" charset="0"/>
                <a:cs typeface="Courier New" panose="02070309020205020404" pitchFamily="49" charset="0"/>
              </a:rPr>
              <a:t>site.freq</a:t>
            </a:r>
            <a:r>
              <a:rPr lang="en-SG" sz="1500" dirty="0">
                <a:latin typeface="Courier New" panose="02070309020205020404" pitchFamily="49" charset="0"/>
                <a:cs typeface="Courier New" panose="02070309020205020404" pitchFamily="49" charset="0"/>
              </a:rPr>
              <a:t> &lt;- table(</a:t>
            </a:r>
            <a:r>
              <a:rPr lang="en-SG" sz="1500" dirty="0" err="1">
                <a:latin typeface="Courier New" panose="02070309020205020404" pitchFamily="49" charset="0"/>
                <a:cs typeface="Courier New" panose="02070309020205020404" pitchFamily="49" charset="0"/>
              </a:rPr>
              <a:t>sn.csv$Site</a:t>
            </a:r>
            <a:r>
              <a:rPr lang="en-SG" sz="1500" dirty="0">
                <a:latin typeface="Courier New" panose="02070309020205020404" pitchFamily="49" charset="0"/>
                <a:cs typeface="Courier New" panose="02070309020205020404" pitchFamily="49" charset="0"/>
              </a:rPr>
              <a:t>)  # Creates table from Site</a:t>
            </a:r>
          </a:p>
          <a:p>
            <a:r>
              <a:rPr lang="en-SG" sz="1500" dirty="0" err="1">
                <a:latin typeface="Courier New" panose="02070309020205020404" pitchFamily="49" charset="0"/>
                <a:cs typeface="Courier New" panose="02070309020205020404" pitchFamily="49" charset="0"/>
              </a:rPr>
              <a:t>site.freq</a:t>
            </a:r>
            <a:r>
              <a:rPr lang="en-SG" sz="1500" dirty="0">
                <a:latin typeface="Courier New" panose="02070309020205020404" pitchFamily="49" charset="0"/>
                <a:cs typeface="Courier New" panose="02070309020205020404" pitchFamily="49" charset="0"/>
              </a:rPr>
              <a:t> # displays the table in the Console</a:t>
            </a:r>
          </a:p>
          <a:p>
            <a:r>
              <a:rPr lang="en-SG" sz="1500" dirty="0" err="1">
                <a:latin typeface="Courier New" panose="02070309020205020404" pitchFamily="49" charset="0"/>
                <a:cs typeface="Courier New" panose="02070309020205020404" pitchFamily="49" charset="0"/>
              </a:rPr>
              <a:t>barplot</a:t>
            </a:r>
            <a:r>
              <a:rPr lang="en-SG" sz="1500" dirty="0">
                <a:latin typeface="Courier New" panose="02070309020205020404" pitchFamily="49" charset="0"/>
                <a:cs typeface="Courier New" panose="02070309020205020404" pitchFamily="49" charset="0"/>
              </a:rPr>
              <a:t>(</a:t>
            </a:r>
            <a:r>
              <a:rPr lang="en-SG" sz="1500" dirty="0" err="1">
                <a:latin typeface="Courier New" panose="02070309020205020404" pitchFamily="49" charset="0"/>
                <a:cs typeface="Courier New" panose="02070309020205020404" pitchFamily="49" charset="0"/>
              </a:rPr>
              <a:t>site.freq</a:t>
            </a:r>
            <a:r>
              <a:rPr lang="en-SG" sz="1500" dirty="0">
                <a:latin typeface="Courier New" panose="02070309020205020404" pitchFamily="49" charset="0"/>
                <a:cs typeface="Courier New" panose="02070309020205020404" pitchFamily="49" charset="0"/>
              </a:rPr>
              <a:t>)  # Creates </a:t>
            </a:r>
            <a:r>
              <a:rPr lang="en-SG" sz="1500" dirty="0" err="1">
                <a:latin typeface="Courier New" panose="02070309020205020404" pitchFamily="49" charset="0"/>
                <a:cs typeface="Courier New" panose="02070309020205020404" pitchFamily="49" charset="0"/>
              </a:rPr>
              <a:t>barplot</a:t>
            </a:r>
            <a:r>
              <a:rPr lang="en-SG" sz="1500" dirty="0">
                <a:latin typeface="Courier New" panose="02070309020205020404" pitchFamily="49" charset="0"/>
                <a:cs typeface="Courier New" panose="02070309020205020404" pitchFamily="49" charset="0"/>
              </a:rPr>
              <a:t> in new window</a:t>
            </a:r>
          </a:p>
          <a:p>
            <a:endParaRPr lang="en-SG" sz="1500" dirty="0" err="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398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39</a:t>
            </a:fld>
            <a:endParaRPr lang="en-US"/>
          </a:p>
        </p:txBody>
      </p:sp>
      <p:pic>
        <p:nvPicPr>
          <p:cNvPr id="5" name="Picture 4"/>
          <p:cNvPicPr>
            <a:picLocks noChangeAspect="1"/>
          </p:cNvPicPr>
          <p:nvPr/>
        </p:nvPicPr>
        <p:blipFill>
          <a:blip r:embed="rId2"/>
          <a:stretch>
            <a:fillRect/>
          </a:stretch>
        </p:blipFill>
        <p:spPr>
          <a:xfrm>
            <a:off x="968829" y="1630136"/>
            <a:ext cx="7652543" cy="3800028"/>
          </a:xfrm>
          <a:prstGeom prst="rect">
            <a:avLst/>
          </a:prstGeom>
        </p:spPr>
      </p:pic>
    </p:spTree>
    <p:extLst>
      <p:ext uri="{BB962C8B-B14F-4D97-AF65-F5344CB8AC3E}">
        <p14:creationId xmlns:p14="http://schemas.microsoft.com/office/powerpoint/2010/main" val="4051935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EDA objectives</a:t>
            </a:r>
            <a:endParaRPr lang="en-SG" dirty="0"/>
          </a:p>
        </p:txBody>
      </p:sp>
      <p:sp>
        <p:nvSpPr>
          <p:cNvPr id="3" name="Content Placeholder 2"/>
          <p:cNvSpPr>
            <a:spLocks noGrp="1"/>
          </p:cNvSpPr>
          <p:nvPr>
            <p:ph idx="1"/>
          </p:nvPr>
        </p:nvSpPr>
        <p:spPr/>
        <p:txBody>
          <a:bodyPr>
            <a:normAutofit/>
          </a:bodyPr>
          <a:lstStyle/>
          <a:p>
            <a:r>
              <a:rPr lang="en-SG" sz="2800" dirty="0"/>
              <a:t>The objectives of EDA are to</a:t>
            </a:r>
            <a:r>
              <a:rPr lang="en-SG" sz="2800" dirty="0" smtClean="0"/>
              <a:t>:</a:t>
            </a:r>
            <a:endParaRPr lang="en-SG" sz="2800" dirty="0"/>
          </a:p>
          <a:p>
            <a:pPr lvl="1"/>
            <a:r>
              <a:rPr lang="en-SG" sz="2800" dirty="0" smtClean="0"/>
              <a:t>Suggest </a:t>
            </a:r>
            <a:r>
              <a:rPr lang="en-SG" sz="2800" dirty="0"/>
              <a:t>hypotheses about the causes of observed phenomena</a:t>
            </a:r>
          </a:p>
          <a:p>
            <a:pPr lvl="1"/>
            <a:r>
              <a:rPr lang="en-SG" sz="2800" dirty="0" smtClean="0"/>
              <a:t>Assess </a:t>
            </a:r>
            <a:r>
              <a:rPr lang="en-SG" sz="2800" dirty="0"/>
              <a:t>assumptions on which statistical inference will be based</a:t>
            </a:r>
          </a:p>
          <a:p>
            <a:pPr lvl="1"/>
            <a:r>
              <a:rPr lang="en-SG" sz="2800" dirty="0" smtClean="0"/>
              <a:t>Support </a:t>
            </a:r>
            <a:r>
              <a:rPr lang="en-SG" sz="2800" dirty="0"/>
              <a:t>the selection of appropriate statistical tools and techniques</a:t>
            </a:r>
          </a:p>
          <a:p>
            <a:pPr lvl="1"/>
            <a:r>
              <a:rPr lang="en-SG" sz="2800" dirty="0" smtClean="0"/>
              <a:t>Provide </a:t>
            </a:r>
            <a:r>
              <a:rPr lang="en-SG" sz="2800" dirty="0"/>
              <a:t>a basis for further data collection through surveys or experiments</a:t>
            </a:r>
          </a:p>
          <a:p>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4</a:t>
            </a:fld>
            <a:endParaRPr lang="en-US"/>
          </a:p>
        </p:txBody>
      </p:sp>
    </p:spTree>
    <p:extLst>
      <p:ext uri="{BB962C8B-B14F-4D97-AF65-F5344CB8AC3E}">
        <p14:creationId xmlns:p14="http://schemas.microsoft.com/office/powerpoint/2010/main" val="2760351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SG" dirty="0" smtClean="0"/>
              <a:t>Creating a Bar chart from quantitative variables</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40</a:t>
            </a:fld>
            <a:endParaRPr lang="en-US"/>
          </a:p>
        </p:txBody>
      </p:sp>
      <p:sp>
        <p:nvSpPr>
          <p:cNvPr id="6" name="TextBox 5"/>
          <p:cNvSpPr txBox="1"/>
          <p:nvPr/>
        </p:nvSpPr>
        <p:spPr>
          <a:xfrm>
            <a:off x="514805" y="2555422"/>
            <a:ext cx="8610049" cy="1938992"/>
          </a:xfrm>
          <a:prstGeom prst="rect">
            <a:avLst/>
          </a:prstGeom>
          <a:noFill/>
          <a:ln>
            <a:solidFill>
              <a:schemeClr val="tx2">
                <a:lumMod val="20000"/>
                <a:lumOff val="80000"/>
              </a:schemeClr>
            </a:solidFill>
          </a:ln>
        </p:spPr>
        <p:txBody>
          <a:bodyPr wrap="none" rtlCol="0">
            <a:spAutoFit/>
          </a:bodyPr>
          <a:lstStyle/>
          <a:p>
            <a:r>
              <a:rPr lang="en-SG" sz="1500" dirty="0">
                <a:latin typeface="Courier New" panose="02070309020205020404" pitchFamily="49" charset="0"/>
                <a:cs typeface="Courier New" panose="02070309020205020404" pitchFamily="49" charset="0"/>
              </a:rPr>
              <a:t># Make a histogram of Age using the defaults</a:t>
            </a:r>
          </a:p>
          <a:p>
            <a:r>
              <a:rPr lang="en-SG" sz="1500" dirty="0" err="1">
                <a:latin typeface="Courier New" panose="02070309020205020404" pitchFamily="49" charset="0"/>
                <a:cs typeface="Courier New" panose="02070309020205020404" pitchFamily="49" charset="0"/>
              </a:rPr>
              <a:t>hist</a:t>
            </a:r>
            <a:r>
              <a:rPr lang="en-SG" sz="1500" dirty="0">
                <a:latin typeface="Courier New" panose="02070309020205020404" pitchFamily="49" charset="0"/>
                <a:cs typeface="Courier New" panose="02070309020205020404" pitchFamily="49" charset="0"/>
              </a:rPr>
              <a:t>(</a:t>
            </a:r>
            <a:r>
              <a:rPr lang="en-SG" sz="1500" dirty="0" err="1">
                <a:latin typeface="Courier New" panose="02070309020205020404" pitchFamily="49" charset="0"/>
                <a:cs typeface="Courier New" panose="02070309020205020404" pitchFamily="49" charset="0"/>
              </a:rPr>
              <a:t>sn.csv$Age</a:t>
            </a:r>
            <a:r>
              <a:rPr lang="en-SG" sz="1500" dirty="0">
                <a:latin typeface="Courier New" panose="02070309020205020404" pitchFamily="49" charset="0"/>
                <a:cs typeface="Courier New" panose="02070309020205020404" pitchFamily="49" charset="0"/>
              </a:rPr>
              <a:t>)</a:t>
            </a:r>
          </a:p>
          <a:p>
            <a:endParaRPr lang="en-SG" sz="1500" dirty="0">
              <a:latin typeface="Courier New" panose="02070309020205020404" pitchFamily="49" charset="0"/>
              <a:cs typeface="Courier New" panose="02070309020205020404" pitchFamily="49" charset="0"/>
            </a:endParaRPr>
          </a:p>
          <a:p>
            <a:r>
              <a:rPr lang="en-SG" sz="1500" dirty="0">
                <a:latin typeface="Courier New" panose="02070309020205020404" pitchFamily="49" charset="0"/>
                <a:cs typeface="Courier New" panose="02070309020205020404" pitchFamily="49" charset="0"/>
              </a:rPr>
              <a:t># Add title, </a:t>
            </a:r>
            <a:r>
              <a:rPr lang="en-SG" sz="1500" dirty="0" err="1">
                <a:latin typeface="Courier New" panose="02070309020205020404" pitchFamily="49" charset="0"/>
                <a:cs typeface="Courier New" panose="02070309020205020404" pitchFamily="49" charset="0"/>
              </a:rPr>
              <a:t>colors</a:t>
            </a:r>
            <a:r>
              <a:rPr lang="en-SG" sz="1500" dirty="0">
                <a:latin typeface="Courier New" panose="02070309020205020404" pitchFamily="49" charset="0"/>
                <a:cs typeface="Courier New" panose="02070309020205020404" pitchFamily="49" charset="0"/>
              </a:rPr>
              <a:t>, etc.</a:t>
            </a:r>
          </a:p>
          <a:p>
            <a:r>
              <a:rPr lang="en-SG" sz="1500" dirty="0" err="1">
                <a:latin typeface="Courier New" panose="02070309020205020404" pitchFamily="49" charset="0"/>
                <a:cs typeface="Courier New" panose="02070309020205020404" pitchFamily="49" charset="0"/>
              </a:rPr>
              <a:t>hist</a:t>
            </a:r>
            <a:r>
              <a:rPr lang="en-SG" sz="1500" dirty="0">
                <a:latin typeface="Courier New" panose="02070309020205020404" pitchFamily="49" charset="0"/>
                <a:cs typeface="Courier New" panose="02070309020205020404" pitchFamily="49" charset="0"/>
              </a:rPr>
              <a:t>(</a:t>
            </a:r>
            <a:r>
              <a:rPr lang="en-SG" sz="1500" dirty="0" err="1">
                <a:latin typeface="Courier New" panose="02070309020205020404" pitchFamily="49" charset="0"/>
                <a:cs typeface="Courier New" panose="02070309020205020404" pitchFamily="49" charset="0"/>
              </a:rPr>
              <a:t>sn.csv$Age</a:t>
            </a:r>
            <a:r>
              <a:rPr lang="en-SG" sz="1500" dirty="0">
                <a:latin typeface="Courier New" panose="02070309020205020404" pitchFamily="49" charset="0"/>
                <a:cs typeface="Courier New" panose="02070309020205020404" pitchFamily="49" charset="0"/>
              </a:rPr>
              <a:t>,</a:t>
            </a:r>
          </a:p>
          <a:p>
            <a:r>
              <a:rPr lang="en-SG" sz="1500" dirty="0">
                <a:latin typeface="Courier New" panose="02070309020205020404" pitchFamily="49" charset="0"/>
                <a:cs typeface="Courier New" panose="02070309020205020404" pitchFamily="49" charset="0"/>
              </a:rPr>
              <a:t>     col = "beige", # Or use: col = </a:t>
            </a:r>
            <a:r>
              <a:rPr lang="en-SG" sz="1500" dirty="0" err="1">
                <a:latin typeface="Courier New" panose="02070309020205020404" pitchFamily="49" charset="0"/>
                <a:cs typeface="Courier New" panose="02070309020205020404" pitchFamily="49" charset="0"/>
              </a:rPr>
              <a:t>colors</a:t>
            </a:r>
            <a:r>
              <a:rPr lang="en-SG" sz="1500" dirty="0">
                <a:latin typeface="Courier New" panose="02070309020205020404" pitchFamily="49" charset="0"/>
                <a:cs typeface="Courier New" panose="02070309020205020404" pitchFamily="49" charset="0"/>
              </a:rPr>
              <a:t>() [18]</a:t>
            </a:r>
          </a:p>
          <a:p>
            <a:r>
              <a:rPr lang="en-SG" sz="1500" dirty="0">
                <a:latin typeface="Courier New" panose="02070309020205020404" pitchFamily="49" charset="0"/>
                <a:cs typeface="Courier New" panose="02070309020205020404" pitchFamily="49" charset="0"/>
              </a:rPr>
              <a:t>     main = "Ages of Respondents\</a:t>
            </a:r>
            <a:r>
              <a:rPr lang="en-SG" sz="1500" dirty="0" err="1">
                <a:latin typeface="Courier New" panose="02070309020205020404" pitchFamily="49" charset="0"/>
                <a:cs typeface="Courier New" panose="02070309020205020404" pitchFamily="49" charset="0"/>
              </a:rPr>
              <a:t>nSocial</a:t>
            </a:r>
            <a:r>
              <a:rPr lang="en-SG" sz="1500" dirty="0">
                <a:latin typeface="Courier New" panose="02070309020205020404" pitchFamily="49" charset="0"/>
                <a:cs typeface="Courier New" panose="02070309020205020404" pitchFamily="49" charset="0"/>
              </a:rPr>
              <a:t> Networking Survey of 202 Users",</a:t>
            </a:r>
          </a:p>
          <a:p>
            <a:r>
              <a:rPr lang="en-SG" sz="15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xlab</a:t>
            </a:r>
            <a:r>
              <a:rPr lang="en-SG" sz="1500" dirty="0">
                <a:latin typeface="Courier New" panose="02070309020205020404" pitchFamily="49" charset="0"/>
                <a:cs typeface="Courier New" panose="02070309020205020404" pitchFamily="49" charset="0"/>
              </a:rPr>
              <a:t> = "Age of Respondents")</a:t>
            </a:r>
          </a:p>
        </p:txBody>
      </p:sp>
    </p:spTree>
    <p:extLst>
      <p:ext uri="{BB962C8B-B14F-4D97-AF65-F5344CB8AC3E}">
        <p14:creationId xmlns:p14="http://schemas.microsoft.com/office/powerpoint/2010/main" val="3737520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41</a:t>
            </a:fld>
            <a:endParaRPr lang="en-US"/>
          </a:p>
        </p:txBody>
      </p:sp>
      <p:pic>
        <p:nvPicPr>
          <p:cNvPr id="5" name="Picture 4"/>
          <p:cNvPicPr>
            <a:picLocks noChangeAspect="1"/>
          </p:cNvPicPr>
          <p:nvPr/>
        </p:nvPicPr>
        <p:blipFill>
          <a:blip r:embed="rId2"/>
          <a:stretch>
            <a:fillRect/>
          </a:stretch>
        </p:blipFill>
        <p:spPr>
          <a:xfrm>
            <a:off x="1223449" y="1564822"/>
            <a:ext cx="7102656" cy="3526970"/>
          </a:xfrm>
          <a:prstGeom prst="rect">
            <a:avLst/>
          </a:prstGeom>
        </p:spPr>
      </p:pic>
    </p:spTree>
    <p:extLst>
      <p:ext uri="{BB962C8B-B14F-4D97-AF65-F5344CB8AC3E}">
        <p14:creationId xmlns:p14="http://schemas.microsoft.com/office/powerpoint/2010/main" val="2346179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42</a:t>
            </a:fld>
            <a:endParaRPr lang="en-US"/>
          </a:p>
        </p:txBody>
      </p:sp>
      <p:pic>
        <p:nvPicPr>
          <p:cNvPr id="2" name="Picture 1"/>
          <p:cNvPicPr>
            <a:picLocks noChangeAspect="1"/>
          </p:cNvPicPr>
          <p:nvPr/>
        </p:nvPicPr>
        <p:blipFill>
          <a:blip r:embed="rId2"/>
          <a:stretch>
            <a:fillRect/>
          </a:stretch>
        </p:blipFill>
        <p:spPr>
          <a:xfrm>
            <a:off x="1175658" y="1630137"/>
            <a:ext cx="7216663" cy="3583583"/>
          </a:xfrm>
          <a:prstGeom prst="rect">
            <a:avLst/>
          </a:prstGeom>
        </p:spPr>
      </p:pic>
    </p:spTree>
    <p:extLst>
      <p:ext uri="{BB962C8B-B14F-4D97-AF65-F5344CB8AC3E}">
        <p14:creationId xmlns:p14="http://schemas.microsoft.com/office/powerpoint/2010/main" val="74431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SG" dirty="0" smtClean="0"/>
              <a:t>Creating a Boxplot from quantitative variables</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43</a:t>
            </a:fld>
            <a:endParaRPr lang="en-US"/>
          </a:p>
        </p:txBody>
      </p:sp>
      <p:sp>
        <p:nvSpPr>
          <p:cNvPr id="6" name="TextBox 5"/>
          <p:cNvSpPr txBox="1"/>
          <p:nvPr/>
        </p:nvSpPr>
        <p:spPr>
          <a:xfrm>
            <a:off x="1025979" y="2407401"/>
            <a:ext cx="7489372" cy="2631490"/>
          </a:xfrm>
          <a:prstGeom prst="rect">
            <a:avLst/>
          </a:prstGeom>
          <a:noFill/>
          <a:ln>
            <a:solidFill>
              <a:schemeClr val="tx2">
                <a:lumMod val="20000"/>
                <a:lumOff val="80000"/>
              </a:schemeClr>
            </a:solidFill>
          </a:ln>
        </p:spPr>
        <p:txBody>
          <a:bodyPr wrap="square" rtlCol="0">
            <a:spAutoFit/>
          </a:bodyPr>
          <a:lstStyle/>
          <a:p>
            <a:r>
              <a:rPr lang="en-SG" sz="1500" dirty="0">
                <a:latin typeface="Courier New" panose="02070309020205020404" pitchFamily="49" charset="0"/>
                <a:cs typeface="Courier New" panose="02070309020205020404" pitchFamily="49" charset="0"/>
              </a:rPr>
              <a:t># Make boxplots of Age and Times using the defaults</a:t>
            </a:r>
          </a:p>
          <a:p>
            <a:r>
              <a:rPr lang="en-SG" sz="1500" dirty="0">
                <a:latin typeface="Courier New" panose="02070309020205020404" pitchFamily="49" charset="0"/>
                <a:cs typeface="Courier New" panose="02070309020205020404" pitchFamily="49" charset="0"/>
              </a:rPr>
              <a:t>boxplot(</a:t>
            </a:r>
            <a:r>
              <a:rPr lang="en-SG" sz="1500" dirty="0" err="1">
                <a:latin typeface="Courier New" panose="02070309020205020404" pitchFamily="49" charset="0"/>
                <a:cs typeface="Courier New" panose="02070309020205020404" pitchFamily="49" charset="0"/>
              </a:rPr>
              <a:t>sn.csv$Age</a:t>
            </a:r>
            <a:r>
              <a:rPr lang="en-SG" sz="1500" dirty="0">
                <a:latin typeface="Courier New" panose="02070309020205020404" pitchFamily="49" charset="0"/>
                <a:cs typeface="Courier New" panose="02070309020205020404" pitchFamily="49" charset="0"/>
              </a:rPr>
              <a:t>)</a:t>
            </a:r>
          </a:p>
          <a:p>
            <a:endParaRPr lang="en-SG" sz="1500" dirty="0">
              <a:latin typeface="Courier New" panose="02070309020205020404" pitchFamily="49" charset="0"/>
              <a:cs typeface="Courier New" panose="02070309020205020404" pitchFamily="49" charset="0"/>
            </a:endParaRPr>
          </a:p>
          <a:p>
            <a:r>
              <a:rPr lang="en-SG" sz="1500" dirty="0">
                <a:latin typeface="Courier New" panose="02070309020205020404" pitchFamily="49" charset="0"/>
                <a:cs typeface="Courier New" panose="02070309020205020404" pitchFamily="49" charset="0"/>
              </a:rPr>
              <a:t># Add title, </a:t>
            </a:r>
            <a:r>
              <a:rPr lang="en-SG" sz="1500" dirty="0" err="1">
                <a:latin typeface="Courier New" panose="02070309020205020404" pitchFamily="49" charset="0"/>
                <a:cs typeface="Courier New" panose="02070309020205020404" pitchFamily="49" charset="0"/>
              </a:rPr>
              <a:t>colors</a:t>
            </a:r>
            <a:r>
              <a:rPr lang="en-SG" sz="1500" dirty="0">
                <a:latin typeface="Courier New" panose="02070309020205020404" pitchFamily="49" charset="0"/>
                <a:cs typeface="Courier New" panose="02070309020205020404" pitchFamily="49" charset="0"/>
              </a:rPr>
              <a:t>, etc.</a:t>
            </a:r>
          </a:p>
          <a:p>
            <a:r>
              <a:rPr lang="en-SG" sz="1500" dirty="0">
                <a:latin typeface="Courier New" panose="02070309020205020404" pitchFamily="49" charset="0"/>
                <a:cs typeface="Courier New" panose="02070309020205020404" pitchFamily="49" charset="0"/>
              </a:rPr>
              <a:t>boxplot(</a:t>
            </a:r>
            <a:r>
              <a:rPr lang="en-SG" sz="1500" dirty="0" err="1">
                <a:latin typeface="Courier New" panose="02070309020205020404" pitchFamily="49" charset="0"/>
                <a:cs typeface="Courier New" panose="02070309020205020404" pitchFamily="49" charset="0"/>
              </a:rPr>
              <a:t>sn.csv$Age</a:t>
            </a:r>
            <a:r>
              <a:rPr lang="en-SG" sz="1500" dirty="0">
                <a:latin typeface="Courier New" panose="02070309020205020404" pitchFamily="49" charset="0"/>
                <a:cs typeface="Courier New" panose="02070309020205020404" pitchFamily="49" charset="0"/>
              </a:rPr>
              <a:t>,</a:t>
            </a:r>
          </a:p>
          <a:p>
            <a:r>
              <a:rPr lang="en-SG" sz="1500" dirty="0">
                <a:latin typeface="Courier New" panose="02070309020205020404" pitchFamily="49" charset="0"/>
                <a:cs typeface="Courier New" panose="02070309020205020404" pitchFamily="49" charset="0"/>
              </a:rPr>
              <a:t>        col = "beige",</a:t>
            </a:r>
          </a:p>
          <a:p>
            <a:r>
              <a:rPr lang="en-SG" sz="1500" dirty="0">
                <a:latin typeface="Courier New" panose="02070309020205020404" pitchFamily="49" charset="0"/>
                <a:cs typeface="Courier New" panose="02070309020205020404" pitchFamily="49" charset="0"/>
              </a:rPr>
              <a:t>        notch = T,</a:t>
            </a:r>
          </a:p>
          <a:p>
            <a:r>
              <a:rPr lang="en-SG" sz="1500" dirty="0">
                <a:latin typeface="Courier New" panose="02070309020205020404" pitchFamily="49" charset="0"/>
                <a:cs typeface="Courier New" panose="02070309020205020404" pitchFamily="49" charset="0"/>
              </a:rPr>
              <a:t>        horizontal = T,</a:t>
            </a:r>
          </a:p>
          <a:p>
            <a:r>
              <a:rPr lang="en-SG" sz="1500" dirty="0">
                <a:latin typeface="Courier New" panose="02070309020205020404" pitchFamily="49" charset="0"/>
                <a:cs typeface="Courier New" panose="02070309020205020404" pitchFamily="49" charset="0"/>
              </a:rPr>
              <a:t>        main = "Ages of Respondents\</a:t>
            </a:r>
            <a:r>
              <a:rPr lang="en-SG" sz="1500" dirty="0" err="1">
                <a:latin typeface="Courier New" panose="02070309020205020404" pitchFamily="49" charset="0"/>
                <a:cs typeface="Courier New" panose="02070309020205020404" pitchFamily="49" charset="0"/>
              </a:rPr>
              <a:t>nSocial</a:t>
            </a:r>
            <a:r>
              <a:rPr lang="en-SG" sz="1500" dirty="0">
                <a:latin typeface="Courier New" panose="02070309020205020404" pitchFamily="49" charset="0"/>
                <a:cs typeface="Courier New" panose="02070309020205020404" pitchFamily="49" charset="0"/>
              </a:rPr>
              <a:t> Networking Survey of 202 Users",</a:t>
            </a:r>
          </a:p>
          <a:p>
            <a:r>
              <a:rPr lang="en-SG" sz="15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xlab</a:t>
            </a:r>
            <a:r>
              <a:rPr lang="en-SG" sz="1500" dirty="0">
                <a:latin typeface="Courier New" panose="02070309020205020404" pitchFamily="49" charset="0"/>
                <a:cs typeface="Courier New" panose="02070309020205020404" pitchFamily="49" charset="0"/>
              </a:rPr>
              <a:t> = "Age of Respondents")</a:t>
            </a:r>
          </a:p>
        </p:txBody>
      </p:sp>
    </p:spTree>
    <p:extLst>
      <p:ext uri="{BB962C8B-B14F-4D97-AF65-F5344CB8AC3E}">
        <p14:creationId xmlns:p14="http://schemas.microsoft.com/office/powerpoint/2010/main" val="3796015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44</a:t>
            </a:fld>
            <a:endParaRPr lang="en-US"/>
          </a:p>
        </p:txBody>
      </p:sp>
      <p:pic>
        <p:nvPicPr>
          <p:cNvPr id="5" name="Picture 4"/>
          <p:cNvPicPr>
            <a:picLocks noChangeAspect="1"/>
          </p:cNvPicPr>
          <p:nvPr/>
        </p:nvPicPr>
        <p:blipFill>
          <a:blip r:embed="rId2"/>
          <a:stretch>
            <a:fillRect/>
          </a:stretch>
        </p:blipFill>
        <p:spPr>
          <a:xfrm>
            <a:off x="862693" y="1473394"/>
            <a:ext cx="7652657" cy="3800085"/>
          </a:xfrm>
          <a:prstGeom prst="rect">
            <a:avLst/>
          </a:prstGeom>
        </p:spPr>
      </p:pic>
    </p:spTree>
    <p:extLst>
      <p:ext uri="{BB962C8B-B14F-4D97-AF65-F5344CB8AC3E}">
        <p14:creationId xmlns:p14="http://schemas.microsoft.com/office/powerpoint/2010/main" val="1579490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45</a:t>
            </a:fld>
            <a:endParaRPr lang="en-US"/>
          </a:p>
        </p:txBody>
      </p:sp>
      <p:pic>
        <p:nvPicPr>
          <p:cNvPr id="5" name="Picture 4"/>
          <p:cNvPicPr>
            <a:picLocks noChangeAspect="1"/>
          </p:cNvPicPr>
          <p:nvPr/>
        </p:nvPicPr>
        <p:blipFill>
          <a:blip r:embed="rId2"/>
          <a:stretch>
            <a:fillRect/>
          </a:stretch>
        </p:blipFill>
        <p:spPr>
          <a:xfrm>
            <a:off x="940930" y="1646286"/>
            <a:ext cx="7464728" cy="3706765"/>
          </a:xfrm>
          <a:prstGeom prst="rect">
            <a:avLst/>
          </a:prstGeom>
        </p:spPr>
      </p:pic>
    </p:spTree>
    <p:extLst>
      <p:ext uri="{BB962C8B-B14F-4D97-AF65-F5344CB8AC3E}">
        <p14:creationId xmlns:p14="http://schemas.microsoft.com/office/powerpoint/2010/main" val="3249348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SG" dirty="0" smtClean="0"/>
              <a:t>Scatter Plot Matrix</a:t>
            </a:r>
          </a:p>
          <a:p>
            <a:r>
              <a:rPr lang="en-SG" dirty="0" smtClean="0"/>
              <a:t>Scatter Plot</a:t>
            </a:r>
          </a:p>
          <a:p>
            <a:r>
              <a:rPr lang="en-SG" dirty="0" smtClean="0"/>
              <a:t>Regression</a:t>
            </a:r>
            <a:endParaRPr lang="en-SG" dirty="0"/>
          </a:p>
        </p:txBody>
      </p:sp>
      <p:sp>
        <p:nvSpPr>
          <p:cNvPr id="6" name="Title 5"/>
          <p:cNvSpPr>
            <a:spLocks noGrp="1"/>
          </p:cNvSpPr>
          <p:nvPr>
            <p:ph type="title"/>
          </p:nvPr>
        </p:nvSpPr>
        <p:spPr/>
        <p:txBody>
          <a:bodyPr/>
          <a:lstStyle/>
          <a:p>
            <a:r>
              <a:rPr lang="en-SG" dirty="0" smtClean="0"/>
              <a:t>Exploring multiple variables</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46</a:t>
            </a:fld>
            <a:endParaRPr lang="en-US"/>
          </a:p>
        </p:txBody>
      </p:sp>
    </p:spTree>
    <p:extLst>
      <p:ext uri="{BB962C8B-B14F-4D97-AF65-F5344CB8AC3E}">
        <p14:creationId xmlns:p14="http://schemas.microsoft.com/office/powerpoint/2010/main" val="1008830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SG" dirty="0" smtClean="0"/>
              <a:t>When we explore a new data set, often times we don’t know which variables are related or unrelated to each other.</a:t>
            </a:r>
          </a:p>
          <a:p>
            <a:r>
              <a:rPr lang="en-SG" dirty="0" smtClean="0"/>
              <a:t>A scatterplot matrix is a quick graphical way to explore the relationships that exists within the variables a data set</a:t>
            </a:r>
          </a:p>
          <a:p>
            <a:endParaRPr lang="en-SG" dirty="0"/>
          </a:p>
        </p:txBody>
      </p:sp>
      <p:sp>
        <p:nvSpPr>
          <p:cNvPr id="6" name="Title 5"/>
          <p:cNvSpPr>
            <a:spLocks noGrp="1"/>
          </p:cNvSpPr>
          <p:nvPr>
            <p:ph type="title"/>
          </p:nvPr>
        </p:nvSpPr>
        <p:spPr/>
        <p:txBody>
          <a:bodyPr/>
          <a:lstStyle/>
          <a:p>
            <a:r>
              <a:rPr lang="en-SG" dirty="0" smtClean="0"/>
              <a:t>Scatterplot Matrix</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47</a:t>
            </a:fld>
            <a:endParaRPr lang="en-US"/>
          </a:p>
        </p:txBody>
      </p:sp>
    </p:spTree>
    <p:extLst>
      <p:ext uri="{BB962C8B-B14F-4D97-AF65-F5344CB8AC3E}">
        <p14:creationId xmlns:p14="http://schemas.microsoft.com/office/powerpoint/2010/main" val="722442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6862" y="519112"/>
            <a:ext cx="6010275" cy="5819775"/>
          </a:xfrm>
          <a:prstGeom prst="rect">
            <a:avLst/>
          </a:prstGeom>
        </p:spPr>
      </p:pic>
    </p:spTree>
    <p:extLst>
      <p:ext uri="{BB962C8B-B14F-4D97-AF65-F5344CB8AC3E}">
        <p14:creationId xmlns:p14="http://schemas.microsoft.com/office/powerpoint/2010/main" val="26209515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750" y="442912"/>
            <a:ext cx="7810500" cy="5972175"/>
          </a:xfrm>
          <a:prstGeom prst="rect">
            <a:avLst/>
          </a:prstGeom>
        </p:spPr>
      </p:pic>
    </p:spTree>
    <p:extLst>
      <p:ext uri="{BB962C8B-B14F-4D97-AF65-F5344CB8AC3E}">
        <p14:creationId xmlns:p14="http://schemas.microsoft.com/office/powerpoint/2010/main" val="2619122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SG" dirty="0" smtClean="0"/>
              <a:t>Discover the “shape” or characteristics of your data set</a:t>
            </a:r>
          </a:p>
          <a:p>
            <a:pPr lvl="1"/>
            <a:r>
              <a:rPr lang="en-SG" dirty="0" smtClean="0"/>
              <a:t>Are there natural “clusters” of data?</a:t>
            </a:r>
          </a:p>
          <a:p>
            <a:pPr lvl="1"/>
            <a:r>
              <a:rPr lang="en-SG" dirty="0" smtClean="0"/>
              <a:t>Which fields seem to be related or unrelated to each other?</a:t>
            </a:r>
          </a:p>
          <a:p>
            <a:r>
              <a:rPr lang="en-SG" dirty="0" smtClean="0"/>
              <a:t>Check your assumptions about the data</a:t>
            </a:r>
          </a:p>
          <a:p>
            <a:pPr lvl="1"/>
            <a:r>
              <a:rPr lang="en-SG" dirty="0" smtClean="0"/>
              <a:t>There is no valid data more than X-limit?</a:t>
            </a:r>
          </a:p>
          <a:p>
            <a:r>
              <a:rPr lang="en-SG" dirty="0" smtClean="0"/>
              <a:t>Provides some clues about “interesting” aspects about your data set that warrants deeper investigation or more data collection</a:t>
            </a:r>
          </a:p>
          <a:p>
            <a:pPr lvl="1"/>
            <a:r>
              <a:rPr lang="en-SG" dirty="0" smtClean="0"/>
              <a:t>Are there some visible trends (e.g. increase in A is associated with increase in B, or increase in A is associated with decrease in C)</a:t>
            </a:r>
          </a:p>
          <a:p>
            <a:pPr lvl="1"/>
            <a:r>
              <a:rPr lang="en-SG" dirty="0" smtClean="0"/>
              <a:t>Are there clusters which are not easily separated with a straight line border (leading to need for data transformation)</a:t>
            </a:r>
          </a:p>
          <a:p>
            <a:pPr lvl="1"/>
            <a:r>
              <a:rPr lang="en-SG" dirty="0" smtClean="0"/>
              <a:t>There seems to be some “gaps” or missing data from your prior data collection</a:t>
            </a:r>
            <a:endParaRPr lang="en-SG" dirty="0"/>
          </a:p>
        </p:txBody>
      </p:sp>
      <p:sp>
        <p:nvSpPr>
          <p:cNvPr id="3" name="Title 2"/>
          <p:cNvSpPr>
            <a:spLocks noGrp="1"/>
          </p:cNvSpPr>
          <p:nvPr>
            <p:ph type="title"/>
          </p:nvPr>
        </p:nvSpPr>
        <p:spPr/>
        <p:txBody>
          <a:bodyPr/>
          <a:lstStyle/>
          <a:p>
            <a:r>
              <a:rPr lang="en-SG" dirty="0" smtClean="0"/>
              <a:t>EDA objectives </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5</a:t>
            </a:fld>
            <a:endParaRPr lang="en-US"/>
          </a:p>
        </p:txBody>
      </p:sp>
    </p:spTree>
    <p:extLst>
      <p:ext uri="{BB962C8B-B14F-4D97-AF65-F5344CB8AC3E}">
        <p14:creationId xmlns:p14="http://schemas.microsoft.com/office/powerpoint/2010/main" val="174786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0164" y="540327"/>
            <a:ext cx="8666017" cy="4193598"/>
          </a:xfrm>
          <a:prstGeom prst="rect">
            <a:avLst/>
          </a:prstGeom>
        </p:spPr>
      </p:pic>
    </p:spTree>
    <p:extLst>
      <p:ext uri="{BB962C8B-B14F-4D97-AF65-F5344CB8AC3E}">
        <p14:creationId xmlns:p14="http://schemas.microsoft.com/office/powerpoint/2010/main" val="26628653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Scatterplot matrix using R</a:t>
            </a:r>
            <a:endParaRPr lang="en-SG" dirty="0"/>
          </a:p>
        </p:txBody>
      </p:sp>
      <p:sp>
        <p:nvSpPr>
          <p:cNvPr id="3" name="Content Placeholder 2"/>
          <p:cNvSpPr>
            <a:spLocks noGrp="1"/>
          </p:cNvSpPr>
          <p:nvPr>
            <p:ph idx="1"/>
          </p:nvPr>
        </p:nvSpPr>
        <p:spPr/>
        <p:txBody>
          <a:bodyPr/>
          <a:lstStyle/>
          <a:p>
            <a:r>
              <a:rPr lang="en-SG" dirty="0" smtClean="0"/>
              <a:t>In R the command is simple, it is just </a:t>
            </a:r>
            <a:r>
              <a:rPr lang="en-SG" dirty="0" smtClean="0">
                <a:latin typeface="Consolas" panose="020B0609020204030204" pitchFamily="49" charset="0"/>
                <a:cs typeface="Consolas" panose="020B0609020204030204" pitchFamily="49" charset="0"/>
              </a:rPr>
              <a:t>plot()</a:t>
            </a:r>
          </a:p>
          <a:p>
            <a:r>
              <a:rPr lang="en-SG" dirty="0" smtClean="0"/>
              <a:t>Try using some of the built-in data sets such as iris and </a:t>
            </a:r>
            <a:r>
              <a:rPr lang="en-SG" dirty="0" err="1" smtClean="0"/>
              <a:t>mtcars</a:t>
            </a:r>
            <a:r>
              <a:rPr lang="en-SG" dirty="0" smtClean="0"/>
              <a:t>. Enter the following in the R console</a:t>
            </a:r>
          </a:p>
          <a:p>
            <a:pPr lvl="1"/>
            <a:r>
              <a:rPr lang="en-SG" dirty="0" smtClean="0">
                <a:latin typeface="Consolas" panose="020B0609020204030204" pitchFamily="49" charset="0"/>
                <a:cs typeface="Consolas" panose="020B0609020204030204" pitchFamily="49" charset="0"/>
              </a:rPr>
              <a:t>plot(iris)</a:t>
            </a:r>
          </a:p>
          <a:p>
            <a:pPr lvl="1"/>
            <a:r>
              <a:rPr lang="en-SG" dirty="0" smtClean="0">
                <a:latin typeface="Consolas" panose="020B0609020204030204" pitchFamily="49" charset="0"/>
                <a:cs typeface="Consolas" panose="020B0609020204030204" pitchFamily="49" charset="0"/>
              </a:rPr>
              <a:t>plot(</a:t>
            </a:r>
            <a:r>
              <a:rPr lang="en-SG" dirty="0" err="1" smtClean="0">
                <a:latin typeface="Consolas" panose="020B0609020204030204" pitchFamily="49" charset="0"/>
                <a:cs typeface="Consolas" panose="020B0609020204030204" pitchFamily="49" charset="0"/>
              </a:rPr>
              <a:t>mtcars</a:t>
            </a:r>
            <a:r>
              <a:rPr lang="en-SG" dirty="0" smtClean="0">
                <a:latin typeface="Consolas" panose="020B0609020204030204" pitchFamily="49" charset="0"/>
                <a:cs typeface="Consolas" panose="020B0609020204030204" pitchFamily="49" charset="0"/>
              </a:rPr>
              <a:t>)</a:t>
            </a:r>
            <a:endParaRPr lang="en-SG"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7067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475" y="1126435"/>
            <a:ext cx="8610470" cy="4744277"/>
          </a:xfrm>
          <a:prstGeom prst="rect">
            <a:avLst/>
          </a:prstGeom>
        </p:spPr>
      </p:pic>
    </p:spTree>
    <p:extLst>
      <p:ext uri="{BB962C8B-B14F-4D97-AF65-F5344CB8AC3E}">
        <p14:creationId xmlns:p14="http://schemas.microsoft.com/office/powerpoint/2010/main" val="1452503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204" y="914399"/>
            <a:ext cx="9548484" cy="5261113"/>
          </a:xfrm>
          <a:prstGeom prst="rect">
            <a:avLst/>
          </a:prstGeom>
        </p:spPr>
      </p:pic>
    </p:spTree>
    <p:extLst>
      <p:ext uri="{BB962C8B-B14F-4D97-AF65-F5344CB8AC3E}">
        <p14:creationId xmlns:p14="http://schemas.microsoft.com/office/powerpoint/2010/main" val="30228712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Scatter Plot</a:t>
            </a:r>
            <a:endParaRPr lang="en-SG" dirty="0"/>
          </a:p>
        </p:txBody>
      </p:sp>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54</a:t>
            </a:fld>
            <a:endParaRPr lang="en-US"/>
          </a:p>
        </p:txBody>
      </p:sp>
      <p:sp>
        <p:nvSpPr>
          <p:cNvPr id="5" name="TextBox 4"/>
          <p:cNvSpPr txBox="1"/>
          <p:nvPr/>
        </p:nvSpPr>
        <p:spPr>
          <a:xfrm>
            <a:off x="783771" y="1690689"/>
            <a:ext cx="7467601" cy="3785652"/>
          </a:xfrm>
          <a:prstGeom prst="rect">
            <a:avLst/>
          </a:prstGeom>
          <a:noFill/>
          <a:ln>
            <a:solidFill>
              <a:schemeClr val="tx2">
                <a:lumMod val="20000"/>
                <a:lumOff val="80000"/>
              </a:schemeClr>
            </a:solidFill>
          </a:ln>
        </p:spPr>
        <p:txBody>
          <a:bodyPr wrap="square" rtlCol="0">
            <a:spAutoFit/>
          </a:bodyPr>
          <a:lstStyle/>
          <a:p>
            <a:r>
              <a:rPr lang="en-SG" sz="2000" dirty="0">
                <a:latin typeface="Lucida Console" panose="020B0609040504020204" pitchFamily="49" charset="0"/>
              </a:rPr>
              <a:t># Load data file about Google searches by state</a:t>
            </a:r>
          </a:p>
          <a:p>
            <a:r>
              <a:rPr lang="en-SG" sz="2000" dirty="0">
                <a:latin typeface="Lucida Console" panose="020B0609040504020204" pitchFamily="49" charset="0"/>
              </a:rPr>
              <a:t>google &lt;- read.csv("google_correlate.csv", header = T)</a:t>
            </a:r>
          </a:p>
          <a:p>
            <a:r>
              <a:rPr lang="en-SG" sz="2000" dirty="0">
                <a:latin typeface="Lucida Console" panose="020B0609040504020204" pitchFamily="49" charset="0"/>
              </a:rPr>
              <a:t>names(google)</a:t>
            </a:r>
          </a:p>
          <a:p>
            <a:r>
              <a:rPr lang="en-SG" sz="2000" dirty="0" err="1">
                <a:latin typeface="Lucida Console" panose="020B0609040504020204" pitchFamily="49" charset="0"/>
              </a:rPr>
              <a:t>str</a:t>
            </a:r>
            <a:r>
              <a:rPr lang="en-SG" sz="2000" dirty="0">
                <a:latin typeface="Lucida Console" panose="020B0609040504020204" pitchFamily="49" charset="0"/>
              </a:rPr>
              <a:t>(google)</a:t>
            </a:r>
          </a:p>
          <a:p>
            <a:endParaRPr lang="en-SG" sz="2000" dirty="0">
              <a:latin typeface="Lucida Console" panose="020B0609040504020204" pitchFamily="49" charset="0"/>
            </a:endParaRPr>
          </a:p>
          <a:p>
            <a:r>
              <a:rPr lang="en-SG" sz="2000" dirty="0">
                <a:latin typeface="Lucida Console" panose="020B0609040504020204" pitchFamily="49" charset="0"/>
              </a:rPr>
              <a:t># Is there an association between the percentage of people</a:t>
            </a:r>
          </a:p>
          <a:p>
            <a:r>
              <a:rPr lang="en-SG" sz="2000" dirty="0">
                <a:latin typeface="Lucida Console" panose="020B0609040504020204" pitchFamily="49" charset="0"/>
              </a:rPr>
              <a:t># in a state with college degrees and interest in</a:t>
            </a:r>
          </a:p>
          <a:p>
            <a:r>
              <a:rPr lang="en-SG" sz="2000" dirty="0">
                <a:latin typeface="Lucida Console" panose="020B0609040504020204" pitchFamily="49" charset="0"/>
              </a:rPr>
              <a:t># data visualization?</a:t>
            </a:r>
          </a:p>
          <a:p>
            <a:r>
              <a:rPr lang="en-SG" sz="2000" dirty="0">
                <a:latin typeface="Lucida Console" panose="020B0609040504020204" pitchFamily="49" charset="0"/>
              </a:rPr>
              <a:t>plot(</a:t>
            </a:r>
            <a:r>
              <a:rPr lang="en-SG" sz="2000" dirty="0" err="1">
                <a:latin typeface="Lucida Console" panose="020B0609040504020204" pitchFamily="49" charset="0"/>
              </a:rPr>
              <a:t>google$degree</a:t>
            </a:r>
            <a:r>
              <a:rPr lang="en-SG" sz="2000" dirty="0">
                <a:latin typeface="Lucida Console" panose="020B0609040504020204" pitchFamily="49" charset="0"/>
              </a:rPr>
              <a:t>, </a:t>
            </a:r>
            <a:r>
              <a:rPr lang="en-SG" sz="2000" dirty="0" err="1">
                <a:latin typeface="Lucida Console" panose="020B0609040504020204" pitchFamily="49" charset="0"/>
              </a:rPr>
              <a:t>google$data_viz</a:t>
            </a:r>
            <a:r>
              <a:rPr lang="en-SG" sz="2000" dirty="0">
                <a:latin typeface="Lucida Console" panose="020B0609040504020204" pitchFamily="49" charset="0"/>
              </a:rPr>
              <a:t>)</a:t>
            </a:r>
          </a:p>
        </p:txBody>
      </p:sp>
    </p:spTree>
    <p:extLst>
      <p:ext uri="{BB962C8B-B14F-4D97-AF65-F5344CB8AC3E}">
        <p14:creationId xmlns:p14="http://schemas.microsoft.com/office/powerpoint/2010/main" val="476444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55</a:t>
            </a:fld>
            <a:endParaRPr lang="en-US"/>
          </a:p>
        </p:txBody>
      </p:sp>
      <p:pic>
        <p:nvPicPr>
          <p:cNvPr id="5" name="Picture 4"/>
          <p:cNvPicPr>
            <a:picLocks noChangeAspect="1"/>
          </p:cNvPicPr>
          <p:nvPr/>
        </p:nvPicPr>
        <p:blipFill>
          <a:blip r:embed="rId2"/>
          <a:stretch>
            <a:fillRect/>
          </a:stretch>
        </p:blipFill>
        <p:spPr>
          <a:xfrm>
            <a:off x="839756" y="858418"/>
            <a:ext cx="8147180" cy="4630332"/>
          </a:xfrm>
          <a:prstGeom prst="rect">
            <a:avLst/>
          </a:prstGeom>
        </p:spPr>
      </p:pic>
    </p:spTree>
    <p:extLst>
      <p:ext uri="{BB962C8B-B14F-4D97-AF65-F5344CB8AC3E}">
        <p14:creationId xmlns:p14="http://schemas.microsoft.com/office/powerpoint/2010/main" val="4246977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Regression</a:t>
            </a:r>
            <a:endParaRPr lang="en-SG" dirty="0"/>
          </a:p>
        </p:txBody>
      </p:sp>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56</a:t>
            </a:fld>
            <a:endParaRPr lang="en-US" dirty="0"/>
          </a:p>
        </p:txBody>
      </p:sp>
      <p:sp>
        <p:nvSpPr>
          <p:cNvPr id="5" name="TextBox 4"/>
          <p:cNvSpPr txBox="1"/>
          <p:nvPr/>
        </p:nvSpPr>
        <p:spPr>
          <a:xfrm>
            <a:off x="805543" y="2255895"/>
            <a:ext cx="7979229" cy="3208571"/>
          </a:xfrm>
          <a:prstGeom prst="rect">
            <a:avLst/>
          </a:prstGeom>
          <a:noFill/>
          <a:ln>
            <a:solidFill>
              <a:schemeClr val="tx2">
                <a:lumMod val="20000"/>
                <a:lumOff val="80000"/>
              </a:schemeClr>
            </a:solidFill>
          </a:ln>
        </p:spPr>
        <p:txBody>
          <a:bodyPr wrap="square" rtlCol="0">
            <a:spAutoFit/>
          </a:bodyPr>
          <a:lstStyle/>
          <a:p>
            <a:r>
              <a:rPr lang="en-SG" sz="1350" dirty="0">
                <a:latin typeface="Lucida Console" panose="020B0609040504020204" pitchFamily="49" charset="0"/>
              </a:rPr>
              <a:t># Add title, labels, change circles to points</a:t>
            </a:r>
          </a:p>
          <a:p>
            <a:r>
              <a:rPr lang="en-SG" sz="1350" dirty="0">
                <a:latin typeface="Lucida Console" panose="020B0609040504020204" pitchFamily="49" charset="0"/>
              </a:rPr>
              <a:t>plot(</a:t>
            </a:r>
            <a:r>
              <a:rPr lang="en-SG" sz="1350" dirty="0" err="1">
                <a:latin typeface="Lucida Console" panose="020B0609040504020204" pitchFamily="49" charset="0"/>
              </a:rPr>
              <a:t>google$degree</a:t>
            </a:r>
            <a:r>
              <a:rPr lang="en-SG" sz="1350" dirty="0">
                <a:latin typeface="Lucida Console" panose="020B0609040504020204" pitchFamily="49" charset="0"/>
              </a:rPr>
              <a:t>, </a:t>
            </a:r>
            <a:r>
              <a:rPr lang="en-SG" sz="1350" dirty="0" err="1">
                <a:latin typeface="Lucida Console" panose="020B0609040504020204" pitchFamily="49" charset="0"/>
              </a:rPr>
              <a:t>google$data_viz</a:t>
            </a:r>
            <a:r>
              <a:rPr lang="en-SG" sz="1350" dirty="0">
                <a:latin typeface="Lucida Console" panose="020B0609040504020204" pitchFamily="49" charset="0"/>
              </a:rPr>
              <a:t>,</a:t>
            </a:r>
          </a:p>
          <a:p>
            <a:r>
              <a:rPr lang="en-SG" sz="1350" dirty="0">
                <a:latin typeface="Lucida Console" panose="020B0609040504020204" pitchFamily="49" charset="0"/>
              </a:rPr>
              <a:t>     main = "Interest in Data Visualization Searches\</a:t>
            </a:r>
            <a:r>
              <a:rPr lang="en-SG" sz="1350" dirty="0" err="1">
                <a:latin typeface="Lucida Console" panose="020B0609040504020204" pitchFamily="49" charset="0"/>
              </a:rPr>
              <a:t>nby</a:t>
            </a:r>
            <a:r>
              <a:rPr lang="en-SG" sz="1350" dirty="0">
                <a:latin typeface="Lucida Console" panose="020B0609040504020204" pitchFamily="49" charset="0"/>
              </a:rPr>
              <a:t> Percent of Population with College Degrees",</a:t>
            </a:r>
          </a:p>
          <a:p>
            <a:r>
              <a:rPr lang="en-SG" sz="1350" dirty="0">
                <a:latin typeface="Lucida Console" panose="020B0609040504020204" pitchFamily="49" charset="0"/>
              </a:rPr>
              <a:t>     </a:t>
            </a:r>
            <a:r>
              <a:rPr lang="en-SG" sz="1350" dirty="0" err="1">
                <a:latin typeface="Lucida Console" panose="020B0609040504020204" pitchFamily="49" charset="0"/>
              </a:rPr>
              <a:t>xlab</a:t>
            </a:r>
            <a:r>
              <a:rPr lang="en-SG" sz="1350" dirty="0">
                <a:latin typeface="Lucida Console" panose="020B0609040504020204" pitchFamily="49" charset="0"/>
              </a:rPr>
              <a:t> = "Population with College Degrees",</a:t>
            </a:r>
          </a:p>
          <a:p>
            <a:r>
              <a:rPr lang="en-SG" sz="1350" dirty="0">
                <a:latin typeface="Lucida Console" panose="020B0609040504020204" pitchFamily="49" charset="0"/>
              </a:rPr>
              <a:t>     </a:t>
            </a:r>
            <a:r>
              <a:rPr lang="en-SG" sz="1350" dirty="0" err="1">
                <a:latin typeface="Lucida Console" panose="020B0609040504020204" pitchFamily="49" charset="0"/>
              </a:rPr>
              <a:t>ylab</a:t>
            </a:r>
            <a:r>
              <a:rPr lang="en-SG" sz="1350" dirty="0">
                <a:latin typeface="Lucida Console" panose="020B0609040504020204" pitchFamily="49" charset="0"/>
              </a:rPr>
              <a:t> = "Searches for \"Data Visualization\"",</a:t>
            </a:r>
          </a:p>
          <a:p>
            <a:r>
              <a:rPr lang="en-SG" sz="1350" dirty="0">
                <a:latin typeface="Lucida Console" panose="020B0609040504020204" pitchFamily="49" charset="0"/>
              </a:rPr>
              <a:t>     </a:t>
            </a:r>
            <a:r>
              <a:rPr lang="en-SG" sz="1350" dirty="0" err="1">
                <a:latin typeface="Lucida Console" panose="020B0609040504020204" pitchFamily="49" charset="0"/>
              </a:rPr>
              <a:t>pch</a:t>
            </a:r>
            <a:r>
              <a:rPr lang="en-SG" sz="1350" dirty="0">
                <a:latin typeface="Lucida Console" panose="020B0609040504020204" pitchFamily="49" charset="0"/>
              </a:rPr>
              <a:t> = 20,</a:t>
            </a:r>
          </a:p>
          <a:p>
            <a:r>
              <a:rPr lang="en-SG" sz="1350" dirty="0">
                <a:latin typeface="Lucida Console" panose="020B0609040504020204" pitchFamily="49" charset="0"/>
              </a:rPr>
              <a:t>     col = "grey")</a:t>
            </a:r>
          </a:p>
          <a:p>
            <a:endParaRPr lang="en-SG" sz="1350" dirty="0">
              <a:latin typeface="Lucida Console" panose="020B0609040504020204" pitchFamily="49" charset="0"/>
            </a:endParaRPr>
          </a:p>
          <a:p>
            <a:r>
              <a:rPr lang="en-SG" sz="1350" dirty="0">
                <a:latin typeface="Lucida Console" panose="020B0609040504020204" pitchFamily="49" charset="0"/>
              </a:rPr>
              <a:t># Add fit lines</a:t>
            </a:r>
          </a:p>
          <a:p>
            <a:r>
              <a:rPr lang="en-SG" sz="1350" dirty="0">
                <a:latin typeface="Lucida Console" panose="020B0609040504020204" pitchFamily="49" charset="0"/>
              </a:rPr>
              <a:t># Linear regression line (y ~ x) </a:t>
            </a:r>
          </a:p>
          <a:p>
            <a:r>
              <a:rPr lang="en-SG" sz="1350" dirty="0" err="1">
                <a:latin typeface="Lucida Console" panose="020B0609040504020204" pitchFamily="49" charset="0"/>
              </a:rPr>
              <a:t>abline</a:t>
            </a:r>
            <a:r>
              <a:rPr lang="en-SG" sz="1350" dirty="0">
                <a:latin typeface="Lucida Console" panose="020B0609040504020204" pitchFamily="49" charset="0"/>
              </a:rPr>
              <a:t>(lm(</a:t>
            </a:r>
            <a:r>
              <a:rPr lang="en-SG" sz="1350" dirty="0" err="1">
                <a:latin typeface="Lucida Console" panose="020B0609040504020204" pitchFamily="49" charset="0"/>
              </a:rPr>
              <a:t>google$data_viz</a:t>
            </a:r>
            <a:r>
              <a:rPr lang="en-SG" sz="1350" dirty="0">
                <a:latin typeface="Lucida Console" panose="020B0609040504020204" pitchFamily="49" charset="0"/>
              </a:rPr>
              <a:t> ~ </a:t>
            </a:r>
            <a:r>
              <a:rPr lang="en-SG" sz="1350" dirty="0" err="1">
                <a:latin typeface="Lucida Console" panose="020B0609040504020204" pitchFamily="49" charset="0"/>
              </a:rPr>
              <a:t>google$degree</a:t>
            </a:r>
            <a:r>
              <a:rPr lang="en-SG" sz="1350" dirty="0">
                <a:latin typeface="Lucida Console" panose="020B0609040504020204" pitchFamily="49" charset="0"/>
              </a:rPr>
              <a:t>), col="red")</a:t>
            </a:r>
          </a:p>
          <a:p>
            <a:endParaRPr lang="en-SG" sz="1350" dirty="0">
              <a:latin typeface="Lucida Console" panose="020B0609040504020204" pitchFamily="49" charset="0"/>
            </a:endParaRPr>
          </a:p>
          <a:p>
            <a:r>
              <a:rPr lang="en-SG" sz="1350" dirty="0">
                <a:latin typeface="Lucida Console" panose="020B0609040504020204" pitchFamily="49" charset="0"/>
              </a:rPr>
              <a:t># </a:t>
            </a:r>
            <a:r>
              <a:rPr lang="en-SG" sz="1350" dirty="0" err="1">
                <a:latin typeface="Lucida Console" panose="020B0609040504020204" pitchFamily="49" charset="0"/>
              </a:rPr>
              <a:t>Lowess</a:t>
            </a:r>
            <a:r>
              <a:rPr lang="en-SG" sz="1350" dirty="0">
                <a:latin typeface="Lucida Console" panose="020B0609040504020204" pitchFamily="49" charset="0"/>
              </a:rPr>
              <a:t> smoother line (x, y)</a:t>
            </a:r>
          </a:p>
          <a:p>
            <a:r>
              <a:rPr lang="en-SG" sz="1350" dirty="0">
                <a:latin typeface="Lucida Console" panose="020B0609040504020204" pitchFamily="49" charset="0"/>
              </a:rPr>
              <a:t>lines(</a:t>
            </a:r>
            <a:r>
              <a:rPr lang="en-SG" sz="1350" dirty="0" err="1">
                <a:latin typeface="Lucida Console" panose="020B0609040504020204" pitchFamily="49" charset="0"/>
              </a:rPr>
              <a:t>lowess</a:t>
            </a:r>
            <a:r>
              <a:rPr lang="en-SG" sz="1350" dirty="0">
                <a:latin typeface="Lucida Console" panose="020B0609040504020204" pitchFamily="49" charset="0"/>
              </a:rPr>
              <a:t>(</a:t>
            </a:r>
            <a:r>
              <a:rPr lang="en-SG" sz="1350" dirty="0" err="1">
                <a:latin typeface="Lucida Console" panose="020B0609040504020204" pitchFamily="49" charset="0"/>
              </a:rPr>
              <a:t>google$degree</a:t>
            </a:r>
            <a:r>
              <a:rPr lang="en-SG" sz="1350" dirty="0">
                <a:latin typeface="Lucida Console" panose="020B0609040504020204" pitchFamily="49" charset="0"/>
              </a:rPr>
              <a:t>, </a:t>
            </a:r>
            <a:r>
              <a:rPr lang="en-SG" sz="1350" dirty="0" err="1">
                <a:latin typeface="Lucida Console" panose="020B0609040504020204" pitchFamily="49" charset="0"/>
              </a:rPr>
              <a:t>google$data_viz</a:t>
            </a:r>
            <a:r>
              <a:rPr lang="en-SG" sz="1350" dirty="0">
                <a:latin typeface="Lucida Console" panose="020B0609040504020204" pitchFamily="49" charset="0"/>
              </a:rPr>
              <a:t>), col="blue")</a:t>
            </a:r>
          </a:p>
        </p:txBody>
      </p:sp>
    </p:spTree>
    <p:extLst>
      <p:ext uri="{BB962C8B-B14F-4D97-AF65-F5344CB8AC3E}">
        <p14:creationId xmlns:p14="http://schemas.microsoft.com/office/powerpoint/2010/main" val="3605438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SG" smtClean="0"/>
              <a:t>Exploratory Data Analysis Using R</a:t>
            </a:r>
            <a:endParaRPr lang="en-US"/>
          </a:p>
        </p:txBody>
      </p:sp>
      <p:sp>
        <p:nvSpPr>
          <p:cNvPr id="4" name="Slide Number Placeholder 3"/>
          <p:cNvSpPr>
            <a:spLocks noGrp="1"/>
          </p:cNvSpPr>
          <p:nvPr>
            <p:ph type="sldNum" sz="quarter" idx="4"/>
          </p:nvPr>
        </p:nvSpPr>
        <p:spPr/>
        <p:txBody>
          <a:bodyPr/>
          <a:lstStyle/>
          <a:p>
            <a:fld id="{10E4A4DB-036F-4816-A98C-42C4167E83C5}" type="slidenum">
              <a:rPr lang="en-US" smtClean="0"/>
              <a:pPr/>
              <a:t>57</a:t>
            </a:fld>
            <a:endParaRPr lang="en-US"/>
          </a:p>
        </p:txBody>
      </p:sp>
      <p:pic>
        <p:nvPicPr>
          <p:cNvPr id="5" name="Picture 4"/>
          <p:cNvPicPr>
            <a:picLocks noChangeAspect="1"/>
          </p:cNvPicPr>
          <p:nvPr/>
        </p:nvPicPr>
        <p:blipFill>
          <a:blip r:embed="rId2"/>
          <a:stretch>
            <a:fillRect/>
          </a:stretch>
        </p:blipFill>
        <p:spPr>
          <a:xfrm>
            <a:off x="991436" y="1548315"/>
            <a:ext cx="7793336" cy="3869942"/>
          </a:xfrm>
          <a:prstGeom prst="rect">
            <a:avLst/>
          </a:prstGeom>
        </p:spPr>
      </p:pic>
    </p:spTree>
    <p:extLst>
      <p:ext uri="{BB962C8B-B14F-4D97-AF65-F5344CB8AC3E}">
        <p14:creationId xmlns:p14="http://schemas.microsoft.com/office/powerpoint/2010/main" val="285469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58</a:t>
            </a:fld>
            <a:endParaRPr lang="en-US"/>
          </a:p>
        </p:txBody>
      </p:sp>
      <p:sp>
        <p:nvSpPr>
          <p:cNvPr id="4" name="Rectangle 3"/>
          <p:cNvSpPr/>
          <p:nvPr/>
        </p:nvSpPr>
        <p:spPr>
          <a:xfrm>
            <a:off x="721217" y="309094"/>
            <a:ext cx="7199290" cy="3139321"/>
          </a:xfrm>
          <a:prstGeom prst="rect">
            <a:avLst/>
          </a:prstGeom>
        </p:spPr>
        <p:txBody>
          <a:bodyPr wrap="square">
            <a:spAutoFit/>
          </a:bodyPr>
          <a:lstStyle/>
          <a:p>
            <a:r>
              <a:rPr lang="en-SG" b="1" u="sng" dirty="0" smtClean="0"/>
              <a:t>Description: Par()</a:t>
            </a:r>
          </a:p>
          <a:p>
            <a:r>
              <a:rPr lang="en-SG" b="1" dirty="0" smtClean="0"/>
              <a:t>Combining </a:t>
            </a:r>
            <a:r>
              <a:rPr lang="en-SG" b="1" dirty="0"/>
              <a:t>Plots </a:t>
            </a:r>
          </a:p>
          <a:p>
            <a:endParaRPr lang="en-SG" b="1" dirty="0" smtClean="0"/>
          </a:p>
          <a:p>
            <a:r>
              <a:rPr lang="en-SG" b="1" dirty="0" smtClean="0"/>
              <a:t>R</a:t>
            </a:r>
            <a:r>
              <a:rPr lang="en-SG" dirty="0" smtClean="0"/>
              <a:t> </a:t>
            </a:r>
            <a:r>
              <a:rPr lang="en-SG" dirty="0"/>
              <a:t>makes it easy to combine multiple plots into one overall graph, using either the </a:t>
            </a:r>
            <a:r>
              <a:rPr lang="en-SG" b="1" dirty="0"/>
              <a:t/>
            </a:r>
            <a:br>
              <a:rPr lang="en-SG" b="1" dirty="0"/>
            </a:br>
            <a:r>
              <a:rPr lang="en-SG" b="1" dirty="0"/>
              <a:t>par( ) </a:t>
            </a:r>
            <a:r>
              <a:rPr lang="en-SG" dirty="0"/>
              <a:t>or </a:t>
            </a:r>
            <a:r>
              <a:rPr lang="en-SG" b="1" dirty="0"/>
              <a:t>layout( )</a:t>
            </a:r>
            <a:r>
              <a:rPr lang="en-SG" dirty="0"/>
              <a:t> function. </a:t>
            </a:r>
          </a:p>
          <a:p>
            <a:endParaRPr lang="en-SG" dirty="0" smtClean="0"/>
          </a:p>
          <a:p>
            <a:r>
              <a:rPr lang="en-SG" dirty="0" smtClean="0"/>
              <a:t>With </a:t>
            </a:r>
            <a:r>
              <a:rPr lang="en-SG" dirty="0"/>
              <a:t>the </a:t>
            </a:r>
            <a:r>
              <a:rPr lang="en-SG" b="1" dirty="0"/>
              <a:t>par( )</a:t>
            </a:r>
            <a:r>
              <a:rPr lang="en-SG" dirty="0"/>
              <a:t> function, you can include the option </a:t>
            </a:r>
            <a:r>
              <a:rPr lang="en-SG" b="1" dirty="0" err="1"/>
              <a:t>mfrow</a:t>
            </a:r>
            <a:r>
              <a:rPr lang="en-SG" b="1" dirty="0"/>
              <a:t>=c(</a:t>
            </a:r>
            <a:r>
              <a:rPr lang="en-SG" i="1" dirty="0" err="1"/>
              <a:t>nrows</a:t>
            </a:r>
            <a:r>
              <a:rPr lang="en-SG" dirty="0"/>
              <a:t>, </a:t>
            </a:r>
            <a:r>
              <a:rPr lang="en-SG" i="1" dirty="0" err="1"/>
              <a:t>ncols</a:t>
            </a:r>
            <a:r>
              <a:rPr lang="en-SG" b="1" dirty="0"/>
              <a:t>)</a:t>
            </a:r>
            <a:r>
              <a:rPr lang="en-SG" dirty="0"/>
              <a:t> to create a matrix of </a:t>
            </a:r>
            <a:r>
              <a:rPr lang="en-SG" i="1" dirty="0" err="1"/>
              <a:t>nrows</a:t>
            </a:r>
            <a:r>
              <a:rPr lang="en-SG" i="1" dirty="0"/>
              <a:t> x </a:t>
            </a:r>
            <a:r>
              <a:rPr lang="en-SG" i="1" dirty="0" err="1"/>
              <a:t>ncols</a:t>
            </a:r>
            <a:r>
              <a:rPr lang="en-SG" dirty="0"/>
              <a:t> plots that are filled in by row. </a:t>
            </a:r>
            <a:r>
              <a:rPr lang="en-SG" b="1" dirty="0" err="1"/>
              <a:t>mfcol</a:t>
            </a:r>
            <a:r>
              <a:rPr lang="en-SG" b="1" dirty="0"/>
              <a:t>=c(</a:t>
            </a:r>
            <a:r>
              <a:rPr lang="en-SG" i="1" dirty="0" err="1"/>
              <a:t>nrows</a:t>
            </a:r>
            <a:r>
              <a:rPr lang="en-SG" dirty="0"/>
              <a:t>, </a:t>
            </a:r>
            <a:r>
              <a:rPr lang="en-SG" i="1" dirty="0" err="1"/>
              <a:t>ncols</a:t>
            </a:r>
            <a:r>
              <a:rPr lang="en-SG" b="1" dirty="0"/>
              <a:t>)</a:t>
            </a:r>
            <a:r>
              <a:rPr lang="en-SG" dirty="0"/>
              <a:t> fills in the matrix by columns. </a:t>
            </a:r>
          </a:p>
        </p:txBody>
      </p:sp>
      <p:sp>
        <p:nvSpPr>
          <p:cNvPr id="5" name="Rectangle 4"/>
          <p:cNvSpPr/>
          <p:nvPr/>
        </p:nvSpPr>
        <p:spPr>
          <a:xfrm>
            <a:off x="721217" y="3886720"/>
            <a:ext cx="6462780" cy="2031325"/>
          </a:xfrm>
          <a:prstGeom prst="rect">
            <a:avLst/>
          </a:prstGeom>
        </p:spPr>
        <p:txBody>
          <a:bodyPr wrap="square">
            <a:spAutoFit/>
          </a:bodyPr>
          <a:lstStyle/>
          <a:p>
            <a:r>
              <a:rPr lang="en-SG" dirty="0"/>
              <a:t># 4 figures arranged in 2 rows and 2 columns</a:t>
            </a:r>
            <a:br>
              <a:rPr lang="en-SG" dirty="0"/>
            </a:br>
            <a:r>
              <a:rPr lang="en-SG" dirty="0"/>
              <a:t>attach(</a:t>
            </a:r>
            <a:r>
              <a:rPr lang="en-SG" dirty="0" err="1"/>
              <a:t>mtcars</a:t>
            </a:r>
            <a:r>
              <a:rPr lang="en-SG" dirty="0"/>
              <a:t>)</a:t>
            </a:r>
            <a:br>
              <a:rPr lang="en-SG" dirty="0"/>
            </a:br>
            <a:r>
              <a:rPr lang="en-SG" dirty="0"/>
              <a:t>par(</a:t>
            </a:r>
            <a:r>
              <a:rPr lang="en-SG" dirty="0" err="1"/>
              <a:t>mfrow</a:t>
            </a:r>
            <a:r>
              <a:rPr lang="en-SG" dirty="0"/>
              <a:t>=c(2,2))</a:t>
            </a:r>
            <a:br>
              <a:rPr lang="en-SG" dirty="0"/>
            </a:br>
            <a:r>
              <a:rPr lang="en-SG" dirty="0"/>
              <a:t>plot(</a:t>
            </a:r>
            <a:r>
              <a:rPr lang="en-SG" dirty="0" err="1"/>
              <a:t>wt,mpg</a:t>
            </a:r>
            <a:r>
              <a:rPr lang="en-SG" dirty="0"/>
              <a:t>, main="Scatterplot of </a:t>
            </a:r>
            <a:r>
              <a:rPr lang="en-SG" dirty="0" err="1"/>
              <a:t>wt</a:t>
            </a:r>
            <a:r>
              <a:rPr lang="en-SG" dirty="0"/>
              <a:t> vs. mpg")</a:t>
            </a:r>
            <a:br>
              <a:rPr lang="en-SG" dirty="0"/>
            </a:br>
            <a:r>
              <a:rPr lang="en-SG" dirty="0"/>
              <a:t>plot(</a:t>
            </a:r>
            <a:r>
              <a:rPr lang="en-SG" dirty="0" err="1"/>
              <a:t>wt,disp</a:t>
            </a:r>
            <a:r>
              <a:rPr lang="en-SG" dirty="0"/>
              <a:t>, main="Scatterplot of </a:t>
            </a:r>
            <a:r>
              <a:rPr lang="en-SG" dirty="0" err="1"/>
              <a:t>wt</a:t>
            </a:r>
            <a:r>
              <a:rPr lang="en-SG" dirty="0"/>
              <a:t> vs </a:t>
            </a:r>
            <a:r>
              <a:rPr lang="en-SG" dirty="0" err="1"/>
              <a:t>disp</a:t>
            </a:r>
            <a:r>
              <a:rPr lang="en-SG" dirty="0"/>
              <a:t>")</a:t>
            </a:r>
            <a:br>
              <a:rPr lang="en-SG" dirty="0"/>
            </a:br>
            <a:r>
              <a:rPr lang="en-SG" dirty="0" err="1"/>
              <a:t>hist</a:t>
            </a:r>
            <a:r>
              <a:rPr lang="en-SG" dirty="0"/>
              <a:t>(</a:t>
            </a:r>
            <a:r>
              <a:rPr lang="en-SG" dirty="0" err="1"/>
              <a:t>wt</a:t>
            </a:r>
            <a:r>
              <a:rPr lang="en-SG" dirty="0"/>
              <a:t>, main="Histogram of </a:t>
            </a:r>
            <a:r>
              <a:rPr lang="en-SG" dirty="0" err="1"/>
              <a:t>wt</a:t>
            </a:r>
            <a:r>
              <a:rPr lang="en-SG" dirty="0"/>
              <a:t>")</a:t>
            </a:r>
            <a:br>
              <a:rPr lang="en-SG" dirty="0"/>
            </a:br>
            <a:r>
              <a:rPr lang="en-SG" dirty="0"/>
              <a:t>boxplot(</a:t>
            </a:r>
            <a:r>
              <a:rPr lang="en-SG" dirty="0" err="1"/>
              <a:t>wt</a:t>
            </a:r>
            <a:r>
              <a:rPr lang="en-SG" dirty="0"/>
              <a:t>, main="Boxplot of </a:t>
            </a:r>
            <a:r>
              <a:rPr lang="en-SG" dirty="0" err="1"/>
              <a:t>wt</a:t>
            </a:r>
            <a:r>
              <a:rPr lang="en-SG" dirty="0"/>
              <a:t>")</a:t>
            </a:r>
          </a:p>
        </p:txBody>
      </p:sp>
      <p:pic>
        <p:nvPicPr>
          <p:cNvPr id="6" name="Picture 2" descr="2 x2 layou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25" y="3976776"/>
            <a:ext cx="1535403" cy="153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855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59</a:t>
            </a:fld>
            <a:endParaRPr lang="en-US"/>
          </a:p>
        </p:txBody>
      </p:sp>
      <p:sp>
        <p:nvSpPr>
          <p:cNvPr id="4" name="Rectangle 1"/>
          <p:cNvSpPr>
            <a:spLocks noChangeArrowheads="1"/>
          </p:cNvSpPr>
          <p:nvPr/>
        </p:nvSpPr>
        <p:spPr bwMode="auto">
          <a:xfrm>
            <a:off x="699483" y="662485"/>
            <a:ext cx="754299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Description: Rug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Adds a </a:t>
            </a:r>
            <a:r>
              <a:rPr kumimoji="0" lang="en-US" altLang="en-US" sz="28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rug</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representation (1-d plot) of the data to the plot. </a:t>
            </a:r>
            <a:endParaRPr kumimoji="0" lang="en-US" altLang="en-US" sz="2800" b="1"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rug(x,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ticksize</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0.03, side = 1,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lwd</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0.5, col = par("</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quiet =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getOption</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("warn") &lt; 0</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latin typeface="Arial Unicode MS" panose="020B0604020202020204" pitchFamily="34" charset="-128"/>
              </a:rPr>
              <a:t>&gt;Rug(</a:t>
            </a:r>
            <a:r>
              <a:rPr lang="en-US" altLang="en-US" sz="2800" dirty="0" err="1" smtClean="0">
                <a:latin typeface="Arial Unicode MS" panose="020B0604020202020204" pitchFamily="34" charset="-128"/>
              </a:rPr>
              <a:t>df</a:t>
            </a:r>
            <a:r>
              <a:rPr lang="en-US" altLang="en-US" sz="2800" dirty="0" smtClean="0">
                <a:latin typeface="Arial Unicode MS" panose="020B0604020202020204" pitchFamily="34" charset="-128"/>
              </a:rPr>
              <a:t>[[1]], col =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latin typeface="Arial Unicode MS" panose="020B0604020202020204" pitchFamily="34" charset="-128"/>
              </a:rPr>
              <a:t>File name is </a:t>
            </a:r>
            <a:r>
              <a:rPr lang="en-US" altLang="en-US" sz="2800" dirty="0" err="1" smtClean="0">
                <a:latin typeface="Arial Unicode MS" panose="020B0604020202020204" pitchFamily="34" charset="-128"/>
              </a:rPr>
              <a:t>df</a:t>
            </a:r>
            <a:endParaRPr lang="en-US" altLang="en-US" sz="2800" dirty="0" smtClean="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Rug means – represent</a:t>
            </a:r>
            <a:r>
              <a:rPr kumimoji="0" lang="en-US" altLang="en-US" sz="2800" b="0" i="0" u="none" strike="noStrike" cap="none" normalizeH="0" dirty="0" smtClean="0">
                <a:ln>
                  <a:noFill/>
                </a:ln>
                <a:solidFill>
                  <a:schemeClr val="tx1"/>
                </a:solidFill>
                <a:effectLst/>
                <a:latin typeface="Arial Unicode MS" panose="020B0604020202020204" pitchFamily="34" charset="-128"/>
              </a:rPr>
              <a:t> data in red color</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924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Makes use of the human vision capacity to see to see trends</a:t>
            </a:r>
          </a:p>
          <a:p>
            <a:pPr marL="0" indent="0">
              <a:buNone/>
            </a:pPr>
            <a:endParaRPr lang="en-SG" dirty="0"/>
          </a:p>
          <a:p>
            <a:pPr marL="0" indent="0">
              <a:buNone/>
            </a:pPr>
            <a:endParaRPr lang="en-SG" dirty="0" smtClean="0"/>
          </a:p>
          <a:p>
            <a:pPr marL="0" indent="0" algn="ctr">
              <a:buNone/>
            </a:pPr>
            <a:r>
              <a:rPr lang="en-SG" dirty="0" smtClean="0"/>
              <a:t>“Humans are good at discerning subtle patterns that are really there, …”</a:t>
            </a:r>
            <a:endParaRPr lang="en-SG" dirty="0"/>
          </a:p>
        </p:txBody>
      </p:sp>
      <p:sp>
        <p:nvSpPr>
          <p:cNvPr id="3" name="Title 2"/>
          <p:cNvSpPr>
            <a:spLocks noGrp="1"/>
          </p:cNvSpPr>
          <p:nvPr>
            <p:ph type="title"/>
          </p:nvPr>
        </p:nvSpPr>
        <p:spPr/>
        <p:txBody>
          <a:bodyPr/>
          <a:lstStyle/>
          <a:p>
            <a:r>
              <a:rPr lang="en-SG" dirty="0" smtClean="0"/>
              <a:t>Graphical techniques for EDA</a:t>
            </a:r>
            <a:endParaRPr lang="en-SG" dirty="0"/>
          </a:p>
        </p:txBody>
      </p:sp>
      <p:sp>
        <p:nvSpPr>
          <p:cNvPr id="4" name="Footer Placeholder 3"/>
          <p:cNvSpPr>
            <a:spLocks noGrp="1"/>
          </p:cNvSpPr>
          <p:nvPr>
            <p:ph type="ftr" sz="quarter" idx="3"/>
          </p:nvPr>
        </p:nvSpPr>
        <p:spPr/>
        <p:txBody>
          <a:bodyPr/>
          <a:lstStyle/>
          <a:p>
            <a:r>
              <a:rPr lang="en-SG" smtClean="0"/>
              <a:t>Exploratory Data Analysis Using R</a:t>
            </a:r>
            <a:endParaRPr lang="en-US"/>
          </a:p>
        </p:txBody>
      </p:sp>
      <p:sp>
        <p:nvSpPr>
          <p:cNvPr id="5" name="Slide Number Placeholder 4"/>
          <p:cNvSpPr>
            <a:spLocks noGrp="1"/>
          </p:cNvSpPr>
          <p:nvPr>
            <p:ph type="sldNum" sz="quarter" idx="4"/>
          </p:nvPr>
        </p:nvSpPr>
        <p:spPr/>
        <p:txBody>
          <a:bodyPr/>
          <a:lstStyle/>
          <a:p>
            <a:fld id="{10E4A4DB-036F-4816-A98C-42C4167E83C5}" type="slidenum">
              <a:rPr lang="en-US" smtClean="0"/>
              <a:pPr/>
              <a:t>6</a:t>
            </a:fld>
            <a:endParaRPr lang="en-US"/>
          </a:p>
        </p:txBody>
      </p:sp>
    </p:spTree>
    <p:extLst>
      <p:ext uri="{BB962C8B-B14F-4D97-AF65-F5344CB8AC3E}">
        <p14:creationId xmlns:p14="http://schemas.microsoft.com/office/powerpoint/2010/main" val="92653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60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11475378"/>
              </p:ext>
            </p:extLst>
          </p:nvPr>
        </p:nvGraphicFramePr>
        <p:xfrm>
          <a:off x="927279" y="1287890"/>
          <a:ext cx="7289442" cy="5100030"/>
        </p:xfrm>
        <a:graphic>
          <a:graphicData uri="http://schemas.openxmlformats.org/drawingml/2006/table">
            <a:tbl>
              <a:tblPr firstRow="1" bandRow="1">
                <a:tableStyleId>{5C22544A-7EE6-4342-B048-85BDC9FD1C3A}</a:tableStyleId>
              </a:tblPr>
              <a:tblGrid>
                <a:gridCol w="1228623"/>
                <a:gridCol w="1900943"/>
                <a:gridCol w="4159876"/>
              </a:tblGrid>
              <a:tr h="566670">
                <a:tc>
                  <a:txBody>
                    <a:bodyPr/>
                    <a:lstStyle/>
                    <a:p>
                      <a:r>
                        <a:rPr lang="en-SG" sz="2400" dirty="0" smtClean="0"/>
                        <a:t>1</a:t>
                      </a:r>
                      <a:endParaRPr lang="en-SG" sz="2400" dirty="0"/>
                    </a:p>
                  </a:txBody>
                  <a:tcPr/>
                </a:tc>
                <a:tc>
                  <a:txBody>
                    <a:bodyPr/>
                    <a:lstStyle/>
                    <a:p>
                      <a:r>
                        <a:rPr lang="en-SG" sz="2400" dirty="0" smtClean="0"/>
                        <a:t>Command</a:t>
                      </a:r>
                      <a:endParaRPr lang="en-SG" sz="2400" dirty="0"/>
                    </a:p>
                  </a:txBody>
                  <a:tcPr/>
                </a:tc>
                <a:tc>
                  <a:txBody>
                    <a:bodyPr/>
                    <a:lstStyle/>
                    <a:p>
                      <a:r>
                        <a:rPr lang="en-SG" sz="2400" dirty="0" smtClean="0"/>
                        <a:t>Description</a:t>
                      </a:r>
                      <a:endParaRPr lang="en-SG" sz="2400" dirty="0"/>
                    </a:p>
                  </a:txBody>
                  <a:tcPr/>
                </a:tc>
              </a:tr>
              <a:tr h="566670">
                <a:tc>
                  <a:txBody>
                    <a:bodyPr/>
                    <a:lstStyle/>
                    <a:p>
                      <a:r>
                        <a:rPr lang="en-SG" sz="2400" dirty="0" smtClean="0"/>
                        <a:t>2</a:t>
                      </a:r>
                      <a:endParaRPr lang="en-SG" sz="2400" dirty="0"/>
                    </a:p>
                  </a:txBody>
                  <a:tcPr/>
                </a:tc>
                <a:tc>
                  <a:txBody>
                    <a:bodyPr/>
                    <a:lstStyle/>
                    <a:p>
                      <a:r>
                        <a:rPr lang="en-SG" sz="2400" dirty="0" err="1" smtClean="0"/>
                        <a:t>barplot</a:t>
                      </a:r>
                      <a:r>
                        <a:rPr lang="en-SG" sz="2400" dirty="0" smtClean="0"/>
                        <a:t>()</a:t>
                      </a:r>
                      <a:endParaRPr lang="en-SG" sz="2400" dirty="0"/>
                    </a:p>
                  </a:txBody>
                  <a:tcPr/>
                </a:tc>
                <a:tc>
                  <a:txBody>
                    <a:bodyPr/>
                    <a:lstStyle/>
                    <a:p>
                      <a:endParaRPr lang="en-SG" sz="2400" dirty="0"/>
                    </a:p>
                  </a:txBody>
                  <a:tcPr/>
                </a:tc>
              </a:tr>
              <a:tr h="566670">
                <a:tc>
                  <a:txBody>
                    <a:bodyPr/>
                    <a:lstStyle/>
                    <a:p>
                      <a:r>
                        <a:rPr lang="en-SG" sz="2400" dirty="0" smtClean="0"/>
                        <a:t>3</a:t>
                      </a:r>
                      <a:endParaRPr lang="en-SG" sz="2400" dirty="0"/>
                    </a:p>
                  </a:txBody>
                  <a:tcPr/>
                </a:tc>
                <a:tc>
                  <a:txBody>
                    <a:bodyPr/>
                    <a:lstStyle/>
                    <a:p>
                      <a:r>
                        <a:rPr lang="en-SG" sz="2400" dirty="0" err="1" smtClean="0"/>
                        <a:t>hist</a:t>
                      </a:r>
                      <a:r>
                        <a:rPr lang="en-SG" sz="2400" dirty="0" smtClean="0"/>
                        <a:t>()</a:t>
                      </a:r>
                      <a:endParaRPr lang="en-SG" sz="2400" dirty="0"/>
                    </a:p>
                  </a:txBody>
                  <a:tcPr/>
                </a:tc>
                <a:tc>
                  <a:txBody>
                    <a:bodyPr/>
                    <a:lstStyle/>
                    <a:p>
                      <a:endParaRPr lang="en-SG" sz="2400" dirty="0"/>
                    </a:p>
                  </a:txBody>
                  <a:tcPr/>
                </a:tc>
              </a:tr>
              <a:tr h="566670">
                <a:tc>
                  <a:txBody>
                    <a:bodyPr/>
                    <a:lstStyle/>
                    <a:p>
                      <a:r>
                        <a:rPr lang="en-SG" sz="2400" dirty="0" smtClean="0"/>
                        <a:t>4</a:t>
                      </a:r>
                      <a:endParaRPr lang="en-SG" sz="2400" dirty="0"/>
                    </a:p>
                  </a:txBody>
                  <a:tcPr/>
                </a:tc>
                <a:tc>
                  <a:txBody>
                    <a:bodyPr/>
                    <a:lstStyle/>
                    <a:p>
                      <a:r>
                        <a:rPr lang="en-SG" sz="2400" dirty="0" smtClean="0"/>
                        <a:t>Main</a:t>
                      </a:r>
                      <a:endParaRPr lang="en-SG" sz="2400" dirty="0"/>
                    </a:p>
                  </a:txBody>
                  <a:tcPr/>
                </a:tc>
                <a:tc>
                  <a:txBody>
                    <a:bodyPr/>
                    <a:lstStyle/>
                    <a:p>
                      <a:endParaRPr lang="en-SG" sz="2400" dirty="0"/>
                    </a:p>
                  </a:txBody>
                  <a:tcPr/>
                </a:tc>
              </a:tr>
              <a:tr h="566670">
                <a:tc>
                  <a:txBody>
                    <a:bodyPr/>
                    <a:lstStyle/>
                    <a:p>
                      <a:r>
                        <a:rPr lang="en-SG" sz="2400" dirty="0" smtClean="0"/>
                        <a:t>5</a:t>
                      </a:r>
                      <a:endParaRPr lang="en-SG" sz="2400" dirty="0"/>
                    </a:p>
                  </a:txBody>
                  <a:tcPr/>
                </a:tc>
                <a:tc>
                  <a:txBody>
                    <a:bodyPr/>
                    <a:lstStyle/>
                    <a:p>
                      <a:r>
                        <a:rPr lang="en-SG" sz="2400" dirty="0" err="1" smtClean="0"/>
                        <a:t>xlab</a:t>
                      </a:r>
                      <a:endParaRPr lang="en-SG" sz="2400" dirty="0"/>
                    </a:p>
                  </a:txBody>
                  <a:tcPr/>
                </a:tc>
                <a:tc>
                  <a:txBody>
                    <a:bodyPr/>
                    <a:lstStyle/>
                    <a:p>
                      <a:endParaRPr lang="en-SG" sz="2400" dirty="0"/>
                    </a:p>
                  </a:txBody>
                  <a:tcPr/>
                </a:tc>
              </a:tr>
              <a:tr h="566670">
                <a:tc>
                  <a:txBody>
                    <a:bodyPr/>
                    <a:lstStyle/>
                    <a:p>
                      <a:r>
                        <a:rPr lang="en-SG" sz="2400" dirty="0" smtClean="0"/>
                        <a:t>6</a:t>
                      </a:r>
                      <a:endParaRPr lang="en-SG" sz="2400" dirty="0"/>
                    </a:p>
                  </a:txBody>
                  <a:tcPr/>
                </a:tc>
                <a:tc>
                  <a:txBody>
                    <a:bodyPr/>
                    <a:lstStyle/>
                    <a:p>
                      <a:r>
                        <a:rPr lang="en-SG" sz="2400" dirty="0" smtClean="0"/>
                        <a:t>boxplot()</a:t>
                      </a:r>
                      <a:endParaRPr lang="en-SG" sz="2400" dirty="0"/>
                    </a:p>
                  </a:txBody>
                  <a:tcPr/>
                </a:tc>
                <a:tc>
                  <a:txBody>
                    <a:bodyPr/>
                    <a:lstStyle/>
                    <a:p>
                      <a:endParaRPr lang="en-SG" sz="2400" dirty="0"/>
                    </a:p>
                  </a:txBody>
                  <a:tcPr/>
                </a:tc>
              </a:tr>
              <a:tr h="566670">
                <a:tc>
                  <a:txBody>
                    <a:bodyPr/>
                    <a:lstStyle/>
                    <a:p>
                      <a:r>
                        <a:rPr lang="en-SG" sz="2400" dirty="0" smtClean="0"/>
                        <a:t>7</a:t>
                      </a:r>
                      <a:endParaRPr lang="en-SG" sz="2400" dirty="0"/>
                    </a:p>
                  </a:txBody>
                  <a:tcPr/>
                </a:tc>
                <a:tc>
                  <a:txBody>
                    <a:bodyPr/>
                    <a:lstStyle/>
                    <a:p>
                      <a:r>
                        <a:rPr lang="en-SG" sz="2400" dirty="0" smtClean="0"/>
                        <a:t>Names()</a:t>
                      </a:r>
                      <a:endParaRPr lang="en-SG" sz="2400" dirty="0"/>
                    </a:p>
                  </a:txBody>
                  <a:tcPr/>
                </a:tc>
                <a:tc>
                  <a:txBody>
                    <a:bodyPr/>
                    <a:lstStyle/>
                    <a:p>
                      <a:endParaRPr lang="en-SG" sz="2400" dirty="0"/>
                    </a:p>
                  </a:txBody>
                  <a:tcPr/>
                </a:tc>
              </a:tr>
              <a:tr h="566670">
                <a:tc>
                  <a:txBody>
                    <a:bodyPr/>
                    <a:lstStyle/>
                    <a:p>
                      <a:r>
                        <a:rPr lang="en-SG" sz="2400" dirty="0" smtClean="0"/>
                        <a:t>8</a:t>
                      </a:r>
                      <a:endParaRPr lang="en-SG" sz="2400" dirty="0"/>
                    </a:p>
                  </a:txBody>
                  <a:tcPr/>
                </a:tc>
                <a:tc>
                  <a:txBody>
                    <a:bodyPr/>
                    <a:lstStyle/>
                    <a:p>
                      <a:r>
                        <a:rPr lang="en-SG" sz="2400" dirty="0" err="1" smtClean="0"/>
                        <a:t>Str</a:t>
                      </a:r>
                      <a:r>
                        <a:rPr lang="en-SG" sz="2400" dirty="0" smtClean="0"/>
                        <a:t>()</a:t>
                      </a:r>
                      <a:endParaRPr lang="en-SG" sz="2400" dirty="0"/>
                    </a:p>
                  </a:txBody>
                  <a:tcPr/>
                </a:tc>
                <a:tc>
                  <a:txBody>
                    <a:bodyPr/>
                    <a:lstStyle/>
                    <a:p>
                      <a:endParaRPr lang="en-SG" sz="2400" dirty="0"/>
                    </a:p>
                  </a:txBody>
                  <a:tcPr/>
                </a:tc>
              </a:tr>
              <a:tr h="566670">
                <a:tc>
                  <a:txBody>
                    <a:bodyPr/>
                    <a:lstStyle/>
                    <a:p>
                      <a:r>
                        <a:rPr lang="en-SG" sz="2400" dirty="0" smtClean="0"/>
                        <a:t>9</a:t>
                      </a:r>
                      <a:endParaRPr lang="en-SG" sz="2400" dirty="0"/>
                    </a:p>
                  </a:txBody>
                  <a:tcPr/>
                </a:tc>
                <a:tc>
                  <a:txBody>
                    <a:bodyPr/>
                    <a:lstStyle/>
                    <a:p>
                      <a:r>
                        <a:rPr lang="en-SG" sz="2400" smtClean="0"/>
                        <a:t>Plot()</a:t>
                      </a:r>
                      <a:endParaRPr lang="en-SG" sz="2400" dirty="0"/>
                    </a:p>
                  </a:txBody>
                  <a:tcPr/>
                </a:tc>
                <a:tc>
                  <a:txBody>
                    <a:bodyPr/>
                    <a:lstStyle/>
                    <a:p>
                      <a:endParaRPr lang="en-SG" sz="2400" dirty="0"/>
                    </a:p>
                  </a:txBody>
                  <a:tcPr/>
                </a:tc>
              </a:tr>
            </a:tbl>
          </a:graphicData>
        </a:graphic>
      </p:graphicFrame>
      <p:sp>
        <p:nvSpPr>
          <p:cNvPr id="5" name="TextBox 4"/>
          <p:cNvSpPr txBox="1"/>
          <p:nvPr/>
        </p:nvSpPr>
        <p:spPr>
          <a:xfrm>
            <a:off x="875763" y="450760"/>
            <a:ext cx="5182137" cy="523220"/>
          </a:xfrm>
          <a:prstGeom prst="rect">
            <a:avLst/>
          </a:prstGeom>
          <a:noFill/>
          <a:ln>
            <a:solidFill>
              <a:schemeClr val="tx2">
                <a:lumMod val="20000"/>
                <a:lumOff val="80000"/>
              </a:schemeClr>
            </a:solidFill>
          </a:ln>
        </p:spPr>
        <p:txBody>
          <a:bodyPr wrap="square" rtlCol="0">
            <a:spAutoFit/>
          </a:bodyPr>
          <a:lstStyle/>
          <a:p>
            <a:r>
              <a:rPr lang="en-SG" sz="2800" dirty="0" smtClean="0">
                <a:ln>
                  <a:solidFill>
                    <a:schemeClr val="accent1">
                      <a:lumMod val="20000"/>
                      <a:lumOff val="80000"/>
                    </a:schemeClr>
                  </a:solidFill>
                </a:ln>
              </a:rPr>
              <a:t>Summary of commands</a:t>
            </a:r>
          </a:p>
        </p:txBody>
      </p:sp>
    </p:spTree>
    <p:extLst>
      <p:ext uri="{BB962C8B-B14F-4D97-AF65-F5344CB8AC3E}">
        <p14:creationId xmlns:p14="http://schemas.microsoft.com/office/powerpoint/2010/main" val="3150958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SG" smtClean="0"/>
              <a:t>Exploratory Data Analysis Using R</a:t>
            </a:r>
            <a:endParaRPr lang="en-US"/>
          </a:p>
        </p:txBody>
      </p:sp>
      <p:sp>
        <p:nvSpPr>
          <p:cNvPr id="3" name="Slide Number Placeholder 2"/>
          <p:cNvSpPr>
            <a:spLocks noGrp="1"/>
          </p:cNvSpPr>
          <p:nvPr>
            <p:ph type="sldNum" sz="quarter" idx="4"/>
          </p:nvPr>
        </p:nvSpPr>
        <p:spPr/>
        <p:txBody>
          <a:bodyPr/>
          <a:lstStyle/>
          <a:p>
            <a:fld id="{10E4A4DB-036F-4816-A98C-42C4167E83C5}" type="slidenum">
              <a:rPr lang="en-US" smtClean="0"/>
              <a:pPr/>
              <a:t>61</a:t>
            </a:fld>
            <a:endParaRPr lang="en-US"/>
          </a:p>
        </p:txBody>
      </p:sp>
      <p:sp>
        <p:nvSpPr>
          <p:cNvPr id="4" name="TextBox 3"/>
          <p:cNvSpPr txBox="1"/>
          <p:nvPr/>
        </p:nvSpPr>
        <p:spPr>
          <a:xfrm>
            <a:off x="4005330" y="2318197"/>
            <a:ext cx="651140" cy="369332"/>
          </a:xfrm>
          <a:prstGeom prst="rect">
            <a:avLst/>
          </a:prstGeom>
          <a:noFill/>
          <a:ln>
            <a:solidFill>
              <a:schemeClr val="tx2">
                <a:lumMod val="20000"/>
                <a:lumOff val="80000"/>
              </a:schemeClr>
            </a:solidFill>
          </a:ln>
        </p:spPr>
        <p:txBody>
          <a:bodyPr wrap="none" rtlCol="0">
            <a:spAutoFit/>
          </a:bodyPr>
          <a:lstStyle/>
          <a:p>
            <a:r>
              <a:rPr lang="en-SG" dirty="0" smtClean="0">
                <a:ln>
                  <a:solidFill>
                    <a:schemeClr val="accent1">
                      <a:lumMod val="20000"/>
                      <a:lumOff val="80000"/>
                    </a:schemeClr>
                  </a:solidFill>
                </a:ln>
              </a:rPr>
              <a:t>END</a:t>
            </a:r>
          </a:p>
        </p:txBody>
      </p:sp>
    </p:spTree>
    <p:extLst>
      <p:ext uri="{BB962C8B-B14F-4D97-AF65-F5344CB8AC3E}">
        <p14:creationId xmlns:p14="http://schemas.microsoft.com/office/powerpoint/2010/main" val="2469370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3" name="Slide Number Placeholder 2"/>
          <p:cNvSpPr>
            <a:spLocks noGrp="1"/>
          </p:cNvSpPr>
          <p:nvPr>
            <p:ph type="sldNum" sz="quarter" idx="12"/>
          </p:nvPr>
        </p:nvSpPr>
        <p:spPr/>
        <p:txBody>
          <a:bodyPr/>
          <a:lstStyle/>
          <a:p>
            <a:fld id="{B680EC57-57A5-45D5-8331-0CEF4D740091}" type="slidenum">
              <a:rPr lang="en-SG" smtClean="0">
                <a:solidFill>
                  <a:prstClr val="black">
                    <a:tint val="75000"/>
                  </a:prstClr>
                </a:solidFill>
              </a:rPr>
              <a:pPr/>
              <a:t>7</a:t>
            </a:fld>
            <a:endParaRPr lang="en-SG">
              <a:solidFill>
                <a:prstClr val="black">
                  <a:tint val="75000"/>
                </a:prstClr>
              </a:solidFill>
            </a:endParaRPr>
          </a:p>
        </p:txBody>
      </p:sp>
      <p:sp>
        <p:nvSpPr>
          <p:cNvPr id="4" name="Rectangle 3"/>
          <p:cNvSpPr/>
          <p:nvPr/>
        </p:nvSpPr>
        <p:spPr>
          <a:xfrm>
            <a:off x="773428" y="1430083"/>
            <a:ext cx="7358618" cy="34163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smtClean="0">
                <a:ln w="0"/>
                <a:solidFill>
                  <a:schemeClr val="accent1"/>
                </a:solidFill>
                <a:effectLst>
                  <a:outerShdw blurRad="38100" dist="25400" dir="5400000" algn="ctr" rotWithShape="0">
                    <a:srgbClr val="6E747A">
                      <a:alpha val="43000"/>
                    </a:srgbClr>
                  </a:outerShdw>
                </a:effectLst>
              </a:rPr>
              <a:t>Why do we need to know</a:t>
            </a:r>
          </a:p>
          <a:p>
            <a:pPr algn="ctr"/>
            <a:r>
              <a:rPr lang="en-US" sz="5400" dirty="0" smtClean="0">
                <a:ln w="0"/>
                <a:solidFill>
                  <a:schemeClr val="accent1"/>
                </a:solidFill>
                <a:effectLst>
                  <a:outerShdw blurRad="38100" dist="25400" dir="5400000" algn="ctr" rotWithShape="0">
                    <a:srgbClr val="6E747A">
                      <a:alpha val="43000"/>
                    </a:srgbClr>
                  </a:outerShdw>
                </a:effectLst>
              </a:rPr>
              <a:t>the “shape” of the data?</a:t>
            </a:r>
          </a:p>
          <a:p>
            <a:pPr algn="ctr"/>
            <a:r>
              <a:rPr lang="en-US" sz="5400" b="1" cap="none" spc="0" dirty="0" smtClean="0">
                <a:ln/>
                <a:solidFill>
                  <a:schemeClr val="accent4"/>
                </a:solidFill>
                <a:effectLst/>
              </a:rPr>
              <a:t>Doesn’t statistics tells us</a:t>
            </a:r>
            <a:r>
              <a:rPr lang="en-US" sz="5400" b="1" dirty="0" smtClean="0">
                <a:ln/>
                <a:solidFill>
                  <a:schemeClr val="accent4"/>
                </a:solidFill>
              </a:rPr>
              <a:t/>
            </a:r>
            <a:br>
              <a:rPr lang="en-US" sz="5400" b="1" dirty="0" smtClean="0">
                <a:ln/>
                <a:solidFill>
                  <a:schemeClr val="accent4"/>
                </a:solidFill>
              </a:rPr>
            </a:br>
            <a:r>
              <a:rPr lang="en-US" sz="5400" b="1" dirty="0" smtClean="0">
                <a:ln/>
                <a:solidFill>
                  <a:schemeClr val="accent4"/>
                </a:solidFill>
              </a:rPr>
              <a:t>everything we need</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3877" y="4846403"/>
            <a:ext cx="963638" cy="963638"/>
          </a:xfrm>
          <a:prstGeom prst="rect">
            <a:avLst/>
          </a:prstGeom>
        </p:spPr>
      </p:pic>
    </p:spTree>
    <p:extLst>
      <p:ext uri="{BB962C8B-B14F-4D97-AF65-F5344CB8AC3E}">
        <p14:creationId xmlns:p14="http://schemas.microsoft.com/office/powerpoint/2010/main" val="1765542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3899297"/>
            <a:ext cx="6858000" cy="1241822"/>
          </a:xfrm>
        </p:spPr>
        <p:txBody>
          <a:bodyPr>
            <a:normAutofit/>
          </a:bodyPr>
          <a:lstStyle/>
          <a:p>
            <a:endParaRPr lang="en-US" dirty="0">
              <a:hlinkClick r:id="rId3"/>
            </a:endParaRPr>
          </a:p>
          <a:p>
            <a:endParaRPr lang="en-US" dirty="0"/>
          </a:p>
        </p:txBody>
      </p:sp>
      <p:sp>
        <p:nvSpPr>
          <p:cNvPr id="4" name="Rectangle 3"/>
          <p:cNvSpPr/>
          <p:nvPr/>
        </p:nvSpPr>
        <p:spPr>
          <a:xfrm>
            <a:off x="2394790" y="2198600"/>
            <a:ext cx="4307042" cy="2631490"/>
          </a:xfrm>
          <a:prstGeom prst="rect">
            <a:avLst/>
          </a:prstGeom>
        </p:spPr>
        <p:txBody>
          <a:bodyPr wrap="square">
            <a:spAutoFit/>
          </a:bodyPr>
          <a:lstStyle/>
          <a:p>
            <a:pPr algn="ctr"/>
            <a:r>
              <a:rPr lang="en-US" sz="3300" b="1" dirty="0">
                <a:latin typeface="Bookman Old Style"/>
                <a:cs typeface="Bookman Old Style"/>
              </a:rPr>
              <a:t>There are lies, damned lies and statistics.</a:t>
            </a:r>
          </a:p>
          <a:p>
            <a:pPr algn="r"/>
            <a:endParaRPr lang="en-US" sz="3300" dirty="0"/>
          </a:p>
          <a:p>
            <a:pPr algn="r"/>
            <a:r>
              <a:rPr lang="en-US" sz="3300" dirty="0"/>
              <a:t>Mark Twain</a:t>
            </a:r>
          </a:p>
        </p:txBody>
      </p:sp>
      <p:sp>
        <p:nvSpPr>
          <p:cNvPr id="2" name="Footer Placeholder 1"/>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B680EC57-57A5-45D5-8331-0CEF4D740091}" type="slidenum">
              <a:rPr lang="en-SG" smtClean="0">
                <a:solidFill>
                  <a:prstClr val="black">
                    <a:tint val="75000"/>
                  </a:prstClr>
                </a:solidFill>
              </a:rPr>
              <a:pPr/>
              <a:t>8</a:t>
            </a:fld>
            <a:endParaRPr lang="en-SG">
              <a:solidFill>
                <a:prstClr val="black">
                  <a:tint val="75000"/>
                </a:prstClr>
              </a:solidFill>
            </a:endParaRPr>
          </a:p>
        </p:txBody>
      </p:sp>
    </p:spTree>
    <p:extLst>
      <p:ext uri="{BB962C8B-B14F-4D97-AF65-F5344CB8AC3E}">
        <p14:creationId xmlns:p14="http://schemas.microsoft.com/office/powerpoint/2010/main" val="81986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00px-Anscombe.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340" y="561645"/>
            <a:ext cx="7919002" cy="5278015"/>
          </a:xfrm>
          <a:prstGeom prst="rect">
            <a:avLst/>
          </a:prstGeom>
        </p:spPr>
      </p:pic>
      <p:sp>
        <p:nvSpPr>
          <p:cNvPr id="2" name="Footer Placeholder 1"/>
          <p:cNvSpPr>
            <a:spLocks noGrp="1"/>
          </p:cNvSpPr>
          <p:nvPr>
            <p:ph type="ftr" sz="quarter" idx="11"/>
          </p:nvPr>
        </p:nvSpPr>
        <p:spPr/>
        <p:txBody>
          <a:bodyPr/>
          <a:lstStyle/>
          <a:p>
            <a:r>
              <a:rPr lang="en-SG" smtClean="0">
                <a:solidFill>
                  <a:prstClr val="black">
                    <a:tint val="75000"/>
                  </a:prstClr>
                </a:solidFill>
              </a:rPr>
              <a:t>Exploratory Data Analysis Using R</a:t>
            </a:r>
            <a:endParaRPr lang="en-SG">
              <a:solidFill>
                <a:prstClr val="black">
                  <a:tint val="75000"/>
                </a:prstClr>
              </a:solidFill>
            </a:endParaRPr>
          </a:p>
        </p:txBody>
      </p:sp>
      <p:sp>
        <p:nvSpPr>
          <p:cNvPr id="3" name="Slide Number Placeholder 2"/>
          <p:cNvSpPr>
            <a:spLocks noGrp="1"/>
          </p:cNvSpPr>
          <p:nvPr>
            <p:ph type="sldNum" sz="quarter" idx="12"/>
          </p:nvPr>
        </p:nvSpPr>
        <p:spPr/>
        <p:txBody>
          <a:bodyPr/>
          <a:lstStyle/>
          <a:p>
            <a:fld id="{B680EC57-57A5-45D5-8331-0CEF4D740091}" type="slidenum">
              <a:rPr lang="en-SG" smtClean="0">
                <a:solidFill>
                  <a:prstClr val="black">
                    <a:tint val="75000"/>
                  </a:prstClr>
                </a:solidFill>
              </a:rPr>
              <a:pPr/>
              <a:t>9</a:t>
            </a:fld>
            <a:endParaRPr lang="en-SG">
              <a:solidFill>
                <a:prstClr val="black">
                  <a:tint val="75000"/>
                </a:prstClr>
              </a:solidFill>
            </a:endParaRPr>
          </a:p>
        </p:txBody>
      </p:sp>
    </p:spTree>
    <p:extLst>
      <p:ext uri="{BB962C8B-B14F-4D97-AF65-F5344CB8AC3E}">
        <p14:creationId xmlns:p14="http://schemas.microsoft.com/office/powerpoint/2010/main" val="254474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3092</Words>
  <Application>Microsoft Office PowerPoint</Application>
  <PresentationFormat>On-screen Show (4:3)</PresentationFormat>
  <Paragraphs>455</Paragraphs>
  <Slides>61</Slides>
  <Notes>23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61</vt:i4>
      </vt:variant>
    </vt:vector>
  </HeadingPairs>
  <TitlesOfParts>
    <vt:vector size="77" baseType="lpstr">
      <vt:lpstr>Arial Unicode MS</vt:lpstr>
      <vt:lpstr>Arial</vt:lpstr>
      <vt:lpstr>Bookman Old Style</vt:lpstr>
      <vt:lpstr>Calibri</vt:lpstr>
      <vt:lpstr>Calibri Light</vt:lpstr>
      <vt:lpstr>Century Gothic</vt:lpstr>
      <vt:lpstr>Consolas</vt:lpstr>
      <vt:lpstr>Courier New</vt:lpstr>
      <vt:lpstr>Lucida Console</vt:lpstr>
      <vt:lpstr>Segoe UI</vt:lpstr>
      <vt:lpstr>Times New Roman</vt:lpstr>
      <vt:lpstr>Wingdings</vt:lpstr>
      <vt:lpstr>Presentation level design</vt:lpstr>
      <vt:lpstr>Office Theme</vt:lpstr>
      <vt:lpstr>1_Office Theme</vt:lpstr>
      <vt:lpstr>2_Office Theme</vt:lpstr>
      <vt:lpstr>Exploratory Data Analysis (EDA) Using R</vt:lpstr>
      <vt:lpstr>What is exploratory data analysis (EDA)</vt:lpstr>
      <vt:lpstr>Where does EDA fit in?</vt:lpstr>
      <vt:lpstr>EDA objectives</vt:lpstr>
      <vt:lpstr>EDA objectives </vt:lpstr>
      <vt:lpstr>Graphical techniques for EDA</vt:lpstr>
      <vt:lpstr>PowerPoint Presentation</vt:lpstr>
      <vt:lpstr>PowerPoint Presentation</vt:lpstr>
      <vt:lpstr>PowerPoint Presentation</vt:lpstr>
      <vt:lpstr>PowerPoint Presentation</vt:lpstr>
      <vt:lpstr>PowerPoint Presentation</vt:lpstr>
      <vt:lpstr>Examples of graphical techniques for EDA</vt:lpstr>
      <vt:lpstr>    A graph is a picture.  A picture is worth a thousand words.  Good graphs convey information quickly and easily to the user.  Graphs highlight salient features of the data. They can show relationships that are not obvious from studying a list of numbers. </vt:lpstr>
      <vt:lpstr>PowerPoint Presentation</vt:lpstr>
      <vt:lpstr>Typical graphical techniques used in EDA (examples)</vt:lpstr>
      <vt:lpstr>Box plot</vt:lpstr>
      <vt:lpstr>Typical graphical techniques used in EDA                    Pareto Chart</vt:lpstr>
      <vt:lpstr>Typical graphical techniques used in EDA                           Scatterplot</vt:lpstr>
      <vt:lpstr>PowerPoint Presentation</vt:lpstr>
      <vt:lpstr>Typical graphical techniques used in EDA (cont.)</vt:lpstr>
      <vt:lpstr>Focus of this course</vt:lpstr>
      <vt:lpstr>Install R</vt:lpstr>
      <vt:lpstr>Install R Studio</vt:lpstr>
      <vt:lpstr>R Markdown (.Rmd)</vt:lpstr>
      <vt:lpstr>Try the following example</vt:lpstr>
      <vt:lpstr>Using R Studio</vt:lpstr>
      <vt:lpstr>Reading from spreadsheet</vt:lpstr>
      <vt:lpstr>PowerPoint Presentation</vt:lpstr>
      <vt:lpstr>Exploring single variables (univariate)  Data file: galaxies.csv</vt:lpstr>
      <vt:lpstr>Histograms</vt:lpstr>
      <vt:lpstr>Write R code</vt:lpstr>
      <vt:lpstr>PowerPoint Presentation</vt:lpstr>
      <vt:lpstr>PowerPoint Presentation</vt:lpstr>
      <vt:lpstr>PowerPoint Presentation</vt:lpstr>
      <vt:lpstr>PowerPoint Presentation</vt:lpstr>
      <vt:lpstr>PowerPoint Presentation</vt:lpstr>
      <vt:lpstr>Reading from spreadsheet (from earlier step/slide)</vt:lpstr>
      <vt:lpstr>Creating a Bar Chart from categorical variables</vt:lpstr>
      <vt:lpstr>PowerPoint Presentation</vt:lpstr>
      <vt:lpstr>Creating a Bar chart from quantitative variables</vt:lpstr>
      <vt:lpstr>PowerPoint Presentation</vt:lpstr>
      <vt:lpstr>PowerPoint Presentation</vt:lpstr>
      <vt:lpstr>Creating a Boxplot from quantitative variables</vt:lpstr>
      <vt:lpstr>PowerPoint Presentation</vt:lpstr>
      <vt:lpstr>PowerPoint Presentation</vt:lpstr>
      <vt:lpstr>Exploring multiple variables</vt:lpstr>
      <vt:lpstr>Scatterplot Matrix</vt:lpstr>
      <vt:lpstr>PowerPoint Presentation</vt:lpstr>
      <vt:lpstr>PowerPoint Presentation</vt:lpstr>
      <vt:lpstr>PowerPoint Presentation</vt:lpstr>
      <vt:lpstr>Scatterplot matrix using R</vt:lpstr>
      <vt:lpstr>PowerPoint Presentation</vt:lpstr>
      <vt:lpstr>PowerPoint Presentation</vt:lpstr>
      <vt:lpstr>Scatter Plot</vt:lpstr>
      <vt:lpstr>PowerPoint Presentation</vt:lpstr>
      <vt:lpstr>Regression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2014-09-22T05:45:21Z</dcterms:created>
  <dcterms:modified xsi:type="dcterms:W3CDTF">2015-04-27T08:59:41Z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