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2"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5/14/2015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5/14/2015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5/14/2015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5/14/2015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5/14/2015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5/14/2015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5/14/2015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5/14/2015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R at work</a:t>
            </a:r>
            <a:endParaRPr lang="en-SG" dirty="0"/>
          </a:p>
        </p:txBody>
      </p:sp>
      <p:sp>
        <p:nvSpPr>
          <p:cNvPr id="3" name="Subtitle 2"/>
          <p:cNvSpPr>
            <a:spLocks noGrp="1"/>
          </p:cNvSpPr>
          <p:nvPr>
            <p:ph type="subTitle" idx="1"/>
          </p:nvPr>
        </p:nvSpPr>
        <p:spPr/>
        <p:txBody>
          <a:bodyPr/>
          <a:lstStyle/>
          <a:p>
            <a:endParaRPr lang="en-SG"/>
          </a:p>
        </p:txBody>
      </p:sp>
    </p:spTree>
    <p:extLst>
      <p:ext uri="{BB962C8B-B14F-4D97-AF65-F5344CB8AC3E}">
        <p14:creationId xmlns:p14="http://schemas.microsoft.com/office/powerpoint/2010/main" val="1150604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Reading data into R</a:t>
            </a:r>
            <a:endParaRPr lang="en-SG" dirty="0"/>
          </a:p>
        </p:txBody>
      </p:sp>
      <p:sp>
        <p:nvSpPr>
          <p:cNvPr id="3" name="Content Placeholder 2"/>
          <p:cNvSpPr>
            <a:spLocks noGrp="1"/>
          </p:cNvSpPr>
          <p:nvPr>
            <p:ph idx="1"/>
          </p:nvPr>
        </p:nvSpPr>
        <p:spPr>
          <a:xfrm>
            <a:off x="1154955" y="2603500"/>
            <a:ext cx="6548866" cy="3416300"/>
          </a:xfrm>
        </p:spPr>
        <p:txBody>
          <a:bodyPr/>
          <a:lstStyle/>
          <a:p>
            <a:r>
              <a:rPr lang="en-SG" dirty="0" err="1" smtClean="0"/>
              <a:t>read.table</a:t>
            </a:r>
            <a:r>
              <a:rPr lang="en-SG" dirty="0" smtClean="0"/>
              <a:t> (read.csv) function allows you to read data from files into a R </a:t>
            </a:r>
            <a:r>
              <a:rPr lang="en-SG" dirty="0" err="1" smtClean="0"/>
              <a:t>data.frame</a:t>
            </a:r>
            <a:endParaRPr lang="en-SG" dirty="0" smtClean="0"/>
          </a:p>
          <a:p>
            <a:r>
              <a:rPr lang="en-SG" dirty="0" smtClean="0"/>
              <a:t>R Syntax:</a:t>
            </a:r>
          </a:p>
          <a:p>
            <a:pPr marL="457200" lvl="1" indent="0">
              <a:buNone/>
            </a:pPr>
            <a:r>
              <a:rPr lang="en-SG" dirty="0" err="1"/>
              <a:t>d</a:t>
            </a:r>
            <a:r>
              <a:rPr lang="en-SG" dirty="0" err="1" smtClean="0"/>
              <a:t>f</a:t>
            </a:r>
            <a:r>
              <a:rPr lang="en-SG" dirty="0" smtClean="0"/>
              <a:t> &lt;- </a:t>
            </a:r>
            <a:r>
              <a:rPr lang="en-SG" dirty="0" err="1"/>
              <a:t>read.table</a:t>
            </a:r>
            <a:r>
              <a:rPr lang="en-SG" dirty="0"/>
              <a:t>(file="tomato.csv", header=TRUE, </a:t>
            </a:r>
            <a:r>
              <a:rPr lang="en-SG" dirty="0" err="1"/>
              <a:t>sep</a:t>
            </a:r>
            <a:r>
              <a:rPr lang="en-SG" dirty="0" smtClean="0"/>
              <a:t>=",")</a:t>
            </a:r>
          </a:p>
          <a:p>
            <a:pPr lvl="1"/>
            <a:r>
              <a:rPr lang="en-SG" dirty="0" smtClean="0"/>
              <a:t>Reads a text file named tomato.csv (can also be a txt file) </a:t>
            </a:r>
          </a:p>
          <a:p>
            <a:pPr lvl="1"/>
            <a:r>
              <a:rPr lang="en-SG" dirty="0" smtClean="0"/>
              <a:t>Output is a data frame called </a:t>
            </a:r>
            <a:r>
              <a:rPr lang="en-SG" dirty="0" err="1" smtClean="0"/>
              <a:t>df</a:t>
            </a:r>
            <a:endParaRPr lang="en-SG" dirty="0" smtClean="0"/>
          </a:p>
          <a:p>
            <a:pPr lvl="1"/>
            <a:r>
              <a:rPr lang="en-SG" dirty="0" smtClean="0"/>
              <a:t>Able to specify if file includes header, type of separator </a:t>
            </a:r>
            <a:r>
              <a:rPr lang="en-SG" dirty="0" err="1" smtClean="0"/>
              <a:t>etc</a:t>
            </a:r>
            <a:endParaRPr lang="en-SG" dirty="0"/>
          </a:p>
        </p:txBody>
      </p:sp>
      <p:sp>
        <p:nvSpPr>
          <p:cNvPr id="8" name="Right Arrow 7"/>
          <p:cNvSpPr/>
          <p:nvPr/>
        </p:nvSpPr>
        <p:spPr>
          <a:xfrm rot="5400000">
            <a:off x="8994453" y="4320381"/>
            <a:ext cx="1223010" cy="227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5" name="Group 14"/>
          <p:cNvGrpSpPr/>
          <p:nvPr/>
        </p:nvGrpSpPr>
        <p:grpSpPr>
          <a:xfrm>
            <a:off x="7638790" y="2338356"/>
            <a:ext cx="3684269" cy="4335350"/>
            <a:chOff x="7638790" y="2338356"/>
            <a:chExt cx="3684269" cy="4335350"/>
          </a:xfrm>
        </p:grpSpPr>
        <p:grpSp>
          <p:nvGrpSpPr>
            <p:cNvPr id="13" name="Group 12"/>
            <p:cNvGrpSpPr/>
            <p:nvPr/>
          </p:nvGrpSpPr>
          <p:grpSpPr>
            <a:xfrm>
              <a:off x="7703821" y="2338356"/>
              <a:ext cx="3554206" cy="1715992"/>
              <a:chOff x="1417845" y="5119148"/>
              <a:chExt cx="3554206" cy="1715992"/>
            </a:xfrm>
          </p:grpSpPr>
          <p:pic>
            <p:nvPicPr>
              <p:cNvPr id="7" name="Picture 6"/>
              <p:cNvPicPr>
                <a:picLocks noChangeAspect="1"/>
              </p:cNvPicPr>
              <p:nvPr/>
            </p:nvPicPr>
            <p:blipFill>
              <a:blip r:embed="rId2"/>
              <a:stretch>
                <a:fillRect/>
              </a:stretch>
            </p:blipFill>
            <p:spPr>
              <a:xfrm>
                <a:off x="1417845" y="5119148"/>
                <a:ext cx="3554206" cy="1715992"/>
              </a:xfrm>
              <a:prstGeom prst="rect">
                <a:avLst/>
              </a:prstGeom>
            </p:spPr>
          </p:pic>
          <p:sp>
            <p:nvSpPr>
              <p:cNvPr id="10" name="TextBox 9"/>
              <p:cNvSpPr txBox="1"/>
              <p:nvPr/>
            </p:nvSpPr>
            <p:spPr>
              <a:xfrm>
                <a:off x="2365875" y="6121836"/>
                <a:ext cx="829073" cy="369332"/>
              </a:xfrm>
              <a:prstGeom prst="rect">
                <a:avLst/>
              </a:prstGeom>
              <a:solidFill>
                <a:schemeClr val="accent5"/>
              </a:solidFill>
            </p:spPr>
            <p:txBody>
              <a:bodyPr wrap="none" rtlCol="0">
                <a:spAutoFit/>
              </a:bodyPr>
              <a:lstStyle/>
              <a:p>
                <a:r>
                  <a:rPr lang="en-SG" dirty="0" smtClean="0"/>
                  <a:t>Excel </a:t>
                </a:r>
                <a:endParaRPr lang="en-SG" dirty="0"/>
              </a:p>
            </p:txBody>
          </p:sp>
        </p:grpSp>
        <p:grpSp>
          <p:nvGrpSpPr>
            <p:cNvPr id="14" name="Group 13"/>
            <p:cNvGrpSpPr/>
            <p:nvPr/>
          </p:nvGrpSpPr>
          <p:grpSpPr>
            <a:xfrm>
              <a:off x="7638790" y="5090953"/>
              <a:ext cx="3684269" cy="1582753"/>
              <a:chOff x="6812279" y="5119148"/>
              <a:chExt cx="3684269" cy="1582753"/>
            </a:xfrm>
          </p:grpSpPr>
          <p:pic>
            <p:nvPicPr>
              <p:cNvPr id="9" name="Picture 8"/>
              <p:cNvPicPr>
                <a:picLocks noChangeAspect="1"/>
              </p:cNvPicPr>
              <p:nvPr/>
            </p:nvPicPr>
            <p:blipFill>
              <a:blip r:embed="rId3"/>
              <a:stretch>
                <a:fillRect/>
              </a:stretch>
            </p:blipFill>
            <p:spPr>
              <a:xfrm>
                <a:off x="6812279" y="5119148"/>
                <a:ext cx="3684269" cy="1582753"/>
              </a:xfrm>
              <a:prstGeom prst="rect">
                <a:avLst/>
              </a:prstGeom>
            </p:spPr>
          </p:pic>
          <p:sp>
            <p:nvSpPr>
              <p:cNvPr id="11" name="TextBox 10"/>
              <p:cNvSpPr txBox="1"/>
              <p:nvPr/>
            </p:nvSpPr>
            <p:spPr>
              <a:xfrm>
                <a:off x="8239876" y="6067425"/>
                <a:ext cx="1079142" cy="369332"/>
              </a:xfrm>
              <a:prstGeom prst="rect">
                <a:avLst/>
              </a:prstGeom>
              <a:solidFill>
                <a:schemeClr val="accent5"/>
              </a:solidFill>
            </p:spPr>
            <p:txBody>
              <a:bodyPr wrap="none" rtlCol="0">
                <a:spAutoFit/>
              </a:bodyPr>
              <a:lstStyle/>
              <a:p>
                <a:r>
                  <a:rPr lang="en-SG" dirty="0" smtClean="0"/>
                  <a:t>R Studio</a:t>
                </a:r>
                <a:endParaRPr lang="en-SG" dirty="0"/>
              </a:p>
            </p:txBody>
          </p:sp>
        </p:grpSp>
      </p:grpSp>
    </p:spTree>
    <p:extLst>
      <p:ext uri="{BB962C8B-B14F-4D97-AF65-F5344CB8AC3E}">
        <p14:creationId xmlns:p14="http://schemas.microsoft.com/office/powerpoint/2010/main" val="1880134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 </a:t>
            </a:r>
            <a:r>
              <a:rPr lang="en-SG" dirty="0" err="1" smtClean="0"/>
              <a:t>data.frame</a:t>
            </a:r>
            <a:endParaRPr lang="en-SG" dirty="0"/>
          </a:p>
        </p:txBody>
      </p:sp>
      <p:sp>
        <p:nvSpPr>
          <p:cNvPr id="3" name="Content Placeholder 2"/>
          <p:cNvSpPr>
            <a:spLocks noGrp="1"/>
          </p:cNvSpPr>
          <p:nvPr>
            <p:ph idx="1"/>
          </p:nvPr>
        </p:nvSpPr>
        <p:spPr>
          <a:xfrm>
            <a:off x="1154954" y="2603499"/>
            <a:ext cx="8825659" cy="3989211"/>
          </a:xfrm>
        </p:spPr>
        <p:txBody>
          <a:bodyPr>
            <a:normAutofit/>
          </a:bodyPr>
          <a:lstStyle/>
          <a:p>
            <a:r>
              <a:rPr lang="en-SG" dirty="0" smtClean="0"/>
              <a:t>Fundamental data structure for analysis</a:t>
            </a:r>
          </a:p>
          <a:p>
            <a:r>
              <a:rPr lang="en-SG" dirty="0" smtClean="0"/>
              <a:t>Simulates a table with rows and columns</a:t>
            </a:r>
          </a:p>
          <a:p>
            <a:r>
              <a:rPr lang="en-SG" dirty="0" smtClean="0"/>
              <a:t>Typically read from files (in data analysis context)</a:t>
            </a:r>
          </a:p>
          <a:p>
            <a:r>
              <a:rPr lang="en-SG" dirty="0"/>
              <a:t>h</a:t>
            </a:r>
            <a:r>
              <a:rPr lang="en-SG" dirty="0" smtClean="0"/>
              <a:t>ead(</a:t>
            </a:r>
            <a:r>
              <a:rPr lang="en-SG" dirty="0" err="1" smtClean="0"/>
              <a:t>df</a:t>
            </a:r>
            <a:r>
              <a:rPr lang="en-SG" dirty="0" smtClean="0"/>
              <a:t>) – prints first few rows</a:t>
            </a:r>
          </a:p>
          <a:p>
            <a:r>
              <a:rPr lang="en-SG" dirty="0" smtClean="0"/>
              <a:t>tail(</a:t>
            </a:r>
            <a:r>
              <a:rPr lang="en-SG" dirty="0" err="1" smtClean="0"/>
              <a:t>df</a:t>
            </a:r>
            <a:r>
              <a:rPr lang="en-SG" dirty="0"/>
              <a:t>) – prints </a:t>
            </a:r>
            <a:r>
              <a:rPr lang="en-SG" dirty="0" smtClean="0"/>
              <a:t>last few rows</a:t>
            </a:r>
          </a:p>
          <a:p>
            <a:endParaRPr lang="en-SG" dirty="0"/>
          </a:p>
          <a:p>
            <a:endParaRPr lang="en-SG" dirty="0" smtClean="0"/>
          </a:p>
          <a:p>
            <a:endParaRPr lang="en-SG" dirty="0"/>
          </a:p>
          <a:p>
            <a:endParaRPr lang="en-SG" dirty="0" smtClean="0"/>
          </a:p>
          <a:p>
            <a:endParaRPr lang="en-SG" dirty="0"/>
          </a:p>
        </p:txBody>
      </p:sp>
    </p:spTree>
    <p:extLst>
      <p:ext uri="{BB962C8B-B14F-4D97-AF65-F5344CB8AC3E}">
        <p14:creationId xmlns:p14="http://schemas.microsoft.com/office/powerpoint/2010/main" val="2075931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 </a:t>
            </a:r>
            <a:r>
              <a:rPr lang="en-SG" dirty="0" err="1" smtClean="0"/>
              <a:t>data.frame</a:t>
            </a:r>
            <a:r>
              <a:rPr lang="en-SG" dirty="0" smtClean="0"/>
              <a:t> fundamental functions</a:t>
            </a:r>
            <a:endParaRPr lang="en-SG" dirty="0"/>
          </a:p>
        </p:txBody>
      </p:sp>
      <p:sp>
        <p:nvSpPr>
          <p:cNvPr id="3" name="Content Placeholder 2"/>
          <p:cNvSpPr>
            <a:spLocks noGrp="1"/>
          </p:cNvSpPr>
          <p:nvPr>
            <p:ph idx="1"/>
          </p:nvPr>
        </p:nvSpPr>
        <p:spPr>
          <a:xfrm>
            <a:off x="1154954" y="2603500"/>
            <a:ext cx="8825659" cy="3424768"/>
          </a:xfrm>
        </p:spPr>
        <p:txBody>
          <a:bodyPr>
            <a:normAutofit fontScale="92500" lnSpcReduction="10000"/>
          </a:bodyPr>
          <a:lstStyle/>
          <a:p>
            <a:r>
              <a:rPr lang="en-SG" dirty="0" err="1" smtClean="0"/>
              <a:t>df</a:t>
            </a:r>
            <a:r>
              <a:rPr lang="en-SG" dirty="0" smtClean="0"/>
              <a:t>[</a:t>
            </a:r>
            <a:r>
              <a:rPr lang="en-SG" dirty="0" err="1" smtClean="0"/>
              <a:t>row,col</a:t>
            </a:r>
            <a:r>
              <a:rPr lang="en-SG" dirty="0" smtClean="0"/>
              <a:t>] – access value in table at row, col. </a:t>
            </a:r>
            <a:r>
              <a:rPr lang="en-SG" dirty="0" err="1" smtClean="0"/>
              <a:t>Eg</a:t>
            </a:r>
            <a:r>
              <a:rPr lang="en-SG" dirty="0" smtClean="0"/>
              <a:t> </a:t>
            </a:r>
            <a:r>
              <a:rPr lang="en-SG" dirty="0" err="1" smtClean="0"/>
              <a:t>df</a:t>
            </a:r>
            <a:r>
              <a:rPr lang="en-SG" dirty="0" smtClean="0"/>
              <a:t>[3,4] will display</a:t>
            </a:r>
          </a:p>
          <a:p>
            <a:pPr marL="457200" lvl="1" indent="0">
              <a:buNone/>
            </a:pPr>
            <a:r>
              <a:rPr lang="en-SG" dirty="0"/>
              <a:t>[1] Pioneer</a:t>
            </a:r>
          </a:p>
          <a:p>
            <a:pPr marL="457200" lvl="1" indent="0">
              <a:buNone/>
            </a:pPr>
            <a:r>
              <a:rPr lang="en-SG" dirty="0"/>
              <a:t>10 Levels: D Agostino </a:t>
            </a:r>
            <a:r>
              <a:rPr lang="en-SG" dirty="0" err="1"/>
              <a:t>Eataly</a:t>
            </a:r>
            <a:r>
              <a:rPr lang="en-SG" dirty="0"/>
              <a:t> </a:t>
            </a:r>
            <a:r>
              <a:rPr lang="en-SG" dirty="0" err="1"/>
              <a:t>Faicos</a:t>
            </a:r>
            <a:r>
              <a:rPr lang="en-SG" dirty="0"/>
              <a:t> Home Grown Other Pioneer ... Whole </a:t>
            </a:r>
            <a:r>
              <a:rPr lang="en-SG" dirty="0" smtClean="0"/>
              <a:t>Foods</a:t>
            </a:r>
          </a:p>
          <a:p>
            <a:pPr marL="57150" indent="0">
              <a:buNone/>
            </a:pPr>
            <a:r>
              <a:rPr lang="en-SG" i="1" dirty="0"/>
              <a:t>(last line counts the number of unique values in the column</a:t>
            </a:r>
            <a:r>
              <a:rPr lang="en-SG" i="1" dirty="0" smtClean="0"/>
              <a:t>)</a:t>
            </a:r>
            <a:endParaRPr lang="en-SG" dirty="0"/>
          </a:p>
          <a:p>
            <a:r>
              <a:rPr lang="en-SG" dirty="0" err="1"/>
              <a:t>colnames</a:t>
            </a:r>
            <a:r>
              <a:rPr lang="en-SG" dirty="0"/>
              <a:t>(</a:t>
            </a:r>
            <a:r>
              <a:rPr lang="en-SG" dirty="0" err="1"/>
              <a:t>df</a:t>
            </a:r>
            <a:r>
              <a:rPr lang="en-SG" dirty="0"/>
              <a:t>) – prints or assigns names of column</a:t>
            </a:r>
          </a:p>
          <a:p>
            <a:pPr marL="457200" lvl="1" indent="0">
              <a:buNone/>
            </a:pPr>
            <a:r>
              <a:rPr lang="en-SG" dirty="0"/>
              <a:t> [1] "Round"         "Tomato"        "Price"         "Source"        "Sweet"        </a:t>
            </a:r>
          </a:p>
          <a:p>
            <a:pPr marL="457200" lvl="1" indent="0">
              <a:buNone/>
            </a:pPr>
            <a:r>
              <a:rPr lang="en-SG" dirty="0"/>
              <a:t> [6] "Acid"          "</a:t>
            </a:r>
            <a:r>
              <a:rPr lang="en-SG" dirty="0" err="1"/>
              <a:t>Color</a:t>
            </a:r>
            <a:r>
              <a:rPr lang="en-SG" dirty="0"/>
              <a:t>"         "Texture"       "Overall"       "</a:t>
            </a:r>
            <a:r>
              <a:rPr lang="en-SG" dirty="0" err="1"/>
              <a:t>Avg.of.Totals</a:t>
            </a:r>
            <a:r>
              <a:rPr lang="en-SG" dirty="0"/>
              <a:t>"</a:t>
            </a:r>
          </a:p>
          <a:p>
            <a:pPr marL="457200" lvl="1" indent="0">
              <a:buNone/>
            </a:pPr>
            <a:r>
              <a:rPr lang="en-SG" dirty="0"/>
              <a:t>[11] "</a:t>
            </a:r>
            <a:r>
              <a:rPr lang="en-SG" dirty="0" err="1"/>
              <a:t>Total.of.Avg</a:t>
            </a:r>
            <a:r>
              <a:rPr lang="en-SG" dirty="0"/>
              <a:t>“</a:t>
            </a:r>
          </a:p>
          <a:p>
            <a:pPr marL="457200" lvl="1" indent="0">
              <a:buNone/>
            </a:pPr>
            <a:r>
              <a:rPr lang="en-SG" dirty="0"/>
              <a:t>You can also choose to store new column names like</a:t>
            </a:r>
          </a:p>
          <a:p>
            <a:pPr marL="457200" lvl="1" indent="0">
              <a:buNone/>
            </a:pPr>
            <a:r>
              <a:rPr lang="en-SG" dirty="0" err="1"/>
              <a:t>colnames</a:t>
            </a:r>
            <a:r>
              <a:rPr lang="en-SG" dirty="0"/>
              <a:t>(</a:t>
            </a:r>
            <a:r>
              <a:rPr lang="en-SG" dirty="0" err="1"/>
              <a:t>df</a:t>
            </a:r>
            <a:r>
              <a:rPr lang="en-SG" dirty="0"/>
              <a:t>) &lt;- c1, c2, c3, …, c11 will change all the column names</a:t>
            </a:r>
          </a:p>
          <a:p>
            <a:endParaRPr lang="en-SG" dirty="0" smtClean="0"/>
          </a:p>
          <a:p>
            <a:endParaRPr lang="en-SG" dirty="0"/>
          </a:p>
        </p:txBody>
      </p:sp>
    </p:spTree>
    <p:extLst>
      <p:ext uri="{BB962C8B-B14F-4D97-AF65-F5344CB8AC3E}">
        <p14:creationId xmlns:p14="http://schemas.microsoft.com/office/powerpoint/2010/main" val="1631216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 </a:t>
            </a:r>
            <a:r>
              <a:rPr lang="en-SG" dirty="0" err="1" smtClean="0"/>
              <a:t>data.frame</a:t>
            </a:r>
            <a:r>
              <a:rPr lang="en-SG" dirty="0" smtClean="0"/>
              <a:t> $</a:t>
            </a:r>
            <a:endParaRPr lang="en-SG" dirty="0"/>
          </a:p>
        </p:txBody>
      </p:sp>
      <p:sp>
        <p:nvSpPr>
          <p:cNvPr id="3" name="Content Placeholder 2"/>
          <p:cNvSpPr>
            <a:spLocks noGrp="1"/>
          </p:cNvSpPr>
          <p:nvPr>
            <p:ph idx="1"/>
          </p:nvPr>
        </p:nvSpPr>
        <p:spPr/>
        <p:txBody>
          <a:bodyPr>
            <a:normAutofit/>
          </a:bodyPr>
          <a:lstStyle/>
          <a:p>
            <a:r>
              <a:rPr lang="en-SG" dirty="0" err="1" smtClean="0"/>
              <a:t>df$Source</a:t>
            </a:r>
            <a:r>
              <a:rPr lang="en-SG" dirty="0" smtClean="0"/>
              <a:t> – access the values stored in Source column</a:t>
            </a:r>
            <a:endParaRPr lang="en-SG" dirty="0"/>
          </a:p>
          <a:p>
            <a:pPr marL="457200" lvl="1" indent="0">
              <a:buNone/>
            </a:pPr>
            <a:r>
              <a:rPr lang="en-SG" dirty="0"/>
              <a:t> [1] Whole Foods      Pioneer          </a:t>
            </a:r>
            <a:r>
              <a:rPr lang="en-SG" dirty="0" err="1"/>
              <a:t>Pioneer</a:t>
            </a:r>
            <a:r>
              <a:rPr lang="en-SG" dirty="0"/>
              <a:t>          Shop Rite       </a:t>
            </a:r>
          </a:p>
          <a:p>
            <a:pPr marL="457200" lvl="1" indent="0">
              <a:buNone/>
            </a:pPr>
            <a:r>
              <a:rPr lang="en-SG" dirty="0"/>
              <a:t> [5] D Agostino       D Agostino       Shop Rite        </a:t>
            </a:r>
            <a:r>
              <a:rPr lang="en-SG" dirty="0" err="1"/>
              <a:t>Faicos</a:t>
            </a:r>
            <a:r>
              <a:rPr lang="en-SG" dirty="0"/>
              <a:t>          </a:t>
            </a:r>
          </a:p>
          <a:p>
            <a:pPr marL="457200" lvl="1" indent="0">
              <a:buNone/>
            </a:pPr>
            <a:r>
              <a:rPr lang="en-SG" dirty="0"/>
              <a:t> [9] Restaurant Depot Other            Home Grown       </a:t>
            </a:r>
            <a:r>
              <a:rPr lang="en-SG" dirty="0" err="1"/>
              <a:t>Eataly</a:t>
            </a:r>
            <a:r>
              <a:rPr lang="en-SG" dirty="0"/>
              <a:t>          </a:t>
            </a:r>
          </a:p>
          <a:p>
            <a:pPr marL="457200" lvl="1" indent="0">
              <a:buNone/>
            </a:pPr>
            <a:r>
              <a:rPr lang="en-SG" dirty="0"/>
              <a:t>[13] Trader Joes      Whole Foods      Whole Foods      Whole Foods     </a:t>
            </a:r>
          </a:p>
          <a:p>
            <a:pPr marL="457200" lvl="1" indent="0">
              <a:buNone/>
            </a:pPr>
            <a:r>
              <a:rPr lang="en-SG" dirty="0"/>
              <a:t>10 Levels: D Agostino </a:t>
            </a:r>
            <a:r>
              <a:rPr lang="en-SG" dirty="0" err="1"/>
              <a:t>Eataly</a:t>
            </a:r>
            <a:r>
              <a:rPr lang="en-SG" dirty="0"/>
              <a:t> </a:t>
            </a:r>
            <a:r>
              <a:rPr lang="en-SG" dirty="0" err="1"/>
              <a:t>Faicos</a:t>
            </a:r>
            <a:r>
              <a:rPr lang="en-SG" dirty="0"/>
              <a:t> Home Grown Other Pioneer ... Whole Foods</a:t>
            </a:r>
          </a:p>
          <a:p>
            <a:endParaRPr lang="en-SG" dirty="0" smtClean="0"/>
          </a:p>
          <a:p>
            <a:endParaRPr lang="en-SG" dirty="0" smtClean="0"/>
          </a:p>
          <a:p>
            <a:endParaRPr lang="en-SG" dirty="0" smtClean="0"/>
          </a:p>
          <a:p>
            <a:endParaRPr lang="en-SG" dirty="0"/>
          </a:p>
        </p:txBody>
      </p:sp>
    </p:spTree>
    <p:extLst>
      <p:ext uri="{BB962C8B-B14F-4D97-AF65-F5344CB8AC3E}">
        <p14:creationId xmlns:p14="http://schemas.microsoft.com/office/powerpoint/2010/main" val="851647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280356" y="3612444"/>
            <a:ext cx="1896533" cy="313831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smtClean="0"/>
          </a:p>
          <a:p>
            <a:pPr algn="ctr"/>
            <a:endParaRPr lang="en-SG" dirty="0"/>
          </a:p>
          <a:p>
            <a:pPr algn="ctr"/>
            <a:endParaRPr lang="en-SG" dirty="0" smtClean="0"/>
          </a:p>
          <a:p>
            <a:pPr algn="ctr"/>
            <a:endParaRPr lang="en-SG" dirty="0"/>
          </a:p>
          <a:p>
            <a:pPr algn="ctr"/>
            <a:endParaRPr lang="en-SG" dirty="0" smtClean="0"/>
          </a:p>
          <a:p>
            <a:pPr algn="ctr"/>
            <a:endParaRPr lang="en-SG" dirty="0"/>
          </a:p>
          <a:p>
            <a:pPr algn="ctr"/>
            <a:endParaRPr lang="en-SG" dirty="0" smtClean="0"/>
          </a:p>
          <a:p>
            <a:pPr algn="ctr"/>
            <a:endParaRPr lang="en-SG" dirty="0"/>
          </a:p>
          <a:p>
            <a:pPr algn="ctr"/>
            <a:endParaRPr lang="en-SG" dirty="0" smtClean="0"/>
          </a:p>
          <a:p>
            <a:pPr algn="ctr"/>
            <a:r>
              <a:rPr lang="en-SG" dirty="0" err="1" smtClean="0"/>
              <a:t>rbind</a:t>
            </a:r>
            <a:endParaRPr lang="en-SG" dirty="0"/>
          </a:p>
        </p:txBody>
      </p:sp>
      <p:sp>
        <p:nvSpPr>
          <p:cNvPr id="2" name="Title 1"/>
          <p:cNvSpPr>
            <a:spLocks noGrp="1"/>
          </p:cNvSpPr>
          <p:nvPr>
            <p:ph type="title"/>
          </p:nvPr>
        </p:nvSpPr>
        <p:spPr/>
        <p:txBody>
          <a:bodyPr/>
          <a:lstStyle/>
          <a:p>
            <a:r>
              <a:rPr lang="en-SG" dirty="0" smtClean="0"/>
              <a:t>R </a:t>
            </a:r>
            <a:r>
              <a:rPr lang="en-SG" dirty="0" err="1" smtClean="0"/>
              <a:t>data.frame</a:t>
            </a:r>
            <a:r>
              <a:rPr lang="en-SG" dirty="0" smtClean="0"/>
              <a:t> - combine tables</a:t>
            </a:r>
            <a:endParaRPr lang="en-SG" dirty="0"/>
          </a:p>
        </p:txBody>
      </p:sp>
      <p:sp>
        <p:nvSpPr>
          <p:cNvPr id="3" name="Content Placeholder 2"/>
          <p:cNvSpPr>
            <a:spLocks noGrp="1"/>
          </p:cNvSpPr>
          <p:nvPr>
            <p:ph idx="1"/>
          </p:nvPr>
        </p:nvSpPr>
        <p:spPr>
          <a:xfrm>
            <a:off x="1154954" y="2603499"/>
            <a:ext cx="8825659" cy="3989211"/>
          </a:xfrm>
        </p:spPr>
        <p:txBody>
          <a:bodyPr>
            <a:normAutofit/>
          </a:bodyPr>
          <a:lstStyle/>
          <a:p>
            <a:r>
              <a:rPr lang="en-SG" dirty="0" err="1" smtClean="0"/>
              <a:t>df</a:t>
            </a:r>
            <a:r>
              <a:rPr lang="en-SG" dirty="0" smtClean="0"/>
              <a:t> </a:t>
            </a:r>
            <a:r>
              <a:rPr lang="en-SG" dirty="0"/>
              <a:t>&lt;- </a:t>
            </a:r>
            <a:r>
              <a:rPr lang="en-SG" dirty="0" err="1"/>
              <a:t>rbind</a:t>
            </a:r>
            <a:r>
              <a:rPr lang="en-SG" dirty="0"/>
              <a:t>(df1, df2) – appends rows of df1 to df2 and stores into </a:t>
            </a:r>
            <a:r>
              <a:rPr lang="en-SG" dirty="0" err="1" smtClean="0"/>
              <a:t>df</a:t>
            </a:r>
            <a:endParaRPr lang="en-SG" dirty="0" smtClean="0"/>
          </a:p>
          <a:p>
            <a:r>
              <a:rPr lang="en-SG" dirty="0" err="1"/>
              <a:t>df</a:t>
            </a:r>
            <a:r>
              <a:rPr lang="en-SG" dirty="0"/>
              <a:t> &lt;- </a:t>
            </a:r>
            <a:r>
              <a:rPr lang="en-SG" dirty="0" err="1" smtClean="0"/>
              <a:t>cbind</a:t>
            </a:r>
            <a:r>
              <a:rPr lang="en-SG" dirty="0" smtClean="0"/>
              <a:t>(df3, df4) </a:t>
            </a:r>
            <a:r>
              <a:rPr lang="en-SG" dirty="0"/>
              <a:t>– appends </a:t>
            </a:r>
            <a:r>
              <a:rPr lang="en-SG" dirty="0" smtClean="0"/>
              <a:t>columns of df3 </a:t>
            </a:r>
            <a:r>
              <a:rPr lang="en-SG" dirty="0"/>
              <a:t>to </a:t>
            </a:r>
            <a:r>
              <a:rPr lang="en-SG" dirty="0" smtClean="0"/>
              <a:t>df4 and </a:t>
            </a:r>
            <a:r>
              <a:rPr lang="en-SG" dirty="0"/>
              <a:t>stores into </a:t>
            </a:r>
            <a:r>
              <a:rPr lang="en-SG" dirty="0" err="1"/>
              <a:t>df</a:t>
            </a:r>
            <a:endParaRPr lang="en-SG" dirty="0"/>
          </a:p>
          <a:p>
            <a:endParaRPr lang="en-SG" dirty="0"/>
          </a:p>
          <a:p>
            <a:endParaRPr lang="en-SG" dirty="0" smtClean="0"/>
          </a:p>
          <a:p>
            <a:endParaRPr lang="en-SG" dirty="0"/>
          </a:p>
          <a:p>
            <a:endParaRPr lang="en-SG" dirty="0" smtClean="0"/>
          </a:p>
          <a:p>
            <a:endParaRPr lang="en-SG" dirty="0"/>
          </a:p>
        </p:txBody>
      </p:sp>
      <p:sp>
        <p:nvSpPr>
          <p:cNvPr id="7" name="Rounded Rectangle 6"/>
          <p:cNvSpPr/>
          <p:nvPr/>
        </p:nvSpPr>
        <p:spPr>
          <a:xfrm>
            <a:off x="2381956" y="3905956"/>
            <a:ext cx="1670755" cy="11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dataframe1</a:t>
            </a:r>
            <a:endParaRPr lang="en-SG" dirty="0"/>
          </a:p>
        </p:txBody>
      </p:sp>
      <p:sp>
        <p:nvSpPr>
          <p:cNvPr id="8" name="Rounded Rectangle 7"/>
          <p:cNvSpPr/>
          <p:nvPr/>
        </p:nvSpPr>
        <p:spPr>
          <a:xfrm>
            <a:off x="2381955" y="5068712"/>
            <a:ext cx="1670755" cy="11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dataframe2</a:t>
            </a:r>
            <a:endParaRPr lang="en-SG" dirty="0"/>
          </a:p>
        </p:txBody>
      </p:sp>
      <p:sp>
        <p:nvSpPr>
          <p:cNvPr id="10" name="Rounded Rectangle 9"/>
          <p:cNvSpPr/>
          <p:nvPr/>
        </p:nvSpPr>
        <p:spPr>
          <a:xfrm>
            <a:off x="5302291" y="3612444"/>
            <a:ext cx="3920731" cy="186266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smtClean="0"/>
          </a:p>
          <a:p>
            <a:pPr algn="ctr"/>
            <a:endParaRPr lang="en-SG" dirty="0"/>
          </a:p>
          <a:p>
            <a:pPr algn="ctr"/>
            <a:endParaRPr lang="en-SG" dirty="0" smtClean="0"/>
          </a:p>
          <a:p>
            <a:pPr algn="ctr"/>
            <a:endParaRPr lang="en-SG" dirty="0"/>
          </a:p>
          <a:p>
            <a:pPr algn="ctr"/>
            <a:endParaRPr lang="en-SG" dirty="0" smtClean="0"/>
          </a:p>
          <a:p>
            <a:pPr algn="ctr"/>
            <a:r>
              <a:rPr lang="en-SG" dirty="0" err="1" smtClean="0"/>
              <a:t>cbind</a:t>
            </a:r>
            <a:endParaRPr lang="en-SG" dirty="0"/>
          </a:p>
        </p:txBody>
      </p:sp>
      <p:sp>
        <p:nvSpPr>
          <p:cNvPr id="11" name="Rounded Rectangle 10"/>
          <p:cNvSpPr/>
          <p:nvPr/>
        </p:nvSpPr>
        <p:spPr>
          <a:xfrm>
            <a:off x="5403891" y="3905956"/>
            <a:ext cx="1670755" cy="11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dataframe1</a:t>
            </a:r>
            <a:endParaRPr lang="en-SG" dirty="0"/>
          </a:p>
        </p:txBody>
      </p:sp>
      <p:sp>
        <p:nvSpPr>
          <p:cNvPr id="12" name="Rounded Rectangle 11"/>
          <p:cNvSpPr/>
          <p:nvPr/>
        </p:nvSpPr>
        <p:spPr>
          <a:xfrm>
            <a:off x="7176246" y="3905956"/>
            <a:ext cx="1670755" cy="11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t>dataframe2</a:t>
            </a:r>
            <a:endParaRPr lang="en-SG" dirty="0"/>
          </a:p>
        </p:txBody>
      </p:sp>
    </p:spTree>
    <p:extLst>
      <p:ext uri="{BB962C8B-B14F-4D97-AF65-F5344CB8AC3E}">
        <p14:creationId xmlns:p14="http://schemas.microsoft.com/office/powerpoint/2010/main" val="2025217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 Strings - Regular Expressions</a:t>
            </a:r>
            <a:endParaRPr lang="en-SG" dirty="0"/>
          </a:p>
        </p:txBody>
      </p:sp>
      <p:sp>
        <p:nvSpPr>
          <p:cNvPr id="3" name="Content Placeholder 2"/>
          <p:cNvSpPr>
            <a:spLocks noGrp="1"/>
          </p:cNvSpPr>
          <p:nvPr>
            <p:ph idx="1"/>
          </p:nvPr>
        </p:nvSpPr>
        <p:spPr>
          <a:xfrm>
            <a:off x="1154954" y="2603500"/>
            <a:ext cx="8825659" cy="3797300"/>
          </a:xfrm>
        </p:spPr>
        <p:txBody>
          <a:bodyPr>
            <a:normAutofit lnSpcReduction="10000"/>
          </a:bodyPr>
          <a:lstStyle/>
          <a:p>
            <a:r>
              <a:rPr lang="en-SG" dirty="0" err="1" smtClean="0"/>
              <a:t>Grep</a:t>
            </a:r>
            <a:r>
              <a:rPr lang="en-SG" dirty="0"/>
              <a:t> - The </a:t>
            </a:r>
            <a:r>
              <a:rPr lang="en-SG" dirty="0" err="1"/>
              <a:t>grep</a:t>
            </a:r>
            <a:r>
              <a:rPr lang="en-SG" dirty="0"/>
              <a:t> function takes </a:t>
            </a:r>
            <a:r>
              <a:rPr lang="en-SG" dirty="0" smtClean="0"/>
              <a:t>a search term as </a:t>
            </a:r>
            <a:r>
              <a:rPr lang="en-SG" dirty="0"/>
              <a:t>the first argument, and the </a:t>
            </a:r>
            <a:r>
              <a:rPr lang="en-SG" dirty="0" smtClean="0"/>
              <a:t>search range as </a:t>
            </a:r>
            <a:r>
              <a:rPr lang="en-SG" dirty="0"/>
              <a:t>the second argument. </a:t>
            </a:r>
            <a:r>
              <a:rPr lang="en-SG" dirty="0" smtClean="0"/>
              <a:t>If you pass value=FALSE or omit the value parameter then </a:t>
            </a:r>
            <a:r>
              <a:rPr lang="en-SG" dirty="0" err="1" smtClean="0"/>
              <a:t>grep</a:t>
            </a:r>
            <a:r>
              <a:rPr lang="en-SG" dirty="0" smtClean="0"/>
              <a:t> returns a new vector with the indexes of the elements in the input vector that could be (partially) matched by the regular expression. </a:t>
            </a:r>
          </a:p>
          <a:p>
            <a:pPr marL="400050" lvl="1" indent="0">
              <a:buNone/>
            </a:pPr>
            <a:r>
              <a:rPr lang="en-SG" sz="1400" dirty="0" smtClean="0"/>
              <a:t>&gt; </a:t>
            </a:r>
            <a:r>
              <a:rPr lang="en-SG" sz="1400" dirty="0" err="1" smtClean="0"/>
              <a:t>grep</a:t>
            </a:r>
            <a:r>
              <a:rPr lang="en-SG" sz="1400" dirty="0" smtClean="0"/>
              <a:t>("a+", c("</a:t>
            </a:r>
            <a:r>
              <a:rPr lang="en-SG" sz="1400" dirty="0" err="1" smtClean="0"/>
              <a:t>abc</a:t>
            </a:r>
            <a:r>
              <a:rPr lang="en-SG" sz="1400" dirty="0" smtClean="0"/>
              <a:t>", "</a:t>
            </a:r>
            <a:r>
              <a:rPr lang="en-SG" sz="1400" dirty="0" err="1" smtClean="0"/>
              <a:t>def</a:t>
            </a:r>
            <a:r>
              <a:rPr lang="en-SG" sz="1400" dirty="0" smtClean="0"/>
              <a:t>", "</a:t>
            </a:r>
            <a:r>
              <a:rPr lang="en-SG" sz="1400" dirty="0" err="1" smtClean="0"/>
              <a:t>cba</a:t>
            </a:r>
            <a:r>
              <a:rPr lang="en-SG" sz="1400" dirty="0" smtClean="0"/>
              <a:t> a", "aa"), value=FALSE)</a:t>
            </a:r>
          </a:p>
          <a:p>
            <a:pPr marL="400050" lvl="1" indent="0">
              <a:buNone/>
            </a:pPr>
            <a:r>
              <a:rPr lang="en-SG" sz="1400" dirty="0" smtClean="0"/>
              <a:t>[</a:t>
            </a:r>
            <a:r>
              <a:rPr lang="en-SG" sz="1400" dirty="0"/>
              <a:t>1] 1     3       </a:t>
            </a:r>
            <a:r>
              <a:rPr lang="en-SG" sz="1400" dirty="0" smtClean="0"/>
              <a:t>4</a:t>
            </a:r>
          </a:p>
          <a:p>
            <a:pPr marL="400050" lvl="1" indent="0">
              <a:buNone/>
            </a:pPr>
            <a:endParaRPr lang="en-SG" sz="1400" dirty="0" smtClean="0"/>
          </a:p>
          <a:p>
            <a:r>
              <a:rPr lang="en-SG" dirty="0"/>
              <a:t>If you pass value=TRUE, then </a:t>
            </a:r>
            <a:r>
              <a:rPr lang="en-SG" dirty="0" err="1"/>
              <a:t>grep</a:t>
            </a:r>
            <a:r>
              <a:rPr lang="en-SG" dirty="0"/>
              <a:t> returns a vector with copies of the actual elements in the input vector that could be (partially) matched.</a:t>
            </a:r>
            <a:endParaRPr lang="en-SG" dirty="0"/>
          </a:p>
          <a:p>
            <a:pPr marL="400050" lvl="1" indent="0">
              <a:buNone/>
            </a:pPr>
            <a:r>
              <a:rPr lang="en-SG" sz="1400" dirty="0"/>
              <a:t>&gt; </a:t>
            </a:r>
            <a:r>
              <a:rPr lang="en-SG" sz="1400" dirty="0" err="1"/>
              <a:t>grep</a:t>
            </a:r>
            <a:r>
              <a:rPr lang="en-SG" sz="1400" dirty="0"/>
              <a:t>("a+", c("</a:t>
            </a:r>
            <a:r>
              <a:rPr lang="en-SG" sz="1400" dirty="0" err="1"/>
              <a:t>abc</a:t>
            </a:r>
            <a:r>
              <a:rPr lang="en-SG" sz="1400" dirty="0"/>
              <a:t>", "</a:t>
            </a:r>
            <a:r>
              <a:rPr lang="en-SG" sz="1400" dirty="0" err="1"/>
              <a:t>def</a:t>
            </a:r>
            <a:r>
              <a:rPr lang="en-SG" sz="1400" dirty="0"/>
              <a:t>", "</a:t>
            </a:r>
            <a:r>
              <a:rPr lang="en-SG" sz="1400" dirty="0" err="1"/>
              <a:t>cba</a:t>
            </a:r>
            <a:r>
              <a:rPr lang="en-SG" sz="1400" dirty="0"/>
              <a:t> a", "aa"), </a:t>
            </a:r>
            <a:r>
              <a:rPr lang="en-SG" sz="1400" dirty="0" smtClean="0"/>
              <a:t>value=TRUE</a:t>
            </a:r>
            <a:r>
              <a:rPr lang="en-SG" sz="1400" dirty="0"/>
              <a:t>)</a:t>
            </a:r>
          </a:p>
          <a:p>
            <a:pPr marL="400050" lvl="1" indent="0">
              <a:buNone/>
            </a:pPr>
            <a:r>
              <a:rPr lang="en-SG" sz="1400" dirty="0"/>
              <a:t>[1] "</a:t>
            </a:r>
            <a:r>
              <a:rPr lang="en-SG" sz="1400" dirty="0" err="1"/>
              <a:t>abc</a:t>
            </a:r>
            <a:r>
              <a:rPr lang="en-SG" sz="1400" dirty="0"/>
              <a:t>" "</a:t>
            </a:r>
            <a:r>
              <a:rPr lang="en-SG" sz="1400" dirty="0" err="1"/>
              <a:t>cba</a:t>
            </a:r>
            <a:r>
              <a:rPr lang="en-SG" sz="1400" dirty="0"/>
              <a:t> a" "</a:t>
            </a:r>
            <a:r>
              <a:rPr lang="en-SG" sz="1400" dirty="0" smtClean="0"/>
              <a:t>aa</a:t>
            </a:r>
            <a:r>
              <a:rPr lang="en-SG" sz="1400" dirty="0" smtClean="0"/>
              <a:t>“</a:t>
            </a:r>
            <a:endParaRPr lang="en-SG" sz="1400" dirty="0" smtClean="0"/>
          </a:p>
        </p:txBody>
      </p:sp>
    </p:spTree>
    <p:extLst>
      <p:ext uri="{BB962C8B-B14F-4D97-AF65-F5344CB8AC3E}">
        <p14:creationId xmlns:p14="http://schemas.microsoft.com/office/powerpoint/2010/main" val="2661119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 Strings - Regular Expressions</a:t>
            </a:r>
            <a:endParaRPr lang="en-SG" dirty="0"/>
          </a:p>
        </p:txBody>
      </p:sp>
      <p:sp>
        <p:nvSpPr>
          <p:cNvPr id="3" name="Content Placeholder 2"/>
          <p:cNvSpPr>
            <a:spLocks noGrp="1"/>
          </p:cNvSpPr>
          <p:nvPr>
            <p:ph idx="1"/>
          </p:nvPr>
        </p:nvSpPr>
        <p:spPr>
          <a:xfrm>
            <a:off x="1154954" y="2603500"/>
            <a:ext cx="8825659" cy="3797300"/>
          </a:xfrm>
        </p:spPr>
        <p:txBody>
          <a:bodyPr>
            <a:normAutofit/>
          </a:bodyPr>
          <a:lstStyle/>
          <a:p>
            <a:r>
              <a:rPr lang="en-SG" dirty="0" smtClean="0"/>
              <a:t>Sub - </a:t>
            </a:r>
            <a:r>
              <a:rPr lang="en-SG" dirty="0"/>
              <a:t>The sub function has three required parameters: a </a:t>
            </a:r>
            <a:r>
              <a:rPr lang="en-SG" dirty="0" smtClean="0"/>
              <a:t>search term, </a:t>
            </a:r>
            <a:r>
              <a:rPr lang="en-SG" dirty="0"/>
              <a:t>a </a:t>
            </a:r>
            <a:r>
              <a:rPr lang="en-SG" dirty="0" smtClean="0"/>
              <a:t>replacement </a:t>
            </a:r>
            <a:r>
              <a:rPr lang="en-SG" dirty="0"/>
              <a:t>text, and the </a:t>
            </a:r>
            <a:r>
              <a:rPr lang="en-SG" dirty="0" smtClean="0"/>
              <a:t>search range input </a:t>
            </a:r>
            <a:r>
              <a:rPr lang="en-SG" dirty="0"/>
              <a:t>vector. sub returns a new vector with the same length as the input vector. If </a:t>
            </a:r>
            <a:r>
              <a:rPr lang="en-SG" dirty="0" smtClean="0"/>
              <a:t>the search term is found </a:t>
            </a:r>
            <a:r>
              <a:rPr lang="en-SG" dirty="0"/>
              <a:t>in a string element, it is replaced with the replacement text. Only the first match in each string element is replaced. If no matches could be found in some strings, those are copied into the result vector unchanged</a:t>
            </a:r>
            <a:r>
              <a:rPr lang="en-SG" dirty="0" smtClean="0"/>
              <a:t>.</a:t>
            </a:r>
          </a:p>
          <a:p>
            <a:endParaRPr lang="en-SG" dirty="0" smtClean="0"/>
          </a:p>
          <a:p>
            <a:pPr marL="400050" lvl="1" indent="0">
              <a:buNone/>
            </a:pPr>
            <a:r>
              <a:rPr lang="en-SG" dirty="0"/>
              <a:t>&gt; sub("</a:t>
            </a:r>
            <a:r>
              <a:rPr lang="en-SG" dirty="0" err="1"/>
              <a:t>a","b</a:t>
            </a:r>
            <a:r>
              <a:rPr lang="en-SG" dirty="0"/>
              <a:t>", c("</a:t>
            </a:r>
            <a:r>
              <a:rPr lang="en-SG" dirty="0" err="1"/>
              <a:t>aaa</a:t>
            </a:r>
            <a:r>
              <a:rPr lang="en-SG" dirty="0"/>
              <a:t>","</a:t>
            </a:r>
            <a:r>
              <a:rPr lang="en-SG" dirty="0" err="1"/>
              <a:t>bbb</a:t>
            </a:r>
            <a:r>
              <a:rPr lang="en-SG" dirty="0"/>
              <a:t>","</a:t>
            </a:r>
            <a:r>
              <a:rPr lang="en-SG" dirty="0" err="1"/>
              <a:t>abc</a:t>
            </a:r>
            <a:r>
              <a:rPr lang="en-SG" dirty="0"/>
              <a:t>"))</a:t>
            </a:r>
          </a:p>
          <a:p>
            <a:pPr marL="400050" lvl="1" indent="0">
              <a:buNone/>
            </a:pPr>
            <a:r>
              <a:rPr lang="en-SG" dirty="0"/>
              <a:t>[1] "baa" "</a:t>
            </a:r>
            <a:r>
              <a:rPr lang="en-SG" dirty="0" err="1"/>
              <a:t>bbb</a:t>
            </a:r>
            <a:r>
              <a:rPr lang="en-SG" dirty="0"/>
              <a:t>" "</a:t>
            </a:r>
            <a:r>
              <a:rPr lang="en-SG" dirty="0" err="1"/>
              <a:t>bbc</a:t>
            </a:r>
            <a:r>
              <a:rPr lang="en-SG" dirty="0" smtClean="0"/>
              <a:t>"</a:t>
            </a:r>
            <a:endParaRPr lang="en-SG" dirty="0"/>
          </a:p>
        </p:txBody>
      </p:sp>
    </p:spTree>
    <p:extLst>
      <p:ext uri="{BB962C8B-B14F-4D97-AF65-F5344CB8AC3E}">
        <p14:creationId xmlns:p14="http://schemas.microsoft.com/office/powerpoint/2010/main" val="2671494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1069</TotalTime>
  <Words>629</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R at work</vt:lpstr>
      <vt:lpstr>Reading data into R</vt:lpstr>
      <vt:lpstr>R data.frame</vt:lpstr>
      <vt:lpstr>R data.frame fundamental functions</vt:lpstr>
      <vt:lpstr>R data.frame $</vt:lpstr>
      <vt:lpstr>R data.frame - combine tables</vt:lpstr>
      <vt:lpstr>R Strings - Regular Expressions</vt:lpstr>
      <vt:lpstr>R Strings - Regular Expressions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at work</dc:title>
  <dc:creator>Junie Tan</dc:creator>
  <cp:lastModifiedBy>Junie Tan</cp:lastModifiedBy>
  <cp:revision>24</cp:revision>
  <dcterms:created xsi:type="dcterms:W3CDTF">2015-04-08T07:42:23Z</dcterms:created>
  <dcterms:modified xsi:type="dcterms:W3CDTF">2015-05-14T01:01:18Z</dcterms:modified>
</cp:coreProperties>
</file>