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handoutMasterIdLst>
    <p:handoutMasterId r:id="rId63"/>
  </p:handoutMasterIdLst>
  <p:sldIdLst>
    <p:sldId id="332" r:id="rId2"/>
    <p:sldId id="361" r:id="rId3"/>
    <p:sldId id="282" r:id="rId4"/>
    <p:sldId id="354" r:id="rId5"/>
    <p:sldId id="366" r:id="rId6"/>
    <p:sldId id="308" r:id="rId7"/>
    <p:sldId id="283" r:id="rId8"/>
    <p:sldId id="291" r:id="rId9"/>
    <p:sldId id="334" r:id="rId10"/>
    <p:sldId id="292" r:id="rId11"/>
    <p:sldId id="365" r:id="rId12"/>
    <p:sldId id="320" r:id="rId13"/>
    <p:sldId id="318" r:id="rId14"/>
    <p:sldId id="323" r:id="rId15"/>
    <p:sldId id="324" r:id="rId16"/>
    <p:sldId id="315" r:id="rId17"/>
    <p:sldId id="317" r:id="rId18"/>
    <p:sldId id="325" r:id="rId19"/>
    <p:sldId id="326" r:id="rId20"/>
    <p:sldId id="307" r:id="rId21"/>
    <p:sldId id="321" r:id="rId22"/>
    <p:sldId id="356" r:id="rId23"/>
    <p:sldId id="327" r:id="rId24"/>
    <p:sldId id="328" r:id="rId25"/>
    <p:sldId id="329" r:id="rId26"/>
    <p:sldId id="331" r:id="rId27"/>
    <p:sldId id="358" r:id="rId28"/>
    <p:sldId id="362" r:id="rId29"/>
    <p:sldId id="330" r:id="rId30"/>
    <p:sldId id="313" r:id="rId31"/>
    <p:sldId id="341" r:id="rId32"/>
    <p:sldId id="335" r:id="rId33"/>
    <p:sldId id="337" r:id="rId34"/>
    <p:sldId id="338" r:id="rId35"/>
    <p:sldId id="340" r:id="rId36"/>
    <p:sldId id="295" r:id="rId37"/>
    <p:sldId id="359" r:id="rId38"/>
    <p:sldId id="360" r:id="rId39"/>
    <p:sldId id="343" r:id="rId40"/>
    <p:sldId id="342" r:id="rId41"/>
    <p:sldId id="344" r:id="rId42"/>
    <p:sldId id="345" r:id="rId43"/>
    <p:sldId id="346" r:id="rId44"/>
    <p:sldId id="347" r:id="rId45"/>
    <p:sldId id="353" r:id="rId46"/>
    <p:sldId id="348" r:id="rId47"/>
    <p:sldId id="349" r:id="rId48"/>
    <p:sldId id="350" r:id="rId49"/>
    <p:sldId id="302" r:id="rId50"/>
    <p:sldId id="300" r:id="rId51"/>
    <p:sldId id="351" r:id="rId52"/>
    <p:sldId id="303" r:id="rId53"/>
    <p:sldId id="304" r:id="rId54"/>
    <p:sldId id="305" r:id="rId55"/>
    <p:sldId id="306" r:id="rId56"/>
    <p:sldId id="352" r:id="rId57"/>
    <p:sldId id="286" r:id="rId58"/>
    <p:sldId id="287" r:id="rId59"/>
    <p:sldId id="333" r:id="rId60"/>
    <p:sldId id="280" r:id="rId61"/>
    <p:sldId id="281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F729"/>
    <a:srgbClr val="3366CC"/>
    <a:srgbClr val="006600"/>
    <a:srgbClr val="336699"/>
    <a:srgbClr val="CC0066"/>
    <a:srgbClr val="CC6600"/>
    <a:srgbClr val="CC3300"/>
    <a:srgbClr val="6600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5347" autoAdjust="0"/>
    <p:restoredTop sz="94581" autoAdjust="0"/>
  </p:normalViewPr>
  <p:slideViewPr>
    <p:cSldViewPr>
      <p:cViewPr varScale="1">
        <p:scale>
          <a:sx n="70" d="100"/>
          <a:sy n="70" d="100"/>
        </p:scale>
        <p:origin x="178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DE1E42-8308-434A-80C1-4963FE8608BD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279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4282-6AF1-46A2-AB1B-58FD90F2C4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6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D57B-052C-41AB-805E-4F710E0B1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3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491F-E556-402A-8646-60AD789CD5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32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C88C878-0967-46B8-B47D-51CE83CC960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48A0E04-2D9C-4414-A823-E0248991D70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0F5C-3D1B-44FE-87A3-AF7FBC107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9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D209-FC16-4414-8613-510CA8D2B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8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BBF1-BDBE-4C82-9BCB-6BD7F62BD1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5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0E4F-6A30-4004-82E4-45C1E2CD75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6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5D10-A617-4B5E-9524-09F60F2620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B818-D328-498E-BC87-AD5889410F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1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549C-4749-48D1-A4E6-EF05521D84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4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0E56-B5E0-47CB-8784-F9D7C46C92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0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248D6-20AD-4E4D-8CFD-A7D56F462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1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iZ0h5bWo_sk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pPr algn="l"/>
            <a:r>
              <a:rPr lang="en-GB" b="1" smtClean="0"/>
              <a:t>Topic </a:t>
            </a:r>
            <a:r>
              <a:rPr lang="en-GB" b="1" smtClean="0"/>
              <a:t>4 </a:t>
            </a:r>
            <a:r>
              <a:rPr lang="en-GB" b="1" dirty="0" smtClean="0"/>
              <a:t>Association Rules </a:t>
            </a:r>
            <a:endParaRPr lang="en-US" b="1" dirty="0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676400"/>
            <a:ext cx="7406640" cy="4398336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GB" dirty="0" smtClean="0"/>
              <a:t>What is Association Rules?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/>
              <a:t>How does Association Rules work?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/>
              <a:t>Points of consideration for Association Rules.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/>
              <a:t>When do you use Association Rules.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/>
              <a:t>Advantages of Association Rules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/>
              <a:t>Disadvantages of Association Rules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181600"/>
            <a:ext cx="8258175" cy="1462087"/>
          </a:xfrm>
        </p:spPr>
        <p:txBody>
          <a:bodyPr>
            <a:normAutofit/>
          </a:bodyPr>
          <a:lstStyle/>
          <a:p>
            <a:pPr algn="l"/>
            <a:r>
              <a:rPr lang="en-GB" sz="3000" b="1" dirty="0">
                <a:solidFill>
                  <a:schemeClr val="tx1"/>
                </a:solidFill>
              </a:rPr>
              <a:t>Figure 2: A co-occurrence </a:t>
            </a:r>
            <a:r>
              <a:rPr lang="en-GB" sz="3000" b="1" dirty="0" smtClean="0">
                <a:solidFill>
                  <a:schemeClr val="tx1"/>
                </a:solidFill>
              </a:rPr>
              <a:t>table of items </a:t>
            </a:r>
            <a:br>
              <a:rPr lang="en-GB" sz="3000" b="1" dirty="0" smtClean="0">
                <a:solidFill>
                  <a:schemeClr val="tx1"/>
                </a:solidFill>
              </a:rPr>
            </a:br>
            <a:r>
              <a:rPr lang="en-GB" sz="3000" b="1" dirty="0" smtClean="0">
                <a:solidFill>
                  <a:schemeClr val="tx1"/>
                </a:solidFill>
              </a:rPr>
              <a:t>(refe</a:t>
            </a:r>
            <a:r>
              <a:rPr lang="en-GB" sz="3000" b="1" dirty="0" smtClean="0"/>
              <a:t>r to Figure 1)</a:t>
            </a:r>
            <a:endParaRPr lang="en-US" sz="3000" b="1" dirty="0">
              <a:solidFill>
                <a:schemeClr val="tx1"/>
              </a:solidFill>
            </a:endParaRPr>
          </a:p>
        </p:txBody>
      </p:sp>
      <p:graphicFrame>
        <p:nvGraphicFramePr>
          <p:cNvPr id="134321" name="Group 17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35487499"/>
              </p:ext>
            </p:extLst>
          </p:nvPr>
        </p:nvGraphicFramePr>
        <p:xfrm>
          <a:off x="1267524" y="1600200"/>
          <a:ext cx="6477000" cy="3429002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  <a:gridCol w="1079500"/>
                <a:gridCol w="1079500"/>
                <a:gridCol w="1079500"/>
                <a:gridCol w="1079500"/>
              </a:tblGrid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AJ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MK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DG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AJ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MK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DG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383" name="Text Box 239"/>
          <p:cNvSpPr txBox="1">
            <a:spLocks noChangeArrowheads="1"/>
          </p:cNvSpPr>
          <p:nvPr/>
        </p:nvSpPr>
        <p:spPr bwMode="auto">
          <a:xfrm>
            <a:off x="228600" y="486177"/>
            <a:ext cx="8991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en-US" sz="2400" dirty="0" smtClean="0">
                <a:latin typeface="+mj-lt"/>
              </a:rPr>
              <a:t>A C</a:t>
            </a:r>
            <a:r>
              <a:rPr lang="en-US" sz="2800" dirty="0" smtClean="0">
                <a:latin typeface="+mj-lt"/>
              </a:rPr>
              <a:t>o-occurrence </a:t>
            </a:r>
            <a:r>
              <a:rPr lang="en-US" sz="2800" dirty="0">
                <a:latin typeface="+mj-lt"/>
              </a:rPr>
              <a:t>table </a:t>
            </a:r>
            <a:r>
              <a:rPr lang="en-US" sz="2800" dirty="0" smtClean="0">
                <a:latin typeface="+mj-lt"/>
              </a:rPr>
              <a:t>of items indicate  </a:t>
            </a:r>
            <a:r>
              <a:rPr lang="en-US" sz="2800" dirty="0">
                <a:latin typeface="+mj-lt"/>
              </a:rPr>
              <a:t>the number of times </a:t>
            </a:r>
            <a:r>
              <a:rPr lang="en-US" sz="2800" dirty="0" smtClean="0">
                <a:latin typeface="+mj-lt"/>
              </a:rPr>
              <a:t>pair </a:t>
            </a:r>
            <a:r>
              <a:rPr lang="en-US" sz="2800" dirty="0">
                <a:latin typeface="+mj-lt"/>
              </a:rPr>
              <a:t>of </a:t>
            </a:r>
            <a:r>
              <a:rPr lang="en-US" sz="2800" dirty="0" smtClean="0">
                <a:latin typeface="+mj-lt"/>
              </a:rPr>
              <a:t>Items </a:t>
            </a:r>
            <a:r>
              <a:rPr lang="en-US" sz="2800" dirty="0">
                <a:latin typeface="+mj-lt"/>
              </a:rPr>
              <a:t>was purchased.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F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Question 1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	Recommend pairing of items.</a:t>
            </a:r>
          </a:p>
          <a:p>
            <a:pPr marL="0" indent="0">
              <a:buNone/>
            </a:pPr>
            <a:r>
              <a:rPr lang="en-US" dirty="0" smtClean="0"/>
              <a:t>	(refer to figure 2)</a:t>
            </a:r>
          </a:p>
          <a:p>
            <a:pPr marL="0" indent="0">
              <a:buNone/>
            </a:pPr>
            <a:r>
              <a:rPr lang="en-US" dirty="0" smtClean="0"/>
              <a:t>	You may recommend 4 bundles.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	Will you bundle ice cream and detergent? 	If  not, why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26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GB" b="1" dirty="0" smtClean="0"/>
              <a:t>Example of a Rule</a:t>
            </a:r>
            <a:endParaRPr lang="en-US" b="1" dirty="0"/>
          </a:p>
        </p:txBody>
      </p:sp>
      <p:sp>
        <p:nvSpPr>
          <p:cNvPr id="18432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077200" cy="5029200"/>
          </a:xfrm>
          <a:solidFill>
            <a:schemeClr val="bg1"/>
          </a:solidFill>
          <a:ln>
            <a:solidFill>
              <a:srgbClr val="006600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SG" dirty="0" smtClean="0"/>
              <a:t>Association Rules </a:t>
            </a:r>
            <a:r>
              <a:rPr lang="en-SG" dirty="0"/>
              <a:t>seeks to find relationships between purchases.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Typically </a:t>
            </a:r>
            <a:r>
              <a:rPr lang="en-SG" dirty="0"/>
              <a:t>the relationship will be in the form of a rule:</a:t>
            </a:r>
          </a:p>
          <a:p>
            <a:pPr>
              <a:buFont typeface="Wingdings" pitchFamily="2" charset="2"/>
              <a:buNone/>
            </a:pPr>
            <a:r>
              <a:rPr lang="en-GB" b="1" dirty="0">
                <a:solidFill>
                  <a:srgbClr val="CC6600"/>
                </a:solidFill>
                <a:latin typeface="Times New Roman" charset="0"/>
                <a:cs typeface="Times New Roman" charset="0"/>
              </a:rPr>
              <a:t>	</a:t>
            </a:r>
            <a:r>
              <a:rPr lang="en-GB" sz="3500" b="1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Rule:</a:t>
            </a:r>
            <a:r>
              <a:rPr lang="en-GB" sz="3500" b="1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 Pepsi </a:t>
            </a:r>
            <a:r>
              <a:rPr lang="en-GB" sz="35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</a:t>
            </a:r>
            <a:r>
              <a:rPr lang="en-GB" sz="35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Apple Juice</a:t>
            </a:r>
          </a:p>
          <a:p>
            <a:pPr>
              <a:buFont typeface="Wingdings" pitchFamily="2" charset="2"/>
              <a:buNone/>
            </a:pPr>
            <a:r>
              <a:rPr lang="en-GB" sz="35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           (read as IF {Pepsi} THEN {Apple Juice})</a:t>
            </a:r>
            <a:endParaRPr lang="en-GB" sz="35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None/>
            </a:pPr>
            <a:endParaRPr lang="en-GB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GB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   </a:t>
            </a:r>
            <a:endParaRPr lang="en-GB" sz="2400" u="sng" dirty="0"/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313"/>
            <a:ext cx="8610600" cy="1157287"/>
          </a:xfrm>
          <a:solidFill>
            <a:srgbClr val="00B0F0"/>
          </a:solidFill>
          <a:ln>
            <a:solidFill>
              <a:srgbClr val="FFFF00"/>
            </a:solidFill>
          </a:ln>
        </p:spPr>
        <p:txBody>
          <a:bodyPr/>
          <a:lstStyle/>
          <a:p>
            <a:pPr algn="l"/>
            <a:r>
              <a:rPr lang="en-GB" sz="3200" b="1" dirty="0">
                <a:latin typeface="Times New Roman" charset="0"/>
                <a:cs typeface="Times New Roman" charset="0"/>
              </a:rPr>
              <a:t>How </a:t>
            </a:r>
            <a:r>
              <a:rPr lang="en-GB" sz="3200" b="1" dirty="0" smtClean="0">
                <a:latin typeface="Times New Roman" charset="0"/>
                <a:cs typeface="Times New Roman" charset="0"/>
              </a:rPr>
              <a:t>Good is the </a:t>
            </a:r>
            <a:r>
              <a:rPr lang="en-GB" sz="3200" b="1" dirty="0" smtClean="0">
                <a:solidFill>
                  <a:srgbClr val="CC6600"/>
                </a:solidFill>
                <a:latin typeface="Times New Roman" charset="0"/>
                <a:cs typeface="Times New Roman" charset="0"/>
              </a:rPr>
              <a:t>rule?</a:t>
            </a:r>
            <a:r>
              <a:rPr lang="en-GB" sz="3200" b="1" dirty="0" smtClean="0">
                <a:solidFill>
                  <a:srgbClr val="0066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GB" sz="3200" b="1" dirty="0">
                <a:solidFill>
                  <a:srgbClr val="006600"/>
                </a:solidFill>
                <a:latin typeface="Times New Roman" charset="0"/>
                <a:cs typeface="Times New Roman" charset="0"/>
              </a:rPr>
              <a:t/>
            </a:r>
            <a:br>
              <a:rPr lang="en-GB" sz="3200" b="1" dirty="0">
                <a:solidFill>
                  <a:srgbClr val="006600"/>
                </a:solidFill>
                <a:latin typeface="Times New Roman" charset="0"/>
                <a:cs typeface="Times New Roman" charset="0"/>
              </a:rPr>
            </a:br>
            <a:r>
              <a:rPr lang="en-GB" sz="3200" b="1" dirty="0">
                <a:solidFill>
                  <a:srgbClr val="006600"/>
                </a:solidFill>
                <a:latin typeface="Times New Roman" charset="0"/>
                <a:cs typeface="Times New Roman" charset="0"/>
              </a:rPr>
              <a:t>                Pepsi </a:t>
            </a:r>
            <a:r>
              <a:rPr lang="en-GB" sz="3200" b="1" dirty="0" smtClean="0">
                <a:solidFill>
                  <a:srgbClr val="002060"/>
                </a:solidFill>
                <a:latin typeface="Times New Roman" charset="0"/>
                <a:cs typeface="Times New Roman" charset="0"/>
                <a:sym typeface="Wingdings" pitchFamily="2" charset="2"/>
              </a:rPr>
              <a:t></a:t>
            </a:r>
            <a:r>
              <a:rPr lang="en-GB" sz="3200" b="1" dirty="0">
                <a:solidFill>
                  <a:srgbClr val="7030A0"/>
                </a:solidFill>
                <a:latin typeface="Times New Roman" charset="0"/>
                <a:cs typeface="Times New Roman" charset="0"/>
              </a:rPr>
              <a:t>Apple Juice </a:t>
            </a:r>
            <a:endParaRPr lang="en-US" sz="3200" dirty="0">
              <a:solidFill>
                <a:srgbClr val="00206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/>
              <a:t>To determine how good a rule is, one </a:t>
            </a:r>
            <a:r>
              <a:rPr lang="en-GB" dirty="0" smtClean="0"/>
              <a:t>has </a:t>
            </a:r>
            <a:r>
              <a:rPr lang="en-GB" dirty="0"/>
              <a:t>to compute 3 measures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sz="3200" dirty="0"/>
              <a:t>Support of </a:t>
            </a:r>
            <a:r>
              <a:rPr lang="en-GB" sz="3200" dirty="0" smtClean="0"/>
              <a:t>the </a:t>
            </a:r>
            <a:r>
              <a:rPr lang="en-GB" sz="3200" dirty="0"/>
              <a:t>rule</a:t>
            </a:r>
          </a:p>
          <a:p>
            <a:pPr lvl="1"/>
            <a:r>
              <a:rPr lang="en-GB" sz="3200" dirty="0"/>
              <a:t>Confidence of </a:t>
            </a:r>
            <a:r>
              <a:rPr lang="en-GB" sz="3200" dirty="0" smtClean="0"/>
              <a:t>the </a:t>
            </a:r>
            <a:r>
              <a:rPr lang="en-GB" sz="3200" dirty="0"/>
              <a:t>rule</a:t>
            </a:r>
          </a:p>
          <a:p>
            <a:pPr lvl="1"/>
            <a:r>
              <a:rPr lang="en-GB" sz="3200" dirty="0"/>
              <a:t>Lift of </a:t>
            </a:r>
            <a:r>
              <a:rPr lang="en-GB" sz="3200" dirty="0" smtClean="0"/>
              <a:t>the </a:t>
            </a:r>
            <a:r>
              <a:rPr lang="en-GB" sz="3200" dirty="0"/>
              <a:t>rule 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Support </a:t>
            </a:r>
            <a:r>
              <a:rPr lang="en-GB" sz="3200" b="1" dirty="0"/>
              <a:t>for </a:t>
            </a:r>
            <a:r>
              <a:rPr lang="en-GB" sz="3200" b="1" dirty="0">
                <a:solidFill>
                  <a:srgbClr val="CC6600"/>
                </a:solidFill>
                <a:cs typeface="Times New Roman" charset="0"/>
              </a:rPr>
              <a:t>Rule:</a:t>
            </a:r>
            <a:r>
              <a:rPr lang="en-GB" sz="3200" b="1" dirty="0">
                <a:solidFill>
                  <a:srgbClr val="006600"/>
                </a:solidFill>
                <a:cs typeface="Times New Roman" charset="0"/>
              </a:rPr>
              <a:t> Pepsi </a:t>
            </a:r>
            <a:r>
              <a:rPr lang="en-GB" sz="3200" b="1" dirty="0">
                <a:solidFill>
                  <a:srgbClr val="002060"/>
                </a:solidFill>
                <a:cs typeface="Times New Roman" charset="0"/>
                <a:sym typeface="Wingdings" pitchFamily="2" charset="2"/>
              </a:rPr>
              <a:t></a:t>
            </a:r>
            <a:r>
              <a:rPr lang="en-GB" sz="3200" b="1" dirty="0">
                <a:solidFill>
                  <a:srgbClr val="7030A0"/>
                </a:solidFill>
                <a:cs typeface="Times New Roman" charset="0"/>
              </a:rPr>
              <a:t>Apple Juice</a:t>
            </a:r>
            <a:endParaRPr lang="en-US" sz="3200" b="1" dirty="0">
              <a:solidFill>
                <a:srgbClr val="7030A0"/>
              </a:solidFill>
              <a:cs typeface="Times New Roman" charset="0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772400" cy="4495800"/>
          </a:xfrm>
        </p:spPr>
        <p:txBody>
          <a:bodyPr/>
          <a:lstStyle/>
          <a:p>
            <a:r>
              <a:rPr lang="en-GB" sz="2800" dirty="0">
                <a:latin typeface="+mj-lt"/>
              </a:rPr>
              <a:t>Support for an association rule </a:t>
            </a:r>
          </a:p>
          <a:p>
            <a:pPr lvl="1"/>
            <a:r>
              <a:rPr lang="en-GB" dirty="0">
                <a:latin typeface="+mj-lt"/>
              </a:rPr>
              <a:t>is the 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number or percentage</a:t>
            </a:r>
            <a:r>
              <a:rPr lang="en-GB" dirty="0">
                <a:latin typeface="+mj-lt"/>
              </a:rPr>
              <a:t> of transactions containing items found in both the antecedent (condition) and the consequent (result)</a:t>
            </a:r>
          </a:p>
          <a:p>
            <a:pPr>
              <a:buNone/>
            </a:pPr>
            <a:endParaRPr lang="en-GB" sz="2800" dirty="0">
              <a:solidFill>
                <a:schemeClr val="tx2"/>
              </a:solidFill>
              <a:latin typeface="+mj-lt"/>
              <a:cs typeface="Times New Roman" charset="0"/>
            </a:endParaRPr>
          </a:p>
          <a:p>
            <a:r>
              <a:rPr lang="en-GB" sz="2800" dirty="0">
                <a:latin typeface="+mj-lt"/>
                <a:cs typeface="Times New Roman" charset="0"/>
              </a:rPr>
              <a:t>What is the number of times the combination</a:t>
            </a:r>
            <a:r>
              <a:rPr lang="en-GB" sz="2800" b="1" dirty="0">
                <a:latin typeface="+mj-lt"/>
                <a:cs typeface="Times New Roman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GB" sz="2800" b="1" dirty="0">
                <a:latin typeface="+mj-lt"/>
                <a:cs typeface="Times New Roman" charset="0"/>
              </a:rPr>
              <a:t>	(Pepsi ,Apple Juice) </a:t>
            </a:r>
            <a:r>
              <a:rPr lang="en-GB" sz="2800" dirty="0">
                <a:latin typeface="+mj-lt"/>
                <a:cs typeface="Times New Roman" charset="0"/>
              </a:rPr>
              <a:t>occurs?</a:t>
            </a:r>
          </a:p>
          <a:p>
            <a:pPr lvl="1"/>
            <a:r>
              <a:rPr lang="en-GB" dirty="0">
                <a:latin typeface="+mj-lt"/>
                <a:cs typeface="Times New Roman" charset="0"/>
              </a:rPr>
              <a:t>2 transactions out of a total 5 transactions</a:t>
            </a:r>
          </a:p>
          <a:p>
            <a:pPr lvl="1"/>
            <a:r>
              <a:rPr lang="en-GB" dirty="0">
                <a:latin typeface="+mj-lt"/>
                <a:cs typeface="Times New Roman" charset="0"/>
              </a:rPr>
              <a:t>Expressed in percentage = 40%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3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552688" cy="1143000"/>
          </a:xfrm>
          <a:solidFill>
            <a:srgbClr val="00B0F0"/>
          </a:solidFill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en-GB" sz="3600" dirty="0"/>
              <a:t>Support for </a:t>
            </a:r>
            <a:r>
              <a:rPr lang="en-GB" sz="3600" b="1" dirty="0">
                <a:solidFill>
                  <a:srgbClr val="CC6600"/>
                </a:solidFill>
                <a:cs typeface="Times New Roman" charset="0"/>
              </a:rPr>
              <a:t>Rule:</a:t>
            </a:r>
            <a:r>
              <a:rPr lang="en-GB" sz="3600" b="1" dirty="0">
                <a:solidFill>
                  <a:srgbClr val="006600"/>
                </a:solidFill>
                <a:cs typeface="Times New Roman" charset="0"/>
              </a:rPr>
              <a:t> Pepsi </a:t>
            </a:r>
            <a:r>
              <a:rPr lang="en-GB" sz="3600" b="1" dirty="0">
                <a:solidFill>
                  <a:srgbClr val="002060"/>
                </a:solidFill>
                <a:cs typeface="Times New Roman" charset="0"/>
                <a:sym typeface="Wingdings" pitchFamily="2" charset="2"/>
              </a:rPr>
              <a:t></a:t>
            </a:r>
            <a:r>
              <a:rPr lang="en-GB" sz="3600" b="1" dirty="0">
                <a:solidFill>
                  <a:srgbClr val="7030A0"/>
                </a:solidFill>
                <a:cs typeface="Times New Roman" charset="0"/>
              </a:rPr>
              <a:t>Apple Juice</a:t>
            </a:r>
            <a:endParaRPr lang="en-US" sz="3600" b="1" dirty="0">
              <a:solidFill>
                <a:srgbClr val="7030A0"/>
              </a:solidFill>
              <a:cs typeface="Times New Roman" charset="0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81200"/>
            <a:ext cx="7772400" cy="4495800"/>
          </a:xfrm>
        </p:spPr>
        <p:txBody>
          <a:bodyPr/>
          <a:lstStyle/>
          <a:p>
            <a:endParaRPr lang="en-GB" dirty="0"/>
          </a:p>
          <a:p>
            <a:r>
              <a:rPr lang="en-GB" dirty="0">
                <a:latin typeface="+mj-lt"/>
              </a:rPr>
              <a:t>Can be expressed as a </a:t>
            </a:r>
            <a:r>
              <a:rPr lang="en-GB" dirty="0" smtClean="0">
                <a:latin typeface="+mj-lt"/>
              </a:rPr>
              <a:t>probability or percentage</a:t>
            </a:r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sz="2400" b="1" dirty="0">
              <a:latin typeface="+mj-lt"/>
              <a:cs typeface="Times New Roman" charset="0"/>
            </a:endParaRPr>
          </a:p>
          <a:p>
            <a:pPr lvl="1"/>
            <a:r>
              <a:rPr lang="en-GB" sz="3600" b="1" dirty="0">
                <a:latin typeface="+mj-lt"/>
                <a:cs typeface="Times New Roman" charset="0"/>
              </a:rPr>
              <a:t>P</a:t>
            </a:r>
            <a:r>
              <a:rPr lang="en-GB" sz="3600" b="1" dirty="0">
                <a:solidFill>
                  <a:srgbClr val="006600"/>
                </a:solidFill>
                <a:latin typeface="+mj-lt"/>
                <a:cs typeface="Times New Roman" charset="0"/>
              </a:rPr>
              <a:t> (Pepsi ,</a:t>
            </a:r>
            <a:r>
              <a:rPr lang="en-GB" sz="3600" b="1" dirty="0">
                <a:solidFill>
                  <a:schemeClr val="tx2"/>
                </a:solidFill>
                <a:latin typeface="+mj-lt"/>
                <a:cs typeface="Times New Roman" charset="0"/>
              </a:rPr>
              <a:t>Apple Juice)= 0.4 (40%)</a:t>
            </a:r>
            <a:endParaRPr lang="en-US" sz="3600" b="1" dirty="0">
              <a:solidFill>
                <a:schemeClr val="tx2"/>
              </a:solidFill>
              <a:latin typeface="+mj-lt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83638" cy="928688"/>
          </a:xfrm>
          <a:solidFill>
            <a:srgbClr val="00B0F0"/>
          </a:solidFill>
          <a:ln>
            <a:solidFill>
              <a:srgbClr val="FFFF00"/>
            </a:solidFill>
          </a:ln>
        </p:spPr>
        <p:txBody>
          <a:bodyPr>
            <a:noAutofit/>
          </a:bodyPr>
          <a:lstStyle/>
          <a:p>
            <a:r>
              <a:rPr lang="en-GB" sz="4000" b="1" dirty="0"/>
              <a:t>Confidence</a:t>
            </a:r>
            <a:r>
              <a:rPr lang="en-GB" sz="4000" dirty="0"/>
              <a:t> for </a:t>
            </a:r>
            <a:r>
              <a:rPr lang="en-GB" sz="4000" b="1" dirty="0">
                <a:solidFill>
                  <a:srgbClr val="CC6600"/>
                </a:solidFill>
                <a:cs typeface="Times New Roman" charset="0"/>
              </a:rPr>
              <a:t>Rule:</a:t>
            </a:r>
            <a:r>
              <a:rPr lang="en-GB" sz="4000" b="1" dirty="0">
                <a:solidFill>
                  <a:srgbClr val="006600"/>
                </a:solidFill>
                <a:cs typeface="Times New Roman" charset="0"/>
              </a:rPr>
              <a:t> Pepsi </a:t>
            </a:r>
            <a:r>
              <a:rPr lang="en-GB" sz="4000" b="1" dirty="0">
                <a:solidFill>
                  <a:srgbClr val="7030A0"/>
                </a:solidFill>
                <a:cs typeface="Times New Roman" charset="0"/>
                <a:sym typeface="Wingdings" pitchFamily="2" charset="2"/>
              </a:rPr>
              <a:t></a:t>
            </a:r>
            <a:r>
              <a:rPr lang="en-GB" sz="4000" b="1" dirty="0">
                <a:solidFill>
                  <a:srgbClr val="7030A0"/>
                </a:solidFill>
                <a:cs typeface="Times New Roman" charset="0"/>
              </a:rPr>
              <a:t>Apple Juice</a:t>
            </a:r>
            <a:endParaRPr lang="en-US" sz="4000" b="1" dirty="0">
              <a:solidFill>
                <a:srgbClr val="7030A0"/>
              </a:solidFill>
              <a:cs typeface="Times New Roman" charset="0"/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81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Confidence of an association rule is the </a:t>
            </a:r>
          </a:p>
          <a:p>
            <a:pPr lvl="1">
              <a:lnSpc>
                <a:spcPct val="90000"/>
              </a:lnSpc>
              <a:buNone/>
            </a:pPr>
            <a:r>
              <a:rPr lang="en-GB" sz="3200" dirty="0"/>
              <a:t>percentage of transactions</a:t>
            </a:r>
          </a:p>
          <a:p>
            <a:pPr lvl="1">
              <a:lnSpc>
                <a:spcPct val="90000"/>
              </a:lnSpc>
              <a:buNone/>
            </a:pPr>
            <a:r>
              <a:rPr lang="en-GB" sz="3200" dirty="0"/>
              <a:t>containing the antecedent (condition) </a:t>
            </a:r>
          </a:p>
          <a:p>
            <a:pPr lvl="1">
              <a:lnSpc>
                <a:spcPct val="90000"/>
              </a:lnSpc>
              <a:buNone/>
            </a:pPr>
            <a:r>
              <a:rPr lang="en-GB" sz="3200" dirty="0"/>
              <a:t>that also contain the consequent (result)	</a:t>
            </a:r>
          </a:p>
          <a:p>
            <a:pPr>
              <a:lnSpc>
                <a:spcPct val="90000"/>
              </a:lnSpc>
            </a:pPr>
            <a:endParaRPr lang="en-GB" sz="3600" dirty="0"/>
          </a:p>
          <a:p>
            <a:pPr>
              <a:lnSpc>
                <a:spcPct val="90000"/>
              </a:lnSpc>
            </a:pPr>
            <a:r>
              <a:rPr lang="en-GB" sz="2800" dirty="0"/>
              <a:t>Let’s express the above as a formula</a:t>
            </a:r>
          </a:p>
          <a:p>
            <a:pPr marL="0" indent="0">
              <a:lnSpc>
                <a:spcPct val="90000"/>
              </a:lnSpc>
              <a:buNone/>
            </a:pPr>
            <a:endParaRPr lang="en-GB" sz="2800" dirty="0"/>
          </a:p>
          <a:p>
            <a:pPr>
              <a:lnSpc>
                <a:spcPct val="90000"/>
              </a:lnSpc>
            </a:pPr>
            <a:endParaRPr lang="en-GB" sz="2000" i="1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>
          <a:noFill/>
          <a:ln>
            <a:solidFill>
              <a:srgbClr val="7030A0"/>
            </a:solidFill>
          </a:ln>
        </p:spPr>
        <p:txBody>
          <a:bodyPr/>
          <a:lstStyle/>
          <a:p>
            <a:pPr algn="l"/>
            <a:r>
              <a:rPr lang="en-GB" sz="3600" b="1" dirty="0"/>
              <a:t>Confidence Formula =</a:t>
            </a:r>
            <a:br>
              <a:rPr lang="en-GB" sz="3600" b="1" dirty="0"/>
            </a:br>
            <a:r>
              <a:rPr lang="en-GB" sz="3200" dirty="0"/>
              <a:t>		for </a:t>
            </a:r>
            <a:r>
              <a:rPr lang="en-GB" sz="3200" b="1" dirty="0">
                <a:solidFill>
                  <a:srgbClr val="CC6600"/>
                </a:solidFill>
                <a:latin typeface="Times New Roman" charset="0"/>
                <a:cs typeface="Times New Roman" charset="0"/>
              </a:rPr>
              <a:t>Rule:</a:t>
            </a:r>
            <a:r>
              <a:rPr lang="en-GB" sz="3200" b="1" dirty="0">
                <a:solidFill>
                  <a:srgbClr val="006600"/>
                </a:solidFill>
                <a:latin typeface="Times New Roman" charset="0"/>
                <a:cs typeface="Times New Roman" charset="0"/>
              </a:rPr>
              <a:t> Pepsi </a:t>
            </a:r>
            <a:r>
              <a:rPr lang="en-GB" sz="3200" b="1" dirty="0">
                <a:solidFill>
                  <a:srgbClr val="002060"/>
                </a:solidFill>
                <a:latin typeface="Times New Roman" charset="0"/>
                <a:cs typeface="Times New Roman" charset="0"/>
                <a:sym typeface="Wingdings" pitchFamily="2" charset="2"/>
              </a:rPr>
              <a:t></a:t>
            </a:r>
            <a:r>
              <a:rPr lang="en-GB" sz="3200" b="1" dirty="0">
                <a:solidFill>
                  <a:srgbClr val="7030A0"/>
                </a:solidFill>
                <a:latin typeface="Times New Roman" charset="0"/>
                <a:cs typeface="Times New Roman" charset="0"/>
              </a:rPr>
              <a:t>Apple Juice</a:t>
            </a:r>
            <a:endParaRPr lang="en-US" sz="3200" b="1" dirty="0">
              <a:solidFill>
                <a:srgbClr val="7030A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6868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400" dirty="0"/>
              <a:t>= </a:t>
            </a:r>
            <a:r>
              <a:rPr lang="en-GB" sz="2400" u="sng" dirty="0"/>
              <a:t>Number of transactions with all the items in the </a:t>
            </a:r>
            <a:r>
              <a:rPr lang="en-GB" sz="2400" u="sng" dirty="0" smtClean="0"/>
              <a:t>rule</a:t>
            </a:r>
            <a:endParaRPr lang="en-GB" sz="2400" u="sng" dirty="0"/>
          </a:p>
          <a:p>
            <a:pPr>
              <a:buFont typeface="Wingdings" pitchFamily="2" charset="2"/>
              <a:buNone/>
            </a:pPr>
            <a:r>
              <a:rPr lang="en-GB" sz="2400" dirty="0"/>
              <a:t>   Number of transactions with </a:t>
            </a:r>
            <a:r>
              <a:rPr lang="en-GB" sz="2400" b="1" dirty="0"/>
              <a:t>JUST </a:t>
            </a:r>
            <a:r>
              <a:rPr lang="en-GB" sz="2400" dirty="0"/>
              <a:t>the items in condition</a:t>
            </a:r>
            <a:r>
              <a:rPr lang="en-GB" sz="2400" u="sng" dirty="0"/>
              <a:t> </a:t>
            </a:r>
          </a:p>
          <a:p>
            <a:pPr>
              <a:buFont typeface="Wingdings" pitchFamily="2" charset="2"/>
              <a:buNone/>
            </a:pPr>
            <a:endParaRPr lang="en-GB" sz="2400" dirty="0">
              <a:solidFill>
                <a:schemeClr val="tx2"/>
              </a:solidFill>
              <a:latin typeface="Times New Roman" charset="0"/>
              <a:cs typeface="Times New Roman" charset="0"/>
            </a:endParaRPr>
          </a:p>
          <a:p>
            <a:pPr>
              <a:buFont typeface="Wingdings" pitchFamily="2" charset="2"/>
              <a:buNone/>
            </a:pPr>
            <a:r>
              <a:rPr lang="en-GB" sz="2400" dirty="0"/>
              <a:t>= </a:t>
            </a:r>
            <a:r>
              <a:rPr lang="en-GB" sz="2400" u="sng" dirty="0"/>
              <a:t>No. of </a:t>
            </a:r>
            <a:r>
              <a:rPr lang="en-GB" sz="2400" u="sng" dirty="0" smtClean="0"/>
              <a:t>transactions </a:t>
            </a:r>
            <a:r>
              <a:rPr lang="en-GB" sz="2400" u="sng" dirty="0"/>
              <a:t>with combination: </a:t>
            </a:r>
            <a:r>
              <a:rPr lang="en-GB" sz="2400" u="sng" dirty="0">
                <a:solidFill>
                  <a:srgbClr val="006600"/>
                </a:solidFill>
              </a:rPr>
              <a:t>Pepsi and Apple Juice</a:t>
            </a:r>
            <a:r>
              <a:rPr lang="en-GB" sz="2400" u="sng" dirty="0"/>
              <a:t> (2)</a:t>
            </a:r>
          </a:p>
          <a:p>
            <a:pPr>
              <a:buFont typeface="Wingdings" pitchFamily="2" charset="2"/>
              <a:buNone/>
            </a:pPr>
            <a:r>
              <a:rPr lang="en-GB" sz="2400" dirty="0"/>
              <a:t>   No. of transactions with </a:t>
            </a:r>
            <a:r>
              <a:rPr lang="en-GB" sz="2400" b="1" dirty="0"/>
              <a:t>JUST</a:t>
            </a:r>
            <a:r>
              <a:rPr lang="en-GB" sz="2400" dirty="0"/>
              <a:t> the items in condition: </a:t>
            </a:r>
            <a:r>
              <a:rPr lang="en-GB" sz="2400" dirty="0" smtClean="0">
                <a:solidFill>
                  <a:srgbClr val="CC0066"/>
                </a:solidFill>
              </a:rPr>
              <a:t>Pepsi</a:t>
            </a:r>
            <a:r>
              <a:rPr lang="en-GB" sz="2400" dirty="0" smtClean="0"/>
              <a:t>(3</a:t>
            </a:r>
            <a:r>
              <a:rPr lang="en-GB" sz="2400" dirty="0"/>
              <a:t>)</a:t>
            </a:r>
            <a:endParaRPr lang="en-GB" sz="2400" u="sng" dirty="0"/>
          </a:p>
          <a:p>
            <a:pPr>
              <a:buFont typeface="Wingdings" pitchFamily="2" charset="2"/>
              <a:buNone/>
            </a:pPr>
            <a:endParaRPr lang="en-GB" sz="2800" dirty="0"/>
          </a:p>
          <a:p>
            <a:pPr>
              <a:buFont typeface="Wingdings" pitchFamily="2" charset="2"/>
              <a:buNone/>
            </a:pPr>
            <a:r>
              <a:rPr lang="en-GB" sz="2800" b="1" dirty="0">
                <a:solidFill>
                  <a:schemeClr val="tx2"/>
                </a:solidFill>
              </a:rPr>
              <a:t>Confidence of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CC6600"/>
                </a:solidFill>
                <a:latin typeface="Times New Roman" charset="0"/>
                <a:cs typeface="Times New Roman" charset="0"/>
              </a:rPr>
              <a:t>Rule:</a:t>
            </a:r>
            <a:r>
              <a:rPr lang="en-GB" sz="2800" b="1" dirty="0">
                <a:solidFill>
                  <a:srgbClr val="006600"/>
                </a:solidFill>
                <a:latin typeface="Times New Roman" charset="0"/>
                <a:cs typeface="Times New Roman" charset="0"/>
              </a:rPr>
              <a:t> Pepsi </a:t>
            </a:r>
            <a:r>
              <a:rPr lang="en-GB" sz="2800" b="1" dirty="0">
                <a:solidFill>
                  <a:srgbClr val="002060"/>
                </a:solidFill>
                <a:latin typeface="Times New Roman" charset="0"/>
                <a:cs typeface="Times New Roman" charset="0"/>
                <a:sym typeface="Wingdings" pitchFamily="2" charset="2"/>
              </a:rPr>
              <a:t></a:t>
            </a:r>
            <a:r>
              <a:rPr lang="en-GB" sz="2800" b="1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Apple Juice</a:t>
            </a:r>
            <a:r>
              <a:rPr lang="en-GB" sz="2800" dirty="0"/>
              <a:t> = </a:t>
            </a:r>
            <a:r>
              <a:rPr lang="en-GB" sz="2800" b="1" dirty="0"/>
              <a:t>0.67 </a:t>
            </a:r>
            <a:r>
              <a:rPr lang="en-GB" sz="2800" b="1" dirty="0">
                <a:solidFill>
                  <a:srgbClr val="CC0066"/>
                </a:solidFill>
              </a:rPr>
              <a:t>(67%)</a:t>
            </a:r>
          </a:p>
          <a:p>
            <a:pPr>
              <a:buFont typeface="Wingdings" pitchFamily="2" charset="2"/>
              <a:buNone/>
            </a:pPr>
            <a:endParaRPr lang="en-GB" sz="2400" b="1" dirty="0">
              <a:solidFill>
                <a:srgbClr val="CC0066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rgbClr val="336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533400" y="214313"/>
            <a:ext cx="84105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/>
            <a:r>
              <a:rPr lang="en-GB" sz="3200" b="1" dirty="0">
                <a:solidFill>
                  <a:schemeClr val="tx2"/>
                </a:solidFill>
              </a:rPr>
              <a:t>Confidence Formula </a:t>
            </a:r>
            <a:r>
              <a:rPr lang="en-GB" sz="2400" dirty="0">
                <a:solidFill>
                  <a:schemeClr val="tx2"/>
                </a:solidFill>
              </a:rPr>
              <a:t>another way </a:t>
            </a:r>
            <a:r>
              <a:rPr lang="en-GB" sz="3200" b="1" dirty="0">
                <a:solidFill>
                  <a:schemeClr val="tx2"/>
                </a:solidFill>
              </a:rPr>
              <a:t/>
            </a:r>
            <a:br>
              <a:rPr lang="en-GB" sz="3200" b="1" dirty="0">
                <a:solidFill>
                  <a:schemeClr val="tx2"/>
                </a:solidFill>
              </a:rPr>
            </a:br>
            <a:r>
              <a:rPr lang="en-GB" sz="3200" dirty="0">
                <a:solidFill>
                  <a:schemeClr val="tx2"/>
                </a:solidFill>
              </a:rPr>
              <a:t>		for </a:t>
            </a:r>
            <a:r>
              <a:rPr lang="en-GB" sz="3200" b="1" dirty="0">
                <a:solidFill>
                  <a:srgbClr val="CC6600"/>
                </a:solidFill>
                <a:latin typeface="Times New Roman" charset="0"/>
                <a:cs typeface="Times New Roman" charset="0"/>
              </a:rPr>
              <a:t>Rule:</a:t>
            </a:r>
            <a:r>
              <a:rPr lang="en-GB" sz="3200" b="1" dirty="0">
                <a:solidFill>
                  <a:srgbClr val="006600"/>
                </a:solidFill>
                <a:latin typeface="Times New Roman" charset="0"/>
                <a:cs typeface="Times New Roman" charset="0"/>
              </a:rPr>
              <a:t> Pepsi </a:t>
            </a:r>
            <a:r>
              <a:rPr lang="en-GB" sz="3200" b="1" dirty="0">
                <a:solidFill>
                  <a:srgbClr val="7030A0"/>
                </a:solidFill>
                <a:latin typeface="Times New Roman" charset="0"/>
                <a:cs typeface="Times New Roman" charset="0"/>
                <a:sym typeface="Wingdings" pitchFamily="2" charset="2"/>
              </a:rPr>
              <a:t></a:t>
            </a:r>
            <a:r>
              <a:rPr lang="en-GB" sz="3200" b="1" dirty="0">
                <a:solidFill>
                  <a:srgbClr val="7030A0"/>
                </a:solidFill>
                <a:latin typeface="Times New Roman" charset="0"/>
                <a:cs typeface="Times New Roman" charset="0"/>
              </a:rPr>
              <a:t>Apple Juice</a:t>
            </a:r>
            <a:endParaRPr lang="en-US" sz="3200" b="1" dirty="0">
              <a:solidFill>
                <a:srgbClr val="7030A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8944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800" dirty="0"/>
              <a:t>=  </a:t>
            </a:r>
            <a:r>
              <a:rPr lang="en-GB" sz="2800" u="sng" dirty="0"/>
              <a:t>P (Condition &amp; Result )</a:t>
            </a:r>
          </a:p>
          <a:p>
            <a:pPr>
              <a:buFont typeface="Wingdings" pitchFamily="2" charset="2"/>
              <a:buNone/>
            </a:pPr>
            <a:r>
              <a:rPr lang="en-GB" sz="2800" dirty="0"/>
              <a:t>		P (Condition)</a:t>
            </a:r>
          </a:p>
          <a:p>
            <a:pPr>
              <a:buFont typeface="Wingdings" pitchFamily="2" charset="2"/>
              <a:buNone/>
            </a:pPr>
            <a:r>
              <a:rPr lang="en-GB" sz="2800" dirty="0"/>
              <a:t>=  </a:t>
            </a:r>
            <a:r>
              <a:rPr lang="en-GB" sz="2800" u="sng" dirty="0"/>
              <a:t>P (</a:t>
            </a:r>
            <a:r>
              <a:rPr lang="en-GB" sz="2800" b="1" u="sng" dirty="0">
                <a:solidFill>
                  <a:srgbClr val="006600"/>
                </a:solidFill>
              </a:rPr>
              <a:t> Pepsi</a:t>
            </a:r>
            <a:r>
              <a:rPr lang="en-GB" sz="2800" u="sng" dirty="0"/>
              <a:t>, </a:t>
            </a:r>
            <a:r>
              <a:rPr lang="en-GB" sz="2800" b="1" u="sng" dirty="0">
                <a:solidFill>
                  <a:schemeClr val="tx2"/>
                </a:solidFill>
              </a:rPr>
              <a:t>Apple Juice</a:t>
            </a:r>
            <a:r>
              <a:rPr lang="en-GB" sz="2800" u="sng" dirty="0"/>
              <a:t> </a:t>
            </a:r>
            <a:r>
              <a:rPr lang="en-GB" sz="2800" u="sng" dirty="0" smtClean="0"/>
              <a:t>)</a:t>
            </a:r>
            <a:endParaRPr lang="en-GB" sz="2800" u="sng" dirty="0"/>
          </a:p>
          <a:p>
            <a:pPr>
              <a:buFont typeface="Wingdings" pitchFamily="2" charset="2"/>
              <a:buNone/>
            </a:pPr>
            <a:r>
              <a:rPr lang="en-GB" sz="2800" dirty="0"/>
              <a:t>		P (</a:t>
            </a:r>
            <a:r>
              <a:rPr lang="en-GB" sz="2800" b="1" dirty="0">
                <a:solidFill>
                  <a:srgbClr val="006600"/>
                </a:solidFill>
              </a:rPr>
              <a:t>Pepsi</a:t>
            </a:r>
            <a:r>
              <a:rPr lang="en-GB" sz="1800" b="1" dirty="0">
                <a:solidFill>
                  <a:srgbClr val="0066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GB" sz="2800" dirty="0"/>
              <a:t>) 			</a:t>
            </a:r>
          </a:p>
          <a:p>
            <a:r>
              <a:rPr lang="en-GB" sz="2800" dirty="0" smtClean="0"/>
              <a:t>So </a:t>
            </a:r>
            <a:r>
              <a:rPr lang="en-GB" sz="2800" dirty="0"/>
              <a:t>need to know</a:t>
            </a:r>
          </a:p>
          <a:p>
            <a:pPr lvl="1"/>
            <a:r>
              <a:rPr lang="en-GB" sz="2400" dirty="0"/>
              <a:t>P (</a:t>
            </a:r>
            <a:r>
              <a:rPr lang="en-GB" sz="2400" b="1" dirty="0">
                <a:solidFill>
                  <a:srgbClr val="006600"/>
                </a:solidFill>
              </a:rPr>
              <a:t> Pepsi</a:t>
            </a:r>
            <a:r>
              <a:rPr lang="en-GB" sz="2400" dirty="0"/>
              <a:t>, </a:t>
            </a:r>
            <a:r>
              <a:rPr lang="en-GB" sz="2400" b="1" dirty="0">
                <a:solidFill>
                  <a:schemeClr val="tx2"/>
                </a:solidFill>
              </a:rPr>
              <a:t>Apple Juice</a:t>
            </a:r>
            <a:r>
              <a:rPr lang="en-GB" sz="2400" dirty="0"/>
              <a:t> )    = 2/5 </a:t>
            </a:r>
          </a:p>
          <a:p>
            <a:pPr lvl="1"/>
            <a:r>
              <a:rPr lang="en-GB" sz="2400" dirty="0"/>
              <a:t>P (</a:t>
            </a:r>
            <a:r>
              <a:rPr lang="en-GB" sz="2400" b="1" dirty="0">
                <a:solidFill>
                  <a:srgbClr val="006600"/>
                </a:solidFill>
              </a:rPr>
              <a:t>Pepsi</a:t>
            </a:r>
            <a:r>
              <a:rPr lang="en-GB" sz="1600" b="1" dirty="0">
                <a:solidFill>
                  <a:srgbClr val="0066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GB" sz="2400" dirty="0"/>
              <a:t>)	</a:t>
            </a:r>
            <a:r>
              <a:rPr lang="en-GB" sz="2400" dirty="0" smtClean="0"/>
              <a:t>  </a:t>
            </a:r>
            <a:r>
              <a:rPr lang="en-GB" sz="2400" dirty="0"/>
              <a:t>	</a:t>
            </a:r>
            <a:r>
              <a:rPr lang="en-GB" sz="2400" dirty="0" smtClean="0"/>
              <a:t>   = </a:t>
            </a:r>
            <a:r>
              <a:rPr lang="en-GB" sz="2400" dirty="0"/>
              <a:t>3/5</a:t>
            </a:r>
          </a:p>
          <a:p>
            <a:pPr lvl="1"/>
            <a:endParaRPr lang="en-GB" sz="2400" dirty="0"/>
          </a:p>
          <a:p>
            <a:pPr lvl="1"/>
            <a:endParaRPr lang="en-US" sz="2400" dirty="0"/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6172200" y="4724400"/>
            <a:ext cx="2438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sz="2800" dirty="0">
                <a:solidFill>
                  <a:schemeClr val="folHlink"/>
                </a:solidFill>
              </a:rPr>
              <a:t>= 2/3</a:t>
            </a:r>
          </a:p>
          <a:p>
            <a:r>
              <a:rPr lang="en-GB" sz="2800" dirty="0">
                <a:solidFill>
                  <a:schemeClr val="folHlink"/>
                </a:solidFill>
              </a:rPr>
              <a:t>= 0.67 (67%)</a:t>
            </a:r>
            <a:endParaRPr lang="en-US" sz="28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Interpretation</a:t>
            </a:r>
            <a:endParaRPr lang="en-US" b="1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  <a:ln>
            <a:solidFill>
              <a:srgbClr val="7030A0"/>
            </a:solidFill>
          </a:ln>
        </p:spPr>
        <p:txBody>
          <a:bodyPr/>
          <a:lstStyle/>
          <a:p>
            <a:r>
              <a:rPr lang="en-GB" sz="2800" b="1" dirty="0">
                <a:latin typeface="Times New Roman" charset="0"/>
                <a:cs typeface="Times New Roman" charset="0"/>
              </a:rPr>
              <a:t>Support for </a:t>
            </a:r>
            <a:r>
              <a:rPr lang="en-GB" sz="2800" b="1" dirty="0">
                <a:solidFill>
                  <a:srgbClr val="CC6600"/>
                </a:solidFill>
                <a:latin typeface="Times New Roman" charset="0"/>
                <a:cs typeface="Times New Roman" charset="0"/>
              </a:rPr>
              <a:t>Rule:</a:t>
            </a:r>
            <a:r>
              <a:rPr lang="en-GB" sz="2800" b="1" dirty="0">
                <a:solidFill>
                  <a:srgbClr val="006600"/>
                </a:solidFill>
                <a:latin typeface="Times New Roman" charset="0"/>
                <a:cs typeface="Times New Roman" charset="0"/>
              </a:rPr>
              <a:t> Pepsi </a:t>
            </a:r>
            <a:r>
              <a:rPr lang="en-GB" sz="2800" b="1" dirty="0">
                <a:solidFill>
                  <a:srgbClr val="002060"/>
                </a:solidFill>
                <a:latin typeface="Times New Roman" charset="0"/>
                <a:cs typeface="Times New Roman" charset="0"/>
                <a:sym typeface="Wingdings" pitchFamily="2" charset="2"/>
              </a:rPr>
              <a:t></a:t>
            </a:r>
            <a:r>
              <a:rPr lang="en-GB" sz="2800" b="1" dirty="0">
                <a:solidFill>
                  <a:srgbClr val="7030A0"/>
                </a:solidFill>
                <a:latin typeface="Times New Roman" charset="0"/>
                <a:cs typeface="Times New Roman" charset="0"/>
              </a:rPr>
              <a:t>Apple Juice </a:t>
            </a:r>
            <a:r>
              <a:rPr lang="en-GB" sz="2800" b="1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= 40%</a:t>
            </a:r>
          </a:p>
          <a:p>
            <a:pPr lvl="1"/>
            <a:r>
              <a:rPr lang="en-GB" sz="2400" b="1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40% of the total transactions contains this combination of Pepsi and Apple Juice</a:t>
            </a:r>
          </a:p>
          <a:p>
            <a:endParaRPr lang="en-GB" sz="2400" b="1" dirty="0">
              <a:solidFill>
                <a:schemeClr val="tx2"/>
              </a:solidFill>
            </a:endParaRPr>
          </a:p>
          <a:p>
            <a:r>
              <a:rPr lang="en-GB" sz="2800" b="1" dirty="0">
                <a:latin typeface="Times New Roman" charset="0"/>
              </a:rPr>
              <a:t>Confidence of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CC6600"/>
                </a:solidFill>
                <a:latin typeface="Times New Roman" charset="0"/>
                <a:cs typeface="Times New Roman" charset="0"/>
              </a:rPr>
              <a:t>Rule:</a:t>
            </a:r>
            <a:r>
              <a:rPr lang="en-GB" sz="2800" b="1" dirty="0">
                <a:solidFill>
                  <a:srgbClr val="006600"/>
                </a:solidFill>
                <a:latin typeface="Times New Roman" charset="0"/>
                <a:cs typeface="Times New Roman" charset="0"/>
              </a:rPr>
              <a:t> Pepsi </a:t>
            </a:r>
            <a:r>
              <a:rPr lang="en-GB" sz="2800" b="1" dirty="0">
                <a:latin typeface="Times New Roman" charset="0"/>
                <a:cs typeface="Times New Roman" charset="0"/>
                <a:sym typeface="Wingdings" pitchFamily="2" charset="2"/>
              </a:rPr>
              <a:t></a:t>
            </a:r>
            <a:r>
              <a:rPr lang="en-GB" sz="2800" b="1" dirty="0">
                <a:solidFill>
                  <a:srgbClr val="7030A0"/>
                </a:solidFill>
                <a:latin typeface="Times New Roman" charset="0"/>
                <a:cs typeface="Times New Roman" charset="0"/>
              </a:rPr>
              <a:t>Apple </a:t>
            </a:r>
            <a:r>
              <a:rPr lang="en-GB" sz="2800" b="1" dirty="0" smtClean="0">
                <a:solidFill>
                  <a:srgbClr val="7030A0"/>
                </a:solidFill>
                <a:latin typeface="Times New Roman" charset="0"/>
                <a:cs typeface="Times New Roman" charset="0"/>
              </a:rPr>
              <a:t>Juice </a:t>
            </a:r>
            <a:r>
              <a:rPr lang="en-GB" sz="2400" dirty="0" smtClean="0"/>
              <a:t>= </a:t>
            </a:r>
            <a:r>
              <a:rPr lang="en-GB" sz="2400" b="1" dirty="0"/>
              <a:t>0.67 </a:t>
            </a:r>
            <a:r>
              <a:rPr lang="en-GB" sz="2400" b="1" dirty="0">
                <a:solidFill>
                  <a:srgbClr val="CC0066"/>
                </a:solidFill>
              </a:rPr>
              <a:t>(67%)</a:t>
            </a:r>
          </a:p>
          <a:p>
            <a:pPr lvl="1"/>
            <a:r>
              <a:rPr lang="en-GB" sz="2400" b="1" dirty="0">
                <a:solidFill>
                  <a:schemeClr val="tx2"/>
                </a:solidFill>
                <a:latin typeface="Times New Roman" charset="0"/>
              </a:rPr>
              <a:t>67% of </a:t>
            </a:r>
            <a:r>
              <a:rPr lang="en-GB" sz="2400" b="1">
                <a:solidFill>
                  <a:schemeClr val="tx2"/>
                </a:solidFill>
                <a:latin typeface="Times New Roman" charset="0"/>
              </a:rPr>
              <a:t>the </a:t>
            </a:r>
            <a:r>
              <a:rPr lang="en-GB" sz="2400" b="1" smtClean="0">
                <a:solidFill>
                  <a:schemeClr val="tx2"/>
                </a:solidFill>
                <a:latin typeface="Times New Roman" charset="0"/>
              </a:rPr>
              <a:t>customers </a:t>
            </a:r>
            <a:r>
              <a:rPr lang="en-GB" sz="2400" b="1" dirty="0">
                <a:solidFill>
                  <a:schemeClr val="tx2"/>
                </a:solidFill>
                <a:latin typeface="Times New Roman" charset="0"/>
              </a:rPr>
              <a:t>who buy Pepsi also buy Apple Juice</a:t>
            </a:r>
          </a:p>
          <a:p>
            <a:pPr lvl="1">
              <a:buFont typeface="Wingdings" pitchFamily="2" charset="2"/>
              <a:buNone/>
            </a:pPr>
            <a:endParaRPr lang="en-GB" sz="2400" b="1" dirty="0">
              <a:solidFill>
                <a:schemeClr val="tx2"/>
              </a:solidFill>
              <a:latin typeface="Times New Roman" charset="0"/>
            </a:endParaRPr>
          </a:p>
          <a:p>
            <a:pPr lvl="1">
              <a:buFont typeface="Wingdings" pitchFamily="2" charset="2"/>
              <a:buNone/>
            </a:pPr>
            <a:endParaRPr lang="en-GB" sz="2400" b="1" dirty="0">
              <a:solidFill>
                <a:srgbClr val="CC0066"/>
              </a:solidFill>
            </a:endParaRPr>
          </a:p>
          <a:p>
            <a:pPr lvl="1"/>
            <a:endParaRPr lang="en-GB" b="1" dirty="0">
              <a:solidFill>
                <a:schemeClr val="tx2"/>
              </a:solidFill>
              <a:latin typeface="Times New Roman" charset="0"/>
              <a:cs typeface="Times New Roman" charset="0"/>
            </a:endParaRPr>
          </a:p>
          <a:p>
            <a:endParaRPr lang="en-US" sz="2800" b="1" dirty="0">
              <a:solidFill>
                <a:schemeClr val="tx2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" y="0"/>
            <a:ext cx="8991600" cy="6781800"/>
          </a:xfrm>
        </p:spPr>
      </p:pic>
    </p:spTree>
    <p:extLst>
      <p:ext uri="{BB962C8B-B14F-4D97-AF65-F5344CB8AC3E}">
        <p14:creationId xmlns:p14="http://schemas.microsoft.com/office/powerpoint/2010/main" val="22355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GB" dirty="0"/>
              <a:t>Association Rule</a:t>
            </a:r>
            <a:endParaRPr lang="en-US" dirty="0"/>
          </a:p>
        </p:txBody>
      </p:sp>
      <p:sp>
        <p:nvSpPr>
          <p:cNvPr id="165893" name="Rectangle 5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4724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2800" b="1" dirty="0">
                <a:solidFill>
                  <a:srgbClr val="660066"/>
                </a:solidFill>
                <a:latin typeface="Calibri" pitchFamily="34" charset="0"/>
              </a:rPr>
              <a:t>(fish curry powder)&amp;(coconut)&amp;(chilli peppers</a:t>
            </a:r>
            <a:r>
              <a:rPr lang="en-GB" sz="2800" b="1" dirty="0" smtClean="0">
                <a:solidFill>
                  <a:srgbClr val="660066"/>
                </a:solidFill>
                <a:latin typeface="Calibri" pitchFamily="34" charset="0"/>
              </a:rPr>
              <a:t>)</a:t>
            </a:r>
            <a:r>
              <a:rPr lang="en-GB" sz="2800" b="1" dirty="0" smtClean="0">
                <a:solidFill>
                  <a:srgbClr val="660066"/>
                </a:solidFill>
                <a:latin typeface="Calibri" pitchFamily="34" charset="0"/>
                <a:sym typeface="Wingdings" pitchFamily="2" charset="2"/>
              </a:rPr>
              <a:t> (fish head)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800" b="1" dirty="0">
              <a:solidFill>
                <a:srgbClr val="660066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800" b="1" dirty="0">
                <a:solidFill>
                  <a:srgbClr val="660066"/>
                </a:solidFill>
                <a:latin typeface="Calibri" pitchFamily="34" charset="0"/>
                <a:sym typeface="Wingdings" pitchFamily="2" charset="2"/>
              </a:rPr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800" b="1" dirty="0">
                <a:solidFill>
                  <a:srgbClr val="660066"/>
                </a:solidFill>
                <a:latin typeface="Calibri" pitchFamily="34" charset="0"/>
                <a:sym typeface="Wingdings" pitchFamily="2" charset="2"/>
              </a:rPr>
              <a:t>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800" dirty="0">
                <a:latin typeface="Calibri" pitchFamily="34" charset="0"/>
                <a:sym typeface="Wingdings" pitchFamily="2" charset="2"/>
              </a:rPr>
              <a:t>		</a:t>
            </a:r>
            <a:r>
              <a:rPr lang="en-GB" sz="2800" dirty="0" smtClean="0">
                <a:latin typeface="Calibri" pitchFamily="34" charset="0"/>
                <a:sym typeface="Wingdings" pitchFamily="2" charset="2"/>
              </a:rPr>
              <a:t>Antecedent </a:t>
            </a:r>
            <a:r>
              <a:rPr lang="en-GB" sz="2800" dirty="0">
                <a:latin typeface="Calibri" pitchFamily="34" charset="0"/>
                <a:sym typeface="Wingdings" pitchFamily="2" charset="2"/>
              </a:rPr>
              <a:t>(</a:t>
            </a:r>
            <a:r>
              <a:rPr lang="en-GB" sz="2800" dirty="0" smtClean="0">
                <a:latin typeface="Calibri" pitchFamily="34" charset="0"/>
                <a:sym typeface="Wingdings" pitchFamily="2" charset="2"/>
              </a:rPr>
              <a:t>condition) </a:t>
            </a:r>
            <a:r>
              <a:rPr lang="en-GB" sz="2800" dirty="0">
                <a:latin typeface="Calibri" pitchFamily="34" charset="0"/>
                <a:sym typeface="Wingdings" pitchFamily="2" charset="2"/>
              </a:rPr>
              <a:t>Consequent (result) </a:t>
            </a:r>
          </a:p>
          <a:p>
            <a:pPr>
              <a:lnSpc>
                <a:spcPct val="90000"/>
              </a:lnSpc>
            </a:pPr>
            <a:endParaRPr lang="en-GB" sz="2800" dirty="0">
              <a:latin typeface="Calibri" pitchFamily="34" charset="0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GB" sz="2800" dirty="0">
                <a:latin typeface="Calibri" pitchFamily="34" charset="0"/>
                <a:sym typeface="Wingdings" pitchFamily="2" charset="2"/>
              </a:rPr>
              <a:t>Antecedent refers to what goes before…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libri" pitchFamily="34" charset="0"/>
                <a:sym typeface="Wingdings" pitchFamily="2" charset="2"/>
              </a:rPr>
              <a:t>A B with 60% confidence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libri" pitchFamily="34" charset="0"/>
                <a:sym typeface="Wingdings" pitchFamily="2" charset="2"/>
              </a:rPr>
              <a:t>60% of the customers who </a:t>
            </a:r>
            <a:r>
              <a:rPr lang="en-GB" sz="2800" b="1" dirty="0">
                <a:latin typeface="Calibri" pitchFamily="34" charset="0"/>
                <a:sym typeface="Wingdings" pitchFamily="2" charset="2"/>
              </a:rPr>
              <a:t>buy</a:t>
            </a:r>
            <a:r>
              <a:rPr lang="en-GB" sz="2800" dirty="0">
                <a:latin typeface="Calibri" pitchFamily="34" charset="0"/>
                <a:sym typeface="Wingdings" pitchFamily="2" charset="2"/>
              </a:rPr>
              <a:t> fish curry powder, coconut, and chilli peppers </a:t>
            </a:r>
            <a:r>
              <a:rPr lang="en-GB" sz="2800" b="1" dirty="0">
                <a:latin typeface="Calibri" pitchFamily="34" charset="0"/>
                <a:sym typeface="Wingdings" pitchFamily="2" charset="2"/>
              </a:rPr>
              <a:t>also buy</a:t>
            </a:r>
            <a:r>
              <a:rPr lang="en-GB" sz="2800" dirty="0">
                <a:latin typeface="Calibri" pitchFamily="34" charset="0"/>
                <a:sym typeface="Wingdings" pitchFamily="2" charset="2"/>
              </a:rPr>
              <a:t> a fish head.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800" dirty="0">
                <a:latin typeface="Calibri" pitchFamily="34" charset="0"/>
                <a:sym typeface="Wingdings" pitchFamily="2" charset="2"/>
              </a:rPr>
              <a:t> </a:t>
            </a:r>
            <a:endParaRPr lang="en-US" sz="2800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165896" name="AutoShape 8"/>
          <p:cNvSpPr>
            <a:spLocks/>
          </p:cNvSpPr>
          <p:nvPr/>
        </p:nvSpPr>
        <p:spPr bwMode="auto">
          <a:xfrm rot="16200000">
            <a:off x="3733800" y="-1067088"/>
            <a:ext cx="152400" cy="7315200"/>
          </a:xfrm>
          <a:prstGeom prst="leftBrace">
            <a:avLst>
              <a:gd name="adj1" fmla="val 400000"/>
              <a:gd name="adj2" fmla="val 48333"/>
            </a:avLst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165897" name="AutoShape 9"/>
          <p:cNvSpPr>
            <a:spLocks/>
          </p:cNvSpPr>
          <p:nvPr/>
        </p:nvSpPr>
        <p:spPr bwMode="auto">
          <a:xfrm rot="16237281" flipV="1">
            <a:off x="8098016" y="1724408"/>
            <a:ext cx="228600" cy="1828800"/>
          </a:xfrm>
          <a:prstGeom prst="leftBrace">
            <a:avLst>
              <a:gd name="adj1" fmla="val 66667"/>
              <a:gd name="adj2" fmla="val 48356"/>
            </a:avLst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6113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b="1" dirty="0"/>
              <a:t>Confidence &amp;</a:t>
            </a:r>
            <a:br>
              <a:rPr lang="en-GB" b="1" dirty="0"/>
            </a:br>
            <a:r>
              <a:rPr lang="en-GB" b="1" dirty="0"/>
              <a:t>Support</a:t>
            </a:r>
            <a:endParaRPr lang="en-US" b="1" dirty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86000"/>
            <a:ext cx="8305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800" b="1" u="sng" dirty="0">
                <a:solidFill>
                  <a:srgbClr val="660066"/>
                </a:solidFill>
              </a:rPr>
              <a:t>Confidence: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60% of </a:t>
            </a:r>
            <a:r>
              <a:rPr lang="en-GB" sz="2800" dirty="0" smtClean="0"/>
              <a:t>customers </a:t>
            </a:r>
            <a:r>
              <a:rPr lang="en-GB" sz="2800" dirty="0"/>
              <a:t>who</a:t>
            </a:r>
            <a:r>
              <a:rPr lang="en-GB" sz="2800" dirty="0">
                <a:solidFill>
                  <a:schemeClr val="hlink"/>
                </a:solidFill>
              </a:rPr>
              <a:t> buy </a:t>
            </a:r>
            <a:r>
              <a:rPr lang="en-GB" sz="2800" dirty="0">
                <a:solidFill>
                  <a:srgbClr val="006600"/>
                </a:solidFill>
              </a:rPr>
              <a:t>(fish curry powder, coconut and chilli peppers)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hlink"/>
                </a:solidFill>
              </a:rPr>
              <a:t>also buy </a:t>
            </a:r>
            <a:r>
              <a:rPr lang="en-GB" sz="2800" dirty="0">
                <a:solidFill>
                  <a:srgbClr val="CC6600"/>
                </a:solidFill>
              </a:rPr>
              <a:t>(fish head)</a:t>
            </a:r>
            <a:r>
              <a:rPr lang="en-GB" sz="2800" dirty="0"/>
              <a:t>.  </a:t>
            </a:r>
            <a:endParaRPr lang="en-GB" sz="28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800" b="1" u="sng" dirty="0">
                <a:solidFill>
                  <a:srgbClr val="660066"/>
                </a:solidFill>
              </a:rPr>
              <a:t>Support: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This </a:t>
            </a:r>
            <a:r>
              <a:rPr lang="en-GB" sz="2800" dirty="0" smtClean="0"/>
              <a:t>pattern/combination </a:t>
            </a:r>
            <a:r>
              <a:rPr lang="en-GB" sz="2800" dirty="0"/>
              <a:t>occurs in 30% of all transactions.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/>
              <a:t>Combination: 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006600"/>
                </a:solidFill>
              </a:rPr>
              <a:t>Fish curry powder</a:t>
            </a:r>
            <a:r>
              <a:rPr lang="en-GB" dirty="0" smtClean="0">
                <a:solidFill>
                  <a:srgbClr val="006600"/>
                </a:solidFill>
              </a:rPr>
              <a:t>, coconut </a:t>
            </a:r>
            <a:r>
              <a:rPr lang="en-GB" dirty="0">
                <a:solidFill>
                  <a:srgbClr val="006600"/>
                </a:solidFill>
              </a:rPr>
              <a:t>and chilli peppers, </a:t>
            </a:r>
            <a:r>
              <a:rPr lang="en-GB" dirty="0">
                <a:solidFill>
                  <a:srgbClr val="CC6600"/>
                </a:solidFill>
              </a:rPr>
              <a:t>fish head</a:t>
            </a:r>
            <a:r>
              <a:rPr lang="en-GB" dirty="0"/>
              <a:t>.  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4495800" y="236113"/>
            <a:ext cx="42672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GB" sz="2800" dirty="0">
                <a:solidFill>
                  <a:schemeClr val="tx2"/>
                </a:solidFill>
              </a:rPr>
              <a:t>Confidence </a:t>
            </a:r>
            <a:r>
              <a:rPr lang="en-GB" sz="2800" dirty="0">
                <a:solidFill>
                  <a:schemeClr val="tx2"/>
                </a:solidFill>
                <a:sym typeface="Wingdings" pitchFamily="2" charset="2"/>
              </a:rPr>
              <a:t></a:t>
            </a:r>
            <a:r>
              <a:rPr lang="en-GB" sz="2800" dirty="0">
                <a:solidFill>
                  <a:schemeClr val="tx2"/>
                </a:solidFill>
              </a:rPr>
              <a:t>60%</a:t>
            </a:r>
          </a:p>
          <a:p>
            <a:pPr lvl="1" algn="r"/>
            <a:r>
              <a:rPr lang="en-GB" sz="2800" dirty="0">
                <a:solidFill>
                  <a:schemeClr val="tx2"/>
                </a:solidFill>
              </a:rPr>
              <a:t>Support </a:t>
            </a:r>
            <a:r>
              <a:rPr lang="en-GB" sz="2800" dirty="0">
                <a:solidFill>
                  <a:schemeClr val="tx2"/>
                </a:solidFill>
                <a:sym typeface="Wingdings" pitchFamily="2" charset="2"/>
              </a:rPr>
              <a:t> 30%</a:t>
            </a:r>
            <a:endParaRPr lang="en-US" sz="2800" dirty="0">
              <a:solidFill>
                <a:schemeClr val="tx2"/>
              </a:solidFill>
            </a:endParaRPr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F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6600"/>
                </a:solidFill>
              </a:rPr>
              <a:t>Question 2</a:t>
            </a:r>
            <a:endParaRPr lang="en-SG" b="1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n-US" sz="3600" dirty="0" smtClean="0">
                <a:effectLst/>
                <a:latin typeface="+mj-lt"/>
                <a:ea typeface="Times New Roman"/>
              </a:rPr>
              <a:t>If P (pencil + eraser) = 0.3, P (pencil) = 0.4 and P (eraser) = 0.8, the </a:t>
            </a:r>
            <a:r>
              <a:rPr lang="en-US" sz="3600" dirty="0" smtClean="0">
                <a:solidFill>
                  <a:srgbClr val="000000"/>
                </a:solidFill>
                <a:effectLst/>
                <a:latin typeface="+mj-lt"/>
                <a:ea typeface="Times New Roman"/>
              </a:rPr>
              <a:t>rule “If pencil then eraser”, what is the confidence value?</a:t>
            </a:r>
          </a:p>
          <a:p>
            <a:pPr marL="0" lvl="0" indent="0" algn="just">
              <a:buNone/>
            </a:pPr>
            <a:endParaRPr lang="en-US" sz="20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457200" lvl="1" indent="0" algn="just">
              <a:buNone/>
            </a:pPr>
            <a:r>
              <a:rPr lang="en-US" sz="3600" dirty="0" smtClean="0">
                <a:solidFill>
                  <a:srgbClr val="000000"/>
                </a:solidFill>
                <a:effectLst/>
                <a:latin typeface="+mj-lt"/>
                <a:ea typeface="Times New Roman"/>
              </a:rPr>
              <a:t>a) Support Value = ???</a:t>
            </a:r>
          </a:p>
          <a:p>
            <a:pPr marL="457200" lvl="1" indent="0" algn="just">
              <a:buNone/>
            </a:pPr>
            <a:r>
              <a:rPr lang="en-US" sz="3600" dirty="0" smtClean="0">
                <a:solidFill>
                  <a:srgbClr val="000000"/>
                </a:solidFill>
                <a:latin typeface="+mj-lt"/>
                <a:ea typeface="Times New Roman"/>
              </a:rPr>
              <a:t>b)	Confidence Value  = ???</a:t>
            </a:r>
            <a:endParaRPr lang="en-SG" sz="3600" dirty="0" smtClean="0">
              <a:effectLst/>
              <a:latin typeface="+mj-lt"/>
              <a:ea typeface="Times New Roman"/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	(express as percentage)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36819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Lift</a:t>
            </a:r>
            <a:endParaRPr lang="en-US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Lift value </a:t>
            </a:r>
          </a:p>
          <a:p>
            <a:pPr lvl="1"/>
            <a:r>
              <a:rPr lang="en-US" dirty="0">
                <a:latin typeface="Times New Roman" charset="0"/>
              </a:rPr>
              <a:t>tells us how much better a rule is at predicting the result than just assuming the result (random chance)</a:t>
            </a:r>
          </a:p>
          <a:p>
            <a:pPr>
              <a:buFont typeface="Wingdings" pitchFamily="2" charset="2"/>
              <a:buNone/>
            </a:pPr>
            <a:endParaRPr lang="en-GB" dirty="0"/>
          </a:p>
          <a:p>
            <a:pPr>
              <a:buFont typeface="Wingdings" pitchFamily="2" charset="2"/>
              <a:buNone/>
            </a:pPr>
            <a:endParaRPr lang="en-GB" dirty="0">
              <a:solidFill>
                <a:schemeClr val="tx2"/>
              </a:solidFill>
            </a:endParaRPr>
          </a:p>
          <a:p>
            <a:endParaRPr lang="en-US" dirty="0">
              <a:latin typeface="Times New Roman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219200" y="4267200"/>
            <a:ext cx="64008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800" b="1" dirty="0"/>
              <a:t>Lift  	=  </a:t>
            </a:r>
            <a:r>
              <a:rPr lang="en-GB" sz="2800" b="1" u="sng" dirty="0"/>
              <a:t>P (Condition  &amp;  Result )</a:t>
            </a:r>
          </a:p>
          <a:p>
            <a:pPr algn="ctr"/>
            <a:r>
              <a:rPr lang="en-GB" sz="2800" b="1" dirty="0"/>
              <a:t>	      P (Condition) P (Result)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25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Lift value </a:t>
            </a:r>
            <a:r>
              <a:rPr lang="en-GB" sz="3200" dirty="0"/>
              <a:t>for </a:t>
            </a:r>
            <a:r>
              <a:rPr lang="en-GB" sz="3200" b="1" dirty="0">
                <a:solidFill>
                  <a:srgbClr val="CC6600"/>
                </a:solidFill>
                <a:latin typeface="Times New Roman" charset="0"/>
                <a:cs typeface="Times New Roman" charset="0"/>
              </a:rPr>
              <a:t>Rule:</a:t>
            </a:r>
            <a:r>
              <a:rPr lang="en-GB" sz="3200" b="1" dirty="0">
                <a:solidFill>
                  <a:srgbClr val="006600"/>
                </a:solidFill>
                <a:latin typeface="Times New Roman" charset="0"/>
                <a:cs typeface="Times New Roman" charset="0"/>
              </a:rPr>
              <a:t> Pepsi </a:t>
            </a:r>
            <a:r>
              <a:rPr lang="en-GB" sz="3200" b="1" dirty="0">
                <a:solidFill>
                  <a:srgbClr val="7030A0"/>
                </a:solidFill>
                <a:latin typeface="Times New Roman" charset="0"/>
                <a:cs typeface="Times New Roman" charset="0"/>
                <a:sym typeface="Wingdings" pitchFamily="2" charset="2"/>
              </a:rPr>
              <a:t></a:t>
            </a:r>
            <a:r>
              <a:rPr lang="en-GB" sz="3200" b="1" dirty="0">
                <a:solidFill>
                  <a:srgbClr val="7030A0"/>
                </a:solidFill>
                <a:latin typeface="Times New Roman" charset="0"/>
                <a:cs typeface="Times New Roman" charset="0"/>
              </a:rPr>
              <a:t>Apple Juice</a:t>
            </a:r>
            <a:endParaRPr lang="en-US" sz="3200" b="1" dirty="0">
              <a:solidFill>
                <a:srgbClr val="7030A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GB" sz="3600" dirty="0">
                <a:solidFill>
                  <a:schemeClr val="tx2"/>
                </a:solidFill>
                <a:latin typeface="+mj-lt"/>
              </a:rPr>
              <a:t>Lift  	=  </a:t>
            </a:r>
            <a:r>
              <a:rPr lang="en-GB" sz="3600" u="sng" dirty="0">
                <a:solidFill>
                  <a:schemeClr val="tx2"/>
                </a:solidFill>
                <a:latin typeface="+mj-lt"/>
              </a:rPr>
              <a:t>P (Condition &amp; Result )</a:t>
            </a:r>
          </a:p>
          <a:p>
            <a:pPr>
              <a:buFont typeface="Wingdings" pitchFamily="2" charset="2"/>
              <a:buNone/>
            </a:pPr>
            <a:r>
              <a:rPr lang="en-GB" sz="3600" dirty="0">
                <a:solidFill>
                  <a:schemeClr val="tx2"/>
                </a:solidFill>
                <a:latin typeface="+mj-lt"/>
              </a:rPr>
              <a:t>		     P (Condition) P (Result</a:t>
            </a:r>
            <a:r>
              <a:rPr lang="en-GB" sz="3600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GB" sz="36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en-GB" sz="3600" dirty="0">
                <a:solidFill>
                  <a:schemeClr val="tx2"/>
                </a:solidFill>
                <a:latin typeface="+mj-lt"/>
              </a:rPr>
              <a:t>		</a:t>
            </a:r>
            <a:r>
              <a:rPr lang="en-GB" sz="3600" dirty="0">
                <a:latin typeface="+mj-lt"/>
              </a:rPr>
              <a:t>=  </a:t>
            </a:r>
            <a:r>
              <a:rPr lang="en-GB" sz="3600" u="sng" dirty="0">
                <a:latin typeface="+mj-lt"/>
              </a:rPr>
              <a:t>P (</a:t>
            </a:r>
            <a:r>
              <a:rPr lang="en-GB" sz="3600" b="1" u="sng" dirty="0">
                <a:solidFill>
                  <a:srgbClr val="006600"/>
                </a:solidFill>
                <a:latin typeface="+mj-lt"/>
              </a:rPr>
              <a:t> Pepsi</a:t>
            </a:r>
            <a:r>
              <a:rPr lang="en-GB" sz="3600" u="sng" dirty="0">
                <a:latin typeface="+mj-lt"/>
              </a:rPr>
              <a:t>, </a:t>
            </a:r>
            <a:r>
              <a:rPr lang="en-GB" sz="3600" b="1" u="sng" dirty="0">
                <a:solidFill>
                  <a:schemeClr val="tx2"/>
                </a:solidFill>
                <a:latin typeface="+mj-lt"/>
              </a:rPr>
              <a:t>Apple Juice</a:t>
            </a:r>
            <a:r>
              <a:rPr lang="en-GB" sz="3600" u="sng" dirty="0">
                <a:latin typeface="+mj-lt"/>
              </a:rPr>
              <a:t> )</a:t>
            </a:r>
          </a:p>
          <a:p>
            <a:pPr>
              <a:buFont typeface="Wingdings" pitchFamily="2" charset="2"/>
              <a:buNone/>
            </a:pPr>
            <a:r>
              <a:rPr lang="en-GB" sz="3600" dirty="0">
                <a:latin typeface="+mj-lt"/>
              </a:rPr>
              <a:t>	         </a:t>
            </a:r>
            <a:r>
              <a:rPr lang="en-GB" sz="3600" dirty="0" smtClean="0">
                <a:latin typeface="+mj-lt"/>
              </a:rPr>
              <a:t> P </a:t>
            </a:r>
            <a:r>
              <a:rPr lang="en-GB" sz="3600" dirty="0">
                <a:latin typeface="+mj-lt"/>
              </a:rPr>
              <a:t>(</a:t>
            </a:r>
            <a:r>
              <a:rPr lang="en-GB" sz="3600" b="1" dirty="0">
                <a:solidFill>
                  <a:srgbClr val="006600"/>
                </a:solidFill>
                <a:latin typeface="+mj-lt"/>
              </a:rPr>
              <a:t>Pepsi</a:t>
            </a:r>
            <a:r>
              <a:rPr lang="en-GB" sz="3600" b="1" dirty="0">
                <a:solidFill>
                  <a:srgbClr val="006600"/>
                </a:solidFill>
                <a:latin typeface="+mj-lt"/>
                <a:cs typeface="Times New Roman" charset="0"/>
              </a:rPr>
              <a:t> </a:t>
            </a:r>
            <a:r>
              <a:rPr lang="en-GB" sz="3600" dirty="0">
                <a:latin typeface="+mj-lt"/>
              </a:rPr>
              <a:t>) P (</a:t>
            </a:r>
            <a:r>
              <a:rPr lang="en-GB" sz="3600" b="1" dirty="0">
                <a:solidFill>
                  <a:schemeClr val="tx2"/>
                </a:solidFill>
                <a:latin typeface="+mj-lt"/>
              </a:rPr>
              <a:t>Apple Juice</a:t>
            </a:r>
            <a:r>
              <a:rPr lang="en-GB" sz="3600" dirty="0">
                <a:latin typeface="+mj-lt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GB" sz="3600" dirty="0">
                <a:latin typeface="+mj-lt"/>
              </a:rPr>
              <a:t>		=   ___</a:t>
            </a:r>
            <a:r>
              <a:rPr lang="en-GB" sz="3600" u="sng" dirty="0">
                <a:latin typeface="+mj-lt"/>
              </a:rPr>
              <a:t>2/5___</a:t>
            </a:r>
            <a:r>
              <a:rPr lang="en-GB" sz="3600" dirty="0">
                <a:latin typeface="+mj-lt"/>
              </a:rPr>
              <a:t>  = </a:t>
            </a:r>
            <a:r>
              <a:rPr lang="en-GB" sz="3600" u="sng" dirty="0" smtClean="0">
                <a:latin typeface="+mj-lt"/>
              </a:rPr>
              <a:t>5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 smtClean="0">
                <a:latin typeface="+mj-lt"/>
              </a:rPr>
              <a:t>   </a:t>
            </a:r>
            <a:r>
              <a:rPr lang="en-GB" sz="3600" dirty="0">
                <a:latin typeface="+mj-lt"/>
              </a:rPr>
              <a:t>&lt; 1</a:t>
            </a:r>
            <a:endParaRPr lang="en-GB" sz="3600" u="sng" dirty="0"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en-GB" sz="3600" dirty="0">
                <a:latin typeface="+mj-lt"/>
              </a:rPr>
              <a:t>		       </a:t>
            </a:r>
            <a:r>
              <a:rPr lang="en-GB" sz="3600" dirty="0" smtClean="0">
                <a:latin typeface="+mj-lt"/>
              </a:rPr>
              <a:t>3/5 x 4/5	   6</a:t>
            </a:r>
            <a:endParaRPr lang="en-GB" sz="3600" dirty="0"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How to interpret Lift value?</a:t>
            </a:r>
            <a:endParaRPr lang="en-US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GB" dirty="0">
              <a:solidFill>
                <a:schemeClr val="tx2"/>
              </a:solidFill>
              <a:latin typeface="Times New Roman" charset="0"/>
            </a:endParaRP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If the rule (butter) </a:t>
            </a:r>
            <a:r>
              <a:rPr lang="en-GB" dirty="0">
                <a:solidFill>
                  <a:schemeClr val="tx2"/>
                </a:solidFill>
                <a:latin typeface="+mj-lt"/>
                <a:sym typeface="Wingdings" pitchFamily="2" charset="2"/>
              </a:rPr>
              <a:t> (bread) has a lift </a:t>
            </a:r>
            <a:r>
              <a:rPr lang="en-GB" dirty="0" smtClean="0">
                <a:solidFill>
                  <a:schemeClr val="tx2"/>
                </a:solidFill>
                <a:latin typeface="+mj-lt"/>
                <a:sym typeface="Wingdings" pitchFamily="2" charset="2"/>
              </a:rPr>
              <a:t>value  of 3</a:t>
            </a:r>
            <a:r>
              <a:rPr lang="en-GB" dirty="0">
                <a:solidFill>
                  <a:schemeClr val="tx2"/>
                </a:solidFill>
                <a:latin typeface="+mj-lt"/>
                <a:sym typeface="Wingdings" pitchFamily="2" charset="2"/>
              </a:rPr>
              <a:t>, a transaction containing butter is thrice as likely to contain bread than a randomly selected transaction 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  <a:noFill/>
          <a:ln/>
        </p:spPr>
        <p:txBody>
          <a:bodyPr/>
          <a:lstStyle/>
          <a:p>
            <a:pPr algn="l"/>
            <a:r>
              <a:rPr lang="en-GB" dirty="0"/>
              <a:t>How to interpret Lift value?</a:t>
            </a:r>
            <a:endParaRPr lang="en-US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/>
              <a:t>Lift </a:t>
            </a:r>
            <a:r>
              <a:rPr lang="en-GB" dirty="0" smtClean="0"/>
              <a:t> value &gt; </a:t>
            </a:r>
            <a:r>
              <a:rPr lang="en-GB" dirty="0"/>
              <a:t>1</a:t>
            </a:r>
          </a:p>
          <a:p>
            <a:pPr lvl="1">
              <a:buFont typeface="Wingdings" pitchFamily="2" charset="2"/>
              <a:buChar char="§"/>
            </a:pPr>
            <a:r>
              <a:rPr lang="en-GB" sz="2600" dirty="0" smtClean="0">
                <a:latin typeface="Calibri" pitchFamily="34" charset="0"/>
              </a:rPr>
              <a:t>The rule is </a:t>
            </a:r>
            <a:r>
              <a:rPr lang="en-GB" sz="2600" dirty="0">
                <a:latin typeface="Calibri" pitchFamily="34" charset="0"/>
              </a:rPr>
              <a:t>better at predicting the result than </a:t>
            </a:r>
            <a:r>
              <a:rPr lang="en-GB" sz="2600" dirty="0" smtClean="0">
                <a:latin typeface="Calibri" pitchFamily="34" charset="0"/>
              </a:rPr>
              <a:t>random chance.</a:t>
            </a:r>
            <a:endParaRPr lang="en-GB" sz="2600" dirty="0">
              <a:latin typeface="Calibri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sz="2600" dirty="0">
                <a:solidFill>
                  <a:prstClr val="black"/>
                </a:solidFill>
                <a:latin typeface="Calibri" pitchFamily="34" charset="0"/>
              </a:rPr>
              <a:t>It represents positive correlation between LHS (condition part)and RHS(result part).</a:t>
            </a:r>
          </a:p>
          <a:p>
            <a:endParaRPr lang="en-GB" dirty="0"/>
          </a:p>
          <a:p>
            <a:pPr lvl="0"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prstClr val="black"/>
                </a:solidFill>
                <a:latin typeface="Calibri" pitchFamily="34" charset="0"/>
              </a:rPr>
              <a:t>lift </a:t>
            </a:r>
            <a:r>
              <a:rPr lang="en-GB" dirty="0">
                <a:solidFill>
                  <a:prstClr val="black"/>
                </a:solidFill>
                <a:latin typeface="Calibri" pitchFamily="34" charset="0"/>
              </a:rPr>
              <a:t>value &lt; 1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sz="2600" dirty="0" smtClean="0">
                <a:solidFill>
                  <a:prstClr val="black"/>
                </a:solidFill>
                <a:latin typeface="Calibri" pitchFamily="34" charset="0"/>
              </a:rPr>
              <a:t>The rule is  </a:t>
            </a:r>
            <a:r>
              <a:rPr lang="en-GB" sz="2600" dirty="0">
                <a:solidFill>
                  <a:prstClr val="black"/>
                </a:solidFill>
                <a:latin typeface="Calibri" pitchFamily="34" charset="0"/>
              </a:rPr>
              <a:t>worse off than random </a:t>
            </a:r>
            <a:r>
              <a:rPr lang="en-GB" sz="2600" dirty="0" smtClean="0">
                <a:solidFill>
                  <a:prstClr val="black"/>
                </a:solidFill>
                <a:latin typeface="Calibri" pitchFamily="34" charset="0"/>
              </a:rPr>
              <a:t>guessing.</a:t>
            </a:r>
            <a:endParaRPr lang="en-GB" sz="2600" dirty="0">
              <a:solidFill>
                <a:prstClr val="black"/>
              </a:solidFill>
              <a:latin typeface="Calibri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sz="2600" dirty="0">
                <a:solidFill>
                  <a:prstClr val="black"/>
                </a:solidFill>
                <a:latin typeface="Calibri" pitchFamily="34" charset="0"/>
              </a:rPr>
              <a:t>It represents negative correlation between LHS and RHS. Negating the result produces a better rule.</a:t>
            </a:r>
          </a:p>
          <a:p>
            <a:pPr lvl="0">
              <a:lnSpc>
                <a:spcPct val="90000"/>
              </a:lnSpc>
              <a:buFont typeface="Wingdings" pitchFamily="2" charset="2"/>
              <a:buChar char="Ø"/>
            </a:pPr>
            <a:endParaRPr lang="en-GB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>
                <a:solidFill>
                  <a:prstClr val="black"/>
                </a:solidFill>
                <a:latin typeface="Calibri" pitchFamily="34" charset="0"/>
              </a:rPr>
              <a:t>lift value = 1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sz="2600" dirty="0" smtClean="0">
                <a:solidFill>
                  <a:prstClr val="black"/>
                </a:solidFill>
              </a:rPr>
              <a:t>The rule is worse off then random guessing.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sz="2600" dirty="0" smtClean="0">
                <a:solidFill>
                  <a:prstClr val="black"/>
                </a:solidFill>
              </a:rPr>
              <a:t>It </a:t>
            </a:r>
            <a:r>
              <a:rPr lang="en-GB" sz="2600" dirty="0">
                <a:solidFill>
                  <a:prstClr val="black"/>
                </a:solidFill>
              </a:rPr>
              <a:t>represents </a:t>
            </a:r>
            <a:r>
              <a:rPr lang="en-GB" sz="2600" dirty="0" smtClean="0">
                <a:solidFill>
                  <a:prstClr val="black"/>
                </a:solidFill>
              </a:rPr>
              <a:t>independence between LHS and RHS</a:t>
            </a:r>
            <a:endParaRPr lang="en-US" sz="2600" dirty="0">
              <a:solidFill>
                <a:prstClr val="black"/>
              </a:solidFill>
            </a:endParaRP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F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955924" cy="8382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Question 3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97144"/>
              </p:ext>
            </p:extLst>
          </p:nvPr>
        </p:nvGraphicFramePr>
        <p:xfrm>
          <a:off x="381000" y="914400"/>
          <a:ext cx="79248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784"/>
                <a:gridCol w="1859902"/>
                <a:gridCol w="1132114"/>
              </a:tblGrid>
              <a:tr h="30480">
                <a:tc>
                  <a:txBody>
                    <a:bodyPr/>
                    <a:lstStyle/>
                    <a:p>
                      <a:pPr marL="179705" algn="ctr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	Rule</a:t>
                      </a:r>
                      <a:endParaRPr lang="en-SG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9705" indent="-347345" algn="ctr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Confidence</a:t>
                      </a:r>
                      <a:endParaRPr lang="en-SG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10820" indent="-1125220" algn="ctr">
                        <a:lnSpc>
                          <a:spcPct val="200000"/>
                        </a:lnSpc>
                        <a:spcAft>
                          <a:spcPts val="600"/>
                        </a:spcAft>
                        <a:tabLst>
                          <a:tab pos="210820" algn="l"/>
                        </a:tabLs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Lift</a:t>
                      </a:r>
                      <a:endParaRPr lang="en-SG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1692">
                <a:tc>
                  <a:txBody>
                    <a:bodyPr/>
                    <a:lstStyle/>
                    <a:p>
                      <a:pPr marL="179705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Rule 1: Car and Loan =&gt; Car Insurance</a:t>
                      </a:r>
                      <a:endParaRPr lang="en-SG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200000"/>
                        </a:lnSpc>
                        <a:spcAft>
                          <a:spcPts val="600"/>
                        </a:spcAft>
                        <a:tabLst>
                          <a:tab pos="274320" algn="l"/>
                        </a:tabLs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0.60</a:t>
                      </a:r>
                      <a:endParaRPr lang="en-SG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2.11</a:t>
                      </a:r>
                      <a:endParaRPr lang="en-SG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1692">
                <a:tc>
                  <a:txBody>
                    <a:bodyPr/>
                    <a:lstStyle/>
                    <a:p>
                      <a:pPr marL="179705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Rule 2: Car and Car Insurance =&gt; Loan</a:t>
                      </a:r>
                      <a:endParaRPr lang="en-SG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  <a:endParaRPr lang="en-SG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2.11</a:t>
                      </a:r>
                      <a:endParaRPr lang="en-SG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1692">
                <a:tc>
                  <a:txBody>
                    <a:bodyPr/>
                    <a:lstStyle/>
                    <a:p>
                      <a:pPr marL="179705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Rule 3: Car Insurance and Loan =&gt; Car</a:t>
                      </a:r>
                      <a:endParaRPr lang="en-SG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  <a:endParaRPr lang="en-SG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  <a:endParaRPr lang="en-SG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3441680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algn="just">
              <a:lnSpc>
                <a:spcPct val="200000"/>
              </a:lnSpc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ea typeface="Times New Roman"/>
              </a:rPr>
              <a:t>a) Which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Times New Roman"/>
              </a:rPr>
              <a:t>two rules show high association? </a:t>
            </a:r>
            <a:endParaRPr lang="en-SG" sz="2400" dirty="0" smtClean="0">
              <a:latin typeface="Calibri" pitchFamily="34" charset="0"/>
              <a:ea typeface="Times New Roman"/>
            </a:endParaRPr>
          </a:p>
          <a:p>
            <a:pPr marL="179705" algn="just">
              <a:lnSpc>
                <a:spcPct val="200000"/>
              </a:lnSpc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ea typeface="Times New Roman"/>
              </a:rPr>
              <a:t>b) Which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Times New Roman"/>
              </a:rPr>
              <a:t>is the worst rule? Please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ea typeface="Times New Roman"/>
              </a:rPr>
              <a:t>explain.</a:t>
            </a:r>
            <a:endParaRPr lang="en-SG" sz="2400" dirty="0" smtClean="0">
              <a:latin typeface="Calibri" pitchFamily="34" charset="0"/>
              <a:ea typeface="Times New Roman"/>
            </a:endParaRPr>
          </a:p>
          <a:p>
            <a:pPr marL="179705" algn="just">
              <a:lnSpc>
                <a:spcPct val="200000"/>
              </a:lnSpc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ea typeface="Times New Roman"/>
              </a:rPr>
              <a:t>c) Recommend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Times New Roman"/>
              </a:rPr>
              <a:t>the best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ea typeface="Times New Roman"/>
              </a:rPr>
              <a:t>rule.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Times New Roman"/>
              </a:rPr>
              <a:t>Justify your choice.	       </a:t>
            </a:r>
            <a:endParaRPr lang="en-SG" sz="2400" dirty="0">
              <a:latin typeface="Calibri" pitchFamily="34" charset="0"/>
              <a:ea typeface="Times New Roman"/>
            </a:endParaRPr>
          </a:p>
          <a:p>
            <a:pPr marL="457200" algn="just"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Times New Roman"/>
              </a:rPr>
              <a:t> </a:t>
            </a:r>
            <a:endParaRPr lang="en-SG" sz="2400" dirty="0">
              <a:effectLst/>
              <a:latin typeface="Calibri" pitchFamily="34" charset="0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36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Summarise</a:t>
            </a:r>
            <a:r>
              <a:rPr lang="en-US" dirty="0" smtClean="0"/>
              <a:t> 3 key measures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Purposes of Association Rules</a:t>
            </a:r>
          </a:p>
          <a:p>
            <a:r>
              <a:rPr lang="en-US" dirty="0" smtClean="0"/>
              <a:t>Co-occurrence table of items</a:t>
            </a:r>
          </a:p>
          <a:p>
            <a:r>
              <a:rPr lang="en-US" dirty="0" smtClean="0"/>
              <a:t>Support</a:t>
            </a:r>
          </a:p>
          <a:p>
            <a:r>
              <a:rPr lang="en-US" dirty="0" smtClean="0"/>
              <a:t>Confidence</a:t>
            </a:r>
          </a:p>
          <a:p>
            <a:r>
              <a:rPr lang="en-US" dirty="0" smtClean="0"/>
              <a:t>Lift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78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Let’s take a look </a:t>
            </a:r>
            <a:r>
              <a:rPr lang="en-GB" sz="3200" dirty="0" smtClean="0"/>
              <a:t>at a </a:t>
            </a:r>
            <a:r>
              <a:rPr lang="en-GB" sz="3200" dirty="0"/>
              <a:t>combination of N items</a:t>
            </a:r>
            <a:endParaRPr lang="en-US" sz="3200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N=3 </a:t>
            </a:r>
          </a:p>
          <a:p>
            <a:r>
              <a:rPr lang="en-GB" dirty="0"/>
              <a:t>3 items: A, B,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7467600" cy="1096962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Times New Roman" charset="0"/>
              </a:rPr>
              <a:t>What is </a:t>
            </a:r>
            <a:r>
              <a:rPr lang="en-US" sz="3600" b="1" dirty="0" smtClean="0">
                <a:solidFill>
                  <a:schemeClr val="tx1"/>
                </a:solidFill>
                <a:latin typeface="Times New Roman" charset="0"/>
              </a:rPr>
              <a:t>Association Rules?</a:t>
            </a:r>
            <a:endParaRPr lang="en-US" sz="3600" b="1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5438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SG" sz="2800" dirty="0" smtClean="0"/>
              <a:t>Association Rules </a:t>
            </a:r>
            <a:r>
              <a:rPr lang="en-SG" sz="2800" dirty="0"/>
              <a:t>is a modelling technique based upon the theory that if you buy a certain group of items, you are more (or less) likely to buy another group of items.</a:t>
            </a:r>
            <a:endParaRPr lang="en-GB" sz="2800" dirty="0" smtClean="0">
              <a:latin typeface="Times New Roman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GB" sz="2800" dirty="0">
              <a:latin typeface="Times New Roman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800" dirty="0" smtClean="0">
                <a:latin typeface="Times New Roman" charset="0"/>
              </a:rPr>
              <a:t>Goal of MBA</a:t>
            </a:r>
          </a:p>
          <a:p>
            <a:pPr>
              <a:lnSpc>
                <a:spcPct val="90000"/>
              </a:lnSpc>
            </a:pPr>
            <a:r>
              <a:rPr lang="en-GB" sz="2800" dirty="0" smtClean="0">
                <a:latin typeface="Times New Roman" charset="0"/>
              </a:rPr>
              <a:t>The </a:t>
            </a:r>
            <a:r>
              <a:rPr lang="en-GB" sz="2800" dirty="0">
                <a:latin typeface="Times New Roman" charset="0"/>
              </a:rPr>
              <a:t>goal of </a:t>
            </a:r>
            <a:r>
              <a:rPr lang="en-GB" sz="2800" dirty="0" smtClean="0">
                <a:latin typeface="Times New Roman" charset="0"/>
              </a:rPr>
              <a:t>Association Rules </a:t>
            </a:r>
            <a:r>
              <a:rPr lang="en-GB" sz="2800" dirty="0">
                <a:latin typeface="Times New Roman" charset="0"/>
              </a:rPr>
              <a:t>(MBA) is to determine </a:t>
            </a:r>
            <a:r>
              <a:rPr lang="en-GB" sz="2800" b="1" dirty="0">
                <a:latin typeface="Times New Roman" charset="0"/>
              </a:rPr>
              <a:t>which </a:t>
            </a:r>
            <a:r>
              <a:rPr lang="en-GB" sz="2800" b="1" dirty="0" smtClean="0">
                <a:latin typeface="Times New Roman" charset="0"/>
              </a:rPr>
              <a:t>items </a:t>
            </a:r>
            <a:r>
              <a:rPr lang="en-GB" sz="2800" b="1" dirty="0">
                <a:latin typeface="Times New Roman" charset="0"/>
              </a:rPr>
              <a:t>tend to be purchased </a:t>
            </a:r>
            <a:r>
              <a:rPr lang="en-GB" sz="2800" b="1" dirty="0" smtClean="0">
                <a:latin typeface="Times New Roman" charset="0"/>
              </a:rPr>
              <a:t>together.</a:t>
            </a:r>
            <a:endParaRPr lang="en-GB" sz="2800" b="1" dirty="0">
              <a:latin typeface="Times New Roman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GB" sz="2800" b="1" dirty="0">
              <a:latin typeface="Times New Roman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2800" dirty="0">
              <a:latin typeface="Times New Roman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GB" sz="2800" dirty="0">
              <a:latin typeface="Times New Roman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800" dirty="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Support for each Combination</a:t>
            </a:r>
            <a:endParaRPr lang="en-US" b="1" dirty="0"/>
          </a:p>
        </p:txBody>
      </p:sp>
      <p:graphicFrame>
        <p:nvGraphicFramePr>
          <p:cNvPr id="176211" name="Group 2131"/>
          <p:cNvGraphicFramePr>
            <a:graphicFrameLocks noGrp="1"/>
          </p:cNvGraphicFramePr>
          <p:nvPr>
            <p:ph type="tbl" idx="1"/>
          </p:nvPr>
        </p:nvGraphicFramePr>
        <p:xfrm>
          <a:off x="3124200" y="1905000"/>
          <a:ext cx="5486400" cy="4541520"/>
        </p:xfrm>
        <a:graphic>
          <a:graphicData uri="http://schemas.openxmlformats.org/drawingml/2006/table">
            <a:tbl>
              <a:tblPr/>
              <a:tblGrid>
                <a:gridCol w="2286000"/>
                <a:gridCol w="1828800"/>
                <a:gridCol w="137160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Combination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Support (Probability)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Support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(%)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0.5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0.45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0.35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charset="0"/>
                        </a:rPr>
                        <a:t>AB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charset="0"/>
                        </a:rPr>
                        <a:t>0.25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charset="0"/>
                        </a:rPr>
                        <a:t>25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charset="0"/>
                        </a:rPr>
                        <a:t>AC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charset="0"/>
                        </a:rPr>
                        <a:t>0.2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charset="0"/>
                        </a:rPr>
                        <a:t>20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charset="0"/>
                        </a:rPr>
                        <a:t>BC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charset="0"/>
                        </a:rPr>
                        <a:t>0.15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charset="0"/>
                        </a:rPr>
                        <a:t>15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charset="0"/>
                        </a:rPr>
                        <a:t>ABC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charset="0"/>
                        </a:rPr>
                        <a:t>0.05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207" name="AutoShape 2127"/>
          <p:cNvSpPr>
            <a:spLocks/>
          </p:cNvSpPr>
          <p:nvPr/>
        </p:nvSpPr>
        <p:spPr bwMode="auto">
          <a:xfrm>
            <a:off x="2895600" y="44196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176208" name="Text Box 2128"/>
          <p:cNvSpPr txBox="1">
            <a:spLocks noChangeArrowheads="1"/>
          </p:cNvSpPr>
          <p:nvPr/>
        </p:nvSpPr>
        <p:spPr bwMode="auto">
          <a:xfrm>
            <a:off x="212725" y="48323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 dirty="0"/>
          </a:p>
        </p:txBody>
      </p:sp>
      <p:sp>
        <p:nvSpPr>
          <p:cNvPr id="176213" name="Rectangle 2133"/>
          <p:cNvSpPr>
            <a:spLocks noChangeArrowheads="1"/>
          </p:cNvSpPr>
          <p:nvPr/>
        </p:nvSpPr>
        <p:spPr bwMode="auto">
          <a:xfrm>
            <a:off x="304800" y="4419600"/>
            <a:ext cx="2514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800" dirty="0"/>
              <a:t>Have I </a:t>
            </a:r>
          </a:p>
          <a:p>
            <a:pPr algn="ctr"/>
            <a:r>
              <a:rPr lang="en-GB" sz="2800" dirty="0"/>
              <a:t>exhausted</a:t>
            </a:r>
          </a:p>
          <a:p>
            <a:pPr algn="ctr"/>
            <a:r>
              <a:rPr lang="en-GB" sz="2800" dirty="0"/>
              <a:t>All possible</a:t>
            </a:r>
          </a:p>
          <a:p>
            <a:pPr algn="ctr"/>
            <a:r>
              <a:rPr lang="en-GB" sz="2800" dirty="0"/>
              <a:t> combinations?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07" grpId="0" animBg="1"/>
      <p:bldP spid="1762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GB" b="1" dirty="0" smtClean="0">
                <a:solidFill>
                  <a:schemeClr val="tx1"/>
                </a:solidFill>
              </a:rPr>
              <a:t>Combination &amp; Permutation</a:t>
            </a:r>
            <a:br>
              <a:rPr lang="en-GB" b="1" dirty="0" smtClean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/>
              <a:t>Concept of Combination </a:t>
            </a:r>
          </a:p>
          <a:p>
            <a:pPr lvl="1">
              <a:buFont typeface="Wingdings" pitchFamily="2" charset="2"/>
              <a:buChar char="Ø"/>
            </a:pPr>
            <a:r>
              <a:rPr lang="en-GB" sz="3200" dirty="0"/>
              <a:t>an arrangement of objects in which the order makes no difference.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Concept of Permutation: </a:t>
            </a:r>
          </a:p>
          <a:p>
            <a:pPr lvl="1">
              <a:buFont typeface="Wingdings" pitchFamily="2" charset="2"/>
              <a:buChar char="Ø"/>
            </a:pPr>
            <a:r>
              <a:rPr lang="en-GB" sz="3200" dirty="0"/>
              <a:t>an arrangement of objects in which the order makes a difference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334375" cy="1462087"/>
          </a:xfrm>
        </p:spPr>
        <p:txBody>
          <a:bodyPr/>
          <a:lstStyle/>
          <a:p>
            <a:r>
              <a:rPr lang="en-GB" sz="3600" b="1" dirty="0"/>
              <a:t>Number of ways 2 items can be formed from a group of 3.</a:t>
            </a:r>
            <a:endParaRPr lang="en-US" sz="3600" b="1" dirty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05000"/>
            <a:ext cx="3313113" cy="2097088"/>
          </a:xfrm>
        </p:spPr>
        <p:txBody>
          <a:bodyPr/>
          <a:lstStyle/>
          <a:p>
            <a:r>
              <a:rPr lang="en-GB" sz="2800" dirty="0"/>
              <a:t>Way 1: AB</a:t>
            </a:r>
          </a:p>
          <a:p>
            <a:r>
              <a:rPr lang="en-GB" sz="2800" dirty="0"/>
              <a:t>Way 2: AC</a:t>
            </a:r>
          </a:p>
          <a:p>
            <a:r>
              <a:rPr lang="en-GB" sz="2800" dirty="0"/>
              <a:t>Way 3: BC</a:t>
            </a:r>
          </a:p>
          <a:p>
            <a:pPr lvl="1"/>
            <a:endParaRPr lang="en-GB" sz="2400" dirty="0"/>
          </a:p>
          <a:p>
            <a:endParaRPr lang="en-US" sz="2800" dirty="0"/>
          </a:p>
        </p:txBody>
      </p:sp>
      <p:sp>
        <p:nvSpPr>
          <p:cNvPr id="201736" name="Rectangle 8"/>
          <p:cNvSpPr>
            <a:spLocks noChangeArrowheads="1"/>
          </p:cNvSpPr>
          <p:nvPr/>
        </p:nvSpPr>
        <p:spPr bwMode="auto">
          <a:xfrm>
            <a:off x="4800600" y="1905000"/>
            <a:ext cx="381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800" dirty="0"/>
              <a:t>Way 4: BA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800" dirty="0"/>
              <a:t>Way 5: CA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800" dirty="0"/>
              <a:t>Way 6: CB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n-GB" sz="2400" dirty="0"/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201737" name="Rectangle 9"/>
          <p:cNvSpPr>
            <a:spLocks noChangeArrowheads="1"/>
          </p:cNvSpPr>
          <p:nvPr/>
        </p:nvSpPr>
        <p:spPr bwMode="auto">
          <a:xfrm>
            <a:off x="838200" y="3733800"/>
            <a:ext cx="3048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3200" dirty="0"/>
              <a:t>Is that all?</a:t>
            </a:r>
            <a:endParaRPr lang="en-US" sz="3200" dirty="0"/>
          </a:p>
        </p:txBody>
      </p:sp>
      <p:sp>
        <p:nvSpPr>
          <p:cNvPr id="201738" name="Rectangle 10"/>
          <p:cNvSpPr>
            <a:spLocks noChangeArrowheads="1"/>
          </p:cNvSpPr>
          <p:nvPr/>
        </p:nvSpPr>
        <p:spPr bwMode="auto">
          <a:xfrm>
            <a:off x="762000" y="4419600"/>
            <a:ext cx="807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3200" dirty="0"/>
              <a:t>If order does</a:t>
            </a:r>
            <a:r>
              <a:rPr lang="en-GB" sz="3200" b="1" dirty="0"/>
              <a:t> NOT </a:t>
            </a:r>
            <a:r>
              <a:rPr lang="en-GB" sz="3200" dirty="0"/>
              <a:t>matter, then that’s all!</a:t>
            </a:r>
            <a:endParaRPr lang="en-US" sz="3200" dirty="0"/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762000" y="5105400"/>
            <a:ext cx="8077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3200" dirty="0"/>
              <a:t>If order </a:t>
            </a:r>
            <a:r>
              <a:rPr lang="en-GB" sz="3200" b="1" dirty="0"/>
              <a:t>DOES</a:t>
            </a:r>
            <a:r>
              <a:rPr lang="en-GB" sz="3200" dirty="0"/>
              <a:t> matter, </a:t>
            </a:r>
          </a:p>
          <a:p>
            <a:pPr algn="ctr"/>
            <a:r>
              <a:rPr lang="en-GB" sz="3200" dirty="0"/>
              <a:t>then there’s 3 more ways – mirror image!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/>
      <p:bldP spid="201737" grpId="0" animBg="1"/>
      <p:bldP spid="201738" grpId="0" animBg="1"/>
      <p:bldP spid="2017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b="1" dirty="0"/>
              <a:t>Permutation: </a:t>
            </a:r>
            <a:br>
              <a:rPr lang="en-GB" b="1" dirty="0"/>
            </a:br>
            <a:r>
              <a:rPr lang="en-GB" b="1" dirty="0" smtClean="0"/>
              <a:t>	If </a:t>
            </a:r>
            <a:r>
              <a:rPr lang="en-GB" b="1" dirty="0"/>
              <a:t>order matters,</a:t>
            </a:r>
            <a:endParaRPr lang="en-US" b="1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 smtClean="0"/>
              <a:t>How </a:t>
            </a:r>
            <a:r>
              <a:rPr lang="en-GB" sz="2800" dirty="0"/>
              <a:t>many ways can r items be formed from a group or n items</a:t>
            </a:r>
            <a:endParaRPr lang="en-GB" sz="3600" baseline="30000" dirty="0"/>
          </a:p>
          <a:p>
            <a:pPr lvl="1">
              <a:lnSpc>
                <a:spcPct val="80000"/>
              </a:lnSpc>
            </a:pPr>
            <a:r>
              <a:rPr lang="en-GB" sz="4000" b="1" baseline="30000" dirty="0"/>
              <a:t>n</a:t>
            </a:r>
            <a:r>
              <a:rPr lang="en-GB" sz="4000" b="1" dirty="0"/>
              <a:t>P</a:t>
            </a:r>
            <a:r>
              <a:rPr lang="en-GB" sz="4000" b="1" baseline="-25000" dirty="0"/>
              <a:t>r </a:t>
            </a:r>
            <a:r>
              <a:rPr lang="en-GB" sz="4000" b="1" dirty="0"/>
              <a:t>= n! / (n-r)!</a:t>
            </a:r>
          </a:p>
          <a:p>
            <a:pPr lvl="1">
              <a:lnSpc>
                <a:spcPct val="80000"/>
              </a:lnSpc>
            </a:pPr>
            <a:r>
              <a:rPr lang="en-GB" sz="4000" b="1" baseline="30000" dirty="0"/>
              <a:t>3</a:t>
            </a:r>
            <a:r>
              <a:rPr lang="en-GB" sz="4000" b="1" dirty="0"/>
              <a:t>P</a:t>
            </a:r>
            <a:r>
              <a:rPr lang="en-GB" sz="4000" b="1" baseline="-25000" dirty="0"/>
              <a:t>2</a:t>
            </a:r>
            <a:r>
              <a:rPr lang="en-GB" sz="4000" b="1" dirty="0"/>
              <a:t>= 3! / (3-2)!  = 6 ways</a:t>
            </a:r>
          </a:p>
          <a:p>
            <a:pPr>
              <a:lnSpc>
                <a:spcPct val="80000"/>
              </a:lnSpc>
            </a:pPr>
            <a:endParaRPr lang="en-GB" sz="40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800" dirty="0">
                <a:solidFill>
                  <a:srgbClr val="CC3300"/>
                </a:solidFill>
              </a:rPr>
              <a:t>Note: 3! = 3*2*1 	(3 factorial)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800" dirty="0">
                <a:solidFill>
                  <a:srgbClr val="CC3300"/>
                </a:solidFill>
              </a:rPr>
              <a:t>         0! =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800" dirty="0">
                <a:solidFill>
                  <a:srgbClr val="CC3300"/>
                </a:solidFill>
              </a:rPr>
              <a:t>	</a:t>
            </a:r>
            <a:endParaRPr lang="en-US" sz="2800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b="1" dirty="0"/>
              <a:t>Combination: </a:t>
            </a:r>
            <a:br>
              <a:rPr lang="en-GB" b="1" dirty="0"/>
            </a:br>
            <a:r>
              <a:rPr lang="en-GB" b="1" dirty="0" smtClean="0"/>
              <a:t>	If </a:t>
            </a:r>
            <a:r>
              <a:rPr lang="en-GB" b="1" dirty="0"/>
              <a:t>order does </a:t>
            </a:r>
            <a:r>
              <a:rPr lang="en-GB" b="1"/>
              <a:t>not </a:t>
            </a:r>
            <a:r>
              <a:rPr lang="en-GB" b="1" smtClean="0"/>
              <a:t>matter,</a:t>
            </a:r>
            <a:endParaRPr lang="en-US" b="1" dirty="0"/>
          </a:p>
        </p:txBody>
      </p:sp>
      <p:sp>
        <p:nvSpPr>
          <p:cNvPr id="205829" name="Rectangle 5"/>
          <p:cNvSpPr>
            <a:spLocks noGrp="1" noChangeArrowheads="1"/>
          </p:cNvSpPr>
          <p:nvPr>
            <p:ph idx="1"/>
          </p:nvPr>
        </p:nvSpPr>
        <p:spPr>
          <a:xfrm>
            <a:off x="1066800" y="1905000"/>
            <a:ext cx="3313113" cy="2097088"/>
          </a:xfrm>
          <a:noFill/>
          <a:ln/>
        </p:spPr>
        <p:txBody>
          <a:bodyPr/>
          <a:lstStyle/>
          <a:p>
            <a:r>
              <a:rPr lang="en-GB" sz="2800" dirty="0"/>
              <a:t>Way 1: AB</a:t>
            </a:r>
          </a:p>
          <a:p>
            <a:r>
              <a:rPr lang="en-GB" sz="2800" dirty="0"/>
              <a:t>Way 2: AC</a:t>
            </a:r>
          </a:p>
          <a:p>
            <a:r>
              <a:rPr lang="en-GB" sz="2800" dirty="0"/>
              <a:t>Way 3: BC</a:t>
            </a:r>
          </a:p>
          <a:p>
            <a:pPr lvl="1"/>
            <a:endParaRPr lang="en-GB" sz="2400" dirty="0"/>
          </a:p>
          <a:p>
            <a:endParaRPr lang="en-US" sz="2800" dirty="0"/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4800600" y="1905000"/>
            <a:ext cx="381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800" dirty="0"/>
              <a:t>Way 4: BA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800" dirty="0"/>
              <a:t>Way 5: CA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800" dirty="0"/>
              <a:t>Way 6: CB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n-GB" sz="2400" dirty="0"/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205831" name="Line 7"/>
          <p:cNvSpPr>
            <a:spLocks noChangeShapeType="1"/>
          </p:cNvSpPr>
          <p:nvPr/>
        </p:nvSpPr>
        <p:spPr bwMode="auto">
          <a:xfrm flipH="1">
            <a:off x="4724400" y="1905000"/>
            <a:ext cx="243840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 dirty="0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>
            <a:off x="4648200" y="1905000"/>
            <a:ext cx="25908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 dirty="0"/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3962400" y="3962400"/>
            <a:ext cx="464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400" b="1" dirty="0"/>
              <a:t>Do away with mirror image</a:t>
            </a:r>
            <a:endParaRPr lang="en-US" sz="2400" b="1" dirty="0"/>
          </a:p>
        </p:txBody>
      </p:sp>
      <p:sp>
        <p:nvSpPr>
          <p:cNvPr id="205835" name="Rectangle 11"/>
          <p:cNvSpPr>
            <a:spLocks noChangeArrowheads="1"/>
          </p:cNvSpPr>
          <p:nvPr/>
        </p:nvSpPr>
        <p:spPr bwMode="auto">
          <a:xfrm>
            <a:off x="533400" y="47244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800" dirty="0"/>
              <a:t>If order does not matter then there are only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800" dirty="0"/>
              <a:t>6 ways / 2 = </a:t>
            </a:r>
            <a:r>
              <a:rPr lang="en-GB" sz="2800" dirty="0">
                <a:solidFill>
                  <a:srgbClr val="CC3300"/>
                </a:solidFill>
              </a:rPr>
              <a:t>3 ways of forming 2 items from a group of 3 </a:t>
            </a:r>
            <a:endParaRPr lang="en-US" sz="2800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0" grpId="0"/>
      <p:bldP spid="205831" grpId="0" animBg="1"/>
      <p:bldP spid="205832" grpId="0" animBg="1"/>
      <p:bldP spid="205833" grpId="0" animBg="1"/>
      <p:bldP spid="2058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b="1" dirty="0"/>
              <a:t>Combination:</a:t>
            </a:r>
            <a:br>
              <a:rPr lang="en-GB" b="1" dirty="0"/>
            </a:br>
            <a:r>
              <a:rPr lang="en-GB" b="1" dirty="0" smtClean="0"/>
              <a:t>	If </a:t>
            </a:r>
            <a:r>
              <a:rPr lang="en-GB" b="1" dirty="0"/>
              <a:t>order does not </a:t>
            </a:r>
            <a:r>
              <a:rPr lang="en-GB" b="1" dirty="0" smtClean="0"/>
              <a:t>matter,</a:t>
            </a:r>
            <a:endParaRPr lang="en-US" b="1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en-US" dirty="0">
                <a:solidFill>
                  <a:prstClr val="black"/>
                </a:solidFill>
                <a:latin typeface="Times New Roman"/>
                <a:ea typeface="Times New Roman"/>
              </a:rPr>
              <a:t>The number of combinations of n objects taken r at a time is denoted by </a:t>
            </a:r>
            <a:r>
              <a:rPr lang="en-US" baseline="30000" dirty="0" err="1">
                <a:solidFill>
                  <a:prstClr val="black"/>
                </a:solidFill>
                <a:latin typeface="Times New Roman"/>
                <a:ea typeface="Times New Roman"/>
              </a:rPr>
              <a:t>n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Times New Roman"/>
              </a:rPr>
              <a:t>C</a:t>
            </a:r>
            <a:r>
              <a:rPr lang="en-US" baseline="-25000" dirty="0" err="1">
                <a:solidFill>
                  <a:prstClr val="black"/>
                </a:solidFill>
                <a:latin typeface="Times New Roman"/>
                <a:ea typeface="Times New Roman"/>
              </a:rPr>
              <a:t>r</a:t>
            </a:r>
            <a:r>
              <a:rPr lang="en-US" dirty="0">
                <a:solidFill>
                  <a:prstClr val="black"/>
                </a:solidFill>
                <a:latin typeface="Times New Roman"/>
                <a:ea typeface="Times New Roman"/>
              </a:rPr>
              <a:t>.  </a:t>
            </a:r>
            <a:r>
              <a:rPr lang="en-US" baseline="30000" dirty="0" err="1">
                <a:solidFill>
                  <a:srgbClr val="008000"/>
                </a:solidFill>
                <a:latin typeface="Times New Roman"/>
                <a:ea typeface="Times New Roman"/>
              </a:rPr>
              <a:t>n</a:t>
            </a:r>
            <a:r>
              <a:rPr lang="en-US" dirty="0" err="1">
                <a:solidFill>
                  <a:srgbClr val="008000"/>
                </a:solidFill>
                <a:latin typeface="Times New Roman"/>
                <a:ea typeface="Times New Roman"/>
              </a:rPr>
              <a:t>C</a:t>
            </a:r>
            <a:r>
              <a:rPr lang="en-US" baseline="-25000" dirty="0" err="1">
                <a:solidFill>
                  <a:srgbClr val="008000"/>
                </a:solidFill>
                <a:latin typeface="Times New Roman"/>
                <a:ea typeface="Times New Roman"/>
              </a:rPr>
              <a:t>r</a:t>
            </a:r>
            <a:r>
              <a:rPr lang="en-US" baseline="-25000" dirty="0">
                <a:solidFill>
                  <a:srgbClr val="008000"/>
                </a:solidFill>
                <a:latin typeface="Times New Roman"/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is read as “n chooses r”. </a:t>
            </a:r>
            <a:endParaRPr lang="en-GB" b="1" dirty="0">
              <a:solidFill>
                <a:srgbClr val="CC3300"/>
              </a:solidFill>
            </a:endParaRPr>
          </a:p>
          <a:p>
            <a:endParaRPr lang="en-GB" sz="4000" b="1" baseline="30000" dirty="0" smtClean="0">
              <a:solidFill>
                <a:srgbClr val="006600"/>
              </a:solidFill>
            </a:endParaRPr>
          </a:p>
          <a:p>
            <a:r>
              <a:rPr lang="en-GB" sz="4000" b="1" baseline="30000" dirty="0" err="1" smtClean="0">
                <a:solidFill>
                  <a:srgbClr val="006600"/>
                </a:solidFill>
              </a:rPr>
              <a:t>n</a:t>
            </a:r>
            <a:r>
              <a:rPr lang="en-GB" sz="4000" b="1" dirty="0" err="1" smtClean="0">
                <a:solidFill>
                  <a:srgbClr val="006600"/>
                </a:solidFill>
              </a:rPr>
              <a:t>C</a:t>
            </a:r>
            <a:r>
              <a:rPr lang="en-GB" sz="4000" b="1" baseline="-25000" dirty="0" err="1" smtClean="0">
                <a:solidFill>
                  <a:srgbClr val="006600"/>
                </a:solidFill>
              </a:rPr>
              <a:t>r</a:t>
            </a:r>
            <a:r>
              <a:rPr lang="en-GB" sz="4000" b="1" baseline="-25000" dirty="0" smtClean="0">
                <a:solidFill>
                  <a:srgbClr val="006600"/>
                </a:solidFill>
              </a:rPr>
              <a:t>   </a:t>
            </a:r>
            <a:r>
              <a:rPr lang="en-GB" sz="4000" b="1" dirty="0">
                <a:solidFill>
                  <a:srgbClr val="006600"/>
                </a:solidFill>
              </a:rPr>
              <a:t>=</a:t>
            </a:r>
            <a:r>
              <a:rPr lang="en-GB" sz="4000" b="1" baseline="-25000" dirty="0">
                <a:solidFill>
                  <a:srgbClr val="006600"/>
                </a:solidFill>
              </a:rPr>
              <a:t>      </a:t>
            </a:r>
            <a:r>
              <a:rPr lang="en-GB" sz="4000" b="1" baseline="30000" dirty="0">
                <a:solidFill>
                  <a:srgbClr val="006600"/>
                </a:solidFill>
              </a:rPr>
              <a:t>n</a:t>
            </a:r>
            <a:r>
              <a:rPr lang="en-GB" sz="4000" b="1" dirty="0">
                <a:solidFill>
                  <a:srgbClr val="006600"/>
                </a:solidFill>
              </a:rPr>
              <a:t>P</a:t>
            </a:r>
            <a:r>
              <a:rPr lang="en-GB" sz="4000" b="1" baseline="-25000" dirty="0">
                <a:solidFill>
                  <a:srgbClr val="006600"/>
                </a:solidFill>
              </a:rPr>
              <a:t>r  </a:t>
            </a:r>
            <a:r>
              <a:rPr lang="en-GB" sz="4000" b="1" dirty="0">
                <a:solidFill>
                  <a:srgbClr val="006600"/>
                </a:solidFill>
              </a:rPr>
              <a:t>/</a:t>
            </a:r>
            <a:r>
              <a:rPr lang="en-GB" sz="4000" b="1" baseline="-25000" dirty="0">
                <a:solidFill>
                  <a:srgbClr val="006600"/>
                </a:solidFill>
              </a:rPr>
              <a:t> </a:t>
            </a:r>
            <a:r>
              <a:rPr lang="en-GB" sz="4000" b="1" baseline="30000" dirty="0">
                <a:solidFill>
                  <a:srgbClr val="006600"/>
                </a:solidFill>
              </a:rPr>
              <a:t>r</a:t>
            </a:r>
            <a:r>
              <a:rPr lang="en-GB" sz="4000" b="1" dirty="0">
                <a:solidFill>
                  <a:srgbClr val="006600"/>
                </a:solidFill>
              </a:rPr>
              <a:t>P</a:t>
            </a:r>
            <a:r>
              <a:rPr lang="en-GB" sz="4000" b="1" baseline="-25000" dirty="0">
                <a:solidFill>
                  <a:srgbClr val="006600"/>
                </a:solidFill>
              </a:rPr>
              <a:t>r</a:t>
            </a:r>
          </a:p>
          <a:p>
            <a:pPr lvl="1">
              <a:buFont typeface="Wingdings" pitchFamily="2" charset="2"/>
              <a:buNone/>
            </a:pPr>
            <a:r>
              <a:rPr lang="en-GB" sz="4000" b="1" baseline="-25000" dirty="0">
                <a:solidFill>
                  <a:srgbClr val="006600"/>
                </a:solidFill>
              </a:rPr>
              <a:t>         </a:t>
            </a:r>
            <a:endParaRPr lang="en-GB" sz="4000" b="1" baseline="-25000" dirty="0" smtClean="0">
              <a:solidFill>
                <a:srgbClr val="0066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GB" sz="4000" b="1" baseline="-25000" dirty="0">
                <a:solidFill>
                  <a:srgbClr val="006600"/>
                </a:solidFill>
              </a:rPr>
              <a:t>	</a:t>
            </a:r>
            <a:r>
              <a:rPr lang="en-GB" sz="4000" b="1" baseline="-25000" dirty="0" smtClean="0">
                <a:solidFill>
                  <a:srgbClr val="006600"/>
                </a:solidFill>
              </a:rPr>
              <a:t>	</a:t>
            </a:r>
            <a:r>
              <a:rPr lang="en-GB" sz="4000" b="1" dirty="0" smtClean="0">
                <a:solidFill>
                  <a:srgbClr val="006600"/>
                </a:solidFill>
              </a:rPr>
              <a:t>= </a:t>
            </a:r>
            <a:r>
              <a:rPr lang="en-GB" sz="4000" dirty="0">
                <a:solidFill>
                  <a:srgbClr val="006600"/>
                </a:solidFill>
              </a:rPr>
              <a:t>_____</a:t>
            </a:r>
            <a:r>
              <a:rPr lang="en-GB" sz="4000" u="sng" dirty="0">
                <a:solidFill>
                  <a:srgbClr val="006600"/>
                </a:solidFill>
              </a:rPr>
              <a:t>n! ______</a:t>
            </a:r>
          </a:p>
          <a:p>
            <a:pPr lvl="1">
              <a:buFont typeface="Wingdings" pitchFamily="2" charset="2"/>
              <a:buNone/>
            </a:pPr>
            <a:r>
              <a:rPr lang="en-GB" sz="4000" dirty="0">
                <a:solidFill>
                  <a:srgbClr val="006600"/>
                </a:solidFill>
              </a:rPr>
              <a:t>               r! (n-r)!</a:t>
            </a:r>
          </a:p>
          <a:p>
            <a:pPr lvl="1"/>
            <a:endParaRPr lang="en-GB" sz="3600" baseline="30000" dirty="0">
              <a:solidFill>
                <a:srgbClr val="CC33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GB" sz="3600" b="1" baseline="30000" dirty="0">
                <a:solidFill>
                  <a:srgbClr val="CC3300"/>
                </a:solidFill>
              </a:rPr>
              <a:t>   </a:t>
            </a:r>
            <a:endParaRPr lang="en-GB" sz="3600" b="1" baseline="30000" dirty="0" smtClean="0">
              <a:solidFill>
                <a:srgbClr val="CC3300"/>
              </a:solidFill>
            </a:endParaRPr>
          </a:p>
          <a:p>
            <a:r>
              <a:rPr lang="en-GB" sz="4000" b="1" baseline="30000" dirty="0" smtClean="0">
                <a:solidFill>
                  <a:srgbClr val="CC3300"/>
                </a:solidFill>
              </a:rPr>
              <a:t>3</a:t>
            </a:r>
            <a:r>
              <a:rPr lang="en-GB" sz="4000" b="1" dirty="0" smtClean="0">
                <a:solidFill>
                  <a:srgbClr val="CC3300"/>
                </a:solidFill>
              </a:rPr>
              <a:t>C</a:t>
            </a:r>
            <a:r>
              <a:rPr lang="en-GB" sz="4000" b="1" baseline="-25000" dirty="0" smtClean="0">
                <a:solidFill>
                  <a:srgbClr val="CC3300"/>
                </a:solidFill>
              </a:rPr>
              <a:t>2</a:t>
            </a:r>
            <a:r>
              <a:rPr lang="en-GB" sz="4000" b="1" baseline="30000" dirty="0" smtClean="0">
                <a:solidFill>
                  <a:srgbClr val="CC3300"/>
                </a:solidFill>
              </a:rPr>
              <a:t>   = </a:t>
            </a:r>
            <a:r>
              <a:rPr lang="en-GB" sz="4000" b="1" dirty="0" smtClean="0">
                <a:solidFill>
                  <a:srgbClr val="CC3300"/>
                </a:solidFill>
              </a:rPr>
              <a:t>_____________ </a:t>
            </a:r>
            <a:r>
              <a:rPr lang="en-GB" sz="4000" dirty="0" smtClean="0">
                <a:solidFill>
                  <a:srgbClr val="CC3300"/>
                </a:solidFill>
              </a:rPr>
              <a:t>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93038" cy="700088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chemeClr val="tx1"/>
                </a:solidFill>
                <a:latin typeface="Times New Roman" charset="0"/>
              </a:rPr>
              <a:t>Combination</a:t>
            </a:r>
            <a:endParaRPr lang="en-US" sz="4000" b="1" dirty="0">
              <a:solidFill>
                <a:schemeClr val="tx1"/>
              </a:solidFill>
              <a:latin typeface="Times New Roman" charset="0"/>
            </a:endParaRPr>
          </a:p>
        </p:txBody>
      </p:sp>
      <p:pic>
        <p:nvPicPr>
          <p:cNvPr id="13722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6081" t="16216" r="7095" b="34685"/>
          <a:stretch>
            <a:fillRect/>
          </a:stretch>
        </p:blipFill>
        <p:spPr>
          <a:xfrm>
            <a:off x="0" y="838200"/>
            <a:ext cx="9144000" cy="60198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F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Question 3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5 items: Apple Juice, Ice Cream, Pepsi, Orange and Milk?</a:t>
            </a:r>
          </a:p>
          <a:p>
            <a:r>
              <a:rPr lang="en-US" dirty="0" smtClean="0"/>
              <a:t>List the different combination of 3 items.</a:t>
            </a:r>
          </a:p>
          <a:p>
            <a:r>
              <a:rPr lang="en-US" dirty="0" smtClean="0"/>
              <a:t>How many ways can 3 items be formed from a group of five items?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958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Times Series</a:t>
            </a:r>
          </a:p>
          <a:p>
            <a:r>
              <a:rPr lang="en-US" sz="4000" b="1" dirty="0" smtClean="0"/>
              <a:t>Taxonomy</a:t>
            </a:r>
          </a:p>
          <a:p>
            <a:r>
              <a:rPr lang="en-US" sz="4000" b="1" dirty="0" smtClean="0"/>
              <a:t>Advantages </a:t>
            </a:r>
          </a:p>
          <a:p>
            <a:r>
              <a:rPr lang="en-US" sz="4000" b="1" dirty="0" smtClean="0"/>
              <a:t>Disadvantages</a:t>
            </a:r>
            <a:endParaRPr lang="en-SG" sz="4000" b="1" dirty="0"/>
          </a:p>
        </p:txBody>
      </p:sp>
    </p:spTree>
    <p:extLst>
      <p:ext uri="{BB962C8B-B14F-4D97-AF65-F5344CB8AC3E}">
        <p14:creationId xmlns:p14="http://schemas.microsoft.com/office/powerpoint/2010/main" val="40710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Time Series Problem</a:t>
            </a:r>
            <a:endParaRPr lang="en-US" b="1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Can be analyzed using MBA</a:t>
            </a:r>
          </a:p>
          <a:p>
            <a:pPr>
              <a:lnSpc>
                <a:spcPct val="90000"/>
              </a:lnSpc>
            </a:pPr>
            <a:r>
              <a:rPr lang="en-GB" dirty="0"/>
              <a:t>Convert it into an MBA problem</a:t>
            </a:r>
          </a:p>
          <a:p>
            <a:pPr>
              <a:lnSpc>
                <a:spcPct val="90000"/>
              </a:lnSpc>
            </a:pPr>
            <a:r>
              <a:rPr lang="en-GB" dirty="0"/>
              <a:t>Each time series is converted into a transaction by including the items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Before the event of interest or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After the event of interest and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Remove duplicate items from the transaction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Purposes of Association Rules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Visualize the degree of attraction between items.</a:t>
            </a:r>
          </a:p>
          <a:p>
            <a:r>
              <a:rPr lang="en-US" dirty="0" smtClean="0"/>
              <a:t>View charts representing item associations, rank association rules.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Understand </a:t>
            </a:r>
            <a:r>
              <a:rPr lang="en-US" dirty="0">
                <a:solidFill>
                  <a:prstClr val="black"/>
                </a:solidFill>
              </a:rPr>
              <a:t>customer purchasing patterns.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Predict the likelihood of a customer response.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Optimize your marketing and sales operations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Others</a:t>
            </a:r>
            <a:endParaRPr lang="en-SG" dirty="0">
              <a:solidFill>
                <a:prstClr val="black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7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8" name="Rectangle 8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28687"/>
          </a:xfrm>
        </p:spPr>
        <p:txBody>
          <a:bodyPr/>
          <a:lstStyle/>
          <a:p>
            <a:r>
              <a:rPr lang="en-GB" sz="2800" dirty="0"/>
              <a:t>Happy Customer: [ Inquire Products, Buy]</a:t>
            </a:r>
            <a:endParaRPr lang="en-US" sz="2800" dirty="0"/>
          </a:p>
        </p:txBody>
      </p:sp>
      <p:pic>
        <p:nvPicPr>
          <p:cNvPr id="209925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 l="5212" t="26248" r="4561" b="19305"/>
          <a:stretch>
            <a:fillRect/>
          </a:stretch>
        </p:blipFill>
        <p:spPr>
          <a:xfrm>
            <a:off x="1143000" y="1390650"/>
            <a:ext cx="8001000" cy="5467350"/>
          </a:xfrm>
          <a:noFill/>
          <a:ln/>
        </p:spPr>
      </p:pic>
      <p:sp>
        <p:nvSpPr>
          <p:cNvPr id="209929" name="AutoShape 9"/>
          <p:cNvSpPr>
            <a:spLocks/>
          </p:cNvSpPr>
          <p:nvPr/>
        </p:nvSpPr>
        <p:spPr bwMode="auto">
          <a:xfrm>
            <a:off x="2362200" y="1371600"/>
            <a:ext cx="4038600" cy="457200"/>
          </a:xfrm>
          <a:prstGeom prst="borderCallout1">
            <a:avLst>
              <a:gd name="adj1" fmla="val 25000"/>
              <a:gd name="adj2" fmla="val -1889"/>
              <a:gd name="adj3" fmla="val 136458"/>
              <a:gd name="adj4" fmla="val -116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2400" b="1" dirty="0"/>
              <a:t>Item: Event of Interest</a:t>
            </a:r>
            <a:endParaRPr lang="en-US" sz="2400" b="1" dirty="0"/>
          </a:p>
        </p:txBody>
      </p:sp>
      <p:sp>
        <p:nvSpPr>
          <p:cNvPr id="209931" name="AutoShape 11"/>
          <p:cNvSpPr>
            <a:spLocks/>
          </p:cNvSpPr>
          <p:nvPr/>
        </p:nvSpPr>
        <p:spPr bwMode="auto">
          <a:xfrm>
            <a:off x="457200" y="3810000"/>
            <a:ext cx="5486400" cy="609600"/>
          </a:xfrm>
          <a:prstGeom prst="borderCallout1">
            <a:avLst>
              <a:gd name="adj1" fmla="val 18750"/>
              <a:gd name="adj2" fmla="val 22685"/>
              <a:gd name="adj3" fmla="val -147398"/>
              <a:gd name="adj4" fmla="val 22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2400" b="1" dirty="0"/>
              <a:t>Item: Before Event of Interest</a:t>
            </a:r>
            <a:endParaRPr lang="en-US" sz="2400" b="1" dirty="0"/>
          </a:p>
        </p:txBody>
      </p:sp>
      <p:sp>
        <p:nvSpPr>
          <p:cNvPr id="209932" name="AutoShape 12"/>
          <p:cNvSpPr>
            <a:spLocks/>
          </p:cNvSpPr>
          <p:nvPr/>
        </p:nvSpPr>
        <p:spPr bwMode="auto">
          <a:xfrm rot="16200000">
            <a:off x="3733800" y="1905000"/>
            <a:ext cx="533400" cy="1600200"/>
          </a:xfrm>
          <a:prstGeom prst="leftBrace">
            <a:avLst>
              <a:gd name="adj1" fmla="val 25000"/>
              <a:gd name="adj2" fmla="val 52477"/>
            </a:avLst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209933" name="Rectangle 13"/>
          <p:cNvSpPr>
            <a:spLocks noChangeArrowheads="1"/>
          </p:cNvSpPr>
          <p:nvPr/>
        </p:nvSpPr>
        <p:spPr bwMode="auto">
          <a:xfrm>
            <a:off x="2819400" y="3124200"/>
            <a:ext cx="2438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400" b="1" dirty="0"/>
              <a:t>Duplicate items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9" grpId="0" animBg="1"/>
      <p:bldP spid="209931" grpId="0" animBg="1"/>
      <p:bldP spid="209932" grpId="0" animBg="1"/>
      <p:bldP spid="2099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6" name="Rectangle 6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391400" cy="1081088"/>
          </a:xfrm>
        </p:spPr>
        <p:txBody>
          <a:bodyPr/>
          <a:lstStyle/>
          <a:p>
            <a:r>
              <a:rPr lang="en-US" sz="2800" dirty="0"/>
              <a:t>Unhappy customer: 	</a:t>
            </a:r>
            <a:br>
              <a:rPr lang="en-US" sz="2800" dirty="0"/>
            </a:br>
            <a:r>
              <a:rPr lang="en-US" sz="2400" dirty="0"/>
              <a:t>[inquire products, buy, inquire balance, stop balance]</a:t>
            </a:r>
          </a:p>
        </p:txBody>
      </p:sp>
      <p:pic>
        <p:nvPicPr>
          <p:cNvPr id="21504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405" t="23424" r="8278" b="18918"/>
          <a:stretch>
            <a:fillRect/>
          </a:stretch>
        </p:blipFill>
        <p:spPr>
          <a:xfrm>
            <a:off x="609600" y="1371600"/>
            <a:ext cx="8077200" cy="52006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Association Rules</a:t>
            </a:r>
            <a:endParaRPr lang="en-US" b="1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Popular because of their simplicity and clarity</a:t>
            </a:r>
          </a:p>
          <a:p>
            <a:r>
              <a:rPr lang="en-GB" dirty="0"/>
              <a:t>Generating rules is automatic, however</a:t>
            </a:r>
          </a:p>
          <a:p>
            <a:pPr lvl="1"/>
            <a:r>
              <a:rPr lang="en-GB" dirty="0"/>
              <a:t>Hundreds or even thousands of rules may be generated, many are trivial or inexplicable.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Assess Association Rules</a:t>
            </a:r>
            <a:endParaRPr 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Sort Rules</a:t>
            </a:r>
          </a:p>
          <a:p>
            <a:r>
              <a:rPr lang="en-GB" dirty="0"/>
              <a:t>Find Rules with high confidence/support</a:t>
            </a:r>
          </a:p>
          <a:p>
            <a:r>
              <a:rPr lang="en-GB" dirty="0"/>
              <a:t>Beware High confidence does not </a:t>
            </a:r>
            <a:r>
              <a:rPr lang="en-GB" dirty="0" smtClean="0"/>
              <a:t>imply a </a:t>
            </a:r>
            <a:r>
              <a:rPr lang="en-GB" dirty="0"/>
              <a:t>useful rule</a:t>
            </a:r>
          </a:p>
          <a:p>
            <a:pPr lvl="1"/>
            <a:r>
              <a:rPr lang="en-GB" dirty="0"/>
              <a:t>100% buy car</a:t>
            </a:r>
          </a:p>
          <a:p>
            <a:pPr lvl="1"/>
            <a:r>
              <a:rPr lang="en-GB" dirty="0"/>
              <a:t>A rule with 100% confidence with car as the result / consequent is useless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Select a Subset of Rules</a:t>
            </a:r>
            <a:endParaRPr lang="en-US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Reduce </a:t>
            </a:r>
            <a:r>
              <a:rPr lang="en-GB" dirty="0"/>
              <a:t>the number of rules to analyze</a:t>
            </a:r>
          </a:p>
          <a:p>
            <a:r>
              <a:rPr lang="en-GB" dirty="0"/>
              <a:t>Subset of rules based on</a:t>
            </a:r>
          </a:p>
          <a:p>
            <a:pPr lvl="1"/>
            <a:r>
              <a:rPr lang="en-GB" dirty="0"/>
              <a:t>Confidence, support and lift</a:t>
            </a:r>
          </a:p>
          <a:p>
            <a:pPr lvl="1"/>
            <a:r>
              <a:rPr lang="en-GB" dirty="0"/>
              <a:t>Number of items in the rules</a:t>
            </a:r>
          </a:p>
          <a:p>
            <a:pPr lvl="1"/>
            <a:r>
              <a:rPr lang="en-GB" dirty="0"/>
              <a:t>Specific items in condition or result</a:t>
            </a:r>
          </a:p>
          <a:p>
            <a:pPr lvl="2"/>
            <a:r>
              <a:rPr lang="en-GB" dirty="0"/>
              <a:t>Eg: look for rules with item under analysis in the result or condition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Definition of taxonomy</a:t>
            </a:r>
            <a:endParaRPr lang="en-US" b="1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taxonomy is an orderly hierarchy of items and item categories, dividing items such that each item put into the basket for analysis occurs with a similar level of support.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r>
              <a:rPr lang="en-GB" dirty="0"/>
              <a:t>Taxonomies</a:t>
            </a:r>
            <a:endParaRPr lang="en-US" dirty="0"/>
          </a:p>
        </p:txBody>
      </p:sp>
      <p:graphicFrame>
        <p:nvGraphicFramePr>
          <p:cNvPr id="221188" name="Object 4"/>
          <p:cNvGraphicFramePr>
            <a:graphicFrameLocks noChangeAspect="1"/>
          </p:cNvGraphicFramePr>
          <p:nvPr/>
        </p:nvGraphicFramePr>
        <p:xfrm>
          <a:off x="0" y="304800"/>
          <a:ext cx="9144000" cy="625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12" name="Bitmap Image" r:id="rId3" imgW="4734586" imgH="3238952" progId="PBrush">
                  <p:embed/>
                </p:oleObj>
              </mc:Choice>
              <mc:Fallback>
                <p:oleObj name="Bitmap Image" r:id="rId3" imgW="4734586" imgH="3238952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4800"/>
                        <a:ext cx="9144000" cy="625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533400" y="304800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800" dirty="0"/>
              <a:t>Taxonomies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Taxonomies</a:t>
            </a:r>
            <a:endParaRPr lang="en-US" b="1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If we are interested in rules includes Fruits, 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Are we interested in Apples, Bananas, Guava? Or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Are we interested in a particular brand of fruits,		Fuji, Royal Gala, Washington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Move items UP the taxonomy 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to reduce the number of items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Move items DOWN the taxonomy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To produce more detailed rules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Different items can be at different levels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Summary of MBA</a:t>
            </a:r>
            <a:endParaRPr lang="en-US" dirty="0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b="1" dirty="0">
                <a:solidFill>
                  <a:schemeClr val="tx1"/>
                </a:solidFill>
              </a:rPr>
              <a:t>Confidence and Support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/>
              <a:t>Confidence is a measure of how often the relationship holds true.</a:t>
            </a:r>
          </a:p>
          <a:p>
            <a:pPr marL="0" indent="0">
              <a:lnSpc>
                <a:spcPct val="90000"/>
              </a:lnSpc>
              <a:buNone/>
            </a:pPr>
            <a:endParaRPr lang="en-GB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/>
              <a:t>Support is a measure of how often the combination occurred </a:t>
            </a:r>
            <a:r>
              <a:rPr lang="en-GB" b="1" dirty="0"/>
              <a:t>overall.</a:t>
            </a:r>
          </a:p>
          <a:p>
            <a:pPr marL="0" indent="0">
              <a:lnSpc>
                <a:spcPct val="90000"/>
              </a:lnSpc>
              <a:buNone/>
            </a:pPr>
            <a:endParaRPr lang="en-GB" b="1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/>
              <a:t>Lift tells us how much better a rule at predicting the result than just assuming the result in the first place.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Association Rules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 smtClean="0"/>
          </a:p>
          <a:p>
            <a:r>
              <a:rPr lang="en-SG" dirty="0" smtClean="0"/>
              <a:t>6 ways to get most out of Association Rules</a:t>
            </a:r>
            <a:endParaRPr lang="en-SG" dirty="0"/>
          </a:p>
          <a:p>
            <a:endParaRPr lang="en-SG" dirty="0" smtClean="0"/>
          </a:p>
          <a:p>
            <a:r>
              <a:rPr lang="en-SG" dirty="0" smtClean="0">
                <a:hlinkClick r:id="rId2"/>
              </a:rPr>
              <a:t>http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youtu.be/iZ0h5bWo_sk</a:t>
            </a:r>
            <a:endParaRPr lang="en-SG" dirty="0" smtClean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01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/>
                </a:solidFill>
              </a:rPr>
              <a:t>Lift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345488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/>
              <a:t>Lift = </a:t>
            </a:r>
            <a:r>
              <a:rPr lang="en-GB" u="sng" dirty="0"/>
              <a:t>P(condition and result)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dirty="0"/>
              <a:t>		    P(condition) P(result)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GB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/>
              <a:t>lift value &gt; 1</a:t>
            </a:r>
            <a:r>
              <a:rPr lang="en-GB" dirty="0" smtClean="0"/>
              <a:t>,</a:t>
            </a:r>
            <a:endParaRPr lang="en-GB" dirty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3200" dirty="0"/>
              <a:t>the resulting rule is better at predicting than random chance.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3200" dirty="0"/>
              <a:t>It represents positive correlation between LHS (condition part)and RHS(result part).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/>
                </a:solidFill>
              </a:rPr>
              <a:t>Lift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35888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3600" dirty="0"/>
              <a:t>lift value &lt; 1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3600" dirty="0"/>
              <a:t>it is worse off than random guess.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3600" dirty="0"/>
              <a:t>It represents negative correlation between LHS and RHS. Negating the result produces a better rule.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GB" sz="36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3600" dirty="0"/>
              <a:t>lift value </a:t>
            </a:r>
            <a:r>
              <a:rPr lang="en-GB" sz="3600" dirty="0" smtClean="0"/>
              <a:t>= 1 </a:t>
            </a:r>
            <a:endParaRPr lang="en-GB" sz="3600" dirty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3600" dirty="0"/>
              <a:t>it represents independence.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/>
                </a:solidFill>
              </a:rPr>
              <a:t>Sequential time-series analysis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800" dirty="0">
                <a:latin typeface="Times New Roman" charset="0"/>
              </a:rPr>
              <a:t>time-series analyses on customers –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>
                <a:latin typeface="Times New Roman" charset="0"/>
              </a:rPr>
              <a:t>a way of tracking individual customers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800" dirty="0">
                <a:latin typeface="Times New Roman" charset="0"/>
              </a:rPr>
              <a:t>A time series is an ordered sequence of items.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800" dirty="0">
                <a:latin typeface="Times New Roman" charset="0"/>
              </a:rPr>
              <a:t>The time series contains identifying information about the customer.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800" dirty="0">
                <a:latin typeface="Times New Roman" charset="0"/>
              </a:rPr>
              <a:t>The </a:t>
            </a:r>
            <a:r>
              <a:rPr lang="en-GB" sz="2800" dirty="0" smtClean="0">
                <a:latin typeface="Times New Roman" charset="0"/>
              </a:rPr>
              <a:t>information </a:t>
            </a:r>
            <a:r>
              <a:rPr lang="en-GB" sz="2800" dirty="0">
                <a:latin typeface="Times New Roman" charset="0"/>
              </a:rPr>
              <a:t>is used to tie the different transactions together into a series.</a:t>
            </a:r>
            <a:endParaRPr lang="en-US" sz="2800" dirty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/>
                </a:solidFill>
              </a:rPr>
              <a:t>From transactions to </a:t>
            </a:r>
            <a:r>
              <a:rPr lang="en-GB" b="1" dirty="0" smtClean="0">
                <a:solidFill>
                  <a:schemeClr val="tx1"/>
                </a:solidFill>
              </a:rPr>
              <a:t>time series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800" dirty="0">
                <a:latin typeface="Times New Roman" charset="0"/>
              </a:rPr>
              <a:t>Time series provide snapshots of two customers  behaviour through time.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800" dirty="0">
                <a:latin typeface="Times New Roman" charset="0"/>
              </a:rPr>
              <a:t>Strategy</a:t>
            </a:r>
          </a:p>
          <a:p>
            <a:pPr lvl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en-GB" dirty="0">
                <a:latin typeface="Times New Roman" charset="0"/>
              </a:rPr>
              <a:t>To convert the time-series problem into a </a:t>
            </a:r>
            <a:r>
              <a:rPr lang="en-GB" dirty="0" smtClean="0">
                <a:latin typeface="Times New Roman" charset="0"/>
              </a:rPr>
              <a:t>Association Rules </a:t>
            </a:r>
            <a:r>
              <a:rPr lang="en-GB" dirty="0">
                <a:latin typeface="Times New Roman" charset="0"/>
              </a:rPr>
              <a:t>problem.</a:t>
            </a:r>
          </a:p>
          <a:p>
            <a:pPr lvl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en-GB" dirty="0">
                <a:latin typeface="Times New Roman" charset="0"/>
              </a:rPr>
              <a:t>Study the causes of an event that occurs at a particular time. Study the effects of an event.</a:t>
            </a: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b="1" dirty="0">
                <a:solidFill>
                  <a:schemeClr val="tx1"/>
                </a:solidFill>
              </a:rPr>
              <a:t>Time windows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>
                <a:latin typeface="+mj-lt"/>
              </a:rPr>
              <a:t>A time window is a snapshot of all items that occur within a certain time period.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GB" dirty="0"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>
                <a:latin typeface="+mj-lt"/>
              </a:rPr>
              <a:t>The time-window use the following:</a:t>
            </a:r>
          </a:p>
          <a:p>
            <a:pPr lvl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en-GB" sz="3200" dirty="0">
                <a:latin typeface="+mj-lt"/>
              </a:rPr>
              <a:t>Happy customer: {inquire product, buy}</a:t>
            </a:r>
          </a:p>
          <a:p>
            <a:pPr lvl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en-GB" sz="3200" dirty="0">
                <a:latin typeface="+mj-lt"/>
              </a:rPr>
              <a:t>Unhappy customer: {inquire product, buy, inquire balance, stop buying}</a:t>
            </a:r>
            <a:endParaRPr lang="en-US" sz="3200" dirty="0">
              <a:latin typeface="+mj-lt"/>
              <a:cs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b="1" dirty="0">
                <a:solidFill>
                  <a:schemeClr val="tx1"/>
                </a:solidFill>
              </a:rPr>
              <a:t>Uses of </a:t>
            </a:r>
            <a:r>
              <a:rPr lang="en-GB" sz="4800" b="1" dirty="0" smtClean="0">
                <a:solidFill>
                  <a:schemeClr val="tx1"/>
                </a:solidFill>
              </a:rPr>
              <a:t>Association Rules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4400" dirty="0"/>
              <a:t>It acts as starting </a:t>
            </a:r>
            <a:r>
              <a:rPr lang="en-GB" sz="4400" dirty="0" smtClean="0"/>
              <a:t>point </a:t>
            </a:r>
            <a:r>
              <a:rPr lang="en-GB" sz="4400" dirty="0"/>
              <a:t>for further hypothesis testing.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GB" sz="44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4400" dirty="0" smtClean="0"/>
              <a:t>It is used to compare </a:t>
            </a:r>
            <a:r>
              <a:rPr lang="en-GB" sz="4400" dirty="0"/>
              <a:t>sales during promotions versus sales at other times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GB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/>
                </a:solidFill>
                <a:latin typeface="Times New Roman" charset="0"/>
              </a:rPr>
              <a:t>Uses of MBA</a:t>
            </a:r>
            <a:endParaRPr lang="en-US" sz="4000" b="1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800" dirty="0"/>
              <a:t>MBA can be used for many other types of comparisons (cont):</a:t>
            </a:r>
          </a:p>
          <a:p>
            <a:pPr lvl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en-GB" dirty="0"/>
              <a:t>To compare sales in various geographic areas, by country, standard statistical metropolitan area</a:t>
            </a:r>
          </a:p>
          <a:p>
            <a:pPr lvl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en-GB" dirty="0"/>
              <a:t>To compare urban versus suburban sales</a:t>
            </a:r>
          </a:p>
          <a:p>
            <a:pPr lvl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en-GB" dirty="0"/>
              <a:t>To detect seasonal differences in sales patterns. 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/>
              <a:t>eg Christmas, Chinese New Year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charset="0"/>
              </a:rPr>
              <a:t>Advantages of </a:t>
            </a:r>
            <a:r>
              <a:rPr lang="en-US" sz="3600" b="1" dirty="0" smtClean="0">
                <a:solidFill>
                  <a:schemeClr val="tx1"/>
                </a:solidFill>
                <a:latin typeface="Times New Roman" charset="0"/>
              </a:rPr>
              <a:t>Association Rules</a:t>
            </a:r>
            <a:endParaRPr lang="en-US" sz="3600" b="1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800" dirty="0"/>
              <a:t>The association rules could be translated into results easy to understand. You could generate SQL statements using “if-then” rules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800" dirty="0"/>
              <a:t>The computations are simple for small number of items such as 5 items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800" dirty="0"/>
              <a:t>It supports undirected data mining.</a:t>
            </a:r>
            <a:endParaRPr lang="en-US" sz="2800" dirty="0">
              <a:cs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Disadvantages </a:t>
            </a:r>
            <a:r>
              <a:rPr lang="en-US" sz="3600" b="1" smtClean="0">
                <a:solidFill>
                  <a:schemeClr val="tx1"/>
                </a:solidFill>
              </a:rPr>
              <a:t>of Association Rules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/>
              <a:t>It discounts rare items and expensive items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/>
              <a:t>It is difficult to determine the right number of items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/>
              <a:t>It requires exponentially more computational effort as the problem size grows.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/>
              <a:t>It only understand how discrete items inter-relate with each other. It is not able to understand how continuous variables change over time.</a:t>
            </a:r>
            <a:endParaRPr lang="en-US" dirty="0">
              <a:cs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Examples of applications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SG" sz="4000" dirty="0" smtClean="0"/>
              <a:t>Analysis </a:t>
            </a:r>
            <a:r>
              <a:rPr lang="en-SG" sz="4000" dirty="0"/>
              <a:t>of credit card purchases.</a:t>
            </a:r>
          </a:p>
          <a:p>
            <a:pPr>
              <a:buFont typeface="Arial"/>
              <a:buChar char="•"/>
            </a:pPr>
            <a:r>
              <a:rPr lang="en-SG" sz="4000" dirty="0"/>
              <a:t>Analysis of telephone calling patterns.</a:t>
            </a:r>
          </a:p>
          <a:p>
            <a:pPr>
              <a:buFont typeface="Arial"/>
              <a:buChar char="•"/>
            </a:pPr>
            <a:r>
              <a:rPr lang="en-SG" sz="4000" dirty="0"/>
              <a:t>Identification of fraudulent medical insurance claims</a:t>
            </a:r>
            <a:r>
              <a:rPr lang="en-SG" sz="4000" dirty="0" smtClean="0"/>
              <a:t>.</a:t>
            </a:r>
          </a:p>
          <a:p>
            <a:pPr>
              <a:buFont typeface="Arial"/>
              <a:buChar char="•"/>
            </a:pPr>
            <a:r>
              <a:rPr lang="en-SG" sz="4000" dirty="0" smtClean="0"/>
              <a:t>Analysis </a:t>
            </a:r>
            <a:r>
              <a:rPr lang="en-SG" sz="4000" dirty="0"/>
              <a:t>of telecom service purchases.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MBA is applied to </a:t>
            </a:r>
            <a:r>
              <a:rPr lang="en-GB" sz="3600" dirty="0" smtClean="0"/>
              <a:t>transaction data</a:t>
            </a:r>
            <a:endParaRPr lang="en-US" sz="3600" dirty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MBA data mining technique, unlike other data mining techniques, is applied directly to transactional data. </a:t>
            </a:r>
          </a:p>
          <a:p>
            <a:endParaRPr lang="en-GB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F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Review </a:t>
            </a:r>
            <a:r>
              <a:rPr lang="en-US" sz="3600" b="1" dirty="0" smtClean="0">
                <a:solidFill>
                  <a:schemeClr val="tx1"/>
                </a:solidFill>
              </a:rPr>
              <a:t>Questions (True/False)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90600" lvl="1" indent="-533400">
              <a:buClr>
                <a:schemeClr val="folHlink"/>
              </a:buClr>
              <a:buFont typeface="Wingdings" pitchFamily="2" charset="2"/>
              <a:buAutoNum type="alphaLcPeriod"/>
            </a:pPr>
            <a:r>
              <a:rPr lang="en-US" sz="2400" dirty="0" smtClean="0">
                <a:latin typeface="+mj-lt"/>
              </a:rPr>
              <a:t>MBA </a:t>
            </a:r>
            <a:r>
              <a:rPr lang="en-US" sz="2400" dirty="0">
                <a:latin typeface="+mj-lt"/>
              </a:rPr>
              <a:t>does not support undirected DM.</a:t>
            </a:r>
          </a:p>
          <a:p>
            <a:pPr marL="990600" lvl="1" indent="-533400">
              <a:buClr>
                <a:schemeClr val="folHlink"/>
              </a:buClr>
              <a:buFont typeface="Wingdings" pitchFamily="2" charset="2"/>
              <a:buAutoNum type="alphaLcPeriod"/>
            </a:pPr>
            <a:r>
              <a:rPr lang="en-US" sz="2400" dirty="0">
                <a:latin typeface="+mj-lt"/>
              </a:rPr>
              <a:t>MBA uses the customer profile information to know what customers purchase to give us insight into who they are and why they buy certain items.</a:t>
            </a:r>
          </a:p>
          <a:p>
            <a:pPr marL="990600" lvl="1" indent="-533400">
              <a:buClr>
                <a:schemeClr val="folHlink"/>
              </a:buClr>
              <a:buFont typeface="Wingdings" pitchFamily="2" charset="2"/>
              <a:buAutoNum type="alphaLcPeriod"/>
            </a:pPr>
            <a:r>
              <a:rPr lang="en-US" sz="2400" dirty="0">
                <a:latin typeface="+mj-lt"/>
              </a:rPr>
              <a:t>MBA is suitable for only directed DM style.</a:t>
            </a:r>
          </a:p>
          <a:p>
            <a:pPr marL="990600" lvl="1" indent="-533400">
              <a:buClr>
                <a:schemeClr val="folHlink"/>
              </a:buClr>
              <a:buFont typeface="Wingdings" pitchFamily="2" charset="2"/>
              <a:buAutoNum type="alphaLcPeriod"/>
            </a:pPr>
            <a:r>
              <a:rPr lang="en-US" sz="2400" dirty="0">
                <a:latin typeface="+mj-lt"/>
              </a:rPr>
              <a:t>“If pencil, then eraser” has a confidence of 100 percent, it means that every transaction that contains pencil also contains eraser.</a:t>
            </a:r>
          </a:p>
          <a:p>
            <a:pPr marL="990600" lvl="1" indent="-533400">
              <a:buClr>
                <a:schemeClr val="folHlink"/>
              </a:buClr>
              <a:buFont typeface="Wingdings" pitchFamily="2" charset="2"/>
              <a:buAutoNum type="alphaLcPeriod"/>
            </a:pPr>
            <a:r>
              <a:rPr lang="en-US" sz="2400" dirty="0">
                <a:latin typeface="+mj-lt"/>
              </a:rPr>
              <a:t>A rule consists of a condition and a result.</a:t>
            </a:r>
          </a:p>
          <a:p>
            <a:pPr marL="990600" lvl="1" indent="-533400">
              <a:buClr>
                <a:schemeClr val="folHlink"/>
              </a:buClr>
              <a:buFont typeface="Wingdings" pitchFamily="2" charset="2"/>
              <a:buAutoNum type="alphaLcPeriod"/>
            </a:pPr>
            <a:r>
              <a:rPr lang="en-US" sz="2400" dirty="0">
                <a:latin typeface="+mj-lt"/>
              </a:rPr>
              <a:t>MBA does not produce any rules.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F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434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Review Questions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4525963"/>
          </a:xfrm>
        </p:spPr>
        <p:txBody>
          <a:bodyPr>
            <a:noAutofit/>
          </a:bodyPr>
          <a:lstStyle/>
          <a:p>
            <a:pPr marL="990600" lvl="1" indent="-533400">
              <a:buClr>
                <a:schemeClr val="folHlink"/>
              </a:buClr>
              <a:buFont typeface="Wingdings" pitchFamily="2" charset="2"/>
              <a:buAutoNum type="alphaLcPeriod" startAt="7"/>
            </a:pPr>
            <a:r>
              <a:rPr lang="en-US" dirty="0" smtClean="0">
                <a:latin typeface="+mj-lt"/>
              </a:rPr>
              <a:t>MBA </a:t>
            </a:r>
            <a:r>
              <a:rPr lang="en-US" dirty="0">
                <a:latin typeface="+mj-lt"/>
              </a:rPr>
              <a:t>considers items, which are rarely bought by customers.</a:t>
            </a:r>
          </a:p>
          <a:p>
            <a:pPr marL="990600" lvl="1" indent="-533400">
              <a:buClr>
                <a:schemeClr val="folHlink"/>
              </a:buClr>
              <a:buFont typeface="Wingdings" pitchFamily="2" charset="2"/>
              <a:buAutoNum type="alphaLcPeriod" startAt="7"/>
            </a:pPr>
            <a:r>
              <a:rPr lang="en-US" dirty="0">
                <a:latin typeface="+mj-lt"/>
              </a:rPr>
              <a:t>A useful rule has a lift value that is greater than 1.</a:t>
            </a:r>
          </a:p>
          <a:p>
            <a:pPr marL="990600" lvl="1" indent="-533400">
              <a:buClr>
                <a:schemeClr val="folHlink"/>
              </a:buClr>
              <a:buFont typeface="Wingdings" pitchFamily="2" charset="2"/>
              <a:buAutoNum type="alphaLcPeriod" startAt="7"/>
            </a:pPr>
            <a:r>
              <a:rPr lang="en-US" dirty="0">
                <a:latin typeface="+mj-lt"/>
              </a:rPr>
              <a:t>When the lift value is less than 1, the resulting rule is worst at predicting the result than random chance.</a:t>
            </a:r>
          </a:p>
          <a:p>
            <a:pPr marL="990600" lvl="1" indent="-533400">
              <a:buClr>
                <a:schemeClr val="folHlink"/>
              </a:buClr>
              <a:buFont typeface="Wingdings" pitchFamily="2" charset="2"/>
              <a:buAutoNum type="alphaLcPeriod" startAt="7"/>
            </a:pPr>
            <a:r>
              <a:rPr lang="en-US" dirty="0">
                <a:latin typeface="+mj-lt"/>
              </a:rPr>
              <a:t>“If computer and printer then scanner” has a confidence of 0.45, then the rule “If computer and printer then NOT scanner” has a confidence of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b="1" dirty="0" smtClean="0">
                <a:solidFill>
                  <a:schemeClr val="tx1"/>
                </a:solidFill>
              </a:rPr>
              <a:t>Co-occurrence </a:t>
            </a:r>
            <a:r>
              <a:rPr lang="en-GB" sz="4000" b="1" dirty="0">
                <a:solidFill>
                  <a:schemeClr val="tx1"/>
                </a:solidFill>
              </a:rPr>
              <a:t>Table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charset="0"/>
                <a:cs typeface="Times New Roman" charset="0"/>
              </a:rPr>
              <a:t>MBA analyzes the items bought by customers.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GB" sz="2800" dirty="0">
              <a:latin typeface="Times New Roman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GB" sz="2800" dirty="0">
              <a:latin typeface="Times New Roman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800" dirty="0" smtClean="0">
                <a:latin typeface="Times New Roman" charset="0"/>
              </a:rPr>
              <a:t>How items are paired together?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800" dirty="0">
                <a:latin typeface="Times New Roman" charset="0"/>
              </a:rPr>
              <a:t> </a:t>
            </a:r>
            <a:r>
              <a:rPr lang="en-GB" sz="2800" dirty="0" smtClean="0">
                <a:latin typeface="Times New Roman" charset="0"/>
              </a:rPr>
              <a:t>           =&gt; </a:t>
            </a:r>
            <a:r>
              <a:rPr lang="en-GB" sz="2800" dirty="0">
                <a:latin typeface="Times New Roman" charset="0"/>
              </a:rPr>
              <a:t>a </a:t>
            </a:r>
            <a:r>
              <a:rPr lang="en-GB" sz="2800" dirty="0">
                <a:solidFill>
                  <a:schemeClr val="tx2"/>
                </a:solidFill>
                <a:latin typeface="Times New Roman" charset="0"/>
              </a:rPr>
              <a:t>co-occurrence </a:t>
            </a:r>
            <a:r>
              <a:rPr lang="en-GB" sz="2800" dirty="0">
                <a:latin typeface="Times New Roman" charset="0"/>
              </a:rPr>
              <a:t>table.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>
                <a:latin typeface="Times New Roman" charset="0"/>
              </a:rPr>
              <a:t>A co-occurrence table shows the number of times that </a:t>
            </a:r>
            <a:r>
              <a:rPr lang="en-GB" dirty="0" smtClean="0">
                <a:latin typeface="Times New Roman" charset="0"/>
              </a:rPr>
              <a:t>any pair </a:t>
            </a:r>
            <a:r>
              <a:rPr lang="en-GB" dirty="0">
                <a:latin typeface="Times New Roman" charset="0"/>
              </a:rPr>
              <a:t>of </a:t>
            </a:r>
            <a:r>
              <a:rPr lang="en-GB" dirty="0" smtClean="0">
                <a:latin typeface="Times New Roman" charset="0"/>
              </a:rPr>
              <a:t>items was </a:t>
            </a:r>
            <a:r>
              <a:rPr lang="en-GB" dirty="0">
                <a:latin typeface="Times New Roman" charset="0"/>
              </a:rPr>
              <a:t>purchased together.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4313"/>
            <a:ext cx="8410575" cy="1462087"/>
          </a:xfrm>
        </p:spPr>
        <p:txBody>
          <a:bodyPr>
            <a:normAutofit/>
          </a:bodyPr>
          <a:lstStyle/>
          <a:p>
            <a:pPr marL="365760" lvl="0" indent="-283464">
              <a:lnSpc>
                <a:spcPct val="90000"/>
              </a:lnSpc>
              <a:spcBef>
                <a:spcPts val="600"/>
              </a:spcBef>
            </a:pPr>
            <a:r>
              <a:rPr lang="en-GB" sz="3200" dirty="0">
                <a:solidFill>
                  <a:schemeClr val="tx1"/>
                </a:solidFill>
              </a:rPr>
              <a:t>Figure 1: </a:t>
            </a:r>
            <a:r>
              <a:rPr lang="en-GB" sz="3200" dirty="0" smtClean="0">
                <a:solidFill>
                  <a:schemeClr val="tx1"/>
                </a:solidFill>
              </a:rPr>
              <a:t>Fi</a:t>
            </a:r>
            <a:r>
              <a:rPr lang="en-GB" sz="3200" dirty="0" smtClean="0">
                <a:solidFill>
                  <a:prstClr val="black"/>
                </a:solidFill>
                <a:effectLst/>
                <a:ea typeface="+mn-ea"/>
                <a:cs typeface="+mn-cs"/>
              </a:rPr>
              <a:t>ve </a:t>
            </a:r>
            <a:r>
              <a:rPr lang="en-GB" sz="3200" dirty="0">
                <a:solidFill>
                  <a:prstClr val="black"/>
                </a:solidFill>
                <a:effectLst/>
                <a:ea typeface="+mn-ea"/>
                <a:cs typeface="+mn-cs"/>
              </a:rPr>
              <a:t>transactions in a grocery store </a:t>
            </a:r>
            <a:r>
              <a:rPr lang="en-GB" sz="3200" dirty="0" smtClean="0">
                <a:solidFill>
                  <a:prstClr val="black"/>
                </a:solidFill>
                <a:effectLst/>
                <a:ea typeface="+mn-ea"/>
                <a:cs typeface="+mn-cs"/>
              </a:rPr>
              <a:t>and there are five Items bought by customers</a:t>
            </a:r>
            <a:endParaRPr lang="en-GB" sz="3200" dirty="0">
              <a:solidFill>
                <a:prstClr val="black"/>
              </a:solidFill>
              <a:effectLst/>
              <a:ea typeface="+mn-ea"/>
              <a:cs typeface="+mn-cs"/>
            </a:endParaRPr>
          </a:p>
        </p:txBody>
      </p:sp>
      <p:graphicFrame>
        <p:nvGraphicFramePr>
          <p:cNvPr id="133189" name="Group 6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253708930"/>
              </p:ext>
            </p:extLst>
          </p:nvPr>
        </p:nvGraphicFramePr>
        <p:xfrm>
          <a:off x="914400" y="1676400"/>
          <a:ext cx="7924800" cy="4114800"/>
        </p:xfrm>
        <a:graphic>
          <a:graphicData uri="http://schemas.openxmlformats.org/drawingml/2006/table">
            <a:tbl>
              <a:tblPr/>
              <a:tblGrid>
                <a:gridCol w="3124200"/>
                <a:gridCol w="48006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Transaction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Apple Juice</a:t>
                      </a: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Pepsi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Milk</a:t>
                      </a: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Apple Juice</a:t>
                      </a: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Ice Cream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Apple Juice</a:t>
                      </a: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Detergent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Apple Juice</a:t>
                      </a: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Detergent</a:t>
                      </a: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Pepsi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Ice Cream</a:t>
                      </a: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Pepsi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five </a:t>
            </a:r>
            <a:r>
              <a:rPr lang="en-GB" dirty="0" smtClean="0"/>
              <a:t>products are:  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b="1" dirty="0">
                <a:solidFill>
                  <a:schemeClr val="hlink"/>
                </a:solidFill>
                <a:latin typeface="+mj-lt"/>
                <a:cs typeface="Times New Roman" charset="0"/>
              </a:rPr>
              <a:t>Milk</a:t>
            </a:r>
            <a:r>
              <a:rPr lang="en-GB" dirty="0">
                <a:latin typeface="+mj-lt"/>
                <a:cs typeface="Times New Roman" charset="0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GB" b="1" dirty="0">
                <a:solidFill>
                  <a:schemeClr val="tx2"/>
                </a:solidFill>
                <a:latin typeface="+mj-lt"/>
                <a:cs typeface="Times New Roman" charset="0"/>
              </a:rPr>
              <a:t>Apple Juice</a:t>
            </a:r>
            <a:r>
              <a:rPr lang="en-GB" dirty="0">
                <a:latin typeface="+mj-lt"/>
                <a:cs typeface="Times New Roman" charset="0"/>
              </a:rPr>
              <a:t>, </a:t>
            </a:r>
          </a:p>
          <a:p>
            <a:pPr>
              <a:buFont typeface="Wingdings" pitchFamily="2" charset="2"/>
              <a:buNone/>
            </a:pPr>
            <a:r>
              <a:rPr lang="en-GB" b="1" dirty="0">
                <a:solidFill>
                  <a:srgbClr val="CC3300"/>
                </a:solidFill>
                <a:latin typeface="+mj-lt"/>
                <a:cs typeface="Times New Roman" charset="0"/>
              </a:rPr>
              <a:t>Ice Cream, </a:t>
            </a:r>
          </a:p>
          <a:p>
            <a:pPr>
              <a:buFont typeface="Wingdings" pitchFamily="2" charset="2"/>
              <a:buNone/>
            </a:pPr>
            <a:r>
              <a:rPr lang="en-GB" b="1" dirty="0">
                <a:solidFill>
                  <a:srgbClr val="CC0066"/>
                </a:solidFill>
                <a:latin typeface="+mj-lt"/>
                <a:cs typeface="Times New Roman" charset="0"/>
              </a:rPr>
              <a:t>Detergent, </a:t>
            </a:r>
          </a:p>
          <a:p>
            <a:pPr>
              <a:buFont typeface="Wingdings" pitchFamily="2" charset="2"/>
              <a:buNone/>
            </a:pPr>
            <a:r>
              <a:rPr lang="en-GB" b="1" dirty="0">
                <a:solidFill>
                  <a:srgbClr val="006600"/>
                </a:solidFill>
                <a:latin typeface="+mj-lt"/>
                <a:cs typeface="Times New Roman" charset="0"/>
              </a:rPr>
              <a:t>Pepsi</a:t>
            </a:r>
          </a:p>
          <a:p>
            <a:pPr algn="ctr">
              <a:buFont typeface="Wingdings" pitchFamily="2" charset="2"/>
              <a:buNone/>
            </a:pPr>
            <a:endParaRPr lang="en-GB" b="1" dirty="0">
              <a:solidFill>
                <a:srgbClr val="CC0066"/>
              </a:solidFill>
              <a:latin typeface="Times New Roman" charset="0"/>
              <a:cs typeface="Times New Roman" charset="0"/>
            </a:endParaRPr>
          </a:p>
          <a:p>
            <a:pPr algn="ctr">
              <a:buFont typeface="Wingdings" pitchFamily="2" charset="2"/>
              <a:buNone/>
            </a:pPr>
            <a:endParaRPr lang="en-GB" b="1" dirty="0">
              <a:solidFill>
                <a:srgbClr val="CC3300"/>
              </a:solidFill>
              <a:latin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2042</TotalTime>
  <Words>2221</Words>
  <Application>Microsoft Office PowerPoint</Application>
  <PresentationFormat>On-screen Show (4:3)</PresentationFormat>
  <Paragraphs>445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Tahoma</vt:lpstr>
      <vt:lpstr>Times New Roman</vt:lpstr>
      <vt:lpstr>Wingdings</vt:lpstr>
      <vt:lpstr>Office Theme</vt:lpstr>
      <vt:lpstr>Bitmap Image</vt:lpstr>
      <vt:lpstr>Topic 4 Association Rules </vt:lpstr>
      <vt:lpstr>PowerPoint Presentation</vt:lpstr>
      <vt:lpstr>What is Association Rules?</vt:lpstr>
      <vt:lpstr>Purposes of Association Rules</vt:lpstr>
      <vt:lpstr>Association Rules </vt:lpstr>
      <vt:lpstr>MBA is applied to transaction data</vt:lpstr>
      <vt:lpstr>Co-occurrence Table</vt:lpstr>
      <vt:lpstr>Figure 1: Five transactions in a grocery store and there are five Items bought by customers</vt:lpstr>
      <vt:lpstr>The five products are:  </vt:lpstr>
      <vt:lpstr>Figure 2: A co-occurrence table of items  (refer to Figure 1)</vt:lpstr>
      <vt:lpstr>Question 1</vt:lpstr>
      <vt:lpstr>Example of a Rule</vt:lpstr>
      <vt:lpstr>How Good is the rule?                  Pepsi Apple Juice </vt:lpstr>
      <vt:lpstr>Support for Rule: Pepsi Apple Juice</vt:lpstr>
      <vt:lpstr>Support for Rule: Pepsi Apple Juice</vt:lpstr>
      <vt:lpstr>Confidence for Rule: Pepsi Apple Juice</vt:lpstr>
      <vt:lpstr>Confidence Formula =   for Rule: Pepsi Apple Juice</vt:lpstr>
      <vt:lpstr>PowerPoint Presentation</vt:lpstr>
      <vt:lpstr>Interpretation</vt:lpstr>
      <vt:lpstr>Association Rule</vt:lpstr>
      <vt:lpstr>Confidence &amp; Support</vt:lpstr>
      <vt:lpstr>Question 2</vt:lpstr>
      <vt:lpstr>Lift</vt:lpstr>
      <vt:lpstr>Lift value for Rule: Pepsi Apple Juice</vt:lpstr>
      <vt:lpstr>How to interpret Lift value?</vt:lpstr>
      <vt:lpstr>How to interpret Lift value?</vt:lpstr>
      <vt:lpstr>Question 3</vt:lpstr>
      <vt:lpstr>Summarise 3 key measures</vt:lpstr>
      <vt:lpstr>Let’s take a look at a combination of N items</vt:lpstr>
      <vt:lpstr>Support for each Combination</vt:lpstr>
      <vt:lpstr>Combination &amp; Permutation </vt:lpstr>
      <vt:lpstr>Number of ways 2 items can be formed from a group of 3.</vt:lpstr>
      <vt:lpstr>Permutation:   If order matters,</vt:lpstr>
      <vt:lpstr>Combination:   If order does not matter,</vt:lpstr>
      <vt:lpstr>Combination:  If order does not matter,</vt:lpstr>
      <vt:lpstr>Combination</vt:lpstr>
      <vt:lpstr>Question 3</vt:lpstr>
      <vt:lpstr>PowerPoint Presentation</vt:lpstr>
      <vt:lpstr>Time Series Problem</vt:lpstr>
      <vt:lpstr>Happy Customer: [ Inquire Products, Buy]</vt:lpstr>
      <vt:lpstr>Unhappy customer:   [inquire products, buy, inquire balance, stop balance]</vt:lpstr>
      <vt:lpstr>Association Rules</vt:lpstr>
      <vt:lpstr>Assess Association Rules</vt:lpstr>
      <vt:lpstr>Select a Subset of Rules</vt:lpstr>
      <vt:lpstr>Definition of taxonomy</vt:lpstr>
      <vt:lpstr>Taxonomies</vt:lpstr>
      <vt:lpstr>Taxonomies</vt:lpstr>
      <vt:lpstr>Summary of MBA</vt:lpstr>
      <vt:lpstr>Confidence and Support</vt:lpstr>
      <vt:lpstr>Lift</vt:lpstr>
      <vt:lpstr>Lift</vt:lpstr>
      <vt:lpstr>Sequential time-series analysis </vt:lpstr>
      <vt:lpstr>From transactions to time series</vt:lpstr>
      <vt:lpstr>Time windows</vt:lpstr>
      <vt:lpstr>Uses of Association Rules</vt:lpstr>
      <vt:lpstr>Uses of MBA</vt:lpstr>
      <vt:lpstr>Advantages of Association Rules</vt:lpstr>
      <vt:lpstr>Disadvantages of Association Rules</vt:lpstr>
      <vt:lpstr>Examples of applications</vt:lpstr>
      <vt:lpstr>Review Questions (True/False)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Concepts</dc:title>
  <dc:creator>tantj</dc:creator>
  <cp:lastModifiedBy>Tan Teck June</cp:lastModifiedBy>
  <cp:revision>250</cp:revision>
  <dcterms:created xsi:type="dcterms:W3CDTF">2004-04-29T07:34:28Z</dcterms:created>
  <dcterms:modified xsi:type="dcterms:W3CDTF">2015-05-29T02:04:20Z</dcterms:modified>
</cp:coreProperties>
</file>