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3" autoAdjust="0"/>
    <p:restoredTop sz="94660"/>
  </p:normalViewPr>
  <p:slideViewPr>
    <p:cSldViewPr snapToGrid="0">
      <p:cViewPr varScale="1">
        <p:scale>
          <a:sx n="55" d="100"/>
          <a:sy n="55" d="100"/>
        </p:scale>
        <p:origin x="600" y="48"/>
      </p:cViewPr>
      <p:guideLst/>
    </p:cSldViewPr>
  </p:slideViewPr>
  <p:notesTextViewPr>
    <p:cViewPr>
      <p:scale>
        <a:sx n="1" d="1"/>
        <a:sy n="1" d="1"/>
      </p:scale>
      <p:origin x="0" y="0"/>
    </p:cViewPr>
  </p:notesTextViewPr>
  <p:sorterViewPr>
    <p:cViewPr>
      <p:scale>
        <a:sx n="100" d="100"/>
        <a:sy n="100" d="100"/>
      </p:scale>
      <p:origin x="0" y="-185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766113F-66D5-416B-A1B6-2EEFED02F9BD}" type="datetimeFigureOut">
              <a:rPr lang="en-SG" smtClean="0"/>
              <a:t>5/7/2015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31926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766113F-66D5-416B-A1B6-2EEFED02F9BD}" type="datetimeFigureOut">
              <a:rPr lang="en-SG" smtClean="0"/>
              <a:t>5/7/2015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14501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766113F-66D5-416B-A1B6-2EEFED02F9BD}" type="datetimeFigureOut">
              <a:rPr lang="en-SG" smtClean="0"/>
              <a:t>5/7/2015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3758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34584" y="214313"/>
            <a:ext cx="10405533"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40AA2-B9D1-4DF6-8FE0-4C82281EBED3}" type="slidenum">
              <a:rPr lang="en-US" altLang="en-US"/>
              <a:pPr>
                <a:defRPr/>
              </a:pPr>
              <a:t>‹#›</a:t>
            </a:fld>
            <a:endParaRPr lang="en-US" altLang="en-US" dirty="0"/>
          </a:p>
        </p:txBody>
      </p:sp>
    </p:spTree>
    <p:extLst>
      <p:ext uri="{BB962C8B-B14F-4D97-AF65-F5344CB8AC3E}">
        <p14:creationId xmlns:p14="http://schemas.microsoft.com/office/powerpoint/2010/main" val="121034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766113F-66D5-416B-A1B6-2EEFED02F9BD}" type="datetimeFigureOut">
              <a:rPr lang="en-SG" smtClean="0"/>
              <a:t>5/7/2015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203571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6113F-66D5-416B-A1B6-2EEFED02F9BD}" type="datetimeFigureOut">
              <a:rPr lang="en-SG" smtClean="0"/>
              <a:t>5/7/2015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278154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766113F-66D5-416B-A1B6-2EEFED02F9BD}" type="datetimeFigureOut">
              <a:rPr lang="en-SG" smtClean="0"/>
              <a:t>5/7/2015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198270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766113F-66D5-416B-A1B6-2EEFED02F9BD}" type="datetimeFigureOut">
              <a:rPr lang="en-SG" smtClean="0"/>
              <a:t>5/7/2015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91680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766113F-66D5-416B-A1B6-2EEFED02F9BD}" type="datetimeFigureOut">
              <a:rPr lang="en-SG" smtClean="0"/>
              <a:t>5/7/2015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375832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6113F-66D5-416B-A1B6-2EEFED02F9BD}" type="datetimeFigureOut">
              <a:rPr lang="en-SG" smtClean="0"/>
              <a:t>5/7/2015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333824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6113F-66D5-416B-A1B6-2EEFED02F9BD}" type="datetimeFigureOut">
              <a:rPr lang="en-SG" smtClean="0"/>
              <a:t>5/7/2015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249131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6113F-66D5-416B-A1B6-2EEFED02F9BD}" type="datetimeFigureOut">
              <a:rPr lang="en-SG" smtClean="0"/>
              <a:t>5/7/2015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6173A65-B78E-43D2-9B62-CB3867EDCE36}" type="slidenum">
              <a:rPr lang="en-SG" smtClean="0"/>
              <a:t>‹#›</a:t>
            </a:fld>
            <a:endParaRPr lang="en-SG"/>
          </a:p>
        </p:txBody>
      </p:sp>
    </p:spTree>
    <p:extLst>
      <p:ext uri="{BB962C8B-B14F-4D97-AF65-F5344CB8AC3E}">
        <p14:creationId xmlns:p14="http://schemas.microsoft.com/office/powerpoint/2010/main" val="378006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6113F-66D5-416B-A1B6-2EEFED02F9BD}" type="datetimeFigureOut">
              <a:rPr lang="en-SG" smtClean="0"/>
              <a:t>5/7/2015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73A65-B78E-43D2-9B62-CB3867EDCE36}" type="slidenum">
              <a:rPr lang="en-SG" smtClean="0"/>
              <a:t>‹#›</a:t>
            </a:fld>
            <a:endParaRPr lang="en-SG"/>
          </a:p>
        </p:txBody>
      </p:sp>
    </p:spTree>
    <p:extLst>
      <p:ext uri="{BB962C8B-B14F-4D97-AF65-F5344CB8AC3E}">
        <p14:creationId xmlns:p14="http://schemas.microsoft.com/office/powerpoint/2010/main" val="398046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SG" altLang="en-US" dirty="0" smtClean="0"/>
              <a:t>Topic 5.2 Hierarchical Clustering Algorithm</a:t>
            </a:r>
            <a:endParaRPr lang="en-SG" altLang="en-US" dirty="0" smtClean="0"/>
          </a:p>
        </p:txBody>
      </p:sp>
      <p:sp>
        <p:nvSpPr>
          <p:cNvPr id="31747" name="Content Placeholder 2"/>
          <p:cNvSpPr>
            <a:spLocks noGrp="1"/>
          </p:cNvSpPr>
          <p:nvPr>
            <p:ph idx="1"/>
          </p:nvPr>
        </p:nvSpPr>
        <p:spPr/>
        <p:txBody>
          <a:bodyPr/>
          <a:lstStyle/>
          <a:p>
            <a:pPr eaLnBrk="1" hangingPunct="1"/>
            <a:r>
              <a:rPr lang="en-SG" altLang="en-US" sz="6000"/>
              <a:t>Hierarchical Clustering Algorithm</a:t>
            </a:r>
          </a:p>
        </p:txBody>
      </p:sp>
    </p:spTree>
    <p:extLst>
      <p:ext uri="{BB962C8B-B14F-4D97-AF65-F5344CB8AC3E}">
        <p14:creationId xmlns:p14="http://schemas.microsoft.com/office/powerpoint/2010/main" val="308666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effectLst>
                  <a:outerShdw blurRad="50000" dist="30000" dir="5400000" algn="tl" rotWithShape="0">
                    <a:srgbClr val="000000">
                      <a:alpha val="30000"/>
                    </a:srgbClr>
                  </a:outerShdw>
                </a:effectLst>
              </a:rPr>
              <a:t>Define Inter-Cluster Similarity</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lnSpcReduction="10000"/>
          </a:bodyPr>
          <a:lstStyle/>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None/>
              <a:defRPr/>
            </a:pPr>
            <a:endParaRPr lang="en-US" dirty="0" smtClean="0"/>
          </a:p>
          <a:p>
            <a:pPr marL="411480">
              <a:buFont typeface="Wingdings"/>
              <a:buChar char=""/>
              <a:defRPr/>
            </a:pPr>
            <a:r>
              <a:rPr lang="en-US" sz="3200" dirty="0">
                <a:latin typeface="Gill Sans MT" pitchFamily="34" charset="0"/>
              </a:rPr>
              <a:t>distance = shortest distance, nearest neighbor clustering algorithm</a:t>
            </a:r>
          </a:p>
          <a:p>
            <a:pPr marL="342900">
              <a:spcBef>
                <a:spcPts val="200"/>
              </a:spcBef>
              <a:spcAft>
                <a:spcPts val="200"/>
              </a:spcAft>
              <a:buClr>
                <a:srgbClr val="0C7B9C"/>
              </a:buClr>
              <a:buSzPct val="75000"/>
              <a:buFont typeface="Monotype Sorts"/>
              <a:buChar char="l"/>
              <a:defRPr/>
            </a:pPr>
            <a:r>
              <a:rPr lang="en-US" sz="3200" dirty="0">
                <a:solidFill>
                  <a:srgbClr val="FF0000"/>
                </a:solidFill>
                <a:latin typeface="Gill Sans MT" pitchFamily="34" charset="0"/>
              </a:rPr>
              <a:t>MIN Linkage</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MAX Linkage</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Group Average</a:t>
            </a:r>
          </a:p>
          <a:p>
            <a:pPr marL="411480">
              <a:buFont typeface="Wingdings"/>
              <a:buChar char=""/>
              <a:defRPr/>
            </a:pPr>
            <a:endParaRPr lang="en-US" dirty="0"/>
          </a:p>
        </p:txBody>
      </p:sp>
      <p:sp>
        <p:nvSpPr>
          <p:cNvPr id="40964" name="Freeform 32" descr="5%"/>
          <p:cNvSpPr>
            <a:spLocks/>
          </p:cNvSpPr>
          <p:nvPr/>
        </p:nvSpPr>
        <p:spPr bwMode="auto">
          <a:xfrm rot="-5400000">
            <a:off x="3967957" y="2204244"/>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0965" name="Oval 33"/>
          <p:cNvSpPr>
            <a:spLocks noChangeArrowheads="1"/>
          </p:cNvSpPr>
          <p:nvPr/>
        </p:nvSpPr>
        <p:spPr bwMode="auto">
          <a:xfrm rot="-5400000">
            <a:off x="5181600" y="3200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66" name="Oval 34"/>
          <p:cNvSpPr>
            <a:spLocks noChangeArrowheads="1"/>
          </p:cNvSpPr>
          <p:nvPr/>
        </p:nvSpPr>
        <p:spPr bwMode="auto">
          <a:xfrm rot="-5400000">
            <a:off x="5181600" y="21336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67" name="Oval 35"/>
          <p:cNvSpPr>
            <a:spLocks noChangeArrowheads="1"/>
          </p:cNvSpPr>
          <p:nvPr/>
        </p:nvSpPr>
        <p:spPr bwMode="auto">
          <a:xfrm rot="-5400000">
            <a:off x="4419600" y="27432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68" name="Oval 36"/>
          <p:cNvSpPr>
            <a:spLocks noChangeArrowheads="1"/>
          </p:cNvSpPr>
          <p:nvPr/>
        </p:nvSpPr>
        <p:spPr bwMode="auto">
          <a:xfrm rot="-5400000">
            <a:off x="5334000" y="26670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69" name="Freeform 37" descr="5%"/>
          <p:cNvSpPr>
            <a:spLocks/>
          </p:cNvSpPr>
          <p:nvPr/>
        </p:nvSpPr>
        <p:spPr bwMode="auto">
          <a:xfrm rot="5400000" flipV="1">
            <a:off x="6629400" y="19812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0970" name="Oval 38"/>
          <p:cNvSpPr>
            <a:spLocks noChangeArrowheads="1"/>
          </p:cNvSpPr>
          <p:nvPr/>
        </p:nvSpPr>
        <p:spPr bwMode="auto">
          <a:xfrm rot="5400000" flipV="1">
            <a:off x="8153400" y="23622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71" name="Oval 39"/>
          <p:cNvSpPr>
            <a:spLocks noChangeArrowheads="1"/>
          </p:cNvSpPr>
          <p:nvPr/>
        </p:nvSpPr>
        <p:spPr bwMode="auto">
          <a:xfrm rot="5400000" flipV="1">
            <a:off x="7467600" y="30480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72" name="Oval 40"/>
          <p:cNvSpPr>
            <a:spLocks noChangeArrowheads="1"/>
          </p:cNvSpPr>
          <p:nvPr/>
        </p:nvSpPr>
        <p:spPr bwMode="auto">
          <a:xfrm rot="5400000" flipV="1">
            <a:off x="6858000" y="25146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73" name="Oval 41"/>
          <p:cNvSpPr>
            <a:spLocks noChangeArrowheads="1"/>
          </p:cNvSpPr>
          <p:nvPr/>
        </p:nvSpPr>
        <p:spPr bwMode="auto">
          <a:xfrm rot="5400000" flipV="1">
            <a:off x="7543800" y="21336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0974" name="Line 39"/>
          <p:cNvSpPr>
            <a:spLocks noChangeShapeType="1"/>
          </p:cNvSpPr>
          <p:nvPr/>
        </p:nvSpPr>
        <p:spPr bwMode="auto">
          <a:xfrm flipV="1">
            <a:off x="5410200" y="2514600"/>
            <a:ext cx="1524000" cy="1524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1026677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effectLst>
                  <a:outerShdw blurRad="50000" dist="30000" dir="5400000" algn="tl" rotWithShape="0">
                    <a:srgbClr val="000000">
                      <a:alpha val="30000"/>
                    </a:srgbClr>
                  </a:outerShdw>
                </a:effectLst>
              </a:rPr>
              <a:t>Define Inter-Cluster Similarity</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a:bodyPr>
          <a:lstStyle/>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r>
              <a:rPr lang="en-US" sz="3200" dirty="0">
                <a:latin typeface="Gill Sans MT" pitchFamily="34" charset="0"/>
              </a:rPr>
              <a:t>distance =</a:t>
            </a:r>
            <a:r>
              <a:rPr lang="en-US" sz="3200" dirty="0">
                <a:solidFill>
                  <a:srgbClr val="0000CC"/>
                </a:solidFill>
                <a:latin typeface="Gill Sans MT" pitchFamily="34" charset="0"/>
              </a:rPr>
              <a:t> </a:t>
            </a:r>
            <a:r>
              <a:rPr lang="en-US" sz="3200" dirty="0">
                <a:latin typeface="Gill Sans MT" pitchFamily="34" charset="0"/>
              </a:rPr>
              <a:t>longest distance , farthest neighbor clustering algorithm</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MIN Linkage</a:t>
            </a:r>
          </a:p>
          <a:p>
            <a:pPr marL="342900">
              <a:spcBef>
                <a:spcPts val="200"/>
              </a:spcBef>
              <a:spcAft>
                <a:spcPts val="200"/>
              </a:spcAft>
              <a:buClr>
                <a:srgbClr val="0C7B9C"/>
              </a:buClr>
              <a:buSzPct val="75000"/>
              <a:buFont typeface="Monotype Sorts"/>
              <a:buChar char="l"/>
              <a:defRPr/>
            </a:pPr>
            <a:r>
              <a:rPr lang="en-US" sz="3200" dirty="0">
                <a:solidFill>
                  <a:srgbClr val="FF0000"/>
                </a:solidFill>
                <a:latin typeface="Gill Sans MT" pitchFamily="34" charset="0"/>
              </a:rPr>
              <a:t>MAX Linkage</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Group Average Linkage</a:t>
            </a:r>
          </a:p>
          <a:p>
            <a:pPr marL="411480">
              <a:buFont typeface="Wingdings"/>
              <a:buChar char=""/>
              <a:defRPr/>
            </a:pPr>
            <a:endParaRPr lang="en-US" dirty="0" smtClean="0"/>
          </a:p>
          <a:p>
            <a:pPr marL="411480">
              <a:buFont typeface="Wingdings"/>
              <a:buChar char=""/>
              <a:defRPr/>
            </a:pPr>
            <a:endParaRPr lang="en-US" dirty="0"/>
          </a:p>
        </p:txBody>
      </p:sp>
      <p:sp>
        <p:nvSpPr>
          <p:cNvPr id="41988" name="Freeform 32" descr="5%"/>
          <p:cNvSpPr>
            <a:spLocks/>
          </p:cNvSpPr>
          <p:nvPr/>
        </p:nvSpPr>
        <p:spPr bwMode="auto">
          <a:xfrm rot="-5400000">
            <a:off x="3663157" y="2128044"/>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1989" name="Oval 33"/>
          <p:cNvSpPr>
            <a:spLocks noChangeArrowheads="1"/>
          </p:cNvSpPr>
          <p:nvPr/>
        </p:nvSpPr>
        <p:spPr bwMode="auto">
          <a:xfrm rot="-5400000">
            <a:off x="4876800" y="31242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0" name="Oval 34"/>
          <p:cNvSpPr>
            <a:spLocks noChangeArrowheads="1"/>
          </p:cNvSpPr>
          <p:nvPr/>
        </p:nvSpPr>
        <p:spPr bwMode="auto">
          <a:xfrm rot="-5400000">
            <a:off x="4876800" y="2057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1" name="Oval 35"/>
          <p:cNvSpPr>
            <a:spLocks noChangeArrowheads="1"/>
          </p:cNvSpPr>
          <p:nvPr/>
        </p:nvSpPr>
        <p:spPr bwMode="auto">
          <a:xfrm rot="-5400000">
            <a:off x="4038600" y="2590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2" name="Oval 36"/>
          <p:cNvSpPr>
            <a:spLocks noChangeArrowheads="1"/>
          </p:cNvSpPr>
          <p:nvPr/>
        </p:nvSpPr>
        <p:spPr bwMode="auto">
          <a:xfrm rot="-5400000">
            <a:off x="5029200" y="2590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3" name="Freeform 37" descr="5%"/>
          <p:cNvSpPr>
            <a:spLocks/>
          </p:cNvSpPr>
          <p:nvPr/>
        </p:nvSpPr>
        <p:spPr bwMode="auto">
          <a:xfrm rot="5400000" flipV="1">
            <a:off x="6324600" y="1905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1994" name="Oval 38"/>
          <p:cNvSpPr>
            <a:spLocks noChangeArrowheads="1"/>
          </p:cNvSpPr>
          <p:nvPr/>
        </p:nvSpPr>
        <p:spPr bwMode="auto">
          <a:xfrm rot="5400000" flipV="1">
            <a:off x="7924800" y="23622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5" name="Oval 39"/>
          <p:cNvSpPr>
            <a:spLocks noChangeArrowheads="1"/>
          </p:cNvSpPr>
          <p:nvPr/>
        </p:nvSpPr>
        <p:spPr bwMode="auto">
          <a:xfrm rot="5400000" flipV="1">
            <a:off x="7162800" y="2971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6" name="Oval 40"/>
          <p:cNvSpPr>
            <a:spLocks noChangeArrowheads="1"/>
          </p:cNvSpPr>
          <p:nvPr/>
        </p:nvSpPr>
        <p:spPr bwMode="auto">
          <a:xfrm rot="5400000" flipV="1">
            <a:off x="6553200" y="2438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7" name="Oval 41"/>
          <p:cNvSpPr>
            <a:spLocks noChangeArrowheads="1"/>
          </p:cNvSpPr>
          <p:nvPr/>
        </p:nvSpPr>
        <p:spPr bwMode="auto">
          <a:xfrm rot="5400000" flipV="1">
            <a:off x="7239000" y="2057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1998" name="Line 39"/>
          <p:cNvSpPr>
            <a:spLocks noChangeShapeType="1"/>
          </p:cNvSpPr>
          <p:nvPr/>
        </p:nvSpPr>
        <p:spPr bwMode="auto">
          <a:xfrm flipV="1">
            <a:off x="4038600" y="2438400"/>
            <a:ext cx="3962400" cy="2286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313484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Define Inter-Cluster Similarity</a:t>
            </a:r>
            <a:endParaRPr lang="en-US" dirty="0">
              <a:solidFill>
                <a:schemeClr val="tx2">
                  <a:satMod val="200000"/>
                </a:schemeClr>
              </a:solidFill>
            </a:endParaRPr>
          </a:p>
        </p:txBody>
      </p:sp>
      <p:pic>
        <p:nvPicPr>
          <p:cNvPr id="430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114801" y="1752601"/>
            <a:ext cx="3895725" cy="1743075"/>
          </a:xfrm>
          <a:noFill/>
        </p:spPr>
      </p:pic>
      <p:sp>
        <p:nvSpPr>
          <p:cNvPr id="43012" name="Rectangle 4"/>
          <p:cNvSpPr>
            <a:spLocks noChangeArrowheads="1"/>
          </p:cNvSpPr>
          <p:nvPr/>
        </p:nvSpPr>
        <p:spPr bwMode="auto">
          <a:xfrm>
            <a:off x="2362200" y="3733800"/>
            <a:ext cx="739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i="1">
                <a:latin typeface="Gill Sans MT" panose="020B0502020104020203" pitchFamily="34" charset="0"/>
              </a:rPr>
              <a:t>average-link</a:t>
            </a:r>
            <a:r>
              <a:rPr lang="en-US" altLang="en-US">
                <a:latin typeface="Gill Sans MT" panose="020B0502020104020203" pitchFamily="34" charset="0"/>
              </a:rPr>
              <a:t> clustering,  distance = average distance </a:t>
            </a:r>
          </a:p>
        </p:txBody>
      </p:sp>
      <p:sp>
        <p:nvSpPr>
          <p:cNvPr id="43013" name="Rectangle 5"/>
          <p:cNvSpPr>
            <a:spLocks noChangeArrowheads="1"/>
          </p:cNvSpPr>
          <p:nvPr/>
        </p:nvSpPr>
        <p:spPr bwMode="auto">
          <a:xfrm>
            <a:off x="2514600" y="4648200"/>
            <a:ext cx="457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257300" indent="-3429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lvl="2">
              <a:spcBef>
                <a:spcPts val="200"/>
              </a:spcBef>
              <a:spcAft>
                <a:spcPts val="200"/>
              </a:spcAft>
              <a:buClr>
                <a:srgbClr val="0C7B9C"/>
              </a:buClr>
              <a:buSzPct val="75000"/>
              <a:buFont typeface="Monotype Sorts" panose="05010101010101010101" pitchFamily="2" charset="2"/>
              <a:buChar char="l"/>
            </a:pPr>
            <a:r>
              <a:rPr lang="en-US" altLang="en-US" sz="2400">
                <a:latin typeface="Gill Sans MT" panose="020B0502020104020203" pitchFamily="34" charset="0"/>
              </a:rPr>
              <a:t>MIN Linkage</a:t>
            </a:r>
          </a:p>
          <a:p>
            <a:pPr lvl="2">
              <a:spcBef>
                <a:spcPts val="200"/>
              </a:spcBef>
              <a:spcAft>
                <a:spcPts val="200"/>
              </a:spcAft>
              <a:buClr>
                <a:srgbClr val="0C7B9C"/>
              </a:buClr>
              <a:buSzPct val="75000"/>
              <a:buFont typeface="Monotype Sorts" panose="05010101010101010101" pitchFamily="2" charset="2"/>
              <a:buChar char="l"/>
            </a:pPr>
            <a:r>
              <a:rPr lang="en-US" altLang="en-US" sz="2400">
                <a:latin typeface="Gill Sans MT" panose="020B0502020104020203" pitchFamily="34" charset="0"/>
              </a:rPr>
              <a:t>MAX Linkage</a:t>
            </a:r>
          </a:p>
          <a:p>
            <a:pPr lvl="2">
              <a:spcBef>
                <a:spcPts val="200"/>
              </a:spcBef>
              <a:spcAft>
                <a:spcPts val="200"/>
              </a:spcAft>
              <a:buClr>
                <a:srgbClr val="0C7B9C"/>
              </a:buClr>
              <a:buSzPct val="75000"/>
              <a:buFont typeface="Monotype Sorts" panose="05010101010101010101" pitchFamily="2" charset="2"/>
              <a:buChar char="l"/>
            </a:pPr>
            <a:r>
              <a:rPr lang="en-US" altLang="en-US" sz="2400">
                <a:solidFill>
                  <a:srgbClr val="FF0000"/>
                </a:solidFill>
                <a:latin typeface="Gill Sans MT" panose="020B0502020104020203" pitchFamily="34" charset="0"/>
              </a:rPr>
              <a:t>Group Average Linkage</a:t>
            </a:r>
          </a:p>
        </p:txBody>
      </p:sp>
    </p:spTree>
    <p:extLst>
      <p:ext uri="{BB962C8B-B14F-4D97-AF65-F5344CB8AC3E}">
        <p14:creationId xmlns:p14="http://schemas.microsoft.com/office/powerpoint/2010/main" val="36591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rPr>
              <a:t>Single Linkage Hierarchical Clustering Example</a:t>
            </a:r>
            <a:endParaRPr lang="en-US" dirty="0">
              <a:solidFill>
                <a:schemeClr val="tx2">
                  <a:satMod val="200000"/>
                </a:schemeClr>
              </a:solidFill>
            </a:endParaRPr>
          </a:p>
        </p:txBody>
      </p:sp>
      <p:sp>
        <p:nvSpPr>
          <p:cNvPr id="44035" name="Content Placeholder 2"/>
          <p:cNvSpPr>
            <a:spLocks noGrp="1"/>
          </p:cNvSpPr>
          <p:nvPr>
            <p:ph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a:p>
            <a:pPr eaLnBrk="1" hangingPunct="1"/>
            <a:r>
              <a:rPr lang="en-US" altLang="zh-CN" sz="3200">
                <a:latin typeface="Tahoma" panose="020B0604030504040204" pitchFamily="34" charset="0"/>
              </a:rPr>
              <a:t>Initially “Every point is its own cluster”</a:t>
            </a:r>
          </a:p>
          <a:p>
            <a:pPr eaLnBrk="1" hangingPunct="1">
              <a:buFont typeface="Wingdings" panose="05000000000000000000" pitchFamily="2" charset="2"/>
              <a:buNone/>
            </a:pPr>
            <a:endParaRPr lang="en-US" altLang="en-US" smtClean="0"/>
          </a:p>
        </p:txBody>
      </p:sp>
      <p:sp>
        <p:nvSpPr>
          <p:cNvPr id="44036" name="Oval 3"/>
          <p:cNvSpPr>
            <a:spLocks noChangeAspect="1" noChangeArrowheads="1"/>
          </p:cNvSpPr>
          <p:nvPr/>
        </p:nvSpPr>
        <p:spPr bwMode="auto">
          <a:xfrm>
            <a:off x="4421188" y="3386138"/>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37" name="Oval 4"/>
          <p:cNvSpPr>
            <a:spLocks noChangeAspect="1" noChangeArrowheads="1"/>
          </p:cNvSpPr>
          <p:nvPr/>
        </p:nvSpPr>
        <p:spPr bwMode="auto">
          <a:xfrm>
            <a:off x="6275388" y="31686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38" name="Oval 5"/>
          <p:cNvSpPr>
            <a:spLocks noChangeAspect="1" noChangeArrowheads="1"/>
          </p:cNvSpPr>
          <p:nvPr/>
        </p:nvSpPr>
        <p:spPr bwMode="auto">
          <a:xfrm>
            <a:off x="4716464" y="3214688"/>
            <a:ext cx="96837"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39" name="Oval 6"/>
          <p:cNvSpPr>
            <a:spLocks noChangeAspect="1" noChangeArrowheads="1"/>
          </p:cNvSpPr>
          <p:nvPr/>
        </p:nvSpPr>
        <p:spPr bwMode="auto">
          <a:xfrm>
            <a:off x="5029200" y="4419600"/>
            <a:ext cx="952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0" name="Oval 7"/>
          <p:cNvSpPr>
            <a:spLocks noChangeAspect="1" noChangeArrowheads="1"/>
          </p:cNvSpPr>
          <p:nvPr/>
        </p:nvSpPr>
        <p:spPr bwMode="auto">
          <a:xfrm>
            <a:off x="5105400" y="32766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1" name="Oval 8"/>
          <p:cNvSpPr>
            <a:spLocks noChangeAspect="1" noChangeArrowheads="1"/>
          </p:cNvSpPr>
          <p:nvPr/>
        </p:nvSpPr>
        <p:spPr bwMode="auto">
          <a:xfrm>
            <a:off x="5016500" y="2451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2" name="Oval 9"/>
          <p:cNvSpPr>
            <a:spLocks noChangeAspect="1" noChangeArrowheads="1"/>
          </p:cNvSpPr>
          <p:nvPr/>
        </p:nvSpPr>
        <p:spPr bwMode="auto">
          <a:xfrm>
            <a:off x="4192588" y="23225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3" name="Oval 10"/>
          <p:cNvSpPr>
            <a:spLocks noChangeAspect="1" noChangeArrowheads="1"/>
          </p:cNvSpPr>
          <p:nvPr/>
        </p:nvSpPr>
        <p:spPr bwMode="auto">
          <a:xfrm>
            <a:off x="3810000" y="4038601"/>
            <a:ext cx="841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4" name="Oval 11"/>
          <p:cNvSpPr>
            <a:spLocks noChangeAspect="1" noChangeArrowheads="1"/>
          </p:cNvSpPr>
          <p:nvPr/>
        </p:nvSpPr>
        <p:spPr bwMode="auto">
          <a:xfrm>
            <a:off x="5694363" y="35591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5" name="Oval 12"/>
          <p:cNvSpPr>
            <a:spLocks noChangeAspect="1" noChangeArrowheads="1"/>
          </p:cNvSpPr>
          <p:nvPr/>
        </p:nvSpPr>
        <p:spPr bwMode="auto">
          <a:xfrm>
            <a:off x="5943600" y="25908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6" name="Oval 13"/>
          <p:cNvSpPr>
            <a:spLocks noChangeAspect="1" noChangeArrowheads="1"/>
          </p:cNvSpPr>
          <p:nvPr/>
        </p:nvSpPr>
        <p:spPr bwMode="auto">
          <a:xfrm rot="-1118274">
            <a:off x="6497638" y="28003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7" name="Oval 14"/>
          <p:cNvSpPr>
            <a:spLocks noChangeAspect="1" noChangeArrowheads="1"/>
          </p:cNvSpPr>
          <p:nvPr/>
        </p:nvSpPr>
        <p:spPr bwMode="auto">
          <a:xfrm rot="-1118274">
            <a:off x="5334000" y="40386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8" name="Oval 15"/>
          <p:cNvSpPr>
            <a:spLocks noChangeAspect="1" noChangeArrowheads="1"/>
          </p:cNvSpPr>
          <p:nvPr/>
        </p:nvSpPr>
        <p:spPr bwMode="auto">
          <a:xfrm rot="-1118274">
            <a:off x="5688013" y="39655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49" name="Oval 16"/>
          <p:cNvSpPr>
            <a:spLocks noChangeAspect="1" noChangeArrowheads="1"/>
          </p:cNvSpPr>
          <p:nvPr/>
        </p:nvSpPr>
        <p:spPr bwMode="auto">
          <a:xfrm rot="-1118274">
            <a:off x="4148139" y="3511551"/>
            <a:ext cx="968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0" name="Oval 17"/>
          <p:cNvSpPr>
            <a:spLocks noChangeAspect="1" noChangeArrowheads="1"/>
          </p:cNvSpPr>
          <p:nvPr/>
        </p:nvSpPr>
        <p:spPr bwMode="auto">
          <a:xfrm rot="-1118274">
            <a:off x="5030789" y="2457451"/>
            <a:ext cx="841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1" name="Oval 18"/>
          <p:cNvSpPr>
            <a:spLocks noChangeAspect="1" noChangeArrowheads="1"/>
          </p:cNvSpPr>
          <p:nvPr/>
        </p:nvSpPr>
        <p:spPr bwMode="auto">
          <a:xfrm rot="-1118274">
            <a:off x="5410200" y="24384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2" name="Oval 19"/>
          <p:cNvSpPr>
            <a:spLocks noChangeAspect="1" noChangeArrowheads="1"/>
          </p:cNvSpPr>
          <p:nvPr/>
        </p:nvSpPr>
        <p:spPr bwMode="auto">
          <a:xfrm rot="-1118274">
            <a:off x="4200525" y="2554288"/>
            <a:ext cx="96838"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3" name="Oval 20"/>
          <p:cNvSpPr>
            <a:spLocks noChangeAspect="1" noChangeArrowheads="1"/>
          </p:cNvSpPr>
          <p:nvPr/>
        </p:nvSpPr>
        <p:spPr bwMode="auto">
          <a:xfrm rot="-1118274">
            <a:off x="4543425" y="34909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4" name="Oval 21"/>
          <p:cNvSpPr>
            <a:spLocks noChangeAspect="1" noChangeArrowheads="1"/>
          </p:cNvSpPr>
          <p:nvPr/>
        </p:nvSpPr>
        <p:spPr bwMode="auto">
          <a:xfrm rot="-1118274">
            <a:off x="6096000" y="3327400"/>
            <a:ext cx="825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5" name="Oval 22"/>
          <p:cNvSpPr>
            <a:spLocks noChangeAspect="1" noChangeArrowheads="1"/>
          </p:cNvSpPr>
          <p:nvPr/>
        </p:nvSpPr>
        <p:spPr bwMode="auto">
          <a:xfrm rot="-1118274">
            <a:off x="5624514" y="2360613"/>
            <a:ext cx="96837"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6" name="Oval 23"/>
          <p:cNvSpPr>
            <a:spLocks noChangeAspect="1" noChangeArrowheads="1"/>
          </p:cNvSpPr>
          <p:nvPr/>
        </p:nvSpPr>
        <p:spPr bwMode="auto">
          <a:xfrm rot="5895381">
            <a:off x="3662363" y="23574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7" name="Oval 24"/>
          <p:cNvSpPr>
            <a:spLocks noChangeAspect="1" noChangeArrowheads="1"/>
          </p:cNvSpPr>
          <p:nvPr/>
        </p:nvSpPr>
        <p:spPr bwMode="auto">
          <a:xfrm rot="5895381">
            <a:off x="4805363" y="3576638"/>
            <a:ext cx="87313"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8" name="Oval 25"/>
          <p:cNvSpPr>
            <a:spLocks noChangeAspect="1" noChangeArrowheads="1"/>
          </p:cNvSpPr>
          <p:nvPr/>
        </p:nvSpPr>
        <p:spPr bwMode="auto">
          <a:xfrm rot="5895381">
            <a:off x="4213226" y="32781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59" name="Oval 26"/>
          <p:cNvSpPr>
            <a:spLocks noChangeAspect="1" noChangeArrowheads="1"/>
          </p:cNvSpPr>
          <p:nvPr/>
        </p:nvSpPr>
        <p:spPr bwMode="auto">
          <a:xfrm rot="5895381">
            <a:off x="4881563" y="25098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0" name="Oval 27"/>
          <p:cNvSpPr>
            <a:spLocks noChangeAspect="1" noChangeArrowheads="1"/>
          </p:cNvSpPr>
          <p:nvPr/>
        </p:nvSpPr>
        <p:spPr bwMode="auto">
          <a:xfrm rot="5895381">
            <a:off x="5830094" y="3580607"/>
            <a:ext cx="873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1" name="Oval 28"/>
          <p:cNvSpPr>
            <a:spLocks noChangeAspect="1" noChangeArrowheads="1"/>
          </p:cNvSpPr>
          <p:nvPr/>
        </p:nvSpPr>
        <p:spPr bwMode="auto">
          <a:xfrm rot="5895381">
            <a:off x="6115051" y="2917826"/>
            <a:ext cx="74612"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2" name="Oval 29"/>
          <p:cNvSpPr>
            <a:spLocks noChangeAspect="1" noChangeArrowheads="1"/>
          </p:cNvSpPr>
          <p:nvPr/>
        </p:nvSpPr>
        <p:spPr bwMode="auto">
          <a:xfrm rot="5895381">
            <a:off x="3870326" y="20462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3" name="Oval 30"/>
          <p:cNvSpPr>
            <a:spLocks noChangeAspect="1" noChangeArrowheads="1"/>
          </p:cNvSpPr>
          <p:nvPr/>
        </p:nvSpPr>
        <p:spPr bwMode="auto">
          <a:xfrm rot="5895381">
            <a:off x="5595938" y="245268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4" name="Oval 31"/>
          <p:cNvSpPr>
            <a:spLocks noChangeAspect="1" noChangeArrowheads="1"/>
          </p:cNvSpPr>
          <p:nvPr/>
        </p:nvSpPr>
        <p:spPr bwMode="auto">
          <a:xfrm rot="5895381">
            <a:off x="5484813" y="4116388"/>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5" name="Oval 32"/>
          <p:cNvSpPr>
            <a:spLocks noChangeAspect="1" noChangeArrowheads="1"/>
          </p:cNvSpPr>
          <p:nvPr/>
        </p:nvSpPr>
        <p:spPr bwMode="auto">
          <a:xfrm rot="4777107">
            <a:off x="5305426" y="44148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6" name="Oval 33"/>
          <p:cNvSpPr>
            <a:spLocks noChangeAspect="1" noChangeArrowheads="1"/>
          </p:cNvSpPr>
          <p:nvPr/>
        </p:nvSpPr>
        <p:spPr bwMode="auto">
          <a:xfrm rot="4777107">
            <a:off x="3802063" y="3228975"/>
            <a:ext cx="873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7" name="Oval 34"/>
          <p:cNvSpPr>
            <a:spLocks noChangeAspect="1" noChangeArrowheads="1"/>
          </p:cNvSpPr>
          <p:nvPr/>
        </p:nvSpPr>
        <p:spPr bwMode="auto">
          <a:xfrm rot="4777107">
            <a:off x="4275138" y="3833813"/>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8" name="Oval 35"/>
          <p:cNvSpPr>
            <a:spLocks noChangeAspect="1" noChangeArrowheads="1"/>
          </p:cNvSpPr>
          <p:nvPr/>
        </p:nvSpPr>
        <p:spPr bwMode="auto">
          <a:xfrm rot="4777107">
            <a:off x="3890963" y="22812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69" name="Oval 36"/>
          <p:cNvSpPr>
            <a:spLocks noChangeAspect="1" noChangeArrowheads="1"/>
          </p:cNvSpPr>
          <p:nvPr/>
        </p:nvSpPr>
        <p:spPr bwMode="auto">
          <a:xfrm rot="4777107">
            <a:off x="5953125" y="3724275"/>
            <a:ext cx="76200"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70" name="Oval 37"/>
          <p:cNvSpPr>
            <a:spLocks noChangeAspect="1" noChangeArrowheads="1"/>
          </p:cNvSpPr>
          <p:nvPr/>
        </p:nvSpPr>
        <p:spPr bwMode="auto">
          <a:xfrm rot="4777107">
            <a:off x="5815013" y="2898775"/>
            <a:ext cx="746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71" name="Oval 38"/>
          <p:cNvSpPr>
            <a:spLocks noChangeAspect="1" noChangeArrowheads="1"/>
          </p:cNvSpPr>
          <p:nvPr/>
        </p:nvSpPr>
        <p:spPr bwMode="auto">
          <a:xfrm rot="4777107">
            <a:off x="5153026" y="25987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72" name="Oval 39"/>
          <p:cNvSpPr>
            <a:spLocks noChangeAspect="1" noChangeArrowheads="1"/>
          </p:cNvSpPr>
          <p:nvPr/>
        </p:nvSpPr>
        <p:spPr bwMode="auto">
          <a:xfrm rot="4777107">
            <a:off x="4877594" y="3232944"/>
            <a:ext cx="87312"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73" name="Oval 40"/>
          <p:cNvSpPr>
            <a:spLocks noChangeAspect="1" noChangeArrowheads="1"/>
          </p:cNvSpPr>
          <p:nvPr/>
        </p:nvSpPr>
        <p:spPr bwMode="auto">
          <a:xfrm rot="4777107">
            <a:off x="5657057" y="4148932"/>
            <a:ext cx="746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4074" name="Line 42"/>
          <p:cNvSpPr>
            <a:spLocks noChangeShapeType="1"/>
          </p:cNvSpPr>
          <p:nvPr/>
        </p:nvSpPr>
        <p:spPr bwMode="auto">
          <a:xfrm>
            <a:off x="4754564" y="3255964"/>
            <a:ext cx="46037"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298378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Single Linkage Example</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a:bodyPr>
          <a:lstStyle/>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57200" indent="-457200">
              <a:spcBef>
                <a:spcPct val="50000"/>
              </a:spcBef>
              <a:buClr>
                <a:schemeClr val="tx1"/>
              </a:buClr>
              <a:buFontTx/>
              <a:buAutoNum type="arabicPeriod"/>
              <a:defRPr/>
            </a:pPr>
            <a:r>
              <a:rPr lang="en-US" altLang="zh-CN" sz="3200" dirty="0">
                <a:latin typeface="Tahoma" pitchFamily="34" charset="0"/>
              </a:rPr>
              <a:t>“Every point is its own cluster”</a:t>
            </a:r>
          </a:p>
          <a:p>
            <a:pPr marL="457200" indent="-457200">
              <a:spcBef>
                <a:spcPct val="50000"/>
              </a:spcBef>
              <a:buClr>
                <a:schemeClr val="tx1"/>
              </a:buClr>
              <a:buFontTx/>
              <a:buAutoNum type="arabicPeriod"/>
              <a:defRPr/>
            </a:pPr>
            <a:r>
              <a:rPr lang="en-US" altLang="zh-CN" sz="3200" dirty="0">
                <a:latin typeface="Tahoma" pitchFamily="34" charset="0"/>
              </a:rPr>
              <a:t>Find “most similar(distance)” pair of clusters</a:t>
            </a:r>
          </a:p>
          <a:p>
            <a:pPr marL="411480">
              <a:buFont typeface="Wingdings"/>
              <a:buChar char=""/>
              <a:defRPr/>
            </a:pPr>
            <a:endParaRPr lang="en-US" dirty="0"/>
          </a:p>
        </p:txBody>
      </p:sp>
      <p:sp>
        <p:nvSpPr>
          <p:cNvPr id="45060" name="Oval 3"/>
          <p:cNvSpPr>
            <a:spLocks noChangeAspect="1" noChangeArrowheads="1"/>
          </p:cNvSpPr>
          <p:nvPr/>
        </p:nvSpPr>
        <p:spPr bwMode="auto">
          <a:xfrm>
            <a:off x="4421188" y="3386138"/>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1" name="Oval 4"/>
          <p:cNvSpPr>
            <a:spLocks noChangeAspect="1" noChangeArrowheads="1"/>
          </p:cNvSpPr>
          <p:nvPr/>
        </p:nvSpPr>
        <p:spPr bwMode="auto">
          <a:xfrm>
            <a:off x="6275388" y="31686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2" name="Oval 5"/>
          <p:cNvSpPr>
            <a:spLocks noChangeAspect="1" noChangeArrowheads="1"/>
          </p:cNvSpPr>
          <p:nvPr/>
        </p:nvSpPr>
        <p:spPr bwMode="auto">
          <a:xfrm>
            <a:off x="4716464" y="3214688"/>
            <a:ext cx="96837"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3" name="Oval 6"/>
          <p:cNvSpPr>
            <a:spLocks noChangeAspect="1" noChangeArrowheads="1"/>
          </p:cNvSpPr>
          <p:nvPr/>
        </p:nvSpPr>
        <p:spPr bwMode="auto">
          <a:xfrm>
            <a:off x="5029200" y="4419600"/>
            <a:ext cx="952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4" name="Oval 7"/>
          <p:cNvSpPr>
            <a:spLocks noChangeAspect="1" noChangeArrowheads="1"/>
          </p:cNvSpPr>
          <p:nvPr/>
        </p:nvSpPr>
        <p:spPr bwMode="auto">
          <a:xfrm>
            <a:off x="5105400" y="32766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5" name="Oval 8"/>
          <p:cNvSpPr>
            <a:spLocks noChangeAspect="1" noChangeArrowheads="1"/>
          </p:cNvSpPr>
          <p:nvPr/>
        </p:nvSpPr>
        <p:spPr bwMode="auto">
          <a:xfrm>
            <a:off x="5016500" y="2451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6" name="Oval 9"/>
          <p:cNvSpPr>
            <a:spLocks noChangeAspect="1" noChangeArrowheads="1"/>
          </p:cNvSpPr>
          <p:nvPr/>
        </p:nvSpPr>
        <p:spPr bwMode="auto">
          <a:xfrm>
            <a:off x="4192588" y="23225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7" name="Oval 10"/>
          <p:cNvSpPr>
            <a:spLocks noChangeAspect="1" noChangeArrowheads="1"/>
          </p:cNvSpPr>
          <p:nvPr/>
        </p:nvSpPr>
        <p:spPr bwMode="auto">
          <a:xfrm>
            <a:off x="3810000" y="4038601"/>
            <a:ext cx="841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8" name="Oval 11"/>
          <p:cNvSpPr>
            <a:spLocks noChangeAspect="1" noChangeArrowheads="1"/>
          </p:cNvSpPr>
          <p:nvPr/>
        </p:nvSpPr>
        <p:spPr bwMode="auto">
          <a:xfrm>
            <a:off x="5694363" y="35591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69" name="Oval 12"/>
          <p:cNvSpPr>
            <a:spLocks noChangeAspect="1" noChangeArrowheads="1"/>
          </p:cNvSpPr>
          <p:nvPr/>
        </p:nvSpPr>
        <p:spPr bwMode="auto">
          <a:xfrm>
            <a:off x="5943600" y="25908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0" name="Oval 13"/>
          <p:cNvSpPr>
            <a:spLocks noChangeAspect="1" noChangeArrowheads="1"/>
          </p:cNvSpPr>
          <p:nvPr/>
        </p:nvSpPr>
        <p:spPr bwMode="auto">
          <a:xfrm rot="-1118274">
            <a:off x="6497638" y="28003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1" name="Oval 14"/>
          <p:cNvSpPr>
            <a:spLocks noChangeAspect="1" noChangeArrowheads="1"/>
          </p:cNvSpPr>
          <p:nvPr/>
        </p:nvSpPr>
        <p:spPr bwMode="auto">
          <a:xfrm rot="-1118274">
            <a:off x="5334000" y="40386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2" name="Oval 15"/>
          <p:cNvSpPr>
            <a:spLocks noChangeAspect="1" noChangeArrowheads="1"/>
          </p:cNvSpPr>
          <p:nvPr/>
        </p:nvSpPr>
        <p:spPr bwMode="auto">
          <a:xfrm rot="-1118274">
            <a:off x="5688013" y="39655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3" name="Oval 16"/>
          <p:cNvSpPr>
            <a:spLocks noChangeAspect="1" noChangeArrowheads="1"/>
          </p:cNvSpPr>
          <p:nvPr/>
        </p:nvSpPr>
        <p:spPr bwMode="auto">
          <a:xfrm rot="-1118274">
            <a:off x="4148139" y="3511551"/>
            <a:ext cx="968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4" name="Oval 17"/>
          <p:cNvSpPr>
            <a:spLocks noChangeAspect="1" noChangeArrowheads="1"/>
          </p:cNvSpPr>
          <p:nvPr/>
        </p:nvSpPr>
        <p:spPr bwMode="auto">
          <a:xfrm rot="-1118274">
            <a:off x="5030789" y="2457451"/>
            <a:ext cx="841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5" name="Oval 18"/>
          <p:cNvSpPr>
            <a:spLocks noChangeAspect="1" noChangeArrowheads="1"/>
          </p:cNvSpPr>
          <p:nvPr/>
        </p:nvSpPr>
        <p:spPr bwMode="auto">
          <a:xfrm rot="-1118274">
            <a:off x="5410200" y="24384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6" name="Oval 19"/>
          <p:cNvSpPr>
            <a:spLocks noChangeAspect="1" noChangeArrowheads="1"/>
          </p:cNvSpPr>
          <p:nvPr/>
        </p:nvSpPr>
        <p:spPr bwMode="auto">
          <a:xfrm rot="-1118274">
            <a:off x="4200525" y="2554288"/>
            <a:ext cx="96838"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7" name="Oval 20"/>
          <p:cNvSpPr>
            <a:spLocks noChangeAspect="1" noChangeArrowheads="1"/>
          </p:cNvSpPr>
          <p:nvPr/>
        </p:nvSpPr>
        <p:spPr bwMode="auto">
          <a:xfrm rot="-1118274">
            <a:off x="4543425" y="34909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8" name="Oval 21"/>
          <p:cNvSpPr>
            <a:spLocks noChangeAspect="1" noChangeArrowheads="1"/>
          </p:cNvSpPr>
          <p:nvPr/>
        </p:nvSpPr>
        <p:spPr bwMode="auto">
          <a:xfrm rot="-1118274">
            <a:off x="6096000" y="3327400"/>
            <a:ext cx="825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79" name="Oval 22"/>
          <p:cNvSpPr>
            <a:spLocks noChangeAspect="1" noChangeArrowheads="1"/>
          </p:cNvSpPr>
          <p:nvPr/>
        </p:nvSpPr>
        <p:spPr bwMode="auto">
          <a:xfrm rot="-1118274">
            <a:off x="5624514" y="2360613"/>
            <a:ext cx="96837" cy="74612"/>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0" name="Oval 23"/>
          <p:cNvSpPr>
            <a:spLocks noChangeAspect="1" noChangeArrowheads="1"/>
          </p:cNvSpPr>
          <p:nvPr/>
        </p:nvSpPr>
        <p:spPr bwMode="auto">
          <a:xfrm rot="5895381">
            <a:off x="3662363" y="23574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1" name="Oval 24"/>
          <p:cNvSpPr>
            <a:spLocks noChangeAspect="1" noChangeArrowheads="1"/>
          </p:cNvSpPr>
          <p:nvPr/>
        </p:nvSpPr>
        <p:spPr bwMode="auto">
          <a:xfrm rot="5895381">
            <a:off x="4805363" y="3576638"/>
            <a:ext cx="87313"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2" name="Oval 25"/>
          <p:cNvSpPr>
            <a:spLocks noChangeAspect="1" noChangeArrowheads="1"/>
          </p:cNvSpPr>
          <p:nvPr/>
        </p:nvSpPr>
        <p:spPr bwMode="auto">
          <a:xfrm rot="5895381">
            <a:off x="4213226" y="32781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3" name="Oval 26"/>
          <p:cNvSpPr>
            <a:spLocks noChangeAspect="1" noChangeArrowheads="1"/>
          </p:cNvSpPr>
          <p:nvPr/>
        </p:nvSpPr>
        <p:spPr bwMode="auto">
          <a:xfrm rot="5895381">
            <a:off x="4881563" y="25098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4" name="Oval 27"/>
          <p:cNvSpPr>
            <a:spLocks noChangeAspect="1" noChangeArrowheads="1"/>
          </p:cNvSpPr>
          <p:nvPr/>
        </p:nvSpPr>
        <p:spPr bwMode="auto">
          <a:xfrm rot="5895381">
            <a:off x="5830094" y="3580607"/>
            <a:ext cx="873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5" name="Oval 28"/>
          <p:cNvSpPr>
            <a:spLocks noChangeAspect="1" noChangeArrowheads="1"/>
          </p:cNvSpPr>
          <p:nvPr/>
        </p:nvSpPr>
        <p:spPr bwMode="auto">
          <a:xfrm rot="5895381">
            <a:off x="6115051" y="2917826"/>
            <a:ext cx="74612"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6" name="Oval 29"/>
          <p:cNvSpPr>
            <a:spLocks noChangeAspect="1" noChangeArrowheads="1"/>
          </p:cNvSpPr>
          <p:nvPr/>
        </p:nvSpPr>
        <p:spPr bwMode="auto">
          <a:xfrm rot="5895381">
            <a:off x="3870326" y="20462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7" name="Oval 30"/>
          <p:cNvSpPr>
            <a:spLocks noChangeAspect="1" noChangeArrowheads="1"/>
          </p:cNvSpPr>
          <p:nvPr/>
        </p:nvSpPr>
        <p:spPr bwMode="auto">
          <a:xfrm rot="5895381">
            <a:off x="5595938" y="2452688"/>
            <a:ext cx="74613"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8" name="Oval 31"/>
          <p:cNvSpPr>
            <a:spLocks noChangeAspect="1" noChangeArrowheads="1"/>
          </p:cNvSpPr>
          <p:nvPr/>
        </p:nvSpPr>
        <p:spPr bwMode="auto">
          <a:xfrm rot="5895381">
            <a:off x="5484813" y="4116388"/>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89" name="Oval 32"/>
          <p:cNvSpPr>
            <a:spLocks noChangeAspect="1" noChangeArrowheads="1"/>
          </p:cNvSpPr>
          <p:nvPr/>
        </p:nvSpPr>
        <p:spPr bwMode="auto">
          <a:xfrm rot="4777107">
            <a:off x="5305426" y="44148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0" name="Oval 33"/>
          <p:cNvSpPr>
            <a:spLocks noChangeAspect="1" noChangeArrowheads="1"/>
          </p:cNvSpPr>
          <p:nvPr/>
        </p:nvSpPr>
        <p:spPr bwMode="auto">
          <a:xfrm rot="4777107">
            <a:off x="3802063" y="3228975"/>
            <a:ext cx="873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1" name="Oval 34"/>
          <p:cNvSpPr>
            <a:spLocks noChangeAspect="1" noChangeArrowheads="1"/>
          </p:cNvSpPr>
          <p:nvPr/>
        </p:nvSpPr>
        <p:spPr bwMode="auto">
          <a:xfrm rot="4777107">
            <a:off x="4275138" y="3833813"/>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2" name="Oval 35"/>
          <p:cNvSpPr>
            <a:spLocks noChangeAspect="1" noChangeArrowheads="1"/>
          </p:cNvSpPr>
          <p:nvPr/>
        </p:nvSpPr>
        <p:spPr bwMode="auto">
          <a:xfrm rot="4777107">
            <a:off x="3890963" y="22812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3" name="Oval 36"/>
          <p:cNvSpPr>
            <a:spLocks noChangeAspect="1" noChangeArrowheads="1"/>
          </p:cNvSpPr>
          <p:nvPr/>
        </p:nvSpPr>
        <p:spPr bwMode="auto">
          <a:xfrm rot="4777107">
            <a:off x="5953125" y="3724275"/>
            <a:ext cx="76200"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4" name="Oval 37"/>
          <p:cNvSpPr>
            <a:spLocks noChangeAspect="1" noChangeArrowheads="1"/>
          </p:cNvSpPr>
          <p:nvPr/>
        </p:nvSpPr>
        <p:spPr bwMode="auto">
          <a:xfrm rot="4777107">
            <a:off x="5815013" y="2898775"/>
            <a:ext cx="746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5" name="Oval 38"/>
          <p:cNvSpPr>
            <a:spLocks noChangeAspect="1" noChangeArrowheads="1"/>
          </p:cNvSpPr>
          <p:nvPr/>
        </p:nvSpPr>
        <p:spPr bwMode="auto">
          <a:xfrm rot="4777107">
            <a:off x="5153026" y="25987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6" name="Oval 39"/>
          <p:cNvSpPr>
            <a:spLocks noChangeAspect="1" noChangeArrowheads="1"/>
          </p:cNvSpPr>
          <p:nvPr/>
        </p:nvSpPr>
        <p:spPr bwMode="auto">
          <a:xfrm rot="4777107">
            <a:off x="4877594" y="3232944"/>
            <a:ext cx="87312"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7" name="Oval 40"/>
          <p:cNvSpPr>
            <a:spLocks noChangeAspect="1" noChangeArrowheads="1"/>
          </p:cNvSpPr>
          <p:nvPr/>
        </p:nvSpPr>
        <p:spPr bwMode="auto">
          <a:xfrm rot="4777107">
            <a:off x="5657057" y="4148932"/>
            <a:ext cx="746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5098" name="Line 42"/>
          <p:cNvSpPr>
            <a:spLocks noChangeShapeType="1"/>
          </p:cNvSpPr>
          <p:nvPr/>
        </p:nvSpPr>
        <p:spPr bwMode="auto">
          <a:xfrm flipV="1">
            <a:off x="5632451" y="2401889"/>
            <a:ext cx="49213" cy="968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5099" name="Line 43"/>
          <p:cNvSpPr>
            <a:spLocks noChangeShapeType="1"/>
          </p:cNvSpPr>
          <p:nvPr/>
        </p:nvSpPr>
        <p:spPr bwMode="auto">
          <a:xfrm>
            <a:off x="4754564" y="3255964"/>
            <a:ext cx="46037"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4248264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rPr>
              <a:t>Single Linkage Hierarchical Clustering Example…</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a:bodyPr>
          <a:lstStyle/>
          <a:p>
            <a:pPr marL="457200" indent="-457200">
              <a:spcBef>
                <a:spcPct val="50000"/>
              </a:spcBef>
              <a:buClr>
                <a:schemeClr val="tx1"/>
              </a:buClr>
              <a:buFontTx/>
              <a:buAutoNum type="arabicPeriod"/>
              <a:defRPr/>
            </a:pPr>
            <a:endParaRPr lang="en-US" altLang="zh-CN" sz="3200" dirty="0">
              <a:latin typeface="Tahoma" pitchFamily="34" charset="0"/>
            </a:endParaRPr>
          </a:p>
          <a:p>
            <a:pPr marL="457200" indent="-457200">
              <a:spcBef>
                <a:spcPct val="50000"/>
              </a:spcBef>
              <a:buClr>
                <a:schemeClr val="tx1"/>
              </a:buClr>
              <a:buFontTx/>
              <a:buAutoNum type="arabicPeriod"/>
              <a:defRPr/>
            </a:pPr>
            <a:endParaRPr lang="en-US" altLang="zh-CN" sz="3200" dirty="0">
              <a:latin typeface="Tahoma" pitchFamily="34" charset="0"/>
            </a:endParaRPr>
          </a:p>
          <a:p>
            <a:pPr marL="457200" indent="-457200">
              <a:spcBef>
                <a:spcPct val="50000"/>
              </a:spcBef>
              <a:buClr>
                <a:schemeClr val="tx1"/>
              </a:buClr>
              <a:buFontTx/>
              <a:buAutoNum type="arabicPeriod"/>
              <a:defRPr/>
            </a:pPr>
            <a:endParaRPr lang="en-US" altLang="zh-CN" sz="3200" dirty="0">
              <a:latin typeface="Tahoma" pitchFamily="34" charset="0"/>
            </a:endParaRPr>
          </a:p>
          <a:p>
            <a:pPr marL="457200" indent="-457200">
              <a:spcBef>
                <a:spcPct val="50000"/>
              </a:spcBef>
              <a:buClr>
                <a:schemeClr val="tx1"/>
              </a:buClr>
              <a:buNone/>
              <a:defRPr/>
            </a:pPr>
            <a:endParaRPr lang="en-US" altLang="zh-CN" sz="3200" dirty="0">
              <a:latin typeface="Tahoma" pitchFamily="34" charset="0"/>
            </a:endParaRPr>
          </a:p>
          <a:p>
            <a:pPr marL="457200" indent="-457200">
              <a:spcBef>
                <a:spcPct val="50000"/>
              </a:spcBef>
              <a:buClr>
                <a:schemeClr val="tx1"/>
              </a:buClr>
              <a:buFontTx/>
              <a:buAutoNum type="arabicPeriod"/>
              <a:defRPr/>
            </a:pPr>
            <a:r>
              <a:rPr lang="en-US" altLang="zh-CN" sz="2600" dirty="0">
                <a:latin typeface="Tahoma" pitchFamily="34" charset="0"/>
              </a:rPr>
              <a:t> “Every point is its own cluster”</a:t>
            </a:r>
          </a:p>
          <a:p>
            <a:pPr marL="457200" indent="-457200">
              <a:spcBef>
                <a:spcPct val="50000"/>
              </a:spcBef>
              <a:buClr>
                <a:schemeClr val="tx1"/>
              </a:buClr>
              <a:buFontTx/>
              <a:buAutoNum type="arabicPeriod"/>
              <a:defRPr/>
            </a:pPr>
            <a:r>
              <a:rPr lang="en-US" altLang="zh-CN" sz="2600" dirty="0">
                <a:latin typeface="Tahoma" pitchFamily="34" charset="0"/>
              </a:rPr>
              <a:t>Find “most similar” pair of clusters</a:t>
            </a:r>
          </a:p>
          <a:p>
            <a:pPr marL="457200" indent="-457200">
              <a:spcBef>
                <a:spcPct val="50000"/>
              </a:spcBef>
              <a:buClr>
                <a:schemeClr val="tx1"/>
              </a:buClr>
              <a:buFontTx/>
              <a:buAutoNum type="arabicPeriod"/>
              <a:defRPr/>
            </a:pPr>
            <a:r>
              <a:rPr lang="en-US" altLang="zh-CN" sz="2600" dirty="0">
                <a:latin typeface="Tahoma" pitchFamily="34" charset="0"/>
              </a:rPr>
              <a:t>Merge it into a parent cluster</a:t>
            </a:r>
          </a:p>
          <a:p>
            <a:pPr marL="411480">
              <a:buFont typeface="Wingdings"/>
              <a:buChar char=""/>
              <a:defRPr/>
            </a:pPr>
            <a:endParaRPr lang="en-US" dirty="0"/>
          </a:p>
        </p:txBody>
      </p:sp>
      <p:sp>
        <p:nvSpPr>
          <p:cNvPr id="46084" name="Oval 3"/>
          <p:cNvSpPr>
            <a:spLocks noChangeAspect="1" noChangeArrowheads="1"/>
          </p:cNvSpPr>
          <p:nvPr/>
        </p:nvSpPr>
        <p:spPr bwMode="auto">
          <a:xfrm>
            <a:off x="4421188" y="3386138"/>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85" name="Oval 4"/>
          <p:cNvSpPr>
            <a:spLocks noChangeAspect="1" noChangeArrowheads="1"/>
          </p:cNvSpPr>
          <p:nvPr/>
        </p:nvSpPr>
        <p:spPr bwMode="auto">
          <a:xfrm>
            <a:off x="6275388" y="31686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86" name="Oval 5"/>
          <p:cNvSpPr>
            <a:spLocks noChangeAspect="1" noChangeArrowheads="1"/>
          </p:cNvSpPr>
          <p:nvPr/>
        </p:nvSpPr>
        <p:spPr bwMode="auto">
          <a:xfrm>
            <a:off x="4648200" y="2971800"/>
            <a:ext cx="96838"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87" name="Oval 6"/>
          <p:cNvSpPr>
            <a:spLocks noChangeAspect="1" noChangeArrowheads="1"/>
          </p:cNvSpPr>
          <p:nvPr/>
        </p:nvSpPr>
        <p:spPr bwMode="auto">
          <a:xfrm>
            <a:off x="5029200" y="4419600"/>
            <a:ext cx="952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88" name="Oval 7"/>
          <p:cNvSpPr>
            <a:spLocks noChangeAspect="1" noChangeArrowheads="1"/>
          </p:cNvSpPr>
          <p:nvPr/>
        </p:nvSpPr>
        <p:spPr bwMode="auto">
          <a:xfrm>
            <a:off x="5105400" y="32766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89" name="Oval 8"/>
          <p:cNvSpPr>
            <a:spLocks noChangeAspect="1" noChangeArrowheads="1"/>
          </p:cNvSpPr>
          <p:nvPr/>
        </p:nvSpPr>
        <p:spPr bwMode="auto">
          <a:xfrm>
            <a:off x="5016500" y="2451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0" name="Oval 9"/>
          <p:cNvSpPr>
            <a:spLocks noChangeAspect="1" noChangeArrowheads="1"/>
          </p:cNvSpPr>
          <p:nvPr/>
        </p:nvSpPr>
        <p:spPr bwMode="auto">
          <a:xfrm>
            <a:off x="4192588" y="23225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1" name="Oval 10"/>
          <p:cNvSpPr>
            <a:spLocks noChangeAspect="1" noChangeArrowheads="1"/>
          </p:cNvSpPr>
          <p:nvPr/>
        </p:nvSpPr>
        <p:spPr bwMode="auto">
          <a:xfrm>
            <a:off x="3810000" y="4038601"/>
            <a:ext cx="841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2" name="Oval 11"/>
          <p:cNvSpPr>
            <a:spLocks noChangeAspect="1" noChangeArrowheads="1"/>
          </p:cNvSpPr>
          <p:nvPr/>
        </p:nvSpPr>
        <p:spPr bwMode="auto">
          <a:xfrm>
            <a:off x="5694363" y="35591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3" name="Oval 12"/>
          <p:cNvSpPr>
            <a:spLocks noChangeAspect="1" noChangeArrowheads="1"/>
          </p:cNvSpPr>
          <p:nvPr/>
        </p:nvSpPr>
        <p:spPr bwMode="auto">
          <a:xfrm>
            <a:off x="5943600" y="25908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4" name="Oval 13"/>
          <p:cNvSpPr>
            <a:spLocks noChangeAspect="1" noChangeArrowheads="1"/>
          </p:cNvSpPr>
          <p:nvPr/>
        </p:nvSpPr>
        <p:spPr bwMode="auto">
          <a:xfrm rot="-1118274">
            <a:off x="6497638" y="28003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5" name="Oval 14"/>
          <p:cNvSpPr>
            <a:spLocks noChangeAspect="1" noChangeArrowheads="1"/>
          </p:cNvSpPr>
          <p:nvPr/>
        </p:nvSpPr>
        <p:spPr bwMode="auto">
          <a:xfrm rot="-1118274">
            <a:off x="5334000" y="40386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6" name="Oval 15"/>
          <p:cNvSpPr>
            <a:spLocks noChangeAspect="1" noChangeArrowheads="1"/>
          </p:cNvSpPr>
          <p:nvPr/>
        </p:nvSpPr>
        <p:spPr bwMode="auto">
          <a:xfrm rot="-1118274">
            <a:off x="5688013" y="39655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7" name="Oval 16"/>
          <p:cNvSpPr>
            <a:spLocks noChangeAspect="1" noChangeArrowheads="1"/>
          </p:cNvSpPr>
          <p:nvPr/>
        </p:nvSpPr>
        <p:spPr bwMode="auto">
          <a:xfrm rot="-1118274">
            <a:off x="4148139" y="3511551"/>
            <a:ext cx="968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8" name="Oval 17"/>
          <p:cNvSpPr>
            <a:spLocks noChangeAspect="1" noChangeArrowheads="1"/>
          </p:cNvSpPr>
          <p:nvPr/>
        </p:nvSpPr>
        <p:spPr bwMode="auto">
          <a:xfrm rot="-1118274">
            <a:off x="5030789" y="2457451"/>
            <a:ext cx="841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099" name="Oval 18"/>
          <p:cNvSpPr>
            <a:spLocks noChangeAspect="1" noChangeArrowheads="1"/>
          </p:cNvSpPr>
          <p:nvPr/>
        </p:nvSpPr>
        <p:spPr bwMode="auto">
          <a:xfrm rot="-1118274">
            <a:off x="5410200" y="24384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0" name="Oval 19"/>
          <p:cNvSpPr>
            <a:spLocks noChangeAspect="1" noChangeArrowheads="1"/>
          </p:cNvSpPr>
          <p:nvPr/>
        </p:nvSpPr>
        <p:spPr bwMode="auto">
          <a:xfrm rot="-1118274">
            <a:off x="4200525" y="2554288"/>
            <a:ext cx="96838"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1" name="Oval 20"/>
          <p:cNvSpPr>
            <a:spLocks noChangeAspect="1" noChangeArrowheads="1"/>
          </p:cNvSpPr>
          <p:nvPr/>
        </p:nvSpPr>
        <p:spPr bwMode="auto">
          <a:xfrm rot="-1118274">
            <a:off x="4543425" y="34909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2" name="Oval 21"/>
          <p:cNvSpPr>
            <a:spLocks noChangeAspect="1" noChangeArrowheads="1"/>
          </p:cNvSpPr>
          <p:nvPr/>
        </p:nvSpPr>
        <p:spPr bwMode="auto">
          <a:xfrm rot="-1118274">
            <a:off x="6096000" y="3327400"/>
            <a:ext cx="825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3" name="Oval 22"/>
          <p:cNvSpPr>
            <a:spLocks noChangeAspect="1" noChangeArrowheads="1"/>
          </p:cNvSpPr>
          <p:nvPr/>
        </p:nvSpPr>
        <p:spPr bwMode="auto">
          <a:xfrm rot="-1118274">
            <a:off x="5624514" y="2360613"/>
            <a:ext cx="96837" cy="74612"/>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4" name="Oval 23"/>
          <p:cNvSpPr>
            <a:spLocks noChangeAspect="1" noChangeArrowheads="1"/>
          </p:cNvSpPr>
          <p:nvPr/>
        </p:nvSpPr>
        <p:spPr bwMode="auto">
          <a:xfrm rot="5895381">
            <a:off x="3662363" y="23574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5" name="Oval 24"/>
          <p:cNvSpPr>
            <a:spLocks noChangeAspect="1" noChangeArrowheads="1"/>
          </p:cNvSpPr>
          <p:nvPr/>
        </p:nvSpPr>
        <p:spPr bwMode="auto">
          <a:xfrm rot="5895381">
            <a:off x="4805363" y="3576638"/>
            <a:ext cx="87313"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6" name="Oval 25"/>
          <p:cNvSpPr>
            <a:spLocks noChangeAspect="1" noChangeArrowheads="1"/>
          </p:cNvSpPr>
          <p:nvPr/>
        </p:nvSpPr>
        <p:spPr bwMode="auto">
          <a:xfrm rot="5895381">
            <a:off x="4213226" y="32781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7" name="Oval 26"/>
          <p:cNvSpPr>
            <a:spLocks noChangeAspect="1" noChangeArrowheads="1"/>
          </p:cNvSpPr>
          <p:nvPr/>
        </p:nvSpPr>
        <p:spPr bwMode="auto">
          <a:xfrm rot="5895381">
            <a:off x="4881563" y="25098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8" name="Oval 27"/>
          <p:cNvSpPr>
            <a:spLocks noChangeAspect="1" noChangeArrowheads="1"/>
          </p:cNvSpPr>
          <p:nvPr/>
        </p:nvSpPr>
        <p:spPr bwMode="auto">
          <a:xfrm rot="5895381">
            <a:off x="5830094" y="3580607"/>
            <a:ext cx="873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09" name="Oval 28"/>
          <p:cNvSpPr>
            <a:spLocks noChangeAspect="1" noChangeArrowheads="1"/>
          </p:cNvSpPr>
          <p:nvPr/>
        </p:nvSpPr>
        <p:spPr bwMode="auto">
          <a:xfrm rot="5895381">
            <a:off x="6115051" y="2917826"/>
            <a:ext cx="74612"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0" name="Oval 29"/>
          <p:cNvSpPr>
            <a:spLocks noChangeAspect="1" noChangeArrowheads="1"/>
          </p:cNvSpPr>
          <p:nvPr/>
        </p:nvSpPr>
        <p:spPr bwMode="auto">
          <a:xfrm rot="5895381">
            <a:off x="3870326" y="20462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1" name="Oval 30"/>
          <p:cNvSpPr>
            <a:spLocks noChangeAspect="1" noChangeArrowheads="1"/>
          </p:cNvSpPr>
          <p:nvPr/>
        </p:nvSpPr>
        <p:spPr bwMode="auto">
          <a:xfrm rot="5895381">
            <a:off x="5595938" y="2452688"/>
            <a:ext cx="74613"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2" name="Oval 31"/>
          <p:cNvSpPr>
            <a:spLocks noChangeAspect="1" noChangeArrowheads="1"/>
          </p:cNvSpPr>
          <p:nvPr/>
        </p:nvSpPr>
        <p:spPr bwMode="auto">
          <a:xfrm rot="5895381">
            <a:off x="5484813" y="4116388"/>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3" name="Oval 32"/>
          <p:cNvSpPr>
            <a:spLocks noChangeAspect="1" noChangeArrowheads="1"/>
          </p:cNvSpPr>
          <p:nvPr/>
        </p:nvSpPr>
        <p:spPr bwMode="auto">
          <a:xfrm rot="4777107">
            <a:off x="5305426" y="44148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4" name="Oval 33"/>
          <p:cNvSpPr>
            <a:spLocks noChangeAspect="1" noChangeArrowheads="1"/>
          </p:cNvSpPr>
          <p:nvPr/>
        </p:nvSpPr>
        <p:spPr bwMode="auto">
          <a:xfrm rot="4777107">
            <a:off x="3802063" y="3228975"/>
            <a:ext cx="873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5" name="Oval 34"/>
          <p:cNvSpPr>
            <a:spLocks noChangeAspect="1" noChangeArrowheads="1"/>
          </p:cNvSpPr>
          <p:nvPr/>
        </p:nvSpPr>
        <p:spPr bwMode="auto">
          <a:xfrm rot="4777107">
            <a:off x="4275138" y="3833813"/>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6" name="Oval 35"/>
          <p:cNvSpPr>
            <a:spLocks noChangeAspect="1" noChangeArrowheads="1"/>
          </p:cNvSpPr>
          <p:nvPr/>
        </p:nvSpPr>
        <p:spPr bwMode="auto">
          <a:xfrm rot="4777107">
            <a:off x="3890963" y="22812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7" name="Oval 36"/>
          <p:cNvSpPr>
            <a:spLocks noChangeAspect="1" noChangeArrowheads="1"/>
          </p:cNvSpPr>
          <p:nvPr/>
        </p:nvSpPr>
        <p:spPr bwMode="auto">
          <a:xfrm rot="4777107">
            <a:off x="5953125" y="3724275"/>
            <a:ext cx="76200"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8" name="Oval 37"/>
          <p:cNvSpPr>
            <a:spLocks noChangeAspect="1" noChangeArrowheads="1"/>
          </p:cNvSpPr>
          <p:nvPr/>
        </p:nvSpPr>
        <p:spPr bwMode="auto">
          <a:xfrm rot="4777107">
            <a:off x="5815013" y="2898775"/>
            <a:ext cx="746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19" name="Oval 38"/>
          <p:cNvSpPr>
            <a:spLocks noChangeAspect="1" noChangeArrowheads="1"/>
          </p:cNvSpPr>
          <p:nvPr/>
        </p:nvSpPr>
        <p:spPr bwMode="auto">
          <a:xfrm rot="4777107">
            <a:off x="5153026" y="25987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0" name="Oval 39"/>
          <p:cNvSpPr>
            <a:spLocks noChangeAspect="1" noChangeArrowheads="1"/>
          </p:cNvSpPr>
          <p:nvPr/>
        </p:nvSpPr>
        <p:spPr bwMode="auto">
          <a:xfrm rot="4777107">
            <a:off x="4810919" y="2975769"/>
            <a:ext cx="87312"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1" name="Oval 40"/>
          <p:cNvSpPr>
            <a:spLocks noChangeAspect="1" noChangeArrowheads="1"/>
          </p:cNvSpPr>
          <p:nvPr/>
        </p:nvSpPr>
        <p:spPr bwMode="auto">
          <a:xfrm rot="4777107">
            <a:off x="5657057" y="4148932"/>
            <a:ext cx="746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2" name="Oval 42"/>
          <p:cNvSpPr>
            <a:spLocks noChangeArrowheads="1"/>
          </p:cNvSpPr>
          <p:nvPr/>
        </p:nvSpPr>
        <p:spPr bwMode="auto">
          <a:xfrm rot="-3656724">
            <a:off x="5454651" y="2373314"/>
            <a:ext cx="358775"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3" name="Line 43"/>
          <p:cNvSpPr>
            <a:spLocks noChangeShapeType="1"/>
          </p:cNvSpPr>
          <p:nvPr/>
        </p:nvSpPr>
        <p:spPr bwMode="auto">
          <a:xfrm flipV="1">
            <a:off x="5632451" y="2401889"/>
            <a:ext cx="49213" cy="968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6124" name="Line 44"/>
          <p:cNvSpPr>
            <a:spLocks noChangeShapeType="1"/>
          </p:cNvSpPr>
          <p:nvPr/>
        </p:nvSpPr>
        <p:spPr bwMode="auto">
          <a:xfrm>
            <a:off x="4648200" y="2971801"/>
            <a:ext cx="46038"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6125" name="Oval 45"/>
          <p:cNvSpPr>
            <a:spLocks noChangeAspect="1" noChangeArrowheads="1"/>
          </p:cNvSpPr>
          <p:nvPr/>
        </p:nvSpPr>
        <p:spPr bwMode="auto">
          <a:xfrm rot="4777107">
            <a:off x="8378826" y="6075364"/>
            <a:ext cx="74613" cy="84137"/>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6" name="Oval 46"/>
          <p:cNvSpPr>
            <a:spLocks noChangeAspect="1" noChangeArrowheads="1"/>
          </p:cNvSpPr>
          <p:nvPr/>
        </p:nvSpPr>
        <p:spPr bwMode="auto">
          <a:xfrm rot="4777107">
            <a:off x="8005763" y="6057900"/>
            <a:ext cx="74612"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7" name="Oval 47"/>
          <p:cNvSpPr>
            <a:spLocks noChangeArrowheads="1"/>
          </p:cNvSpPr>
          <p:nvPr/>
        </p:nvSpPr>
        <p:spPr bwMode="auto">
          <a:xfrm>
            <a:off x="8089901" y="5715001"/>
            <a:ext cx="341313"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6128" name="Line 48"/>
          <p:cNvSpPr>
            <a:spLocks noChangeShapeType="1"/>
          </p:cNvSpPr>
          <p:nvPr/>
        </p:nvSpPr>
        <p:spPr bwMode="auto">
          <a:xfrm flipV="1">
            <a:off x="8077201" y="5897563"/>
            <a:ext cx="98425" cy="1460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6129" name="Line 49"/>
          <p:cNvSpPr>
            <a:spLocks noChangeShapeType="1"/>
          </p:cNvSpPr>
          <p:nvPr/>
        </p:nvSpPr>
        <p:spPr bwMode="auto">
          <a:xfrm>
            <a:off x="8321676" y="5921376"/>
            <a:ext cx="98425" cy="1952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115013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 CONT</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fontScale="92500" lnSpcReduction="10000"/>
          </a:bodyPr>
          <a:lstStyle/>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endParaRPr lang="en-US" altLang="zh-CN" sz="2400" dirty="0">
              <a:latin typeface="Tahoma" pitchFamily="34" charset="0"/>
            </a:endParaRPr>
          </a:p>
          <a:p>
            <a:pPr marL="457200" indent="-457200">
              <a:spcBef>
                <a:spcPct val="50000"/>
              </a:spcBef>
              <a:buClr>
                <a:schemeClr val="tx1"/>
              </a:buClr>
              <a:buFontTx/>
              <a:buAutoNum type="arabicPeriod"/>
              <a:defRPr/>
            </a:pPr>
            <a:r>
              <a:rPr lang="en-US" altLang="zh-CN" sz="2400" dirty="0">
                <a:latin typeface="Tahoma" pitchFamily="34" charset="0"/>
              </a:rPr>
              <a:t>“Every point is its own cluster”</a:t>
            </a:r>
          </a:p>
          <a:p>
            <a:pPr marL="457200" indent="-457200">
              <a:spcBef>
                <a:spcPct val="50000"/>
              </a:spcBef>
              <a:buClr>
                <a:schemeClr val="tx1"/>
              </a:buClr>
              <a:buFontTx/>
              <a:buAutoNum type="arabicPeriod"/>
              <a:defRPr/>
            </a:pPr>
            <a:r>
              <a:rPr lang="en-US" altLang="zh-CN" sz="2400" dirty="0">
                <a:latin typeface="Tahoma" pitchFamily="34" charset="0"/>
              </a:rPr>
              <a:t>Find “most similar” pair of clusters</a:t>
            </a:r>
          </a:p>
          <a:p>
            <a:pPr marL="457200" indent="-457200">
              <a:spcBef>
                <a:spcPct val="50000"/>
              </a:spcBef>
              <a:buClr>
                <a:schemeClr val="tx1"/>
              </a:buClr>
              <a:buFontTx/>
              <a:buAutoNum type="arabicPeriod"/>
              <a:defRPr/>
            </a:pPr>
            <a:r>
              <a:rPr lang="en-US" altLang="zh-CN" sz="2400" dirty="0">
                <a:latin typeface="Tahoma" pitchFamily="34" charset="0"/>
              </a:rPr>
              <a:t>Merge it into a parent cluster</a:t>
            </a:r>
          </a:p>
          <a:p>
            <a:pPr marL="457200" indent="-457200">
              <a:spcBef>
                <a:spcPct val="50000"/>
              </a:spcBef>
              <a:buClr>
                <a:schemeClr val="tx1"/>
              </a:buClr>
              <a:buFontTx/>
              <a:buAutoNum type="arabicPeriod"/>
              <a:defRPr/>
            </a:pPr>
            <a:r>
              <a:rPr lang="en-US" altLang="zh-CN" sz="2400" dirty="0">
                <a:latin typeface="Tahoma" pitchFamily="34" charset="0"/>
              </a:rPr>
              <a:t>Repeat</a:t>
            </a:r>
          </a:p>
          <a:p>
            <a:pPr marL="411480">
              <a:buFont typeface="Wingdings"/>
              <a:buChar char=""/>
              <a:defRPr/>
            </a:pPr>
            <a:endParaRPr lang="en-US" dirty="0"/>
          </a:p>
        </p:txBody>
      </p:sp>
      <p:sp>
        <p:nvSpPr>
          <p:cNvPr id="47108" name="Oval 3"/>
          <p:cNvSpPr>
            <a:spLocks noChangeAspect="1" noChangeArrowheads="1"/>
          </p:cNvSpPr>
          <p:nvPr/>
        </p:nvSpPr>
        <p:spPr bwMode="auto">
          <a:xfrm>
            <a:off x="4421188" y="3386138"/>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09" name="Oval 4"/>
          <p:cNvSpPr>
            <a:spLocks noChangeAspect="1" noChangeArrowheads="1"/>
          </p:cNvSpPr>
          <p:nvPr/>
        </p:nvSpPr>
        <p:spPr bwMode="auto">
          <a:xfrm>
            <a:off x="6275388" y="31686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0" name="Oval 5"/>
          <p:cNvSpPr>
            <a:spLocks noChangeAspect="1" noChangeArrowheads="1"/>
          </p:cNvSpPr>
          <p:nvPr/>
        </p:nvSpPr>
        <p:spPr bwMode="auto">
          <a:xfrm flipH="1">
            <a:off x="4648200" y="2971800"/>
            <a:ext cx="96838" cy="76200"/>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1" name="Oval 6"/>
          <p:cNvSpPr>
            <a:spLocks noChangeAspect="1" noChangeArrowheads="1"/>
          </p:cNvSpPr>
          <p:nvPr/>
        </p:nvSpPr>
        <p:spPr bwMode="auto">
          <a:xfrm>
            <a:off x="5029200" y="4419600"/>
            <a:ext cx="952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2" name="Oval 7"/>
          <p:cNvSpPr>
            <a:spLocks noChangeAspect="1" noChangeArrowheads="1"/>
          </p:cNvSpPr>
          <p:nvPr/>
        </p:nvSpPr>
        <p:spPr bwMode="auto">
          <a:xfrm>
            <a:off x="5105400" y="32766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3" name="Oval 8"/>
          <p:cNvSpPr>
            <a:spLocks noChangeAspect="1" noChangeArrowheads="1"/>
          </p:cNvSpPr>
          <p:nvPr/>
        </p:nvSpPr>
        <p:spPr bwMode="auto">
          <a:xfrm>
            <a:off x="5016500" y="2451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4" name="Oval 9"/>
          <p:cNvSpPr>
            <a:spLocks noChangeAspect="1" noChangeArrowheads="1"/>
          </p:cNvSpPr>
          <p:nvPr/>
        </p:nvSpPr>
        <p:spPr bwMode="auto">
          <a:xfrm>
            <a:off x="4192588" y="23225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5" name="Oval 10"/>
          <p:cNvSpPr>
            <a:spLocks noChangeAspect="1" noChangeArrowheads="1"/>
          </p:cNvSpPr>
          <p:nvPr/>
        </p:nvSpPr>
        <p:spPr bwMode="auto">
          <a:xfrm>
            <a:off x="3810000" y="4038601"/>
            <a:ext cx="841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6" name="Oval 11"/>
          <p:cNvSpPr>
            <a:spLocks noChangeAspect="1" noChangeArrowheads="1"/>
          </p:cNvSpPr>
          <p:nvPr/>
        </p:nvSpPr>
        <p:spPr bwMode="auto">
          <a:xfrm flipH="1">
            <a:off x="5635625" y="3559175"/>
            <a:ext cx="58738" cy="460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7" name="Oval 12"/>
          <p:cNvSpPr>
            <a:spLocks noChangeAspect="1" noChangeArrowheads="1"/>
          </p:cNvSpPr>
          <p:nvPr/>
        </p:nvSpPr>
        <p:spPr bwMode="auto">
          <a:xfrm>
            <a:off x="5943600" y="25908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8" name="Oval 13"/>
          <p:cNvSpPr>
            <a:spLocks noChangeAspect="1" noChangeArrowheads="1"/>
          </p:cNvSpPr>
          <p:nvPr/>
        </p:nvSpPr>
        <p:spPr bwMode="auto">
          <a:xfrm rot="-1118274">
            <a:off x="6497638" y="28003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19" name="Oval 14"/>
          <p:cNvSpPr>
            <a:spLocks noChangeAspect="1" noChangeArrowheads="1"/>
          </p:cNvSpPr>
          <p:nvPr/>
        </p:nvSpPr>
        <p:spPr bwMode="auto">
          <a:xfrm rot="-1118274">
            <a:off x="5334000" y="40386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0" name="Oval 15"/>
          <p:cNvSpPr>
            <a:spLocks noChangeAspect="1" noChangeArrowheads="1"/>
          </p:cNvSpPr>
          <p:nvPr/>
        </p:nvSpPr>
        <p:spPr bwMode="auto">
          <a:xfrm rot="-1118274">
            <a:off x="5648325" y="38989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1" name="Oval 16"/>
          <p:cNvSpPr>
            <a:spLocks noChangeAspect="1" noChangeArrowheads="1"/>
          </p:cNvSpPr>
          <p:nvPr/>
        </p:nvSpPr>
        <p:spPr bwMode="auto">
          <a:xfrm rot="-1118274">
            <a:off x="4148139" y="3511551"/>
            <a:ext cx="968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2" name="Oval 17"/>
          <p:cNvSpPr>
            <a:spLocks noChangeAspect="1" noChangeArrowheads="1"/>
          </p:cNvSpPr>
          <p:nvPr/>
        </p:nvSpPr>
        <p:spPr bwMode="auto">
          <a:xfrm rot="-1118274">
            <a:off x="5030789" y="2457451"/>
            <a:ext cx="841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3" name="Oval 18"/>
          <p:cNvSpPr>
            <a:spLocks noChangeAspect="1" noChangeArrowheads="1"/>
          </p:cNvSpPr>
          <p:nvPr/>
        </p:nvSpPr>
        <p:spPr bwMode="auto">
          <a:xfrm rot="-1118274">
            <a:off x="5410200" y="24384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4" name="Oval 19"/>
          <p:cNvSpPr>
            <a:spLocks noChangeAspect="1" noChangeArrowheads="1"/>
          </p:cNvSpPr>
          <p:nvPr/>
        </p:nvSpPr>
        <p:spPr bwMode="auto">
          <a:xfrm rot="-1118274">
            <a:off x="4200525" y="2554288"/>
            <a:ext cx="96838"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5" name="Oval 20"/>
          <p:cNvSpPr>
            <a:spLocks noChangeAspect="1" noChangeArrowheads="1"/>
          </p:cNvSpPr>
          <p:nvPr/>
        </p:nvSpPr>
        <p:spPr bwMode="auto">
          <a:xfrm rot="-1118274">
            <a:off x="4581525" y="3594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6" name="Oval 21"/>
          <p:cNvSpPr>
            <a:spLocks noChangeAspect="1" noChangeArrowheads="1"/>
          </p:cNvSpPr>
          <p:nvPr/>
        </p:nvSpPr>
        <p:spPr bwMode="auto">
          <a:xfrm rot="-1118274">
            <a:off x="6096000" y="3327400"/>
            <a:ext cx="825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7" name="Oval 22"/>
          <p:cNvSpPr>
            <a:spLocks noChangeAspect="1" noChangeArrowheads="1"/>
          </p:cNvSpPr>
          <p:nvPr/>
        </p:nvSpPr>
        <p:spPr bwMode="auto">
          <a:xfrm rot="-1118274">
            <a:off x="5624514" y="2360613"/>
            <a:ext cx="96837" cy="74612"/>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8" name="Oval 23"/>
          <p:cNvSpPr>
            <a:spLocks noChangeAspect="1" noChangeArrowheads="1"/>
          </p:cNvSpPr>
          <p:nvPr/>
        </p:nvSpPr>
        <p:spPr bwMode="auto">
          <a:xfrm rot="5895381">
            <a:off x="3662363" y="23574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29" name="Oval 24"/>
          <p:cNvSpPr>
            <a:spLocks noChangeAspect="1" noChangeArrowheads="1"/>
          </p:cNvSpPr>
          <p:nvPr/>
        </p:nvSpPr>
        <p:spPr bwMode="auto">
          <a:xfrm rot="5895381">
            <a:off x="4805363" y="3576638"/>
            <a:ext cx="87313"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0" name="Oval 25"/>
          <p:cNvSpPr>
            <a:spLocks noChangeAspect="1" noChangeArrowheads="1"/>
          </p:cNvSpPr>
          <p:nvPr/>
        </p:nvSpPr>
        <p:spPr bwMode="auto">
          <a:xfrm rot="5895381">
            <a:off x="4213226" y="32781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1" name="Oval 26"/>
          <p:cNvSpPr>
            <a:spLocks noChangeAspect="1" noChangeArrowheads="1"/>
          </p:cNvSpPr>
          <p:nvPr/>
        </p:nvSpPr>
        <p:spPr bwMode="auto">
          <a:xfrm rot="5895381">
            <a:off x="4881563" y="25098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2" name="Oval 27"/>
          <p:cNvSpPr>
            <a:spLocks noChangeAspect="1" noChangeArrowheads="1"/>
          </p:cNvSpPr>
          <p:nvPr/>
        </p:nvSpPr>
        <p:spPr bwMode="auto">
          <a:xfrm rot="5895381">
            <a:off x="5830094" y="3580607"/>
            <a:ext cx="873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3" name="Oval 28"/>
          <p:cNvSpPr>
            <a:spLocks noChangeAspect="1" noChangeArrowheads="1"/>
          </p:cNvSpPr>
          <p:nvPr/>
        </p:nvSpPr>
        <p:spPr bwMode="auto">
          <a:xfrm rot="5895381">
            <a:off x="6115051" y="2917826"/>
            <a:ext cx="74612"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4" name="Oval 29"/>
          <p:cNvSpPr>
            <a:spLocks noChangeAspect="1" noChangeArrowheads="1"/>
          </p:cNvSpPr>
          <p:nvPr/>
        </p:nvSpPr>
        <p:spPr bwMode="auto">
          <a:xfrm rot="5895381">
            <a:off x="3870326" y="20462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5" name="Oval 30"/>
          <p:cNvSpPr>
            <a:spLocks noChangeAspect="1" noChangeArrowheads="1"/>
          </p:cNvSpPr>
          <p:nvPr/>
        </p:nvSpPr>
        <p:spPr bwMode="auto">
          <a:xfrm rot="5895381">
            <a:off x="5595938" y="2452688"/>
            <a:ext cx="74613"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6" name="Oval 31"/>
          <p:cNvSpPr>
            <a:spLocks noChangeAspect="1" noChangeArrowheads="1"/>
          </p:cNvSpPr>
          <p:nvPr/>
        </p:nvSpPr>
        <p:spPr bwMode="auto">
          <a:xfrm rot="5895381">
            <a:off x="5567363" y="4503738"/>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7" name="Oval 32"/>
          <p:cNvSpPr>
            <a:spLocks noChangeAspect="1" noChangeArrowheads="1"/>
          </p:cNvSpPr>
          <p:nvPr/>
        </p:nvSpPr>
        <p:spPr bwMode="auto">
          <a:xfrm rot="4777107">
            <a:off x="5305426" y="44148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8" name="Oval 33"/>
          <p:cNvSpPr>
            <a:spLocks noChangeAspect="1" noChangeArrowheads="1"/>
          </p:cNvSpPr>
          <p:nvPr/>
        </p:nvSpPr>
        <p:spPr bwMode="auto">
          <a:xfrm rot="4777107">
            <a:off x="3802063" y="3228975"/>
            <a:ext cx="873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39" name="Oval 34"/>
          <p:cNvSpPr>
            <a:spLocks noChangeAspect="1" noChangeArrowheads="1"/>
          </p:cNvSpPr>
          <p:nvPr/>
        </p:nvSpPr>
        <p:spPr bwMode="auto">
          <a:xfrm rot="4777107">
            <a:off x="4275138" y="3833813"/>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0" name="Oval 35"/>
          <p:cNvSpPr>
            <a:spLocks noChangeAspect="1" noChangeArrowheads="1"/>
          </p:cNvSpPr>
          <p:nvPr/>
        </p:nvSpPr>
        <p:spPr bwMode="auto">
          <a:xfrm rot="4777107">
            <a:off x="3890963" y="22812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1" name="Oval 36"/>
          <p:cNvSpPr>
            <a:spLocks noChangeAspect="1" noChangeArrowheads="1"/>
          </p:cNvSpPr>
          <p:nvPr/>
        </p:nvSpPr>
        <p:spPr bwMode="auto">
          <a:xfrm rot="4777107">
            <a:off x="5953125" y="3724275"/>
            <a:ext cx="76200"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2" name="Oval 37"/>
          <p:cNvSpPr>
            <a:spLocks noChangeAspect="1" noChangeArrowheads="1"/>
          </p:cNvSpPr>
          <p:nvPr/>
        </p:nvSpPr>
        <p:spPr bwMode="auto">
          <a:xfrm rot="4777107">
            <a:off x="5815013" y="2898775"/>
            <a:ext cx="746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3" name="Oval 38"/>
          <p:cNvSpPr>
            <a:spLocks noChangeAspect="1" noChangeArrowheads="1"/>
          </p:cNvSpPr>
          <p:nvPr/>
        </p:nvSpPr>
        <p:spPr bwMode="auto">
          <a:xfrm rot="4777107">
            <a:off x="5153026" y="25987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4" name="Oval 39"/>
          <p:cNvSpPr>
            <a:spLocks noChangeAspect="1" noChangeArrowheads="1"/>
          </p:cNvSpPr>
          <p:nvPr/>
        </p:nvSpPr>
        <p:spPr bwMode="auto">
          <a:xfrm rot="4777107" flipV="1">
            <a:off x="4810920" y="2975770"/>
            <a:ext cx="85725" cy="93663"/>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5" name="Oval 40"/>
          <p:cNvSpPr>
            <a:spLocks noChangeAspect="1" noChangeArrowheads="1"/>
          </p:cNvSpPr>
          <p:nvPr/>
        </p:nvSpPr>
        <p:spPr bwMode="auto">
          <a:xfrm rot="4777107">
            <a:off x="5657057" y="4148932"/>
            <a:ext cx="746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6" name="Oval 42"/>
          <p:cNvSpPr>
            <a:spLocks noChangeArrowheads="1"/>
          </p:cNvSpPr>
          <p:nvPr/>
        </p:nvSpPr>
        <p:spPr bwMode="auto">
          <a:xfrm rot="-3656724">
            <a:off x="5454651" y="2373314"/>
            <a:ext cx="358775"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7" name="Line 43"/>
          <p:cNvSpPr>
            <a:spLocks noChangeShapeType="1"/>
          </p:cNvSpPr>
          <p:nvPr/>
        </p:nvSpPr>
        <p:spPr bwMode="auto">
          <a:xfrm flipV="1">
            <a:off x="5632451" y="2401889"/>
            <a:ext cx="49213" cy="968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148" name="Oval 44"/>
          <p:cNvSpPr>
            <a:spLocks noChangeArrowheads="1"/>
          </p:cNvSpPr>
          <p:nvPr/>
        </p:nvSpPr>
        <p:spPr bwMode="auto">
          <a:xfrm rot="499056">
            <a:off x="4584701" y="2921001"/>
            <a:ext cx="358775" cy="193675"/>
          </a:xfrm>
          <a:prstGeom prst="ellipse">
            <a:avLst/>
          </a:pr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49" name="Oval 46"/>
          <p:cNvSpPr>
            <a:spLocks noChangeAspect="1" noChangeArrowheads="1"/>
          </p:cNvSpPr>
          <p:nvPr/>
        </p:nvSpPr>
        <p:spPr bwMode="auto">
          <a:xfrm rot="4777107">
            <a:off x="7445376" y="6054726"/>
            <a:ext cx="74612" cy="84137"/>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0" name="Oval 47"/>
          <p:cNvSpPr>
            <a:spLocks noChangeAspect="1" noChangeArrowheads="1"/>
          </p:cNvSpPr>
          <p:nvPr/>
        </p:nvSpPr>
        <p:spPr bwMode="auto">
          <a:xfrm rot="4777107">
            <a:off x="7072313" y="6037263"/>
            <a:ext cx="74613" cy="84138"/>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1" name="Oval 48"/>
          <p:cNvSpPr>
            <a:spLocks noChangeArrowheads="1"/>
          </p:cNvSpPr>
          <p:nvPr/>
        </p:nvSpPr>
        <p:spPr bwMode="auto">
          <a:xfrm>
            <a:off x="7156451" y="5694364"/>
            <a:ext cx="341313" cy="193675"/>
          </a:xfrm>
          <a:prstGeom prst="ellipse">
            <a:avLst/>
          </a:pr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2" name="Line 49"/>
          <p:cNvSpPr>
            <a:spLocks noChangeShapeType="1"/>
          </p:cNvSpPr>
          <p:nvPr/>
        </p:nvSpPr>
        <p:spPr bwMode="auto">
          <a:xfrm flipV="1">
            <a:off x="7143751" y="5876925"/>
            <a:ext cx="98425" cy="14605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153" name="Line 50"/>
          <p:cNvSpPr>
            <a:spLocks noChangeShapeType="1"/>
          </p:cNvSpPr>
          <p:nvPr/>
        </p:nvSpPr>
        <p:spPr bwMode="auto">
          <a:xfrm>
            <a:off x="7388226" y="5900738"/>
            <a:ext cx="98425" cy="195262"/>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154" name="Oval 51"/>
          <p:cNvSpPr>
            <a:spLocks noChangeAspect="1" noChangeArrowheads="1"/>
          </p:cNvSpPr>
          <p:nvPr/>
        </p:nvSpPr>
        <p:spPr bwMode="auto">
          <a:xfrm rot="4777107">
            <a:off x="8378826" y="6075364"/>
            <a:ext cx="74613" cy="84137"/>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5" name="Oval 52"/>
          <p:cNvSpPr>
            <a:spLocks noChangeAspect="1" noChangeArrowheads="1"/>
          </p:cNvSpPr>
          <p:nvPr/>
        </p:nvSpPr>
        <p:spPr bwMode="auto">
          <a:xfrm rot="4777107">
            <a:off x="8005763" y="6057900"/>
            <a:ext cx="74612"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6" name="Oval 53"/>
          <p:cNvSpPr>
            <a:spLocks noChangeArrowheads="1"/>
          </p:cNvSpPr>
          <p:nvPr/>
        </p:nvSpPr>
        <p:spPr bwMode="auto">
          <a:xfrm>
            <a:off x="8089901" y="5715001"/>
            <a:ext cx="341313"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7157" name="Line 54"/>
          <p:cNvSpPr>
            <a:spLocks noChangeShapeType="1"/>
          </p:cNvSpPr>
          <p:nvPr/>
        </p:nvSpPr>
        <p:spPr bwMode="auto">
          <a:xfrm flipV="1">
            <a:off x="8077201" y="5897563"/>
            <a:ext cx="98425" cy="1460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158" name="Line 55"/>
          <p:cNvSpPr>
            <a:spLocks noChangeShapeType="1"/>
          </p:cNvSpPr>
          <p:nvPr/>
        </p:nvSpPr>
        <p:spPr bwMode="auto">
          <a:xfrm>
            <a:off x="8321676" y="5921376"/>
            <a:ext cx="98425" cy="1952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3052416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Showing Below How a Hierarchical Tree is Formed </a:t>
            </a:r>
            <a:endParaRPr lang="en-US" dirty="0">
              <a:solidFill>
                <a:schemeClr val="tx2">
                  <a:satMod val="200000"/>
                </a:schemeClr>
              </a:solidFill>
            </a:endParaRPr>
          </a:p>
        </p:txBody>
      </p:sp>
      <p:sp>
        <p:nvSpPr>
          <p:cNvPr id="48131" name="Oval 3"/>
          <p:cNvSpPr>
            <a:spLocks noChangeAspect="1" noChangeArrowheads="1"/>
          </p:cNvSpPr>
          <p:nvPr/>
        </p:nvSpPr>
        <p:spPr bwMode="auto">
          <a:xfrm>
            <a:off x="4421188" y="3386138"/>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2" name="Oval 4"/>
          <p:cNvSpPr>
            <a:spLocks noChangeAspect="1" noChangeArrowheads="1"/>
          </p:cNvSpPr>
          <p:nvPr/>
        </p:nvSpPr>
        <p:spPr bwMode="auto">
          <a:xfrm>
            <a:off x="6275388" y="31686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3" name="Oval 6"/>
          <p:cNvSpPr>
            <a:spLocks noChangeAspect="1" noChangeArrowheads="1"/>
          </p:cNvSpPr>
          <p:nvPr/>
        </p:nvSpPr>
        <p:spPr bwMode="auto">
          <a:xfrm>
            <a:off x="5029200" y="4419600"/>
            <a:ext cx="952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4" name="Oval 7"/>
          <p:cNvSpPr>
            <a:spLocks noChangeAspect="1" noChangeArrowheads="1"/>
          </p:cNvSpPr>
          <p:nvPr/>
        </p:nvSpPr>
        <p:spPr bwMode="auto">
          <a:xfrm>
            <a:off x="5105400" y="32766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5" name="Oval 8"/>
          <p:cNvSpPr>
            <a:spLocks noChangeAspect="1" noChangeArrowheads="1"/>
          </p:cNvSpPr>
          <p:nvPr/>
        </p:nvSpPr>
        <p:spPr bwMode="auto">
          <a:xfrm>
            <a:off x="5016500" y="24511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6" name="Oval 9"/>
          <p:cNvSpPr>
            <a:spLocks noChangeAspect="1" noChangeArrowheads="1"/>
          </p:cNvSpPr>
          <p:nvPr/>
        </p:nvSpPr>
        <p:spPr bwMode="auto">
          <a:xfrm>
            <a:off x="4192588" y="23225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7" name="Oval 10"/>
          <p:cNvSpPr>
            <a:spLocks noChangeAspect="1" noChangeArrowheads="1"/>
          </p:cNvSpPr>
          <p:nvPr/>
        </p:nvSpPr>
        <p:spPr bwMode="auto">
          <a:xfrm>
            <a:off x="3810000" y="4038601"/>
            <a:ext cx="841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8" name="Oval 11"/>
          <p:cNvSpPr>
            <a:spLocks noChangeAspect="1" noChangeArrowheads="1"/>
          </p:cNvSpPr>
          <p:nvPr/>
        </p:nvSpPr>
        <p:spPr bwMode="auto">
          <a:xfrm flipH="1">
            <a:off x="5635625" y="3559175"/>
            <a:ext cx="58738" cy="460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39" name="Oval 12"/>
          <p:cNvSpPr>
            <a:spLocks noChangeAspect="1" noChangeArrowheads="1"/>
          </p:cNvSpPr>
          <p:nvPr/>
        </p:nvSpPr>
        <p:spPr bwMode="auto">
          <a:xfrm>
            <a:off x="5943600" y="25908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0" name="Oval 13"/>
          <p:cNvSpPr>
            <a:spLocks noChangeAspect="1" noChangeArrowheads="1"/>
          </p:cNvSpPr>
          <p:nvPr/>
        </p:nvSpPr>
        <p:spPr bwMode="auto">
          <a:xfrm rot="-1118274">
            <a:off x="6497638" y="280035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1" name="Oval 14"/>
          <p:cNvSpPr>
            <a:spLocks noChangeAspect="1" noChangeArrowheads="1"/>
          </p:cNvSpPr>
          <p:nvPr/>
        </p:nvSpPr>
        <p:spPr bwMode="auto">
          <a:xfrm rot="-1118274">
            <a:off x="5334000" y="4038601"/>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2" name="Oval 15"/>
          <p:cNvSpPr>
            <a:spLocks noChangeAspect="1" noChangeArrowheads="1"/>
          </p:cNvSpPr>
          <p:nvPr/>
        </p:nvSpPr>
        <p:spPr bwMode="auto">
          <a:xfrm rot="-1118274">
            <a:off x="5688013" y="3965576"/>
            <a:ext cx="95250"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3" name="Oval 16"/>
          <p:cNvSpPr>
            <a:spLocks noChangeAspect="1" noChangeArrowheads="1"/>
          </p:cNvSpPr>
          <p:nvPr/>
        </p:nvSpPr>
        <p:spPr bwMode="auto">
          <a:xfrm rot="-1118274">
            <a:off x="4148139" y="3511551"/>
            <a:ext cx="968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4" name="Oval 17"/>
          <p:cNvSpPr>
            <a:spLocks noChangeAspect="1" noChangeArrowheads="1"/>
          </p:cNvSpPr>
          <p:nvPr/>
        </p:nvSpPr>
        <p:spPr bwMode="auto">
          <a:xfrm rot="-1118274">
            <a:off x="5030789" y="2457451"/>
            <a:ext cx="84137"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5" name="Oval 18"/>
          <p:cNvSpPr>
            <a:spLocks noChangeAspect="1" noChangeArrowheads="1"/>
          </p:cNvSpPr>
          <p:nvPr/>
        </p:nvSpPr>
        <p:spPr bwMode="auto">
          <a:xfrm rot="-1118274">
            <a:off x="5410200" y="2438401"/>
            <a:ext cx="96838" cy="746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6" name="Oval 19"/>
          <p:cNvSpPr>
            <a:spLocks noChangeAspect="1" noChangeArrowheads="1"/>
          </p:cNvSpPr>
          <p:nvPr/>
        </p:nvSpPr>
        <p:spPr bwMode="auto">
          <a:xfrm rot="-1118274">
            <a:off x="4200525" y="2554288"/>
            <a:ext cx="96838"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7" name="Oval 20"/>
          <p:cNvSpPr>
            <a:spLocks noChangeAspect="1" noChangeArrowheads="1"/>
          </p:cNvSpPr>
          <p:nvPr/>
        </p:nvSpPr>
        <p:spPr bwMode="auto">
          <a:xfrm rot="-1118274">
            <a:off x="4543425" y="3490913"/>
            <a:ext cx="95250" cy="746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8" name="Oval 21"/>
          <p:cNvSpPr>
            <a:spLocks noChangeAspect="1" noChangeArrowheads="1"/>
          </p:cNvSpPr>
          <p:nvPr/>
        </p:nvSpPr>
        <p:spPr bwMode="auto">
          <a:xfrm rot="-1118274">
            <a:off x="6096000" y="3327400"/>
            <a:ext cx="82550" cy="76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49" name="Oval 22"/>
          <p:cNvSpPr>
            <a:spLocks noChangeAspect="1" noChangeArrowheads="1"/>
          </p:cNvSpPr>
          <p:nvPr/>
        </p:nvSpPr>
        <p:spPr bwMode="auto">
          <a:xfrm rot="-1118274">
            <a:off x="5624514" y="2360613"/>
            <a:ext cx="96837" cy="74612"/>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0" name="Oval 23"/>
          <p:cNvSpPr>
            <a:spLocks noChangeAspect="1" noChangeArrowheads="1"/>
          </p:cNvSpPr>
          <p:nvPr/>
        </p:nvSpPr>
        <p:spPr bwMode="auto">
          <a:xfrm rot="5895381">
            <a:off x="3662363" y="23574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1" name="Oval 24"/>
          <p:cNvSpPr>
            <a:spLocks noChangeAspect="1" noChangeArrowheads="1"/>
          </p:cNvSpPr>
          <p:nvPr/>
        </p:nvSpPr>
        <p:spPr bwMode="auto">
          <a:xfrm rot="5895381">
            <a:off x="4805363" y="3576638"/>
            <a:ext cx="87313"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2" name="Oval 25"/>
          <p:cNvSpPr>
            <a:spLocks noChangeAspect="1" noChangeArrowheads="1"/>
          </p:cNvSpPr>
          <p:nvPr/>
        </p:nvSpPr>
        <p:spPr bwMode="auto">
          <a:xfrm rot="5895381">
            <a:off x="4213226" y="32781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3" name="Oval 26"/>
          <p:cNvSpPr>
            <a:spLocks noChangeAspect="1" noChangeArrowheads="1"/>
          </p:cNvSpPr>
          <p:nvPr/>
        </p:nvSpPr>
        <p:spPr bwMode="auto">
          <a:xfrm rot="5895381">
            <a:off x="4881563" y="25098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4" name="Oval 27"/>
          <p:cNvSpPr>
            <a:spLocks noChangeAspect="1" noChangeArrowheads="1"/>
          </p:cNvSpPr>
          <p:nvPr/>
        </p:nvSpPr>
        <p:spPr bwMode="auto">
          <a:xfrm rot="5895381">
            <a:off x="5830094" y="3580607"/>
            <a:ext cx="873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5" name="Oval 28"/>
          <p:cNvSpPr>
            <a:spLocks noChangeAspect="1" noChangeArrowheads="1"/>
          </p:cNvSpPr>
          <p:nvPr/>
        </p:nvSpPr>
        <p:spPr bwMode="auto">
          <a:xfrm rot="5895381">
            <a:off x="6115051" y="2917826"/>
            <a:ext cx="74612"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6" name="Oval 29"/>
          <p:cNvSpPr>
            <a:spLocks noChangeAspect="1" noChangeArrowheads="1"/>
          </p:cNvSpPr>
          <p:nvPr/>
        </p:nvSpPr>
        <p:spPr bwMode="auto">
          <a:xfrm rot="5895381">
            <a:off x="3870326" y="2046289"/>
            <a:ext cx="74613" cy="968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7" name="Oval 30"/>
          <p:cNvSpPr>
            <a:spLocks noChangeAspect="1" noChangeArrowheads="1"/>
          </p:cNvSpPr>
          <p:nvPr/>
        </p:nvSpPr>
        <p:spPr bwMode="auto">
          <a:xfrm rot="5895381">
            <a:off x="5595938" y="2452688"/>
            <a:ext cx="74613" cy="84138"/>
          </a:xfrm>
          <a:prstGeom prst="ellipse">
            <a:avLst/>
          </a:prstGeom>
          <a:solidFill>
            <a:schemeClr val="folHlink"/>
          </a:solidFill>
          <a:ln w="9525">
            <a:solidFill>
              <a:schemeClr val="fo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8" name="Oval 31"/>
          <p:cNvSpPr>
            <a:spLocks noChangeAspect="1" noChangeArrowheads="1"/>
          </p:cNvSpPr>
          <p:nvPr/>
        </p:nvSpPr>
        <p:spPr bwMode="auto">
          <a:xfrm rot="5895381">
            <a:off x="5484813" y="4116388"/>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59" name="Oval 32"/>
          <p:cNvSpPr>
            <a:spLocks noChangeAspect="1" noChangeArrowheads="1"/>
          </p:cNvSpPr>
          <p:nvPr/>
        </p:nvSpPr>
        <p:spPr bwMode="auto">
          <a:xfrm rot="4777107">
            <a:off x="5305426" y="44148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0" name="Oval 33"/>
          <p:cNvSpPr>
            <a:spLocks noChangeAspect="1" noChangeArrowheads="1"/>
          </p:cNvSpPr>
          <p:nvPr/>
        </p:nvSpPr>
        <p:spPr bwMode="auto">
          <a:xfrm rot="4777107">
            <a:off x="3802063" y="3228975"/>
            <a:ext cx="873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1" name="Oval 34"/>
          <p:cNvSpPr>
            <a:spLocks noChangeAspect="1" noChangeArrowheads="1"/>
          </p:cNvSpPr>
          <p:nvPr/>
        </p:nvSpPr>
        <p:spPr bwMode="auto">
          <a:xfrm rot="4777107">
            <a:off x="4275138" y="3833813"/>
            <a:ext cx="873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2" name="Oval 35"/>
          <p:cNvSpPr>
            <a:spLocks noChangeAspect="1" noChangeArrowheads="1"/>
          </p:cNvSpPr>
          <p:nvPr/>
        </p:nvSpPr>
        <p:spPr bwMode="auto">
          <a:xfrm rot="4777107">
            <a:off x="3890963" y="2281238"/>
            <a:ext cx="74613" cy="841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3" name="Oval 36"/>
          <p:cNvSpPr>
            <a:spLocks noChangeAspect="1" noChangeArrowheads="1"/>
          </p:cNvSpPr>
          <p:nvPr/>
        </p:nvSpPr>
        <p:spPr bwMode="auto">
          <a:xfrm rot="4777107">
            <a:off x="5953125" y="3724275"/>
            <a:ext cx="76200"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4" name="Oval 37"/>
          <p:cNvSpPr>
            <a:spLocks noChangeAspect="1" noChangeArrowheads="1"/>
          </p:cNvSpPr>
          <p:nvPr/>
        </p:nvSpPr>
        <p:spPr bwMode="auto">
          <a:xfrm rot="4777107">
            <a:off x="5815013" y="2898775"/>
            <a:ext cx="74612" cy="9683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5" name="Oval 38"/>
          <p:cNvSpPr>
            <a:spLocks noChangeAspect="1" noChangeArrowheads="1"/>
          </p:cNvSpPr>
          <p:nvPr/>
        </p:nvSpPr>
        <p:spPr bwMode="auto">
          <a:xfrm rot="4777107">
            <a:off x="5153026" y="2598739"/>
            <a:ext cx="74613" cy="84137"/>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6" name="Oval 40"/>
          <p:cNvSpPr>
            <a:spLocks noChangeAspect="1" noChangeArrowheads="1"/>
          </p:cNvSpPr>
          <p:nvPr/>
        </p:nvSpPr>
        <p:spPr bwMode="auto">
          <a:xfrm rot="4777107">
            <a:off x="5657057" y="4148932"/>
            <a:ext cx="74613" cy="952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7" name="Oval 42"/>
          <p:cNvSpPr>
            <a:spLocks noChangeArrowheads="1"/>
          </p:cNvSpPr>
          <p:nvPr/>
        </p:nvSpPr>
        <p:spPr bwMode="auto">
          <a:xfrm rot="-3656724">
            <a:off x="5454651" y="2373314"/>
            <a:ext cx="358775"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68" name="Line 43"/>
          <p:cNvSpPr>
            <a:spLocks noChangeShapeType="1"/>
          </p:cNvSpPr>
          <p:nvPr/>
        </p:nvSpPr>
        <p:spPr bwMode="auto">
          <a:xfrm flipV="1">
            <a:off x="5632451" y="2401889"/>
            <a:ext cx="49213" cy="968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69" name="Line 47"/>
          <p:cNvSpPr>
            <a:spLocks noChangeShapeType="1"/>
          </p:cNvSpPr>
          <p:nvPr/>
        </p:nvSpPr>
        <p:spPr bwMode="auto">
          <a:xfrm>
            <a:off x="5467350" y="2470151"/>
            <a:ext cx="171450" cy="3651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70" name="Oval 49"/>
          <p:cNvSpPr>
            <a:spLocks noChangeAspect="1" noChangeArrowheads="1"/>
          </p:cNvSpPr>
          <p:nvPr/>
        </p:nvSpPr>
        <p:spPr bwMode="auto">
          <a:xfrm rot="4777107">
            <a:off x="7072313" y="6037263"/>
            <a:ext cx="74613" cy="84138"/>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71" name="Oval 50"/>
          <p:cNvSpPr>
            <a:spLocks noChangeArrowheads="1"/>
          </p:cNvSpPr>
          <p:nvPr/>
        </p:nvSpPr>
        <p:spPr bwMode="auto">
          <a:xfrm>
            <a:off x="7156451" y="5694364"/>
            <a:ext cx="341313" cy="193675"/>
          </a:xfrm>
          <a:prstGeom prst="ellipse">
            <a:avLst/>
          </a:pr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72" name="Line 51"/>
          <p:cNvSpPr>
            <a:spLocks noChangeShapeType="1"/>
          </p:cNvSpPr>
          <p:nvPr/>
        </p:nvSpPr>
        <p:spPr bwMode="auto">
          <a:xfrm flipV="1">
            <a:off x="7143751" y="5876925"/>
            <a:ext cx="98425" cy="14605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73" name="Line 52"/>
          <p:cNvSpPr>
            <a:spLocks noChangeShapeType="1"/>
          </p:cNvSpPr>
          <p:nvPr/>
        </p:nvSpPr>
        <p:spPr bwMode="auto">
          <a:xfrm>
            <a:off x="7388226" y="5900738"/>
            <a:ext cx="98425" cy="195262"/>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74" name="Oval 55"/>
          <p:cNvSpPr>
            <a:spLocks noChangeArrowheads="1"/>
          </p:cNvSpPr>
          <p:nvPr/>
        </p:nvSpPr>
        <p:spPr bwMode="auto">
          <a:xfrm>
            <a:off x="8089901" y="5715001"/>
            <a:ext cx="341313" cy="19367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75" name="Line 56"/>
          <p:cNvSpPr>
            <a:spLocks noChangeShapeType="1"/>
          </p:cNvSpPr>
          <p:nvPr/>
        </p:nvSpPr>
        <p:spPr bwMode="auto">
          <a:xfrm flipV="1">
            <a:off x="8077201" y="5897563"/>
            <a:ext cx="98425" cy="1460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76" name="Line 57"/>
          <p:cNvSpPr>
            <a:spLocks noChangeShapeType="1"/>
          </p:cNvSpPr>
          <p:nvPr/>
        </p:nvSpPr>
        <p:spPr bwMode="auto">
          <a:xfrm>
            <a:off x="8321676" y="5921376"/>
            <a:ext cx="98425" cy="1952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77" name="Oval 58"/>
          <p:cNvSpPr>
            <a:spLocks noChangeAspect="1" noChangeArrowheads="1"/>
          </p:cNvSpPr>
          <p:nvPr/>
        </p:nvSpPr>
        <p:spPr bwMode="auto">
          <a:xfrm rot="4777107">
            <a:off x="8843963" y="6015038"/>
            <a:ext cx="74613" cy="84138"/>
          </a:xfrm>
          <a:prstGeom prst="ellipse">
            <a:avLst/>
          </a:prstGeom>
          <a:solidFill>
            <a:schemeClr val="hlink"/>
          </a:solidFill>
          <a:ln w="9525">
            <a:solidFill>
              <a:schemeClr val="hlink"/>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78" name="Oval 59"/>
          <p:cNvSpPr>
            <a:spLocks noChangeArrowheads="1"/>
          </p:cNvSpPr>
          <p:nvPr/>
        </p:nvSpPr>
        <p:spPr bwMode="auto">
          <a:xfrm>
            <a:off x="8382001" y="5334001"/>
            <a:ext cx="341313" cy="193675"/>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79" name="Line 60"/>
          <p:cNvSpPr>
            <a:spLocks noChangeShapeType="1"/>
          </p:cNvSpPr>
          <p:nvPr/>
        </p:nvSpPr>
        <p:spPr bwMode="auto">
          <a:xfrm flipV="1">
            <a:off x="8382001" y="5562600"/>
            <a:ext cx="98425" cy="14605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80" name="Line 61"/>
          <p:cNvSpPr>
            <a:spLocks noChangeShapeType="1"/>
          </p:cNvSpPr>
          <p:nvPr/>
        </p:nvSpPr>
        <p:spPr bwMode="auto">
          <a:xfrm>
            <a:off x="8610600" y="5562600"/>
            <a:ext cx="228600" cy="4572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81" name="Oval 5"/>
          <p:cNvSpPr>
            <a:spLocks noChangeAspect="1" noChangeArrowheads="1"/>
          </p:cNvSpPr>
          <p:nvPr/>
        </p:nvSpPr>
        <p:spPr bwMode="auto">
          <a:xfrm flipH="1">
            <a:off x="4648200" y="2971800"/>
            <a:ext cx="96838" cy="76200"/>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82" name="Oval 39"/>
          <p:cNvSpPr>
            <a:spLocks noChangeAspect="1" noChangeArrowheads="1"/>
          </p:cNvSpPr>
          <p:nvPr/>
        </p:nvSpPr>
        <p:spPr bwMode="auto">
          <a:xfrm rot="4777107" flipV="1">
            <a:off x="4810920" y="2975770"/>
            <a:ext cx="85725" cy="93663"/>
          </a:xfrm>
          <a:prstGeom prst="ellipse">
            <a:avLst/>
          </a:prstGeom>
          <a:solidFill>
            <a:srgbClr val="008000"/>
          </a:solidFill>
          <a:ln w="9525">
            <a:solidFill>
              <a:srgbClr val="008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48183" name="Oval 44"/>
          <p:cNvSpPr>
            <a:spLocks noChangeArrowheads="1"/>
          </p:cNvSpPr>
          <p:nvPr/>
        </p:nvSpPr>
        <p:spPr bwMode="auto">
          <a:xfrm rot="499056">
            <a:off x="4584701" y="2921001"/>
            <a:ext cx="358775" cy="193675"/>
          </a:xfrm>
          <a:prstGeom prst="ellipse">
            <a:avLst/>
          </a:pr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Tree>
    <p:extLst>
      <p:ext uri="{BB962C8B-B14F-4D97-AF65-F5344CB8AC3E}">
        <p14:creationId xmlns:p14="http://schemas.microsoft.com/office/powerpoint/2010/main" val="69828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altLang="en-US" sz="3600" b="1"/>
              <a:t>Example: Single Linkage Method</a:t>
            </a:r>
            <a:endParaRPr lang="en-US" altLang="en-US" sz="3600" b="1"/>
          </a:p>
        </p:txBody>
      </p:sp>
      <p:sp>
        <p:nvSpPr>
          <p:cNvPr id="49155" name="Rectangle 3"/>
          <p:cNvSpPr>
            <a:spLocks noGrp="1" noChangeArrowheads="1"/>
          </p:cNvSpPr>
          <p:nvPr>
            <p:ph idx="1"/>
          </p:nvPr>
        </p:nvSpPr>
        <p:spPr>
          <a:xfrm>
            <a:off x="2266950" y="1690689"/>
            <a:ext cx="7772400" cy="4459287"/>
          </a:xfrm>
        </p:spPr>
        <p:txBody>
          <a:bodyPr/>
          <a:lstStyle/>
          <a:p>
            <a:pPr eaLnBrk="1" hangingPunct="1"/>
            <a:r>
              <a:rPr lang="en-GB" altLang="en-US"/>
              <a:t>Clustering people by weight using agglomeration clustering.</a:t>
            </a:r>
          </a:p>
          <a:p>
            <a:pPr eaLnBrk="1" hangingPunct="1"/>
            <a:endParaRPr lang="en-GB" altLang="en-US"/>
          </a:p>
          <a:p>
            <a:pPr eaLnBrk="1" hangingPunct="1"/>
            <a:r>
              <a:rPr lang="en-GB" altLang="en-US"/>
              <a:t>Objective</a:t>
            </a:r>
          </a:p>
          <a:p>
            <a:pPr lvl="1" eaLnBrk="1" hangingPunct="1"/>
            <a:r>
              <a:rPr lang="en-GB" altLang="en-US" sz="2800"/>
              <a:t>cluster students by weight</a:t>
            </a:r>
          </a:p>
          <a:p>
            <a:pPr eaLnBrk="1" hangingPunct="1"/>
            <a:r>
              <a:rPr lang="en-GB" altLang="en-US"/>
              <a:t>Metric</a:t>
            </a:r>
          </a:p>
          <a:p>
            <a:pPr lvl="1" eaLnBrk="1" hangingPunct="1"/>
            <a:r>
              <a:rPr lang="en-GB" altLang="en-US" sz="2800"/>
              <a:t>the distance between two students is simply the difference in their weights</a:t>
            </a:r>
            <a:endParaRPr lang="en-US" altLang="en-US" sz="2800"/>
          </a:p>
        </p:txBody>
      </p:sp>
    </p:spTree>
    <p:extLst>
      <p:ext uri="{BB962C8B-B14F-4D97-AF65-F5344CB8AC3E}">
        <p14:creationId xmlns:p14="http://schemas.microsoft.com/office/powerpoint/2010/main" val="4099202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4"/>
          <p:cNvGraphicFramePr>
            <a:graphicFrameLocks noChangeAspect="1"/>
          </p:cNvGraphicFramePr>
          <p:nvPr/>
        </p:nvGraphicFramePr>
        <p:xfrm>
          <a:off x="1676400" y="1830388"/>
          <a:ext cx="8610600" cy="5027612"/>
        </p:xfrm>
        <a:graphic>
          <a:graphicData uri="http://schemas.openxmlformats.org/presentationml/2006/ole">
            <mc:AlternateContent xmlns:mc="http://schemas.openxmlformats.org/markup-compatibility/2006">
              <mc:Choice xmlns:v="urn:schemas-microsoft-com:vml" Requires="v">
                <p:oleObj spid="_x0000_s1028" name="Bitmap Image" r:id="rId3" imgW="4944165" imgH="2886478" progId="Paint.Picture">
                  <p:embed/>
                </p:oleObj>
              </mc:Choice>
              <mc:Fallback>
                <p:oleObj name="Bitmap Image" r:id="rId3" imgW="4944165" imgH="288647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30388"/>
                        <a:ext cx="86106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29" name="Text Box 5"/>
          <p:cNvSpPr txBox="1">
            <a:spLocks noChangeArrowheads="1"/>
          </p:cNvSpPr>
          <p:nvPr/>
        </p:nvSpPr>
        <p:spPr bwMode="auto">
          <a:xfrm>
            <a:off x="1828800" y="152400"/>
            <a:ext cx="73152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2400" b="1">
                <a:solidFill>
                  <a:srgbClr val="003399"/>
                </a:solidFill>
              </a:rPr>
              <a:t>1. Sort the participants by weights</a:t>
            </a:r>
            <a:endParaRPr lang="en-US" altLang="en-US" sz="2400" b="1">
              <a:solidFill>
                <a:srgbClr val="003399"/>
              </a:solidFill>
            </a:endParaRPr>
          </a:p>
        </p:txBody>
      </p:sp>
      <p:sp>
        <p:nvSpPr>
          <p:cNvPr id="308230" name="Text Box 6"/>
          <p:cNvSpPr txBox="1">
            <a:spLocks noChangeArrowheads="1"/>
          </p:cNvSpPr>
          <p:nvPr/>
        </p:nvSpPr>
        <p:spPr bwMode="auto">
          <a:xfrm>
            <a:off x="1524000" y="685800"/>
            <a:ext cx="91440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2400" b="1">
                <a:solidFill>
                  <a:srgbClr val="003399"/>
                </a:solidFill>
              </a:rPr>
              <a:t>2. Cluster records that are 1 kg apart, then 2kg, and so on</a:t>
            </a:r>
            <a:endParaRPr lang="en-US" altLang="en-US" sz="2400" b="1">
              <a:solidFill>
                <a:srgbClr val="003399"/>
              </a:solidFill>
            </a:endParaRPr>
          </a:p>
        </p:txBody>
      </p:sp>
      <p:sp>
        <p:nvSpPr>
          <p:cNvPr id="308231" name="Text Box 7"/>
          <p:cNvSpPr txBox="1">
            <a:spLocks noChangeArrowheads="1"/>
          </p:cNvSpPr>
          <p:nvPr/>
        </p:nvSpPr>
        <p:spPr bwMode="auto">
          <a:xfrm>
            <a:off x="1752600" y="1295400"/>
            <a:ext cx="88392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2400" b="1">
                <a:solidFill>
                  <a:srgbClr val="003399"/>
                </a:solidFill>
              </a:rPr>
              <a:t>Diagram after seven iterations with clusters remaining</a:t>
            </a:r>
            <a:endParaRPr lang="en-US" altLang="en-US" sz="2400" b="1">
              <a:solidFill>
                <a:srgbClr val="003399"/>
              </a:solidFill>
            </a:endParaRPr>
          </a:p>
        </p:txBody>
      </p:sp>
    </p:spTree>
    <p:extLst>
      <p:ext uri="{BB962C8B-B14F-4D97-AF65-F5344CB8AC3E}">
        <p14:creationId xmlns:p14="http://schemas.microsoft.com/office/powerpoint/2010/main" val="2571395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diamond(in)">
                                      <p:cBhvr>
                                        <p:cTn id="7" dur="2000"/>
                                        <p:tgtEl>
                                          <p:spTgt spid="308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Effect transition="in" filter="diamond(in)">
                                      <p:cBhvr>
                                        <p:cTn id="12" dur="2000"/>
                                        <p:tgtEl>
                                          <p:spTgt spid="308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diamond(in)">
                                      <p:cBhvr>
                                        <p:cTn id="17" dur="20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9" grpId="0" animBg="1"/>
      <p:bldP spid="308230" grpId="0" animBg="1"/>
      <p:bldP spid="3082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rtlCol="0">
            <a:normAutofit/>
          </a:bodyPr>
          <a:lstStyle/>
          <a:p>
            <a:pPr>
              <a:defRPr/>
            </a:pPr>
            <a:r>
              <a:rPr lang="en-US" sz="3600" b="1" dirty="0">
                <a:solidFill>
                  <a:schemeClr val="tx2">
                    <a:satMod val="200000"/>
                  </a:schemeClr>
                </a:solidFill>
              </a:rPr>
              <a:t>Hierarchical Clustering</a:t>
            </a:r>
          </a:p>
        </p:txBody>
      </p:sp>
      <p:sp>
        <p:nvSpPr>
          <p:cNvPr id="32771" name="Content Placeholder 2"/>
          <p:cNvSpPr>
            <a:spLocks noGrp="1"/>
          </p:cNvSpPr>
          <p:nvPr>
            <p:ph idx="1"/>
          </p:nvPr>
        </p:nvSpPr>
        <p:spPr/>
        <p:txBody>
          <a:bodyPr>
            <a:normAutofit lnSpcReduction="10000"/>
          </a:bodyPr>
          <a:lstStyle/>
          <a:p>
            <a:pPr marL="411163">
              <a:buFont typeface="Wingdings" panose="05000000000000000000" pitchFamily="2" charset="2"/>
              <a:buChar char=""/>
            </a:pPr>
            <a:r>
              <a:rPr lang="en-US" altLang="en-US"/>
              <a:t>The Hierarchical method works by grouping data objects(records) into a tree of clusters.</a:t>
            </a:r>
          </a:p>
          <a:p>
            <a:pPr marL="411163">
              <a:buNone/>
            </a:pPr>
            <a:endParaRPr lang="en-US" altLang="en-US"/>
          </a:p>
          <a:p>
            <a:pPr marL="411163">
              <a:buFont typeface="Wingdings" panose="05000000000000000000" pitchFamily="2" charset="2"/>
              <a:buChar char=""/>
            </a:pPr>
            <a:r>
              <a:rPr lang="en-US" altLang="zh-CN"/>
              <a:t>Uses distance(similarity) matrix as clustering criteria.  We provide a termination condition</a:t>
            </a:r>
          </a:p>
          <a:p>
            <a:pPr marL="411163">
              <a:buNone/>
            </a:pPr>
            <a:endParaRPr lang="en-US" altLang="en-US"/>
          </a:p>
          <a:p>
            <a:pPr marL="411163">
              <a:buFont typeface="Wingdings" panose="05000000000000000000" pitchFamily="2" charset="2"/>
              <a:buChar char=""/>
            </a:pPr>
            <a:r>
              <a:rPr lang="en-US" altLang="en-US"/>
              <a:t>Classified Further as</a:t>
            </a:r>
          </a:p>
          <a:p>
            <a:pPr marL="995363" lvl="2">
              <a:buFont typeface="Wingdings" panose="05000000000000000000" pitchFamily="2" charset="2"/>
              <a:buChar char="§"/>
            </a:pPr>
            <a:r>
              <a:rPr lang="en-US" altLang="en-US" sz="2400"/>
              <a:t>Agglomerative  Hierarchical Clustering</a:t>
            </a:r>
          </a:p>
          <a:p>
            <a:pPr marL="995363" lvl="2">
              <a:buFont typeface="Wingdings" panose="05000000000000000000" pitchFamily="2" charset="2"/>
              <a:buChar char="§"/>
            </a:pPr>
            <a:r>
              <a:rPr lang="en-US" altLang="en-US" sz="2400"/>
              <a:t>Divisive Hierarchical Clustering	</a:t>
            </a:r>
          </a:p>
          <a:p>
            <a:pPr marL="995363" lvl="2">
              <a:buNone/>
            </a:pPr>
            <a:r>
              <a:rPr lang="en-US" altLang="en-US" smtClean="0"/>
              <a:t>	</a:t>
            </a:r>
          </a:p>
          <a:p>
            <a:pPr marL="411163">
              <a:buFont typeface="Wingdings" panose="05000000000000000000" pitchFamily="2" charset="2"/>
              <a:buChar char=""/>
            </a:pPr>
            <a:endParaRPr lang="en-US" altLang="en-US" smtClean="0"/>
          </a:p>
        </p:txBody>
      </p:sp>
    </p:spTree>
    <p:extLst>
      <p:ext uri="{BB962C8B-B14F-4D97-AF65-F5344CB8AC3E}">
        <p14:creationId xmlns:p14="http://schemas.microsoft.com/office/powerpoint/2010/main" val="114772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en-US" smtClean="0">
                <a:latin typeface="Times New Roman" panose="02020603050405020304" pitchFamily="18" charset="0"/>
              </a:rPr>
              <a:t>What is a good cluster?</a:t>
            </a:r>
            <a:endParaRPr lang="en-US" altLang="en-US" smtClean="0">
              <a:latin typeface="Times New Roman" panose="02020603050405020304" pitchFamily="18" charset="0"/>
            </a:endParaRPr>
          </a:p>
        </p:txBody>
      </p:sp>
      <p:sp>
        <p:nvSpPr>
          <p:cNvPr id="51203" name="Rectangle 3"/>
          <p:cNvSpPr>
            <a:spLocks noGrp="1" noChangeArrowheads="1"/>
          </p:cNvSpPr>
          <p:nvPr>
            <p:ph idx="1"/>
          </p:nvPr>
        </p:nvSpPr>
        <p:spPr>
          <a:xfrm>
            <a:off x="2706688" y="2017714"/>
            <a:ext cx="7772400" cy="4611687"/>
          </a:xfrm>
        </p:spPr>
        <p:txBody>
          <a:bodyPr/>
          <a:lstStyle/>
          <a:p>
            <a:pPr eaLnBrk="1" hangingPunct="1">
              <a:buFont typeface="Wingdings" panose="05000000000000000000" pitchFamily="2" charset="2"/>
              <a:buChar char="Ø"/>
            </a:pPr>
            <a:r>
              <a:rPr lang="en-GB" altLang="en-US" sz="3500">
                <a:latin typeface="Times New Roman" panose="02020603050405020304" pitchFamily="18" charset="0"/>
              </a:rPr>
              <a:t>It is one where members have </a:t>
            </a:r>
          </a:p>
          <a:p>
            <a:pPr lvl="1" eaLnBrk="1" hangingPunct="1">
              <a:buClr>
                <a:schemeClr val="folHlink"/>
              </a:buClr>
              <a:buFont typeface="Wingdings" panose="05000000000000000000" pitchFamily="2" charset="2"/>
              <a:buChar char="Ø"/>
            </a:pPr>
            <a:r>
              <a:rPr lang="en-GB" altLang="en-US" sz="3100">
                <a:latin typeface="Times New Roman" panose="02020603050405020304" pitchFamily="18" charset="0"/>
              </a:rPr>
              <a:t>high degree of similarity </a:t>
            </a:r>
          </a:p>
          <a:p>
            <a:pPr lvl="2" eaLnBrk="1" hangingPunct="1">
              <a:buFont typeface="Wingdings" panose="05000000000000000000" pitchFamily="2" charset="2"/>
              <a:buChar char="Ø"/>
            </a:pPr>
            <a:r>
              <a:rPr lang="en-GB" altLang="en-US" sz="2600">
                <a:latin typeface="Times New Roman" panose="02020603050405020304" pitchFamily="18" charset="0"/>
              </a:rPr>
              <a:t>(lowest variance between member) </a:t>
            </a:r>
          </a:p>
          <a:p>
            <a:pPr lvl="1" eaLnBrk="1" hangingPunct="1">
              <a:buClr>
                <a:schemeClr val="folHlink"/>
              </a:buClr>
              <a:buFont typeface="Wingdings" panose="05000000000000000000" pitchFamily="2" charset="2"/>
              <a:buChar char="Ø"/>
            </a:pPr>
            <a:r>
              <a:rPr lang="en-GB" altLang="en-US" sz="3100">
                <a:latin typeface="Times New Roman" panose="02020603050405020304" pitchFamily="18" charset="0"/>
              </a:rPr>
              <a:t>and the clusters themselves are widely spaced. </a:t>
            </a:r>
          </a:p>
          <a:p>
            <a:pPr lvl="2" eaLnBrk="1" hangingPunct="1">
              <a:buFont typeface="Wingdings" panose="05000000000000000000" pitchFamily="2" charset="2"/>
              <a:buChar char="Ø"/>
            </a:pPr>
            <a:r>
              <a:rPr lang="en-GB" altLang="en-US" sz="2600">
                <a:latin typeface="Times New Roman" panose="02020603050405020304" pitchFamily="18" charset="0"/>
              </a:rPr>
              <a:t>Eg age difference is small.</a:t>
            </a:r>
            <a:endParaRPr lang="en-US" altLang="en-US" sz="2600">
              <a:latin typeface="Times New Roman" panose="02020603050405020304" pitchFamily="18" charset="0"/>
            </a:endParaRPr>
          </a:p>
        </p:txBody>
      </p:sp>
    </p:spTree>
    <p:extLst>
      <p:ext uri="{BB962C8B-B14F-4D97-AF65-F5344CB8AC3E}">
        <p14:creationId xmlns:p14="http://schemas.microsoft.com/office/powerpoint/2010/main" val="30097630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7" name="Rectangle 9"/>
          <p:cNvSpPr>
            <a:spLocks noChangeArrowheads="1"/>
          </p:cNvSpPr>
          <p:nvPr/>
        </p:nvSpPr>
        <p:spPr bwMode="auto">
          <a:xfrm>
            <a:off x="1828800" y="4876800"/>
            <a:ext cx="861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2800"/>
              <a:t>Distance within a cluster: 40, 42 is 2 kg</a:t>
            </a:r>
            <a:endParaRPr lang="en-US" altLang="en-US" sz="2800"/>
          </a:p>
        </p:txBody>
      </p:sp>
      <p:sp>
        <p:nvSpPr>
          <p:cNvPr id="309262" name="Rectangle 14"/>
          <p:cNvSpPr>
            <a:spLocks noChangeArrowheads="1"/>
          </p:cNvSpPr>
          <p:nvPr/>
        </p:nvSpPr>
        <p:spPr bwMode="auto">
          <a:xfrm>
            <a:off x="1828800" y="5638800"/>
            <a:ext cx="861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2800"/>
              <a:t>Distance between two clusters: 73 minus 52 = ? kg</a:t>
            </a:r>
            <a:endParaRPr lang="en-US" altLang="en-US" sz="2800"/>
          </a:p>
        </p:txBody>
      </p:sp>
      <p:graphicFrame>
        <p:nvGraphicFramePr>
          <p:cNvPr id="52228" name="Object 16"/>
          <p:cNvGraphicFramePr>
            <a:graphicFrameLocks noGrp="1" noChangeAspect="1"/>
          </p:cNvGraphicFramePr>
          <p:nvPr>
            <p:ph/>
          </p:nvPr>
        </p:nvGraphicFramePr>
        <p:xfrm>
          <a:off x="1828801" y="785814"/>
          <a:ext cx="8456613" cy="3532187"/>
        </p:xfrm>
        <a:graphic>
          <a:graphicData uri="http://schemas.openxmlformats.org/presentationml/2006/ole">
            <mc:AlternateContent xmlns:mc="http://schemas.openxmlformats.org/markup-compatibility/2006">
              <mc:Choice xmlns:v="urn:schemas-microsoft-com:vml" Requires="v">
                <p:oleObj spid="_x0000_s2052" name="Bitmap Image" r:id="rId3" imgW="4858428" imgH="2029108" progId="Paint.Picture">
                  <p:embed/>
                </p:oleObj>
              </mc:Choice>
              <mc:Fallback>
                <p:oleObj name="Bitmap Image" r:id="rId3" imgW="4858428" imgH="2029108"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785814"/>
                        <a:ext cx="8456613" cy="35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66" name="Rectangle 18"/>
          <p:cNvSpPr>
            <a:spLocks noChangeArrowheads="1"/>
          </p:cNvSpPr>
          <p:nvPr/>
        </p:nvSpPr>
        <p:spPr bwMode="auto">
          <a:xfrm>
            <a:off x="6553200" y="381000"/>
            <a:ext cx="2895600" cy="4191000"/>
          </a:xfrm>
          <a:prstGeom prst="rect">
            <a:avLst/>
          </a:prstGeom>
          <a:solidFill>
            <a:srgbClr val="CCFFCC">
              <a:alpha val="23137"/>
            </a:srgbClr>
          </a:solidFill>
          <a:ln w="41275">
            <a:solidFill>
              <a:srgbClr val="8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SG" altLang="en-US"/>
          </a:p>
        </p:txBody>
      </p:sp>
      <p:sp>
        <p:nvSpPr>
          <p:cNvPr id="309267" name="Rectangle 19"/>
          <p:cNvSpPr>
            <a:spLocks noChangeArrowheads="1"/>
          </p:cNvSpPr>
          <p:nvPr/>
        </p:nvSpPr>
        <p:spPr bwMode="auto">
          <a:xfrm>
            <a:off x="1905000" y="381000"/>
            <a:ext cx="4572000" cy="4191000"/>
          </a:xfrm>
          <a:prstGeom prst="rect">
            <a:avLst/>
          </a:prstGeom>
          <a:solidFill>
            <a:srgbClr val="CCFFFF">
              <a:alpha val="23137"/>
            </a:srgbClr>
          </a:solidFill>
          <a:ln w="41275">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SG" altLang="en-US"/>
          </a:p>
        </p:txBody>
      </p:sp>
    </p:spTree>
    <p:extLst>
      <p:ext uri="{BB962C8B-B14F-4D97-AF65-F5344CB8AC3E}">
        <p14:creationId xmlns:p14="http://schemas.microsoft.com/office/powerpoint/2010/main" val="841724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9267"/>
                                        </p:tgtEl>
                                        <p:attrNameLst>
                                          <p:attrName>style.visibility</p:attrName>
                                        </p:attrNameLst>
                                      </p:cBhvr>
                                      <p:to>
                                        <p:strVal val="visible"/>
                                      </p:to>
                                    </p:set>
                                    <p:animEffect transition="in" filter="diamond(in)">
                                      <p:cBhvr>
                                        <p:cTn id="7" dur="2000"/>
                                        <p:tgtEl>
                                          <p:spTgt spid="30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09266"/>
                                        </p:tgtEl>
                                        <p:attrNameLst>
                                          <p:attrName>style.visibility</p:attrName>
                                        </p:attrNameLst>
                                      </p:cBhvr>
                                      <p:to>
                                        <p:strVal val="visible"/>
                                      </p:to>
                                    </p:set>
                                    <p:animEffect transition="in" filter="diamond(in)">
                                      <p:cBhvr>
                                        <p:cTn id="12" dur="2000"/>
                                        <p:tgtEl>
                                          <p:spTgt spid="309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9257"/>
                                        </p:tgtEl>
                                        <p:attrNameLst>
                                          <p:attrName>style.visibility</p:attrName>
                                        </p:attrNameLst>
                                      </p:cBhvr>
                                      <p:to>
                                        <p:strVal val="visible"/>
                                      </p:to>
                                    </p:set>
                                    <p:animEffect transition="in" filter="diamond(in)">
                                      <p:cBhvr>
                                        <p:cTn id="17" dur="2000"/>
                                        <p:tgtEl>
                                          <p:spTgt spid="309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09262"/>
                                        </p:tgtEl>
                                        <p:attrNameLst>
                                          <p:attrName>style.visibility</p:attrName>
                                        </p:attrNameLst>
                                      </p:cBhvr>
                                      <p:to>
                                        <p:strVal val="visible"/>
                                      </p:to>
                                    </p:set>
                                    <p:animEffect transition="in" filter="diamond(in)">
                                      <p:cBhvr>
                                        <p:cTn id="22" dur="2000"/>
                                        <p:tgtEl>
                                          <p:spTgt spid="309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7" grpId="0" animBg="1"/>
      <p:bldP spid="309262" grpId="0" animBg="1"/>
      <p:bldP spid="309266" grpId="0" animBg="1"/>
      <p:bldP spid="3092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7772400" cy="914400"/>
          </a:xfrm>
        </p:spPr>
        <p:txBody>
          <a:bodyPr rtlCol="0">
            <a:normAutofit/>
          </a:bodyPr>
          <a:lstStyle/>
          <a:p>
            <a:pPr>
              <a:defRPr/>
            </a:pPr>
            <a:r>
              <a:rPr lang="en-US" sz="2000" dirty="0">
                <a:solidFill>
                  <a:schemeClr val="tx2">
                    <a:satMod val="200000"/>
                  </a:schemeClr>
                </a:solidFill>
              </a:rPr>
              <a:t>Example 2 :A hierarchical clustering of distances in kilometers between some Italian cities. The method used is single-linkage.</a:t>
            </a:r>
          </a:p>
        </p:txBody>
      </p:sp>
      <p:graphicFrame>
        <p:nvGraphicFramePr>
          <p:cNvPr id="4" name="Content Placeholder 3"/>
          <p:cNvGraphicFramePr>
            <a:graphicFrameLocks noGrp="1"/>
          </p:cNvGraphicFramePr>
          <p:nvPr>
            <p:ph idx="1"/>
          </p:nvPr>
        </p:nvGraphicFramePr>
        <p:xfrm>
          <a:off x="2133600" y="3733801"/>
          <a:ext cx="7772400" cy="2595563"/>
        </p:xfrm>
        <a:graphic>
          <a:graphicData uri="http://schemas.openxmlformats.org/drawingml/2006/table">
            <a:tbl>
              <a:tblPr firstRow="1" bandRow="1">
                <a:tableStyleId>{5C22544A-7EE6-4342-B048-85BDC9FD1C3A}</a:tableStyleId>
              </a:tblPr>
              <a:tblGrid>
                <a:gridCol w="1110343"/>
                <a:gridCol w="1110343"/>
                <a:gridCol w="1110343"/>
                <a:gridCol w="1110343"/>
                <a:gridCol w="1110343"/>
                <a:gridCol w="1110343"/>
                <a:gridCol w="1110343"/>
              </a:tblGrid>
              <a:tr h="370795">
                <a:tc>
                  <a:txBody>
                    <a:bodyPr/>
                    <a:lstStyle/>
                    <a:p>
                      <a:endParaRPr lang="en-US" sz="1800" dirty="0"/>
                    </a:p>
                  </a:txBody>
                  <a:tcPr marT="45714" marB="45714"/>
                </a:tc>
                <a:tc>
                  <a:txBody>
                    <a:bodyPr/>
                    <a:lstStyle/>
                    <a:p>
                      <a:r>
                        <a:rPr lang="en-US" sz="1800" dirty="0" smtClean="0"/>
                        <a:t>BA</a:t>
                      </a:r>
                      <a:endParaRPr lang="en-US" sz="1800" dirty="0"/>
                    </a:p>
                  </a:txBody>
                  <a:tcPr marT="45714" marB="45714"/>
                </a:tc>
                <a:tc>
                  <a:txBody>
                    <a:bodyPr/>
                    <a:lstStyle/>
                    <a:p>
                      <a:r>
                        <a:rPr lang="en-US" sz="1800" dirty="0" smtClean="0"/>
                        <a:t>FI</a:t>
                      </a:r>
                      <a:endParaRPr lang="en-US" sz="1800" dirty="0"/>
                    </a:p>
                  </a:txBody>
                  <a:tcPr marT="45714" marB="45714"/>
                </a:tc>
                <a:tc>
                  <a:txBody>
                    <a:bodyPr/>
                    <a:lstStyle/>
                    <a:p>
                      <a:r>
                        <a:rPr lang="en-US" sz="1800" dirty="0" smtClean="0"/>
                        <a:t>MI</a:t>
                      </a:r>
                      <a:endParaRPr lang="en-US" sz="1800" dirty="0"/>
                    </a:p>
                  </a:txBody>
                  <a:tcPr marT="45714" marB="45714"/>
                </a:tc>
                <a:tc>
                  <a:txBody>
                    <a:bodyPr/>
                    <a:lstStyle/>
                    <a:p>
                      <a:r>
                        <a:rPr lang="en-US" sz="1800" dirty="0" smtClean="0"/>
                        <a:t>NA</a:t>
                      </a:r>
                      <a:endParaRPr lang="en-US" sz="1800" dirty="0"/>
                    </a:p>
                  </a:txBody>
                  <a:tcPr marT="45714" marB="45714"/>
                </a:tc>
                <a:tc>
                  <a:txBody>
                    <a:bodyPr/>
                    <a:lstStyle/>
                    <a:p>
                      <a:r>
                        <a:rPr lang="en-US" sz="1800" dirty="0" smtClean="0"/>
                        <a:t>RM</a:t>
                      </a:r>
                      <a:endParaRPr lang="en-US" sz="1800" dirty="0"/>
                    </a:p>
                  </a:txBody>
                  <a:tcPr marT="45714" marB="45714"/>
                </a:tc>
                <a:tc>
                  <a:txBody>
                    <a:bodyPr/>
                    <a:lstStyle/>
                    <a:p>
                      <a:r>
                        <a:rPr lang="en-US" sz="1800" dirty="0" smtClean="0"/>
                        <a:t>TO</a:t>
                      </a:r>
                      <a:endParaRPr lang="en-US" sz="1800" dirty="0"/>
                    </a:p>
                  </a:txBody>
                  <a:tcPr marT="45714" marB="45714"/>
                </a:tc>
              </a:tr>
              <a:tr h="370795">
                <a:tc>
                  <a:txBody>
                    <a:bodyPr/>
                    <a:lstStyle/>
                    <a:p>
                      <a:r>
                        <a:rPr lang="en-US" sz="1800" dirty="0" smtClean="0"/>
                        <a:t>BA</a:t>
                      </a:r>
                      <a:endParaRPr lang="en-US" sz="1800" dirty="0"/>
                    </a:p>
                  </a:txBody>
                  <a:tcPr marT="45714" marB="45714"/>
                </a:tc>
                <a:tc>
                  <a:txBody>
                    <a:bodyPr/>
                    <a:lstStyle/>
                    <a:p>
                      <a:r>
                        <a:rPr lang="en-US" sz="1800" dirty="0" smtClean="0"/>
                        <a:t>0</a:t>
                      </a:r>
                      <a:endParaRPr lang="en-US" sz="1800" dirty="0"/>
                    </a:p>
                  </a:txBody>
                  <a:tcPr marT="45714" marB="45714"/>
                </a:tc>
                <a:tc>
                  <a:txBody>
                    <a:bodyPr/>
                    <a:lstStyle/>
                    <a:p>
                      <a:r>
                        <a:rPr lang="en-US" sz="1800" dirty="0" smtClean="0"/>
                        <a:t>662</a:t>
                      </a:r>
                      <a:endParaRPr lang="en-US" sz="1800" dirty="0"/>
                    </a:p>
                  </a:txBody>
                  <a:tcPr marT="45714" marB="45714"/>
                </a:tc>
                <a:tc>
                  <a:txBody>
                    <a:bodyPr/>
                    <a:lstStyle/>
                    <a:p>
                      <a:r>
                        <a:rPr lang="en-US" sz="1800" dirty="0" smtClean="0"/>
                        <a:t>877</a:t>
                      </a:r>
                      <a:endParaRPr lang="en-US" sz="1800" dirty="0"/>
                    </a:p>
                  </a:txBody>
                  <a:tcPr marT="45714" marB="45714"/>
                </a:tc>
                <a:tc>
                  <a:txBody>
                    <a:bodyPr/>
                    <a:lstStyle/>
                    <a:p>
                      <a:r>
                        <a:rPr lang="en-US" sz="1800" dirty="0" smtClean="0"/>
                        <a:t>255</a:t>
                      </a:r>
                      <a:endParaRPr lang="en-US" sz="1800" dirty="0"/>
                    </a:p>
                  </a:txBody>
                  <a:tcPr marT="45714" marB="45714"/>
                </a:tc>
                <a:tc>
                  <a:txBody>
                    <a:bodyPr/>
                    <a:lstStyle/>
                    <a:p>
                      <a:r>
                        <a:rPr lang="en-US" sz="1800" dirty="0" smtClean="0"/>
                        <a:t>412</a:t>
                      </a:r>
                      <a:endParaRPr lang="en-US" sz="1800" dirty="0"/>
                    </a:p>
                  </a:txBody>
                  <a:tcPr marT="45714" marB="45714"/>
                </a:tc>
                <a:tc>
                  <a:txBody>
                    <a:bodyPr/>
                    <a:lstStyle/>
                    <a:p>
                      <a:r>
                        <a:rPr lang="en-US" sz="1800" dirty="0" smtClean="0"/>
                        <a:t>996</a:t>
                      </a:r>
                      <a:endParaRPr lang="en-US" sz="1800" dirty="0"/>
                    </a:p>
                  </a:txBody>
                  <a:tcPr marT="45714" marB="45714"/>
                </a:tc>
              </a:tr>
              <a:tr h="370795">
                <a:tc>
                  <a:txBody>
                    <a:bodyPr/>
                    <a:lstStyle/>
                    <a:p>
                      <a:r>
                        <a:rPr lang="en-US" sz="1800" dirty="0" smtClean="0"/>
                        <a:t>FI</a:t>
                      </a:r>
                      <a:endParaRPr lang="en-US" sz="1800" dirty="0"/>
                    </a:p>
                  </a:txBody>
                  <a:tcPr marT="45714" marB="45714"/>
                </a:tc>
                <a:tc>
                  <a:txBody>
                    <a:bodyPr/>
                    <a:lstStyle/>
                    <a:p>
                      <a:r>
                        <a:rPr lang="en-US" sz="1800" dirty="0" smtClean="0"/>
                        <a:t>662</a:t>
                      </a:r>
                      <a:endParaRPr lang="en-US" sz="1800" dirty="0"/>
                    </a:p>
                  </a:txBody>
                  <a:tcPr marT="45714" marB="45714"/>
                </a:tc>
                <a:tc>
                  <a:txBody>
                    <a:bodyPr/>
                    <a:lstStyle/>
                    <a:p>
                      <a:r>
                        <a:rPr lang="en-US" sz="1800" dirty="0" smtClean="0"/>
                        <a:t>0</a:t>
                      </a:r>
                      <a:endParaRPr lang="en-US" sz="1800" dirty="0"/>
                    </a:p>
                  </a:txBody>
                  <a:tcPr marT="45714" marB="45714"/>
                </a:tc>
                <a:tc>
                  <a:txBody>
                    <a:bodyPr/>
                    <a:lstStyle/>
                    <a:p>
                      <a:r>
                        <a:rPr lang="en-US" sz="1800" dirty="0" smtClean="0"/>
                        <a:t>295</a:t>
                      </a:r>
                      <a:endParaRPr lang="en-US" sz="1800" dirty="0"/>
                    </a:p>
                  </a:txBody>
                  <a:tcPr marT="45714" marB="45714"/>
                </a:tc>
                <a:tc>
                  <a:txBody>
                    <a:bodyPr/>
                    <a:lstStyle/>
                    <a:p>
                      <a:r>
                        <a:rPr lang="en-US" sz="1800" dirty="0" smtClean="0"/>
                        <a:t>468</a:t>
                      </a:r>
                      <a:endParaRPr lang="en-US" sz="1800" dirty="0"/>
                    </a:p>
                  </a:txBody>
                  <a:tcPr marT="45714" marB="45714"/>
                </a:tc>
                <a:tc>
                  <a:txBody>
                    <a:bodyPr/>
                    <a:lstStyle/>
                    <a:p>
                      <a:r>
                        <a:rPr lang="en-US" sz="1800" dirty="0" smtClean="0"/>
                        <a:t>268</a:t>
                      </a:r>
                      <a:endParaRPr lang="en-US" sz="1800" dirty="0"/>
                    </a:p>
                  </a:txBody>
                  <a:tcPr marT="45714" marB="45714"/>
                </a:tc>
                <a:tc>
                  <a:txBody>
                    <a:bodyPr/>
                    <a:lstStyle/>
                    <a:p>
                      <a:r>
                        <a:rPr lang="en-US" sz="1800" dirty="0" smtClean="0"/>
                        <a:t>400</a:t>
                      </a:r>
                      <a:endParaRPr lang="en-US" sz="1800" dirty="0"/>
                    </a:p>
                  </a:txBody>
                  <a:tcPr marT="45714" marB="45714"/>
                </a:tc>
              </a:tr>
              <a:tr h="370795">
                <a:tc>
                  <a:txBody>
                    <a:bodyPr/>
                    <a:lstStyle/>
                    <a:p>
                      <a:r>
                        <a:rPr lang="en-US" sz="1800" dirty="0" smtClean="0"/>
                        <a:t>MI</a:t>
                      </a:r>
                      <a:endParaRPr lang="en-US" sz="1800" dirty="0"/>
                    </a:p>
                  </a:txBody>
                  <a:tcPr marT="45714" marB="45714"/>
                </a:tc>
                <a:tc>
                  <a:txBody>
                    <a:bodyPr/>
                    <a:lstStyle/>
                    <a:p>
                      <a:r>
                        <a:rPr lang="en-US" sz="1800" dirty="0" smtClean="0"/>
                        <a:t>877</a:t>
                      </a:r>
                      <a:endParaRPr lang="en-US" sz="1800" dirty="0"/>
                    </a:p>
                  </a:txBody>
                  <a:tcPr marT="45714" marB="45714"/>
                </a:tc>
                <a:tc>
                  <a:txBody>
                    <a:bodyPr/>
                    <a:lstStyle/>
                    <a:p>
                      <a:r>
                        <a:rPr lang="en-US" sz="1800" dirty="0" smtClean="0"/>
                        <a:t>295</a:t>
                      </a:r>
                      <a:endParaRPr lang="en-US" sz="1800" dirty="0"/>
                    </a:p>
                  </a:txBody>
                  <a:tcPr marT="45714" marB="45714"/>
                </a:tc>
                <a:tc>
                  <a:txBody>
                    <a:bodyPr/>
                    <a:lstStyle/>
                    <a:p>
                      <a:r>
                        <a:rPr lang="en-US" sz="1800" dirty="0" smtClean="0"/>
                        <a:t>0</a:t>
                      </a:r>
                      <a:endParaRPr lang="en-US" sz="1800" dirty="0"/>
                    </a:p>
                  </a:txBody>
                  <a:tcPr marT="45714" marB="45714"/>
                </a:tc>
                <a:tc>
                  <a:txBody>
                    <a:bodyPr/>
                    <a:lstStyle/>
                    <a:p>
                      <a:r>
                        <a:rPr lang="en-US" sz="1800" dirty="0" smtClean="0"/>
                        <a:t>754</a:t>
                      </a:r>
                      <a:endParaRPr lang="en-US" sz="1800" dirty="0"/>
                    </a:p>
                  </a:txBody>
                  <a:tcPr marT="45714" marB="45714"/>
                </a:tc>
                <a:tc>
                  <a:txBody>
                    <a:bodyPr/>
                    <a:lstStyle/>
                    <a:p>
                      <a:r>
                        <a:rPr lang="en-US" sz="1800" dirty="0" smtClean="0"/>
                        <a:t>564</a:t>
                      </a:r>
                      <a:endParaRPr lang="en-US" sz="1800" dirty="0"/>
                    </a:p>
                  </a:txBody>
                  <a:tcPr marT="45714" marB="45714"/>
                </a:tc>
                <a:tc>
                  <a:txBody>
                    <a:bodyPr/>
                    <a:lstStyle/>
                    <a:p>
                      <a:r>
                        <a:rPr lang="en-US" sz="1800" dirty="0" smtClean="0"/>
                        <a:t>138</a:t>
                      </a:r>
                      <a:endParaRPr lang="en-US" sz="1800" dirty="0"/>
                    </a:p>
                  </a:txBody>
                  <a:tcPr marT="45714" marB="45714"/>
                </a:tc>
              </a:tr>
              <a:tr h="370795">
                <a:tc>
                  <a:txBody>
                    <a:bodyPr/>
                    <a:lstStyle/>
                    <a:p>
                      <a:r>
                        <a:rPr lang="en-US" sz="1800" dirty="0" smtClean="0"/>
                        <a:t>NA</a:t>
                      </a:r>
                      <a:endParaRPr lang="en-US" sz="1800" dirty="0"/>
                    </a:p>
                  </a:txBody>
                  <a:tcPr marT="45714" marB="45714"/>
                </a:tc>
                <a:tc>
                  <a:txBody>
                    <a:bodyPr/>
                    <a:lstStyle/>
                    <a:p>
                      <a:r>
                        <a:rPr lang="en-US" sz="1800" dirty="0" smtClean="0"/>
                        <a:t>255</a:t>
                      </a:r>
                      <a:endParaRPr lang="en-US" sz="1800" dirty="0"/>
                    </a:p>
                  </a:txBody>
                  <a:tcPr marT="45714" marB="45714"/>
                </a:tc>
                <a:tc>
                  <a:txBody>
                    <a:bodyPr/>
                    <a:lstStyle/>
                    <a:p>
                      <a:r>
                        <a:rPr lang="en-US" sz="1800" dirty="0" smtClean="0"/>
                        <a:t>468</a:t>
                      </a:r>
                      <a:endParaRPr lang="en-US" sz="1800" dirty="0"/>
                    </a:p>
                  </a:txBody>
                  <a:tcPr marT="45714" marB="45714"/>
                </a:tc>
                <a:tc>
                  <a:txBody>
                    <a:bodyPr/>
                    <a:lstStyle/>
                    <a:p>
                      <a:r>
                        <a:rPr lang="en-US" sz="1800" dirty="0" smtClean="0"/>
                        <a:t>754</a:t>
                      </a:r>
                      <a:endParaRPr lang="en-US" sz="1800" dirty="0"/>
                    </a:p>
                  </a:txBody>
                  <a:tcPr marT="45714" marB="45714"/>
                </a:tc>
                <a:tc>
                  <a:txBody>
                    <a:bodyPr/>
                    <a:lstStyle/>
                    <a:p>
                      <a:r>
                        <a:rPr lang="en-US" sz="1800" dirty="0" smtClean="0"/>
                        <a:t>0</a:t>
                      </a:r>
                      <a:endParaRPr lang="en-US" sz="1800" dirty="0"/>
                    </a:p>
                  </a:txBody>
                  <a:tcPr marT="45714" marB="45714"/>
                </a:tc>
                <a:tc>
                  <a:txBody>
                    <a:bodyPr/>
                    <a:lstStyle/>
                    <a:p>
                      <a:r>
                        <a:rPr lang="en-US" sz="1800" dirty="0" smtClean="0"/>
                        <a:t>219</a:t>
                      </a:r>
                      <a:endParaRPr lang="en-US" sz="1800" dirty="0"/>
                    </a:p>
                  </a:txBody>
                  <a:tcPr marT="45714" marB="45714"/>
                </a:tc>
                <a:tc>
                  <a:txBody>
                    <a:bodyPr/>
                    <a:lstStyle/>
                    <a:p>
                      <a:r>
                        <a:rPr lang="en-US" sz="1800" dirty="0" smtClean="0"/>
                        <a:t>869</a:t>
                      </a:r>
                      <a:endParaRPr lang="en-US" sz="1800" dirty="0"/>
                    </a:p>
                  </a:txBody>
                  <a:tcPr marT="45714" marB="45714"/>
                </a:tc>
              </a:tr>
              <a:tr h="370795">
                <a:tc>
                  <a:txBody>
                    <a:bodyPr/>
                    <a:lstStyle/>
                    <a:p>
                      <a:r>
                        <a:rPr lang="en-US" sz="1800" dirty="0" smtClean="0"/>
                        <a:t>RM</a:t>
                      </a:r>
                      <a:endParaRPr lang="en-US" sz="1800" dirty="0"/>
                    </a:p>
                  </a:txBody>
                  <a:tcPr marT="45714" marB="45714"/>
                </a:tc>
                <a:tc>
                  <a:txBody>
                    <a:bodyPr/>
                    <a:lstStyle/>
                    <a:p>
                      <a:r>
                        <a:rPr lang="en-US" sz="1800" dirty="0" smtClean="0"/>
                        <a:t>412</a:t>
                      </a:r>
                      <a:endParaRPr lang="en-US" sz="1800" dirty="0"/>
                    </a:p>
                  </a:txBody>
                  <a:tcPr marT="45714" marB="45714"/>
                </a:tc>
                <a:tc>
                  <a:txBody>
                    <a:bodyPr/>
                    <a:lstStyle/>
                    <a:p>
                      <a:r>
                        <a:rPr lang="en-US" sz="1800" dirty="0" smtClean="0"/>
                        <a:t>268</a:t>
                      </a:r>
                      <a:endParaRPr lang="en-US" sz="1800" dirty="0"/>
                    </a:p>
                  </a:txBody>
                  <a:tcPr marT="45714" marB="45714"/>
                </a:tc>
                <a:tc>
                  <a:txBody>
                    <a:bodyPr/>
                    <a:lstStyle/>
                    <a:p>
                      <a:r>
                        <a:rPr lang="en-US" sz="1800" dirty="0" smtClean="0"/>
                        <a:t>564</a:t>
                      </a:r>
                      <a:endParaRPr lang="en-US" sz="1800" dirty="0"/>
                    </a:p>
                  </a:txBody>
                  <a:tcPr marT="45714" marB="45714"/>
                </a:tc>
                <a:tc>
                  <a:txBody>
                    <a:bodyPr/>
                    <a:lstStyle/>
                    <a:p>
                      <a:r>
                        <a:rPr lang="en-US" sz="1800" dirty="0" smtClean="0"/>
                        <a:t>219</a:t>
                      </a:r>
                      <a:endParaRPr lang="en-US" sz="1800" dirty="0"/>
                    </a:p>
                  </a:txBody>
                  <a:tcPr marT="45714" marB="45714"/>
                </a:tc>
                <a:tc>
                  <a:txBody>
                    <a:bodyPr/>
                    <a:lstStyle/>
                    <a:p>
                      <a:r>
                        <a:rPr lang="en-US" sz="1800" dirty="0" smtClean="0"/>
                        <a:t>0</a:t>
                      </a:r>
                      <a:endParaRPr lang="en-US" sz="1800" dirty="0"/>
                    </a:p>
                  </a:txBody>
                  <a:tcPr marT="45714" marB="45714"/>
                </a:tc>
                <a:tc>
                  <a:txBody>
                    <a:bodyPr/>
                    <a:lstStyle/>
                    <a:p>
                      <a:r>
                        <a:rPr lang="en-US" sz="1800" dirty="0" smtClean="0"/>
                        <a:t>669</a:t>
                      </a:r>
                      <a:endParaRPr lang="en-US" sz="1800" dirty="0"/>
                    </a:p>
                  </a:txBody>
                  <a:tcPr marT="45714" marB="45714"/>
                </a:tc>
              </a:tr>
              <a:tr h="370795">
                <a:tc>
                  <a:txBody>
                    <a:bodyPr/>
                    <a:lstStyle/>
                    <a:p>
                      <a:r>
                        <a:rPr lang="en-US" sz="1800" dirty="0" smtClean="0"/>
                        <a:t>TO</a:t>
                      </a:r>
                      <a:endParaRPr lang="en-US" sz="1800" dirty="0"/>
                    </a:p>
                  </a:txBody>
                  <a:tcPr marT="45714" marB="45714"/>
                </a:tc>
                <a:tc>
                  <a:txBody>
                    <a:bodyPr/>
                    <a:lstStyle/>
                    <a:p>
                      <a:r>
                        <a:rPr lang="en-US" sz="1800" dirty="0" smtClean="0"/>
                        <a:t>996</a:t>
                      </a:r>
                      <a:endParaRPr lang="en-US" sz="1800" dirty="0"/>
                    </a:p>
                  </a:txBody>
                  <a:tcPr marT="45714" marB="45714"/>
                </a:tc>
                <a:tc>
                  <a:txBody>
                    <a:bodyPr/>
                    <a:lstStyle/>
                    <a:p>
                      <a:r>
                        <a:rPr lang="en-US" sz="1800" dirty="0" smtClean="0"/>
                        <a:t>400</a:t>
                      </a:r>
                      <a:endParaRPr lang="en-US" sz="1800" dirty="0"/>
                    </a:p>
                  </a:txBody>
                  <a:tcPr marT="45714" marB="45714"/>
                </a:tc>
                <a:tc>
                  <a:txBody>
                    <a:bodyPr/>
                    <a:lstStyle/>
                    <a:p>
                      <a:r>
                        <a:rPr lang="en-US" sz="1800" dirty="0" smtClean="0"/>
                        <a:t>138</a:t>
                      </a:r>
                      <a:endParaRPr lang="en-US" sz="1800" dirty="0"/>
                    </a:p>
                  </a:txBody>
                  <a:tcPr marT="45714" marB="45714"/>
                </a:tc>
                <a:tc>
                  <a:txBody>
                    <a:bodyPr/>
                    <a:lstStyle/>
                    <a:p>
                      <a:r>
                        <a:rPr lang="en-US" sz="1800" dirty="0" smtClean="0"/>
                        <a:t>869</a:t>
                      </a:r>
                      <a:endParaRPr lang="en-US" sz="1800" dirty="0"/>
                    </a:p>
                  </a:txBody>
                  <a:tcPr marT="45714" marB="45714"/>
                </a:tc>
                <a:tc>
                  <a:txBody>
                    <a:bodyPr/>
                    <a:lstStyle/>
                    <a:p>
                      <a:r>
                        <a:rPr lang="en-US" sz="1800" dirty="0" smtClean="0"/>
                        <a:t>669</a:t>
                      </a:r>
                      <a:endParaRPr lang="en-US" sz="1800" dirty="0"/>
                    </a:p>
                  </a:txBody>
                  <a:tcPr marT="45714" marB="45714"/>
                </a:tc>
                <a:tc>
                  <a:txBody>
                    <a:bodyPr/>
                    <a:lstStyle/>
                    <a:p>
                      <a:r>
                        <a:rPr lang="en-US" sz="1800" dirty="0" smtClean="0"/>
                        <a:t>0</a:t>
                      </a:r>
                      <a:endParaRPr lang="en-US" sz="1800" dirty="0"/>
                    </a:p>
                  </a:txBody>
                  <a:tcPr marT="45714" marB="45714"/>
                </a:tc>
              </a:tr>
            </a:tbl>
          </a:graphicData>
        </a:graphic>
      </p:graphicFrame>
      <p:pic>
        <p:nvPicPr>
          <p:cNvPr id="5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1219200"/>
            <a:ext cx="20669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457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Procedure </a:t>
            </a:r>
            <a:endParaRPr lang="en-US" dirty="0">
              <a:solidFill>
                <a:schemeClr val="tx2">
                  <a:satMod val="200000"/>
                </a:schemeClr>
              </a:solidFill>
            </a:endParaRPr>
          </a:p>
        </p:txBody>
      </p:sp>
      <p:sp>
        <p:nvSpPr>
          <p:cNvPr id="54275" name="Content Placeholder 2"/>
          <p:cNvSpPr>
            <a:spLocks noGrp="1"/>
          </p:cNvSpPr>
          <p:nvPr>
            <p:ph idx="1"/>
          </p:nvPr>
        </p:nvSpPr>
        <p:spPr/>
        <p:txBody>
          <a:bodyPr/>
          <a:lstStyle/>
          <a:p>
            <a:pPr marL="411163">
              <a:buFont typeface="Wingdings" panose="05000000000000000000" pitchFamily="2" charset="2"/>
              <a:buChar char=""/>
            </a:pPr>
            <a:r>
              <a:rPr lang="en-US" altLang="en-US" smtClean="0"/>
              <a:t>The nearest pair of cities is MI and TO, at distance 138. These are merged into a single cluster called "MI/TO". The level of the new cluster is L(MI/TO) = 138 and the new sequence number is m = 1.</a:t>
            </a:r>
            <a:br>
              <a:rPr lang="en-US" altLang="en-US" smtClean="0"/>
            </a:br>
            <a:r>
              <a:rPr lang="en-US" altLang="en-US" smtClean="0"/>
              <a:t>Then we compute the distance from this new compound object to all other objects. </a:t>
            </a:r>
            <a:r>
              <a:rPr lang="en-US" altLang="en-US" smtClean="0">
                <a:solidFill>
                  <a:srgbClr val="FF0000"/>
                </a:solidFill>
              </a:rPr>
              <a:t>In single link clustering the rule is that the distance from the compound object to another object is equal to the shortest distance from any member of the cluster to the outside object. </a:t>
            </a:r>
            <a:r>
              <a:rPr lang="en-US" altLang="en-US" smtClean="0">
                <a:solidFill>
                  <a:srgbClr val="FFFF00"/>
                </a:solidFill>
              </a:rPr>
              <a:t>So the distance from "MI/TO" to RM is chosen to be 564, which is the distance from MI to RM, and so on.</a:t>
            </a:r>
          </a:p>
          <a:p>
            <a:pPr marL="411163">
              <a:buFont typeface="Wingdings" panose="05000000000000000000" pitchFamily="2" charset="2"/>
              <a:buChar char=""/>
            </a:pPr>
            <a:endParaRPr lang="en-US" altLang="en-US" smtClean="0"/>
          </a:p>
        </p:txBody>
      </p:sp>
    </p:spTree>
    <p:extLst>
      <p:ext uri="{BB962C8B-B14F-4D97-AF65-F5344CB8AC3E}">
        <p14:creationId xmlns:p14="http://schemas.microsoft.com/office/powerpoint/2010/main" val="917857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438400" y="3733801"/>
          <a:ext cx="7772400" cy="2225675"/>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tblGrid>
              <a:tr h="370946">
                <a:tc>
                  <a:txBody>
                    <a:bodyPr/>
                    <a:lstStyle/>
                    <a:p>
                      <a:endParaRPr lang="en-US" sz="1800" dirty="0"/>
                    </a:p>
                  </a:txBody>
                  <a:tcPr marT="45733" marB="45733"/>
                </a:tc>
                <a:tc>
                  <a:txBody>
                    <a:bodyPr/>
                    <a:lstStyle/>
                    <a:p>
                      <a:r>
                        <a:rPr lang="en-US" sz="1800" dirty="0" smtClean="0"/>
                        <a:t>BA</a:t>
                      </a:r>
                      <a:endParaRPr lang="en-US" sz="1800" dirty="0"/>
                    </a:p>
                  </a:txBody>
                  <a:tcPr marT="45733" marB="45733"/>
                </a:tc>
                <a:tc>
                  <a:txBody>
                    <a:bodyPr/>
                    <a:lstStyle/>
                    <a:p>
                      <a:r>
                        <a:rPr lang="en-US" sz="1800" dirty="0" smtClean="0"/>
                        <a:t>FI</a:t>
                      </a:r>
                      <a:endParaRPr lang="en-US" sz="1800" dirty="0"/>
                    </a:p>
                  </a:txBody>
                  <a:tcPr marT="45733" marB="45733"/>
                </a:tc>
                <a:tc>
                  <a:txBody>
                    <a:bodyPr/>
                    <a:lstStyle/>
                    <a:p>
                      <a:r>
                        <a:rPr lang="en-US" sz="1800" dirty="0" smtClean="0"/>
                        <a:t>MI/TO</a:t>
                      </a:r>
                      <a:endParaRPr lang="en-US" sz="1800" dirty="0"/>
                    </a:p>
                  </a:txBody>
                  <a:tcPr marT="45733" marB="45733"/>
                </a:tc>
                <a:tc>
                  <a:txBody>
                    <a:bodyPr/>
                    <a:lstStyle/>
                    <a:p>
                      <a:r>
                        <a:rPr lang="en-US" sz="1800" dirty="0" smtClean="0"/>
                        <a:t>NA</a:t>
                      </a:r>
                      <a:endParaRPr lang="en-US" sz="1800" dirty="0"/>
                    </a:p>
                  </a:txBody>
                  <a:tcPr marT="45733" marB="45733"/>
                </a:tc>
                <a:tc>
                  <a:txBody>
                    <a:bodyPr/>
                    <a:lstStyle/>
                    <a:p>
                      <a:r>
                        <a:rPr lang="en-US" sz="1800" dirty="0" smtClean="0"/>
                        <a:t>RM</a:t>
                      </a:r>
                      <a:endParaRPr lang="en-US" sz="1800" dirty="0"/>
                    </a:p>
                  </a:txBody>
                  <a:tcPr marT="45733" marB="45733"/>
                </a:tc>
              </a:tr>
              <a:tr h="370946">
                <a:tc>
                  <a:txBody>
                    <a:bodyPr/>
                    <a:lstStyle/>
                    <a:p>
                      <a:r>
                        <a:rPr lang="en-US" sz="1800" dirty="0" smtClean="0"/>
                        <a:t>BA</a:t>
                      </a:r>
                      <a:endParaRPr lang="en-US" sz="1800" dirty="0"/>
                    </a:p>
                  </a:txBody>
                  <a:tcPr marT="45733" marB="45733"/>
                </a:tc>
                <a:tc>
                  <a:txBody>
                    <a:bodyPr/>
                    <a:lstStyle/>
                    <a:p>
                      <a:r>
                        <a:rPr lang="en-US" sz="1800" dirty="0" smtClean="0"/>
                        <a:t>0</a:t>
                      </a:r>
                      <a:endParaRPr lang="en-US" sz="1800" dirty="0"/>
                    </a:p>
                  </a:txBody>
                  <a:tcPr marT="45733" marB="45733"/>
                </a:tc>
                <a:tc>
                  <a:txBody>
                    <a:bodyPr/>
                    <a:lstStyle/>
                    <a:p>
                      <a:r>
                        <a:rPr lang="en-US" sz="1800" dirty="0" smtClean="0"/>
                        <a:t>662</a:t>
                      </a:r>
                      <a:endParaRPr lang="en-US" sz="1800" dirty="0"/>
                    </a:p>
                  </a:txBody>
                  <a:tcPr marT="45733" marB="45733"/>
                </a:tc>
                <a:tc>
                  <a:txBody>
                    <a:bodyPr/>
                    <a:lstStyle/>
                    <a:p>
                      <a:r>
                        <a:rPr lang="en-US" sz="1800" dirty="0" smtClean="0"/>
                        <a:t>877</a:t>
                      </a:r>
                      <a:endParaRPr lang="en-US" sz="1800" dirty="0"/>
                    </a:p>
                  </a:txBody>
                  <a:tcPr marT="45733" marB="45733"/>
                </a:tc>
                <a:tc>
                  <a:txBody>
                    <a:bodyPr/>
                    <a:lstStyle/>
                    <a:p>
                      <a:r>
                        <a:rPr lang="en-US" sz="1800" dirty="0" smtClean="0"/>
                        <a:t>255</a:t>
                      </a:r>
                      <a:endParaRPr lang="en-US" sz="1800" dirty="0"/>
                    </a:p>
                  </a:txBody>
                  <a:tcPr marT="45733" marB="45733"/>
                </a:tc>
                <a:tc>
                  <a:txBody>
                    <a:bodyPr/>
                    <a:lstStyle/>
                    <a:p>
                      <a:r>
                        <a:rPr lang="en-US" sz="1800" dirty="0" smtClean="0"/>
                        <a:t>412</a:t>
                      </a:r>
                      <a:endParaRPr lang="en-US" sz="1800" dirty="0"/>
                    </a:p>
                  </a:txBody>
                  <a:tcPr marT="45733" marB="45733"/>
                </a:tc>
              </a:tr>
              <a:tr h="370946">
                <a:tc>
                  <a:txBody>
                    <a:bodyPr/>
                    <a:lstStyle/>
                    <a:p>
                      <a:r>
                        <a:rPr lang="en-US" sz="1800" dirty="0" smtClean="0"/>
                        <a:t>FI</a:t>
                      </a:r>
                      <a:endParaRPr lang="en-US" sz="1800" dirty="0"/>
                    </a:p>
                  </a:txBody>
                  <a:tcPr marT="45733" marB="45733"/>
                </a:tc>
                <a:tc>
                  <a:txBody>
                    <a:bodyPr/>
                    <a:lstStyle/>
                    <a:p>
                      <a:r>
                        <a:rPr lang="en-US" sz="1800" dirty="0" smtClean="0"/>
                        <a:t>662</a:t>
                      </a:r>
                      <a:endParaRPr lang="en-US" sz="1800" dirty="0"/>
                    </a:p>
                  </a:txBody>
                  <a:tcPr marT="45733" marB="45733"/>
                </a:tc>
                <a:tc>
                  <a:txBody>
                    <a:bodyPr/>
                    <a:lstStyle/>
                    <a:p>
                      <a:r>
                        <a:rPr lang="en-US" sz="1800" dirty="0" smtClean="0"/>
                        <a:t>0</a:t>
                      </a:r>
                      <a:endParaRPr lang="en-US" sz="1800" dirty="0"/>
                    </a:p>
                  </a:txBody>
                  <a:tcPr marT="45733" marB="45733"/>
                </a:tc>
                <a:tc>
                  <a:txBody>
                    <a:bodyPr/>
                    <a:lstStyle/>
                    <a:p>
                      <a:r>
                        <a:rPr lang="en-US" sz="1800" dirty="0" smtClean="0"/>
                        <a:t>295</a:t>
                      </a:r>
                      <a:endParaRPr lang="en-US" sz="1800" dirty="0"/>
                    </a:p>
                  </a:txBody>
                  <a:tcPr marT="45733" marB="45733"/>
                </a:tc>
                <a:tc>
                  <a:txBody>
                    <a:bodyPr/>
                    <a:lstStyle/>
                    <a:p>
                      <a:r>
                        <a:rPr lang="en-US" sz="1800" dirty="0" smtClean="0"/>
                        <a:t>468</a:t>
                      </a:r>
                      <a:endParaRPr lang="en-US" sz="1800" dirty="0"/>
                    </a:p>
                  </a:txBody>
                  <a:tcPr marT="45733" marB="45733"/>
                </a:tc>
                <a:tc>
                  <a:txBody>
                    <a:bodyPr/>
                    <a:lstStyle/>
                    <a:p>
                      <a:r>
                        <a:rPr lang="en-US" sz="1800" dirty="0" smtClean="0"/>
                        <a:t>268</a:t>
                      </a:r>
                      <a:endParaRPr lang="en-US" sz="1800" dirty="0"/>
                    </a:p>
                  </a:txBody>
                  <a:tcPr marT="45733" marB="45733"/>
                </a:tc>
              </a:tr>
              <a:tr h="370946">
                <a:tc>
                  <a:txBody>
                    <a:bodyPr/>
                    <a:lstStyle/>
                    <a:p>
                      <a:r>
                        <a:rPr lang="en-US" sz="1800" dirty="0" smtClean="0"/>
                        <a:t>MI/TO</a:t>
                      </a:r>
                      <a:endParaRPr lang="en-US" sz="1800" dirty="0"/>
                    </a:p>
                  </a:txBody>
                  <a:tcPr marT="45733" marB="45733"/>
                </a:tc>
                <a:tc>
                  <a:txBody>
                    <a:bodyPr/>
                    <a:lstStyle/>
                    <a:p>
                      <a:r>
                        <a:rPr lang="en-US" sz="1800" dirty="0" smtClean="0"/>
                        <a:t>877</a:t>
                      </a:r>
                      <a:endParaRPr lang="en-US" sz="1800" dirty="0"/>
                    </a:p>
                  </a:txBody>
                  <a:tcPr marT="45733" marB="45733"/>
                </a:tc>
                <a:tc>
                  <a:txBody>
                    <a:bodyPr/>
                    <a:lstStyle/>
                    <a:p>
                      <a:r>
                        <a:rPr lang="en-US" sz="1800" dirty="0" smtClean="0"/>
                        <a:t>295</a:t>
                      </a:r>
                      <a:endParaRPr lang="en-US" sz="1800" dirty="0"/>
                    </a:p>
                  </a:txBody>
                  <a:tcPr marT="45733" marB="45733"/>
                </a:tc>
                <a:tc>
                  <a:txBody>
                    <a:bodyPr/>
                    <a:lstStyle/>
                    <a:p>
                      <a:r>
                        <a:rPr lang="en-US" sz="1800" dirty="0" smtClean="0"/>
                        <a:t>0</a:t>
                      </a:r>
                      <a:endParaRPr lang="en-US" sz="1800" dirty="0"/>
                    </a:p>
                  </a:txBody>
                  <a:tcPr marT="45733" marB="45733"/>
                </a:tc>
                <a:tc>
                  <a:txBody>
                    <a:bodyPr/>
                    <a:lstStyle/>
                    <a:p>
                      <a:r>
                        <a:rPr lang="en-US" sz="1800" dirty="0" smtClean="0"/>
                        <a:t>754</a:t>
                      </a:r>
                      <a:endParaRPr lang="en-US" sz="1800" dirty="0"/>
                    </a:p>
                  </a:txBody>
                  <a:tcPr marT="45733" marB="45733"/>
                </a:tc>
                <a:tc>
                  <a:txBody>
                    <a:bodyPr/>
                    <a:lstStyle/>
                    <a:p>
                      <a:r>
                        <a:rPr lang="en-US" sz="1800" dirty="0" smtClean="0"/>
                        <a:t>564</a:t>
                      </a:r>
                      <a:endParaRPr lang="en-US" sz="1800" dirty="0"/>
                    </a:p>
                  </a:txBody>
                  <a:tcPr marT="45733" marB="45733"/>
                </a:tc>
              </a:tr>
              <a:tr h="370946">
                <a:tc>
                  <a:txBody>
                    <a:bodyPr/>
                    <a:lstStyle/>
                    <a:p>
                      <a:r>
                        <a:rPr lang="en-US" sz="1800" dirty="0" smtClean="0"/>
                        <a:t>NA</a:t>
                      </a:r>
                      <a:endParaRPr lang="en-US" sz="1800" dirty="0"/>
                    </a:p>
                  </a:txBody>
                  <a:tcPr marT="45733" marB="45733"/>
                </a:tc>
                <a:tc>
                  <a:txBody>
                    <a:bodyPr/>
                    <a:lstStyle/>
                    <a:p>
                      <a:r>
                        <a:rPr lang="en-US" sz="1800" dirty="0" smtClean="0"/>
                        <a:t>255</a:t>
                      </a:r>
                      <a:endParaRPr lang="en-US" sz="1800" dirty="0"/>
                    </a:p>
                  </a:txBody>
                  <a:tcPr marT="45733" marB="45733"/>
                </a:tc>
                <a:tc>
                  <a:txBody>
                    <a:bodyPr/>
                    <a:lstStyle/>
                    <a:p>
                      <a:r>
                        <a:rPr lang="en-US" sz="1800" dirty="0" smtClean="0"/>
                        <a:t>468</a:t>
                      </a:r>
                      <a:endParaRPr lang="en-US" sz="1800" dirty="0"/>
                    </a:p>
                  </a:txBody>
                  <a:tcPr marT="45733" marB="45733"/>
                </a:tc>
                <a:tc>
                  <a:txBody>
                    <a:bodyPr/>
                    <a:lstStyle/>
                    <a:p>
                      <a:r>
                        <a:rPr lang="en-US" sz="1800" dirty="0" smtClean="0"/>
                        <a:t>754</a:t>
                      </a:r>
                      <a:endParaRPr lang="en-US" sz="1800" dirty="0"/>
                    </a:p>
                  </a:txBody>
                  <a:tcPr marT="45733" marB="45733"/>
                </a:tc>
                <a:tc>
                  <a:txBody>
                    <a:bodyPr/>
                    <a:lstStyle/>
                    <a:p>
                      <a:r>
                        <a:rPr lang="en-US" sz="1800" dirty="0" smtClean="0"/>
                        <a:t>0</a:t>
                      </a:r>
                      <a:endParaRPr lang="en-US" sz="1800" dirty="0"/>
                    </a:p>
                  </a:txBody>
                  <a:tcPr marT="45733" marB="45733"/>
                </a:tc>
                <a:tc>
                  <a:txBody>
                    <a:bodyPr/>
                    <a:lstStyle/>
                    <a:p>
                      <a:r>
                        <a:rPr lang="en-US" sz="1800" dirty="0" smtClean="0"/>
                        <a:t>219</a:t>
                      </a:r>
                      <a:endParaRPr lang="en-US" sz="1800" dirty="0"/>
                    </a:p>
                  </a:txBody>
                  <a:tcPr marT="45733" marB="45733"/>
                </a:tc>
              </a:tr>
              <a:tr h="370946">
                <a:tc>
                  <a:txBody>
                    <a:bodyPr/>
                    <a:lstStyle/>
                    <a:p>
                      <a:r>
                        <a:rPr lang="en-US" sz="1800" dirty="0" smtClean="0"/>
                        <a:t>RM</a:t>
                      </a:r>
                      <a:endParaRPr lang="en-US" sz="1800" dirty="0"/>
                    </a:p>
                  </a:txBody>
                  <a:tcPr marT="45733" marB="45733"/>
                </a:tc>
                <a:tc>
                  <a:txBody>
                    <a:bodyPr/>
                    <a:lstStyle/>
                    <a:p>
                      <a:r>
                        <a:rPr lang="en-US" sz="1800" dirty="0" smtClean="0"/>
                        <a:t>412</a:t>
                      </a:r>
                      <a:endParaRPr lang="en-US" sz="1800" dirty="0"/>
                    </a:p>
                  </a:txBody>
                  <a:tcPr marT="45733" marB="45733"/>
                </a:tc>
                <a:tc>
                  <a:txBody>
                    <a:bodyPr/>
                    <a:lstStyle/>
                    <a:p>
                      <a:r>
                        <a:rPr lang="en-US" sz="1800" dirty="0" smtClean="0"/>
                        <a:t>268</a:t>
                      </a:r>
                      <a:endParaRPr lang="en-US" sz="1800" dirty="0"/>
                    </a:p>
                  </a:txBody>
                  <a:tcPr marT="45733" marB="45733"/>
                </a:tc>
                <a:tc>
                  <a:txBody>
                    <a:bodyPr/>
                    <a:lstStyle/>
                    <a:p>
                      <a:r>
                        <a:rPr lang="en-US" sz="1800" dirty="0" smtClean="0"/>
                        <a:t>564</a:t>
                      </a:r>
                      <a:endParaRPr lang="en-US" sz="1800" dirty="0"/>
                    </a:p>
                  </a:txBody>
                  <a:tcPr marT="45733" marB="45733"/>
                </a:tc>
                <a:tc>
                  <a:txBody>
                    <a:bodyPr/>
                    <a:lstStyle/>
                    <a:p>
                      <a:r>
                        <a:rPr lang="en-US" sz="1800" dirty="0" smtClean="0"/>
                        <a:t>219</a:t>
                      </a:r>
                      <a:endParaRPr lang="en-US" sz="1800" dirty="0"/>
                    </a:p>
                  </a:txBody>
                  <a:tcPr marT="45733" marB="45733"/>
                </a:tc>
                <a:tc>
                  <a:txBody>
                    <a:bodyPr/>
                    <a:lstStyle/>
                    <a:p>
                      <a:r>
                        <a:rPr lang="en-US" sz="1800" dirty="0" smtClean="0"/>
                        <a:t>0</a:t>
                      </a:r>
                      <a:endParaRPr lang="en-US" sz="1800" dirty="0"/>
                    </a:p>
                  </a:txBody>
                  <a:tcPr marT="45733" marB="45733"/>
                </a:tc>
              </a:tr>
            </a:tbl>
          </a:graphicData>
        </a:graphic>
      </p:graphicFrame>
      <p:sp>
        <p:nvSpPr>
          <p:cNvPr id="55349" name="AutoShape 2" descr="http://home.dei.polimi.it/matteucc/Clustering/tutorial_html/images/italia02.gif"/>
          <p:cNvSpPr>
            <a:spLocks noChangeAspect="1" noChangeArrowheads="1"/>
          </p:cNvSpPr>
          <p:nvPr/>
        </p:nvSpPr>
        <p:spPr bwMode="auto">
          <a:xfrm>
            <a:off x="6069013"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sp>
        <p:nvSpPr>
          <p:cNvPr id="55350" name="AutoShape 4" descr="http://home.dei.polimi.it/matteucc/Clustering/tutorial_html/images/italia02.gif"/>
          <p:cNvSpPr>
            <a:spLocks noChangeAspect="1" noChangeArrowheads="1"/>
          </p:cNvSpPr>
          <p:nvPr/>
        </p:nvSpPr>
        <p:spPr bwMode="auto">
          <a:xfrm>
            <a:off x="6069013"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pic>
        <p:nvPicPr>
          <p:cNvPr id="553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838200"/>
            <a:ext cx="20669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52" name="TextBox 7"/>
          <p:cNvSpPr txBox="1">
            <a:spLocks noChangeArrowheads="1"/>
          </p:cNvSpPr>
          <p:nvPr/>
        </p:nvSpPr>
        <p:spPr bwMode="auto">
          <a:xfrm>
            <a:off x="2286000" y="304800"/>
            <a:ext cx="182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a:latin typeface="Arial" panose="020B0604020202020204" pitchFamily="34" charset="0"/>
              </a:rPr>
              <a:t>Step-1, Input Distance Matrix L=0 for all clusters</a:t>
            </a:r>
          </a:p>
        </p:txBody>
      </p:sp>
    </p:spTree>
    <p:extLst>
      <p:ext uri="{BB962C8B-B14F-4D97-AF65-F5344CB8AC3E}">
        <p14:creationId xmlns:p14="http://schemas.microsoft.com/office/powerpoint/2010/main" val="3037048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Step-2, </a:t>
            </a:r>
            <a:endParaRPr lang="en-US" dirty="0">
              <a:solidFill>
                <a:schemeClr val="tx2">
                  <a:satMod val="200000"/>
                </a:schemeClr>
              </a:solidFill>
            </a:endParaRPr>
          </a:p>
        </p:txBody>
      </p:sp>
      <p:graphicFrame>
        <p:nvGraphicFramePr>
          <p:cNvPr id="4" name="Content Placeholder 3"/>
          <p:cNvGraphicFramePr>
            <a:graphicFrameLocks noGrp="1"/>
          </p:cNvGraphicFramePr>
          <p:nvPr>
            <p:ph idx="1"/>
          </p:nvPr>
        </p:nvGraphicFramePr>
        <p:xfrm>
          <a:off x="2286000" y="4572000"/>
          <a:ext cx="7772400" cy="185420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endParaRPr lang="en-US" dirty="0"/>
                    </a:p>
                  </a:txBody>
                  <a:tcPr/>
                </a:tc>
                <a:tc>
                  <a:txBody>
                    <a:bodyPr/>
                    <a:lstStyle/>
                    <a:p>
                      <a:r>
                        <a:rPr lang="en-US" dirty="0" smtClean="0"/>
                        <a:t>BA</a:t>
                      </a:r>
                      <a:endParaRPr lang="en-US" dirty="0"/>
                    </a:p>
                  </a:txBody>
                  <a:tcPr/>
                </a:tc>
                <a:tc>
                  <a:txBody>
                    <a:bodyPr/>
                    <a:lstStyle/>
                    <a:p>
                      <a:r>
                        <a:rPr lang="en-US" dirty="0" smtClean="0"/>
                        <a:t>FI </a:t>
                      </a:r>
                      <a:endParaRPr lang="en-US" dirty="0"/>
                    </a:p>
                  </a:txBody>
                  <a:tcPr/>
                </a:tc>
                <a:tc>
                  <a:txBody>
                    <a:bodyPr/>
                    <a:lstStyle/>
                    <a:p>
                      <a:r>
                        <a:rPr lang="en-US" dirty="0" smtClean="0"/>
                        <a:t>MI/TO</a:t>
                      </a:r>
                      <a:endParaRPr lang="en-US" dirty="0"/>
                    </a:p>
                  </a:txBody>
                  <a:tcPr/>
                </a:tc>
                <a:tc>
                  <a:txBody>
                    <a:bodyPr/>
                    <a:lstStyle/>
                    <a:p>
                      <a:r>
                        <a:rPr lang="en-US" dirty="0" smtClean="0"/>
                        <a:t>NA/RM</a:t>
                      </a:r>
                      <a:endParaRPr lang="en-US" dirty="0"/>
                    </a:p>
                  </a:txBody>
                  <a:tcPr/>
                </a:tc>
              </a:tr>
              <a:tr h="370840">
                <a:tc>
                  <a:txBody>
                    <a:bodyPr/>
                    <a:lstStyle/>
                    <a:p>
                      <a:r>
                        <a:rPr lang="en-US" dirty="0" smtClean="0"/>
                        <a:t>BA</a:t>
                      </a:r>
                      <a:endParaRPr lang="en-US" dirty="0"/>
                    </a:p>
                  </a:txBody>
                  <a:tcPr/>
                </a:tc>
                <a:tc>
                  <a:txBody>
                    <a:bodyPr/>
                    <a:lstStyle/>
                    <a:p>
                      <a:r>
                        <a:rPr lang="en-US" dirty="0" smtClean="0"/>
                        <a:t>0</a:t>
                      </a:r>
                      <a:endParaRPr lang="en-US" dirty="0"/>
                    </a:p>
                  </a:txBody>
                  <a:tcPr/>
                </a:tc>
                <a:tc>
                  <a:txBody>
                    <a:bodyPr/>
                    <a:lstStyle/>
                    <a:p>
                      <a:r>
                        <a:rPr lang="en-US" dirty="0" smtClean="0"/>
                        <a:t>662</a:t>
                      </a:r>
                      <a:endParaRPr lang="en-US" dirty="0"/>
                    </a:p>
                  </a:txBody>
                  <a:tcPr/>
                </a:tc>
                <a:tc>
                  <a:txBody>
                    <a:bodyPr/>
                    <a:lstStyle/>
                    <a:p>
                      <a:r>
                        <a:rPr lang="en-US" dirty="0" smtClean="0"/>
                        <a:t>877</a:t>
                      </a:r>
                      <a:endParaRPr lang="en-US" dirty="0"/>
                    </a:p>
                  </a:txBody>
                  <a:tcPr/>
                </a:tc>
                <a:tc>
                  <a:txBody>
                    <a:bodyPr/>
                    <a:lstStyle/>
                    <a:p>
                      <a:r>
                        <a:rPr lang="en-US" dirty="0" smtClean="0"/>
                        <a:t>255</a:t>
                      </a:r>
                      <a:endParaRPr lang="en-US" dirty="0"/>
                    </a:p>
                  </a:txBody>
                  <a:tcPr/>
                </a:tc>
              </a:tr>
              <a:tr h="370840">
                <a:tc>
                  <a:txBody>
                    <a:bodyPr/>
                    <a:lstStyle/>
                    <a:p>
                      <a:r>
                        <a:rPr lang="en-US" dirty="0" smtClean="0"/>
                        <a:t>FI</a:t>
                      </a:r>
                      <a:endParaRPr lang="en-US" dirty="0"/>
                    </a:p>
                  </a:txBody>
                  <a:tcPr/>
                </a:tc>
                <a:tc>
                  <a:txBody>
                    <a:bodyPr/>
                    <a:lstStyle/>
                    <a:p>
                      <a:r>
                        <a:rPr lang="en-US" dirty="0" smtClean="0"/>
                        <a:t>662</a:t>
                      </a:r>
                      <a:endParaRPr lang="en-US" dirty="0"/>
                    </a:p>
                  </a:txBody>
                  <a:tcPr/>
                </a:tc>
                <a:tc>
                  <a:txBody>
                    <a:bodyPr/>
                    <a:lstStyle/>
                    <a:p>
                      <a:r>
                        <a:rPr lang="en-US" dirty="0" smtClean="0"/>
                        <a:t>0</a:t>
                      </a:r>
                      <a:endParaRPr lang="en-US" dirty="0"/>
                    </a:p>
                  </a:txBody>
                  <a:tcPr/>
                </a:tc>
                <a:tc>
                  <a:txBody>
                    <a:bodyPr/>
                    <a:lstStyle/>
                    <a:p>
                      <a:r>
                        <a:rPr lang="en-US" dirty="0" smtClean="0"/>
                        <a:t>295</a:t>
                      </a:r>
                      <a:endParaRPr lang="en-US" dirty="0"/>
                    </a:p>
                  </a:txBody>
                  <a:tcPr/>
                </a:tc>
                <a:tc>
                  <a:txBody>
                    <a:bodyPr/>
                    <a:lstStyle/>
                    <a:p>
                      <a:r>
                        <a:rPr lang="en-US" dirty="0" smtClean="0"/>
                        <a:t>268</a:t>
                      </a:r>
                      <a:endParaRPr lang="en-US" dirty="0"/>
                    </a:p>
                  </a:txBody>
                  <a:tcPr/>
                </a:tc>
              </a:tr>
              <a:tr h="370840">
                <a:tc>
                  <a:txBody>
                    <a:bodyPr/>
                    <a:lstStyle/>
                    <a:p>
                      <a:r>
                        <a:rPr lang="en-US" dirty="0" smtClean="0"/>
                        <a:t>MI/TO</a:t>
                      </a:r>
                      <a:endParaRPr lang="en-US" dirty="0"/>
                    </a:p>
                  </a:txBody>
                  <a:tcPr/>
                </a:tc>
                <a:tc>
                  <a:txBody>
                    <a:bodyPr/>
                    <a:lstStyle/>
                    <a:p>
                      <a:r>
                        <a:rPr lang="en-US" dirty="0" smtClean="0"/>
                        <a:t>877</a:t>
                      </a:r>
                      <a:endParaRPr lang="en-US" dirty="0"/>
                    </a:p>
                  </a:txBody>
                  <a:tcPr/>
                </a:tc>
                <a:tc>
                  <a:txBody>
                    <a:bodyPr/>
                    <a:lstStyle/>
                    <a:p>
                      <a:r>
                        <a:rPr lang="en-US" dirty="0" smtClean="0"/>
                        <a:t>295</a:t>
                      </a:r>
                      <a:endParaRPr lang="en-US" dirty="0"/>
                    </a:p>
                  </a:txBody>
                  <a:tcPr/>
                </a:tc>
                <a:tc>
                  <a:txBody>
                    <a:bodyPr/>
                    <a:lstStyle/>
                    <a:p>
                      <a:r>
                        <a:rPr lang="en-US" dirty="0" smtClean="0"/>
                        <a:t>0</a:t>
                      </a:r>
                      <a:endParaRPr lang="en-US" dirty="0"/>
                    </a:p>
                  </a:txBody>
                  <a:tcPr/>
                </a:tc>
                <a:tc>
                  <a:txBody>
                    <a:bodyPr/>
                    <a:lstStyle/>
                    <a:p>
                      <a:r>
                        <a:rPr lang="en-US" dirty="0" smtClean="0"/>
                        <a:t>564</a:t>
                      </a:r>
                      <a:endParaRPr lang="en-US" dirty="0"/>
                    </a:p>
                  </a:txBody>
                  <a:tcPr/>
                </a:tc>
              </a:tr>
              <a:tr h="370840">
                <a:tc>
                  <a:txBody>
                    <a:bodyPr/>
                    <a:lstStyle/>
                    <a:p>
                      <a:r>
                        <a:rPr lang="en-US" dirty="0" smtClean="0"/>
                        <a:t>NA/RM</a:t>
                      </a:r>
                      <a:endParaRPr lang="en-US" dirty="0"/>
                    </a:p>
                  </a:txBody>
                  <a:tcPr/>
                </a:tc>
                <a:tc>
                  <a:txBody>
                    <a:bodyPr/>
                    <a:lstStyle/>
                    <a:p>
                      <a:r>
                        <a:rPr lang="en-US" dirty="0" smtClean="0"/>
                        <a:t>255</a:t>
                      </a:r>
                      <a:endParaRPr lang="en-US" dirty="0"/>
                    </a:p>
                  </a:txBody>
                  <a:tcPr/>
                </a:tc>
                <a:tc>
                  <a:txBody>
                    <a:bodyPr/>
                    <a:lstStyle/>
                    <a:p>
                      <a:r>
                        <a:rPr lang="en-US" dirty="0" smtClean="0"/>
                        <a:t>268</a:t>
                      </a:r>
                      <a:endParaRPr lang="en-US" dirty="0"/>
                    </a:p>
                  </a:txBody>
                  <a:tcPr/>
                </a:tc>
                <a:tc>
                  <a:txBody>
                    <a:bodyPr/>
                    <a:lstStyle/>
                    <a:p>
                      <a:r>
                        <a:rPr lang="en-US" dirty="0" smtClean="0"/>
                        <a:t>564</a:t>
                      </a:r>
                      <a:endParaRPr lang="en-US" dirty="0"/>
                    </a:p>
                  </a:txBody>
                  <a:tcPr/>
                </a:tc>
                <a:tc>
                  <a:txBody>
                    <a:bodyPr/>
                    <a:lstStyle/>
                    <a:p>
                      <a:r>
                        <a:rPr lang="en-US" dirty="0" smtClean="0"/>
                        <a:t>0</a:t>
                      </a:r>
                      <a:endParaRPr lang="en-US" dirty="0"/>
                    </a:p>
                  </a:txBody>
                  <a:tcPr/>
                </a:tc>
              </a:tr>
            </a:tbl>
          </a:graphicData>
        </a:graphic>
      </p:graphicFrame>
      <p:sp>
        <p:nvSpPr>
          <p:cNvPr id="56361" name="TextBox 6"/>
          <p:cNvSpPr txBox="1">
            <a:spLocks noChangeArrowheads="1"/>
          </p:cNvSpPr>
          <p:nvPr/>
        </p:nvSpPr>
        <p:spPr bwMode="auto">
          <a:xfrm>
            <a:off x="2514600" y="1676401"/>
            <a:ext cx="5486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a:latin typeface="Arial" panose="020B0604020202020204" pitchFamily="34" charset="0"/>
              </a:rPr>
              <a:t>min d(i,j) = d(NA,RM) = 219 =&gt; merge NA and RM into a new cluster called NA/RM</a:t>
            </a:r>
            <a:br>
              <a:rPr lang="en-US" altLang="en-US">
                <a:latin typeface="Arial" panose="020B0604020202020204" pitchFamily="34" charset="0"/>
              </a:rPr>
            </a:br>
            <a:r>
              <a:rPr lang="en-US" altLang="en-US">
                <a:latin typeface="Arial" panose="020B0604020202020204" pitchFamily="34" charset="0"/>
              </a:rPr>
              <a:t>L(NA/RM) = 219</a:t>
            </a:r>
            <a:br>
              <a:rPr lang="en-US" altLang="en-US">
                <a:latin typeface="Arial" panose="020B0604020202020204" pitchFamily="34" charset="0"/>
              </a:rPr>
            </a:br>
            <a:r>
              <a:rPr lang="en-US" altLang="en-US">
                <a:latin typeface="Arial" panose="020B0604020202020204" pitchFamily="34" charset="0"/>
              </a:rPr>
              <a:t>m = 2</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67036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1800" dirty="0">
                <a:solidFill>
                  <a:schemeClr val="tx2">
                    <a:satMod val="200000"/>
                  </a:schemeClr>
                </a:solidFill>
              </a:rPr>
              <a:t>min d(i,j) = d(BA,NA/RM) = 255 =&gt; merge BA and NA/RM into a new cluster called BA/NA/RM</a:t>
            </a:r>
            <a:br>
              <a:rPr lang="en-US" sz="1800" dirty="0">
                <a:solidFill>
                  <a:schemeClr val="tx2">
                    <a:satMod val="200000"/>
                  </a:schemeClr>
                </a:solidFill>
              </a:rPr>
            </a:br>
            <a:r>
              <a:rPr lang="en-US" sz="1800" dirty="0">
                <a:solidFill>
                  <a:schemeClr val="tx2">
                    <a:satMod val="200000"/>
                  </a:schemeClr>
                </a:solidFill>
              </a:rPr>
              <a:t>L(BA/NA/RM) = 255</a:t>
            </a:r>
            <a:br>
              <a:rPr lang="en-US" sz="1800" dirty="0">
                <a:solidFill>
                  <a:schemeClr val="tx2">
                    <a:satMod val="200000"/>
                  </a:schemeClr>
                </a:solidFill>
              </a:rPr>
            </a:br>
            <a:r>
              <a:rPr lang="en-US" sz="1800" dirty="0">
                <a:solidFill>
                  <a:schemeClr val="tx2">
                    <a:satMod val="200000"/>
                  </a:schemeClr>
                </a:solidFill>
              </a:rPr>
              <a:t>m = 3</a:t>
            </a:r>
          </a:p>
        </p:txBody>
      </p:sp>
      <p:graphicFrame>
        <p:nvGraphicFramePr>
          <p:cNvPr id="4" name="Content Placeholder 3"/>
          <p:cNvGraphicFramePr>
            <a:graphicFrameLocks noGrp="1"/>
          </p:cNvGraphicFramePr>
          <p:nvPr>
            <p:ph idx="1"/>
          </p:nvPr>
        </p:nvGraphicFramePr>
        <p:xfrm>
          <a:off x="2152650" y="1825626"/>
          <a:ext cx="7886700" cy="1482725"/>
        </p:xfrm>
        <a:graphic>
          <a:graphicData uri="http://schemas.openxmlformats.org/drawingml/2006/table">
            <a:tbl>
              <a:tblPr firstRow="1" bandRow="1">
                <a:tableStyleId>{5C22544A-7EE6-4342-B048-85BDC9FD1C3A}</a:tableStyleId>
              </a:tblPr>
              <a:tblGrid>
                <a:gridCol w="1971675"/>
                <a:gridCol w="1971675"/>
                <a:gridCol w="1971675"/>
                <a:gridCol w="1971675"/>
              </a:tblGrid>
              <a:tr h="370681">
                <a:tc>
                  <a:txBody>
                    <a:bodyPr/>
                    <a:lstStyle/>
                    <a:p>
                      <a:endParaRPr lang="en-US" sz="1800" dirty="0"/>
                    </a:p>
                  </a:txBody>
                  <a:tcPr marL="92785" marR="92785" marT="45700" marB="45700"/>
                </a:tc>
                <a:tc>
                  <a:txBody>
                    <a:bodyPr/>
                    <a:lstStyle/>
                    <a:p>
                      <a:r>
                        <a:rPr lang="en-US" sz="1800" dirty="0" smtClean="0"/>
                        <a:t>BA/NA/RM</a:t>
                      </a:r>
                      <a:endParaRPr lang="en-US" sz="1800" dirty="0"/>
                    </a:p>
                  </a:txBody>
                  <a:tcPr marL="92785" marR="92785" marT="45700" marB="45700"/>
                </a:tc>
                <a:tc>
                  <a:txBody>
                    <a:bodyPr/>
                    <a:lstStyle/>
                    <a:p>
                      <a:r>
                        <a:rPr lang="en-US" sz="1800" dirty="0" smtClean="0"/>
                        <a:t>FI</a:t>
                      </a:r>
                      <a:endParaRPr lang="en-US" sz="1800" dirty="0"/>
                    </a:p>
                  </a:txBody>
                  <a:tcPr marL="92785" marR="92785" marT="45700" marB="45700"/>
                </a:tc>
                <a:tc>
                  <a:txBody>
                    <a:bodyPr/>
                    <a:lstStyle/>
                    <a:p>
                      <a:r>
                        <a:rPr lang="en-US" sz="1800" dirty="0" smtClean="0"/>
                        <a:t>MI/TO</a:t>
                      </a:r>
                      <a:endParaRPr lang="en-US" sz="1800" dirty="0"/>
                    </a:p>
                  </a:txBody>
                  <a:tcPr marL="92785" marR="92785" marT="45700" marB="45700"/>
                </a:tc>
              </a:tr>
              <a:tr h="370681">
                <a:tc>
                  <a:txBody>
                    <a:bodyPr/>
                    <a:lstStyle/>
                    <a:p>
                      <a:r>
                        <a:rPr lang="en-US" sz="1800" dirty="0" smtClean="0"/>
                        <a:t>BA/NA/RM</a:t>
                      </a:r>
                      <a:endParaRPr lang="en-US" sz="1800" dirty="0"/>
                    </a:p>
                  </a:txBody>
                  <a:tcPr marL="92785" marR="92785" marT="45700" marB="45700"/>
                </a:tc>
                <a:tc>
                  <a:txBody>
                    <a:bodyPr/>
                    <a:lstStyle/>
                    <a:p>
                      <a:r>
                        <a:rPr lang="en-US" sz="1800" dirty="0" smtClean="0"/>
                        <a:t>0</a:t>
                      </a:r>
                      <a:endParaRPr lang="en-US" sz="1800" dirty="0"/>
                    </a:p>
                  </a:txBody>
                  <a:tcPr marL="92785" marR="92785" marT="45700" marB="45700"/>
                </a:tc>
                <a:tc>
                  <a:txBody>
                    <a:bodyPr/>
                    <a:lstStyle/>
                    <a:p>
                      <a:r>
                        <a:rPr lang="en-US" sz="1800" dirty="0" smtClean="0"/>
                        <a:t>268</a:t>
                      </a:r>
                      <a:endParaRPr lang="en-US" sz="1800" dirty="0"/>
                    </a:p>
                  </a:txBody>
                  <a:tcPr marL="92785" marR="92785" marT="45700" marB="45700"/>
                </a:tc>
                <a:tc>
                  <a:txBody>
                    <a:bodyPr/>
                    <a:lstStyle/>
                    <a:p>
                      <a:r>
                        <a:rPr lang="en-US" sz="1800" dirty="0" smtClean="0"/>
                        <a:t>564</a:t>
                      </a:r>
                      <a:endParaRPr lang="en-US" sz="1800" dirty="0"/>
                    </a:p>
                  </a:txBody>
                  <a:tcPr marL="92785" marR="92785" marT="45700" marB="45700"/>
                </a:tc>
              </a:tr>
              <a:tr h="370681">
                <a:tc>
                  <a:txBody>
                    <a:bodyPr/>
                    <a:lstStyle/>
                    <a:p>
                      <a:r>
                        <a:rPr lang="en-US" sz="1800" dirty="0" smtClean="0"/>
                        <a:t>FI</a:t>
                      </a:r>
                      <a:endParaRPr lang="en-US" sz="1800" dirty="0"/>
                    </a:p>
                  </a:txBody>
                  <a:tcPr marL="92785" marR="92785" marT="45700" marB="45700"/>
                </a:tc>
                <a:tc>
                  <a:txBody>
                    <a:bodyPr/>
                    <a:lstStyle/>
                    <a:p>
                      <a:r>
                        <a:rPr lang="en-US" sz="1800" dirty="0" smtClean="0"/>
                        <a:t>268</a:t>
                      </a:r>
                      <a:endParaRPr lang="en-US" sz="1800" dirty="0"/>
                    </a:p>
                  </a:txBody>
                  <a:tcPr marL="92785" marR="92785" marT="45700" marB="45700"/>
                </a:tc>
                <a:tc>
                  <a:txBody>
                    <a:bodyPr/>
                    <a:lstStyle/>
                    <a:p>
                      <a:r>
                        <a:rPr lang="en-US" sz="1800" dirty="0" smtClean="0"/>
                        <a:t>0</a:t>
                      </a:r>
                      <a:endParaRPr lang="en-US" sz="1800" dirty="0"/>
                    </a:p>
                  </a:txBody>
                  <a:tcPr marL="92785" marR="92785" marT="45700" marB="45700"/>
                </a:tc>
                <a:tc>
                  <a:txBody>
                    <a:bodyPr/>
                    <a:lstStyle/>
                    <a:p>
                      <a:r>
                        <a:rPr lang="en-US" sz="1800" dirty="0" smtClean="0"/>
                        <a:t>295</a:t>
                      </a:r>
                      <a:endParaRPr lang="en-US" sz="1800" dirty="0"/>
                    </a:p>
                  </a:txBody>
                  <a:tcPr marL="92785" marR="92785" marT="45700" marB="45700"/>
                </a:tc>
              </a:tr>
              <a:tr h="370681">
                <a:tc>
                  <a:txBody>
                    <a:bodyPr/>
                    <a:lstStyle/>
                    <a:p>
                      <a:r>
                        <a:rPr lang="en-US" sz="1800" dirty="0" smtClean="0"/>
                        <a:t>MI/TO</a:t>
                      </a:r>
                      <a:endParaRPr lang="en-US" sz="1800" dirty="0"/>
                    </a:p>
                  </a:txBody>
                  <a:tcPr marL="92785" marR="92785" marT="45700" marB="45700"/>
                </a:tc>
                <a:tc>
                  <a:txBody>
                    <a:bodyPr/>
                    <a:lstStyle/>
                    <a:p>
                      <a:r>
                        <a:rPr lang="en-US" sz="1800" dirty="0" smtClean="0"/>
                        <a:t>564</a:t>
                      </a:r>
                      <a:endParaRPr lang="en-US" sz="1800" dirty="0"/>
                    </a:p>
                  </a:txBody>
                  <a:tcPr marL="92785" marR="92785" marT="45700" marB="45700"/>
                </a:tc>
                <a:tc>
                  <a:txBody>
                    <a:bodyPr/>
                    <a:lstStyle/>
                    <a:p>
                      <a:r>
                        <a:rPr lang="en-US" sz="1800" dirty="0" smtClean="0"/>
                        <a:t>295</a:t>
                      </a:r>
                      <a:endParaRPr lang="en-US" sz="1800" dirty="0"/>
                    </a:p>
                  </a:txBody>
                  <a:tcPr marL="92785" marR="92785" marT="45700" marB="45700"/>
                </a:tc>
                <a:tc>
                  <a:txBody>
                    <a:bodyPr/>
                    <a:lstStyle/>
                    <a:p>
                      <a:r>
                        <a:rPr lang="en-US" sz="1800" dirty="0" smtClean="0"/>
                        <a:t>0</a:t>
                      </a:r>
                      <a:endParaRPr lang="en-US" sz="1800" dirty="0"/>
                    </a:p>
                  </a:txBody>
                  <a:tcPr marL="92785" marR="92785" marT="45700" marB="45700"/>
                </a:tc>
              </a:tr>
            </a:tbl>
          </a:graphicData>
        </a:graphic>
      </p:graphicFrame>
      <p:pic>
        <p:nvPicPr>
          <p:cNvPr id="573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3810000"/>
            <a:ext cx="20669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868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1800" dirty="0">
                <a:solidFill>
                  <a:schemeClr val="tx2">
                    <a:satMod val="200000"/>
                  </a:schemeClr>
                </a:solidFill>
              </a:rPr>
              <a:t>min d(i,j) = d(BA/NA/RM,FI) = 268 =&gt; merge BA/NA/RM and FI into a new cluster called BA/FI/NA/RM</a:t>
            </a:r>
            <a:br>
              <a:rPr lang="en-US" sz="1800" dirty="0">
                <a:solidFill>
                  <a:schemeClr val="tx2">
                    <a:satMod val="200000"/>
                  </a:schemeClr>
                </a:solidFill>
              </a:rPr>
            </a:br>
            <a:r>
              <a:rPr lang="en-US" sz="1800" dirty="0">
                <a:solidFill>
                  <a:schemeClr val="tx2">
                    <a:satMod val="200000"/>
                  </a:schemeClr>
                </a:solidFill>
              </a:rPr>
              <a:t>L(BA/FI/NA/RM) = 268</a:t>
            </a:r>
            <a:br>
              <a:rPr lang="en-US" sz="1800" dirty="0">
                <a:solidFill>
                  <a:schemeClr val="tx2">
                    <a:satMod val="200000"/>
                  </a:schemeClr>
                </a:solidFill>
              </a:rPr>
            </a:br>
            <a:r>
              <a:rPr lang="en-US" sz="1800" dirty="0">
                <a:solidFill>
                  <a:schemeClr val="tx2">
                    <a:satMod val="200000"/>
                  </a:schemeClr>
                </a:solidFill>
              </a:rPr>
              <a:t>m = 4</a:t>
            </a:r>
          </a:p>
        </p:txBody>
      </p:sp>
      <p:graphicFrame>
        <p:nvGraphicFramePr>
          <p:cNvPr id="4" name="Content Placeholder 3"/>
          <p:cNvGraphicFramePr>
            <a:graphicFrameLocks noGrp="1"/>
          </p:cNvGraphicFramePr>
          <p:nvPr>
            <p:ph idx="1"/>
          </p:nvPr>
        </p:nvGraphicFramePr>
        <p:xfrm>
          <a:off x="2152650" y="1825625"/>
          <a:ext cx="7886700" cy="1112838"/>
        </p:xfrm>
        <a:graphic>
          <a:graphicData uri="http://schemas.openxmlformats.org/drawingml/2006/table">
            <a:tbl>
              <a:tblPr firstRow="1" bandRow="1">
                <a:tableStyleId>{5C22544A-7EE6-4342-B048-85BDC9FD1C3A}</a:tableStyleId>
              </a:tblPr>
              <a:tblGrid>
                <a:gridCol w="2628900"/>
                <a:gridCol w="2628900"/>
                <a:gridCol w="2628900"/>
              </a:tblGrid>
              <a:tr h="370946">
                <a:tc>
                  <a:txBody>
                    <a:bodyPr/>
                    <a:lstStyle/>
                    <a:p>
                      <a:endParaRPr lang="en-US" sz="1800" dirty="0"/>
                    </a:p>
                  </a:txBody>
                  <a:tcPr marL="92785" marR="92785" marT="45733" marB="45733"/>
                </a:tc>
                <a:tc>
                  <a:txBody>
                    <a:bodyPr/>
                    <a:lstStyle/>
                    <a:p>
                      <a:r>
                        <a:rPr lang="en-US" sz="1800" dirty="0" smtClean="0"/>
                        <a:t>BA/FI/NA/RM</a:t>
                      </a:r>
                      <a:endParaRPr lang="en-US" sz="1800" dirty="0"/>
                    </a:p>
                  </a:txBody>
                  <a:tcPr marL="92785" marR="92785" marT="45733" marB="45733"/>
                </a:tc>
                <a:tc>
                  <a:txBody>
                    <a:bodyPr/>
                    <a:lstStyle/>
                    <a:p>
                      <a:r>
                        <a:rPr lang="en-US" sz="1800" dirty="0" smtClean="0"/>
                        <a:t>MI/TO</a:t>
                      </a:r>
                      <a:endParaRPr lang="en-US" sz="1800" dirty="0"/>
                    </a:p>
                  </a:txBody>
                  <a:tcPr marL="92785" marR="92785" marT="45733" marB="45733"/>
                </a:tc>
              </a:tr>
              <a:tr h="370946">
                <a:tc>
                  <a:txBody>
                    <a:bodyPr/>
                    <a:lstStyle/>
                    <a:p>
                      <a:r>
                        <a:rPr lang="en-US" sz="1800" dirty="0" smtClean="0"/>
                        <a:t>BA/FI/NA/RM</a:t>
                      </a:r>
                      <a:endParaRPr lang="en-US" sz="1800" dirty="0"/>
                    </a:p>
                  </a:txBody>
                  <a:tcPr marL="92785" marR="92785" marT="45733" marB="45733"/>
                </a:tc>
                <a:tc>
                  <a:txBody>
                    <a:bodyPr/>
                    <a:lstStyle/>
                    <a:p>
                      <a:r>
                        <a:rPr lang="en-US" sz="1800" dirty="0" smtClean="0"/>
                        <a:t>0</a:t>
                      </a:r>
                      <a:endParaRPr lang="en-US" sz="1800" dirty="0"/>
                    </a:p>
                  </a:txBody>
                  <a:tcPr marL="92785" marR="92785" marT="45733" marB="45733"/>
                </a:tc>
                <a:tc>
                  <a:txBody>
                    <a:bodyPr/>
                    <a:lstStyle/>
                    <a:p>
                      <a:r>
                        <a:rPr lang="en-US" sz="1800" dirty="0" smtClean="0"/>
                        <a:t>295</a:t>
                      </a:r>
                      <a:endParaRPr lang="en-US" sz="1800" dirty="0"/>
                    </a:p>
                  </a:txBody>
                  <a:tcPr marL="92785" marR="92785" marT="45733" marB="45733"/>
                </a:tc>
              </a:tr>
              <a:tr h="370946">
                <a:tc>
                  <a:txBody>
                    <a:bodyPr/>
                    <a:lstStyle/>
                    <a:p>
                      <a:r>
                        <a:rPr lang="en-US" sz="1800" dirty="0" smtClean="0"/>
                        <a:t>MI/TO</a:t>
                      </a:r>
                      <a:endParaRPr lang="en-US" sz="1800" dirty="0"/>
                    </a:p>
                  </a:txBody>
                  <a:tcPr marL="92785" marR="92785" marT="45733" marB="45733"/>
                </a:tc>
                <a:tc>
                  <a:txBody>
                    <a:bodyPr/>
                    <a:lstStyle/>
                    <a:p>
                      <a:r>
                        <a:rPr lang="en-US" sz="1800" dirty="0" smtClean="0"/>
                        <a:t>295</a:t>
                      </a:r>
                      <a:endParaRPr lang="en-US" sz="1800" dirty="0"/>
                    </a:p>
                  </a:txBody>
                  <a:tcPr marL="92785" marR="92785" marT="45733" marB="45733"/>
                </a:tc>
                <a:tc>
                  <a:txBody>
                    <a:bodyPr/>
                    <a:lstStyle/>
                    <a:p>
                      <a:r>
                        <a:rPr lang="en-US" sz="1800" dirty="0" smtClean="0"/>
                        <a:t>0</a:t>
                      </a:r>
                      <a:endParaRPr lang="en-US" sz="1800" dirty="0"/>
                    </a:p>
                  </a:txBody>
                  <a:tcPr marL="92785" marR="92785" marT="45733" marB="45733"/>
                </a:tc>
              </a:tr>
            </a:tbl>
          </a:graphicData>
        </a:graphic>
      </p:graphicFrame>
      <p:pic>
        <p:nvPicPr>
          <p:cNvPr id="583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3962400"/>
            <a:ext cx="20669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387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smtClean="0">
                <a:solidFill>
                  <a:schemeClr val="tx2">
                    <a:satMod val="200000"/>
                  </a:schemeClr>
                </a:solidFill>
              </a:rPr>
              <a:t>Finally, we merge the last two clusters at level 295.</a:t>
            </a:r>
            <a:br>
              <a:rPr lang="en-US" dirty="0" smtClean="0">
                <a:solidFill>
                  <a:schemeClr val="tx2">
                    <a:satMod val="200000"/>
                  </a:schemeClr>
                </a:solidFill>
              </a:rPr>
            </a:br>
            <a:r>
              <a:rPr lang="en-US" dirty="0" smtClean="0">
                <a:solidFill>
                  <a:schemeClr val="tx2">
                    <a:satMod val="200000"/>
                  </a:schemeClr>
                </a:solidFill>
              </a:rPr>
              <a:t>The process is summarized by the following hierarchical tree:</a:t>
            </a:r>
            <a:br>
              <a:rPr lang="en-US" dirty="0" smtClean="0">
                <a:solidFill>
                  <a:schemeClr val="tx2">
                    <a:satMod val="200000"/>
                  </a:schemeClr>
                </a:solidFill>
              </a:rPr>
            </a:br>
            <a:endParaRPr lang="en-US" dirty="0">
              <a:solidFill>
                <a:schemeClr val="tx2">
                  <a:satMod val="200000"/>
                </a:schemeClr>
              </a:solidFill>
            </a:endParaRPr>
          </a:p>
        </p:txBody>
      </p:sp>
      <p:pic>
        <p:nvPicPr>
          <p:cNvPr id="593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76800" y="3581400"/>
            <a:ext cx="2857500" cy="1905000"/>
          </a:xfrm>
          <a:noFill/>
        </p:spPr>
      </p:pic>
    </p:spTree>
    <p:extLst>
      <p:ext uri="{BB962C8B-B14F-4D97-AF65-F5344CB8AC3E}">
        <p14:creationId xmlns:p14="http://schemas.microsoft.com/office/powerpoint/2010/main" val="2704302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838201"/>
            <a:ext cx="7886700" cy="5338763"/>
          </a:xfrm>
        </p:spPr>
        <p:txBody>
          <a:bodyPr rtlCol="0">
            <a:normAutofit fontScale="92500" lnSpcReduction="10000"/>
          </a:bodyPr>
          <a:lstStyle/>
          <a:p>
            <a:pPr marL="365760" indent="-283464">
              <a:buNone/>
              <a:defRPr/>
            </a:pPr>
            <a:r>
              <a:rPr lang="en-US" sz="3600" b="1" dirty="0"/>
              <a:t>Advantages of single linkage clustering:</a:t>
            </a:r>
          </a:p>
          <a:p>
            <a:pPr marL="365760" indent="-283464">
              <a:buFont typeface="Wingdings 2"/>
              <a:buChar char=""/>
              <a:defRPr/>
            </a:pPr>
            <a:r>
              <a:rPr lang="en-US" sz="3200" dirty="0"/>
              <a:t>Is simple and outputs a hierarchy, a structure that is more informative </a:t>
            </a:r>
          </a:p>
          <a:p>
            <a:pPr marL="365760" indent="-283464">
              <a:buFont typeface="Wingdings 2"/>
              <a:buChar char=""/>
              <a:defRPr/>
            </a:pPr>
            <a:r>
              <a:rPr lang="en-US" sz="3200" dirty="0"/>
              <a:t>It does not require us to pre-specify the number of clusters  </a:t>
            </a:r>
          </a:p>
          <a:p>
            <a:pPr marL="365760" indent="-283464">
              <a:buNone/>
              <a:defRPr/>
            </a:pPr>
            <a:r>
              <a:rPr lang="en-US" sz="3600" b="1" dirty="0"/>
              <a:t>Disadvantages of single linkage clustering:</a:t>
            </a:r>
          </a:p>
          <a:p>
            <a:pPr marL="365760" indent="-283464">
              <a:buFont typeface="Wingdings 2"/>
              <a:buChar char=""/>
              <a:defRPr/>
            </a:pPr>
            <a:r>
              <a:rPr lang="en-US" sz="3200" dirty="0"/>
              <a:t>Selection of merge or split points is critical as once a group of objects is merged or split, it will operate on the newly generated clusters and will not undo what was done previously.</a:t>
            </a:r>
          </a:p>
          <a:p>
            <a:pPr marL="365760" indent="-283464">
              <a:buFont typeface="Wingdings 2"/>
              <a:buChar char=""/>
              <a:defRPr/>
            </a:pPr>
            <a:r>
              <a:rPr lang="en-US" sz="3200" dirty="0"/>
              <a:t>Thus merge or split decisions if not well chosen may lead to low-quality clusters</a:t>
            </a:r>
          </a:p>
          <a:p>
            <a:pPr marL="411480">
              <a:buFont typeface="Wingdings"/>
              <a:buChar char=""/>
              <a:defRPr/>
            </a:pPr>
            <a:endParaRPr lang="en-US" dirty="0"/>
          </a:p>
        </p:txBody>
      </p:sp>
    </p:spTree>
    <p:extLst>
      <p:ext uri="{BB962C8B-B14F-4D97-AF65-F5344CB8AC3E}">
        <p14:creationId xmlns:p14="http://schemas.microsoft.com/office/powerpoint/2010/main" val="272317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rtlCol="0">
            <a:normAutofit/>
          </a:bodyPr>
          <a:lstStyle/>
          <a:p>
            <a:pPr>
              <a:defRPr/>
            </a:pPr>
            <a:r>
              <a:rPr lang="en-US" sz="3600" b="1" dirty="0">
                <a:solidFill>
                  <a:schemeClr val="tx2">
                    <a:satMod val="130000"/>
                  </a:schemeClr>
                </a:solidFill>
              </a:rPr>
              <a:t>Agglomerative Hierarchical Clustering</a:t>
            </a:r>
            <a:endParaRPr lang="en-US" sz="3600" b="1" dirty="0">
              <a:solidFill>
                <a:schemeClr val="tx2">
                  <a:satMod val="200000"/>
                </a:schemeClr>
              </a:solidFill>
            </a:endParaRPr>
          </a:p>
        </p:txBody>
      </p:sp>
      <p:sp>
        <p:nvSpPr>
          <p:cNvPr id="11267" name="Content Placeholder 2"/>
          <p:cNvSpPr>
            <a:spLocks noGrp="1"/>
          </p:cNvSpPr>
          <p:nvPr>
            <p:ph idx="1"/>
          </p:nvPr>
        </p:nvSpPr>
        <p:spPr/>
        <p:txBody>
          <a:bodyPr rtlCol="0">
            <a:normAutofit/>
          </a:bodyPr>
          <a:lstStyle/>
          <a:p>
            <a:pPr marL="365760" indent="-283464" algn="just">
              <a:buFont typeface="Wingdings 2"/>
              <a:buChar char=""/>
              <a:defRPr/>
            </a:pPr>
            <a:r>
              <a:rPr lang="en-US" dirty="0"/>
              <a:t>Data objects are grouped in a bottom-up fashion.</a:t>
            </a:r>
          </a:p>
          <a:p>
            <a:pPr marL="365760" indent="-283464" algn="just">
              <a:buFont typeface="Wingdings 2"/>
              <a:buChar char=""/>
              <a:defRPr/>
            </a:pPr>
            <a:r>
              <a:rPr lang="en-US" dirty="0"/>
              <a:t>Initially each data object is in its own cluster.</a:t>
            </a:r>
          </a:p>
          <a:p>
            <a:pPr marL="365760" indent="-283464" algn="just">
              <a:buFont typeface="Wingdings 2"/>
              <a:buChar char=""/>
              <a:defRPr/>
            </a:pPr>
            <a:r>
              <a:rPr lang="en-US" dirty="0"/>
              <a:t>Then merge these atomic clusters into larger and larger clusters, until all of the objects are in a single cluster or until certain termination conditions are satisfied.</a:t>
            </a:r>
          </a:p>
          <a:p>
            <a:pPr marL="365760" indent="-283464" algn="just">
              <a:buFont typeface="Wingdings 2"/>
              <a:buChar char=""/>
              <a:defRPr/>
            </a:pPr>
            <a:r>
              <a:rPr lang="en-US" dirty="0"/>
              <a:t>Termination condition can be specified by the user, as the desired number of clusters.</a:t>
            </a:r>
          </a:p>
          <a:p>
            <a:pPr marL="411480">
              <a:buFont typeface="Wingdings"/>
              <a:buChar char=""/>
              <a:defRPr/>
            </a:pPr>
            <a:endParaRPr lang="en-US" dirty="0" smtClean="0"/>
          </a:p>
        </p:txBody>
      </p:sp>
    </p:spTree>
    <p:extLst>
      <p:ext uri="{BB962C8B-B14F-4D97-AF65-F5344CB8AC3E}">
        <p14:creationId xmlns:p14="http://schemas.microsoft.com/office/powerpoint/2010/main" val="350953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838325" y="304801"/>
            <a:ext cx="8515350" cy="1325563"/>
          </a:xfrm>
        </p:spPr>
        <p:txBody>
          <a:bodyPr/>
          <a:lstStyle/>
          <a:p>
            <a:pPr eaLnBrk="1" hangingPunct="1"/>
            <a:r>
              <a:rPr lang="en-SG" altLang="en-US" sz="3600" b="1"/>
              <a:t>Summary of Hierarchical Clustering Methods</a:t>
            </a:r>
          </a:p>
        </p:txBody>
      </p:sp>
      <p:sp>
        <p:nvSpPr>
          <p:cNvPr id="61443" name="Content Placeholder 2"/>
          <p:cNvSpPr>
            <a:spLocks noGrp="1"/>
          </p:cNvSpPr>
          <p:nvPr>
            <p:ph idx="1"/>
          </p:nvPr>
        </p:nvSpPr>
        <p:spPr>
          <a:xfrm>
            <a:off x="1981200" y="1630363"/>
            <a:ext cx="8058150" cy="4546600"/>
          </a:xfrm>
        </p:spPr>
        <p:txBody>
          <a:bodyPr>
            <a:normAutofit lnSpcReduction="10000"/>
          </a:bodyPr>
          <a:lstStyle/>
          <a:p>
            <a:pPr eaLnBrk="1" hangingPunct="1"/>
            <a:r>
              <a:rPr lang="en-SG" altLang="en-US" sz="3200"/>
              <a:t>No need to specify the number of clusters in advance.</a:t>
            </a:r>
          </a:p>
          <a:p>
            <a:pPr eaLnBrk="1" hangingPunct="1"/>
            <a:r>
              <a:rPr lang="en-SG" altLang="en-US" sz="3200"/>
              <a:t>Hierarchical structure maps nicely onto human intuition for some domains</a:t>
            </a:r>
          </a:p>
          <a:p>
            <a:pPr eaLnBrk="1" hangingPunct="1"/>
            <a:r>
              <a:rPr lang="en-SG" altLang="en-US" sz="3200"/>
              <a:t>They do not scale well: time complexity of at least O(</a:t>
            </a:r>
            <a:r>
              <a:rPr lang="en-SG" altLang="en-US" sz="3200" i="1"/>
              <a:t>n</a:t>
            </a:r>
            <a:r>
              <a:rPr lang="en-SG" altLang="en-US" sz="3200"/>
              <a:t>2), where </a:t>
            </a:r>
            <a:r>
              <a:rPr lang="en-SG" altLang="en-US" sz="3200" i="1"/>
              <a:t>n </a:t>
            </a:r>
            <a:r>
              <a:rPr lang="en-SG" altLang="en-US" sz="3200"/>
              <a:t>is the number of total objects.</a:t>
            </a:r>
          </a:p>
          <a:p>
            <a:pPr eaLnBrk="1" hangingPunct="1"/>
            <a:r>
              <a:rPr lang="en-SG" altLang="en-US" sz="3200"/>
              <a:t> Like any heuristic search algorithms, local optima are a problem.</a:t>
            </a:r>
          </a:p>
          <a:p>
            <a:pPr eaLnBrk="1" hangingPunct="1"/>
            <a:r>
              <a:rPr lang="en-SG" altLang="en-US" sz="3200"/>
              <a:t>Interpretation of results is (very) subjective.</a:t>
            </a:r>
          </a:p>
        </p:txBody>
      </p:sp>
    </p:spTree>
    <p:extLst>
      <p:ext uri="{BB962C8B-B14F-4D97-AF65-F5344CB8AC3E}">
        <p14:creationId xmlns:p14="http://schemas.microsoft.com/office/powerpoint/2010/main" val="142244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3600" b="1" dirty="0">
                <a:solidFill>
                  <a:schemeClr val="tx2">
                    <a:satMod val="130000"/>
                  </a:schemeClr>
                </a:solidFill>
              </a:rPr>
              <a:t>Divisive Hierarchical Clustering</a:t>
            </a:r>
            <a:endParaRPr lang="en-US" sz="3600" b="1" dirty="0">
              <a:solidFill>
                <a:schemeClr val="tx2">
                  <a:satMod val="200000"/>
                </a:schemeClr>
              </a:solidFill>
            </a:endParaRPr>
          </a:p>
        </p:txBody>
      </p:sp>
      <p:sp>
        <p:nvSpPr>
          <p:cNvPr id="34819" name="Content Placeholder 2"/>
          <p:cNvSpPr>
            <a:spLocks noGrp="1"/>
          </p:cNvSpPr>
          <p:nvPr>
            <p:ph idx="1"/>
          </p:nvPr>
        </p:nvSpPr>
        <p:spPr/>
        <p:txBody>
          <a:bodyPr/>
          <a:lstStyle/>
          <a:p>
            <a:pPr eaLnBrk="1" hangingPunct="1"/>
            <a:r>
              <a:rPr lang="en-US" altLang="en-US"/>
              <a:t>In this data objects are grouped in a top down manner</a:t>
            </a:r>
          </a:p>
          <a:p>
            <a:pPr eaLnBrk="1" hangingPunct="1"/>
            <a:r>
              <a:rPr lang="en-US" altLang="en-US"/>
              <a:t>Initially all objects are in one cluster</a:t>
            </a:r>
          </a:p>
          <a:p>
            <a:pPr eaLnBrk="1" hangingPunct="1"/>
            <a:r>
              <a:rPr lang="en-US" altLang="en-US"/>
              <a:t>Then the cluster is subdivided into smaller and smaller pieces, until each object forms a cluster on its own or until it satisfies certain termination conditions as the desired number of clusters is obtained.</a:t>
            </a:r>
          </a:p>
          <a:p>
            <a:pPr eaLnBrk="1" hangingPunct="1"/>
            <a:endParaRPr lang="en-US" altLang="en-US"/>
          </a:p>
        </p:txBody>
      </p:sp>
    </p:spTree>
    <p:extLst>
      <p:ext uri="{BB962C8B-B14F-4D97-AF65-F5344CB8AC3E}">
        <p14:creationId xmlns:p14="http://schemas.microsoft.com/office/powerpoint/2010/main" val="413085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963" y="20638"/>
            <a:ext cx="7829550" cy="1719262"/>
          </a:xfrm>
        </p:spPr>
        <p:txBody>
          <a:bodyPr rtlCol="0">
            <a:normAutofit fontScale="90000"/>
          </a:bodyPr>
          <a:lstStyle/>
          <a:p>
            <a:pPr>
              <a:defRPr/>
            </a:pPr>
            <a:r>
              <a:rPr lang="en-US" dirty="0" smtClean="0">
                <a:solidFill>
                  <a:schemeClr val="tx2">
                    <a:satMod val="130000"/>
                  </a:schemeClr>
                </a:solidFill>
              </a:rPr>
              <a:t>AGNES and DIANA</a:t>
            </a:r>
            <a:br>
              <a:rPr lang="en-US" dirty="0" smtClean="0">
                <a:solidFill>
                  <a:schemeClr val="tx2">
                    <a:satMod val="130000"/>
                  </a:schemeClr>
                </a:solidFill>
              </a:rPr>
            </a:br>
            <a:r>
              <a:rPr lang="en-US" sz="1800" dirty="0">
                <a:solidFill>
                  <a:schemeClr val="tx2">
                    <a:satMod val="130000"/>
                  </a:schemeClr>
                </a:solidFill>
              </a:rPr>
              <a:t>(Agglomerative Nesting)		   (Divisive Analysis)	 </a:t>
            </a:r>
            <a:br>
              <a:rPr lang="en-US" sz="1800" dirty="0">
                <a:solidFill>
                  <a:schemeClr val="tx2">
                    <a:satMod val="130000"/>
                  </a:schemeClr>
                </a:solidFill>
              </a:rPr>
            </a:br>
            <a:r>
              <a:rPr lang="en-US" sz="1800" dirty="0">
                <a:solidFill>
                  <a:schemeClr val="tx2">
                    <a:satMod val="130000"/>
                  </a:schemeClr>
                </a:solidFill>
              </a:rPr>
              <a:t/>
            </a:r>
            <a:br>
              <a:rPr lang="en-US" sz="1800" dirty="0">
                <a:solidFill>
                  <a:schemeClr val="tx2">
                    <a:satMod val="130000"/>
                  </a:schemeClr>
                </a:solidFill>
              </a:rPr>
            </a:br>
            <a:r>
              <a:rPr lang="en-US" sz="1800" dirty="0">
                <a:solidFill>
                  <a:schemeClr val="tx2">
                    <a:satMod val="130000"/>
                  </a:schemeClr>
                </a:solidFill>
              </a:rPr>
              <a:t>Agglomerative and divisive hierarchical clustering on data objects {a, b, c, d ,e } </a:t>
            </a:r>
            <a:br>
              <a:rPr lang="en-US" sz="1800" dirty="0">
                <a:solidFill>
                  <a:schemeClr val="tx2">
                    <a:satMod val="130000"/>
                  </a:schemeClr>
                </a:solidFill>
              </a:rPr>
            </a:br>
            <a:r>
              <a:rPr lang="en-US" sz="1800" dirty="0">
                <a:solidFill>
                  <a:schemeClr val="tx2">
                    <a:satMod val="130000"/>
                  </a:schemeClr>
                </a:solidFill>
              </a:rPr>
              <a:t/>
            </a:r>
            <a:br>
              <a:rPr lang="en-US" sz="1800" dirty="0">
                <a:solidFill>
                  <a:schemeClr val="tx2">
                    <a:satMod val="130000"/>
                  </a:schemeClr>
                </a:solidFill>
              </a:rPr>
            </a:br>
            <a:endParaRPr lang="en-US" dirty="0">
              <a:solidFill>
                <a:schemeClr val="tx2">
                  <a:satMod val="200000"/>
                </a:schemeClr>
              </a:solidFill>
            </a:endParaRPr>
          </a:p>
        </p:txBody>
      </p:sp>
      <p:grpSp>
        <p:nvGrpSpPr>
          <p:cNvPr id="35843" name="Group 4"/>
          <p:cNvGrpSpPr>
            <a:grpSpLocks noGrp="1"/>
          </p:cNvGrpSpPr>
          <p:nvPr/>
        </p:nvGrpSpPr>
        <p:grpSpPr bwMode="auto">
          <a:xfrm>
            <a:off x="1752600" y="1905000"/>
            <a:ext cx="7822064" cy="4354694"/>
            <a:chOff x="1200" y="1776"/>
            <a:chExt cx="4165" cy="2222"/>
          </a:xfrm>
        </p:grpSpPr>
        <p:sp>
          <p:nvSpPr>
            <p:cNvPr id="35844"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nvGrpSpPr>
            <p:cNvPr id="35845" name="Group 6"/>
            <p:cNvGrpSpPr>
              <a:grpSpLocks/>
            </p:cNvGrpSpPr>
            <p:nvPr/>
          </p:nvGrpSpPr>
          <p:grpSpPr bwMode="auto">
            <a:xfrm>
              <a:off x="1440" y="1785"/>
              <a:ext cx="480" cy="327"/>
              <a:chOff x="1104" y="1785"/>
              <a:chExt cx="480" cy="327"/>
            </a:xfrm>
          </p:grpSpPr>
          <p:sp>
            <p:nvSpPr>
              <p:cNvPr id="35897"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98" name="Text Box 8"/>
              <p:cNvSpPr txBox="1">
                <a:spLocks noChangeArrowheads="1"/>
              </p:cNvSpPr>
              <p:nvPr/>
            </p:nvSpPr>
            <p:spPr bwMode="auto">
              <a:xfrm>
                <a:off x="1104" y="1785"/>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0</a:t>
                </a:r>
              </a:p>
            </p:txBody>
          </p:sp>
        </p:grpSp>
        <p:grpSp>
          <p:nvGrpSpPr>
            <p:cNvPr id="35846" name="Group 9"/>
            <p:cNvGrpSpPr>
              <a:grpSpLocks/>
            </p:cNvGrpSpPr>
            <p:nvPr/>
          </p:nvGrpSpPr>
          <p:grpSpPr bwMode="auto">
            <a:xfrm>
              <a:off x="1968" y="1776"/>
              <a:ext cx="480" cy="327"/>
              <a:chOff x="1104" y="1785"/>
              <a:chExt cx="480" cy="327"/>
            </a:xfrm>
          </p:grpSpPr>
          <p:sp>
            <p:nvSpPr>
              <p:cNvPr id="35895"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96" name="Text Box 11"/>
              <p:cNvSpPr txBox="1">
                <a:spLocks noChangeArrowheads="1"/>
              </p:cNvSpPr>
              <p:nvPr/>
            </p:nvSpPr>
            <p:spPr bwMode="auto">
              <a:xfrm>
                <a:off x="1104" y="1785"/>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1</a:t>
                </a:r>
              </a:p>
            </p:txBody>
          </p:sp>
        </p:grpSp>
        <p:grpSp>
          <p:nvGrpSpPr>
            <p:cNvPr id="35847" name="Group 12"/>
            <p:cNvGrpSpPr>
              <a:grpSpLocks/>
            </p:cNvGrpSpPr>
            <p:nvPr/>
          </p:nvGrpSpPr>
          <p:grpSpPr bwMode="auto">
            <a:xfrm>
              <a:off x="2496" y="1776"/>
              <a:ext cx="480" cy="327"/>
              <a:chOff x="1104" y="1785"/>
              <a:chExt cx="480" cy="327"/>
            </a:xfrm>
          </p:grpSpPr>
          <p:sp>
            <p:nvSpPr>
              <p:cNvPr id="35893"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94" name="Text Box 14"/>
              <p:cNvSpPr txBox="1">
                <a:spLocks noChangeArrowheads="1"/>
              </p:cNvSpPr>
              <p:nvPr/>
            </p:nvSpPr>
            <p:spPr bwMode="auto">
              <a:xfrm>
                <a:off x="1104" y="1785"/>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2</a:t>
                </a:r>
              </a:p>
            </p:txBody>
          </p:sp>
        </p:grpSp>
        <p:grpSp>
          <p:nvGrpSpPr>
            <p:cNvPr id="35848" name="Group 15"/>
            <p:cNvGrpSpPr>
              <a:grpSpLocks/>
            </p:cNvGrpSpPr>
            <p:nvPr/>
          </p:nvGrpSpPr>
          <p:grpSpPr bwMode="auto">
            <a:xfrm>
              <a:off x="2976" y="1776"/>
              <a:ext cx="480" cy="327"/>
              <a:chOff x="1104" y="1785"/>
              <a:chExt cx="480" cy="327"/>
            </a:xfrm>
          </p:grpSpPr>
          <p:sp>
            <p:nvSpPr>
              <p:cNvPr id="35891"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92" name="Text Box 17"/>
              <p:cNvSpPr txBox="1">
                <a:spLocks noChangeArrowheads="1"/>
              </p:cNvSpPr>
              <p:nvPr/>
            </p:nvSpPr>
            <p:spPr bwMode="auto">
              <a:xfrm>
                <a:off x="1104" y="1785"/>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3</a:t>
                </a:r>
              </a:p>
            </p:txBody>
          </p:sp>
        </p:grpSp>
        <p:grpSp>
          <p:nvGrpSpPr>
            <p:cNvPr id="35849" name="Group 18"/>
            <p:cNvGrpSpPr>
              <a:grpSpLocks/>
            </p:cNvGrpSpPr>
            <p:nvPr/>
          </p:nvGrpSpPr>
          <p:grpSpPr bwMode="auto">
            <a:xfrm>
              <a:off x="3456" y="1776"/>
              <a:ext cx="480" cy="327"/>
              <a:chOff x="1104" y="1785"/>
              <a:chExt cx="480" cy="327"/>
            </a:xfrm>
          </p:grpSpPr>
          <p:sp>
            <p:nvSpPr>
              <p:cNvPr id="35889"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90" name="Text Box 20"/>
              <p:cNvSpPr txBox="1">
                <a:spLocks noChangeArrowheads="1"/>
              </p:cNvSpPr>
              <p:nvPr/>
            </p:nvSpPr>
            <p:spPr bwMode="auto">
              <a:xfrm>
                <a:off x="1104" y="1785"/>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4</a:t>
                </a:r>
              </a:p>
            </p:txBody>
          </p:sp>
        </p:grpSp>
        <p:sp>
          <p:nvSpPr>
            <p:cNvPr id="35850" name="Text Box 21"/>
            <p:cNvSpPr txBox="1">
              <a:spLocks noChangeArrowheads="1"/>
            </p:cNvSpPr>
            <p:nvPr/>
          </p:nvSpPr>
          <p:spPr bwMode="auto">
            <a:xfrm>
              <a:off x="1440" y="2508"/>
              <a:ext cx="16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b</a:t>
              </a:r>
            </a:p>
          </p:txBody>
        </p:sp>
        <p:sp>
          <p:nvSpPr>
            <p:cNvPr id="35851" name="Text Box 22"/>
            <p:cNvSpPr txBox="1">
              <a:spLocks noChangeArrowheads="1"/>
            </p:cNvSpPr>
            <p:nvPr/>
          </p:nvSpPr>
          <p:spPr bwMode="auto">
            <a:xfrm>
              <a:off x="1440" y="3108"/>
              <a:ext cx="16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d</a:t>
              </a:r>
            </a:p>
          </p:txBody>
        </p:sp>
        <p:sp>
          <p:nvSpPr>
            <p:cNvPr id="35852" name="Text Box 23"/>
            <p:cNvSpPr txBox="1">
              <a:spLocks noChangeArrowheads="1"/>
            </p:cNvSpPr>
            <p:nvPr/>
          </p:nvSpPr>
          <p:spPr bwMode="auto">
            <a:xfrm>
              <a:off x="1440" y="2808"/>
              <a:ext cx="15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c</a:t>
              </a:r>
            </a:p>
          </p:txBody>
        </p:sp>
        <p:sp>
          <p:nvSpPr>
            <p:cNvPr id="35853" name="Text Box 24"/>
            <p:cNvSpPr txBox="1">
              <a:spLocks noChangeArrowheads="1"/>
            </p:cNvSpPr>
            <p:nvPr/>
          </p:nvSpPr>
          <p:spPr bwMode="auto">
            <a:xfrm>
              <a:off x="1440" y="3408"/>
              <a:ext cx="15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e</a:t>
              </a:r>
            </a:p>
          </p:txBody>
        </p:sp>
        <p:sp>
          <p:nvSpPr>
            <p:cNvPr id="35854" name="Text Box 25"/>
            <p:cNvSpPr txBox="1">
              <a:spLocks noChangeArrowheads="1"/>
            </p:cNvSpPr>
            <p:nvPr/>
          </p:nvSpPr>
          <p:spPr bwMode="auto">
            <a:xfrm>
              <a:off x="1440" y="2208"/>
              <a:ext cx="15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a</a:t>
              </a:r>
            </a:p>
          </p:txBody>
        </p:sp>
        <p:sp>
          <p:nvSpPr>
            <p:cNvPr id="35855"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56"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57"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58"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59"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60" name="Text Box 31"/>
            <p:cNvSpPr txBox="1">
              <a:spLocks noChangeArrowheads="1"/>
            </p:cNvSpPr>
            <p:nvPr/>
          </p:nvSpPr>
          <p:spPr bwMode="auto">
            <a:xfrm>
              <a:off x="1968" y="2304"/>
              <a:ext cx="24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a b</a:t>
              </a:r>
            </a:p>
          </p:txBody>
        </p:sp>
        <p:sp>
          <p:nvSpPr>
            <p:cNvPr id="35861"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62" name="Text Box 33"/>
            <p:cNvSpPr txBox="1">
              <a:spLocks noChangeArrowheads="1"/>
            </p:cNvSpPr>
            <p:nvPr/>
          </p:nvSpPr>
          <p:spPr bwMode="auto">
            <a:xfrm>
              <a:off x="2496" y="3216"/>
              <a:ext cx="24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d e</a:t>
              </a:r>
            </a:p>
          </p:txBody>
        </p:sp>
        <p:sp>
          <p:nvSpPr>
            <p:cNvPr id="35863"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64" name="Text Box 35"/>
            <p:cNvSpPr txBox="1">
              <a:spLocks noChangeArrowheads="1"/>
            </p:cNvSpPr>
            <p:nvPr/>
          </p:nvSpPr>
          <p:spPr bwMode="auto">
            <a:xfrm>
              <a:off x="2880" y="2928"/>
              <a:ext cx="3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c d e</a:t>
              </a:r>
            </a:p>
          </p:txBody>
        </p:sp>
        <p:sp>
          <p:nvSpPr>
            <p:cNvPr id="35865"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66" name="Text Box 37"/>
            <p:cNvSpPr txBox="1">
              <a:spLocks noChangeArrowheads="1"/>
            </p:cNvSpPr>
            <p:nvPr/>
          </p:nvSpPr>
          <p:spPr bwMode="auto">
            <a:xfrm>
              <a:off x="3216" y="2592"/>
              <a:ext cx="50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latin typeface="Times New Roman" panose="02020603050405020304" pitchFamily="18" charset="0"/>
                </a:rPr>
                <a:t>a b c d e</a:t>
              </a:r>
            </a:p>
          </p:txBody>
        </p:sp>
        <p:sp>
          <p:nvSpPr>
            <p:cNvPr id="35867"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5868"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69"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70" name="Text Box 41"/>
            <p:cNvSpPr txBox="1">
              <a:spLocks noChangeArrowheads="1"/>
            </p:cNvSpPr>
            <p:nvPr/>
          </p:nvSpPr>
          <p:spPr bwMode="auto">
            <a:xfrm>
              <a:off x="1440" y="3810"/>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4</a:t>
              </a:r>
            </a:p>
          </p:txBody>
        </p:sp>
        <p:sp>
          <p:nvSpPr>
            <p:cNvPr id="35871"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72" name="Text Box 43"/>
            <p:cNvSpPr txBox="1">
              <a:spLocks noChangeArrowheads="1"/>
            </p:cNvSpPr>
            <p:nvPr/>
          </p:nvSpPr>
          <p:spPr bwMode="auto">
            <a:xfrm>
              <a:off x="1968" y="3801"/>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3</a:t>
              </a:r>
            </a:p>
          </p:txBody>
        </p:sp>
        <p:sp>
          <p:nvSpPr>
            <p:cNvPr id="35873"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74" name="Text Box 45"/>
            <p:cNvSpPr txBox="1">
              <a:spLocks noChangeArrowheads="1"/>
            </p:cNvSpPr>
            <p:nvPr/>
          </p:nvSpPr>
          <p:spPr bwMode="auto">
            <a:xfrm>
              <a:off x="2496" y="3801"/>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2</a:t>
              </a:r>
            </a:p>
          </p:txBody>
        </p:sp>
        <p:sp>
          <p:nvSpPr>
            <p:cNvPr id="35875"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76" name="Text Box 47"/>
            <p:cNvSpPr txBox="1">
              <a:spLocks noChangeArrowheads="1"/>
            </p:cNvSpPr>
            <p:nvPr/>
          </p:nvSpPr>
          <p:spPr bwMode="auto">
            <a:xfrm>
              <a:off x="2976" y="3801"/>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1</a:t>
              </a:r>
            </a:p>
          </p:txBody>
        </p:sp>
        <p:sp>
          <p:nvSpPr>
            <p:cNvPr id="35877"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78" name="Text Box 49"/>
            <p:cNvSpPr txBox="1">
              <a:spLocks noChangeArrowheads="1"/>
            </p:cNvSpPr>
            <p:nvPr/>
          </p:nvSpPr>
          <p:spPr bwMode="auto">
            <a:xfrm>
              <a:off x="3456" y="3801"/>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rPr>
                <a:t>Step 0</a:t>
              </a:r>
            </a:p>
          </p:txBody>
        </p:sp>
        <p:sp>
          <p:nvSpPr>
            <p:cNvPr id="35879"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0"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1"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2"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3"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4"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5"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6"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35887" name="Text Box 58"/>
            <p:cNvSpPr txBox="1">
              <a:spLocks noChangeArrowheads="1"/>
            </p:cNvSpPr>
            <p:nvPr/>
          </p:nvSpPr>
          <p:spPr bwMode="auto">
            <a:xfrm>
              <a:off x="4522" y="1824"/>
              <a:ext cx="8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b="1">
                  <a:latin typeface="Times New Roman" panose="02020603050405020304" pitchFamily="18" charset="0"/>
                </a:rPr>
                <a:t>agglomerative</a:t>
              </a:r>
            </a:p>
            <a:p>
              <a:pPr algn="ctr"/>
              <a:r>
                <a:rPr lang="en-US" altLang="zh-CN" b="1">
                  <a:latin typeface="Times New Roman" panose="02020603050405020304" pitchFamily="18" charset="0"/>
                </a:rPr>
                <a:t>(AGNES)</a:t>
              </a:r>
            </a:p>
          </p:txBody>
        </p:sp>
        <p:sp>
          <p:nvSpPr>
            <p:cNvPr id="35888" name="Text Box 59"/>
            <p:cNvSpPr txBox="1">
              <a:spLocks noChangeArrowheads="1"/>
            </p:cNvSpPr>
            <p:nvPr/>
          </p:nvSpPr>
          <p:spPr bwMode="auto">
            <a:xfrm>
              <a:off x="4547" y="3552"/>
              <a:ext cx="5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b="1">
                  <a:latin typeface="Times New Roman" panose="02020603050405020304" pitchFamily="18" charset="0"/>
                </a:rPr>
                <a:t>divisive</a:t>
              </a:r>
            </a:p>
            <a:p>
              <a:pPr algn="ctr"/>
              <a:r>
                <a:rPr lang="en-US" altLang="zh-CN" b="1">
                  <a:latin typeface="Times New Roman" panose="02020603050405020304" pitchFamily="18" charset="0"/>
                </a:rPr>
                <a:t>(DIANA)</a:t>
              </a:r>
              <a:endParaRPr lang="en-US" altLang="zh-CN">
                <a:latin typeface="Times New Roman" panose="02020603050405020304" pitchFamily="18" charset="0"/>
              </a:endParaRPr>
            </a:p>
          </p:txBody>
        </p:sp>
      </p:grpSp>
    </p:spTree>
    <p:extLst>
      <p:ext uri="{BB962C8B-B14F-4D97-AF65-F5344CB8AC3E}">
        <p14:creationId xmlns:p14="http://schemas.microsoft.com/office/powerpoint/2010/main" val="636729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rPr>
              <a:t>AGNES-Algorithm</a:t>
            </a:r>
            <a:endParaRPr lang="en-US" dirty="0">
              <a:solidFill>
                <a:schemeClr val="tx2">
                  <a:satMod val="200000"/>
                </a:schemeClr>
              </a:solidFill>
            </a:endParaRPr>
          </a:p>
        </p:txBody>
      </p:sp>
      <p:sp>
        <p:nvSpPr>
          <p:cNvPr id="36867" name="Rectangle 59"/>
          <p:cNvSpPr>
            <a:spLocks noChangeArrowheads="1"/>
          </p:cNvSpPr>
          <p:nvPr/>
        </p:nvSpPr>
        <p:spPr bwMode="auto">
          <a:xfrm>
            <a:off x="2209800" y="1447800"/>
            <a:ext cx="7696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95313" indent="-5143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Font typeface="Consolas" panose="020B0609020204030204" pitchFamily="49" charset="0"/>
              <a:buAutoNum type="arabicParenR"/>
            </a:pPr>
            <a:r>
              <a:rPr lang="en-US" altLang="en-US">
                <a:latin typeface="Arial" panose="020B0604020202020204" pitchFamily="34" charset="0"/>
              </a:rPr>
              <a:t>Given a set of N objects to be clustered, and an N*N distance (or similarity) matrix, the basic process of hierarchical clustering (defined by </a:t>
            </a:r>
            <a:r>
              <a:rPr lang="en-US" altLang="en-US">
                <a:latin typeface="Arial" panose="020B0604020202020204" pitchFamily="34" charset="0"/>
                <a:hlinkClick r:id="" action="ppaction://hlinkfile"/>
              </a:rPr>
              <a:t>S.C. Johnson in 1967</a:t>
            </a:r>
            <a:r>
              <a:rPr lang="en-US" altLang="en-US">
                <a:latin typeface="Arial" panose="020B0604020202020204" pitchFamily="34" charset="0"/>
              </a:rPr>
              <a:t>) is this:</a:t>
            </a:r>
          </a:p>
          <a:p>
            <a:pPr eaLnBrk="1" hangingPunct="1">
              <a:buFont typeface="Consolas" panose="020B0609020204030204" pitchFamily="49" charset="0"/>
              <a:buAutoNum type="arabicParenR"/>
            </a:pPr>
            <a:endParaRPr lang="en-US" altLang="en-US">
              <a:latin typeface="Arial" panose="020B0604020202020204" pitchFamily="34" charset="0"/>
            </a:endParaRPr>
          </a:p>
          <a:p>
            <a:pPr eaLnBrk="1" hangingPunct="1">
              <a:buFont typeface="Consolas" panose="020B0609020204030204" pitchFamily="49" charset="0"/>
              <a:buAutoNum type="arabicParenR"/>
            </a:pPr>
            <a:r>
              <a:rPr lang="en-US" altLang="en-US">
                <a:latin typeface="Arial" panose="020B0604020202020204" pitchFamily="34" charset="0"/>
              </a:rPr>
              <a:t>Start by assigning each object to a cluster, so that for N objects, we have N clusters, each containing just one object. Let the distances (similarities) between the clusters the same as the distances (similarities) between the objects they contain.</a:t>
            </a:r>
          </a:p>
          <a:p>
            <a:pPr eaLnBrk="1" hangingPunct="1">
              <a:buFont typeface="Consolas" panose="020B0609020204030204" pitchFamily="49" charset="0"/>
              <a:buAutoNum type="arabicParenR"/>
            </a:pPr>
            <a:endParaRPr lang="en-US" altLang="en-US">
              <a:latin typeface="Arial" panose="020B0604020202020204" pitchFamily="34" charset="0"/>
            </a:endParaRPr>
          </a:p>
          <a:p>
            <a:pPr eaLnBrk="1" hangingPunct="1">
              <a:buFont typeface="Consolas" panose="020B0609020204030204" pitchFamily="49" charset="0"/>
              <a:buAutoNum type="arabicParenR"/>
            </a:pPr>
            <a:r>
              <a:rPr lang="en-US" altLang="en-US">
                <a:latin typeface="Arial" panose="020B0604020202020204" pitchFamily="34" charset="0"/>
              </a:rPr>
              <a:t>Find the closest (most similar) pair of clusters and merge them into a single cluster, so that now we have one cluster less.</a:t>
            </a:r>
          </a:p>
          <a:p>
            <a:pPr eaLnBrk="1" hangingPunct="1">
              <a:buFont typeface="Consolas" panose="020B0609020204030204" pitchFamily="49" charset="0"/>
              <a:buAutoNum type="arabicParenR"/>
            </a:pPr>
            <a:endParaRPr lang="en-US" altLang="en-US">
              <a:latin typeface="Arial" panose="020B0604020202020204" pitchFamily="34" charset="0"/>
            </a:endParaRPr>
          </a:p>
          <a:p>
            <a:pPr eaLnBrk="1" hangingPunct="1">
              <a:buFont typeface="Consolas" panose="020B0609020204030204" pitchFamily="49" charset="0"/>
              <a:buAutoNum type="arabicParenR"/>
            </a:pPr>
            <a:r>
              <a:rPr lang="en-US" altLang="en-US">
                <a:latin typeface="Arial" panose="020B0604020202020204" pitchFamily="34" charset="0"/>
              </a:rPr>
              <a:t>Compute distances (similarities) between the new cluster and each of the old clusters.</a:t>
            </a:r>
          </a:p>
          <a:p>
            <a:pPr eaLnBrk="1" hangingPunct="1">
              <a:buFont typeface="Consolas" panose="020B0609020204030204" pitchFamily="49" charset="0"/>
              <a:buAutoNum type="arabicParenR"/>
            </a:pPr>
            <a:endParaRPr lang="en-US" altLang="en-US">
              <a:latin typeface="Arial" panose="020B0604020202020204" pitchFamily="34" charset="0"/>
            </a:endParaRPr>
          </a:p>
          <a:p>
            <a:pPr eaLnBrk="1" hangingPunct="1">
              <a:buFont typeface="Consolas" panose="020B0609020204030204" pitchFamily="49" charset="0"/>
              <a:buAutoNum type="arabicParenR"/>
            </a:pPr>
            <a:r>
              <a:rPr lang="en-US" altLang="en-US">
                <a:latin typeface="Arial" panose="020B0604020202020204" pitchFamily="34" charset="0"/>
              </a:rPr>
              <a:t>Repeat steps 3 and 4 until all items are clustered into a single cluster of size N. </a:t>
            </a:r>
          </a:p>
        </p:txBody>
      </p:sp>
    </p:spTree>
    <p:extLst>
      <p:ext uri="{BB962C8B-B14F-4D97-AF65-F5344CB8AC3E}">
        <p14:creationId xmlns:p14="http://schemas.microsoft.com/office/powerpoint/2010/main" val="10640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200000"/>
                  </a:schemeClr>
                </a:solidFill>
              </a:rPr>
              <a:t>… Continue</a:t>
            </a:r>
            <a:endParaRPr lang="en-US" dirty="0">
              <a:solidFill>
                <a:schemeClr val="tx2">
                  <a:satMod val="200000"/>
                </a:schemeClr>
              </a:solidFill>
            </a:endParaRPr>
          </a:p>
        </p:txBody>
      </p:sp>
      <p:sp>
        <p:nvSpPr>
          <p:cNvPr id="37891" name="Content Placeholder 2"/>
          <p:cNvSpPr>
            <a:spLocks noGrp="1"/>
          </p:cNvSpPr>
          <p:nvPr>
            <p:ph idx="1"/>
          </p:nvPr>
        </p:nvSpPr>
        <p:spPr/>
        <p:txBody>
          <a:bodyPr/>
          <a:lstStyle/>
          <a:p>
            <a:pPr marL="411163">
              <a:buFont typeface="Wingdings" panose="05000000000000000000" pitchFamily="2" charset="2"/>
              <a:buChar char=""/>
            </a:pPr>
            <a:r>
              <a:rPr lang="en-US" altLang="en-US" sz="3200"/>
              <a:t>Step 4 can be done in different ways, and this distinguishes </a:t>
            </a:r>
            <a:r>
              <a:rPr lang="en-US" altLang="en-US" sz="3200" b="1"/>
              <a:t>single-linkage, complete linkage and average-linkage clustering</a:t>
            </a:r>
          </a:p>
          <a:p>
            <a:pPr marL="411163">
              <a:buFont typeface="Wingdings" panose="05000000000000000000" pitchFamily="2" charset="2"/>
              <a:buChar char=""/>
            </a:pPr>
            <a:endParaRPr lang="en-US" altLang="en-US" smtClean="0"/>
          </a:p>
        </p:txBody>
      </p:sp>
    </p:spTree>
    <p:extLst>
      <p:ext uri="{BB962C8B-B14F-4D97-AF65-F5344CB8AC3E}">
        <p14:creationId xmlns:p14="http://schemas.microsoft.com/office/powerpoint/2010/main" val="129379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152650" y="144463"/>
            <a:ext cx="7886700" cy="1325562"/>
          </a:xfrm>
        </p:spPr>
        <p:txBody>
          <a:bodyPr/>
          <a:lstStyle/>
          <a:p>
            <a:pPr eaLnBrk="1" hangingPunct="1"/>
            <a:r>
              <a:rPr lang="en-SG" altLang="en-US" sz="3600" b="1"/>
              <a:t>Single Linkage and Complete Linkage</a:t>
            </a:r>
          </a:p>
        </p:txBody>
      </p:sp>
      <p:sp>
        <p:nvSpPr>
          <p:cNvPr id="3" name="Content Placeholder 2"/>
          <p:cNvSpPr>
            <a:spLocks noGrp="1"/>
          </p:cNvSpPr>
          <p:nvPr>
            <p:ph idx="1"/>
          </p:nvPr>
        </p:nvSpPr>
        <p:spPr>
          <a:xfrm>
            <a:off x="2152650" y="1447801"/>
            <a:ext cx="7886700" cy="4729163"/>
          </a:xfrm>
        </p:spPr>
        <p:txBody>
          <a:bodyPr rtlCol="0">
            <a:normAutofit fontScale="92500"/>
          </a:bodyPr>
          <a:lstStyle/>
          <a:p>
            <a:pPr eaLnBrk="1" hangingPunct="1">
              <a:defRPr/>
            </a:pPr>
            <a:r>
              <a:rPr lang="en-US" sz="2400" dirty="0"/>
              <a:t>For Single Linkage: distance between one cluster and another cluster is equal to the shortest distance from any member of one cluster to any member of the other cluster</a:t>
            </a:r>
          </a:p>
          <a:p>
            <a:pPr lvl="1" eaLnBrk="1" hangingPunct="1">
              <a:defRPr/>
            </a:pPr>
            <a:r>
              <a:rPr lang="en-GB" altLang="en-US" dirty="0" smtClean="0"/>
              <a:t>It produces clusters with the property that every member of a cluster is more closely related to at least one member of its cluster than any point outside it.</a:t>
            </a:r>
            <a:endParaRPr lang="en-US" altLang="en-US" dirty="0" smtClean="0"/>
          </a:p>
          <a:p>
            <a:pPr eaLnBrk="1" hangingPunct="1">
              <a:defRPr/>
            </a:pPr>
            <a:endParaRPr lang="en-US" sz="2400" dirty="0"/>
          </a:p>
          <a:p>
            <a:pPr marL="0" indent="0">
              <a:buNone/>
              <a:defRPr/>
            </a:pPr>
            <a:endParaRPr lang="en-US" sz="2400" dirty="0"/>
          </a:p>
          <a:p>
            <a:pPr eaLnBrk="1" hangingPunct="1">
              <a:defRPr/>
            </a:pPr>
            <a:r>
              <a:rPr lang="en-US" sz="2400" dirty="0"/>
              <a:t>For Complete Linkage: distance between one cluster and another cluster to be equal to the </a:t>
            </a:r>
            <a:r>
              <a:rPr lang="en-US" sz="2400" u="sng" dirty="0"/>
              <a:t>greatest</a:t>
            </a:r>
            <a:r>
              <a:rPr lang="en-US" sz="2400" dirty="0"/>
              <a:t> distance from any member of one cluster to any member of the other cluster.</a:t>
            </a:r>
          </a:p>
          <a:p>
            <a:pPr lvl="1" eaLnBrk="1" hangingPunct="1">
              <a:defRPr/>
            </a:pPr>
            <a:r>
              <a:rPr lang="en-US" dirty="0" smtClean="0"/>
              <a:t> </a:t>
            </a:r>
            <a:r>
              <a:rPr lang="en-GB" altLang="en-US" dirty="0" smtClean="0"/>
              <a:t>It produces cluster with the property that all members lay within some known maximum distance of one another.</a:t>
            </a:r>
            <a:endParaRPr lang="en-US" altLang="en-US" dirty="0" smtClean="0"/>
          </a:p>
          <a:p>
            <a:pPr eaLnBrk="1" hangingPunct="1">
              <a:defRPr/>
            </a:pPr>
            <a:endParaRPr lang="en-SG" dirty="0"/>
          </a:p>
        </p:txBody>
      </p:sp>
    </p:spTree>
    <p:extLst>
      <p:ext uri="{BB962C8B-B14F-4D97-AF65-F5344CB8AC3E}">
        <p14:creationId xmlns:p14="http://schemas.microsoft.com/office/powerpoint/2010/main" val="133991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chemeClr val="tx2">
                    <a:satMod val="130000"/>
                  </a:schemeClr>
                </a:solidFill>
                <a:effectLst>
                  <a:outerShdw blurRad="50000" dist="30000" dir="5400000" algn="tl" rotWithShape="0">
                    <a:srgbClr val="000000">
                      <a:alpha val="30000"/>
                    </a:srgbClr>
                  </a:outerShdw>
                </a:effectLst>
              </a:rPr>
              <a:t>Define Inter-Cluster Similarity</a:t>
            </a:r>
            <a:endParaRPr lang="en-US" dirty="0">
              <a:solidFill>
                <a:schemeClr val="tx2">
                  <a:satMod val="200000"/>
                </a:schemeClr>
              </a:solidFill>
            </a:endParaRPr>
          </a:p>
        </p:txBody>
      </p:sp>
      <p:sp>
        <p:nvSpPr>
          <p:cNvPr id="3" name="Content Placeholder 2"/>
          <p:cNvSpPr>
            <a:spLocks noGrp="1"/>
          </p:cNvSpPr>
          <p:nvPr>
            <p:ph idx="1"/>
          </p:nvPr>
        </p:nvSpPr>
        <p:spPr/>
        <p:txBody>
          <a:bodyPr rtlCol="0">
            <a:normAutofit/>
          </a:bodyPr>
          <a:lstStyle/>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411480">
              <a:buFont typeface="Wingdings"/>
              <a:buChar char=""/>
              <a:defRPr/>
            </a:pPr>
            <a:endParaRPr lang="en-US" dirty="0" smtClean="0"/>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MIN</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MAX</a:t>
            </a:r>
          </a:p>
          <a:p>
            <a:pPr marL="342900">
              <a:spcBef>
                <a:spcPts val="200"/>
              </a:spcBef>
              <a:spcAft>
                <a:spcPts val="200"/>
              </a:spcAft>
              <a:buClr>
                <a:srgbClr val="0C7B9C"/>
              </a:buClr>
              <a:buSzPct val="75000"/>
              <a:buFont typeface="Monotype Sorts"/>
              <a:buChar char="l"/>
              <a:defRPr/>
            </a:pPr>
            <a:r>
              <a:rPr lang="en-US" sz="3200" dirty="0">
                <a:latin typeface="Gill Sans MT" pitchFamily="34" charset="0"/>
              </a:rPr>
              <a:t>Group Average</a:t>
            </a:r>
          </a:p>
          <a:p>
            <a:pPr marL="342900">
              <a:spcBef>
                <a:spcPts val="200"/>
              </a:spcBef>
              <a:spcAft>
                <a:spcPts val="200"/>
              </a:spcAft>
              <a:buClr>
                <a:srgbClr val="0C7B9C"/>
              </a:buClr>
              <a:buSzPct val="75000"/>
              <a:buFont typeface="Wingdings"/>
              <a:buChar char=""/>
              <a:defRPr/>
            </a:pPr>
            <a:endParaRPr lang="en-US" sz="3200" dirty="0">
              <a:latin typeface="Gill Sans MT" pitchFamily="34" charset="0"/>
            </a:endParaRPr>
          </a:p>
          <a:p>
            <a:pPr marL="411480">
              <a:buFont typeface="Wingdings"/>
              <a:buChar char=""/>
              <a:defRPr/>
            </a:pPr>
            <a:endParaRPr lang="en-US" dirty="0"/>
          </a:p>
        </p:txBody>
      </p:sp>
      <p:sp>
        <p:nvSpPr>
          <p:cNvPr id="39940" name="Line 29"/>
          <p:cNvSpPr>
            <a:spLocks noChangeShapeType="1"/>
          </p:cNvSpPr>
          <p:nvPr/>
        </p:nvSpPr>
        <p:spPr bwMode="auto">
          <a:xfrm>
            <a:off x="5410200" y="2971800"/>
            <a:ext cx="10668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9941" name="Text Box 30"/>
          <p:cNvSpPr txBox="1">
            <a:spLocks noChangeArrowheads="1"/>
          </p:cNvSpPr>
          <p:nvPr/>
        </p:nvSpPr>
        <p:spPr bwMode="auto">
          <a:xfrm>
            <a:off x="5486400" y="2590801"/>
            <a:ext cx="144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1600">
                <a:latin typeface="Gill Sans MT" panose="020B0502020104020203" pitchFamily="34" charset="0"/>
              </a:rPr>
              <a:t>Similarity?</a:t>
            </a:r>
          </a:p>
          <a:p>
            <a:pPr eaLnBrk="1" hangingPunct="1">
              <a:spcBef>
                <a:spcPct val="50000"/>
              </a:spcBef>
            </a:pPr>
            <a:r>
              <a:rPr lang="en-US" altLang="en-US" sz="1600">
                <a:latin typeface="Gill Sans MT" panose="020B0502020104020203" pitchFamily="34" charset="0"/>
              </a:rPr>
              <a:t>distance</a:t>
            </a:r>
          </a:p>
        </p:txBody>
      </p:sp>
      <p:sp>
        <p:nvSpPr>
          <p:cNvPr id="39942" name="Freeform 32" descr="5%"/>
          <p:cNvSpPr>
            <a:spLocks/>
          </p:cNvSpPr>
          <p:nvPr/>
        </p:nvSpPr>
        <p:spPr bwMode="auto">
          <a:xfrm rot="-5400000">
            <a:off x="3586957" y="2204244"/>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9943" name="Oval 33"/>
          <p:cNvSpPr>
            <a:spLocks noChangeArrowheads="1"/>
          </p:cNvSpPr>
          <p:nvPr/>
        </p:nvSpPr>
        <p:spPr bwMode="auto">
          <a:xfrm rot="-5400000">
            <a:off x="4953000" y="32766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44" name="Oval 34"/>
          <p:cNvSpPr>
            <a:spLocks noChangeArrowheads="1"/>
          </p:cNvSpPr>
          <p:nvPr/>
        </p:nvSpPr>
        <p:spPr bwMode="auto">
          <a:xfrm rot="-5400000">
            <a:off x="4648200" y="2209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45" name="Oval 35"/>
          <p:cNvSpPr>
            <a:spLocks noChangeArrowheads="1"/>
          </p:cNvSpPr>
          <p:nvPr/>
        </p:nvSpPr>
        <p:spPr bwMode="auto">
          <a:xfrm rot="-5400000">
            <a:off x="4191000" y="2819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46" name="Oval 36"/>
          <p:cNvSpPr>
            <a:spLocks noChangeArrowheads="1"/>
          </p:cNvSpPr>
          <p:nvPr/>
        </p:nvSpPr>
        <p:spPr bwMode="auto">
          <a:xfrm rot="-5400000">
            <a:off x="5029200" y="26670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47" name="Freeform 37" descr="5%"/>
          <p:cNvSpPr>
            <a:spLocks/>
          </p:cNvSpPr>
          <p:nvPr/>
        </p:nvSpPr>
        <p:spPr bwMode="auto">
          <a:xfrm rot="5400000" flipV="1">
            <a:off x="6553200" y="20574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9948" name="Oval 38"/>
          <p:cNvSpPr>
            <a:spLocks noChangeArrowheads="1"/>
          </p:cNvSpPr>
          <p:nvPr/>
        </p:nvSpPr>
        <p:spPr bwMode="auto">
          <a:xfrm rot="5400000" flipV="1">
            <a:off x="8077200" y="24384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49" name="Oval 39"/>
          <p:cNvSpPr>
            <a:spLocks noChangeArrowheads="1"/>
          </p:cNvSpPr>
          <p:nvPr/>
        </p:nvSpPr>
        <p:spPr bwMode="auto">
          <a:xfrm rot="5400000" flipV="1">
            <a:off x="7239000" y="31242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50" name="Oval 40"/>
          <p:cNvSpPr>
            <a:spLocks noChangeArrowheads="1"/>
          </p:cNvSpPr>
          <p:nvPr/>
        </p:nvSpPr>
        <p:spPr bwMode="auto">
          <a:xfrm rot="5400000" flipV="1">
            <a:off x="6781800" y="2590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
        <p:nvSpPr>
          <p:cNvPr id="39951" name="Oval 41"/>
          <p:cNvSpPr>
            <a:spLocks noChangeArrowheads="1"/>
          </p:cNvSpPr>
          <p:nvPr/>
        </p:nvSpPr>
        <p:spPr bwMode="auto">
          <a:xfrm rot="5400000" flipV="1">
            <a:off x="7315200" y="2209800"/>
            <a:ext cx="76200" cy="76200"/>
          </a:xfrm>
          <a:prstGeom prst="ellipse">
            <a:avLst/>
          </a:prstGeom>
          <a:solidFill>
            <a:schemeClr val="tx1"/>
          </a:solidFill>
          <a:ln w="12700">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Gill Sans MT" panose="020B0502020104020203" pitchFamily="34" charset="0"/>
            </a:endParaRPr>
          </a:p>
        </p:txBody>
      </p:sp>
    </p:spTree>
    <p:extLst>
      <p:ext uri="{BB962C8B-B14F-4D97-AF65-F5344CB8AC3E}">
        <p14:creationId xmlns:p14="http://schemas.microsoft.com/office/powerpoint/2010/main" val="1071554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1007</Words>
  <Application>Microsoft Office PowerPoint</Application>
  <PresentationFormat>Widescreen</PresentationFormat>
  <Paragraphs>301</Paragraphs>
  <Slides>30</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3" baseType="lpstr">
      <vt:lpstr>宋体</vt:lpstr>
      <vt:lpstr>Arial</vt:lpstr>
      <vt:lpstr>Calibri</vt:lpstr>
      <vt:lpstr>Calibri Light</vt:lpstr>
      <vt:lpstr>Consolas</vt:lpstr>
      <vt:lpstr>Gill Sans MT</vt:lpstr>
      <vt:lpstr>Monotype Sorts</vt:lpstr>
      <vt:lpstr>Tahoma</vt:lpstr>
      <vt:lpstr>Times New Roman</vt:lpstr>
      <vt:lpstr>Wingdings</vt:lpstr>
      <vt:lpstr>Wingdings 2</vt:lpstr>
      <vt:lpstr>Office Theme</vt:lpstr>
      <vt:lpstr>Bitmap Image</vt:lpstr>
      <vt:lpstr>Topic 5.2 Hierarchical Clustering Algorithm</vt:lpstr>
      <vt:lpstr>Hierarchical Clustering</vt:lpstr>
      <vt:lpstr>Agglomerative Hierarchical Clustering</vt:lpstr>
      <vt:lpstr>Divisive Hierarchical Clustering</vt:lpstr>
      <vt:lpstr>AGNES and DIANA (Agglomerative Nesting)     (Divisive Analysis)    Agglomerative and divisive hierarchical clustering on data objects {a, b, c, d ,e }   </vt:lpstr>
      <vt:lpstr>AGNES-Algorithm</vt:lpstr>
      <vt:lpstr>… Continue</vt:lpstr>
      <vt:lpstr>Single Linkage and Complete Linkage</vt:lpstr>
      <vt:lpstr>Define Inter-Cluster Similarity</vt:lpstr>
      <vt:lpstr>Define Inter-Cluster Similarity</vt:lpstr>
      <vt:lpstr>Define Inter-Cluster Similarity</vt:lpstr>
      <vt:lpstr>Define Inter-Cluster Similarity</vt:lpstr>
      <vt:lpstr>Single Linkage Hierarchical Clustering Example</vt:lpstr>
      <vt:lpstr>Single Linkage Example</vt:lpstr>
      <vt:lpstr>Single Linkage Hierarchical Clustering Example…</vt:lpstr>
      <vt:lpstr>… CONT</vt:lpstr>
      <vt:lpstr>Showing Below How a Hierarchical Tree is Formed </vt:lpstr>
      <vt:lpstr>Example: Single Linkage Method</vt:lpstr>
      <vt:lpstr>PowerPoint Presentation</vt:lpstr>
      <vt:lpstr>What is a good cluster?</vt:lpstr>
      <vt:lpstr>PowerPoint Presentation</vt:lpstr>
      <vt:lpstr>Example 2 :A hierarchical clustering of distances in kilometers between some Italian cities. The method used is single-linkage.</vt:lpstr>
      <vt:lpstr>Procedure </vt:lpstr>
      <vt:lpstr>PowerPoint Presentation</vt:lpstr>
      <vt:lpstr>Step-2, </vt:lpstr>
      <vt:lpstr>min d(i,j) = d(BA,NA/RM) = 255 =&gt; merge BA and NA/RM into a new cluster called BA/NA/RM L(BA/NA/RM) = 255 m = 3</vt:lpstr>
      <vt:lpstr>min d(i,j) = d(BA/NA/RM,FI) = 268 =&gt; merge BA/NA/RM and FI into a new cluster called BA/FI/NA/RM L(BA/FI/NA/RM) = 268 m = 4</vt:lpstr>
      <vt:lpstr>Finally, we merge the last two clusters at level 295. The process is summarized by the following hierarchical tree: </vt:lpstr>
      <vt:lpstr>PowerPoint Presentation</vt:lpstr>
      <vt:lpstr>Summary of Hierarchical Clustering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Teck June</dc:creator>
  <cp:lastModifiedBy>Tan Teck June</cp:lastModifiedBy>
  <cp:revision>3</cp:revision>
  <dcterms:created xsi:type="dcterms:W3CDTF">2015-07-05T06:10:31Z</dcterms:created>
  <dcterms:modified xsi:type="dcterms:W3CDTF">2015-07-05T07:59:04Z</dcterms:modified>
</cp:coreProperties>
</file>