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35" r:id="rId3"/>
    <p:sldId id="345" r:id="rId4"/>
    <p:sldId id="330" r:id="rId5"/>
    <p:sldId id="332" r:id="rId6"/>
    <p:sldId id="364" r:id="rId7"/>
    <p:sldId id="348" r:id="rId8"/>
    <p:sldId id="336" r:id="rId9"/>
    <p:sldId id="324" r:id="rId10"/>
    <p:sldId id="352" r:id="rId11"/>
    <p:sldId id="338" r:id="rId12"/>
    <p:sldId id="339" r:id="rId13"/>
    <p:sldId id="340" r:id="rId14"/>
    <p:sldId id="346" r:id="rId15"/>
    <p:sldId id="341" r:id="rId16"/>
    <p:sldId id="342" r:id="rId17"/>
    <p:sldId id="359" r:id="rId18"/>
    <p:sldId id="365" r:id="rId19"/>
    <p:sldId id="366" r:id="rId20"/>
    <p:sldId id="353" r:id="rId21"/>
    <p:sldId id="354" r:id="rId22"/>
    <p:sldId id="355" r:id="rId23"/>
    <p:sldId id="333" r:id="rId24"/>
    <p:sldId id="350" r:id="rId25"/>
    <p:sldId id="325" r:id="rId26"/>
    <p:sldId id="331" r:id="rId27"/>
    <p:sldId id="326" r:id="rId28"/>
    <p:sldId id="3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5458CC85-0C53-4316-991C-1F625C3E8916}">
          <p14:sldIdLst>
            <p14:sldId id="256"/>
          </p14:sldIdLst>
        </p14:section>
        <p14:section name="What exactly is BI?" id="{A8893BC3-6835-47EB-A128-E911C7BA5DDE}">
          <p14:sldIdLst>
            <p14:sldId id="335"/>
            <p14:sldId id="345"/>
            <p14:sldId id="330"/>
            <p14:sldId id="332"/>
            <p14:sldId id="364"/>
          </p14:sldIdLst>
        </p14:section>
        <p14:section name="Why do companies use BI?" id="{A78524ED-1977-4995-88AF-3616029D6A82}">
          <p14:sldIdLst>
            <p14:sldId id="348"/>
            <p14:sldId id="336"/>
            <p14:sldId id="324"/>
            <p14:sldId id="352"/>
          </p14:sldIdLst>
        </p14:section>
        <p14:section name="Answers BI can give" id="{9291201B-6CA0-4B2C-B9F2-901451034DE1}">
          <p14:sldIdLst>
            <p14:sldId id="338"/>
            <p14:sldId id="339"/>
            <p14:sldId id="340"/>
            <p14:sldId id="346"/>
            <p14:sldId id="341"/>
            <p14:sldId id="342"/>
          </p14:sldIdLst>
        </p14:section>
        <p14:section name="Components of a BI solution" id="{2BDEEE54-71E3-487F-8452-5522E1D7FF74}">
          <p14:sldIdLst>
            <p14:sldId id="359"/>
            <p14:sldId id="365"/>
            <p14:sldId id="366"/>
          </p14:sldIdLst>
        </p14:section>
        <p14:section name="The BI Process" id="{230E14C1-9C90-4A0F-95C8-4E4302CCBCD5}">
          <p14:sldIdLst>
            <p14:sldId id="353"/>
            <p14:sldId id="354"/>
            <p14:sldId id="355"/>
          </p14:sldIdLst>
        </p14:section>
        <p14:section name="Conclusion" id="{69BECC67-2CD1-4E00-A256-5638DEB09369}">
          <p14:sldIdLst>
            <p14:sldId id="333"/>
          </p14:sldIdLst>
        </p14:section>
        <p14:section name="Videos to understand BI" id="{C6640081-5FE0-4F80-B3B1-0DD1807A9C39}">
          <p14:sldIdLst>
            <p14:sldId id="350"/>
            <p14:sldId id="325"/>
            <p14:sldId id="331"/>
            <p14:sldId id="326"/>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009"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hyperlink" Target="https://www.yellowfinbi.com/" TargetMode="External"/><Relationship Id="rId2" Type="http://schemas.openxmlformats.org/officeDocument/2006/relationships/hyperlink" Target="http://www.qlik.com/" TargetMode="External"/><Relationship Id="rId1" Type="http://schemas.openxmlformats.org/officeDocument/2006/relationships/hyperlink" Target="http://www.tableau.com/" TargetMode="External"/><Relationship Id="rId5" Type="http://schemas.openxmlformats.org/officeDocument/2006/relationships/hyperlink" Target="http://www.dundas.com/" TargetMode="External"/><Relationship Id="rId4" Type="http://schemas.openxmlformats.org/officeDocument/2006/relationships/hyperlink" Target="http://product.sisense.com/app/main#/dashboards/55862dcb3db5e62825000241?h=false&amp;t=false&amp;l=false&amp;volatile=true"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www.qlik.com/" TargetMode="External"/><Relationship Id="rId2" Type="http://schemas.openxmlformats.org/officeDocument/2006/relationships/hyperlink" Target="http://www.tableau.com/" TargetMode="External"/><Relationship Id="rId1" Type="http://schemas.openxmlformats.org/officeDocument/2006/relationships/hyperlink" Target="http://product.sisense.com/app/main#/dashboards/55862dcb3db5e62825000241?h=false&amp;t=false&amp;l=false&amp;volatile=true" TargetMode="External"/><Relationship Id="rId5" Type="http://schemas.openxmlformats.org/officeDocument/2006/relationships/hyperlink" Target="https://www.yellowfinbi.com/" TargetMode="External"/><Relationship Id="rId4" Type="http://schemas.openxmlformats.org/officeDocument/2006/relationships/hyperlink" Target="http://www.dundas.com/" TargetMode="Externa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1AA594-510F-41BE-9D9C-10ADB291FF40}" type="doc">
      <dgm:prSet loTypeId="urn:microsoft.com/office/officeart/2005/8/layout/hList9" loCatId="list" qsTypeId="urn:microsoft.com/office/officeart/2005/8/quickstyle/simple1" qsCatId="simple" csTypeId="urn:microsoft.com/office/officeart/2005/8/colors/accent6_2" csCatId="accent6" phldr="1"/>
      <dgm:spPr/>
      <dgm:t>
        <a:bodyPr/>
        <a:lstStyle/>
        <a:p>
          <a:endParaRPr lang="en-SG"/>
        </a:p>
      </dgm:t>
    </dgm:pt>
    <dgm:pt modelId="{482DABCB-ACA2-4E38-B1E9-B46ED9571360}">
      <dgm:prSet phldrT="[Text]"/>
      <dgm:spPr/>
      <dgm:t>
        <a:bodyPr/>
        <a:lstStyle/>
        <a:p>
          <a:r>
            <a:rPr lang="en-SG" b="1" dirty="0" smtClean="0"/>
            <a:t>From</a:t>
          </a:r>
          <a:br>
            <a:rPr lang="en-SG" b="1" dirty="0" smtClean="0"/>
          </a:br>
          <a:r>
            <a:rPr lang="en-SG" b="1" dirty="0" smtClean="0"/>
            <a:t>Wiki</a:t>
          </a:r>
          <a:endParaRPr lang="en-SG" b="1" dirty="0"/>
        </a:p>
      </dgm:t>
    </dgm:pt>
    <dgm:pt modelId="{521C1964-FF17-4CC5-A81A-76AB926E2DEA}" type="parTrans" cxnId="{3F6E7BC2-4BED-499D-AD49-D43BE90A5616}">
      <dgm:prSet/>
      <dgm:spPr/>
      <dgm:t>
        <a:bodyPr/>
        <a:lstStyle/>
        <a:p>
          <a:endParaRPr lang="en-SG"/>
        </a:p>
      </dgm:t>
    </dgm:pt>
    <dgm:pt modelId="{1D90427F-521A-47B0-8738-54AB9AADF1B6}" type="sibTrans" cxnId="{3F6E7BC2-4BED-499D-AD49-D43BE90A5616}">
      <dgm:prSet/>
      <dgm:spPr/>
      <dgm:t>
        <a:bodyPr/>
        <a:lstStyle/>
        <a:p>
          <a:endParaRPr lang="en-SG"/>
        </a:p>
      </dgm:t>
    </dgm:pt>
    <dgm:pt modelId="{0D590D18-CC10-403D-A044-601C3B385555}">
      <dgm:prSet phldrT="[Text]" custT="1"/>
      <dgm:spPr/>
      <dgm:t>
        <a:bodyPr/>
        <a:lstStyle/>
        <a:p>
          <a:r>
            <a:rPr lang="en-SG" sz="2100" dirty="0" smtClean="0">
              <a:solidFill>
                <a:schemeClr val="accent6">
                  <a:lumMod val="75000"/>
                </a:schemeClr>
              </a:solidFill>
            </a:rPr>
            <a:t>BI is the set of techniques and tools for the transformation of </a:t>
          </a:r>
          <a:r>
            <a:rPr lang="en-SG" sz="2100" b="1" dirty="0" smtClean="0">
              <a:solidFill>
                <a:srgbClr val="C00000"/>
              </a:solidFill>
            </a:rPr>
            <a:t>raw data </a:t>
          </a:r>
          <a:r>
            <a:rPr lang="en-SG" sz="2100" dirty="0" smtClean="0">
              <a:solidFill>
                <a:schemeClr val="accent6">
                  <a:lumMod val="75000"/>
                </a:schemeClr>
              </a:solidFill>
            </a:rPr>
            <a:t>into meaningful and useful </a:t>
          </a:r>
          <a:r>
            <a:rPr lang="en-SG" sz="2100" b="1" dirty="0" smtClean="0">
              <a:solidFill>
                <a:srgbClr val="C00000"/>
              </a:solidFill>
            </a:rPr>
            <a:t>information</a:t>
          </a:r>
          <a:r>
            <a:rPr lang="en-SG" sz="2100" dirty="0" smtClean="0">
              <a:solidFill>
                <a:schemeClr val="accent6">
                  <a:lumMod val="75000"/>
                </a:schemeClr>
              </a:solidFill>
            </a:rPr>
            <a:t> for business </a:t>
          </a:r>
          <a:r>
            <a:rPr lang="en-SG" sz="2100" b="1" dirty="0" smtClean="0">
              <a:solidFill>
                <a:srgbClr val="C00000"/>
              </a:solidFill>
            </a:rPr>
            <a:t>analysis</a:t>
          </a:r>
          <a:r>
            <a:rPr lang="en-SG" sz="2100" dirty="0" smtClean="0">
              <a:solidFill>
                <a:schemeClr val="accent6">
                  <a:lumMod val="75000"/>
                </a:schemeClr>
              </a:solidFill>
            </a:rPr>
            <a:t> purposes</a:t>
          </a:r>
          <a:endParaRPr lang="en-SG" sz="2100" dirty="0"/>
        </a:p>
      </dgm:t>
    </dgm:pt>
    <dgm:pt modelId="{94AB0A81-9387-4CAD-A5C9-7B1C2030CEB7}" type="parTrans" cxnId="{7BD2D5C6-7B02-4D5B-9708-7B1CAD2E747A}">
      <dgm:prSet/>
      <dgm:spPr/>
      <dgm:t>
        <a:bodyPr/>
        <a:lstStyle/>
        <a:p>
          <a:endParaRPr lang="en-SG"/>
        </a:p>
      </dgm:t>
    </dgm:pt>
    <dgm:pt modelId="{6356D226-584B-4905-84E8-7496C22CF00F}" type="sibTrans" cxnId="{7BD2D5C6-7B02-4D5B-9708-7B1CAD2E747A}">
      <dgm:prSet/>
      <dgm:spPr/>
      <dgm:t>
        <a:bodyPr/>
        <a:lstStyle/>
        <a:p>
          <a:endParaRPr lang="en-SG"/>
        </a:p>
      </dgm:t>
    </dgm:pt>
    <dgm:pt modelId="{24B40CFD-CFB8-487A-87EE-D37E09AF2680}">
      <dgm:prSet phldrT="[Text]"/>
      <dgm:spPr/>
      <dgm:t>
        <a:bodyPr/>
        <a:lstStyle/>
        <a:p>
          <a:r>
            <a:rPr lang="en-SG" b="1" dirty="0" smtClean="0"/>
            <a:t>From Technopedia</a:t>
          </a:r>
          <a:endParaRPr lang="en-SG" b="1" dirty="0"/>
        </a:p>
      </dgm:t>
    </dgm:pt>
    <dgm:pt modelId="{78BF3043-BB12-4AD5-A531-C0A17FB553B8}" type="parTrans" cxnId="{2BD4A8B9-83A7-4B44-9934-BC0C5414D847}">
      <dgm:prSet/>
      <dgm:spPr/>
      <dgm:t>
        <a:bodyPr/>
        <a:lstStyle/>
        <a:p>
          <a:endParaRPr lang="en-SG"/>
        </a:p>
      </dgm:t>
    </dgm:pt>
    <dgm:pt modelId="{D9F9C70B-ED95-4D3F-B431-7FDDD489C308}" type="sibTrans" cxnId="{2BD4A8B9-83A7-4B44-9934-BC0C5414D847}">
      <dgm:prSet/>
      <dgm:spPr/>
      <dgm:t>
        <a:bodyPr/>
        <a:lstStyle/>
        <a:p>
          <a:endParaRPr lang="en-SG"/>
        </a:p>
      </dgm:t>
    </dgm:pt>
    <dgm:pt modelId="{6D07113A-6863-4F49-AC23-7AC67F5F4578}">
      <dgm:prSet phldrT="[Text]" custT="1"/>
      <dgm:spPr/>
      <dgm:t>
        <a:bodyPr/>
        <a:lstStyle/>
        <a:p>
          <a:r>
            <a:rPr lang="en-SG" sz="2100" dirty="0" smtClean="0">
              <a:solidFill>
                <a:schemeClr val="accent6">
                  <a:lumMod val="75000"/>
                </a:schemeClr>
              </a:solidFill>
            </a:rPr>
            <a:t>BI is the use of computing technologies for the identification, discovery and </a:t>
          </a:r>
          <a:r>
            <a:rPr lang="en-SG" sz="2100" dirty="0" smtClean="0">
              <a:solidFill>
                <a:srgbClr val="C00000"/>
              </a:solidFill>
            </a:rPr>
            <a:t>analysis</a:t>
          </a:r>
          <a:r>
            <a:rPr lang="en-SG" sz="2100" dirty="0" smtClean="0">
              <a:solidFill>
                <a:schemeClr val="accent6">
                  <a:lumMod val="75000"/>
                </a:schemeClr>
              </a:solidFill>
            </a:rPr>
            <a:t> of business</a:t>
          </a:r>
          <a:r>
            <a:rPr lang="en-SG" sz="2100" dirty="0" smtClean="0">
              <a:solidFill>
                <a:srgbClr val="C00000"/>
              </a:solidFill>
            </a:rPr>
            <a:t> data </a:t>
          </a:r>
          <a:r>
            <a:rPr lang="en-SG" sz="2100" dirty="0" smtClean="0">
              <a:solidFill>
                <a:schemeClr val="accent6">
                  <a:lumMod val="75000"/>
                </a:schemeClr>
              </a:solidFill>
            </a:rPr>
            <a:t>- like sales revenue, products, costs and incomes.</a:t>
          </a:r>
          <a:endParaRPr lang="en-SG" sz="2100" dirty="0">
            <a:solidFill>
              <a:schemeClr val="accent6">
                <a:lumMod val="75000"/>
              </a:schemeClr>
            </a:solidFill>
          </a:endParaRPr>
        </a:p>
      </dgm:t>
    </dgm:pt>
    <dgm:pt modelId="{FF656C06-425B-4B53-8F8E-E3170984610A}" type="parTrans" cxnId="{53927B4A-4717-4EA7-ADFF-40E63B9EBBD1}">
      <dgm:prSet/>
      <dgm:spPr/>
      <dgm:t>
        <a:bodyPr/>
        <a:lstStyle/>
        <a:p>
          <a:endParaRPr lang="en-SG"/>
        </a:p>
      </dgm:t>
    </dgm:pt>
    <dgm:pt modelId="{FEEF5EF7-0441-4959-8C9C-FDE7B9639F03}" type="sibTrans" cxnId="{53927B4A-4717-4EA7-ADFF-40E63B9EBBD1}">
      <dgm:prSet/>
      <dgm:spPr/>
      <dgm:t>
        <a:bodyPr/>
        <a:lstStyle/>
        <a:p>
          <a:endParaRPr lang="en-SG"/>
        </a:p>
      </dgm:t>
    </dgm:pt>
    <dgm:pt modelId="{9AF8117A-AC52-466D-94F2-17A528CF55E5}" type="pres">
      <dgm:prSet presAssocID="{021AA594-510F-41BE-9D9C-10ADB291FF40}" presName="list" presStyleCnt="0">
        <dgm:presLayoutVars>
          <dgm:dir/>
          <dgm:animLvl val="lvl"/>
        </dgm:presLayoutVars>
      </dgm:prSet>
      <dgm:spPr/>
      <dgm:t>
        <a:bodyPr/>
        <a:lstStyle/>
        <a:p>
          <a:endParaRPr lang="en-SG"/>
        </a:p>
      </dgm:t>
    </dgm:pt>
    <dgm:pt modelId="{1BC6019E-61E9-42F6-86EF-228AFF5C9041}" type="pres">
      <dgm:prSet presAssocID="{482DABCB-ACA2-4E38-B1E9-B46ED9571360}" presName="posSpace" presStyleCnt="0"/>
      <dgm:spPr/>
    </dgm:pt>
    <dgm:pt modelId="{4FDC2689-E374-4642-8619-4D286883DD1C}" type="pres">
      <dgm:prSet presAssocID="{482DABCB-ACA2-4E38-B1E9-B46ED9571360}" presName="vertFlow" presStyleCnt="0"/>
      <dgm:spPr/>
    </dgm:pt>
    <dgm:pt modelId="{BB0C4AB6-D4B7-413A-B405-C4773AD73F1E}" type="pres">
      <dgm:prSet presAssocID="{482DABCB-ACA2-4E38-B1E9-B46ED9571360}" presName="topSpace" presStyleCnt="0"/>
      <dgm:spPr/>
    </dgm:pt>
    <dgm:pt modelId="{704B7B07-796A-4854-990A-0B0727D94D1A}" type="pres">
      <dgm:prSet presAssocID="{482DABCB-ACA2-4E38-B1E9-B46ED9571360}" presName="firstComp" presStyleCnt="0"/>
      <dgm:spPr/>
    </dgm:pt>
    <dgm:pt modelId="{15E863CC-B146-4034-9B9A-043BA6245079}" type="pres">
      <dgm:prSet presAssocID="{482DABCB-ACA2-4E38-B1E9-B46ED9571360}" presName="firstChild" presStyleLbl="bgAccFollowNode1" presStyleIdx="0" presStyleCnt="2"/>
      <dgm:spPr/>
      <dgm:t>
        <a:bodyPr/>
        <a:lstStyle/>
        <a:p>
          <a:endParaRPr lang="en-SG"/>
        </a:p>
      </dgm:t>
    </dgm:pt>
    <dgm:pt modelId="{D2A5CF10-4480-4927-86C2-C588EC93D77C}" type="pres">
      <dgm:prSet presAssocID="{482DABCB-ACA2-4E38-B1E9-B46ED9571360}" presName="firstChildTx" presStyleLbl="bgAccFollowNode1" presStyleIdx="0" presStyleCnt="2">
        <dgm:presLayoutVars>
          <dgm:bulletEnabled val="1"/>
        </dgm:presLayoutVars>
      </dgm:prSet>
      <dgm:spPr/>
      <dgm:t>
        <a:bodyPr/>
        <a:lstStyle/>
        <a:p>
          <a:endParaRPr lang="en-SG"/>
        </a:p>
      </dgm:t>
    </dgm:pt>
    <dgm:pt modelId="{2F3998B0-7EA2-4981-A1F6-46C60651E848}" type="pres">
      <dgm:prSet presAssocID="{482DABCB-ACA2-4E38-B1E9-B46ED9571360}" presName="negSpace" presStyleCnt="0"/>
      <dgm:spPr/>
    </dgm:pt>
    <dgm:pt modelId="{2E178EAF-F15C-49BF-B0F1-9632BD08B238}" type="pres">
      <dgm:prSet presAssocID="{482DABCB-ACA2-4E38-B1E9-B46ED9571360}" presName="circle" presStyleLbl="node1" presStyleIdx="0" presStyleCnt="2"/>
      <dgm:spPr/>
      <dgm:t>
        <a:bodyPr/>
        <a:lstStyle/>
        <a:p>
          <a:endParaRPr lang="en-SG"/>
        </a:p>
      </dgm:t>
    </dgm:pt>
    <dgm:pt modelId="{4B817884-BE23-46B2-855E-0438D3A9CCBF}" type="pres">
      <dgm:prSet presAssocID="{1D90427F-521A-47B0-8738-54AB9AADF1B6}" presName="transSpace" presStyleCnt="0"/>
      <dgm:spPr/>
    </dgm:pt>
    <dgm:pt modelId="{115E526B-AFA8-42FA-A8DE-6641EB24699D}" type="pres">
      <dgm:prSet presAssocID="{24B40CFD-CFB8-487A-87EE-D37E09AF2680}" presName="posSpace" presStyleCnt="0"/>
      <dgm:spPr/>
    </dgm:pt>
    <dgm:pt modelId="{2C945141-E32A-4E34-B1F2-9069BF5EAC35}" type="pres">
      <dgm:prSet presAssocID="{24B40CFD-CFB8-487A-87EE-D37E09AF2680}" presName="vertFlow" presStyleCnt="0"/>
      <dgm:spPr/>
    </dgm:pt>
    <dgm:pt modelId="{D0E3EFB6-00D5-4F27-800C-19AE1284E997}" type="pres">
      <dgm:prSet presAssocID="{24B40CFD-CFB8-487A-87EE-D37E09AF2680}" presName="topSpace" presStyleCnt="0"/>
      <dgm:spPr/>
    </dgm:pt>
    <dgm:pt modelId="{267E0E46-1E04-4D0D-8985-25CAABE72612}" type="pres">
      <dgm:prSet presAssocID="{24B40CFD-CFB8-487A-87EE-D37E09AF2680}" presName="firstComp" presStyleCnt="0"/>
      <dgm:spPr/>
    </dgm:pt>
    <dgm:pt modelId="{481D22A0-623D-4E6B-9615-6329E4AFDF8B}" type="pres">
      <dgm:prSet presAssocID="{24B40CFD-CFB8-487A-87EE-D37E09AF2680}" presName="firstChild" presStyleLbl="bgAccFollowNode1" presStyleIdx="1" presStyleCnt="2"/>
      <dgm:spPr/>
      <dgm:t>
        <a:bodyPr/>
        <a:lstStyle/>
        <a:p>
          <a:endParaRPr lang="en-SG"/>
        </a:p>
      </dgm:t>
    </dgm:pt>
    <dgm:pt modelId="{D91BC370-76DF-4E90-AC04-2A690B18BE02}" type="pres">
      <dgm:prSet presAssocID="{24B40CFD-CFB8-487A-87EE-D37E09AF2680}" presName="firstChildTx" presStyleLbl="bgAccFollowNode1" presStyleIdx="1" presStyleCnt="2">
        <dgm:presLayoutVars>
          <dgm:bulletEnabled val="1"/>
        </dgm:presLayoutVars>
      </dgm:prSet>
      <dgm:spPr/>
      <dgm:t>
        <a:bodyPr/>
        <a:lstStyle/>
        <a:p>
          <a:endParaRPr lang="en-SG"/>
        </a:p>
      </dgm:t>
    </dgm:pt>
    <dgm:pt modelId="{4FE1EE3A-E5EB-4F5C-9D32-4521834A2194}" type="pres">
      <dgm:prSet presAssocID="{24B40CFD-CFB8-487A-87EE-D37E09AF2680}" presName="negSpace" presStyleCnt="0"/>
      <dgm:spPr/>
    </dgm:pt>
    <dgm:pt modelId="{528A03A0-613B-4383-83EB-C8A707364FC1}" type="pres">
      <dgm:prSet presAssocID="{24B40CFD-CFB8-487A-87EE-D37E09AF2680}" presName="circle" presStyleLbl="node1" presStyleIdx="1" presStyleCnt="2"/>
      <dgm:spPr/>
      <dgm:t>
        <a:bodyPr/>
        <a:lstStyle/>
        <a:p>
          <a:endParaRPr lang="en-SG"/>
        </a:p>
      </dgm:t>
    </dgm:pt>
  </dgm:ptLst>
  <dgm:cxnLst>
    <dgm:cxn modelId="{34368C4F-F48B-446E-9037-1F04FF37D4AE}" type="presOf" srcId="{0D590D18-CC10-403D-A044-601C3B385555}" destId="{D2A5CF10-4480-4927-86C2-C588EC93D77C}" srcOrd="1" destOrd="0" presId="urn:microsoft.com/office/officeart/2005/8/layout/hList9"/>
    <dgm:cxn modelId="{53927B4A-4717-4EA7-ADFF-40E63B9EBBD1}" srcId="{24B40CFD-CFB8-487A-87EE-D37E09AF2680}" destId="{6D07113A-6863-4F49-AC23-7AC67F5F4578}" srcOrd="0" destOrd="0" parTransId="{FF656C06-425B-4B53-8F8E-E3170984610A}" sibTransId="{FEEF5EF7-0441-4959-8C9C-FDE7B9639F03}"/>
    <dgm:cxn modelId="{E058A311-D185-4981-9ED0-F7D6163CEFB1}" type="presOf" srcId="{482DABCB-ACA2-4E38-B1E9-B46ED9571360}" destId="{2E178EAF-F15C-49BF-B0F1-9632BD08B238}" srcOrd="0" destOrd="0" presId="urn:microsoft.com/office/officeart/2005/8/layout/hList9"/>
    <dgm:cxn modelId="{AAC9A895-2181-4246-8D9E-CA52F4C6D967}" type="presOf" srcId="{0D590D18-CC10-403D-A044-601C3B385555}" destId="{15E863CC-B146-4034-9B9A-043BA6245079}" srcOrd="0" destOrd="0" presId="urn:microsoft.com/office/officeart/2005/8/layout/hList9"/>
    <dgm:cxn modelId="{5E703075-A736-46F7-88DA-A5C77969532C}" type="presOf" srcId="{6D07113A-6863-4F49-AC23-7AC67F5F4578}" destId="{D91BC370-76DF-4E90-AC04-2A690B18BE02}" srcOrd="1" destOrd="0" presId="urn:microsoft.com/office/officeart/2005/8/layout/hList9"/>
    <dgm:cxn modelId="{3F6E7BC2-4BED-499D-AD49-D43BE90A5616}" srcId="{021AA594-510F-41BE-9D9C-10ADB291FF40}" destId="{482DABCB-ACA2-4E38-B1E9-B46ED9571360}" srcOrd="0" destOrd="0" parTransId="{521C1964-FF17-4CC5-A81A-76AB926E2DEA}" sibTransId="{1D90427F-521A-47B0-8738-54AB9AADF1B6}"/>
    <dgm:cxn modelId="{FFF8F2A0-9C43-4958-B8C3-F9FD8A38AC17}" type="presOf" srcId="{021AA594-510F-41BE-9D9C-10ADB291FF40}" destId="{9AF8117A-AC52-466D-94F2-17A528CF55E5}" srcOrd="0" destOrd="0" presId="urn:microsoft.com/office/officeart/2005/8/layout/hList9"/>
    <dgm:cxn modelId="{2BD4A8B9-83A7-4B44-9934-BC0C5414D847}" srcId="{021AA594-510F-41BE-9D9C-10ADB291FF40}" destId="{24B40CFD-CFB8-487A-87EE-D37E09AF2680}" srcOrd="1" destOrd="0" parTransId="{78BF3043-BB12-4AD5-A531-C0A17FB553B8}" sibTransId="{D9F9C70B-ED95-4D3F-B431-7FDDD489C308}"/>
    <dgm:cxn modelId="{78BFDDC5-6972-41DE-9E8F-02AB2AF98493}" type="presOf" srcId="{6D07113A-6863-4F49-AC23-7AC67F5F4578}" destId="{481D22A0-623D-4E6B-9615-6329E4AFDF8B}" srcOrd="0" destOrd="0" presId="urn:microsoft.com/office/officeart/2005/8/layout/hList9"/>
    <dgm:cxn modelId="{F79C27AB-1C40-4750-9A4F-0751B290B482}" type="presOf" srcId="{24B40CFD-CFB8-487A-87EE-D37E09AF2680}" destId="{528A03A0-613B-4383-83EB-C8A707364FC1}" srcOrd="0" destOrd="0" presId="urn:microsoft.com/office/officeart/2005/8/layout/hList9"/>
    <dgm:cxn modelId="{7BD2D5C6-7B02-4D5B-9708-7B1CAD2E747A}" srcId="{482DABCB-ACA2-4E38-B1E9-B46ED9571360}" destId="{0D590D18-CC10-403D-A044-601C3B385555}" srcOrd="0" destOrd="0" parTransId="{94AB0A81-9387-4CAD-A5C9-7B1C2030CEB7}" sibTransId="{6356D226-584B-4905-84E8-7496C22CF00F}"/>
    <dgm:cxn modelId="{ED7396B8-D5C2-4E40-856D-55F6953E63AE}" type="presParOf" srcId="{9AF8117A-AC52-466D-94F2-17A528CF55E5}" destId="{1BC6019E-61E9-42F6-86EF-228AFF5C9041}" srcOrd="0" destOrd="0" presId="urn:microsoft.com/office/officeart/2005/8/layout/hList9"/>
    <dgm:cxn modelId="{5D1CA924-0058-4C19-BBC1-57403632F671}" type="presParOf" srcId="{9AF8117A-AC52-466D-94F2-17A528CF55E5}" destId="{4FDC2689-E374-4642-8619-4D286883DD1C}" srcOrd="1" destOrd="0" presId="urn:microsoft.com/office/officeart/2005/8/layout/hList9"/>
    <dgm:cxn modelId="{6E2BFEBA-C1AB-46F5-807E-F7105DB5A071}" type="presParOf" srcId="{4FDC2689-E374-4642-8619-4D286883DD1C}" destId="{BB0C4AB6-D4B7-413A-B405-C4773AD73F1E}" srcOrd="0" destOrd="0" presId="urn:microsoft.com/office/officeart/2005/8/layout/hList9"/>
    <dgm:cxn modelId="{278B5290-79C0-4F8E-AB6B-34D36498C7A0}" type="presParOf" srcId="{4FDC2689-E374-4642-8619-4D286883DD1C}" destId="{704B7B07-796A-4854-990A-0B0727D94D1A}" srcOrd="1" destOrd="0" presId="urn:microsoft.com/office/officeart/2005/8/layout/hList9"/>
    <dgm:cxn modelId="{D06BAC26-774C-4208-B3C1-0F6FB84D0A2D}" type="presParOf" srcId="{704B7B07-796A-4854-990A-0B0727D94D1A}" destId="{15E863CC-B146-4034-9B9A-043BA6245079}" srcOrd="0" destOrd="0" presId="urn:microsoft.com/office/officeart/2005/8/layout/hList9"/>
    <dgm:cxn modelId="{A49A6EE3-40E7-4789-80E0-274FC111E322}" type="presParOf" srcId="{704B7B07-796A-4854-990A-0B0727D94D1A}" destId="{D2A5CF10-4480-4927-86C2-C588EC93D77C}" srcOrd="1" destOrd="0" presId="urn:microsoft.com/office/officeart/2005/8/layout/hList9"/>
    <dgm:cxn modelId="{7C4397AD-D99B-4C07-A92B-033E3BDD626C}" type="presParOf" srcId="{9AF8117A-AC52-466D-94F2-17A528CF55E5}" destId="{2F3998B0-7EA2-4981-A1F6-46C60651E848}" srcOrd="2" destOrd="0" presId="urn:microsoft.com/office/officeart/2005/8/layout/hList9"/>
    <dgm:cxn modelId="{4343807C-ABEC-4716-97E1-9DDD7FA70C52}" type="presParOf" srcId="{9AF8117A-AC52-466D-94F2-17A528CF55E5}" destId="{2E178EAF-F15C-49BF-B0F1-9632BD08B238}" srcOrd="3" destOrd="0" presId="urn:microsoft.com/office/officeart/2005/8/layout/hList9"/>
    <dgm:cxn modelId="{C4E1FFD7-BF73-4DFC-BB43-D3B2BA8E8B43}" type="presParOf" srcId="{9AF8117A-AC52-466D-94F2-17A528CF55E5}" destId="{4B817884-BE23-46B2-855E-0438D3A9CCBF}" srcOrd="4" destOrd="0" presId="urn:microsoft.com/office/officeart/2005/8/layout/hList9"/>
    <dgm:cxn modelId="{F491DBCE-5343-43C1-B070-8BAB4AE2AE2F}" type="presParOf" srcId="{9AF8117A-AC52-466D-94F2-17A528CF55E5}" destId="{115E526B-AFA8-42FA-A8DE-6641EB24699D}" srcOrd="5" destOrd="0" presId="urn:microsoft.com/office/officeart/2005/8/layout/hList9"/>
    <dgm:cxn modelId="{8986B26B-8151-4A70-BEB1-91AB963FF947}" type="presParOf" srcId="{9AF8117A-AC52-466D-94F2-17A528CF55E5}" destId="{2C945141-E32A-4E34-B1F2-9069BF5EAC35}" srcOrd="6" destOrd="0" presId="urn:microsoft.com/office/officeart/2005/8/layout/hList9"/>
    <dgm:cxn modelId="{D8FF114F-847B-4B9A-B1BA-C36A73AAFAEC}" type="presParOf" srcId="{2C945141-E32A-4E34-B1F2-9069BF5EAC35}" destId="{D0E3EFB6-00D5-4F27-800C-19AE1284E997}" srcOrd="0" destOrd="0" presId="urn:microsoft.com/office/officeart/2005/8/layout/hList9"/>
    <dgm:cxn modelId="{88467AD5-A71B-4B23-9DC2-2EF8A52748D1}" type="presParOf" srcId="{2C945141-E32A-4E34-B1F2-9069BF5EAC35}" destId="{267E0E46-1E04-4D0D-8985-25CAABE72612}" srcOrd="1" destOrd="0" presId="urn:microsoft.com/office/officeart/2005/8/layout/hList9"/>
    <dgm:cxn modelId="{606E764C-2BD2-4849-8E86-416B753DFF63}" type="presParOf" srcId="{267E0E46-1E04-4D0D-8985-25CAABE72612}" destId="{481D22A0-623D-4E6B-9615-6329E4AFDF8B}" srcOrd="0" destOrd="0" presId="urn:microsoft.com/office/officeart/2005/8/layout/hList9"/>
    <dgm:cxn modelId="{52F30F69-9A52-483A-9BD1-8293063D3A85}" type="presParOf" srcId="{267E0E46-1E04-4D0D-8985-25CAABE72612}" destId="{D91BC370-76DF-4E90-AC04-2A690B18BE02}" srcOrd="1" destOrd="0" presId="urn:microsoft.com/office/officeart/2005/8/layout/hList9"/>
    <dgm:cxn modelId="{D04EC5FF-CBEF-4FAE-92DC-CB181F56AB59}" type="presParOf" srcId="{9AF8117A-AC52-466D-94F2-17A528CF55E5}" destId="{4FE1EE3A-E5EB-4F5C-9D32-4521834A2194}" srcOrd="7" destOrd="0" presId="urn:microsoft.com/office/officeart/2005/8/layout/hList9"/>
    <dgm:cxn modelId="{EE1A77A3-2FE1-4C06-A216-7268084F8D51}" type="presParOf" srcId="{9AF8117A-AC52-466D-94F2-17A528CF55E5}" destId="{528A03A0-613B-4383-83EB-C8A707364FC1}"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C97A6-1D11-4ABB-95E7-390247FE0D0E}" type="doc">
      <dgm:prSet loTypeId="urn:microsoft.com/office/officeart/2005/8/layout/chevron2" loCatId="list" qsTypeId="urn:microsoft.com/office/officeart/2005/8/quickstyle/simple1" qsCatId="simple" csTypeId="urn:microsoft.com/office/officeart/2005/8/colors/accent6_2" csCatId="accent6" phldr="1"/>
      <dgm:spPr/>
      <dgm:t>
        <a:bodyPr/>
        <a:lstStyle/>
        <a:p>
          <a:endParaRPr lang="en-SG"/>
        </a:p>
      </dgm:t>
    </dgm:pt>
    <dgm:pt modelId="{43696068-6FD2-4F0C-BD69-E154F1CC46D9}">
      <dgm:prSet phldrT="[Text]" custT="1"/>
      <dgm:spPr/>
      <dgm:t>
        <a:bodyPr/>
        <a:lstStyle/>
        <a:p>
          <a:r>
            <a:rPr lang="en-SG" sz="2800" dirty="0" smtClean="0"/>
            <a:t>cio.com</a:t>
          </a:r>
          <a:endParaRPr lang="en-SG" sz="2800" dirty="0"/>
        </a:p>
      </dgm:t>
    </dgm:pt>
    <dgm:pt modelId="{3238D104-F16A-4515-8875-D61ECBFB7474}" type="parTrans" cxnId="{D93322F0-24DD-4C68-A836-B80EDC081616}">
      <dgm:prSet/>
      <dgm:spPr/>
      <dgm:t>
        <a:bodyPr/>
        <a:lstStyle/>
        <a:p>
          <a:endParaRPr lang="en-SG" sz="2000"/>
        </a:p>
      </dgm:t>
    </dgm:pt>
    <dgm:pt modelId="{E1F932EC-EB2D-4803-B2AE-AD3585965BD4}" type="sibTrans" cxnId="{D93322F0-24DD-4C68-A836-B80EDC081616}">
      <dgm:prSet/>
      <dgm:spPr/>
      <dgm:t>
        <a:bodyPr/>
        <a:lstStyle/>
        <a:p>
          <a:endParaRPr lang="en-SG" sz="2000"/>
        </a:p>
      </dgm:t>
    </dgm:pt>
    <dgm:pt modelId="{4B35B467-D696-47D7-B711-78C973B29BD3}">
      <dgm:prSet phldrT="[Text]" custT="1"/>
      <dgm:spPr/>
      <dgm:t>
        <a:bodyPr/>
        <a:lstStyle/>
        <a:p>
          <a:r>
            <a:rPr lang="en-SG" sz="2200" dirty="0" smtClean="0"/>
            <a:t>BI is an umbrella term that refers to a variety of software applications used to analyse an organization's raw data. BI as a discipline is made up of several related activities, including data mining, online analytical processing, querying and reporting</a:t>
          </a:r>
          <a:endParaRPr lang="en-SG" sz="2200" dirty="0"/>
        </a:p>
      </dgm:t>
    </dgm:pt>
    <dgm:pt modelId="{2035C1EA-3952-449D-8FF6-6F632CBC4C91}" type="parTrans" cxnId="{4528D35F-9E26-4231-9619-5E3C02591964}">
      <dgm:prSet/>
      <dgm:spPr/>
      <dgm:t>
        <a:bodyPr/>
        <a:lstStyle/>
        <a:p>
          <a:endParaRPr lang="en-SG" sz="2000"/>
        </a:p>
      </dgm:t>
    </dgm:pt>
    <dgm:pt modelId="{4E60C479-CA3D-4EEE-9BF0-1B3DD7B205B4}" type="sibTrans" cxnId="{4528D35F-9E26-4231-9619-5E3C02591964}">
      <dgm:prSet/>
      <dgm:spPr/>
      <dgm:t>
        <a:bodyPr/>
        <a:lstStyle/>
        <a:p>
          <a:endParaRPr lang="en-SG" sz="2000"/>
        </a:p>
      </dgm:t>
    </dgm:pt>
    <dgm:pt modelId="{64FB98BE-E596-456D-A467-E3D8BE17F0D5}">
      <dgm:prSet phldrT="[Text]" custT="1"/>
      <dgm:spPr/>
      <dgm:t>
        <a:bodyPr/>
        <a:lstStyle/>
        <a:p>
          <a:r>
            <a:rPr lang="en-SG" sz="2800" dirty="0" smtClean="0"/>
            <a:t>R.M. </a:t>
          </a:r>
          <a:r>
            <a:rPr lang="en-SG" sz="2800" dirty="0" err="1" smtClean="0"/>
            <a:t>Bogza</a:t>
          </a:r>
          <a:endParaRPr lang="en-SG" sz="2800" dirty="0"/>
        </a:p>
      </dgm:t>
    </dgm:pt>
    <dgm:pt modelId="{B4185964-2A59-451B-86B8-D2CE969D91E4}" type="parTrans" cxnId="{6AC1A16B-8282-403F-A7B2-C78A2B6D0BB4}">
      <dgm:prSet/>
      <dgm:spPr/>
      <dgm:t>
        <a:bodyPr/>
        <a:lstStyle/>
        <a:p>
          <a:endParaRPr lang="en-SG" sz="2000"/>
        </a:p>
      </dgm:t>
    </dgm:pt>
    <dgm:pt modelId="{AB5FDD52-959E-4D2A-965B-1CA50C5D2A56}" type="sibTrans" cxnId="{6AC1A16B-8282-403F-A7B2-C78A2B6D0BB4}">
      <dgm:prSet/>
      <dgm:spPr/>
      <dgm:t>
        <a:bodyPr/>
        <a:lstStyle/>
        <a:p>
          <a:endParaRPr lang="en-SG" sz="2000"/>
        </a:p>
      </dgm:t>
    </dgm:pt>
    <dgm:pt modelId="{8003F821-7991-4D88-A839-B5E645E6A17B}">
      <dgm:prSet phldrT="[Text]" custT="1"/>
      <dgm:spPr/>
      <dgm:t>
        <a:bodyPr/>
        <a:lstStyle/>
        <a:p>
          <a:r>
            <a:rPr lang="en-SG" sz="2200" dirty="0" smtClean="0"/>
            <a:t>Business intelligence is defined as getting the </a:t>
          </a:r>
          <a:r>
            <a:rPr lang="en-SG" sz="2200" dirty="0" smtClean="0">
              <a:solidFill>
                <a:srgbClr val="C00000"/>
              </a:solidFill>
            </a:rPr>
            <a:t>right information </a:t>
          </a:r>
          <a:r>
            <a:rPr lang="en-SG" sz="2200" dirty="0" smtClean="0"/>
            <a:t>to the </a:t>
          </a:r>
          <a:r>
            <a:rPr lang="en-SG" sz="2200" dirty="0" smtClean="0">
              <a:solidFill>
                <a:srgbClr val="C00000"/>
              </a:solidFill>
            </a:rPr>
            <a:t>right people </a:t>
          </a:r>
          <a:r>
            <a:rPr lang="en-SG" sz="2200" dirty="0" smtClean="0"/>
            <a:t>at the </a:t>
          </a:r>
          <a:r>
            <a:rPr lang="en-SG" sz="2200" dirty="0" smtClean="0">
              <a:solidFill>
                <a:srgbClr val="C00000"/>
              </a:solidFill>
            </a:rPr>
            <a:t>right time</a:t>
          </a:r>
          <a:r>
            <a:rPr lang="en-SG" sz="2200" dirty="0" smtClean="0"/>
            <a:t>. The term encompasses all the capabilities required to turn data into intelligence that everyone in an organization can trust and use for more effective </a:t>
          </a:r>
          <a:r>
            <a:rPr lang="en-SG" sz="2200" dirty="0" smtClean="0">
              <a:solidFill>
                <a:srgbClr val="C00000"/>
              </a:solidFill>
            </a:rPr>
            <a:t>decision making</a:t>
          </a:r>
          <a:r>
            <a:rPr lang="en-SG" sz="2200" dirty="0" smtClean="0"/>
            <a:t>.”</a:t>
          </a:r>
          <a:endParaRPr lang="en-SG" sz="2200" dirty="0"/>
        </a:p>
      </dgm:t>
    </dgm:pt>
    <dgm:pt modelId="{9C42F6B2-BE0F-47B8-8A31-CE5C204DB059}" type="sibTrans" cxnId="{9EE8FD65-5625-4FDC-8E7D-1A42D36361A2}">
      <dgm:prSet/>
      <dgm:spPr/>
      <dgm:t>
        <a:bodyPr/>
        <a:lstStyle/>
        <a:p>
          <a:endParaRPr lang="en-SG" sz="2000"/>
        </a:p>
      </dgm:t>
    </dgm:pt>
    <dgm:pt modelId="{E3195F96-9237-47F0-9349-D5F46163F898}" type="parTrans" cxnId="{9EE8FD65-5625-4FDC-8E7D-1A42D36361A2}">
      <dgm:prSet/>
      <dgm:spPr/>
      <dgm:t>
        <a:bodyPr/>
        <a:lstStyle/>
        <a:p>
          <a:endParaRPr lang="en-SG" sz="2000"/>
        </a:p>
      </dgm:t>
    </dgm:pt>
    <dgm:pt modelId="{4571A04B-70E0-41CE-A31C-87DFBBF0E717}" type="pres">
      <dgm:prSet presAssocID="{B77C97A6-1D11-4ABB-95E7-390247FE0D0E}" presName="linearFlow" presStyleCnt="0">
        <dgm:presLayoutVars>
          <dgm:dir/>
          <dgm:animLvl val="lvl"/>
          <dgm:resizeHandles val="exact"/>
        </dgm:presLayoutVars>
      </dgm:prSet>
      <dgm:spPr/>
      <dgm:t>
        <a:bodyPr/>
        <a:lstStyle/>
        <a:p>
          <a:endParaRPr lang="en-SG"/>
        </a:p>
      </dgm:t>
    </dgm:pt>
    <dgm:pt modelId="{0C3062BD-A5B8-4F89-A32E-BFA7DCF913FE}" type="pres">
      <dgm:prSet presAssocID="{43696068-6FD2-4F0C-BD69-E154F1CC46D9}" presName="composite" presStyleCnt="0"/>
      <dgm:spPr/>
    </dgm:pt>
    <dgm:pt modelId="{5F4F4D71-FC60-4B1A-B671-19680DBC6BC7}" type="pres">
      <dgm:prSet presAssocID="{43696068-6FD2-4F0C-BD69-E154F1CC46D9}" presName="parentText" presStyleLbl="alignNode1" presStyleIdx="0" presStyleCnt="2">
        <dgm:presLayoutVars>
          <dgm:chMax val="1"/>
          <dgm:bulletEnabled val="1"/>
        </dgm:presLayoutVars>
      </dgm:prSet>
      <dgm:spPr/>
      <dgm:t>
        <a:bodyPr/>
        <a:lstStyle/>
        <a:p>
          <a:endParaRPr lang="en-SG"/>
        </a:p>
      </dgm:t>
    </dgm:pt>
    <dgm:pt modelId="{4C7F47C5-6931-4018-8CD8-4B0CFA617DEC}" type="pres">
      <dgm:prSet presAssocID="{43696068-6FD2-4F0C-BD69-E154F1CC46D9}" presName="descendantText" presStyleLbl="alignAcc1" presStyleIdx="0" presStyleCnt="2">
        <dgm:presLayoutVars>
          <dgm:bulletEnabled val="1"/>
        </dgm:presLayoutVars>
      </dgm:prSet>
      <dgm:spPr/>
      <dgm:t>
        <a:bodyPr/>
        <a:lstStyle/>
        <a:p>
          <a:endParaRPr lang="en-SG"/>
        </a:p>
      </dgm:t>
    </dgm:pt>
    <dgm:pt modelId="{ACD1FDB4-B4DE-4CE6-8842-37687D21C05A}" type="pres">
      <dgm:prSet presAssocID="{E1F932EC-EB2D-4803-B2AE-AD3585965BD4}" presName="sp" presStyleCnt="0"/>
      <dgm:spPr/>
    </dgm:pt>
    <dgm:pt modelId="{AFB79674-A72D-42E4-8D31-450C1B9F9FB8}" type="pres">
      <dgm:prSet presAssocID="{64FB98BE-E596-456D-A467-E3D8BE17F0D5}" presName="composite" presStyleCnt="0"/>
      <dgm:spPr/>
    </dgm:pt>
    <dgm:pt modelId="{63ECD725-6381-4383-8781-C98CF01BAEEA}" type="pres">
      <dgm:prSet presAssocID="{64FB98BE-E596-456D-A467-E3D8BE17F0D5}" presName="parentText" presStyleLbl="alignNode1" presStyleIdx="1" presStyleCnt="2">
        <dgm:presLayoutVars>
          <dgm:chMax val="1"/>
          <dgm:bulletEnabled val="1"/>
        </dgm:presLayoutVars>
      </dgm:prSet>
      <dgm:spPr/>
      <dgm:t>
        <a:bodyPr/>
        <a:lstStyle/>
        <a:p>
          <a:endParaRPr lang="en-SG"/>
        </a:p>
      </dgm:t>
    </dgm:pt>
    <dgm:pt modelId="{9372ECA7-0EF7-4196-8F01-5607887BFAB9}" type="pres">
      <dgm:prSet presAssocID="{64FB98BE-E596-456D-A467-E3D8BE17F0D5}" presName="descendantText" presStyleLbl="alignAcc1" presStyleIdx="1" presStyleCnt="2">
        <dgm:presLayoutVars>
          <dgm:bulletEnabled val="1"/>
        </dgm:presLayoutVars>
      </dgm:prSet>
      <dgm:spPr/>
      <dgm:t>
        <a:bodyPr/>
        <a:lstStyle/>
        <a:p>
          <a:endParaRPr lang="en-SG"/>
        </a:p>
      </dgm:t>
    </dgm:pt>
  </dgm:ptLst>
  <dgm:cxnLst>
    <dgm:cxn modelId="{D93322F0-24DD-4C68-A836-B80EDC081616}" srcId="{B77C97A6-1D11-4ABB-95E7-390247FE0D0E}" destId="{43696068-6FD2-4F0C-BD69-E154F1CC46D9}" srcOrd="0" destOrd="0" parTransId="{3238D104-F16A-4515-8875-D61ECBFB7474}" sibTransId="{E1F932EC-EB2D-4803-B2AE-AD3585965BD4}"/>
    <dgm:cxn modelId="{3BE91B27-840D-4F4E-A823-9661F4CDE684}" type="presOf" srcId="{8003F821-7991-4D88-A839-B5E645E6A17B}" destId="{9372ECA7-0EF7-4196-8F01-5607887BFAB9}" srcOrd="0" destOrd="0" presId="urn:microsoft.com/office/officeart/2005/8/layout/chevron2"/>
    <dgm:cxn modelId="{822A0CA0-667C-403D-9FA5-15689ADE0645}" type="presOf" srcId="{B77C97A6-1D11-4ABB-95E7-390247FE0D0E}" destId="{4571A04B-70E0-41CE-A31C-87DFBBF0E717}" srcOrd="0" destOrd="0" presId="urn:microsoft.com/office/officeart/2005/8/layout/chevron2"/>
    <dgm:cxn modelId="{6AC1A16B-8282-403F-A7B2-C78A2B6D0BB4}" srcId="{B77C97A6-1D11-4ABB-95E7-390247FE0D0E}" destId="{64FB98BE-E596-456D-A467-E3D8BE17F0D5}" srcOrd="1" destOrd="0" parTransId="{B4185964-2A59-451B-86B8-D2CE969D91E4}" sibTransId="{AB5FDD52-959E-4D2A-965B-1CA50C5D2A56}"/>
    <dgm:cxn modelId="{A1C5F9F9-D1DC-42F2-8120-91C9DE63F122}" type="presOf" srcId="{43696068-6FD2-4F0C-BD69-E154F1CC46D9}" destId="{5F4F4D71-FC60-4B1A-B671-19680DBC6BC7}" srcOrd="0" destOrd="0" presId="urn:microsoft.com/office/officeart/2005/8/layout/chevron2"/>
    <dgm:cxn modelId="{C3DB8AED-083F-48ED-8DD7-5443EEE5F5D4}" type="presOf" srcId="{64FB98BE-E596-456D-A467-E3D8BE17F0D5}" destId="{63ECD725-6381-4383-8781-C98CF01BAEEA}" srcOrd="0" destOrd="0" presId="urn:microsoft.com/office/officeart/2005/8/layout/chevron2"/>
    <dgm:cxn modelId="{56E56C4B-1F04-4B1F-9827-D0AF35EA82EB}" type="presOf" srcId="{4B35B467-D696-47D7-B711-78C973B29BD3}" destId="{4C7F47C5-6931-4018-8CD8-4B0CFA617DEC}" srcOrd="0" destOrd="0" presId="urn:microsoft.com/office/officeart/2005/8/layout/chevron2"/>
    <dgm:cxn modelId="{9EE8FD65-5625-4FDC-8E7D-1A42D36361A2}" srcId="{64FB98BE-E596-456D-A467-E3D8BE17F0D5}" destId="{8003F821-7991-4D88-A839-B5E645E6A17B}" srcOrd="0" destOrd="0" parTransId="{E3195F96-9237-47F0-9349-D5F46163F898}" sibTransId="{9C42F6B2-BE0F-47B8-8A31-CE5C204DB059}"/>
    <dgm:cxn modelId="{4528D35F-9E26-4231-9619-5E3C02591964}" srcId="{43696068-6FD2-4F0C-BD69-E154F1CC46D9}" destId="{4B35B467-D696-47D7-B711-78C973B29BD3}" srcOrd="0" destOrd="0" parTransId="{2035C1EA-3952-449D-8FF6-6F632CBC4C91}" sibTransId="{4E60C479-CA3D-4EEE-9BF0-1B3DD7B205B4}"/>
    <dgm:cxn modelId="{F35C55E4-EACA-4911-A10B-5FE759C95786}" type="presParOf" srcId="{4571A04B-70E0-41CE-A31C-87DFBBF0E717}" destId="{0C3062BD-A5B8-4F89-A32E-BFA7DCF913FE}" srcOrd="0" destOrd="0" presId="urn:microsoft.com/office/officeart/2005/8/layout/chevron2"/>
    <dgm:cxn modelId="{1FECCFDD-0E29-498D-B15F-5F92C0C10D5B}" type="presParOf" srcId="{0C3062BD-A5B8-4F89-A32E-BFA7DCF913FE}" destId="{5F4F4D71-FC60-4B1A-B671-19680DBC6BC7}" srcOrd="0" destOrd="0" presId="urn:microsoft.com/office/officeart/2005/8/layout/chevron2"/>
    <dgm:cxn modelId="{F0FDB42A-606E-4376-9F26-CC188E5882CE}" type="presParOf" srcId="{0C3062BD-A5B8-4F89-A32E-BFA7DCF913FE}" destId="{4C7F47C5-6931-4018-8CD8-4B0CFA617DEC}" srcOrd="1" destOrd="0" presId="urn:microsoft.com/office/officeart/2005/8/layout/chevron2"/>
    <dgm:cxn modelId="{B55DB59D-1E26-4DA6-9155-6E3A22DB14F4}" type="presParOf" srcId="{4571A04B-70E0-41CE-A31C-87DFBBF0E717}" destId="{ACD1FDB4-B4DE-4CE6-8842-37687D21C05A}" srcOrd="1" destOrd="0" presId="urn:microsoft.com/office/officeart/2005/8/layout/chevron2"/>
    <dgm:cxn modelId="{60379297-B632-4891-9C15-ED6A76B697C1}" type="presParOf" srcId="{4571A04B-70E0-41CE-A31C-87DFBBF0E717}" destId="{AFB79674-A72D-42E4-8D31-450C1B9F9FB8}" srcOrd="2" destOrd="0" presId="urn:microsoft.com/office/officeart/2005/8/layout/chevron2"/>
    <dgm:cxn modelId="{A0B629BE-D111-47C3-B1B8-E36527E5B2BC}" type="presParOf" srcId="{AFB79674-A72D-42E4-8D31-450C1B9F9FB8}" destId="{63ECD725-6381-4383-8781-C98CF01BAEEA}" srcOrd="0" destOrd="0" presId="urn:microsoft.com/office/officeart/2005/8/layout/chevron2"/>
    <dgm:cxn modelId="{7F8626FB-3326-46D9-9F85-68AB5F42DC0E}" type="presParOf" srcId="{AFB79674-A72D-42E4-8D31-450C1B9F9FB8}" destId="{9372ECA7-0EF7-4196-8F01-5607887BFAB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16195F-3FD9-43C0-B36B-93CBC46753D2}"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SG"/>
        </a:p>
      </dgm:t>
    </dgm:pt>
    <dgm:pt modelId="{69C9CEF3-CE7D-4B76-8455-4557C3226D41}">
      <dgm:prSet phldrT="[Text]"/>
      <dgm:spPr/>
      <dgm:t>
        <a:bodyPr/>
        <a:lstStyle/>
        <a:p>
          <a:r>
            <a:rPr lang="en-SG" dirty="0" smtClean="0"/>
            <a:t>Full-stack</a:t>
          </a:r>
          <a:endParaRPr lang="en-SG" dirty="0"/>
        </a:p>
      </dgm:t>
    </dgm:pt>
    <dgm:pt modelId="{F08889D8-6A7D-4AE2-A9D0-922AD7DFFEA2}" type="parTrans" cxnId="{FC7A03C9-94EA-47F5-97F0-A4EB6877A01B}">
      <dgm:prSet/>
      <dgm:spPr/>
      <dgm:t>
        <a:bodyPr/>
        <a:lstStyle/>
        <a:p>
          <a:endParaRPr lang="en-SG"/>
        </a:p>
      </dgm:t>
    </dgm:pt>
    <dgm:pt modelId="{BFE694B3-25BC-4791-A27B-14FD8396311E}" type="sibTrans" cxnId="{FC7A03C9-94EA-47F5-97F0-A4EB6877A01B}">
      <dgm:prSet/>
      <dgm:spPr/>
      <dgm:t>
        <a:bodyPr/>
        <a:lstStyle/>
        <a:p>
          <a:endParaRPr lang="en-SG"/>
        </a:p>
      </dgm:t>
    </dgm:pt>
    <dgm:pt modelId="{507B3A8F-7240-4F77-8C6E-572777D44E21}">
      <dgm:prSet phldrT="[Text]"/>
      <dgm:spPr/>
      <dgm:t>
        <a:bodyPr/>
        <a:lstStyle/>
        <a:p>
          <a:r>
            <a:rPr lang="en-SG" dirty="0" smtClean="0"/>
            <a:t>SAS BI</a:t>
          </a:r>
          <a:endParaRPr lang="en-SG" dirty="0"/>
        </a:p>
      </dgm:t>
    </dgm:pt>
    <dgm:pt modelId="{EB4221EC-EE16-4AE8-A6C5-53764628F8AB}" type="parTrans" cxnId="{37665652-D53B-4908-8E5D-418B4537A89E}">
      <dgm:prSet/>
      <dgm:spPr/>
      <dgm:t>
        <a:bodyPr/>
        <a:lstStyle/>
        <a:p>
          <a:endParaRPr lang="en-SG"/>
        </a:p>
      </dgm:t>
    </dgm:pt>
    <dgm:pt modelId="{C9FE2D85-75FA-45A5-9E88-B8390BE7F03A}" type="sibTrans" cxnId="{37665652-D53B-4908-8E5D-418B4537A89E}">
      <dgm:prSet/>
      <dgm:spPr/>
      <dgm:t>
        <a:bodyPr/>
        <a:lstStyle/>
        <a:p>
          <a:endParaRPr lang="en-SG"/>
        </a:p>
      </dgm:t>
    </dgm:pt>
    <dgm:pt modelId="{4C44B780-F02D-4865-8838-7713035804E6}">
      <dgm:prSet phldrT="[Text]"/>
      <dgm:spPr/>
      <dgm:t>
        <a:bodyPr/>
        <a:lstStyle/>
        <a:p>
          <a:r>
            <a:rPr lang="en-SG" dirty="0" smtClean="0"/>
            <a:t>Microsoft BI</a:t>
          </a:r>
          <a:endParaRPr lang="en-SG" dirty="0"/>
        </a:p>
      </dgm:t>
    </dgm:pt>
    <dgm:pt modelId="{9205B648-AA6D-4FC2-8044-1732AEE93294}" type="parTrans" cxnId="{75C33A1A-F6CF-4BE4-8268-2D524C055AC6}">
      <dgm:prSet/>
      <dgm:spPr/>
      <dgm:t>
        <a:bodyPr/>
        <a:lstStyle/>
        <a:p>
          <a:endParaRPr lang="en-SG"/>
        </a:p>
      </dgm:t>
    </dgm:pt>
    <dgm:pt modelId="{8E01BAA6-2964-4C2C-8438-268C162B1877}" type="sibTrans" cxnId="{75C33A1A-F6CF-4BE4-8268-2D524C055AC6}">
      <dgm:prSet/>
      <dgm:spPr/>
      <dgm:t>
        <a:bodyPr/>
        <a:lstStyle/>
        <a:p>
          <a:endParaRPr lang="en-SG"/>
        </a:p>
      </dgm:t>
    </dgm:pt>
    <dgm:pt modelId="{3D833997-264C-4CB2-8241-5069832916FD}">
      <dgm:prSet phldrT="[Text]"/>
      <dgm:spPr/>
      <dgm:t>
        <a:bodyPr/>
        <a:lstStyle/>
        <a:p>
          <a:r>
            <a:rPr lang="en-SG" dirty="0" smtClean="0"/>
            <a:t>Data Analysis</a:t>
          </a:r>
          <a:endParaRPr lang="en-SG" dirty="0"/>
        </a:p>
      </dgm:t>
    </dgm:pt>
    <dgm:pt modelId="{62C5863E-9E1A-4A19-945E-E202C1977230}" type="parTrans" cxnId="{3B691241-704D-4513-8FEA-E52B54E6067B}">
      <dgm:prSet/>
      <dgm:spPr/>
      <dgm:t>
        <a:bodyPr/>
        <a:lstStyle/>
        <a:p>
          <a:endParaRPr lang="en-SG"/>
        </a:p>
      </dgm:t>
    </dgm:pt>
    <dgm:pt modelId="{54221EAB-F3EC-45DB-9F95-9CADB18C92F0}" type="sibTrans" cxnId="{3B691241-704D-4513-8FEA-E52B54E6067B}">
      <dgm:prSet/>
      <dgm:spPr/>
      <dgm:t>
        <a:bodyPr/>
        <a:lstStyle/>
        <a:p>
          <a:endParaRPr lang="en-SG"/>
        </a:p>
      </dgm:t>
    </dgm:pt>
    <dgm:pt modelId="{64D1752F-AF49-4108-BD69-25B4FE079AFF}">
      <dgm:prSet phldrT="[Text]"/>
      <dgm:spPr/>
      <dgm:t>
        <a:bodyPr/>
        <a:lstStyle/>
        <a:p>
          <a:r>
            <a:rPr lang="en-SG" dirty="0" smtClean="0"/>
            <a:t>SAS Enterprise Miner</a:t>
          </a:r>
          <a:endParaRPr lang="en-SG" dirty="0"/>
        </a:p>
      </dgm:t>
    </dgm:pt>
    <dgm:pt modelId="{37B1A2D7-8B7E-48B2-9F60-D29DEC99BFC8}" type="parTrans" cxnId="{18C71075-A404-4A71-BC5F-CF13CAD03E25}">
      <dgm:prSet/>
      <dgm:spPr/>
      <dgm:t>
        <a:bodyPr/>
        <a:lstStyle/>
        <a:p>
          <a:endParaRPr lang="en-SG"/>
        </a:p>
      </dgm:t>
    </dgm:pt>
    <dgm:pt modelId="{96B201ED-52A3-4E66-9B32-96F8FFDE101A}" type="sibTrans" cxnId="{18C71075-A404-4A71-BC5F-CF13CAD03E25}">
      <dgm:prSet/>
      <dgm:spPr/>
      <dgm:t>
        <a:bodyPr/>
        <a:lstStyle/>
        <a:p>
          <a:endParaRPr lang="en-SG"/>
        </a:p>
      </dgm:t>
    </dgm:pt>
    <dgm:pt modelId="{8E579EA9-0171-482E-93D6-310C132BB183}">
      <dgm:prSet phldrT="[Text]"/>
      <dgm:spPr/>
      <dgm:t>
        <a:bodyPr/>
        <a:lstStyle/>
        <a:p>
          <a:r>
            <a:rPr lang="en-SG" dirty="0" smtClean="0"/>
            <a:t>Data Presentation</a:t>
          </a:r>
          <a:endParaRPr lang="en-SG" dirty="0"/>
        </a:p>
      </dgm:t>
    </dgm:pt>
    <dgm:pt modelId="{E30B689C-C04F-42E7-86DE-35F2F098CF46}" type="parTrans" cxnId="{22EC5C01-72FC-46D1-BA64-5C4F91B2A34E}">
      <dgm:prSet/>
      <dgm:spPr/>
      <dgm:t>
        <a:bodyPr/>
        <a:lstStyle/>
        <a:p>
          <a:endParaRPr lang="en-SG"/>
        </a:p>
      </dgm:t>
    </dgm:pt>
    <dgm:pt modelId="{571E36D3-4CA3-4F2B-8BC6-B8FD9092C68F}" type="sibTrans" cxnId="{22EC5C01-72FC-46D1-BA64-5C4F91B2A34E}">
      <dgm:prSet/>
      <dgm:spPr/>
      <dgm:t>
        <a:bodyPr/>
        <a:lstStyle/>
        <a:p>
          <a:endParaRPr lang="en-SG"/>
        </a:p>
      </dgm:t>
    </dgm:pt>
    <dgm:pt modelId="{90F64E68-F14A-4F86-9070-292409B408E1}">
      <dgm:prSet phldrT="[Text]"/>
      <dgm:spPr/>
      <dgm:t>
        <a:bodyPr/>
        <a:lstStyle/>
        <a:p>
          <a:r>
            <a:rPr lang="en-SG" dirty="0" smtClean="0">
              <a:hlinkClick xmlns:r="http://schemas.openxmlformats.org/officeDocument/2006/relationships" r:id="rId1"/>
            </a:rPr>
            <a:t>Tableau</a:t>
          </a:r>
          <a:endParaRPr lang="en-SG" dirty="0"/>
        </a:p>
      </dgm:t>
    </dgm:pt>
    <dgm:pt modelId="{B82C4C79-003B-46D1-834B-8FAB88611B91}" type="parTrans" cxnId="{B3CD4BF9-A116-464E-BE7E-D4447C6D7687}">
      <dgm:prSet/>
      <dgm:spPr/>
      <dgm:t>
        <a:bodyPr/>
        <a:lstStyle/>
        <a:p>
          <a:endParaRPr lang="en-SG"/>
        </a:p>
      </dgm:t>
    </dgm:pt>
    <dgm:pt modelId="{7D27E114-A0B1-4954-AB16-90B8150CBA1C}" type="sibTrans" cxnId="{B3CD4BF9-A116-464E-BE7E-D4447C6D7687}">
      <dgm:prSet/>
      <dgm:spPr/>
      <dgm:t>
        <a:bodyPr/>
        <a:lstStyle/>
        <a:p>
          <a:endParaRPr lang="en-SG"/>
        </a:p>
      </dgm:t>
    </dgm:pt>
    <dgm:pt modelId="{BC690DDD-7491-4B72-91E1-3791A9451659}">
      <dgm:prSet phldrT="[Text]"/>
      <dgm:spPr/>
      <dgm:t>
        <a:bodyPr/>
        <a:lstStyle/>
        <a:p>
          <a:r>
            <a:rPr lang="en-SG" dirty="0" err="1" smtClean="0">
              <a:hlinkClick xmlns:r="http://schemas.openxmlformats.org/officeDocument/2006/relationships" r:id="rId2"/>
            </a:rPr>
            <a:t>Qlik</a:t>
          </a:r>
          <a:endParaRPr lang="en-SG" dirty="0"/>
        </a:p>
      </dgm:t>
    </dgm:pt>
    <dgm:pt modelId="{984E31CB-728F-4969-AABD-52EC0FE90CDC}" type="parTrans" cxnId="{50B00DA4-0FD3-40B6-95C5-0CE1D4A97F5A}">
      <dgm:prSet/>
      <dgm:spPr/>
      <dgm:t>
        <a:bodyPr/>
        <a:lstStyle/>
        <a:p>
          <a:endParaRPr lang="en-SG"/>
        </a:p>
      </dgm:t>
    </dgm:pt>
    <dgm:pt modelId="{644E37E3-3810-46CF-AA82-8609F0CC2BCA}" type="sibTrans" cxnId="{50B00DA4-0FD3-40B6-95C5-0CE1D4A97F5A}">
      <dgm:prSet/>
      <dgm:spPr/>
      <dgm:t>
        <a:bodyPr/>
        <a:lstStyle/>
        <a:p>
          <a:endParaRPr lang="en-SG"/>
        </a:p>
      </dgm:t>
    </dgm:pt>
    <dgm:pt modelId="{F665FC26-28F8-43B9-B550-7B0B80CD6EEB}">
      <dgm:prSet phldrT="[Text]"/>
      <dgm:spPr/>
      <dgm:t>
        <a:bodyPr/>
        <a:lstStyle/>
        <a:p>
          <a:r>
            <a:rPr lang="en-SG" dirty="0" smtClean="0"/>
            <a:t>IBM SPSS </a:t>
          </a:r>
          <a:r>
            <a:rPr lang="en-SG" dirty="0" err="1" smtClean="0"/>
            <a:t>Modeler</a:t>
          </a:r>
          <a:endParaRPr lang="en-SG" dirty="0"/>
        </a:p>
      </dgm:t>
    </dgm:pt>
    <dgm:pt modelId="{47FF7E21-EF21-4454-B5F2-FD1CA73A7D28}" type="parTrans" cxnId="{FD30B0E4-2687-4E2E-B52A-1A9DFB7E94C6}">
      <dgm:prSet/>
      <dgm:spPr/>
      <dgm:t>
        <a:bodyPr/>
        <a:lstStyle/>
        <a:p>
          <a:endParaRPr lang="en-SG"/>
        </a:p>
      </dgm:t>
    </dgm:pt>
    <dgm:pt modelId="{BCC32E6B-F3CC-494E-8365-FB9F6DE23DC5}" type="sibTrans" cxnId="{FD30B0E4-2687-4E2E-B52A-1A9DFB7E94C6}">
      <dgm:prSet/>
      <dgm:spPr/>
      <dgm:t>
        <a:bodyPr/>
        <a:lstStyle/>
        <a:p>
          <a:endParaRPr lang="en-SG"/>
        </a:p>
      </dgm:t>
    </dgm:pt>
    <dgm:pt modelId="{08635C3E-BBBE-4BB5-B1E9-2031693DA385}">
      <dgm:prSet phldrT="[Text]"/>
      <dgm:spPr/>
      <dgm:t>
        <a:bodyPr/>
        <a:lstStyle/>
        <a:p>
          <a:r>
            <a:rPr lang="en-SG" dirty="0" smtClean="0"/>
            <a:t>Microsoft Analysis Services</a:t>
          </a:r>
          <a:endParaRPr lang="en-SG" dirty="0"/>
        </a:p>
      </dgm:t>
    </dgm:pt>
    <dgm:pt modelId="{DA7BE186-AEAF-4689-98CC-B89461BF593A}" type="parTrans" cxnId="{D4752F91-FE3F-43DC-9EDB-713E6E76C81C}">
      <dgm:prSet/>
      <dgm:spPr/>
      <dgm:t>
        <a:bodyPr/>
        <a:lstStyle/>
        <a:p>
          <a:endParaRPr lang="en-SG"/>
        </a:p>
      </dgm:t>
    </dgm:pt>
    <dgm:pt modelId="{8C6F36F5-70FD-4232-A58E-573F23A9166B}" type="sibTrans" cxnId="{D4752F91-FE3F-43DC-9EDB-713E6E76C81C}">
      <dgm:prSet/>
      <dgm:spPr/>
      <dgm:t>
        <a:bodyPr/>
        <a:lstStyle/>
        <a:p>
          <a:endParaRPr lang="en-SG"/>
        </a:p>
      </dgm:t>
    </dgm:pt>
    <dgm:pt modelId="{3AF45E06-E623-434D-AB2A-86BD00777192}">
      <dgm:prSet phldrT="[Text]"/>
      <dgm:spPr/>
      <dgm:t>
        <a:bodyPr/>
        <a:lstStyle/>
        <a:p>
          <a:r>
            <a:rPr lang="en-SG" dirty="0" smtClean="0"/>
            <a:t>R (Open-source)</a:t>
          </a:r>
          <a:endParaRPr lang="en-SG" dirty="0"/>
        </a:p>
      </dgm:t>
    </dgm:pt>
    <dgm:pt modelId="{C6B4B241-BB56-4D8C-A76B-DF257B329001}" type="parTrans" cxnId="{DC1019CF-8B01-498E-A1CA-0625A8CF5644}">
      <dgm:prSet/>
      <dgm:spPr/>
      <dgm:t>
        <a:bodyPr/>
        <a:lstStyle/>
        <a:p>
          <a:endParaRPr lang="en-SG"/>
        </a:p>
      </dgm:t>
    </dgm:pt>
    <dgm:pt modelId="{DA23A983-759D-431C-A5D1-74C5D011EAA5}" type="sibTrans" cxnId="{DC1019CF-8B01-498E-A1CA-0625A8CF5644}">
      <dgm:prSet/>
      <dgm:spPr/>
      <dgm:t>
        <a:bodyPr/>
        <a:lstStyle/>
        <a:p>
          <a:endParaRPr lang="en-SG"/>
        </a:p>
      </dgm:t>
    </dgm:pt>
    <dgm:pt modelId="{E39F77A1-B03D-4730-8CCE-73661DB60F4A}">
      <dgm:prSet phldrT="[Text]"/>
      <dgm:spPr/>
      <dgm:t>
        <a:bodyPr/>
        <a:lstStyle/>
        <a:p>
          <a:r>
            <a:rPr lang="en-SG" dirty="0" smtClean="0">
              <a:hlinkClick xmlns:r="http://schemas.openxmlformats.org/officeDocument/2006/relationships" r:id="rId3"/>
            </a:rPr>
            <a:t>Yellowfin</a:t>
          </a:r>
          <a:endParaRPr lang="en-SG" dirty="0"/>
        </a:p>
      </dgm:t>
    </dgm:pt>
    <dgm:pt modelId="{64749E4F-B1F4-4039-A017-C21711E482CD}" type="parTrans" cxnId="{53608118-CB90-46BC-9C2D-6442E7AFAB3C}">
      <dgm:prSet/>
      <dgm:spPr/>
      <dgm:t>
        <a:bodyPr/>
        <a:lstStyle/>
        <a:p>
          <a:endParaRPr lang="en-SG"/>
        </a:p>
      </dgm:t>
    </dgm:pt>
    <dgm:pt modelId="{7C587C83-DF7A-4759-A403-4E4A252B1D9A}" type="sibTrans" cxnId="{53608118-CB90-46BC-9C2D-6442E7AFAB3C}">
      <dgm:prSet/>
      <dgm:spPr/>
      <dgm:t>
        <a:bodyPr/>
        <a:lstStyle/>
        <a:p>
          <a:endParaRPr lang="en-SG"/>
        </a:p>
      </dgm:t>
    </dgm:pt>
    <dgm:pt modelId="{7E357961-A1C2-49EB-A6B6-2457B15E232D}">
      <dgm:prSet phldrT="[Text]"/>
      <dgm:spPr/>
      <dgm:t>
        <a:bodyPr/>
        <a:lstStyle/>
        <a:p>
          <a:r>
            <a:rPr lang="en-SG" dirty="0" err="1" smtClean="0">
              <a:hlinkClick xmlns:r="http://schemas.openxmlformats.org/officeDocument/2006/relationships" r:id="rId4"/>
            </a:rPr>
            <a:t>Sisense</a:t>
          </a:r>
          <a:endParaRPr lang="en-SG" dirty="0"/>
        </a:p>
      </dgm:t>
    </dgm:pt>
    <dgm:pt modelId="{88EFC788-61DA-481B-AEE6-A493E618C069}" type="parTrans" cxnId="{52031CF7-8F69-485F-A8E0-320C3E4EF90D}">
      <dgm:prSet/>
      <dgm:spPr/>
      <dgm:t>
        <a:bodyPr/>
        <a:lstStyle/>
        <a:p>
          <a:endParaRPr lang="en-SG"/>
        </a:p>
      </dgm:t>
    </dgm:pt>
    <dgm:pt modelId="{86F1FEED-85E6-4532-BC1E-2E0082811A78}" type="sibTrans" cxnId="{52031CF7-8F69-485F-A8E0-320C3E4EF90D}">
      <dgm:prSet/>
      <dgm:spPr/>
      <dgm:t>
        <a:bodyPr/>
        <a:lstStyle/>
        <a:p>
          <a:endParaRPr lang="en-SG"/>
        </a:p>
      </dgm:t>
    </dgm:pt>
    <dgm:pt modelId="{9CF10BC3-D569-4CD8-BBBB-AA5988772497}">
      <dgm:prSet phldrT="[Text]"/>
      <dgm:spPr/>
      <dgm:t>
        <a:bodyPr/>
        <a:lstStyle/>
        <a:p>
          <a:r>
            <a:rPr lang="en-SG" dirty="0" err="1" smtClean="0"/>
            <a:t>Microstrategy</a:t>
          </a:r>
          <a:endParaRPr lang="en-SG" dirty="0"/>
        </a:p>
      </dgm:t>
    </dgm:pt>
    <dgm:pt modelId="{E7D545BF-0BB0-45E3-8F7F-BF50F67EF51B}" type="parTrans" cxnId="{7691ABB5-F9CA-43AD-87BB-3B7E87087FCB}">
      <dgm:prSet/>
      <dgm:spPr/>
      <dgm:t>
        <a:bodyPr/>
        <a:lstStyle/>
        <a:p>
          <a:endParaRPr lang="en-SG"/>
        </a:p>
      </dgm:t>
    </dgm:pt>
    <dgm:pt modelId="{473A6436-4CC7-4BE8-9203-3BEA4DAAF249}" type="sibTrans" cxnId="{7691ABB5-F9CA-43AD-87BB-3B7E87087FCB}">
      <dgm:prSet/>
      <dgm:spPr/>
      <dgm:t>
        <a:bodyPr/>
        <a:lstStyle/>
        <a:p>
          <a:endParaRPr lang="en-SG"/>
        </a:p>
      </dgm:t>
    </dgm:pt>
    <dgm:pt modelId="{07D3CC20-20FA-4E6B-8BF0-1082DCC0B665}">
      <dgm:prSet phldrT="[Text]"/>
      <dgm:spPr/>
      <dgm:t>
        <a:bodyPr/>
        <a:lstStyle/>
        <a:p>
          <a:r>
            <a:rPr lang="en-SG" dirty="0" smtClean="0"/>
            <a:t>SAP Business Objects</a:t>
          </a:r>
          <a:endParaRPr lang="en-SG" dirty="0"/>
        </a:p>
      </dgm:t>
    </dgm:pt>
    <dgm:pt modelId="{5E59765A-C74A-4A27-BE38-1EC9209EB053}" type="parTrans" cxnId="{BB764A6A-80F6-4171-ACBE-6F7B20889FB0}">
      <dgm:prSet/>
      <dgm:spPr/>
      <dgm:t>
        <a:bodyPr/>
        <a:lstStyle/>
        <a:p>
          <a:endParaRPr lang="en-SG"/>
        </a:p>
      </dgm:t>
    </dgm:pt>
    <dgm:pt modelId="{22AB052B-28D6-4ADE-BA1C-4DADFE56831C}" type="sibTrans" cxnId="{BB764A6A-80F6-4171-ACBE-6F7B20889FB0}">
      <dgm:prSet/>
      <dgm:spPr/>
      <dgm:t>
        <a:bodyPr/>
        <a:lstStyle/>
        <a:p>
          <a:endParaRPr lang="en-SG"/>
        </a:p>
      </dgm:t>
    </dgm:pt>
    <dgm:pt modelId="{909A7FC1-6903-4D13-8722-F4807B730836}">
      <dgm:prSet phldrT="[Text]"/>
      <dgm:spPr/>
      <dgm:t>
        <a:bodyPr/>
        <a:lstStyle/>
        <a:p>
          <a:r>
            <a:rPr lang="en-SG" dirty="0" smtClean="0"/>
            <a:t>IBM </a:t>
          </a:r>
          <a:r>
            <a:rPr lang="en-SG" dirty="0" err="1" smtClean="0"/>
            <a:t>Cognos</a:t>
          </a:r>
          <a:endParaRPr lang="en-SG" dirty="0"/>
        </a:p>
      </dgm:t>
    </dgm:pt>
    <dgm:pt modelId="{AF288E7B-95B8-48B8-A7CF-90906F34B82E}" type="parTrans" cxnId="{8AA3624B-D5D5-4361-9A59-C21884D4A660}">
      <dgm:prSet/>
      <dgm:spPr/>
      <dgm:t>
        <a:bodyPr/>
        <a:lstStyle/>
        <a:p>
          <a:endParaRPr lang="en-SG"/>
        </a:p>
      </dgm:t>
    </dgm:pt>
    <dgm:pt modelId="{3499CDB0-E837-421D-8028-4AD31FFAFDA6}" type="sibTrans" cxnId="{8AA3624B-D5D5-4361-9A59-C21884D4A660}">
      <dgm:prSet/>
      <dgm:spPr/>
      <dgm:t>
        <a:bodyPr/>
        <a:lstStyle/>
        <a:p>
          <a:endParaRPr lang="en-SG"/>
        </a:p>
      </dgm:t>
    </dgm:pt>
    <dgm:pt modelId="{7457DD94-36CA-42F2-A74B-01CC31A98E49}">
      <dgm:prSet phldrT="[Text]"/>
      <dgm:spPr/>
      <dgm:t>
        <a:bodyPr/>
        <a:lstStyle/>
        <a:p>
          <a:r>
            <a:rPr lang="en-SG" dirty="0" smtClean="0"/>
            <a:t>Pentaho (Open-Source)</a:t>
          </a:r>
          <a:endParaRPr lang="en-SG" dirty="0"/>
        </a:p>
      </dgm:t>
    </dgm:pt>
    <dgm:pt modelId="{5CF979C7-162A-4737-94D9-17E1B33D44A7}" type="parTrans" cxnId="{29A3529D-96A7-420B-ABDE-DBA1B733E020}">
      <dgm:prSet/>
      <dgm:spPr/>
      <dgm:t>
        <a:bodyPr/>
        <a:lstStyle/>
        <a:p>
          <a:endParaRPr lang="en-SG"/>
        </a:p>
      </dgm:t>
    </dgm:pt>
    <dgm:pt modelId="{DD1C124E-C937-4E49-9CD1-425C61F76057}" type="sibTrans" cxnId="{29A3529D-96A7-420B-ABDE-DBA1B733E020}">
      <dgm:prSet/>
      <dgm:spPr/>
      <dgm:t>
        <a:bodyPr/>
        <a:lstStyle/>
        <a:p>
          <a:endParaRPr lang="en-SG"/>
        </a:p>
      </dgm:t>
    </dgm:pt>
    <dgm:pt modelId="{6D32EF83-2527-4B71-A2DC-5ED4D0BCE115}">
      <dgm:prSet phldrT="[Text]"/>
      <dgm:spPr/>
      <dgm:t>
        <a:bodyPr/>
        <a:lstStyle/>
        <a:p>
          <a:r>
            <a:rPr lang="en-SG" dirty="0" err="1" smtClean="0"/>
            <a:t>JasperSoft</a:t>
          </a:r>
          <a:r>
            <a:rPr lang="en-SG" dirty="0" smtClean="0"/>
            <a:t> (Open-Source)</a:t>
          </a:r>
          <a:endParaRPr lang="en-SG" dirty="0"/>
        </a:p>
      </dgm:t>
    </dgm:pt>
    <dgm:pt modelId="{9AFF8A7C-4560-4E12-89BE-9A78AD525328}" type="parTrans" cxnId="{9F170A3C-31BA-4C9C-82CE-890DE732A5F4}">
      <dgm:prSet/>
      <dgm:spPr/>
      <dgm:t>
        <a:bodyPr/>
        <a:lstStyle/>
        <a:p>
          <a:endParaRPr lang="en-SG"/>
        </a:p>
      </dgm:t>
    </dgm:pt>
    <dgm:pt modelId="{0BD763F6-BF92-4D27-99E0-8E3157A84A90}" type="sibTrans" cxnId="{9F170A3C-31BA-4C9C-82CE-890DE732A5F4}">
      <dgm:prSet/>
      <dgm:spPr/>
      <dgm:t>
        <a:bodyPr/>
        <a:lstStyle/>
        <a:p>
          <a:endParaRPr lang="en-SG"/>
        </a:p>
      </dgm:t>
    </dgm:pt>
    <dgm:pt modelId="{BB4909A1-8010-4363-B51B-0166EA3959E5}">
      <dgm:prSet phldrT="[Text]"/>
      <dgm:spPr/>
      <dgm:t>
        <a:bodyPr/>
        <a:lstStyle/>
        <a:p>
          <a:r>
            <a:rPr lang="en-SG" dirty="0" smtClean="0"/>
            <a:t>Actuate (Open-Source)</a:t>
          </a:r>
          <a:endParaRPr lang="en-SG" dirty="0"/>
        </a:p>
      </dgm:t>
    </dgm:pt>
    <dgm:pt modelId="{53F2285C-878B-4474-BFED-6E44C0FAA490}" type="parTrans" cxnId="{A7BE5BA2-0661-405E-A4FB-A026FDD431A5}">
      <dgm:prSet/>
      <dgm:spPr/>
      <dgm:t>
        <a:bodyPr/>
        <a:lstStyle/>
        <a:p>
          <a:endParaRPr lang="en-SG"/>
        </a:p>
      </dgm:t>
    </dgm:pt>
    <dgm:pt modelId="{0FD1A431-C1C3-45B0-ADBC-00D98FDE9E70}" type="sibTrans" cxnId="{A7BE5BA2-0661-405E-A4FB-A026FDD431A5}">
      <dgm:prSet/>
      <dgm:spPr/>
      <dgm:t>
        <a:bodyPr/>
        <a:lstStyle/>
        <a:p>
          <a:endParaRPr lang="en-SG"/>
        </a:p>
      </dgm:t>
    </dgm:pt>
    <dgm:pt modelId="{3B04393C-7B3F-40E7-A20B-AE0B7B9A9D95}">
      <dgm:prSet phldrT="[Text]"/>
      <dgm:spPr/>
      <dgm:t>
        <a:bodyPr/>
        <a:lstStyle/>
        <a:p>
          <a:r>
            <a:rPr lang="en-SG" dirty="0" err="1" smtClean="0"/>
            <a:t>Birst</a:t>
          </a:r>
          <a:r>
            <a:rPr lang="en-SG" dirty="0" smtClean="0"/>
            <a:t> (Cloud)</a:t>
          </a:r>
          <a:endParaRPr lang="en-SG" dirty="0"/>
        </a:p>
      </dgm:t>
    </dgm:pt>
    <dgm:pt modelId="{28CD30F0-6AA4-4D8A-AEBD-DE9E7C5F6536}" type="parTrans" cxnId="{4F9DD390-70AF-4BF2-8D1F-EECB17CEF497}">
      <dgm:prSet/>
      <dgm:spPr/>
      <dgm:t>
        <a:bodyPr/>
        <a:lstStyle/>
        <a:p>
          <a:endParaRPr lang="en-SG"/>
        </a:p>
      </dgm:t>
    </dgm:pt>
    <dgm:pt modelId="{8EFF0B9E-BB2D-4B87-96D5-916C962D46EF}" type="sibTrans" cxnId="{4F9DD390-70AF-4BF2-8D1F-EECB17CEF497}">
      <dgm:prSet/>
      <dgm:spPr/>
      <dgm:t>
        <a:bodyPr/>
        <a:lstStyle/>
        <a:p>
          <a:endParaRPr lang="en-SG"/>
        </a:p>
      </dgm:t>
    </dgm:pt>
    <dgm:pt modelId="{5FE17D95-0C8F-4FFD-BDC2-22DB158BA4B5}">
      <dgm:prSet phldrT="[Text]"/>
      <dgm:spPr/>
      <dgm:t>
        <a:bodyPr/>
        <a:lstStyle/>
        <a:p>
          <a:r>
            <a:rPr lang="en-SG" dirty="0" smtClean="0"/>
            <a:t>Good Data (Cloud)</a:t>
          </a:r>
          <a:endParaRPr lang="en-SG" dirty="0"/>
        </a:p>
      </dgm:t>
    </dgm:pt>
    <dgm:pt modelId="{6FD09F0F-FFE6-4629-A749-47303C3BD44E}" type="parTrans" cxnId="{4134C818-B635-4DDF-B223-6B409EC5F1F5}">
      <dgm:prSet/>
      <dgm:spPr/>
      <dgm:t>
        <a:bodyPr/>
        <a:lstStyle/>
        <a:p>
          <a:endParaRPr lang="en-SG"/>
        </a:p>
      </dgm:t>
    </dgm:pt>
    <dgm:pt modelId="{124E2440-DA3A-4122-BA55-EA878B370A13}" type="sibTrans" cxnId="{4134C818-B635-4DDF-B223-6B409EC5F1F5}">
      <dgm:prSet/>
      <dgm:spPr/>
      <dgm:t>
        <a:bodyPr/>
        <a:lstStyle/>
        <a:p>
          <a:endParaRPr lang="en-SG"/>
        </a:p>
      </dgm:t>
    </dgm:pt>
    <dgm:pt modelId="{C7A6F1E0-CFB1-409C-BC95-195A3EEF0EDB}">
      <dgm:prSet phldrT="[Text]"/>
      <dgm:spPr/>
      <dgm:t>
        <a:bodyPr/>
        <a:lstStyle/>
        <a:p>
          <a:r>
            <a:rPr lang="en-SG" dirty="0" smtClean="0"/>
            <a:t>Weka (Open-source)</a:t>
          </a:r>
          <a:endParaRPr lang="en-SG" dirty="0"/>
        </a:p>
      </dgm:t>
    </dgm:pt>
    <dgm:pt modelId="{F07165A3-381E-49EA-ABEA-0B6C544D113D}" type="parTrans" cxnId="{3ED366A4-BF6E-4D39-A712-74BE1D0CDFCA}">
      <dgm:prSet/>
      <dgm:spPr/>
      <dgm:t>
        <a:bodyPr/>
        <a:lstStyle/>
        <a:p>
          <a:endParaRPr lang="en-SG"/>
        </a:p>
      </dgm:t>
    </dgm:pt>
    <dgm:pt modelId="{048D0237-5933-4B66-828B-071AC05E4014}" type="sibTrans" cxnId="{3ED366A4-BF6E-4D39-A712-74BE1D0CDFCA}">
      <dgm:prSet/>
      <dgm:spPr/>
      <dgm:t>
        <a:bodyPr/>
        <a:lstStyle/>
        <a:p>
          <a:endParaRPr lang="en-SG"/>
        </a:p>
      </dgm:t>
    </dgm:pt>
    <dgm:pt modelId="{55A36B50-99C2-4E6F-95BF-2C57453D1C4A}">
      <dgm:prSet phldrT="[Text]"/>
      <dgm:spPr/>
      <dgm:t>
        <a:bodyPr/>
        <a:lstStyle/>
        <a:p>
          <a:endParaRPr lang="en-SG" dirty="0"/>
        </a:p>
      </dgm:t>
    </dgm:pt>
    <dgm:pt modelId="{F466A229-DD2B-44D2-9B22-F6E34798A879}" type="sibTrans" cxnId="{709DF1E0-CB73-4761-BF9D-2E1A161289A4}">
      <dgm:prSet/>
      <dgm:spPr/>
      <dgm:t>
        <a:bodyPr/>
        <a:lstStyle/>
        <a:p>
          <a:endParaRPr lang="en-SG"/>
        </a:p>
      </dgm:t>
    </dgm:pt>
    <dgm:pt modelId="{3ABD56E7-CE55-4FF3-9602-ABA6751867BB}" type="parTrans" cxnId="{709DF1E0-CB73-4761-BF9D-2E1A161289A4}">
      <dgm:prSet/>
      <dgm:spPr/>
      <dgm:t>
        <a:bodyPr/>
        <a:lstStyle/>
        <a:p>
          <a:endParaRPr lang="en-SG"/>
        </a:p>
      </dgm:t>
    </dgm:pt>
    <dgm:pt modelId="{A376E09A-F2E6-4E49-95DF-91C010685CF0}">
      <dgm:prSet phldrT="[Text]"/>
      <dgm:spPr/>
      <dgm:t>
        <a:bodyPr/>
        <a:lstStyle/>
        <a:p>
          <a:r>
            <a:rPr lang="en-SG" dirty="0" err="1" smtClean="0"/>
            <a:t>RapidMiner</a:t>
          </a:r>
          <a:endParaRPr lang="en-SG" dirty="0"/>
        </a:p>
      </dgm:t>
    </dgm:pt>
    <dgm:pt modelId="{3BB8D0BF-DA39-4A73-AF71-D06A6FB1070C}" type="parTrans" cxnId="{57446C23-D9A5-4773-8155-5765CA56E680}">
      <dgm:prSet/>
      <dgm:spPr/>
      <dgm:t>
        <a:bodyPr/>
        <a:lstStyle/>
        <a:p>
          <a:endParaRPr lang="en-SG"/>
        </a:p>
      </dgm:t>
    </dgm:pt>
    <dgm:pt modelId="{1E46C878-FA0F-4875-B4E1-1332CFBBC5DC}" type="sibTrans" cxnId="{57446C23-D9A5-4773-8155-5765CA56E680}">
      <dgm:prSet/>
      <dgm:spPr/>
      <dgm:t>
        <a:bodyPr/>
        <a:lstStyle/>
        <a:p>
          <a:endParaRPr lang="en-SG"/>
        </a:p>
      </dgm:t>
    </dgm:pt>
    <dgm:pt modelId="{08F934E0-4936-4274-8C5D-0C1642FF6EF3}">
      <dgm:prSet phldrT="[Text]"/>
      <dgm:spPr/>
      <dgm:t>
        <a:bodyPr/>
        <a:lstStyle/>
        <a:p>
          <a:r>
            <a:rPr lang="en-SG" dirty="0" err="1" smtClean="0"/>
            <a:t>Knime</a:t>
          </a:r>
          <a:r>
            <a:rPr lang="en-SG" dirty="0" smtClean="0"/>
            <a:t> (Open-source)</a:t>
          </a:r>
          <a:endParaRPr lang="en-SG" dirty="0"/>
        </a:p>
      </dgm:t>
    </dgm:pt>
    <dgm:pt modelId="{EF2441C4-BDCD-4F48-B27B-8860D720BFF4}" type="parTrans" cxnId="{CFFFA9D7-6A2F-41CD-B97F-494A08D01BD4}">
      <dgm:prSet/>
      <dgm:spPr/>
      <dgm:t>
        <a:bodyPr/>
        <a:lstStyle/>
        <a:p>
          <a:endParaRPr lang="en-SG"/>
        </a:p>
      </dgm:t>
    </dgm:pt>
    <dgm:pt modelId="{EDFAFEC4-CACB-4EA8-A1AA-4117AC7ED1F6}" type="sibTrans" cxnId="{CFFFA9D7-6A2F-41CD-B97F-494A08D01BD4}">
      <dgm:prSet/>
      <dgm:spPr/>
      <dgm:t>
        <a:bodyPr/>
        <a:lstStyle/>
        <a:p>
          <a:endParaRPr lang="en-SG"/>
        </a:p>
      </dgm:t>
    </dgm:pt>
    <dgm:pt modelId="{B78CD1B9-4910-4C4E-A8EA-8FC5E3CB2E5F}">
      <dgm:prSet phldrT="[Text]"/>
      <dgm:spPr/>
      <dgm:t>
        <a:bodyPr/>
        <a:lstStyle/>
        <a:p>
          <a:r>
            <a:rPr lang="en-SG" dirty="0" smtClean="0"/>
            <a:t>Oracle Data Mining</a:t>
          </a:r>
          <a:endParaRPr lang="en-SG" dirty="0"/>
        </a:p>
      </dgm:t>
    </dgm:pt>
    <dgm:pt modelId="{952D2C1D-C5D2-424B-B56F-473D13F34244}" type="parTrans" cxnId="{45A9712B-D5DE-4401-B28F-45195333951F}">
      <dgm:prSet/>
      <dgm:spPr/>
      <dgm:t>
        <a:bodyPr/>
        <a:lstStyle/>
        <a:p>
          <a:endParaRPr lang="en-SG"/>
        </a:p>
      </dgm:t>
    </dgm:pt>
    <dgm:pt modelId="{A88DEC81-46D4-43C0-BDD0-D4B6F10BE106}" type="sibTrans" cxnId="{45A9712B-D5DE-4401-B28F-45195333951F}">
      <dgm:prSet/>
      <dgm:spPr/>
      <dgm:t>
        <a:bodyPr/>
        <a:lstStyle/>
        <a:p>
          <a:endParaRPr lang="en-SG"/>
        </a:p>
      </dgm:t>
    </dgm:pt>
    <dgm:pt modelId="{C4F7E55C-3CC1-4912-82B5-9C51EA30F4C4}">
      <dgm:prSet phldrT="[Text]"/>
      <dgm:spPr/>
      <dgm:t>
        <a:bodyPr/>
        <a:lstStyle/>
        <a:p>
          <a:r>
            <a:rPr lang="en-SG" dirty="0" smtClean="0"/>
            <a:t>Microsoft Reporting Services</a:t>
          </a:r>
          <a:endParaRPr lang="en-SG" dirty="0"/>
        </a:p>
      </dgm:t>
    </dgm:pt>
    <dgm:pt modelId="{F6717B5D-14DD-4FD9-835E-B8B7C8C37745}" type="parTrans" cxnId="{B4505C9D-12B0-4838-9307-9F5834D0316D}">
      <dgm:prSet/>
      <dgm:spPr/>
      <dgm:t>
        <a:bodyPr/>
        <a:lstStyle/>
        <a:p>
          <a:endParaRPr lang="en-SG"/>
        </a:p>
      </dgm:t>
    </dgm:pt>
    <dgm:pt modelId="{AAA665BE-CD37-4492-B01A-46848545D111}" type="sibTrans" cxnId="{B4505C9D-12B0-4838-9307-9F5834D0316D}">
      <dgm:prSet/>
      <dgm:spPr/>
      <dgm:t>
        <a:bodyPr/>
        <a:lstStyle/>
        <a:p>
          <a:endParaRPr lang="en-SG"/>
        </a:p>
      </dgm:t>
    </dgm:pt>
    <dgm:pt modelId="{C806F8F9-CE23-40D2-B5F0-CAF1AB6EB631}">
      <dgm:prSet phldrT="[Text]"/>
      <dgm:spPr/>
      <dgm:t>
        <a:bodyPr/>
        <a:lstStyle/>
        <a:p>
          <a:r>
            <a:rPr lang="en-SG" dirty="0" smtClean="0">
              <a:hlinkClick xmlns:r="http://schemas.openxmlformats.org/officeDocument/2006/relationships" r:id="rId5"/>
            </a:rPr>
            <a:t>Dundas</a:t>
          </a:r>
          <a:endParaRPr lang="en-SG" dirty="0"/>
        </a:p>
      </dgm:t>
    </dgm:pt>
    <dgm:pt modelId="{ED52E1AD-B9CF-4DC7-9E15-39E165637AF7}" type="parTrans" cxnId="{2C44E8D6-E7CA-4414-B65C-5AE55667D95F}">
      <dgm:prSet/>
      <dgm:spPr/>
      <dgm:t>
        <a:bodyPr/>
        <a:lstStyle/>
        <a:p>
          <a:endParaRPr lang="en-SG"/>
        </a:p>
      </dgm:t>
    </dgm:pt>
    <dgm:pt modelId="{AF33DDAA-6786-4E36-A2FE-EB2AB4C0DF7F}" type="sibTrans" cxnId="{2C44E8D6-E7CA-4414-B65C-5AE55667D95F}">
      <dgm:prSet/>
      <dgm:spPr/>
      <dgm:t>
        <a:bodyPr/>
        <a:lstStyle/>
        <a:p>
          <a:endParaRPr lang="en-SG"/>
        </a:p>
      </dgm:t>
    </dgm:pt>
    <dgm:pt modelId="{5C7D0EDE-1774-4D5F-944C-2476C1D746E1}">
      <dgm:prSet phldrT="[Text]"/>
      <dgm:spPr/>
      <dgm:t>
        <a:bodyPr/>
        <a:lstStyle/>
        <a:p>
          <a:endParaRPr lang="en-SG" dirty="0"/>
        </a:p>
      </dgm:t>
    </dgm:pt>
    <dgm:pt modelId="{8A5D5F7B-47AD-476B-A231-16CBD0FD7095}" type="parTrans" cxnId="{15DEC614-6A10-41BF-8E65-CD3D89304824}">
      <dgm:prSet/>
      <dgm:spPr/>
      <dgm:t>
        <a:bodyPr/>
        <a:lstStyle/>
        <a:p>
          <a:endParaRPr lang="en-SG"/>
        </a:p>
      </dgm:t>
    </dgm:pt>
    <dgm:pt modelId="{B87AAD34-E78A-4B20-B3E2-5CC4A74E480C}" type="sibTrans" cxnId="{15DEC614-6A10-41BF-8E65-CD3D89304824}">
      <dgm:prSet/>
      <dgm:spPr/>
      <dgm:t>
        <a:bodyPr/>
        <a:lstStyle/>
        <a:p>
          <a:endParaRPr lang="en-SG"/>
        </a:p>
      </dgm:t>
    </dgm:pt>
    <dgm:pt modelId="{03908329-BE47-40F4-ACD0-44A593666601}">
      <dgm:prSet phldrT="[Text]"/>
      <dgm:spPr/>
      <dgm:t>
        <a:bodyPr/>
        <a:lstStyle/>
        <a:p>
          <a:endParaRPr lang="en-SG" dirty="0"/>
        </a:p>
      </dgm:t>
    </dgm:pt>
    <dgm:pt modelId="{C45927FC-FBF2-4A36-9A94-46F9F2E74B37}" type="parTrans" cxnId="{26714127-88BB-4A9E-93E3-1A63094CAF9E}">
      <dgm:prSet/>
      <dgm:spPr/>
      <dgm:t>
        <a:bodyPr/>
        <a:lstStyle/>
        <a:p>
          <a:endParaRPr lang="en-SG"/>
        </a:p>
      </dgm:t>
    </dgm:pt>
    <dgm:pt modelId="{B8D860A0-95D0-4011-B240-8B3F2663EDDC}" type="sibTrans" cxnId="{26714127-88BB-4A9E-93E3-1A63094CAF9E}">
      <dgm:prSet/>
      <dgm:spPr/>
      <dgm:t>
        <a:bodyPr/>
        <a:lstStyle/>
        <a:p>
          <a:endParaRPr lang="en-SG"/>
        </a:p>
      </dgm:t>
    </dgm:pt>
    <dgm:pt modelId="{14727A18-DA1F-4D1F-8783-BA84F2C48A14}" type="pres">
      <dgm:prSet presAssocID="{C516195F-3FD9-43C0-B36B-93CBC46753D2}" presName="Name0" presStyleCnt="0">
        <dgm:presLayoutVars>
          <dgm:dir/>
          <dgm:animLvl val="lvl"/>
          <dgm:resizeHandles val="exact"/>
        </dgm:presLayoutVars>
      </dgm:prSet>
      <dgm:spPr/>
      <dgm:t>
        <a:bodyPr/>
        <a:lstStyle/>
        <a:p>
          <a:endParaRPr lang="en-SG"/>
        </a:p>
      </dgm:t>
    </dgm:pt>
    <dgm:pt modelId="{B77BA0DD-3FC8-4349-84D3-C1D35A6E65FD}" type="pres">
      <dgm:prSet presAssocID="{69C9CEF3-CE7D-4B76-8455-4557C3226D41}" presName="composite" presStyleCnt="0"/>
      <dgm:spPr/>
    </dgm:pt>
    <dgm:pt modelId="{84173558-B47E-477C-A266-AEBC1DA372DF}" type="pres">
      <dgm:prSet presAssocID="{69C9CEF3-CE7D-4B76-8455-4557C3226D41}" presName="parTx" presStyleLbl="alignNode1" presStyleIdx="0" presStyleCnt="3">
        <dgm:presLayoutVars>
          <dgm:chMax val="0"/>
          <dgm:chPref val="0"/>
          <dgm:bulletEnabled val="1"/>
        </dgm:presLayoutVars>
      </dgm:prSet>
      <dgm:spPr/>
      <dgm:t>
        <a:bodyPr/>
        <a:lstStyle/>
        <a:p>
          <a:endParaRPr lang="en-SG"/>
        </a:p>
      </dgm:t>
    </dgm:pt>
    <dgm:pt modelId="{D2B8E75F-1B11-44BE-A2FA-6B32FD9E1209}" type="pres">
      <dgm:prSet presAssocID="{69C9CEF3-CE7D-4B76-8455-4557C3226D41}" presName="desTx" presStyleLbl="alignAccFollowNode1" presStyleIdx="0" presStyleCnt="3">
        <dgm:presLayoutVars>
          <dgm:bulletEnabled val="1"/>
        </dgm:presLayoutVars>
      </dgm:prSet>
      <dgm:spPr/>
      <dgm:t>
        <a:bodyPr/>
        <a:lstStyle/>
        <a:p>
          <a:endParaRPr lang="en-SG"/>
        </a:p>
      </dgm:t>
    </dgm:pt>
    <dgm:pt modelId="{337747C8-0BD2-481E-92A8-1BB5259E590B}" type="pres">
      <dgm:prSet presAssocID="{BFE694B3-25BC-4791-A27B-14FD8396311E}" presName="space" presStyleCnt="0"/>
      <dgm:spPr/>
    </dgm:pt>
    <dgm:pt modelId="{3865A79C-2B24-4041-8B33-641B0B9E3C3E}" type="pres">
      <dgm:prSet presAssocID="{3D833997-264C-4CB2-8241-5069832916FD}" presName="composite" presStyleCnt="0"/>
      <dgm:spPr/>
    </dgm:pt>
    <dgm:pt modelId="{D9ED9667-88FE-4502-99AA-92B63AD4357C}" type="pres">
      <dgm:prSet presAssocID="{3D833997-264C-4CB2-8241-5069832916FD}" presName="parTx" presStyleLbl="alignNode1" presStyleIdx="1" presStyleCnt="3">
        <dgm:presLayoutVars>
          <dgm:chMax val="0"/>
          <dgm:chPref val="0"/>
          <dgm:bulletEnabled val="1"/>
        </dgm:presLayoutVars>
      </dgm:prSet>
      <dgm:spPr/>
      <dgm:t>
        <a:bodyPr/>
        <a:lstStyle/>
        <a:p>
          <a:endParaRPr lang="en-SG"/>
        </a:p>
      </dgm:t>
    </dgm:pt>
    <dgm:pt modelId="{AAF6DC68-3E52-4C5C-8032-98E315C56866}" type="pres">
      <dgm:prSet presAssocID="{3D833997-264C-4CB2-8241-5069832916FD}" presName="desTx" presStyleLbl="alignAccFollowNode1" presStyleIdx="1" presStyleCnt="3">
        <dgm:presLayoutVars>
          <dgm:bulletEnabled val="1"/>
        </dgm:presLayoutVars>
      </dgm:prSet>
      <dgm:spPr/>
      <dgm:t>
        <a:bodyPr/>
        <a:lstStyle/>
        <a:p>
          <a:endParaRPr lang="en-SG"/>
        </a:p>
      </dgm:t>
    </dgm:pt>
    <dgm:pt modelId="{2A864571-AAC2-46CC-8FA7-4B97F9529842}" type="pres">
      <dgm:prSet presAssocID="{54221EAB-F3EC-45DB-9F95-9CADB18C92F0}" presName="space" presStyleCnt="0"/>
      <dgm:spPr/>
    </dgm:pt>
    <dgm:pt modelId="{FC51C970-8061-4597-A4E1-FCBC5D35A834}" type="pres">
      <dgm:prSet presAssocID="{8E579EA9-0171-482E-93D6-310C132BB183}" presName="composite" presStyleCnt="0"/>
      <dgm:spPr/>
    </dgm:pt>
    <dgm:pt modelId="{25294057-EFA7-426F-95BC-87DB620D8236}" type="pres">
      <dgm:prSet presAssocID="{8E579EA9-0171-482E-93D6-310C132BB183}" presName="parTx" presStyleLbl="alignNode1" presStyleIdx="2" presStyleCnt="3">
        <dgm:presLayoutVars>
          <dgm:chMax val="0"/>
          <dgm:chPref val="0"/>
          <dgm:bulletEnabled val="1"/>
        </dgm:presLayoutVars>
      </dgm:prSet>
      <dgm:spPr/>
      <dgm:t>
        <a:bodyPr/>
        <a:lstStyle/>
        <a:p>
          <a:endParaRPr lang="en-SG"/>
        </a:p>
      </dgm:t>
    </dgm:pt>
    <dgm:pt modelId="{6FFE27D3-9920-4D0F-9DEB-F21ECB813FF8}" type="pres">
      <dgm:prSet presAssocID="{8E579EA9-0171-482E-93D6-310C132BB183}" presName="desTx" presStyleLbl="alignAccFollowNode1" presStyleIdx="2" presStyleCnt="3">
        <dgm:presLayoutVars>
          <dgm:bulletEnabled val="1"/>
        </dgm:presLayoutVars>
      </dgm:prSet>
      <dgm:spPr/>
      <dgm:t>
        <a:bodyPr/>
        <a:lstStyle/>
        <a:p>
          <a:endParaRPr lang="en-SG"/>
        </a:p>
      </dgm:t>
    </dgm:pt>
  </dgm:ptLst>
  <dgm:cxnLst>
    <dgm:cxn modelId="{B3CD4BF9-A116-464E-BE7E-D4447C6D7687}" srcId="{8E579EA9-0171-482E-93D6-310C132BB183}" destId="{90F64E68-F14A-4F86-9070-292409B408E1}" srcOrd="0" destOrd="0" parTransId="{B82C4C79-003B-46D1-834B-8FAB88611B91}" sibTransId="{7D27E114-A0B1-4954-AB16-90B8150CBA1C}"/>
    <dgm:cxn modelId="{23CA47A9-0C5C-4524-AA69-95C61FB9558F}" type="presOf" srcId="{07D3CC20-20FA-4E6B-8BF0-1082DCC0B665}" destId="{D2B8E75F-1B11-44BE-A2FA-6B32FD9E1209}" srcOrd="0" destOrd="4" presId="urn:microsoft.com/office/officeart/2005/8/layout/hList1"/>
    <dgm:cxn modelId="{7B0F5E87-2B96-4F70-BDBA-74194A3D72DD}" type="presOf" srcId="{6D32EF83-2527-4B71-A2DC-5ED4D0BCE115}" destId="{D2B8E75F-1B11-44BE-A2FA-6B32FD9E1209}" srcOrd="0" destOrd="7" presId="urn:microsoft.com/office/officeart/2005/8/layout/hList1"/>
    <dgm:cxn modelId="{709DF1E0-CB73-4761-BF9D-2E1A161289A4}" srcId="{8E579EA9-0171-482E-93D6-310C132BB183}" destId="{55A36B50-99C2-4E6F-95BF-2C57453D1C4A}" srcOrd="7" destOrd="0" parTransId="{3ABD56E7-CE55-4FF3-9602-ABA6751867BB}" sibTransId="{F466A229-DD2B-44D2-9B22-F6E34798A879}"/>
    <dgm:cxn modelId="{9F170A3C-31BA-4C9C-82CE-890DE732A5F4}" srcId="{69C9CEF3-CE7D-4B76-8455-4557C3226D41}" destId="{6D32EF83-2527-4B71-A2DC-5ED4D0BCE115}" srcOrd="7" destOrd="0" parTransId="{9AFF8A7C-4560-4E12-89BE-9A78AD525328}" sibTransId="{0BD763F6-BF92-4D27-99E0-8E3157A84A90}"/>
    <dgm:cxn modelId="{50B00DA4-0FD3-40B6-95C5-0CE1D4A97F5A}" srcId="{8E579EA9-0171-482E-93D6-310C132BB183}" destId="{BC690DDD-7491-4B72-91E1-3791A9451659}" srcOrd="1" destOrd="0" parTransId="{984E31CB-728F-4969-AABD-52EC0FE90CDC}" sibTransId="{644E37E3-3810-46CF-AA82-8609F0CC2BCA}"/>
    <dgm:cxn modelId="{42759F49-B7F4-4A73-A2B6-F0A4F1682327}" type="presOf" srcId="{8E579EA9-0171-482E-93D6-310C132BB183}" destId="{25294057-EFA7-426F-95BC-87DB620D8236}" srcOrd="0" destOrd="0" presId="urn:microsoft.com/office/officeart/2005/8/layout/hList1"/>
    <dgm:cxn modelId="{A3E9FDA3-42FF-47C0-965F-D203314D5EA6}" type="presOf" srcId="{F665FC26-28F8-43B9-B550-7B0B80CD6EEB}" destId="{AAF6DC68-3E52-4C5C-8032-98E315C56866}" srcOrd="0" destOrd="1" presId="urn:microsoft.com/office/officeart/2005/8/layout/hList1"/>
    <dgm:cxn modelId="{8AA3624B-D5D5-4361-9A59-C21884D4A660}" srcId="{69C9CEF3-CE7D-4B76-8455-4557C3226D41}" destId="{909A7FC1-6903-4D13-8722-F4807B730836}" srcOrd="5" destOrd="0" parTransId="{AF288E7B-95B8-48B8-A7CF-90906F34B82E}" sibTransId="{3499CDB0-E837-421D-8028-4AD31FFAFDA6}"/>
    <dgm:cxn modelId="{1F2D9358-97B0-4808-B3C1-A14D614903CB}" type="presOf" srcId="{08F934E0-4936-4274-8C5D-0C1642FF6EF3}" destId="{AAF6DC68-3E52-4C5C-8032-98E315C56866}" srcOrd="0" destOrd="6" presId="urn:microsoft.com/office/officeart/2005/8/layout/hList1"/>
    <dgm:cxn modelId="{2C44E8D6-E7CA-4414-B65C-5AE55667D95F}" srcId="{8E579EA9-0171-482E-93D6-310C132BB183}" destId="{C806F8F9-CE23-40D2-B5F0-CAF1AB6EB631}" srcOrd="2" destOrd="0" parTransId="{ED52E1AD-B9CF-4DC7-9E15-39E165637AF7}" sibTransId="{AF33DDAA-6786-4E36-A2FE-EB2AB4C0DF7F}"/>
    <dgm:cxn modelId="{26881D0C-980F-44DC-94EB-C9B776BBE6A6}" type="presOf" srcId="{7E357961-A1C2-49EB-A6B6-2457B15E232D}" destId="{D2B8E75F-1B11-44BE-A2FA-6B32FD9E1209}" srcOrd="0" destOrd="2" presId="urn:microsoft.com/office/officeart/2005/8/layout/hList1"/>
    <dgm:cxn modelId="{348E6802-214A-48EE-B81B-6BF4CB06D252}" type="presOf" srcId="{507B3A8F-7240-4F77-8C6E-572777D44E21}" destId="{D2B8E75F-1B11-44BE-A2FA-6B32FD9E1209}" srcOrd="0" destOrd="0" presId="urn:microsoft.com/office/officeart/2005/8/layout/hList1"/>
    <dgm:cxn modelId="{A7BE5BA2-0661-405E-A4FB-A026FDD431A5}" srcId="{69C9CEF3-CE7D-4B76-8455-4557C3226D41}" destId="{BB4909A1-8010-4363-B51B-0166EA3959E5}" srcOrd="8" destOrd="0" parTransId="{53F2285C-878B-4474-BFED-6E44C0FAA490}" sibTransId="{0FD1A431-C1C3-45B0-ADBC-00D98FDE9E70}"/>
    <dgm:cxn modelId="{C90BB516-B5C1-4B0A-97E0-07E15A9DD212}" type="presOf" srcId="{03908329-BE47-40F4-ACD0-44A593666601}" destId="{6FFE27D3-9920-4D0F-9DEB-F21ECB813FF8}" srcOrd="0" destOrd="6" presId="urn:microsoft.com/office/officeart/2005/8/layout/hList1"/>
    <dgm:cxn modelId="{939BF7A4-797A-4C0F-A016-387E96D90E56}" type="presOf" srcId="{08635C3E-BBBE-4BB5-B1E9-2031693DA385}" destId="{AAF6DC68-3E52-4C5C-8032-98E315C56866}" srcOrd="0" destOrd="2" presId="urn:microsoft.com/office/officeart/2005/8/layout/hList1"/>
    <dgm:cxn modelId="{45A9712B-D5DE-4401-B28F-45195333951F}" srcId="{3D833997-264C-4CB2-8241-5069832916FD}" destId="{B78CD1B9-4910-4C4E-A8EA-8FC5E3CB2E5F}" srcOrd="3" destOrd="0" parTransId="{952D2C1D-C5D2-424B-B56F-473D13F34244}" sibTransId="{A88DEC81-46D4-43C0-BDD0-D4B6F10BE106}"/>
    <dgm:cxn modelId="{BB764A6A-80F6-4171-ACBE-6F7B20889FB0}" srcId="{69C9CEF3-CE7D-4B76-8455-4557C3226D41}" destId="{07D3CC20-20FA-4E6B-8BF0-1082DCC0B665}" srcOrd="4" destOrd="0" parTransId="{5E59765A-C74A-4A27-BE38-1EC9209EB053}" sibTransId="{22AB052B-28D6-4ADE-BA1C-4DADFE56831C}"/>
    <dgm:cxn modelId="{3AA3EEC5-770F-407F-BE8D-A73C8BEE259B}" type="presOf" srcId="{B78CD1B9-4910-4C4E-A8EA-8FC5E3CB2E5F}" destId="{AAF6DC68-3E52-4C5C-8032-98E315C56866}" srcOrd="0" destOrd="3" presId="urn:microsoft.com/office/officeart/2005/8/layout/hList1"/>
    <dgm:cxn modelId="{51B35AB6-D9B5-437D-8662-DAB8698DA607}" type="presOf" srcId="{3B04393C-7B3F-40E7-A20B-AE0B7B9A9D95}" destId="{D2B8E75F-1B11-44BE-A2FA-6B32FD9E1209}" srcOrd="0" destOrd="9" presId="urn:microsoft.com/office/officeart/2005/8/layout/hList1"/>
    <dgm:cxn modelId="{35499757-4992-469F-B1C5-E266E37E82AD}" type="presOf" srcId="{C516195F-3FD9-43C0-B36B-93CBC46753D2}" destId="{14727A18-DA1F-4D1F-8783-BA84F2C48A14}" srcOrd="0" destOrd="0" presId="urn:microsoft.com/office/officeart/2005/8/layout/hList1"/>
    <dgm:cxn modelId="{AD2D4F24-EF0E-4D3C-9149-26A9B862E07D}" type="presOf" srcId="{64D1752F-AF49-4108-BD69-25B4FE079AFF}" destId="{AAF6DC68-3E52-4C5C-8032-98E315C56866}" srcOrd="0" destOrd="0" presId="urn:microsoft.com/office/officeart/2005/8/layout/hList1"/>
    <dgm:cxn modelId="{32CA3631-FE6D-4F98-9580-58256A19BA4F}" type="presOf" srcId="{A376E09A-F2E6-4E49-95DF-91C010685CF0}" destId="{AAF6DC68-3E52-4C5C-8032-98E315C56866}" srcOrd="0" destOrd="4" presId="urn:microsoft.com/office/officeart/2005/8/layout/hList1"/>
    <dgm:cxn modelId="{CFFFA9D7-6A2F-41CD-B97F-494A08D01BD4}" srcId="{3D833997-264C-4CB2-8241-5069832916FD}" destId="{08F934E0-4936-4274-8C5D-0C1642FF6EF3}" srcOrd="6" destOrd="0" parTransId="{EF2441C4-BDCD-4F48-B27B-8860D720BFF4}" sibTransId="{EDFAFEC4-CACB-4EA8-A1AA-4117AC7ED1F6}"/>
    <dgm:cxn modelId="{ECF82087-954A-44B8-B39B-B7C89C689B15}" type="presOf" srcId="{55A36B50-99C2-4E6F-95BF-2C57453D1C4A}" destId="{6FFE27D3-9920-4D0F-9DEB-F21ECB813FF8}" srcOrd="0" destOrd="7" presId="urn:microsoft.com/office/officeart/2005/8/layout/hList1"/>
    <dgm:cxn modelId="{4CF235BC-AD48-43F7-B552-6847B5F6D583}" type="presOf" srcId="{909A7FC1-6903-4D13-8722-F4807B730836}" destId="{D2B8E75F-1B11-44BE-A2FA-6B32FD9E1209}" srcOrd="0" destOrd="5" presId="urn:microsoft.com/office/officeart/2005/8/layout/hList1"/>
    <dgm:cxn modelId="{26714127-88BB-4A9E-93E3-1A63094CAF9E}" srcId="{8E579EA9-0171-482E-93D6-310C132BB183}" destId="{03908329-BE47-40F4-ACD0-44A593666601}" srcOrd="6" destOrd="0" parTransId="{C45927FC-FBF2-4A36-9A94-46F9F2E74B37}" sibTransId="{B8D860A0-95D0-4011-B240-8B3F2663EDDC}"/>
    <dgm:cxn modelId="{15DEC614-6A10-41BF-8E65-CD3D89304824}" srcId="{8E579EA9-0171-482E-93D6-310C132BB183}" destId="{5C7D0EDE-1774-4D5F-944C-2476C1D746E1}" srcOrd="4" destOrd="0" parTransId="{8A5D5F7B-47AD-476B-A231-16CBD0FD7095}" sibTransId="{B87AAD34-E78A-4B20-B3E2-5CC4A74E480C}"/>
    <dgm:cxn modelId="{F11A8C53-B3F2-4902-8794-DD69994DF8B6}" type="presOf" srcId="{9CF10BC3-D569-4CD8-BBBB-AA5988772497}" destId="{D2B8E75F-1B11-44BE-A2FA-6B32FD9E1209}" srcOrd="0" destOrd="3" presId="urn:microsoft.com/office/officeart/2005/8/layout/hList1"/>
    <dgm:cxn modelId="{B4505C9D-12B0-4838-9307-9F5834D0316D}" srcId="{8E579EA9-0171-482E-93D6-310C132BB183}" destId="{C4F7E55C-3CC1-4912-82B5-9C51EA30F4C4}" srcOrd="5" destOrd="0" parTransId="{F6717B5D-14DD-4FD9-835E-B8B7C8C37745}" sibTransId="{AAA665BE-CD37-4492-B01A-46848545D111}"/>
    <dgm:cxn modelId="{52031CF7-8F69-485F-A8E0-320C3E4EF90D}" srcId="{69C9CEF3-CE7D-4B76-8455-4557C3226D41}" destId="{7E357961-A1C2-49EB-A6B6-2457B15E232D}" srcOrd="2" destOrd="0" parTransId="{88EFC788-61DA-481B-AEE6-A493E618C069}" sibTransId="{86F1FEED-85E6-4532-BC1E-2E0082811A78}"/>
    <dgm:cxn modelId="{57446C23-D9A5-4773-8155-5765CA56E680}" srcId="{3D833997-264C-4CB2-8241-5069832916FD}" destId="{A376E09A-F2E6-4E49-95DF-91C010685CF0}" srcOrd="4" destOrd="0" parTransId="{3BB8D0BF-DA39-4A73-AF71-D06A6FB1070C}" sibTransId="{1E46C878-FA0F-4875-B4E1-1332CFBBC5DC}"/>
    <dgm:cxn modelId="{FD30B0E4-2687-4E2E-B52A-1A9DFB7E94C6}" srcId="{3D833997-264C-4CB2-8241-5069832916FD}" destId="{F665FC26-28F8-43B9-B550-7B0B80CD6EEB}" srcOrd="1" destOrd="0" parTransId="{47FF7E21-EF21-4454-B5F2-FD1CA73A7D28}" sibTransId="{BCC32E6B-F3CC-494E-8365-FB9F6DE23DC5}"/>
    <dgm:cxn modelId="{3A7C22E5-CB21-4E2E-9CF8-DFAB5869882A}" type="presOf" srcId="{90F64E68-F14A-4F86-9070-292409B408E1}" destId="{6FFE27D3-9920-4D0F-9DEB-F21ECB813FF8}" srcOrd="0" destOrd="0" presId="urn:microsoft.com/office/officeart/2005/8/layout/hList1"/>
    <dgm:cxn modelId="{3ED366A4-BF6E-4D39-A712-74BE1D0CDFCA}" srcId="{3D833997-264C-4CB2-8241-5069832916FD}" destId="{C7A6F1E0-CFB1-409C-BC95-195A3EEF0EDB}" srcOrd="7" destOrd="0" parTransId="{F07165A3-381E-49EA-ABEA-0B6C544D113D}" sibTransId="{048D0237-5933-4B66-828B-071AC05E4014}"/>
    <dgm:cxn modelId="{3EFF7AF9-805F-4775-95E4-B7D44802C8DE}" type="presOf" srcId="{3AF45E06-E623-434D-AB2A-86BD00777192}" destId="{AAF6DC68-3E52-4C5C-8032-98E315C56866}" srcOrd="0" destOrd="5" presId="urn:microsoft.com/office/officeart/2005/8/layout/hList1"/>
    <dgm:cxn modelId="{53608118-CB90-46BC-9C2D-6442E7AFAB3C}" srcId="{8E579EA9-0171-482E-93D6-310C132BB183}" destId="{E39F77A1-B03D-4730-8CCE-73661DB60F4A}" srcOrd="3" destOrd="0" parTransId="{64749E4F-B1F4-4039-A017-C21711E482CD}" sibTransId="{7C587C83-DF7A-4759-A403-4E4A252B1D9A}"/>
    <dgm:cxn modelId="{0E100E45-9CC1-4DE6-8B3C-11E1BF0103A4}" type="presOf" srcId="{5FE17D95-0C8F-4FFD-BDC2-22DB158BA4B5}" destId="{D2B8E75F-1B11-44BE-A2FA-6B32FD9E1209}" srcOrd="0" destOrd="10" presId="urn:microsoft.com/office/officeart/2005/8/layout/hList1"/>
    <dgm:cxn modelId="{453BE97D-411A-48FA-BC58-F40CF701553D}" type="presOf" srcId="{E39F77A1-B03D-4730-8CCE-73661DB60F4A}" destId="{6FFE27D3-9920-4D0F-9DEB-F21ECB813FF8}" srcOrd="0" destOrd="3" presId="urn:microsoft.com/office/officeart/2005/8/layout/hList1"/>
    <dgm:cxn modelId="{F1595FDB-DE0C-4774-B881-FD3CF22EF92E}" type="presOf" srcId="{BC690DDD-7491-4B72-91E1-3791A9451659}" destId="{6FFE27D3-9920-4D0F-9DEB-F21ECB813FF8}" srcOrd="0" destOrd="1" presId="urn:microsoft.com/office/officeart/2005/8/layout/hList1"/>
    <dgm:cxn modelId="{37665652-D53B-4908-8E5D-418B4537A89E}" srcId="{69C9CEF3-CE7D-4B76-8455-4557C3226D41}" destId="{507B3A8F-7240-4F77-8C6E-572777D44E21}" srcOrd="0" destOrd="0" parTransId="{EB4221EC-EE16-4AE8-A6C5-53764628F8AB}" sibTransId="{C9FE2D85-75FA-45A5-9E88-B8390BE7F03A}"/>
    <dgm:cxn modelId="{29A3529D-96A7-420B-ABDE-DBA1B733E020}" srcId="{69C9CEF3-CE7D-4B76-8455-4557C3226D41}" destId="{7457DD94-36CA-42F2-A74B-01CC31A98E49}" srcOrd="6" destOrd="0" parTransId="{5CF979C7-162A-4737-94D9-17E1B33D44A7}" sibTransId="{DD1C124E-C937-4E49-9CD1-425C61F76057}"/>
    <dgm:cxn modelId="{4134C818-B635-4DDF-B223-6B409EC5F1F5}" srcId="{69C9CEF3-CE7D-4B76-8455-4557C3226D41}" destId="{5FE17D95-0C8F-4FFD-BDC2-22DB158BA4B5}" srcOrd="10" destOrd="0" parTransId="{6FD09F0F-FFE6-4629-A749-47303C3BD44E}" sibTransId="{124E2440-DA3A-4122-BA55-EA878B370A13}"/>
    <dgm:cxn modelId="{69E90163-5BAC-497B-94DC-D0AC16514E4F}" type="presOf" srcId="{69C9CEF3-CE7D-4B76-8455-4557C3226D41}" destId="{84173558-B47E-477C-A266-AEBC1DA372DF}" srcOrd="0" destOrd="0" presId="urn:microsoft.com/office/officeart/2005/8/layout/hList1"/>
    <dgm:cxn modelId="{D5C18A80-493B-4D5D-978C-B8874F89F3F0}" type="presOf" srcId="{3D833997-264C-4CB2-8241-5069832916FD}" destId="{D9ED9667-88FE-4502-99AA-92B63AD4357C}" srcOrd="0" destOrd="0" presId="urn:microsoft.com/office/officeart/2005/8/layout/hList1"/>
    <dgm:cxn modelId="{7DF538F6-64F6-46AC-99EE-852E13674C65}" type="presOf" srcId="{5C7D0EDE-1774-4D5F-944C-2476C1D746E1}" destId="{6FFE27D3-9920-4D0F-9DEB-F21ECB813FF8}" srcOrd="0" destOrd="4" presId="urn:microsoft.com/office/officeart/2005/8/layout/hList1"/>
    <dgm:cxn modelId="{D7CBCC41-4442-4C2A-AB01-A3A52459398C}" type="presOf" srcId="{C4F7E55C-3CC1-4912-82B5-9C51EA30F4C4}" destId="{6FFE27D3-9920-4D0F-9DEB-F21ECB813FF8}" srcOrd="0" destOrd="5" presId="urn:microsoft.com/office/officeart/2005/8/layout/hList1"/>
    <dgm:cxn modelId="{06E9C263-D698-43C6-BFFC-1AE75D094E32}" type="presOf" srcId="{BB4909A1-8010-4363-B51B-0166EA3959E5}" destId="{D2B8E75F-1B11-44BE-A2FA-6B32FD9E1209}" srcOrd="0" destOrd="8" presId="urn:microsoft.com/office/officeart/2005/8/layout/hList1"/>
    <dgm:cxn modelId="{7382D11E-7DD1-4ED3-BE72-C3657B30192C}" type="presOf" srcId="{C806F8F9-CE23-40D2-B5F0-CAF1AB6EB631}" destId="{6FFE27D3-9920-4D0F-9DEB-F21ECB813FF8}" srcOrd="0" destOrd="2" presId="urn:microsoft.com/office/officeart/2005/8/layout/hList1"/>
    <dgm:cxn modelId="{C9BF64DC-1E9C-4888-B79B-89FBED2B6B73}" type="presOf" srcId="{7457DD94-36CA-42F2-A74B-01CC31A98E49}" destId="{D2B8E75F-1B11-44BE-A2FA-6B32FD9E1209}" srcOrd="0" destOrd="6" presId="urn:microsoft.com/office/officeart/2005/8/layout/hList1"/>
    <dgm:cxn modelId="{3C6D2C5D-246A-4407-BC04-815890BCCA5C}" type="presOf" srcId="{C7A6F1E0-CFB1-409C-BC95-195A3EEF0EDB}" destId="{AAF6DC68-3E52-4C5C-8032-98E315C56866}" srcOrd="0" destOrd="7" presId="urn:microsoft.com/office/officeart/2005/8/layout/hList1"/>
    <dgm:cxn modelId="{22EC5C01-72FC-46D1-BA64-5C4F91B2A34E}" srcId="{C516195F-3FD9-43C0-B36B-93CBC46753D2}" destId="{8E579EA9-0171-482E-93D6-310C132BB183}" srcOrd="2" destOrd="0" parTransId="{E30B689C-C04F-42E7-86DE-35F2F098CF46}" sibTransId="{571E36D3-4CA3-4F2B-8BC6-B8FD9092C68F}"/>
    <dgm:cxn modelId="{7691ABB5-F9CA-43AD-87BB-3B7E87087FCB}" srcId="{69C9CEF3-CE7D-4B76-8455-4557C3226D41}" destId="{9CF10BC3-D569-4CD8-BBBB-AA5988772497}" srcOrd="3" destOrd="0" parTransId="{E7D545BF-0BB0-45E3-8F7F-BF50F67EF51B}" sibTransId="{473A6436-4CC7-4BE8-9203-3BEA4DAAF249}"/>
    <dgm:cxn modelId="{954E70B2-B3BE-4CA5-88B4-C58533B0E55E}" type="presOf" srcId="{4C44B780-F02D-4865-8838-7713035804E6}" destId="{D2B8E75F-1B11-44BE-A2FA-6B32FD9E1209}" srcOrd="0" destOrd="1" presId="urn:microsoft.com/office/officeart/2005/8/layout/hList1"/>
    <dgm:cxn modelId="{D4752F91-FE3F-43DC-9EDB-713E6E76C81C}" srcId="{3D833997-264C-4CB2-8241-5069832916FD}" destId="{08635C3E-BBBE-4BB5-B1E9-2031693DA385}" srcOrd="2" destOrd="0" parTransId="{DA7BE186-AEAF-4689-98CC-B89461BF593A}" sibTransId="{8C6F36F5-70FD-4232-A58E-573F23A9166B}"/>
    <dgm:cxn modelId="{75C33A1A-F6CF-4BE4-8268-2D524C055AC6}" srcId="{69C9CEF3-CE7D-4B76-8455-4557C3226D41}" destId="{4C44B780-F02D-4865-8838-7713035804E6}" srcOrd="1" destOrd="0" parTransId="{9205B648-AA6D-4FC2-8044-1732AEE93294}" sibTransId="{8E01BAA6-2964-4C2C-8438-268C162B1877}"/>
    <dgm:cxn modelId="{18C71075-A404-4A71-BC5F-CF13CAD03E25}" srcId="{3D833997-264C-4CB2-8241-5069832916FD}" destId="{64D1752F-AF49-4108-BD69-25B4FE079AFF}" srcOrd="0" destOrd="0" parTransId="{37B1A2D7-8B7E-48B2-9F60-D29DEC99BFC8}" sibTransId="{96B201ED-52A3-4E66-9B32-96F8FFDE101A}"/>
    <dgm:cxn modelId="{4F9DD390-70AF-4BF2-8D1F-EECB17CEF497}" srcId="{69C9CEF3-CE7D-4B76-8455-4557C3226D41}" destId="{3B04393C-7B3F-40E7-A20B-AE0B7B9A9D95}" srcOrd="9" destOrd="0" parTransId="{28CD30F0-6AA4-4D8A-AEBD-DE9E7C5F6536}" sibTransId="{8EFF0B9E-BB2D-4B87-96D5-916C962D46EF}"/>
    <dgm:cxn modelId="{3B691241-704D-4513-8FEA-E52B54E6067B}" srcId="{C516195F-3FD9-43C0-B36B-93CBC46753D2}" destId="{3D833997-264C-4CB2-8241-5069832916FD}" srcOrd="1" destOrd="0" parTransId="{62C5863E-9E1A-4A19-945E-E202C1977230}" sibTransId="{54221EAB-F3EC-45DB-9F95-9CADB18C92F0}"/>
    <dgm:cxn modelId="{FC7A03C9-94EA-47F5-97F0-A4EB6877A01B}" srcId="{C516195F-3FD9-43C0-B36B-93CBC46753D2}" destId="{69C9CEF3-CE7D-4B76-8455-4557C3226D41}" srcOrd="0" destOrd="0" parTransId="{F08889D8-6A7D-4AE2-A9D0-922AD7DFFEA2}" sibTransId="{BFE694B3-25BC-4791-A27B-14FD8396311E}"/>
    <dgm:cxn modelId="{DC1019CF-8B01-498E-A1CA-0625A8CF5644}" srcId="{3D833997-264C-4CB2-8241-5069832916FD}" destId="{3AF45E06-E623-434D-AB2A-86BD00777192}" srcOrd="5" destOrd="0" parTransId="{C6B4B241-BB56-4D8C-A76B-DF257B329001}" sibTransId="{DA23A983-759D-431C-A5D1-74C5D011EAA5}"/>
    <dgm:cxn modelId="{949DBCF4-2000-4CA5-90E7-0BBD1101ED84}" type="presParOf" srcId="{14727A18-DA1F-4D1F-8783-BA84F2C48A14}" destId="{B77BA0DD-3FC8-4349-84D3-C1D35A6E65FD}" srcOrd="0" destOrd="0" presId="urn:microsoft.com/office/officeart/2005/8/layout/hList1"/>
    <dgm:cxn modelId="{840E506E-B989-469A-B950-896C3D27B3AD}" type="presParOf" srcId="{B77BA0DD-3FC8-4349-84D3-C1D35A6E65FD}" destId="{84173558-B47E-477C-A266-AEBC1DA372DF}" srcOrd="0" destOrd="0" presId="urn:microsoft.com/office/officeart/2005/8/layout/hList1"/>
    <dgm:cxn modelId="{FAFEEAB1-0E9C-4E93-B4FC-4164CAE6AEBD}" type="presParOf" srcId="{B77BA0DD-3FC8-4349-84D3-C1D35A6E65FD}" destId="{D2B8E75F-1B11-44BE-A2FA-6B32FD9E1209}" srcOrd="1" destOrd="0" presId="urn:microsoft.com/office/officeart/2005/8/layout/hList1"/>
    <dgm:cxn modelId="{8EBA71B9-541A-49EF-9405-D33843EBAA96}" type="presParOf" srcId="{14727A18-DA1F-4D1F-8783-BA84F2C48A14}" destId="{337747C8-0BD2-481E-92A8-1BB5259E590B}" srcOrd="1" destOrd="0" presId="urn:microsoft.com/office/officeart/2005/8/layout/hList1"/>
    <dgm:cxn modelId="{BBEDA015-6DA9-43D1-B8D4-2C4FC105AE47}" type="presParOf" srcId="{14727A18-DA1F-4D1F-8783-BA84F2C48A14}" destId="{3865A79C-2B24-4041-8B33-641B0B9E3C3E}" srcOrd="2" destOrd="0" presId="urn:microsoft.com/office/officeart/2005/8/layout/hList1"/>
    <dgm:cxn modelId="{A6541151-8102-401B-886E-E873E13E7020}" type="presParOf" srcId="{3865A79C-2B24-4041-8B33-641B0B9E3C3E}" destId="{D9ED9667-88FE-4502-99AA-92B63AD4357C}" srcOrd="0" destOrd="0" presId="urn:microsoft.com/office/officeart/2005/8/layout/hList1"/>
    <dgm:cxn modelId="{0BFAC0E6-3432-476C-8EE9-EF1B9206128A}" type="presParOf" srcId="{3865A79C-2B24-4041-8B33-641B0B9E3C3E}" destId="{AAF6DC68-3E52-4C5C-8032-98E315C56866}" srcOrd="1" destOrd="0" presId="urn:microsoft.com/office/officeart/2005/8/layout/hList1"/>
    <dgm:cxn modelId="{161B7CF2-D5A8-4963-AA39-457C24DAE385}" type="presParOf" srcId="{14727A18-DA1F-4D1F-8783-BA84F2C48A14}" destId="{2A864571-AAC2-46CC-8FA7-4B97F9529842}" srcOrd="3" destOrd="0" presId="urn:microsoft.com/office/officeart/2005/8/layout/hList1"/>
    <dgm:cxn modelId="{BF8E5BD6-74FD-41F0-98E5-E1D20A5E5AB6}" type="presParOf" srcId="{14727A18-DA1F-4D1F-8783-BA84F2C48A14}" destId="{FC51C970-8061-4597-A4E1-FCBC5D35A834}" srcOrd="4" destOrd="0" presId="urn:microsoft.com/office/officeart/2005/8/layout/hList1"/>
    <dgm:cxn modelId="{007236EF-D17B-40DD-A647-4E7B1B4D23D5}" type="presParOf" srcId="{FC51C970-8061-4597-A4E1-FCBC5D35A834}" destId="{25294057-EFA7-426F-95BC-87DB620D8236}" srcOrd="0" destOrd="0" presId="urn:microsoft.com/office/officeart/2005/8/layout/hList1"/>
    <dgm:cxn modelId="{501BD059-6BFC-4F9A-AA9A-D5A20ED463BB}" type="presParOf" srcId="{FC51C970-8061-4597-A4E1-FCBC5D35A834}" destId="{6FFE27D3-9920-4D0F-9DEB-F21ECB813FF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FB657C-3D2D-476E-8098-AFF9DAF858D4}" type="doc">
      <dgm:prSet loTypeId="urn:microsoft.com/office/officeart/2005/8/layout/cycle1" loCatId="cycle" qsTypeId="urn:microsoft.com/office/officeart/2005/8/quickstyle/simple1" qsCatId="simple" csTypeId="urn:microsoft.com/office/officeart/2005/8/colors/accent6_5" csCatId="accent6" phldr="1"/>
      <dgm:spPr/>
      <dgm:t>
        <a:bodyPr/>
        <a:lstStyle/>
        <a:p>
          <a:endParaRPr lang="en-AU"/>
        </a:p>
      </dgm:t>
    </dgm:pt>
    <dgm:pt modelId="{99B69888-95AF-42AF-AC3D-8328B81E094C}">
      <dgm:prSet phldrT="[Text]" custT="1"/>
      <dgm:spPr/>
      <dgm:t>
        <a:bodyPr/>
        <a:lstStyle/>
        <a:p>
          <a:r>
            <a:rPr lang="en-AU" sz="2000" b="1" dirty="0" smtClean="0"/>
            <a:t>1</a:t>
          </a:r>
          <a:br>
            <a:rPr lang="en-AU" sz="2000" b="1" dirty="0" smtClean="0"/>
          </a:br>
          <a:r>
            <a:rPr lang="en-AU" sz="2000" b="1" dirty="0" smtClean="0"/>
            <a:t>Identify business issue</a:t>
          </a:r>
          <a:endParaRPr lang="en-AU" sz="2000" b="1" dirty="0"/>
        </a:p>
      </dgm:t>
    </dgm:pt>
    <dgm:pt modelId="{F82F0B07-A1B8-420E-AD4E-DC859ED5A287}" type="parTrans" cxnId="{50D43041-BBF7-4A87-B141-4E2A7E9949AC}">
      <dgm:prSet/>
      <dgm:spPr/>
      <dgm:t>
        <a:bodyPr/>
        <a:lstStyle/>
        <a:p>
          <a:endParaRPr lang="en-AU" sz="4400" b="0"/>
        </a:p>
      </dgm:t>
    </dgm:pt>
    <dgm:pt modelId="{A97F6B32-7BDE-41A7-BC68-69D9F9C7F367}" type="sibTrans" cxnId="{50D43041-BBF7-4A87-B141-4E2A7E9949AC}">
      <dgm:prSet custT="1"/>
      <dgm:spPr/>
      <dgm:t>
        <a:bodyPr/>
        <a:lstStyle/>
        <a:p>
          <a:endParaRPr lang="en-AU" sz="1600" b="0"/>
        </a:p>
      </dgm:t>
    </dgm:pt>
    <dgm:pt modelId="{36EC358A-D5E7-485A-B222-68115707F375}">
      <dgm:prSet phldrT="[Text]" custT="1"/>
      <dgm:spPr/>
      <dgm:t>
        <a:bodyPr/>
        <a:lstStyle/>
        <a:p>
          <a:r>
            <a:rPr lang="en-AU" sz="2000" b="1" dirty="0" smtClean="0"/>
            <a:t>2</a:t>
          </a:r>
        </a:p>
        <a:p>
          <a:r>
            <a:rPr lang="en-AU" sz="2000" b="1" dirty="0" smtClean="0"/>
            <a:t>Formulate business questions</a:t>
          </a:r>
          <a:endParaRPr lang="en-AU" sz="2000" b="1" dirty="0"/>
        </a:p>
      </dgm:t>
    </dgm:pt>
    <dgm:pt modelId="{B66650AA-EA64-4641-8AE6-D6C3886B2F90}" type="parTrans" cxnId="{FB383C2A-3C38-4C84-B8AC-7FF8C89F55F7}">
      <dgm:prSet/>
      <dgm:spPr/>
      <dgm:t>
        <a:bodyPr/>
        <a:lstStyle/>
        <a:p>
          <a:endParaRPr lang="en-AU" sz="4400" b="0"/>
        </a:p>
      </dgm:t>
    </dgm:pt>
    <dgm:pt modelId="{D6CAE289-4992-4C2D-A38E-015A9C82A9FB}" type="sibTrans" cxnId="{FB383C2A-3C38-4C84-B8AC-7FF8C89F55F7}">
      <dgm:prSet custT="1"/>
      <dgm:spPr/>
      <dgm:t>
        <a:bodyPr/>
        <a:lstStyle/>
        <a:p>
          <a:endParaRPr lang="en-AU" sz="1600" b="0"/>
        </a:p>
      </dgm:t>
    </dgm:pt>
    <dgm:pt modelId="{7288E7C0-6455-42E0-90B6-3CD9D61A133F}">
      <dgm:prSet phldrT="[Text]" custT="1"/>
      <dgm:spPr/>
      <dgm:t>
        <a:bodyPr/>
        <a:lstStyle/>
        <a:p>
          <a:r>
            <a:rPr lang="en-AU" sz="2000" b="1" dirty="0" smtClean="0"/>
            <a:t>3</a:t>
          </a:r>
        </a:p>
        <a:p>
          <a:r>
            <a:rPr lang="en-AU" sz="2000" b="1" dirty="0" smtClean="0"/>
            <a:t>What information do I need</a:t>
          </a:r>
          <a:endParaRPr lang="en-AU" sz="2000" b="1" dirty="0"/>
        </a:p>
      </dgm:t>
    </dgm:pt>
    <dgm:pt modelId="{7C05AB3D-BAB0-4C5D-9D82-34E29F7217A6}" type="parTrans" cxnId="{4FE91C48-C44D-4D77-8600-0FC5AAD9FF6B}">
      <dgm:prSet/>
      <dgm:spPr/>
      <dgm:t>
        <a:bodyPr/>
        <a:lstStyle/>
        <a:p>
          <a:endParaRPr lang="en-AU" sz="4400" b="0"/>
        </a:p>
      </dgm:t>
    </dgm:pt>
    <dgm:pt modelId="{C34506FF-FF4E-45CA-9136-08CBE5A5C565}" type="sibTrans" cxnId="{4FE91C48-C44D-4D77-8600-0FC5AAD9FF6B}">
      <dgm:prSet custT="1"/>
      <dgm:spPr/>
      <dgm:t>
        <a:bodyPr/>
        <a:lstStyle/>
        <a:p>
          <a:endParaRPr lang="en-AU" sz="1600" b="0"/>
        </a:p>
      </dgm:t>
    </dgm:pt>
    <dgm:pt modelId="{B0A09EFC-4236-471E-AEC9-220BE3AABC09}">
      <dgm:prSet phldrT="[Text]" custT="1"/>
      <dgm:spPr/>
      <dgm:t>
        <a:bodyPr/>
        <a:lstStyle/>
        <a:p>
          <a:r>
            <a:rPr lang="en-AU" sz="2000" b="1" dirty="0" smtClean="0"/>
            <a:t>4</a:t>
          </a:r>
        </a:p>
        <a:p>
          <a:r>
            <a:rPr lang="en-AU" sz="2000" b="1" dirty="0" smtClean="0"/>
            <a:t>Where do I find the  information</a:t>
          </a:r>
          <a:endParaRPr lang="en-AU" sz="2000" b="1" dirty="0"/>
        </a:p>
      </dgm:t>
    </dgm:pt>
    <dgm:pt modelId="{AC1F92FD-CA27-48DE-BD70-4D7C978F374F}" type="parTrans" cxnId="{59BBED65-1B42-483B-9ACF-EC9660925EBC}">
      <dgm:prSet/>
      <dgm:spPr/>
      <dgm:t>
        <a:bodyPr/>
        <a:lstStyle/>
        <a:p>
          <a:endParaRPr lang="en-AU" sz="4400" b="0"/>
        </a:p>
      </dgm:t>
    </dgm:pt>
    <dgm:pt modelId="{444416E4-9A87-4BA7-9F3B-1543AEFC46A1}" type="sibTrans" cxnId="{59BBED65-1B42-483B-9ACF-EC9660925EBC}">
      <dgm:prSet custT="1"/>
      <dgm:spPr/>
      <dgm:t>
        <a:bodyPr/>
        <a:lstStyle/>
        <a:p>
          <a:endParaRPr lang="en-AU" sz="1600" b="0"/>
        </a:p>
      </dgm:t>
    </dgm:pt>
    <dgm:pt modelId="{87A36A28-9B4D-4772-B551-CE2D3A9E272E}">
      <dgm:prSet phldrT="[Text]" custT="1"/>
      <dgm:spPr/>
      <dgm:t>
        <a:bodyPr/>
        <a:lstStyle/>
        <a:p>
          <a:r>
            <a:rPr lang="en-AU" sz="2000" b="1" dirty="0" smtClean="0"/>
            <a:t>5</a:t>
          </a:r>
        </a:p>
        <a:p>
          <a:r>
            <a:rPr lang="en-AU" sz="2000" b="1" dirty="0" smtClean="0"/>
            <a:t>Retrieve information</a:t>
          </a:r>
          <a:endParaRPr lang="en-AU" sz="2000" b="1" dirty="0"/>
        </a:p>
      </dgm:t>
    </dgm:pt>
    <dgm:pt modelId="{296F8C31-5100-42CD-BEE7-CBA3EEAD98C8}" type="parTrans" cxnId="{2E69D0C9-1884-47DA-AE21-BB466356FE4A}">
      <dgm:prSet/>
      <dgm:spPr/>
      <dgm:t>
        <a:bodyPr/>
        <a:lstStyle/>
        <a:p>
          <a:endParaRPr lang="en-AU" sz="4400" b="0"/>
        </a:p>
      </dgm:t>
    </dgm:pt>
    <dgm:pt modelId="{3C33C66C-FEE4-4533-A95F-8F22EB976479}" type="sibTrans" cxnId="{2E69D0C9-1884-47DA-AE21-BB466356FE4A}">
      <dgm:prSet custT="1"/>
      <dgm:spPr/>
      <dgm:t>
        <a:bodyPr/>
        <a:lstStyle/>
        <a:p>
          <a:endParaRPr lang="en-AU" sz="1600" b="0"/>
        </a:p>
      </dgm:t>
    </dgm:pt>
    <dgm:pt modelId="{C334DA68-5C11-40A4-9E27-3237E16D18B8}">
      <dgm:prSet custT="1"/>
      <dgm:spPr/>
      <dgm:t>
        <a:bodyPr/>
        <a:lstStyle/>
        <a:p>
          <a:r>
            <a:rPr lang="en-AU" sz="2000" b="1" dirty="0" smtClean="0"/>
            <a:t>6</a:t>
          </a:r>
          <a:br>
            <a:rPr lang="en-AU" sz="2000" b="1" dirty="0" smtClean="0"/>
          </a:br>
          <a:r>
            <a:rPr lang="en-AU" sz="2000" b="1" dirty="0" smtClean="0"/>
            <a:t>Analyse</a:t>
          </a:r>
          <a:br>
            <a:rPr lang="en-AU" sz="2000" b="1" dirty="0" smtClean="0"/>
          </a:br>
          <a:r>
            <a:rPr lang="en-AU" sz="2000" b="1" dirty="0" smtClean="0"/>
            <a:t>Information</a:t>
          </a:r>
          <a:endParaRPr lang="en-AU" sz="2000" b="1" dirty="0"/>
        </a:p>
      </dgm:t>
    </dgm:pt>
    <dgm:pt modelId="{5EC7D177-D884-4A63-9628-C81B55863D0E}" type="parTrans" cxnId="{56CBC09D-509C-4B1B-9801-5F61F776831F}">
      <dgm:prSet/>
      <dgm:spPr/>
      <dgm:t>
        <a:bodyPr/>
        <a:lstStyle/>
        <a:p>
          <a:endParaRPr lang="en-AU" sz="4400" b="0"/>
        </a:p>
      </dgm:t>
    </dgm:pt>
    <dgm:pt modelId="{0FDE6909-73CF-4AF9-9A8D-6339CF06AFC7}" type="sibTrans" cxnId="{56CBC09D-509C-4B1B-9801-5F61F776831F}">
      <dgm:prSet custT="1"/>
      <dgm:spPr/>
      <dgm:t>
        <a:bodyPr/>
        <a:lstStyle/>
        <a:p>
          <a:endParaRPr lang="en-AU" sz="1600" b="0"/>
        </a:p>
      </dgm:t>
    </dgm:pt>
    <dgm:pt modelId="{16A04D7B-C319-4F79-8258-1AE1C8967B49}">
      <dgm:prSet custT="1"/>
      <dgm:spPr/>
      <dgm:t>
        <a:bodyPr/>
        <a:lstStyle/>
        <a:p>
          <a:r>
            <a:rPr lang="en-AU" sz="2000" b="1" dirty="0" smtClean="0"/>
            <a:t>7</a:t>
          </a:r>
          <a:br>
            <a:rPr lang="en-AU" sz="2000" b="1" dirty="0" smtClean="0"/>
          </a:br>
          <a:r>
            <a:rPr lang="en-AU" sz="2000" b="1" dirty="0" smtClean="0"/>
            <a:t>Report</a:t>
          </a:r>
          <a:br>
            <a:rPr lang="en-AU" sz="2000" b="1" dirty="0" smtClean="0"/>
          </a:br>
          <a:r>
            <a:rPr lang="en-AU" sz="2000" b="1" dirty="0" smtClean="0"/>
            <a:t>answers</a:t>
          </a:r>
          <a:endParaRPr lang="en-AU" sz="2000" b="1" dirty="0"/>
        </a:p>
      </dgm:t>
    </dgm:pt>
    <dgm:pt modelId="{21C02343-A567-4B48-B7D4-C85A4887563E}" type="parTrans" cxnId="{8F42FCF8-CA1A-4C0B-B06C-C7BF51712705}">
      <dgm:prSet/>
      <dgm:spPr/>
      <dgm:t>
        <a:bodyPr/>
        <a:lstStyle/>
        <a:p>
          <a:endParaRPr lang="en-AU" sz="4400" b="0"/>
        </a:p>
      </dgm:t>
    </dgm:pt>
    <dgm:pt modelId="{86798147-4200-4ECF-95BC-4AACC0D4B0CE}" type="sibTrans" cxnId="{8F42FCF8-CA1A-4C0B-B06C-C7BF51712705}">
      <dgm:prSet custT="1"/>
      <dgm:spPr/>
      <dgm:t>
        <a:bodyPr/>
        <a:lstStyle/>
        <a:p>
          <a:endParaRPr lang="en-AU" sz="1600" b="0"/>
        </a:p>
      </dgm:t>
    </dgm:pt>
    <dgm:pt modelId="{247F14B5-99E0-4817-85F2-A1783DA3C3A7}">
      <dgm:prSet custT="1"/>
      <dgm:spPr/>
      <dgm:t>
        <a:bodyPr/>
        <a:lstStyle/>
        <a:p>
          <a:r>
            <a:rPr lang="en-AU" sz="2000" b="1" dirty="0" smtClean="0"/>
            <a:t>8</a:t>
          </a:r>
          <a:br>
            <a:rPr lang="en-AU" sz="2000" b="1" dirty="0" smtClean="0"/>
          </a:br>
          <a:r>
            <a:rPr lang="en-AU" sz="2000" b="1" dirty="0" smtClean="0"/>
            <a:t>Take</a:t>
          </a:r>
          <a:br>
            <a:rPr lang="en-AU" sz="2000" b="1" dirty="0" smtClean="0"/>
          </a:br>
          <a:r>
            <a:rPr lang="en-AU" sz="2000" b="1" dirty="0" smtClean="0"/>
            <a:t>actions</a:t>
          </a:r>
          <a:endParaRPr lang="en-AU" sz="2000" b="1" dirty="0"/>
        </a:p>
      </dgm:t>
    </dgm:pt>
    <dgm:pt modelId="{EACCB610-A888-4102-A3E6-A4764AD6F042}" type="parTrans" cxnId="{E670F18C-C2A6-4ACF-A347-7A79DA2717BE}">
      <dgm:prSet/>
      <dgm:spPr/>
      <dgm:t>
        <a:bodyPr/>
        <a:lstStyle/>
        <a:p>
          <a:endParaRPr lang="en-SG"/>
        </a:p>
      </dgm:t>
    </dgm:pt>
    <dgm:pt modelId="{A50A6463-C359-44C5-B2B1-E15D77AA7F7B}" type="sibTrans" cxnId="{E670F18C-C2A6-4ACF-A347-7A79DA2717BE}">
      <dgm:prSet/>
      <dgm:spPr/>
      <dgm:t>
        <a:bodyPr/>
        <a:lstStyle/>
        <a:p>
          <a:endParaRPr lang="en-SG"/>
        </a:p>
      </dgm:t>
    </dgm:pt>
    <dgm:pt modelId="{4F9D7BA9-08E0-4FCB-9FE5-A18A9CDAC1FF}" type="pres">
      <dgm:prSet presAssocID="{1FFB657C-3D2D-476E-8098-AFF9DAF858D4}" presName="cycle" presStyleCnt="0">
        <dgm:presLayoutVars>
          <dgm:dir/>
          <dgm:resizeHandles val="exact"/>
        </dgm:presLayoutVars>
      </dgm:prSet>
      <dgm:spPr/>
      <dgm:t>
        <a:bodyPr/>
        <a:lstStyle/>
        <a:p>
          <a:endParaRPr lang="en-SG"/>
        </a:p>
      </dgm:t>
    </dgm:pt>
    <dgm:pt modelId="{BB6CD41C-D34F-44D6-A243-9DC492AAEEC8}" type="pres">
      <dgm:prSet presAssocID="{99B69888-95AF-42AF-AC3D-8328B81E094C}" presName="dummy" presStyleCnt="0"/>
      <dgm:spPr/>
      <dgm:t>
        <a:bodyPr/>
        <a:lstStyle/>
        <a:p>
          <a:endParaRPr lang="en-SG"/>
        </a:p>
      </dgm:t>
    </dgm:pt>
    <dgm:pt modelId="{F7759D49-07E3-4534-96C4-9836B22E7B90}" type="pres">
      <dgm:prSet presAssocID="{99B69888-95AF-42AF-AC3D-8328B81E094C}" presName="node" presStyleLbl="revTx" presStyleIdx="0" presStyleCnt="8">
        <dgm:presLayoutVars>
          <dgm:bulletEnabled val="1"/>
        </dgm:presLayoutVars>
      </dgm:prSet>
      <dgm:spPr/>
      <dgm:t>
        <a:bodyPr/>
        <a:lstStyle/>
        <a:p>
          <a:endParaRPr lang="en-SG"/>
        </a:p>
      </dgm:t>
    </dgm:pt>
    <dgm:pt modelId="{9A91ED0B-2680-4ACD-BF12-28FDDD5AB743}" type="pres">
      <dgm:prSet presAssocID="{A97F6B32-7BDE-41A7-BC68-69D9F9C7F367}" presName="sibTrans" presStyleLbl="node1" presStyleIdx="0" presStyleCnt="8"/>
      <dgm:spPr/>
      <dgm:t>
        <a:bodyPr/>
        <a:lstStyle/>
        <a:p>
          <a:endParaRPr lang="en-SG"/>
        </a:p>
      </dgm:t>
    </dgm:pt>
    <dgm:pt modelId="{686612E0-91F2-4B3D-8D93-76C66F16C540}" type="pres">
      <dgm:prSet presAssocID="{36EC358A-D5E7-485A-B222-68115707F375}" presName="dummy" presStyleCnt="0"/>
      <dgm:spPr/>
      <dgm:t>
        <a:bodyPr/>
        <a:lstStyle/>
        <a:p>
          <a:endParaRPr lang="en-SG"/>
        </a:p>
      </dgm:t>
    </dgm:pt>
    <dgm:pt modelId="{9B7B710E-A599-428A-A973-9F2AAFA64E8D}" type="pres">
      <dgm:prSet presAssocID="{36EC358A-D5E7-485A-B222-68115707F375}" presName="node" presStyleLbl="revTx" presStyleIdx="1" presStyleCnt="8">
        <dgm:presLayoutVars>
          <dgm:bulletEnabled val="1"/>
        </dgm:presLayoutVars>
      </dgm:prSet>
      <dgm:spPr/>
      <dgm:t>
        <a:bodyPr/>
        <a:lstStyle/>
        <a:p>
          <a:endParaRPr lang="en-SG"/>
        </a:p>
      </dgm:t>
    </dgm:pt>
    <dgm:pt modelId="{872A1FF2-CB21-4160-BC70-377E309E7171}" type="pres">
      <dgm:prSet presAssocID="{D6CAE289-4992-4C2D-A38E-015A9C82A9FB}" presName="sibTrans" presStyleLbl="node1" presStyleIdx="1" presStyleCnt="8"/>
      <dgm:spPr/>
      <dgm:t>
        <a:bodyPr/>
        <a:lstStyle/>
        <a:p>
          <a:endParaRPr lang="en-SG"/>
        </a:p>
      </dgm:t>
    </dgm:pt>
    <dgm:pt modelId="{53B1C191-4C99-46FC-81F4-D5215EE7B7CB}" type="pres">
      <dgm:prSet presAssocID="{7288E7C0-6455-42E0-90B6-3CD9D61A133F}" presName="dummy" presStyleCnt="0"/>
      <dgm:spPr/>
      <dgm:t>
        <a:bodyPr/>
        <a:lstStyle/>
        <a:p>
          <a:endParaRPr lang="en-SG"/>
        </a:p>
      </dgm:t>
    </dgm:pt>
    <dgm:pt modelId="{314FC40E-327A-462F-8A26-DE018185C863}" type="pres">
      <dgm:prSet presAssocID="{7288E7C0-6455-42E0-90B6-3CD9D61A133F}" presName="node" presStyleLbl="revTx" presStyleIdx="2" presStyleCnt="8" custScaleX="137045">
        <dgm:presLayoutVars>
          <dgm:bulletEnabled val="1"/>
        </dgm:presLayoutVars>
      </dgm:prSet>
      <dgm:spPr/>
      <dgm:t>
        <a:bodyPr/>
        <a:lstStyle/>
        <a:p>
          <a:endParaRPr lang="en-SG"/>
        </a:p>
      </dgm:t>
    </dgm:pt>
    <dgm:pt modelId="{CBEA1221-3FB2-4346-8BC5-0F6DB5DE3294}" type="pres">
      <dgm:prSet presAssocID="{C34506FF-FF4E-45CA-9136-08CBE5A5C565}" presName="sibTrans" presStyleLbl="node1" presStyleIdx="2" presStyleCnt="8"/>
      <dgm:spPr/>
      <dgm:t>
        <a:bodyPr/>
        <a:lstStyle/>
        <a:p>
          <a:endParaRPr lang="en-SG"/>
        </a:p>
      </dgm:t>
    </dgm:pt>
    <dgm:pt modelId="{7CFE4A29-C161-4450-921A-0A4AF3C9201D}" type="pres">
      <dgm:prSet presAssocID="{B0A09EFC-4236-471E-AEC9-220BE3AABC09}" presName="dummy" presStyleCnt="0"/>
      <dgm:spPr/>
      <dgm:t>
        <a:bodyPr/>
        <a:lstStyle/>
        <a:p>
          <a:endParaRPr lang="en-SG"/>
        </a:p>
      </dgm:t>
    </dgm:pt>
    <dgm:pt modelId="{3272C2EF-3AF8-499F-811D-512651BA41A6}" type="pres">
      <dgm:prSet presAssocID="{B0A09EFC-4236-471E-AEC9-220BE3AABC09}" presName="node" presStyleLbl="revTx" presStyleIdx="3" presStyleCnt="8" custScaleX="111017">
        <dgm:presLayoutVars>
          <dgm:bulletEnabled val="1"/>
        </dgm:presLayoutVars>
      </dgm:prSet>
      <dgm:spPr/>
      <dgm:t>
        <a:bodyPr/>
        <a:lstStyle/>
        <a:p>
          <a:endParaRPr lang="en-SG"/>
        </a:p>
      </dgm:t>
    </dgm:pt>
    <dgm:pt modelId="{8FD29C37-CD30-461D-8226-BBEA51C7A118}" type="pres">
      <dgm:prSet presAssocID="{444416E4-9A87-4BA7-9F3B-1543AEFC46A1}" presName="sibTrans" presStyleLbl="node1" presStyleIdx="3" presStyleCnt="8"/>
      <dgm:spPr/>
      <dgm:t>
        <a:bodyPr/>
        <a:lstStyle/>
        <a:p>
          <a:endParaRPr lang="en-SG"/>
        </a:p>
      </dgm:t>
    </dgm:pt>
    <dgm:pt modelId="{A8B95804-84AC-4DCD-8C6F-1854B4374D65}" type="pres">
      <dgm:prSet presAssocID="{87A36A28-9B4D-4772-B551-CE2D3A9E272E}" presName="dummy" presStyleCnt="0"/>
      <dgm:spPr/>
      <dgm:t>
        <a:bodyPr/>
        <a:lstStyle/>
        <a:p>
          <a:endParaRPr lang="en-SG"/>
        </a:p>
      </dgm:t>
    </dgm:pt>
    <dgm:pt modelId="{E374354B-0493-44E8-8174-6579BF65FC04}" type="pres">
      <dgm:prSet presAssocID="{87A36A28-9B4D-4772-B551-CE2D3A9E272E}" presName="node" presStyleLbl="revTx" presStyleIdx="4" presStyleCnt="8" custScaleX="141974">
        <dgm:presLayoutVars>
          <dgm:bulletEnabled val="1"/>
        </dgm:presLayoutVars>
      </dgm:prSet>
      <dgm:spPr/>
      <dgm:t>
        <a:bodyPr/>
        <a:lstStyle/>
        <a:p>
          <a:endParaRPr lang="en-SG"/>
        </a:p>
      </dgm:t>
    </dgm:pt>
    <dgm:pt modelId="{E26C5FC6-9302-4522-AD1B-921A5B8221E2}" type="pres">
      <dgm:prSet presAssocID="{3C33C66C-FEE4-4533-A95F-8F22EB976479}" presName="sibTrans" presStyleLbl="node1" presStyleIdx="4" presStyleCnt="8"/>
      <dgm:spPr/>
      <dgm:t>
        <a:bodyPr/>
        <a:lstStyle/>
        <a:p>
          <a:endParaRPr lang="en-SG"/>
        </a:p>
      </dgm:t>
    </dgm:pt>
    <dgm:pt modelId="{6EF9C1D4-AB2C-40C4-A5F2-06BD983DA7E0}" type="pres">
      <dgm:prSet presAssocID="{C334DA68-5C11-40A4-9E27-3237E16D18B8}" presName="dummy" presStyleCnt="0"/>
      <dgm:spPr/>
      <dgm:t>
        <a:bodyPr/>
        <a:lstStyle/>
        <a:p>
          <a:endParaRPr lang="en-SG"/>
        </a:p>
      </dgm:t>
    </dgm:pt>
    <dgm:pt modelId="{DF9D4177-BD7D-4E31-9850-406FAFA8253B}" type="pres">
      <dgm:prSet presAssocID="{C334DA68-5C11-40A4-9E27-3237E16D18B8}" presName="node" presStyleLbl="revTx" presStyleIdx="5" presStyleCnt="8" custScaleX="134256">
        <dgm:presLayoutVars>
          <dgm:bulletEnabled val="1"/>
        </dgm:presLayoutVars>
      </dgm:prSet>
      <dgm:spPr/>
      <dgm:t>
        <a:bodyPr/>
        <a:lstStyle/>
        <a:p>
          <a:endParaRPr lang="en-SG"/>
        </a:p>
      </dgm:t>
    </dgm:pt>
    <dgm:pt modelId="{6D0DB926-12C9-4F67-93C2-1555800233F1}" type="pres">
      <dgm:prSet presAssocID="{0FDE6909-73CF-4AF9-9A8D-6339CF06AFC7}" presName="sibTrans" presStyleLbl="node1" presStyleIdx="5" presStyleCnt="8"/>
      <dgm:spPr/>
      <dgm:t>
        <a:bodyPr/>
        <a:lstStyle/>
        <a:p>
          <a:endParaRPr lang="en-SG"/>
        </a:p>
      </dgm:t>
    </dgm:pt>
    <dgm:pt modelId="{1E4F7A1F-E8FE-4CA3-99FC-1ACCB3B2620F}" type="pres">
      <dgm:prSet presAssocID="{16A04D7B-C319-4F79-8258-1AE1C8967B49}" presName="dummy" presStyleCnt="0"/>
      <dgm:spPr/>
      <dgm:t>
        <a:bodyPr/>
        <a:lstStyle/>
        <a:p>
          <a:endParaRPr lang="en-SG"/>
        </a:p>
      </dgm:t>
    </dgm:pt>
    <dgm:pt modelId="{6FC390E5-7EDF-4A40-994D-F933A0CFA74B}" type="pres">
      <dgm:prSet presAssocID="{16A04D7B-C319-4F79-8258-1AE1C8967B49}" presName="node" presStyleLbl="revTx" presStyleIdx="6" presStyleCnt="8">
        <dgm:presLayoutVars>
          <dgm:bulletEnabled val="1"/>
        </dgm:presLayoutVars>
      </dgm:prSet>
      <dgm:spPr/>
      <dgm:t>
        <a:bodyPr/>
        <a:lstStyle/>
        <a:p>
          <a:endParaRPr lang="en-SG"/>
        </a:p>
      </dgm:t>
    </dgm:pt>
    <dgm:pt modelId="{49DF5685-35C0-4DB2-9D27-8AA4BE9720D9}" type="pres">
      <dgm:prSet presAssocID="{86798147-4200-4ECF-95BC-4AACC0D4B0CE}" presName="sibTrans" presStyleLbl="node1" presStyleIdx="6" presStyleCnt="8"/>
      <dgm:spPr/>
      <dgm:t>
        <a:bodyPr/>
        <a:lstStyle/>
        <a:p>
          <a:endParaRPr lang="en-SG"/>
        </a:p>
      </dgm:t>
    </dgm:pt>
    <dgm:pt modelId="{F1A8559D-AA58-41B6-BEED-C3BA10431121}" type="pres">
      <dgm:prSet presAssocID="{247F14B5-99E0-4817-85F2-A1783DA3C3A7}" presName="dummy" presStyleCnt="0"/>
      <dgm:spPr/>
      <dgm:t>
        <a:bodyPr/>
        <a:lstStyle/>
        <a:p>
          <a:endParaRPr lang="en-SG"/>
        </a:p>
      </dgm:t>
    </dgm:pt>
    <dgm:pt modelId="{8265476A-C54E-4633-BBA8-015FCAFFA851}" type="pres">
      <dgm:prSet presAssocID="{247F14B5-99E0-4817-85F2-A1783DA3C3A7}" presName="node" presStyleLbl="revTx" presStyleIdx="7" presStyleCnt="8">
        <dgm:presLayoutVars>
          <dgm:bulletEnabled val="1"/>
        </dgm:presLayoutVars>
      </dgm:prSet>
      <dgm:spPr/>
      <dgm:t>
        <a:bodyPr/>
        <a:lstStyle/>
        <a:p>
          <a:endParaRPr lang="en-SG"/>
        </a:p>
      </dgm:t>
    </dgm:pt>
    <dgm:pt modelId="{7217DD99-9E3F-4622-8342-A916934B74BF}" type="pres">
      <dgm:prSet presAssocID="{A50A6463-C359-44C5-B2B1-E15D77AA7F7B}" presName="sibTrans" presStyleLbl="node1" presStyleIdx="7" presStyleCnt="8"/>
      <dgm:spPr/>
      <dgm:t>
        <a:bodyPr/>
        <a:lstStyle/>
        <a:p>
          <a:endParaRPr lang="en-SG"/>
        </a:p>
      </dgm:t>
    </dgm:pt>
  </dgm:ptLst>
  <dgm:cxnLst>
    <dgm:cxn modelId="{3CC79D23-1154-47C2-B0AD-08ACA5B70C2C}" type="presOf" srcId="{B0A09EFC-4236-471E-AEC9-220BE3AABC09}" destId="{3272C2EF-3AF8-499F-811D-512651BA41A6}" srcOrd="0" destOrd="0" presId="urn:microsoft.com/office/officeart/2005/8/layout/cycle1"/>
    <dgm:cxn modelId="{9932D15F-E488-4C58-9DD9-6FD681369A26}" type="presOf" srcId="{36EC358A-D5E7-485A-B222-68115707F375}" destId="{9B7B710E-A599-428A-A973-9F2AAFA64E8D}" srcOrd="0" destOrd="0" presId="urn:microsoft.com/office/officeart/2005/8/layout/cycle1"/>
    <dgm:cxn modelId="{DFC72D13-71DA-4E33-BC0A-36B719C7A2CF}" type="presOf" srcId="{247F14B5-99E0-4817-85F2-A1783DA3C3A7}" destId="{8265476A-C54E-4633-BBA8-015FCAFFA851}" srcOrd="0" destOrd="0" presId="urn:microsoft.com/office/officeart/2005/8/layout/cycle1"/>
    <dgm:cxn modelId="{04A83575-B04F-4680-9914-48528E86DC8F}" type="presOf" srcId="{99B69888-95AF-42AF-AC3D-8328B81E094C}" destId="{F7759D49-07E3-4534-96C4-9836B22E7B90}" srcOrd="0" destOrd="0" presId="urn:microsoft.com/office/officeart/2005/8/layout/cycle1"/>
    <dgm:cxn modelId="{9619F054-7E32-4C2E-A7CE-E654D73BF0BA}" type="presOf" srcId="{16A04D7B-C319-4F79-8258-1AE1C8967B49}" destId="{6FC390E5-7EDF-4A40-994D-F933A0CFA74B}" srcOrd="0" destOrd="0" presId="urn:microsoft.com/office/officeart/2005/8/layout/cycle1"/>
    <dgm:cxn modelId="{83C68671-AD0F-4739-BBA7-79FD5BD79F2D}" type="presOf" srcId="{444416E4-9A87-4BA7-9F3B-1543AEFC46A1}" destId="{8FD29C37-CD30-461D-8226-BBEA51C7A118}" srcOrd="0" destOrd="0" presId="urn:microsoft.com/office/officeart/2005/8/layout/cycle1"/>
    <dgm:cxn modelId="{98CEBC65-A2EB-4B16-98C7-00C232C4ED33}" type="presOf" srcId="{A50A6463-C359-44C5-B2B1-E15D77AA7F7B}" destId="{7217DD99-9E3F-4622-8342-A916934B74BF}" srcOrd="0" destOrd="0" presId="urn:microsoft.com/office/officeart/2005/8/layout/cycle1"/>
    <dgm:cxn modelId="{50D43041-BBF7-4A87-B141-4E2A7E9949AC}" srcId="{1FFB657C-3D2D-476E-8098-AFF9DAF858D4}" destId="{99B69888-95AF-42AF-AC3D-8328B81E094C}" srcOrd="0" destOrd="0" parTransId="{F82F0B07-A1B8-420E-AD4E-DC859ED5A287}" sibTransId="{A97F6B32-7BDE-41A7-BC68-69D9F9C7F367}"/>
    <dgm:cxn modelId="{56CBC09D-509C-4B1B-9801-5F61F776831F}" srcId="{1FFB657C-3D2D-476E-8098-AFF9DAF858D4}" destId="{C334DA68-5C11-40A4-9E27-3237E16D18B8}" srcOrd="5" destOrd="0" parTransId="{5EC7D177-D884-4A63-9628-C81B55863D0E}" sibTransId="{0FDE6909-73CF-4AF9-9A8D-6339CF06AFC7}"/>
    <dgm:cxn modelId="{FB383C2A-3C38-4C84-B8AC-7FF8C89F55F7}" srcId="{1FFB657C-3D2D-476E-8098-AFF9DAF858D4}" destId="{36EC358A-D5E7-485A-B222-68115707F375}" srcOrd="1" destOrd="0" parTransId="{B66650AA-EA64-4641-8AE6-D6C3886B2F90}" sibTransId="{D6CAE289-4992-4C2D-A38E-015A9C82A9FB}"/>
    <dgm:cxn modelId="{4FE91C48-C44D-4D77-8600-0FC5AAD9FF6B}" srcId="{1FFB657C-3D2D-476E-8098-AFF9DAF858D4}" destId="{7288E7C0-6455-42E0-90B6-3CD9D61A133F}" srcOrd="2" destOrd="0" parTransId="{7C05AB3D-BAB0-4C5D-9D82-34E29F7217A6}" sibTransId="{C34506FF-FF4E-45CA-9136-08CBE5A5C565}"/>
    <dgm:cxn modelId="{F8A4EFDD-6CF6-4995-B0D0-8A59F43A7AE5}" type="presOf" srcId="{C34506FF-FF4E-45CA-9136-08CBE5A5C565}" destId="{CBEA1221-3FB2-4346-8BC5-0F6DB5DE3294}" srcOrd="0" destOrd="0" presId="urn:microsoft.com/office/officeart/2005/8/layout/cycle1"/>
    <dgm:cxn modelId="{E170638B-3CC9-4EE8-930C-F52976BCF293}" type="presOf" srcId="{D6CAE289-4992-4C2D-A38E-015A9C82A9FB}" destId="{872A1FF2-CB21-4160-BC70-377E309E7171}" srcOrd="0" destOrd="0" presId="urn:microsoft.com/office/officeart/2005/8/layout/cycle1"/>
    <dgm:cxn modelId="{8E67EE44-3AE2-4937-B9C2-713F7E5A02BB}" type="presOf" srcId="{86798147-4200-4ECF-95BC-4AACC0D4B0CE}" destId="{49DF5685-35C0-4DB2-9D27-8AA4BE9720D9}" srcOrd="0" destOrd="0" presId="urn:microsoft.com/office/officeart/2005/8/layout/cycle1"/>
    <dgm:cxn modelId="{8A38C008-1949-4FB9-BAB2-0E30BDE7AAD2}" type="presOf" srcId="{C334DA68-5C11-40A4-9E27-3237E16D18B8}" destId="{DF9D4177-BD7D-4E31-9850-406FAFA8253B}" srcOrd="0" destOrd="0" presId="urn:microsoft.com/office/officeart/2005/8/layout/cycle1"/>
    <dgm:cxn modelId="{58B23EB7-4813-4884-98E2-82A6C02E5630}" type="presOf" srcId="{87A36A28-9B4D-4772-B551-CE2D3A9E272E}" destId="{E374354B-0493-44E8-8174-6579BF65FC04}" srcOrd="0" destOrd="0" presId="urn:microsoft.com/office/officeart/2005/8/layout/cycle1"/>
    <dgm:cxn modelId="{F92C1F24-11EB-4914-ABAF-3F8CFB65CC82}" type="presOf" srcId="{A97F6B32-7BDE-41A7-BC68-69D9F9C7F367}" destId="{9A91ED0B-2680-4ACD-BF12-28FDDD5AB743}" srcOrd="0" destOrd="0" presId="urn:microsoft.com/office/officeart/2005/8/layout/cycle1"/>
    <dgm:cxn modelId="{E670F18C-C2A6-4ACF-A347-7A79DA2717BE}" srcId="{1FFB657C-3D2D-476E-8098-AFF9DAF858D4}" destId="{247F14B5-99E0-4817-85F2-A1783DA3C3A7}" srcOrd="7" destOrd="0" parTransId="{EACCB610-A888-4102-A3E6-A4764AD6F042}" sibTransId="{A50A6463-C359-44C5-B2B1-E15D77AA7F7B}"/>
    <dgm:cxn modelId="{59BBED65-1B42-483B-9ACF-EC9660925EBC}" srcId="{1FFB657C-3D2D-476E-8098-AFF9DAF858D4}" destId="{B0A09EFC-4236-471E-AEC9-220BE3AABC09}" srcOrd="3" destOrd="0" parTransId="{AC1F92FD-CA27-48DE-BD70-4D7C978F374F}" sibTransId="{444416E4-9A87-4BA7-9F3B-1543AEFC46A1}"/>
    <dgm:cxn modelId="{8D33B9E5-8CF8-4446-AAF1-6BF0C73425A0}" type="presOf" srcId="{0FDE6909-73CF-4AF9-9A8D-6339CF06AFC7}" destId="{6D0DB926-12C9-4F67-93C2-1555800233F1}" srcOrd="0" destOrd="0" presId="urn:microsoft.com/office/officeart/2005/8/layout/cycle1"/>
    <dgm:cxn modelId="{8F42FCF8-CA1A-4C0B-B06C-C7BF51712705}" srcId="{1FFB657C-3D2D-476E-8098-AFF9DAF858D4}" destId="{16A04D7B-C319-4F79-8258-1AE1C8967B49}" srcOrd="6" destOrd="0" parTransId="{21C02343-A567-4B48-B7D4-C85A4887563E}" sibTransId="{86798147-4200-4ECF-95BC-4AACC0D4B0CE}"/>
    <dgm:cxn modelId="{4F3DFB2E-5C8B-47FD-B22F-22C7999C12E8}" type="presOf" srcId="{1FFB657C-3D2D-476E-8098-AFF9DAF858D4}" destId="{4F9D7BA9-08E0-4FCB-9FE5-A18A9CDAC1FF}" srcOrd="0" destOrd="0" presId="urn:microsoft.com/office/officeart/2005/8/layout/cycle1"/>
    <dgm:cxn modelId="{2E69D0C9-1884-47DA-AE21-BB466356FE4A}" srcId="{1FFB657C-3D2D-476E-8098-AFF9DAF858D4}" destId="{87A36A28-9B4D-4772-B551-CE2D3A9E272E}" srcOrd="4" destOrd="0" parTransId="{296F8C31-5100-42CD-BEE7-CBA3EEAD98C8}" sibTransId="{3C33C66C-FEE4-4533-A95F-8F22EB976479}"/>
    <dgm:cxn modelId="{BC8A5BEE-4999-45CA-9BEE-8CEE5EE9646F}" type="presOf" srcId="{3C33C66C-FEE4-4533-A95F-8F22EB976479}" destId="{E26C5FC6-9302-4522-AD1B-921A5B8221E2}" srcOrd="0" destOrd="0" presId="urn:microsoft.com/office/officeart/2005/8/layout/cycle1"/>
    <dgm:cxn modelId="{8C46CDF1-C942-412F-9EF5-719AE559FD3A}" type="presOf" srcId="{7288E7C0-6455-42E0-90B6-3CD9D61A133F}" destId="{314FC40E-327A-462F-8A26-DE018185C863}" srcOrd="0" destOrd="0" presId="urn:microsoft.com/office/officeart/2005/8/layout/cycle1"/>
    <dgm:cxn modelId="{4A6C5A87-31A5-4EA8-A229-6AE24ADEA831}" type="presParOf" srcId="{4F9D7BA9-08E0-4FCB-9FE5-A18A9CDAC1FF}" destId="{BB6CD41C-D34F-44D6-A243-9DC492AAEEC8}" srcOrd="0" destOrd="0" presId="urn:microsoft.com/office/officeart/2005/8/layout/cycle1"/>
    <dgm:cxn modelId="{8E8B8BE4-1E50-4581-8532-EA3552F51939}" type="presParOf" srcId="{4F9D7BA9-08E0-4FCB-9FE5-A18A9CDAC1FF}" destId="{F7759D49-07E3-4534-96C4-9836B22E7B90}" srcOrd="1" destOrd="0" presId="urn:microsoft.com/office/officeart/2005/8/layout/cycle1"/>
    <dgm:cxn modelId="{BEB823CD-F4F1-451F-9320-704A68E63C18}" type="presParOf" srcId="{4F9D7BA9-08E0-4FCB-9FE5-A18A9CDAC1FF}" destId="{9A91ED0B-2680-4ACD-BF12-28FDDD5AB743}" srcOrd="2" destOrd="0" presId="urn:microsoft.com/office/officeart/2005/8/layout/cycle1"/>
    <dgm:cxn modelId="{2EA49672-D8E7-4315-94DB-E8862345E2AA}" type="presParOf" srcId="{4F9D7BA9-08E0-4FCB-9FE5-A18A9CDAC1FF}" destId="{686612E0-91F2-4B3D-8D93-76C66F16C540}" srcOrd="3" destOrd="0" presId="urn:microsoft.com/office/officeart/2005/8/layout/cycle1"/>
    <dgm:cxn modelId="{6246B548-9E99-4DF7-8884-5463BAFEF740}" type="presParOf" srcId="{4F9D7BA9-08E0-4FCB-9FE5-A18A9CDAC1FF}" destId="{9B7B710E-A599-428A-A973-9F2AAFA64E8D}" srcOrd="4" destOrd="0" presId="urn:microsoft.com/office/officeart/2005/8/layout/cycle1"/>
    <dgm:cxn modelId="{DA74F5E7-94E0-4124-BFF4-2E0ED4A79345}" type="presParOf" srcId="{4F9D7BA9-08E0-4FCB-9FE5-A18A9CDAC1FF}" destId="{872A1FF2-CB21-4160-BC70-377E309E7171}" srcOrd="5" destOrd="0" presId="urn:microsoft.com/office/officeart/2005/8/layout/cycle1"/>
    <dgm:cxn modelId="{C3FC0D20-8B0D-41B5-ACC1-1FAECD1F1A09}" type="presParOf" srcId="{4F9D7BA9-08E0-4FCB-9FE5-A18A9CDAC1FF}" destId="{53B1C191-4C99-46FC-81F4-D5215EE7B7CB}" srcOrd="6" destOrd="0" presId="urn:microsoft.com/office/officeart/2005/8/layout/cycle1"/>
    <dgm:cxn modelId="{F0EB34C9-856B-45B1-A742-824C7AC5CE67}" type="presParOf" srcId="{4F9D7BA9-08E0-4FCB-9FE5-A18A9CDAC1FF}" destId="{314FC40E-327A-462F-8A26-DE018185C863}" srcOrd="7" destOrd="0" presId="urn:microsoft.com/office/officeart/2005/8/layout/cycle1"/>
    <dgm:cxn modelId="{4CBEEDDA-CA5B-4B26-ACFF-4A646D91C466}" type="presParOf" srcId="{4F9D7BA9-08E0-4FCB-9FE5-A18A9CDAC1FF}" destId="{CBEA1221-3FB2-4346-8BC5-0F6DB5DE3294}" srcOrd="8" destOrd="0" presId="urn:microsoft.com/office/officeart/2005/8/layout/cycle1"/>
    <dgm:cxn modelId="{C3DD5AEB-E540-4239-BFC6-C7AF3530F0F7}" type="presParOf" srcId="{4F9D7BA9-08E0-4FCB-9FE5-A18A9CDAC1FF}" destId="{7CFE4A29-C161-4450-921A-0A4AF3C9201D}" srcOrd="9" destOrd="0" presId="urn:microsoft.com/office/officeart/2005/8/layout/cycle1"/>
    <dgm:cxn modelId="{D38089BC-00F8-473B-B5E2-6EFC21E0AF0C}" type="presParOf" srcId="{4F9D7BA9-08E0-4FCB-9FE5-A18A9CDAC1FF}" destId="{3272C2EF-3AF8-499F-811D-512651BA41A6}" srcOrd="10" destOrd="0" presId="urn:microsoft.com/office/officeart/2005/8/layout/cycle1"/>
    <dgm:cxn modelId="{513BB079-1CA1-4C38-8FD4-406A188C705A}" type="presParOf" srcId="{4F9D7BA9-08E0-4FCB-9FE5-A18A9CDAC1FF}" destId="{8FD29C37-CD30-461D-8226-BBEA51C7A118}" srcOrd="11" destOrd="0" presId="urn:microsoft.com/office/officeart/2005/8/layout/cycle1"/>
    <dgm:cxn modelId="{04ABCFC8-A190-4910-9354-5539AEBEFC05}" type="presParOf" srcId="{4F9D7BA9-08E0-4FCB-9FE5-A18A9CDAC1FF}" destId="{A8B95804-84AC-4DCD-8C6F-1854B4374D65}" srcOrd="12" destOrd="0" presId="urn:microsoft.com/office/officeart/2005/8/layout/cycle1"/>
    <dgm:cxn modelId="{013FEBC3-D114-465F-97AE-8A057830028D}" type="presParOf" srcId="{4F9D7BA9-08E0-4FCB-9FE5-A18A9CDAC1FF}" destId="{E374354B-0493-44E8-8174-6579BF65FC04}" srcOrd="13" destOrd="0" presId="urn:microsoft.com/office/officeart/2005/8/layout/cycle1"/>
    <dgm:cxn modelId="{5478CAFE-6291-4E65-B2CD-073F863C5FBD}" type="presParOf" srcId="{4F9D7BA9-08E0-4FCB-9FE5-A18A9CDAC1FF}" destId="{E26C5FC6-9302-4522-AD1B-921A5B8221E2}" srcOrd="14" destOrd="0" presId="urn:microsoft.com/office/officeart/2005/8/layout/cycle1"/>
    <dgm:cxn modelId="{3A0F3116-B1CC-4232-852A-731A54091551}" type="presParOf" srcId="{4F9D7BA9-08E0-4FCB-9FE5-A18A9CDAC1FF}" destId="{6EF9C1D4-AB2C-40C4-A5F2-06BD983DA7E0}" srcOrd="15" destOrd="0" presId="urn:microsoft.com/office/officeart/2005/8/layout/cycle1"/>
    <dgm:cxn modelId="{9F813C26-1A67-4554-88FE-E09DB7A691EE}" type="presParOf" srcId="{4F9D7BA9-08E0-4FCB-9FE5-A18A9CDAC1FF}" destId="{DF9D4177-BD7D-4E31-9850-406FAFA8253B}" srcOrd="16" destOrd="0" presId="urn:microsoft.com/office/officeart/2005/8/layout/cycle1"/>
    <dgm:cxn modelId="{4D2124A5-95B5-4C9C-9B7D-22385C632E4F}" type="presParOf" srcId="{4F9D7BA9-08E0-4FCB-9FE5-A18A9CDAC1FF}" destId="{6D0DB926-12C9-4F67-93C2-1555800233F1}" srcOrd="17" destOrd="0" presId="urn:microsoft.com/office/officeart/2005/8/layout/cycle1"/>
    <dgm:cxn modelId="{6F093D3C-6989-43C7-8025-A2F5ACE9DEEB}" type="presParOf" srcId="{4F9D7BA9-08E0-4FCB-9FE5-A18A9CDAC1FF}" destId="{1E4F7A1F-E8FE-4CA3-99FC-1ACCB3B2620F}" srcOrd="18" destOrd="0" presId="urn:microsoft.com/office/officeart/2005/8/layout/cycle1"/>
    <dgm:cxn modelId="{7D780853-4102-43AA-9441-71F49B8EF316}" type="presParOf" srcId="{4F9D7BA9-08E0-4FCB-9FE5-A18A9CDAC1FF}" destId="{6FC390E5-7EDF-4A40-994D-F933A0CFA74B}" srcOrd="19" destOrd="0" presId="urn:microsoft.com/office/officeart/2005/8/layout/cycle1"/>
    <dgm:cxn modelId="{CE28F173-4331-4CF7-A583-09A6241CA501}" type="presParOf" srcId="{4F9D7BA9-08E0-4FCB-9FE5-A18A9CDAC1FF}" destId="{49DF5685-35C0-4DB2-9D27-8AA4BE9720D9}" srcOrd="20" destOrd="0" presId="urn:microsoft.com/office/officeart/2005/8/layout/cycle1"/>
    <dgm:cxn modelId="{6FCBDE59-4F70-4161-B810-A947F23410F4}" type="presParOf" srcId="{4F9D7BA9-08E0-4FCB-9FE5-A18A9CDAC1FF}" destId="{F1A8559D-AA58-41B6-BEED-C3BA10431121}" srcOrd="21" destOrd="0" presId="urn:microsoft.com/office/officeart/2005/8/layout/cycle1"/>
    <dgm:cxn modelId="{B2C9B6F9-45B3-48D3-9415-877F7F6F205A}" type="presParOf" srcId="{4F9D7BA9-08E0-4FCB-9FE5-A18A9CDAC1FF}" destId="{8265476A-C54E-4633-BBA8-015FCAFFA851}" srcOrd="22" destOrd="0" presId="urn:microsoft.com/office/officeart/2005/8/layout/cycle1"/>
    <dgm:cxn modelId="{D363B8BA-1B5C-4752-9000-E035F9333F74}" type="presParOf" srcId="{4F9D7BA9-08E0-4FCB-9FE5-A18A9CDAC1FF}" destId="{7217DD99-9E3F-4622-8342-A916934B74BF}" srcOrd="23" destOrd="0" presId="urn:microsoft.com/office/officeart/2005/8/layout/cycle1"/>
  </dgm:cxnLst>
  <dgm:bg>
    <a:noFill/>
    <a:effectLst>
      <a:outerShdw blurRad="50800" dist="38100" algn="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D398FA-7595-4ABB-9D94-00EAFF51E0F0}" type="doc">
      <dgm:prSet loTypeId="urn:microsoft.com/office/officeart/2005/8/layout/cycle6" loCatId="cycle" qsTypeId="urn:microsoft.com/office/officeart/2005/8/quickstyle/simple1" qsCatId="simple" csTypeId="urn:microsoft.com/office/officeart/2005/8/colors/accent6_1" csCatId="accent6" phldr="1"/>
      <dgm:spPr/>
      <dgm:t>
        <a:bodyPr/>
        <a:lstStyle/>
        <a:p>
          <a:endParaRPr lang="en-SG"/>
        </a:p>
      </dgm:t>
    </dgm:pt>
    <dgm:pt modelId="{8B5ECD43-F931-4D6E-8B56-F93485700823}">
      <dgm:prSet phldrT="[Text]" custT="1"/>
      <dgm:spPr>
        <a:solidFill>
          <a:srgbClr val="92D050"/>
        </a:solidFill>
      </dgm:spPr>
      <dgm:t>
        <a:bodyPr/>
        <a:lstStyle/>
        <a:p>
          <a:r>
            <a:rPr lang="en-SG" sz="2300" dirty="0" smtClean="0"/>
            <a:t>Data Into Information</a:t>
          </a:r>
          <a:endParaRPr lang="en-SG" sz="2300" dirty="0"/>
        </a:p>
      </dgm:t>
    </dgm:pt>
    <dgm:pt modelId="{C04804E3-0F75-4E81-8A92-0E072D8B31DE}" type="parTrans" cxnId="{05364372-D1EF-4B1E-84CD-89215B4F091F}">
      <dgm:prSet/>
      <dgm:spPr/>
      <dgm:t>
        <a:bodyPr/>
        <a:lstStyle/>
        <a:p>
          <a:endParaRPr lang="en-SG" sz="2300"/>
        </a:p>
      </dgm:t>
    </dgm:pt>
    <dgm:pt modelId="{C698AE0D-03C4-4AE6-B7DF-5FB500EDD422}" type="sibTrans" cxnId="{05364372-D1EF-4B1E-84CD-89215B4F091F}">
      <dgm:prSet/>
      <dgm:spPr/>
      <dgm:t>
        <a:bodyPr/>
        <a:lstStyle/>
        <a:p>
          <a:endParaRPr lang="en-SG" sz="2300"/>
        </a:p>
      </dgm:t>
    </dgm:pt>
    <dgm:pt modelId="{9A2DC5A4-EC11-40E5-A2D7-27414BDBE053}">
      <dgm:prSet custT="1"/>
      <dgm:spPr>
        <a:solidFill>
          <a:schemeClr val="accent6">
            <a:lumMod val="40000"/>
            <a:lumOff val="60000"/>
          </a:schemeClr>
        </a:solidFill>
      </dgm:spPr>
      <dgm:t>
        <a:bodyPr/>
        <a:lstStyle/>
        <a:p>
          <a:r>
            <a:rPr lang="en-SG" sz="2300" dirty="0" smtClean="0"/>
            <a:t>Information Into Knowledge</a:t>
          </a:r>
          <a:endParaRPr lang="en-SG" sz="2300" dirty="0"/>
        </a:p>
      </dgm:t>
    </dgm:pt>
    <dgm:pt modelId="{64301889-DBED-4B99-8FAD-51FB3D1FAEAC}" type="parTrans" cxnId="{7BB1DD4B-0311-4CA8-A0C9-2A0714E8CA4E}">
      <dgm:prSet/>
      <dgm:spPr/>
      <dgm:t>
        <a:bodyPr/>
        <a:lstStyle/>
        <a:p>
          <a:endParaRPr lang="en-SG" sz="2300"/>
        </a:p>
      </dgm:t>
    </dgm:pt>
    <dgm:pt modelId="{E45919B6-964A-4610-82CF-4811C175FAE2}" type="sibTrans" cxnId="{7BB1DD4B-0311-4CA8-A0C9-2A0714E8CA4E}">
      <dgm:prSet/>
      <dgm:spPr/>
      <dgm:t>
        <a:bodyPr/>
        <a:lstStyle/>
        <a:p>
          <a:endParaRPr lang="en-SG" sz="2300"/>
        </a:p>
      </dgm:t>
    </dgm:pt>
    <dgm:pt modelId="{AE50105A-D4C0-44D6-A6D1-B5AEBC7F1B45}">
      <dgm:prSet custT="1"/>
      <dgm:spPr>
        <a:solidFill>
          <a:schemeClr val="accent6">
            <a:lumMod val="60000"/>
            <a:lumOff val="40000"/>
          </a:schemeClr>
        </a:solidFill>
      </dgm:spPr>
      <dgm:t>
        <a:bodyPr/>
        <a:lstStyle/>
        <a:p>
          <a:r>
            <a:rPr lang="en-SG" sz="2300" smtClean="0"/>
            <a:t>Knowledge Into Decisions</a:t>
          </a:r>
          <a:endParaRPr lang="en-SG" sz="2300" dirty="0"/>
        </a:p>
      </dgm:t>
    </dgm:pt>
    <dgm:pt modelId="{C05443C1-7D3A-4B2D-A835-9C1B46B760CF}" type="parTrans" cxnId="{800DA33B-5A78-4B64-AED4-A094736E36F6}">
      <dgm:prSet/>
      <dgm:spPr/>
      <dgm:t>
        <a:bodyPr/>
        <a:lstStyle/>
        <a:p>
          <a:endParaRPr lang="en-SG" sz="2300"/>
        </a:p>
      </dgm:t>
    </dgm:pt>
    <dgm:pt modelId="{E1223789-D73F-4CBA-A7B9-FC888C38EB40}" type="sibTrans" cxnId="{800DA33B-5A78-4B64-AED4-A094736E36F6}">
      <dgm:prSet/>
      <dgm:spPr/>
      <dgm:t>
        <a:bodyPr/>
        <a:lstStyle/>
        <a:p>
          <a:endParaRPr lang="en-SG" sz="2300"/>
        </a:p>
      </dgm:t>
    </dgm:pt>
    <dgm:pt modelId="{4B27605F-5D5D-4637-9251-385532513BD5}">
      <dgm:prSet custT="1"/>
      <dgm:spPr>
        <a:solidFill>
          <a:srgbClr val="FF0000"/>
        </a:solidFill>
      </dgm:spPr>
      <dgm:t>
        <a:bodyPr/>
        <a:lstStyle/>
        <a:p>
          <a:r>
            <a:rPr lang="en-SG" sz="2300" dirty="0" smtClean="0">
              <a:solidFill>
                <a:schemeClr val="bg1"/>
              </a:solidFill>
            </a:rPr>
            <a:t>Decisions Into Profits</a:t>
          </a:r>
          <a:endParaRPr lang="en-SG" sz="2300" dirty="0">
            <a:solidFill>
              <a:schemeClr val="bg1"/>
            </a:solidFill>
          </a:endParaRPr>
        </a:p>
      </dgm:t>
    </dgm:pt>
    <dgm:pt modelId="{F3BE096A-E13D-4534-9A77-B9766EF96CBE}" type="parTrans" cxnId="{3C0533F7-077C-41C8-8256-A13A18D4AEF3}">
      <dgm:prSet/>
      <dgm:spPr/>
      <dgm:t>
        <a:bodyPr/>
        <a:lstStyle/>
        <a:p>
          <a:endParaRPr lang="en-SG" sz="2300"/>
        </a:p>
      </dgm:t>
    </dgm:pt>
    <dgm:pt modelId="{73ED2550-1BE1-47B2-A7E5-0E914177D27F}" type="sibTrans" cxnId="{3C0533F7-077C-41C8-8256-A13A18D4AEF3}">
      <dgm:prSet/>
      <dgm:spPr/>
      <dgm:t>
        <a:bodyPr/>
        <a:lstStyle/>
        <a:p>
          <a:endParaRPr lang="en-SG" sz="2300"/>
        </a:p>
      </dgm:t>
    </dgm:pt>
    <dgm:pt modelId="{E3AD12E4-4736-41B1-9F8C-DD40435140E1}" type="pres">
      <dgm:prSet presAssocID="{17D398FA-7595-4ABB-9D94-00EAFF51E0F0}" presName="cycle" presStyleCnt="0">
        <dgm:presLayoutVars>
          <dgm:dir/>
          <dgm:resizeHandles val="exact"/>
        </dgm:presLayoutVars>
      </dgm:prSet>
      <dgm:spPr/>
      <dgm:t>
        <a:bodyPr/>
        <a:lstStyle/>
        <a:p>
          <a:endParaRPr lang="en-SG"/>
        </a:p>
      </dgm:t>
    </dgm:pt>
    <dgm:pt modelId="{4004340D-CA5F-446A-A5B0-C212C8E64039}" type="pres">
      <dgm:prSet presAssocID="{8B5ECD43-F931-4D6E-8B56-F93485700823}" presName="node" presStyleLbl="node1" presStyleIdx="0" presStyleCnt="4">
        <dgm:presLayoutVars>
          <dgm:bulletEnabled val="1"/>
        </dgm:presLayoutVars>
      </dgm:prSet>
      <dgm:spPr/>
      <dgm:t>
        <a:bodyPr/>
        <a:lstStyle/>
        <a:p>
          <a:endParaRPr lang="en-SG"/>
        </a:p>
      </dgm:t>
    </dgm:pt>
    <dgm:pt modelId="{1A13E182-94A7-4B99-957A-0099120E1899}" type="pres">
      <dgm:prSet presAssocID="{8B5ECD43-F931-4D6E-8B56-F93485700823}" presName="spNode" presStyleCnt="0"/>
      <dgm:spPr/>
    </dgm:pt>
    <dgm:pt modelId="{5117E5A5-A814-4A9F-A233-262A3B3E08DF}" type="pres">
      <dgm:prSet presAssocID="{C698AE0D-03C4-4AE6-B7DF-5FB500EDD422}" presName="sibTrans" presStyleLbl="sibTrans1D1" presStyleIdx="0" presStyleCnt="4"/>
      <dgm:spPr/>
      <dgm:t>
        <a:bodyPr/>
        <a:lstStyle/>
        <a:p>
          <a:endParaRPr lang="en-SG"/>
        </a:p>
      </dgm:t>
    </dgm:pt>
    <dgm:pt modelId="{B74A0AF6-006D-4B70-93C8-66A897E77C7D}" type="pres">
      <dgm:prSet presAssocID="{9A2DC5A4-EC11-40E5-A2D7-27414BDBE053}" presName="node" presStyleLbl="node1" presStyleIdx="1" presStyleCnt="4">
        <dgm:presLayoutVars>
          <dgm:bulletEnabled val="1"/>
        </dgm:presLayoutVars>
      </dgm:prSet>
      <dgm:spPr/>
      <dgm:t>
        <a:bodyPr/>
        <a:lstStyle/>
        <a:p>
          <a:endParaRPr lang="en-SG"/>
        </a:p>
      </dgm:t>
    </dgm:pt>
    <dgm:pt modelId="{7E126772-BF05-4F76-81D3-8B592F7D5A0E}" type="pres">
      <dgm:prSet presAssocID="{9A2DC5A4-EC11-40E5-A2D7-27414BDBE053}" presName="spNode" presStyleCnt="0"/>
      <dgm:spPr/>
    </dgm:pt>
    <dgm:pt modelId="{E5FE1C32-3C08-485F-97CA-68493781BDBC}" type="pres">
      <dgm:prSet presAssocID="{E45919B6-964A-4610-82CF-4811C175FAE2}" presName="sibTrans" presStyleLbl="sibTrans1D1" presStyleIdx="1" presStyleCnt="4"/>
      <dgm:spPr/>
      <dgm:t>
        <a:bodyPr/>
        <a:lstStyle/>
        <a:p>
          <a:endParaRPr lang="en-SG"/>
        </a:p>
      </dgm:t>
    </dgm:pt>
    <dgm:pt modelId="{72A13ADA-A447-4105-8CFC-F797E01B7369}" type="pres">
      <dgm:prSet presAssocID="{AE50105A-D4C0-44D6-A6D1-B5AEBC7F1B45}" presName="node" presStyleLbl="node1" presStyleIdx="2" presStyleCnt="4">
        <dgm:presLayoutVars>
          <dgm:bulletEnabled val="1"/>
        </dgm:presLayoutVars>
      </dgm:prSet>
      <dgm:spPr/>
      <dgm:t>
        <a:bodyPr/>
        <a:lstStyle/>
        <a:p>
          <a:endParaRPr lang="en-SG"/>
        </a:p>
      </dgm:t>
    </dgm:pt>
    <dgm:pt modelId="{DB318D47-6652-4B94-8E46-5E4DAE49FE85}" type="pres">
      <dgm:prSet presAssocID="{AE50105A-D4C0-44D6-A6D1-B5AEBC7F1B45}" presName="spNode" presStyleCnt="0"/>
      <dgm:spPr/>
    </dgm:pt>
    <dgm:pt modelId="{3C29DF66-990A-4834-A876-53B97DC90A2F}" type="pres">
      <dgm:prSet presAssocID="{E1223789-D73F-4CBA-A7B9-FC888C38EB40}" presName="sibTrans" presStyleLbl="sibTrans1D1" presStyleIdx="2" presStyleCnt="4"/>
      <dgm:spPr/>
      <dgm:t>
        <a:bodyPr/>
        <a:lstStyle/>
        <a:p>
          <a:endParaRPr lang="en-SG"/>
        </a:p>
      </dgm:t>
    </dgm:pt>
    <dgm:pt modelId="{E8FBA9C3-9499-4E6D-9D48-2EFF89043C54}" type="pres">
      <dgm:prSet presAssocID="{4B27605F-5D5D-4637-9251-385532513BD5}" presName="node" presStyleLbl="node1" presStyleIdx="3" presStyleCnt="4">
        <dgm:presLayoutVars>
          <dgm:bulletEnabled val="1"/>
        </dgm:presLayoutVars>
      </dgm:prSet>
      <dgm:spPr/>
      <dgm:t>
        <a:bodyPr/>
        <a:lstStyle/>
        <a:p>
          <a:endParaRPr lang="en-SG"/>
        </a:p>
      </dgm:t>
    </dgm:pt>
    <dgm:pt modelId="{8492FF4E-830A-4055-A3E3-FF2F08669C9A}" type="pres">
      <dgm:prSet presAssocID="{4B27605F-5D5D-4637-9251-385532513BD5}" presName="spNode" presStyleCnt="0"/>
      <dgm:spPr/>
    </dgm:pt>
    <dgm:pt modelId="{B8D97792-5FFC-4D3C-935A-612D3FE532B9}" type="pres">
      <dgm:prSet presAssocID="{73ED2550-1BE1-47B2-A7E5-0E914177D27F}" presName="sibTrans" presStyleLbl="sibTrans1D1" presStyleIdx="3" presStyleCnt="4"/>
      <dgm:spPr/>
      <dgm:t>
        <a:bodyPr/>
        <a:lstStyle/>
        <a:p>
          <a:endParaRPr lang="en-SG"/>
        </a:p>
      </dgm:t>
    </dgm:pt>
  </dgm:ptLst>
  <dgm:cxnLst>
    <dgm:cxn modelId="{7BB1DD4B-0311-4CA8-A0C9-2A0714E8CA4E}" srcId="{17D398FA-7595-4ABB-9D94-00EAFF51E0F0}" destId="{9A2DC5A4-EC11-40E5-A2D7-27414BDBE053}" srcOrd="1" destOrd="0" parTransId="{64301889-DBED-4B99-8FAD-51FB3D1FAEAC}" sibTransId="{E45919B6-964A-4610-82CF-4811C175FAE2}"/>
    <dgm:cxn modelId="{B59E7CFA-8F0F-4AC4-8BAD-5D84F4A21E96}" type="presOf" srcId="{AE50105A-D4C0-44D6-A6D1-B5AEBC7F1B45}" destId="{72A13ADA-A447-4105-8CFC-F797E01B7369}" srcOrd="0" destOrd="0" presId="urn:microsoft.com/office/officeart/2005/8/layout/cycle6"/>
    <dgm:cxn modelId="{D076D31A-11D6-4208-984A-29AC3ABC2FE1}" type="presOf" srcId="{8B5ECD43-F931-4D6E-8B56-F93485700823}" destId="{4004340D-CA5F-446A-A5B0-C212C8E64039}" srcOrd="0" destOrd="0" presId="urn:microsoft.com/office/officeart/2005/8/layout/cycle6"/>
    <dgm:cxn modelId="{800DA33B-5A78-4B64-AED4-A094736E36F6}" srcId="{17D398FA-7595-4ABB-9D94-00EAFF51E0F0}" destId="{AE50105A-D4C0-44D6-A6D1-B5AEBC7F1B45}" srcOrd="2" destOrd="0" parTransId="{C05443C1-7D3A-4B2D-A835-9C1B46B760CF}" sibTransId="{E1223789-D73F-4CBA-A7B9-FC888C38EB40}"/>
    <dgm:cxn modelId="{55B0FF18-FBC2-4012-8C45-A9AEB0668E07}" type="presOf" srcId="{73ED2550-1BE1-47B2-A7E5-0E914177D27F}" destId="{B8D97792-5FFC-4D3C-935A-612D3FE532B9}" srcOrd="0" destOrd="0" presId="urn:microsoft.com/office/officeart/2005/8/layout/cycle6"/>
    <dgm:cxn modelId="{ACC0AFEF-7CC6-4BBB-BA13-9C7F7741A6FB}" type="presOf" srcId="{17D398FA-7595-4ABB-9D94-00EAFF51E0F0}" destId="{E3AD12E4-4736-41B1-9F8C-DD40435140E1}" srcOrd="0" destOrd="0" presId="urn:microsoft.com/office/officeart/2005/8/layout/cycle6"/>
    <dgm:cxn modelId="{3D923772-E809-4464-B7D0-A5B2D4080BA5}" type="presOf" srcId="{9A2DC5A4-EC11-40E5-A2D7-27414BDBE053}" destId="{B74A0AF6-006D-4B70-93C8-66A897E77C7D}" srcOrd="0" destOrd="0" presId="urn:microsoft.com/office/officeart/2005/8/layout/cycle6"/>
    <dgm:cxn modelId="{8C33E56B-CFE0-4141-BD69-957E733814BF}" type="presOf" srcId="{4B27605F-5D5D-4637-9251-385532513BD5}" destId="{E8FBA9C3-9499-4E6D-9D48-2EFF89043C54}" srcOrd="0" destOrd="0" presId="urn:microsoft.com/office/officeart/2005/8/layout/cycle6"/>
    <dgm:cxn modelId="{05364372-D1EF-4B1E-84CD-89215B4F091F}" srcId="{17D398FA-7595-4ABB-9D94-00EAFF51E0F0}" destId="{8B5ECD43-F931-4D6E-8B56-F93485700823}" srcOrd="0" destOrd="0" parTransId="{C04804E3-0F75-4E81-8A92-0E072D8B31DE}" sibTransId="{C698AE0D-03C4-4AE6-B7DF-5FB500EDD422}"/>
    <dgm:cxn modelId="{3C0533F7-077C-41C8-8256-A13A18D4AEF3}" srcId="{17D398FA-7595-4ABB-9D94-00EAFF51E0F0}" destId="{4B27605F-5D5D-4637-9251-385532513BD5}" srcOrd="3" destOrd="0" parTransId="{F3BE096A-E13D-4534-9A77-B9766EF96CBE}" sibTransId="{73ED2550-1BE1-47B2-A7E5-0E914177D27F}"/>
    <dgm:cxn modelId="{A38CDF1A-62B3-4447-9ACA-1B765A63C8CA}" type="presOf" srcId="{E1223789-D73F-4CBA-A7B9-FC888C38EB40}" destId="{3C29DF66-990A-4834-A876-53B97DC90A2F}" srcOrd="0" destOrd="0" presId="urn:microsoft.com/office/officeart/2005/8/layout/cycle6"/>
    <dgm:cxn modelId="{07BE7659-E374-41C4-872F-86308FB7B4C2}" type="presOf" srcId="{C698AE0D-03C4-4AE6-B7DF-5FB500EDD422}" destId="{5117E5A5-A814-4A9F-A233-262A3B3E08DF}" srcOrd="0" destOrd="0" presId="urn:microsoft.com/office/officeart/2005/8/layout/cycle6"/>
    <dgm:cxn modelId="{1EC80ABD-61DF-4A9A-B54E-3310C1DACCAD}" type="presOf" srcId="{E45919B6-964A-4610-82CF-4811C175FAE2}" destId="{E5FE1C32-3C08-485F-97CA-68493781BDBC}" srcOrd="0" destOrd="0" presId="urn:microsoft.com/office/officeart/2005/8/layout/cycle6"/>
    <dgm:cxn modelId="{FEF905EA-3CB8-4540-8EA3-36C44109E5D7}" type="presParOf" srcId="{E3AD12E4-4736-41B1-9F8C-DD40435140E1}" destId="{4004340D-CA5F-446A-A5B0-C212C8E64039}" srcOrd="0" destOrd="0" presId="urn:microsoft.com/office/officeart/2005/8/layout/cycle6"/>
    <dgm:cxn modelId="{A2B53B10-F9B2-48AA-A662-EE1FAD5F152D}" type="presParOf" srcId="{E3AD12E4-4736-41B1-9F8C-DD40435140E1}" destId="{1A13E182-94A7-4B99-957A-0099120E1899}" srcOrd="1" destOrd="0" presId="urn:microsoft.com/office/officeart/2005/8/layout/cycle6"/>
    <dgm:cxn modelId="{DA5D0976-BE73-4477-9C03-FF8991A0A684}" type="presParOf" srcId="{E3AD12E4-4736-41B1-9F8C-DD40435140E1}" destId="{5117E5A5-A814-4A9F-A233-262A3B3E08DF}" srcOrd="2" destOrd="0" presId="urn:microsoft.com/office/officeart/2005/8/layout/cycle6"/>
    <dgm:cxn modelId="{E35F03DB-6E89-43E3-BD74-C8997C44A186}" type="presParOf" srcId="{E3AD12E4-4736-41B1-9F8C-DD40435140E1}" destId="{B74A0AF6-006D-4B70-93C8-66A897E77C7D}" srcOrd="3" destOrd="0" presId="urn:microsoft.com/office/officeart/2005/8/layout/cycle6"/>
    <dgm:cxn modelId="{498F4B48-ED3A-49C9-AA63-BF257DD7485F}" type="presParOf" srcId="{E3AD12E4-4736-41B1-9F8C-DD40435140E1}" destId="{7E126772-BF05-4F76-81D3-8B592F7D5A0E}" srcOrd="4" destOrd="0" presId="urn:microsoft.com/office/officeart/2005/8/layout/cycle6"/>
    <dgm:cxn modelId="{833EDB8E-D62F-4ECE-9A9E-6FE85E8FFEBC}" type="presParOf" srcId="{E3AD12E4-4736-41B1-9F8C-DD40435140E1}" destId="{E5FE1C32-3C08-485F-97CA-68493781BDBC}" srcOrd="5" destOrd="0" presId="urn:microsoft.com/office/officeart/2005/8/layout/cycle6"/>
    <dgm:cxn modelId="{7EB96653-6BC8-42D0-9598-58D270ACA20F}" type="presParOf" srcId="{E3AD12E4-4736-41B1-9F8C-DD40435140E1}" destId="{72A13ADA-A447-4105-8CFC-F797E01B7369}" srcOrd="6" destOrd="0" presId="urn:microsoft.com/office/officeart/2005/8/layout/cycle6"/>
    <dgm:cxn modelId="{25964478-83AE-41FB-9DC6-07B83F2DB942}" type="presParOf" srcId="{E3AD12E4-4736-41B1-9F8C-DD40435140E1}" destId="{DB318D47-6652-4B94-8E46-5E4DAE49FE85}" srcOrd="7" destOrd="0" presId="urn:microsoft.com/office/officeart/2005/8/layout/cycle6"/>
    <dgm:cxn modelId="{3ACDDCD1-D7E8-4696-85D2-735887D3B031}" type="presParOf" srcId="{E3AD12E4-4736-41B1-9F8C-DD40435140E1}" destId="{3C29DF66-990A-4834-A876-53B97DC90A2F}" srcOrd="8" destOrd="0" presId="urn:microsoft.com/office/officeart/2005/8/layout/cycle6"/>
    <dgm:cxn modelId="{066BD29F-8FD0-4005-B476-FC1D93B690BE}" type="presParOf" srcId="{E3AD12E4-4736-41B1-9F8C-DD40435140E1}" destId="{E8FBA9C3-9499-4E6D-9D48-2EFF89043C54}" srcOrd="9" destOrd="0" presId="urn:microsoft.com/office/officeart/2005/8/layout/cycle6"/>
    <dgm:cxn modelId="{83571362-35B2-44D6-BF5E-AD28A74DE2D5}" type="presParOf" srcId="{E3AD12E4-4736-41B1-9F8C-DD40435140E1}" destId="{8492FF4E-830A-4055-A3E3-FF2F08669C9A}" srcOrd="10" destOrd="0" presId="urn:microsoft.com/office/officeart/2005/8/layout/cycle6"/>
    <dgm:cxn modelId="{C5AAF0DA-C294-447A-96BF-7E3FF3E37AB6}" type="presParOf" srcId="{E3AD12E4-4736-41B1-9F8C-DD40435140E1}" destId="{B8D97792-5FFC-4D3C-935A-612D3FE532B9}"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863CC-B146-4034-9B9A-043BA6245079}">
      <dsp:nvSpPr>
        <dsp:cNvPr id="0" name=""/>
        <dsp:cNvSpPr/>
      </dsp:nvSpPr>
      <dsp:spPr>
        <a:xfrm>
          <a:off x="1844697" y="1252075"/>
          <a:ext cx="3454758" cy="2304323"/>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lvl="0" algn="l" defTabSz="933450">
            <a:lnSpc>
              <a:spcPct val="90000"/>
            </a:lnSpc>
            <a:spcBef>
              <a:spcPct val="0"/>
            </a:spcBef>
            <a:spcAft>
              <a:spcPct val="35000"/>
            </a:spcAft>
          </a:pPr>
          <a:r>
            <a:rPr lang="en-SG" sz="2100" kern="1200" dirty="0" smtClean="0">
              <a:solidFill>
                <a:schemeClr val="accent6">
                  <a:lumMod val="75000"/>
                </a:schemeClr>
              </a:solidFill>
            </a:rPr>
            <a:t>BI is the set of techniques and tools for the transformation of </a:t>
          </a:r>
          <a:r>
            <a:rPr lang="en-SG" sz="2100" b="1" kern="1200" dirty="0" smtClean="0">
              <a:solidFill>
                <a:srgbClr val="C00000"/>
              </a:solidFill>
            </a:rPr>
            <a:t>raw data </a:t>
          </a:r>
          <a:r>
            <a:rPr lang="en-SG" sz="2100" kern="1200" dirty="0" smtClean="0">
              <a:solidFill>
                <a:schemeClr val="accent6">
                  <a:lumMod val="75000"/>
                </a:schemeClr>
              </a:solidFill>
            </a:rPr>
            <a:t>into meaningful and useful </a:t>
          </a:r>
          <a:r>
            <a:rPr lang="en-SG" sz="2100" b="1" kern="1200" dirty="0" smtClean="0">
              <a:solidFill>
                <a:srgbClr val="C00000"/>
              </a:solidFill>
            </a:rPr>
            <a:t>information</a:t>
          </a:r>
          <a:r>
            <a:rPr lang="en-SG" sz="2100" kern="1200" dirty="0" smtClean="0">
              <a:solidFill>
                <a:schemeClr val="accent6">
                  <a:lumMod val="75000"/>
                </a:schemeClr>
              </a:solidFill>
            </a:rPr>
            <a:t> for business </a:t>
          </a:r>
          <a:r>
            <a:rPr lang="en-SG" sz="2100" b="1" kern="1200" dirty="0" smtClean="0">
              <a:solidFill>
                <a:srgbClr val="C00000"/>
              </a:solidFill>
            </a:rPr>
            <a:t>analysis</a:t>
          </a:r>
          <a:r>
            <a:rPr lang="en-SG" sz="2100" kern="1200" dirty="0" smtClean="0">
              <a:solidFill>
                <a:schemeClr val="accent6">
                  <a:lumMod val="75000"/>
                </a:schemeClr>
              </a:solidFill>
            </a:rPr>
            <a:t> purposes</a:t>
          </a:r>
          <a:endParaRPr lang="en-SG" sz="2100" kern="1200" dirty="0"/>
        </a:p>
      </dsp:txBody>
      <dsp:txXfrm>
        <a:off x="2397459" y="1252075"/>
        <a:ext cx="2901997" cy="2304323"/>
      </dsp:txXfrm>
    </dsp:sp>
    <dsp:sp modelId="{2E178EAF-F15C-49BF-B0F1-9632BD08B238}">
      <dsp:nvSpPr>
        <dsp:cNvPr id="0" name=""/>
        <dsp:cNvSpPr/>
      </dsp:nvSpPr>
      <dsp:spPr>
        <a:xfrm>
          <a:off x="2160" y="330806"/>
          <a:ext cx="2303172" cy="230317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SG" sz="2400" b="1" kern="1200" dirty="0" smtClean="0"/>
            <a:t>From</a:t>
          </a:r>
          <a:br>
            <a:rPr lang="en-SG" sz="2400" b="1" kern="1200" dirty="0" smtClean="0"/>
          </a:br>
          <a:r>
            <a:rPr lang="en-SG" sz="2400" b="1" kern="1200" dirty="0" smtClean="0"/>
            <a:t>Wiki</a:t>
          </a:r>
          <a:endParaRPr lang="en-SG" sz="2400" b="1" kern="1200" dirty="0"/>
        </a:p>
      </dsp:txBody>
      <dsp:txXfrm>
        <a:off x="339452" y="668098"/>
        <a:ext cx="1628588" cy="1628588"/>
      </dsp:txXfrm>
    </dsp:sp>
    <dsp:sp modelId="{481D22A0-623D-4E6B-9615-6329E4AFDF8B}">
      <dsp:nvSpPr>
        <dsp:cNvPr id="0" name=""/>
        <dsp:cNvSpPr/>
      </dsp:nvSpPr>
      <dsp:spPr>
        <a:xfrm>
          <a:off x="7602628" y="1252075"/>
          <a:ext cx="3454758" cy="2304323"/>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lvl="0" algn="l" defTabSz="933450">
            <a:lnSpc>
              <a:spcPct val="90000"/>
            </a:lnSpc>
            <a:spcBef>
              <a:spcPct val="0"/>
            </a:spcBef>
            <a:spcAft>
              <a:spcPct val="35000"/>
            </a:spcAft>
          </a:pPr>
          <a:r>
            <a:rPr lang="en-SG" sz="2100" kern="1200" dirty="0" smtClean="0">
              <a:solidFill>
                <a:schemeClr val="accent6">
                  <a:lumMod val="75000"/>
                </a:schemeClr>
              </a:solidFill>
            </a:rPr>
            <a:t>BI is the use of computing technologies for the identification, discovery and </a:t>
          </a:r>
          <a:r>
            <a:rPr lang="en-SG" sz="2100" kern="1200" dirty="0" smtClean="0">
              <a:solidFill>
                <a:srgbClr val="C00000"/>
              </a:solidFill>
            </a:rPr>
            <a:t>analysis</a:t>
          </a:r>
          <a:r>
            <a:rPr lang="en-SG" sz="2100" kern="1200" dirty="0" smtClean="0">
              <a:solidFill>
                <a:schemeClr val="accent6">
                  <a:lumMod val="75000"/>
                </a:schemeClr>
              </a:solidFill>
            </a:rPr>
            <a:t> of business</a:t>
          </a:r>
          <a:r>
            <a:rPr lang="en-SG" sz="2100" kern="1200" dirty="0" smtClean="0">
              <a:solidFill>
                <a:srgbClr val="C00000"/>
              </a:solidFill>
            </a:rPr>
            <a:t> data </a:t>
          </a:r>
          <a:r>
            <a:rPr lang="en-SG" sz="2100" kern="1200" dirty="0" smtClean="0">
              <a:solidFill>
                <a:schemeClr val="accent6">
                  <a:lumMod val="75000"/>
                </a:schemeClr>
              </a:solidFill>
            </a:rPr>
            <a:t>- like sales revenue, products, costs and incomes.</a:t>
          </a:r>
          <a:endParaRPr lang="en-SG" sz="2100" kern="1200" dirty="0">
            <a:solidFill>
              <a:schemeClr val="accent6">
                <a:lumMod val="75000"/>
              </a:schemeClr>
            </a:solidFill>
          </a:endParaRPr>
        </a:p>
      </dsp:txBody>
      <dsp:txXfrm>
        <a:off x="8155389" y="1252075"/>
        <a:ext cx="2901997" cy="2304323"/>
      </dsp:txXfrm>
    </dsp:sp>
    <dsp:sp modelId="{528A03A0-613B-4383-83EB-C8A707364FC1}">
      <dsp:nvSpPr>
        <dsp:cNvPr id="0" name=""/>
        <dsp:cNvSpPr/>
      </dsp:nvSpPr>
      <dsp:spPr>
        <a:xfrm>
          <a:off x="5760090" y="330806"/>
          <a:ext cx="2303172" cy="230317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SG" sz="2400" b="1" kern="1200" dirty="0" smtClean="0"/>
            <a:t>From Technopedia</a:t>
          </a:r>
          <a:endParaRPr lang="en-SG" sz="2400" b="1" kern="1200" dirty="0"/>
        </a:p>
      </dsp:txBody>
      <dsp:txXfrm>
        <a:off x="6097382" y="668098"/>
        <a:ext cx="1628588" cy="1628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F4D71-FC60-4B1A-B671-19680DBC6BC7}">
      <dsp:nvSpPr>
        <dsp:cNvPr id="0" name=""/>
        <dsp:cNvSpPr/>
      </dsp:nvSpPr>
      <dsp:spPr>
        <a:xfrm rot="5400000">
          <a:off x="-372773" y="372923"/>
          <a:ext cx="2485156" cy="173960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SG" sz="2800" kern="1200" dirty="0" smtClean="0"/>
            <a:t>cio.com</a:t>
          </a:r>
          <a:endParaRPr lang="en-SG" sz="2800" kern="1200" dirty="0"/>
        </a:p>
      </dsp:txBody>
      <dsp:txXfrm rot="-5400000">
        <a:off x="1" y="869955"/>
        <a:ext cx="1739609" cy="745547"/>
      </dsp:txXfrm>
    </dsp:sp>
    <dsp:sp modelId="{4C7F47C5-6931-4018-8CD8-4B0CFA617DEC}">
      <dsp:nvSpPr>
        <dsp:cNvPr id="0" name=""/>
        <dsp:cNvSpPr/>
      </dsp:nvSpPr>
      <dsp:spPr>
        <a:xfrm rot="5400000">
          <a:off x="5127686" y="-3387926"/>
          <a:ext cx="1615351" cy="8391506"/>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SG" sz="2200" kern="1200" dirty="0" smtClean="0"/>
            <a:t>BI is an umbrella term that refers to a variety of software applications used to analyse an organization's raw data. BI as a discipline is made up of several related activities, including data mining, online analytical processing, querying and reporting</a:t>
          </a:r>
          <a:endParaRPr lang="en-SG" sz="2200" kern="1200" dirty="0"/>
        </a:p>
      </dsp:txBody>
      <dsp:txXfrm rot="-5400000">
        <a:off x="1739609" y="79006"/>
        <a:ext cx="8312651" cy="1457641"/>
      </dsp:txXfrm>
    </dsp:sp>
    <dsp:sp modelId="{63ECD725-6381-4383-8781-C98CF01BAEEA}">
      <dsp:nvSpPr>
        <dsp:cNvPr id="0" name=""/>
        <dsp:cNvSpPr/>
      </dsp:nvSpPr>
      <dsp:spPr>
        <a:xfrm rot="5400000">
          <a:off x="-372773" y="2574023"/>
          <a:ext cx="2485156" cy="1739609"/>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SG" sz="2800" kern="1200" dirty="0" smtClean="0"/>
            <a:t>R.M. </a:t>
          </a:r>
          <a:r>
            <a:rPr lang="en-SG" sz="2800" kern="1200" dirty="0" err="1" smtClean="0"/>
            <a:t>Bogza</a:t>
          </a:r>
          <a:endParaRPr lang="en-SG" sz="2800" kern="1200" dirty="0"/>
        </a:p>
      </dsp:txBody>
      <dsp:txXfrm rot="-5400000">
        <a:off x="1" y="3071055"/>
        <a:ext cx="1739609" cy="745547"/>
      </dsp:txXfrm>
    </dsp:sp>
    <dsp:sp modelId="{9372ECA7-0EF7-4196-8F01-5607887BFAB9}">
      <dsp:nvSpPr>
        <dsp:cNvPr id="0" name=""/>
        <dsp:cNvSpPr/>
      </dsp:nvSpPr>
      <dsp:spPr>
        <a:xfrm rot="5400000">
          <a:off x="5127686" y="-1186827"/>
          <a:ext cx="1615351" cy="8391506"/>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SG" sz="2200" kern="1200" dirty="0" smtClean="0"/>
            <a:t>Business intelligence is defined as getting the </a:t>
          </a:r>
          <a:r>
            <a:rPr lang="en-SG" sz="2200" kern="1200" dirty="0" smtClean="0">
              <a:solidFill>
                <a:srgbClr val="C00000"/>
              </a:solidFill>
            </a:rPr>
            <a:t>right information </a:t>
          </a:r>
          <a:r>
            <a:rPr lang="en-SG" sz="2200" kern="1200" dirty="0" smtClean="0"/>
            <a:t>to the </a:t>
          </a:r>
          <a:r>
            <a:rPr lang="en-SG" sz="2200" kern="1200" dirty="0" smtClean="0">
              <a:solidFill>
                <a:srgbClr val="C00000"/>
              </a:solidFill>
            </a:rPr>
            <a:t>right people </a:t>
          </a:r>
          <a:r>
            <a:rPr lang="en-SG" sz="2200" kern="1200" dirty="0" smtClean="0"/>
            <a:t>at the </a:t>
          </a:r>
          <a:r>
            <a:rPr lang="en-SG" sz="2200" kern="1200" dirty="0" smtClean="0">
              <a:solidFill>
                <a:srgbClr val="C00000"/>
              </a:solidFill>
            </a:rPr>
            <a:t>right time</a:t>
          </a:r>
          <a:r>
            <a:rPr lang="en-SG" sz="2200" kern="1200" dirty="0" smtClean="0"/>
            <a:t>. The term encompasses all the capabilities required to turn data into intelligence that everyone in an organization can trust and use for more effective </a:t>
          </a:r>
          <a:r>
            <a:rPr lang="en-SG" sz="2200" kern="1200" dirty="0" smtClean="0">
              <a:solidFill>
                <a:srgbClr val="C00000"/>
              </a:solidFill>
            </a:rPr>
            <a:t>decision making</a:t>
          </a:r>
          <a:r>
            <a:rPr lang="en-SG" sz="2200" kern="1200" dirty="0" smtClean="0"/>
            <a:t>.”</a:t>
          </a:r>
          <a:endParaRPr lang="en-SG" sz="2200" kern="1200" dirty="0"/>
        </a:p>
      </dsp:txBody>
      <dsp:txXfrm rot="-5400000">
        <a:off x="1739609" y="2280105"/>
        <a:ext cx="8312651" cy="1457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73558-B47E-477C-A266-AEBC1DA372DF}">
      <dsp:nvSpPr>
        <dsp:cNvPr id="0" name=""/>
        <dsp:cNvSpPr/>
      </dsp:nvSpPr>
      <dsp:spPr>
        <a:xfrm>
          <a:off x="3479" y="4125"/>
          <a:ext cx="3392971"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SG" sz="2100" kern="1200" dirty="0" smtClean="0"/>
            <a:t>Full-stack</a:t>
          </a:r>
          <a:endParaRPr lang="en-SG" sz="2100" kern="1200" dirty="0"/>
        </a:p>
      </dsp:txBody>
      <dsp:txXfrm>
        <a:off x="3479" y="4125"/>
        <a:ext cx="3392971" cy="604800"/>
      </dsp:txXfrm>
    </dsp:sp>
    <dsp:sp modelId="{D2B8E75F-1B11-44BE-A2FA-6B32FD9E1209}">
      <dsp:nvSpPr>
        <dsp:cNvPr id="0" name=""/>
        <dsp:cNvSpPr/>
      </dsp:nvSpPr>
      <dsp:spPr>
        <a:xfrm>
          <a:off x="3479" y="608925"/>
          <a:ext cx="3392971" cy="403515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SG" sz="2100" kern="1200" dirty="0" smtClean="0"/>
            <a:t>SAS BI</a:t>
          </a:r>
          <a:endParaRPr lang="en-SG" sz="2100" kern="1200" dirty="0"/>
        </a:p>
        <a:p>
          <a:pPr marL="228600" lvl="1" indent="-228600" algn="l" defTabSz="933450">
            <a:lnSpc>
              <a:spcPct val="90000"/>
            </a:lnSpc>
            <a:spcBef>
              <a:spcPct val="0"/>
            </a:spcBef>
            <a:spcAft>
              <a:spcPct val="15000"/>
            </a:spcAft>
            <a:buChar char="••"/>
          </a:pPr>
          <a:r>
            <a:rPr lang="en-SG" sz="2100" kern="1200" dirty="0" smtClean="0"/>
            <a:t>Microsoft BI</a:t>
          </a:r>
          <a:endParaRPr lang="en-SG" sz="2100" kern="1200" dirty="0"/>
        </a:p>
        <a:p>
          <a:pPr marL="228600" lvl="1" indent="-228600" algn="l" defTabSz="933450">
            <a:lnSpc>
              <a:spcPct val="90000"/>
            </a:lnSpc>
            <a:spcBef>
              <a:spcPct val="0"/>
            </a:spcBef>
            <a:spcAft>
              <a:spcPct val="15000"/>
            </a:spcAft>
            <a:buChar char="••"/>
          </a:pPr>
          <a:r>
            <a:rPr lang="en-SG" sz="2100" kern="1200" dirty="0" err="1" smtClean="0">
              <a:hlinkClick xmlns:r="http://schemas.openxmlformats.org/officeDocument/2006/relationships" r:id="rId1"/>
            </a:rPr>
            <a:t>Sisense</a:t>
          </a:r>
          <a:endParaRPr lang="en-SG" sz="2100" kern="1200" dirty="0"/>
        </a:p>
        <a:p>
          <a:pPr marL="228600" lvl="1" indent="-228600" algn="l" defTabSz="933450">
            <a:lnSpc>
              <a:spcPct val="90000"/>
            </a:lnSpc>
            <a:spcBef>
              <a:spcPct val="0"/>
            </a:spcBef>
            <a:spcAft>
              <a:spcPct val="15000"/>
            </a:spcAft>
            <a:buChar char="••"/>
          </a:pPr>
          <a:r>
            <a:rPr lang="en-SG" sz="2100" kern="1200" dirty="0" err="1" smtClean="0"/>
            <a:t>Microstrategy</a:t>
          </a:r>
          <a:endParaRPr lang="en-SG" sz="2100" kern="1200" dirty="0"/>
        </a:p>
        <a:p>
          <a:pPr marL="228600" lvl="1" indent="-228600" algn="l" defTabSz="933450">
            <a:lnSpc>
              <a:spcPct val="90000"/>
            </a:lnSpc>
            <a:spcBef>
              <a:spcPct val="0"/>
            </a:spcBef>
            <a:spcAft>
              <a:spcPct val="15000"/>
            </a:spcAft>
            <a:buChar char="••"/>
          </a:pPr>
          <a:r>
            <a:rPr lang="en-SG" sz="2100" kern="1200" dirty="0" smtClean="0"/>
            <a:t>SAP Business Objects</a:t>
          </a:r>
          <a:endParaRPr lang="en-SG" sz="2100" kern="1200" dirty="0"/>
        </a:p>
        <a:p>
          <a:pPr marL="228600" lvl="1" indent="-228600" algn="l" defTabSz="933450">
            <a:lnSpc>
              <a:spcPct val="90000"/>
            </a:lnSpc>
            <a:spcBef>
              <a:spcPct val="0"/>
            </a:spcBef>
            <a:spcAft>
              <a:spcPct val="15000"/>
            </a:spcAft>
            <a:buChar char="••"/>
          </a:pPr>
          <a:r>
            <a:rPr lang="en-SG" sz="2100" kern="1200" dirty="0" smtClean="0"/>
            <a:t>IBM </a:t>
          </a:r>
          <a:r>
            <a:rPr lang="en-SG" sz="2100" kern="1200" dirty="0" err="1" smtClean="0"/>
            <a:t>Cognos</a:t>
          </a:r>
          <a:endParaRPr lang="en-SG" sz="2100" kern="1200" dirty="0"/>
        </a:p>
        <a:p>
          <a:pPr marL="228600" lvl="1" indent="-228600" algn="l" defTabSz="933450">
            <a:lnSpc>
              <a:spcPct val="90000"/>
            </a:lnSpc>
            <a:spcBef>
              <a:spcPct val="0"/>
            </a:spcBef>
            <a:spcAft>
              <a:spcPct val="15000"/>
            </a:spcAft>
            <a:buChar char="••"/>
          </a:pPr>
          <a:r>
            <a:rPr lang="en-SG" sz="2100" kern="1200" dirty="0" smtClean="0"/>
            <a:t>Pentaho (Open-Source)</a:t>
          </a:r>
          <a:endParaRPr lang="en-SG" sz="2100" kern="1200" dirty="0"/>
        </a:p>
        <a:p>
          <a:pPr marL="228600" lvl="1" indent="-228600" algn="l" defTabSz="933450">
            <a:lnSpc>
              <a:spcPct val="90000"/>
            </a:lnSpc>
            <a:spcBef>
              <a:spcPct val="0"/>
            </a:spcBef>
            <a:spcAft>
              <a:spcPct val="15000"/>
            </a:spcAft>
            <a:buChar char="••"/>
          </a:pPr>
          <a:r>
            <a:rPr lang="en-SG" sz="2100" kern="1200" dirty="0" err="1" smtClean="0"/>
            <a:t>JasperSoft</a:t>
          </a:r>
          <a:r>
            <a:rPr lang="en-SG" sz="2100" kern="1200" dirty="0" smtClean="0"/>
            <a:t> (Open-Source)</a:t>
          </a:r>
          <a:endParaRPr lang="en-SG" sz="2100" kern="1200" dirty="0"/>
        </a:p>
        <a:p>
          <a:pPr marL="228600" lvl="1" indent="-228600" algn="l" defTabSz="933450">
            <a:lnSpc>
              <a:spcPct val="90000"/>
            </a:lnSpc>
            <a:spcBef>
              <a:spcPct val="0"/>
            </a:spcBef>
            <a:spcAft>
              <a:spcPct val="15000"/>
            </a:spcAft>
            <a:buChar char="••"/>
          </a:pPr>
          <a:r>
            <a:rPr lang="en-SG" sz="2100" kern="1200" dirty="0" smtClean="0"/>
            <a:t>Actuate (Open-Source)</a:t>
          </a:r>
          <a:endParaRPr lang="en-SG" sz="2100" kern="1200" dirty="0"/>
        </a:p>
        <a:p>
          <a:pPr marL="228600" lvl="1" indent="-228600" algn="l" defTabSz="933450">
            <a:lnSpc>
              <a:spcPct val="90000"/>
            </a:lnSpc>
            <a:spcBef>
              <a:spcPct val="0"/>
            </a:spcBef>
            <a:spcAft>
              <a:spcPct val="15000"/>
            </a:spcAft>
            <a:buChar char="••"/>
          </a:pPr>
          <a:r>
            <a:rPr lang="en-SG" sz="2100" kern="1200" dirty="0" err="1" smtClean="0"/>
            <a:t>Birst</a:t>
          </a:r>
          <a:r>
            <a:rPr lang="en-SG" sz="2100" kern="1200" dirty="0" smtClean="0"/>
            <a:t> (Cloud)</a:t>
          </a:r>
          <a:endParaRPr lang="en-SG" sz="2100" kern="1200" dirty="0"/>
        </a:p>
        <a:p>
          <a:pPr marL="228600" lvl="1" indent="-228600" algn="l" defTabSz="933450">
            <a:lnSpc>
              <a:spcPct val="90000"/>
            </a:lnSpc>
            <a:spcBef>
              <a:spcPct val="0"/>
            </a:spcBef>
            <a:spcAft>
              <a:spcPct val="15000"/>
            </a:spcAft>
            <a:buChar char="••"/>
          </a:pPr>
          <a:r>
            <a:rPr lang="en-SG" sz="2100" kern="1200" dirty="0" smtClean="0"/>
            <a:t>Good Data (Cloud)</a:t>
          </a:r>
          <a:endParaRPr lang="en-SG" sz="2100" kern="1200" dirty="0"/>
        </a:p>
      </dsp:txBody>
      <dsp:txXfrm>
        <a:off x="3479" y="608925"/>
        <a:ext cx="3392971" cy="4035150"/>
      </dsp:txXfrm>
    </dsp:sp>
    <dsp:sp modelId="{D9ED9667-88FE-4502-99AA-92B63AD4357C}">
      <dsp:nvSpPr>
        <dsp:cNvPr id="0" name=""/>
        <dsp:cNvSpPr/>
      </dsp:nvSpPr>
      <dsp:spPr>
        <a:xfrm>
          <a:off x="3871466" y="4125"/>
          <a:ext cx="3392971"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SG" sz="2100" kern="1200" dirty="0" smtClean="0"/>
            <a:t>Data Analysis</a:t>
          </a:r>
          <a:endParaRPr lang="en-SG" sz="2100" kern="1200" dirty="0"/>
        </a:p>
      </dsp:txBody>
      <dsp:txXfrm>
        <a:off x="3871466" y="4125"/>
        <a:ext cx="3392971" cy="604800"/>
      </dsp:txXfrm>
    </dsp:sp>
    <dsp:sp modelId="{AAF6DC68-3E52-4C5C-8032-98E315C56866}">
      <dsp:nvSpPr>
        <dsp:cNvPr id="0" name=""/>
        <dsp:cNvSpPr/>
      </dsp:nvSpPr>
      <dsp:spPr>
        <a:xfrm>
          <a:off x="3871466" y="608925"/>
          <a:ext cx="3392971" cy="403515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SG" sz="2100" kern="1200" dirty="0" smtClean="0"/>
            <a:t>SAS Enterprise Miner</a:t>
          </a:r>
          <a:endParaRPr lang="en-SG" sz="2100" kern="1200" dirty="0"/>
        </a:p>
        <a:p>
          <a:pPr marL="228600" lvl="1" indent="-228600" algn="l" defTabSz="933450">
            <a:lnSpc>
              <a:spcPct val="90000"/>
            </a:lnSpc>
            <a:spcBef>
              <a:spcPct val="0"/>
            </a:spcBef>
            <a:spcAft>
              <a:spcPct val="15000"/>
            </a:spcAft>
            <a:buChar char="••"/>
          </a:pPr>
          <a:r>
            <a:rPr lang="en-SG" sz="2100" kern="1200" dirty="0" smtClean="0"/>
            <a:t>IBM SPSS </a:t>
          </a:r>
          <a:r>
            <a:rPr lang="en-SG" sz="2100" kern="1200" dirty="0" err="1" smtClean="0"/>
            <a:t>Modeler</a:t>
          </a:r>
          <a:endParaRPr lang="en-SG" sz="2100" kern="1200" dirty="0"/>
        </a:p>
        <a:p>
          <a:pPr marL="228600" lvl="1" indent="-228600" algn="l" defTabSz="933450">
            <a:lnSpc>
              <a:spcPct val="90000"/>
            </a:lnSpc>
            <a:spcBef>
              <a:spcPct val="0"/>
            </a:spcBef>
            <a:spcAft>
              <a:spcPct val="15000"/>
            </a:spcAft>
            <a:buChar char="••"/>
          </a:pPr>
          <a:r>
            <a:rPr lang="en-SG" sz="2100" kern="1200" dirty="0" smtClean="0"/>
            <a:t>Microsoft Analysis Services</a:t>
          </a:r>
          <a:endParaRPr lang="en-SG" sz="2100" kern="1200" dirty="0"/>
        </a:p>
        <a:p>
          <a:pPr marL="228600" lvl="1" indent="-228600" algn="l" defTabSz="933450">
            <a:lnSpc>
              <a:spcPct val="90000"/>
            </a:lnSpc>
            <a:spcBef>
              <a:spcPct val="0"/>
            </a:spcBef>
            <a:spcAft>
              <a:spcPct val="15000"/>
            </a:spcAft>
            <a:buChar char="••"/>
          </a:pPr>
          <a:r>
            <a:rPr lang="en-SG" sz="2100" kern="1200" dirty="0" smtClean="0"/>
            <a:t>Oracle Data Mining</a:t>
          </a:r>
          <a:endParaRPr lang="en-SG" sz="2100" kern="1200" dirty="0"/>
        </a:p>
        <a:p>
          <a:pPr marL="228600" lvl="1" indent="-228600" algn="l" defTabSz="933450">
            <a:lnSpc>
              <a:spcPct val="90000"/>
            </a:lnSpc>
            <a:spcBef>
              <a:spcPct val="0"/>
            </a:spcBef>
            <a:spcAft>
              <a:spcPct val="15000"/>
            </a:spcAft>
            <a:buChar char="••"/>
          </a:pPr>
          <a:r>
            <a:rPr lang="en-SG" sz="2100" kern="1200" dirty="0" err="1" smtClean="0"/>
            <a:t>RapidMiner</a:t>
          </a:r>
          <a:endParaRPr lang="en-SG" sz="2100" kern="1200" dirty="0"/>
        </a:p>
        <a:p>
          <a:pPr marL="228600" lvl="1" indent="-228600" algn="l" defTabSz="933450">
            <a:lnSpc>
              <a:spcPct val="90000"/>
            </a:lnSpc>
            <a:spcBef>
              <a:spcPct val="0"/>
            </a:spcBef>
            <a:spcAft>
              <a:spcPct val="15000"/>
            </a:spcAft>
            <a:buChar char="••"/>
          </a:pPr>
          <a:r>
            <a:rPr lang="en-SG" sz="2100" kern="1200" dirty="0" smtClean="0"/>
            <a:t>R (Open-source)</a:t>
          </a:r>
          <a:endParaRPr lang="en-SG" sz="2100" kern="1200" dirty="0"/>
        </a:p>
        <a:p>
          <a:pPr marL="228600" lvl="1" indent="-228600" algn="l" defTabSz="933450">
            <a:lnSpc>
              <a:spcPct val="90000"/>
            </a:lnSpc>
            <a:spcBef>
              <a:spcPct val="0"/>
            </a:spcBef>
            <a:spcAft>
              <a:spcPct val="15000"/>
            </a:spcAft>
            <a:buChar char="••"/>
          </a:pPr>
          <a:r>
            <a:rPr lang="en-SG" sz="2100" kern="1200" dirty="0" err="1" smtClean="0"/>
            <a:t>Knime</a:t>
          </a:r>
          <a:r>
            <a:rPr lang="en-SG" sz="2100" kern="1200" dirty="0" smtClean="0"/>
            <a:t> (Open-source)</a:t>
          </a:r>
          <a:endParaRPr lang="en-SG" sz="2100" kern="1200" dirty="0"/>
        </a:p>
        <a:p>
          <a:pPr marL="228600" lvl="1" indent="-228600" algn="l" defTabSz="933450">
            <a:lnSpc>
              <a:spcPct val="90000"/>
            </a:lnSpc>
            <a:spcBef>
              <a:spcPct val="0"/>
            </a:spcBef>
            <a:spcAft>
              <a:spcPct val="15000"/>
            </a:spcAft>
            <a:buChar char="••"/>
          </a:pPr>
          <a:r>
            <a:rPr lang="en-SG" sz="2100" kern="1200" dirty="0" smtClean="0"/>
            <a:t>Weka (Open-source)</a:t>
          </a:r>
          <a:endParaRPr lang="en-SG" sz="2100" kern="1200" dirty="0"/>
        </a:p>
      </dsp:txBody>
      <dsp:txXfrm>
        <a:off x="3871466" y="608925"/>
        <a:ext cx="3392971" cy="4035150"/>
      </dsp:txXfrm>
    </dsp:sp>
    <dsp:sp modelId="{25294057-EFA7-426F-95BC-87DB620D8236}">
      <dsp:nvSpPr>
        <dsp:cNvPr id="0" name=""/>
        <dsp:cNvSpPr/>
      </dsp:nvSpPr>
      <dsp:spPr>
        <a:xfrm>
          <a:off x="7739453" y="4125"/>
          <a:ext cx="3392971"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SG" sz="2100" kern="1200" dirty="0" smtClean="0"/>
            <a:t>Data Presentation</a:t>
          </a:r>
          <a:endParaRPr lang="en-SG" sz="2100" kern="1200" dirty="0"/>
        </a:p>
      </dsp:txBody>
      <dsp:txXfrm>
        <a:off x="7739453" y="4125"/>
        <a:ext cx="3392971" cy="604800"/>
      </dsp:txXfrm>
    </dsp:sp>
    <dsp:sp modelId="{6FFE27D3-9920-4D0F-9DEB-F21ECB813FF8}">
      <dsp:nvSpPr>
        <dsp:cNvPr id="0" name=""/>
        <dsp:cNvSpPr/>
      </dsp:nvSpPr>
      <dsp:spPr>
        <a:xfrm>
          <a:off x="7739453" y="608925"/>
          <a:ext cx="3392971" cy="403515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SG" sz="2100" kern="1200" dirty="0" smtClean="0">
              <a:hlinkClick xmlns:r="http://schemas.openxmlformats.org/officeDocument/2006/relationships" r:id="rId2"/>
            </a:rPr>
            <a:t>Tableau</a:t>
          </a:r>
          <a:endParaRPr lang="en-SG" sz="2100" kern="1200" dirty="0"/>
        </a:p>
        <a:p>
          <a:pPr marL="228600" lvl="1" indent="-228600" algn="l" defTabSz="933450">
            <a:lnSpc>
              <a:spcPct val="90000"/>
            </a:lnSpc>
            <a:spcBef>
              <a:spcPct val="0"/>
            </a:spcBef>
            <a:spcAft>
              <a:spcPct val="15000"/>
            </a:spcAft>
            <a:buChar char="••"/>
          </a:pPr>
          <a:r>
            <a:rPr lang="en-SG" sz="2100" kern="1200" dirty="0" err="1" smtClean="0">
              <a:hlinkClick xmlns:r="http://schemas.openxmlformats.org/officeDocument/2006/relationships" r:id="rId3"/>
            </a:rPr>
            <a:t>Qlik</a:t>
          </a:r>
          <a:endParaRPr lang="en-SG" sz="2100" kern="1200" dirty="0"/>
        </a:p>
        <a:p>
          <a:pPr marL="228600" lvl="1" indent="-228600" algn="l" defTabSz="933450">
            <a:lnSpc>
              <a:spcPct val="90000"/>
            </a:lnSpc>
            <a:spcBef>
              <a:spcPct val="0"/>
            </a:spcBef>
            <a:spcAft>
              <a:spcPct val="15000"/>
            </a:spcAft>
            <a:buChar char="••"/>
          </a:pPr>
          <a:r>
            <a:rPr lang="en-SG" sz="2100" kern="1200" dirty="0" smtClean="0">
              <a:hlinkClick xmlns:r="http://schemas.openxmlformats.org/officeDocument/2006/relationships" r:id="rId4"/>
            </a:rPr>
            <a:t>Dundas</a:t>
          </a:r>
          <a:endParaRPr lang="en-SG" sz="2100" kern="1200" dirty="0"/>
        </a:p>
        <a:p>
          <a:pPr marL="228600" lvl="1" indent="-228600" algn="l" defTabSz="933450">
            <a:lnSpc>
              <a:spcPct val="90000"/>
            </a:lnSpc>
            <a:spcBef>
              <a:spcPct val="0"/>
            </a:spcBef>
            <a:spcAft>
              <a:spcPct val="15000"/>
            </a:spcAft>
            <a:buChar char="••"/>
          </a:pPr>
          <a:r>
            <a:rPr lang="en-SG" sz="2100" kern="1200" dirty="0" smtClean="0">
              <a:hlinkClick xmlns:r="http://schemas.openxmlformats.org/officeDocument/2006/relationships" r:id="rId5"/>
            </a:rPr>
            <a:t>Yellowfin</a:t>
          </a:r>
          <a:endParaRPr lang="en-SG" sz="2100" kern="1200" dirty="0"/>
        </a:p>
        <a:p>
          <a:pPr marL="228600" lvl="1" indent="-228600" algn="l" defTabSz="933450">
            <a:lnSpc>
              <a:spcPct val="90000"/>
            </a:lnSpc>
            <a:spcBef>
              <a:spcPct val="0"/>
            </a:spcBef>
            <a:spcAft>
              <a:spcPct val="15000"/>
            </a:spcAft>
            <a:buChar char="••"/>
          </a:pPr>
          <a:endParaRPr lang="en-SG" sz="2100" kern="1200" dirty="0"/>
        </a:p>
        <a:p>
          <a:pPr marL="228600" lvl="1" indent="-228600" algn="l" defTabSz="933450">
            <a:lnSpc>
              <a:spcPct val="90000"/>
            </a:lnSpc>
            <a:spcBef>
              <a:spcPct val="0"/>
            </a:spcBef>
            <a:spcAft>
              <a:spcPct val="15000"/>
            </a:spcAft>
            <a:buChar char="••"/>
          </a:pPr>
          <a:r>
            <a:rPr lang="en-SG" sz="2100" kern="1200" dirty="0" smtClean="0"/>
            <a:t>Microsoft Reporting Services</a:t>
          </a:r>
          <a:endParaRPr lang="en-SG" sz="2100" kern="1200" dirty="0"/>
        </a:p>
        <a:p>
          <a:pPr marL="228600" lvl="1" indent="-228600" algn="l" defTabSz="933450">
            <a:lnSpc>
              <a:spcPct val="90000"/>
            </a:lnSpc>
            <a:spcBef>
              <a:spcPct val="0"/>
            </a:spcBef>
            <a:spcAft>
              <a:spcPct val="15000"/>
            </a:spcAft>
            <a:buChar char="••"/>
          </a:pPr>
          <a:endParaRPr lang="en-SG" sz="2100" kern="1200" dirty="0"/>
        </a:p>
        <a:p>
          <a:pPr marL="228600" lvl="1" indent="-228600" algn="l" defTabSz="933450">
            <a:lnSpc>
              <a:spcPct val="90000"/>
            </a:lnSpc>
            <a:spcBef>
              <a:spcPct val="0"/>
            </a:spcBef>
            <a:spcAft>
              <a:spcPct val="15000"/>
            </a:spcAft>
            <a:buChar char="••"/>
          </a:pPr>
          <a:endParaRPr lang="en-SG" sz="2100" kern="1200" dirty="0"/>
        </a:p>
      </dsp:txBody>
      <dsp:txXfrm>
        <a:off x="7739453" y="608925"/>
        <a:ext cx="3392971" cy="4035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59D49-07E3-4534-96C4-9836B22E7B90}">
      <dsp:nvSpPr>
        <dsp:cNvPr id="0" name=""/>
        <dsp:cNvSpPr/>
      </dsp:nvSpPr>
      <dsp:spPr>
        <a:xfrm>
          <a:off x="6257840" y="2916"/>
          <a:ext cx="1190222"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1</a:t>
          </a:r>
          <a:br>
            <a:rPr lang="en-AU" sz="2000" b="1" kern="1200" dirty="0" smtClean="0"/>
          </a:br>
          <a:r>
            <a:rPr lang="en-AU" sz="2000" b="1" kern="1200" dirty="0" smtClean="0"/>
            <a:t>Identify business issue</a:t>
          </a:r>
          <a:endParaRPr lang="en-AU" sz="2000" b="1" kern="1200" dirty="0"/>
        </a:p>
      </dsp:txBody>
      <dsp:txXfrm>
        <a:off x="6257840" y="2916"/>
        <a:ext cx="1190222" cy="1190222"/>
      </dsp:txXfrm>
    </dsp:sp>
    <dsp:sp modelId="{9A91ED0B-2680-4ACD-BF12-28FDDD5AB743}">
      <dsp:nvSpPr>
        <dsp:cNvPr id="0" name=""/>
        <dsp:cNvSpPr/>
      </dsp:nvSpPr>
      <dsp:spPr>
        <a:xfrm>
          <a:off x="2364666" y="113342"/>
          <a:ext cx="6631314" cy="6631314"/>
        </a:xfrm>
        <a:prstGeom prst="circularArrow">
          <a:avLst>
            <a:gd name="adj1" fmla="val 3500"/>
            <a:gd name="adj2" fmla="val 217024"/>
            <a:gd name="adj3" fmla="val 19269025"/>
            <a:gd name="adj4" fmla="val 18313952"/>
            <a:gd name="adj5" fmla="val 4083"/>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7B710E-A599-428A-A973-9F2AAFA64E8D}">
      <dsp:nvSpPr>
        <dsp:cNvPr id="0" name=""/>
        <dsp:cNvSpPr/>
      </dsp:nvSpPr>
      <dsp:spPr>
        <a:xfrm>
          <a:off x="7916185" y="1661261"/>
          <a:ext cx="1190222"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2</a:t>
          </a:r>
        </a:p>
        <a:p>
          <a:pPr lvl="0" algn="ctr" defTabSz="889000">
            <a:lnSpc>
              <a:spcPct val="90000"/>
            </a:lnSpc>
            <a:spcBef>
              <a:spcPct val="0"/>
            </a:spcBef>
            <a:spcAft>
              <a:spcPct val="35000"/>
            </a:spcAft>
          </a:pPr>
          <a:r>
            <a:rPr lang="en-AU" sz="2000" b="1" kern="1200" dirty="0" smtClean="0"/>
            <a:t>Formulate business questions</a:t>
          </a:r>
          <a:endParaRPr lang="en-AU" sz="2000" b="1" kern="1200" dirty="0"/>
        </a:p>
      </dsp:txBody>
      <dsp:txXfrm>
        <a:off x="7916185" y="1661261"/>
        <a:ext cx="1190222" cy="1190222"/>
      </dsp:txXfrm>
    </dsp:sp>
    <dsp:sp modelId="{872A1FF2-CB21-4160-BC70-377E309E7171}">
      <dsp:nvSpPr>
        <dsp:cNvPr id="0" name=""/>
        <dsp:cNvSpPr/>
      </dsp:nvSpPr>
      <dsp:spPr>
        <a:xfrm>
          <a:off x="2364666" y="113342"/>
          <a:ext cx="6631314" cy="6631314"/>
        </a:xfrm>
        <a:prstGeom prst="circularArrow">
          <a:avLst>
            <a:gd name="adj1" fmla="val 3500"/>
            <a:gd name="adj2" fmla="val 217024"/>
            <a:gd name="adj3" fmla="val 434789"/>
            <a:gd name="adj4" fmla="val 20948187"/>
            <a:gd name="adj5" fmla="val 4083"/>
          </a:avLst>
        </a:prstGeom>
        <a:solidFill>
          <a:schemeClr val="accent6">
            <a:alpha val="90000"/>
            <a:hueOff val="0"/>
            <a:satOff val="0"/>
            <a:lumOff val="0"/>
            <a:alphaOff val="-57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FC40E-327A-462F-8A26-DE018185C863}">
      <dsp:nvSpPr>
        <dsp:cNvPr id="0" name=""/>
        <dsp:cNvSpPr/>
      </dsp:nvSpPr>
      <dsp:spPr>
        <a:xfrm>
          <a:off x="7695727" y="4006516"/>
          <a:ext cx="1631139"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3</a:t>
          </a:r>
        </a:p>
        <a:p>
          <a:pPr lvl="0" algn="ctr" defTabSz="889000">
            <a:lnSpc>
              <a:spcPct val="90000"/>
            </a:lnSpc>
            <a:spcBef>
              <a:spcPct val="0"/>
            </a:spcBef>
            <a:spcAft>
              <a:spcPct val="35000"/>
            </a:spcAft>
          </a:pPr>
          <a:r>
            <a:rPr lang="en-AU" sz="2000" b="1" kern="1200" dirty="0" smtClean="0"/>
            <a:t>What information do I need</a:t>
          </a:r>
          <a:endParaRPr lang="en-AU" sz="2000" b="1" kern="1200" dirty="0"/>
        </a:p>
      </dsp:txBody>
      <dsp:txXfrm>
        <a:off x="7695727" y="4006516"/>
        <a:ext cx="1631139" cy="1190222"/>
      </dsp:txXfrm>
    </dsp:sp>
    <dsp:sp modelId="{CBEA1221-3FB2-4346-8BC5-0F6DB5DE3294}">
      <dsp:nvSpPr>
        <dsp:cNvPr id="0" name=""/>
        <dsp:cNvSpPr/>
      </dsp:nvSpPr>
      <dsp:spPr>
        <a:xfrm>
          <a:off x="2364666" y="113342"/>
          <a:ext cx="6631314" cy="6631314"/>
        </a:xfrm>
        <a:prstGeom prst="circularArrow">
          <a:avLst>
            <a:gd name="adj1" fmla="val 3500"/>
            <a:gd name="adj2" fmla="val 217024"/>
            <a:gd name="adj3" fmla="val 2978114"/>
            <a:gd name="adj4" fmla="val 2113952"/>
            <a:gd name="adj5" fmla="val 4083"/>
          </a:avLst>
        </a:prstGeom>
        <a:solidFill>
          <a:schemeClr val="accent6">
            <a:alpha val="90000"/>
            <a:hueOff val="0"/>
            <a:satOff val="0"/>
            <a:lumOff val="0"/>
            <a:alphaOff val="-1142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2C2EF-3AF8-499F-811D-512651BA41A6}">
      <dsp:nvSpPr>
        <dsp:cNvPr id="0" name=""/>
        <dsp:cNvSpPr/>
      </dsp:nvSpPr>
      <dsp:spPr>
        <a:xfrm>
          <a:off x="6192277" y="5664861"/>
          <a:ext cx="1321348"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4</a:t>
          </a:r>
        </a:p>
        <a:p>
          <a:pPr lvl="0" algn="ctr" defTabSz="889000">
            <a:lnSpc>
              <a:spcPct val="90000"/>
            </a:lnSpc>
            <a:spcBef>
              <a:spcPct val="0"/>
            </a:spcBef>
            <a:spcAft>
              <a:spcPct val="35000"/>
            </a:spcAft>
          </a:pPr>
          <a:r>
            <a:rPr lang="en-AU" sz="2000" b="1" kern="1200" dirty="0" smtClean="0"/>
            <a:t>Where do I find the  information</a:t>
          </a:r>
          <a:endParaRPr lang="en-AU" sz="2000" b="1" kern="1200" dirty="0"/>
        </a:p>
      </dsp:txBody>
      <dsp:txXfrm>
        <a:off x="6192277" y="5664861"/>
        <a:ext cx="1321348" cy="1190222"/>
      </dsp:txXfrm>
    </dsp:sp>
    <dsp:sp modelId="{8FD29C37-CD30-461D-8226-BBEA51C7A118}">
      <dsp:nvSpPr>
        <dsp:cNvPr id="0" name=""/>
        <dsp:cNvSpPr/>
      </dsp:nvSpPr>
      <dsp:spPr>
        <a:xfrm>
          <a:off x="2364666" y="113342"/>
          <a:ext cx="6631314" cy="6631314"/>
        </a:xfrm>
        <a:prstGeom prst="circularArrow">
          <a:avLst>
            <a:gd name="adj1" fmla="val 3500"/>
            <a:gd name="adj2" fmla="val 217024"/>
            <a:gd name="adj3" fmla="val 5551354"/>
            <a:gd name="adj4" fmla="val 4822935"/>
            <a:gd name="adj5" fmla="val 4083"/>
          </a:avLst>
        </a:prstGeom>
        <a:solidFill>
          <a:schemeClr val="accent6">
            <a:alpha val="90000"/>
            <a:hueOff val="0"/>
            <a:satOff val="0"/>
            <a:lumOff val="0"/>
            <a:alphaOff val="-1714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4354B-0493-44E8-8174-6579BF65FC04}">
      <dsp:nvSpPr>
        <dsp:cNvPr id="0" name=""/>
        <dsp:cNvSpPr/>
      </dsp:nvSpPr>
      <dsp:spPr>
        <a:xfrm>
          <a:off x="3662793" y="5664861"/>
          <a:ext cx="1689805"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5</a:t>
          </a:r>
        </a:p>
        <a:p>
          <a:pPr lvl="0" algn="ctr" defTabSz="889000">
            <a:lnSpc>
              <a:spcPct val="90000"/>
            </a:lnSpc>
            <a:spcBef>
              <a:spcPct val="0"/>
            </a:spcBef>
            <a:spcAft>
              <a:spcPct val="35000"/>
            </a:spcAft>
          </a:pPr>
          <a:r>
            <a:rPr lang="en-AU" sz="2000" b="1" kern="1200" dirty="0" smtClean="0"/>
            <a:t>Retrieve information</a:t>
          </a:r>
          <a:endParaRPr lang="en-AU" sz="2000" b="1" kern="1200" dirty="0"/>
        </a:p>
      </dsp:txBody>
      <dsp:txXfrm>
        <a:off x="3662793" y="5664861"/>
        <a:ext cx="1689805" cy="1190222"/>
      </dsp:txXfrm>
    </dsp:sp>
    <dsp:sp modelId="{E26C5FC6-9302-4522-AD1B-921A5B8221E2}">
      <dsp:nvSpPr>
        <dsp:cNvPr id="0" name=""/>
        <dsp:cNvSpPr/>
      </dsp:nvSpPr>
      <dsp:spPr>
        <a:xfrm>
          <a:off x="2364666" y="113342"/>
          <a:ext cx="6631314" cy="6631314"/>
        </a:xfrm>
        <a:prstGeom prst="circularArrow">
          <a:avLst>
            <a:gd name="adj1" fmla="val 3500"/>
            <a:gd name="adj2" fmla="val 217024"/>
            <a:gd name="adj3" fmla="val 8469025"/>
            <a:gd name="adj4" fmla="val 7870746"/>
            <a:gd name="adj5" fmla="val 4083"/>
          </a:avLst>
        </a:prstGeom>
        <a:solidFill>
          <a:schemeClr val="accent6">
            <a:alpha val="90000"/>
            <a:hueOff val="0"/>
            <a:satOff val="0"/>
            <a:lumOff val="0"/>
            <a:alphaOff val="-2285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D4177-BD7D-4E31-9850-406FAFA8253B}">
      <dsp:nvSpPr>
        <dsp:cNvPr id="0" name=""/>
        <dsp:cNvSpPr/>
      </dsp:nvSpPr>
      <dsp:spPr>
        <a:xfrm>
          <a:off x="2050378" y="4006516"/>
          <a:ext cx="1597944"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6</a:t>
          </a:r>
          <a:br>
            <a:rPr lang="en-AU" sz="2000" b="1" kern="1200" dirty="0" smtClean="0"/>
          </a:br>
          <a:r>
            <a:rPr lang="en-AU" sz="2000" b="1" kern="1200" dirty="0" smtClean="0"/>
            <a:t>Analyse</a:t>
          </a:r>
          <a:br>
            <a:rPr lang="en-AU" sz="2000" b="1" kern="1200" dirty="0" smtClean="0"/>
          </a:br>
          <a:r>
            <a:rPr lang="en-AU" sz="2000" b="1" kern="1200" dirty="0" smtClean="0"/>
            <a:t>Information</a:t>
          </a:r>
          <a:endParaRPr lang="en-AU" sz="2000" b="1" kern="1200" dirty="0"/>
        </a:p>
      </dsp:txBody>
      <dsp:txXfrm>
        <a:off x="2050378" y="4006516"/>
        <a:ext cx="1597944" cy="1190222"/>
      </dsp:txXfrm>
    </dsp:sp>
    <dsp:sp modelId="{6D0DB926-12C9-4F67-93C2-1555800233F1}">
      <dsp:nvSpPr>
        <dsp:cNvPr id="0" name=""/>
        <dsp:cNvSpPr/>
      </dsp:nvSpPr>
      <dsp:spPr>
        <a:xfrm>
          <a:off x="2364666" y="113342"/>
          <a:ext cx="6631314" cy="6631314"/>
        </a:xfrm>
        <a:prstGeom prst="circularArrow">
          <a:avLst>
            <a:gd name="adj1" fmla="val 3500"/>
            <a:gd name="adj2" fmla="val 217024"/>
            <a:gd name="adj3" fmla="val 11234789"/>
            <a:gd name="adj4" fmla="val 10148187"/>
            <a:gd name="adj5" fmla="val 4083"/>
          </a:avLst>
        </a:prstGeom>
        <a:solidFill>
          <a:schemeClr val="accent6">
            <a:alpha val="90000"/>
            <a:hueOff val="0"/>
            <a:satOff val="0"/>
            <a:lumOff val="0"/>
            <a:alphaOff val="-2857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390E5-7EDF-4A40-994D-F933A0CFA74B}">
      <dsp:nvSpPr>
        <dsp:cNvPr id="0" name=""/>
        <dsp:cNvSpPr/>
      </dsp:nvSpPr>
      <dsp:spPr>
        <a:xfrm>
          <a:off x="2254240" y="1661261"/>
          <a:ext cx="1190222"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7</a:t>
          </a:r>
          <a:br>
            <a:rPr lang="en-AU" sz="2000" b="1" kern="1200" dirty="0" smtClean="0"/>
          </a:br>
          <a:r>
            <a:rPr lang="en-AU" sz="2000" b="1" kern="1200" dirty="0" smtClean="0"/>
            <a:t>Report</a:t>
          </a:r>
          <a:br>
            <a:rPr lang="en-AU" sz="2000" b="1" kern="1200" dirty="0" smtClean="0"/>
          </a:br>
          <a:r>
            <a:rPr lang="en-AU" sz="2000" b="1" kern="1200" dirty="0" smtClean="0"/>
            <a:t>answers</a:t>
          </a:r>
          <a:endParaRPr lang="en-AU" sz="2000" b="1" kern="1200" dirty="0"/>
        </a:p>
      </dsp:txBody>
      <dsp:txXfrm>
        <a:off x="2254240" y="1661261"/>
        <a:ext cx="1190222" cy="1190222"/>
      </dsp:txXfrm>
    </dsp:sp>
    <dsp:sp modelId="{49DF5685-35C0-4DB2-9D27-8AA4BE9720D9}">
      <dsp:nvSpPr>
        <dsp:cNvPr id="0" name=""/>
        <dsp:cNvSpPr/>
      </dsp:nvSpPr>
      <dsp:spPr>
        <a:xfrm>
          <a:off x="2364666" y="113342"/>
          <a:ext cx="6631314" cy="6631314"/>
        </a:xfrm>
        <a:prstGeom prst="circularArrow">
          <a:avLst>
            <a:gd name="adj1" fmla="val 3500"/>
            <a:gd name="adj2" fmla="val 217024"/>
            <a:gd name="adj3" fmla="val 13869025"/>
            <a:gd name="adj4" fmla="val 12913952"/>
            <a:gd name="adj5" fmla="val 4083"/>
          </a:avLst>
        </a:prstGeom>
        <a:solidFill>
          <a:schemeClr val="accent6">
            <a:alpha val="90000"/>
            <a:hueOff val="0"/>
            <a:satOff val="0"/>
            <a:lumOff val="0"/>
            <a:alphaOff val="-3428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65476A-C54E-4633-BBA8-015FCAFFA851}">
      <dsp:nvSpPr>
        <dsp:cNvPr id="0" name=""/>
        <dsp:cNvSpPr/>
      </dsp:nvSpPr>
      <dsp:spPr>
        <a:xfrm>
          <a:off x="3912585" y="2916"/>
          <a:ext cx="1190222" cy="119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AU" sz="2000" b="1" kern="1200" dirty="0" smtClean="0"/>
            <a:t>8</a:t>
          </a:r>
          <a:br>
            <a:rPr lang="en-AU" sz="2000" b="1" kern="1200" dirty="0" smtClean="0"/>
          </a:br>
          <a:r>
            <a:rPr lang="en-AU" sz="2000" b="1" kern="1200" dirty="0" smtClean="0"/>
            <a:t>Take</a:t>
          </a:r>
          <a:br>
            <a:rPr lang="en-AU" sz="2000" b="1" kern="1200" dirty="0" smtClean="0"/>
          </a:br>
          <a:r>
            <a:rPr lang="en-AU" sz="2000" b="1" kern="1200" dirty="0" smtClean="0"/>
            <a:t>actions</a:t>
          </a:r>
          <a:endParaRPr lang="en-AU" sz="2000" b="1" kern="1200" dirty="0"/>
        </a:p>
      </dsp:txBody>
      <dsp:txXfrm>
        <a:off x="3912585" y="2916"/>
        <a:ext cx="1190222" cy="1190222"/>
      </dsp:txXfrm>
    </dsp:sp>
    <dsp:sp modelId="{7217DD99-9E3F-4622-8342-A916934B74BF}">
      <dsp:nvSpPr>
        <dsp:cNvPr id="0" name=""/>
        <dsp:cNvSpPr/>
      </dsp:nvSpPr>
      <dsp:spPr>
        <a:xfrm>
          <a:off x="2364666" y="113342"/>
          <a:ext cx="6631314" cy="6631314"/>
        </a:xfrm>
        <a:prstGeom prst="circularArrow">
          <a:avLst>
            <a:gd name="adj1" fmla="val 3500"/>
            <a:gd name="adj2" fmla="val 217024"/>
            <a:gd name="adj3" fmla="val 16634789"/>
            <a:gd name="adj4" fmla="val 15548187"/>
            <a:gd name="adj5" fmla="val 4083"/>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340D-CA5F-446A-A5B0-C212C8E64039}">
      <dsp:nvSpPr>
        <dsp:cNvPr id="0" name=""/>
        <dsp:cNvSpPr/>
      </dsp:nvSpPr>
      <dsp:spPr>
        <a:xfrm>
          <a:off x="4095977" y="1674"/>
          <a:ext cx="1872306" cy="1216999"/>
        </a:xfrm>
        <a:prstGeom prst="roundRect">
          <a:avLst/>
        </a:prstGeom>
        <a:solidFill>
          <a:srgbClr val="92D050"/>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SG" sz="2300" kern="1200" dirty="0" smtClean="0"/>
            <a:t>Data Into Information</a:t>
          </a:r>
          <a:endParaRPr lang="en-SG" sz="2300" kern="1200" dirty="0"/>
        </a:p>
      </dsp:txBody>
      <dsp:txXfrm>
        <a:off x="4155386" y="61083"/>
        <a:ext cx="1753488" cy="1098181"/>
      </dsp:txXfrm>
    </dsp:sp>
    <dsp:sp modelId="{5117E5A5-A814-4A9F-A233-262A3B3E08DF}">
      <dsp:nvSpPr>
        <dsp:cNvPr id="0" name=""/>
        <dsp:cNvSpPr/>
      </dsp:nvSpPr>
      <dsp:spPr>
        <a:xfrm>
          <a:off x="3022699" y="610173"/>
          <a:ext cx="4018863" cy="4018863"/>
        </a:xfrm>
        <a:custGeom>
          <a:avLst/>
          <a:gdLst/>
          <a:ahLst/>
          <a:cxnLst/>
          <a:rect l="0" t="0" r="0" b="0"/>
          <a:pathLst>
            <a:path>
              <a:moveTo>
                <a:pt x="2959053" y="238546"/>
              </a:moveTo>
              <a:arcTo wR="2009431" hR="2009431" stAng="17892123" swAng="2624155"/>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4A0AF6-006D-4B70-93C8-66A897E77C7D}">
      <dsp:nvSpPr>
        <dsp:cNvPr id="0" name=""/>
        <dsp:cNvSpPr/>
      </dsp:nvSpPr>
      <dsp:spPr>
        <a:xfrm>
          <a:off x="6105409" y="2011105"/>
          <a:ext cx="1872306" cy="1216999"/>
        </a:xfrm>
        <a:prstGeom prst="roundRect">
          <a:avLst/>
        </a:prstGeom>
        <a:solidFill>
          <a:schemeClr val="accent6">
            <a:lumMod val="40000"/>
            <a:lumOff val="6000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SG" sz="2300" kern="1200" dirty="0" smtClean="0"/>
            <a:t>Information Into Knowledge</a:t>
          </a:r>
          <a:endParaRPr lang="en-SG" sz="2300" kern="1200" dirty="0"/>
        </a:p>
      </dsp:txBody>
      <dsp:txXfrm>
        <a:off x="6164818" y="2070514"/>
        <a:ext cx="1753488" cy="1098181"/>
      </dsp:txXfrm>
    </dsp:sp>
    <dsp:sp modelId="{E5FE1C32-3C08-485F-97CA-68493781BDBC}">
      <dsp:nvSpPr>
        <dsp:cNvPr id="0" name=""/>
        <dsp:cNvSpPr/>
      </dsp:nvSpPr>
      <dsp:spPr>
        <a:xfrm>
          <a:off x="3022699" y="610173"/>
          <a:ext cx="4018863" cy="4018863"/>
        </a:xfrm>
        <a:custGeom>
          <a:avLst/>
          <a:gdLst/>
          <a:ahLst/>
          <a:cxnLst/>
          <a:rect l="0" t="0" r="0" b="0"/>
          <a:pathLst>
            <a:path>
              <a:moveTo>
                <a:pt x="3919841" y="2632449"/>
              </a:moveTo>
              <a:arcTo wR="2009431" hR="2009431" stAng="1083722" swAng="2624155"/>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A13ADA-A447-4105-8CFC-F797E01B7369}">
      <dsp:nvSpPr>
        <dsp:cNvPr id="0" name=""/>
        <dsp:cNvSpPr/>
      </dsp:nvSpPr>
      <dsp:spPr>
        <a:xfrm>
          <a:off x="4095977" y="4020537"/>
          <a:ext cx="1872306" cy="1216999"/>
        </a:xfrm>
        <a:prstGeom prst="roundRect">
          <a:avLst/>
        </a:prstGeom>
        <a:solidFill>
          <a:schemeClr val="accent6">
            <a:lumMod val="60000"/>
            <a:lumOff val="4000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SG" sz="2300" kern="1200" smtClean="0"/>
            <a:t>Knowledge Into Decisions</a:t>
          </a:r>
          <a:endParaRPr lang="en-SG" sz="2300" kern="1200" dirty="0"/>
        </a:p>
      </dsp:txBody>
      <dsp:txXfrm>
        <a:off x="4155386" y="4079946"/>
        <a:ext cx="1753488" cy="1098181"/>
      </dsp:txXfrm>
    </dsp:sp>
    <dsp:sp modelId="{3C29DF66-990A-4834-A876-53B97DC90A2F}">
      <dsp:nvSpPr>
        <dsp:cNvPr id="0" name=""/>
        <dsp:cNvSpPr/>
      </dsp:nvSpPr>
      <dsp:spPr>
        <a:xfrm>
          <a:off x="3022699" y="610173"/>
          <a:ext cx="4018863" cy="4018863"/>
        </a:xfrm>
        <a:custGeom>
          <a:avLst/>
          <a:gdLst/>
          <a:ahLst/>
          <a:cxnLst/>
          <a:rect l="0" t="0" r="0" b="0"/>
          <a:pathLst>
            <a:path>
              <a:moveTo>
                <a:pt x="1059810" y="3780316"/>
              </a:moveTo>
              <a:arcTo wR="2009431" hR="2009431" stAng="7092123" swAng="2624155"/>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8FBA9C3-9499-4E6D-9D48-2EFF89043C54}">
      <dsp:nvSpPr>
        <dsp:cNvPr id="0" name=""/>
        <dsp:cNvSpPr/>
      </dsp:nvSpPr>
      <dsp:spPr>
        <a:xfrm>
          <a:off x="2086546" y="2011105"/>
          <a:ext cx="1872306" cy="1216999"/>
        </a:xfrm>
        <a:prstGeom prst="roundRect">
          <a:avLst/>
        </a:prstGeom>
        <a:solidFill>
          <a:srgbClr val="FF0000"/>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SG" sz="2300" kern="1200" dirty="0" smtClean="0">
              <a:solidFill>
                <a:schemeClr val="bg1"/>
              </a:solidFill>
            </a:rPr>
            <a:t>Decisions Into Profits</a:t>
          </a:r>
          <a:endParaRPr lang="en-SG" sz="2300" kern="1200" dirty="0">
            <a:solidFill>
              <a:schemeClr val="bg1"/>
            </a:solidFill>
          </a:endParaRPr>
        </a:p>
      </dsp:txBody>
      <dsp:txXfrm>
        <a:off x="2145955" y="2070514"/>
        <a:ext cx="1753488" cy="1098181"/>
      </dsp:txXfrm>
    </dsp:sp>
    <dsp:sp modelId="{B8D97792-5FFC-4D3C-935A-612D3FE532B9}">
      <dsp:nvSpPr>
        <dsp:cNvPr id="0" name=""/>
        <dsp:cNvSpPr/>
      </dsp:nvSpPr>
      <dsp:spPr>
        <a:xfrm>
          <a:off x="3022699" y="610173"/>
          <a:ext cx="4018863" cy="4018863"/>
        </a:xfrm>
        <a:custGeom>
          <a:avLst/>
          <a:gdLst/>
          <a:ahLst/>
          <a:cxnLst/>
          <a:rect l="0" t="0" r="0" b="0"/>
          <a:pathLst>
            <a:path>
              <a:moveTo>
                <a:pt x="99022" y="1386414"/>
              </a:moveTo>
              <a:arcTo wR="2009431" hR="2009431" stAng="11883722" swAng="2624155"/>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6C39F-A3CE-479A-A37A-CD9D05C4E9BD}" type="datetimeFigureOut">
              <a:rPr lang="en-SG" smtClean="0"/>
              <a:t>20/11/2015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a:t>
            </a:fld>
            <a:endParaRPr lang="en-SG"/>
          </a:p>
        </p:txBody>
      </p:sp>
    </p:spTree>
    <p:extLst>
      <p:ext uri="{BB962C8B-B14F-4D97-AF65-F5344CB8AC3E}">
        <p14:creationId xmlns:p14="http://schemas.microsoft.com/office/powerpoint/2010/main" val="197695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3</a:t>
            </a:fld>
            <a:endParaRPr lang="en-SG"/>
          </a:p>
        </p:txBody>
      </p:sp>
    </p:spTree>
    <p:extLst>
      <p:ext uri="{BB962C8B-B14F-4D97-AF65-F5344CB8AC3E}">
        <p14:creationId xmlns:p14="http://schemas.microsoft.com/office/powerpoint/2010/main" val="428505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More definitions</a:t>
            </a:r>
            <a:r>
              <a:rPr lang="en-SG" baseline="0" dirty="0" smtClean="0"/>
              <a:t> of BI:</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http://www.klipfolio.com/resources/articles/what-is-business-intelligence</a:t>
            </a:r>
          </a:p>
          <a:p>
            <a:r>
              <a:rPr lang="en-SG" dirty="0" smtClean="0"/>
              <a:t>http://bigdata-madesimple.com/what-is-business-intelligence-20-popular-definitions/</a:t>
            </a:r>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a:t>
            </a:fld>
            <a:endParaRPr lang="en-SG"/>
          </a:p>
        </p:txBody>
      </p:sp>
    </p:spTree>
    <p:extLst>
      <p:ext uri="{BB962C8B-B14F-4D97-AF65-F5344CB8AC3E}">
        <p14:creationId xmlns:p14="http://schemas.microsoft.com/office/powerpoint/2010/main" val="23003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5</a:t>
            </a:fld>
            <a:endParaRPr lang="en-SG"/>
          </a:p>
        </p:txBody>
      </p:sp>
    </p:spTree>
    <p:extLst>
      <p:ext uri="{BB962C8B-B14F-4D97-AF65-F5344CB8AC3E}">
        <p14:creationId xmlns:p14="http://schemas.microsoft.com/office/powerpoint/2010/main" val="70375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a:t>
            </a:fld>
            <a:endParaRPr lang="en-SG"/>
          </a:p>
        </p:txBody>
      </p:sp>
    </p:spTree>
    <p:extLst>
      <p:ext uri="{BB962C8B-B14F-4D97-AF65-F5344CB8AC3E}">
        <p14:creationId xmlns:p14="http://schemas.microsoft.com/office/powerpoint/2010/main" val="2254806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19</a:t>
            </a:fld>
            <a:endParaRPr lang="en-SG"/>
          </a:p>
        </p:txBody>
      </p:sp>
    </p:spTree>
    <p:extLst>
      <p:ext uri="{BB962C8B-B14F-4D97-AF65-F5344CB8AC3E}">
        <p14:creationId xmlns:p14="http://schemas.microsoft.com/office/powerpoint/2010/main" val="32096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21</a:t>
            </a:fld>
            <a:endParaRPr lang="en-SG"/>
          </a:p>
        </p:txBody>
      </p:sp>
    </p:spTree>
    <p:extLst>
      <p:ext uri="{BB962C8B-B14F-4D97-AF65-F5344CB8AC3E}">
        <p14:creationId xmlns:p14="http://schemas.microsoft.com/office/powerpoint/2010/main" val="334468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20/11/2015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20/11/2015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20/11/2015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20/11/2015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46790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20/11/2015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3931774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20/11/2015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348644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20/11/2015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20/11/2015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6438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54701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20/11/2015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8258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20/11/2015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20/11/2015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20/11/2015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20/11/2015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51" r:id="rId5"/>
    <p:sldLayoutId id="2147483664" r:id="rId6"/>
    <p:sldLayoutId id="2147483652" r:id="rId7"/>
    <p:sldLayoutId id="2147483653" r:id="rId8"/>
    <p:sldLayoutId id="2147483654" r:id="rId9"/>
    <p:sldLayoutId id="2147483655" r:id="rId10"/>
    <p:sldLayoutId id="2147483661" r:id="rId11"/>
    <p:sldLayoutId id="2147483663" r:id="rId12"/>
    <p:sldLayoutId id="2147483665" r:id="rId13"/>
    <p:sldLayoutId id="2147483666" r:id="rId14"/>
    <p:sldLayoutId id="2147483667" r:id="rId15"/>
    <p:sldLayoutId id="2147483656" r:id="rId16"/>
    <p:sldLayoutId id="2147483657" r:id="rId17"/>
    <p:sldLayoutId id="2147483658" r:id="rId18"/>
    <p:sldLayoutId id="2147483659" r:id="rId19"/>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11.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gl=SG&amp;v=0aHtHl-jcAs&amp;hl=en-GB"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youtube.com/watch?v=LFnewuBsYiY"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youtube.com/watch?v=N8F7eOqgH8Q"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LhZX0MAYKp8"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N8F7eOqgH8Q"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atafloq.com/read/from-big-data-to-big-mac-how-mcdonalds-leverages-b/403#!prettyPhoto"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7007" y="2205317"/>
            <a:ext cx="8715487" cy="1670193"/>
          </a:xfrm>
        </p:spPr>
        <p:txBody>
          <a:bodyPr>
            <a:normAutofit fontScale="90000"/>
          </a:bodyPr>
          <a:lstStyle/>
          <a:p>
            <a:r>
              <a:rPr lang="en-SG" dirty="0" smtClean="0"/>
              <a:t>Introduction to Business Intelligence	</a:t>
            </a:r>
            <a:endParaRPr lang="en-SG" dirty="0"/>
          </a:p>
        </p:txBody>
      </p:sp>
      <p:sp>
        <p:nvSpPr>
          <p:cNvPr id="3" name="Subtitle 2"/>
          <p:cNvSpPr>
            <a:spLocks noGrp="1"/>
          </p:cNvSpPr>
          <p:nvPr>
            <p:ph type="subTitle" idx="1"/>
          </p:nvPr>
        </p:nvSpPr>
        <p:spPr/>
        <p:txBody>
          <a:bodyPr/>
          <a:lstStyle/>
          <a:p>
            <a:r>
              <a:rPr lang="en-SG" sz="4800" dirty="0" smtClean="0">
                <a:solidFill>
                  <a:srgbClr val="C00000"/>
                </a:solidFill>
              </a:rPr>
              <a:t>Topic 01</a:t>
            </a:r>
            <a:endParaRPr lang="en-SG" sz="4800"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817" y="4012602"/>
            <a:ext cx="4604703" cy="208775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385973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Use BI to</a:t>
            </a:r>
            <a:br>
              <a:rPr lang="en-SG" dirty="0" smtClean="0"/>
            </a:br>
            <a:r>
              <a:rPr lang="en-SG" dirty="0" smtClean="0"/>
              <a:t>report, investigate, monitor and discover</a:t>
            </a:r>
            <a:endParaRPr lang="en-SG" dirty="0"/>
          </a:p>
        </p:txBody>
      </p:sp>
      <p:sp>
        <p:nvSpPr>
          <p:cNvPr id="3" name="Content Placeholder 2"/>
          <p:cNvSpPr>
            <a:spLocks noGrp="1"/>
          </p:cNvSpPr>
          <p:nvPr>
            <p:ph idx="1"/>
          </p:nvPr>
        </p:nvSpPr>
        <p:spPr>
          <a:xfrm>
            <a:off x="637117" y="1436914"/>
            <a:ext cx="5570252" cy="5421086"/>
          </a:xfrm>
        </p:spPr>
        <p:txBody>
          <a:bodyPr>
            <a:normAutofit fontScale="77500" lnSpcReduction="20000"/>
          </a:bodyPr>
          <a:lstStyle/>
          <a:p>
            <a:pPr marL="0" indent="0">
              <a:lnSpc>
                <a:spcPct val="110000"/>
              </a:lnSpc>
              <a:buNone/>
            </a:pPr>
            <a:r>
              <a:rPr lang="en-SG" sz="2700" dirty="0"/>
              <a:t>Companies </a:t>
            </a:r>
            <a:r>
              <a:rPr lang="en-SG" sz="2700" dirty="0" smtClean="0"/>
              <a:t> can use BI for:</a:t>
            </a:r>
          </a:p>
          <a:p>
            <a:pPr>
              <a:lnSpc>
                <a:spcPct val="110000"/>
              </a:lnSpc>
            </a:pPr>
            <a:r>
              <a:rPr lang="en-SG" sz="2700" dirty="0" smtClean="0">
                <a:solidFill>
                  <a:srgbClr val="C00000"/>
                </a:solidFill>
              </a:rPr>
              <a:t>Reporting </a:t>
            </a:r>
            <a:r>
              <a:rPr lang="en-SG" sz="2700" dirty="0" smtClean="0"/>
              <a:t>purposes</a:t>
            </a:r>
            <a:r>
              <a:rPr lang="en-SG" sz="2700" dirty="0" smtClean="0">
                <a:solidFill>
                  <a:srgbClr val="C00000"/>
                </a:solidFill>
              </a:rPr>
              <a:t> </a:t>
            </a:r>
            <a:r>
              <a:rPr lang="en-SG" sz="2700" dirty="0"/>
              <a:t>– track the key performance indicators (KPI) about their business in dashboards &amp; </a:t>
            </a:r>
            <a:r>
              <a:rPr lang="en-SG" sz="2700" dirty="0" smtClean="0"/>
              <a:t>reports e.g. how much did we earn this month?</a:t>
            </a:r>
          </a:p>
          <a:p>
            <a:pPr>
              <a:lnSpc>
                <a:spcPct val="110000"/>
              </a:lnSpc>
            </a:pPr>
            <a:r>
              <a:rPr lang="en-SG" sz="2700" dirty="0" smtClean="0">
                <a:solidFill>
                  <a:srgbClr val="C00000"/>
                </a:solidFill>
              </a:rPr>
              <a:t>Investigative</a:t>
            </a:r>
            <a:r>
              <a:rPr lang="en-SG" sz="2700" dirty="0" smtClean="0"/>
              <a:t> purposes – analyse and find out the reasons why a certain result is not as they expected</a:t>
            </a:r>
            <a:endParaRPr lang="en-SG" sz="2700" dirty="0"/>
          </a:p>
          <a:p>
            <a:pPr marL="263525" lvl="1" indent="-263525">
              <a:lnSpc>
                <a:spcPct val="110000"/>
              </a:lnSpc>
            </a:pPr>
            <a:r>
              <a:rPr lang="en-SG" sz="2700" dirty="0">
                <a:solidFill>
                  <a:srgbClr val="C00000"/>
                </a:solidFill>
              </a:rPr>
              <a:t>Monitoring</a:t>
            </a:r>
            <a:r>
              <a:rPr lang="en-SG" sz="2700" dirty="0"/>
              <a:t> purposes – </a:t>
            </a:r>
            <a:r>
              <a:rPr lang="en-SG" sz="2700" dirty="0" smtClean="0"/>
              <a:t>keep updated in real-time about what is happening and be alerted when an anomaly happens</a:t>
            </a:r>
            <a:endParaRPr lang="en-SG" sz="2700" dirty="0"/>
          </a:p>
          <a:p>
            <a:pPr marL="263525" lvl="1" indent="-263525">
              <a:lnSpc>
                <a:spcPct val="110000"/>
              </a:lnSpc>
            </a:pPr>
            <a:r>
              <a:rPr lang="en-SG" sz="2700" dirty="0" smtClean="0">
                <a:solidFill>
                  <a:srgbClr val="C00000"/>
                </a:solidFill>
              </a:rPr>
              <a:t>Discovery / Predictive</a:t>
            </a:r>
            <a:r>
              <a:rPr lang="en-SG" sz="2700" dirty="0" smtClean="0"/>
              <a:t> purposes – make strategic decisions based on predictive recommendations by the BI engine or discover interesting </a:t>
            </a:r>
            <a:r>
              <a:rPr lang="en-SG" sz="2700" dirty="0"/>
              <a:t>trends that might open up new business </a:t>
            </a:r>
            <a:r>
              <a:rPr lang="en-SG" sz="2700" dirty="0" smtClean="0"/>
              <a:t>opportunities  </a:t>
            </a:r>
            <a:endParaRPr lang="en-SG" sz="2700" dirty="0"/>
          </a:p>
        </p:txBody>
      </p:sp>
      <p:sp>
        <p:nvSpPr>
          <p:cNvPr id="4" name="Text Placeholder 3"/>
          <p:cNvSpPr>
            <a:spLocks noGrp="1"/>
          </p:cNvSpPr>
          <p:nvPr>
            <p:ph type="body" sz="quarter" idx="13"/>
          </p:nvPr>
        </p:nvSpPr>
        <p:spPr/>
        <p:txBody>
          <a:bodyPr/>
          <a:lstStyle/>
          <a:p>
            <a:r>
              <a:rPr lang="en-SG" dirty="0" smtClean="0"/>
              <a:t>Why do companies use BI?</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966" y="1436914"/>
            <a:ext cx="5355219" cy="5212413"/>
          </a:xfrm>
          <a:prstGeom prst="rect">
            <a:avLst/>
          </a:prstGeom>
        </p:spPr>
      </p:pic>
    </p:spTree>
    <p:extLst>
      <p:ext uri="{BB962C8B-B14F-4D97-AF65-F5344CB8AC3E}">
        <p14:creationId xmlns:p14="http://schemas.microsoft.com/office/powerpoint/2010/main" val="90540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73798" y="284903"/>
            <a:ext cx="6736495" cy="5219695"/>
          </a:xfrm>
        </p:spPr>
        <p:txBody>
          <a:bodyPr>
            <a:noAutofit/>
          </a:bodyPr>
          <a:lstStyle/>
          <a:p>
            <a:pPr marL="0" indent="0" algn="ctr">
              <a:lnSpc>
                <a:spcPts val="6000"/>
              </a:lnSpc>
              <a:buNone/>
            </a:pPr>
            <a:r>
              <a:rPr lang="en-SG" sz="4400" dirty="0" smtClean="0"/>
              <a:t>BI</a:t>
            </a:r>
            <a:br>
              <a:rPr lang="en-SG" sz="4400" dirty="0" smtClean="0"/>
            </a:br>
            <a:r>
              <a:rPr lang="en-SG" sz="4400" dirty="0" smtClean="0"/>
              <a:t>helps</a:t>
            </a:r>
            <a:br>
              <a:rPr lang="en-SG" sz="4400" dirty="0" smtClean="0"/>
            </a:br>
            <a:r>
              <a:rPr lang="en-SG" sz="4400" dirty="0" smtClean="0"/>
              <a:t>businesses</a:t>
            </a:r>
            <a:br>
              <a:rPr lang="en-SG" sz="4400" dirty="0" smtClean="0"/>
            </a:br>
            <a:r>
              <a:rPr lang="en-SG" sz="4400" dirty="0" smtClean="0"/>
              <a:t>to</a:t>
            </a:r>
            <a:r>
              <a:rPr lang="en-SG" sz="4400" dirty="0"/>
              <a:t> </a:t>
            </a:r>
            <a:r>
              <a:rPr lang="en-SG" sz="4400" dirty="0" smtClean="0"/>
              <a:t>answer </a:t>
            </a:r>
            <a:br>
              <a:rPr lang="en-SG" sz="4400" dirty="0" smtClean="0"/>
            </a:br>
            <a:r>
              <a:rPr lang="en-SG" sz="4400" dirty="0" smtClean="0"/>
              <a:t>questions</a:t>
            </a:r>
            <a:br>
              <a:rPr lang="en-SG" sz="4400" dirty="0" smtClean="0"/>
            </a:br>
            <a:endParaRPr lang="en-SG" sz="4400" dirty="0" smtClean="0"/>
          </a:p>
          <a:p>
            <a:pPr marL="0" indent="0" algn="ctr">
              <a:lnSpc>
                <a:spcPts val="5000"/>
              </a:lnSpc>
              <a:buNone/>
            </a:pPr>
            <a:r>
              <a:rPr lang="en-SG" sz="6000" b="1" dirty="0" smtClean="0">
                <a:solidFill>
                  <a:srgbClr val="FF0000"/>
                </a:solidFill>
              </a:rPr>
              <a:t>Like:</a:t>
            </a:r>
            <a:endParaRPr lang="en-SG" sz="60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31" y="1313598"/>
            <a:ext cx="4572000" cy="4191000"/>
          </a:xfrm>
          <a:prstGeom prst="rect">
            <a:avLst/>
          </a:prstGeom>
        </p:spPr>
      </p:pic>
    </p:spTree>
    <p:extLst>
      <p:ext uri="{BB962C8B-B14F-4D97-AF65-F5344CB8AC3E}">
        <p14:creationId xmlns:p14="http://schemas.microsoft.com/office/powerpoint/2010/main" val="1613295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207476" y="404447"/>
            <a:ext cx="10345615" cy="1828800"/>
          </a:xfrm>
          <a:prstGeom prst="rect">
            <a:avLst/>
          </a:prstGeom>
        </p:spPr>
        <p:txBody>
          <a:bodyPr rtlCol="0">
            <a:normAutofit/>
          </a:bodyPr>
          <a:lst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a:lstStyle>
          <a:p>
            <a:pPr>
              <a:defRPr/>
            </a:pPr>
            <a:r>
              <a:rPr lang="en-US" dirty="0" smtClean="0"/>
              <a:t>Which Of My Customers Are The Most </a:t>
            </a:r>
            <a:r>
              <a:rPr lang="en-US" dirty="0" smtClean="0">
                <a:solidFill>
                  <a:srgbClr val="FF0000"/>
                </a:solidFill>
              </a:rPr>
              <a:t>Profitable</a:t>
            </a:r>
            <a:r>
              <a:rPr lang="en-US" dirty="0" smtClean="0">
                <a:solidFill>
                  <a:schemeClr val="tx2">
                    <a:satMod val="130000"/>
                  </a:schemeClr>
                </a:solidFill>
              </a:rPr>
              <a:t>?</a:t>
            </a:r>
            <a:endParaRPr lang="en-US" dirty="0">
              <a:solidFill>
                <a:schemeClr val="tx2">
                  <a:satMod val="130000"/>
                </a:schemeClr>
              </a:solidFill>
            </a:endParaRPr>
          </a:p>
        </p:txBody>
      </p:sp>
      <p:pic>
        <p:nvPicPr>
          <p:cNvPr id="6" name="Picture 8" descr="qri.jpg"/>
          <p:cNvPicPr>
            <a:picLocks noChangeAspect="1"/>
          </p:cNvPicPr>
          <p:nvPr/>
        </p:nvPicPr>
        <p:blipFill rotWithShape="1">
          <a:blip r:embed="rId2">
            <a:extLst>
              <a:ext uri="{28A0092B-C50C-407E-A947-70E740481C1C}">
                <a14:useLocalDpi xmlns:a14="http://schemas.microsoft.com/office/drawing/2010/main" val="0"/>
              </a:ext>
            </a:extLst>
          </a:blip>
          <a:srcRect l="-3377" t="1282" r="3377" b="32051"/>
          <a:stretch/>
        </p:blipFill>
        <p:spPr bwMode="auto">
          <a:xfrm>
            <a:off x="8428891" y="2233247"/>
            <a:ext cx="3124200" cy="3124200"/>
          </a:xfrm>
          <a:prstGeom prst="ellipse">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7" name="Picture 9" descr="Ugly-smile.jpg"/>
          <p:cNvPicPr>
            <a:picLocks noChangeAspect="1"/>
          </p:cNvPicPr>
          <p:nvPr/>
        </p:nvPicPr>
        <p:blipFill rotWithShape="1">
          <a:blip r:embed="rId3">
            <a:extLst>
              <a:ext uri="{28A0092B-C50C-407E-A947-70E740481C1C}">
                <a14:useLocalDpi xmlns:a14="http://schemas.microsoft.com/office/drawing/2010/main" val="0"/>
              </a:ext>
            </a:extLst>
          </a:blip>
          <a:srcRect l="-3940" t="1639" r="3940" b="31147"/>
          <a:stretch/>
        </p:blipFill>
        <p:spPr bwMode="auto">
          <a:xfrm>
            <a:off x="668216" y="2233247"/>
            <a:ext cx="3124200" cy="3124200"/>
          </a:xfrm>
          <a:prstGeom prst="ellipse">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4721" t="1756" r="-4721" b="18804"/>
          <a:stretch/>
        </p:blipFill>
        <p:spPr>
          <a:xfrm>
            <a:off x="4062046" y="1746740"/>
            <a:ext cx="4097215" cy="4097215"/>
          </a:xfrm>
          <a:prstGeom prst="ellipse">
            <a:avLst/>
          </a:prstGeom>
          <a:noFill/>
          <a:ln w="12700">
            <a:solidFill>
              <a:schemeClr val="tx1"/>
            </a:solidFill>
          </a:ln>
        </p:spPr>
      </p:pic>
    </p:spTree>
    <p:extLst>
      <p:ext uri="{BB962C8B-B14F-4D97-AF65-F5344CB8AC3E}">
        <p14:creationId xmlns:p14="http://schemas.microsoft.com/office/powerpoint/2010/main" val="3946753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02321" y="1213339"/>
            <a:ext cx="10345615" cy="1828800"/>
          </a:xfrm>
          <a:prstGeom prst="rect">
            <a:avLst/>
          </a:prstGeom>
        </p:spPr>
        <p:txBody>
          <a:bodyPr rtlCol="0">
            <a:normAutofit/>
          </a:bodyPr>
          <a:lst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a:lstStyle>
          <a:p>
            <a:pPr>
              <a:defRPr/>
            </a:pPr>
            <a:r>
              <a:rPr lang="en-US" dirty="0" smtClean="0"/>
              <a:t>Which are my </a:t>
            </a:r>
            <a:r>
              <a:rPr lang="en-US" dirty="0" smtClean="0">
                <a:solidFill>
                  <a:srgbClr val="FF0000"/>
                </a:solidFill>
              </a:rPr>
              <a:t>Best-Selling </a:t>
            </a:r>
            <a:r>
              <a:rPr lang="en-US" dirty="0"/>
              <a:t>Products</a:t>
            </a:r>
            <a:r>
              <a:rPr lang="en-US" dirty="0" smtClean="0">
                <a:solidFill>
                  <a:schemeClr val="tx2">
                    <a:satMod val="130000"/>
                  </a:schemeClr>
                </a:solidFill>
              </a:rPr>
              <a:t>?</a:t>
            </a:r>
            <a:endParaRPr lang="en-US" dirty="0">
              <a:solidFill>
                <a:schemeClr val="tx2">
                  <a:satMod val="130000"/>
                </a:schemeClr>
              </a:solidFill>
            </a:endParaRPr>
          </a:p>
        </p:txBody>
      </p:sp>
      <p:pic>
        <p:nvPicPr>
          <p:cNvPr id="6" name="Picture 8"/>
          <p:cNvPicPr>
            <a:picLocks noChangeAspect="1"/>
          </p:cNvPicPr>
          <p:nvPr/>
        </p:nvPicPr>
        <p:blipFill rotWithShape="1">
          <a:blip r:embed="rId2">
            <a:extLst>
              <a:ext uri="{28A0092B-C50C-407E-A947-70E740481C1C}">
                <a14:useLocalDpi xmlns:a14="http://schemas.microsoft.com/office/drawing/2010/main" val="0"/>
              </a:ext>
            </a:extLst>
          </a:blip>
          <a:srcRect l="8907" t="-19340" r="2813" b="-13556"/>
          <a:stretch/>
        </p:blipFill>
        <p:spPr bwMode="auto">
          <a:xfrm>
            <a:off x="8428889" y="2602040"/>
            <a:ext cx="2758027" cy="2758027"/>
          </a:xfrm>
          <a:prstGeom prst="ellipse">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7"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61" t="-23045" r="2627" b="-25732"/>
          <a:stretch/>
        </p:blipFill>
        <p:spPr bwMode="auto">
          <a:xfrm>
            <a:off x="871080" y="2309778"/>
            <a:ext cx="3050289" cy="3050289"/>
          </a:xfrm>
          <a:prstGeom prst="ellipse">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1815" t="644" r="10461" b="-12568"/>
          <a:stretch/>
        </p:blipFill>
        <p:spPr>
          <a:xfrm>
            <a:off x="4752485" y="2514779"/>
            <a:ext cx="2845288" cy="2845288"/>
          </a:xfrm>
          <a:prstGeom prst="ellipse">
            <a:avLst/>
          </a:prstGeom>
          <a:noFill/>
          <a:ln w="12700">
            <a:solidFill>
              <a:schemeClr val="tx1"/>
            </a:solidFill>
          </a:ln>
        </p:spPr>
      </p:pic>
    </p:spTree>
    <p:extLst>
      <p:ext uri="{BB962C8B-B14F-4D97-AF65-F5344CB8AC3E}">
        <p14:creationId xmlns:p14="http://schemas.microsoft.com/office/powerpoint/2010/main" val="382920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02321" y="1213339"/>
            <a:ext cx="10345615" cy="1828800"/>
          </a:xfrm>
          <a:prstGeom prst="rect">
            <a:avLst/>
          </a:prstGeom>
        </p:spPr>
        <p:txBody>
          <a:bodyPr rtlCol="0">
            <a:normAutofit/>
          </a:bodyPr>
          <a:lst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a:lstStyle>
          <a:p>
            <a:pPr>
              <a:defRPr/>
            </a:pPr>
            <a:r>
              <a:rPr lang="en-US" dirty="0" smtClean="0"/>
              <a:t>Which outlet sold the most products?</a:t>
            </a:r>
            <a:endParaRPr lang="en-US" dirty="0">
              <a:solidFill>
                <a:schemeClr val="tx2">
                  <a:satMod val="130000"/>
                </a:schemeClr>
              </a:solidFill>
            </a:endParaRPr>
          </a:p>
        </p:txBody>
      </p:sp>
      <p:pic>
        <p:nvPicPr>
          <p:cNvPr id="6" name="Picture 8"/>
          <p:cNvPicPr>
            <a:picLocks noChangeAspect="1"/>
          </p:cNvPicPr>
          <p:nvPr/>
        </p:nvPicPr>
        <p:blipFill rotWithShape="1">
          <a:blip r:embed="rId2">
            <a:extLst>
              <a:ext uri="{28A0092B-C50C-407E-A947-70E740481C1C}">
                <a14:useLocalDpi xmlns:a14="http://schemas.microsoft.com/office/drawing/2010/main" val="0"/>
              </a:ext>
            </a:extLst>
          </a:blip>
          <a:srcRect l="18790" r="18790"/>
          <a:stretch/>
        </p:blipFill>
        <p:spPr bwMode="auto">
          <a:xfrm>
            <a:off x="4686462" y="2377749"/>
            <a:ext cx="2880000" cy="2880000"/>
          </a:xfrm>
          <a:prstGeom prst="ellipse">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7" name="Picture 9"/>
          <p:cNvPicPr>
            <a:picLocks noChangeAspect="1"/>
          </p:cNvPicPr>
          <p:nvPr/>
        </p:nvPicPr>
        <p:blipFill rotWithShape="1">
          <a:blip r:embed="rId3">
            <a:extLst>
              <a:ext uri="{28A0092B-C50C-407E-A947-70E740481C1C}">
                <a14:useLocalDpi xmlns:a14="http://schemas.microsoft.com/office/drawing/2010/main" val="0"/>
              </a:ext>
            </a:extLst>
          </a:blip>
          <a:srcRect l="12500" r="12500"/>
          <a:stretch/>
        </p:blipFill>
        <p:spPr bwMode="auto">
          <a:xfrm>
            <a:off x="904988" y="2377749"/>
            <a:ext cx="2880000" cy="2880000"/>
          </a:xfrm>
          <a:prstGeom prst="ellipse">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3600" b="3600"/>
          <a:stretch/>
        </p:blipFill>
        <p:spPr>
          <a:xfrm>
            <a:off x="8467936" y="2377749"/>
            <a:ext cx="2880000" cy="2880000"/>
          </a:xfrm>
          <a:prstGeom prst="ellipse">
            <a:avLst/>
          </a:prstGeom>
          <a:noFill/>
          <a:ln w="12700">
            <a:solidFill>
              <a:schemeClr val="tx1"/>
            </a:solidFill>
          </a:ln>
        </p:spPr>
      </p:pic>
    </p:spTree>
    <p:extLst>
      <p:ext uri="{BB962C8B-B14F-4D97-AF65-F5344CB8AC3E}">
        <p14:creationId xmlns:p14="http://schemas.microsoft.com/office/powerpoint/2010/main" val="1357569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236662" y="615462"/>
            <a:ext cx="10345615" cy="1828800"/>
          </a:xfrm>
          <a:prstGeom prst="rect">
            <a:avLst/>
          </a:prstGeom>
        </p:spPr>
        <p:txBody>
          <a:bodyPr rtlCol="0">
            <a:normAutofit/>
          </a:bodyPr>
          <a:lst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a:lstStyle>
          <a:p>
            <a:pPr>
              <a:defRPr/>
            </a:pPr>
            <a:r>
              <a:rPr lang="en-US" dirty="0" smtClean="0"/>
              <a:t>How can we cut business costs?</a:t>
            </a:r>
            <a:endParaRPr lang="en-US" dirty="0">
              <a:solidFill>
                <a:schemeClr val="tx2">
                  <a:satMod val="130000"/>
                </a:schemeClr>
              </a:solidFill>
            </a:endParaRPr>
          </a:p>
        </p:txBody>
      </p:sp>
      <p:pic>
        <p:nvPicPr>
          <p:cNvPr id="8" name="Picture 5" descr="CuttingCost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1829" y="1529862"/>
            <a:ext cx="72739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63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236662" y="615461"/>
            <a:ext cx="10345615" cy="2366051"/>
          </a:xfrm>
          <a:prstGeom prst="rect">
            <a:avLst/>
          </a:prstGeom>
        </p:spPr>
        <p:txBody>
          <a:bodyPr rtlCol="0">
            <a:normAutofit/>
          </a:bodyPr>
          <a:lst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a:lstStyle>
          <a:p>
            <a:pPr>
              <a:lnSpc>
                <a:spcPct val="100000"/>
              </a:lnSpc>
              <a:defRPr/>
            </a:pPr>
            <a:r>
              <a:rPr lang="en-US" dirty="0" smtClean="0"/>
              <a:t>Which one of our marketing campaigns</a:t>
            </a:r>
            <a:br>
              <a:rPr lang="en-US" dirty="0" smtClean="0"/>
            </a:br>
            <a:r>
              <a:rPr lang="en-US" dirty="0" smtClean="0"/>
              <a:t>was the most effective?</a:t>
            </a:r>
            <a:endParaRPr lang="en-US" dirty="0">
              <a:solidFill>
                <a:schemeClr val="tx2">
                  <a:satMod val="130000"/>
                </a:schemeClr>
              </a:solidFill>
            </a:endParaRPr>
          </a:p>
        </p:txBody>
      </p:sp>
      <p:pic>
        <p:nvPicPr>
          <p:cNvPr id="2" name="Picture 1"/>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078524" y="1979190"/>
            <a:ext cx="8908073" cy="4061857"/>
          </a:xfrm>
          <a:prstGeom prst="rect">
            <a:avLst/>
          </a:prstGeom>
        </p:spPr>
      </p:pic>
    </p:spTree>
    <p:extLst>
      <p:ext uri="{BB962C8B-B14F-4D97-AF65-F5344CB8AC3E}">
        <p14:creationId xmlns:p14="http://schemas.microsoft.com/office/powerpoint/2010/main" val="137478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7757160" cy="889726"/>
          </a:xfrm>
        </p:spPr>
        <p:txBody>
          <a:bodyPr>
            <a:normAutofit/>
          </a:bodyPr>
          <a:lstStyle/>
          <a:p>
            <a:r>
              <a:rPr lang="en-SG" dirty="0" smtClean="0"/>
              <a:t>Components of a BI Solution</a:t>
            </a:r>
            <a:endParaRPr lang="en-SG" dirty="0"/>
          </a:p>
        </p:txBody>
      </p:sp>
      <p:sp>
        <p:nvSpPr>
          <p:cNvPr id="4" name="Text Placeholder 3"/>
          <p:cNvSpPr>
            <a:spLocks noGrp="1"/>
          </p:cNvSpPr>
          <p:nvPr>
            <p:ph type="body" sz="quarter" idx="13"/>
          </p:nvPr>
        </p:nvSpPr>
        <p:spPr/>
        <p:txBody>
          <a:bodyPr/>
          <a:lstStyle/>
          <a:p>
            <a:r>
              <a:rPr lang="en-SG" dirty="0" smtClean="0"/>
              <a:t>Components of a BI Solution</a:t>
            </a:r>
            <a:endParaRPr lang="en-SG" dirty="0"/>
          </a:p>
        </p:txBody>
      </p:sp>
      <p:sp>
        <p:nvSpPr>
          <p:cNvPr id="3" name="Content Placeholder 2"/>
          <p:cNvSpPr>
            <a:spLocks noGrp="1"/>
          </p:cNvSpPr>
          <p:nvPr>
            <p:ph idx="4294967295"/>
          </p:nvPr>
        </p:nvSpPr>
        <p:spPr>
          <a:xfrm>
            <a:off x="563155" y="1267097"/>
            <a:ext cx="10934700" cy="4740275"/>
          </a:xfrm>
        </p:spPr>
        <p:txBody>
          <a:bodyPr>
            <a:normAutofit/>
          </a:bodyPr>
          <a:lstStyle/>
          <a:p>
            <a:pPr marL="0" indent="0">
              <a:buNone/>
            </a:pPr>
            <a:r>
              <a:rPr lang="en-SG" sz="2800" dirty="0" smtClean="0"/>
              <a:t>A typical BI solution in an enterprise consists of the following components:</a:t>
            </a:r>
          </a:p>
        </p:txBody>
      </p:sp>
      <p:sp>
        <p:nvSpPr>
          <p:cNvPr id="6" name="Rectangle 5"/>
          <p:cNvSpPr/>
          <p:nvPr/>
        </p:nvSpPr>
        <p:spPr>
          <a:xfrm>
            <a:off x="576465" y="1905538"/>
            <a:ext cx="2561045" cy="4401205"/>
          </a:xfrm>
          <a:prstGeom prst="rect">
            <a:avLst/>
          </a:prstGeom>
        </p:spPr>
        <p:txBody>
          <a:bodyPr wrap="square">
            <a:spAutoFit/>
          </a:bodyPr>
          <a:lstStyle/>
          <a:p>
            <a:pPr marL="514350" indent="-514350">
              <a:buFont typeface="+mj-lt"/>
              <a:buAutoNum type="arabicPeriod"/>
            </a:pPr>
            <a:r>
              <a:rPr lang="en-SG" sz="2800" dirty="0" smtClean="0">
                <a:solidFill>
                  <a:srgbClr val="C00000"/>
                </a:solidFill>
              </a:rPr>
              <a:t>Data Sources</a:t>
            </a:r>
            <a:r>
              <a:rPr lang="en-SG" sz="2800" dirty="0"/>
              <a:t>	</a:t>
            </a:r>
          </a:p>
          <a:p>
            <a:pPr marL="514350" indent="-514350">
              <a:buFont typeface="+mj-lt"/>
              <a:buAutoNum type="arabicPeriod"/>
            </a:pPr>
            <a:r>
              <a:rPr lang="en-SG" sz="2800" dirty="0">
                <a:solidFill>
                  <a:srgbClr val="C00000"/>
                </a:solidFill>
              </a:rPr>
              <a:t>Data preparation</a:t>
            </a:r>
            <a:endParaRPr lang="en-SG" sz="2800" dirty="0"/>
          </a:p>
          <a:p>
            <a:pPr marL="514350" indent="-514350">
              <a:buFont typeface="+mj-lt"/>
              <a:buAutoNum type="arabicPeriod"/>
            </a:pPr>
            <a:r>
              <a:rPr lang="en-SG" sz="2800" dirty="0">
                <a:solidFill>
                  <a:srgbClr val="C00000"/>
                </a:solidFill>
              </a:rPr>
              <a:t>Data Warehouse</a:t>
            </a:r>
          </a:p>
          <a:p>
            <a:pPr marL="514350" indent="-514350">
              <a:buFont typeface="+mj-lt"/>
              <a:buAutoNum type="arabicPeriod"/>
            </a:pPr>
            <a:r>
              <a:rPr lang="en-SG" sz="2800" dirty="0" smtClean="0">
                <a:solidFill>
                  <a:srgbClr val="C00000"/>
                </a:solidFill>
              </a:rPr>
              <a:t>Data Analytics</a:t>
            </a:r>
          </a:p>
          <a:p>
            <a:pPr marL="514350" indent="-514350">
              <a:buFont typeface="+mj-lt"/>
              <a:buAutoNum type="arabicPeriod"/>
            </a:pPr>
            <a:r>
              <a:rPr lang="en-SG" sz="2800" dirty="0" smtClean="0">
                <a:solidFill>
                  <a:srgbClr val="C00000"/>
                </a:solidFill>
              </a:rPr>
              <a:t>Data presentation</a:t>
            </a:r>
            <a:endParaRPr lang="en-SG" sz="2800" dirty="0">
              <a:solidFill>
                <a:srgbClr val="C0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524" y="1905538"/>
            <a:ext cx="9102476" cy="4747114"/>
          </a:xfrm>
          <a:prstGeom prst="rect">
            <a:avLst/>
          </a:prstGeom>
        </p:spPr>
      </p:pic>
    </p:spTree>
    <p:extLst>
      <p:ext uri="{BB962C8B-B14F-4D97-AF65-F5344CB8AC3E}">
        <p14:creationId xmlns:p14="http://schemas.microsoft.com/office/powerpoint/2010/main" val="258057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SG" dirty="0" smtClean="0"/>
              <a:t>Components of a BI solution</a:t>
            </a:r>
            <a:endParaRPr lang="en-SG" dirty="0"/>
          </a:p>
        </p:txBody>
      </p:sp>
      <p:sp>
        <p:nvSpPr>
          <p:cNvPr id="4" name="Content Placeholder 2"/>
          <p:cNvSpPr txBox="1">
            <a:spLocks/>
          </p:cNvSpPr>
          <p:nvPr/>
        </p:nvSpPr>
        <p:spPr>
          <a:xfrm>
            <a:off x="623928" y="1303564"/>
            <a:ext cx="11091822" cy="542108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SG" dirty="0" smtClean="0">
                <a:solidFill>
                  <a:srgbClr val="C00000"/>
                </a:solidFill>
              </a:rPr>
              <a:t>Data sources </a:t>
            </a:r>
            <a:r>
              <a:rPr lang="en-SG" dirty="0" smtClean="0"/>
              <a:t>– Before a BI solution can be implemented, the BI team must identify the raw data that will be processed. This is often the transactional data captured by the company during its operations, e.g. Point-of-sales	</a:t>
            </a:r>
          </a:p>
          <a:p>
            <a:pPr marL="514350" indent="-514350">
              <a:buFont typeface="+mj-lt"/>
              <a:buAutoNum type="arabicPeriod"/>
            </a:pPr>
            <a:r>
              <a:rPr lang="en-SG" dirty="0" smtClean="0">
                <a:solidFill>
                  <a:srgbClr val="C00000"/>
                </a:solidFill>
              </a:rPr>
              <a:t>Data preparation </a:t>
            </a:r>
            <a:r>
              <a:rPr lang="en-SG" dirty="0" smtClean="0"/>
              <a:t>– The raw data retrieved from the operational systems cannot be used directly for analysis or for producing reports / charts as it contains many inconsistencies and must be “cleaned” first</a:t>
            </a:r>
          </a:p>
          <a:p>
            <a:pPr marL="514350" indent="-514350">
              <a:buFont typeface="+mj-lt"/>
              <a:buAutoNum type="arabicPeriod"/>
            </a:pPr>
            <a:r>
              <a:rPr lang="en-SG" dirty="0" smtClean="0">
                <a:solidFill>
                  <a:srgbClr val="C00000"/>
                </a:solidFill>
              </a:rPr>
              <a:t>Data Warehouse </a:t>
            </a:r>
            <a:r>
              <a:rPr lang="en-SG" dirty="0" smtClean="0"/>
              <a:t>– After the data is “cleansed”, it is typically loaded in a central repository called a “Data Warehouse”. </a:t>
            </a:r>
            <a:endParaRPr lang="en-SG" dirty="0" smtClean="0">
              <a:solidFill>
                <a:srgbClr val="C00000"/>
              </a:solidFill>
            </a:endParaRPr>
          </a:p>
          <a:p>
            <a:pPr marL="514350" indent="-514350">
              <a:buFont typeface="+mj-lt"/>
              <a:buAutoNum type="arabicPeriod"/>
            </a:pPr>
            <a:r>
              <a:rPr lang="en-SG" dirty="0" smtClean="0">
                <a:solidFill>
                  <a:srgbClr val="C00000"/>
                </a:solidFill>
              </a:rPr>
              <a:t>Data Analytics </a:t>
            </a:r>
            <a:r>
              <a:rPr lang="en-SG" dirty="0" smtClean="0"/>
              <a:t>– After the data has been transferred to the Data Warehouse, companies can perform analysis on the data using OLAP or data </a:t>
            </a:r>
            <a:r>
              <a:rPr lang="en-SG" dirty="0"/>
              <a:t>mining to discover useful patterns or relationships, which </a:t>
            </a:r>
            <a:r>
              <a:rPr lang="en-SG" dirty="0" smtClean="0"/>
              <a:t>can be used </a:t>
            </a:r>
            <a:r>
              <a:rPr lang="en-SG" dirty="0"/>
              <a:t>to predict future </a:t>
            </a:r>
            <a:r>
              <a:rPr lang="en-SG" dirty="0" smtClean="0"/>
              <a:t>behaviour</a:t>
            </a:r>
          </a:p>
          <a:p>
            <a:pPr marL="514350" indent="-514350">
              <a:buFont typeface="+mj-lt"/>
              <a:buAutoNum type="arabicPeriod"/>
            </a:pPr>
            <a:r>
              <a:rPr lang="en-SG" dirty="0" smtClean="0">
                <a:solidFill>
                  <a:srgbClr val="C00000"/>
                </a:solidFill>
              </a:rPr>
              <a:t>Data Presentation </a:t>
            </a:r>
            <a:r>
              <a:rPr lang="en-SG" dirty="0" smtClean="0"/>
              <a:t>– The insights which have been gleaned from the analysis is then presented in an easy-to-digest format using reporting / dashboard tools</a:t>
            </a:r>
          </a:p>
          <a:p>
            <a:pPr marL="514350" indent="-514350">
              <a:buFont typeface="+mj-lt"/>
              <a:buAutoNum type="arabicPeriod"/>
            </a:pPr>
            <a:endParaRPr lang="en-SG" dirty="0">
              <a:solidFill>
                <a:srgbClr val="C00000"/>
              </a:solidFill>
            </a:endParaRPr>
          </a:p>
        </p:txBody>
      </p:sp>
      <p:sp>
        <p:nvSpPr>
          <p:cNvPr id="5" name="Title 1"/>
          <p:cNvSpPr>
            <a:spLocks noGrp="1"/>
          </p:cNvSpPr>
          <p:nvPr>
            <p:ph type="title"/>
          </p:nvPr>
        </p:nvSpPr>
        <p:spPr>
          <a:xfrm>
            <a:off x="548640" y="377371"/>
            <a:ext cx="7757160" cy="889726"/>
          </a:xfrm>
        </p:spPr>
        <p:txBody>
          <a:bodyPr>
            <a:normAutofit/>
          </a:bodyPr>
          <a:lstStyle/>
          <a:p>
            <a:r>
              <a:rPr lang="en-SG" dirty="0" smtClean="0"/>
              <a:t>Components of a BI Solution</a:t>
            </a:r>
            <a:endParaRPr lang="en-SG" dirty="0"/>
          </a:p>
        </p:txBody>
      </p:sp>
    </p:spTree>
    <p:extLst>
      <p:ext uri="{BB962C8B-B14F-4D97-AF65-F5344CB8AC3E}">
        <p14:creationId xmlns:p14="http://schemas.microsoft.com/office/powerpoint/2010/main" val="2355159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SG" dirty="0" smtClean="0"/>
              <a:t>Components of a BI solution</a:t>
            </a:r>
            <a:endParaRPr lang="en-SG" dirty="0"/>
          </a:p>
        </p:txBody>
      </p:sp>
      <p:sp>
        <p:nvSpPr>
          <p:cNvPr id="4" name="Content Placeholder 2"/>
          <p:cNvSpPr txBox="1">
            <a:spLocks/>
          </p:cNvSpPr>
          <p:nvPr/>
        </p:nvSpPr>
        <p:spPr>
          <a:xfrm>
            <a:off x="759640" y="1186724"/>
            <a:ext cx="11091822" cy="849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600" dirty="0"/>
              <a:t>There is a plethora of BI solutions in the market, some of which are “full-stack” BI solutions while others are only focused on delivering a portion of the BI stack</a:t>
            </a:r>
          </a:p>
        </p:txBody>
      </p:sp>
      <p:sp>
        <p:nvSpPr>
          <p:cNvPr id="5" name="Title 1"/>
          <p:cNvSpPr>
            <a:spLocks noGrp="1"/>
          </p:cNvSpPr>
          <p:nvPr>
            <p:ph type="title"/>
          </p:nvPr>
        </p:nvSpPr>
        <p:spPr>
          <a:xfrm>
            <a:off x="548640" y="377371"/>
            <a:ext cx="7757160" cy="889726"/>
          </a:xfrm>
        </p:spPr>
        <p:txBody>
          <a:bodyPr>
            <a:normAutofit/>
          </a:bodyPr>
          <a:lstStyle/>
          <a:p>
            <a:r>
              <a:rPr lang="en-SG" dirty="0" smtClean="0"/>
              <a:t>Some popular BI solutions</a:t>
            </a:r>
            <a:endParaRPr lang="en-SG" dirty="0"/>
          </a:p>
        </p:txBody>
      </p:sp>
      <p:graphicFrame>
        <p:nvGraphicFramePr>
          <p:cNvPr id="2" name="Diagram 1"/>
          <p:cNvGraphicFramePr/>
          <p:nvPr>
            <p:extLst>
              <p:ext uri="{D42A27DB-BD31-4B8C-83A1-F6EECF244321}">
                <p14:modId xmlns:p14="http://schemas.microsoft.com/office/powerpoint/2010/main" val="222166760"/>
              </p:ext>
            </p:extLst>
          </p:nvPr>
        </p:nvGraphicFramePr>
        <p:xfrm>
          <a:off x="922744" y="2076450"/>
          <a:ext cx="11135905"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32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Origins of “Business Intelligence”</a:t>
            </a:r>
            <a:endParaRPr lang="en-SG" dirty="0"/>
          </a:p>
        </p:txBody>
      </p:sp>
      <p:sp>
        <p:nvSpPr>
          <p:cNvPr id="3" name="Content Placeholder 2"/>
          <p:cNvSpPr>
            <a:spLocks noGrp="1"/>
          </p:cNvSpPr>
          <p:nvPr>
            <p:ph idx="1"/>
          </p:nvPr>
        </p:nvSpPr>
        <p:spPr>
          <a:xfrm>
            <a:off x="795378" y="1436914"/>
            <a:ext cx="7451807" cy="4740049"/>
          </a:xfrm>
        </p:spPr>
        <p:txBody>
          <a:bodyPr>
            <a:normAutofit/>
          </a:bodyPr>
          <a:lstStyle/>
          <a:p>
            <a:pPr>
              <a:lnSpc>
                <a:spcPct val="110000"/>
              </a:lnSpc>
            </a:pPr>
            <a:r>
              <a:rPr lang="en-SG" dirty="0" smtClean="0"/>
              <a:t>The term “Business Intelligence” was first coined in 1958 by an IBM researcher </a:t>
            </a:r>
            <a:r>
              <a:rPr lang="en-SG" b="1" dirty="0">
                <a:solidFill>
                  <a:srgbClr val="0070C0"/>
                </a:solidFill>
              </a:rPr>
              <a:t>Hans </a:t>
            </a:r>
            <a:r>
              <a:rPr lang="en-SG" b="1" dirty="0" err="1">
                <a:solidFill>
                  <a:srgbClr val="0070C0"/>
                </a:solidFill>
              </a:rPr>
              <a:t>Luhn</a:t>
            </a:r>
            <a:r>
              <a:rPr lang="en-SG" b="1" dirty="0">
                <a:solidFill>
                  <a:srgbClr val="0070C0"/>
                </a:solidFill>
              </a:rPr>
              <a:t> </a:t>
            </a:r>
            <a:r>
              <a:rPr lang="en-SG" dirty="0" smtClean="0"/>
              <a:t>as “the </a:t>
            </a:r>
            <a:r>
              <a:rPr lang="en-SG" dirty="0"/>
              <a:t>ability to apprehend the interrelationships of presented </a:t>
            </a:r>
            <a:r>
              <a:rPr lang="en-SG" dirty="0">
                <a:solidFill>
                  <a:srgbClr val="C00000"/>
                </a:solidFill>
              </a:rPr>
              <a:t>facts</a:t>
            </a:r>
            <a:r>
              <a:rPr lang="en-SG" dirty="0"/>
              <a:t> in such a way as to guide </a:t>
            </a:r>
            <a:r>
              <a:rPr lang="en-SG" dirty="0">
                <a:solidFill>
                  <a:srgbClr val="C00000"/>
                </a:solidFill>
              </a:rPr>
              <a:t>action</a:t>
            </a:r>
            <a:r>
              <a:rPr lang="en-SG" dirty="0"/>
              <a:t> towards a desired </a:t>
            </a:r>
            <a:r>
              <a:rPr lang="en-SG" dirty="0" smtClean="0">
                <a:solidFill>
                  <a:srgbClr val="C00000"/>
                </a:solidFill>
              </a:rPr>
              <a:t>goal</a:t>
            </a:r>
            <a:r>
              <a:rPr lang="en-SG" dirty="0" smtClean="0"/>
              <a:t>”.</a:t>
            </a:r>
          </a:p>
        </p:txBody>
      </p:sp>
      <p:sp>
        <p:nvSpPr>
          <p:cNvPr id="4" name="Text Placeholder 3"/>
          <p:cNvSpPr>
            <a:spLocks noGrp="1"/>
          </p:cNvSpPr>
          <p:nvPr>
            <p:ph type="body" sz="quarter" idx="13"/>
          </p:nvPr>
        </p:nvSpPr>
        <p:spPr/>
        <p:txBody>
          <a:bodyPr/>
          <a:lstStyle/>
          <a:p>
            <a:r>
              <a:rPr lang="en-SG" dirty="0" smtClean="0"/>
              <a:t>What exactly is BI?</a:t>
            </a:r>
            <a:endParaRPr lang="en-SG"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922" r="3922"/>
          <a:stretch/>
        </p:blipFill>
        <p:spPr>
          <a:xfrm>
            <a:off x="8812359" y="1421529"/>
            <a:ext cx="2739159" cy="2739159"/>
          </a:xfrm>
          <a:prstGeom prst="ellipse">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100947">
            <a:off x="872413" y="3999661"/>
            <a:ext cx="2359053" cy="2592367"/>
          </a:xfrm>
          <a:prstGeom prst="rect">
            <a:avLst/>
          </a:prstGeom>
        </p:spPr>
      </p:pic>
      <p:sp>
        <p:nvSpPr>
          <p:cNvPr id="8" name="Content Placeholder 2"/>
          <p:cNvSpPr txBox="1">
            <a:spLocks/>
          </p:cNvSpPr>
          <p:nvPr/>
        </p:nvSpPr>
        <p:spPr>
          <a:xfrm>
            <a:off x="3406565" y="4467506"/>
            <a:ext cx="7847601" cy="1913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dirty="0" smtClean="0"/>
              <a:t>In 1989, Gartner analyst </a:t>
            </a:r>
            <a:r>
              <a:rPr lang="en-SG" b="1" dirty="0" smtClean="0">
                <a:solidFill>
                  <a:srgbClr val="0070C0"/>
                </a:solidFill>
              </a:rPr>
              <a:t>Howard </a:t>
            </a:r>
            <a:r>
              <a:rPr lang="en-SG" b="1" dirty="0" err="1" smtClean="0">
                <a:solidFill>
                  <a:srgbClr val="0070C0"/>
                </a:solidFill>
              </a:rPr>
              <a:t>Dresner</a:t>
            </a:r>
            <a:r>
              <a:rPr lang="en-SG" b="1" dirty="0" smtClean="0">
                <a:solidFill>
                  <a:srgbClr val="0070C0"/>
                </a:solidFill>
              </a:rPr>
              <a:t> </a:t>
            </a:r>
            <a:r>
              <a:rPr lang="en-SG" dirty="0" smtClean="0"/>
              <a:t>revived the phrase, calling it an </a:t>
            </a:r>
            <a:r>
              <a:rPr lang="en-SG" b="1" i="1" dirty="0" smtClean="0">
                <a:solidFill>
                  <a:schemeClr val="bg1">
                    <a:lumMod val="50000"/>
                  </a:schemeClr>
                </a:solidFill>
              </a:rPr>
              <a:t>umbrella term </a:t>
            </a:r>
            <a:r>
              <a:rPr lang="en-SG" dirty="0" smtClean="0"/>
              <a:t>to describe “concepts and methods to improve business </a:t>
            </a:r>
            <a:r>
              <a:rPr lang="en-SG" dirty="0" smtClean="0">
                <a:solidFill>
                  <a:srgbClr val="C00000"/>
                </a:solidFill>
              </a:rPr>
              <a:t>decision making </a:t>
            </a:r>
            <a:r>
              <a:rPr lang="en-SG" dirty="0" smtClean="0"/>
              <a:t>by using </a:t>
            </a:r>
            <a:r>
              <a:rPr lang="en-SG" dirty="0" smtClean="0">
                <a:solidFill>
                  <a:srgbClr val="C00000"/>
                </a:solidFill>
              </a:rPr>
              <a:t>fact</a:t>
            </a:r>
            <a:r>
              <a:rPr lang="en-SG" dirty="0" smtClean="0"/>
              <a:t>-based support systems”</a:t>
            </a:r>
            <a:endParaRPr lang="en-SG" dirty="0"/>
          </a:p>
        </p:txBody>
      </p:sp>
      <p:sp>
        <p:nvSpPr>
          <p:cNvPr id="9" name="TextBox 8"/>
          <p:cNvSpPr txBox="1"/>
          <p:nvPr/>
        </p:nvSpPr>
        <p:spPr>
          <a:xfrm>
            <a:off x="9276324" y="3945276"/>
            <a:ext cx="1811228" cy="307777"/>
          </a:xfrm>
          <a:prstGeom prst="rect">
            <a:avLst/>
          </a:prstGeom>
          <a:solidFill>
            <a:schemeClr val="bg1">
              <a:lumMod val="85000"/>
            </a:schemeClr>
          </a:solidFill>
        </p:spPr>
        <p:txBody>
          <a:bodyPr wrap="square" rtlCol="0">
            <a:spAutoFit/>
          </a:bodyPr>
          <a:lstStyle/>
          <a:p>
            <a:pPr algn="ctr"/>
            <a:r>
              <a:rPr lang="en-SG" sz="1400" b="1" dirty="0" smtClean="0"/>
              <a:t>Howard </a:t>
            </a:r>
            <a:r>
              <a:rPr lang="en-SG" sz="1400" b="1" dirty="0" err="1" smtClean="0"/>
              <a:t>Dresner</a:t>
            </a:r>
            <a:endParaRPr lang="en-SG" sz="1400" b="1" dirty="0"/>
          </a:p>
        </p:txBody>
      </p:sp>
    </p:spTree>
    <p:extLst>
      <p:ext uri="{BB962C8B-B14F-4D97-AF65-F5344CB8AC3E}">
        <p14:creationId xmlns:p14="http://schemas.microsoft.com/office/powerpoint/2010/main" val="4079237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Recipe for a successful BI Project</a:t>
            </a:r>
            <a:endParaRPr lang="en-SG" dirty="0"/>
          </a:p>
        </p:txBody>
      </p:sp>
      <p:sp>
        <p:nvSpPr>
          <p:cNvPr id="3" name="Content Placeholder 2"/>
          <p:cNvSpPr>
            <a:spLocks noGrp="1"/>
          </p:cNvSpPr>
          <p:nvPr>
            <p:ph idx="1"/>
          </p:nvPr>
        </p:nvSpPr>
        <p:spPr/>
        <p:txBody>
          <a:bodyPr/>
          <a:lstStyle/>
          <a:p>
            <a:pPr>
              <a:lnSpc>
                <a:spcPct val="100000"/>
              </a:lnSpc>
            </a:pPr>
            <a:r>
              <a:rPr lang="en-SG" dirty="0"/>
              <a:t>For BI to work, it must be linked to business </a:t>
            </a:r>
            <a:r>
              <a:rPr lang="en-SG" dirty="0">
                <a:solidFill>
                  <a:srgbClr val="C00000"/>
                </a:solidFill>
              </a:rPr>
              <a:t>needs</a:t>
            </a:r>
            <a:r>
              <a:rPr lang="en-SG" dirty="0"/>
              <a:t>, </a:t>
            </a:r>
            <a:r>
              <a:rPr lang="en-SG" dirty="0">
                <a:solidFill>
                  <a:srgbClr val="C00000"/>
                </a:solidFill>
              </a:rPr>
              <a:t>goals</a:t>
            </a:r>
            <a:r>
              <a:rPr lang="en-SG" dirty="0"/>
              <a:t> and </a:t>
            </a:r>
            <a:r>
              <a:rPr lang="en-SG" dirty="0" smtClean="0">
                <a:solidFill>
                  <a:srgbClr val="C00000"/>
                </a:solidFill>
              </a:rPr>
              <a:t>objectives</a:t>
            </a:r>
            <a:endParaRPr lang="en-SG" dirty="0" smtClean="0"/>
          </a:p>
          <a:p>
            <a:pPr>
              <a:lnSpc>
                <a:spcPct val="100000"/>
              </a:lnSpc>
            </a:pPr>
            <a:r>
              <a:rPr lang="en-SG" dirty="0" smtClean="0"/>
              <a:t>Consequently</a:t>
            </a:r>
            <a:r>
              <a:rPr lang="en-SG" dirty="0"/>
              <a:t>, business requirements always serve as the starting point for any BI </a:t>
            </a:r>
            <a:r>
              <a:rPr lang="en-SG" dirty="0" smtClean="0"/>
              <a:t>project</a:t>
            </a:r>
          </a:p>
          <a:p>
            <a:pPr>
              <a:lnSpc>
                <a:spcPct val="100000"/>
              </a:lnSpc>
            </a:pPr>
            <a:r>
              <a:rPr lang="en-SG" dirty="0" smtClean="0"/>
              <a:t>The </a:t>
            </a:r>
            <a:r>
              <a:rPr lang="en-SG" dirty="0"/>
              <a:t>involvement of </a:t>
            </a:r>
            <a:r>
              <a:rPr lang="en-SG" dirty="0">
                <a:solidFill>
                  <a:srgbClr val="C00000"/>
                </a:solidFill>
              </a:rPr>
              <a:t>key stakeholders</a:t>
            </a:r>
            <a:r>
              <a:rPr lang="en-SG" dirty="0"/>
              <a:t> and </a:t>
            </a:r>
            <a:r>
              <a:rPr lang="en-SG" dirty="0">
                <a:solidFill>
                  <a:srgbClr val="C00000"/>
                </a:solidFill>
              </a:rPr>
              <a:t>business users </a:t>
            </a:r>
            <a:r>
              <a:rPr lang="en-SG" dirty="0"/>
              <a:t>is a critical component for </a:t>
            </a:r>
            <a:r>
              <a:rPr lang="en-SG" dirty="0" smtClean="0"/>
              <a:t>success</a:t>
            </a:r>
          </a:p>
          <a:p>
            <a:pPr>
              <a:lnSpc>
                <a:spcPct val="100000"/>
              </a:lnSpc>
            </a:pPr>
            <a:r>
              <a:rPr lang="en-SG" dirty="0" smtClean="0"/>
              <a:t>Though BI projects are technology projects that are built by IT people, how the BI system is designed must always be determined by the business people</a:t>
            </a:r>
          </a:p>
          <a:p>
            <a:pPr>
              <a:lnSpc>
                <a:spcPct val="100000"/>
              </a:lnSpc>
            </a:pPr>
            <a:r>
              <a:rPr lang="en-SG" dirty="0" smtClean="0"/>
              <a:t>The next slide shows the typical process of a BI implementation</a:t>
            </a:r>
            <a:endParaRPr lang="en-SG" dirty="0"/>
          </a:p>
        </p:txBody>
      </p:sp>
      <p:sp>
        <p:nvSpPr>
          <p:cNvPr id="4" name="Text Placeholder 3"/>
          <p:cNvSpPr>
            <a:spLocks noGrp="1"/>
          </p:cNvSpPr>
          <p:nvPr>
            <p:ph type="body" sz="quarter" idx="13"/>
          </p:nvPr>
        </p:nvSpPr>
        <p:spPr/>
        <p:txBody>
          <a:bodyPr/>
          <a:lstStyle/>
          <a:p>
            <a:r>
              <a:rPr lang="en-SG" dirty="0" smtClean="0"/>
              <a:t>The BI Process</a:t>
            </a:r>
            <a:endParaRPr lang="en-SG" dirty="0"/>
          </a:p>
        </p:txBody>
      </p:sp>
    </p:spTree>
    <p:extLst>
      <p:ext uri="{BB962C8B-B14F-4D97-AF65-F5344CB8AC3E}">
        <p14:creationId xmlns:p14="http://schemas.microsoft.com/office/powerpoint/2010/main" val="54538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69133625"/>
              </p:ext>
            </p:extLst>
          </p:nvPr>
        </p:nvGraphicFramePr>
        <p:xfrm>
          <a:off x="633046" y="0"/>
          <a:ext cx="11377246"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685627" y="329184"/>
            <a:ext cx="3506373" cy="584775"/>
          </a:xfrm>
          <a:prstGeom prst="rect">
            <a:avLst/>
          </a:prstGeom>
          <a:noFill/>
        </p:spPr>
        <p:txBody>
          <a:bodyPr wrap="square" rtlCol="0">
            <a:spAutoFit/>
          </a:bodyPr>
          <a:lstStyle/>
          <a:p>
            <a:pPr algn="ctr"/>
            <a:r>
              <a:rPr lang="en-SG" sz="3200" b="1" dirty="0" smtClean="0">
                <a:solidFill>
                  <a:schemeClr val="accent6">
                    <a:lumMod val="75000"/>
                  </a:schemeClr>
                </a:solidFill>
              </a:rPr>
              <a:t>The BI Process</a:t>
            </a:r>
            <a:endParaRPr lang="en-SG" sz="3200" b="1" dirty="0">
              <a:solidFill>
                <a:schemeClr val="accent6">
                  <a:lumMod val="75000"/>
                </a:schemeClr>
              </a:solidFill>
            </a:endParaRPr>
          </a:p>
        </p:txBody>
      </p:sp>
    </p:spTree>
    <p:extLst>
      <p:ext uri="{BB962C8B-B14F-4D97-AF65-F5344CB8AC3E}">
        <p14:creationId xmlns:p14="http://schemas.microsoft.com/office/powerpoint/2010/main" val="41250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066" y="350979"/>
            <a:ext cx="5679830" cy="6186309"/>
          </a:xfrm>
          <a:prstGeom prst="rect">
            <a:avLst/>
          </a:prstGeom>
          <a:noFill/>
        </p:spPr>
        <p:txBody>
          <a:bodyPr wrap="square" rtlCol="0">
            <a:spAutoFit/>
          </a:bodyPr>
          <a:lstStyle/>
          <a:p>
            <a:pPr marL="342900" indent="-342900">
              <a:buFont typeface="+mj-lt"/>
              <a:buAutoNum type="arabicPeriod"/>
            </a:pPr>
            <a:r>
              <a:rPr lang="en-SG" b="1" dirty="0" smtClean="0">
                <a:solidFill>
                  <a:srgbClr val="C00000"/>
                </a:solidFill>
              </a:rPr>
              <a:t>Identify the business issue</a:t>
            </a:r>
          </a:p>
          <a:p>
            <a:pPr marL="800100" lvl="1" indent="-342900">
              <a:buFont typeface="Arial" panose="020B0604020202020204" pitchFamily="34" charset="0"/>
              <a:buChar char="•"/>
            </a:pPr>
            <a:r>
              <a:rPr lang="en-SG" dirty="0" smtClean="0"/>
              <a:t>BI solutions are very costly to implement</a:t>
            </a:r>
          </a:p>
          <a:p>
            <a:pPr marL="800100" lvl="1" indent="-342900">
              <a:buFont typeface="Arial" panose="020B0604020202020204" pitchFamily="34" charset="0"/>
              <a:buChar char="•"/>
            </a:pPr>
            <a:r>
              <a:rPr lang="en-SG" dirty="0" smtClean="0"/>
              <a:t>Hence there must be clear financial benefits that can be derived with a BI implementation</a:t>
            </a:r>
          </a:p>
          <a:p>
            <a:pPr marL="800100" lvl="1" indent="-342900">
              <a:buFont typeface="Arial" panose="020B0604020202020204" pitchFamily="34" charset="0"/>
              <a:buChar char="•"/>
            </a:pPr>
            <a:r>
              <a:rPr lang="en-SG" dirty="0" smtClean="0"/>
              <a:t>E.g. Profits have been consistently dropping for the past year. The business goal is to find out the causes of the decrease in profits and bring up the earnings again</a:t>
            </a:r>
          </a:p>
          <a:p>
            <a:pPr marL="342900" indent="-342900">
              <a:buFont typeface="+mj-lt"/>
              <a:buAutoNum type="arabicPeriod"/>
            </a:pPr>
            <a:r>
              <a:rPr lang="en-SG" b="1" dirty="0" smtClean="0">
                <a:solidFill>
                  <a:srgbClr val="C00000"/>
                </a:solidFill>
              </a:rPr>
              <a:t>Formulate the business questions</a:t>
            </a:r>
          </a:p>
          <a:p>
            <a:pPr marL="800100" lvl="1" indent="-342900">
              <a:buFont typeface="Arial" panose="020B0604020202020204" pitchFamily="34" charset="0"/>
              <a:buChar char="•"/>
            </a:pPr>
            <a:r>
              <a:rPr lang="en-SG" dirty="0" smtClean="0"/>
              <a:t>After the main business issue has been determined, formulate the business questions that the BI system should answer, in order to solve the business issue at hand</a:t>
            </a:r>
          </a:p>
          <a:p>
            <a:pPr marL="1257300" lvl="2" indent="-342900">
              <a:buFont typeface="Arial" panose="020B0604020202020204" pitchFamily="34" charset="0"/>
              <a:buChar char="•"/>
            </a:pPr>
            <a:r>
              <a:rPr lang="en-SG" dirty="0" smtClean="0"/>
              <a:t>Which are the stores with the worst profits?</a:t>
            </a:r>
          </a:p>
          <a:p>
            <a:pPr marL="1257300" lvl="2" indent="-342900">
              <a:buFont typeface="Arial" panose="020B0604020202020204" pitchFamily="34" charset="0"/>
              <a:buChar char="•"/>
            </a:pPr>
            <a:r>
              <a:rPr lang="en-SG" dirty="0" smtClean="0"/>
              <a:t>Who are the customers who gave us the most business when we were having good profits? Are they still buying from us?</a:t>
            </a:r>
          </a:p>
          <a:p>
            <a:pPr marL="342900" indent="-342900">
              <a:buFont typeface="+mj-lt"/>
              <a:buAutoNum type="arabicPeriod"/>
            </a:pPr>
            <a:r>
              <a:rPr lang="en-SG" b="1" dirty="0" smtClean="0">
                <a:solidFill>
                  <a:srgbClr val="C00000"/>
                </a:solidFill>
              </a:rPr>
              <a:t>What information do I need?</a:t>
            </a:r>
          </a:p>
          <a:p>
            <a:pPr marL="800100" lvl="1" indent="-342900">
              <a:buFont typeface="Arial" panose="020B0604020202020204" pitchFamily="34" charset="0"/>
              <a:buChar char="•"/>
            </a:pPr>
            <a:r>
              <a:rPr lang="en-SG" dirty="0" smtClean="0"/>
              <a:t>Consider the data that you need in the BI system to answer those questions: e.g. Amount </a:t>
            </a:r>
            <a:r>
              <a:rPr lang="en-SG" dirty="0"/>
              <a:t>of </a:t>
            </a:r>
            <a:r>
              <a:rPr lang="en-SG" dirty="0" smtClean="0"/>
              <a:t>sales by </a:t>
            </a:r>
            <a:r>
              <a:rPr lang="en-SG" dirty="0"/>
              <a:t>store, by product, by </a:t>
            </a:r>
            <a:r>
              <a:rPr lang="en-SG" dirty="0" smtClean="0"/>
              <a:t>time</a:t>
            </a:r>
          </a:p>
          <a:p>
            <a:pPr marL="800100" lvl="1" indent="-342900">
              <a:buFont typeface="Arial" panose="020B0604020202020204" pitchFamily="34" charset="0"/>
              <a:buChar char="•"/>
            </a:pPr>
            <a:endParaRPr lang="en-SG" dirty="0" smtClean="0"/>
          </a:p>
        </p:txBody>
      </p:sp>
      <p:sp>
        <p:nvSpPr>
          <p:cNvPr id="3" name="TextBox 2"/>
          <p:cNvSpPr txBox="1"/>
          <p:nvPr/>
        </p:nvSpPr>
        <p:spPr>
          <a:xfrm>
            <a:off x="6455020" y="212480"/>
            <a:ext cx="5679830" cy="6463308"/>
          </a:xfrm>
          <a:prstGeom prst="rect">
            <a:avLst/>
          </a:prstGeom>
          <a:noFill/>
        </p:spPr>
        <p:txBody>
          <a:bodyPr wrap="square" rtlCol="0">
            <a:spAutoFit/>
          </a:bodyPr>
          <a:lstStyle/>
          <a:p>
            <a:pPr marL="342900" indent="-342900">
              <a:buFont typeface="+mj-lt"/>
              <a:buAutoNum type="arabicPeriod" startAt="4"/>
            </a:pPr>
            <a:r>
              <a:rPr lang="en-SG" b="1" dirty="0">
                <a:solidFill>
                  <a:srgbClr val="C00000"/>
                </a:solidFill>
              </a:rPr>
              <a:t>Where do I find the information I need?</a:t>
            </a:r>
          </a:p>
          <a:p>
            <a:pPr marL="742950" lvl="1" indent="-285750">
              <a:buFont typeface="Arial" panose="020B0604020202020204" pitchFamily="34" charset="0"/>
              <a:buChar char="•"/>
            </a:pPr>
            <a:r>
              <a:rPr lang="en-SG" dirty="0"/>
              <a:t>In many companies, data is often stored in diverse places, e.g. some data is stored in Excel, some in enterprise Databases like Oracle, SQL Server </a:t>
            </a:r>
            <a:r>
              <a:rPr lang="en-SG" dirty="0" err="1"/>
              <a:t>etc</a:t>
            </a:r>
            <a:endParaRPr lang="en-SG" dirty="0"/>
          </a:p>
          <a:p>
            <a:pPr marL="742950" lvl="1" indent="-285750">
              <a:buFont typeface="Arial" panose="020B0604020202020204" pitchFamily="34" charset="0"/>
              <a:buChar char="•"/>
            </a:pPr>
            <a:r>
              <a:rPr lang="en-SG" dirty="0"/>
              <a:t>Determine where is the data  that contains the information you need is </a:t>
            </a:r>
            <a:r>
              <a:rPr lang="en-SG" dirty="0" smtClean="0"/>
              <a:t>kept</a:t>
            </a:r>
            <a:endParaRPr lang="en-SG" b="1" dirty="0">
              <a:solidFill>
                <a:srgbClr val="C00000"/>
              </a:solidFill>
            </a:endParaRPr>
          </a:p>
          <a:p>
            <a:pPr marL="342900" indent="-342900">
              <a:buFont typeface="+mj-lt"/>
              <a:buAutoNum type="arabicPeriod" startAt="5"/>
            </a:pPr>
            <a:r>
              <a:rPr lang="en-SG" b="1" dirty="0" smtClean="0">
                <a:solidFill>
                  <a:srgbClr val="C00000"/>
                </a:solidFill>
              </a:rPr>
              <a:t>Retrieve the information</a:t>
            </a:r>
          </a:p>
          <a:p>
            <a:pPr marL="800100" lvl="1" indent="-342900">
              <a:buFont typeface="Arial" panose="020B0604020202020204" pitchFamily="34" charset="0"/>
              <a:buChar char="•"/>
            </a:pPr>
            <a:r>
              <a:rPr lang="en-SG" dirty="0" smtClean="0"/>
              <a:t>Implement the necessary IT infrastructure that will make the retrieval of the required information possible and easily</a:t>
            </a:r>
          </a:p>
          <a:p>
            <a:pPr marL="800100" lvl="1" indent="-342900">
              <a:buFont typeface="Arial" panose="020B0604020202020204" pitchFamily="34" charset="0"/>
              <a:buChar char="•"/>
            </a:pPr>
            <a:r>
              <a:rPr lang="en-SG" dirty="0" smtClean="0"/>
              <a:t>For a BI solution, this often means implementing a Data warehouse and its related technologies</a:t>
            </a:r>
          </a:p>
          <a:p>
            <a:pPr marL="342900" indent="-342900">
              <a:buFont typeface="+mj-lt"/>
              <a:buAutoNum type="arabicPeriod" startAt="5"/>
            </a:pPr>
            <a:r>
              <a:rPr lang="en-SG" b="1" dirty="0" smtClean="0">
                <a:solidFill>
                  <a:srgbClr val="C00000"/>
                </a:solidFill>
              </a:rPr>
              <a:t>Analyse the information</a:t>
            </a:r>
          </a:p>
          <a:p>
            <a:pPr marL="800100" lvl="1" indent="-342900">
              <a:buFont typeface="Arial" panose="020B0604020202020204" pitchFamily="34" charset="0"/>
              <a:buChar char="•"/>
            </a:pPr>
            <a:r>
              <a:rPr lang="en-SG" dirty="0" smtClean="0"/>
              <a:t>Drill deep into the data or make predictions with the information using BI tools such as OLAP, Data Mining</a:t>
            </a:r>
            <a:endParaRPr lang="en-SG" dirty="0"/>
          </a:p>
          <a:p>
            <a:pPr marL="342900" indent="-342900">
              <a:buFont typeface="+mj-lt"/>
              <a:buAutoNum type="arabicPeriod" startAt="5"/>
            </a:pPr>
            <a:r>
              <a:rPr lang="en-SG" b="1" dirty="0" smtClean="0">
                <a:solidFill>
                  <a:srgbClr val="C00000"/>
                </a:solidFill>
              </a:rPr>
              <a:t>Report answers</a:t>
            </a:r>
          </a:p>
          <a:p>
            <a:pPr marL="800100" lvl="1" indent="-342900">
              <a:buFont typeface="Arial" panose="020B0604020202020204" pitchFamily="34" charset="0"/>
              <a:buChar char="•"/>
            </a:pPr>
            <a:r>
              <a:rPr lang="en-SG" dirty="0"/>
              <a:t>Use BI </a:t>
            </a:r>
            <a:r>
              <a:rPr lang="en-SG" dirty="0" smtClean="0"/>
              <a:t>reporting tools such as data visualization to present the information at-a-glance</a:t>
            </a:r>
            <a:endParaRPr lang="en-SG" dirty="0"/>
          </a:p>
          <a:p>
            <a:pPr marL="342900" indent="-342900">
              <a:buFont typeface="+mj-lt"/>
              <a:buAutoNum type="arabicPeriod" startAt="5"/>
            </a:pPr>
            <a:r>
              <a:rPr lang="en-SG" b="1" dirty="0">
                <a:solidFill>
                  <a:srgbClr val="C00000"/>
                </a:solidFill>
              </a:rPr>
              <a:t>Take actions</a:t>
            </a:r>
          </a:p>
          <a:p>
            <a:pPr marL="800100" lvl="1" indent="-342900">
              <a:buFont typeface="Arial" panose="020B0604020202020204" pitchFamily="34" charset="0"/>
              <a:buChar char="•"/>
            </a:pPr>
            <a:r>
              <a:rPr lang="en-SG" dirty="0" smtClean="0"/>
              <a:t>Using the insights gleaned, make strategic decisions and take the appropriate actions to bring the company to the next level</a:t>
            </a:r>
          </a:p>
        </p:txBody>
      </p:sp>
    </p:spTree>
    <p:extLst>
      <p:ext uri="{BB962C8B-B14F-4D97-AF65-F5344CB8AC3E}">
        <p14:creationId xmlns:p14="http://schemas.microsoft.com/office/powerpoint/2010/main" val="916789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BI can transform data to profits</a:t>
            </a:r>
            <a:endParaRPr lang="en-SG" dirty="0"/>
          </a:p>
        </p:txBody>
      </p:sp>
      <p:sp>
        <p:nvSpPr>
          <p:cNvPr id="3" name="Content Placeholder 2"/>
          <p:cNvSpPr>
            <a:spLocks noGrp="1"/>
          </p:cNvSpPr>
          <p:nvPr>
            <p:ph idx="1"/>
          </p:nvPr>
        </p:nvSpPr>
        <p:spPr>
          <a:xfrm>
            <a:off x="795378" y="1436915"/>
            <a:ext cx="4462421" cy="2255854"/>
          </a:xfrm>
        </p:spPr>
        <p:txBody>
          <a:bodyPr>
            <a:noAutofit/>
          </a:bodyPr>
          <a:lstStyle/>
          <a:p>
            <a:pPr marL="0" indent="0">
              <a:buNone/>
            </a:pPr>
            <a:r>
              <a:rPr lang="en-SG" sz="4000" dirty="0" smtClean="0"/>
              <a:t>Business Intelligence,</a:t>
            </a:r>
          </a:p>
          <a:p>
            <a:pPr marL="0" indent="0">
              <a:buNone/>
            </a:pPr>
            <a:r>
              <a:rPr lang="en-SG" sz="4000" dirty="0" smtClean="0"/>
              <a:t>when done right, turns:</a:t>
            </a:r>
            <a:endParaRPr lang="en-SG" sz="4000" dirty="0"/>
          </a:p>
          <a:p>
            <a:pPr marL="457200" lvl="1" indent="0">
              <a:buNone/>
            </a:pPr>
            <a:endParaRPr lang="en-SG" sz="4000" dirty="0"/>
          </a:p>
        </p:txBody>
      </p:sp>
      <p:sp>
        <p:nvSpPr>
          <p:cNvPr id="4" name="Text Placeholder 3"/>
          <p:cNvSpPr>
            <a:spLocks noGrp="1"/>
          </p:cNvSpPr>
          <p:nvPr>
            <p:ph type="body" sz="quarter" idx="13"/>
          </p:nvPr>
        </p:nvSpPr>
        <p:spPr/>
        <p:txBody>
          <a:bodyPr/>
          <a:lstStyle/>
          <a:p>
            <a:r>
              <a:rPr lang="en-SG" dirty="0" smtClean="0"/>
              <a:t>Conclusion</a:t>
            </a:r>
            <a:endParaRPr lang="en-SG" dirty="0"/>
          </a:p>
        </p:txBody>
      </p:sp>
      <p:graphicFrame>
        <p:nvGraphicFramePr>
          <p:cNvPr id="6" name="Diagram 5"/>
          <p:cNvGraphicFramePr/>
          <p:nvPr>
            <p:extLst>
              <p:ext uri="{D42A27DB-BD31-4B8C-83A1-F6EECF244321}">
                <p14:modId xmlns:p14="http://schemas.microsoft.com/office/powerpoint/2010/main" val="2473160756"/>
              </p:ext>
            </p:extLst>
          </p:nvPr>
        </p:nvGraphicFramePr>
        <p:xfrm>
          <a:off x="2228496" y="1436915"/>
          <a:ext cx="10064262" cy="5239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421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4422" y="679224"/>
            <a:ext cx="10515600" cy="1061653"/>
          </a:xfrm>
        </p:spPr>
        <p:txBody>
          <a:bodyPr/>
          <a:lstStyle/>
          <a:p>
            <a:r>
              <a:rPr lang="en-SG" dirty="0" smtClean="0"/>
              <a:t>Videos</a:t>
            </a:r>
            <a:endParaRPr lang="en-SG" dirty="0"/>
          </a:p>
        </p:txBody>
      </p:sp>
      <p:sp>
        <p:nvSpPr>
          <p:cNvPr id="2" name="TextBox 1"/>
          <p:cNvSpPr txBox="1"/>
          <p:nvPr/>
        </p:nvSpPr>
        <p:spPr>
          <a:xfrm>
            <a:off x="1846386" y="2198077"/>
            <a:ext cx="9038492" cy="2769989"/>
          </a:xfrm>
          <a:prstGeom prst="rect">
            <a:avLst/>
          </a:prstGeom>
          <a:noFill/>
        </p:spPr>
        <p:txBody>
          <a:bodyPr wrap="square" rtlCol="0">
            <a:spAutoFit/>
          </a:bodyPr>
          <a:lstStyle/>
          <a:p>
            <a:r>
              <a:rPr lang="en-SG" sz="2400" b="1" dirty="0" smtClean="0">
                <a:solidFill>
                  <a:schemeClr val="accent6">
                    <a:lumMod val="50000"/>
                  </a:schemeClr>
                </a:solidFill>
              </a:rPr>
              <a:t>What is in this section</a:t>
            </a:r>
          </a:p>
          <a:p>
            <a:r>
              <a:rPr lang="en-SG" dirty="0" smtClean="0"/>
              <a:t>In this section, we list out several videos that explain what is BI, which can help you gain a better understanding of it</a:t>
            </a:r>
          </a:p>
          <a:p>
            <a:endParaRPr lang="en-SG" dirty="0" smtClean="0"/>
          </a:p>
          <a:p>
            <a:r>
              <a:rPr lang="en-SG" sz="2400" b="1" dirty="0">
                <a:solidFill>
                  <a:schemeClr val="accent6">
                    <a:lumMod val="50000"/>
                  </a:schemeClr>
                </a:solidFill>
              </a:rPr>
              <a:t>What </a:t>
            </a:r>
            <a:r>
              <a:rPr lang="en-SG" sz="2400" b="1" dirty="0" smtClean="0">
                <a:solidFill>
                  <a:schemeClr val="accent6">
                    <a:lumMod val="50000"/>
                  </a:schemeClr>
                </a:solidFill>
              </a:rPr>
              <a:t>you should learn from this section</a:t>
            </a:r>
            <a:endParaRPr lang="en-SG" sz="2400" b="1" dirty="0">
              <a:solidFill>
                <a:schemeClr val="accent6">
                  <a:lumMod val="50000"/>
                </a:schemeClr>
              </a:solidFill>
            </a:endParaRPr>
          </a:p>
          <a:p>
            <a:r>
              <a:rPr lang="en-SG" dirty="0" smtClean="0"/>
              <a:t>The materials in this section are optional.  You do not need to watch the videos if you do not have the time, but we highly recommend you to do so if you do have the time, to build a better foundation in this subject</a:t>
            </a:r>
            <a:endParaRPr lang="en-SG" dirty="0"/>
          </a:p>
          <a:p>
            <a:endParaRPr lang="en-SG" dirty="0" smtClean="0"/>
          </a:p>
        </p:txBody>
      </p:sp>
    </p:spTree>
    <p:extLst>
      <p:ext uri="{BB962C8B-B14F-4D97-AF65-F5344CB8AC3E}">
        <p14:creationId xmlns:p14="http://schemas.microsoft.com/office/powerpoint/2010/main" val="3334276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What is Business Intelligence</a:t>
            </a:r>
            <a:endParaRPr lang="en-SG" dirty="0"/>
          </a:p>
        </p:txBody>
      </p:sp>
      <p:sp>
        <p:nvSpPr>
          <p:cNvPr id="3" name="Content Placeholder 2"/>
          <p:cNvSpPr>
            <a:spLocks noGrp="1"/>
          </p:cNvSpPr>
          <p:nvPr>
            <p:ph idx="1"/>
          </p:nvPr>
        </p:nvSpPr>
        <p:spPr>
          <a:xfrm>
            <a:off x="795378" y="5726997"/>
            <a:ext cx="11051177" cy="449966"/>
          </a:xfrm>
        </p:spPr>
        <p:txBody>
          <a:bodyPr/>
          <a:lstStyle/>
          <a:p>
            <a:pPr marL="0" indent="0" algn="ctr">
              <a:buNone/>
            </a:pPr>
            <a:r>
              <a:rPr lang="en-SG" dirty="0">
                <a:hlinkClick r:id="rId2"/>
              </a:rPr>
              <a:t>https://www.youtube.com/watch?gl=SG&amp;v=0aHtHl-jcAs&amp;hl=en-GB</a:t>
            </a:r>
            <a:endParaRPr lang="en-SG" dirty="0"/>
          </a:p>
        </p:txBody>
      </p:sp>
      <p:sp>
        <p:nvSpPr>
          <p:cNvPr id="6" name="Text Placeholder 5"/>
          <p:cNvSpPr>
            <a:spLocks noGrp="1"/>
          </p:cNvSpPr>
          <p:nvPr>
            <p:ph type="body" sz="quarter" idx="13"/>
          </p:nvPr>
        </p:nvSpPr>
        <p:spPr/>
        <p:txBody>
          <a:bodyPr/>
          <a:lstStyle/>
          <a:p>
            <a:r>
              <a:rPr lang="en-SG" dirty="0" smtClean="0"/>
              <a:t>Videos</a:t>
            </a:r>
            <a:endParaRPr lang="en-SG" dirty="0"/>
          </a:p>
        </p:txBody>
      </p:sp>
      <p:pic>
        <p:nvPicPr>
          <p:cNvPr id="4" name="Picture 3"/>
          <p:cNvPicPr>
            <a:picLocks noChangeAspect="1"/>
          </p:cNvPicPr>
          <p:nvPr/>
        </p:nvPicPr>
        <p:blipFill>
          <a:blip r:embed="rId3"/>
          <a:stretch>
            <a:fillRect/>
          </a:stretch>
        </p:blipFill>
        <p:spPr>
          <a:xfrm>
            <a:off x="3133377" y="1422237"/>
            <a:ext cx="5975453" cy="4149620"/>
          </a:xfrm>
          <a:prstGeom prst="rect">
            <a:avLst/>
          </a:prstGeom>
        </p:spPr>
      </p:pic>
    </p:spTree>
    <p:extLst>
      <p:ext uri="{BB962C8B-B14F-4D97-AF65-F5344CB8AC3E}">
        <p14:creationId xmlns:p14="http://schemas.microsoft.com/office/powerpoint/2010/main" val="1498531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Business Intelligence</a:t>
            </a:r>
            <a:endParaRPr lang="en-SG" dirty="0"/>
          </a:p>
        </p:txBody>
      </p:sp>
      <p:sp>
        <p:nvSpPr>
          <p:cNvPr id="3" name="Content Placeholder 2"/>
          <p:cNvSpPr>
            <a:spLocks noGrp="1"/>
          </p:cNvSpPr>
          <p:nvPr>
            <p:ph idx="1"/>
          </p:nvPr>
        </p:nvSpPr>
        <p:spPr/>
        <p:txBody>
          <a:bodyPr/>
          <a:lstStyle/>
          <a:p>
            <a:endParaRPr lang="en-SG"/>
          </a:p>
        </p:txBody>
      </p:sp>
      <p:sp>
        <p:nvSpPr>
          <p:cNvPr id="4" name="Text Placeholder 3"/>
          <p:cNvSpPr>
            <a:spLocks noGrp="1"/>
          </p:cNvSpPr>
          <p:nvPr>
            <p:ph type="body" sz="quarter" idx="13"/>
          </p:nvPr>
        </p:nvSpPr>
        <p:spPr/>
        <p:txBody>
          <a:bodyPr/>
          <a:lstStyle/>
          <a:p>
            <a:r>
              <a:rPr lang="en-SG" dirty="0" smtClean="0"/>
              <a:t>Videos</a:t>
            </a:r>
            <a:endParaRPr lang="en-SG" dirty="0"/>
          </a:p>
        </p:txBody>
      </p:sp>
      <p:sp>
        <p:nvSpPr>
          <p:cNvPr id="5" name="Rectangle 4"/>
          <p:cNvSpPr/>
          <p:nvPr/>
        </p:nvSpPr>
        <p:spPr>
          <a:xfrm>
            <a:off x="3745659" y="6346780"/>
            <a:ext cx="4876528" cy="369332"/>
          </a:xfrm>
          <a:prstGeom prst="rect">
            <a:avLst/>
          </a:prstGeom>
        </p:spPr>
        <p:txBody>
          <a:bodyPr wrap="none">
            <a:spAutoFit/>
          </a:bodyPr>
          <a:lstStyle/>
          <a:p>
            <a:r>
              <a:rPr lang="en-SG" dirty="0">
                <a:hlinkClick r:id="rId2"/>
              </a:rPr>
              <a:t>https://www.youtube.com/watch?v=LFnewuBsYiY</a:t>
            </a:r>
            <a:endParaRPr lang="en-SG" dirty="0"/>
          </a:p>
        </p:txBody>
      </p:sp>
      <p:pic>
        <p:nvPicPr>
          <p:cNvPr id="6" name="Picture 5"/>
          <p:cNvPicPr>
            <a:picLocks noChangeAspect="1"/>
          </p:cNvPicPr>
          <p:nvPr/>
        </p:nvPicPr>
        <p:blipFill>
          <a:blip r:embed="rId3"/>
          <a:stretch>
            <a:fillRect/>
          </a:stretch>
        </p:blipFill>
        <p:spPr>
          <a:xfrm>
            <a:off x="3230490" y="1621223"/>
            <a:ext cx="6180952" cy="4371429"/>
          </a:xfrm>
          <a:prstGeom prst="rect">
            <a:avLst/>
          </a:prstGeom>
        </p:spPr>
      </p:pic>
    </p:spTree>
    <p:extLst>
      <p:ext uri="{BB962C8B-B14F-4D97-AF65-F5344CB8AC3E}">
        <p14:creationId xmlns:p14="http://schemas.microsoft.com/office/powerpoint/2010/main" val="2219755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What is Business Intelligence?</a:t>
            </a:r>
            <a:endParaRPr lang="en-SG" dirty="0"/>
          </a:p>
        </p:txBody>
      </p:sp>
      <p:sp>
        <p:nvSpPr>
          <p:cNvPr id="3" name="Content Placeholder 2"/>
          <p:cNvSpPr>
            <a:spLocks noGrp="1"/>
          </p:cNvSpPr>
          <p:nvPr>
            <p:ph idx="1"/>
          </p:nvPr>
        </p:nvSpPr>
        <p:spPr>
          <a:xfrm>
            <a:off x="795378" y="5767754"/>
            <a:ext cx="11051177" cy="409209"/>
          </a:xfrm>
        </p:spPr>
        <p:txBody>
          <a:bodyPr>
            <a:normAutofit fontScale="92500" lnSpcReduction="10000"/>
          </a:bodyPr>
          <a:lstStyle/>
          <a:p>
            <a:pPr marL="0" indent="0" algn="ctr">
              <a:buNone/>
            </a:pPr>
            <a:r>
              <a:rPr lang="en-SG" dirty="0">
                <a:hlinkClick r:id="rId2"/>
              </a:rPr>
              <a:t>https://www.youtube.com/watch?v=N8F7eOqgH8Q</a:t>
            </a:r>
            <a:endParaRPr lang="en-SG" dirty="0"/>
          </a:p>
        </p:txBody>
      </p:sp>
      <p:sp>
        <p:nvSpPr>
          <p:cNvPr id="6" name="Text Placeholder 5"/>
          <p:cNvSpPr>
            <a:spLocks noGrp="1"/>
          </p:cNvSpPr>
          <p:nvPr>
            <p:ph type="body" sz="quarter" idx="13"/>
          </p:nvPr>
        </p:nvSpPr>
        <p:spPr/>
        <p:txBody>
          <a:bodyPr/>
          <a:lstStyle/>
          <a:p>
            <a:r>
              <a:rPr lang="en-SG" dirty="0" smtClean="0"/>
              <a:t>Videos</a:t>
            </a:r>
            <a:endParaRPr lang="en-SG" dirty="0"/>
          </a:p>
        </p:txBody>
      </p:sp>
      <p:pic>
        <p:nvPicPr>
          <p:cNvPr id="4" name="Picture 3"/>
          <p:cNvPicPr>
            <a:picLocks noChangeAspect="1"/>
          </p:cNvPicPr>
          <p:nvPr/>
        </p:nvPicPr>
        <p:blipFill>
          <a:blip r:embed="rId3"/>
          <a:stretch>
            <a:fillRect/>
          </a:stretch>
        </p:blipFill>
        <p:spPr>
          <a:xfrm>
            <a:off x="3010285" y="1524238"/>
            <a:ext cx="6171429" cy="3809524"/>
          </a:xfrm>
          <a:prstGeom prst="rect">
            <a:avLst/>
          </a:prstGeom>
        </p:spPr>
      </p:pic>
    </p:spTree>
    <p:extLst>
      <p:ext uri="{BB962C8B-B14F-4D97-AF65-F5344CB8AC3E}">
        <p14:creationId xmlns:p14="http://schemas.microsoft.com/office/powerpoint/2010/main" val="644757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What is Business Intelligence?</a:t>
            </a:r>
            <a:endParaRPr lang="en-SG" dirty="0"/>
          </a:p>
        </p:txBody>
      </p:sp>
      <p:sp>
        <p:nvSpPr>
          <p:cNvPr id="3" name="Content Placeholder 2"/>
          <p:cNvSpPr>
            <a:spLocks noGrp="1"/>
          </p:cNvSpPr>
          <p:nvPr>
            <p:ph idx="1"/>
          </p:nvPr>
        </p:nvSpPr>
        <p:spPr>
          <a:xfrm>
            <a:off x="795378" y="5785338"/>
            <a:ext cx="11051177" cy="391625"/>
          </a:xfrm>
        </p:spPr>
        <p:txBody>
          <a:bodyPr>
            <a:normAutofit fontScale="92500" lnSpcReduction="10000"/>
          </a:bodyPr>
          <a:lstStyle/>
          <a:p>
            <a:pPr marL="0" indent="0" algn="ctr">
              <a:buNone/>
            </a:pPr>
            <a:r>
              <a:rPr lang="en-SG" dirty="0">
                <a:hlinkClick r:id="rId2"/>
              </a:rPr>
              <a:t>https://www.youtube.com/watch?v=LhZX0MAYKp8</a:t>
            </a:r>
            <a:endParaRPr lang="en-SG" dirty="0"/>
          </a:p>
        </p:txBody>
      </p:sp>
      <p:sp>
        <p:nvSpPr>
          <p:cNvPr id="6" name="Text Placeholder 5"/>
          <p:cNvSpPr>
            <a:spLocks noGrp="1"/>
          </p:cNvSpPr>
          <p:nvPr>
            <p:ph type="body" sz="quarter" idx="13"/>
          </p:nvPr>
        </p:nvSpPr>
        <p:spPr/>
        <p:txBody>
          <a:bodyPr/>
          <a:lstStyle/>
          <a:p>
            <a:r>
              <a:rPr lang="en-SG" dirty="0" smtClean="0"/>
              <a:t>Videos</a:t>
            </a:r>
            <a:endParaRPr lang="en-SG" dirty="0"/>
          </a:p>
        </p:txBody>
      </p:sp>
      <p:pic>
        <p:nvPicPr>
          <p:cNvPr id="4" name="Picture 3"/>
          <p:cNvPicPr>
            <a:picLocks noChangeAspect="1"/>
          </p:cNvPicPr>
          <p:nvPr/>
        </p:nvPicPr>
        <p:blipFill>
          <a:blip r:embed="rId3"/>
          <a:stretch>
            <a:fillRect/>
          </a:stretch>
        </p:blipFill>
        <p:spPr>
          <a:xfrm>
            <a:off x="3005524" y="1262333"/>
            <a:ext cx="6180952" cy="4333333"/>
          </a:xfrm>
          <a:prstGeom prst="rect">
            <a:avLst/>
          </a:prstGeom>
        </p:spPr>
      </p:pic>
    </p:spTree>
    <p:extLst>
      <p:ext uri="{BB962C8B-B14F-4D97-AF65-F5344CB8AC3E}">
        <p14:creationId xmlns:p14="http://schemas.microsoft.com/office/powerpoint/2010/main" val="3541168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Definitions of “Business Intelligence”</a:t>
            </a:r>
            <a:endParaRPr lang="en-SG" dirty="0"/>
          </a:p>
        </p:txBody>
      </p:sp>
      <p:sp>
        <p:nvSpPr>
          <p:cNvPr id="3" name="Content Placeholder 2"/>
          <p:cNvSpPr>
            <a:spLocks noGrp="1"/>
          </p:cNvSpPr>
          <p:nvPr>
            <p:ph idx="1"/>
          </p:nvPr>
        </p:nvSpPr>
        <p:spPr>
          <a:xfrm>
            <a:off x="795378" y="1436915"/>
            <a:ext cx="11051178" cy="1886578"/>
          </a:xfrm>
        </p:spPr>
        <p:txBody>
          <a:bodyPr>
            <a:normAutofit/>
          </a:bodyPr>
          <a:lstStyle/>
          <a:p>
            <a:pPr>
              <a:lnSpc>
                <a:spcPct val="100000"/>
              </a:lnSpc>
            </a:pPr>
            <a:r>
              <a:rPr lang="en-SG" dirty="0" smtClean="0"/>
              <a:t>Since 2005</a:t>
            </a:r>
            <a:r>
              <a:rPr lang="en-SG" dirty="0"/>
              <a:t>, BI software has been one of the fastest growing business software technologies in the </a:t>
            </a:r>
            <a:r>
              <a:rPr lang="en-SG" dirty="0" smtClean="0"/>
              <a:t>world</a:t>
            </a:r>
          </a:p>
          <a:p>
            <a:pPr>
              <a:lnSpc>
                <a:spcPct val="100000"/>
              </a:lnSpc>
            </a:pPr>
            <a:r>
              <a:rPr lang="en-SG" dirty="0" smtClean="0"/>
              <a:t>As more people start to use BI, various definitions for BI have emerged</a:t>
            </a:r>
            <a:endParaRPr lang="en-SG" dirty="0"/>
          </a:p>
        </p:txBody>
      </p:sp>
      <p:sp>
        <p:nvSpPr>
          <p:cNvPr id="4" name="Text Placeholder 3"/>
          <p:cNvSpPr>
            <a:spLocks noGrp="1"/>
          </p:cNvSpPr>
          <p:nvPr>
            <p:ph type="body" sz="quarter" idx="13"/>
          </p:nvPr>
        </p:nvSpPr>
        <p:spPr/>
        <p:txBody>
          <a:bodyPr/>
          <a:lstStyle/>
          <a:p>
            <a:r>
              <a:rPr lang="en-SG" dirty="0" smtClean="0"/>
              <a:t>What exactly is BI?</a:t>
            </a:r>
            <a:endParaRPr lang="en-SG" dirty="0"/>
          </a:p>
        </p:txBody>
      </p:sp>
      <p:graphicFrame>
        <p:nvGraphicFramePr>
          <p:cNvPr id="11" name="Diagram 10"/>
          <p:cNvGraphicFramePr/>
          <p:nvPr>
            <p:extLst>
              <p:ext uri="{D42A27DB-BD31-4B8C-83A1-F6EECF244321}">
                <p14:modId xmlns:p14="http://schemas.microsoft.com/office/powerpoint/2010/main" val="3741294654"/>
              </p:ext>
            </p:extLst>
          </p:nvPr>
        </p:nvGraphicFramePr>
        <p:xfrm>
          <a:off x="795378" y="2615184"/>
          <a:ext cx="11059547" cy="3887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001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Definitions of Business Intelligence</a:t>
            </a:r>
            <a:endParaRPr lang="en-SG" dirty="0"/>
          </a:p>
        </p:txBody>
      </p:sp>
      <p:sp>
        <p:nvSpPr>
          <p:cNvPr id="3" name="Content Placeholder 2"/>
          <p:cNvSpPr>
            <a:spLocks noGrp="1"/>
          </p:cNvSpPr>
          <p:nvPr>
            <p:ph idx="1"/>
          </p:nvPr>
        </p:nvSpPr>
        <p:spPr>
          <a:xfrm>
            <a:off x="795378" y="1341448"/>
            <a:ext cx="10564284" cy="462224"/>
          </a:xfrm>
        </p:spPr>
        <p:txBody>
          <a:bodyPr/>
          <a:lstStyle/>
          <a:p>
            <a:r>
              <a:rPr lang="en-SG" dirty="0" smtClean="0"/>
              <a:t>And there’s more…</a:t>
            </a:r>
            <a:endParaRPr lang="en-SG" dirty="0"/>
          </a:p>
        </p:txBody>
      </p:sp>
      <p:sp>
        <p:nvSpPr>
          <p:cNvPr id="7" name="Text Placeholder 6"/>
          <p:cNvSpPr>
            <a:spLocks noGrp="1"/>
          </p:cNvSpPr>
          <p:nvPr>
            <p:ph type="body" sz="quarter" idx="13"/>
          </p:nvPr>
        </p:nvSpPr>
        <p:spPr/>
        <p:txBody>
          <a:bodyPr/>
          <a:lstStyle/>
          <a:p>
            <a:r>
              <a:rPr lang="en-SG" dirty="0" smtClean="0"/>
              <a:t>What exactly is BI?</a:t>
            </a:r>
            <a:endParaRPr lang="en-SG" dirty="0"/>
          </a:p>
        </p:txBody>
      </p:sp>
      <p:sp>
        <p:nvSpPr>
          <p:cNvPr id="12" name="Rectangle 11"/>
          <p:cNvSpPr/>
          <p:nvPr/>
        </p:nvSpPr>
        <p:spPr>
          <a:xfrm>
            <a:off x="4607639" y="6335045"/>
            <a:ext cx="7426569" cy="369332"/>
          </a:xfrm>
          <a:prstGeom prst="rect">
            <a:avLst/>
          </a:prstGeom>
        </p:spPr>
        <p:txBody>
          <a:bodyPr wrap="square">
            <a:spAutoFit/>
          </a:bodyPr>
          <a:lstStyle/>
          <a:p>
            <a:pPr algn="ctr"/>
            <a:r>
              <a:rPr lang="en-SG" dirty="0"/>
              <a:t>http://www.klipfolio.com/resources/articles/what-is-business-intelligence</a:t>
            </a:r>
          </a:p>
        </p:txBody>
      </p:sp>
      <p:graphicFrame>
        <p:nvGraphicFramePr>
          <p:cNvPr id="4" name="Diagram 3"/>
          <p:cNvGraphicFramePr/>
          <p:nvPr>
            <p:extLst>
              <p:ext uri="{D42A27DB-BD31-4B8C-83A1-F6EECF244321}">
                <p14:modId xmlns:p14="http://schemas.microsoft.com/office/powerpoint/2010/main" val="877696407"/>
              </p:ext>
            </p:extLst>
          </p:nvPr>
        </p:nvGraphicFramePr>
        <p:xfrm>
          <a:off x="1422832" y="1901252"/>
          <a:ext cx="10131116" cy="4686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3814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Definition of Business Intelligence</a:t>
            </a:r>
            <a:endParaRPr lang="en-SG" dirty="0"/>
          </a:p>
        </p:txBody>
      </p:sp>
      <p:sp>
        <p:nvSpPr>
          <p:cNvPr id="3" name="Content Placeholder 2"/>
          <p:cNvSpPr>
            <a:spLocks noGrp="1"/>
          </p:cNvSpPr>
          <p:nvPr>
            <p:ph idx="1"/>
          </p:nvPr>
        </p:nvSpPr>
        <p:spPr>
          <a:xfrm>
            <a:off x="795379" y="1436915"/>
            <a:ext cx="6431898" cy="1341454"/>
          </a:xfrm>
        </p:spPr>
        <p:txBody>
          <a:bodyPr>
            <a:noAutofit/>
          </a:bodyPr>
          <a:lstStyle/>
          <a:p>
            <a:r>
              <a:rPr lang="en-SG" sz="2800" dirty="0" smtClean="0"/>
              <a:t>If all those definitions were too mind-boggling, here is one simple way to understand what is BI</a:t>
            </a:r>
            <a:endParaRPr lang="en-SG" sz="2800" dirty="0"/>
          </a:p>
        </p:txBody>
      </p:sp>
      <p:sp>
        <p:nvSpPr>
          <p:cNvPr id="7" name="Text Placeholder 6"/>
          <p:cNvSpPr>
            <a:spLocks noGrp="1"/>
          </p:cNvSpPr>
          <p:nvPr>
            <p:ph type="body" sz="quarter" idx="13"/>
          </p:nvPr>
        </p:nvSpPr>
        <p:spPr/>
        <p:txBody>
          <a:bodyPr/>
          <a:lstStyle/>
          <a:p>
            <a:r>
              <a:rPr lang="en-SG" dirty="0" smtClean="0"/>
              <a:t>What exactly is BI?</a:t>
            </a:r>
            <a:endParaRPr lang="en-SG" dirty="0"/>
          </a:p>
        </p:txBody>
      </p:sp>
      <p:sp>
        <p:nvSpPr>
          <p:cNvPr id="12" name="Text Box 9"/>
          <p:cNvSpPr txBox="1">
            <a:spLocks noChangeArrowheads="1"/>
          </p:cNvSpPr>
          <p:nvPr/>
        </p:nvSpPr>
        <p:spPr bwMode="auto">
          <a:xfrm>
            <a:off x="795378" y="2912989"/>
            <a:ext cx="602419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dirty="0">
                <a:solidFill>
                  <a:schemeClr val="accent6">
                    <a:lumMod val="50000"/>
                  </a:schemeClr>
                </a:solidFill>
                <a:hlinkClick r:id="rId3"/>
              </a:rPr>
              <a:t>Business Intelligence</a:t>
            </a:r>
            <a:r>
              <a:rPr lang="en-US" altLang="en-US" sz="3200" dirty="0">
                <a:solidFill>
                  <a:schemeClr val="accent6">
                    <a:lumMod val="50000"/>
                  </a:schemeClr>
                </a:solidFill>
                <a:hlinkClick r:id="rId3"/>
              </a:rPr>
              <a:t> (</a:t>
            </a:r>
            <a:r>
              <a:rPr lang="en-US" altLang="en-US" sz="3200" b="1" dirty="0">
                <a:solidFill>
                  <a:schemeClr val="accent6">
                    <a:lumMod val="50000"/>
                  </a:schemeClr>
                </a:solidFill>
                <a:hlinkClick r:id="rId3"/>
              </a:rPr>
              <a:t>BI</a:t>
            </a:r>
            <a:r>
              <a:rPr lang="en-US" altLang="en-US" sz="3200" dirty="0">
                <a:solidFill>
                  <a:schemeClr val="accent6">
                    <a:lumMod val="50000"/>
                  </a:schemeClr>
                </a:solidFill>
                <a:hlinkClick r:id="rId3"/>
              </a:rPr>
              <a:t>)</a:t>
            </a:r>
            <a:endParaRPr lang="en-US" altLang="en-US" sz="3200" dirty="0">
              <a:solidFill>
                <a:schemeClr val="accent6">
                  <a:lumMod val="50000"/>
                </a:schemeClr>
              </a:solidFill>
            </a:endParaRPr>
          </a:p>
          <a:p>
            <a:r>
              <a:rPr lang="en-SG" altLang="en-US" sz="3200" dirty="0"/>
              <a:t>T</a:t>
            </a:r>
            <a:r>
              <a:rPr lang="en-SG" altLang="en-US" sz="3200" dirty="0" smtClean="0"/>
              <a:t>echnologies that transform the </a:t>
            </a:r>
            <a:r>
              <a:rPr lang="en-SG" altLang="en-US" sz="3200" dirty="0" smtClean="0">
                <a:solidFill>
                  <a:srgbClr val="C00000"/>
                </a:solidFill>
              </a:rPr>
              <a:t>data</a:t>
            </a:r>
            <a:r>
              <a:rPr lang="en-SG" altLang="en-US" sz="3200" dirty="0" smtClean="0"/>
              <a:t> of a business into meaningful </a:t>
            </a:r>
            <a:r>
              <a:rPr lang="en-SG" altLang="en-US" sz="3200" dirty="0" smtClean="0">
                <a:solidFill>
                  <a:srgbClr val="C00000"/>
                </a:solidFill>
              </a:rPr>
              <a:t>information</a:t>
            </a:r>
            <a:r>
              <a:rPr lang="en-SG" altLang="en-US" sz="3200" dirty="0"/>
              <a:t> </a:t>
            </a:r>
            <a:r>
              <a:rPr lang="en-SG" altLang="en-US" sz="3200" dirty="0" smtClean="0"/>
              <a:t>and provide guidance on the </a:t>
            </a:r>
            <a:r>
              <a:rPr lang="en-SG" altLang="en-US" sz="3200" dirty="0" smtClean="0">
                <a:solidFill>
                  <a:srgbClr val="C00000"/>
                </a:solidFill>
              </a:rPr>
              <a:t>actions</a:t>
            </a:r>
            <a:r>
              <a:rPr lang="en-SG" altLang="en-US" sz="3200" dirty="0" smtClean="0"/>
              <a:t> it can take to achieve its business goals</a:t>
            </a:r>
            <a:endParaRPr lang="en-US" altLang="en-US" sz="3200" dirty="0"/>
          </a:p>
        </p:txBody>
      </p:sp>
      <p:pic>
        <p:nvPicPr>
          <p:cNvPr id="5" name="Picture 4"/>
          <p:cNvPicPr>
            <a:picLocks noChangeAspect="1"/>
          </p:cNvPicPr>
          <p:nvPr/>
        </p:nvPicPr>
        <p:blipFill>
          <a:blip r:embed="rId4"/>
          <a:stretch>
            <a:fillRect/>
          </a:stretch>
        </p:blipFill>
        <p:spPr>
          <a:xfrm>
            <a:off x="6669368" y="1668027"/>
            <a:ext cx="5177188" cy="4784392"/>
          </a:xfrm>
          <a:prstGeom prst="rect">
            <a:avLst/>
          </a:prstGeom>
        </p:spPr>
      </p:pic>
    </p:spTree>
    <p:extLst>
      <p:ext uri="{BB962C8B-B14F-4D97-AF65-F5344CB8AC3E}">
        <p14:creationId xmlns:p14="http://schemas.microsoft.com/office/powerpoint/2010/main" val="2704873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48640" y="377371"/>
            <a:ext cx="8042910" cy="889726"/>
          </a:xfrm>
        </p:spPr>
        <p:txBody>
          <a:bodyPr>
            <a:normAutofit/>
          </a:bodyPr>
          <a:lstStyle/>
          <a:p>
            <a:r>
              <a:rPr lang="en-SG" dirty="0" smtClean="0"/>
              <a:t>Terms associated with BI</a:t>
            </a:r>
            <a:endParaRPr lang="en-SG" dirty="0"/>
          </a:p>
        </p:txBody>
      </p:sp>
      <p:sp>
        <p:nvSpPr>
          <p:cNvPr id="16" name="Text Placeholder 15"/>
          <p:cNvSpPr>
            <a:spLocks noGrp="1"/>
          </p:cNvSpPr>
          <p:nvPr>
            <p:ph type="body" sz="quarter" idx="13"/>
          </p:nvPr>
        </p:nvSpPr>
        <p:spPr/>
        <p:txBody>
          <a:bodyPr/>
          <a:lstStyle/>
          <a:p>
            <a:r>
              <a:rPr lang="en-SG" dirty="0" smtClean="0"/>
              <a:t>What exactly is BI?</a:t>
            </a:r>
            <a:endParaRPr lang="en-SG" dirty="0"/>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48616" y="0"/>
            <a:ext cx="5544372" cy="6858000"/>
          </a:xfrm>
          <a:prstGeom prst="rect">
            <a:avLst/>
          </a:prstGeom>
        </p:spPr>
      </p:pic>
      <p:sp>
        <p:nvSpPr>
          <p:cNvPr id="9" name="Rectangle 8"/>
          <p:cNvSpPr/>
          <p:nvPr/>
        </p:nvSpPr>
        <p:spPr>
          <a:xfrm>
            <a:off x="715555" y="1280968"/>
            <a:ext cx="5570946" cy="5324535"/>
          </a:xfrm>
          <a:prstGeom prst="rect">
            <a:avLst/>
          </a:prstGeom>
        </p:spPr>
        <p:txBody>
          <a:bodyPr wrap="square">
            <a:spAutoFit/>
          </a:bodyPr>
          <a:lstStyle/>
          <a:p>
            <a:r>
              <a:rPr lang="en-SG" sz="2800" dirty="0"/>
              <a:t>I</a:t>
            </a:r>
            <a:r>
              <a:rPr lang="en-SG" sz="2600" dirty="0"/>
              <a:t>n practice, you will find that many people </a:t>
            </a:r>
            <a:r>
              <a:rPr lang="en-SG" sz="2600" dirty="0" smtClean="0"/>
              <a:t>associate BI with the terms on the right</a:t>
            </a:r>
          </a:p>
          <a:p>
            <a:endParaRPr lang="en-SG" sz="2600" dirty="0"/>
          </a:p>
          <a:p>
            <a:r>
              <a:rPr lang="en-SG" sz="2600" dirty="0" smtClean="0"/>
              <a:t>Indeed, BI has grown to include many related technologies that enable decision support over the years</a:t>
            </a:r>
            <a:endParaRPr lang="en-SG" sz="2600" dirty="0"/>
          </a:p>
          <a:p>
            <a:endParaRPr lang="en-SG" sz="2600" dirty="0"/>
          </a:p>
          <a:p>
            <a:r>
              <a:rPr lang="en-SG" sz="2600" dirty="0" smtClean="0"/>
              <a:t>So keep this in mind, BI is not a single tool or methodology.  It is </a:t>
            </a:r>
            <a:r>
              <a:rPr lang="en-SG" sz="2600" b="1" dirty="0" smtClean="0"/>
              <a:t>an </a:t>
            </a:r>
            <a:r>
              <a:rPr lang="en-SG" sz="2600" b="1" dirty="0" smtClean="0">
                <a:solidFill>
                  <a:srgbClr val="C00000"/>
                </a:solidFill>
              </a:rPr>
              <a:t>umbrella </a:t>
            </a:r>
            <a:r>
              <a:rPr lang="en-SG" sz="2600" b="1" dirty="0">
                <a:solidFill>
                  <a:srgbClr val="C00000"/>
                </a:solidFill>
              </a:rPr>
              <a:t>term</a:t>
            </a:r>
            <a:r>
              <a:rPr lang="en-SG" sz="2600" b="1" dirty="0"/>
              <a:t> </a:t>
            </a:r>
            <a:r>
              <a:rPr lang="en-SG" sz="2600" dirty="0" smtClean="0"/>
              <a:t>which encompasses various tools and methods that can make data useful to business.</a:t>
            </a:r>
          </a:p>
        </p:txBody>
      </p:sp>
    </p:spTree>
    <p:extLst>
      <p:ext uri="{BB962C8B-B14F-4D97-AF65-F5344CB8AC3E}">
        <p14:creationId xmlns:p14="http://schemas.microsoft.com/office/powerpoint/2010/main" val="2224243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Why do companies use BI?</a:t>
            </a:r>
            <a:endParaRPr lang="en-SG" dirty="0"/>
          </a:p>
        </p:txBody>
      </p:sp>
      <p:sp>
        <p:nvSpPr>
          <p:cNvPr id="4" name="Text Placeholder 3"/>
          <p:cNvSpPr>
            <a:spLocks noGrp="1"/>
          </p:cNvSpPr>
          <p:nvPr>
            <p:ph type="body" sz="quarter" idx="13"/>
          </p:nvPr>
        </p:nvSpPr>
        <p:spPr/>
        <p:txBody>
          <a:bodyPr/>
          <a:lstStyle/>
          <a:p>
            <a:r>
              <a:rPr lang="en-SG" dirty="0" smtClean="0"/>
              <a:t>Why do companies use BI?</a:t>
            </a:r>
            <a:endParaRPr lang="en-SG" dirty="0"/>
          </a:p>
        </p:txBody>
      </p:sp>
      <p:sp>
        <p:nvSpPr>
          <p:cNvPr id="6" name="Rectangle 5"/>
          <p:cNvSpPr/>
          <p:nvPr/>
        </p:nvSpPr>
        <p:spPr>
          <a:xfrm>
            <a:off x="759028" y="4323180"/>
            <a:ext cx="8271663" cy="2400657"/>
          </a:xfrm>
          <a:prstGeom prst="rect">
            <a:avLst/>
          </a:prstGeom>
        </p:spPr>
        <p:txBody>
          <a:bodyPr wrap="square">
            <a:spAutoFit/>
          </a:bodyPr>
          <a:lstStyle/>
          <a:p>
            <a:pPr marL="285750" indent="-285750">
              <a:buFont typeface="Arial" panose="020B0604020202020204" pitchFamily="34" charset="0"/>
              <a:buChar char="•"/>
            </a:pPr>
            <a:r>
              <a:rPr lang="en-SG" sz="2500" dirty="0" smtClean="0"/>
              <a:t>BI systems help companies to bring together their most important data in easy-to-read formats such as </a:t>
            </a:r>
            <a:r>
              <a:rPr lang="en-SG" sz="2500" dirty="0" smtClean="0">
                <a:solidFill>
                  <a:srgbClr val="C00000"/>
                </a:solidFill>
              </a:rPr>
              <a:t>reports</a:t>
            </a:r>
            <a:r>
              <a:rPr lang="en-SG" sz="2500" dirty="0" smtClean="0"/>
              <a:t> and </a:t>
            </a:r>
            <a:r>
              <a:rPr lang="en-SG" sz="2500" dirty="0" smtClean="0">
                <a:solidFill>
                  <a:srgbClr val="C00000"/>
                </a:solidFill>
              </a:rPr>
              <a:t>data visualizations</a:t>
            </a:r>
          </a:p>
          <a:p>
            <a:pPr marL="285750" indent="-285750">
              <a:buFont typeface="Arial" panose="020B0604020202020204" pitchFamily="34" charset="0"/>
              <a:buChar char="•"/>
            </a:pPr>
            <a:endParaRPr lang="en-SG" sz="2500" dirty="0" smtClean="0"/>
          </a:p>
          <a:p>
            <a:pPr marL="285750" indent="-285750">
              <a:buFont typeface="Arial" panose="020B0604020202020204" pitchFamily="34" charset="0"/>
              <a:buChar char="•"/>
            </a:pPr>
            <a:r>
              <a:rPr lang="en-SG" sz="2500" dirty="0"/>
              <a:t>U</a:t>
            </a:r>
            <a:r>
              <a:rPr lang="en-SG" sz="2500" dirty="0" smtClean="0"/>
              <a:t>sing BI tools, companies can make business decisions more </a:t>
            </a:r>
            <a:r>
              <a:rPr lang="en-SG" sz="2500" dirty="0" smtClean="0">
                <a:solidFill>
                  <a:srgbClr val="C00000"/>
                </a:solidFill>
              </a:rPr>
              <a:t>accurately</a:t>
            </a:r>
            <a:r>
              <a:rPr lang="en-SG" sz="2500" dirty="0" smtClean="0"/>
              <a:t> and more </a:t>
            </a:r>
            <a:r>
              <a:rPr lang="en-SG" sz="2500" dirty="0" smtClean="0">
                <a:solidFill>
                  <a:srgbClr val="C00000"/>
                </a:solidFill>
              </a:rPr>
              <a:t>speedily</a:t>
            </a:r>
            <a:endParaRPr lang="en-SG" sz="2500" dirty="0">
              <a:solidFill>
                <a:srgbClr val="C00000"/>
              </a:solidFill>
            </a:endParaRPr>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19441" y="1969702"/>
            <a:ext cx="2773267" cy="2079950"/>
          </a:xfrm>
          <a:prstGeom prst="homePlate">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188" y="4300405"/>
            <a:ext cx="2121845" cy="1909661"/>
          </a:xfrm>
          <a:prstGeom prst="rect">
            <a:avLst/>
          </a:prstGeom>
        </p:spPr>
      </p:pic>
      <p:sp>
        <p:nvSpPr>
          <p:cNvPr id="10" name="Rectangle 9"/>
          <p:cNvSpPr/>
          <p:nvPr/>
        </p:nvSpPr>
        <p:spPr>
          <a:xfrm>
            <a:off x="795378" y="1386564"/>
            <a:ext cx="11044930" cy="861774"/>
          </a:xfrm>
          <a:prstGeom prst="rect">
            <a:avLst/>
          </a:prstGeom>
        </p:spPr>
        <p:txBody>
          <a:bodyPr wrap="square">
            <a:spAutoFit/>
          </a:bodyPr>
          <a:lstStyle/>
          <a:p>
            <a:pPr marL="285750" indent="-285750">
              <a:buFont typeface="Arial" panose="020B0604020202020204" pitchFamily="34" charset="0"/>
              <a:buChar char="•"/>
            </a:pPr>
            <a:r>
              <a:rPr lang="en-SG" sz="2500" dirty="0"/>
              <a:t>Businesses use BI </a:t>
            </a:r>
            <a:r>
              <a:rPr lang="en-SG" sz="2500" dirty="0" smtClean="0"/>
              <a:t>because it can help them to achieve desirable outcomes such as </a:t>
            </a:r>
            <a:r>
              <a:rPr lang="en-SG" sz="2500" dirty="0" smtClean="0">
                <a:solidFill>
                  <a:srgbClr val="C00000"/>
                </a:solidFill>
              </a:rPr>
              <a:t>increasing their profits</a:t>
            </a:r>
            <a:r>
              <a:rPr lang="en-SG" sz="2500" dirty="0" smtClean="0"/>
              <a:t> or </a:t>
            </a:r>
            <a:r>
              <a:rPr lang="en-SG" sz="2500" dirty="0" smtClean="0">
                <a:solidFill>
                  <a:srgbClr val="C00000"/>
                </a:solidFill>
              </a:rPr>
              <a:t>cutting their costs</a:t>
            </a:r>
          </a:p>
        </p:txBody>
      </p:sp>
      <p:sp>
        <p:nvSpPr>
          <p:cNvPr id="11" name="Rectangle 10"/>
          <p:cNvSpPr/>
          <p:nvPr/>
        </p:nvSpPr>
        <p:spPr>
          <a:xfrm>
            <a:off x="759029" y="2248338"/>
            <a:ext cx="8271663" cy="2015936"/>
          </a:xfrm>
          <a:prstGeom prst="rect">
            <a:avLst/>
          </a:prstGeom>
        </p:spPr>
        <p:txBody>
          <a:bodyPr wrap="square">
            <a:spAutoFit/>
          </a:bodyPr>
          <a:lstStyle/>
          <a:p>
            <a:pPr marL="285750" indent="-285750">
              <a:buFont typeface="Arial" panose="020B0604020202020204" pitchFamily="34" charset="0"/>
              <a:buChar char="•"/>
            </a:pPr>
            <a:r>
              <a:rPr lang="en-SG" sz="2500" dirty="0"/>
              <a:t>Many organizations face the problem of being  “</a:t>
            </a:r>
            <a:r>
              <a:rPr lang="en-SG" sz="2500" dirty="0">
                <a:solidFill>
                  <a:srgbClr val="C00000"/>
                </a:solidFill>
              </a:rPr>
              <a:t>data rich, information </a:t>
            </a:r>
            <a:r>
              <a:rPr lang="en-SG" sz="2500" dirty="0" smtClean="0">
                <a:solidFill>
                  <a:srgbClr val="C00000"/>
                </a:solidFill>
              </a:rPr>
              <a:t>poor</a:t>
            </a:r>
            <a:r>
              <a:rPr lang="en-SG" sz="2500" dirty="0" smtClean="0"/>
              <a:t>”.  They </a:t>
            </a:r>
            <a:r>
              <a:rPr lang="en-SG" sz="2500" dirty="0"/>
              <a:t>have the data but are unable to make the necessary </a:t>
            </a:r>
            <a:r>
              <a:rPr lang="en-SG" sz="2500" dirty="0" smtClean="0"/>
              <a:t>decisions </a:t>
            </a:r>
            <a:r>
              <a:rPr lang="en-SG" sz="2500" dirty="0"/>
              <a:t>quickly and confidently because they don’t have the information available in a usable </a:t>
            </a:r>
            <a:r>
              <a:rPr lang="en-SG" sz="2500" dirty="0" smtClean="0"/>
              <a:t>format</a:t>
            </a:r>
            <a:endParaRPr lang="en-SG" sz="2500" dirty="0"/>
          </a:p>
        </p:txBody>
      </p:sp>
    </p:spTree>
    <p:extLst>
      <p:ext uri="{BB962C8B-B14F-4D97-AF65-F5344CB8AC3E}">
        <p14:creationId xmlns:p14="http://schemas.microsoft.com/office/powerpoint/2010/main" val="2335522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can BI do for businesses?</a:t>
            </a:r>
            <a:endParaRPr lang="en-SG" dirty="0"/>
          </a:p>
        </p:txBody>
      </p:sp>
      <p:sp>
        <p:nvSpPr>
          <p:cNvPr id="3" name="Content Placeholder 2"/>
          <p:cNvSpPr>
            <a:spLocks noGrp="1"/>
          </p:cNvSpPr>
          <p:nvPr>
            <p:ph idx="1"/>
          </p:nvPr>
        </p:nvSpPr>
        <p:spPr>
          <a:xfrm>
            <a:off x="795379" y="3077308"/>
            <a:ext cx="4884452" cy="2215661"/>
          </a:xfrm>
        </p:spPr>
        <p:txBody>
          <a:bodyPr>
            <a:noAutofit/>
          </a:bodyPr>
          <a:lstStyle/>
          <a:p>
            <a:pPr>
              <a:lnSpc>
                <a:spcPct val="110000"/>
              </a:lnSpc>
            </a:pPr>
            <a:r>
              <a:rPr lang="en-SG" sz="2800" dirty="0" smtClean="0"/>
              <a:t>BI </a:t>
            </a:r>
            <a:r>
              <a:rPr lang="en-SG" sz="2800" dirty="0"/>
              <a:t>technologies </a:t>
            </a:r>
            <a:r>
              <a:rPr lang="en-SG" sz="2800" dirty="0" smtClean="0"/>
              <a:t>can provide </a:t>
            </a:r>
            <a:r>
              <a:rPr lang="en-SG" sz="2800" dirty="0" smtClean="0">
                <a:solidFill>
                  <a:srgbClr val="C00000"/>
                </a:solidFill>
              </a:rPr>
              <a:t>historical</a:t>
            </a:r>
            <a:r>
              <a:rPr lang="en-SG" sz="2800" dirty="0" smtClean="0"/>
              <a:t>, </a:t>
            </a:r>
            <a:r>
              <a:rPr lang="en-SG" sz="2800" dirty="0">
                <a:solidFill>
                  <a:srgbClr val="C00000"/>
                </a:solidFill>
              </a:rPr>
              <a:t>current</a:t>
            </a:r>
            <a:r>
              <a:rPr lang="en-SG" sz="2800" dirty="0"/>
              <a:t> and </a:t>
            </a:r>
            <a:r>
              <a:rPr lang="en-SG" sz="2800" dirty="0">
                <a:solidFill>
                  <a:srgbClr val="C00000"/>
                </a:solidFill>
              </a:rPr>
              <a:t>predictive</a:t>
            </a:r>
            <a:r>
              <a:rPr lang="en-SG" sz="2800" dirty="0"/>
              <a:t> views of business operations</a:t>
            </a:r>
            <a:r>
              <a:rPr lang="en-SG" sz="2800" dirty="0" smtClean="0"/>
              <a:t>.</a:t>
            </a:r>
          </a:p>
          <a:p>
            <a:pPr>
              <a:lnSpc>
                <a:spcPct val="110000"/>
              </a:lnSpc>
            </a:pPr>
            <a:endParaRPr lang="en-SG" sz="2800" dirty="0"/>
          </a:p>
        </p:txBody>
      </p:sp>
      <p:sp>
        <p:nvSpPr>
          <p:cNvPr id="4" name="Text Placeholder 3"/>
          <p:cNvSpPr>
            <a:spLocks noGrp="1"/>
          </p:cNvSpPr>
          <p:nvPr>
            <p:ph type="body" sz="quarter" idx="13"/>
          </p:nvPr>
        </p:nvSpPr>
        <p:spPr/>
        <p:txBody>
          <a:bodyPr/>
          <a:lstStyle/>
          <a:p>
            <a:r>
              <a:rPr lang="en-SG" dirty="0" smtClean="0"/>
              <a:t>Why do companies use BI?</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65" y="2575783"/>
            <a:ext cx="5603984" cy="3209555"/>
          </a:xfrm>
          <a:prstGeom prst="rect">
            <a:avLst/>
          </a:prstGeom>
        </p:spPr>
      </p:pic>
      <p:sp>
        <p:nvSpPr>
          <p:cNvPr id="6" name="Rectangle 5"/>
          <p:cNvSpPr/>
          <p:nvPr/>
        </p:nvSpPr>
        <p:spPr>
          <a:xfrm>
            <a:off x="795378" y="1401804"/>
            <a:ext cx="11051178" cy="1384995"/>
          </a:xfrm>
          <a:prstGeom prst="rect">
            <a:avLst/>
          </a:prstGeom>
        </p:spPr>
        <p:txBody>
          <a:bodyPr wrap="square">
            <a:spAutoFit/>
          </a:bodyPr>
          <a:lstStyle/>
          <a:p>
            <a:pPr marL="285750" indent="-285750">
              <a:buFont typeface="Arial" panose="020B0604020202020204" pitchFamily="34" charset="0"/>
              <a:buChar char="•"/>
            </a:pPr>
            <a:r>
              <a:rPr lang="en-SG" sz="2800" dirty="0"/>
              <a:t>BI technologies are capable of handling </a:t>
            </a:r>
            <a:r>
              <a:rPr lang="en-SG" sz="2800" b="1" dirty="0">
                <a:solidFill>
                  <a:srgbClr val="C00000"/>
                </a:solidFill>
              </a:rPr>
              <a:t>large amounts of data </a:t>
            </a:r>
            <a:r>
              <a:rPr lang="en-SG" sz="2800" dirty="0"/>
              <a:t>and turn them into meaningful insights that businesses can use to formulate their business strategies</a:t>
            </a:r>
          </a:p>
        </p:txBody>
      </p:sp>
      <p:sp>
        <p:nvSpPr>
          <p:cNvPr id="7" name="Rectangle 6"/>
          <p:cNvSpPr/>
          <p:nvPr/>
        </p:nvSpPr>
        <p:spPr>
          <a:xfrm>
            <a:off x="795378" y="5583478"/>
            <a:ext cx="10717071" cy="975585"/>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SG" sz="2800" dirty="0"/>
              <a:t>BI can give companies an edge over their </a:t>
            </a:r>
            <a:r>
              <a:rPr lang="en-SG" sz="2800" dirty="0" smtClean="0"/>
              <a:t>competitors because they </a:t>
            </a:r>
            <a:r>
              <a:rPr lang="en-SG" sz="2800" dirty="0" smtClean="0">
                <a:solidFill>
                  <a:srgbClr val="C00000"/>
                </a:solidFill>
              </a:rPr>
              <a:t>know more</a:t>
            </a:r>
            <a:endParaRPr lang="en-SG" sz="2800" dirty="0">
              <a:solidFill>
                <a:srgbClr val="C00000"/>
              </a:solidFill>
            </a:endParaRPr>
          </a:p>
        </p:txBody>
      </p:sp>
    </p:spTree>
    <p:extLst>
      <p:ext uri="{BB962C8B-B14F-4D97-AF65-F5344CB8AC3E}">
        <p14:creationId xmlns:p14="http://schemas.microsoft.com/office/powerpoint/2010/main" val="154354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Using BI in decision-making</a:t>
            </a:r>
            <a:endParaRPr lang="en-SG" dirty="0"/>
          </a:p>
        </p:txBody>
      </p:sp>
      <p:sp>
        <p:nvSpPr>
          <p:cNvPr id="3" name="Content Placeholder 2"/>
          <p:cNvSpPr>
            <a:spLocks noGrp="1"/>
          </p:cNvSpPr>
          <p:nvPr>
            <p:ph idx="1"/>
          </p:nvPr>
        </p:nvSpPr>
        <p:spPr>
          <a:xfrm>
            <a:off x="728384" y="3490452"/>
            <a:ext cx="7958416" cy="3126326"/>
          </a:xfrm>
        </p:spPr>
        <p:txBody>
          <a:bodyPr>
            <a:noAutofit/>
          </a:bodyPr>
          <a:lstStyle/>
          <a:p>
            <a:pPr>
              <a:lnSpc>
                <a:spcPct val="110000"/>
              </a:lnSpc>
            </a:pPr>
            <a:r>
              <a:rPr lang="en-SG" sz="2400" dirty="0" smtClean="0"/>
              <a:t>For example, </a:t>
            </a:r>
            <a:r>
              <a:rPr lang="en-SG" sz="2400" dirty="0" smtClean="0">
                <a:hlinkClick r:id="rId2"/>
              </a:rPr>
              <a:t>McDonalds used BI</a:t>
            </a:r>
            <a:r>
              <a:rPr lang="en-SG" sz="2400" dirty="0" smtClean="0"/>
              <a:t> to track the ordering patterns of its outlets. Information </a:t>
            </a:r>
            <a:r>
              <a:rPr lang="en-SG" sz="2400" dirty="0"/>
              <a:t>derived from this data is used to </a:t>
            </a:r>
            <a:r>
              <a:rPr lang="en-SG" sz="2400" dirty="0" smtClean="0"/>
              <a:t>make variations in their menus and supply-chain to achieve higher revenues, increased customer satisfaction and </a:t>
            </a:r>
            <a:r>
              <a:rPr lang="en-SG" sz="2400" dirty="0"/>
              <a:t>lower costs. </a:t>
            </a:r>
            <a:r>
              <a:rPr lang="en-SG" sz="2400" dirty="0" smtClean="0"/>
              <a:t>Using </a:t>
            </a:r>
            <a:r>
              <a:rPr lang="en-SG" sz="2400" dirty="0"/>
              <a:t>historical data and other insights, </a:t>
            </a:r>
            <a:r>
              <a:rPr lang="en-SG" sz="2400" dirty="0" smtClean="0"/>
              <a:t>McDonalds restaurant managers were also able to better tell where staff </a:t>
            </a:r>
            <a:r>
              <a:rPr lang="en-SG" sz="2400" dirty="0"/>
              <a:t>should be positioned throughout the </a:t>
            </a:r>
            <a:r>
              <a:rPr lang="en-SG" sz="2400" dirty="0" smtClean="0"/>
              <a:t>day</a:t>
            </a:r>
          </a:p>
        </p:txBody>
      </p:sp>
      <p:sp>
        <p:nvSpPr>
          <p:cNvPr id="5" name="Text Placeholder 4"/>
          <p:cNvSpPr>
            <a:spLocks noGrp="1"/>
          </p:cNvSpPr>
          <p:nvPr>
            <p:ph type="body" sz="quarter" idx="13"/>
          </p:nvPr>
        </p:nvSpPr>
        <p:spPr/>
        <p:txBody>
          <a:bodyPr/>
          <a:lstStyle/>
          <a:p>
            <a:r>
              <a:rPr lang="en-SG" dirty="0" smtClean="0"/>
              <a:t>Why do companies use BI?</a:t>
            </a:r>
            <a:endParaRPr lang="en-S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046" y="3341071"/>
            <a:ext cx="2908792" cy="2265414"/>
          </a:xfrm>
          <a:prstGeom prst="rect">
            <a:avLst/>
          </a:prstGeom>
        </p:spPr>
      </p:pic>
      <p:sp>
        <p:nvSpPr>
          <p:cNvPr id="7" name="Rectangle 6"/>
          <p:cNvSpPr/>
          <p:nvPr/>
        </p:nvSpPr>
        <p:spPr>
          <a:xfrm>
            <a:off x="731728" y="1495694"/>
            <a:ext cx="11051178" cy="2109149"/>
          </a:xfrm>
          <a:prstGeom prst="rect">
            <a:avLst/>
          </a:prstGeom>
        </p:spPr>
        <p:txBody>
          <a:bodyPr vert="horz" lIns="91440" tIns="45720" rIns="91440" bIns="45720" rtlCol="0">
            <a:normAutofit/>
          </a:bodyPr>
          <a:lstStyle/>
          <a:p>
            <a:pPr marL="228600" indent="-228600">
              <a:lnSpc>
                <a:spcPct val="110000"/>
              </a:lnSpc>
              <a:spcBef>
                <a:spcPts val="1000"/>
              </a:spcBef>
              <a:buFont typeface="Arial" panose="020B0604020202020204" pitchFamily="34" charset="0"/>
              <a:buChar char="•"/>
            </a:pPr>
            <a:r>
              <a:rPr lang="en-SG" sz="2400" dirty="0"/>
              <a:t>BI can be used to support a wide range of business decisions ranging from operational (short-term) to strategic (long-term).</a:t>
            </a:r>
          </a:p>
          <a:p>
            <a:pPr marL="685800" lvl="1" indent="-228600">
              <a:lnSpc>
                <a:spcPct val="90000"/>
              </a:lnSpc>
              <a:spcBef>
                <a:spcPts val="500"/>
              </a:spcBef>
              <a:buFont typeface="Arial" panose="020B0604020202020204" pitchFamily="34" charset="0"/>
              <a:buChar char="•"/>
            </a:pPr>
            <a:r>
              <a:rPr lang="en-SG" sz="2400" dirty="0">
                <a:solidFill>
                  <a:srgbClr val="C00000"/>
                </a:solidFill>
              </a:rPr>
              <a:t>Operating</a:t>
            </a:r>
            <a:r>
              <a:rPr lang="en-SG" sz="2400" dirty="0"/>
              <a:t> decisions include product positioning or pricing</a:t>
            </a:r>
          </a:p>
          <a:p>
            <a:pPr marL="685800" lvl="1" indent="-228600">
              <a:lnSpc>
                <a:spcPct val="90000"/>
              </a:lnSpc>
              <a:spcBef>
                <a:spcPts val="500"/>
              </a:spcBef>
              <a:buFont typeface="Arial" panose="020B0604020202020204" pitchFamily="34" charset="0"/>
              <a:buChar char="•"/>
            </a:pPr>
            <a:r>
              <a:rPr lang="en-SG" sz="2400" dirty="0">
                <a:solidFill>
                  <a:srgbClr val="C00000"/>
                </a:solidFill>
              </a:rPr>
              <a:t>Strategic</a:t>
            </a:r>
            <a:r>
              <a:rPr lang="en-SG" sz="2400" dirty="0"/>
              <a:t> decisions include priorities or goals and directions</a:t>
            </a:r>
          </a:p>
        </p:txBody>
      </p:sp>
    </p:spTree>
    <p:extLst>
      <p:ext uri="{BB962C8B-B14F-4D97-AF65-F5344CB8AC3E}">
        <p14:creationId xmlns:p14="http://schemas.microsoft.com/office/powerpoint/2010/main" val="4264586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0AD47"/>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1612</Words>
  <Application>Microsoft Office PowerPoint</Application>
  <PresentationFormat>Widescreen</PresentationFormat>
  <Paragraphs>190</Paragraphs>
  <Slides>28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Calibri</vt:lpstr>
      <vt:lpstr>Office Theme</vt:lpstr>
      <vt:lpstr>Introduction to Business Intelligence </vt:lpstr>
      <vt:lpstr>Origins of “Business Intelligence”</vt:lpstr>
      <vt:lpstr>Definitions of “Business Intelligence”</vt:lpstr>
      <vt:lpstr>Definitions of Business Intelligence</vt:lpstr>
      <vt:lpstr>Definition of Business Intelligence</vt:lpstr>
      <vt:lpstr>Terms associated with BI</vt:lpstr>
      <vt:lpstr>Why do companies use BI?</vt:lpstr>
      <vt:lpstr>What can BI do for businesses?</vt:lpstr>
      <vt:lpstr>Using BI in decision-making</vt:lpstr>
      <vt:lpstr>Use BI to report, investigate, monitor and discover</vt:lpstr>
      <vt:lpstr>PowerPoint Presentation</vt:lpstr>
      <vt:lpstr>PowerPoint Presentation</vt:lpstr>
      <vt:lpstr>PowerPoint Presentation</vt:lpstr>
      <vt:lpstr>PowerPoint Presentation</vt:lpstr>
      <vt:lpstr>PowerPoint Presentation</vt:lpstr>
      <vt:lpstr>PowerPoint Presentation</vt:lpstr>
      <vt:lpstr>Components of a BI Solution</vt:lpstr>
      <vt:lpstr>Components of a BI Solution</vt:lpstr>
      <vt:lpstr>Some popular BI solutions</vt:lpstr>
      <vt:lpstr>Recipe for a successful BI Project</vt:lpstr>
      <vt:lpstr>PowerPoint Presentation</vt:lpstr>
      <vt:lpstr>PowerPoint Presentation</vt:lpstr>
      <vt:lpstr>BI can transform data to profits</vt:lpstr>
      <vt:lpstr>Videos</vt:lpstr>
      <vt:lpstr>What is Business Intelligence</vt:lpstr>
      <vt:lpstr>What is Business Intelligence</vt:lpstr>
      <vt:lpstr>What is Business Intelligence?</vt:lpstr>
      <vt:lpstr>What is Business Intelligence?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Y410P</cp:lastModifiedBy>
  <cp:revision>247</cp:revision>
  <dcterms:created xsi:type="dcterms:W3CDTF">2015-09-12T14:47:32Z</dcterms:created>
  <dcterms:modified xsi:type="dcterms:W3CDTF">2015-11-20T06:07:15Z</dcterms:modified>
</cp:coreProperties>
</file>