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2.xml" ContentType="application/vnd.openxmlformats-officedocument.themeOverr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5" r:id="rId3"/>
  </p:sldMasterIdLst>
  <p:notesMasterIdLst>
    <p:notesMasterId r:id="rId74"/>
  </p:notesMasterIdLst>
  <p:sldIdLst>
    <p:sldId id="256" r:id="rId4"/>
    <p:sldId id="304" r:id="rId5"/>
    <p:sldId id="261" r:id="rId6"/>
    <p:sldId id="260" r:id="rId7"/>
    <p:sldId id="274" r:id="rId8"/>
    <p:sldId id="277" r:id="rId9"/>
    <p:sldId id="278" r:id="rId10"/>
    <p:sldId id="316" r:id="rId11"/>
    <p:sldId id="314" r:id="rId12"/>
    <p:sldId id="315" r:id="rId13"/>
    <p:sldId id="333" r:id="rId14"/>
    <p:sldId id="313" r:id="rId15"/>
    <p:sldId id="273" r:id="rId16"/>
    <p:sldId id="307" r:id="rId17"/>
    <p:sldId id="318" r:id="rId18"/>
    <p:sldId id="270" r:id="rId19"/>
    <p:sldId id="319" r:id="rId20"/>
    <p:sldId id="320" r:id="rId21"/>
    <p:sldId id="272" r:id="rId22"/>
    <p:sldId id="424" r:id="rId23"/>
    <p:sldId id="452" r:id="rId24"/>
    <p:sldId id="396" r:id="rId25"/>
    <p:sldId id="395" r:id="rId26"/>
    <p:sldId id="453" r:id="rId27"/>
    <p:sldId id="454" r:id="rId28"/>
    <p:sldId id="455" r:id="rId29"/>
    <p:sldId id="366" r:id="rId30"/>
    <p:sldId id="397" r:id="rId31"/>
    <p:sldId id="390" r:id="rId32"/>
    <p:sldId id="378" r:id="rId33"/>
    <p:sldId id="398" r:id="rId34"/>
    <p:sldId id="399" r:id="rId35"/>
    <p:sldId id="404" r:id="rId36"/>
    <p:sldId id="456" r:id="rId37"/>
    <p:sldId id="457" r:id="rId38"/>
    <p:sldId id="409" r:id="rId39"/>
    <p:sldId id="421" r:id="rId40"/>
    <p:sldId id="405" r:id="rId41"/>
    <p:sldId id="365" r:id="rId42"/>
    <p:sldId id="410" r:id="rId43"/>
    <p:sldId id="445" r:id="rId44"/>
    <p:sldId id="448" r:id="rId45"/>
    <p:sldId id="444" r:id="rId46"/>
    <p:sldId id="450" r:id="rId47"/>
    <p:sldId id="346" r:id="rId48"/>
    <p:sldId id="348" r:id="rId49"/>
    <p:sldId id="347" r:id="rId50"/>
    <p:sldId id="309" r:id="rId51"/>
    <p:sldId id="301" r:id="rId52"/>
    <p:sldId id="302" r:id="rId53"/>
    <p:sldId id="357" r:id="rId54"/>
    <p:sldId id="442" r:id="rId55"/>
    <p:sldId id="426" r:id="rId56"/>
    <p:sldId id="362" r:id="rId57"/>
    <p:sldId id="427" r:id="rId58"/>
    <p:sldId id="428" r:id="rId59"/>
    <p:sldId id="429" r:id="rId60"/>
    <p:sldId id="430" r:id="rId61"/>
    <p:sldId id="431" r:id="rId62"/>
    <p:sldId id="432" r:id="rId63"/>
    <p:sldId id="435" r:id="rId64"/>
    <p:sldId id="433" r:id="rId65"/>
    <p:sldId id="436" r:id="rId66"/>
    <p:sldId id="437" r:id="rId67"/>
    <p:sldId id="438" r:id="rId68"/>
    <p:sldId id="441" r:id="rId69"/>
    <p:sldId id="439" r:id="rId70"/>
    <p:sldId id="443" r:id="rId71"/>
    <p:sldId id="440" r:id="rId72"/>
    <p:sldId id="45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5458CC85-0C53-4316-991C-1F625C3E8916}">
          <p14:sldIdLst>
            <p14:sldId id="256"/>
          </p14:sldIdLst>
        </p14:section>
        <p14:section name="Table of Contents" id="{44D2BFD5-44C3-4DF0-A6E8-819011FC9382}">
          <p14:sldIdLst>
            <p14:sldId id="304"/>
          </p14:sldIdLst>
        </p14:section>
        <p14:section name="Introduction" id="{8B265079-4EED-4893-B280-B6D07B9B9596}">
          <p14:sldIdLst>
            <p14:sldId id="261"/>
            <p14:sldId id="260"/>
          </p14:sldIdLst>
        </p14:section>
        <p14:section name="What is a Data Warehouse" id="{A250F6A9-F1F9-4950-809D-DA7C60B68DA5}">
          <p14:sldIdLst>
            <p14:sldId id="274"/>
            <p14:sldId id="277"/>
          </p14:sldIdLst>
        </p14:section>
        <p14:section name="Why Data Warehousing" id="{474476DB-53CE-41D8-9D6B-9268315FBBB3}">
          <p14:sldIdLst>
            <p14:sldId id="278"/>
            <p14:sldId id="316"/>
            <p14:sldId id="314"/>
            <p14:sldId id="315"/>
            <p14:sldId id="333"/>
            <p14:sldId id="313"/>
          </p14:sldIdLst>
        </p14:section>
        <p14:section name="History of Data Warehousing" id="{66D76E37-A2AA-4B6C-82E4-D05036BE1CD7}">
          <p14:sldIdLst>
            <p14:sldId id="273"/>
            <p14:sldId id="307"/>
          </p14:sldIdLst>
        </p14:section>
        <p14:section name="Definition of Data Warehousing" id="{D5EECACD-9D5E-40DE-9F56-5E456D7BA29D}">
          <p14:sldIdLst>
            <p14:sldId id="318"/>
            <p14:sldId id="270"/>
            <p14:sldId id="319"/>
            <p14:sldId id="320"/>
            <p14:sldId id="272"/>
          </p14:sldIdLst>
        </p14:section>
        <p14:section name="Data Warehouse Architecture" id="{BBF63E21-A65B-438A-92C9-DEDD7F88C929}">
          <p14:sldIdLst>
            <p14:sldId id="424"/>
            <p14:sldId id="452"/>
            <p14:sldId id="396"/>
            <p14:sldId id="395"/>
            <p14:sldId id="453"/>
            <p14:sldId id="454"/>
            <p14:sldId id="455"/>
            <p14:sldId id="366"/>
            <p14:sldId id="397"/>
            <p14:sldId id="390"/>
            <p14:sldId id="378"/>
            <p14:sldId id="398"/>
            <p14:sldId id="399"/>
          </p14:sldIdLst>
        </p14:section>
        <p14:section name="Data Marts" id="{A54BA32E-5F04-4FFA-9CE2-109D85CAADD9}">
          <p14:sldIdLst>
            <p14:sldId id="404"/>
            <p14:sldId id="456"/>
            <p14:sldId id="457"/>
            <p14:sldId id="409"/>
            <p14:sldId id="421"/>
            <p14:sldId id="405"/>
            <p14:sldId id="365"/>
            <p14:sldId id="410"/>
          </p14:sldIdLst>
        </p14:section>
        <p14:section name="@Active Warehouse" id="{8A8615E8-5F23-4858-8850-B6879563BEE5}">
          <p14:sldIdLst>
            <p14:sldId id="445"/>
            <p14:sldId id="448"/>
            <p14:sldId id="444"/>
            <p14:sldId id="450"/>
          </p14:sldIdLst>
        </p14:section>
        <p14:section name="Data Warehouses vs Transactional Databases" id="{F0C0B03A-21A2-4E86-8FA2-166BCF7DFAD0}">
          <p14:sldIdLst>
            <p14:sldId id="346"/>
            <p14:sldId id="348"/>
            <p14:sldId id="347"/>
            <p14:sldId id="309"/>
            <p14:sldId id="301"/>
            <p14:sldId id="302"/>
            <p14:sldId id="357"/>
            <p14:sldId id="442"/>
          </p14:sldIdLst>
        </p14:section>
        <p14:section name="Requirements for a DW" id="{09964081-B1C9-45B6-BA86-11E5ED82F109}">
          <p14:sldIdLst>
            <p14:sldId id="426"/>
            <p14:sldId id="362"/>
            <p14:sldId id="427"/>
            <p14:sldId id="428"/>
            <p14:sldId id="429"/>
            <p14:sldId id="430"/>
            <p14:sldId id="431"/>
            <p14:sldId id="432"/>
            <p14:sldId id="435"/>
            <p14:sldId id="433"/>
          </p14:sldIdLst>
        </p14:section>
        <p14:section name="Reasons for a Data Warehouse" id="{0F17825D-C0AA-4960-A88B-FD112CBC80D0}">
          <p14:sldIdLst>
            <p14:sldId id="436"/>
            <p14:sldId id="437"/>
            <p14:sldId id="438"/>
            <p14:sldId id="441"/>
            <p14:sldId id="439"/>
            <p14:sldId id="443"/>
            <p14:sldId id="440"/>
          </p14:sldIdLst>
        </p14:section>
        <p14:section name="The End" id="{09FD252C-EA74-4235-9113-5348A9A2B39F}">
          <p14:sldIdLst>
            <p14:sldId id="45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36" autoAdjust="0"/>
    <p:restoredTop sz="74229" autoAdjust="0"/>
  </p:normalViewPr>
  <p:slideViewPr>
    <p:cSldViewPr snapToGrid="0">
      <p:cViewPr varScale="1">
        <p:scale>
          <a:sx n="61" d="100"/>
          <a:sy n="61" d="100"/>
        </p:scale>
        <p:origin x="1080" y="58"/>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iagrams/_rels/data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jpeg"/><Relationship Id="rId5" Type="http://schemas.openxmlformats.org/officeDocument/2006/relationships/image" Target="../media/image57.jpeg"/><Relationship Id="rId4" Type="http://schemas.openxmlformats.org/officeDocument/2006/relationships/image" Target="../media/image56.gif"/></Relationships>
</file>

<file path=ppt/diagrams/_rels/data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image" Target="../media/image58.jpg"/><Relationship Id="rId4" Type="http://schemas.openxmlformats.org/officeDocument/2006/relationships/image" Target="../media/image56.gif"/></Relationships>
</file>

<file path=ppt/diagrams/_rels/drawing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jpeg"/><Relationship Id="rId5" Type="http://schemas.openxmlformats.org/officeDocument/2006/relationships/image" Target="../media/image57.jpeg"/><Relationship Id="rId4" Type="http://schemas.openxmlformats.org/officeDocument/2006/relationships/image" Target="../media/image56.gif"/></Relationships>
</file>

<file path=ppt/diagrams/_rels/drawing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image" Target="../media/image58.jpg"/><Relationship Id="rId4" Type="http://schemas.openxmlformats.org/officeDocument/2006/relationships/image" Target="../media/image56.gif"/></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93286-C975-4859-A520-788FDF6C5533}"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SG"/>
        </a:p>
      </dgm:t>
    </dgm:pt>
    <dgm:pt modelId="{2D635CF5-1D1A-4FED-8A77-00BE57B5309E}">
      <dgm:prSet phldrT="[Text]" custT="1"/>
      <dgm:spPr/>
      <dgm:t>
        <a:bodyPr/>
        <a:lstStyle/>
        <a:p>
          <a:pPr algn="ctr"/>
          <a:r>
            <a:rPr lang="en-SG" sz="3200" dirty="0" smtClean="0"/>
            <a:t>Data Source</a:t>
          </a:r>
          <a:endParaRPr lang="en-SG" sz="3200" dirty="0"/>
        </a:p>
      </dgm:t>
    </dgm:pt>
    <dgm:pt modelId="{74E19D2E-BB58-4C46-B0ED-84AC717E47C7}" type="parTrans" cxnId="{2E0F80B1-30FA-4BA5-96D7-327372CF9E24}">
      <dgm:prSet/>
      <dgm:spPr/>
      <dgm:t>
        <a:bodyPr/>
        <a:lstStyle/>
        <a:p>
          <a:pPr algn="ctr"/>
          <a:endParaRPr lang="en-SG" sz="1200"/>
        </a:p>
      </dgm:t>
    </dgm:pt>
    <dgm:pt modelId="{0D093C59-16FB-4D95-8EE2-27E5D7E9E1BD}" type="sibTrans" cxnId="{2E0F80B1-30FA-4BA5-96D7-327372CF9E24}">
      <dgm:prSet/>
      <dgm:spPr/>
      <dgm:t>
        <a:bodyPr/>
        <a:lstStyle/>
        <a:p>
          <a:pPr algn="ctr"/>
          <a:endParaRPr lang="en-SG" sz="1200"/>
        </a:p>
      </dgm:t>
    </dgm:pt>
    <dgm:pt modelId="{EE3A24C7-0553-4127-B9F6-A948219A8BA6}">
      <dgm:prSet phldrT="[Text]" custT="1"/>
      <dgm:spPr/>
      <dgm:t>
        <a:bodyPr/>
        <a:lstStyle/>
        <a:p>
          <a:pPr algn="ctr"/>
          <a:r>
            <a:rPr lang="en-SG" sz="3200" dirty="0" smtClean="0"/>
            <a:t>Data Preparation</a:t>
          </a:r>
          <a:endParaRPr lang="en-SG" sz="3200" dirty="0"/>
        </a:p>
      </dgm:t>
    </dgm:pt>
    <dgm:pt modelId="{D8D69A45-C467-4287-B434-DE394B8EFF5E}" type="parTrans" cxnId="{13BD2B4D-ECCA-4AC7-B201-B5B64680AA61}">
      <dgm:prSet/>
      <dgm:spPr/>
      <dgm:t>
        <a:bodyPr/>
        <a:lstStyle/>
        <a:p>
          <a:pPr algn="ctr"/>
          <a:endParaRPr lang="en-SG" sz="1200"/>
        </a:p>
      </dgm:t>
    </dgm:pt>
    <dgm:pt modelId="{06B295CD-CC4D-4EA2-AE0F-6E6F11EC564A}" type="sibTrans" cxnId="{13BD2B4D-ECCA-4AC7-B201-B5B64680AA61}">
      <dgm:prSet/>
      <dgm:spPr/>
      <dgm:t>
        <a:bodyPr/>
        <a:lstStyle/>
        <a:p>
          <a:pPr algn="ctr"/>
          <a:endParaRPr lang="en-SG" sz="1200"/>
        </a:p>
      </dgm:t>
    </dgm:pt>
    <dgm:pt modelId="{392405DE-5B56-471C-9E1F-C797FEFFE825}">
      <dgm:prSet phldrT="[Text]" custT="1"/>
      <dgm:spPr>
        <a:solidFill>
          <a:srgbClr val="FF0000"/>
        </a:solidFill>
      </dgm:spPr>
      <dgm:t>
        <a:bodyPr/>
        <a:lstStyle/>
        <a:p>
          <a:pPr algn="ctr"/>
          <a:r>
            <a:rPr lang="en-SG" sz="3200" dirty="0" smtClean="0"/>
            <a:t>Data Warehouse</a:t>
          </a:r>
          <a:endParaRPr lang="en-SG" sz="3200" dirty="0"/>
        </a:p>
      </dgm:t>
    </dgm:pt>
    <dgm:pt modelId="{5E5220E6-1667-4C20-B9ED-0644A751A4D6}" type="parTrans" cxnId="{0991AFD9-7D1A-428C-88EB-CB161DC42D61}">
      <dgm:prSet/>
      <dgm:spPr/>
      <dgm:t>
        <a:bodyPr/>
        <a:lstStyle/>
        <a:p>
          <a:pPr algn="ctr"/>
          <a:endParaRPr lang="en-SG" sz="1200"/>
        </a:p>
      </dgm:t>
    </dgm:pt>
    <dgm:pt modelId="{2D955EE0-0F39-4D8D-91D5-7BA5A3D2B57B}" type="sibTrans" cxnId="{0991AFD9-7D1A-428C-88EB-CB161DC42D61}">
      <dgm:prSet/>
      <dgm:spPr/>
      <dgm:t>
        <a:bodyPr/>
        <a:lstStyle/>
        <a:p>
          <a:pPr algn="ctr"/>
          <a:endParaRPr lang="en-SG" sz="1200"/>
        </a:p>
      </dgm:t>
    </dgm:pt>
    <dgm:pt modelId="{A8200EE7-A73D-44AB-A82B-616484513899}">
      <dgm:prSet phldrT="[Text]" custT="1"/>
      <dgm:spPr/>
      <dgm:t>
        <a:bodyPr/>
        <a:lstStyle/>
        <a:p>
          <a:pPr algn="ctr"/>
          <a:r>
            <a:rPr lang="en-SG" sz="3200" dirty="0" smtClean="0"/>
            <a:t>Data Analysis</a:t>
          </a:r>
          <a:endParaRPr lang="en-SG" sz="3200" dirty="0"/>
        </a:p>
      </dgm:t>
    </dgm:pt>
    <dgm:pt modelId="{E1F4DEB3-9419-4B54-9883-2FAA2078398E}" type="parTrans" cxnId="{B6CFA669-DA5C-4A01-853A-CDEA7B0C9E1E}">
      <dgm:prSet/>
      <dgm:spPr/>
      <dgm:t>
        <a:bodyPr/>
        <a:lstStyle/>
        <a:p>
          <a:pPr algn="ctr"/>
          <a:endParaRPr lang="en-SG" sz="1200"/>
        </a:p>
      </dgm:t>
    </dgm:pt>
    <dgm:pt modelId="{28B0FA8A-D7D0-46AE-9D2F-2B851B3F070B}" type="sibTrans" cxnId="{B6CFA669-DA5C-4A01-853A-CDEA7B0C9E1E}">
      <dgm:prSet/>
      <dgm:spPr/>
      <dgm:t>
        <a:bodyPr/>
        <a:lstStyle/>
        <a:p>
          <a:pPr algn="ctr"/>
          <a:endParaRPr lang="en-SG" sz="1200"/>
        </a:p>
      </dgm:t>
    </dgm:pt>
    <dgm:pt modelId="{D0682044-A952-43FB-9576-1C8503CBC994}">
      <dgm:prSet phldrT="[Text]" custT="1"/>
      <dgm:spPr/>
      <dgm:t>
        <a:bodyPr/>
        <a:lstStyle/>
        <a:p>
          <a:pPr algn="ctr"/>
          <a:r>
            <a:rPr lang="en-SG" sz="3200" smtClean="0"/>
            <a:t>Data Presentation</a:t>
          </a:r>
          <a:endParaRPr lang="en-SG" sz="3200" dirty="0"/>
        </a:p>
      </dgm:t>
    </dgm:pt>
    <dgm:pt modelId="{84C289E5-3652-4DA5-805E-10E4A9DAF934}" type="parTrans" cxnId="{4FC0F886-A054-4CDD-B3E4-C963B5FBB0EF}">
      <dgm:prSet/>
      <dgm:spPr/>
      <dgm:t>
        <a:bodyPr/>
        <a:lstStyle/>
        <a:p>
          <a:pPr algn="ctr"/>
          <a:endParaRPr lang="en-SG" sz="1200"/>
        </a:p>
      </dgm:t>
    </dgm:pt>
    <dgm:pt modelId="{C63A6AE7-1325-4B07-8CA7-E32E45638A33}" type="sibTrans" cxnId="{4FC0F886-A054-4CDD-B3E4-C963B5FBB0EF}">
      <dgm:prSet/>
      <dgm:spPr/>
      <dgm:t>
        <a:bodyPr/>
        <a:lstStyle/>
        <a:p>
          <a:pPr algn="ctr"/>
          <a:endParaRPr lang="en-SG" sz="1200"/>
        </a:p>
      </dgm:t>
    </dgm:pt>
    <dgm:pt modelId="{C2528C87-CFDC-4223-97D9-B8A3B95E6E14}" type="pres">
      <dgm:prSet presAssocID="{ED993286-C975-4859-A520-788FDF6C5533}" presName="linear" presStyleCnt="0">
        <dgm:presLayoutVars>
          <dgm:animLvl val="lvl"/>
          <dgm:resizeHandles val="exact"/>
        </dgm:presLayoutVars>
      </dgm:prSet>
      <dgm:spPr/>
      <dgm:t>
        <a:bodyPr/>
        <a:lstStyle/>
        <a:p>
          <a:endParaRPr lang="en-SG"/>
        </a:p>
      </dgm:t>
    </dgm:pt>
    <dgm:pt modelId="{A110A9FA-C74D-40E5-A976-2FE2D5010D1E}" type="pres">
      <dgm:prSet presAssocID="{2D635CF5-1D1A-4FED-8A77-00BE57B5309E}" presName="parentText" presStyleLbl="node1" presStyleIdx="0" presStyleCnt="5">
        <dgm:presLayoutVars>
          <dgm:chMax val="0"/>
          <dgm:bulletEnabled val="1"/>
        </dgm:presLayoutVars>
      </dgm:prSet>
      <dgm:spPr/>
      <dgm:t>
        <a:bodyPr/>
        <a:lstStyle/>
        <a:p>
          <a:endParaRPr lang="en-SG"/>
        </a:p>
      </dgm:t>
    </dgm:pt>
    <dgm:pt modelId="{51A8C69F-7AC6-43A4-B43A-DDEEC0C34EE2}" type="pres">
      <dgm:prSet presAssocID="{0D093C59-16FB-4D95-8EE2-27E5D7E9E1BD}" presName="spacer" presStyleCnt="0"/>
      <dgm:spPr/>
    </dgm:pt>
    <dgm:pt modelId="{F71DD039-B72F-4CA4-994D-A6FA2AB5BBFF}" type="pres">
      <dgm:prSet presAssocID="{EE3A24C7-0553-4127-B9F6-A948219A8BA6}" presName="parentText" presStyleLbl="node1" presStyleIdx="1" presStyleCnt="5">
        <dgm:presLayoutVars>
          <dgm:chMax val="0"/>
          <dgm:bulletEnabled val="1"/>
        </dgm:presLayoutVars>
      </dgm:prSet>
      <dgm:spPr/>
      <dgm:t>
        <a:bodyPr/>
        <a:lstStyle/>
        <a:p>
          <a:endParaRPr lang="en-SG"/>
        </a:p>
      </dgm:t>
    </dgm:pt>
    <dgm:pt modelId="{2412867F-886D-424C-BD1F-487E4B553D6A}" type="pres">
      <dgm:prSet presAssocID="{06B295CD-CC4D-4EA2-AE0F-6E6F11EC564A}" presName="spacer" presStyleCnt="0"/>
      <dgm:spPr/>
    </dgm:pt>
    <dgm:pt modelId="{3FBBE4FE-756C-4844-9358-15B2EA06D8C2}" type="pres">
      <dgm:prSet presAssocID="{392405DE-5B56-471C-9E1F-C797FEFFE825}" presName="parentText" presStyleLbl="node1" presStyleIdx="2" presStyleCnt="5">
        <dgm:presLayoutVars>
          <dgm:chMax val="0"/>
          <dgm:bulletEnabled val="1"/>
        </dgm:presLayoutVars>
      </dgm:prSet>
      <dgm:spPr/>
      <dgm:t>
        <a:bodyPr/>
        <a:lstStyle/>
        <a:p>
          <a:endParaRPr lang="en-SG"/>
        </a:p>
      </dgm:t>
    </dgm:pt>
    <dgm:pt modelId="{304AD121-C80F-44A8-B336-EC72BC1A4E56}" type="pres">
      <dgm:prSet presAssocID="{2D955EE0-0F39-4D8D-91D5-7BA5A3D2B57B}" presName="spacer" presStyleCnt="0"/>
      <dgm:spPr/>
    </dgm:pt>
    <dgm:pt modelId="{BE498AC1-B713-4C9B-809D-64612BE5AD8F}" type="pres">
      <dgm:prSet presAssocID="{A8200EE7-A73D-44AB-A82B-616484513899}" presName="parentText" presStyleLbl="node1" presStyleIdx="3" presStyleCnt="5">
        <dgm:presLayoutVars>
          <dgm:chMax val="0"/>
          <dgm:bulletEnabled val="1"/>
        </dgm:presLayoutVars>
      </dgm:prSet>
      <dgm:spPr/>
      <dgm:t>
        <a:bodyPr/>
        <a:lstStyle/>
        <a:p>
          <a:endParaRPr lang="en-SG"/>
        </a:p>
      </dgm:t>
    </dgm:pt>
    <dgm:pt modelId="{951AC38A-9093-42FB-8557-48E852E496A3}" type="pres">
      <dgm:prSet presAssocID="{28B0FA8A-D7D0-46AE-9D2F-2B851B3F070B}" presName="spacer" presStyleCnt="0"/>
      <dgm:spPr/>
    </dgm:pt>
    <dgm:pt modelId="{99B550D9-A2EA-4AFC-9A2F-DA6502215B2D}" type="pres">
      <dgm:prSet presAssocID="{D0682044-A952-43FB-9576-1C8503CBC994}" presName="parentText" presStyleLbl="node1" presStyleIdx="4" presStyleCnt="5">
        <dgm:presLayoutVars>
          <dgm:chMax val="0"/>
          <dgm:bulletEnabled val="1"/>
        </dgm:presLayoutVars>
      </dgm:prSet>
      <dgm:spPr/>
      <dgm:t>
        <a:bodyPr/>
        <a:lstStyle/>
        <a:p>
          <a:endParaRPr lang="en-SG"/>
        </a:p>
      </dgm:t>
    </dgm:pt>
  </dgm:ptLst>
  <dgm:cxnLst>
    <dgm:cxn modelId="{ABD3DCB4-29C8-4D35-A24A-56C8BAC34F12}" type="presOf" srcId="{D0682044-A952-43FB-9576-1C8503CBC994}" destId="{99B550D9-A2EA-4AFC-9A2F-DA6502215B2D}" srcOrd="0" destOrd="0" presId="urn:microsoft.com/office/officeart/2005/8/layout/vList2"/>
    <dgm:cxn modelId="{2A55D171-6BE1-4E71-A1C8-31634B402920}" type="presOf" srcId="{A8200EE7-A73D-44AB-A82B-616484513899}" destId="{BE498AC1-B713-4C9B-809D-64612BE5AD8F}" srcOrd="0" destOrd="0" presId="urn:microsoft.com/office/officeart/2005/8/layout/vList2"/>
    <dgm:cxn modelId="{55ECF1C3-A7D4-4A37-BF14-07DB89300D01}" type="presOf" srcId="{ED993286-C975-4859-A520-788FDF6C5533}" destId="{C2528C87-CFDC-4223-97D9-B8A3B95E6E14}" srcOrd="0" destOrd="0" presId="urn:microsoft.com/office/officeart/2005/8/layout/vList2"/>
    <dgm:cxn modelId="{13BD2B4D-ECCA-4AC7-B201-B5B64680AA61}" srcId="{ED993286-C975-4859-A520-788FDF6C5533}" destId="{EE3A24C7-0553-4127-B9F6-A948219A8BA6}" srcOrd="1" destOrd="0" parTransId="{D8D69A45-C467-4287-B434-DE394B8EFF5E}" sibTransId="{06B295CD-CC4D-4EA2-AE0F-6E6F11EC564A}"/>
    <dgm:cxn modelId="{79828D1F-49F7-42EB-A34F-AF3748E89D10}" type="presOf" srcId="{2D635CF5-1D1A-4FED-8A77-00BE57B5309E}" destId="{A110A9FA-C74D-40E5-A976-2FE2D5010D1E}" srcOrd="0" destOrd="0" presId="urn:microsoft.com/office/officeart/2005/8/layout/vList2"/>
    <dgm:cxn modelId="{0991AFD9-7D1A-428C-88EB-CB161DC42D61}" srcId="{ED993286-C975-4859-A520-788FDF6C5533}" destId="{392405DE-5B56-471C-9E1F-C797FEFFE825}" srcOrd="2" destOrd="0" parTransId="{5E5220E6-1667-4C20-B9ED-0644A751A4D6}" sibTransId="{2D955EE0-0F39-4D8D-91D5-7BA5A3D2B57B}"/>
    <dgm:cxn modelId="{26683D5E-8374-4913-B9CC-BB31D3E7D260}" type="presOf" srcId="{392405DE-5B56-471C-9E1F-C797FEFFE825}" destId="{3FBBE4FE-756C-4844-9358-15B2EA06D8C2}" srcOrd="0" destOrd="0" presId="urn:microsoft.com/office/officeart/2005/8/layout/vList2"/>
    <dgm:cxn modelId="{2E0F80B1-30FA-4BA5-96D7-327372CF9E24}" srcId="{ED993286-C975-4859-A520-788FDF6C5533}" destId="{2D635CF5-1D1A-4FED-8A77-00BE57B5309E}" srcOrd="0" destOrd="0" parTransId="{74E19D2E-BB58-4C46-B0ED-84AC717E47C7}" sibTransId="{0D093C59-16FB-4D95-8EE2-27E5D7E9E1BD}"/>
    <dgm:cxn modelId="{4FC0F886-A054-4CDD-B3E4-C963B5FBB0EF}" srcId="{ED993286-C975-4859-A520-788FDF6C5533}" destId="{D0682044-A952-43FB-9576-1C8503CBC994}" srcOrd="4" destOrd="0" parTransId="{84C289E5-3652-4DA5-805E-10E4A9DAF934}" sibTransId="{C63A6AE7-1325-4B07-8CA7-E32E45638A33}"/>
    <dgm:cxn modelId="{DB189310-6C1C-4EE4-A7DD-BB4C794D3D5A}" type="presOf" srcId="{EE3A24C7-0553-4127-B9F6-A948219A8BA6}" destId="{F71DD039-B72F-4CA4-994D-A6FA2AB5BBFF}" srcOrd="0" destOrd="0" presId="urn:microsoft.com/office/officeart/2005/8/layout/vList2"/>
    <dgm:cxn modelId="{B6CFA669-DA5C-4A01-853A-CDEA7B0C9E1E}" srcId="{ED993286-C975-4859-A520-788FDF6C5533}" destId="{A8200EE7-A73D-44AB-A82B-616484513899}" srcOrd="3" destOrd="0" parTransId="{E1F4DEB3-9419-4B54-9883-2FAA2078398E}" sibTransId="{28B0FA8A-D7D0-46AE-9D2F-2B851B3F070B}"/>
    <dgm:cxn modelId="{854E0571-3A1C-441F-83DE-682567D30DA1}" type="presParOf" srcId="{C2528C87-CFDC-4223-97D9-B8A3B95E6E14}" destId="{A110A9FA-C74D-40E5-A976-2FE2D5010D1E}" srcOrd="0" destOrd="0" presId="urn:microsoft.com/office/officeart/2005/8/layout/vList2"/>
    <dgm:cxn modelId="{4B4200ED-4369-4D87-BF72-0ABE34760535}" type="presParOf" srcId="{C2528C87-CFDC-4223-97D9-B8A3B95E6E14}" destId="{51A8C69F-7AC6-43A4-B43A-DDEEC0C34EE2}" srcOrd="1" destOrd="0" presId="urn:microsoft.com/office/officeart/2005/8/layout/vList2"/>
    <dgm:cxn modelId="{574B3CD5-8068-414A-8832-EA7AA8F7AB24}" type="presParOf" srcId="{C2528C87-CFDC-4223-97D9-B8A3B95E6E14}" destId="{F71DD039-B72F-4CA4-994D-A6FA2AB5BBFF}" srcOrd="2" destOrd="0" presId="urn:microsoft.com/office/officeart/2005/8/layout/vList2"/>
    <dgm:cxn modelId="{3905BC4C-278F-4845-BA65-7B73169ADDFE}" type="presParOf" srcId="{C2528C87-CFDC-4223-97D9-B8A3B95E6E14}" destId="{2412867F-886D-424C-BD1F-487E4B553D6A}" srcOrd="3" destOrd="0" presId="urn:microsoft.com/office/officeart/2005/8/layout/vList2"/>
    <dgm:cxn modelId="{FF668494-E737-40F0-9066-52E28F249BFC}" type="presParOf" srcId="{C2528C87-CFDC-4223-97D9-B8A3B95E6E14}" destId="{3FBBE4FE-756C-4844-9358-15B2EA06D8C2}" srcOrd="4" destOrd="0" presId="urn:microsoft.com/office/officeart/2005/8/layout/vList2"/>
    <dgm:cxn modelId="{8BE5ADCD-AD67-496F-92D9-AAD5F0CD8410}" type="presParOf" srcId="{C2528C87-CFDC-4223-97D9-B8A3B95E6E14}" destId="{304AD121-C80F-44A8-B336-EC72BC1A4E56}" srcOrd="5" destOrd="0" presId="urn:microsoft.com/office/officeart/2005/8/layout/vList2"/>
    <dgm:cxn modelId="{AF6ABD02-2BC6-48A7-AE29-1A4C4DF10043}" type="presParOf" srcId="{C2528C87-CFDC-4223-97D9-B8A3B95E6E14}" destId="{BE498AC1-B713-4C9B-809D-64612BE5AD8F}" srcOrd="6" destOrd="0" presId="urn:microsoft.com/office/officeart/2005/8/layout/vList2"/>
    <dgm:cxn modelId="{DC531129-7927-4D3A-864D-1A115E9230FE}" type="presParOf" srcId="{C2528C87-CFDC-4223-97D9-B8A3B95E6E14}" destId="{951AC38A-9093-42FB-8557-48E852E496A3}" srcOrd="7" destOrd="0" presId="urn:microsoft.com/office/officeart/2005/8/layout/vList2"/>
    <dgm:cxn modelId="{13532C0A-D438-43A1-A292-A9F183489BDB}" type="presParOf" srcId="{C2528C87-CFDC-4223-97D9-B8A3B95E6E14}" destId="{99B550D9-A2EA-4AFC-9A2F-DA6502215B2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CD9D67-A150-4DF5-B717-44D08D6E8E8A}" type="doc">
      <dgm:prSet loTypeId="urn:microsoft.com/office/officeart/2008/layout/VerticalCurvedList" loCatId="list" qsTypeId="urn:microsoft.com/office/officeart/2005/8/quickstyle/simple3" qsCatId="simple" csTypeId="urn:microsoft.com/office/officeart/2005/8/colors/accent6_2" csCatId="accent6" phldr="1"/>
      <dgm:spPr/>
    </dgm:pt>
    <dgm:pt modelId="{E1D29F81-04F9-422F-9366-24F62D6B90B3}">
      <dgm:prSet phldrT="[Text]"/>
      <dgm:spPr/>
      <dgm:t>
        <a:bodyPr/>
        <a:lstStyle/>
        <a:p>
          <a:r>
            <a:rPr lang="en-US" dirty="0" smtClean="0"/>
            <a:t>Centralized Data Warehouse</a:t>
          </a:r>
          <a:endParaRPr lang="en-SG" dirty="0"/>
        </a:p>
      </dgm:t>
    </dgm:pt>
    <dgm:pt modelId="{009F7F6B-85AB-446C-B8ED-D456F71270A8}" type="parTrans" cxnId="{806686A1-DC86-4F3A-9CCB-55D0DC4AFB4B}">
      <dgm:prSet/>
      <dgm:spPr/>
      <dgm:t>
        <a:bodyPr/>
        <a:lstStyle/>
        <a:p>
          <a:endParaRPr lang="en-SG"/>
        </a:p>
      </dgm:t>
    </dgm:pt>
    <dgm:pt modelId="{0D944C13-61E4-4FAF-B968-2A4FE4E36EC0}" type="sibTrans" cxnId="{806686A1-DC86-4F3A-9CCB-55D0DC4AFB4B}">
      <dgm:prSet/>
      <dgm:spPr/>
      <dgm:t>
        <a:bodyPr/>
        <a:lstStyle/>
        <a:p>
          <a:endParaRPr lang="en-SG"/>
        </a:p>
      </dgm:t>
    </dgm:pt>
    <dgm:pt modelId="{B78F2FE0-66B1-4C3D-BEEC-1D701D49079C}">
      <dgm:prSet/>
      <dgm:spPr/>
      <dgm:t>
        <a:bodyPr/>
        <a:lstStyle/>
        <a:p>
          <a:r>
            <a:rPr lang="en-US" dirty="0" smtClean="0"/>
            <a:t>Data Mart Bus Architecture</a:t>
          </a:r>
          <a:endParaRPr lang="en-US" dirty="0"/>
        </a:p>
      </dgm:t>
    </dgm:pt>
    <dgm:pt modelId="{3945FBBF-D01F-4E6D-A3E2-587A90E6D0DD}" type="parTrans" cxnId="{B8E7C40C-05F9-4AD7-9C06-13223DA106DD}">
      <dgm:prSet/>
      <dgm:spPr/>
      <dgm:t>
        <a:bodyPr/>
        <a:lstStyle/>
        <a:p>
          <a:endParaRPr lang="en-SG"/>
        </a:p>
      </dgm:t>
    </dgm:pt>
    <dgm:pt modelId="{098DD789-2457-4758-8998-B47C47FB383C}" type="sibTrans" cxnId="{B8E7C40C-05F9-4AD7-9C06-13223DA106DD}">
      <dgm:prSet/>
      <dgm:spPr/>
      <dgm:t>
        <a:bodyPr/>
        <a:lstStyle/>
        <a:p>
          <a:endParaRPr lang="en-SG"/>
        </a:p>
      </dgm:t>
    </dgm:pt>
    <dgm:pt modelId="{F771E3F6-706E-470A-B049-B00EC801DBC8}">
      <dgm:prSet/>
      <dgm:spPr/>
      <dgm:t>
        <a:bodyPr/>
        <a:lstStyle/>
        <a:p>
          <a:r>
            <a:rPr lang="en-US" dirty="0" smtClean="0"/>
            <a:t>Federated Architecture</a:t>
          </a:r>
          <a:endParaRPr lang="en-US" dirty="0"/>
        </a:p>
      </dgm:t>
    </dgm:pt>
    <dgm:pt modelId="{B428BC82-6F3B-46F1-AF12-E2763FD4B2C9}" type="parTrans" cxnId="{1A0EE07D-33B3-4BEA-B746-2A92B9EC7E77}">
      <dgm:prSet/>
      <dgm:spPr/>
      <dgm:t>
        <a:bodyPr/>
        <a:lstStyle/>
        <a:p>
          <a:endParaRPr lang="en-SG"/>
        </a:p>
      </dgm:t>
    </dgm:pt>
    <dgm:pt modelId="{1E640EE4-C79B-4601-B4A0-71BC0C567552}" type="sibTrans" cxnId="{1A0EE07D-33B3-4BEA-B746-2A92B9EC7E77}">
      <dgm:prSet/>
      <dgm:spPr/>
      <dgm:t>
        <a:bodyPr/>
        <a:lstStyle/>
        <a:p>
          <a:endParaRPr lang="en-SG"/>
        </a:p>
      </dgm:t>
    </dgm:pt>
    <dgm:pt modelId="{77DE7F19-5F0D-4FA1-B0A4-D75B22BAC0A8}">
      <dgm:prSet phldrT="[Text]"/>
      <dgm:spPr/>
      <dgm:t>
        <a:bodyPr/>
        <a:lstStyle/>
        <a:p>
          <a:r>
            <a:rPr lang="en-US" dirty="0" smtClean="0"/>
            <a:t>Hub-and-Spoke</a:t>
          </a:r>
          <a:endParaRPr lang="en-SG" dirty="0"/>
        </a:p>
      </dgm:t>
    </dgm:pt>
    <dgm:pt modelId="{4C7FCF08-DDD1-49AC-81E0-8573B282C881}" type="parTrans" cxnId="{372B2148-AAC0-4210-B1ED-0AC402543DD2}">
      <dgm:prSet/>
      <dgm:spPr/>
      <dgm:t>
        <a:bodyPr/>
        <a:lstStyle/>
        <a:p>
          <a:endParaRPr lang="en-SG"/>
        </a:p>
      </dgm:t>
    </dgm:pt>
    <dgm:pt modelId="{A0E19220-2F31-4F65-85D6-9C9941F7215C}" type="sibTrans" cxnId="{372B2148-AAC0-4210-B1ED-0AC402543DD2}">
      <dgm:prSet/>
      <dgm:spPr/>
      <dgm:t>
        <a:bodyPr/>
        <a:lstStyle/>
        <a:p>
          <a:endParaRPr lang="en-SG"/>
        </a:p>
      </dgm:t>
    </dgm:pt>
    <dgm:pt modelId="{CDAF5837-55E6-4B7F-AC78-F475EA7EA741}">
      <dgm:prSet phldrT="[Text]"/>
      <dgm:spPr/>
      <dgm:t>
        <a:bodyPr/>
        <a:lstStyle/>
        <a:p>
          <a:r>
            <a:rPr lang="en-US" smtClean="0"/>
            <a:t>Independent </a:t>
          </a:r>
          <a:r>
            <a:rPr lang="en-US" dirty="0" smtClean="0"/>
            <a:t>Data Marts</a:t>
          </a:r>
          <a:endParaRPr lang="en-SG" dirty="0"/>
        </a:p>
      </dgm:t>
    </dgm:pt>
    <dgm:pt modelId="{E386978F-BAD5-485D-A2DA-C7B910102C80}" type="parTrans" cxnId="{62186485-E4A2-4B8E-BE25-97FF61537CB4}">
      <dgm:prSet/>
      <dgm:spPr/>
      <dgm:t>
        <a:bodyPr/>
        <a:lstStyle/>
        <a:p>
          <a:endParaRPr lang="en-SG"/>
        </a:p>
      </dgm:t>
    </dgm:pt>
    <dgm:pt modelId="{430D94B9-A153-45C8-A29E-F21C0F1C0794}" type="sibTrans" cxnId="{62186485-E4A2-4B8E-BE25-97FF61537CB4}">
      <dgm:prSet/>
      <dgm:spPr/>
      <dgm:t>
        <a:bodyPr/>
        <a:lstStyle/>
        <a:p>
          <a:endParaRPr lang="en-SG"/>
        </a:p>
      </dgm:t>
    </dgm:pt>
    <dgm:pt modelId="{89DB6756-2161-42AC-ADD8-068E50DD2DF0}" type="pres">
      <dgm:prSet presAssocID="{B2CD9D67-A150-4DF5-B717-44D08D6E8E8A}" presName="Name0" presStyleCnt="0">
        <dgm:presLayoutVars>
          <dgm:chMax val="7"/>
          <dgm:chPref val="7"/>
          <dgm:dir/>
        </dgm:presLayoutVars>
      </dgm:prSet>
      <dgm:spPr/>
    </dgm:pt>
    <dgm:pt modelId="{4AB7AA28-749E-4536-913F-89D95E69658E}" type="pres">
      <dgm:prSet presAssocID="{B2CD9D67-A150-4DF5-B717-44D08D6E8E8A}" presName="Name1" presStyleCnt="0"/>
      <dgm:spPr/>
    </dgm:pt>
    <dgm:pt modelId="{72468414-4F90-41B4-867A-DBA5444A0B90}" type="pres">
      <dgm:prSet presAssocID="{B2CD9D67-A150-4DF5-B717-44D08D6E8E8A}" presName="cycle" presStyleCnt="0"/>
      <dgm:spPr/>
    </dgm:pt>
    <dgm:pt modelId="{CEED00F5-D2D0-491F-ADBD-468FE5AF8664}" type="pres">
      <dgm:prSet presAssocID="{B2CD9D67-A150-4DF5-B717-44D08D6E8E8A}" presName="srcNode" presStyleLbl="node1" presStyleIdx="0" presStyleCnt="5"/>
      <dgm:spPr/>
    </dgm:pt>
    <dgm:pt modelId="{0848A69C-A135-4036-8A41-737ECF16E194}" type="pres">
      <dgm:prSet presAssocID="{B2CD9D67-A150-4DF5-B717-44D08D6E8E8A}" presName="conn" presStyleLbl="parChTrans1D2" presStyleIdx="0" presStyleCnt="1"/>
      <dgm:spPr/>
    </dgm:pt>
    <dgm:pt modelId="{E8AB09F4-C0A1-4440-8C78-9F955A4D9D23}" type="pres">
      <dgm:prSet presAssocID="{B2CD9D67-A150-4DF5-B717-44D08D6E8E8A}" presName="extraNode" presStyleLbl="node1" presStyleIdx="0" presStyleCnt="5"/>
      <dgm:spPr/>
    </dgm:pt>
    <dgm:pt modelId="{9EABEA3A-44AA-40CE-B5D9-E2084A06689A}" type="pres">
      <dgm:prSet presAssocID="{B2CD9D67-A150-4DF5-B717-44D08D6E8E8A}" presName="dstNode" presStyleLbl="node1" presStyleIdx="0" presStyleCnt="5"/>
      <dgm:spPr/>
    </dgm:pt>
    <dgm:pt modelId="{E3430373-F97F-429B-B0AA-50290B21FF4C}" type="pres">
      <dgm:prSet presAssocID="{E1D29F81-04F9-422F-9366-24F62D6B90B3}" presName="text_1" presStyleLbl="node1" presStyleIdx="0" presStyleCnt="5">
        <dgm:presLayoutVars>
          <dgm:bulletEnabled val="1"/>
        </dgm:presLayoutVars>
      </dgm:prSet>
      <dgm:spPr/>
    </dgm:pt>
    <dgm:pt modelId="{2F456DA3-CCB8-45C3-9FD9-B7C5843853D3}" type="pres">
      <dgm:prSet presAssocID="{E1D29F81-04F9-422F-9366-24F62D6B90B3}" presName="accent_1" presStyleCnt="0"/>
      <dgm:spPr/>
    </dgm:pt>
    <dgm:pt modelId="{06493D47-FE87-4D78-9AF3-E5B0BA4399B5}" type="pres">
      <dgm:prSet presAssocID="{E1D29F81-04F9-422F-9366-24F62D6B90B3}" presName="accentRepeatNode" presStyleLbl="solidFgAcc1" presStyleIdx="0" presStyleCnt="5"/>
      <dgm:spPr/>
    </dgm:pt>
    <dgm:pt modelId="{E9EB5E34-23CE-43F5-A80D-E56441FE80AB}" type="pres">
      <dgm:prSet presAssocID="{77DE7F19-5F0D-4FA1-B0A4-D75B22BAC0A8}" presName="text_2" presStyleLbl="node1" presStyleIdx="1" presStyleCnt="5">
        <dgm:presLayoutVars>
          <dgm:bulletEnabled val="1"/>
        </dgm:presLayoutVars>
      </dgm:prSet>
      <dgm:spPr/>
    </dgm:pt>
    <dgm:pt modelId="{9356309C-858F-4B4F-A55E-EE740B4F6CB0}" type="pres">
      <dgm:prSet presAssocID="{77DE7F19-5F0D-4FA1-B0A4-D75B22BAC0A8}" presName="accent_2" presStyleCnt="0"/>
      <dgm:spPr/>
    </dgm:pt>
    <dgm:pt modelId="{72FD8DF4-2A8E-47FE-97D1-4BA46FF67537}" type="pres">
      <dgm:prSet presAssocID="{77DE7F19-5F0D-4FA1-B0A4-D75B22BAC0A8}" presName="accentRepeatNode" presStyleLbl="solidFgAcc1" presStyleIdx="1" presStyleCnt="5"/>
      <dgm:spPr/>
    </dgm:pt>
    <dgm:pt modelId="{93256312-9224-4DB9-8372-4FB2826F5DF7}" type="pres">
      <dgm:prSet presAssocID="{CDAF5837-55E6-4B7F-AC78-F475EA7EA741}" presName="text_3" presStyleLbl="node1" presStyleIdx="2" presStyleCnt="5">
        <dgm:presLayoutVars>
          <dgm:bulletEnabled val="1"/>
        </dgm:presLayoutVars>
      </dgm:prSet>
      <dgm:spPr/>
    </dgm:pt>
    <dgm:pt modelId="{2EC93E71-22AF-4F33-9ED9-36EB6C338058}" type="pres">
      <dgm:prSet presAssocID="{CDAF5837-55E6-4B7F-AC78-F475EA7EA741}" presName="accent_3" presStyleCnt="0"/>
      <dgm:spPr/>
    </dgm:pt>
    <dgm:pt modelId="{5BB8C7B0-E9E7-447C-A904-DED7D587A17C}" type="pres">
      <dgm:prSet presAssocID="{CDAF5837-55E6-4B7F-AC78-F475EA7EA741}" presName="accentRepeatNode" presStyleLbl="solidFgAcc1" presStyleIdx="2" presStyleCnt="5"/>
      <dgm:spPr/>
    </dgm:pt>
    <dgm:pt modelId="{D6A3CBFA-4C2F-4F19-A5B0-3C592507B05D}" type="pres">
      <dgm:prSet presAssocID="{B78F2FE0-66B1-4C3D-BEEC-1D701D49079C}" presName="text_4" presStyleLbl="node1" presStyleIdx="3" presStyleCnt="5">
        <dgm:presLayoutVars>
          <dgm:bulletEnabled val="1"/>
        </dgm:presLayoutVars>
      </dgm:prSet>
      <dgm:spPr/>
    </dgm:pt>
    <dgm:pt modelId="{978A62BF-2057-4ED6-BBBB-4BC37EBB5D18}" type="pres">
      <dgm:prSet presAssocID="{B78F2FE0-66B1-4C3D-BEEC-1D701D49079C}" presName="accent_4" presStyleCnt="0"/>
      <dgm:spPr/>
    </dgm:pt>
    <dgm:pt modelId="{DD4BE4DB-9D32-48F2-8E7F-B797FACD76AB}" type="pres">
      <dgm:prSet presAssocID="{B78F2FE0-66B1-4C3D-BEEC-1D701D49079C}" presName="accentRepeatNode" presStyleLbl="solidFgAcc1" presStyleIdx="3" presStyleCnt="5"/>
      <dgm:spPr/>
    </dgm:pt>
    <dgm:pt modelId="{C30A8CC5-B73C-46FE-A48B-EC8AA47C0C8C}" type="pres">
      <dgm:prSet presAssocID="{F771E3F6-706E-470A-B049-B00EC801DBC8}" presName="text_5" presStyleLbl="node1" presStyleIdx="4" presStyleCnt="5">
        <dgm:presLayoutVars>
          <dgm:bulletEnabled val="1"/>
        </dgm:presLayoutVars>
      </dgm:prSet>
      <dgm:spPr/>
    </dgm:pt>
    <dgm:pt modelId="{E21C0C20-5F35-456C-9E2B-F35A47A95EAC}" type="pres">
      <dgm:prSet presAssocID="{F771E3F6-706E-470A-B049-B00EC801DBC8}" presName="accent_5" presStyleCnt="0"/>
      <dgm:spPr/>
    </dgm:pt>
    <dgm:pt modelId="{0D3A8980-C4D1-4633-9C38-D68C0265F869}" type="pres">
      <dgm:prSet presAssocID="{F771E3F6-706E-470A-B049-B00EC801DBC8}" presName="accentRepeatNode" presStyleLbl="solidFgAcc1" presStyleIdx="4" presStyleCnt="5"/>
      <dgm:spPr/>
    </dgm:pt>
  </dgm:ptLst>
  <dgm:cxnLst>
    <dgm:cxn modelId="{13B3B87C-171E-4204-823D-9209285429EA}" type="presOf" srcId="{B2CD9D67-A150-4DF5-B717-44D08D6E8E8A}" destId="{89DB6756-2161-42AC-ADD8-068E50DD2DF0}" srcOrd="0" destOrd="0" presId="urn:microsoft.com/office/officeart/2008/layout/VerticalCurvedList"/>
    <dgm:cxn modelId="{03F9FB9D-041A-4D9F-B5CB-8EBAE262B08D}" type="presOf" srcId="{F771E3F6-706E-470A-B049-B00EC801DBC8}" destId="{C30A8CC5-B73C-46FE-A48B-EC8AA47C0C8C}" srcOrd="0" destOrd="0" presId="urn:microsoft.com/office/officeart/2008/layout/VerticalCurvedList"/>
    <dgm:cxn modelId="{B8E7C40C-05F9-4AD7-9C06-13223DA106DD}" srcId="{B2CD9D67-A150-4DF5-B717-44D08D6E8E8A}" destId="{B78F2FE0-66B1-4C3D-BEEC-1D701D49079C}" srcOrd="3" destOrd="0" parTransId="{3945FBBF-D01F-4E6D-A3E2-587A90E6D0DD}" sibTransId="{098DD789-2457-4758-8998-B47C47FB383C}"/>
    <dgm:cxn modelId="{17106A45-D80E-4E71-A697-4DBB18F4B71C}" type="presOf" srcId="{0D944C13-61E4-4FAF-B968-2A4FE4E36EC0}" destId="{0848A69C-A135-4036-8A41-737ECF16E194}" srcOrd="0" destOrd="0" presId="urn:microsoft.com/office/officeart/2008/layout/VerticalCurvedList"/>
    <dgm:cxn modelId="{79C3932B-AFD9-4E5D-A61C-CCDE7F1809FB}" type="presOf" srcId="{CDAF5837-55E6-4B7F-AC78-F475EA7EA741}" destId="{93256312-9224-4DB9-8372-4FB2826F5DF7}" srcOrd="0" destOrd="0" presId="urn:microsoft.com/office/officeart/2008/layout/VerticalCurvedList"/>
    <dgm:cxn modelId="{822147DE-DFA0-444E-8D44-5B1BB53C6FFD}" type="presOf" srcId="{E1D29F81-04F9-422F-9366-24F62D6B90B3}" destId="{E3430373-F97F-429B-B0AA-50290B21FF4C}" srcOrd="0" destOrd="0" presId="urn:microsoft.com/office/officeart/2008/layout/VerticalCurvedList"/>
    <dgm:cxn modelId="{372B2148-AAC0-4210-B1ED-0AC402543DD2}" srcId="{B2CD9D67-A150-4DF5-B717-44D08D6E8E8A}" destId="{77DE7F19-5F0D-4FA1-B0A4-D75B22BAC0A8}" srcOrd="1" destOrd="0" parTransId="{4C7FCF08-DDD1-49AC-81E0-8573B282C881}" sibTransId="{A0E19220-2F31-4F65-85D6-9C9941F7215C}"/>
    <dgm:cxn modelId="{E336391C-B642-45B7-B578-3ACD774C031A}" type="presOf" srcId="{77DE7F19-5F0D-4FA1-B0A4-D75B22BAC0A8}" destId="{E9EB5E34-23CE-43F5-A80D-E56441FE80AB}" srcOrd="0" destOrd="0" presId="urn:microsoft.com/office/officeart/2008/layout/VerticalCurvedList"/>
    <dgm:cxn modelId="{1A0EE07D-33B3-4BEA-B746-2A92B9EC7E77}" srcId="{B2CD9D67-A150-4DF5-B717-44D08D6E8E8A}" destId="{F771E3F6-706E-470A-B049-B00EC801DBC8}" srcOrd="4" destOrd="0" parTransId="{B428BC82-6F3B-46F1-AF12-E2763FD4B2C9}" sibTransId="{1E640EE4-C79B-4601-B4A0-71BC0C567552}"/>
    <dgm:cxn modelId="{62186485-E4A2-4B8E-BE25-97FF61537CB4}" srcId="{B2CD9D67-A150-4DF5-B717-44D08D6E8E8A}" destId="{CDAF5837-55E6-4B7F-AC78-F475EA7EA741}" srcOrd="2" destOrd="0" parTransId="{E386978F-BAD5-485D-A2DA-C7B910102C80}" sibTransId="{430D94B9-A153-45C8-A29E-F21C0F1C0794}"/>
    <dgm:cxn modelId="{806686A1-DC86-4F3A-9CCB-55D0DC4AFB4B}" srcId="{B2CD9D67-A150-4DF5-B717-44D08D6E8E8A}" destId="{E1D29F81-04F9-422F-9366-24F62D6B90B3}" srcOrd="0" destOrd="0" parTransId="{009F7F6B-85AB-446C-B8ED-D456F71270A8}" sibTransId="{0D944C13-61E4-4FAF-B968-2A4FE4E36EC0}"/>
    <dgm:cxn modelId="{C2B70F78-905D-4E19-BCC3-7C380370B85B}" type="presOf" srcId="{B78F2FE0-66B1-4C3D-BEEC-1D701D49079C}" destId="{D6A3CBFA-4C2F-4F19-A5B0-3C592507B05D}" srcOrd="0" destOrd="0" presId="urn:microsoft.com/office/officeart/2008/layout/VerticalCurvedList"/>
    <dgm:cxn modelId="{F5B73561-8B13-4F25-A7FC-509094E79846}" type="presParOf" srcId="{89DB6756-2161-42AC-ADD8-068E50DD2DF0}" destId="{4AB7AA28-749E-4536-913F-89D95E69658E}" srcOrd="0" destOrd="0" presId="urn:microsoft.com/office/officeart/2008/layout/VerticalCurvedList"/>
    <dgm:cxn modelId="{B1793EF9-EF14-4801-9F3C-EE912304BAA2}" type="presParOf" srcId="{4AB7AA28-749E-4536-913F-89D95E69658E}" destId="{72468414-4F90-41B4-867A-DBA5444A0B90}" srcOrd="0" destOrd="0" presId="urn:microsoft.com/office/officeart/2008/layout/VerticalCurvedList"/>
    <dgm:cxn modelId="{0833665D-08C5-4DA2-AE25-D3325E02C882}" type="presParOf" srcId="{72468414-4F90-41B4-867A-DBA5444A0B90}" destId="{CEED00F5-D2D0-491F-ADBD-468FE5AF8664}" srcOrd="0" destOrd="0" presId="urn:microsoft.com/office/officeart/2008/layout/VerticalCurvedList"/>
    <dgm:cxn modelId="{CF1630A0-8EFF-46A0-9D12-D0416B919CD6}" type="presParOf" srcId="{72468414-4F90-41B4-867A-DBA5444A0B90}" destId="{0848A69C-A135-4036-8A41-737ECF16E194}" srcOrd="1" destOrd="0" presId="urn:microsoft.com/office/officeart/2008/layout/VerticalCurvedList"/>
    <dgm:cxn modelId="{3F898966-C414-4154-BB23-AB972DCE790E}" type="presParOf" srcId="{72468414-4F90-41B4-867A-DBA5444A0B90}" destId="{E8AB09F4-C0A1-4440-8C78-9F955A4D9D23}" srcOrd="2" destOrd="0" presId="urn:microsoft.com/office/officeart/2008/layout/VerticalCurvedList"/>
    <dgm:cxn modelId="{BC1DBA8A-B2B1-4146-AABE-B47BFCB394F4}" type="presParOf" srcId="{72468414-4F90-41B4-867A-DBA5444A0B90}" destId="{9EABEA3A-44AA-40CE-B5D9-E2084A06689A}" srcOrd="3" destOrd="0" presId="urn:microsoft.com/office/officeart/2008/layout/VerticalCurvedList"/>
    <dgm:cxn modelId="{7FA42397-6B87-4B2F-90AF-6D13DE41A53F}" type="presParOf" srcId="{4AB7AA28-749E-4536-913F-89D95E69658E}" destId="{E3430373-F97F-429B-B0AA-50290B21FF4C}" srcOrd="1" destOrd="0" presId="urn:microsoft.com/office/officeart/2008/layout/VerticalCurvedList"/>
    <dgm:cxn modelId="{A35196E1-8B1F-412D-B19A-58D282B118B2}" type="presParOf" srcId="{4AB7AA28-749E-4536-913F-89D95E69658E}" destId="{2F456DA3-CCB8-45C3-9FD9-B7C5843853D3}" srcOrd="2" destOrd="0" presId="urn:microsoft.com/office/officeart/2008/layout/VerticalCurvedList"/>
    <dgm:cxn modelId="{824FF3D6-B624-4849-A22E-3EC4C9D0189E}" type="presParOf" srcId="{2F456DA3-CCB8-45C3-9FD9-B7C5843853D3}" destId="{06493D47-FE87-4D78-9AF3-E5B0BA4399B5}" srcOrd="0" destOrd="0" presId="urn:microsoft.com/office/officeart/2008/layout/VerticalCurvedList"/>
    <dgm:cxn modelId="{5D2EDF62-2127-4B3C-913C-AEE4552D7995}" type="presParOf" srcId="{4AB7AA28-749E-4536-913F-89D95E69658E}" destId="{E9EB5E34-23CE-43F5-A80D-E56441FE80AB}" srcOrd="3" destOrd="0" presId="urn:microsoft.com/office/officeart/2008/layout/VerticalCurvedList"/>
    <dgm:cxn modelId="{33FAEBAF-3817-4A31-81DC-E8F0F303EE0C}" type="presParOf" srcId="{4AB7AA28-749E-4536-913F-89D95E69658E}" destId="{9356309C-858F-4B4F-A55E-EE740B4F6CB0}" srcOrd="4" destOrd="0" presId="urn:microsoft.com/office/officeart/2008/layout/VerticalCurvedList"/>
    <dgm:cxn modelId="{4C3BE972-8674-4F96-A696-24D750662081}" type="presParOf" srcId="{9356309C-858F-4B4F-A55E-EE740B4F6CB0}" destId="{72FD8DF4-2A8E-47FE-97D1-4BA46FF67537}" srcOrd="0" destOrd="0" presId="urn:microsoft.com/office/officeart/2008/layout/VerticalCurvedList"/>
    <dgm:cxn modelId="{4B4DBCE1-6509-4D12-9799-B8E1C0ADF262}" type="presParOf" srcId="{4AB7AA28-749E-4536-913F-89D95E69658E}" destId="{93256312-9224-4DB9-8372-4FB2826F5DF7}" srcOrd="5" destOrd="0" presId="urn:microsoft.com/office/officeart/2008/layout/VerticalCurvedList"/>
    <dgm:cxn modelId="{B9E7FF57-58F3-49D4-8569-397DF408CBBB}" type="presParOf" srcId="{4AB7AA28-749E-4536-913F-89D95E69658E}" destId="{2EC93E71-22AF-4F33-9ED9-36EB6C338058}" srcOrd="6" destOrd="0" presId="urn:microsoft.com/office/officeart/2008/layout/VerticalCurvedList"/>
    <dgm:cxn modelId="{1543D5FE-69E8-4F21-8475-DD5210453552}" type="presParOf" srcId="{2EC93E71-22AF-4F33-9ED9-36EB6C338058}" destId="{5BB8C7B0-E9E7-447C-A904-DED7D587A17C}" srcOrd="0" destOrd="0" presId="urn:microsoft.com/office/officeart/2008/layout/VerticalCurvedList"/>
    <dgm:cxn modelId="{797FCFAC-7665-4F05-B22E-8E72BDB1C72A}" type="presParOf" srcId="{4AB7AA28-749E-4536-913F-89D95E69658E}" destId="{D6A3CBFA-4C2F-4F19-A5B0-3C592507B05D}" srcOrd="7" destOrd="0" presId="urn:microsoft.com/office/officeart/2008/layout/VerticalCurvedList"/>
    <dgm:cxn modelId="{C2D96ED0-DCB2-4B28-9E46-1EFC2CA3BE74}" type="presParOf" srcId="{4AB7AA28-749E-4536-913F-89D95E69658E}" destId="{978A62BF-2057-4ED6-BBBB-4BC37EBB5D18}" srcOrd="8" destOrd="0" presId="urn:microsoft.com/office/officeart/2008/layout/VerticalCurvedList"/>
    <dgm:cxn modelId="{254B4184-13D1-4061-B696-B84E892825AD}" type="presParOf" srcId="{978A62BF-2057-4ED6-BBBB-4BC37EBB5D18}" destId="{DD4BE4DB-9D32-48F2-8E7F-B797FACD76AB}" srcOrd="0" destOrd="0" presId="urn:microsoft.com/office/officeart/2008/layout/VerticalCurvedList"/>
    <dgm:cxn modelId="{7B8C89E5-7331-4E12-8639-1F1A634B2C87}" type="presParOf" srcId="{4AB7AA28-749E-4536-913F-89D95E69658E}" destId="{C30A8CC5-B73C-46FE-A48B-EC8AA47C0C8C}" srcOrd="9" destOrd="0" presId="urn:microsoft.com/office/officeart/2008/layout/VerticalCurvedList"/>
    <dgm:cxn modelId="{9DBB8D15-628C-44F3-8052-5A6E04C6F534}" type="presParOf" srcId="{4AB7AA28-749E-4536-913F-89D95E69658E}" destId="{E21C0C20-5F35-456C-9E2B-F35A47A95EAC}" srcOrd="10" destOrd="0" presId="urn:microsoft.com/office/officeart/2008/layout/VerticalCurvedList"/>
    <dgm:cxn modelId="{DF885301-E83C-4A5D-B91E-029B9DF16CBE}" type="presParOf" srcId="{E21C0C20-5F35-456C-9E2B-F35A47A95EAC}" destId="{0D3A8980-C4D1-4633-9C38-D68C0265F86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B018BA-6BA2-43E3-98A9-BE7104A94F88}" type="doc">
      <dgm:prSet loTypeId="urn:microsoft.com/office/officeart/2005/8/layout/vList6" loCatId="list" qsTypeId="urn:microsoft.com/office/officeart/2005/8/quickstyle/simple1" qsCatId="simple" csTypeId="urn:microsoft.com/office/officeart/2005/8/colors/accent6_2" csCatId="accent6" phldr="1"/>
      <dgm:spPr/>
      <dgm:t>
        <a:bodyPr/>
        <a:lstStyle/>
        <a:p>
          <a:endParaRPr lang="en-SG"/>
        </a:p>
      </dgm:t>
    </dgm:pt>
    <dgm:pt modelId="{54C9A792-3986-4868-90AE-E40F3955831D}">
      <dgm:prSet custT="1"/>
      <dgm:spPr/>
      <dgm:t>
        <a:bodyPr/>
        <a:lstStyle/>
        <a:p>
          <a:r>
            <a:rPr lang="en-US" altLang="en-US" sz="2800" dirty="0" smtClean="0"/>
            <a:t>Independent Data Marts</a:t>
          </a:r>
          <a:endParaRPr lang="en-US" altLang="en-US" sz="2800" dirty="0"/>
        </a:p>
      </dgm:t>
    </dgm:pt>
    <dgm:pt modelId="{6BF38EC6-04A8-418E-B679-BC13E6EBF7AB}" type="parTrans" cxnId="{81EE3CE3-2792-4DCD-8BE6-A510005A5BBF}">
      <dgm:prSet/>
      <dgm:spPr/>
      <dgm:t>
        <a:bodyPr/>
        <a:lstStyle/>
        <a:p>
          <a:endParaRPr lang="en-SG" sz="2400"/>
        </a:p>
      </dgm:t>
    </dgm:pt>
    <dgm:pt modelId="{709D47AF-7566-4AD6-9663-83014A43240E}" type="sibTrans" cxnId="{81EE3CE3-2792-4DCD-8BE6-A510005A5BBF}">
      <dgm:prSet/>
      <dgm:spPr/>
      <dgm:t>
        <a:bodyPr/>
        <a:lstStyle/>
        <a:p>
          <a:endParaRPr lang="en-SG" sz="2400"/>
        </a:p>
      </dgm:t>
    </dgm:pt>
    <dgm:pt modelId="{96A10640-B3CD-4DB7-B600-905D08674126}">
      <dgm:prSet custT="1"/>
      <dgm:spPr/>
      <dgm:t>
        <a:bodyPr/>
        <a:lstStyle/>
        <a:p>
          <a:r>
            <a:rPr lang="en-US" altLang="en-US" sz="2800" dirty="0" smtClean="0"/>
            <a:t>Data Mart Bus Architecture with Linked Dimensional Data Marts</a:t>
          </a:r>
          <a:endParaRPr lang="en-US" altLang="en-US" sz="2800" dirty="0"/>
        </a:p>
      </dgm:t>
    </dgm:pt>
    <dgm:pt modelId="{92FE7A02-5485-4944-A0AE-748D54D70F8F}" type="parTrans" cxnId="{C3B56623-CFD7-4698-AE05-16A562E0146C}">
      <dgm:prSet/>
      <dgm:spPr/>
      <dgm:t>
        <a:bodyPr/>
        <a:lstStyle/>
        <a:p>
          <a:endParaRPr lang="en-SG" sz="2400"/>
        </a:p>
      </dgm:t>
    </dgm:pt>
    <dgm:pt modelId="{7B1A0A5E-6897-4173-A1D4-5E3F541E913B}" type="sibTrans" cxnId="{C3B56623-CFD7-4698-AE05-16A562E0146C}">
      <dgm:prSet/>
      <dgm:spPr/>
      <dgm:t>
        <a:bodyPr/>
        <a:lstStyle/>
        <a:p>
          <a:endParaRPr lang="en-SG" sz="2400"/>
        </a:p>
      </dgm:t>
    </dgm:pt>
    <dgm:pt modelId="{21CCE93E-4582-426F-801B-C983087665DA}">
      <dgm:prSet custT="1"/>
      <dgm:spPr/>
      <dgm:t>
        <a:bodyPr/>
        <a:lstStyle/>
        <a:p>
          <a:r>
            <a:rPr lang="en-US" altLang="en-US" sz="2800" dirty="0" smtClean="0"/>
            <a:t>@active Warehouse</a:t>
          </a:r>
          <a:endParaRPr lang="en-US" altLang="en-US" sz="2800" dirty="0"/>
        </a:p>
      </dgm:t>
    </dgm:pt>
    <dgm:pt modelId="{49D9572F-B0DA-4530-807F-737BB9E6D13E}" type="parTrans" cxnId="{4459F071-70CB-444C-84F2-855D14DD3FE9}">
      <dgm:prSet/>
      <dgm:spPr/>
      <dgm:t>
        <a:bodyPr/>
        <a:lstStyle/>
        <a:p>
          <a:endParaRPr lang="en-SG" sz="2400"/>
        </a:p>
      </dgm:t>
    </dgm:pt>
    <dgm:pt modelId="{76B1D2F7-580B-4A8A-91A5-085A099FD858}" type="sibTrans" cxnId="{4459F071-70CB-444C-84F2-855D14DD3FE9}">
      <dgm:prSet/>
      <dgm:spPr/>
      <dgm:t>
        <a:bodyPr/>
        <a:lstStyle/>
        <a:p>
          <a:endParaRPr lang="en-SG" sz="2400"/>
        </a:p>
      </dgm:t>
    </dgm:pt>
    <dgm:pt modelId="{56259A45-23D2-4FF2-9F6A-69B7463AA49F}" type="pres">
      <dgm:prSet presAssocID="{5FB018BA-6BA2-43E3-98A9-BE7104A94F88}" presName="Name0" presStyleCnt="0">
        <dgm:presLayoutVars>
          <dgm:dir/>
          <dgm:animLvl val="lvl"/>
          <dgm:resizeHandles/>
        </dgm:presLayoutVars>
      </dgm:prSet>
      <dgm:spPr/>
      <dgm:t>
        <a:bodyPr/>
        <a:lstStyle/>
        <a:p>
          <a:endParaRPr lang="en-SG"/>
        </a:p>
      </dgm:t>
    </dgm:pt>
    <dgm:pt modelId="{91558013-F44A-4B1B-BEEF-352A2C883C29}" type="pres">
      <dgm:prSet presAssocID="{54C9A792-3986-4868-90AE-E40F3955831D}" presName="linNode" presStyleCnt="0"/>
      <dgm:spPr/>
    </dgm:pt>
    <dgm:pt modelId="{01ED25CC-AA4D-424E-BC27-2068EA489E4C}" type="pres">
      <dgm:prSet presAssocID="{54C9A792-3986-4868-90AE-E40F3955831D}" presName="parentShp" presStyleLbl="node1" presStyleIdx="0" presStyleCnt="3" custScaleX="293902" custLinFactNeighborX="63841" custLinFactNeighborY="-185">
        <dgm:presLayoutVars>
          <dgm:bulletEnabled val="1"/>
        </dgm:presLayoutVars>
      </dgm:prSet>
      <dgm:spPr/>
      <dgm:t>
        <a:bodyPr/>
        <a:lstStyle/>
        <a:p>
          <a:endParaRPr lang="en-SG"/>
        </a:p>
      </dgm:t>
    </dgm:pt>
    <dgm:pt modelId="{DC743F61-1E22-4867-96B3-7E42D7EA7CB0}" type="pres">
      <dgm:prSet presAssocID="{54C9A792-3986-4868-90AE-E40F3955831D}" presName="childShp" presStyleLbl="bgAccFollowNode1" presStyleIdx="0" presStyleCnt="3">
        <dgm:presLayoutVars>
          <dgm:bulletEnabled val="1"/>
        </dgm:presLayoutVars>
      </dgm:prSet>
      <dgm:spPr/>
    </dgm:pt>
    <dgm:pt modelId="{41D255A2-A088-4692-AB78-F6AAF54F1A7D}" type="pres">
      <dgm:prSet presAssocID="{709D47AF-7566-4AD6-9663-83014A43240E}" presName="spacing" presStyleCnt="0"/>
      <dgm:spPr/>
    </dgm:pt>
    <dgm:pt modelId="{A540898B-9A66-4417-A27B-4FAFB4A583C8}" type="pres">
      <dgm:prSet presAssocID="{96A10640-B3CD-4DB7-B600-905D08674126}" presName="linNode" presStyleCnt="0"/>
      <dgm:spPr/>
    </dgm:pt>
    <dgm:pt modelId="{7D9A4991-B36B-4E95-99EE-AEF05976431B}" type="pres">
      <dgm:prSet presAssocID="{96A10640-B3CD-4DB7-B600-905D08674126}" presName="parentShp" presStyleLbl="node1" presStyleIdx="1" presStyleCnt="3" custScaleX="293902" custLinFactNeighborX="63841" custLinFactNeighborY="-185">
        <dgm:presLayoutVars>
          <dgm:bulletEnabled val="1"/>
        </dgm:presLayoutVars>
      </dgm:prSet>
      <dgm:spPr/>
      <dgm:t>
        <a:bodyPr/>
        <a:lstStyle/>
        <a:p>
          <a:endParaRPr lang="en-SG"/>
        </a:p>
      </dgm:t>
    </dgm:pt>
    <dgm:pt modelId="{F0F30CFA-5917-4084-9483-7AB720BF4F46}" type="pres">
      <dgm:prSet presAssocID="{96A10640-B3CD-4DB7-B600-905D08674126}" presName="childShp" presStyleLbl="bgAccFollowNode1" presStyleIdx="1" presStyleCnt="3">
        <dgm:presLayoutVars>
          <dgm:bulletEnabled val="1"/>
        </dgm:presLayoutVars>
      </dgm:prSet>
      <dgm:spPr/>
    </dgm:pt>
    <dgm:pt modelId="{4825666E-0D71-4D0C-8394-DF247E16150B}" type="pres">
      <dgm:prSet presAssocID="{7B1A0A5E-6897-4173-A1D4-5E3F541E913B}" presName="spacing" presStyleCnt="0"/>
      <dgm:spPr/>
    </dgm:pt>
    <dgm:pt modelId="{AAE0F26F-2FE6-406F-9048-B2B1E229CA96}" type="pres">
      <dgm:prSet presAssocID="{21CCE93E-4582-426F-801B-C983087665DA}" presName="linNode" presStyleCnt="0"/>
      <dgm:spPr/>
    </dgm:pt>
    <dgm:pt modelId="{9810B61A-84FD-4D07-A03E-A26D5F8E12C8}" type="pres">
      <dgm:prSet presAssocID="{21CCE93E-4582-426F-801B-C983087665DA}" presName="parentShp" presStyleLbl="node1" presStyleIdx="2" presStyleCnt="3" custScaleX="293902" custLinFactNeighborX="63841" custLinFactNeighborY="-185">
        <dgm:presLayoutVars>
          <dgm:bulletEnabled val="1"/>
        </dgm:presLayoutVars>
      </dgm:prSet>
      <dgm:spPr/>
      <dgm:t>
        <a:bodyPr/>
        <a:lstStyle/>
        <a:p>
          <a:endParaRPr lang="en-SG"/>
        </a:p>
      </dgm:t>
    </dgm:pt>
    <dgm:pt modelId="{0DB43A9D-7BB8-4395-8E5B-3CF603E24776}" type="pres">
      <dgm:prSet presAssocID="{21CCE93E-4582-426F-801B-C983087665DA}" presName="childShp" presStyleLbl="bgAccFollowNode1" presStyleIdx="2" presStyleCnt="3">
        <dgm:presLayoutVars>
          <dgm:bulletEnabled val="1"/>
        </dgm:presLayoutVars>
      </dgm:prSet>
      <dgm:spPr/>
    </dgm:pt>
  </dgm:ptLst>
  <dgm:cxnLst>
    <dgm:cxn modelId="{4F75A367-F36D-40A7-806B-F2820606683A}" type="presOf" srcId="{96A10640-B3CD-4DB7-B600-905D08674126}" destId="{7D9A4991-B36B-4E95-99EE-AEF05976431B}" srcOrd="0" destOrd="0" presId="urn:microsoft.com/office/officeart/2005/8/layout/vList6"/>
    <dgm:cxn modelId="{0F2AFA6F-D458-4EE3-AA70-208A5ED104BB}" type="presOf" srcId="{5FB018BA-6BA2-43E3-98A9-BE7104A94F88}" destId="{56259A45-23D2-4FF2-9F6A-69B7463AA49F}" srcOrd="0" destOrd="0" presId="urn:microsoft.com/office/officeart/2005/8/layout/vList6"/>
    <dgm:cxn modelId="{4459F071-70CB-444C-84F2-855D14DD3FE9}" srcId="{5FB018BA-6BA2-43E3-98A9-BE7104A94F88}" destId="{21CCE93E-4582-426F-801B-C983087665DA}" srcOrd="2" destOrd="0" parTransId="{49D9572F-B0DA-4530-807F-737BB9E6D13E}" sibTransId="{76B1D2F7-580B-4A8A-91A5-085A099FD858}"/>
    <dgm:cxn modelId="{EA2F3ADA-A728-4992-9FEE-7BB3FF699401}" type="presOf" srcId="{54C9A792-3986-4868-90AE-E40F3955831D}" destId="{01ED25CC-AA4D-424E-BC27-2068EA489E4C}" srcOrd="0" destOrd="0" presId="urn:microsoft.com/office/officeart/2005/8/layout/vList6"/>
    <dgm:cxn modelId="{C3B56623-CFD7-4698-AE05-16A562E0146C}" srcId="{5FB018BA-6BA2-43E3-98A9-BE7104A94F88}" destId="{96A10640-B3CD-4DB7-B600-905D08674126}" srcOrd="1" destOrd="0" parTransId="{92FE7A02-5485-4944-A0AE-748D54D70F8F}" sibTransId="{7B1A0A5E-6897-4173-A1D4-5E3F541E913B}"/>
    <dgm:cxn modelId="{81EE3CE3-2792-4DCD-8BE6-A510005A5BBF}" srcId="{5FB018BA-6BA2-43E3-98A9-BE7104A94F88}" destId="{54C9A792-3986-4868-90AE-E40F3955831D}" srcOrd="0" destOrd="0" parTransId="{6BF38EC6-04A8-418E-B679-BC13E6EBF7AB}" sibTransId="{709D47AF-7566-4AD6-9663-83014A43240E}"/>
    <dgm:cxn modelId="{354BE9BD-8C73-4079-A67E-A9A0DB5AACFA}" type="presOf" srcId="{21CCE93E-4582-426F-801B-C983087665DA}" destId="{9810B61A-84FD-4D07-A03E-A26D5F8E12C8}" srcOrd="0" destOrd="0" presId="urn:microsoft.com/office/officeart/2005/8/layout/vList6"/>
    <dgm:cxn modelId="{C3CFB31B-EB30-4DE0-B203-94C5EA55F0C6}" type="presParOf" srcId="{56259A45-23D2-4FF2-9F6A-69B7463AA49F}" destId="{91558013-F44A-4B1B-BEEF-352A2C883C29}" srcOrd="0" destOrd="0" presId="urn:microsoft.com/office/officeart/2005/8/layout/vList6"/>
    <dgm:cxn modelId="{4D940E27-AB77-4760-806F-581A90D43F99}" type="presParOf" srcId="{91558013-F44A-4B1B-BEEF-352A2C883C29}" destId="{01ED25CC-AA4D-424E-BC27-2068EA489E4C}" srcOrd="0" destOrd="0" presId="urn:microsoft.com/office/officeart/2005/8/layout/vList6"/>
    <dgm:cxn modelId="{6A59D786-2BA7-4EB5-BDA2-EBCB3AC204D2}" type="presParOf" srcId="{91558013-F44A-4B1B-BEEF-352A2C883C29}" destId="{DC743F61-1E22-4867-96B3-7E42D7EA7CB0}" srcOrd="1" destOrd="0" presId="urn:microsoft.com/office/officeart/2005/8/layout/vList6"/>
    <dgm:cxn modelId="{54824774-3058-44D9-A1B8-76653A9DF938}" type="presParOf" srcId="{56259A45-23D2-4FF2-9F6A-69B7463AA49F}" destId="{41D255A2-A088-4692-AB78-F6AAF54F1A7D}" srcOrd="1" destOrd="0" presId="urn:microsoft.com/office/officeart/2005/8/layout/vList6"/>
    <dgm:cxn modelId="{7A6B4DEE-36E0-401D-BA11-FDCCCC0794BC}" type="presParOf" srcId="{56259A45-23D2-4FF2-9F6A-69B7463AA49F}" destId="{A540898B-9A66-4417-A27B-4FAFB4A583C8}" srcOrd="2" destOrd="0" presId="urn:microsoft.com/office/officeart/2005/8/layout/vList6"/>
    <dgm:cxn modelId="{B3D3ADD0-82D0-4A65-AC5C-1E3B6A1BE079}" type="presParOf" srcId="{A540898B-9A66-4417-A27B-4FAFB4A583C8}" destId="{7D9A4991-B36B-4E95-99EE-AEF05976431B}" srcOrd="0" destOrd="0" presId="urn:microsoft.com/office/officeart/2005/8/layout/vList6"/>
    <dgm:cxn modelId="{ABD45558-64E1-4531-9843-390CA2DC273F}" type="presParOf" srcId="{A540898B-9A66-4417-A27B-4FAFB4A583C8}" destId="{F0F30CFA-5917-4084-9483-7AB720BF4F46}" srcOrd="1" destOrd="0" presId="urn:microsoft.com/office/officeart/2005/8/layout/vList6"/>
    <dgm:cxn modelId="{443903A6-56D0-44DD-8AB0-51A32A13F925}" type="presParOf" srcId="{56259A45-23D2-4FF2-9F6A-69B7463AA49F}" destId="{4825666E-0D71-4D0C-8394-DF247E16150B}" srcOrd="3" destOrd="0" presId="urn:microsoft.com/office/officeart/2005/8/layout/vList6"/>
    <dgm:cxn modelId="{A5487E77-7A7D-45CE-B081-45636D2609FC}" type="presParOf" srcId="{56259A45-23D2-4FF2-9F6A-69B7463AA49F}" destId="{AAE0F26F-2FE6-406F-9048-B2B1E229CA96}" srcOrd="4" destOrd="0" presId="urn:microsoft.com/office/officeart/2005/8/layout/vList6"/>
    <dgm:cxn modelId="{C96BC832-20C4-4923-BCF9-24B456A7E967}" type="presParOf" srcId="{AAE0F26F-2FE6-406F-9048-B2B1E229CA96}" destId="{9810B61A-84FD-4D07-A03E-A26D5F8E12C8}" srcOrd="0" destOrd="0" presId="urn:microsoft.com/office/officeart/2005/8/layout/vList6"/>
    <dgm:cxn modelId="{F3E372AC-B472-41B7-A27B-D20DDF2775AF}" type="presParOf" srcId="{AAE0F26F-2FE6-406F-9048-B2B1E229CA96}" destId="{0DB43A9D-7BB8-4395-8E5B-3CF603E2477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F1D6CA-7529-496C-978F-3986DC7FA7E7}" type="doc">
      <dgm:prSet loTypeId="urn:microsoft.com/office/officeart/2005/8/layout/vList3" loCatId="list" qsTypeId="urn:microsoft.com/office/officeart/2005/8/quickstyle/simple1" qsCatId="simple" csTypeId="urn:microsoft.com/office/officeart/2005/8/colors/accent6_1" csCatId="accent6" phldr="1"/>
      <dgm:spPr/>
      <dgm:t>
        <a:bodyPr/>
        <a:lstStyle/>
        <a:p>
          <a:endParaRPr lang="en-SG"/>
        </a:p>
      </dgm:t>
    </dgm:pt>
    <dgm:pt modelId="{D62A0A4F-3E4B-46F6-8DD4-FE5471AB592F}">
      <dgm:prSet phldrT="[Text]" custT="1"/>
      <dgm:spPr/>
      <dgm:t>
        <a:bodyPr/>
        <a:lstStyle/>
        <a:p>
          <a:r>
            <a:rPr lang="en-SG" sz="2800" dirty="0" smtClean="0"/>
            <a:t>Load Performance</a:t>
          </a:r>
          <a:endParaRPr lang="en-SG" sz="2800" dirty="0"/>
        </a:p>
      </dgm:t>
    </dgm:pt>
    <dgm:pt modelId="{E9DF00F0-38ED-4F76-A5B3-539C9F64A84B}" type="parTrans" cxnId="{3C62A8B1-D1AC-459E-9635-7BD2E40D8EF6}">
      <dgm:prSet/>
      <dgm:spPr/>
      <dgm:t>
        <a:bodyPr/>
        <a:lstStyle/>
        <a:p>
          <a:endParaRPr lang="en-SG" sz="2800"/>
        </a:p>
      </dgm:t>
    </dgm:pt>
    <dgm:pt modelId="{1B570BEA-78DF-4E40-9FE1-B92113DC2748}" type="sibTrans" cxnId="{3C62A8B1-D1AC-459E-9635-7BD2E40D8EF6}">
      <dgm:prSet/>
      <dgm:spPr/>
      <dgm:t>
        <a:bodyPr/>
        <a:lstStyle/>
        <a:p>
          <a:endParaRPr lang="en-SG" sz="2800"/>
        </a:p>
      </dgm:t>
    </dgm:pt>
    <dgm:pt modelId="{87B53CB3-A294-48E3-B41C-CD6CFA410FD6}">
      <dgm:prSet phldrT="[Text]" custT="1"/>
      <dgm:spPr/>
      <dgm:t>
        <a:bodyPr/>
        <a:lstStyle/>
        <a:p>
          <a:r>
            <a:rPr lang="en-SG" sz="2800" dirty="0" smtClean="0"/>
            <a:t>Load Processing</a:t>
          </a:r>
          <a:endParaRPr lang="en-SG" sz="2800" dirty="0"/>
        </a:p>
      </dgm:t>
    </dgm:pt>
    <dgm:pt modelId="{48D36CCF-1777-490F-AE88-FA3C805C9B3A}" type="parTrans" cxnId="{B1296C42-222D-49E0-BB8F-DC69982436FF}">
      <dgm:prSet/>
      <dgm:spPr/>
      <dgm:t>
        <a:bodyPr/>
        <a:lstStyle/>
        <a:p>
          <a:endParaRPr lang="en-SG" sz="2800"/>
        </a:p>
      </dgm:t>
    </dgm:pt>
    <dgm:pt modelId="{89CB33E7-D2B3-40EC-AEDE-1BD54FBBD9C9}" type="sibTrans" cxnId="{B1296C42-222D-49E0-BB8F-DC69982436FF}">
      <dgm:prSet/>
      <dgm:spPr/>
      <dgm:t>
        <a:bodyPr/>
        <a:lstStyle/>
        <a:p>
          <a:endParaRPr lang="en-SG" sz="2800"/>
        </a:p>
      </dgm:t>
    </dgm:pt>
    <dgm:pt modelId="{C10DDF10-8138-44F0-92CE-89C88BFB44D3}">
      <dgm:prSet phldrT="[Text]" custT="1"/>
      <dgm:spPr/>
      <dgm:t>
        <a:bodyPr/>
        <a:lstStyle/>
        <a:p>
          <a:r>
            <a:rPr lang="en-SG" sz="2800" dirty="0" smtClean="0"/>
            <a:t>Data Quality</a:t>
          </a:r>
          <a:endParaRPr lang="en-SG" sz="2800" dirty="0"/>
        </a:p>
      </dgm:t>
    </dgm:pt>
    <dgm:pt modelId="{30B6DFBB-F065-4303-9F1A-C1EEAD442695}" type="parTrans" cxnId="{CB44A80C-8843-4F57-9810-50F08449F515}">
      <dgm:prSet/>
      <dgm:spPr/>
      <dgm:t>
        <a:bodyPr/>
        <a:lstStyle/>
        <a:p>
          <a:endParaRPr lang="en-SG" sz="2800"/>
        </a:p>
      </dgm:t>
    </dgm:pt>
    <dgm:pt modelId="{1B05B766-7F48-469A-AC59-5CC4654ACB71}" type="sibTrans" cxnId="{CB44A80C-8843-4F57-9810-50F08449F515}">
      <dgm:prSet/>
      <dgm:spPr/>
      <dgm:t>
        <a:bodyPr/>
        <a:lstStyle/>
        <a:p>
          <a:endParaRPr lang="en-SG" sz="2800"/>
        </a:p>
      </dgm:t>
    </dgm:pt>
    <dgm:pt modelId="{4F336B30-7117-497F-B50F-50A55406D35C}">
      <dgm:prSet phldrT="[Text]" custT="1"/>
      <dgm:spPr/>
      <dgm:t>
        <a:bodyPr/>
        <a:lstStyle/>
        <a:p>
          <a:r>
            <a:rPr lang="en-SG" sz="2800" dirty="0" smtClean="0"/>
            <a:t>Query Performance</a:t>
          </a:r>
          <a:endParaRPr lang="en-SG" sz="2800" dirty="0"/>
        </a:p>
      </dgm:t>
    </dgm:pt>
    <dgm:pt modelId="{5E107B38-D18D-419A-B089-5449153D66C9}" type="parTrans" cxnId="{A9C31D55-4D40-4562-916B-2EBD1C6DC7DC}">
      <dgm:prSet/>
      <dgm:spPr/>
      <dgm:t>
        <a:bodyPr/>
        <a:lstStyle/>
        <a:p>
          <a:endParaRPr lang="en-SG" sz="2800"/>
        </a:p>
      </dgm:t>
    </dgm:pt>
    <dgm:pt modelId="{5E5D0B56-A1D5-4B9A-B1DD-5A0FF65F4058}" type="sibTrans" cxnId="{A9C31D55-4D40-4562-916B-2EBD1C6DC7DC}">
      <dgm:prSet/>
      <dgm:spPr/>
      <dgm:t>
        <a:bodyPr/>
        <a:lstStyle/>
        <a:p>
          <a:endParaRPr lang="en-SG" sz="2800"/>
        </a:p>
      </dgm:t>
    </dgm:pt>
    <dgm:pt modelId="{1BBB16B7-78A6-4678-A9F1-546DB54C7997}">
      <dgm:prSet phldrT="[Text]" custT="1"/>
      <dgm:spPr/>
      <dgm:t>
        <a:bodyPr/>
        <a:lstStyle/>
        <a:p>
          <a:r>
            <a:rPr lang="en-SG" sz="2800" dirty="0" smtClean="0"/>
            <a:t>Volume of Data</a:t>
          </a:r>
          <a:endParaRPr lang="en-SG" sz="2800" dirty="0"/>
        </a:p>
      </dgm:t>
    </dgm:pt>
    <dgm:pt modelId="{66F9DD99-3483-42EB-9734-A415458AED08}" type="parTrans" cxnId="{6F252E6E-2FF5-4598-8D1A-FCA7932A8C7B}">
      <dgm:prSet/>
      <dgm:spPr/>
      <dgm:t>
        <a:bodyPr/>
        <a:lstStyle/>
        <a:p>
          <a:endParaRPr lang="en-SG" sz="2800"/>
        </a:p>
      </dgm:t>
    </dgm:pt>
    <dgm:pt modelId="{4AC64801-21C5-4315-A46E-10A92FC7625F}" type="sibTrans" cxnId="{6F252E6E-2FF5-4598-8D1A-FCA7932A8C7B}">
      <dgm:prSet/>
      <dgm:spPr/>
      <dgm:t>
        <a:bodyPr/>
        <a:lstStyle/>
        <a:p>
          <a:endParaRPr lang="en-SG" sz="2800"/>
        </a:p>
      </dgm:t>
    </dgm:pt>
    <dgm:pt modelId="{AE836666-5329-414D-BBFA-E8B13CDDE138}" type="pres">
      <dgm:prSet presAssocID="{9CF1D6CA-7529-496C-978F-3986DC7FA7E7}" presName="linearFlow" presStyleCnt="0">
        <dgm:presLayoutVars>
          <dgm:dir/>
          <dgm:resizeHandles val="exact"/>
        </dgm:presLayoutVars>
      </dgm:prSet>
      <dgm:spPr/>
      <dgm:t>
        <a:bodyPr/>
        <a:lstStyle/>
        <a:p>
          <a:endParaRPr lang="en-SG"/>
        </a:p>
      </dgm:t>
    </dgm:pt>
    <dgm:pt modelId="{C1E20456-F2E4-435A-9ABE-97450ED09000}" type="pres">
      <dgm:prSet presAssocID="{D62A0A4F-3E4B-46F6-8DD4-FE5471AB592F}" presName="composite" presStyleCnt="0"/>
      <dgm:spPr/>
    </dgm:pt>
    <dgm:pt modelId="{C85F14CC-694B-4DC3-8217-9F378E335ABE}" type="pres">
      <dgm:prSet presAssocID="{D62A0A4F-3E4B-46F6-8DD4-FE5471AB592F}"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pt>
    <dgm:pt modelId="{43A1ACAA-499D-464D-B051-9025BCBC3343}" type="pres">
      <dgm:prSet presAssocID="{D62A0A4F-3E4B-46F6-8DD4-FE5471AB592F}" presName="txShp" presStyleLbl="node1" presStyleIdx="0" presStyleCnt="5">
        <dgm:presLayoutVars>
          <dgm:bulletEnabled val="1"/>
        </dgm:presLayoutVars>
      </dgm:prSet>
      <dgm:spPr/>
      <dgm:t>
        <a:bodyPr/>
        <a:lstStyle/>
        <a:p>
          <a:endParaRPr lang="en-SG"/>
        </a:p>
      </dgm:t>
    </dgm:pt>
    <dgm:pt modelId="{DA9B89EF-DFFC-4D67-8C55-81217F89534F}" type="pres">
      <dgm:prSet presAssocID="{1B570BEA-78DF-4E40-9FE1-B92113DC2748}" presName="spacing" presStyleCnt="0"/>
      <dgm:spPr/>
    </dgm:pt>
    <dgm:pt modelId="{9690434E-BB04-43BD-9CE7-1D0E9205D888}" type="pres">
      <dgm:prSet presAssocID="{87B53CB3-A294-48E3-B41C-CD6CFA410FD6}" presName="composite" presStyleCnt="0"/>
      <dgm:spPr/>
    </dgm:pt>
    <dgm:pt modelId="{827884BE-13C7-4058-A09F-2D5D90CF7DC4}" type="pres">
      <dgm:prSet presAssocID="{87B53CB3-A294-48E3-B41C-CD6CFA410FD6}"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dgm:spPr>
    </dgm:pt>
    <dgm:pt modelId="{A5C26C2F-6B48-42F4-A8C5-D2921264BB6E}" type="pres">
      <dgm:prSet presAssocID="{87B53CB3-A294-48E3-B41C-CD6CFA410FD6}" presName="txShp" presStyleLbl="node1" presStyleIdx="1" presStyleCnt="5">
        <dgm:presLayoutVars>
          <dgm:bulletEnabled val="1"/>
        </dgm:presLayoutVars>
      </dgm:prSet>
      <dgm:spPr/>
      <dgm:t>
        <a:bodyPr/>
        <a:lstStyle/>
        <a:p>
          <a:endParaRPr lang="en-SG"/>
        </a:p>
      </dgm:t>
    </dgm:pt>
    <dgm:pt modelId="{CEC7C536-D224-4AA8-8506-45D8B3173F6F}" type="pres">
      <dgm:prSet presAssocID="{89CB33E7-D2B3-40EC-AEDE-1BD54FBBD9C9}" presName="spacing" presStyleCnt="0"/>
      <dgm:spPr/>
    </dgm:pt>
    <dgm:pt modelId="{3A25FEC4-2377-4379-B22F-2DD1C3D8C4FC}" type="pres">
      <dgm:prSet presAssocID="{C10DDF10-8138-44F0-92CE-89C88BFB44D3}" presName="composite" presStyleCnt="0"/>
      <dgm:spPr/>
    </dgm:pt>
    <dgm:pt modelId="{AA434CDB-DAAE-41FC-96C2-EB7D03948510}" type="pres">
      <dgm:prSet presAssocID="{C10DDF10-8138-44F0-92CE-89C88BFB44D3}"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dgm:spPr>
      <dgm:t>
        <a:bodyPr/>
        <a:lstStyle/>
        <a:p>
          <a:endParaRPr lang="en-SG"/>
        </a:p>
      </dgm:t>
    </dgm:pt>
    <dgm:pt modelId="{024664CB-9458-4667-A257-2AC41295DCA9}" type="pres">
      <dgm:prSet presAssocID="{C10DDF10-8138-44F0-92CE-89C88BFB44D3}" presName="txShp" presStyleLbl="node1" presStyleIdx="2" presStyleCnt="5">
        <dgm:presLayoutVars>
          <dgm:bulletEnabled val="1"/>
        </dgm:presLayoutVars>
      </dgm:prSet>
      <dgm:spPr/>
      <dgm:t>
        <a:bodyPr/>
        <a:lstStyle/>
        <a:p>
          <a:endParaRPr lang="en-SG"/>
        </a:p>
      </dgm:t>
    </dgm:pt>
    <dgm:pt modelId="{B459A9DE-06D1-4B34-946A-E031811B467E}" type="pres">
      <dgm:prSet presAssocID="{1B05B766-7F48-469A-AC59-5CC4654ACB71}" presName="spacing" presStyleCnt="0"/>
      <dgm:spPr/>
    </dgm:pt>
    <dgm:pt modelId="{77144C56-0D42-4997-AAEB-FDC08573F001}" type="pres">
      <dgm:prSet presAssocID="{4F336B30-7117-497F-B50F-50A55406D35C}" presName="composite" presStyleCnt="0"/>
      <dgm:spPr/>
    </dgm:pt>
    <dgm:pt modelId="{300E9B59-7062-4E77-B863-14CC63E8A8D1}" type="pres">
      <dgm:prSet presAssocID="{4F336B30-7117-497F-B50F-50A55406D35C}"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4000" r="-4000"/>
          </a:stretch>
        </a:blipFill>
      </dgm:spPr>
      <dgm:t>
        <a:bodyPr/>
        <a:lstStyle/>
        <a:p>
          <a:endParaRPr lang="en-SG"/>
        </a:p>
      </dgm:t>
    </dgm:pt>
    <dgm:pt modelId="{65C592EF-AF07-4927-82BF-67C1481D0180}" type="pres">
      <dgm:prSet presAssocID="{4F336B30-7117-497F-B50F-50A55406D35C}" presName="txShp" presStyleLbl="node1" presStyleIdx="3" presStyleCnt="5">
        <dgm:presLayoutVars>
          <dgm:bulletEnabled val="1"/>
        </dgm:presLayoutVars>
      </dgm:prSet>
      <dgm:spPr/>
      <dgm:t>
        <a:bodyPr/>
        <a:lstStyle/>
        <a:p>
          <a:endParaRPr lang="en-SG"/>
        </a:p>
      </dgm:t>
    </dgm:pt>
    <dgm:pt modelId="{F384D305-27DD-4B32-9D94-31E243381478}" type="pres">
      <dgm:prSet presAssocID="{5E5D0B56-A1D5-4B9A-B1DD-5A0FF65F4058}" presName="spacing" presStyleCnt="0"/>
      <dgm:spPr/>
    </dgm:pt>
    <dgm:pt modelId="{ABCA2FF2-B007-4DB1-A2E1-111C03503AF8}" type="pres">
      <dgm:prSet presAssocID="{1BBB16B7-78A6-4678-A9F1-546DB54C7997}" presName="composite" presStyleCnt="0"/>
      <dgm:spPr/>
    </dgm:pt>
    <dgm:pt modelId="{C54A98D6-6493-49DA-A1FA-B1443D5E096F}" type="pres">
      <dgm:prSet presAssocID="{1BBB16B7-78A6-4678-A9F1-546DB54C7997}"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B56D385B-8019-48F1-99A1-2ACE80DC5EB5}" type="pres">
      <dgm:prSet presAssocID="{1BBB16B7-78A6-4678-A9F1-546DB54C7997}" presName="txShp" presStyleLbl="node1" presStyleIdx="4" presStyleCnt="5">
        <dgm:presLayoutVars>
          <dgm:bulletEnabled val="1"/>
        </dgm:presLayoutVars>
      </dgm:prSet>
      <dgm:spPr/>
      <dgm:t>
        <a:bodyPr/>
        <a:lstStyle/>
        <a:p>
          <a:endParaRPr lang="en-SG"/>
        </a:p>
      </dgm:t>
    </dgm:pt>
  </dgm:ptLst>
  <dgm:cxnLst>
    <dgm:cxn modelId="{CB44A80C-8843-4F57-9810-50F08449F515}" srcId="{9CF1D6CA-7529-496C-978F-3986DC7FA7E7}" destId="{C10DDF10-8138-44F0-92CE-89C88BFB44D3}" srcOrd="2" destOrd="0" parTransId="{30B6DFBB-F065-4303-9F1A-C1EEAD442695}" sibTransId="{1B05B766-7F48-469A-AC59-5CC4654ACB71}"/>
    <dgm:cxn modelId="{01062235-C15F-4401-B7DE-D55A50271FB0}" type="presOf" srcId="{4F336B30-7117-497F-B50F-50A55406D35C}" destId="{65C592EF-AF07-4927-82BF-67C1481D0180}" srcOrd="0" destOrd="0" presId="urn:microsoft.com/office/officeart/2005/8/layout/vList3"/>
    <dgm:cxn modelId="{F23F3928-9C29-407B-ACD5-F798EA09B0B2}" type="presOf" srcId="{C10DDF10-8138-44F0-92CE-89C88BFB44D3}" destId="{024664CB-9458-4667-A257-2AC41295DCA9}" srcOrd="0" destOrd="0" presId="urn:microsoft.com/office/officeart/2005/8/layout/vList3"/>
    <dgm:cxn modelId="{6F252E6E-2FF5-4598-8D1A-FCA7932A8C7B}" srcId="{9CF1D6CA-7529-496C-978F-3986DC7FA7E7}" destId="{1BBB16B7-78A6-4678-A9F1-546DB54C7997}" srcOrd="4" destOrd="0" parTransId="{66F9DD99-3483-42EB-9734-A415458AED08}" sibTransId="{4AC64801-21C5-4315-A46E-10A92FC7625F}"/>
    <dgm:cxn modelId="{3C62A8B1-D1AC-459E-9635-7BD2E40D8EF6}" srcId="{9CF1D6CA-7529-496C-978F-3986DC7FA7E7}" destId="{D62A0A4F-3E4B-46F6-8DD4-FE5471AB592F}" srcOrd="0" destOrd="0" parTransId="{E9DF00F0-38ED-4F76-A5B3-539C9F64A84B}" sibTransId="{1B570BEA-78DF-4E40-9FE1-B92113DC2748}"/>
    <dgm:cxn modelId="{A9C31D55-4D40-4562-916B-2EBD1C6DC7DC}" srcId="{9CF1D6CA-7529-496C-978F-3986DC7FA7E7}" destId="{4F336B30-7117-497F-B50F-50A55406D35C}" srcOrd="3" destOrd="0" parTransId="{5E107B38-D18D-419A-B089-5449153D66C9}" sibTransId="{5E5D0B56-A1D5-4B9A-B1DD-5A0FF65F4058}"/>
    <dgm:cxn modelId="{B1296C42-222D-49E0-BB8F-DC69982436FF}" srcId="{9CF1D6CA-7529-496C-978F-3986DC7FA7E7}" destId="{87B53CB3-A294-48E3-B41C-CD6CFA410FD6}" srcOrd="1" destOrd="0" parTransId="{48D36CCF-1777-490F-AE88-FA3C805C9B3A}" sibTransId="{89CB33E7-D2B3-40EC-AEDE-1BD54FBBD9C9}"/>
    <dgm:cxn modelId="{EC4DF772-5481-4F27-9696-196D2A5AA3B5}" type="presOf" srcId="{9CF1D6CA-7529-496C-978F-3986DC7FA7E7}" destId="{AE836666-5329-414D-BBFA-E8B13CDDE138}" srcOrd="0" destOrd="0" presId="urn:microsoft.com/office/officeart/2005/8/layout/vList3"/>
    <dgm:cxn modelId="{7E88EFC0-B1B2-403D-8E46-08C42F9E22DE}" type="presOf" srcId="{D62A0A4F-3E4B-46F6-8DD4-FE5471AB592F}" destId="{43A1ACAA-499D-464D-B051-9025BCBC3343}" srcOrd="0" destOrd="0" presId="urn:microsoft.com/office/officeart/2005/8/layout/vList3"/>
    <dgm:cxn modelId="{F1FCFF52-6A70-4BE5-AB67-7EF6A85F7338}" type="presOf" srcId="{87B53CB3-A294-48E3-B41C-CD6CFA410FD6}" destId="{A5C26C2F-6B48-42F4-A8C5-D2921264BB6E}" srcOrd="0" destOrd="0" presId="urn:microsoft.com/office/officeart/2005/8/layout/vList3"/>
    <dgm:cxn modelId="{4B2264B0-D753-4CB7-A1FC-56DF552CD0AC}" type="presOf" srcId="{1BBB16B7-78A6-4678-A9F1-546DB54C7997}" destId="{B56D385B-8019-48F1-99A1-2ACE80DC5EB5}" srcOrd="0" destOrd="0" presId="urn:microsoft.com/office/officeart/2005/8/layout/vList3"/>
    <dgm:cxn modelId="{75A37969-A1C9-462F-BCBB-231EDA580D58}" type="presParOf" srcId="{AE836666-5329-414D-BBFA-E8B13CDDE138}" destId="{C1E20456-F2E4-435A-9ABE-97450ED09000}" srcOrd="0" destOrd="0" presId="urn:microsoft.com/office/officeart/2005/8/layout/vList3"/>
    <dgm:cxn modelId="{F0A47275-EC4D-406E-BB3E-522FDE6B5753}" type="presParOf" srcId="{C1E20456-F2E4-435A-9ABE-97450ED09000}" destId="{C85F14CC-694B-4DC3-8217-9F378E335ABE}" srcOrd="0" destOrd="0" presId="urn:microsoft.com/office/officeart/2005/8/layout/vList3"/>
    <dgm:cxn modelId="{5CD417B5-5F2D-4143-96E4-8334FBE648EA}" type="presParOf" srcId="{C1E20456-F2E4-435A-9ABE-97450ED09000}" destId="{43A1ACAA-499D-464D-B051-9025BCBC3343}" srcOrd="1" destOrd="0" presId="urn:microsoft.com/office/officeart/2005/8/layout/vList3"/>
    <dgm:cxn modelId="{E5D9C159-696B-41CF-9B44-9B1CA41C59BB}" type="presParOf" srcId="{AE836666-5329-414D-BBFA-E8B13CDDE138}" destId="{DA9B89EF-DFFC-4D67-8C55-81217F89534F}" srcOrd="1" destOrd="0" presId="urn:microsoft.com/office/officeart/2005/8/layout/vList3"/>
    <dgm:cxn modelId="{292EF767-C61F-408A-AC41-6781807EF7F6}" type="presParOf" srcId="{AE836666-5329-414D-BBFA-E8B13CDDE138}" destId="{9690434E-BB04-43BD-9CE7-1D0E9205D888}" srcOrd="2" destOrd="0" presId="urn:microsoft.com/office/officeart/2005/8/layout/vList3"/>
    <dgm:cxn modelId="{07C15222-77DC-42BE-B25D-292A6D306891}" type="presParOf" srcId="{9690434E-BB04-43BD-9CE7-1D0E9205D888}" destId="{827884BE-13C7-4058-A09F-2D5D90CF7DC4}" srcOrd="0" destOrd="0" presId="urn:microsoft.com/office/officeart/2005/8/layout/vList3"/>
    <dgm:cxn modelId="{39494AE1-684B-4045-B671-8F0E7AF03FF5}" type="presParOf" srcId="{9690434E-BB04-43BD-9CE7-1D0E9205D888}" destId="{A5C26C2F-6B48-42F4-A8C5-D2921264BB6E}" srcOrd="1" destOrd="0" presId="urn:microsoft.com/office/officeart/2005/8/layout/vList3"/>
    <dgm:cxn modelId="{D7F34A80-D7E7-4FC4-98A2-9A55CE96EB9C}" type="presParOf" srcId="{AE836666-5329-414D-BBFA-E8B13CDDE138}" destId="{CEC7C536-D224-4AA8-8506-45D8B3173F6F}" srcOrd="3" destOrd="0" presId="urn:microsoft.com/office/officeart/2005/8/layout/vList3"/>
    <dgm:cxn modelId="{2B5A7160-2F6C-48FD-863A-35C0F7334A82}" type="presParOf" srcId="{AE836666-5329-414D-BBFA-E8B13CDDE138}" destId="{3A25FEC4-2377-4379-B22F-2DD1C3D8C4FC}" srcOrd="4" destOrd="0" presId="urn:microsoft.com/office/officeart/2005/8/layout/vList3"/>
    <dgm:cxn modelId="{5390E0D5-5B24-4A40-861C-908897CA2747}" type="presParOf" srcId="{3A25FEC4-2377-4379-B22F-2DD1C3D8C4FC}" destId="{AA434CDB-DAAE-41FC-96C2-EB7D03948510}" srcOrd="0" destOrd="0" presId="urn:microsoft.com/office/officeart/2005/8/layout/vList3"/>
    <dgm:cxn modelId="{36456892-6BD5-47FD-AA26-3A7C8B2DC493}" type="presParOf" srcId="{3A25FEC4-2377-4379-B22F-2DD1C3D8C4FC}" destId="{024664CB-9458-4667-A257-2AC41295DCA9}" srcOrd="1" destOrd="0" presId="urn:microsoft.com/office/officeart/2005/8/layout/vList3"/>
    <dgm:cxn modelId="{C8B3A3A0-D544-420B-8F09-B3E4D6A07507}" type="presParOf" srcId="{AE836666-5329-414D-BBFA-E8B13CDDE138}" destId="{B459A9DE-06D1-4B34-946A-E031811B467E}" srcOrd="5" destOrd="0" presId="urn:microsoft.com/office/officeart/2005/8/layout/vList3"/>
    <dgm:cxn modelId="{9266A8FA-ED8B-4303-B5C7-63E8462E1964}" type="presParOf" srcId="{AE836666-5329-414D-BBFA-E8B13CDDE138}" destId="{77144C56-0D42-4997-AAEB-FDC08573F001}" srcOrd="6" destOrd="0" presId="urn:microsoft.com/office/officeart/2005/8/layout/vList3"/>
    <dgm:cxn modelId="{113AC7BD-8CD3-4607-AF88-12A0A266211C}" type="presParOf" srcId="{77144C56-0D42-4997-AAEB-FDC08573F001}" destId="{300E9B59-7062-4E77-B863-14CC63E8A8D1}" srcOrd="0" destOrd="0" presId="urn:microsoft.com/office/officeart/2005/8/layout/vList3"/>
    <dgm:cxn modelId="{43C260C3-21C1-4B59-8496-ED17488BCF74}" type="presParOf" srcId="{77144C56-0D42-4997-AAEB-FDC08573F001}" destId="{65C592EF-AF07-4927-82BF-67C1481D0180}" srcOrd="1" destOrd="0" presId="urn:microsoft.com/office/officeart/2005/8/layout/vList3"/>
    <dgm:cxn modelId="{6DDFE616-9881-4DCD-BF8C-9C66580BB125}" type="presParOf" srcId="{AE836666-5329-414D-BBFA-E8B13CDDE138}" destId="{F384D305-27DD-4B32-9D94-31E243381478}" srcOrd="7" destOrd="0" presId="urn:microsoft.com/office/officeart/2005/8/layout/vList3"/>
    <dgm:cxn modelId="{3D5672B9-360A-4D29-A15D-36EEE18338B9}" type="presParOf" srcId="{AE836666-5329-414D-BBFA-E8B13CDDE138}" destId="{ABCA2FF2-B007-4DB1-A2E1-111C03503AF8}" srcOrd="8" destOrd="0" presId="urn:microsoft.com/office/officeart/2005/8/layout/vList3"/>
    <dgm:cxn modelId="{354D94A6-D83B-49DB-9E3B-4AA81104483A}" type="presParOf" srcId="{ABCA2FF2-B007-4DB1-A2E1-111C03503AF8}" destId="{C54A98D6-6493-49DA-A1FA-B1443D5E096F}" srcOrd="0" destOrd="0" presId="urn:microsoft.com/office/officeart/2005/8/layout/vList3"/>
    <dgm:cxn modelId="{D9CBF537-6A9F-4DE0-BEC3-0B7541134F24}" type="presParOf" srcId="{ABCA2FF2-B007-4DB1-A2E1-111C03503AF8}" destId="{B56D385B-8019-48F1-99A1-2ACE80DC5EB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F1D6CA-7529-496C-978F-3986DC7FA7E7}" type="doc">
      <dgm:prSet loTypeId="urn:microsoft.com/office/officeart/2005/8/layout/vList3" loCatId="list" qsTypeId="urn:microsoft.com/office/officeart/2005/8/quickstyle/simple1" qsCatId="simple" csTypeId="urn:microsoft.com/office/officeart/2005/8/colors/accent6_1" csCatId="accent6" phldr="1"/>
      <dgm:spPr/>
      <dgm:t>
        <a:bodyPr/>
        <a:lstStyle/>
        <a:p>
          <a:endParaRPr lang="en-SG"/>
        </a:p>
      </dgm:t>
    </dgm:pt>
    <dgm:pt modelId="{D62A0A4F-3E4B-46F6-8DD4-FE5471AB592F}">
      <dgm:prSet phldrT="[Text]" custT="1"/>
      <dgm:spPr/>
      <dgm:t>
        <a:bodyPr/>
        <a:lstStyle/>
        <a:p>
          <a:r>
            <a:rPr lang="en-SG" sz="2800" dirty="0" smtClean="0"/>
            <a:t>Multi-user Accessing</a:t>
          </a:r>
          <a:endParaRPr lang="en-SG" sz="2800" dirty="0"/>
        </a:p>
      </dgm:t>
    </dgm:pt>
    <dgm:pt modelId="{E9DF00F0-38ED-4F76-A5B3-539C9F64A84B}" type="parTrans" cxnId="{3C62A8B1-D1AC-459E-9635-7BD2E40D8EF6}">
      <dgm:prSet/>
      <dgm:spPr/>
      <dgm:t>
        <a:bodyPr/>
        <a:lstStyle/>
        <a:p>
          <a:endParaRPr lang="en-SG" sz="2800"/>
        </a:p>
      </dgm:t>
    </dgm:pt>
    <dgm:pt modelId="{1B570BEA-78DF-4E40-9FE1-B92113DC2748}" type="sibTrans" cxnId="{3C62A8B1-D1AC-459E-9635-7BD2E40D8EF6}">
      <dgm:prSet/>
      <dgm:spPr/>
      <dgm:t>
        <a:bodyPr/>
        <a:lstStyle/>
        <a:p>
          <a:endParaRPr lang="en-SG" sz="2800"/>
        </a:p>
      </dgm:t>
    </dgm:pt>
    <dgm:pt modelId="{87B53CB3-A294-48E3-B41C-CD6CFA410FD6}">
      <dgm:prSet phldrT="[Text]" custT="1"/>
      <dgm:spPr/>
      <dgm:t>
        <a:bodyPr/>
        <a:lstStyle/>
        <a:p>
          <a:r>
            <a:rPr lang="en-SG" sz="2800" dirty="0" smtClean="0"/>
            <a:t>Networked</a:t>
          </a:r>
          <a:br>
            <a:rPr lang="en-SG" sz="2800" dirty="0" smtClean="0"/>
          </a:br>
          <a:r>
            <a:rPr lang="en-SG" sz="2800" dirty="0" smtClean="0"/>
            <a:t>Data Warehouse</a:t>
          </a:r>
          <a:endParaRPr lang="en-SG" sz="2800" dirty="0"/>
        </a:p>
      </dgm:t>
    </dgm:pt>
    <dgm:pt modelId="{48D36CCF-1777-490F-AE88-FA3C805C9B3A}" type="parTrans" cxnId="{B1296C42-222D-49E0-BB8F-DC69982436FF}">
      <dgm:prSet/>
      <dgm:spPr/>
      <dgm:t>
        <a:bodyPr/>
        <a:lstStyle/>
        <a:p>
          <a:endParaRPr lang="en-SG" sz="2800"/>
        </a:p>
      </dgm:t>
    </dgm:pt>
    <dgm:pt modelId="{89CB33E7-D2B3-40EC-AEDE-1BD54FBBD9C9}" type="sibTrans" cxnId="{B1296C42-222D-49E0-BB8F-DC69982436FF}">
      <dgm:prSet/>
      <dgm:spPr/>
      <dgm:t>
        <a:bodyPr/>
        <a:lstStyle/>
        <a:p>
          <a:endParaRPr lang="en-SG" sz="2800"/>
        </a:p>
      </dgm:t>
    </dgm:pt>
    <dgm:pt modelId="{C10DDF10-8138-44F0-92CE-89C88BFB44D3}">
      <dgm:prSet phldrT="[Text]" custT="1"/>
      <dgm:spPr/>
      <dgm:t>
        <a:bodyPr/>
        <a:lstStyle/>
        <a:p>
          <a:r>
            <a:rPr lang="en-SG" sz="2800" dirty="0" smtClean="0"/>
            <a:t>Dimensional Support</a:t>
          </a:r>
          <a:endParaRPr lang="en-SG" sz="2800" dirty="0"/>
        </a:p>
      </dgm:t>
    </dgm:pt>
    <dgm:pt modelId="{30B6DFBB-F065-4303-9F1A-C1EEAD442695}" type="parTrans" cxnId="{CB44A80C-8843-4F57-9810-50F08449F515}">
      <dgm:prSet/>
      <dgm:spPr/>
      <dgm:t>
        <a:bodyPr/>
        <a:lstStyle/>
        <a:p>
          <a:endParaRPr lang="en-SG" sz="2800"/>
        </a:p>
      </dgm:t>
    </dgm:pt>
    <dgm:pt modelId="{1B05B766-7F48-469A-AC59-5CC4654ACB71}" type="sibTrans" cxnId="{CB44A80C-8843-4F57-9810-50F08449F515}">
      <dgm:prSet/>
      <dgm:spPr/>
      <dgm:t>
        <a:bodyPr/>
        <a:lstStyle/>
        <a:p>
          <a:endParaRPr lang="en-SG" sz="2800"/>
        </a:p>
      </dgm:t>
    </dgm:pt>
    <dgm:pt modelId="{4F336B30-7117-497F-B50F-50A55406D35C}">
      <dgm:prSet phldrT="[Text]" custT="1"/>
      <dgm:spPr/>
      <dgm:t>
        <a:bodyPr/>
        <a:lstStyle/>
        <a:p>
          <a:r>
            <a:rPr lang="en-SG" sz="2800" dirty="0" smtClean="0"/>
            <a:t>Warehouse Administration</a:t>
          </a:r>
          <a:endParaRPr lang="en-SG" sz="2800" dirty="0"/>
        </a:p>
      </dgm:t>
    </dgm:pt>
    <dgm:pt modelId="{5E107B38-D18D-419A-B089-5449153D66C9}" type="parTrans" cxnId="{A9C31D55-4D40-4562-916B-2EBD1C6DC7DC}">
      <dgm:prSet/>
      <dgm:spPr/>
      <dgm:t>
        <a:bodyPr/>
        <a:lstStyle/>
        <a:p>
          <a:endParaRPr lang="en-SG" sz="2800"/>
        </a:p>
      </dgm:t>
    </dgm:pt>
    <dgm:pt modelId="{5E5D0B56-A1D5-4B9A-B1DD-5A0FF65F4058}" type="sibTrans" cxnId="{A9C31D55-4D40-4562-916B-2EBD1C6DC7DC}">
      <dgm:prSet/>
      <dgm:spPr/>
      <dgm:t>
        <a:bodyPr/>
        <a:lstStyle/>
        <a:p>
          <a:endParaRPr lang="en-SG" sz="2800"/>
        </a:p>
      </dgm:t>
    </dgm:pt>
    <dgm:pt modelId="{AE836666-5329-414D-BBFA-E8B13CDDE138}" type="pres">
      <dgm:prSet presAssocID="{9CF1D6CA-7529-496C-978F-3986DC7FA7E7}" presName="linearFlow" presStyleCnt="0">
        <dgm:presLayoutVars>
          <dgm:dir val="rev"/>
          <dgm:resizeHandles val="exact"/>
        </dgm:presLayoutVars>
      </dgm:prSet>
      <dgm:spPr/>
      <dgm:t>
        <a:bodyPr/>
        <a:lstStyle/>
        <a:p>
          <a:endParaRPr lang="en-SG"/>
        </a:p>
      </dgm:t>
    </dgm:pt>
    <dgm:pt modelId="{C1E20456-F2E4-435A-9ABE-97450ED09000}" type="pres">
      <dgm:prSet presAssocID="{D62A0A4F-3E4B-46F6-8DD4-FE5471AB592F}" presName="composite" presStyleCnt="0"/>
      <dgm:spPr/>
    </dgm:pt>
    <dgm:pt modelId="{C85F14CC-694B-4DC3-8217-9F378E335ABE}" type="pres">
      <dgm:prSet presAssocID="{D62A0A4F-3E4B-46F6-8DD4-FE5471AB592F}"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43A1ACAA-499D-464D-B051-9025BCBC3343}" type="pres">
      <dgm:prSet presAssocID="{D62A0A4F-3E4B-46F6-8DD4-FE5471AB592F}" presName="txShp" presStyleLbl="node1" presStyleIdx="0" presStyleCnt="4">
        <dgm:presLayoutVars>
          <dgm:bulletEnabled val="1"/>
        </dgm:presLayoutVars>
      </dgm:prSet>
      <dgm:spPr/>
      <dgm:t>
        <a:bodyPr/>
        <a:lstStyle/>
        <a:p>
          <a:endParaRPr lang="en-SG"/>
        </a:p>
      </dgm:t>
    </dgm:pt>
    <dgm:pt modelId="{DA9B89EF-DFFC-4D67-8C55-81217F89534F}" type="pres">
      <dgm:prSet presAssocID="{1B570BEA-78DF-4E40-9FE1-B92113DC2748}" presName="spacing" presStyleCnt="0"/>
      <dgm:spPr/>
    </dgm:pt>
    <dgm:pt modelId="{9690434E-BB04-43BD-9CE7-1D0E9205D888}" type="pres">
      <dgm:prSet presAssocID="{87B53CB3-A294-48E3-B41C-CD6CFA410FD6}" presName="composite" presStyleCnt="0"/>
      <dgm:spPr/>
    </dgm:pt>
    <dgm:pt modelId="{827884BE-13C7-4058-A09F-2D5D90CF7DC4}" type="pres">
      <dgm:prSet presAssocID="{87B53CB3-A294-48E3-B41C-CD6CFA410FD6}"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dgm:spPr>
      <dgm:t>
        <a:bodyPr/>
        <a:lstStyle/>
        <a:p>
          <a:endParaRPr lang="en-SG"/>
        </a:p>
      </dgm:t>
    </dgm:pt>
    <dgm:pt modelId="{A5C26C2F-6B48-42F4-A8C5-D2921264BB6E}" type="pres">
      <dgm:prSet presAssocID="{87B53CB3-A294-48E3-B41C-CD6CFA410FD6}" presName="txShp" presStyleLbl="node1" presStyleIdx="1" presStyleCnt="4">
        <dgm:presLayoutVars>
          <dgm:bulletEnabled val="1"/>
        </dgm:presLayoutVars>
      </dgm:prSet>
      <dgm:spPr/>
      <dgm:t>
        <a:bodyPr/>
        <a:lstStyle/>
        <a:p>
          <a:endParaRPr lang="en-SG"/>
        </a:p>
      </dgm:t>
    </dgm:pt>
    <dgm:pt modelId="{CEC7C536-D224-4AA8-8506-45D8B3173F6F}" type="pres">
      <dgm:prSet presAssocID="{89CB33E7-D2B3-40EC-AEDE-1BD54FBBD9C9}" presName="spacing" presStyleCnt="0"/>
      <dgm:spPr/>
    </dgm:pt>
    <dgm:pt modelId="{3A25FEC4-2377-4379-B22F-2DD1C3D8C4FC}" type="pres">
      <dgm:prSet presAssocID="{C10DDF10-8138-44F0-92CE-89C88BFB44D3}" presName="composite" presStyleCnt="0"/>
      <dgm:spPr/>
    </dgm:pt>
    <dgm:pt modelId="{AA434CDB-DAAE-41FC-96C2-EB7D03948510}" type="pres">
      <dgm:prSet presAssocID="{C10DDF10-8138-44F0-92CE-89C88BFB44D3}"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dgm:spPr>
      <dgm:t>
        <a:bodyPr/>
        <a:lstStyle/>
        <a:p>
          <a:endParaRPr lang="en-SG"/>
        </a:p>
      </dgm:t>
    </dgm:pt>
    <dgm:pt modelId="{024664CB-9458-4667-A257-2AC41295DCA9}" type="pres">
      <dgm:prSet presAssocID="{C10DDF10-8138-44F0-92CE-89C88BFB44D3}" presName="txShp" presStyleLbl="node1" presStyleIdx="2" presStyleCnt="4">
        <dgm:presLayoutVars>
          <dgm:bulletEnabled val="1"/>
        </dgm:presLayoutVars>
      </dgm:prSet>
      <dgm:spPr/>
      <dgm:t>
        <a:bodyPr/>
        <a:lstStyle/>
        <a:p>
          <a:endParaRPr lang="en-SG"/>
        </a:p>
      </dgm:t>
    </dgm:pt>
    <dgm:pt modelId="{B459A9DE-06D1-4B34-946A-E031811B467E}" type="pres">
      <dgm:prSet presAssocID="{1B05B766-7F48-469A-AC59-5CC4654ACB71}" presName="spacing" presStyleCnt="0"/>
      <dgm:spPr/>
    </dgm:pt>
    <dgm:pt modelId="{77144C56-0D42-4997-AAEB-FDC08573F001}" type="pres">
      <dgm:prSet presAssocID="{4F336B30-7117-497F-B50F-50A55406D35C}" presName="composite" presStyleCnt="0"/>
      <dgm:spPr/>
    </dgm:pt>
    <dgm:pt modelId="{300E9B59-7062-4E77-B863-14CC63E8A8D1}" type="pres">
      <dgm:prSet presAssocID="{4F336B30-7117-497F-B50F-50A55406D35C}"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4000" r="-4000"/>
          </a:stretch>
        </a:blipFill>
      </dgm:spPr>
    </dgm:pt>
    <dgm:pt modelId="{65C592EF-AF07-4927-82BF-67C1481D0180}" type="pres">
      <dgm:prSet presAssocID="{4F336B30-7117-497F-B50F-50A55406D35C}" presName="txShp" presStyleLbl="node1" presStyleIdx="3" presStyleCnt="4">
        <dgm:presLayoutVars>
          <dgm:bulletEnabled val="1"/>
        </dgm:presLayoutVars>
      </dgm:prSet>
      <dgm:spPr/>
      <dgm:t>
        <a:bodyPr/>
        <a:lstStyle/>
        <a:p>
          <a:endParaRPr lang="en-SG"/>
        </a:p>
      </dgm:t>
    </dgm:pt>
  </dgm:ptLst>
  <dgm:cxnLst>
    <dgm:cxn modelId="{A9C31D55-4D40-4562-916B-2EBD1C6DC7DC}" srcId="{9CF1D6CA-7529-496C-978F-3986DC7FA7E7}" destId="{4F336B30-7117-497F-B50F-50A55406D35C}" srcOrd="3" destOrd="0" parTransId="{5E107B38-D18D-419A-B089-5449153D66C9}" sibTransId="{5E5D0B56-A1D5-4B9A-B1DD-5A0FF65F4058}"/>
    <dgm:cxn modelId="{9E379421-CB90-4095-BB61-D500608308E9}" type="presOf" srcId="{4F336B30-7117-497F-B50F-50A55406D35C}" destId="{65C592EF-AF07-4927-82BF-67C1481D0180}" srcOrd="0" destOrd="0" presId="urn:microsoft.com/office/officeart/2005/8/layout/vList3"/>
    <dgm:cxn modelId="{3C62A8B1-D1AC-459E-9635-7BD2E40D8EF6}" srcId="{9CF1D6CA-7529-496C-978F-3986DC7FA7E7}" destId="{D62A0A4F-3E4B-46F6-8DD4-FE5471AB592F}" srcOrd="0" destOrd="0" parTransId="{E9DF00F0-38ED-4F76-A5B3-539C9F64A84B}" sibTransId="{1B570BEA-78DF-4E40-9FE1-B92113DC2748}"/>
    <dgm:cxn modelId="{CB44A80C-8843-4F57-9810-50F08449F515}" srcId="{9CF1D6CA-7529-496C-978F-3986DC7FA7E7}" destId="{C10DDF10-8138-44F0-92CE-89C88BFB44D3}" srcOrd="2" destOrd="0" parTransId="{30B6DFBB-F065-4303-9F1A-C1EEAD442695}" sibTransId="{1B05B766-7F48-469A-AC59-5CC4654ACB71}"/>
    <dgm:cxn modelId="{B2458463-13B2-4AA4-BB80-D51FB9F1D412}" type="presOf" srcId="{87B53CB3-A294-48E3-B41C-CD6CFA410FD6}" destId="{A5C26C2F-6B48-42F4-A8C5-D2921264BB6E}" srcOrd="0" destOrd="0" presId="urn:microsoft.com/office/officeart/2005/8/layout/vList3"/>
    <dgm:cxn modelId="{28881198-5D7C-4E57-AE80-DD361C4A9EC6}" type="presOf" srcId="{C10DDF10-8138-44F0-92CE-89C88BFB44D3}" destId="{024664CB-9458-4667-A257-2AC41295DCA9}" srcOrd="0" destOrd="0" presId="urn:microsoft.com/office/officeart/2005/8/layout/vList3"/>
    <dgm:cxn modelId="{05F6E04F-60AE-4BFA-9F0C-011FE135475C}" type="presOf" srcId="{D62A0A4F-3E4B-46F6-8DD4-FE5471AB592F}" destId="{43A1ACAA-499D-464D-B051-9025BCBC3343}" srcOrd="0" destOrd="0" presId="urn:microsoft.com/office/officeart/2005/8/layout/vList3"/>
    <dgm:cxn modelId="{8937A394-E85A-48AC-95A6-695F2940C117}" type="presOf" srcId="{9CF1D6CA-7529-496C-978F-3986DC7FA7E7}" destId="{AE836666-5329-414D-BBFA-E8B13CDDE138}" srcOrd="0" destOrd="0" presId="urn:microsoft.com/office/officeart/2005/8/layout/vList3"/>
    <dgm:cxn modelId="{B1296C42-222D-49E0-BB8F-DC69982436FF}" srcId="{9CF1D6CA-7529-496C-978F-3986DC7FA7E7}" destId="{87B53CB3-A294-48E3-B41C-CD6CFA410FD6}" srcOrd="1" destOrd="0" parTransId="{48D36CCF-1777-490F-AE88-FA3C805C9B3A}" sibTransId="{89CB33E7-D2B3-40EC-AEDE-1BD54FBBD9C9}"/>
    <dgm:cxn modelId="{AFD88A68-FA1B-46CC-9254-5B0084458492}" type="presParOf" srcId="{AE836666-5329-414D-BBFA-E8B13CDDE138}" destId="{C1E20456-F2E4-435A-9ABE-97450ED09000}" srcOrd="0" destOrd="0" presId="urn:microsoft.com/office/officeart/2005/8/layout/vList3"/>
    <dgm:cxn modelId="{9AE3A18A-DDD0-4985-A29D-60CC6D435B27}" type="presParOf" srcId="{C1E20456-F2E4-435A-9ABE-97450ED09000}" destId="{C85F14CC-694B-4DC3-8217-9F378E335ABE}" srcOrd="0" destOrd="0" presId="urn:microsoft.com/office/officeart/2005/8/layout/vList3"/>
    <dgm:cxn modelId="{6178142F-B20D-4029-BE58-E85E3A4A3EF8}" type="presParOf" srcId="{C1E20456-F2E4-435A-9ABE-97450ED09000}" destId="{43A1ACAA-499D-464D-B051-9025BCBC3343}" srcOrd="1" destOrd="0" presId="urn:microsoft.com/office/officeart/2005/8/layout/vList3"/>
    <dgm:cxn modelId="{A77E86FA-2C69-4CFA-96F0-6DC7D889C56F}" type="presParOf" srcId="{AE836666-5329-414D-BBFA-E8B13CDDE138}" destId="{DA9B89EF-DFFC-4D67-8C55-81217F89534F}" srcOrd="1" destOrd="0" presId="urn:microsoft.com/office/officeart/2005/8/layout/vList3"/>
    <dgm:cxn modelId="{0A67BE24-79E6-4406-9CAD-FDE65DB6B134}" type="presParOf" srcId="{AE836666-5329-414D-BBFA-E8B13CDDE138}" destId="{9690434E-BB04-43BD-9CE7-1D0E9205D888}" srcOrd="2" destOrd="0" presId="urn:microsoft.com/office/officeart/2005/8/layout/vList3"/>
    <dgm:cxn modelId="{BF781303-9386-4186-8157-3411E1DB079E}" type="presParOf" srcId="{9690434E-BB04-43BD-9CE7-1D0E9205D888}" destId="{827884BE-13C7-4058-A09F-2D5D90CF7DC4}" srcOrd="0" destOrd="0" presId="urn:microsoft.com/office/officeart/2005/8/layout/vList3"/>
    <dgm:cxn modelId="{F847D939-234C-4733-AEE6-7B327BD442D4}" type="presParOf" srcId="{9690434E-BB04-43BD-9CE7-1D0E9205D888}" destId="{A5C26C2F-6B48-42F4-A8C5-D2921264BB6E}" srcOrd="1" destOrd="0" presId="urn:microsoft.com/office/officeart/2005/8/layout/vList3"/>
    <dgm:cxn modelId="{AD6D1ABF-E01B-43C5-A896-B8C41E060D17}" type="presParOf" srcId="{AE836666-5329-414D-BBFA-E8B13CDDE138}" destId="{CEC7C536-D224-4AA8-8506-45D8B3173F6F}" srcOrd="3" destOrd="0" presId="urn:microsoft.com/office/officeart/2005/8/layout/vList3"/>
    <dgm:cxn modelId="{106234E7-F6A6-40C1-A4F4-C16C43544687}" type="presParOf" srcId="{AE836666-5329-414D-BBFA-E8B13CDDE138}" destId="{3A25FEC4-2377-4379-B22F-2DD1C3D8C4FC}" srcOrd="4" destOrd="0" presId="urn:microsoft.com/office/officeart/2005/8/layout/vList3"/>
    <dgm:cxn modelId="{98E50730-7AE3-4CAF-B2F7-0A4D8422BC78}" type="presParOf" srcId="{3A25FEC4-2377-4379-B22F-2DD1C3D8C4FC}" destId="{AA434CDB-DAAE-41FC-96C2-EB7D03948510}" srcOrd="0" destOrd="0" presId="urn:microsoft.com/office/officeart/2005/8/layout/vList3"/>
    <dgm:cxn modelId="{61F43D4E-467E-4AC6-BAFD-B9907FA64203}" type="presParOf" srcId="{3A25FEC4-2377-4379-B22F-2DD1C3D8C4FC}" destId="{024664CB-9458-4667-A257-2AC41295DCA9}" srcOrd="1" destOrd="0" presId="urn:microsoft.com/office/officeart/2005/8/layout/vList3"/>
    <dgm:cxn modelId="{907AE50F-A786-4B76-9632-EAA2EF6A3D5F}" type="presParOf" srcId="{AE836666-5329-414D-BBFA-E8B13CDDE138}" destId="{B459A9DE-06D1-4B34-946A-E031811B467E}" srcOrd="5" destOrd="0" presId="urn:microsoft.com/office/officeart/2005/8/layout/vList3"/>
    <dgm:cxn modelId="{EB699C8C-4394-4A0F-BB44-796B66FEA1F6}" type="presParOf" srcId="{AE836666-5329-414D-BBFA-E8B13CDDE138}" destId="{77144C56-0D42-4997-AAEB-FDC08573F001}" srcOrd="6" destOrd="0" presId="urn:microsoft.com/office/officeart/2005/8/layout/vList3"/>
    <dgm:cxn modelId="{232BABCD-A820-4020-8A6E-9CFC22E36FE5}" type="presParOf" srcId="{77144C56-0D42-4997-AAEB-FDC08573F001}" destId="{300E9B59-7062-4E77-B863-14CC63E8A8D1}" srcOrd="0" destOrd="0" presId="urn:microsoft.com/office/officeart/2005/8/layout/vList3"/>
    <dgm:cxn modelId="{AA4CA960-8FD4-4C0F-B64B-AD902FA93B2C}" type="presParOf" srcId="{77144C56-0D42-4997-AAEB-FDC08573F001}" destId="{65C592EF-AF07-4927-82BF-67C1481D0180}"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8A69C-A135-4036-8A41-737ECF16E194}">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430373-F97F-429B-B0AA-50290B21FF4C}">
      <dsp:nvSpPr>
        <dsp:cNvPr id="0" name=""/>
        <dsp:cNvSpPr/>
      </dsp:nvSpPr>
      <dsp:spPr>
        <a:xfrm>
          <a:off x="509717" y="338558"/>
          <a:ext cx="7541700" cy="67755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Centralized Data Warehouse</a:t>
          </a:r>
          <a:endParaRPr lang="en-SG" sz="3500" kern="1200" dirty="0"/>
        </a:p>
      </dsp:txBody>
      <dsp:txXfrm>
        <a:off x="509717" y="338558"/>
        <a:ext cx="7541700" cy="677550"/>
      </dsp:txXfrm>
    </dsp:sp>
    <dsp:sp modelId="{06493D47-FE87-4D78-9AF3-E5B0BA4399B5}">
      <dsp:nvSpPr>
        <dsp:cNvPr id="0" name=""/>
        <dsp:cNvSpPr/>
      </dsp:nvSpPr>
      <dsp:spPr>
        <a:xfrm>
          <a:off x="86248" y="253864"/>
          <a:ext cx="846937" cy="84693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E9EB5E34-23CE-43F5-A80D-E56441FE80AB}">
      <dsp:nvSpPr>
        <dsp:cNvPr id="0" name=""/>
        <dsp:cNvSpPr/>
      </dsp:nvSpPr>
      <dsp:spPr>
        <a:xfrm>
          <a:off x="995230" y="1354558"/>
          <a:ext cx="7056187" cy="67755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Hub-and-Spoke</a:t>
          </a:r>
          <a:endParaRPr lang="en-SG" sz="3500" kern="1200" dirty="0"/>
        </a:p>
      </dsp:txBody>
      <dsp:txXfrm>
        <a:off x="995230" y="1354558"/>
        <a:ext cx="7056187" cy="677550"/>
      </dsp:txXfrm>
    </dsp:sp>
    <dsp:sp modelId="{72FD8DF4-2A8E-47FE-97D1-4BA46FF67537}">
      <dsp:nvSpPr>
        <dsp:cNvPr id="0" name=""/>
        <dsp:cNvSpPr/>
      </dsp:nvSpPr>
      <dsp:spPr>
        <a:xfrm>
          <a:off x="571761" y="1269864"/>
          <a:ext cx="846937" cy="84693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3256312-9224-4DB9-8372-4FB2826F5DF7}">
      <dsp:nvSpPr>
        <dsp:cNvPr id="0" name=""/>
        <dsp:cNvSpPr/>
      </dsp:nvSpPr>
      <dsp:spPr>
        <a:xfrm>
          <a:off x="1144243" y="2370558"/>
          <a:ext cx="6907174" cy="67755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smtClean="0"/>
            <a:t>Independent </a:t>
          </a:r>
          <a:r>
            <a:rPr lang="en-US" sz="3500" kern="1200" dirty="0" smtClean="0"/>
            <a:t>Data Marts</a:t>
          </a:r>
          <a:endParaRPr lang="en-SG" sz="3500" kern="1200" dirty="0"/>
        </a:p>
      </dsp:txBody>
      <dsp:txXfrm>
        <a:off x="1144243" y="2370558"/>
        <a:ext cx="6907174" cy="677550"/>
      </dsp:txXfrm>
    </dsp:sp>
    <dsp:sp modelId="{5BB8C7B0-E9E7-447C-A904-DED7D587A17C}">
      <dsp:nvSpPr>
        <dsp:cNvPr id="0" name=""/>
        <dsp:cNvSpPr/>
      </dsp:nvSpPr>
      <dsp:spPr>
        <a:xfrm>
          <a:off x="720774" y="2285864"/>
          <a:ext cx="846937" cy="84693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D6A3CBFA-4C2F-4F19-A5B0-3C592507B05D}">
      <dsp:nvSpPr>
        <dsp:cNvPr id="0" name=""/>
        <dsp:cNvSpPr/>
      </dsp:nvSpPr>
      <dsp:spPr>
        <a:xfrm>
          <a:off x="995230" y="3386558"/>
          <a:ext cx="7056187" cy="67755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Data Mart Bus Architecture</a:t>
          </a:r>
          <a:endParaRPr lang="en-US" sz="3500" kern="1200" dirty="0"/>
        </a:p>
      </dsp:txBody>
      <dsp:txXfrm>
        <a:off x="995230" y="3386558"/>
        <a:ext cx="7056187" cy="677550"/>
      </dsp:txXfrm>
    </dsp:sp>
    <dsp:sp modelId="{DD4BE4DB-9D32-48F2-8E7F-B797FACD76AB}">
      <dsp:nvSpPr>
        <dsp:cNvPr id="0" name=""/>
        <dsp:cNvSpPr/>
      </dsp:nvSpPr>
      <dsp:spPr>
        <a:xfrm>
          <a:off x="571761" y="3301864"/>
          <a:ext cx="846937" cy="84693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C30A8CC5-B73C-46FE-A48B-EC8AA47C0C8C}">
      <dsp:nvSpPr>
        <dsp:cNvPr id="0" name=""/>
        <dsp:cNvSpPr/>
      </dsp:nvSpPr>
      <dsp:spPr>
        <a:xfrm>
          <a:off x="509717" y="4402558"/>
          <a:ext cx="7541700" cy="67755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Federated Architecture</a:t>
          </a:r>
          <a:endParaRPr lang="en-US" sz="3500" kern="1200" dirty="0"/>
        </a:p>
      </dsp:txBody>
      <dsp:txXfrm>
        <a:off x="509717" y="4402558"/>
        <a:ext cx="7541700" cy="677550"/>
      </dsp:txXfrm>
    </dsp:sp>
    <dsp:sp modelId="{0D3A8980-C4D1-4633-9C38-D68C0265F869}">
      <dsp:nvSpPr>
        <dsp:cNvPr id="0" name=""/>
        <dsp:cNvSpPr/>
      </dsp:nvSpPr>
      <dsp:spPr>
        <a:xfrm>
          <a:off x="86248" y="4317864"/>
          <a:ext cx="846937" cy="846937"/>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43F61-1E22-4867-96B3-7E42D7EA7CB0}">
      <dsp:nvSpPr>
        <dsp:cNvPr id="0" name=""/>
        <dsp:cNvSpPr/>
      </dsp:nvSpPr>
      <dsp:spPr>
        <a:xfrm>
          <a:off x="6082026" y="0"/>
          <a:ext cx="3101247" cy="1570655"/>
        </a:xfrm>
        <a:prstGeom prst="rightArrow">
          <a:avLst>
            <a:gd name="adj1" fmla="val 75000"/>
            <a:gd name="adj2" fmla="val 5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ED25CC-AA4D-424E-BC27-2068EA489E4C}">
      <dsp:nvSpPr>
        <dsp:cNvPr id="0" name=""/>
        <dsp:cNvSpPr/>
      </dsp:nvSpPr>
      <dsp:spPr>
        <a:xfrm>
          <a:off x="1985475" y="0"/>
          <a:ext cx="6076419" cy="1570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en-US" sz="2800" kern="1200" dirty="0" smtClean="0"/>
            <a:t>Independent Data Marts</a:t>
          </a:r>
          <a:endParaRPr lang="en-US" altLang="en-US" sz="2800" kern="1200" dirty="0"/>
        </a:p>
      </dsp:txBody>
      <dsp:txXfrm>
        <a:off x="2062148" y="76673"/>
        <a:ext cx="5923073" cy="1417309"/>
      </dsp:txXfrm>
    </dsp:sp>
    <dsp:sp modelId="{F0F30CFA-5917-4084-9483-7AB720BF4F46}">
      <dsp:nvSpPr>
        <dsp:cNvPr id="0" name=""/>
        <dsp:cNvSpPr/>
      </dsp:nvSpPr>
      <dsp:spPr>
        <a:xfrm>
          <a:off x="6082026" y="1727721"/>
          <a:ext cx="3101247" cy="1570655"/>
        </a:xfrm>
        <a:prstGeom prst="rightArrow">
          <a:avLst>
            <a:gd name="adj1" fmla="val 75000"/>
            <a:gd name="adj2" fmla="val 5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9A4991-B36B-4E95-99EE-AEF05976431B}">
      <dsp:nvSpPr>
        <dsp:cNvPr id="0" name=""/>
        <dsp:cNvSpPr/>
      </dsp:nvSpPr>
      <dsp:spPr>
        <a:xfrm>
          <a:off x="1985475" y="1724815"/>
          <a:ext cx="6076419" cy="1570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en-US" sz="2800" kern="1200" dirty="0" smtClean="0"/>
            <a:t>Data Mart Bus Architecture with Linked Dimensional Data Marts</a:t>
          </a:r>
          <a:endParaRPr lang="en-US" altLang="en-US" sz="2800" kern="1200" dirty="0"/>
        </a:p>
      </dsp:txBody>
      <dsp:txXfrm>
        <a:off x="2062148" y="1801488"/>
        <a:ext cx="5923073" cy="1417309"/>
      </dsp:txXfrm>
    </dsp:sp>
    <dsp:sp modelId="{0DB43A9D-7BB8-4395-8E5B-3CF603E24776}">
      <dsp:nvSpPr>
        <dsp:cNvPr id="0" name=""/>
        <dsp:cNvSpPr/>
      </dsp:nvSpPr>
      <dsp:spPr>
        <a:xfrm>
          <a:off x="6082026" y="3455442"/>
          <a:ext cx="3101247" cy="1570655"/>
        </a:xfrm>
        <a:prstGeom prst="rightArrow">
          <a:avLst>
            <a:gd name="adj1" fmla="val 75000"/>
            <a:gd name="adj2" fmla="val 5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10B61A-84FD-4D07-A03E-A26D5F8E12C8}">
      <dsp:nvSpPr>
        <dsp:cNvPr id="0" name=""/>
        <dsp:cNvSpPr/>
      </dsp:nvSpPr>
      <dsp:spPr>
        <a:xfrm>
          <a:off x="1985475" y="3452536"/>
          <a:ext cx="6076419" cy="1570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en-US" sz="2800" kern="1200" dirty="0" smtClean="0"/>
            <a:t>@active Warehouse</a:t>
          </a:r>
          <a:endParaRPr lang="en-US" altLang="en-US" sz="2800" kern="1200" dirty="0"/>
        </a:p>
      </dsp:txBody>
      <dsp:txXfrm>
        <a:off x="2062148" y="3529209"/>
        <a:ext cx="5923073" cy="1417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1ACAA-499D-464D-B051-9025BCBC3343}">
      <dsp:nvSpPr>
        <dsp:cNvPr id="0" name=""/>
        <dsp:cNvSpPr/>
      </dsp:nvSpPr>
      <dsp:spPr>
        <a:xfrm rot="10800000">
          <a:off x="1152824" y="2111"/>
          <a:ext cx="3751635" cy="831454"/>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6648" tIns="106680" rIns="199136" bIns="106680" numCol="1" spcCol="1270" anchor="ctr" anchorCtr="0">
          <a:noAutofit/>
        </a:bodyPr>
        <a:lstStyle/>
        <a:p>
          <a:pPr lvl="0" algn="ctr" defTabSz="1244600">
            <a:lnSpc>
              <a:spcPct val="90000"/>
            </a:lnSpc>
            <a:spcBef>
              <a:spcPct val="0"/>
            </a:spcBef>
            <a:spcAft>
              <a:spcPct val="35000"/>
            </a:spcAft>
          </a:pPr>
          <a:r>
            <a:rPr lang="en-SG" sz="2800" kern="1200" dirty="0" smtClean="0"/>
            <a:t>Load Performance</a:t>
          </a:r>
          <a:endParaRPr lang="en-SG" sz="2800" kern="1200" dirty="0"/>
        </a:p>
      </dsp:txBody>
      <dsp:txXfrm rot="10800000">
        <a:off x="1360687" y="2111"/>
        <a:ext cx="3543772" cy="831454"/>
      </dsp:txXfrm>
    </dsp:sp>
    <dsp:sp modelId="{C85F14CC-694B-4DC3-8217-9F378E335ABE}">
      <dsp:nvSpPr>
        <dsp:cNvPr id="0" name=""/>
        <dsp:cNvSpPr/>
      </dsp:nvSpPr>
      <dsp:spPr>
        <a:xfrm>
          <a:off x="737097" y="2111"/>
          <a:ext cx="831454" cy="83145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C26C2F-6B48-42F4-A8C5-D2921264BB6E}">
      <dsp:nvSpPr>
        <dsp:cNvPr id="0" name=""/>
        <dsp:cNvSpPr/>
      </dsp:nvSpPr>
      <dsp:spPr>
        <a:xfrm rot="10800000">
          <a:off x="1152824" y="1081761"/>
          <a:ext cx="3751635" cy="831454"/>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6648" tIns="106680" rIns="199136" bIns="106680" numCol="1" spcCol="1270" anchor="ctr" anchorCtr="0">
          <a:noAutofit/>
        </a:bodyPr>
        <a:lstStyle/>
        <a:p>
          <a:pPr lvl="0" algn="ctr" defTabSz="1244600">
            <a:lnSpc>
              <a:spcPct val="90000"/>
            </a:lnSpc>
            <a:spcBef>
              <a:spcPct val="0"/>
            </a:spcBef>
            <a:spcAft>
              <a:spcPct val="35000"/>
            </a:spcAft>
          </a:pPr>
          <a:r>
            <a:rPr lang="en-SG" sz="2800" kern="1200" dirty="0" smtClean="0"/>
            <a:t>Load Processing</a:t>
          </a:r>
          <a:endParaRPr lang="en-SG" sz="2800" kern="1200" dirty="0"/>
        </a:p>
      </dsp:txBody>
      <dsp:txXfrm rot="10800000">
        <a:off x="1360687" y="1081761"/>
        <a:ext cx="3543772" cy="831454"/>
      </dsp:txXfrm>
    </dsp:sp>
    <dsp:sp modelId="{827884BE-13C7-4058-A09F-2D5D90CF7DC4}">
      <dsp:nvSpPr>
        <dsp:cNvPr id="0" name=""/>
        <dsp:cNvSpPr/>
      </dsp:nvSpPr>
      <dsp:spPr>
        <a:xfrm>
          <a:off x="737097" y="1081761"/>
          <a:ext cx="831454" cy="83145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664CB-9458-4667-A257-2AC41295DCA9}">
      <dsp:nvSpPr>
        <dsp:cNvPr id="0" name=""/>
        <dsp:cNvSpPr/>
      </dsp:nvSpPr>
      <dsp:spPr>
        <a:xfrm rot="10800000">
          <a:off x="1152824" y="2161412"/>
          <a:ext cx="3751635" cy="831454"/>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6648" tIns="106680" rIns="199136" bIns="106680" numCol="1" spcCol="1270" anchor="ctr" anchorCtr="0">
          <a:noAutofit/>
        </a:bodyPr>
        <a:lstStyle/>
        <a:p>
          <a:pPr lvl="0" algn="ctr" defTabSz="1244600">
            <a:lnSpc>
              <a:spcPct val="90000"/>
            </a:lnSpc>
            <a:spcBef>
              <a:spcPct val="0"/>
            </a:spcBef>
            <a:spcAft>
              <a:spcPct val="35000"/>
            </a:spcAft>
          </a:pPr>
          <a:r>
            <a:rPr lang="en-SG" sz="2800" kern="1200" dirty="0" smtClean="0"/>
            <a:t>Data Quality</a:t>
          </a:r>
          <a:endParaRPr lang="en-SG" sz="2800" kern="1200" dirty="0"/>
        </a:p>
      </dsp:txBody>
      <dsp:txXfrm rot="10800000">
        <a:off x="1360687" y="2161412"/>
        <a:ext cx="3543772" cy="831454"/>
      </dsp:txXfrm>
    </dsp:sp>
    <dsp:sp modelId="{AA434CDB-DAAE-41FC-96C2-EB7D03948510}">
      <dsp:nvSpPr>
        <dsp:cNvPr id="0" name=""/>
        <dsp:cNvSpPr/>
      </dsp:nvSpPr>
      <dsp:spPr>
        <a:xfrm>
          <a:off x="737097" y="2161412"/>
          <a:ext cx="831454" cy="83145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C592EF-AF07-4927-82BF-67C1481D0180}">
      <dsp:nvSpPr>
        <dsp:cNvPr id="0" name=""/>
        <dsp:cNvSpPr/>
      </dsp:nvSpPr>
      <dsp:spPr>
        <a:xfrm rot="10800000">
          <a:off x="1152824" y="3241062"/>
          <a:ext cx="3751635" cy="831454"/>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6648" tIns="106680" rIns="199136" bIns="106680" numCol="1" spcCol="1270" anchor="ctr" anchorCtr="0">
          <a:noAutofit/>
        </a:bodyPr>
        <a:lstStyle/>
        <a:p>
          <a:pPr lvl="0" algn="ctr" defTabSz="1244600">
            <a:lnSpc>
              <a:spcPct val="90000"/>
            </a:lnSpc>
            <a:spcBef>
              <a:spcPct val="0"/>
            </a:spcBef>
            <a:spcAft>
              <a:spcPct val="35000"/>
            </a:spcAft>
          </a:pPr>
          <a:r>
            <a:rPr lang="en-SG" sz="2800" kern="1200" dirty="0" smtClean="0"/>
            <a:t>Query Performance</a:t>
          </a:r>
          <a:endParaRPr lang="en-SG" sz="2800" kern="1200" dirty="0"/>
        </a:p>
      </dsp:txBody>
      <dsp:txXfrm rot="10800000">
        <a:off x="1360687" y="3241062"/>
        <a:ext cx="3543772" cy="831454"/>
      </dsp:txXfrm>
    </dsp:sp>
    <dsp:sp modelId="{300E9B59-7062-4E77-B863-14CC63E8A8D1}">
      <dsp:nvSpPr>
        <dsp:cNvPr id="0" name=""/>
        <dsp:cNvSpPr/>
      </dsp:nvSpPr>
      <dsp:spPr>
        <a:xfrm>
          <a:off x="737097" y="3241062"/>
          <a:ext cx="831454" cy="83145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4000" r="-4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6D385B-8019-48F1-99A1-2ACE80DC5EB5}">
      <dsp:nvSpPr>
        <dsp:cNvPr id="0" name=""/>
        <dsp:cNvSpPr/>
      </dsp:nvSpPr>
      <dsp:spPr>
        <a:xfrm rot="10800000">
          <a:off x="1152824" y="4320712"/>
          <a:ext cx="3751635" cy="831454"/>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6648" tIns="106680" rIns="199136" bIns="106680" numCol="1" spcCol="1270" anchor="ctr" anchorCtr="0">
          <a:noAutofit/>
        </a:bodyPr>
        <a:lstStyle/>
        <a:p>
          <a:pPr lvl="0" algn="ctr" defTabSz="1244600">
            <a:lnSpc>
              <a:spcPct val="90000"/>
            </a:lnSpc>
            <a:spcBef>
              <a:spcPct val="0"/>
            </a:spcBef>
            <a:spcAft>
              <a:spcPct val="35000"/>
            </a:spcAft>
          </a:pPr>
          <a:r>
            <a:rPr lang="en-SG" sz="2800" kern="1200" dirty="0" smtClean="0"/>
            <a:t>Volume of Data</a:t>
          </a:r>
          <a:endParaRPr lang="en-SG" sz="2800" kern="1200" dirty="0"/>
        </a:p>
      </dsp:txBody>
      <dsp:txXfrm rot="10800000">
        <a:off x="1360687" y="4320712"/>
        <a:ext cx="3543772" cy="831454"/>
      </dsp:txXfrm>
    </dsp:sp>
    <dsp:sp modelId="{C54A98D6-6493-49DA-A1FA-B1443D5E096F}">
      <dsp:nvSpPr>
        <dsp:cNvPr id="0" name=""/>
        <dsp:cNvSpPr/>
      </dsp:nvSpPr>
      <dsp:spPr>
        <a:xfrm>
          <a:off x="737097" y="4320712"/>
          <a:ext cx="831454" cy="831454"/>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1ACAA-499D-464D-B051-9025BCBC3343}">
      <dsp:nvSpPr>
        <dsp:cNvPr id="0" name=""/>
        <dsp:cNvSpPr/>
      </dsp:nvSpPr>
      <dsp:spPr>
        <a:xfrm>
          <a:off x="681959" y="2077"/>
          <a:ext cx="3751635" cy="105200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06680" rIns="463906" bIns="106680" numCol="1" spcCol="1270" anchor="ctr" anchorCtr="0">
          <a:noAutofit/>
        </a:bodyPr>
        <a:lstStyle/>
        <a:p>
          <a:pPr lvl="0" algn="ctr" defTabSz="1244600">
            <a:lnSpc>
              <a:spcPct val="90000"/>
            </a:lnSpc>
            <a:spcBef>
              <a:spcPct val="0"/>
            </a:spcBef>
            <a:spcAft>
              <a:spcPct val="35000"/>
            </a:spcAft>
          </a:pPr>
          <a:r>
            <a:rPr lang="en-SG" sz="2800" kern="1200" dirty="0" smtClean="0"/>
            <a:t>Multi-user Accessing</a:t>
          </a:r>
          <a:endParaRPr lang="en-SG" sz="2800" kern="1200" dirty="0"/>
        </a:p>
      </dsp:txBody>
      <dsp:txXfrm>
        <a:off x="681959" y="2077"/>
        <a:ext cx="3488633" cy="1052007"/>
      </dsp:txXfrm>
    </dsp:sp>
    <dsp:sp modelId="{C85F14CC-694B-4DC3-8217-9F378E335ABE}">
      <dsp:nvSpPr>
        <dsp:cNvPr id="0" name=""/>
        <dsp:cNvSpPr/>
      </dsp:nvSpPr>
      <dsp:spPr>
        <a:xfrm>
          <a:off x="3907590" y="2077"/>
          <a:ext cx="1052007" cy="105200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C26C2F-6B48-42F4-A8C5-D2921264BB6E}">
      <dsp:nvSpPr>
        <dsp:cNvPr id="0" name=""/>
        <dsp:cNvSpPr/>
      </dsp:nvSpPr>
      <dsp:spPr>
        <a:xfrm>
          <a:off x="681959" y="1368116"/>
          <a:ext cx="3751635" cy="105200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06680" rIns="463906" bIns="106680" numCol="1" spcCol="1270" anchor="ctr" anchorCtr="0">
          <a:noAutofit/>
        </a:bodyPr>
        <a:lstStyle/>
        <a:p>
          <a:pPr lvl="0" algn="ctr" defTabSz="1244600">
            <a:lnSpc>
              <a:spcPct val="90000"/>
            </a:lnSpc>
            <a:spcBef>
              <a:spcPct val="0"/>
            </a:spcBef>
            <a:spcAft>
              <a:spcPct val="35000"/>
            </a:spcAft>
          </a:pPr>
          <a:r>
            <a:rPr lang="en-SG" sz="2800" kern="1200" dirty="0" smtClean="0"/>
            <a:t>Networked</a:t>
          </a:r>
          <a:br>
            <a:rPr lang="en-SG" sz="2800" kern="1200" dirty="0" smtClean="0"/>
          </a:br>
          <a:r>
            <a:rPr lang="en-SG" sz="2800" kern="1200" dirty="0" smtClean="0"/>
            <a:t>Data Warehouse</a:t>
          </a:r>
          <a:endParaRPr lang="en-SG" sz="2800" kern="1200" dirty="0"/>
        </a:p>
      </dsp:txBody>
      <dsp:txXfrm>
        <a:off x="681959" y="1368116"/>
        <a:ext cx="3488633" cy="1052007"/>
      </dsp:txXfrm>
    </dsp:sp>
    <dsp:sp modelId="{827884BE-13C7-4058-A09F-2D5D90CF7DC4}">
      <dsp:nvSpPr>
        <dsp:cNvPr id="0" name=""/>
        <dsp:cNvSpPr/>
      </dsp:nvSpPr>
      <dsp:spPr>
        <a:xfrm>
          <a:off x="3907590" y="1368116"/>
          <a:ext cx="1052007" cy="105200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664CB-9458-4667-A257-2AC41295DCA9}">
      <dsp:nvSpPr>
        <dsp:cNvPr id="0" name=""/>
        <dsp:cNvSpPr/>
      </dsp:nvSpPr>
      <dsp:spPr>
        <a:xfrm>
          <a:off x="681959" y="2734155"/>
          <a:ext cx="3751635" cy="105200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06680" rIns="463906" bIns="106680" numCol="1" spcCol="1270" anchor="ctr" anchorCtr="0">
          <a:noAutofit/>
        </a:bodyPr>
        <a:lstStyle/>
        <a:p>
          <a:pPr lvl="0" algn="ctr" defTabSz="1244600">
            <a:lnSpc>
              <a:spcPct val="90000"/>
            </a:lnSpc>
            <a:spcBef>
              <a:spcPct val="0"/>
            </a:spcBef>
            <a:spcAft>
              <a:spcPct val="35000"/>
            </a:spcAft>
          </a:pPr>
          <a:r>
            <a:rPr lang="en-SG" sz="2800" kern="1200" dirty="0" smtClean="0"/>
            <a:t>Dimensional Support</a:t>
          </a:r>
          <a:endParaRPr lang="en-SG" sz="2800" kern="1200" dirty="0"/>
        </a:p>
      </dsp:txBody>
      <dsp:txXfrm>
        <a:off x="681959" y="2734155"/>
        <a:ext cx="3488633" cy="1052007"/>
      </dsp:txXfrm>
    </dsp:sp>
    <dsp:sp modelId="{AA434CDB-DAAE-41FC-96C2-EB7D03948510}">
      <dsp:nvSpPr>
        <dsp:cNvPr id="0" name=""/>
        <dsp:cNvSpPr/>
      </dsp:nvSpPr>
      <dsp:spPr>
        <a:xfrm>
          <a:off x="3907590" y="2734155"/>
          <a:ext cx="1052007" cy="105200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C592EF-AF07-4927-82BF-67C1481D0180}">
      <dsp:nvSpPr>
        <dsp:cNvPr id="0" name=""/>
        <dsp:cNvSpPr/>
      </dsp:nvSpPr>
      <dsp:spPr>
        <a:xfrm>
          <a:off x="681959" y="4100194"/>
          <a:ext cx="3751635" cy="105200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06680" rIns="463906" bIns="106680" numCol="1" spcCol="1270" anchor="ctr" anchorCtr="0">
          <a:noAutofit/>
        </a:bodyPr>
        <a:lstStyle/>
        <a:p>
          <a:pPr lvl="0" algn="ctr" defTabSz="1244600">
            <a:lnSpc>
              <a:spcPct val="90000"/>
            </a:lnSpc>
            <a:spcBef>
              <a:spcPct val="0"/>
            </a:spcBef>
            <a:spcAft>
              <a:spcPct val="35000"/>
            </a:spcAft>
          </a:pPr>
          <a:r>
            <a:rPr lang="en-SG" sz="2800" kern="1200" dirty="0" smtClean="0"/>
            <a:t>Warehouse Administration</a:t>
          </a:r>
          <a:endParaRPr lang="en-SG" sz="2800" kern="1200" dirty="0"/>
        </a:p>
      </dsp:txBody>
      <dsp:txXfrm>
        <a:off x="681959" y="4100194"/>
        <a:ext cx="3488633" cy="1052007"/>
      </dsp:txXfrm>
    </dsp:sp>
    <dsp:sp modelId="{300E9B59-7062-4E77-B863-14CC63E8A8D1}">
      <dsp:nvSpPr>
        <dsp:cNvPr id="0" name=""/>
        <dsp:cNvSpPr/>
      </dsp:nvSpPr>
      <dsp:spPr>
        <a:xfrm>
          <a:off x="3907590" y="4100194"/>
          <a:ext cx="1052007" cy="105200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4000" r="-4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6C39F-A3CE-479A-A37A-CD9D05C4E9BD}" type="datetimeFigureOut">
              <a:rPr lang="en-SG" smtClean="0"/>
              <a:t>17/10/2015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archsqlserver.techtarget.com/tip/The-IDC-data-warehousing-ROI-study-An-analysis"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archsqlserver.techtarget.com/tip/The-IDC-data-warehousing-ROI-study-An-analysis"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archsqlserver.techtarget.com/tip/The-IDC-data-warehousing-ROI-study-An-analysis"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archsqlserver.techtarget.com/tip/The-IDC-data-warehousing-ROI-study-An-analysis"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archsqlserver.techtarget.com/tip/The-IDC-data-warehousing-ROI-study-An-analysis"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archsqlserver.techtarget.com/tip/The-IDC-data-warehousing-ROI-study-An-analysis"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archsqlserver.techtarget.com/tip/The-IDC-data-warehousing-ROI-study-An-analysis"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a:t>
            </a:fld>
            <a:endParaRPr lang="en-SG"/>
          </a:p>
        </p:txBody>
      </p:sp>
    </p:spTree>
    <p:extLst>
      <p:ext uri="{BB962C8B-B14F-4D97-AF65-F5344CB8AC3E}">
        <p14:creationId xmlns:p14="http://schemas.microsoft.com/office/powerpoint/2010/main" val="152283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16</a:t>
            </a:fld>
            <a:endParaRPr lang="en-SG"/>
          </a:p>
        </p:txBody>
      </p:sp>
    </p:spTree>
    <p:extLst>
      <p:ext uri="{BB962C8B-B14F-4D97-AF65-F5344CB8AC3E}">
        <p14:creationId xmlns:p14="http://schemas.microsoft.com/office/powerpoint/2010/main" val="2016745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known</a:t>
            </a:r>
            <a:r>
              <a:rPr lang="en-US" baseline="0" dirty="0" smtClean="0"/>
              <a:t> as </a:t>
            </a:r>
            <a:r>
              <a:rPr lang="en-SG" dirty="0" smtClean="0"/>
              <a:t>Corporate Information Factory (CIF)</a:t>
            </a:r>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23</a:t>
            </a:fld>
            <a:endParaRPr lang="en-SG"/>
          </a:p>
        </p:txBody>
      </p:sp>
    </p:spTree>
    <p:extLst>
      <p:ext uri="{BB962C8B-B14F-4D97-AF65-F5344CB8AC3E}">
        <p14:creationId xmlns:p14="http://schemas.microsoft.com/office/powerpoint/2010/main" val="276306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24</a:t>
            </a:fld>
            <a:endParaRPr lang="en-SG"/>
          </a:p>
        </p:txBody>
      </p:sp>
    </p:spTree>
    <p:extLst>
      <p:ext uri="{BB962C8B-B14F-4D97-AF65-F5344CB8AC3E}">
        <p14:creationId xmlns:p14="http://schemas.microsoft.com/office/powerpoint/2010/main" val="4084860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25</a:t>
            </a:fld>
            <a:endParaRPr lang="en-SG"/>
          </a:p>
        </p:txBody>
      </p:sp>
    </p:spTree>
    <p:extLst>
      <p:ext uri="{BB962C8B-B14F-4D97-AF65-F5344CB8AC3E}">
        <p14:creationId xmlns:p14="http://schemas.microsoft.com/office/powerpoint/2010/main" val="1905148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26</a:t>
            </a:fld>
            <a:endParaRPr lang="en-SG"/>
          </a:p>
        </p:txBody>
      </p:sp>
    </p:spTree>
    <p:extLst>
      <p:ext uri="{BB962C8B-B14F-4D97-AF65-F5344CB8AC3E}">
        <p14:creationId xmlns:p14="http://schemas.microsoft.com/office/powerpoint/2010/main" val="2845944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27</a:t>
            </a:fld>
            <a:endParaRPr lang="en-SG"/>
          </a:p>
        </p:txBody>
      </p:sp>
    </p:spTree>
    <p:extLst>
      <p:ext uri="{BB962C8B-B14F-4D97-AF65-F5344CB8AC3E}">
        <p14:creationId xmlns:p14="http://schemas.microsoft.com/office/powerpoint/2010/main" val="338869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29</a:t>
            </a:fld>
            <a:endParaRPr lang="en-SG"/>
          </a:p>
        </p:txBody>
      </p:sp>
    </p:spTree>
    <p:extLst>
      <p:ext uri="{BB962C8B-B14F-4D97-AF65-F5344CB8AC3E}">
        <p14:creationId xmlns:p14="http://schemas.microsoft.com/office/powerpoint/2010/main" val="305182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B8F450E-0E28-4C75-89DF-2432DACD3CCD}" type="slidenum">
              <a:rPr lang="en-US" altLang="en-US"/>
              <a:pPr/>
              <a:t>32</a:t>
            </a:fld>
            <a:endParaRPr lang="en-US" altLang="en-US"/>
          </a:p>
        </p:txBody>
      </p:sp>
    </p:spTree>
    <p:extLst>
      <p:ext uri="{BB962C8B-B14F-4D97-AF65-F5344CB8AC3E}">
        <p14:creationId xmlns:p14="http://schemas.microsoft.com/office/powerpoint/2010/main" val="2036945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40</a:t>
            </a:fld>
            <a:endParaRPr lang="en-SG"/>
          </a:p>
        </p:txBody>
      </p:sp>
    </p:spTree>
    <p:extLst>
      <p:ext uri="{BB962C8B-B14F-4D97-AF65-F5344CB8AC3E}">
        <p14:creationId xmlns:p14="http://schemas.microsoft.com/office/powerpoint/2010/main" val="3463502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44</a:t>
            </a:fld>
            <a:endParaRPr lang="en-SG"/>
          </a:p>
        </p:txBody>
      </p:sp>
    </p:spTree>
    <p:extLst>
      <p:ext uri="{BB962C8B-B14F-4D97-AF65-F5344CB8AC3E}">
        <p14:creationId xmlns:p14="http://schemas.microsoft.com/office/powerpoint/2010/main" val="267157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3</a:t>
            </a:fld>
            <a:endParaRPr lang="en-SG"/>
          </a:p>
        </p:txBody>
      </p:sp>
    </p:spTree>
    <p:extLst>
      <p:ext uri="{BB962C8B-B14F-4D97-AF65-F5344CB8AC3E}">
        <p14:creationId xmlns:p14="http://schemas.microsoft.com/office/powerpoint/2010/main" val="532418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45</a:t>
            </a:fld>
            <a:endParaRPr lang="en-SG"/>
          </a:p>
        </p:txBody>
      </p:sp>
    </p:spTree>
    <p:extLst>
      <p:ext uri="{BB962C8B-B14F-4D97-AF65-F5344CB8AC3E}">
        <p14:creationId xmlns:p14="http://schemas.microsoft.com/office/powerpoint/2010/main" val="34533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46</a:t>
            </a:fld>
            <a:endParaRPr lang="en-SG"/>
          </a:p>
        </p:txBody>
      </p:sp>
    </p:spTree>
    <p:extLst>
      <p:ext uri="{BB962C8B-B14F-4D97-AF65-F5344CB8AC3E}">
        <p14:creationId xmlns:p14="http://schemas.microsoft.com/office/powerpoint/2010/main" val="263059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OLAP tools increase the effectiveness of an organization because they allow the management of the company to gain a more complete picture of the organization’s progress in achieving its objectives</a:t>
            </a:r>
          </a:p>
          <a:p>
            <a:endParaRPr lang="en-SG" dirty="0"/>
          </a:p>
          <a:p>
            <a:r>
              <a:rPr lang="en-SG" dirty="0" smtClean="0"/>
              <a:t>By knowing where the company stands in terms of achieving its KPIs, action can be taken at mid-way points to rectify and improve the company’s overall effectiveness in achieving those goals</a:t>
            </a:r>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50</a:t>
            </a:fld>
            <a:endParaRPr lang="en-SG"/>
          </a:p>
        </p:txBody>
      </p:sp>
    </p:spTree>
    <p:extLst>
      <p:ext uri="{BB962C8B-B14F-4D97-AF65-F5344CB8AC3E}">
        <p14:creationId xmlns:p14="http://schemas.microsoft.com/office/powerpoint/2010/main" val="2218118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52</a:t>
            </a:fld>
            <a:endParaRPr lang="en-SG"/>
          </a:p>
        </p:txBody>
      </p:sp>
    </p:spTree>
    <p:extLst>
      <p:ext uri="{BB962C8B-B14F-4D97-AF65-F5344CB8AC3E}">
        <p14:creationId xmlns:p14="http://schemas.microsoft.com/office/powerpoint/2010/main" val="313417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In this section, we</a:t>
            </a:r>
            <a:r>
              <a:rPr lang="en-SG" baseline="0" dirty="0" smtClean="0"/>
              <a:t> will talk about what you need to consider when deciding on a suitable RDBMS to implement the data warehouse.</a:t>
            </a:r>
          </a:p>
          <a:p>
            <a:endParaRPr lang="en-SG" baseline="0" dirty="0" smtClean="0"/>
          </a:p>
          <a:p>
            <a:endParaRPr lang="en-SG" baseline="0" dirty="0" smtClean="0"/>
          </a:p>
          <a:p>
            <a:endParaRPr lang="en-SG" baseline="0" dirty="0" smtClean="0"/>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53</a:t>
            </a:fld>
            <a:endParaRPr lang="en-SG"/>
          </a:p>
        </p:txBody>
      </p:sp>
    </p:spTree>
    <p:extLst>
      <p:ext uri="{BB962C8B-B14F-4D97-AF65-F5344CB8AC3E}">
        <p14:creationId xmlns:p14="http://schemas.microsoft.com/office/powerpoint/2010/main" val="681815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62</a:t>
            </a:fld>
            <a:endParaRPr lang="en-SG"/>
          </a:p>
        </p:txBody>
      </p:sp>
    </p:spTree>
    <p:extLst>
      <p:ext uri="{BB962C8B-B14F-4D97-AF65-F5344CB8AC3E}">
        <p14:creationId xmlns:p14="http://schemas.microsoft.com/office/powerpoint/2010/main" val="3335440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1" i="0" kern="1200" dirty="0" smtClean="0">
                <a:solidFill>
                  <a:schemeClr val="tx1"/>
                </a:solidFill>
                <a:effectLst/>
                <a:latin typeface="+mn-lt"/>
                <a:ea typeface="+mn-ea"/>
                <a:cs typeface="+mn-cs"/>
              </a:rPr>
              <a:t>Reduce stress on production system</a:t>
            </a:r>
          </a:p>
          <a:p>
            <a:pPr fontAlgn="base"/>
            <a:r>
              <a:rPr lang="en-SG" sz="1200" b="0" i="0" kern="1200" dirty="0" smtClean="0">
                <a:solidFill>
                  <a:schemeClr val="tx1"/>
                </a:solidFill>
                <a:effectLst/>
                <a:latin typeface="+mn-lt"/>
                <a:ea typeface="+mn-ea"/>
                <a:cs typeface="+mn-cs"/>
              </a:rPr>
              <a:t>Without</a:t>
            </a:r>
            <a:r>
              <a:rPr lang="en-SG" sz="1200" b="0" i="0" kern="1200" baseline="0" dirty="0" smtClean="0">
                <a:solidFill>
                  <a:schemeClr val="tx1"/>
                </a:solidFill>
                <a:effectLst/>
                <a:latin typeface="+mn-lt"/>
                <a:ea typeface="+mn-ea"/>
                <a:cs typeface="+mn-cs"/>
              </a:rPr>
              <a:t> a data warehouse, if reports are needed, users will need to </a:t>
            </a:r>
            <a:r>
              <a:rPr lang="en-SG" sz="1200" b="0" i="0" kern="1200" dirty="0" smtClean="0">
                <a:solidFill>
                  <a:schemeClr val="tx1"/>
                </a:solidFill>
                <a:effectLst/>
                <a:latin typeface="+mn-lt"/>
                <a:ea typeface="+mn-ea"/>
                <a:cs typeface="+mn-cs"/>
              </a:rPr>
              <a:t>run reports directly against operational systems.</a:t>
            </a:r>
            <a:r>
              <a:rPr lang="en-SG" sz="1200" b="0" i="0" kern="1200" baseline="0" dirty="0" smtClean="0">
                <a:solidFill>
                  <a:schemeClr val="tx1"/>
                </a:solidFill>
                <a:effectLst/>
                <a:latin typeface="+mn-lt"/>
                <a:ea typeface="+mn-ea"/>
                <a:cs typeface="+mn-cs"/>
              </a:rPr>
              <a:t> This will cause performance issues to the production systems</a:t>
            </a:r>
          </a:p>
          <a:p>
            <a:pPr fontAlgn="base"/>
            <a:endParaRPr lang="en-SG" sz="1200" b="0" i="0" kern="1200" baseline="0" dirty="0" smtClean="0">
              <a:solidFill>
                <a:schemeClr val="tx1"/>
              </a:solidFill>
              <a:effectLst/>
              <a:latin typeface="+mn-lt"/>
              <a:ea typeface="+mn-ea"/>
              <a:cs typeface="+mn-cs"/>
            </a:endParaRPr>
          </a:p>
          <a:p>
            <a:pPr fontAlgn="base"/>
            <a:r>
              <a:rPr lang="en-SG" sz="1200" b="1" i="0" kern="1200" baseline="0" dirty="0" smtClean="0">
                <a:solidFill>
                  <a:schemeClr val="tx1"/>
                </a:solidFill>
                <a:effectLst/>
                <a:latin typeface="+mn-lt"/>
                <a:ea typeface="+mn-ea"/>
                <a:cs typeface="+mn-cs"/>
              </a:rPr>
              <a:t>Faster return of query results</a:t>
            </a:r>
          </a:p>
          <a:p>
            <a:pPr fontAlgn="base"/>
            <a:r>
              <a:rPr lang="en-SG" sz="1200" b="0" i="0" kern="1200" dirty="0" smtClean="0">
                <a:solidFill>
                  <a:schemeClr val="tx1"/>
                </a:solidFill>
                <a:effectLst/>
                <a:latin typeface="+mn-lt"/>
                <a:ea typeface="+mn-ea"/>
                <a:cs typeface="+mn-cs"/>
              </a:rPr>
              <a:t>The data warehouse is optimized for read access, resulting in faster report generation</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Integrate many sources of data</a:t>
            </a:r>
          </a:p>
          <a:p>
            <a:pPr fontAlgn="base"/>
            <a:r>
              <a:rPr lang="en-SG" sz="1200" b="0" i="0" kern="1200" dirty="0" smtClean="0">
                <a:solidFill>
                  <a:schemeClr val="tx1"/>
                </a:solidFill>
                <a:effectLst/>
                <a:latin typeface="+mn-lt"/>
                <a:ea typeface="+mn-ea"/>
                <a:cs typeface="+mn-cs"/>
              </a:rPr>
              <a:t>Data</a:t>
            </a:r>
            <a:r>
              <a:rPr lang="en-SG" sz="1200" b="0" i="0" kern="1200" baseline="0" dirty="0" smtClean="0">
                <a:solidFill>
                  <a:schemeClr val="tx1"/>
                </a:solidFill>
                <a:effectLst/>
                <a:latin typeface="+mn-lt"/>
                <a:ea typeface="+mn-ea"/>
                <a:cs typeface="+mn-cs"/>
              </a:rPr>
              <a:t> warehouses can be built to </a:t>
            </a:r>
            <a:r>
              <a:rPr lang="en-SG" sz="1200" b="0" i="0" kern="1200" dirty="0" smtClean="0">
                <a:solidFill>
                  <a:schemeClr val="tx1"/>
                </a:solidFill>
                <a:effectLst/>
                <a:latin typeface="+mn-lt"/>
                <a:ea typeface="+mn-ea"/>
                <a:cs typeface="+mn-cs"/>
              </a:rPr>
              <a:t>integrate many different sources of data in near real-time.  This will allow for better business decisions because users will have access to more data.  Plus this will save users lots of time because they won’t waste precious time retrieving data from multiple sources</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Provides historical intelligence</a:t>
            </a:r>
          </a:p>
          <a:p>
            <a:pPr fontAlgn="base"/>
            <a:r>
              <a:rPr lang="en-SG" sz="1200" b="0" i="0" kern="1200" dirty="0" smtClean="0">
                <a:solidFill>
                  <a:schemeClr val="tx1"/>
                </a:solidFill>
                <a:effectLst/>
                <a:latin typeface="+mn-lt"/>
                <a:ea typeface="+mn-ea"/>
                <a:cs typeface="+mn-cs"/>
              </a:rPr>
              <a:t>A data warehouse stores large amounts of historical data so you can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different time periods and trends in order to make future predictions. Such data typically cannot be stored in a transactional database or used to generate reports from a transactional system.</a:t>
            </a:r>
          </a:p>
          <a:p>
            <a:endParaRPr lang="en-SG" dirty="0" smtClean="0"/>
          </a:p>
          <a:p>
            <a:r>
              <a:rPr lang="en-SG" b="1" dirty="0" smtClean="0"/>
              <a:t>One version of the truth</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one version of the truth, so each department will produce results that are in line with all the other departments, providing consistency</a:t>
            </a:r>
          </a:p>
          <a:p>
            <a:endParaRPr lang="en-SG" dirty="0" smtClean="0"/>
          </a:p>
          <a:p>
            <a:endParaRPr lang="en-SG" dirty="0" smtClean="0"/>
          </a:p>
          <a:p>
            <a:r>
              <a:rPr lang="en-SG" sz="1400" b="1" dirty="0" smtClean="0"/>
              <a:t>Improve data quality</a:t>
            </a:r>
          </a:p>
          <a:p>
            <a:r>
              <a:rPr lang="en-SG" sz="1200" b="0" i="0" kern="1200" dirty="0" smtClean="0">
                <a:solidFill>
                  <a:schemeClr val="tx1"/>
                </a:solidFill>
                <a:effectLst/>
                <a:latin typeface="+mn-lt"/>
                <a:ea typeface="+mn-ea"/>
                <a:cs typeface="+mn-cs"/>
              </a:rPr>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Easier</a:t>
            </a:r>
            <a:r>
              <a:rPr lang="en-SG" sz="1200" b="1" i="0" kern="1200" baseline="0" dirty="0" smtClean="0">
                <a:solidFill>
                  <a:schemeClr val="tx1"/>
                </a:solidFill>
                <a:effectLst/>
                <a:latin typeface="+mn-lt"/>
                <a:ea typeface="+mn-ea"/>
                <a:cs typeface="+mn-cs"/>
              </a:rPr>
              <a:t> to create reporting solutions on it</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a data warehouse makes it easy to create business intelligence solutions on top of it</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High ROI</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Companies that have implemented data warehouses and complementary BI systems have </a:t>
            </a:r>
            <a:r>
              <a:rPr lang="en-SG" sz="1200" b="0" i="0" kern="1200" dirty="0" smtClean="0">
                <a:solidFill>
                  <a:schemeClr val="tx1"/>
                </a:solidFill>
                <a:effectLst/>
                <a:latin typeface="+mn-lt"/>
                <a:ea typeface="+mn-ea"/>
                <a:cs typeface="+mn-cs"/>
                <a:hlinkClick r:id="rId3"/>
              </a:rPr>
              <a:t>generated more revenue</a:t>
            </a:r>
            <a:r>
              <a:rPr lang="en-SG" sz="1200" b="0" i="0" kern="1200" dirty="0" smtClean="0">
                <a:solidFill>
                  <a:schemeClr val="tx1"/>
                </a:solidFill>
                <a:effectLst/>
                <a:latin typeface="+mn-lt"/>
                <a:ea typeface="+mn-ea"/>
                <a:cs typeface="+mn-cs"/>
              </a:rPr>
              <a:t> and saved more money than companies that haven’t invested in BI systems and data warehouses</a:t>
            </a:r>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63</a:t>
            </a:fld>
            <a:endParaRPr lang="en-SG"/>
          </a:p>
        </p:txBody>
      </p:sp>
    </p:spTree>
    <p:extLst>
      <p:ext uri="{BB962C8B-B14F-4D97-AF65-F5344CB8AC3E}">
        <p14:creationId xmlns:p14="http://schemas.microsoft.com/office/powerpoint/2010/main" val="12079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1" i="0" kern="1200" dirty="0" smtClean="0">
                <a:solidFill>
                  <a:schemeClr val="tx1"/>
                </a:solidFill>
                <a:effectLst/>
                <a:latin typeface="+mn-lt"/>
                <a:ea typeface="+mn-ea"/>
                <a:cs typeface="+mn-cs"/>
              </a:rPr>
              <a:t>Reduce stress on production system</a:t>
            </a:r>
          </a:p>
          <a:p>
            <a:pPr fontAlgn="base"/>
            <a:r>
              <a:rPr lang="en-SG" sz="1200" b="0" i="0" kern="1200" dirty="0" smtClean="0">
                <a:solidFill>
                  <a:schemeClr val="tx1"/>
                </a:solidFill>
                <a:effectLst/>
                <a:latin typeface="+mn-lt"/>
                <a:ea typeface="+mn-ea"/>
                <a:cs typeface="+mn-cs"/>
              </a:rPr>
              <a:t>Without</a:t>
            </a:r>
            <a:r>
              <a:rPr lang="en-SG" sz="1200" b="0" i="0" kern="1200" baseline="0" dirty="0" smtClean="0">
                <a:solidFill>
                  <a:schemeClr val="tx1"/>
                </a:solidFill>
                <a:effectLst/>
                <a:latin typeface="+mn-lt"/>
                <a:ea typeface="+mn-ea"/>
                <a:cs typeface="+mn-cs"/>
              </a:rPr>
              <a:t> a data warehouse, if reports are needed, users will need to </a:t>
            </a:r>
            <a:r>
              <a:rPr lang="en-SG" sz="1200" b="0" i="0" kern="1200" dirty="0" smtClean="0">
                <a:solidFill>
                  <a:schemeClr val="tx1"/>
                </a:solidFill>
                <a:effectLst/>
                <a:latin typeface="+mn-lt"/>
                <a:ea typeface="+mn-ea"/>
                <a:cs typeface="+mn-cs"/>
              </a:rPr>
              <a:t>run reports directly against operational systems.</a:t>
            </a:r>
            <a:r>
              <a:rPr lang="en-SG" sz="1200" b="0" i="0" kern="1200" baseline="0" dirty="0" smtClean="0">
                <a:solidFill>
                  <a:schemeClr val="tx1"/>
                </a:solidFill>
                <a:effectLst/>
                <a:latin typeface="+mn-lt"/>
                <a:ea typeface="+mn-ea"/>
                <a:cs typeface="+mn-cs"/>
              </a:rPr>
              <a:t> This will cause performance issues to the production systems</a:t>
            </a:r>
          </a:p>
          <a:p>
            <a:pPr fontAlgn="base"/>
            <a:endParaRPr lang="en-SG" sz="1200" b="0" i="0" kern="1200" baseline="0" dirty="0" smtClean="0">
              <a:solidFill>
                <a:schemeClr val="tx1"/>
              </a:solidFill>
              <a:effectLst/>
              <a:latin typeface="+mn-lt"/>
              <a:ea typeface="+mn-ea"/>
              <a:cs typeface="+mn-cs"/>
            </a:endParaRPr>
          </a:p>
          <a:p>
            <a:pPr fontAlgn="base"/>
            <a:r>
              <a:rPr lang="en-SG" sz="1200" b="1" i="0" kern="1200" baseline="0" dirty="0" smtClean="0">
                <a:solidFill>
                  <a:schemeClr val="tx1"/>
                </a:solidFill>
                <a:effectLst/>
                <a:latin typeface="+mn-lt"/>
                <a:ea typeface="+mn-ea"/>
                <a:cs typeface="+mn-cs"/>
              </a:rPr>
              <a:t>Faster return of query results</a:t>
            </a:r>
          </a:p>
          <a:p>
            <a:pPr fontAlgn="base"/>
            <a:r>
              <a:rPr lang="en-SG" sz="1200" b="0" i="0" kern="1200" dirty="0" smtClean="0">
                <a:solidFill>
                  <a:schemeClr val="tx1"/>
                </a:solidFill>
                <a:effectLst/>
                <a:latin typeface="+mn-lt"/>
                <a:ea typeface="+mn-ea"/>
                <a:cs typeface="+mn-cs"/>
              </a:rPr>
              <a:t>The data warehouse is optimized for read access, resulting in faster report generation</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Integrate many sources of data</a:t>
            </a:r>
          </a:p>
          <a:p>
            <a:pPr fontAlgn="base"/>
            <a:r>
              <a:rPr lang="en-SG" sz="1200" b="0" i="0" kern="1200" dirty="0" smtClean="0">
                <a:solidFill>
                  <a:schemeClr val="tx1"/>
                </a:solidFill>
                <a:effectLst/>
                <a:latin typeface="+mn-lt"/>
                <a:ea typeface="+mn-ea"/>
                <a:cs typeface="+mn-cs"/>
              </a:rPr>
              <a:t>Data</a:t>
            </a:r>
            <a:r>
              <a:rPr lang="en-SG" sz="1200" b="0" i="0" kern="1200" baseline="0" dirty="0" smtClean="0">
                <a:solidFill>
                  <a:schemeClr val="tx1"/>
                </a:solidFill>
                <a:effectLst/>
                <a:latin typeface="+mn-lt"/>
                <a:ea typeface="+mn-ea"/>
                <a:cs typeface="+mn-cs"/>
              </a:rPr>
              <a:t> warehouses can be built to </a:t>
            </a:r>
            <a:r>
              <a:rPr lang="en-SG" sz="1200" b="0" i="0" kern="1200" dirty="0" smtClean="0">
                <a:solidFill>
                  <a:schemeClr val="tx1"/>
                </a:solidFill>
                <a:effectLst/>
                <a:latin typeface="+mn-lt"/>
                <a:ea typeface="+mn-ea"/>
                <a:cs typeface="+mn-cs"/>
              </a:rPr>
              <a:t>integrate many different sources of data in near real-time.  This will allow for better business decisions because users will have access to more data.  Plus this will save users lots of time because they won’t waste precious time retrieving data from multiple sources</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Provides historical intelligence</a:t>
            </a:r>
          </a:p>
          <a:p>
            <a:pPr fontAlgn="base"/>
            <a:r>
              <a:rPr lang="en-SG" sz="1200" b="0" i="0" kern="1200" dirty="0" smtClean="0">
                <a:solidFill>
                  <a:schemeClr val="tx1"/>
                </a:solidFill>
                <a:effectLst/>
                <a:latin typeface="+mn-lt"/>
                <a:ea typeface="+mn-ea"/>
                <a:cs typeface="+mn-cs"/>
              </a:rPr>
              <a:t>A data warehouse stores large amounts of historical data so you can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different time periods and trends in order to make future predictions. Such data typically cannot be stored in a transactional database or used to generate reports from a transactional system.</a:t>
            </a:r>
          </a:p>
          <a:p>
            <a:endParaRPr lang="en-SG" dirty="0" smtClean="0"/>
          </a:p>
          <a:p>
            <a:r>
              <a:rPr lang="en-SG" b="1" dirty="0" smtClean="0"/>
              <a:t>One version of the truth</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one version of the truth, so each department will produce results that are in line with all the other departments, providing consistency</a:t>
            </a:r>
          </a:p>
          <a:p>
            <a:endParaRPr lang="en-SG" dirty="0" smtClean="0"/>
          </a:p>
          <a:p>
            <a:endParaRPr lang="en-SG" dirty="0" smtClean="0"/>
          </a:p>
          <a:p>
            <a:r>
              <a:rPr lang="en-SG" sz="1400" b="1" dirty="0" smtClean="0"/>
              <a:t>Improve data quality</a:t>
            </a:r>
          </a:p>
          <a:p>
            <a:r>
              <a:rPr lang="en-SG" sz="1200" b="0" i="0" kern="1200" dirty="0" smtClean="0">
                <a:solidFill>
                  <a:schemeClr val="tx1"/>
                </a:solidFill>
                <a:effectLst/>
                <a:latin typeface="+mn-lt"/>
                <a:ea typeface="+mn-ea"/>
                <a:cs typeface="+mn-cs"/>
              </a:rPr>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Easier</a:t>
            </a:r>
            <a:r>
              <a:rPr lang="en-SG" sz="1200" b="1" i="0" kern="1200" baseline="0" dirty="0" smtClean="0">
                <a:solidFill>
                  <a:schemeClr val="tx1"/>
                </a:solidFill>
                <a:effectLst/>
                <a:latin typeface="+mn-lt"/>
                <a:ea typeface="+mn-ea"/>
                <a:cs typeface="+mn-cs"/>
              </a:rPr>
              <a:t> to create reporting solutions on it</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a data warehouse makes it easy to create business intelligence solutions on top of it</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High ROI</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Companies that have implemented data warehouses and complementary BI systems have </a:t>
            </a:r>
            <a:r>
              <a:rPr lang="en-SG" sz="1200" b="0" i="0" kern="1200" dirty="0" smtClean="0">
                <a:solidFill>
                  <a:schemeClr val="tx1"/>
                </a:solidFill>
                <a:effectLst/>
                <a:latin typeface="+mn-lt"/>
                <a:ea typeface="+mn-ea"/>
                <a:cs typeface="+mn-cs"/>
                <a:hlinkClick r:id="rId3"/>
              </a:rPr>
              <a:t>generated more revenue</a:t>
            </a:r>
            <a:r>
              <a:rPr lang="en-SG" sz="1200" b="0" i="0" kern="1200" dirty="0" smtClean="0">
                <a:solidFill>
                  <a:schemeClr val="tx1"/>
                </a:solidFill>
                <a:effectLst/>
                <a:latin typeface="+mn-lt"/>
                <a:ea typeface="+mn-ea"/>
                <a:cs typeface="+mn-cs"/>
              </a:rPr>
              <a:t> and saved more money than companies that haven’t invested in BI systems and data warehouses</a:t>
            </a:r>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64</a:t>
            </a:fld>
            <a:endParaRPr lang="en-SG"/>
          </a:p>
        </p:txBody>
      </p:sp>
    </p:spTree>
    <p:extLst>
      <p:ext uri="{BB962C8B-B14F-4D97-AF65-F5344CB8AC3E}">
        <p14:creationId xmlns:p14="http://schemas.microsoft.com/office/powerpoint/2010/main" val="1424026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1" i="0" kern="1200" dirty="0" smtClean="0">
                <a:solidFill>
                  <a:schemeClr val="tx1"/>
                </a:solidFill>
                <a:effectLst/>
                <a:latin typeface="+mn-lt"/>
                <a:ea typeface="+mn-ea"/>
                <a:cs typeface="+mn-cs"/>
              </a:rPr>
              <a:t>Reduce stress on production system</a:t>
            </a:r>
          </a:p>
          <a:p>
            <a:pPr fontAlgn="base"/>
            <a:r>
              <a:rPr lang="en-SG" sz="1200" b="0" i="0" kern="1200" dirty="0" smtClean="0">
                <a:solidFill>
                  <a:schemeClr val="tx1"/>
                </a:solidFill>
                <a:effectLst/>
                <a:latin typeface="+mn-lt"/>
                <a:ea typeface="+mn-ea"/>
                <a:cs typeface="+mn-cs"/>
              </a:rPr>
              <a:t>Without</a:t>
            </a:r>
            <a:r>
              <a:rPr lang="en-SG" sz="1200" b="0" i="0" kern="1200" baseline="0" dirty="0" smtClean="0">
                <a:solidFill>
                  <a:schemeClr val="tx1"/>
                </a:solidFill>
                <a:effectLst/>
                <a:latin typeface="+mn-lt"/>
                <a:ea typeface="+mn-ea"/>
                <a:cs typeface="+mn-cs"/>
              </a:rPr>
              <a:t> a data warehouse, if reports are needed, users will need to </a:t>
            </a:r>
            <a:r>
              <a:rPr lang="en-SG" sz="1200" b="0" i="0" kern="1200" dirty="0" smtClean="0">
                <a:solidFill>
                  <a:schemeClr val="tx1"/>
                </a:solidFill>
                <a:effectLst/>
                <a:latin typeface="+mn-lt"/>
                <a:ea typeface="+mn-ea"/>
                <a:cs typeface="+mn-cs"/>
              </a:rPr>
              <a:t>run reports directly against operational systems.</a:t>
            </a:r>
            <a:r>
              <a:rPr lang="en-SG" sz="1200" b="0" i="0" kern="1200" baseline="0" dirty="0" smtClean="0">
                <a:solidFill>
                  <a:schemeClr val="tx1"/>
                </a:solidFill>
                <a:effectLst/>
                <a:latin typeface="+mn-lt"/>
                <a:ea typeface="+mn-ea"/>
                <a:cs typeface="+mn-cs"/>
              </a:rPr>
              <a:t> This will cause performance issues to the production systems</a:t>
            </a:r>
          </a:p>
          <a:p>
            <a:pPr fontAlgn="base"/>
            <a:endParaRPr lang="en-SG" sz="1200" b="0" i="0" kern="1200" baseline="0" dirty="0" smtClean="0">
              <a:solidFill>
                <a:schemeClr val="tx1"/>
              </a:solidFill>
              <a:effectLst/>
              <a:latin typeface="+mn-lt"/>
              <a:ea typeface="+mn-ea"/>
              <a:cs typeface="+mn-cs"/>
            </a:endParaRPr>
          </a:p>
          <a:p>
            <a:pPr fontAlgn="base"/>
            <a:r>
              <a:rPr lang="en-SG" sz="1200" b="1" i="0" kern="1200" baseline="0" dirty="0" smtClean="0">
                <a:solidFill>
                  <a:schemeClr val="tx1"/>
                </a:solidFill>
                <a:effectLst/>
                <a:latin typeface="+mn-lt"/>
                <a:ea typeface="+mn-ea"/>
                <a:cs typeface="+mn-cs"/>
              </a:rPr>
              <a:t>Faster return of query results</a:t>
            </a:r>
          </a:p>
          <a:p>
            <a:pPr fontAlgn="base"/>
            <a:r>
              <a:rPr lang="en-SG" sz="1200" b="0" i="0" kern="1200" dirty="0" smtClean="0">
                <a:solidFill>
                  <a:schemeClr val="tx1"/>
                </a:solidFill>
                <a:effectLst/>
                <a:latin typeface="+mn-lt"/>
                <a:ea typeface="+mn-ea"/>
                <a:cs typeface="+mn-cs"/>
              </a:rPr>
              <a:t>The data warehouse is optimized for read access, resulting in faster report generation</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Integrate many sources of data</a:t>
            </a:r>
          </a:p>
          <a:p>
            <a:pPr fontAlgn="base"/>
            <a:r>
              <a:rPr lang="en-SG" sz="1200" b="0" i="0" kern="1200" dirty="0" smtClean="0">
                <a:solidFill>
                  <a:schemeClr val="tx1"/>
                </a:solidFill>
                <a:effectLst/>
                <a:latin typeface="+mn-lt"/>
                <a:ea typeface="+mn-ea"/>
                <a:cs typeface="+mn-cs"/>
              </a:rPr>
              <a:t>Data</a:t>
            </a:r>
            <a:r>
              <a:rPr lang="en-SG" sz="1200" b="0" i="0" kern="1200" baseline="0" dirty="0" smtClean="0">
                <a:solidFill>
                  <a:schemeClr val="tx1"/>
                </a:solidFill>
                <a:effectLst/>
                <a:latin typeface="+mn-lt"/>
                <a:ea typeface="+mn-ea"/>
                <a:cs typeface="+mn-cs"/>
              </a:rPr>
              <a:t> warehouses can be built to </a:t>
            </a:r>
            <a:r>
              <a:rPr lang="en-SG" sz="1200" b="0" i="0" kern="1200" dirty="0" smtClean="0">
                <a:solidFill>
                  <a:schemeClr val="tx1"/>
                </a:solidFill>
                <a:effectLst/>
                <a:latin typeface="+mn-lt"/>
                <a:ea typeface="+mn-ea"/>
                <a:cs typeface="+mn-cs"/>
              </a:rPr>
              <a:t>integrate many different sources of data in near real-time.  This will allow for better business decisions because users will have access to more data.  Plus this will save users lots of time because they won’t waste precious time retrieving data from multiple sources</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Provides historical intelligence</a:t>
            </a:r>
          </a:p>
          <a:p>
            <a:pPr fontAlgn="base"/>
            <a:r>
              <a:rPr lang="en-SG" sz="1200" b="0" i="0" kern="1200" dirty="0" smtClean="0">
                <a:solidFill>
                  <a:schemeClr val="tx1"/>
                </a:solidFill>
                <a:effectLst/>
                <a:latin typeface="+mn-lt"/>
                <a:ea typeface="+mn-ea"/>
                <a:cs typeface="+mn-cs"/>
              </a:rPr>
              <a:t>A data warehouse stores large amounts of historical data so you can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different time periods and trends in order to make future predictions. Such data typically cannot be stored in a transactional database or used to generate reports from a transactional system.</a:t>
            </a:r>
          </a:p>
          <a:p>
            <a:endParaRPr lang="en-SG" dirty="0" smtClean="0"/>
          </a:p>
          <a:p>
            <a:r>
              <a:rPr lang="en-SG" b="1" dirty="0" smtClean="0"/>
              <a:t>One version of the truth</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one version of the truth, so each department will produce results that are in line with all the other departments, providing consistency</a:t>
            </a:r>
          </a:p>
          <a:p>
            <a:endParaRPr lang="en-SG" dirty="0" smtClean="0"/>
          </a:p>
          <a:p>
            <a:endParaRPr lang="en-SG" dirty="0" smtClean="0"/>
          </a:p>
          <a:p>
            <a:r>
              <a:rPr lang="en-SG" sz="1400" b="1" dirty="0" smtClean="0"/>
              <a:t>Improve data quality</a:t>
            </a:r>
          </a:p>
          <a:p>
            <a:r>
              <a:rPr lang="en-SG" sz="1200" b="0" i="0" kern="1200" dirty="0" smtClean="0">
                <a:solidFill>
                  <a:schemeClr val="tx1"/>
                </a:solidFill>
                <a:effectLst/>
                <a:latin typeface="+mn-lt"/>
                <a:ea typeface="+mn-ea"/>
                <a:cs typeface="+mn-cs"/>
              </a:rPr>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Easier</a:t>
            </a:r>
            <a:r>
              <a:rPr lang="en-SG" sz="1200" b="1" i="0" kern="1200" baseline="0" dirty="0" smtClean="0">
                <a:solidFill>
                  <a:schemeClr val="tx1"/>
                </a:solidFill>
                <a:effectLst/>
                <a:latin typeface="+mn-lt"/>
                <a:ea typeface="+mn-ea"/>
                <a:cs typeface="+mn-cs"/>
              </a:rPr>
              <a:t> to create reporting solutions on it</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a data warehouse makes it easy to create business intelligence solutions on top of it</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High ROI</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Companies that have implemented data warehouses and complementary BI systems have </a:t>
            </a:r>
            <a:r>
              <a:rPr lang="en-SG" sz="1200" b="0" i="0" kern="1200" dirty="0" smtClean="0">
                <a:solidFill>
                  <a:schemeClr val="tx1"/>
                </a:solidFill>
                <a:effectLst/>
                <a:latin typeface="+mn-lt"/>
                <a:ea typeface="+mn-ea"/>
                <a:cs typeface="+mn-cs"/>
                <a:hlinkClick r:id="rId3"/>
              </a:rPr>
              <a:t>generated more revenue</a:t>
            </a:r>
            <a:r>
              <a:rPr lang="en-SG" sz="1200" b="0" i="0" kern="1200" dirty="0" smtClean="0">
                <a:solidFill>
                  <a:schemeClr val="tx1"/>
                </a:solidFill>
                <a:effectLst/>
                <a:latin typeface="+mn-lt"/>
                <a:ea typeface="+mn-ea"/>
                <a:cs typeface="+mn-cs"/>
              </a:rPr>
              <a:t> and saved more money than companies that haven’t invested in BI systems and data warehouses</a:t>
            </a:r>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65</a:t>
            </a:fld>
            <a:endParaRPr lang="en-SG"/>
          </a:p>
        </p:txBody>
      </p:sp>
    </p:spTree>
    <p:extLst>
      <p:ext uri="{BB962C8B-B14F-4D97-AF65-F5344CB8AC3E}">
        <p14:creationId xmlns:p14="http://schemas.microsoft.com/office/powerpoint/2010/main" val="705116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1" i="0" kern="1200" dirty="0" smtClean="0">
                <a:solidFill>
                  <a:schemeClr val="tx1"/>
                </a:solidFill>
                <a:effectLst/>
                <a:latin typeface="+mn-lt"/>
                <a:ea typeface="+mn-ea"/>
                <a:cs typeface="+mn-cs"/>
              </a:rPr>
              <a:t>Reduce stress on production system</a:t>
            </a:r>
          </a:p>
          <a:p>
            <a:pPr fontAlgn="base"/>
            <a:r>
              <a:rPr lang="en-SG" sz="1200" b="0" i="0" kern="1200" dirty="0" smtClean="0">
                <a:solidFill>
                  <a:schemeClr val="tx1"/>
                </a:solidFill>
                <a:effectLst/>
                <a:latin typeface="+mn-lt"/>
                <a:ea typeface="+mn-ea"/>
                <a:cs typeface="+mn-cs"/>
              </a:rPr>
              <a:t>Without</a:t>
            </a:r>
            <a:r>
              <a:rPr lang="en-SG" sz="1200" b="0" i="0" kern="1200" baseline="0" dirty="0" smtClean="0">
                <a:solidFill>
                  <a:schemeClr val="tx1"/>
                </a:solidFill>
                <a:effectLst/>
                <a:latin typeface="+mn-lt"/>
                <a:ea typeface="+mn-ea"/>
                <a:cs typeface="+mn-cs"/>
              </a:rPr>
              <a:t> a data warehouse, if reports are needed, users will need to </a:t>
            </a:r>
            <a:r>
              <a:rPr lang="en-SG" sz="1200" b="0" i="0" kern="1200" dirty="0" smtClean="0">
                <a:solidFill>
                  <a:schemeClr val="tx1"/>
                </a:solidFill>
                <a:effectLst/>
                <a:latin typeface="+mn-lt"/>
                <a:ea typeface="+mn-ea"/>
                <a:cs typeface="+mn-cs"/>
              </a:rPr>
              <a:t>run reports directly against operational systems.</a:t>
            </a:r>
            <a:r>
              <a:rPr lang="en-SG" sz="1200" b="0" i="0" kern="1200" baseline="0" dirty="0" smtClean="0">
                <a:solidFill>
                  <a:schemeClr val="tx1"/>
                </a:solidFill>
                <a:effectLst/>
                <a:latin typeface="+mn-lt"/>
                <a:ea typeface="+mn-ea"/>
                <a:cs typeface="+mn-cs"/>
              </a:rPr>
              <a:t> This will cause performance issues to the production systems</a:t>
            </a:r>
          </a:p>
          <a:p>
            <a:pPr fontAlgn="base"/>
            <a:endParaRPr lang="en-SG" sz="1200" b="0" i="0" kern="1200" baseline="0" dirty="0" smtClean="0">
              <a:solidFill>
                <a:schemeClr val="tx1"/>
              </a:solidFill>
              <a:effectLst/>
              <a:latin typeface="+mn-lt"/>
              <a:ea typeface="+mn-ea"/>
              <a:cs typeface="+mn-cs"/>
            </a:endParaRPr>
          </a:p>
          <a:p>
            <a:pPr fontAlgn="base"/>
            <a:r>
              <a:rPr lang="en-SG" sz="1200" b="1" i="0" kern="1200" baseline="0" dirty="0" smtClean="0">
                <a:solidFill>
                  <a:schemeClr val="tx1"/>
                </a:solidFill>
                <a:effectLst/>
                <a:latin typeface="+mn-lt"/>
                <a:ea typeface="+mn-ea"/>
                <a:cs typeface="+mn-cs"/>
              </a:rPr>
              <a:t>Faster return of query results</a:t>
            </a:r>
          </a:p>
          <a:p>
            <a:pPr fontAlgn="base"/>
            <a:r>
              <a:rPr lang="en-SG" sz="1200" b="0" i="0" kern="1200" dirty="0" smtClean="0">
                <a:solidFill>
                  <a:schemeClr val="tx1"/>
                </a:solidFill>
                <a:effectLst/>
                <a:latin typeface="+mn-lt"/>
                <a:ea typeface="+mn-ea"/>
                <a:cs typeface="+mn-cs"/>
              </a:rPr>
              <a:t>The data warehouse is optimized for read access, resulting in faster report generation</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Integrate many sources of data</a:t>
            </a:r>
          </a:p>
          <a:p>
            <a:pPr fontAlgn="base"/>
            <a:r>
              <a:rPr lang="en-SG" sz="1200" b="0" i="0" kern="1200" dirty="0" smtClean="0">
                <a:solidFill>
                  <a:schemeClr val="tx1"/>
                </a:solidFill>
                <a:effectLst/>
                <a:latin typeface="+mn-lt"/>
                <a:ea typeface="+mn-ea"/>
                <a:cs typeface="+mn-cs"/>
              </a:rPr>
              <a:t>Data</a:t>
            </a:r>
            <a:r>
              <a:rPr lang="en-SG" sz="1200" b="0" i="0" kern="1200" baseline="0" dirty="0" smtClean="0">
                <a:solidFill>
                  <a:schemeClr val="tx1"/>
                </a:solidFill>
                <a:effectLst/>
                <a:latin typeface="+mn-lt"/>
                <a:ea typeface="+mn-ea"/>
                <a:cs typeface="+mn-cs"/>
              </a:rPr>
              <a:t> warehouses can be built to </a:t>
            </a:r>
            <a:r>
              <a:rPr lang="en-SG" sz="1200" b="0" i="0" kern="1200" dirty="0" smtClean="0">
                <a:solidFill>
                  <a:schemeClr val="tx1"/>
                </a:solidFill>
                <a:effectLst/>
                <a:latin typeface="+mn-lt"/>
                <a:ea typeface="+mn-ea"/>
                <a:cs typeface="+mn-cs"/>
              </a:rPr>
              <a:t>integrate many different sources of data in near real-time.  This will allow for better business decisions because users will have access to more data.  Plus this will save users lots of time because they won’t waste precious time retrieving data from multiple sources</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Provides historical intelligence</a:t>
            </a:r>
          </a:p>
          <a:p>
            <a:pPr fontAlgn="base"/>
            <a:r>
              <a:rPr lang="en-SG" sz="1200" b="0" i="0" kern="1200" dirty="0" smtClean="0">
                <a:solidFill>
                  <a:schemeClr val="tx1"/>
                </a:solidFill>
                <a:effectLst/>
                <a:latin typeface="+mn-lt"/>
                <a:ea typeface="+mn-ea"/>
                <a:cs typeface="+mn-cs"/>
              </a:rPr>
              <a:t>A data warehouse stores large amounts of historical data so you can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different time periods and trends in order to make future predictions. Such data typically cannot be stored in a transactional database or used to generate reports from a transactional system.</a:t>
            </a:r>
          </a:p>
          <a:p>
            <a:endParaRPr lang="en-SG" dirty="0" smtClean="0"/>
          </a:p>
          <a:p>
            <a:r>
              <a:rPr lang="en-SG" b="1" dirty="0" smtClean="0"/>
              <a:t>One version of the truth</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one version of the truth, so each department will produce results that are in line with all the other departments, providing consistency</a:t>
            </a:r>
          </a:p>
          <a:p>
            <a:endParaRPr lang="en-SG" dirty="0" smtClean="0"/>
          </a:p>
          <a:p>
            <a:endParaRPr lang="en-SG" dirty="0" smtClean="0"/>
          </a:p>
          <a:p>
            <a:r>
              <a:rPr lang="en-SG" sz="1400" b="1" dirty="0" smtClean="0"/>
              <a:t>Improve data quality</a:t>
            </a:r>
          </a:p>
          <a:p>
            <a:r>
              <a:rPr lang="en-SG" sz="1200" b="0" i="0" kern="1200" dirty="0" smtClean="0">
                <a:solidFill>
                  <a:schemeClr val="tx1"/>
                </a:solidFill>
                <a:effectLst/>
                <a:latin typeface="+mn-lt"/>
                <a:ea typeface="+mn-ea"/>
                <a:cs typeface="+mn-cs"/>
              </a:rPr>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Easier</a:t>
            </a:r>
            <a:r>
              <a:rPr lang="en-SG" sz="1200" b="1" i="0" kern="1200" baseline="0" dirty="0" smtClean="0">
                <a:solidFill>
                  <a:schemeClr val="tx1"/>
                </a:solidFill>
                <a:effectLst/>
                <a:latin typeface="+mn-lt"/>
                <a:ea typeface="+mn-ea"/>
                <a:cs typeface="+mn-cs"/>
              </a:rPr>
              <a:t> to create reporting solutions on it</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a data warehouse makes it easy to create business intelligence solutions on top of it</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High ROI</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Companies that have implemented data warehouses and complementary BI systems have </a:t>
            </a:r>
            <a:r>
              <a:rPr lang="en-SG" sz="1200" b="0" i="0" kern="1200" dirty="0" smtClean="0">
                <a:solidFill>
                  <a:schemeClr val="tx1"/>
                </a:solidFill>
                <a:effectLst/>
                <a:latin typeface="+mn-lt"/>
                <a:ea typeface="+mn-ea"/>
                <a:cs typeface="+mn-cs"/>
                <a:hlinkClick r:id="rId3"/>
              </a:rPr>
              <a:t>generated more revenue</a:t>
            </a:r>
            <a:r>
              <a:rPr lang="en-SG" sz="1200" b="0" i="0" kern="1200" dirty="0" smtClean="0">
                <a:solidFill>
                  <a:schemeClr val="tx1"/>
                </a:solidFill>
                <a:effectLst/>
                <a:latin typeface="+mn-lt"/>
                <a:ea typeface="+mn-ea"/>
                <a:cs typeface="+mn-cs"/>
              </a:rPr>
              <a:t> and saved more money than companies that haven’t invested in BI systems and data warehouses</a:t>
            </a:r>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66</a:t>
            </a:fld>
            <a:endParaRPr lang="en-SG"/>
          </a:p>
        </p:txBody>
      </p:sp>
    </p:spTree>
    <p:extLst>
      <p:ext uri="{BB962C8B-B14F-4D97-AF65-F5344CB8AC3E}">
        <p14:creationId xmlns:p14="http://schemas.microsoft.com/office/powerpoint/2010/main" val="314874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a:t>
            </a:fld>
            <a:endParaRPr lang="en-SG"/>
          </a:p>
        </p:txBody>
      </p:sp>
    </p:spTree>
    <p:extLst>
      <p:ext uri="{BB962C8B-B14F-4D97-AF65-F5344CB8AC3E}">
        <p14:creationId xmlns:p14="http://schemas.microsoft.com/office/powerpoint/2010/main" val="3195957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1" i="0" kern="1200" dirty="0" smtClean="0">
                <a:solidFill>
                  <a:schemeClr val="tx1"/>
                </a:solidFill>
                <a:effectLst/>
                <a:latin typeface="+mn-lt"/>
                <a:ea typeface="+mn-ea"/>
                <a:cs typeface="+mn-cs"/>
              </a:rPr>
              <a:t>Reduce stress on production system</a:t>
            </a:r>
          </a:p>
          <a:p>
            <a:pPr fontAlgn="base"/>
            <a:r>
              <a:rPr lang="en-SG" sz="1200" b="0" i="0" kern="1200" dirty="0" smtClean="0">
                <a:solidFill>
                  <a:schemeClr val="tx1"/>
                </a:solidFill>
                <a:effectLst/>
                <a:latin typeface="+mn-lt"/>
                <a:ea typeface="+mn-ea"/>
                <a:cs typeface="+mn-cs"/>
              </a:rPr>
              <a:t>Without</a:t>
            </a:r>
            <a:r>
              <a:rPr lang="en-SG" sz="1200" b="0" i="0" kern="1200" baseline="0" dirty="0" smtClean="0">
                <a:solidFill>
                  <a:schemeClr val="tx1"/>
                </a:solidFill>
                <a:effectLst/>
                <a:latin typeface="+mn-lt"/>
                <a:ea typeface="+mn-ea"/>
                <a:cs typeface="+mn-cs"/>
              </a:rPr>
              <a:t> a data warehouse, if reports are needed, users will need to </a:t>
            </a:r>
            <a:r>
              <a:rPr lang="en-SG" sz="1200" b="0" i="0" kern="1200" dirty="0" smtClean="0">
                <a:solidFill>
                  <a:schemeClr val="tx1"/>
                </a:solidFill>
                <a:effectLst/>
                <a:latin typeface="+mn-lt"/>
                <a:ea typeface="+mn-ea"/>
                <a:cs typeface="+mn-cs"/>
              </a:rPr>
              <a:t>run reports directly against operational systems.</a:t>
            </a:r>
            <a:r>
              <a:rPr lang="en-SG" sz="1200" b="0" i="0" kern="1200" baseline="0" dirty="0" smtClean="0">
                <a:solidFill>
                  <a:schemeClr val="tx1"/>
                </a:solidFill>
                <a:effectLst/>
                <a:latin typeface="+mn-lt"/>
                <a:ea typeface="+mn-ea"/>
                <a:cs typeface="+mn-cs"/>
              </a:rPr>
              <a:t> This will cause performance issues to the production systems</a:t>
            </a:r>
          </a:p>
          <a:p>
            <a:pPr fontAlgn="base"/>
            <a:endParaRPr lang="en-SG" sz="1200" b="0" i="0" kern="1200" baseline="0" dirty="0" smtClean="0">
              <a:solidFill>
                <a:schemeClr val="tx1"/>
              </a:solidFill>
              <a:effectLst/>
              <a:latin typeface="+mn-lt"/>
              <a:ea typeface="+mn-ea"/>
              <a:cs typeface="+mn-cs"/>
            </a:endParaRPr>
          </a:p>
          <a:p>
            <a:pPr fontAlgn="base"/>
            <a:r>
              <a:rPr lang="en-SG" sz="1200" b="1" i="0" kern="1200" baseline="0" dirty="0" smtClean="0">
                <a:solidFill>
                  <a:schemeClr val="tx1"/>
                </a:solidFill>
                <a:effectLst/>
                <a:latin typeface="+mn-lt"/>
                <a:ea typeface="+mn-ea"/>
                <a:cs typeface="+mn-cs"/>
              </a:rPr>
              <a:t>Faster return of query results</a:t>
            </a:r>
          </a:p>
          <a:p>
            <a:pPr fontAlgn="base"/>
            <a:r>
              <a:rPr lang="en-SG" sz="1200" b="0" i="0" kern="1200" dirty="0" smtClean="0">
                <a:solidFill>
                  <a:schemeClr val="tx1"/>
                </a:solidFill>
                <a:effectLst/>
                <a:latin typeface="+mn-lt"/>
                <a:ea typeface="+mn-ea"/>
                <a:cs typeface="+mn-cs"/>
              </a:rPr>
              <a:t>The data warehouse is optimized for read access, resulting in faster report generation</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Integrate many sources of data</a:t>
            </a:r>
          </a:p>
          <a:p>
            <a:pPr fontAlgn="base"/>
            <a:r>
              <a:rPr lang="en-SG" sz="1200" b="0" i="0" kern="1200" dirty="0" smtClean="0">
                <a:solidFill>
                  <a:schemeClr val="tx1"/>
                </a:solidFill>
                <a:effectLst/>
                <a:latin typeface="+mn-lt"/>
                <a:ea typeface="+mn-ea"/>
                <a:cs typeface="+mn-cs"/>
              </a:rPr>
              <a:t>Data</a:t>
            </a:r>
            <a:r>
              <a:rPr lang="en-SG" sz="1200" b="0" i="0" kern="1200" baseline="0" dirty="0" smtClean="0">
                <a:solidFill>
                  <a:schemeClr val="tx1"/>
                </a:solidFill>
                <a:effectLst/>
                <a:latin typeface="+mn-lt"/>
                <a:ea typeface="+mn-ea"/>
                <a:cs typeface="+mn-cs"/>
              </a:rPr>
              <a:t> warehouses can be built to </a:t>
            </a:r>
            <a:r>
              <a:rPr lang="en-SG" sz="1200" b="0" i="0" kern="1200" dirty="0" smtClean="0">
                <a:solidFill>
                  <a:schemeClr val="tx1"/>
                </a:solidFill>
                <a:effectLst/>
                <a:latin typeface="+mn-lt"/>
                <a:ea typeface="+mn-ea"/>
                <a:cs typeface="+mn-cs"/>
              </a:rPr>
              <a:t>integrate many different sources of data in near real-time.  This will allow for better business decisions because users will have access to more data.  Plus this will save users lots of time because they won’t waste precious time retrieving data from multiple sources</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Provides historical intelligence</a:t>
            </a:r>
          </a:p>
          <a:p>
            <a:pPr fontAlgn="base"/>
            <a:r>
              <a:rPr lang="en-SG" sz="1200" b="0" i="0" kern="1200" dirty="0" smtClean="0">
                <a:solidFill>
                  <a:schemeClr val="tx1"/>
                </a:solidFill>
                <a:effectLst/>
                <a:latin typeface="+mn-lt"/>
                <a:ea typeface="+mn-ea"/>
                <a:cs typeface="+mn-cs"/>
              </a:rPr>
              <a:t>A data warehouse stores large amounts of historical data so you can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different time periods and trends in order to make future predictions. Such data typically cannot be stored in a transactional database or used to generate reports from a transactional system.</a:t>
            </a:r>
          </a:p>
          <a:p>
            <a:endParaRPr lang="en-SG" dirty="0" smtClean="0"/>
          </a:p>
          <a:p>
            <a:r>
              <a:rPr lang="en-SG" b="1" dirty="0" smtClean="0"/>
              <a:t>One version of the truth</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one version of the truth, so each department will produce results that are in line with all the other departments, providing consistency</a:t>
            </a:r>
          </a:p>
          <a:p>
            <a:endParaRPr lang="en-SG" dirty="0" smtClean="0"/>
          </a:p>
          <a:p>
            <a:endParaRPr lang="en-SG" dirty="0" smtClean="0"/>
          </a:p>
          <a:p>
            <a:r>
              <a:rPr lang="en-SG" sz="1400" b="1" dirty="0" smtClean="0"/>
              <a:t>Improve data quality</a:t>
            </a:r>
          </a:p>
          <a:p>
            <a:r>
              <a:rPr lang="en-SG" sz="1200" b="0" i="0" kern="1200" dirty="0" smtClean="0">
                <a:solidFill>
                  <a:schemeClr val="tx1"/>
                </a:solidFill>
                <a:effectLst/>
                <a:latin typeface="+mn-lt"/>
                <a:ea typeface="+mn-ea"/>
                <a:cs typeface="+mn-cs"/>
              </a:rPr>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Easier</a:t>
            </a:r>
            <a:r>
              <a:rPr lang="en-SG" sz="1200" b="1" i="0" kern="1200" baseline="0" dirty="0" smtClean="0">
                <a:solidFill>
                  <a:schemeClr val="tx1"/>
                </a:solidFill>
                <a:effectLst/>
                <a:latin typeface="+mn-lt"/>
                <a:ea typeface="+mn-ea"/>
                <a:cs typeface="+mn-cs"/>
              </a:rPr>
              <a:t> to create reporting solutions on it</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a data warehouse makes it easy to create business intelligence solutions on top of it</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High ROI</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Companies that have implemented data warehouses and complementary BI systems have </a:t>
            </a:r>
            <a:r>
              <a:rPr lang="en-SG" sz="1200" b="0" i="0" kern="1200" dirty="0" smtClean="0">
                <a:solidFill>
                  <a:schemeClr val="tx1"/>
                </a:solidFill>
                <a:effectLst/>
                <a:latin typeface="+mn-lt"/>
                <a:ea typeface="+mn-ea"/>
                <a:cs typeface="+mn-cs"/>
                <a:hlinkClick r:id="rId3"/>
              </a:rPr>
              <a:t>generated more revenue</a:t>
            </a:r>
            <a:r>
              <a:rPr lang="en-SG" sz="1200" b="0" i="0" kern="1200" dirty="0" smtClean="0">
                <a:solidFill>
                  <a:schemeClr val="tx1"/>
                </a:solidFill>
                <a:effectLst/>
                <a:latin typeface="+mn-lt"/>
                <a:ea typeface="+mn-ea"/>
                <a:cs typeface="+mn-cs"/>
              </a:rPr>
              <a:t> and saved more money than companies that haven’t invested in BI systems and data warehouses</a:t>
            </a:r>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67</a:t>
            </a:fld>
            <a:endParaRPr lang="en-SG"/>
          </a:p>
        </p:txBody>
      </p:sp>
    </p:spTree>
    <p:extLst>
      <p:ext uri="{BB962C8B-B14F-4D97-AF65-F5344CB8AC3E}">
        <p14:creationId xmlns:p14="http://schemas.microsoft.com/office/powerpoint/2010/main" val="1172977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1" i="0" kern="1200" dirty="0" smtClean="0">
                <a:solidFill>
                  <a:schemeClr val="tx1"/>
                </a:solidFill>
                <a:effectLst/>
                <a:latin typeface="+mn-lt"/>
                <a:ea typeface="+mn-ea"/>
                <a:cs typeface="+mn-cs"/>
              </a:rPr>
              <a:t>Reduce stress on production system</a:t>
            </a:r>
          </a:p>
          <a:p>
            <a:pPr fontAlgn="base"/>
            <a:r>
              <a:rPr lang="en-SG" sz="1200" b="0" i="0" kern="1200" dirty="0" smtClean="0">
                <a:solidFill>
                  <a:schemeClr val="tx1"/>
                </a:solidFill>
                <a:effectLst/>
                <a:latin typeface="+mn-lt"/>
                <a:ea typeface="+mn-ea"/>
                <a:cs typeface="+mn-cs"/>
              </a:rPr>
              <a:t>Without</a:t>
            </a:r>
            <a:r>
              <a:rPr lang="en-SG" sz="1200" b="0" i="0" kern="1200" baseline="0" dirty="0" smtClean="0">
                <a:solidFill>
                  <a:schemeClr val="tx1"/>
                </a:solidFill>
                <a:effectLst/>
                <a:latin typeface="+mn-lt"/>
                <a:ea typeface="+mn-ea"/>
                <a:cs typeface="+mn-cs"/>
              </a:rPr>
              <a:t> a data warehouse, if reports are needed, users will need to </a:t>
            </a:r>
            <a:r>
              <a:rPr lang="en-SG" sz="1200" b="0" i="0" kern="1200" dirty="0" smtClean="0">
                <a:solidFill>
                  <a:schemeClr val="tx1"/>
                </a:solidFill>
                <a:effectLst/>
                <a:latin typeface="+mn-lt"/>
                <a:ea typeface="+mn-ea"/>
                <a:cs typeface="+mn-cs"/>
              </a:rPr>
              <a:t>run reports directly against operational systems.</a:t>
            </a:r>
            <a:r>
              <a:rPr lang="en-SG" sz="1200" b="0" i="0" kern="1200" baseline="0" dirty="0" smtClean="0">
                <a:solidFill>
                  <a:schemeClr val="tx1"/>
                </a:solidFill>
                <a:effectLst/>
                <a:latin typeface="+mn-lt"/>
                <a:ea typeface="+mn-ea"/>
                <a:cs typeface="+mn-cs"/>
              </a:rPr>
              <a:t> This will cause performance issues to the production systems</a:t>
            </a:r>
          </a:p>
          <a:p>
            <a:pPr fontAlgn="base"/>
            <a:endParaRPr lang="en-SG" sz="1200" b="0" i="0" kern="1200" baseline="0" dirty="0" smtClean="0">
              <a:solidFill>
                <a:schemeClr val="tx1"/>
              </a:solidFill>
              <a:effectLst/>
              <a:latin typeface="+mn-lt"/>
              <a:ea typeface="+mn-ea"/>
              <a:cs typeface="+mn-cs"/>
            </a:endParaRPr>
          </a:p>
          <a:p>
            <a:pPr fontAlgn="base"/>
            <a:r>
              <a:rPr lang="en-SG" sz="1200" b="1" i="0" kern="1200" baseline="0" dirty="0" smtClean="0">
                <a:solidFill>
                  <a:schemeClr val="tx1"/>
                </a:solidFill>
                <a:effectLst/>
                <a:latin typeface="+mn-lt"/>
                <a:ea typeface="+mn-ea"/>
                <a:cs typeface="+mn-cs"/>
              </a:rPr>
              <a:t>Faster return of query results</a:t>
            </a:r>
          </a:p>
          <a:p>
            <a:pPr fontAlgn="base"/>
            <a:r>
              <a:rPr lang="en-SG" sz="1200" b="0" i="0" kern="1200" dirty="0" smtClean="0">
                <a:solidFill>
                  <a:schemeClr val="tx1"/>
                </a:solidFill>
                <a:effectLst/>
                <a:latin typeface="+mn-lt"/>
                <a:ea typeface="+mn-ea"/>
                <a:cs typeface="+mn-cs"/>
              </a:rPr>
              <a:t>The data warehouse is optimized for read access, resulting in faster report generation</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Integrate many sources of data</a:t>
            </a:r>
          </a:p>
          <a:p>
            <a:pPr fontAlgn="base"/>
            <a:r>
              <a:rPr lang="en-SG" sz="1200" b="0" i="0" kern="1200" dirty="0" smtClean="0">
                <a:solidFill>
                  <a:schemeClr val="tx1"/>
                </a:solidFill>
                <a:effectLst/>
                <a:latin typeface="+mn-lt"/>
                <a:ea typeface="+mn-ea"/>
                <a:cs typeface="+mn-cs"/>
              </a:rPr>
              <a:t>Data</a:t>
            </a:r>
            <a:r>
              <a:rPr lang="en-SG" sz="1200" b="0" i="0" kern="1200" baseline="0" dirty="0" smtClean="0">
                <a:solidFill>
                  <a:schemeClr val="tx1"/>
                </a:solidFill>
                <a:effectLst/>
                <a:latin typeface="+mn-lt"/>
                <a:ea typeface="+mn-ea"/>
                <a:cs typeface="+mn-cs"/>
              </a:rPr>
              <a:t> warehouses can be built to </a:t>
            </a:r>
            <a:r>
              <a:rPr lang="en-SG" sz="1200" b="0" i="0" kern="1200" dirty="0" smtClean="0">
                <a:solidFill>
                  <a:schemeClr val="tx1"/>
                </a:solidFill>
                <a:effectLst/>
                <a:latin typeface="+mn-lt"/>
                <a:ea typeface="+mn-ea"/>
                <a:cs typeface="+mn-cs"/>
              </a:rPr>
              <a:t>integrate many different sources of data in near real-time.  This will allow for better business decisions because users will have access to more data.  Plus this will save users lots of time because they won’t waste precious time retrieving data from multiple sources</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Provides historical intelligence</a:t>
            </a:r>
          </a:p>
          <a:p>
            <a:pPr fontAlgn="base"/>
            <a:r>
              <a:rPr lang="en-SG" sz="1200" b="0" i="0" kern="1200" dirty="0" smtClean="0">
                <a:solidFill>
                  <a:schemeClr val="tx1"/>
                </a:solidFill>
                <a:effectLst/>
                <a:latin typeface="+mn-lt"/>
                <a:ea typeface="+mn-ea"/>
                <a:cs typeface="+mn-cs"/>
              </a:rPr>
              <a:t>A data warehouse stores large amounts of historical data so you can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different time periods and trends in order to make future predictions. Such data typically cannot be stored in a transactional database or used to generate reports from a transactional system.</a:t>
            </a:r>
          </a:p>
          <a:p>
            <a:endParaRPr lang="en-SG" dirty="0" smtClean="0"/>
          </a:p>
          <a:p>
            <a:r>
              <a:rPr lang="en-SG" b="1" dirty="0" smtClean="0"/>
              <a:t>One version of the truth</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one version of the truth, so each department will produce results that are in line with all the other departments, providing consistency</a:t>
            </a:r>
          </a:p>
          <a:p>
            <a:endParaRPr lang="en-SG" dirty="0" smtClean="0"/>
          </a:p>
          <a:p>
            <a:endParaRPr lang="en-SG" dirty="0" smtClean="0"/>
          </a:p>
          <a:p>
            <a:r>
              <a:rPr lang="en-SG" sz="1400" b="1" dirty="0" smtClean="0"/>
              <a:t>Improve data quality</a:t>
            </a:r>
          </a:p>
          <a:p>
            <a:r>
              <a:rPr lang="en-SG" sz="1200" b="0" i="0" kern="1200" dirty="0" smtClean="0">
                <a:solidFill>
                  <a:schemeClr val="tx1"/>
                </a:solidFill>
                <a:effectLst/>
                <a:latin typeface="+mn-lt"/>
                <a:ea typeface="+mn-ea"/>
                <a:cs typeface="+mn-cs"/>
              </a:rPr>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Easier</a:t>
            </a:r>
            <a:r>
              <a:rPr lang="en-SG" sz="1200" b="1" i="0" kern="1200" baseline="0" dirty="0" smtClean="0">
                <a:solidFill>
                  <a:schemeClr val="tx1"/>
                </a:solidFill>
                <a:effectLst/>
                <a:latin typeface="+mn-lt"/>
                <a:ea typeface="+mn-ea"/>
                <a:cs typeface="+mn-cs"/>
              </a:rPr>
              <a:t> to create reporting solutions on it</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a data warehouse makes it easy to create business intelligence solutions on top of it</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High ROI</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Companies that have implemented data warehouses and complementary BI systems have </a:t>
            </a:r>
            <a:r>
              <a:rPr lang="en-SG" sz="1200" b="0" i="0" kern="1200" dirty="0" smtClean="0">
                <a:solidFill>
                  <a:schemeClr val="tx1"/>
                </a:solidFill>
                <a:effectLst/>
                <a:latin typeface="+mn-lt"/>
                <a:ea typeface="+mn-ea"/>
                <a:cs typeface="+mn-cs"/>
                <a:hlinkClick r:id="rId3"/>
              </a:rPr>
              <a:t>generated more revenue</a:t>
            </a:r>
            <a:r>
              <a:rPr lang="en-SG" sz="1200" b="0" i="0" kern="1200" dirty="0" smtClean="0">
                <a:solidFill>
                  <a:schemeClr val="tx1"/>
                </a:solidFill>
                <a:effectLst/>
                <a:latin typeface="+mn-lt"/>
                <a:ea typeface="+mn-ea"/>
                <a:cs typeface="+mn-cs"/>
              </a:rPr>
              <a:t> and saved more money than companies that haven’t invested in BI systems and data warehouses</a:t>
            </a:r>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68</a:t>
            </a:fld>
            <a:endParaRPr lang="en-SG"/>
          </a:p>
        </p:txBody>
      </p:sp>
    </p:spTree>
    <p:extLst>
      <p:ext uri="{BB962C8B-B14F-4D97-AF65-F5344CB8AC3E}">
        <p14:creationId xmlns:p14="http://schemas.microsoft.com/office/powerpoint/2010/main" val="3097865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200" b="1" i="0" kern="1200" dirty="0" smtClean="0">
                <a:solidFill>
                  <a:schemeClr val="tx1"/>
                </a:solidFill>
                <a:effectLst/>
                <a:latin typeface="+mn-lt"/>
                <a:ea typeface="+mn-ea"/>
                <a:cs typeface="+mn-cs"/>
              </a:rPr>
              <a:t>Reduce stress on production system</a:t>
            </a:r>
          </a:p>
          <a:p>
            <a:pPr fontAlgn="base"/>
            <a:r>
              <a:rPr lang="en-SG" sz="1200" b="0" i="0" kern="1200" dirty="0" smtClean="0">
                <a:solidFill>
                  <a:schemeClr val="tx1"/>
                </a:solidFill>
                <a:effectLst/>
                <a:latin typeface="+mn-lt"/>
                <a:ea typeface="+mn-ea"/>
                <a:cs typeface="+mn-cs"/>
              </a:rPr>
              <a:t>Without</a:t>
            </a:r>
            <a:r>
              <a:rPr lang="en-SG" sz="1200" b="0" i="0" kern="1200" baseline="0" dirty="0" smtClean="0">
                <a:solidFill>
                  <a:schemeClr val="tx1"/>
                </a:solidFill>
                <a:effectLst/>
                <a:latin typeface="+mn-lt"/>
                <a:ea typeface="+mn-ea"/>
                <a:cs typeface="+mn-cs"/>
              </a:rPr>
              <a:t> a data warehouse, if reports are needed, users will need to </a:t>
            </a:r>
            <a:r>
              <a:rPr lang="en-SG" sz="1200" b="0" i="0" kern="1200" dirty="0" smtClean="0">
                <a:solidFill>
                  <a:schemeClr val="tx1"/>
                </a:solidFill>
                <a:effectLst/>
                <a:latin typeface="+mn-lt"/>
                <a:ea typeface="+mn-ea"/>
                <a:cs typeface="+mn-cs"/>
              </a:rPr>
              <a:t>run reports directly against operational systems.</a:t>
            </a:r>
            <a:r>
              <a:rPr lang="en-SG" sz="1200" b="0" i="0" kern="1200" baseline="0" dirty="0" smtClean="0">
                <a:solidFill>
                  <a:schemeClr val="tx1"/>
                </a:solidFill>
                <a:effectLst/>
                <a:latin typeface="+mn-lt"/>
                <a:ea typeface="+mn-ea"/>
                <a:cs typeface="+mn-cs"/>
              </a:rPr>
              <a:t> This will cause performance issues to the production systems</a:t>
            </a:r>
          </a:p>
          <a:p>
            <a:pPr fontAlgn="base"/>
            <a:endParaRPr lang="en-SG" sz="1200" b="0" i="0" kern="1200" baseline="0" dirty="0" smtClean="0">
              <a:solidFill>
                <a:schemeClr val="tx1"/>
              </a:solidFill>
              <a:effectLst/>
              <a:latin typeface="+mn-lt"/>
              <a:ea typeface="+mn-ea"/>
              <a:cs typeface="+mn-cs"/>
            </a:endParaRPr>
          </a:p>
          <a:p>
            <a:pPr fontAlgn="base"/>
            <a:r>
              <a:rPr lang="en-SG" sz="1200" b="1" i="0" kern="1200" baseline="0" dirty="0" smtClean="0">
                <a:solidFill>
                  <a:schemeClr val="tx1"/>
                </a:solidFill>
                <a:effectLst/>
                <a:latin typeface="+mn-lt"/>
                <a:ea typeface="+mn-ea"/>
                <a:cs typeface="+mn-cs"/>
              </a:rPr>
              <a:t>Faster return of query results</a:t>
            </a:r>
          </a:p>
          <a:p>
            <a:pPr fontAlgn="base"/>
            <a:r>
              <a:rPr lang="en-SG" sz="1200" b="0" i="0" kern="1200" dirty="0" smtClean="0">
                <a:solidFill>
                  <a:schemeClr val="tx1"/>
                </a:solidFill>
                <a:effectLst/>
                <a:latin typeface="+mn-lt"/>
                <a:ea typeface="+mn-ea"/>
                <a:cs typeface="+mn-cs"/>
              </a:rPr>
              <a:t>The data warehouse is optimized for read access, resulting in faster report generation</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Integrate many sources of data</a:t>
            </a:r>
          </a:p>
          <a:p>
            <a:pPr fontAlgn="base"/>
            <a:r>
              <a:rPr lang="en-SG" sz="1200" b="0" i="0" kern="1200" dirty="0" smtClean="0">
                <a:solidFill>
                  <a:schemeClr val="tx1"/>
                </a:solidFill>
                <a:effectLst/>
                <a:latin typeface="+mn-lt"/>
                <a:ea typeface="+mn-ea"/>
                <a:cs typeface="+mn-cs"/>
              </a:rPr>
              <a:t>Data</a:t>
            </a:r>
            <a:r>
              <a:rPr lang="en-SG" sz="1200" b="0" i="0" kern="1200" baseline="0" dirty="0" smtClean="0">
                <a:solidFill>
                  <a:schemeClr val="tx1"/>
                </a:solidFill>
                <a:effectLst/>
                <a:latin typeface="+mn-lt"/>
                <a:ea typeface="+mn-ea"/>
                <a:cs typeface="+mn-cs"/>
              </a:rPr>
              <a:t> warehouses can be built to </a:t>
            </a:r>
            <a:r>
              <a:rPr lang="en-SG" sz="1200" b="0" i="0" kern="1200" dirty="0" smtClean="0">
                <a:solidFill>
                  <a:schemeClr val="tx1"/>
                </a:solidFill>
                <a:effectLst/>
                <a:latin typeface="+mn-lt"/>
                <a:ea typeface="+mn-ea"/>
                <a:cs typeface="+mn-cs"/>
              </a:rPr>
              <a:t>integrate many different sources of data in near real-time.  This will allow for better business decisions because users will have access to more data.  Plus this will save users lots of time because they won’t waste precious time retrieving data from multiple sources</a:t>
            </a:r>
          </a:p>
          <a:p>
            <a:pPr fontAlgn="base"/>
            <a:endParaRPr lang="en-SG" sz="1200" b="0" i="0" kern="1200" dirty="0" smtClean="0">
              <a:solidFill>
                <a:schemeClr val="tx1"/>
              </a:solidFill>
              <a:effectLst/>
              <a:latin typeface="+mn-lt"/>
              <a:ea typeface="+mn-ea"/>
              <a:cs typeface="+mn-cs"/>
            </a:endParaRPr>
          </a:p>
          <a:p>
            <a:pPr fontAlgn="base"/>
            <a:r>
              <a:rPr lang="en-SG" sz="1200" b="1" i="0" kern="1200" dirty="0" smtClean="0">
                <a:solidFill>
                  <a:schemeClr val="tx1"/>
                </a:solidFill>
                <a:effectLst/>
                <a:latin typeface="+mn-lt"/>
                <a:ea typeface="+mn-ea"/>
                <a:cs typeface="+mn-cs"/>
              </a:rPr>
              <a:t>Provides historical intelligence</a:t>
            </a:r>
          </a:p>
          <a:p>
            <a:pPr fontAlgn="base"/>
            <a:r>
              <a:rPr lang="en-SG" sz="1200" b="0" i="0" kern="1200" dirty="0" smtClean="0">
                <a:solidFill>
                  <a:schemeClr val="tx1"/>
                </a:solidFill>
                <a:effectLst/>
                <a:latin typeface="+mn-lt"/>
                <a:ea typeface="+mn-ea"/>
                <a:cs typeface="+mn-cs"/>
              </a:rPr>
              <a:t>A data warehouse stores large amounts of historical data so you can </a:t>
            </a:r>
            <a:r>
              <a:rPr lang="en-SG" sz="1200" b="0" i="0" kern="1200" dirty="0" err="1" smtClean="0">
                <a:solidFill>
                  <a:schemeClr val="tx1"/>
                </a:solidFill>
                <a:effectLst/>
                <a:latin typeface="+mn-lt"/>
                <a:ea typeface="+mn-ea"/>
                <a:cs typeface="+mn-cs"/>
              </a:rPr>
              <a:t>analyze</a:t>
            </a:r>
            <a:r>
              <a:rPr lang="en-SG" sz="1200" b="0" i="0" kern="1200" dirty="0" smtClean="0">
                <a:solidFill>
                  <a:schemeClr val="tx1"/>
                </a:solidFill>
                <a:effectLst/>
                <a:latin typeface="+mn-lt"/>
                <a:ea typeface="+mn-ea"/>
                <a:cs typeface="+mn-cs"/>
              </a:rPr>
              <a:t> different time periods and trends in order to make future predictions. Such data typically cannot be stored in a transactional database or used to generate reports from a transactional system.</a:t>
            </a:r>
          </a:p>
          <a:p>
            <a:endParaRPr lang="en-SG" dirty="0" smtClean="0"/>
          </a:p>
          <a:p>
            <a:r>
              <a:rPr lang="en-SG" b="1" dirty="0" smtClean="0"/>
              <a:t>One version of the truth</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one version of the truth, so each department will produce results that are in line with all the other departments, providing consistency</a:t>
            </a:r>
          </a:p>
          <a:p>
            <a:endParaRPr lang="en-SG" dirty="0" smtClean="0"/>
          </a:p>
          <a:p>
            <a:endParaRPr lang="en-SG" dirty="0" smtClean="0"/>
          </a:p>
          <a:p>
            <a:r>
              <a:rPr lang="en-SG" sz="1400" b="1" dirty="0" smtClean="0"/>
              <a:t>Improve data quality</a:t>
            </a:r>
          </a:p>
          <a:p>
            <a:r>
              <a:rPr lang="en-SG" sz="1200" b="0" i="0" kern="1200" dirty="0" smtClean="0">
                <a:solidFill>
                  <a:schemeClr val="tx1"/>
                </a:solidFill>
                <a:effectLst/>
                <a:latin typeface="+mn-lt"/>
                <a:ea typeface="+mn-ea"/>
                <a:cs typeface="+mn-cs"/>
              </a:rPr>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Easier</a:t>
            </a:r>
            <a:r>
              <a:rPr lang="en-SG" sz="1200" b="1" i="0" kern="1200" baseline="0" dirty="0" smtClean="0">
                <a:solidFill>
                  <a:schemeClr val="tx1"/>
                </a:solidFill>
                <a:effectLst/>
                <a:latin typeface="+mn-lt"/>
                <a:ea typeface="+mn-ea"/>
                <a:cs typeface="+mn-cs"/>
              </a:rPr>
              <a:t> to create reporting solutions on it</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Having a data warehouse makes it easy to create business intelligence solutions on top of it</a:t>
            </a:r>
          </a:p>
          <a:p>
            <a:endParaRPr lang="en-SG" sz="1200" b="0" i="0" kern="1200" dirty="0" smtClean="0">
              <a:solidFill>
                <a:schemeClr val="tx1"/>
              </a:solidFill>
              <a:effectLst/>
              <a:latin typeface="+mn-lt"/>
              <a:ea typeface="+mn-ea"/>
              <a:cs typeface="+mn-cs"/>
            </a:endParaRPr>
          </a:p>
          <a:p>
            <a:endParaRPr lang="en-SG" sz="1200" b="0" i="0" kern="1200" dirty="0" smtClean="0">
              <a:solidFill>
                <a:schemeClr val="tx1"/>
              </a:solidFill>
              <a:effectLst/>
              <a:latin typeface="+mn-lt"/>
              <a:ea typeface="+mn-ea"/>
              <a:cs typeface="+mn-cs"/>
            </a:endParaRPr>
          </a:p>
          <a:p>
            <a:r>
              <a:rPr lang="en-SG" sz="1200" b="1" i="0" kern="1200" dirty="0" smtClean="0">
                <a:solidFill>
                  <a:schemeClr val="tx1"/>
                </a:solidFill>
                <a:effectLst/>
                <a:latin typeface="+mn-lt"/>
                <a:ea typeface="+mn-ea"/>
                <a:cs typeface="+mn-cs"/>
              </a:rPr>
              <a:t>High ROI</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Companies that have implemented data warehouses and complementary BI systems have </a:t>
            </a:r>
            <a:r>
              <a:rPr lang="en-SG" sz="1200" b="0" i="0" kern="1200" dirty="0" smtClean="0">
                <a:solidFill>
                  <a:schemeClr val="tx1"/>
                </a:solidFill>
                <a:effectLst/>
                <a:latin typeface="+mn-lt"/>
                <a:ea typeface="+mn-ea"/>
                <a:cs typeface="+mn-cs"/>
                <a:hlinkClick r:id="rId3"/>
              </a:rPr>
              <a:t>generated more revenue</a:t>
            </a:r>
            <a:r>
              <a:rPr lang="en-SG" sz="1200" b="0" i="0" kern="1200" dirty="0" smtClean="0">
                <a:solidFill>
                  <a:schemeClr val="tx1"/>
                </a:solidFill>
                <a:effectLst/>
                <a:latin typeface="+mn-lt"/>
                <a:ea typeface="+mn-ea"/>
                <a:cs typeface="+mn-cs"/>
              </a:rPr>
              <a:t> and saved more money than companies that haven’t invested in BI systems and data warehouses</a:t>
            </a:r>
          </a:p>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69</a:t>
            </a:fld>
            <a:endParaRPr lang="en-SG"/>
          </a:p>
        </p:txBody>
      </p:sp>
    </p:spTree>
    <p:extLst>
      <p:ext uri="{BB962C8B-B14F-4D97-AF65-F5344CB8AC3E}">
        <p14:creationId xmlns:p14="http://schemas.microsoft.com/office/powerpoint/2010/main" val="290829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7</a:t>
            </a:fld>
            <a:endParaRPr lang="en-SG"/>
          </a:p>
        </p:txBody>
      </p:sp>
    </p:spTree>
    <p:extLst>
      <p:ext uri="{BB962C8B-B14F-4D97-AF65-F5344CB8AC3E}">
        <p14:creationId xmlns:p14="http://schemas.microsoft.com/office/powerpoint/2010/main" val="282103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8</a:t>
            </a:fld>
            <a:endParaRPr lang="en-SG"/>
          </a:p>
        </p:txBody>
      </p:sp>
    </p:spTree>
    <p:extLst>
      <p:ext uri="{BB962C8B-B14F-4D97-AF65-F5344CB8AC3E}">
        <p14:creationId xmlns:p14="http://schemas.microsoft.com/office/powerpoint/2010/main" val="3946255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10</a:t>
            </a:fld>
            <a:endParaRPr lang="en-SG"/>
          </a:p>
        </p:txBody>
      </p:sp>
    </p:spTree>
    <p:extLst>
      <p:ext uri="{BB962C8B-B14F-4D97-AF65-F5344CB8AC3E}">
        <p14:creationId xmlns:p14="http://schemas.microsoft.com/office/powerpoint/2010/main" val="206394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11</a:t>
            </a:fld>
            <a:endParaRPr lang="en-SG"/>
          </a:p>
        </p:txBody>
      </p:sp>
    </p:spTree>
    <p:extLst>
      <p:ext uri="{BB962C8B-B14F-4D97-AF65-F5344CB8AC3E}">
        <p14:creationId xmlns:p14="http://schemas.microsoft.com/office/powerpoint/2010/main" val="190319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12</a:t>
            </a:fld>
            <a:endParaRPr lang="en-SG"/>
          </a:p>
        </p:txBody>
      </p:sp>
    </p:spTree>
    <p:extLst>
      <p:ext uri="{BB962C8B-B14F-4D97-AF65-F5344CB8AC3E}">
        <p14:creationId xmlns:p14="http://schemas.microsoft.com/office/powerpoint/2010/main" val="62326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13</a:t>
            </a:fld>
            <a:endParaRPr lang="en-SG"/>
          </a:p>
        </p:txBody>
      </p:sp>
    </p:spTree>
    <p:extLst>
      <p:ext uri="{BB962C8B-B14F-4D97-AF65-F5344CB8AC3E}">
        <p14:creationId xmlns:p14="http://schemas.microsoft.com/office/powerpoint/2010/main" val="77734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83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06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32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7923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90420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1652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85284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735401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576917" y="2017713"/>
            <a:ext cx="10363200" cy="4114800"/>
          </a:xfrm>
        </p:spPr>
        <p:txBody>
          <a:bodyPr/>
          <a:lstStyle/>
          <a:p>
            <a:pPr lvl="0"/>
            <a:endParaRPr lang="en-GB" noProof="0" dirty="0" smtClean="0"/>
          </a:p>
        </p:txBody>
      </p:sp>
      <p:sp>
        <p:nvSpPr>
          <p:cNvPr id="4" name="Rectangle 11"/>
          <p:cNvSpPr>
            <a:spLocks noGrp="1" noChangeArrowheads="1"/>
          </p:cNvSpPr>
          <p:nvPr>
            <p:ph type="dt" sz="half" idx="10"/>
          </p:nvPr>
        </p:nvSpPr>
        <p:spPr/>
        <p:txBody>
          <a:bodyPr/>
          <a:lstStyle>
            <a:lvl1pPr>
              <a:defRPr/>
            </a:lvl1pPr>
          </a:lstStyle>
          <a:p>
            <a:endParaRPr lang="en-US" altLang="en-US"/>
          </a:p>
        </p:txBody>
      </p:sp>
      <p:sp>
        <p:nvSpPr>
          <p:cNvPr id="5" name="Rectangle 12"/>
          <p:cNvSpPr>
            <a:spLocks noGrp="1" noChangeArrowheads="1"/>
          </p:cNvSpPr>
          <p:nvPr>
            <p:ph type="ftr" sz="quarter" idx="11"/>
          </p:nvPr>
        </p:nvSpPr>
        <p:spPr/>
        <p:txBody>
          <a:bodyPr/>
          <a:lstStyle>
            <a:lvl1pPr>
              <a:defRPr/>
            </a:lvl1pPr>
          </a:lstStyle>
          <a:p>
            <a:endParaRPr lang="en-US" altLang="en-US"/>
          </a:p>
        </p:txBody>
      </p:sp>
      <p:sp>
        <p:nvSpPr>
          <p:cNvPr id="6" name="Rectangle 13"/>
          <p:cNvSpPr>
            <a:spLocks noGrp="1" noChangeArrowheads="1"/>
          </p:cNvSpPr>
          <p:nvPr>
            <p:ph type="sldNum" sz="quarter" idx="12"/>
          </p:nvPr>
        </p:nvSpPr>
        <p:spPr/>
        <p:txBody>
          <a:bodyPr/>
          <a:lstStyle>
            <a:lvl1pPr>
              <a:defRPr/>
            </a:lvl1pPr>
          </a:lstStyle>
          <a:p>
            <a:fld id="{CEC51BD7-7839-474C-AC0A-8A862BFD5761}" type="slidenum">
              <a:rPr lang="en-US" altLang="en-US"/>
              <a:pPr/>
              <a:t>‹#›</a:t>
            </a:fld>
            <a:endParaRPr lang="en-US" altLang="en-US"/>
          </a:p>
        </p:txBody>
      </p:sp>
    </p:spTree>
    <p:extLst>
      <p:ext uri="{BB962C8B-B14F-4D97-AF65-F5344CB8AC3E}">
        <p14:creationId xmlns:p14="http://schemas.microsoft.com/office/powerpoint/2010/main" val="2459628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1725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2822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a:buNone/>
              <a:defRPr sz="40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57798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83916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9"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800" dirty="0" smtClean="0"/>
            </a:lvl1pPr>
            <a:lvl2pPr marL="685800" indent="-228600">
              <a:defRPr lang="en-US" sz="2800" dirty="0" smtClean="0"/>
            </a:lvl2pPr>
            <a:lvl3pPr>
              <a:defRPr lang="en-US" sz="2400" dirty="0" smtClean="0"/>
            </a:lvl3pPr>
            <a:lvl4pPr>
              <a:defRPr lang="en-US" sz="2000" dirty="0" smtClean="0"/>
            </a:lvl4pPr>
            <a:lvl5pPr>
              <a:defRPr lang="en-SG" sz="2000"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700846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55961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85651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200866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17/10/2015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041534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17/10/2015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13015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62409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31245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0518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6438786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512797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67049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422580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839125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83648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36083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57174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60858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362428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marL="444500" indent="-444500">
              <a:buClr>
                <a:schemeClr val="accent6">
                  <a:lumMod val="75000"/>
                </a:schemeClr>
              </a:buClr>
              <a:buFont typeface="Wingdings" panose="05000000000000000000" pitchFamily="2" charset="2"/>
              <a:buChar cha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44078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5470183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18580338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610290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592980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20504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17/10/2015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673280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17/10/2015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8737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805381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33783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72976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6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4519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64123143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8159365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9648008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35409860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968383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450234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658941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6537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17/10/2015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62338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17/10/2015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2530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17/10/2015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286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17/10/2015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137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17/10/2015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51441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0" r:id="rId4"/>
    <p:sldLayoutId id="2147483662" r:id="rId5"/>
    <p:sldLayoutId id="2147483651" r:id="rId6"/>
    <p:sldLayoutId id="2147483652" r:id="rId7"/>
    <p:sldLayoutId id="2147483653" r:id="rId8"/>
    <p:sldLayoutId id="2147483654" r:id="rId9"/>
    <p:sldLayoutId id="2147483655" r:id="rId10"/>
    <p:sldLayoutId id="2147483661" r:id="rId11"/>
    <p:sldLayoutId id="2147483663" r:id="rId12"/>
    <p:sldLayoutId id="2147483656" r:id="rId13"/>
    <p:sldLayoutId id="2147483657" r:id="rId14"/>
    <p:sldLayoutId id="2147483658" r:id="rId15"/>
    <p:sldLayoutId id="2147483659" r:id="rId16"/>
    <p:sldLayoutId id="2147483706" r:id="rId17"/>
  </p:sldLayoutIdLst>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60C45-5D4E-4616-AF7A-210E33B16C44}" type="datetimeFigureOut">
              <a:rPr lang="en-SG" smtClean="0"/>
              <a:t>17/10/2015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13984-F48F-4110-95AF-7AF3E7C4EF97}" type="slidenum">
              <a:rPr lang="en-SG" smtClean="0"/>
              <a:t>‹#›</a:t>
            </a:fld>
            <a:endParaRPr lang="en-SG"/>
          </a:p>
        </p:txBody>
      </p:sp>
    </p:spTree>
    <p:extLst>
      <p:ext uri="{BB962C8B-B14F-4D97-AF65-F5344CB8AC3E}">
        <p14:creationId xmlns:p14="http://schemas.microsoft.com/office/powerpoint/2010/main" val="58091585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17/10/2015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470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705" r:id="rId13"/>
    <p:sldLayoutId id="2147483698" r:id="rId14"/>
    <p:sldLayoutId id="2147483699" r:id="rId15"/>
    <p:sldLayoutId id="2147483700" r:id="rId16"/>
    <p:sldLayoutId id="2147483701" r:id="rId17"/>
    <p:sldLayoutId id="2147483702" r:id="rId18"/>
    <p:sldLayoutId id="2147483703" r:id="rId19"/>
    <p:sldLayoutId id="2147483704" r:id="rId20"/>
  </p:sldLayoutIdLst>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information-age.com/it-management/strategy-and-innovation/123457493/corporate-decision-making-hampered-by-lack-of-confidence-in-data"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63.xml"/><Relationship Id="rId5" Type="http://schemas.openxmlformats.org/officeDocument/2006/relationships/slide" Target="slide53.xml"/><Relationship Id="rId4" Type="http://schemas.openxmlformats.org/officeDocument/2006/relationships/slide" Target="slide4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2.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40.jpg"/></Relationships>
</file>

<file path=ppt/slides/_rels/slide33.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1.gi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9.emf"/></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www.slideshare.net/AmazonWebServices/leveraging-amazon-redshift-for-your-data-warehouse" TargetMode="Externa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s://msdn.microsoft.com/en-us/library/ms143432.aspx" TargetMode="External"/><Relationship Id="rId2" Type="http://schemas.openxmlformats.org/officeDocument/2006/relationships/image" Target="../media/image65.jp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jpg"/></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hyperlink" Target="https://www.mssqltips.com/sqlservertip/3401/explaining-the-sql-server-2014-analysis-services-data-mining-model-lift-chart/"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hemeOverride" Target="../theme/themeOverride2.xml"/><Relationship Id="rId5" Type="http://schemas.openxmlformats.org/officeDocument/2006/relationships/hyperlink" Target="http://searchsqlserver.techtarget.com/tip/The-IDC-data-warehousing-ROI-study-An-analysi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6.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SG" dirty="0" smtClean="0"/>
              <a:t>Data Warehousing Fundamentals</a:t>
            </a:r>
            <a:endParaRPr lang="en-SG" dirty="0"/>
          </a:p>
        </p:txBody>
      </p:sp>
      <p:sp>
        <p:nvSpPr>
          <p:cNvPr id="4" name="Subtitle 3"/>
          <p:cNvSpPr>
            <a:spLocks noGrp="1"/>
          </p:cNvSpPr>
          <p:nvPr>
            <p:ph type="subTitle" idx="1"/>
          </p:nvPr>
        </p:nvSpPr>
        <p:spPr/>
        <p:txBody>
          <a:bodyPr/>
          <a:lstStyle/>
          <a:p>
            <a:r>
              <a:rPr lang="en-SG" dirty="0" smtClean="0"/>
              <a:t>Topic 02</a:t>
            </a:r>
            <a:endParaRPr lang="en-S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183" y="4288236"/>
            <a:ext cx="2460674" cy="2460674"/>
          </a:xfrm>
          <a:prstGeom prst="rect">
            <a:avLst/>
          </a:prstGeom>
        </p:spPr>
      </p:pic>
    </p:spTree>
    <p:extLst>
      <p:ext uri="{BB962C8B-B14F-4D97-AF65-F5344CB8AC3E}">
        <p14:creationId xmlns:p14="http://schemas.microsoft.com/office/powerpoint/2010/main" val="3385973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78" y="1267097"/>
            <a:ext cx="4208149" cy="5266287"/>
          </a:xfrm>
        </p:spPr>
        <p:txBody>
          <a:bodyPr>
            <a:noAutofit/>
          </a:bodyPr>
          <a:lstStyle/>
          <a:p>
            <a:pPr>
              <a:lnSpc>
                <a:spcPct val="120000"/>
              </a:lnSpc>
            </a:pPr>
            <a:r>
              <a:rPr lang="en-SG" sz="2800" dirty="0" smtClean="0"/>
              <a:t>In recent years, the amount of data stored by IT systems has increased dramatically. </a:t>
            </a:r>
          </a:p>
          <a:p>
            <a:pPr>
              <a:lnSpc>
                <a:spcPct val="120000"/>
              </a:lnSpc>
            </a:pPr>
            <a:r>
              <a:rPr lang="en-SG" sz="2800" dirty="0" smtClean="0"/>
              <a:t>However, </a:t>
            </a:r>
            <a:r>
              <a:rPr lang="en-SG" sz="2800" b="1" dirty="0" smtClean="0">
                <a:solidFill>
                  <a:srgbClr val="FF0000"/>
                </a:solidFill>
              </a:rPr>
              <a:t>a </a:t>
            </a:r>
            <a:r>
              <a:rPr lang="en-SG" sz="2800" b="1" dirty="0">
                <a:solidFill>
                  <a:srgbClr val="FF0000"/>
                </a:solidFill>
              </a:rPr>
              <a:t>lack of integration</a:t>
            </a:r>
            <a:r>
              <a:rPr lang="en-SG" sz="2800" dirty="0"/>
              <a:t> between </a:t>
            </a:r>
            <a:r>
              <a:rPr lang="en-SG" sz="2800" dirty="0" smtClean="0"/>
              <a:t>different systems </a:t>
            </a:r>
            <a:r>
              <a:rPr lang="en-SG" sz="2800" dirty="0"/>
              <a:t>makes it </a:t>
            </a:r>
            <a:r>
              <a:rPr lang="en-SG" sz="2800" dirty="0" smtClean="0"/>
              <a:t>very difficult for companies to </a:t>
            </a:r>
            <a:r>
              <a:rPr lang="en-SG" sz="2800" dirty="0"/>
              <a:t>use </a:t>
            </a:r>
            <a:r>
              <a:rPr lang="en-SG" sz="2800" dirty="0" smtClean="0"/>
              <a:t>these data</a:t>
            </a:r>
          </a:p>
        </p:txBody>
      </p:sp>
      <p:sp>
        <p:nvSpPr>
          <p:cNvPr id="5" name="Title 1"/>
          <p:cNvSpPr>
            <a:spLocks noGrp="1"/>
          </p:cNvSpPr>
          <p:nvPr>
            <p:ph type="title"/>
          </p:nvPr>
        </p:nvSpPr>
        <p:spPr>
          <a:xfrm>
            <a:off x="795378" y="377371"/>
            <a:ext cx="11051178" cy="889726"/>
          </a:xfrm>
        </p:spPr>
        <p:txBody>
          <a:bodyPr/>
          <a:lstStyle/>
          <a:p>
            <a:r>
              <a:rPr lang="en-SG" dirty="0" smtClean="0"/>
              <a:t>But they can’t get it </a:t>
            </a:r>
            <a:r>
              <a:rPr lang="en-SG" dirty="0" smtClean="0">
                <a:sym typeface="Wingdings" panose="05000000000000000000" pitchFamily="2" charset="2"/>
              </a:rPr>
              <a:t></a:t>
            </a:r>
            <a:endParaRPr lang="en-SG" dirty="0"/>
          </a:p>
        </p:txBody>
      </p:sp>
      <p:sp>
        <p:nvSpPr>
          <p:cNvPr id="8" name="Text Placeholder 5"/>
          <p:cNvSpPr>
            <a:spLocks noGrp="1"/>
          </p:cNvSpPr>
          <p:nvPr>
            <p:ph type="body" sz="quarter" idx="13"/>
          </p:nvPr>
        </p:nvSpPr>
        <p:spPr>
          <a:xfrm>
            <a:off x="2394852" y="0"/>
            <a:ext cx="7852229" cy="377371"/>
          </a:xfrm>
        </p:spPr>
        <p:txBody>
          <a:bodyPr/>
          <a:lstStyle/>
          <a:p>
            <a:r>
              <a:rPr lang="en-SG" dirty="0" smtClean="0"/>
              <a:t>Why are companies turning to Data Warehousing?</a:t>
            </a:r>
            <a:endParaRPr lang="en-SG" dirty="0"/>
          </a:p>
        </p:txBody>
      </p:sp>
      <p:pic>
        <p:nvPicPr>
          <p:cNvPr id="6" name="Picture 5"/>
          <p:cNvPicPr>
            <a:picLocks noChangeAspect="1"/>
          </p:cNvPicPr>
          <p:nvPr/>
        </p:nvPicPr>
        <p:blipFill>
          <a:blip r:embed="rId3"/>
          <a:stretch>
            <a:fillRect/>
          </a:stretch>
        </p:blipFill>
        <p:spPr>
          <a:xfrm>
            <a:off x="5205967" y="1397727"/>
            <a:ext cx="6640589" cy="5005027"/>
          </a:xfrm>
          <a:prstGeom prst="rect">
            <a:avLst/>
          </a:prstGeom>
        </p:spPr>
      </p:pic>
    </p:spTree>
    <p:extLst>
      <p:ext uri="{BB962C8B-B14F-4D97-AF65-F5344CB8AC3E}">
        <p14:creationId xmlns:p14="http://schemas.microsoft.com/office/powerpoint/2010/main" val="326464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5378" y="377371"/>
            <a:ext cx="11051178" cy="889726"/>
          </a:xfrm>
        </p:spPr>
        <p:txBody>
          <a:bodyPr/>
          <a:lstStyle/>
          <a:p>
            <a:r>
              <a:rPr lang="en-SG" dirty="0" smtClean="0"/>
              <a:t>Decisions end up as guess-work </a:t>
            </a:r>
            <a:r>
              <a:rPr lang="en-SG" dirty="0" smtClean="0">
                <a:sym typeface="Wingdings" panose="05000000000000000000" pitchFamily="2" charset="2"/>
              </a:rPr>
              <a:t></a:t>
            </a:r>
            <a:endParaRPr lang="en-SG" dirty="0"/>
          </a:p>
        </p:txBody>
      </p:sp>
      <p:pic>
        <p:nvPicPr>
          <p:cNvPr id="2" name="Picture 1">
            <a:hlinkClick r:id="rId3"/>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09717" y="2936630"/>
            <a:ext cx="7637364" cy="3513639"/>
          </a:xfrm>
          <a:prstGeom prst="rect">
            <a:avLst/>
          </a:prstGeom>
        </p:spPr>
      </p:pic>
      <p:sp>
        <p:nvSpPr>
          <p:cNvPr id="4" name="Rectangle 3"/>
          <p:cNvSpPr/>
          <p:nvPr/>
        </p:nvSpPr>
        <p:spPr>
          <a:xfrm>
            <a:off x="795378" y="1267097"/>
            <a:ext cx="10898391" cy="3692769"/>
          </a:xfrm>
          <a:prstGeom prst="rect">
            <a:avLst/>
          </a:prstGeom>
        </p:spPr>
        <p:txBody>
          <a:bodyPr vert="horz" lIns="91440" tIns="45720" rIns="91440" bIns="45720" rtlCol="0">
            <a:noAutofit/>
          </a:bodyPr>
          <a:lstStyle/>
          <a:p>
            <a:pPr marL="228600" indent="-228600">
              <a:lnSpc>
                <a:spcPct val="120000"/>
              </a:lnSpc>
              <a:spcBef>
                <a:spcPts val="1000"/>
              </a:spcBef>
              <a:buFont typeface="Arial" panose="020B0604020202020204" pitchFamily="34" charset="0"/>
              <a:buChar char="•"/>
            </a:pPr>
            <a:r>
              <a:rPr lang="en-SG" sz="2800" dirty="0"/>
              <a:t>As such, instead of relying on </a:t>
            </a:r>
            <a:r>
              <a:rPr lang="en-SG" sz="2800" dirty="0" smtClean="0"/>
              <a:t>real data and facts based </a:t>
            </a:r>
            <a:r>
              <a:rPr lang="en-SG" sz="2800" dirty="0"/>
              <a:t>on historical trends to drive strategic direction, companies end up making decisions based on experience, limited and sometimes outdated information.</a:t>
            </a:r>
          </a:p>
        </p:txBody>
      </p:sp>
      <p:sp>
        <p:nvSpPr>
          <p:cNvPr id="8" name="Text Placeholder 5"/>
          <p:cNvSpPr>
            <a:spLocks noGrp="1"/>
          </p:cNvSpPr>
          <p:nvPr>
            <p:ph type="body" sz="quarter" idx="13"/>
          </p:nvPr>
        </p:nvSpPr>
        <p:spPr>
          <a:xfrm>
            <a:off x="2394852" y="0"/>
            <a:ext cx="7852229" cy="377371"/>
          </a:xfrm>
        </p:spPr>
        <p:txBody>
          <a:bodyPr/>
          <a:lstStyle/>
          <a:p>
            <a:r>
              <a:rPr lang="en-SG" dirty="0" smtClean="0"/>
              <a:t>Why are companies turning to Data Warehousing?</a:t>
            </a:r>
            <a:endParaRPr lang="en-SG" dirty="0"/>
          </a:p>
        </p:txBody>
      </p:sp>
    </p:spTree>
    <p:extLst>
      <p:ext uri="{BB962C8B-B14F-4D97-AF65-F5344CB8AC3E}">
        <p14:creationId xmlns:p14="http://schemas.microsoft.com/office/powerpoint/2010/main" val="3184064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037" y="1366574"/>
            <a:ext cx="7255544" cy="5192486"/>
          </a:xfrm>
        </p:spPr>
        <p:txBody>
          <a:bodyPr>
            <a:noAutofit/>
          </a:bodyPr>
          <a:lstStyle/>
          <a:p>
            <a:pPr>
              <a:lnSpc>
                <a:spcPct val="100000"/>
              </a:lnSpc>
            </a:pPr>
            <a:r>
              <a:rPr lang="en-SG" dirty="0" smtClean="0"/>
              <a:t>To solve this problem of ‘unreachable’ fragmented data, more and more companies have turned to the use of data warehouses</a:t>
            </a:r>
          </a:p>
          <a:p>
            <a:pPr>
              <a:lnSpc>
                <a:spcPct val="100000"/>
              </a:lnSpc>
              <a:spcBef>
                <a:spcPts val="1800"/>
              </a:spcBef>
            </a:pPr>
            <a:r>
              <a:rPr lang="en-SG" dirty="0" smtClean="0"/>
              <a:t>By building a data warehouse, a company can integrate all its most important data residing in different systems to a central location – with a </a:t>
            </a:r>
            <a:r>
              <a:rPr lang="en-SG" dirty="0" smtClean="0">
                <a:solidFill>
                  <a:srgbClr val="C00000"/>
                </a:solidFill>
              </a:rPr>
              <a:t>SINGLE VERSION OF TRUTH</a:t>
            </a:r>
          </a:p>
          <a:p>
            <a:pPr>
              <a:lnSpc>
                <a:spcPct val="100000"/>
              </a:lnSpc>
              <a:spcBef>
                <a:spcPts val="1800"/>
              </a:spcBef>
            </a:pPr>
            <a:r>
              <a:rPr lang="en-SG" dirty="0" smtClean="0"/>
              <a:t>After the data warehouse has been built, the company can then use BI tools to access the data to help them make the best strategic decisions</a:t>
            </a:r>
            <a:endParaRPr lang="en-SG" dirty="0"/>
          </a:p>
        </p:txBody>
      </p:sp>
      <p:sp>
        <p:nvSpPr>
          <p:cNvPr id="5" name="Title 1"/>
          <p:cNvSpPr>
            <a:spLocks noGrp="1"/>
          </p:cNvSpPr>
          <p:nvPr>
            <p:ph type="title"/>
          </p:nvPr>
        </p:nvSpPr>
        <p:spPr>
          <a:xfrm>
            <a:off x="795378" y="377371"/>
            <a:ext cx="11051178" cy="889726"/>
          </a:xfrm>
        </p:spPr>
        <p:txBody>
          <a:bodyPr/>
          <a:lstStyle/>
          <a:p>
            <a:r>
              <a:rPr lang="en-SG" dirty="0" smtClean="0"/>
              <a:t>The Solution – Data Warehouse</a:t>
            </a:r>
            <a:endParaRPr lang="en-SG" dirty="0"/>
          </a:p>
        </p:txBody>
      </p:sp>
      <p:sp>
        <p:nvSpPr>
          <p:cNvPr id="6" name="Text Placeholder 5"/>
          <p:cNvSpPr>
            <a:spLocks noGrp="1"/>
          </p:cNvSpPr>
          <p:nvPr>
            <p:ph type="body" sz="quarter" idx="13"/>
          </p:nvPr>
        </p:nvSpPr>
        <p:spPr>
          <a:xfrm>
            <a:off x="2394852" y="0"/>
            <a:ext cx="7852229" cy="377371"/>
          </a:xfrm>
        </p:spPr>
        <p:txBody>
          <a:bodyPr/>
          <a:lstStyle/>
          <a:p>
            <a:r>
              <a:rPr lang="en-SG" dirty="0" smtClean="0"/>
              <a:t>Why are companies turning to Data Warehousing?</a:t>
            </a:r>
            <a:endParaRPr lang="en-SG" dirty="0"/>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80581" y="1644468"/>
            <a:ext cx="3769722" cy="4146694"/>
          </a:xfrm>
          <a:prstGeom prst="rect">
            <a:avLst/>
          </a:prstGeom>
        </p:spPr>
      </p:pic>
    </p:spTree>
    <p:extLst>
      <p:ext uri="{BB962C8B-B14F-4D97-AF65-F5344CB8AC3E}">
        <p14:creationId xmlns:p14="http://schemas.microsoft.com/office/powerpoint/2010/main" val="3597375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History of Data Warehousing</a:t>
            </a:r>
            <a:endParaRPr lang="en-SG" dirty="0"/>
          </a:p>
        </p:txBody>
      </p:sp>
      <p:sp>
        <p:nvSpPr>
          <p:cNvPr id="3" name="Content Placeholder 2"/>
          <p:cNvSpPr>
            <a:spLocks noGrp="1"/>
          </p:cNvSpPr>
          <p:nvPr>
            <p:ph idx="1"/>
          </p:nvPr>
        </p:nvSpPr>
        <p:spPr>
          <a:xfrm>
            <a:off x="214533" y="1436914"/>
            <a:ext cx="5852159" cy="4453932"/>
          </a:xfrm>
        </p:spPr>
        <p:txBody>
          <a:bodyPr/>
          <a:lstStyle/>
          <a:p>
            <a:pPr>
              <a:lnSpc>
                <a:spcPct val="100000"/>
              </a:lnSpc>
            </a:pPr>
            <a:r>
              <a:rPr lang="en-SG" dirty="0"/>
              <a:t>The concept of data warehousing dates back to the </a:t>
            </a:r>
            <a:r>
              <a:rPr lang="en-SG" dirty="0" smtClean="0"/>
              <a:t>1970s when </a:t>
            </a:r>
            <a:r>
              <a:rPr lang="en-SG" b="1" dirty="0" smtClean="0">
                <a:solidFill>
                  <a:srgbClr val="FF0000"/>
                </a:solidFill>
              </a:rPr>
              <a:t>Bill </a:t>
            </a:r>
            <a:r>
              <a:rPr lang="en-SG" b="1" dirty="0" err="1" smtClean="0">
                <a:solidFill>
                  <a:srgbClr val="FF0000"/>
                </a:solidFill>
              </a:rPr>
              <a:t>Inmon</a:t>
            </a:r>
            <a:r>
              <a:rPr lang="en-SG" dirty="0" smtClean="0"/>
              <a:t>, often known as the “Father of Data Warehousing” first introduced the  concept</a:t>
            </a:r>
          </a:p>
          <a:p>
            <a:pPr>
              <a:lnSpc>
                <a:spcPct val="100000"/>
              </a:lnSpc>
              <a:spcBef>
                <a:spcPts val="1800"/>
              </a:spcBef>
            </a:pPr>
            <a:r>
              <a:rPr lang="en-SG" dirty="0"/>
              <a:t>The first book on Data Warehousing was published by Bill </a:t>
            </a:r>
            <a:r>
              <a:rPr lang="en-SG" dirty="0" err="1"/>
              <a:t>Inmon</a:t>
            </a:r>
            <a:r>
              <a:rPr lang="en-SG" dirty="0"/>
              <a:t> in 1992 and he was also the first person to offer classes in this subject</a:t>
            </a:r>
          </a:p>
          <a:p>
            <a:pPr>
              <a:lnSpc>
                <a:spcPct val="100000"/>
              </a:lnSpc>
            </a:pPr>
            <a:endParaRPr lang="en-SG" dirty="0" smtClean="0"/>
          </a:p>
          <a:p>
            <a:pPr>
              <a:lnSpc>
                <a:spcPct val="100000"/>
              </a:lnSpc>
            </a:pPr>
            <a:endParaRPr lang="en-SG" dirty="0"/>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74323" y="1096802"/>
            <a:ext cx="6258150" cy="27630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5973" y="2728546"/>
            <a:ext cx="2476500" cy="3162300"/>
          </a:xfrm>
          <a:prstGeom prst="rect">
            <a:avLst/>
          </a:prstGeom>
        </p:spPr>
      </p:pic>
    </p:spTree>
    <p:extLst>
      <p:ext uri="{BB962C8B-B14F-4D97-AF65-F5344CB8AC3E}">
        <p14:creationId xmlns:p14="http://schemas.microsoft.com/office/powerpoint/2010/main" val="1667776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History of Data Warehousing</a:t>
            </a:r>
            <a:endParaRPr lang="en-SG" dirty="0"/>
          </a:p>
        </p:txBody>
      </p:sp>
      <p:sp>
        <p:nvSpPr>
          <p:cNvPr id="3" name="Content Placeholder 2"/>
          <p:cNvSpPr>
            <a:spLocks noGrp="1"/>
          </p:cNvSpPr>
          <p:nvPr>
            <p:ph idx="1"/>
          </p:nvPr>
        </p:nvSpPr>
        <p:spPr>
          <a:xfrm>
            <a:off x="214533" y="1436914"/>
            <a:ext cx="5289452" cy="4857059"/>
          </a:xfrm>
        </p:spPr>
        <p:txBody>
          <a:bodyPr vert="horz" lIns="91440" tIns="45720" rIns="91440" bIns="45720" rtlCol="0">
            <a:noAutofit/>
          </a:bodyPr>
          <a:lstStyle/>
          <a:p>
            <a:pPr>
              <a:lnSpc>
                <a:spcPct val="100000"/>
              </a:lnSpc>
              <a:spcBef>
                <a:spcPts val="0"/>
              </a:spcBef>
            </a:pPr>
            <a:r>
              <a:rPr lang="en-SG" sz="2800" dirty="0" smtClean="0"/>
              <a:t>In 1996, </a:t>
            </a:r>
            <a:r>
              <a:rPr lang="en-SG" sz="2800" b="1" dirty="0" smtClean="0">
                <a:solidFill>
                  <a:srgbClr val="FF0000"/>
                </a:solidFill>
              </a:rPr>
              <a:t>Ralph Kimball </a:t>
            </a:r>
            <a:r>
              <a:rPr lang="en-SG" sz="2800" dirty="0" smtClean="0"/>
              <a:t>published “The Data Warehouse Toolkit”</a:t>
            </a:r>
          </a:p>
          <a:p>
            <a:pPr>
              <a:lnSpc>
                <a:spcPct val="100000"/>
              </a:lnSpc>
              <a:spcBef>
                <a:spcPts val="1200"/>
              </a:spcBef>
            </a:pPr>
            <a:r>
              <a:rPr lang="en-SG" sz="2800" dirty="0" smtClean="0"/>
              <a:t>In his book, Kimball proposed a different way of modelling a data warehouse that is somewhat, almost the opposite of </a:t>
            </a:r>
            <a:r>
              <a:rPr lang="en-SG" sz="2800" dirty="0" err="1" smtClean="0"/>
              <a:t>Inmon’s</a:t>
            </a:r>
            <a:endParaRPr lang="en-SG" sz="2800" dirty="0"/>
          </a:p>
          <a:p>
            <a:pPr>
              <a:lnSpc>
                <a:spcPct val="100000"/>
              </a:lnSpc>
              <a:spcBef>
                <a:spcPts val="1200"/>
              </a:spcBef>
            </a:pPr>
            <a:r>
              <a:rPr lang="en-SG" sz="2800" dirty="0"/>
              <a:t>His methodology, also known as dimensional </a:t>
            </a:r>
            <a:r>
              <a:rPr lang="en-SG" sz="2800" dirty="0" err="1"/>
              <a:t>modeling</a:t>
            </a:r>
            <a:r>
              <a:rPr lang="en-SG" sz="2800" dirty="0"/>
              <a:t> or the Kimball methodology, has become the </a:t>
            </a:r>
            <a:r>
              <a:rPr lang="en-SG" sz="2800" b="1" dirty="0">
                <a:solidFill>
                  <a:srgbClr val="C00000"/>
                </a:solidFill>
              </a:rPr>
              <a:t>de facto standard</a:t>
            </a:r>
          </a:p>
        </p:txBody>
      </p:sp>
      <p:pic>
        <p:nvPicPr>
          <p:cNvPr id="7" name="Picture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18789" y="1436914"/>
            <a:ext cx="6732534" cy="297247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082" y="3411415"/>
            <a:ext cx="2287744" cy="2882558"/>
          </a:xfrm>
          <a:prstGeom prst="rect">
            <a:avLst/>
          </a:prstGeom>
        </p:spPr>
      </p:pic>
    </p:spTree>
    <p:extLst>
      <p:ext uri="{BB962C8B-B14F-4D97-AF65-F5344CB8AC3E}">
        <p14:creationId xmlns:p14="http://schemas.microsoft.com/office/powerpoint/2010/main" val="1409150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Definition from Bill </a:t>
            </a:r>
            <a:r>
              <a:rPr lang="en-SG" dirty="0" err="1" smtClean="0"/>
              <a:t>Inmon</a:t>
            </a:r>
            <a:endParaRPr lang="en-SG" dirty="0"/>
          </a:p>
        </p:txBody>
      </p:sp>
      <p:sp>
        <p:nvSpPr>
          <p:cNvPr id="3" name="Content Placeholder 2"/>
          <p:cNvSpPr>
            <a:spLocks noGrp="1"/>
          </p:cNvSpPr>
          <p:nvPr>
            <p:ph idx="1"/>
          </p:nvPr>
        </p:nvSpPr>
        <p:spPr/>
        <p:txBody>
          <a:bodyPr/>
          <a:lstStyle/>
          <a:p>
            <a:r>
              <a:rPr lang="en-SG" dirty="0"/>
              <a:t>Different people have different definitions for a data </a:t>
            </a:r>
            <a:r>
              <a:rPr lang="en-SG" dirty="0" smtClean="0"/>
              <a:t>warehouse.</a:t>
            </a:r>
          </a:p>
          <a:p>
            <a:r>
              <a:rPr lang="en-SG" dirty="0" smtClean="0"/>
              <a:t>The </a:t>
            </a:r>
            <a:r>
              <a:rPr lang="en-SG" dirty="0"/>
              <a:t>most popular definition came from </a:t>
            </a:r>
            <a:r>
              <a:rPr lang="en-SG" b="1" dirty="0">
                <a:solidFill>
                  <a:srgbClr val="C00000"/>
                </a:solidFill>
              </a:rPr>
              <a:t>Bill </a:t>
            </a:r>
            <a:r>
              <a:rPr lang="en-SG" b="1" dirty="0" err="1">
                <a:solidFill>
                  <a:srgbClr val="C00000"/>
                </a:solidFill>
              </a:rPr>
              <a:t>Inmon</a:t>
            </a:r>
            <a:r>
              <a:rPr lang="en-SG" dirty="0"/>
              <a:t>, who provided the following:</a:t>
            </a:r>
          </a:p>
        </p:txBody>
      </p:sp>
      <p:sp>
        <p:nvSpPr>
          <p:cNvPr id="6" name="Text Placeholder 5"/>
          <p:cNvSpPr>
            <a:spLocks noGrp="1"/>
          </p:cNvSpPr>
          <p:nvPr>
            <p:ph type="body" sz="quarter" idx="13"/>
          </p:nvPr>
        </p:nvSpPr>
        <p:spPr/>
        <p:txBody>
          <a:bodyPr/>
          <a:lstStyle/>
          <a:p>
            <a:r>
              <a:rPr lang="en-SG" dirty="0" smtClean="0"/>
              <a:t>Definition of Data Warehouse</a:t>
            </a:r>
            <a:endParaRPr lang="en-SG" dirty="0"/>
          </a:p>
        </p:txBody>
      </p:sp>
      <p:sp>
        <p:nvSpPr>
          <p:cNvPr id="4" name="Rectangle 3"/>
          <p:cNvSpPr/>
          <p:nvPr/>
        </p:nvSpPr>
        <p:spPr>
          <a:xfrm>
            <a:off x="1859706" y="3122635"/>
            <a:ext cx="8922519" cy="2825728"/>
          </a:xfrm>
          <a:prstGeom prst="rect">
            <a:avLst/>
          </a:prstGeom>
          <a:ln w="31750">
            <a:solidFill>
              <a:schemeClr val="accent6">
                <a:lumMod val="50000"/>
              </a:schemeClr>
            </a:solidFill>
            <a:prstDash val="dash"/>
          </a:ln>
        </p:spPr>
        <p:txBody>
          <a:bodyPr wrap="square" lIns="324000" tIns="180000" rIns="180000" bIns="180000">
            <a:spAutoFit/>
          </a:bodyPr>
          <a:lstStyle/>
          <a:p>
            <a:r>
              <a:rPr lang="en-SG" sz="4000" dirty="0">
                <a:solidFill>
                  <a:schemeClr val="accent6">
                    <a:lumMod val="50000"/>
                  </a:schemeClr>
                </a:solidFill>
              </a:rPr>
              <a:t>A data warehouse is a </a:t>
            </a:r>
            <a:r>
              <a:rPr lang="en-SG" sz="4000" dirty="0">
                <a:solidFill>
                  <a:srgbClr val="FF0000"/>
                </a:solidFill>
              </a:rPr>
              <a:t>subject-oriented</a:t>
            </a:r>
            <a:r>
              <a:rPr lang="en-SG" sz="4000" dirty="0">
                <a:solidFill>
                  <a:schemeClr val="accent6">
                    <a:lumMod val="50000"/>
                  </a:schemeClr>
                </a:solidFill>
              </a:rPr>
              <a:t>, </a:t>
            </a:r>
            <a:r>
              <a:rPr lang="en-SG" sz="4000" dirty="0">
                <a:solidFill>
                  <a:srgbClr val="FF0000"/>
                </a:solidFill>
              </a:rPr>
              <a:t>integrated</a:t>
            </a:r>
            <a:r>
              <a:rPr lang="en-SG" sz="4000" dirty="0">
                <a:solidFill>
                  <a:schemeClr val="accent6">
                    <a:lumMod val="50000"/>
                  </a:schemeClr>
                </a:solidFill>
              </a:rPr>
              <a:t>, </a:t>
            </a:r>
            <a:r>
              <a:rPr lang="en-SG" sz="4000" dirty="0">
                <a:solidFill>
                  <a:srgbClr val="FF0000"/>
                </a:solidFill>
              </a:rPr>
              <a:t>time-variant</a:t>
            </a:r>
            <a:r>
              <a:rPr lang="en-SG" sz="4000" dirty="0">
                <a:solidFill>
                  <a:schemeClr val="accent6">
                    <a:lumMod val="50000"/>
                  </a:schemeClr>
                </a:solidFill>
              </a:rPr>
              <a:t> and </a:t>
            </a:r>
            <a:r>
              <a:rPr lang="en-SG" sz="4000" dirty="0">
                <a:solidFill>
                  <a:srgbClr val="FF0000"/>
                </a:solidFill>
              </a:rPr>
              <a:t>non-volatile</a:t>
            </a:r>
            <a:r>
              <a:rPr lang="en-SG" sz="4000" dirty="0">
                <a:solidFill>
                  <a:schemeClr val="accent6">
                    <a:lumMod val="50000"/>
                  </a:schemeClr>
                </a:solidFill>
              </a:rPr>
              <a:t> collection of data in support of management's decision making process</a:t>
            </a:r>
          </a:p>
        </p:txBody>
      </p:sp>
    </p:spTree>
    <p:extLst>
      <p:ext uri="{BB962C8B-B14F-4D97-AF65-F5344CB8AC3E}">
        <p14:creationId xmlns:p14="http://schemas.microsoft.com/office/powerpoint/2010/main" val="2451490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Subject-Oriented</a:t>
            </a:r>
            <a:endParaRPr lang="en-SG" dirty="0"/>
          </a:p>
        </p:txBody>
      </p:sp>
      <p:sp>
        <p:nvSpPr>
          <p:cNvPr id="5" name="Text Placeholder 5"/>
          <p:cNvSpPr>
            <a:spLocks noGrp="1"/>
          </p:cNvSpPr>
          <p:nvPr>
            <p:ph type="body" sz="quarter" idx="13"/>
          </p:nvPr>
        </p:nvSpPr>
        <p:spPr>
          <a:xfrm>
            <a:off x="2394852" y="0"/>
            <a:ext cx="7852229" cy="377371"/>
          </a:xfrm>
        </p:spPr>
        <p:txBody>
          <a:bodyPr/>
          <a:lstStyle/>
          <a:p>
            <a:r>
              <a:rPr lang="en-SG" dirty="0" smtClean="0"/>
              <a:t>Definition of Data Warehouse</a:t>
            </a:r>
            <a:endParaRPr lang="en-SG" dirty="0"/>
          </a:p>
        </p:txBody>
      </p:sp>
      <p:sp>
        <p:nvSpPr>
          <p:cNvPr id="7" name="Content Placeholder 4"/>
          <p:cNvSpPr>
            <a:spLocks noGrp="1"/>
          </p:cNvSpPr>
          <p:nvPr>
            <p:ph idx="1"/>
          </p:nvPr>
        </p:nvSpPr>
        <p:spPr>
          <a:xfrm>
            <a:off x="754345" y="1510512"/>
            <a:ext cx="11051177" cy="1659216"/>
          </a:xfrm>
        </p:spPr>
        <p:txBody>
          <a:bodyPr>
            <a:normAutofit/>
          </a:bodyPr>
          <a:lstStyle/>
          <a:p>
            <a:pPr>
              <a:lnSpc>
                <a:spcPct val="110000"/>
              </a:lnSpc>
            </a:pPr>
            <a:r>
              <a:rPr lang="en-SG" dirty="0"/>
              <a:t>O</a:t>
            </a:r>
            <a:r>
              <a:rPr lang="en-SG" dirty="0" smtClean="0"/>
              <a:t>rganised around the </a:t>
            </a:r>
            <a:r>
              <a:rPr lang="en-SG" dirty="0" smtClean="0">
                <a:solidFill>
                  <a:srgbClr val="C00000"/>
                </a:solidFill>
              </a:rPr>
              <a:t>subjects</a:t>
            </a:r>
            <a:r>
              <a:rPr lang="en-SG" dirty="0" smtClean="0"/>
              <a:t> the business users are interested to analyse, instead of around the operational applications that are used by the company</a:t>
            </a:r>
          </a:p>
        </p:txBody>
      </p:sp>
      <p:pic>
        <p:nvPicPr>
          <p:cNvPr id="3" name="Pictur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09572" y="2583358"/>
            <a:ext cx="5695950" cy="3876675"/>
          </a:xfrm>
          <a:prstGeom prst="rect">
            <a:avLst/>
          </a:prstGeom>
        </p:spPr>
      </p:pic>
      <p:sp>
        <p:nvSpPr>
          <p:cNvPr id="6" name="Content Placeholder 4"/>
          <p:cNvSpPr txBox="1">
            <a:spLocks/>
          </p:cNvSpPr>
          <p:nvPr/>
        </p:nvSpPr>
        <p:spPr>
          <a:xfrm>
            <a:off x="754345" y="2400238"/>
            <a:ext cx="5355227" cy="4242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6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SG"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SG" dirty="0" smtClean="0"/>
              <a:t>Focused on storing the data for </a:t>
            </a:r>
            <a:r>
              <a:rPr lang="en-SG" dirty="0" smtClean="0">
                <a:solidFill>
                  <a:srgbClr val="C00000"/>
                </a:solidFill>
              </a:rPr>
              <a:t>decision makers</a:t>
            </a:r>
            <a:r>
              <a:rPr lang="en-SG" dirty="0" smtClean="0"/>
              <a:t>, not on transaction processing</a:t>
            </a:r>
          </a:p>
          <a:p>
            <a:pPr>
              <a:lnSpc>
                <a:spcPct val="110000"/>
              </a:lnSpc>
            </a:pPr>
            <a:r>
              <a:rPr lang="en-SG" dirty="0" smtClean="0"/>
              <a:t>Provides a simple and concise view around the particular subjects by excluding data that is not useful in the decision support process</a:t>
            </a:r>
          </a:p>
          <a:p>
            <a:pPr>
              <a:lnSpc>
                <a:spcPct val="110000"/>
              </a:lnSpc>
            </a:pPr>
            <a:endParaRPr lang="en-SG" dirty="0"/>
          </a:p>
        </p:txBody>
      </p:sp>
    </p:spTree>
    <p:extLst>
      <p:ext uri="{BB962C8B-B14F-4D97-AF65-F5344CB8AC3E}">
        <p14:creationId xmlns:p14="http://schemas.microsoft.com/office/powerpoint/2010/main" val="4047347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Integrated</a:t>
            </a:r>
            <a:endParaRPr lang="en-SG" dirty="0"/>
          </a:p>
        </p:txBody>
      </p:sp>
      <p:sp>
        <p:nvSpPr>
          <p:cNvPr id="5" name="Text Placeholder 5"/>
          <p:cNvSpPr>
            <a:spLocks noGrp="1"/>
          </p:cNvSpPr>
          <p:nvPr>
            <p:ph type="body" sz="quarter" idx="13"/>
          </p:nvPr>
        </p:nvSpPr>
        <p:spPr>
          <a:xfrm>
            <a:off x="2394852" y="0"/>
            <a:ext cx="7852229" cy="377371"/>
          </a:xfrm>
        </p:spPr>
        <p:txBody>
          <a:bodyPr/>
          <a:lstStyle/>
          <a:p>
            <a:r>
              <a:rPr lang="en-SG" dirty="0" smtClean="0"/>
              <a:t>Definition of Data Warehouse</a:t>
            </a:r>
            <a:endParaRPr lang="en-SG" dirty="0"/>
          </a:p>
        </p:txBody>
      </p:sp>
      <p:sp>
        <p:nvSpPr>
          <p:cNvPr id="7" name="Content Placeholder 4"/>
          <p:cNvSpPr>
            <a:spLocks noGrp="1"/>
          </p:cNvSpPr>
          <p:nvPr>
            <p:ph idx="1"/>
          </p:nvPr>
        </p:nvSpPr>
        <p:spPr>
          <a:xfrm>
            <a:off x="795377" y="1735290"/>
            <a:ext cx="4831921" cy="2528897"/>
          </a:xfrm>
        </p:spPr>
        <p:txBody>
          <a:bodyPr wrap="square">
            <a:spAutoFit/>
          </a:bodyPr>
          <a:lstStyle/>
          <a:p>
            <a:pPr marL="457200" indent="-457200">
              <a:lnSpc>
                <a:spcPct val="100000"/>
              </a:lnSpc>
            </a:pPr>
            <a:r>
              <a:rPr lang="en-SG" sz="2800" dirty="0"/>
              <a:t>Constructed by </a:t>
            </a:r>
            <a:r>
              <a:rPr lang="en-SG" sz="2800" dirty="0">
                <a:solidFill>
                  <a:srgbClr val="C00000"/>
                </a:solidFill>
              </a:rPr>
              <a:t>integrating</a:t>
            </a:r>
            <a:r>
              <a:rPr lang="en-SG" sz="2800" dirty="0"/>
              <a:t> data from multiple </a:t>
            </a:r>
            <a:r>
              <a:rPr lang="en-SG" sz="2800" dirty="0" err="1"/>
              <a:t>heterogenous</a:t>
            </a:r>
            <a:r>
              <a:rPr lang="en-SG" sz="2800" dirty="0"/>
              <a:t> sources</a:t>
            </a:r>
          </a:p>
          <a:p>
            <a:pPr marL="742950" lvl="1" indent="-285750">
              <a:lnSpc>
                <a:spcPct val="100000"/>
              </a:lnSpc>
            </a:pPr>
            <a:r>
              <a:rPr lang="en-SG" dirty="0"/>
              <a:t>Relational databases, flat files, on-line transactional records</a:t>
            </a:r>
          </a:p>
          <a:p>
            <a:pPr marL="742950" lvl="1" indent="-285750">
              <a:lnSpc>
                <a:spcPct val="100000"/>
              </a:lnSpc>
            </a:pPr>
            <a:endParaRPr lang="en-SG"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331" y="1644468"/>
            <a:ext cx="6304225" cy="2466871"/>
          </a:xfrm>
          <a:prstGeom prst="rect">
            <a:avLst/>
          </a:prstGeom>
        </p:spPr>
      </p:pic>
      <p:sp>
        <p:nvSpPr>
          <p:cNvPr id="6" name="Rectangle 5"/>
          <p:cNvSpPr/>
          <p:nvPr/>
        </p:nvSpPr>
        <p:spPr>
          <a:xfrm>
            <a:off x="795377" y="4589420"/>
            <a:ext cx="10722546" cy="1692771"/>
          </a:xfrm>
          <a:prstGeom prst="rect">
            <a:avLst/>
          </a:prstGeom>
        </p:spPr>
        <p:txBody>
          <a:bodyPr wrap="square">
            <a:spAutoFit/>
          </a:bodyPr>
          <a:lstStyle/>
          <a:p>
            <a:pPr marL="457200" indent="-457200">
              <a:buFont typeface="Arial" panose="020B0604020202020204" pitchFamily="34" charset="0"/>
              <a:buChar char="•"/>
            </a:pPr>
            <a:r>
              <a:rPr lang="en-SG" sz="2800" dirty="0"/>
              <a:t>Data cleansing and data integration techniques are applied before data is stored in the warehouse</a:t>
            </a:r>
          </a:p>
          <a:p>
            <a:pPr marL="742950" lvl="1" indent="-285750">
              <a:buFont typeface="Arial" panose="020B0604020202020204" pitchFamily="34" charset="0"/>
              <a:buChar char="•"/>
            </a:pPr>
            <a:r>
              <a:rPr lang="en-SG" sz="2400" dirty="0"/>
              <a:t>Ensure consistency in naming conventions, encoding among different data sources e.g. always “Singapore” instead of “SG“, “</a:t>
            </a:r>
            <a:r>
              <a:rPr lang="en-SG" sz="2400" dirty="0" err="1"/>
              <a:t>S’pore</a:t>
            </a:r>
            <a:r>
              <a:rPr lang="en-SG" sz="2400" dirty="0"/>
              <a:t>”</a:t>
            </a:r>
          </a:p>
        </p:txBody>
      </p:sp>
    </p:spTree>
    <p:extLst>
      <p:ext uri="{BB962C8B-B14F-4D97-AF65-F5344CB8AC3E}">
        <p14:creationId xmlns:p14="http://schemas.microsoft.com/office/powerpoint/2010/main" val="2260666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Time-variant</a:t>
            </a:r>
            <a:endParaRPr lang="en-SG" dirty="0"/>
          </a:p>
        </p:txBody>
      </p:sp>
      <p:sp>
        <p:nvSpPr>
          <p:cNvPr id="5" name="Text Placeholder 5"/>
          <p:cNvSpPr>
            <a:spLocks noGrp="1"/>
          </p:cNvSpPr>
          <p:nvPr>
            <p:ph type="body" sz="quarter" idx="13"/>
          </p:nvPr>
        </p:nvSpPr>
        <p:spPr>
          <a:xfrm>
            <a:off x="2394852" y="0"/>
            <a:ext cx="7852229" cy="377371"/>
          </a:xfrm>
        </p:spPr>
        <p:txBody>
          <a:bodyPr/>
          <a:lstStyle/>
          <a:p>
            <a:r>
              <a:rPr lang="en-SG" dirty="0" smtClean="0"/>
              <a:t>Definition of Data Warehouse</a:t>
            </a:r>
            <a:endParaRPr lang="en-SG" dirty="0"/>
          </a:p>
        </p:txBody>
      </p:sp>
      <p:sp>
        <p:nvSpPr>
          <p:cNvPr id="7" name="Content Placeholder 4"/>
          <p:cNvSpPr>
            <a:spLocks noGrp="1"/>
          </p:cNvSpPr>
          <p:nvPr>
            <p:ph idx="1"/>
          </p:nvPr>
        </p:nvSpPr>
        <p:spPr>
          <a:xfrm>
            <a:off x="795377" y="1401745"/>
            <a:ext cx="5939531" cy="5051809"/>
          </a:xfrm>
        </p:spPr>
        <p:txBody>
          <a:bodyPr>
            <a:noAutofit/>
          </a:bodyPr>
          <a:lstStyle/>
          <a:p>
            <a:r>
              <a:rPr lang="en-SG" sz="2700" dirty="0"/>
              <a:t>A data warehouse </a:t>
            </a:r>
            <a:r>
              <a:rPr lang="en-SG" sz="2700" dirty="0" smtClean="0"/>
              <a:t>keeps historical data</a:t>
            </a:r>
          </a:p>
          <a:p>
            <a:r>
              <a:rPr lang="en-SG" sz="2700" dirty="0"/>
              <a:t>For example, one can retrieve data from 3 months, 6 months, 12 months, or even older data from </a:t>
            </a:r>
            <a:r>
              <a:rPr lang="en-SG" sz="2700" dirty="0" smtClean="0"/>
              <a:t>a DW</a:t>
            </a:r>
          </a:p>
          <a:p>
            <a:r>
              <a:rPr lang="en-SG" sz="2700" dirty="0"/>
              <a:t>This contrasts with a transactions system, where often only the most recent data is </a:t>
            </a:r>
            <a:r>
              <a:rPr lang="en-SG" sz="2700" dirty="0" smtClean="0"/>
              <a:t>kept</a:t>
            </a:r>
          </a:p>
          <a:p>
            <a:r>
              <a:rPr lang="en-SG" sz="2700" dirty="0"/>
              <a:t>For example, a transaction system may hold the most recent address of a customer, </a:t>
            </a:r>
            <a:r>
              <a:rPr lang="en-SG" sz="2700" dirty="0" smtClean="0"/>
              <a:t>but </a:t>
            </a:r>
            <a:r>
              <a:rPr lang="en-SG" sz="2700" dirty="0"/>
              <a:t>a data warehouse can hold all addresses associated with a customer.</a:t>
            </a:r>
            <a:endParaRPr lang="en-SG" sz="2700" dirty="0" smtClean="0"/>
          </a:p>
          <a:p>
            <a:endParaRPr lang="en-SG" sz="2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869" y="1267097"/>
            <a:ext cx="3235226" cy="3235226"/>
          </a:xfrm>
          <a:prstGeom prst="rect">
            <a:avLst/>
          </a:prstGeom>
        </p:spPr>
      </p:pic>
      <p:sp>
        <p:nvSpPr>
          <p:cNvPr id="6" name="TextBox 5"/>
          <p:cNvSpPr txBox="1"/>
          <p:nvPr/>
        </p:nvSpPr>
        <p:spPr>
          <a:xfrm>
            <a:off x="9158455" y="1727145"/>
            <a:ext cx="2948741" cy="1938992"/>
          </a:xfrm>
          <a:prstGeom prst="rect">
            <a:avLst/>
          </a:prstGeom>
          <a:noFill/>
        </p:spPr>
        <p:txBody>
          <a:bodyPr wrap="square" rtlCol="0">
            <a:spAutoFit/>
          </a:bodyPr>
          <a:lstStyle/>
          <a:p>
            <a:r>
              <a:rPr lang="en-SG" sz="2000" dirty="0" smtClean="0"/>
              <a:t>Time horizon: up to 90 days</a:t>
            </a:r>
          </a:p>
          <a:p>
            <a:r>
              <a:rPr lang="en-SG" sz="2000" dirty="0" smtClean="0"/>
              <a:t>Records are updated</a:t>
            </a:r>
          </a:p>
          <a:p>
            <a:r>
              <a:rPr lang="en-SG" sz="2000" dirty="0" smtClean="0"/>
              <a:t>Not compulsory for key structure to contain an element of time</a:t>
            </a:r>
            <a:endParaRPr lang="en-SG"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536" y="3991537"/>
            <a:ext cx="2899892" cy="2899892"/>
          </a:xfrm>
          <a:prstGeom prst="rect">
            <a:avLst/>
          </a:prstGeom>
        </p:spPr>
      </p:pic>
      <p:sp>
        <p:nvSpPr>
          <p:cNvPr id="9" name="TextBox 8"/>
          <p:cNvSpPr txBox="1"/>
          <p:nvPr/>
        </p:nvSpPr>
        <p:spPr>
          <a:xfrm>
            <a:off x="9169501" y="4502323"/>
            <a:ext cx="2677056" cy="1938992"/>
          </a:xfrm>
          <a:prstGeom prst="rect">
            <a:avLst/>
          </a:prstGeom>
          <a:noFill/>
        </p:spPr>
        <p:txBody>
          <a:bodyPr wrap="square" rtlCol="0">
            <a:spAutoFit/>
          </a:bodyPr>
          <a:lstStyle/>
          <a:p>
            <a:r>
              <a:rPr lang="en-SG" sz="2000" dirty="0" smtClean="0"/>
              <a:t>Time horizon: 5-10 years</a:t>
            </a:r>
          </a:p>
          <a:p>
            <a:r>
              <a:rPr lang="en-SG" sz="2000" dirty="0" smtClean="0"/>
              <a:t>Sophisticated snapshots of data</a:t>
            </a:r>
          </a:p>
          <a:p>
            <a:r>
              <a:rPr lang="en-SG" sz="2000" dirty="0" smtClean="0"/>
              <a:t>Key structure contains an element of time</a:t>
            </a:r>
            <a:endParaRPr lang="en-SG" sz="2000" dirty="0"/>
          </a:p>
        </p:txBody>
      </p:sp>
    </p:spTree>
    <p:extLst>
      <p:ext uri="{BB962C8B-B14F-4D97-AF65-F5344CB8AC3E}">
        <p14:creationId xmlns:p14="http://schemas.microsoft.com/office/powerpoint/2010/main" val="1408451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4250" y="1500089"/>
            <a:ext cx="5305804" cy="4740049"/>
          </a:xfrm>
        </p:spPr>
        <p:txBody>
          <a:bodyPr>
            <a:normAutofit/>
          </a:bodyPr>
          <a:lstStyle/>
          <a:p>
            <a:pPr>
              <a:lnSpc>
                <a:spcPct val="100000"/>
              </a:lnSpc>
            </a:pPr>
            <a:r>
              <a:rPr lang="en-SG" sz="2600" dirty="0" smtClean="0"/>
              <a:t>Non-volatile means that once data is entered into the warehouse, it </a:t>
            </a:r>
            <a:r>
              <a:rPr lang="en-SG" sz="2600" dirty="0" smtClean="0">
                <a:solidFill>
                  <a:srgbClr val="C00000"/>
                </a:solidFill>
              </a:rPr>
              <a:t>would not be changed </a:t>
            </a:r>
            <a:r>
              <a:rPr lang="en-SG" sz="2600" dirty="0" smtClean="0"/>
              <a:t>(i.e. no updates or deletes)</a:t>
            </a:r>
          </a:p>
          <a:p>
            <a:pPr>
              <a:lnSpc>
                <a:spcPct val="100000"/>
              </a:lnSpc>
            </a:pPr>
            <a:r>
              <a:rPr lang="en-SG" sz="2600" dirty="0" smtClean="0"/>
              <a:t>This is logical because the purpose of a DW is to enable you to analyse what has occurred</a:t>
            </a:r>
          </a:p>
          <a:p>
            <a:pPr>
              <a:lnSpc>
                <a:spcPct val="100000"/>
              </a:lnSpc>
            </a:pPr>
            <a:r>
              <a:rPr lang="en-SG" sz="2600" dirty="0" smtClean="0"/>
              <a:t>Do not need concurrency control or recovery capabilities, unlike transactional databases</a:t>
            </a:r>
            <a:endParaRPr lang="en-SG" sz="2600" dirty="0"/>
          </a:p>
        </p:txBody>
      </p:sp>
      <p:sp>
        <p:nvSpPr>
          <p:cNvPr id="5" name="Title 1"/>
          <p:cNvSpPr>
            <a:spLocks noGrp="1"/>
          </p:cNvSpPr>
          <p:nvPr>
            <p:ph type="title"/>
          </p:nvPr>
        </p:nvSpPr>
        <p:spPr>
          <a:xfrm>
            <a:off x="795378" y="377371"/>
            <a:ext cx="11051178" cy="889726"/>
          </a:xfrm>
        </p:spPr>
        <p:txBody>
          <a:bodyPr/>
          <a:lstStyle/>
          <a:p>
            <a:r>
              <a:rPr lang="en-SG" dirty="0" smtClean="0"/>
              <a:t>Non-volatile</a:t>
            </a:r>
            <a:endParaRPr lang="en-SG" dirty="0"/>
          </a:p>
        </p:txBody>
      </p:sp>
      <p:sp>
        <p:nvSpPr>
          <p:cNvPr id="6" name="Text Placeholder 5"/>
          <p:cNvSpPr>
            <a:spLocks noGrp="1"/>
          </p:cNvSpPr>
          <p:nvPr>
            <p:ph type="body" sz="quarter" idx="13"/>
          </p:nvPr>
        </p:nvSpPr>
        <p:spPr>
          <a:xfrm>
            <a:off x="2394852" y="0"/>
            <a:ext cx="7852229" cy="377371"/>
          </a:xfrm>
        </p:spPr>
        <p:txBody>
          <a:bodyPr/>
          <a:lstStyle/>
          <a:p>
            <a:r>
              <a:rPr lang="en-SG" dirty="0" smtClean="0"/>
              <a:t>Definition of Data Warehouse</a:t>
            </a:r>
            <a:endParaRPr lang="en-S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91" y="3200400"/>
            <a:ext cx="2849333" cy="28493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424" y="3577771"/>
            <a:ext cx="3051939" cy="3051939"/>
          </a:xfrm>
          <a:prstGeom prst="rect">
            <a:avLst/>
          </a:prstGeom>
        </p:spPr>
      </p:pic>
      <p:sp>
        <p:nvSpPr>
          <p:cNvPr id="9" name="Content Placeholder 2"/>
          <p:cNvSpPr>
            <a:spLocks noGrp="1"/>
          </p:cNvSpPr>
          <p:nvPr>
            <p:ph idx="4294967295"/>
          </p:nvPr>
        </p:nvSpPr>
        <p:spPr>
          <a:xfrm>
            <a:off x="5798218" y="1532708"/>
            <a:ext cx="6273466" cy="1555932"/>
          </a:xfrm>
        </p:spPr>
        <p:txBody>
          <a:bodyPr>
            <a:normAutofit/>
          </a:bodyPr>
          <a:lstStyle/>
          <a:p>
            <a:pPr>
              <a:lnSpc>
                <a:spcPct val="100000"/>
              </a:lnSpc>
            </a:pPr>
            <a:r>
              <a:rPr lang="en-SG" sz="2600" dirty="0" smtClean="0"/>
              <a:t>Data warehouses only involve 2 operations – initial loading of data and access of data (read)</a:t>
            </a:r>
            <a:endParaRPr lang="en-SG" sz="2600" dirty="0"/>
          </a:p>
        </p:txBody>
      </p:sp>
    </p:spTree>
    <p:extLst>
      <p:ext uri="{BB962C8B-B14F-4D97-AF65-F5344CB8AC3E}">
        <p14:creationId xmlns:p14="http://schemas.microsoft.com/office/powerpoint/2010/main" val="1937267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Contents</a:t>
            </a:r>
            <a:endParaRPr lang="en-SG" dirty="0"/>
          </a:p>
        </p:txBody>
      </p:sp>
      <p:sp>
        <p:nvSpPr>
          <p:cNvPr id="3" name="Content Placeholder 2"/>
          <p:cNvSpPr>
            <a:spLocks noGrp="1"/>
          </p:cNvSpPr>
          <p:nvPr>
            <p:ph idx="1"/>
          </p:nvPr>
        </p:nvSpPr>
        <p:spPr/>
        <p:txBody>
          <a:bodyPr/>
          <a:lstStyle/>
          <a:p>
            <a:r>
              <a:rPr lang="en-SG" dirty="0" smtClean="0"/>
              <a:t>Introduction</a:t>
            </a:r>
          </a:p>
          <a:p>
            <a:r>
              <a:rPr lang="en-SG" dirty="0" smtClean="0"/>
              <a:t>What is a Data Warehouse?</a:t>
            </a:r>
          </a:p>
          <a:p>
            <a:r>
              <a:rPr lang="en-SG" dirty="0" smtClean="0"/>
              <a:t>Why Data Warehousing?</a:t>
            </a:r>
          </a:p>
          <a:p>
            <a:r>
              <a:rPr lang="en-SG" dirty="0" smtClean="0"/>
              <a:t>History of Data Warehousing</a:t>
            </a:r>
          </a:p>
          <a:p>
            <a:r>
              <a:rPr lang="en-SG" dirty="0" smtClean="0"/>
              <a:t>Definition of Data Warehousing</a:t>
            </a:r>
          </a:p>
          <a:p>
            <a:r>
              <a:rPr lang="en-SG" dirty="0" smtClean="0">
                <a:hlinkClick r:id="rId3" action="ppaction://hlinksldjump"/>
              </a:rPr>
              <a:t>Data Warehouse Architectures</a:t>
            </a:r>
            <a:endParaRPr lang="en-SG" dirty="0" smtClean="0"/>
          </a:p>
          <a:p>
            <a:r>
              <a:rPr lang="en-SG" dirty="0" smtClean="0">
                <a:hlinkClick r:id="rId4" action="ppaction://hlinksldjump"/>
              </a:rPr>
              <a:t>Data Warehouse vs Transactional Database</a:t>
            </a:r>
            <a:endParaRPr lang="en-SG" dirty="0" smtClean="0"/>
          </a:p>
          <a:p>
            <a:r>
              <a:rPr lang="en-SG" dirty="0" smtClean="0">
                <a:hlinkClick r:id="rId5" action="ppaction://hlinksldjump"/>
              </a:rPr>
              <a:t>Requirements for a Data Warehouse</a:t>
            </a:r>
            <a:endParaRPr lang="en-SG" dirty="0" smtClean="0"/>
          </a:p>
          <a:p>
            <a:r>
              <a:rPr lang="en-SG" dirty="0" smtClean="0">
                <a:hlinkClick r:id="rId6" action="ppaction://hlinksldjump"/>
              </a:rPr>
              <a:t>Reasons for a Data Warehouse</a:t>
            </a:r>
            <a:endParaRPr lang="en-SG" dirty="0"/>
          </a:p>
        </p:txBody>
      </p:sp>
    </p:spTree>
    <p:extLst>
      <p:ext uri="{BB962C8B-B14F-4D97-AF65-F5344CB8AC3E}">
        <p14:creationId xmlns:p14="http://schemas.microsoft.com/office/powerpoint/2010/main" val="1325557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SG" dirty="0" smtClean="0"/>
              <a:t>Data Warehouse Architectures</a:t>
            </a:r>
            <a:endParaRPr lang="en-SG" dirty="0"/>
          </a:p>
        </p:txBody>
      </p:sp>
      <p:sp>
        <p:nvSpPr>
          <p:cNvPr id="4" name="Content Placeholder 3"/>
          <p:cNvSpPr>
            <a:spLocks noGrp="1"/>
          </p:cNvSpPr>
          <p:nvPr>
            <p:ph idx="1"/>
          </p:nvPr>
        </p:nvSpPr>
        <p:spPr>
          <a:xfrm>
            <a:off x="795378" y="1436915"/>
            <a:ext cx="11296359" cy="1258160"/>
          </a:xfrm>
        </p:spPr>
        <p:txBody>
          <a:bodyPr>
            <a:noAutofit/>
          </a:bodyPr>
          <a:lstStyle/>
          <a:p>
            <a:pPr>
              <a:lnSpc>
                <a:spcPct val="110000"/>
              </a:lnSpc>
            </a:pPr>
            <a:r>
              <a:rPr lang="en-SG" dirty="0"/>
              <a:t>Data Warehouses can be architected </a:t>
            </a:r>
            <a:r>
              <a:rPr lang="en-SG" dirty="0" smtClean="0"/>
              <a:t>differently, </a:t>
            </a:r>
            <a:r>
              <a:rPr lang="en-SG" dirty="0"/>
              <a:t>depending on </a:t>
            </a:r>
            <a:r>
              <a:rPr lang="en-SG" dirty="0" smtClean="0"/>
              <a:t>business needs</a:t>
            </a:r>
          </a:p>
          <a:p>
            <a:pPr>
              <a:lnSpc>
                <a:spcPct val="110000"/>
              </a:lnSpc>
            </a:pPr>
            <a:r>
              <a:rPr lang="en-SG" dirty="0" smtClean="0"/>
              <a:t>5 commonly used DW architectures, two of them are shown below</a:t>
            </a:r>
            <a:endParaRPr lang="en-SG" dirty="0" smtClean="0"/>
          </a:p>
        </p:txBody>
      </p:sp>
      <p:sp>
        <p:nvSpPr>
          <p:cNvPr id="6" name="Text Placeholder 3"/>
          <p:cNvSpPr>
            <a:spLocks noGrp="1"/>
          </p:cNvSpPr>
          <p:nvPr>
            <p:ph type="body" sz="quarter" idx="13"/>
          </p:nvPr>
        </p:nvSpPr>
        <p:spPr/>
        <p:txBody>
          <a:bodyPr/>
          <a:lstStyle/>
          <a:p>
            <a:r>
              <a:rPr lang="en-SG" dirty="0"/>
              <a:t>Data Warehouse Architectures</a:t>
            </a:r>
          </a:p>
        </p:txBody>
      </p:sp>
      <p:pic>
        <p:nvPicPr>
          <p:cNvPr id="7" name="Picture 6"/>
          <p:cNvPicPr>
            <a:picLocks noChangeAspect="1"/>
          </p:cNvPicPr>
          <p:nvPr/>
        </p:nvPicPr>
        <p:blipFill rotWithShape="1">
          <a:blip r:embed="rId2"/>
          <a:srcRect t="3426" r="27382"/>
          <a:stretch/>
        </p:blipFill>
        <p:spPr>
          <a:xfrm>
            <a:off x="795378" y="2660870"/>
            <a:ext cx="4716926" cy="3603109"/>
          </a:xfrm>
          <a:prstGeom prst="rect">
            <a:avLst/>
          </a:prstGeom>
        </p:spPr>
      </p:pic>
      <p:pic>
        <p:nvPicPr>
          <p:cNvPr id="8" name="Picture 7"/>
          <p:cNvPicPr>
            <a:picLocks noChangeAspect="1"/>
          </p:cNvPicPr>
          <p:nvPr/>
        </p:nvPicPr>
        <p:blipFill>
          <a:blip r:embed="rId2"/>
          <a:stretch>
            <a:fillRect/>
          </a:stretch>
        </p:blipFill>
        <p:spPr>
          <a:xfrm>
            <a:off x="5715000" y="2663455"/>
            <a:ext cx="6268453" cy="3600524"/>
          </a:xfrm>
          <a:prstGeom prst="rect">
            <a:avLst/>
          </a:prstGeom>
        </p:spPr>
      </p:pic>
      <p:sp>
        <p:nvSpPr>
          <p:cNvPr id="2" name="TextBox 1"/>
          <p:cNvSpPr txBox="1"/>
          <p:nvPr/>
        </p:nvSpPr>
        <p:spPr>
          <a:xfrm>
            <a:off x="1758451" y="6263979"/>
            <a:ext cx="3753853" cy="369332"/>
          </a:xfrm>
          <a:prstGeom prst="rect">
            <a:avLst/>
          </a:prstGeom>
          <a:noFill/>
        </p:spPr>
        <p:txBody>
          <a:bodyPr wrap="square" rtlCol="0">
            <a:spAutoFit/>
          </a:bodyPr>
          <a:lstStyle/>
          <a:p>
            <a:pPr algn="ctr"/>
            <a:r>
              <a:rPr lang="en-SG" b="1" dirty="0" smtClean="0">
                <a:solidFill>
                  <a:schemeClr val="accent6">
                    <a:lumMod val="75000"/>
                  </a:schemeClr>
                </a:solidFill>
              </a:rPr>
              <a:t>Centralized DW - 2-layer </a:t>
            </a:r>
            <a:r>
              <a:rPr lang="en-SG" b="1" dirty="0" smtClean="0">
                <a:solidFill>
                  <a:schemeClr val="accent6">
                    <a:lumMod val="75000"/>
                  </a:schemeClr>
                </a:solidFill>
              </a:rPr>
              <a:t>Architecture</a:t>
            </a:r>
            <a:endParaRPr lang="en-SG" b="1" dirty="0">
              <a:solidFill>
                <a:schemeClr val="accent6">
                  <a:lumMod val="75000"/>
                </a:schemeClr>
              </a:solidFill>
            </a:endParaRPr>
          </a:p>
        </p:txBody>
      </p:sp>
      <p:sp>
        <p:nvSpPr>
          <p:cNvPr id="9" name="TextBox 8"/>
          <p:cNvSpPr txBox="1"/>
          <p:nvPr/>
        </p:nvSpPr>
        <p:spPr>
          <a:xfrm>
            <a:off x="7385219" y="6239635"/>
            <a:ext cx="4038518" cy="369332"/>
          </a:xfrm>
          <a:prstGeom prst="rect">
            <a:avLst/>
          </a:prstGeom>
          <a:noFill/>
        </p:spPr>
        <p:txBody>
          <a:bodyPr wrap="square" rtlCol="0">
            <a:spAutoFit/>
          </a:bodyPr>
          <a:lstStyle/>
          <a:p>
            <a:pPr algn="ctr"/>
            <a:r>
              <a:rPr lang="en-SG" b="1" dirty="0" smtClean="0">
                <a:solidFill>
                  <a:schemeClr val="accent6">
                    <a:lumMod val="75000"/>
                  </a:schemeClr>
                </a:solidFill>
              </a:rPr>
              <a:t>Hub-and-Spoke 3-layer </a:t>
            </a:r>
            <a:r>
              <a:rPr lang="en-SG" b="1" dirty="0" smtClean="0">
                <a:solidFill>
                  <a:schemeClr val="accent6">
                    <a:lumMod val="75000"/>
                  </a:schemeClr>
                </a:solidFill>
              </a:rPr>
              <a:t>Architecture</a:t>
            </a:r>
            <a:endParaRPr lang="en-SG" b="1" dirty="0">
              <a:solidFill>
                <a:schemeClr val="accent6">
                  <a:lumMod val="75000"/>
                </a:schemeClr>
              </a:solidFill>
            </a:endParaRPr>
          </a:p>
        </p:txBody>
      </p:sp>
    </p:spTree>
    <p:extLst>
      <p:ext uri="{BB962C8B-B14F-4D97-AF65-F5344CB8AC3E}">
        <p14:creationId xmlns:p14="http://schemas.microsoft.com/office/powerpoint/2010/main" val="143094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Main Data Warehouse Architectures</a:t>
            </a:r>
            <a:endParaRPr lang="en-SG" dirty="0"/>
          </a:p>
        </p:txBody>
      </p:sp>
      <p:sp>
        <p:nvSpPr>
          <p:cNvPr id="4" name="Text Placeholder 3"/>
          <p:cNvSpPr>
            <a:spLocks noGrp="1"/>
          </p:cNvSpPr>
          <p:nvPr>
            <p:ph type="body" sz="quarter" idx="13"/>
          </p:nvPr>
        </p:nvSpPr>
        <p:spPr/>
        <p:txBody>
          <a:bodyPr/>
          <a:lstStyle/>
          <a:p>
            <a:r>
              <a:rPr lang="en-US" dirty="0" smtClean="0"/>
              <a:t>Data Warehouse Architectures</a:t>
            </a:r>
            <a:endParaRPr lang="en-SG" dirty="0"/>
          </a:p>
        </p:txBody>
      </p:sp>
      <p:graphicFrame>
        <p:nvGraphicFramePr>
          <p:cNvPr id="5" name="Diagram 4"/>
          <p:cNvGraphicFramePr/>
          <p:nvPr>
            <p:extLst>
              <p:ext uri="{D42A27DB-BD31-4B8C-83A1-F6EECF244321}">
                <p14:modId xmlns:p14="http://schemas.microsoft.com/office/powerpoint/2010/main" val="4112890976"/>
              </p:ext>
            </p:extLst>
          </p:nvPr>
        </p:nvGraphicFramePr>
        <p:xfrm>
          <a:off x="2683353" y="126709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514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583649" y="1354203"/>
            <a:ext cx="11399803" cy="11584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SG" sz="2600" dirty="0" smtClean="0"/>
              <a:t>In this architecture, there are 2 </a:t>
            </a:r>
            <a:r>
              <a:rPr lang="en-SG" sz="2600" dirty="0"/>
              <a:t>components: </a:t>
            </a:r>
            <a:r>
              <a:rPr lang="en-SG" sz="2600" dirty="0" smtClean="0">
                <a:solidFill>
                  <a:srgbClr val="C00000"/>
                </a:solidFill>
              </a:rPr>
              <a:t>data </a:t>
            </a:r>
            <a:r>
              <a:rPr lang="en-SG" sz="2600" dirty="0">
                <a:solidFill>
                  <a:srgbClr val="C00000"/>
                </a:solidFill>
              </a:rPr>
              <a:t>warehouse </a:t>
            </a:r>
            <a:r>
              <a:rPr lang="en-SG" sz="2600" dirty="0" smtClean="0"/>
              <a:t>and </a:t>
            </a:r>
            <a:r>
              <a:rPr lang="en-SG" sz="2600" dirty="0">
                <a:solidFill>
                  <a:srgbClr val="C00000"/>
                </a:solidFill>
              </a:rPr>
              <a:t>staging </a:t>
            </a:r>
            <a:r>
              <a:rPr lang="en-SG" sz="2600" dirty="0" smtClean="0">
                <a:solidFill>
                  <a:srgbClr val="C00000"/>
                </a:solidFill>
              </a:rPr>
              <a:t>area</a:t>
            </a:r>
          </a:p>
        </p:txBody>
      </p:sp>
      <p:sp>
        <p:nvSpPr>
          <p:cNvPr id="10" name="Title 1"/>
          <p:cNvSpPr>
            <a:spLocks noGrp="1"/>
          </p:cNvSpPr>
          <p:nvPr>
            <p:ph type="title"/>
          </p:nvPr>
        </p:nvSpPr>
        <p:spPr/>
        <p:txBody>
          <a:bodyPr>
            <a:normAutofit fontScale="90000"/>
          </a:bodyPr>
          <a:lstStyle/>
          <a:p>
            <a:r>
              <a:rPr lang="en-SG" dirty="0" smtClean="0"/>
              <a:t>Centralized Data Warehouse Architecture</a:t>
            </a:r>
            <a:br>
              <a:rPr lang="en-SG" dirty="0" smtClean="0"/>
            </a:br>
            <a:r>
              <a:rPr lang="en-SG" dirty="0" smtClean="0"/>
              <a:t>Two-layer Architecture</a:t>
            </a:r>
            <a:endParaRPr lang="en-SG" dirty="0"/>
          </a:p>
        </p:txBody>
      </p:sp>
      <p:sp>
        <p:nvSpPr>
          <p:cNvPr id="11" name="Text Placeholder 3"/>
          <p:cNvSpPr>
            <a:spLocks noGrp="1"/>
          </p:cNvSpPr>
          <p:nvPr>
            <p:ph type="body" sz="quarter" idx="13"/>
          </p:nvPr>
        </p:nvSpPr>
        <p:spPr/>
        <p:txBody>
          <a:bodyPr/>
          <a:lstStyle/>
          <a:p>
            <a:r>
              <a:rPr lang="en-SG" dirty="0" smtClean="0"/>
              <a:t>Data Warehouse Architectures</a:t>
            </a:r>
            <a:endParaRPr lang="en-SG" dirty="0"/>
          </a:p>
        </p:txBody>
      </p:sp>
      <p:pic>
        <p:nvPicPr>
          <p:cNvPr id="3" name="Pictur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19870" y="2732124"/>
            <a:ext cx="6663582" cy="3416012"/>
          </a:xfrm>
          <a:prstGeom prst="rect">
            <a:avLst/>
          </a:prstGeom>
        </p:spPr>
      </p:pic>
      <p:sp>
        <p:nvSpPr>
          <p:cNvPr id="5" name="Rectangle 4"/>
          <p:cNvSpPr/>
          <p:nvPr/>
        </p:nvSpPr>
        <p:spPr>
          <a:xfrm>
            <a:off x="583648" y="1933438"/>
            <a:ext cx="10786193" cy="666340"/>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SG" sz="2600" dirty="0"/>
              <a:t>First, data is extracted from operational systems into a staging area </a:t>
            </a:r>
          </a:p>
        </p:txBody>
      </p:sp>
      <p:sp>
        <p:nvSpPr>
          <p:cNvPr id="7" name="Rectangle 6"/>
          <p:cNvSpPr/>
          <p:nvPr/>
        </p:nvSpPr>
        <p:spPr>
          <a:xfrm>
            <a:off x="583647" y="2599776"/>
            <a:ext cx="4601964" cy="3680707"/>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SG" sz="2600" dirty="0"/>
              <a:t>The data in the staging area is </a:t>
            </a:r>
            <a:r>
              <a:rPr lang="en-SG" sz="2600" dirty="0" smtClean="0"/>
              <a:t>cleansed </a:t>
            </a:r>
            <a:r>
              <a:rPr lang="en-SG" sz="2600" dirty="0"/>
              <a:t>and transformed before it is loaded into the data warehouse</a:t>
            </a:r>
          </a:p>
          <a:p>
            <a:pPr marL="228600" indent="-228600">
              <a:lnSpc>
                <a:spcPct val="110000"/>
              </a:lnSpc>
              <a:spcBef>
                <a:spcPts val="1000"/>
              </a:spcBef>
              <a:buFont typeface="Arial" panose="020B0604020202020204" pitchFamily="34" charset="0"/>
              <a:buChar char="•"/>
            </a:pPr>
            <a:r>
              <a:rPr lang="en-SG" sz="2600" dirty="0"/>
              <a:t>The process that does the extraction, transformation and loading of data is known as </a:t>
            </a:r>
            <a:r>
              <a:rPr lang="en-SG" sz="2600" b="1" dirty="0">
                <a:solidFill>
                  <a:srgbClr val="C00000"/>
                </a:solidFill>
              </a:rPr>
              <a:t>ETL</a:t>
            </a:r>
            <a:r>
              <a:rPr lang="en-SG" sz="2600" dirty="0"/>
              <a:t> (</a:t>
            </a:r>
            <a:r>
              <a:rPr lang="en-SG" sz="2600" dirty="0" err="1"/>
              <a:t>Extract,Transform,Load</a:t>
            </a:r>
            <a:r>
              <a:rPr lang="en-SG" sz="2600" dirty="0"/>
              <a:t>)</a:t>
            </a:r>
          </a:p>
        </p:txBody>
      </p:sp>
    </p:spTree>
    <p:extLst>
      <p:ext uri="{BB962C8B-B14F-4D97-AF65-F5344CB8AC3E}">
        <p14:creationId xmlns:p14="http://schemas.microsoft.com/office/powerpoint/2010/main" val="688463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72051" y="1288658"/>
            <a:ext cx="11174505" cy="10664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SG" sz="2600" dirty="0" smtClean="0"/>
              <a:t>In this architecture, there are 3 components: a </a:t>
            </a:r>
            <a:r>
              <a:rPr lang="en-SG" sz="2600" dirty="0" smtClean="0">
                <a:solidFill>
                  <a:srgbClr val="C00000"/>
                </a:solidFill>
              </a:rPr>
              <a:t>data warehouse</a:t>
            </a:r>
            <a:r>
              <a:rPr lang="en-SG" sz="2600" dirty="0" smtClean="0"/>
              <a:t>, a </a:t>
            </a:r>
            <a:r>
              <a:rPr lang="en-SG" sz="2600" dirty="0" smtClean="0">
                <a:solidFill>
                  <a:srgbClr val="C00000"/>
                </a:solidFill>
              </a:rPr>
              <a:t>Staging Area </a:t>
            </a:r>
            <a:r>
              <a:rPr lang="en-SG" sz="2600" dirty="0" smtClean="0"/>
              <a:t>and several </a:t>
            </a:r>
            <a:r>
              <a:rPr lang="en-SG" sz="2600" dirty="0" smtClean="0">
                <a:solidFill>
                  <a:srgbClr val="C00000"/>
                </a:solidFill>
              </a:rPr>
              <a:t>data marts</a:t>
            </a:r>
          </a:p>
        </p:txBody>
      </p:sp>
      <p:sp>
        <p:nvSpPr>
          <p:cNvPr id="10" name="Title 1"/>
          <p:cNvSpPr>
            <a:spLocks noGrp="1"/>
          </p:cNvSpPr>
          <p:nvPr>
            <p:ph type="title"/>
          </p:nvPr>
        </p:nvSpPr>
        <p:spPr/>
        <p:txBody>
          <a:bodyPr>
            <a:normAutofit fontScale="90000"/>
          </a:bodyPr>
          <a:lstStyle/>
          <a:p>
            <a:r>
              <a:rPr lang="en-SG" dirty="0"/>
              <a:t>Hub and Spoke </a:t>
            </a:r>
            <a:r>
              <a:rPr lang="en-SG" dirty="0" smtClean="0"/>
              <a:t>Architecture</a:t>
            </a:r>
            <a:br>
              <a:rPr lang="en-SG" dirty="0" smtClean="0"/>
            </a:br>
            <a:r>
              <a:rPr lang="en-SG" dirty="0" smtClean="0"/>
              <a:t>Three-Layer Architecture</a:t>
            </a:r>
            <a:endParaRPr lang="en-SG" dirty="0"/>
          </a:p>
        </p:txBody>
      </p:sp>
      <p:sp>
        <p:nvSpPr>
          <p:cNvPr id="11" name="Text Placeholder 3"/>
          <p:cNvSpPr>
            <a:spLocks noGrp="1"/>
          </p:cNvSpPr>
          <p:nvPr>
            <p:ph type="body" sz="quarter" idx="13"/>
          </p:nvPr>
        </p:nvSpPr>
        <p:spPr/>
        <p:txBody>
          <a:bodyPr/>
          <a:lstStyle/>
          <a:p>
            <a:r>
              <a:rPr lang="en-SG" dirty="0" smtClean="0"/>
              <a:t>Data Warehouse Architectures</a:t>
            </a:r>
            <a:endParaRPr lang="en-SG" dirty="0"/>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2744" y="2078350"/>
            <a:ext cx="6703812" cy="3901346"/>
          </a:xfrm>
          <a:prstGeom prst="rect">
            <a:avLst/>
          </a:prstGeom>
        </p:spPr>
      </p:pic>
      <p:sp>
        <p:nvSpPr>
          <p:cNvPr id="4" name="Rectangle 3"/>
          <p:cNvSpPr/>
          <p:nvPr/>
        </p:nvSpPr>
        <p:spPr>
          <a:xfrm>
            <a:off x="672050" y="2236077"/>
            <a:ext cx="4470693" cy="3262355"/>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SG" sz="2600" dirty="0" smtClean="0"/>
              <a:t>Here, the end-user does not query the data warehouse directly but queries the data marts instead</a:t>
            </a:r>
          </a:p>
          <a:p>
            <a:pPr marL="228600" indent="-228600">
              <a:lnSpc>
                <a:spcPct val="110000"/>
              </a:lnSpc>
              <a:spcBef>
                <a:spcPts val="1000"/>
              </a:spcBef>
              <a:buFont typeface="Arial" panose="020B0604020202020204" pitchFamily="34" charset="0"/>
              <a:buChar char="•"/>
            </a:pPr>
            <a:r>
              <a:rPr lang="en-SG" sz="2600" dirty="0" smtClean="0"/>
              <a:t>Data marts contain subsets of data tailored for a specific line of the business, e.g. sales data mart  is designed for sales related queries</a:t>
            </a:r>
            <a:endParaRPr lang="en-SG" sz="2600" dirty="0"/>
          </a:p>
        </p:txBody>
      </p:sp>
    </p:spTree>
    <p:extLst>
      <p:ext uri="{BB962C8B-B14F-4D97-AF65-F5344CB8AC3E}">
        <p14:creationId xmlns:p14="http://schemas.microsoft.com/office/powerpoint/2010/main" val="111141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72052" y="1288658"/>
            <a:ext cx="7858174" cy="10664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SG" sz="2600" dirty="0" smtClean="0"/>
              <a:t>In this architecture, there are </a:t>
            </a:r>
            <a:r>
              <a:rPr lang="en-SG" sz="2600" dirty="0" smtClean="0"/>
              <a:t>2 </a:t>
            </a:r>
            <a:r>
              <a:rPr lang="en-SG" sz="2600" dirty="0" smtClean="0"/>
              <a:t>components: </a:t>
            </a:r>
            <a:r>
              <a:rPr lang="en-SG" sz="2600" dirty="0" smtClean="0"/>
              <a:t>a </a:t>
            </a:r>
            <a:r>
              <a:rPr lang="en-SG" sz="2600" dirty="0" smtClean="0">
                <a:solidFill>
                  <a:srgbClr val="C00000"/>
                </a:solidFill>
              </a:rPr>
              <a:t>Staging Area </a:t>
            </a:r>
            <a:r>
              <a:rPr lang="en-SG" sz="2600" dirty="0" smtClean="0"/>
              <a:t>and several </a:t>
            </a:r>
            <a:r>
              <a:rPr lang="en-SG" sz="2600" b="1" u="sng" dirty="0" smtClean="0">
                <a:solidFill>
                  <a:srgbClr val="FF0000"/>
                </a:solidFill>
              </a:rPr>
              <a:t>independent</a:t>
            </a:r>
            <a:r>
              <a:rPr lang="en-SG" sz="2600" dirty="0" smtClean="0"/>
              <a:t> </a:t>
            </a:r>
            <a:r>
              <a:rPr lang="en-SG" sz="2600" dirty="0" smtClean="0">
                <a:solidFill>
                  <a:srgbClr val="C00000"/>
                </a:solidFill>
              </a:rPr>
              <a:t>data marts</a:t>
            </a:r>
            <a:endParaRPr lang="en-SG" sz="2600" dirty="0" smtClean="0">
              <a:solidFill>
                <a:srgbClr val="C00000"/>
              </a:solidFill>
            </a:endParaRPr>
          </a:p>
        </p:txBody>
      </p:sp>
      <p:sp>
        <p:nvSpPr>
          <p:cNvPr id="10" name="Title 1"/>
          <p:cNvSpPr>
            <a:spLocks noGrp="1"/>
          </p:cNvSpPr>
          <p:nvPr>
            <p:ph type="title"/>
          </p:nvPr>
        </p:nvSpPr>
        <p:spPr/>
        <p:txBody>
          <a:bodyPr>
            <a:normAutofit/>
          </a:bodyPr>
          <a:lstStyle/>
          <a:p>
            <a:r>
              <a:rPr lang="en-SG" dirty="0" smtClean="0"/>
              <a:t>Independent </a:t>
            </a:r>
            <a:r>
              <a:rPr lang="en-SG" dirty="0" smtClean="0"/>
              <a:t>Data Marts </a:t>
            </a:r>
            <a:r>
              <a:rPr lang="en-SG" dirty="0" smtClean="0"/>
              <a:t>Architecture</a:t>
            </a:r>
            <a:endParaRPr lang="en-SG" dirty="0"/>
          </a:p>
        </p:txBody>
      </p:sp>
      <p:sp>
        <p:nvSpPr>
          <p:cNvPr id="11" name="Text Placeholder 3"/>
          <p:cNvSpPr>
            <a:spLocks noGrp="1"/>
          </p:cNvSpPr>
          <p:nvPr>
            <p:ph type="body" sz="quarter" idx="13"/>
          </p:nvPr>
        </p:nvSpPr>
        <p:spPr/>
        <p:txBody>
          <a:bodyPr/>
          <a:lstStyle/>
          <a:p>
            <a:r>
              <a:rPr lang="en-SG" dirty="0" smtClean="0"/>
              <a:t>Data Warehouse Architectures</a:t>
            </a:r>
            <a:endParaRPr lang="en-SG" dirty="0"/>
          </a:p>
        </p:txBody>
      </p:sp>
      <p:sp>
        <p:nvSpPr>
          <p:cNvPr id="4" name="Rectangle 3"/>
          <p:cNvSpPr/>
          <p:nvPr/>
        </p:nvSpPr>
        <p:spPr>
          <a:xfrm>
            <a:off x="672049" y="2236077"/>
            <a:ext cx="8083643" cy="4465894"/>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US" sz="2600" dirty="0" smtClean="0"/>
              <a:t>Absence of a central data warehouse to control data structure compliance, hence, one data mart can be very different from another</a:t>
            </a:r>
            <a:endParaRPr lang="en-US" sz="2600" dirty="0"/>
          </a:p>
          <a:p>
            <a:pPr marL="228600" indent="-228600">
              <a:lnSpc>
                <a:spcPct val="110000"/>
              </a:lnSpc>
              <a:spcBef>
                <a:spcPts val="1000"/>
              </a:spcBef>
              <a:buFont typeface="Arial" panose="020B0604020202020204" pitchFamily="34" charset="0"/>
              <a:buChar char="•"/>
            </a:pPr>
            <a:r>
              <a:rPr lang="en-US" sz="2600" dirty="0"/>
              <a:t>Analytic tools query data directly from data mart and present information to user</a:t>
            </a:r>
          </a:p>
        </p:txBody>
      </p:sp>
      <p:graphicFrame>
        <p:nvGraphicFramePr>
          <p:cNvPr id="7" name="Object 6"/>
          <p:cNvGraphicFramePr>
            <a:graphicFrameLocks noChangeAspect="1"/>
          </p:cNvGraphicFramePr>
          <p:nvPr>
            <p:extLst>
              <p:ext uri="{D42A27DB-BD31-4B8C-83A1-F6EECF244321}">
                <p14:modId xmlns:p14="http://schemas.microsoft.com/office/powerpoint/2010/main" val="3098674156"/>
              </p:ext>
            </p:extLst>
          </p:nvPr>
        </p:nvGraphicFramePr>
        <p:xfrm>
          <a:off x="8411737" y="1288658"/>
          <a:ext cx="3600723" cy="5413313"/>
        </p:xfrm>
        <a:graphic>
          <a:graphicData uri="http://schemas.openxmlformats.org/presentationml/2006/ole">
            <mc:AlternateContent xmlns:mc="http://schemas.openxmlformats.org/markup-compatibility/2006">
              <mc:Choice xmlns:v="urn:schemas-microsoft-com:vml" Requires="v">
                <p:oleObj spid="_x0000_s1034" name="Image" r:id="rId4" imgW="4206600" imgH="6324840" progId="Photoshop.Image.15">
                  <p:embed/>
                </p:oleObj>
              </mc:Choice>
              <mc:Fallback>
                <p:oleObj name="Image" r:id="rId4" imgW="4206600" imgH="6324840" progId="Photoshop.Image.15">
                  <p:embed/>
                  <p:pic>
                    <p:nvPicPr>
                      <p:cNvPr id="0" name=""/>
                      <p:cNvPicPr/>
                      <p:nvPr/>
                    </p:nvPicPr>
                    <p:blipFill>
                      <a:blip r:embed="rId5"/>
                      <a:stretch>
                        <a:fillRect/>
                      </a:stretch>
                    </p:blipFill>
                    <p:spPr>
                      <a:xfrm>
                        <a:off x="8411737" y="1288658"/>
                        <a:ext cx="3600723" cy="5413313"/>
                      </a:xfrm>
                      <a:prstGeom prst="rect">
                        <a:avLst/>
                      </a:prstGeom>
                    </p:spPr>
                  </p:pic>
                </p:oleObj>
              </mc:Fallback>
            </mc:AlternateContent>
          </a:graphicData>
        </a:graphic>
      </p:graphicFrame>
    </p:spTree>
    <p:extLst>
      <p:ext uri="{BB962C8B-B14F-4D97-AF65-F5344CB8AC3E}">
        <p14:creationId xmlns:p14="http://schemas.microsoft.com/office/powerpoint/2010/main" val="3017055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72052" y="1288658"/>
            <a:ext cx="6506602" cy="5569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SG" sz="2600" dirty="0" smtClean="0"/>
              <a:t>In this architecture, there are </a:t>
            </a:r>
            <a:r>
              <a:rPr lang="en-SG" sz="2600" dirty="0" smtClean="0"/>
              <a:t>2 </a:t>
            </a:r>
            <a:r>
              <a:rPr lang="en-SG" sz="2600" dirty="0" smtClean="0"/>
              <a:t>components: </a:t>
            </a:r>
            <a:r>
              <a:rPr lang="en-SG" sz="2600" dirty="0" smtClean="0"/>
              <a:t>a </a:t>
            </a:r>
            <a:r>
              <a:rPr lang="en-SG" sz="2600" dirty="0" smtClean="0">
                <a:solidFill>
                  <a:srgbClr val="C00000"/>
                </a:solidFill>
              </a:rPr>
              <a:t>Staging Area </a:t>
            </a:r>
            <a:r>
              <a:rPr lang="en-SG" sz="2600" dirty="0" smtClean="0"/>
              <a:t>and several </a:t>
            </a:r>
            <a:r>
              <a:rPr lang="en-SG" sz="2600" b="1" u="sng" dirty="0" smtClean="0">
                <a:solidFill>
                  <a:srgbClr val="FF0000"/>
                </a:solidFill>
              </a:rPr>
              <a:t>dimensional</a:t>
            </a:r>
            <a:r>
              <a:rPr lang="en-SG" sz="2600" dirty="0" smtClean="0">
                <a:solidFill>
                  <a:srgbClr val="C00000"/>
                </a:solidFill>
              </a:rPr>
              <a:t> data marts</a:t>
            </a:r>
          </a:p>
          <a:p>
            <a:pPr>
              <a:lnSpc>
                <a:spcPct val="110000"/>
              </a:lnSpc>
            </a:pPr>
            <a:r>
              <a:rPr lang="en-US" sz="2600" dirty="0"/>
              <a:t>Similar to independent data marts, does not have central data warehouse</a:t>
            </a:r>
            <a:endParaRPr lang="en-SG" sz="2600" dirty="0"/>
          </a:p>
          <a:p>
            <a:pPr>
              <a:lnSpc>
                <a:spcPct val="110000"/>
              </a:lnSpc>
            </a:pPr>
            <a:r>
              <a:rPr lang="en-US" sz="2600" dirty="0" smtClean="0"/>
              <a:t>Unlike independent </a:t>
            </a:r>
            <a:r>
              <a:rPr lang="en-US" sz="2600" dirty="0"/>
              <a:t>data marts which can have completely different </a:t>
            </a:r>
            <a:r>
              <a:rPr lang="en-US" sz="2600" dirty="0" smtClean="0"/>
              <a:t>structures from one another, </a:t>
            </a:r>
            <a:r>
              <a:rPr lang="en-US" sz="2600" dirty="0"/>
              <a:t>dimensional data marts </a:t>
            </a:r>
            <a:r>
              <a:rPr lang="en-US" sz="2600" dirty="0">
                <a:solidFill>
                  <a:srgbClr val="C00000"/>
                </a:solidFill>
              </a:rPr>
              <a:t>conform</a:t>
            </a:r>
            <a:r>
              <a:rPr lang="en-US" sz="2600" dirty="0"/>
              <a:t> to an agreed set of </a:t>
            </a:r>
            <a:r>
              <a:rPr lang="en-US" sz="2600" dirty="0" smtClean="0"/>
              <a:t>dimensions at the enterprise level</a:t>
            </a:r>
          </a:p>
          <a:p>
            <a:pPr>
              <a:lnSpc>
                <a:spcPct val="110000"/>
              </a:lnSpc>
            </a:pPr>
            <a:r>
              <a:rPr lang="en-US" sz="2600" dirty="0"/>
              <a:t>A</a:t>
            </a:r>
            <a:r>
              <a:rPr lang="en-US" sz="2600" dirty="0" smtClean="0"/>
              <a:t>lso known as </a:t>
            </a:r>
            <a:r>
              <a:rPr lang="en-US" sz="2600" dirty="0" smtClean="0">
                <a:solidFill>
                  <a:srgbClr val="C00000"/>
                </a:solidFill>
              </a:rPr>
              <a:t>Kimball Bus Architecture</a:t>
            </a:r>
            <a:endParaRPr lang="en-SG" sz="2600" dirty="0">
              <a:solidFill>
                <a:srgbClr val="C00000"/>
              </a:solidFill>
            </a:endParaRPr>
          </a:p>
        </p:txBody>
      </p:sp>
      <p:sp>
        <p:nvSpPr>
          <p:cNvPr id="10" name="Title 1"/>
          <p:cNvSpPr>
            <a:spLocks noGrp="1"/>
          </p:cNvSpPr>
          <p:nvPr>
            <p:ph type="title"/>
          </p:nvPr>
        </p:nvSpPr>
        <p:spPr/>
        <p:txBody>
          <a:bodyPr>
            <a:normAutofit/>
          </a:bodyPr>
          <a:lstStyle/>
          <a:p>
            <a:r>
              <a:rPr lang="en-SG" dirty="0" smtClean="0"/>
              <a:t>Data Mart Bus </a:t>
            </a:r>
            <a:r>
              <a:rPr lang="en-SG" dirty="0" smtClean="0"/>
              <a:t>Architecture</a:t>
            </a:r>
            <a:endParaRPr lang="en-SG" dirty="0"/>
          </a:p>
        </p:txBody>
      </p:sp>
      <p:sp>
        <p:nvSpPr>
          <p:cNvPr id="11" name="Text Placeholder 3"/>
          <p:cNvSpPr>
            <a:spLocks noGrp="1"/>
          </p:cNvSpPr>
          <p:nvPr>
            <p:ph type="body" sz="quarter" idx="13"/>
          </p:nvPr>
        </p:nvSpPr>
        <p:spPr/>
        <p:txBody>
          <a:bodyPr/>
          <a:lstStyle/>
          <a:p>
            <a:r>
              <a:rPr lang="en-SG" dirty="0" smtClean="0"/>
              <a:t>Data Warehouse Architectures</a:t>
            </a:r>
            <a:endParaRPr lang="en-SG" dirty="0"/>
          </a:p>
        </p:txBody>
      </p:sp>
      <p:graphicFrame>
        <p:nvGraphicFramePr>
          <p:cNvPr id="5" name="Object 4"/>
          <p:cNvGraphicFramePr>
            <a:graphicFrameLocks noChangeAspect="1"/>
          </p:cNvGraphicFramePr>
          <p:nvPr>
            <p:extLst>
              <p:ext uri="{D42A27DB-BD31-4B8C-83A1-F6EECF244321}">
                <p14:modId xmlns:p14="http://schemas.microsoft.com/office/powerpoint/2010/main" val="3598103967"/>
              </p:ext>
            </p:extLst>
          </p:nvPr>
        </p:nvGraphicFramePr>
        <p:xfrm>
          <a:off x="7178654" y="1329871"/>
          <a:ext cx="4922837" cy="5372100"/>
        </p:xfrm>
        <a:graphic>
          <a:graphicData uri="http://schemas.openxmlformats.org/presentationml/2006/ole">
            <mc:AlternateContent xmlns:mc="http://schemas.openxmlformats.org/markup-compatibility/2006">
              <mc:Choice xmlns:v="urn:schemas-microsoft-com:vml" Requires="v">
                <p:oleObj spid="_x0000_s2058" name="Image" r:id="rId4" imgW="4922640" imgH="5372280" progId="Photoshop.Image.15">
                  <p:embed/>
                </p:oleObj>
              </mc:Choice>
              <mc:Fallback>
                <p:oleObj name="Image" r:id="rId4" imgW="4922640" imgH="5372280" progId="Photoshop.Image.15">
                  <p:embed/>
                  <p:pic>
                    <p:nvPicPr>
                      <p:cNvPr id="0" name=""/>
                      <p:cNvPicPr/>
                      <p:nvPr/>
                    </p:nvPicPr>
                    <p:blipFill>
                      <a:blip r:embed="rId5"/>
                      <a:stretch>
                        <a:fillRect/>
                      </a:stretch>
                    </p:blipFill>
                    <p:spPr>
                      <a:xfrm>
                        <a:off x="7178654" y="1329871"/>
                        <a:ext cx="4922837" cy="5372100"/>
                      </a:xfrm>
                      <a:prstGeom prst="rect">
                        <a:avLst/>
                      </a:prstGeom>
                    </p:spPr>
                  </p:pic>
                </p:oleObj>
              </mc:Fallback>
            </mc:AlternateContent>
          </a:graphicData>
        </a:graphic>
      </p:graphicFrame>
    </p:spTree>
    <p:extLst>
      <p:ext uri="{BB962C8B-B14F-4D97-AF65-F5344CB8AC3E}">
        <p14:creationId xmlns:p14="http://schemas.microsoft.com/office/powerpoint/2010/main" val="1339490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72053" y="1288658"/>
            <a:ext cx="5327914" cy="5569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600" dirty="0" smtClean="0"/>
              <a:t>In this architecture, existing structures are left in place</a:t>
            </a:r>
          </a:p>
          <a:p>
            <a:pPr>
              <a:lnSpc>
                <a:spcPct val="110000"/>
              </a:lnSpc>
            </a:pPr>
            <a:r>
              <a:rPr lang="en-US" sz="2600" dirty="0" smtClean="0"/>
              <a:t>Instead, a single database is set up to act as a federated </a:t>
            </a:r>
            <a:r>
              <a:rPr lang="en-US" sz="2600" dirty="0"/>
              <a:t>database </a:t>
            </a:r>
            <a:r>
              <a:rPr lang="en-US" sz="2600" dirty="0" smtClean="0"/>
              <a:t>server which will receive requests from users, get the data from different data sources and return </a:t>
            </a:r>
            <a:r>
              <a:rPr lang="en-US" sz="2600" dirty="0" err="1" smtClean="0"/>
              <a:t>th</a:t>
            </a:r>
            <a:r>
              <a:rPr lang="en-US" sz="2600" dirty="0" smtClean="0"/>
              <a:t> results to the users</a:t>
            </a:r>
            <a:endParaRPr lang="en-US" sz="2600" dirty="0"/>
          </a:p>
        </p:txBody>
      </p:sp>
      <p:sp>
        <p:nvSpPr>
          <p:cNvPr id="10" name="Title 1"/>
          <p:cNvSpPr>
            <a:spLocks noGrp="1"/>
          </p:cNvSpPr>
          <p:nvPr>
            <p:ph type="title"/>
          </p:nvPr>
        </p:nvSpPr>
        <p:spPr/>
        <p:txBody>
          <a:bodyPr>
            <a:normAutofit/>
          </a:bodyPr>
          <a:lstStyle/>
          <a:p>
            <a:r>
              <a:rPr lang="en-SG" dirty="0" smtClean="0"/>
              <a:t>Federated </a:t>
            </a:r>
            <a:r>
              <a:rPr lang="en-SG" dirty="0" smtClean="0"/>
              <a:t>Architecture</a:t>
            </a:r>
            <a:endParaRPr lang="en-SG" dirty="0"/>
          </a:p>
        </p:txBody>
      </p:sp>
      <p:sp>
        <p:nvSpPr>
          <p:cNvPr id="11" name="Text Placeholder 3"/>
          <p:cNvSpPr>
            <a:spLocks noGrp="1"/>
          </p:cNvSpPr>
          <p:nvPr>
            <p:ph type="body" sz="quarter" idx="13"/>
          </p:nvPr>
        </p:nvSpPr>
        <p:spPr/>
        <p:txBody>
          <a:bodyPr/>
          <a:lstStyle/>
          <a:p>
            <a:r>
              <a:rPr lang="en-SG" dirty="0" smtClean="0"/>
              <a:t>Data Warehouse Architectures</a:t>
            </a:r>
            <a:endParaRPr lang="en-S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019" y="1644468"/>
            <a:ext cx="5687537" cy="4557321"/>
          </a:xfrm>
          <a:prstGeom prst="rect">
            <a:avLst/>
          </a:prstGeom>
        </p:spPr>
      </p:pic>
    </p:spTree>
    <p:extLst>
      <p:ext uri="{BB962C8B-B14F-4D97-AF65-F5344CB8AC3E}">
        <p14:creationId xmlns:p14="http://schemas.microsoft.com/office/powerpoint/2010/main" val="2199539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Operational Data Sources</a:t>
            </a:r>
            <a:endParaRPr lang="en-SG" dirty="0"/>
          </a:p>
        </p:txBody>
      </p:sp>
      <p:sp>
        <p:nvSpPr>
          <p:cNvPr id="7" name="Text Placeholder 6"/>
          <p:cNvSpPr>
            <a:spLocks noGrp="1"/>
          </p:cNvSpPr>
          <p:nvPr>
            <p:ph type="body" sz="quarter" idx="13"/>
          </p:nvPr>
        </p:nvSpPr>
        <p:spPr/>
        <p:txBody>
          <a:bodyPr/>
          <a:lstStyle/>
          <a:p>
            <a:r>
              <a:rPr lang="en-SG" dirty="0" smtClean="0"/>
              <a:t>Data Warehouse Architectures</a:t>
            </a:r>
            <a:endParaRPr lang="en-SG" dirty="0"/>
          </a:p>
        </p:txBody>
      </p:sp>
      <p:sp>
        <p:nvSpPr>
          <p:cNvPr id="8" name="Rectangle 11"/>
          <p:cNvSpPr>
            <a:spLocks noGrp="1" noChangeArrowheads="1"/>
          </p:cNvSpPr>
          <p:nvPr>
            <p:ph idx="1"/>
          </p:nvPr>
        </p:nvSpPr>
        <p:spPr bwMode="auto">
          <a:xfrm>
            <a:off x="795379" y="1644468"/>
            <a:ext cx="9202863" cy="5033058"/>
          </a:xfrm>
          <a:prstGeom prst="rect">
            <a:avLst/>
          </a:prstGeom>
        </p:spPr>
        <p:txBody>
          <a:bodyPr vert="horz" lIns="91440" tIns="45720" rIns="91440" bIns="45720" rtlCol="0">
            <a:noAutofit/>
          </a:bodyPr>
          <a:lstStyle/>
          <a:p>
            <a:pPr>
              <a:lnSpc>
                <a:spcPct val="100000"/>
              </a:lnSpc>
            </a:pPr>
            <a:r>
              <a:rPr lang="en-SG" altLang="en-US" dirty="0"/>
              <a:t>D</a:t>
            </a:r>
            <a:r>
              <a:rPr lang="en-SG" altLang="en-US" dirty="0" smtClean="0"/>
              <a:t>ifferent </a:t>
            </a:r>
            <a:r>
              <a:rPr lang="en-SG" altLang="en-US" dirty="0"/>
              <a:t>data sources that feed data into </a:t>
            </a:r>
            <a:r>
              <a:rPr lang="en-SG" altLang="en-US" dirty="0" smtClean="0"/>
              <a:t>data </a:t>
            </a:r>
            <a:r>
              <a:rPr lang="en-SG" altLang="en-US" dirty="0"/>
              <a:t>warehouse.</a:t>
            </a:r>
          </a:p>
          <a:p>
            <a:pPr>
              <a:lnSpc>
                <a:spcPct val="100000"/>
              </a:lnSpc>
            </a:pPr>
            <a:r>
              <a:rPr lang="en-SG" altLang="en-US" dirty="0"/>
              <a:t>F</a:t>
            </a:r>
            <a:r>
              <a:rPr lang="en-SG" altLang="en-US" dirty="0" smtClean="0"/>
              <a:t>ormats like plain </a:t>
            </a:r>
            <a:r>
              <a:rPr lang="en-SG" altLang="en-US" dirty="0"/>
              <a:t>text file, relational database</a:t>
            </a:r>
            <a:r>
              <a:rPr lang="en-SG" altLang="en-US" dirty="0" smtClean="0"/>
              <a:t>, Excel file</a:t>
            </a:r>
            <a:endParaRPr lang="en-SG" altLang="en-US" dirty="0"/>
          </a:p>
          <a:p>
            <a:pPr>
              <a:lnSpc>
                <a:spcPct val="110000"/>
              </a:lnSpc>
            </a:pPr>
            <a:r>
              <a:rPr lang="en-SG" altLang="en-US" dirty="0"/>
              <a:t>Many different types of data can be a data </a:t>
            </a:r>
            <a:r>
              <a:rPr lang="en-SG" altLang="en-US" dirty="0" smtClean="0"/>
              <a:t>source:</a:t>
            </a:r>
          </a:p>
          <a:p>
            <a:pPr lvl="1">
              <a:lnSpc>
                <a:spcPct val="80000"/>
              </a:lnSpc>
              <a:spcBef>
                <a:spcPts val="1000"/>
              </a:spcBef>
            </a:pPr>
            <a:r>
              <a:rPr lang="en-SG" altLang="en-US" sz="2600" dirty="0" smtClean="0"/>
              <a:t>Operations </a:t>
            </a:r>
            <a:r>
              <a:rPr lang="en-SG" altLang="en-US" sz="2600" dirty="0"/>
              <a:t>-- such as sales data, HR data, product data, inventory data, marketing data, systems </a:t>
            </a:r>
            <a:r>
              <a:rPr lang="en-SG" altLang="en-US" sz="2600" dirty="0" smtClean="0"/>
              <a:t>data</a:t>
            </a:r>
          </a:p>
          <a:p>
            <a:pPr lvl="1">
              <a:lnSpc>
                <a:spcPct val="80000"/>
              </a:lnSpc>
              <a:spcBef>
                <a:spcPts val="1000"/>
              </a:spcBef>
            </a:pPr>
            <a:r>
              <a:rPr lang="en-SG" altLang="en-US" sz="2600" dirty="0" smtClean="0"/>
              <a:t>Web </a:t>
            </a:r>
            <a:r>
              <a:rPr lang="en-SG" altLang="en-US" sz="2600" dirty="0"/>
              <a:t>server logs with user browsing </a:t>
            </a:r>
            <a:r>
              <a:rPr lang="en-SG" altLang="en-US" sz="2600" dirty="0" smtClean="0"/>
              <a:t>data</a:t>
            </a:r>
          </a:p>
          <a:p>
            <a:pPr lvl="1">
              <a:lnSpc>
                <a:spcPct val="80000"/>
              </a:lnSpc>
              <a:spcBef>
                <a:spcPts val="1000"/>
              </a:spcBef>
            </a:pPr>
            <a:r>
              <a:rPr lang="en-SG" altLang="en-US" sz="2600" dirty="0" smtClean="0"/>
              <a:t>Third-party </a:t>
            </a:r>
            <a:r>
              <a:rPr lang="en-SG" altLang="en-US" sz="2600" dirty="0"/>
              <a:t>data, such as census data, demographics data, or survey </a:t>
            </a:r>
            <a:r>
              <a:rPr lang="en-SG" altLang="en-US" sz="2600" dirty="0" smtClean="0"/>
              <a:t>data</a:t>
            </a:r>
          </a:p>
          <a:p>
            <a:pPr lvl="1">
              <a:lnSpc>
                <a:spcPct val="80000"/>
              </a:lnSpc>
              <a:spcBef>
                <a:spcPts val="1000"/>
              </a:spcBef>
            </a:pPr>
            <a:r>
              <a:rPr lang="en-SG" altLang="en-US" sz="2600" dirty="0" smtClean="0"/>
              <a:t>Real-time data, such as Internet of Things (</a:t>
            </a:r>
            <a:r>
              <a:rPr lang="en-SG" altLang="en-US" sz="2600" dirty="0" err="1" smtClean="0"/>
              <a:t>IoT</a:t>
            </a:r>
            <a:r>
              <a:rPr lang="en-SG" altLang="en-US" sz="2600" dirty="0" smtClean="0"/>
              <a:t>) devices</a:t>
            </a:r>
            <a:endParaRPr lang="en-SG" altLang="en-US" sz="2600" dirty="0"/>
          </a:p>
          <a:p>
            <a:pPr>
              <a:lnSpc>
                <a:spcPct val="100000"/>
              </a:lnSpc>
            </a:pPr>
            <a:r>
              <a:rPr lang="en-US" altLang="en-US" dirty="0" smtClean="0"/>
              <a:t>Operational data sources are typically current and volatile</a:t>
            </a:r>
            <a:endParaRPr lang="en-US" altLang="en-US" dirty="0"/>
          </a:p>
          <a:p>
            <a:pPr>
              <a:lnSpc>
                <a:spcPct val="110000"/>
              </a:lnSpc>
            </a:pPr>
            <a:endParaRPr lang="en-US" altLang="en-US" dirty="0"/>
          </a:p>
          <a:p>
            <a:pPr>
              <a:lnSpc>
                <a:spcPct val="110000"/>
              </a:lnSpc>
            </a:pPr>
            <a:endParaRPr lang="en-US" altLang="en-US" dirty="0"/>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93706" y="-670008"/>
            <a:ext cx="2277979" cy="7528008"/>
          </a:xfrm>
          <a:prstGeom prst="rect">
            <a:avLst/>
          </a:prstGeom>
        </p:spPr>
      </p:pic>
    </p:spTree>
    <p:extLst>
      <p:ext uri="{BB962C8B-B14F-4D97-AF65-F5344CB8AC3E}">
        <p14:creationId xmlns:p14="http://schemas.microsoft.com/office/powerpoint/2010/main" val="4200546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Staging Area</a:t>
            </a:r>
            <a:endParaRPr lang="en-SG" dirty="0"/>
          </a:p>
        </p:txBody>
      </p:sp>
      <p:sp>
        <p:nvSpPr>
          <p:cNvPr id="4" name="Content Placeholder 3"/>
          <p:cNvSpPr>
            <a:spLocks noGrp="1"/>
          </p:cNvSpPr>
          <p:nvPr>
            <p:ph idx="1"/>
          </p:nvPr>
        </p:nvSpPr>
        <p:spPr>
          <a:xfrm>
            <a:off x="283947" y="1402838"/>
            <a:ext cx="6754527" cy="4740049"/>
          </a:xfrm>
        </p:spPr>
        <p:txBody>
          <a:bodyPr>
            <a:normAutofit/>
          </a:bodyPr>
          <a:lstStyle/>
          <a:p>
            <a:pPr>
              <a:lnSpc>
                <a:spcPct val="110000"/>
              </a:lnSpc>
            </a:pPr>
            <a:r>
              <a:rPr lang="en-SG" dirty="0" smtClean="0"/>
              <a:t>A temporary </a:t>
            </a:r>
            <a:r>
              <a:rPr lang="en-SG" dirty="0"/>
              <a:t>location where data from source systems </a:t>
            </a:r>
            <a:r>
              <a:rPr lang="en-SG" dirty="0" smtClean="0"/>
              <a:t>resides</a:t>
            </a:r>
          </a:p>
          <a:p>
            <a:pPr>
              <a:lnSpc>
                <a:spcPct val="110000"/>
              </a:lnSpc>
            </a:pPr>
            <a:r>
              <a:rPr lang="en-SG" dirty="0" smtClean="0"/>
              <a:t>May exist for </a:t>
            </a:r>
            <a:r>
              <a:rPr lang="en-SG" dirty="0"/>
              <a:t>timing </a:t>
            </a:r>
            <a:r>
              <a:rPr lang="en-SG" dirty="0" smtClean="0"/>
              <a:t>reasons; due </a:t>
            </a:r>
            <a:r>
              <a:rPr lang="en-SG" dirty="0"/>
              <a:t>to varying business cycles, data processing cycles, hardware and network resource limitations and geographical factors, </a:t>
            </a:r>
            <a:r>
              <a:rPr lang="en-SG" dirty="0" smtClean="0"/>
              <a:t> cannot extract data at same time</a:t>
            </a:r>
          </a:p>
          <a:p>
            <a:pPr>
              <a:lnSpc>
                <a:spcPct val="110000"/>
              </a:lnSpc>
            </a:pPr>
            <a:r>
              <a:rPr lang="en-SG" dirty="0" smtClean="0"/>
              <a:t>E.g. “Customer</a:t>
            </a:r>
            <a:r>
              <a:rPr lang="en-SG" dirty="0"/>
              <a:t>" data </a:t>
            </a:r>
            <a:r>
              <a:rPr lang="en-SG" dirty="0" smtClean="0"/>
              <a:t>from a </a:t>
            </a:r>
            <a:r>
              <a:rPr lang="en-SG" dirty="0"/>
              <a:t>database in </a:t>
            </a:r>
            <a:r>
              <a:rPr lang="en-SG" dirty="0" smtClean="0"/>
              <a:t>Singapore is extracted at a different time from a database in USA</a:t>
            </a:r>
            <a:endParaRPr lang="en-SG" dirty="0"/>
          </a:p>
        </p:txBody>
      </p:sp>
      <p:sp>
        <p:nvSpPr>
          <p:cNvPr id="5" name="Text Placeholder 3"/>
          <p:cNvSpPr>
            <a:spLocks noGrp="1"/>
          </p:cNvSpPr>
          <p:nvPr>
            <p:ph type="body" sz="quarter" idx="13"/>
          </p:nvPr>
        </p:nvSpPr>
        <p:spPr>
          <a:xfrm>
            <a:off x="2148114" y="0"/>
            <a:ext cx="7852229" cy="377371"/>
          </a:xfrm>
        </p:spPr>
        <p:txBody>
          <a:bodyPr/>
          <a:lstStyle/>
          <a:p>
            <a:r>
              <a:rPr lang="en-SG" dirty="0" smtClean="0"/>
              <a:t>Data Warehouse Architectures</a:t>
            </a:r>
            <a:endParaRPr lang="en-SG" dirty="0"/>
          </a:p>
        </p:txBody>
      </p:sp>
      <p:pic>
        <p:nvPicPr>
          <p:cNvPr id="3" name="Picture 2"/>
          <p:cNvPicPr>
            <a:picLocks noChangeAspect="1"/>
          </p:cNvPicPr>
          <p:nvPr/>
        </p:nvPicPr>
        <p:blipFill rotWithShape="1">
          <a:blip r:embed="rId2"/>
          <a:srcRect t="7732"/>
          <a:stretch/>
        </p:blipFill>
        <p:spPr>
          <a:xfrm>
            <a:off x="7225057" y="2095419"/>
            <a:ext cx="4473399" cy="3066128"/>
          </a:xfrm>
          <a:prstGeom prst="rect">
            <a:avLst/>
          </a:prstGeom>
        </p:spPr>
      </p:pic>
    </p:spTree>
    <p:extLst>
      <p:ext uri="{BB962C8B-B14F-4D97-AF65-F5344CB8AC3E}">
        <p14:creationId xmlns:p14="http://schemas.microsoft.com/office/powerpoint/2010/main" val="3232134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Data Warehouse </a:t>
            </a:r>
            <a:endParaRPr lang="en-SG" dirty="0"/>
          </a:p>
        </p:txBody>
      </p:sp>
      <p:sp>
        <p:nvSpPr>
          <p:cNvPr id="4" name="Content Placeholder 3"/>
          <p:cNvSpPr>
            <a:spLocks noGrp="1"/>
          </p:cNvSpPr>
          <p:nvPr>
            <p:ph idx="1"/>
          </p:nvPr>
        </p:nvSpPr>
        <p:spPr>
          <a:xfrm>
            <a:off x="167126" y="1463385"/>
            <a:ext cx="6663660" cy="4808850"/>
          </a:xfrm>
          <a:solidFill>
            <a:schemeClr val="accent6">
              <a:lumMod val="20000"/>
              <a:lumOff val="80000"/>
            </a:schemeClr>
          </a:solidFill>
          <a:ln>
            <a:solidFill>
              <a:schemeClr val="accent6">
                <a:lumMod val="75000"/>
              </a:schemeClr>
            </a:solidFill>
            <a:prstDash val="dashDot"/>
          </a:ln>
        </p:spPr>
        <p:txBody>
          <a:bodyPr>
            <a:noAutofit/>
          </a:bodyPr>
          <a:lstStyle/>
          <a:p>
            <a:pPr marL="0" indent="0">
              <a:buNone/>
            </a:pPr>
            <a:r>
              <a:rPr lang="en-SG" dirty="0"/>
              <a:t>The data warehouse </a:t>
            </a:r>
            <a:r>
              <a:rPr lang="en-SG" dirty="0" smtClean="0"/>
              <a:t>contains summary data, metadata and raw data</a:t>
            </a:r>
          </a:p>
          <a:p>
            <a:r>
              <a:rPr lang="en-SG" dirty="0" smtClean="0">
                <a:solidFill>
                  <a:srgbClr val="C00000"/>
                </a:solidFill>
              </a:rPr>
              <a:t>Raw data</a:t>
            </a:r>
            <a:r>
              <a:rPr lang="en-SG" dirty="0" smtClean="0"/>
              <a:t>: Data that has not been transformed, to the multi-dimensional format that is optimized for fast-response</a:t>
            </a:r>
          </a:p>
          <a:p>
            <a:r>
              <a:rPr lang="en-SG" dirty="0" smtClean="0">
                <a:solidFill>
                  <a:srgbClr val="C00000"/>
                </a:solidFill>
              </a:rPr>
              <a:t>Summary data</a:t>
            </a:r>
            <a:r>
              <a:rPr lang="en-SG" dirty="0" smtClean="0"/>
              <a:t>: Data that has been transformed, to the multi-dimensional format that is optimized for fast-response queries</a:t>
            </a:r>
          </a:p>
          <a:p>
            <a:r>
              <a:rPr lang="en-SG" dirty="0" smtClean="0">
                <a:solidFill>
                  <a:srgbClr val="C00000"/>
                </a:solidFill>
              </a:rPr>
              <a:t>Metadata</a:t>
            </a:r>
            <a:r>
              <a:rPr lang="en-SG" dirty="0" smtClean="0"/>
              <a:t>:  Information about </a:t>
            </a:r>
            <a:r>
              <a:rPr lang="en-SG" dirty="0"/>
              <a:t>the data stored in the data </a:t>
            </a:r>
            <a:r>
              <a:rPr lang="en-SG" dirty="0" smtClean="0"/>
              <a:t>warehouse</a:t>
            </a:r>
            <a:r>
              <a:rPr lang="en-SG" dirty="0"/>
              <a:t> </a:t>
            </a:r>
            <a:r>
              <a:rPr lang="en-SG" dirty="0" smtClean="0"/>
              <a:t>e.g. who are the users who can access the data, where is the source of the data </a:t>
            </a:r>
            <a:r>
              <a:rPr lang="en-SG" dirty="0" err="1" smtClean="0"/>
              <a:t>etc</a:t>
            </a:r>
            <a:endParaRPr lang="en-SG" dirty="0" smtClean="0"/>
          </a:p>
        </p:txBody>
      </p:sp>
      <p:sp>
        <p:nvSpPr>
          <p:cNvPr id="5" name="Text Placeholder 3"/>
          <p:cNvSpPr>
            <a:spLocks noGrp="1"/>
          </p:cNvSpPr>
          <p:nvPr>
            <p:ph type="body" sz="quarter" idx="13"/>
          </p:nvPr>
        </p:nvSpPr>
        <p:spPr>
          <a:xfrm>
            <a:off x="2148114" y="0"/>
            <a:ext cx="7852229" cy="377371"/>
          </a:xfrm>
        </p:spPr>
        <p:txBody>
          <a:bodyPr/>
          <a:lstStyle/>
          <a:p>
            <a:r>
              <a:rPr lang="en-SG" dirty="0" smtClean="0"/>
              <a:t>Data Warehouse Architectures</a:t>
            </a:r>
            <a:endParaRPr lang="en-SG" dirty="0"/>
          </a:p>
        </p:txBody>
      </p:sp>
      <p:pic>
        <p:nvPicPr>
          <p:cNvPr id="8194" name="Picture 2" descr="http://docs.oracle.com/cd/B10500_01/server.920/a96520/dwhsg013.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703" r="19417"/>
          <a:stretch/>
        </p:blipFill>
        <p:spPr bwMode="auto">
          <a:xfrm>
            <a:off x="7104278" y="2710887"/>
            <a:ext cx="4615855" cy="350944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txBox="1">
            <a:spLocks/>
          </p:cNvSpPr>
          <p:nvPr/>
        </p:nvSpPr>
        <p:spPr>
          <a:xfrm>
            <a:off x="6873933" y="1612155"/>
            <a:ext cx="4846200" cy="1010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6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SG"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SG" dirty="0" smtClean="0"/>
              <a:t>Data warehouse data is </a:t>
            </a:r>
            <a:r>
              <a:rPr lang="en-SG" dirty="0"/>
              <a:t>typically </a:t>
            </a:r>
            <a:r>
              <a:rPr lang="en-SG" dirty="0" smtClean="0"/>
              <a:t>historical</a:t>
            </a:r>
            <a:r>
              <a:rPr lang="en-SG" dirty="0"/>
              <a:t> </a:t>
            </a:r>
            <a:r>
              <a:rPr lang="en-SG" dirty="0" smtClean="0"/>
              <a:t>and non-volatile</a:t>
            </a:r>
          </a:p>
        </p:txBody>
      </p:sp>
    </p:spTree>
    <p:extLst>
      <p:ext uri="{BB962C8B-B14F-4D97-AF65-F5344CB8AC3E}">
        <p14:creationId xmlns:p14="http://schemas.microsoft.com/office/powerpoint/2010/main" val="362908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Recap</a:t>
            </a:r>
            <a:endParaRPr lang="en-SG" dirty="0"/>
          </a:p>
        </p:txBody>
      </p:sp>
      <p:sp>
        <p:nvSpPr>
          <p:cNvPr id="3" name="Content Placeholder 2"/>
          <p:cNvSpPr>
            <a:spLocks noGrp="1"/>
          </p:cNvSpPr>
          <p:nvPr>
            <p:ph idx="1"/>
          </p:nvPr>
        </p:nvSpPr>
        <p:spPr/>
        <p:txBody>
          <a:bodyPr>
            <a:noAutofit/>
          </a:bodyPr>
          <a:lstStyle/>
          <a:p>
            <a:pPr marL="0" indent="0">
              <a:lnSpc>
                <a:spcPct val="100000"/>
              </a:lnSpc>
              <a:buNone/>
            </a:pPr>
            <a:r>
              <a:rPr lang="en-SG" sz="3200" dirty="0" smtClean="0"/>
              <a:t>In Topic 1, you learnt:</a:t>
            </a:r>
          </a:p>
          <a:p>
            <a:pPr lvl="1">
              <a:lnSpc>
                <a:spcPct val="100000"/>
              </a:lnSpc>
            </a:pPr>
            <a:r>
              <a:rPr lang="en-SG" sz="3200" dirty="0" smtClean="0"/>
              <a:t>What is Business Intelligence (BI)?</a:t>
            </a:r>
          </a:p>
          <a:p>
            <a:pPr lvl="1">
              <a:lnSpc>
                <a:spcPct val="100000"/>
              </a:lnSpc>
            </a:pPr>
            <a:r>
              <a:rPr lang="en-SG" sz="3200" dirty="0" smtClean="0"/>
              <a:t>Why do companies use BI?</a:t>
            </a:r>
          </a:p>
          <a:p>
            <a:pPr lvl="1">
              <a:lnSpc>
                <a:spcPct val="100000"/>
              </a:lnSpc>
            </a:pPr>
            <a:r>
              <a:rPr lang="en-SG" sz="3200" b="1" dirty="0" smtClean="0"/>
              <a:t>Components of a BI solution</a:t>
            </a:r>
          </a:p>
          <a:p>
            <a:pPr lvl="2">
              <a:lnSpc>
                <a:spcPct val="100000"/>
              </a:lnSpc>
            </a:pPr>
            <a:r>
              <a:rPr lang="en-SG" sz="2400" dirty="0" smtClean="0"/>
              <a:t>Data sources</a:t>
            </a:r>
          </a:p>
          <a:p>
            <a:pPr lvl="2">
              <a:lnSpc>
                <a:spcPct val="100000"/>
              </a:lnSpc>
            </a:pPr>
            <a:r>
              <a:rPr lang="en-SG" sz="2400" dirty="0" smtClean="0"/>
              <a:t>Data Preparation</a:t>
            </a:r>
          </a:p>
          <a:p>
            <a:pPr lvl="2">
              <a:lnSpc>
                <a:spcPct val="100000"/>
              </a:lnSpc>
            </a:pPr>
            <a:r>
              <a:rPr lang="en-SG" sz="2400" b="1" dirty="0" smtClean="0">
                <a:solidFill>
                  <a:srgbClr val="FF0000"/>
                </a:solidFill>
              </a:rPr>
              <a:t>Data Warehouse</a:t>
            </a:r>
          </a:p>
          <a:p>
            <a:pPr lvl="2">
              <a:lnSpc>
                <a:spcPct val="100000"/>
              </a:lnSpc>
            </a:pPr>
            <a:r>
              <a:rPr lang="en-SG" sz="2400" dirty="0" smtClean="0"/>
              <a:t>Data Analysis</a:t>
            </a:r>
          </a:p>
          <a:p>
            <a:pPr lvl="2">
              <a:lnSpc>
                <a:spcPct val="100000"/>
              </a:lnSpc>
            </a:pPr>
            <a:r>
              <a:rPr lang="en-SG" sz="2400" dirty="0" smtClean="0"/>
              <a:t>Data Presentation</a:t>
            </a:r>
          </a:p>
        </p:txBody>
      </p:sp>
      <p:sp>
        <p:nvSpPr>
          <p:cNvPr id="4" name="Text Placeholder 3"/>
          <p:cNvSpPr>
            <a:spLocks noGrp="1"/>
          </p:cNvSpPr>
          <p:nvPr>
            <p:ph type="body" sz="quarter" idx="13"/>
          </p:nvPr>
        </p:nvSpPr>
        <p:spPr/>
        <p:txBody>
          <a:bodyPr/>
          <a:lstStyle/>
          <a:p>
            <a:r>
              <a:rPr lang="en-SG" dirty="0" smtClean="0"/>
              <a:t>Introduction</a:t>
            </a:r>
            <a:endParaRPr lang="en-SG" dirty="0"/>
          </a:p>
        </p:txBody>
      </p:sp>
      <p:graphicFrame>
        <p:nvGraphicFramePr>
          <p:cNvPr id="6" name="Diagram 5"/>
          <p:cNvGraphicFramePr/>
          <p:nvPr>
            <p:extLst>
              <p:ext uri="{D42A27DB-BD31-4B8C-83A1-F6EECF244321}">
                <p14:modId xmlns:p14="http://schemas.microsoft.com/office/powerpoint/2010/main" val="2236797224"/>
              </p:ext>
            </p:extLst>
          </p:nvPr>
        </p:nvGraphicFramePr>
        <p:xfrm>
          <a:off x="7636016" y="1446013"/>
          <a:ext cx="4004999" cy="5041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181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Mart</a:t>
            </a:r>
            <a:endParaRPr lang="en-SG" dirty="0"/>
          </a:p>
        </p:txBody>
      </p:sp>
      <p:sp>
        <p:nvSpPr>
          <p:cNvPr id="4" name="Content Placeholder 3"/>
          <p:cNvSpPr>
            <a:spLocks noGrp="1"/>
          </p:cNvSpPr>
          <p:nvPr>
            <p:ph idx="1"/>
          </p:nvPr>
        </p:nvSpPr>
        <p:spPr>
          <a:xfrm>
            <a:off x="283948" y="1493937"/>
            <a:ext cx="6537958" cy="4740049"/>
          </a:xfrm>
        </p:spPr>
        <p:txBody>
          <a:bodyPr>
            <a:noAutofit/>
          </a:bodyPr>
          <a:lstStyle/>
          <a:p>
            <a:pPr>
              <a:lnSpc>
                <a:spcPct val="110000"/>
              </a:lnSpc>
            </a:pPr>
            <a:r>
              <a:rPr lang="en-SG" dirty="0"/>
              <a:t>A data mart is a simple form of a data warehouse that is </a:t>
            </a:r>
            <a:r>
              <a:rPr lang="en-SG" dirty="0">
                <a:solidFill>
                  <a:srgbClr val="C00000"/>
                </a:solidFill>
              </a:rPr>
              <a:t>focused on a single </a:t>
            </a:r>
            <a:r>
              <a:rPr lang="en-SG" dirty="0" smtClean="0">
                <a:solidFill>
                  <a:srgbClr val="C00000"/>
                </a:solidFill>
              </a:rPr>
              <a:t>subject</a:t>
            </a:r>
          </a:p>
          <a:p>
            <a:pPr>
              <a:lnSpc>
                <a:spcPct val="110000"/>
              </a:lnSpc>
            </a:pPr>
            <a:r>
              <a:rPr lang="en-SG" dirty="0" smtClean="0"/>
              <a:t>Data </a:t>
            </a:r>
            <a:r>
              <a:rPr lang="en-SG" dirty="0"/>
              <a:t>marts are often built and controlled by </a:t>
            </a:r>
            <a:r>
              <a:rPr lang="en-SG" dirty="0" smtClean="0"/>
              <a:t>a single </a:t>
            </a:r>
            <a:r>
              <a:rPr lang="en-SG" dirty="0"/>
              <a:t>department within an </a:t>
            </a:r>
            <a:r>
              <a:rPr lang="en-SG" dirty="0" smtClean="0"/>
              <a:t>organization</a:t>
            </a:r>
          </a:p>
          <a:p>
            <a:pPr>
              <a:lnSpc>
                <a:spcPct val="110000"/>
              </a:lnSpc>
            </a:pPr>
            <a:r>
              <a:rPr lang="en-US" dirty="0" smtClean="0"/>
              <a:t>E.g</a:t>
            </a:r>
            <a:r>
              <a:rPr lang="en-US" dirty="0"/>
              <a:t>. a Sales Data Mart, a Purchasing Data </a:t>
            </a:r>
            <a:r>
              <a:rPr lang="en-US" dirty="0" smtClean="0"/>
              <a:t>Mart</a:t>
            </a:r>
          </a:p>
          <a:p>
            <a:pPr>
              <a:lnSpc>
                <a:spcPct val="110000"/>
              </a:lnSpc>
            </a:pPr>
            <a:r>
              <a:rPr lang="en-SG" dirty="0"/>
              <a:t>D</a:t>
            </a:r>
            <a:r>
              <a:rPr lang="en-SG" dirty="0" smtClean="0"/>
              <a:t>ata </a:t>
            </a:r>
            <a:r>
              <a:rPr lang="en-SG" dirty="0"/>
              <a:t>marts usually draw data from only a few </a:t>
            </a:r>
            <a:r>
              <a:rPr lang="en-SG" dirty="0" smtClean="0"/>
              <a:t>sources, specific to the needs of the department who initiated it</a:t>
            </a:r>
            <a:endParaRPr lang="en-SG" dirty="0"/>
          </a:p>
        </p:txBody>
      </p:sp>
      <p:sp>
        <p:nvSpPr>
          <p:cNvPr id="7" name="Text Placeholder 3"/>
          <p:cNvSpPr>
            <a:spLocks noGrp="1"/>
          </p:cNvSpPr>
          <p:nvPr>
            <p:ph type="body" sz="quarter" idx="13"/>
          </p:nvPr>
        </p:nvSpPr>
        <p:spPr>
          <a:xfrm>
            <a:off x="2148114" y="0"/>
            <a:ext cx="7852229" cy="377371"/>
          </a:xfrm>
        </p:spPr>
        <p:txBody>
          <a:bodyPr/>
          <a:lstStyle/>
          <a:p>
            <a:r>
              <a:rPr lang="en-SG" dirty="0"/>
              <a:t>Data Warehouse Architectures</a:t>
            </a:r>
          </a:p>
        </p:txBody>
      </p:sp>
      <p:pic>
        <p:nvPicPr>
          <p:cNvPr id="8" name="Picture 7"/>
          <p:cNvPicPr>
            <a:picLocks noChangeAspect="1"/>
          </p:cNvPicPr>
          <p:nvPr/>
        </p:nvPicPr>
        <p:blipFill>
          <a:blip r:embed="rId2"/>
          <a:stretch>
            <a:fillRect/>
          </a:stretch>
        </p:blipFill>
        <p:spPr>
          <a:xfrm>
            <a:off x="6821906" y="1644468"/>
            <a:ext cx="5057274" cy="4438988"/>
          </a:xfrm>
          <a:prstGeom prst="rect">
            <a:avLst/>
          </a:prstGeom>
        </p:spPr>
      </p:pic>
    </p:spTree>
    <p:extLst>
      <p:ext uri="{BB962C8B-B14F-4D97-AF65-F5344CB8AC3E}">
        <p14:creationId xmlns:p14="http://schemas.microsoft.com/office/powerpoint/2010/main" val="2063169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ETL (Extract-Transform-Load)</a:t>
            </a:r>
            <a:endParaRPr lang="en-SG" dirty="0"/>
          </a:p>
        </p:txBody>
      </p:sp>
      <p:sp>
        <p:nvSpPr>
          <p:cNvPr id="3" name="Text Placeholder 2"/>
          <p:cNvSpPr>
            <a:spLocks noGrp="1"/>
          </p:cNvSpPr>
          <p:nvPr>
            <p:ph type="body" sz="quarter" idx="13"/>
          </p:nvPr>
        </p:nvSpPr>
        <p:spPr/>
        <p:txBody>
          <a:bodyPr/>
          <a:lstStyle/>
          <a:p>
            <a:r>
              <a:rPr lang="en-SG" dirty="0" smtClean="0"/>
              <a:t>Data Warehouse Architecture</a:t>
            </a:r>
            <a:endParaRPr lang="en-SG" dirty="0"/>
          </a:p>
        </p:txBody>
      </p:sp>
      <p:sp>
        <p:nvSpPr>
          <p:cNvPr id="4" name="Content Placeholder 3"/>
          <p:cNvSpPr>
            <a:spLocks noGrp="1"/>
          </p:cNvSpPr>
          <p:nvPr>
            <p:ph idx="1"/>
          </p:nvPr>
        </p:nvSpPr>
        <p:spPr>
          <a:xfrm>
            <a:off x="259882" y="1457020"/>
            <a:ext cx="6369518" cy="3370645"/>
          </a:xfrm>
        </p:spPr>
        <p:txBody>
          <a:bodyPr>
            <a:normAutofit/>
          </a:bodyPr>
          <a:lstStyle/>
          <a:p>
            <a:pPr>
              <a:lnSpc>
                <a:spcPct val="100000"/>
              </a:lnSpc>
            </a:pPr>
            <a:r>
              <a:rPr lang="en-SG" dirty="0">
                <a:solidFill>
                  <a:srgbClr val="C00000"/>
                </a:solidFill>
              </a:rPr>
              <a:t>ETL</a:t>
            </a:r>
            <a:r>
              <a:rPr lang="en-SG" dirty="0"/>
              <a:t> </a:t>
            </a:r>
            <a:r>
              <a:rPr lang="en-SG" dirty="0" smtClean="0"/>
              <a:t>is </a:t>
            </a:r>
            <a:r>
              <a:rPr lang="en-SG" dirty="0"/>
              <a:t>an important component of the Data Warehousing </a:t>
            </a:r>
            <a:r>
              <a:rPr lang="en-SG" dirty="0" smtClean="0"/>
              <a:t>Architecture</a:t>
            </a:r>
          </a:p>
          <a:p>
            <a:pPr>
              <a:lnSpc>
                <a:spcPct val="100000"/>
              </a:lnSpc>
            </a:pPr>
            <a:r>
              <a:rPr lang="en-SG" dirty="0" smtClean="0"/>
              <a:t>It is the process that enables data to be transferred from Operational Applications to the Staging Area, to the </a:t>
            </a:r>
            <a:r>
              <a:rPr lang="en-SG" dirty="0"/>
              <a:t>Data Warehouse and finally from the Data Warehouse into a set of </a:t>
            </a:r>
            <a:r>
              <a:rPr lang="en-SG" dirty="0" smtClean="0"/>
              <a:t>Data Marts</a:t>
            </a:r>
          </a:p>
        </p:txBody>
      </p:sp>
      <p:pic>
        <p:nvPicPr>
          <p:cNvPr id="5" name="Picture 4"/>
          <p:cNvPicPr>
            <a:picLocks noChangeAspect="1"/>
          </p:cNvPicPr>
          <p:nvPr/>
        </p:nvPicPr>
        <p:blipFill>
          <a:blip r:embed="rId2"/>
          <a:stretch>
            <a:fillRect/>
          </a:stretch>
        </p:blipFill>
        <p:spPr>
          <a:xfrm>
            <a:off x="6639767" y="1470343"/>
            <a:ext cx="4960051" cy="2848994"/>
          </a:xfrm>
          <a:prstGeom prst="rect">
            <a:avLst/>
          </a:prstGeom>
        </p:spPr>
      </p:pic>
      <p:sp>
        <p:nvSpPr>
          <p:cNvPr id="6" name="Rectangle 5"/>
          <p:cNvSpPr/>
          <p:nvPr/>
        </p:nvSpPr>
        <p:spPr>
          <a:xfrm>
            <a:off x="259882" y="4654930"/>
            <a:ext cx="11663413" cy="1395663"/>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SG" sz="2600" dirty="0" smtClean="0"/>
              <a:t>It is also the process that </a:t>
            </a:r>
            <a:r>
              <a:rPr lang="en-SG" sz="2600" dirty="0" smtClean="0">
                <a:solidFill>
                  <a:srgbClr val="C00000"/>
                </a:solidFill>
              </a:rPr>
              <a:t>transforms</a:t>
            </a:r>
            <a:r>
              <a:rPr lang="en-SG" sz="2600" dirty="0" smtClean="0"/>
              <a:t> the data to the format that is eventually useful to the business user,  e.g. correcting the values </a:t>
            </a:r>
            <a:r>
              <a:rPr lang="en-SG" sz="2600" dirty="0"/>
              <a:t>of inconsistent data, </a:t>
            </a:r>
            <a:r>
              <a:rPr lang="en-SG" sz="2600" dirty="0" smtClean="0"/>
              <a:t>cleansing </a:t>
            </a:r>
            <a:r>
              <a:rPr lang="en-SG" sz="2600" dirty="0"/>
              <a:t>"bad" data, </a:t>
            </a:r>
            <a:r>
              <a:rPr lang="en-SG" sz="2600" dirty="0" smtClean="0"/>
              <a:t>filtering the </a:t>
            </a:r>
            <a:r>
              <a:rPr lang="en-SG" sz="2600" dirty="0"/>
              <a:t>data and </a:t>
            </a:r>
            <a:r>
              <a:rPr lang="en-SG" sz="2600" dirty="0" smtClean="0"/>
              <a:t>loading </a:t>
            </a:r>
            <a:r>
              <a:rPr lang="en-SG" sz="2600" dirty="0"/>
              <a:t>data into </a:t>
            </a:r>
            <a:r>
              <a:rPr lang="en-SG" sz="2600" dirty="0" smtClean="0"/>
              <a:t>the target database</a:t>
            </a:r>
            <a:endParaRPr lang="en-SG" sz="2600" dirty="0"/>
          </a:p>
        </p:txBody>
      </p:sp>
    </p:spTree>
    <p:extLst>
      <p:ext uri="{BB962C8B-B14F-4D97-AF65-F5344CB8AC3E}">
        <p14:creationId xmlns:p14="http://schemas.microsoft.com/office/powerpoint/2010/main" val="108119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noFill/>
          <a:ln/>
        </p:spPr>
        <p:txBody>
          <a:bodyPr vert="horz" lIns="92075" tIns="46038" rIns="92075" bIns="46038" rtlCol="0" anchor="ctr">
            <a:normAutofit/>
          </a:bodyPr>
          <a:lstStyle/>
          <a:p>
            <a:r>
              <a:rPr lang="en-US" altLang="en-US" sz="3200" dirty="0" smtClean="0"/>
              <a:t>Data Warehouse stores data as Cubes</a:t>
            </a:r>
            <a:endParaRPr lang="en-US" altLang="en-US" sz="3200" dirty="0"/>
          </a:p>
        </p:txBody>
      </p:sp>
      <p:sp>
        <p:nvSpPr>
          <p:cNvPr id="3" name="Rectangle 2"/>
          <p:cNvSpPr/>
          <p:nvPr/>
        </p:nvSpPr>
        <p:spPr>
          <a:xfrm>
            <a:off x="723389" y="1418243"/>
            <a:ext cx="7217453" cy="5280204"/>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US" altLang="en-US" sz="2600" dirty="0" smtClean="0"/>
              <a:t>A major difference between a transactional database and data </a:t>
            </a:r>
            <a:r>
              <a:rPr lang="en-US" altLang="en-US" sz="2600" dirty="0"/>
              <a:t>warehouse </a:t>
            </a:r>
            <a:r>
              <a:rPr lang="en-US" altLang="en-US" sz="2600" dirty="0" smtClean="0"/>
              <a:t>database is that the data warehouse uses the </a:t>
            </a:r>
            <a:r>
              <a:rPr lang="en-US" altLang="en-US" sz="2600" dirty="0" smtClean="0">
                <a:solidFill>
                  <a:srgbClr val="C00000"/>
                </a:solidFill>
              </a:rPr>
              <a:t>multidimensional </a:t>
            </a:r>
            <a:r>
              <a:rPr lang="en-US" altLang="en-US" sz="2600" dirty="0">
                <a:solidFill>
                  <a:srgbClr val="C00000"/>
                </a:solidFill>
              </a:rPr>
              <a:t>data </a:t>
            </a:r>
            <a:r>
              <a:rPr lang="en-US" altLang="en-US" sz="2600" dirty="0" smtClean="0">
                <a:solidFill>
                  <a:srgbClr val="C00000"/>
                </a:solidFill>
              </a:rPr>
              <a:t>model</a:t>
            </a:r>
            <a:r>
              <a:rPr lang="en-US" altLang="en-US" sz="2600" dirty="0" smtClean="0"/>
              <a:t> instead of the Entity-Relation model to store its data</a:t>
            </a:r>
          </a:p>
          <a:p>
            <a:pPr marL="228600" indent="-228600">
              <a:spcBef>
                <a:spcPts val="1000"/>
              </a:spcBef>
              <a:buFont typeface="Arial" panose="020B0604020202020204" pitchFamily="34" charset="0"/>
              <a:buChar char="•"/>
            </a:pPr>
            <a:r>
              <a:rPr lang="en-US" altLang="en-US" sz="2600" dirty="0" smtClean="0"/>
              <a:t>The Multidimensional data model views </a:t>
            </a:r>
            <a:r>
              <a:rPr lang="en-US" altLang="en-US" sz="2600" dirty="0"/>
              <a:t>data in the form of a </a:t>
            </a:r>
            <a:r>
              <a:rPr lang="en-US" altLang="en-US" sz="2600" dirty="0">
                <a:solidFill>
                  <a:srgbClr val="C00000"/>
                </a:solidFill>
              </a:rPr>
              <a:t>data cube</a:t>
            </a:r>
          </a:p>
          <a:p>
            <a:pPr marL="228600" indent="-228600">
              <a:spcBef>
                <a:spcPts val="1000"/>
              </a:spcBef>
              <a:buFont typeface="Arial" panose="020B0604020202020204" pitchFamily="34" charset="0"/>
              <a:buChar char="•"/>
            </a:pPr>
            <a:r>
              <a:rPr lang="en-US" altLang="en-US" sz="2600" dirty="0" smtClean="0"/>
              <a:t>E.g. Sales data is stored in the data warehouse as a data cube, allowing it </a:t>
            </a:r>
            <a:r>
              <a:rPr lang="en-US" altLang="en-US" sz="2600" dirty="0"/>
              <a:t>to be modeled and viewed in multiple </a:t>
            </a:r>
            <a:r>
              <a:rPr lang="en-US" altLang="en-US" sz="2600" dirty="0" smtClean="0"/>
              <a:t>dimensions</a:t>
            </a:r>
          </a:p>
          <a:p>
            <a:pPr marL="228600" indent="-228600">
              <a:spcBef>
                <a:spcPts val="1000"/>
              </a:spcBef>
              <a:buFont typeface="Arial" panose="020B0604020202020204" pitchFamily="34" charset="0"/>
              <a:buChar char="•"/>
            </a:pPr>
            <a:r>
              <a:rPr lang="en-US" altLang="en-US" sz="2600" dirty="0" smtClean="0"/>
              <a:t>You will study more about the dimensional data model in Topic 3 of this module</a:t>
            </a:r>
            <a:endParaRPr lang="en-US" altLang="en-US" sz="2600" dirty="0"/>
          </a:p>
        </p:txBody>
      </p:sp>
      <p:sp>
        <p:nvSpPr>
          <p:cNvPr id="9" name="Text Placeholder 3"/>
          <p:cNvSpPr>
            <a:spLocks noGrp="1"/>
          </p:cNvSpPr>
          <p:nvPr>
            <p:ph type="body" sz="quarter" idx="13"/>
          </p:nvPr>
        </p:nvSpPr>
        <p:spPr>
          <a:xfrm>
            <a:off x="2148114" y="0"/>
            <a:ext cx="7852229" cy="377371"/>
          </a:xfrm>
        </p:spPr>
        <p:txBody>
          <a:bodyPr/>
          <a:lstStyle/>
          <a:p>
            <a:r>
              <a:rPr lang="en-SG" dirty="0" smtClean="0"/>
              <a:t>Data Warehouse Architectures</a:t>
            </a:r>
            <a:endParaRPr lang="en-SG"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472" y="3934673"/>
            <a:ext cx="3407742" cy="280135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374" y="1131316"/>
            <a:ext cx="3410182" cy="2803357"/>
          </a:xfrm>
          <a:prstGeom prst="rect">
            <a:avLst/>
          </a:prstGeom>
        </p:spPr>
      </p:pic>
    </p:spTree>
    <p:extLst>
      <p:ext uri="{BB962C8B-B14F-4D97-AF65-F5344CB8AC3E}">
        <p14:creationId xmlns:p14="http://schemas.microsoft.com/office/powerpoint/2010/main" val="4059251895"/>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Marts Architecture</a:t>
            </a:r>
            <a:endParaRPr lang="en-SG" dirty="0"/>
          </a:p>
        </p:txBody>
      </p:sp>
      <p:sp>
        <p:nvSpPr>
          <p:cNvPr id="3" name="Text Placeholder 2"/>
          <p:cNvSpPr>
            <a:spLocks noGrp="1"/>
          </p:cNvSpPr>
          <p:nvPr>
            <p:ph type="body" sz="quarter" idx="13"/>
          </p:nvPr>
        </p:nvSpPr>
        <p:spPr/>
        <p:txBody>
          <a:bodyPr/>
          <a:lstStyle/>
          <a:p>
            <a:r>
              <a:rPr lang="en-SG" dirty="0" smtClean="0"/>
              <a:t>Data Marts</a:t>
            </a:r>
            <a:endParaRPr lang="en-SG" dirty="0"/>
          </a:p>
        </p:txBody>
      </p:sp>
      <p:sp>
        <p:nvSpPr>
          <p:cNvPr id="4" name="Content Placeholder 3"/>
          <p:cNvSpPr>
            <a:spLocks noGrp="1"/>
          </p:cNvSpPr>
          <p:nvPr>
            <p:ph idx="1"/>
          </p:nvPr>
        </p:nvSpPr>
        <p:spPr>
          <a:xfrm>
            <a:off x="91440" y="1540042"/>
            <a:ext cx="5486865" cy="4721142"/>
          </a:xfrm>
        </p:spPr>
        <p:txBody>
          <a:bodyPr/>
          <a:lstStyle/>
          <a:p>
            <a:pPr marL="0" indent="0">
              <a:lnSpc>
                <a:spcPct val="100000"/>
              </a:lnSpc>
              <a:buNone/>
            </a:pPr>
            <a:r>
              <a:rPr lang="en-SG" dirty="0"/>
              <a:t>There are two basic types of data </a:t>
            </a:r>
            <a:r>
              <a:rPr lang="en-SG" dirty="0" smtClean="0"/>
              <a:t>marts</a:t>
            </a:r>
          </a:p>
          <a:p>
            <a:pPr>
              <a:lnSpc>
                <a:spcPct val="100000"/>
              </a:lnSpc>
            </a:pPr>
            <a:r>
              <a:rPr lang="en-SG" b="1" dirty="0" smtClean="0">
                <a:solidFill>
                  <a:srgbClr val="C00000"/>
                </a:solidFill>
              </a:rPr>
              <a:t>Dependent </a:t>
            </a:r>
            <a:r>
              <a:rPr lang="en-SG" dirty="0"/>
              <a:t>data marts draw data from a central data warehouse that has already been </a:t>
            </a:r>
            <a:r>
              <a:rPr lang="en-SG" dirty="0" smtClean="0"/>
              <a:t>created</a:t>
            </a:r>
          </a:p>
          <a:p>
            <a:pPr>
              <a:lnSpc>
                <a:spcPct val="100000"/>
              </a:lnSpc>
            </a:pPr>
            <a:r>
              <a:rPr lang="en-SG" b="1" dirty="0" smtClean="0">
                <a:solidFill>
                  <a:srgbClr val="C00000"/>
                </a:solidFill>
              </a:rPr>
              <a:t>Independent</a:t>
            </a:r>
            <a:r>
              <a:rPr lang="en-SG" dirty="0" smtClean="0"/>
              <a:t> </a:t>
            </a:r>
            <a:r>
              <a:rPr lang="en-SG" dirty="0"/>
              <a:t>data marts, in contrast, are standalone systems built by drawing data directly from operational or external sources of data, or both.</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5474" r="36332"/>
          <a:stretch/>
        </p:blipFill>
        <p:spPr>
          <a:xfrm>
            <a:off x="5342021" y="1644467"/>
            <a:ext cx="3176336" cy="4055805"/>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9075" r="36423"/>
          <a:stretch/>
        </p:blipFill>
        <p:spPr>
          <a:xfrm>
            <a:off x="8833326" y="2174081"/>
            <a:ext cx="3102000" cy="3453063"/>
          </a:xfrm>
          <a:prstGeom prst="rect">
            <a:avLst/>
          </a:prstGeom>
        </p:spPr>
      </p:pic>
      <p:cxnSp>
        <p:nvCxnSpPr>
          <p:cNvPr id="10" name="Straight Connector 9"/>
          <p:cNvCxnSpPr/>
          <p:nvPr/>
        </p:nvCxnSpPr>
        <p:spPr>
          <a:xfrm>
            <a:off x="8758990" y="1549377"/>
            <a:ext cx="0" cy="4150895"/>
          </a:xfrm>
          <a:prstGeom prst="line">
            <a:avLst/>
          </a:prstGeom>
        </p:spPr>
        <p:style>
          <a:lnRef idx="1">
            <a:schemeClr val="accent6"/>
          </a:lnRef>
          <a:fillRef idx="0">
            <a:schemeClr val="accent6"/>
          </a:fillRef>
          <a:effectRef idx="0">
            <a:schemeClr val="accent6"/>
          </a:effectRef>
          <a:fontRef idx="minor">
            <a:schemeClr val="tx1"/>
          </a:fontRef>
        </p:style>
      </p:cxnSp>
      <p:sp>
        <p:nvSpPr>
          <p:cNvPr id="5" name="TextBox 4"/>
          <p:cNvSpPr txBox="1"/>
          <p:nvPr/>
        </p:nvSpPr>
        <p:spPr>
          <a:xfrm>
            <a:off x="6074228" y="5892976"/>
            <a:ext cx="254278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chemeClr val="tx1"/>
                </a:solidFill>
              </a:rPr>
              <a:t>Dependent Data Marts</a:t>
            </a:r>
            <a:endParaRPr lang="en-SG" b="1" dirty="0">
              <a:solidFill>
                <a:schemeClr val="tx1"/>
              </a:solidFill>
            </a:endParaRPr>
          </a:p>
        </p:txBody>
      </p:sp>
      <p:sp>
        <p:nvSpPr>
          <p:cNvPr id="9" name="TextBox 8"/>
          <p:cNvSpPr txBox="1"/>
          <p:nvPr/>
        </p:nvSpPr>
        <p:spPr>
          <a:xfrm>
            <a:off x="9112934" y="5883434"/>
            <a:ext cx="254278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chemeClr val="tx1"/>
                </a:solidFill>
              </a:rPr>
              <a:t>Independent Data Marts</a:t>
            </a:r>
            <a:endParaRPr lang="en-SG" b="1" dirty="0">
              <a:solidFill>
                <a:schemeClr val="tx1"/>
              </a:solidFill>
            </a:endParaRPr>
          </a:p>
        </p:txBody>
      </p:sp>
    </p:spTree>
    <p:extLst>
      <p:ext uri="{BB962C8B-B14F-4D97-AF65-F5344CB8AC3E}">
        <p14:creationId xmlns:p14="http://schemas.microsoft.com/office/powerpoint/2010/main" val="770607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Independent Data Mart</a:t>
            </a:r>
            <a:endParaRPr lang="en-SG" dirty="0"/>
          </a:p>
        </p:txBody>
      </p:sp>
      <p:sp>
        <p:nvSpPr>
          <p:cNvPr id="4" name="Content Placeholder 3"/>
          <p:cNvSpPr>
            <a:spLocks noGrp="1"/>
          </p:cNvSpPr>
          <p:nvPr>
            <p:ph idx="1"/>
          </p:nvPr>
        </p:nvSpPr>
        <p:spPr>
          <a:xfrm>
            <a:off x="708882" y="1448945"/>
            <a:ext cx="6269434" cy="4740049"/>
          </a:xfrm>
        </p:spPr>
        <p:txBody>
          <a:bodyPr>
            <a:noAutofit/>
          </a:bodyPr>
          <a:lstStyle/>
          <a:p>
            <a:pPr>
              <a:lnSpc>
                <a:spcPct val="100000"/>
              </a:lnSpc>
            </a:pPr>
            <a:r>
              <a:rPr lang="en-SG" dirty="0" smtClean="0"/>
              <a:t>Focuses on </a:t>
            </a:r>
            <a:r>
              <a:rPr lang="en-SG" dirty="0">
                <a:solidFill>
                  <a:srgbClr val="C00000"/>
                </a:solidFill>
              </a:rPr>
              <a:t>one subject </a:t>
            </a:r>
            <a:r>
              <a:rPr lang="en-SG" dirty="0" smtClean="0">
                <a:solidFill>
                  <a:srgbClr val="C00000"/>
                </a:solidFill>
              </a:rPr>
              <a:t>area</a:t>
            </a:r>
            <a:r>
              <a:rPr lang="en-SG" dirty="0" smtClean="0"/>
              <a:t>, not designed </a:t>
            </a:r>
            <a:r>
              <a:rPr lang="en-SG" dirty="0"/>
              <a:t>in an enterprise </a:t>
            </a:r>
            <a:r>
              <a:rPr lang="en-SG" dirty="0" smtClean="0"/>
              <a:t>context</a:t>
            </a:r>
          </a:p>
          <a:p>
            <a:pPr>
              <a:lnSpc>
                <a:spcPct val="100000"/>
              </a:lnSpc>
            </a:pPr>
            <a:r>
              <a:rPr lang="en-SG" dirty="0" smtClean="0"/>
              <a:t>E.g. Manufacturing has their own Data Mart, HR has their own Data Mart </a:t>
            </a:r>
            <a:r>
              <a:rPr lang="en-SG" dirty="0" err="1" smtClean="0"/>
              <a:t>etc</a:t>
            </a:r>
            <a:endParaRPr lang="en-SG" dirty="0" smtClean="0"/>
          </a:p>
          <a:p>
            <a:pPr>
              <a:lnSpc>
                <a:spcPct val="100000"/>
              </a:lnSpc>
            </a:pPr>
            <a:r>
              <a:rPr lang="en-SG" dirty="0" smtClean="0"/>
              <a:t>Gets </a:t>
            </a:r>
            <a:r>
              <a:rPr lang="en-SG" dirty="0"/>
              <a:t>data from multiple transaction systems in one subject area or department to </a:t>
            </a:r>
            <a:r>
              <a:rPr lang="en-SG" dirty="0">
                <a:solidFill>
                  <a:srgbClr val="C00000"/>
                </a:solidFill>
              </a:rPr>
              <a:t>support specific business </a:t>
            </a:r>
            <a:r>
              <a:rPr lang="en-SG" dirty="0" smtClean="0">
                <a:solidFill>
                  <a:srgbClr val="C00000"/>
                </a:solidFill>
              </a:rPr>
              <a:t>needs</a:t>
            </a:r>
          </a:p>
          <a:p>
            <a:pPr>
              <a:lnSpc>
                <a:spcPct val="100000"/>
              </a:lnSpc>
            </a:pPr>
            <a:r>
              <a:rPr lang="en-SG" dirty="0" smtClean="0"/>
              <a:t>Analytic tools </a:t>
            </a:r>
            <a:r>
              <a:rPr lang="en-SG" dirty="0" smtClean="0">
                <a:solidFill>
                  <a:srgbClr val="C00000"/>
                </a:solidFill>
              </a:rPr>
              <a:t>query </a:t>
            </a:r>
            <a:r>
              <a:rPr lang="en-SG" dirty="0">
                <a:solidFill>
                  <a:srgbClr val="C00000"/>
                </a:solidFill>
              </a:rPr>
              <a:t>data directly from data mart</a:t>
            </a:r>
            <a:r>
              <a:rPr lang="en-SG" dirty="0"/>
              <a:t> and present information to </a:t>
            </a:r>
            <a:r>
              <a:rPr lang="en-SG" dirty="0" smtClean="0"/>
              <a:t>user</a:t>
            </a:r>
            <a:endParaRPr lang="en-SG" dirty="0"/>
          </a:p>
        </p:txBody>
      </p:sp>
      <p:sp>
        <p:nvSpPr>
          <p:cNvPr id="3" name="Text Placeholder 2"/>
          <p:cNvSpPr>
            <a:spLocks noGrp="1"/>
          </p:cNvSpPr>
          <p:nvPr>
            <p:ph type="body" sz="quarter" idx="13"/>
          </p:nvPr>
        </p:nvSpPr>
        <p:spPr/>
        <p:txBody>
          <a:bodyPr/>
          <a:lstStyle/>
          <a:p>
            <a:r>
              <a:rPr lang="en-SG" dirty="0" smtClean="0"/>
              <a:t>Data Marts</a:t>
            </a:r>
            <a:endParaRPr lang="en-SG"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6131" t="55150" r="44612" b="4536"/>
          <a:stretch/>
        </p:blipFill>
        <p:spPr>
          <a:xfrm>
            <a:off x="7142209" y="1448945"/>
            <a:ext cx="4704347" cy="4981073"/>
          </a:xfrm>
          <a:prstGeom prst="rect">
            <a:avLst/>
          </a:prstGeom>
        </p:spPr>
      </p:pic>
    </p:spTree>
    <p:extLst>
      <p:ext uri="{BB962C8B-B14F-4D97-AF65-F5344CB8AC3E}">
        <p14:creationId xmlns:p14="http://schemas.microsoft.com/office/powerpoint/2010/main" val="126133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6" descr="FIG11-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517103" y="1377099"/>
            <a:ext cx="9607726" cy="525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SG" dirty="0" smtClean="0"/>
              <a:t>Independent Data Marts</a:t>
            </a:r>
            <a:endParaRPr lang="en-SG" dirty="0"/>
          </a:p>
        </p:txBody>
      </p:sp>
      <p:sp>
        <p:nvSpPr>
          <p:cNvPr id="7" name="Text Placeholder 6"/>
          <p:cNvSpPr>
            <a:spLocks noGrp="1"/>
          </p:cNvSpPr>
          <p:nvPr>
            <p:ph type="body" sz="quarter" idx="13"/>
          </p:nvPr>
        </p:nvSpPr>
        <p:spPr/>
        <p:txBody>
          <a:bodyPr/>
          <a:lstStyle/>
          <a:p>
            <a:r>
              <a:rPr lang="en-SG" dirty="0" smtClean="0"/>
              <a:t>Data Marts</a:t>
            </a:r>
            <a:endParaRPr lang="en-SG" dirty="0"/>
          </a:p>
        </p:txBody>
      </p:sp>
    </p:spTree>
    <p:extLst>
      <p:ext uri="{BB962C8B-B14F-4D97-AF65-F5344CB8AC3E}">
        <p14:creationId xmlns:p14="http://schemas.microsoft.com/office/powerpoint/2010/main" val="4268894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
            </a:r>
            <a:r>
              <a:rPr lang="en-SG" dirty="0" smtClean="0"/>
              <a:t>ependent Data Mart</a:t>
            </a:r>
            <a:endParaRPr lang="en-SG" dirty="0"/>
          </a:p>
        </p:txBody>
      </p:sp>
      <p:sp>
        <p:nvSpPr>
          <p:cNvPr id="4" name="Content Placeholder 3"/>
          <p:cNvSpPr>
            <a:spLocks noGrp="1"/>
          </p:cNvSpPr>
          <p:nvPr>
            <p:ph idx="1"/>
          </p:nvPr>
        </p:nvSpPr>
        <p:spPr>
          <a:xfrm>
            <a:off x="708881" y="1448945"/>
            <a:ext cx="7063518" cy="5240613"/>
          </a:xfrm>
        </p:spPr>
        <p:txBody>
          <a:bodyPr>
            <a:noAutofit/>
          </a:bodyPr>
          <a:lstStyle/>
          <a:p>
            <a:pPr>
              <a:lnSpc>
                <a:spcPct val="100000"/>
              </a:lnSpc>
            </a:pPr>
            <a:r>
              <a:rPr lang="en-SG" sz="2800" dirty="0" smtClean="0"/>
              <a:t>Data is </a:t>
            </a:r>
            <a:r>
              <a:rPr lang="en-SG" sz="2800" dirty="0" smtClean="0">
                <a:solidFill>
                  <a:srgbClr val="C00000"/>
                </a:solidFill>
              </a:rPr>
              <a:t>derived</a:t>
            </a:r>
            <a:r>
              <a:rPr lang="en-SG" sz="2800" dirty="0" smtClean="0"/>
              <a:t> </a:t>
            </a:r>
            <a:r>
              <a:rPr lang="en-SG" sz="2800" dirty="0"/>
              <a:t>from the enterprise </a:t>
            </a:r>
            <a:r>
              <a:rPr lang="en-SG" sz="2800" dirty="0" smtClean="0">
                <a:solidFill>
                  <a:srgbClr val="C00000"/>
                </a:solidFill>
              </a:rPr>
              <a:t>data warehouse</a:t>
            </a:r>
          </a:p>
          <a:p>
            <a:pPr>
              <a:lnSpc>
                <a:spcPct val="100000"/>
              </a:lnSpc>
            </a:pPr>
            <a:r>
              <a:rPr lang="en-SG" sz="2800" dirty="0" smtClean="0"/>
              <a:t>Data </a:t>
            </a:r>
            <a:r>
              <a:rPr lang="en-SG" sz="2800" dirty="0"/>
              <a:t>in the dependent data mart </a:t>
            </a:r>
            <a:r>
              <a:rPr lang="en-SG" sz="2800" dirty="0" smtClean="0"/>
              <a:t>is reshaped </a:t>
            </a:r>
            <a:r>
              <a:rPr lang="en-SG" sz="2800" dirty="0"/>
              <a:t>and restructured into a form that very specifically meets the needs of the end </a:t>
            </a:r>
            <a:r>
              <a:rPr lang="en-SG" sz="2800" dirty="0" smtClean="0"/>
              <a:t>user</a:t>
            </a:r>
          </a:p>
          <a:p>
            <a:pPr>
              <a:lnSpc>
                <a:spcPct val="100000"/>
              </a:lnSpc>
            </a:pPr>
            <a:r>
              <a:rPr lang="en-SG" sz="2800" dirty="0" smtClean="0"/>
              <a:t>The data marts are </a:t>
            </a:r>
            <a:r>
              <a:rPr lang="en-SG" sz="2800" dirty="0" smtClean="0">
                <a:solidFill>
                  <a:srgbClr val="C00000"/>
                </a:solidFill>
              </a:rPr>
              <a:t>not separate databases </a:t>
            </a:r>
            <a:r>
              <a:rPr lang="en-SG" sz="2800" dirty="0" smtClean="0"/>
              <a:t>but </a:t>
            </a:r>
            <a:r>
              <a:rPr lang="en-SG" sz="2800" dirty="0" smtClean="0">
                <a:solidFill>
                  <a:srgbClr val="C00000"/>
                </a:solidFill>
              </a:rPr>
              <a:t>logical views </a:t>
            </a:r>
            <a:r>
              <a:rPr lang="en-SG" sz="2800" dirty="0" smtClean="0"/>
              <a:t>of the data warehouse</a:t>
            </a:r>
          </a:p>
          <a:p>
            <a:pPr marL="0" indent="0">
              <a:lnSpc>
                <a:spcPct val="100000"/>
              </a:lnSpc>
              <a:buNone/>
            </a:pPr>
            <a:endParaRPr lang="en-SG" sz="2800" dirty="0"/>
          </a:p>
        </p:txBody>
      </p:sp>
      <p:sp>
        <p:nvSpPr>
          <p:cNvPr id="3" name="Text Placeholder 2"/>
          <p:cNvSpPr>
            <a:spLocks noGrp="1"/>
          </p:cNvSpPr>
          <p:nvPr>
            <p:ph type="body" sz="quarter" idx="13"/>
          </p:nvPr>
        </p:nvSpPr>
        <p:spPr/>
        <p:txBody>
          <a:bodyPr/>
          <a:lstStyle/>
          <a:p>
            <a:r>
              <a:rPr lang="en-SG" dirty="0" smtClean="0"/>
              <a:t>Data Marts</a:t>
            </a:r>
            <a:endParaRPr lang="en-SG"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747" r="46228" b="46416"/>
          <a:stretch/>
        </p:blipFill>
        <p:spPr>
          <a:xfrm>
            <a:off x="8013031" y="1091385"/>
            <a:ext cx="3592893" cy="5510249"/>
          </a:xfrm>
          <a:prstGeom prst="rect">
            <a:avLst/>
          </a:prstGeom>
        </p:spPr>
      </p:pic>
    </p:spTree>
    <p:extLst>
      <p:ext uri="{BB962C8B-B14F-4D97-AF65-F5344CB8AC3E}">
        <p14:creationId xmlns:p14="http://schemas.microsoft.com/office/powerpoint/2010/main" val="89684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Dependent Data </a:t>
            </a:r>
            <a:r>
              <a:rPr lang="en-SG" dirty="0" smtClean="0"/>
              <a:t>Marts</a:t>
            </a:r>
            <a:endParaRPr lang="en-SG" dirty="0"/>
          </a:p>
        </p:txBody>
      </p:sp>
      <p:sp>
        <p:nvSpPr>
          <p:cNvPr id="4" name="Text Placeholder 3"/>
          <p:cNvSpPr>
            <a:spLocks noGrp="1"/>
          </p:cNvSpPr>
          <p:nvPr>
            <p:ph type="body" sz="quarter" idx="13"/>
          </p:nvPr>
        </p:nvSpPr>
        <p:spPr/>
        <p:txBody>
          <a:bodyPr/>
          <a:lstStyle/>
          <a:p>
            <a:r>
              <a:rPr lang="en-SG" dirty="0" smtClean="0"/>
              <a:t>Data Warehouse Architectures</a:t>
            </a:r>
            <a:endParaRPr lang="en-SG" dirty="0"/>
          </a:p>
        </p:txBody>
      </p:sp>
      <p:pic>
        <p:nvPicPr>
          <p:cNvPr id="5" name="Picture 21" descr="FIG11-4"/>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800212" y="1531792"/>
            <a:ext cx="9041507" cy="497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6625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25" y="377371"/>
            <a:ext cx="11992275" cy="889726"/>
          </a:xfrm>
        </p:spPr>
        <p:txBody>
          <a:bodyPr>
            <a:normAutofit/>
          </a:bodyPr>
          <a:lstStyle/>
          <a:p>
            <a:r>
              <a:rPr lang="en-SG" dirty="0" smtClean="0"/>
              <a:t>Data Marts vs Data Warehouses</a:t>
            </a:r>
            <a:endParaRPr lang="en-SG" dirty="0"/>
          </a:p>
        </p:txBody>
      </p:sp>
      <p:sp>
        <p:nvSpPr>
          <p:cNvPr id="3" name="Text Placeholder 2"/>
          <p:cNvSpPr>
            <a:spLocks noGrp="1"/>
          </p:cNvSpPr>
          <p:nvPr>
            <p:ph type="body" sz="quarter" idx="13"/>
          </p:nvPr>
        </p:nvSpPr>
        <p:spPr/>
        <p:txBody>
          <a:bodyPr/>
          <a:lstStyle/>
          <a:p>
            <a:r>
              <a:rPr lang="en-SG" dirty="0" smtClean="0"/>
              <a:t>Data Marts</a:t>
            </a:r>
            <a:endParaRPr lang="en-SG" dirty="0"/>
          </a:p>
        </p:txBody>
      </p:sp>
      <p:sp>
        <p:nvSpPr>
          <p:cNvPr id="4" name="Content Placeholder 3"/>
          <p:cNvSpPr>
            <a:spLocks noGrp="1"/>
          </p:cNvSpPr>
          <p:nvPr>
            <p:ph idx="1"/>
          </p:nvPr>
        </p:nvSpPr>
        <p:spPr>
          <a:xfrm>
            <a:off x="199725" y="1509104"/>
            <a:ext cx="5779970" cy="4740049"/>
          </a:xfrm>
        </p:spPr>
        <p:txBody>
          <a:bodyPr>
            <a:noAutofit/>
          </a:bodyPr>
          <a:lstStyle/>
          <a:p>
            <a:pPr>
              <a:lnSpc>
                <a:spcPct val="110000"/>
              </a:lnSpc>
            </a:pPr>
            <a:r>
              <a:rPr lang="en-SG" dirty="0"/>
              <a:t>A data </a:t>
            </a:r>
            <a:r>
              <a:rPr lang="en-SG" dirty="0" smtClean="0"/>
              <a:t>warehouse deals </a:t>
            </a:r>
            <a:r>
              <a:rPr lang="en-SG" dirty="0"/>
              <a:t>with multiple subject areas and is typically implemented and controlled by </a:t>
            </a:r>
            <a:r>
              <a:rPr lang="en-SG" dirty="0" smtClean="0"/>
              <a:t>corporate IT department</a:t>
            </a:r>
          </a:p>
          <a:p>
            <a:pPr>
              <a:lnSpc>
                <a:spcPct val="110000"/>
              </a:lnSpc>
            </a:pPr>
            <a:r>
              <a:rPr lang="en-SG" dirty="0" smtClean="0"/>
              <a:t>A </a:t>
            </a:r>
            <a:r>
              <a:rPr lang="en-SG" dirty="0"/>
              <a:t>data warehouse </a:t>
            </a:r>
            <a:r>
              <a:rPr lang="en-SG" dirty="0" smtClean="0"/>
              <a:t>usually assembles </a:t>
            </a:r>
            <a:r>
              <a:rPr lang="en-SG" dirty="0"/>
              <a:t>data from multiple source </a:t>
            </a:r>
            <a:r>
              <a:rPr lang="en-SG" dirty="0" smtClean="0"/>
              <a:t>systems</a:t>
            </a:r>
            <a:endParaRPr lang="en-SG" dirty="0"/>
          </a:p>
          <a:p>
            <a:pPr>
              <a:lnSpc>
                <a:spcPct val="110000"/>
              </a:lnSpc>
            </a:pPr>
            <a:r>
              <a:rPr lang="en-SG" dirty="0" smtClean="0"/>
              <a:t>Data </a:t>
            </a:r>
            <a:r>
              <a:rPr lang="en-SG" dirty="0"/>
              <a:t>marts are typically smaller and less complex than data warehouses; hence, they are typically easier to build and maintain</a:t>
            </a:r>
          </a:p>
        </p:txBody>
      </p:sp>
      <p:graphicFrame>
        <p:nvGraphicFramePr>
          <p:cNvPr id="5" name="Content Placeholder 4"/>
          <p:cNvGraphicFramePr>
            <a:graphicFrameLocks/>
          </p:cNvGraphicFramePr>
          <p:nvPr>
            <p:extLst>
              <p:ext uri="{D42A27DB-BD31-4B8C-83A1-F6EECF244321}">
                <p14:modId xmlns:p14="http://schemas.microsoft.com/office/powerpoint/2010/main" val="1560114143"/>
              </p:ext>
            </p:extLst>
          </p:nvPr>
        </p:nvGraphicFramePr>
        <p:xfrm>
          <a:off x="6063916" y="1509104"/>
          <a:ext cx="5763126" cy="3840480"/>
        </p:xfrm>
        <a:graphic>
          <a:graphicData uri="http://schemas.openxmlformats.org/drawingml/2006/table">
            <a:tbl>
              <a:tblPr firstRow="1" bandRow="1">
                <a:tableStyleId>{93296810-A885-4BE3-A3E7-6D5BEEA58F35}</a:tableStyleId>
              </a:tblPr>
              <a:tblGrid>
                <a:gridCol w="1921042"/>
                <a:gridCol w="1921042"/>
                <a:gridCol w="1921042"/>
              </a:tblGrid>
              <a:tr h="370840">
                <a:tc>
                  <a:txBody>
                    <a:bodyPr/>
                    <a:lstStyle/>
                    <a:p>
                      <a:r>
                        <a:rPr lang="en-SG" sz="2400" dirty="0" smtClean="0"/>
                        <a:t>Category</a:t>
                      </a:r>
                      <a:endParaRPr lang="en-SG" sz="2400" dirty="0"/>
                    </a:p>
                  </a:txBody>
                  <a:tcPr/>
                </a:tc>
                <a:tc>
                  <a:txBody>
                    <a:bodyPr/>
                    <a:lstStyle/>
                    <a:p>
                      <a:r>
                        <a:rPr lang="en-SG" sz="2400" dirty="0" smtClean="0"/>
                        <a:t>Data Warehouse</a:t>
                      </a:r>
                      <a:endParaRPr lang="en-SG" sz="2400" dirty="0"/>
                    </a:p>
                  </a:txBody>
                  <a:tcPr/>
                </a:tc>
                <a:tc>
                  <a:txBody>
                    <a:bodyPr/>
                    <a:lstStyle/>
                    <a:p>
                      <a:r>
                        <a:rPr lang="en-SG" sz="2400" dirty="0" smtClean="0"/>
                        <a:t>Data Mart</a:t>
                      </a:r>
                      <a:endParaRPr lang="en-SG" sz="2400" dirty="0"/>
                    </a:p>
                  </a:txBody>
                  <a:tcPr/>
                </a:tc>
              </a:tr>
              <a:tr h="370840">
                <a:tc>
                  <a:txBody>
                    <a:bodyPr/>
                    <a:lstStyle/>
                    <a:p>
                      <a:r>
                        <a:rPr lang="en-SG" sz="2400" b="1" dirty="0" smtClean="0">
                          <a:solidFill>
                            <a:srgbClr val="00B050"/>
                          </a:solidFill>
                        </a:rPr>
                        <a:t>Scope</a:t>
                      </a:r>
                      <a:endParaRPr lang="en-SG" sz="2400" b="1" dirty="0">
                        <a:solidFill>
                          <a:srgbClr val="00B050"/>
                        </a:solidFill>
                      </a:endParaRPr>
                    </a:p>
                  </a:txBody>
                  <a:tcPr/>
                </a:tc>
                <a:tc>
                  <a:txBody>
                    <a:bodyPr/>
                    <a:lstStyle/>
                    <a:p>
                      <a:r>
                        <a:rPr lang="en-SG" sz="2400" dirty="0" smtClean="0"/>
                        <a:t>Corporate</a:t>
                      </a:r>
                      <a:endParaRPr lang="en-SG" sz="2400" dirty="0"/>
                    </a:p>
                  </a:txBody>
                  <a:tcPr/>
                </a:tc>
                <a:tc>
                  <a:txBody>
                    <a:bodyPr/>
                    <a:lstStyle/>
                    <a:p>
                      <a:r>
                        <a:rPr lang="en-SG" sz="2400" dirty="0" smtClean="0"/>
                        <a:t>Line of Business</a:t>
                      </a:r>
                      <a:endParaRPr lang="en-SG" sz="2400" dirty="0"/>
                    </a:p>
                  </a:txBody>
                  <a:tcPr/>
                </a:tc>
              </a:tr>
              <a:tr h="370840">
                <a:tc>
                  <a:txBody>
                    <a:bodyPr/>
                    <a:lstStyle/>
                    <a:p>
                      <a:r>
                        <a:rPr lang="en-SG" sz="2400" b="1" dirty="0" smtClean="0">
                          <a:solidFill>
                            <a:srgbClr val="00B050"/>
                          </a:solidFill>
                        </a:rPr>
                        <a:t>Subject</a:t>
                      </a:r>
                      <a:endParaRPr lang="en-SG" sz="2400" b="1" dirty="0">
                        <a:solidFill>
                          <a:srgbClr val="00B050"/>
                        </a:solidFill>
                      </a:endParaRPr>
                    </a:p>
                  </a:txBody>
                  <a:tcPr/>
                </a:tc>
                <a:tc>
                  <a:txBody>
                    <a:bodyPr/>
                    <a:lstStyle/>
                    <a:p>
                      <a:r>
                        <a:rPr lang="en-SG" sz="2400" dirty="0" smtClean="0"/>
                        <a:t>Multiple</a:t>
                      </a:r>
                      <a:endParaRPr lang="en-SG" sz="2400" dirty="0"/>
                    </a:p>
                  </a:txBody>
                  <a:tcPr/>
                </a:tc>
                <a:tc>
                  <a:txBody>
                    <a:bodyPr/>
                    <a:lstStyle/>
                    <a:p>
                      <a:r>
                        <a:rPr lang="en-SG" sz="2400" dirty="0" smtClean="0"/>
                        <a:t>Single </a:t>
                      </a:r>
                      <a:endParaRPr lang="en-SG" sz="2400" dirty="0"/>
                    </a:p>
                  </a:txBody>
                  <a:tcPr/>
                </a:tc>
              </a:tr>
              <a:tr h="370840">
                <a:tc>
                  <a:txBody>
                    <a:bodyPr/>
                    <a:lstStyle/>
                    <a:p>
                      <a:r>
                        <a:rPr lang="en-SG" sz="2400" b="1" dirty="0" smtClean="0">
                          <a:solidFill>
                            <a:srgbClr val="00B050"/>
                          </a:solidFill>
                        </a:rPr>
                        <a:t>Data Sources</a:t>
                      </a:r>
                      <a:endParaRPr lang="en-SG" sz="2400" b="1" dirty="0">
                        <a:solidFill>
                          <a:srgbClr val="00B050"/>
                        </a:solidFill>
                      </a:endParaRPr>
                    </a:p>
                  </a:txBody>
                  <a:tcPr/>
                </a:tc>
                <a:tc>
                  <a:txBody>
                    <a:bodyPr/>
                    <a:lstStyle/>
                    <a:p>
                      <a:r>
                        <a:rPr lang="en-SG" sz="2400" dirty="0" smtClean="0"/>
                        <a:t>Many</a:t>
                      </a:r>
                      <a:endParaRPr lang="en-SG" sz="2400" dirty="0"/>
                    </a:p>
                  </a:txBody>
                  <a:tcPr/>
                </a:tc>
                <a:tc>
                  <a:txBody>
                    <a:bodyPr/>
                    <a:lstStyle/>
                    <a:p>
                      <a:r>
                        <a:rPr lang="en-SG" sz="2400" dirty="0" smtClean="0"/>
                        <a:t>Few</a:t>
                      </a:r>
                      <a:endParaRPr lang="en-SG" sz="2400" dirty="0"/>
                    </a:p>
                  </a:txBody>
                  <a:tcPr/>
                </a:tc>
              </a:tr>
              <a:tr h="370840">
                <a:tc>
                  <a:txBody>
                    <a:bodyPr/>
                    <a:lstStyle/>
                    <a:p>
                      <a:r>
                        <a:rPr lang="en-SG" sz="2400" b="1" dirty="0" smtClean="0">
                          <a:solidFill>
                            <a:srgbClr val="00B050"/>
                          </a:solidFill>
                        </a:rPr>
                        <a:t>Size (Typical)</a:t>
                      </a:r>
                      <a:endParaRPr lang="en-SG" sz="2400" b="1" dirty="0">
                        <a:solidFill>
                          <a:srgbClr val="00B050"/>
                        </a:solidFill>
                      </a:endParaRPr>
                    </a:p>
                  </a:txBody>
                  <a:tcPr/>
                </a:tc>
                <a:tc>
                  <a:txBody>
                    <a:bodyPr/>
                    <a:lstStyle/>
                    <a:p>
                      <a:r>
                        <a:rPr lang="en-SG" sz="2400" dirty="0" smtClean="0"/>
                        <a:t>100 GB-TB+ </a:t>
                      </a:r>
                      <a:endParaRPr lang="en-SG" sz="2400" dirty="0"/>
                    </a:p>
                  </a:txBody>
                  <a:tcPr/>
                </a:tc>
                <a:tc>
                  <a:txBody>
                    <a:bodyPr/>
                    <a:lstStyle/>
                    <a:p>
                      <a:r>
                        <a:rPr lang="en-SG" sz="2400" dirty="0" smtClean="0"/>
                        <a:t>&lt;100GB</a:t>
                      </a:r>
                      <a:endParaRPr lang="en-SG" sz="2400" dirty="0"/>
                    </a:p>
                  </a:txBody>
                  <a:tcPr/>
                </a:tc>
              </a:tr>
              <a:tr h="370840">
                <a:tc>
                  <a:txBody>
                    <a:bodyPr/>
                    <a:lstStyle/>
                    <a:p>
                      <a:r>
                        <a:rPr lang="en-SG" sz="2400" b="1" dirty="0" smtClean="0">
                          <a:solidFill>
                            <a:srgbClr val="00B050"/>
                          </a:solidFill>
                        </a:rPr>
                        <a:t>Implementation</a:t>
                      </a:r>
                      <a:r>
                        <a:rPr lang="en-SG" sz="2400" b="1" baseline="0" dirty="0" smtClean="0">
                          <a:solidFill>
                            <a:srgbClr val="00B050"/>
                          </a:solidFill>
                        </a:rPr>
                        <a:t> Time</a:t>
                      </a:r>
                      <a:endParaRPr lang="en-SG" sz="2400" b="1" dirty="0">
                        <a:solidFill>
                          <a:srgbClr val="00B050"/>
                        </a:solidFill>
                      </a:endParaRPr>
                    </a:p>
                  </a:txBody>
                  <a:tcPr/>
                </a:tc>
                <a:tc>
                  <a:txBody>
                    <a:bodyPr/>
                    <a:lstStyle/>
                    <a:p>
                      <a:r>
                        <a:rPr lang="en-SG" sz="2400" dirty="0" smtClean="0"/>
                        <a:t>Months to years</a:t>
                      </a:r>
                      <a:endParaRPr lang="en-SG" sz="2400" dirty="0"/>
                    </a:p>
                  </a:txBody>
                  <a:tcPr/>
                </a:tc>
                <a:tc>
                  <a:txBody>
                    <a:bodyPr/>
                    <a:lstStyle/>
                    <a:p>
                      <a:r>
                        <a:rPr lang="en-SG" sz="2400" dirty="0" smtClean="0"/>
                        <a:t>Months</a:t>
                      </a:r>
                      <a:endParaRPr lang="en-SG" sz="2400" dirty="0"/>
                    </a:p>
                  </a:txBody>
                  <a:tcPr/>
                </a:tc>
              </a:tr>
            </a:tbl>
          </a:graphicData>
        </a:graphic>
      </p:graphicFrame>
    </p:spTree>
    <p:extLst>
      <p:ext uri="{BB962C8B-B14F-4D97-AF65-F5344CB8AC3E}">
        <p14:creationId xmlns:p14="http://schemas.microsoft.com/office/powerpoint/2010/main" val="53148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SG" dirty="0" smtClean="0"/>
              <a:t>Why use Data Marts?</a:t>
            </a:r>
            <a:endParaRPr lang="en-SG" dirty="0"/>
          </a:p>
        </p:txBody>
      </p:sp>
      <p:sp>
        <p:nvSpPr>
          <p:cNvPr id="11" name="Text Placeholder 10"/>
          <p:cNvSpPr>
            <a:spLocks noGrp="1"/>
          </p:cNvSpPr>
          <p:nvPr>
            <p:ph type="body" sz="quarter" idx="13"/>
          </p:nvPr>
        </p:nvSpPr>
        <p:spPr/>
        <p:txBody>
          <a:bodyPr/>
          <a:lstStyle/>
          <a:p>
            <a:r>
              <a:rPr lang="en-SG" dirty="0" smtClean="0"/>
              <a:t>Data Marts</a:t>
            </a:r>
            <a:endParaRPr lang="en-SG" dirty="0"/>
          </a:p>
        </p:txBody>
      </p:sp>
      <p:sp>
        <p:nvSpPr>
          <p:cNvPr id="8" name="Rectangle 11"/>
          <p:cNvSpPr>
            <a:spLocks noChangeArrowheads="1"/>
          </p:cNvSpPr>
          <p:nvPr/>
        </p:nvSpPr>
        <p:spPr bwMode="auto">
          <a:xfrm>
            <a:off x="447970" y="1401917"/>
            <a:ext cx="11398586" cy="5213532"/>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US" altLang="en-US" sz="2800" dirty="0"/>
              <a:t>Data marts are optional. However</a:t>
            </a:r>
            <a:r>
              <a:rPr lang="en-US" altLang="en-US" sz="2800"/>
              <a:t>, </a:t>
            </a:r>
            <a:r>
              <a:rPr lang="en-US" altLang="en-US" sz="2800" smtClean="0"/>
              <a:t>here are </a:t>
            </a:r>
            <a:r>
              <a:rPr lang="en-US" altLang="en-US" sz="2800" dirty="0"/>
              <a:t>the reasons why </a:t>
            </a:r>
            <a:r>
              <a:rPr lang="en-US" altLang="en-US" sz="2800" dirty="0" smtClean="0"/>
              <a:t>companies may implement data marts:</a:t>
            </a:r>
            <a:endParaRPr lang="en-US" altLang="en-US" sz="2800" dirty="0"/>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p:txBody>
      </p:sp>
      <p:sp>
        <p:nvSpPr>
          <p:cNvPr id="6" name="Rectangle 3"/>
          <p:cNvSpPr>
            <a:spLocks noChangeArrowheads="1"/>
          </p:cNvSpPr>
          <p:nvPr/>
        </p:nvSpPr>
        <p:spPr bwMode="auto">
          <a:xfrm>
            <a:off x="795378" y="2434050"/>
            <a:ext cx="10947443" cy="2820121"/>
          </a:xfrm>
          <a:prstGeom prst="rect">
            <a:avLst/>
          </a:prstGeom>
          <a:extLst/>
        </p:spPr>
        <p:txBody>
          <a:bodyPr vert="horz" lIns="91440" tIns="45720" rIns="91440" bIns="45720" rtlCol="0">
            <a:noAutofit/>
          </a:bodyPr>
          <a:lstStyle/>
          <a:p>
            <a:pPr marL="228600" indent="-228600">
              <a:spcBef>
                <a:spcPts val="1000"/>
              </a:spcBef>
              <a:buFont typeface="Arial" panose="020B0604020202020204" pitchFamily="34" charset="0"/>
              <a:buChar char="•"/>
            </a:pPr>
            <a:r>
              <a:rPr lang="en-US" altLang="en-US" sz="2600" dirty="0" smtClean="0">
                <a:solidFill>
                  <a:srgbClr val="C00000"/>
                </a:solidFill>
              </a:rPr>
              <a:t>Lower the risk </a:t>
            </a:r>
            <a:r>
              <a:rPr lang="en-US" altLang="en-US" sz="2600" dirty="0" smtClean="0"/>
              <a:t>for companies as it can be implemented in a much shorter time and with less financial resources</a:t>
            </a:r>
          </a:p>
          <a:p>
            <a:pPr marL="228600" indent="-228600">
              <a:spcBef>
                <a:spcPts val="1000"/>
              </a:spcBef>
              <a:buFont typeface="Arial" panose="020B0604020202020204" pitchFamily="34" charset="0"/>
              <a:buChar char="•"/>
            </a:pPr>
            <a:r>
              <a:rPr lang="en-US" altLang="en-US" sz="2600" dirty="0" smtClean="0"/>
              <a:t>To </a:t>
            </a:r>
            <a:r>
              <a:rPr lang="en-US" altLang="en-US" sz="2600" dirty="0"/>
              <a:t>give the </a:t>
            </a:r>
            <a:r>
              <a:rPr lang="en-US" altLang="en-US" sz="2600" dirty="0">
                <a:solidFill>
                  <a:srgbClr val="C00000"/>
                </a:solidFill>
              </a:rPr>
              <a:t>right user the right access </a:t>
            </a:r>
            <a:r>
              <a:rPr lang="en-US" altLang="en-US" sz="2600" dirty="0"/>
              <a:t>to the right data</a:t>
            </a:r>
          </a:p>
          <a:p>
            <a:pPr marL="228600" indent="-228600">
              <a:spcBef>
                <a:spcPts val="1000"/>
              </a:spcBef>
              <a:buFont typeface="Arial" panose="020B0604020202020204" pitchFamily="34" charset="0"/>
              <a:buChar char="•"/>
            </a:pPr>
            <a:r>
              <a:rPr lang="en-US" altLang="en-US" sz="2600" dirty="0"/>
              <a:t>To </a:t>
            </a:r>
            <a:r>
              <a:rPr lang="en-US" altLang="en-US" sz="2600" dirty="0">
                <a:solidFill>
                  <a:srgbClr val="C00000"/>
                </a:solidFill>
              </a:rPr>
              <a:t>provide data in the </a:t>
            </a:r>
            <a:r>
              <a:rPr lang="en-US" altLang="en-US" sz="2600" dirty="0" smtClean="0">
                <a:solidFill>
                  <a:srgbClr val="C00000"/>
                </a:solidFill>
              </a:rPr>
              <a:t>desired form</a:t>
            </a:r>
            <a:r>
              <a:rPr lang="en-US" altLang="en-US" sz="2600" dirty="0" smtClean="0"/>
              <a:t> </a:t>
            </a:r>
            <a:r>
              <a:rPr lang="en-US" altLang="en-US" sz="2600" dirty="0"/>
              <a:t>that matches the collective view of data by a group or users in a department or business function </a:t>
            </a:r>
          </a:p>
          <a:p>
            <a:pPr marL="228600" indent="-228600">
              <a:spcBef>
                <a:spcPts val="1000"/>
              </a:spcBef>
              <a:buFont typeface="Arial" panose="020B0604020202020204" pitchFamily="34" charset="0"/>
              <a:buChar char="•"/>
            </a:pPr>
            <a:r>
              <a:rPr lang="en-US" altLang="en-US" sz="2600" dirty="0"/>
              <a:t>To </a:t>
            </a:r>
            <a:r>
              <a:rPr lang="en-US" altLang="en-US" sz="2600" dirty="0">
                <a:solidFill>
                  <a:srgbClr val="C00000"/>
                </a:solidFill>
              </a:rPr>
              <a:t>improve end-user response time</a:t>
            </a:r>
          </a:p>
        </p:txBody>
      </p:sp>
    </p:spTree>
    <p:extLst>
      <p:ext uri="{BB962C8B-B14F-4D97-AF65-F5344CB8AC3E}">
        <p14:creationId xmlns:p14="http://schemas.microsoft.com/office/powerpoint/2010/main" val="103141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Deep-dive into Data Warehouses</a:t>
            </a:r>
            <a:endParaRPr lang="en-SG" dirty="0"/>
          </a:p>
        </p:txBody>
      </p:sp>
      <p:sp>
        <p:nvSpPr>
          <p:cNvPr id="5" name="Content Placeholder 4"/>
          <p:cNvSpPr>
            <a:spLocks noGrp="1"/>
          </p:cNvSpPr>
          <p:nvPr>
            <p:ph idx="1"/>
          </p:nvPr>
        </p:nvSpPr>
        <p:spPr>
          <a:xfrm>
            <a:off x="795378" y="1436914"/>
            <a:ext cx="7733159" cy="4740049"/>
          </a:xfrm>
        </p:spPr>
        <p:txBody>
          <a:bodyPr>
            <a:normAutofit/>
          </a:bodyPr>
          <a:lstStyle/>
          <a:p>
            <a:pPr>
              <a:lnSpc>
                <a:spcPct val="100000"/>
              </a:lnSpc>
            </a:pPr>
            <a:r>
              <a:rPr lang="en-SG" sz="2800" dirty="0"/>
              <a:t>In this topic, you will learn </a:t>
            </a:r>
            <a:r>
              <a:rPr lang="en-SG" sz="2800" dirty="0" smtClean="0"/>
              <a:t>more about:</a:t>
            </a:r>
            <a:endParaRPr lang="en-SG" sz="2800" dirty="0"/>
          </a:p>
          <a:p>
            <a:pPr lvl="1">
              <a:lnSpc>
                <a:spcPct val="100000"/>
              </a:lnSpc>
            </a:pPr>
            <a:r>
              <a:rPr lang="en-SG" sz="2800" dirty="0" smtClean="0"/>
              <a:t>What is </a:t>
            </a:r>
            <a:r>
              <a:rPr lang="en-SG" sz="2800" dirty="0"/>
              <a:t>a </a:t>
            </a:r>
            <a:r>
              <a:rPr lang="en-SG" sz="2800" dirty="0">
                <a:solidFill>
                  <a:srgbClr val="C00000"/>
                </a:solidFill>
              </a:rPr>
              <a:t>data </a:t>
            </a:r>
            <a:r>
              <a:rPr lang="en-SG" sz="2800" dirty="0" smtClean="0">
                <a:solidFill>
                  <a:srgbClr val="C00000"/>
                </a:solidFill>
              </a:rPr>
              <a:t>warehouse</a:t>
            </a:r>
          </a:p>
          <a:p>
            <a:pPr lvl="1">
              <a:lnSpc>
                <a:spcPct val="100000"/>
              </a:lnSpc>
            </a:pPr>
            <a:r>
              <a:rPr lang="en-SG" sz="2800" dirty="0" smtClean="0"/>
              <a:t>Why do companies build a data warehouse</a:t>
            </a:r>
            <a:endParaRPr lang="en-SG" sz="2800" dirty="0"/>
          </a:p>
          <a:p>
            <a:pPr lvl="1">
              <a:lnSpc>
                <a:spcPct val="100000"/>
              </a:lnSpc>
            </a:pPr>
            <a:r>
              <a:rPr lang="en-SG" sz="2800" dirty="0"/>
              <a:t>H</a:t>
            </a:r>
            <a:r>
              <a:rPr lang="en-SG" sz="2800" dirty="0" smtClean="0"/>
              <a:t>ow </a:t>
            </a:r>
            <a:r>
              <a:rPr lang="en-SG" sz="2800" dirty="0"/>
              <a:t>to build </a:t>
            </a:r>
            <a:r>
              <a:rPr lang="en-SG" sz="2800" dirty="0" smtClean="0"/>
              <a:t>a data warehouse</a:t>
            </a:r>
            <a:endParaRPr lang="en-SG" sz="2800" dirty="0"/>
          </a:p>
          <a:p>
            <a:pPr lvl="1">
              <a:lnSpc>
                <a:spcPct val="100000"/>
              </a:lnSpc>
            </a:pPr>
            <a:r>
              <a:rPr lang="en-SG" sz="2800" dirty="0"/>
              <a:t>Concepts related to data </a:t>
            </a:r>
            <a:r>
              <a:rPr lang="en-SG" sz="2800" dirty="0" smtClean="0"/>
              <a:t>warehouses</a:t>
            </a:r>
          </a:p>
          <a:p>
            <a:pPr lvl="2">
              <a:lnSpc>
                <a:spcPct val="100000"/>
              </a:lnSpc>
            </a:pPr>
            <a:r>
              <a:rPr lang="en-SG" dirty="0"/>
              <a:t>OLAP vs OLTP</a:t>
            </a:r>
          </a:p>
          <a:p>
            <a:pPr lvl="2">
              <a:lnSpc>
                <a:spcPct val="100000"/>
              </a:lnSpc>
            </a:pPr>
            <a:r>
              <a:rPr lang="en-SG" dirty="0" smtClean="0"/>
              <a:t>Multi-dimensional Model (using Star / Snowflake Schema)</a:t>
            </a:r>
          </a:p>
          <a:p>
            <a:pPr lvl="2">
              <a:lnSpc>
                <a:spcPct val="100000"/>
              </a:lnSpc>
            </a:pPr>
            <a:r>
              <a:rPr lang="en-SG" dirty="0" smtClean="0"/>
              <a:t>The ETL (Extract-Transform-Load) Process</a:t>
            </a:r>
          </a:p>
          <a:p>
            <a:pPr lvl="2">
              <a:lnSpc>
                <a:spcPct val="100000"/>
              </a:lnSpc>
            </a:pPr>
            <a:endParaRPr lang="en-SG" dirty="0"/>
          </a:p>
          <a:p>
            <a:pPr>
              <a:lnSpc>
                <a:spcPct val="100000"/>
              </a:lnSpc>
            </a:pPr>
            <a:endParaRPr lang="en-SG" sz="2800" dirty="0"/>
          </a:p>
          <a:p>
            <a:pPr>
              <a:lnSpc>
                <a:spcPct val="100000"/>
              </a:lnSpc>
            </a:pPr>
            <a:endParaRPr lang="en-SG" sz="2800" dirty="0"/>
          </a:p>
        </p:txBody>
      </p:sp>
      <p:sp>
        <p:nvSpPr>
          <p:cNvPr id="4" name="Text Placeholder 3"/>
          <p:cNvSpPr>
            <a:spLocks noGrp="1"/>
          </p:cNvSpPr>
          <p:nvPr>
            <p:ph type="body" sz="quarter" idx="13"/>
          </p:nvPr>
        </p:nvSpPr>
        <p:spPr/>
        <p:txBody>
          <a:bodyPr/>
          <a:lstStyle/>
          <a:p>
            <a:r>
              <a:rPr lang="en-SG" dirty="0" smtClean="0"/>
              <a:t>Introduction</a:t>
            </a:r>
            <a:endParaRPr lang="en-SG" dirty="0"/>
          </a:p>
        </p:txBody>
      </p:sp>
    </p:spTree>
    <p:extLst>
      <p:ext uri="{BB962C8B-B14F-4D97-AF65-F5344CB8AC3E}">
        <p14:creationId xmlns:p14="http://schemas.microsoft.com/office/powerpoint/2010/main" val="3756450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95378" y="317213"/>
            <a:ext cx="11051178" cy="889726"/>
          </a:xfrm>
        </p:spPr>
        <p:txBody>
          <a:bodyPr vert="horz" lIns="91440" tIns="45720" rIns="91440" bIns="45720" rtlCol="0" anchor="ctr">
            <a:normAutofit/>
          </a:bodyPr>
          <a:lstStyle/>
          <a:p>
            <a:r>
              <a:rPr lang="en-US" altLang="en-US" dirty="0" smtClean="0"/>
              <a:t>Other Data </a:t>
            </a:r>
            <a:r>
              <a:rPr lang="en-US" altLang="en-US" dirty="0"/>
              <a:t>Warehouse Architectures</a:t>
            </a:r>
          </a:p>
        </p:txBody>
      </p:sp>
      <p:sp>
        <p:nvSpPr>
          <p:cNvPr id="40963" name="Rectangle 3"/>
          <p:cNvSpPr>
            <a:spLocks noGrp="1" noChangeArrowheads="1"/>
          </p:cNvSpPr>
          <p:nvPr>
            <p:ph type="body" sz="quarter" idx="13"/>
          </p:nvPr>
        </p:nvSpPr>
        <p:spPr>
          <a:xfrm>
            <a:off x="2394852" y="-60158"/>
            <a:ext cx="7852229" cy="377371"/>
          </a:xfrm>
        </p:spPr>
        <p:txBody>
          <a:bodyPr>
            <a:normAutofit/>
          </a:bodyPr>
          <a:lstStyle/>
          <a:p>
            <a:pPr eaLnBrk="1" hangingPunct="1">
              <a:buFont typeface="Wingdings 2" panose="05020102010507070707" pitchFamily="18" charset="2"/>
              <a:buNone/>
            </a:pPr>
            <a:r>
              <a:rPr lang="en-US" altLang="en-US" dirty="0" smtClean="0"/>
              <a:t>Data Warehouse Architectures</a:t>
            </a:r>
          </a:p>
        </p:txBody>
      </p:sp>
      <p:sp>
        <p:nvSpPr>
          <p:cNvPr id="3" name="Rectangle 2"/>
          <p:cNvSpPr/>
          <p:nvPr/>
        </p:nvSpPr>
        <p:spPr>
          <a:xfrm>
            <a:off x="795377" y="1362290"/>
            <a:ext cx="3776623" cy="4420672"/>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SG" sz="2600" dirty="0" smtClean="0"/>
              <a:t>Besides the </a:t>
            </a:r>
            <a:r>
              <a:rPr lang="en-SG" sz="2600" dirty="0" smtClean="0">
                <a:solidFill>
                  <a:srgbClr val="C00000"/>
                </a:solidFill>
              </a:rPr>
              <a:t>Centralized Data Warehouse Architecture</a:t>
            </a:r>
            <a:r>
              <a:rPr lang="en-SG" sz="2600" dirty="0" smtClean="0"/>
              <a:t> and the </a:t>
            </a:r>
            <a:r>
              <a:rPr lang="en-SG" sz="2600" dirty="0" smtClean="0">
                <a:solidFill>
                  <a:srgbClr val="C00000"/>
                </a:solidFill>
              </a:rPr>
              <a:t>Hub and Spoke Architecture</a:t>
            </a:r>
            <a:r>
              <a:rPr lang="en-SG" sz="2600" dirty="0" smtClean="0"/>
              <a:t>, companies may also implement other architectures as shown on the right</a:t>
            </a:r>
            <a:endParaRPr lang="en-SG" sz="2600" dirty="0"/>
          </a:p>
        </p:txBody>
      </p:sp>
      <p:graphicFrame>
        <p:nvGraphicFramePr>
          <p:cNvPr id="4" name="Diagram 3"/>
          <p:cNvGraphicFramePr/>
          <p:nvPr>
            <p:extLst>
              <p:ext uri="{D42A27DB-BD31-4B8C-83A1-F6EECF244321}">
                <p14:modId xmlns:p14="http://schemas.microsoft.com/office/powerpoint/2010/main" val="3057412142"/>
              </p:ext>
            </p:extLst>
          </p:nvPr>
        </p:nvGraphicFramePr>
        <p:xfrm>
          <a:off x="2858957" y="1544595"/>
          <a:ext cx="9188882" cy="5026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6711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subTnLst>
                                    <p:animClr clrSpc="rgb" dir="cw">
                                      <p:cBhvr override="childStyle">
                                        <p:cTn dur="1" fill="hold" display="0" masterRel="nextClick" afterEffect="1"/>
                                        <p:tgtEl>
                                          <p:spTgt spid="40963">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Active Data Warehouse (ADW)</a:t>
            </a:r>
            <a:endParaRPr lang="en-SG" dirty="0"/>
          </a:p>
        </p:txBody>
      </p:sp>
      <p:sp>
        <p:nvSpPr>
          <p:cNvPr id="4" name="Text Placeholder 3"/>
          <p:cNvSpPr>
            <a:spLocks noGrp="1"/>
          </p:cNvSpPr>
          <p:nvPr>
            <p:ph type="body" sz="quarter" idx="13"/>
          </p:nvPr>
        </p:nvSpPr>
        <p:spPr/>
        <p:txBody>
          <a:bodyPr/>
          <a:lstStyle/>
          <a:p>
            <a:r>
              <a:rPr lang="en-SG" dirty="0" smtClean="0"/>
              <a:t>@Active Data Warehouse</a:t>
            </a:r>
            <a:endParaRPr lang="en-SG" dirty="0"/>
          </a:p>
        </p:txBody>
      </p:sp>
      <p:sp>
        <p:nvSpPr>
          <p:cNvPr id="6" name="Rectangle 11"/>
          <p:cNvSpPr>
            <a:spLocks noChangeArrowheads="1"/>
          </p:cNvSpPr>
          <p:nvPr/>
        </p:nvSpPr>
        <p:spPr bwMode="auto">
          <a:xfrm>
            <a:off x="795377" y="1401917"/>
            <a:ext cx="6219197" cy="5213532"/>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SG" altLang="en-US" sz="2600" dirty="0" smtClean="0"/>
              <a:t>Traditional data warehouses are built to enable BI reporting for C-level executives and seldom require real-time information retrieval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7744" y="1555315"/>
            <a:ext cx="3819525" cy="4724400"/>
          </a:xfrm>
          <a:prstGeom prst="rect">
            <a:avLst/>
          </a:prstGeom>
        </p:spPr>
      </p:pic>
    </p:spTree>
    <p:extLst>
      <p:ext uri="{BB962C8B-B14F-4D97-AF65-F5344CB8AC3E}">
        <p14:creationId xmlns:p14="http://schemas.microsoft.com/office/powerpoint/2010/main" val="3693798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Active Data Warehouse (ADW)</a:t>
            </a:r>
            <a:endParaRPr lang="en-SG" dirty="0"/>
          </a:p>
        </p:txBody>
      </p:sp>
      <p:sp>
        <p:nvSpPr>
          <p:cNvPr id="4" name="Text Placeholder 3"/>
          <p:cNvSpPr>
            <a:spLocks noGrp="1"/>
          </p:cNvSpPr>
          <p:nvPr>
            <p:ph type="body" sz="quarter" idx="13"/>
          </p:nvPr>
        </p:nvSpPr>
        <p:spPr/>
        <p:txBody>
          <a:bodyPr/>
          <a:lstStyle/>
          <a:p>
            <a:r>
              <a:rPr lang="en-SG" dirty="0" smtClean="0"/>
              <a:t>@Active Data Warehouse</a:t>
            </a:r>
            <a:endParaRPr lang="en-SG" dirty="0"/>
          </a:p>
        </p:txBody>
      </p:sp>
      <p:sp>
        <p:nvSpPr>
          <p:cNvPr id="6" name="Rectangle 11"/>
          <p:cNvSpPr>
            <a:spLocks noChangeArrowheads="1"/>
          </p:cNvSpPr>
          <p:nvPr/>
        </p:nvSpPr>
        <p:spPr bwMode="auto">
          <a:xfrm>
            <a:off x="795377" y="1401917"/>
            <a:ext cx="6670135" cy="5213532"/>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US" altLang="en-US" sz="2600" dirty="0"/>
              <a:t>As </a:t>
            </a:r>
            <a:r>
              <a:rPr lang="en-US" altLang="en-US" sz="2600" dirty="0" smtClean="0"/>
              <a:t>usage of data warehouses matured</a:t>
            </a:r>
            <a:r>
              <a:rPr lang="en-US" altLang="en-US" sz="2600" dirty="0"/>
              <a:t>, </a:t>
            </a:r>
            <a:r>
              <a:rPr lang="en-US" altLang="en-US" sz="2600" dirty="0" smtClean="0"/>
              <a:t>companies want to extend the data insights to their operational staff as well</a:t>
            </a:r>
          </a:p>
          <a:p>
            <a:pPr marL="228600" indent="-228600">
              <a:spcBef>
                <a:spcPts val="1000"/>
              </a:spcBef>
              <a:buFont typeface="Arial" panose="020B0604020202020204" pitchFamily="34" charset="0"/>
              <a:buChar char="•"/>
            </a:pPr>
            <a:r>
              <a:rPr lang="en-US" altLang="en-US" sz="2600" dirty="0" smtClean="0"/>
              <a:t>However, unlike management staff who make long-term decisions, data insights are only useful to operational staff if it is near real-time as they make short-term decisions</a:t>
            </a:r>
          </a:p>
          <a:p>
            <a:pPr marL="228600" indent="-228600">
              <a:spcBef>
                <a:spcPts val="1000"/>
              </a:spcBef>
              <a:buFont typeface="Arial" panose="020B0604020202020204" pitchFamily="34" charset="0"/>
              <a:buChar char="•"/>
            </a:pPr>
            <a:r>
              <a:rPr lang="en-US" altLang="en-US" sz="2600" dirty="0" smtClean="0"/>
              <a:t>Thus, in some companies, an </a:t>
            </a:r>
            <a:r>
              <a:rPr lang="en-US" altLang="en-US" sz="2600" b="1" dirty="0" smtClean="0">
                <a:solidFill>
                  <a:srgbClr val="C00000"/>
                </a:solidFill>
              </a:rPr>
              <a:t>active warehouse</a:t>
            </a:r>
            <a:r>
              <a:rPr lang="en-US" altLang="en-US" sz="2600" dirty="0" smtClean="0"/>
              <a:t>, which is a specialized form of data warehouse that can support near real-time data insights is used instead</a:t>
            </a:r>
            <a:endParaRPr lang="en-US" altLang="en-US" sz="2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109" y="1644468"/>
            <a:ext cx="3600450" cy="4724400"/>
          </a:xfrm>
          <a:prstGeom prst="rect">
            <a:avLst/>
          </a:prstGeom>
        </p:spPr>
      </p:pic>
    </p:spTree>
    <p:extLst>
      <p:ext uri="{BB962C8B-B14F-4D97-AF65-F5344CB8AC3E}">
        <p14:creationId xmlns:p14="http://schemas.microsoft.com/office/powerpoint/2010/main" val="3152167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Active Data Warehouse (ADW)</a:t>
            </a:r>
            <a:endParaRPr lang="en-SG" dirty="0"/>
          </a:p>
        </p:txBody>
      </p:sp>
      <p:sp>
        <p:nvSpPr>
          <p:cNvPr id="4" name="Text Placeholder 3"/>
          <p:cNvSpPr>
            <a:spLocks noGrp="1"/>
          </p:cNvSpPr>
          <p:nvPr>
            <p:ph type="body" sz="quarter" idx="13"/>
          </p:nvPr>
        </p:nvSpPr>
        <p:spPr/>
        <p:txBody>
          <a:bodyPr/>
          <a:lstStyle/>
          <a:p>
            <a:r>
              <a:rPr lang="en-SG" dirty="0" smtClean="0"/>
              <a:t>@Active Data Warehouse</a:t>
            </a:r>
            <a:endParaRPr lang="en-SG" dirty="0"/>
          </a:p>
        </p:txBody>
      </p:sp>
      <p:sp>
        <p:nvSpPr>
          <p:cNvPr id="6" name="Rectangle 11"/>
          <p:cNvSpPr>
            <a:spLocks noChangeArrowheads="1"/>
          </p:cNvSpPr>
          <p:nvPr/>
        </p:nvSpPr>
        <p:spPr bwMode="auto">
          <a:xfrm>
            <a:off x="795378" y="1401917"/>
            <a:ext cx="11051178" cy="5213532"/>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SG" altLang="en-US" sz="2800" dirty="0" smtClean="0"/>
              <a:t>Active data warehouses differ from traditional warehouses in that the lag time between the transfer between the operational data sources to the data warehouse is much shorter</a:t>
            </a:r>
          </a:p>
          <a:p>
            <a:pPr marL="228600" indent="-228600">
              <a:spcBef>
                <a:spcPts val="1000"/>
              </a:spcBef>
              <a:buFont typeface="Arial" panose="020B0604020202020204" pitchFamily="34" charset="0"/>
              <a:buChar char="•"/>
            </a:pPr>
            <a:r>
              <a:rPr lang="en-SG" altLang="en-US" sz="2800" dirty="0" smtClean="0"/>
              <a:t>In addition, the system is able to respond to real-time </a:t>
            </a:r>
            <a:r>
              <a:rPr lang="en-SG" altLang="en-US" sz="2800" dirty="0"/>
              <a:t>business events as they occur, completing complex analyses upon demand, and alerting people or systems to take </a:t>
            </a:r>
            <a:r>
              <a:rPr lang="en-SG" altLang="en-US" sz="2800" dirty="0" smtClean="0"/>
              <a:t>action.</a:t>
            </a:r>
          </a:p>
          <a:p>
            <a:pPr marL="228600" indent="-228600">
              <a:spcBef>
                <a:spcPts val="1000"/>
              </a:spcBef>
              <a:buFont typeface="Arial" panose="020B0604020202020204" pitchFamily="34" charset="0"/>
              <a:buChar char="•"/>
            </a:pPr>
            <a:r>
              <a:rPr lang="en-SG" altLang="en-US" sz="2800" dirty="0"/>
              <a:t>C</a:t>
            </a:r>
            <a:r>
              <a:rPr lang="en-SG" altLang="en-US" sz="2800" dirty="0" smtClean="0"/>
              <a:t>losed </a:t>
            </a:r>
            <a:r>
              <a:rPr lang="en-SG" altLang="en-US" sz="2800" dirty="0"/>
              <a:t>loop </a:t>
            </a:r>
            <a:r>
              <a:rPr lang="en-SG" altLang="en-US" sz="2800" dirty="0" smtClean="0"/>
              <a:t>system: </a:t>
            </a:r>
            <a:r>
              <a:rPr lang="en-SG" altLang="en-US" sz="2800" dirty="0"/>
              <a:t>Events are </a:t>
            </a:r>
            <a:r>
              <a:rPr lang="en-SG" altLang="en-US" sz="2800" dirty="0" smtClean="0"/>
              <a:t>analysed </a:t>
            </a:r>
            <a:r>
              <a:rPr lang="en-SG" altLang="en-US" sz="2800" dirty="0"/>
              <a:t>as they occur, and intelligent decisions are promptly </a:t>
            </a:r>
            <a:r>
              <a:rPr lang="en-SG" altLang="en-US" sz="2800" dirty="0" smtClean="0"/>
              <a:t>initiated.</a:t>
            </a:r>
          </a:p>
          <a:p>
            <a:pPr marL="228600" indent="-228600">
              <a:spcBef>
                <a:spcPts val="1000"/>
              </a:spcBef>
              <a:buFont typeface="Arial" panose="020B0604020202020204" pitchFamily="34" charset="0"/>
              <a:buChar char="•"/>
            </a:pPr>
            <a:r>
              <a:rPr lang="en-SG" altLang="en-US" sz="2800" dirty="0" smtClean="0"/>
              <a:t>Allows </a:t>
            </a:r>
            <a:r>
              <a:rPr lang="en-SG" altLang="en-US" sz="2800" dirty="0"/>
              <a:t>an organization to automatically respond to opportunities with agility, often without the need for human </a:t>
            </a:r>
            <a:r>
              <a:rPr lang="en-SG" altLang="en-US" sz="2800" dirty="0" smtClean="0"/>
              <a:t>intervention</a:t>
            </a:r>
            <a:endParaRPr lang="en-US" altLang="en-US" sz="2800" dirty="0"/>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p:txBody>
      </p:sp>
    </p:spTree>
    <p:extLst>
      <p:ext uri="{BB962C8B-B14F-4D97-AF65-F5344CB8AC3E}">
        <p14:creationId xmlns:p14="http://schemas.microsoft.com/office/powerpoint/2010/main" val="1864264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Active Data Warehouse (ADW)</a:t>
            </a:r>
            <a:endParaRPr lang="en-SG" dirty="0"/>
          </a:p>
        </p:txBody>
      </p:sp>
      <p:sp>
        <p:nvSpPr>
          <p:cNvPr id="4" name="Text Placeholder 3"/>
          <p:cNvSpPr>
            <a:spLocks noGrp="1"/>
          </p:cNvSpPr>
          <p:nvPr>
            <p:ph type="body" sz="quarter" idx="13"/>
          </p:nvPr>
        </p:nvSpPr>
        <p:spPr/>
        <p:txBody>
          <a:bodyPr/>
          <a:lstStyle/>
          <a:p>
            <a:r>
              <a:rPr lang="en-SG" dirty="0" smtClean="0"/>
              <a:t>@Active Data Warehouse</a:t>
            </a:r>
            <a:endParaRPr lang="en-SG" dirty="0"/>
          </a:p>
        </p:txBody>
      </p:sp>
      <p:sp>
        <p:nvSpPr>
          <p:cNvPr id="6" name="Rectangle 11"/>
          <p:cNvSpPr>
            <a:spLocks noChangeArrowheads="1"/>
          </p:cNvSpPr>
          <p:nvPr/>
        </p:nvSpPr>
        <p:spPr bwMode="auto">
          <a:xfrm>
            <a:off x="795378" y="1401917"/>
            <a:ext cx="11051178" cy="5213532"/>
          </a:xfrm>
          <a:prstGeom prst="rect">
            <a:avLst/>
          </a:prstGeom>
        </p:spPr>
        <p:txBody>
          <a:bodyPr vert="horz" lIns="91440" tIns="45720" rIns="91440" bIns="45720" rtlCol="0">
            <a:noAutofit/>
          </a:bodyPr>
          <a:lstStyle/>
          <a:p>
            <a:pPr>
              <a:spcBef>
                <a:spcPts val="1000"/>
              </a:spcBef>
            </a:pPr>
            <a:r>
              <a:rPr lang="en-US" altLang="en-US" sz="2800" dirty="0" smtClean="0"/>
              <a:t>Used by operational staff to make real-time operational decisions such as:</a:t>
            </a:r>
          </a:p>
          <a:p>
            <a:pPr marL="228600" indent="-228600">
              <a:spcBef>
                <a:spcPts val="1000"/>
              </a:spcBef>
              <a:buFont typeface="Arial" panose="020B0604020202020204" pitchFamily="34" charset="0"/>
              <a:buChar char="•"/>
            </a:pPr>
            <a:r>
              <a:rPr lang="en-US" altLang="en-US" sz="2800" dirty="0"/>
              <a:t>C</a:t>
            </a:r>
            <a:r>
              <a:rPr lang="en-US" altLang="en-US" sz="2800" dirty="0" smtClean="0"/>
              <a:t>ross </a:t>
            </a:r>
            <a:r>
              <a:rPr lang="en-US" altLang="en-US" sz="2800" dirty="0"/>
              <a:t>selling by Customer </a:t>
            </a:r>
            <a:r>
              <a:rPr lang="en-US" altLang="en-US" sz="2800" dirty="0" smtClean="0"/>
              <a:t>Service Representatives</a:t>
            </a:r>
            <a:endParaRPr lang="en-US" altLang="en-US" sz="2800" dirty="0"/>
          </a:p>
          <a:p>
            <a:pPr marL="228600" indent="-228600">
              <a:spcBef>
                <a:spcPts val="1000"/>
              </a:spcBef>
              <a:buFont typeface="Arial" panose="020B0604020202020204" pitchFamily="34" charset="0"/>
              <a:buChar char="•"/>
            </a:pPr>
            <a:r>
              <a:rPr lang="en-US" altLang="en-US" sz="2800" dirty="0" smtClean="0"/>
              <a:t>Point-of-sale </a:t>
            </a:r>
            <a:r>
              <a:rPr lang="en-US" altLang="en-US" sz="2800" dirty="0"/>
              <a:t>fraud detection</a:t>
            </a:r>
          </a:p>
          <a:p>
            <a:pPr marL="228600" indent="-228600">
              <a:spcBef>
                <a:spcPts val="1000"/>
              </a:spcBef>
              <a:buFont typeface="Arial" panose="020B0604020202020204" pitchFamily="34" charset="0"/>
              <a:buChar char="•"/>
            </a:pPr>
            <a:r>
              <a:rPr lang="en-US" altLang="en-US" sz="2800" dirty="0" smtClean="0"/>
              <a:t>Personalized </a:t>
            </a:r>
            <a:r>
              <a:rPr lang="en-US" altLang="en-US" sz="2800" dirty="0"/>
              <a:t>next best offer on web </a:t>
            </a:r>
            <a:r>
              <a:rPr lang="en-US" altLang="en-US" sz="2800" dirty="0" smtClean="0"/>
              <a:t>sites</a:t>
            </a:r>
          </a:p>
          <a:p>
            <a:pPr marL="228600" indent="-228600">
              <a:spcBef>
                <a:spcPts val="1000"/>
              </a:spcBef>
              <a:buFont typeface="Arial" panose="020B0604020202020204" pitchFamily="34" charset="0"/>
              <a:buChar char="•"/>
            </a:pPr>
            <a:r>
              <a:rPr lang="en-US" altLang="en-US" sz="2800" dirty="0" smtClean="0"/>
              <a:t>Retail </a:t>
            </a:r>
            <a:r>
              <a:rPr lang="en-US" altLang="en-US" sz="2800" dirty="0"/>
              <a:t>out-of-stock monitoring on promotional items</a:t>
            </a:r>
          </a:p>
          <a:p>
            <a:pPr marL="228600" indent="-228600">
              <a:spcBef>
                <a:spcPts val="1000"/>
              </a:spcBef>
              <a:buFont typeface="Arial" panose="020B0604020202020204" pitchFamily="34" charset="0"/>
              <a:buChar char="•"/>
            </a:pPr>
            <a:r>
              <a:rPr lang="en-US" altLang="en-US" sz="2800" dirty="0" smtClean="0"/>
              <a:t>Labor </a:t>
            </a:r>
            <a:r>
              <a:rPr lang="en-US" altLang="en-US" sz="2800" dirty="0"/>
              <a:t>and crew scheduling</a:t>
            </a:r>
          </a:p>
          <a:p>
            <a:pPr marL="228600" indent="-228600">
              <a:spcBef>
                <a:spcPts val="1000"/>
              </a:spcBef>
              <a:buFont typeface="Arial" panose="020B0604020202020204" pitchFamily="34" charset="0"/>
              <a:buChar char="•"/>
            </a:pPr>
            <a:r>
              <a:rPr lang="en-US" altLang="en-US" sz="2800" dirty="0" smtClean="0"/>
              <a:t>Dynamic </a:t>
            </a:r>
            <a:r>
              <a:rPr lang="en-US" altLang="en-US" sz="2800" dirty="0"/>
              <a:t>pricing and yield management</a:t>
            </a:r>
          </a:p>
          <a:p>
            <a:pPr marL="228600" indent="-228600">
              <a:spcBef>
                <a:spcPts val="1000"/>
              </a:spcBef>
              <a:buFont typeface="Arial" panose="020B0604020202020204" pitchFamily="34" charset="0"/>
              <a:buChar char="•"/>
            </a:pPr>
            <a:r>
              <a:rPr lang="en-US" altLang="en-US" sz="2800" dirty="0" smtClean="0"/>
              <a:t>Real-time </a:t>
            </a:r>
            <a:r>
              <a:rPr lang="en-US" altLang="en-US" sz="2800" dirty="0"/>
              <a:t>manufacturing line quality alerts</a:t>
            </a:r>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a:p>
            <a:pPr marL="228600" indent="-228600">
              <a:spcBef>
                <a:spcPts val="1000"/>
              </a:spcBef>
              <a:buFont typeface="Arial" panose="020B0604020202020204" pitchFamily="34" charset="0"/>
              <a:buChar char="•"/>
            </a:pPr>
            <a:endParaRPr lang="en-US" altLang="en-US" sz="2800" dirty="0"/>
          </a:p>
        </p:txBody>
      </p:sp>
    </p:spTree>
    <p:extLst>
      <p:ext uri="{BB962C8B-B14F-4D97-AF65-F5344CB8AC3E}">
        <p14:creationId xmlns:p14="http://schemas.microsoft.com/office/powerpoint/2010/main" val="11899746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Warehouses store data differently</a:t>
            </a:r>
            <a:endParaRPr lang="en-SG" dirty="0"/>
          </a:p>
        </p:txBody>
      </p:sp>
      <p:sp>
        <p:nvSpPr>
          <p:cNvPr id="3" name="Content Placeholder 2"/>
          <p:cNvSpPr>
            <a:spLocks noGrp="1"/>
          </p:cNvSpPr>
          <p:nvPr>
            <p:ph idx="1"/>
          </p:nvPr>
        </p:nvSpPr>
        <p:spPr>
          <a:xfrm>
            <a:off x="795378" y="1412128"/>
            <a:ext cx="11051178" cy="571194"/>
          </a:xfrm>
        </p:spPr>
        <p:txBody>
          <a:bodyPr>
            <a:normAutofit/>
          </a:bodyPr>
          <a:lstStyle/>
          <a:p>
            <a:pPr marL="0" indent="0" algn="ctr">
              <a:lnSpc>
                <a:spcPct val="100000"/>
              </a:lnSpc>
              <a:buNone/>
            </a:pPr>
            <a:r>
              <a:rPr lang="en-SG" dirty="0" smtClean="0"/>
              <a:t>Data in data warehouses stored differently from data in transactional databases</a:t>
            </a:r>
          </a:p>
          <a:p>
            <a:pPr marL="0" indent="0" algn="ctr">
              <a:lnSpc>
                <a:spcPct val="100000"/>
              </a:lnSpc>
              <a:buNone/>
            </a:pPr>
            <a:endParaRPr lang="en-SG" dirty="0" smtClean="0"/>
          </a:p>
        </p:txBody>
      </p:sp>
      <p:sp>
        <p:nvSpPr>
          <p:cNvPr id="4" name="Text Placeholder 3"/>
          <p:cNvSpPr>
            <a:spLocks noGrp="1"/>
          </p:cNvSpPr>
          <p:nvPr>
            <p:ph type="body" sz="quarter" idx="13"/>
          </p:nvPr>
        </p:nvSpPr>
        <p:spPr/>
        <p:txBody>
          <a:bodyPr/>
          <a:lstStyle/>
          <a:p>
            <a:r>
              <a:rPr lang="en-SG" dirty="0" smtClean="0"/>
              <a:t>Data Warehouses vs Transactional Databases</a:t>
            </a:r>
            <a:endParaRPr lang="en-SG" dirty="0"/>
          </a:p>
        </p:txBody>
      </p:sp>
      <p:sp>
        <p:nvSpPr>
          <p:cNvPr id="8" name="Content Placeholder 2"/>
          <p:cNvSpPr txBox="1">
            <a:spLocks/>
          </p:cNvSpPr>
          <p:nvPr/>
        </p:nvSpPr>
        <p:spPr>
          <a:xfrm>
            <a:off x="7129989" y="5961418"/>
            <a:ext cx="4585902" cy="624951"/>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defPPr>
              <a:defRPr lang="en-US"/>
            </a:defPPr>
            <a:lvl1pPr indent="0" algn="ctr">
              <a:lnSpc>
                <a:spcPct val="80000"/>
              </a:lnSpc>
              <a:spcBef>
                <a:spcPts val="1000"/>
              </a:spcBef>
              <a:buFont typeface="Arial" panose="020B0604020202020204" pitchFamily="34" charset="0"/>
              <a:buNone/>
              <a:defRPr sz="2400" b="1">
                <a:solidFill>
                  <a:srgbClr val="FF0000"/>
                </a:solidFill>
              </a:defRPr>
            </a:lvl1pPr>
            <a:lvl2pPr marL="685800" indent="-228600">
              <a:lnSpc>
                <a:spcPct val="90000"/>
              </a:lnSpc>
              <a:spcBef>
                <a:spcPts val="500"/>
              </a:spcBef>
              <a:buFont typeface="Arial" panose="020B0604020202020204" pitchFamily="34" charset="0"/>
              <a:buChar char="•"/>
              <a:defRPr sz="2400">
                <a:solidFill>
                  <a:schemeClr val="tx1"/>
                </a:solidFill>
              </a:defRPr>
            </a:lvl2pPr>
            <a:lvl3pPr marL="1143000" indent="-228600">
              <a:lnSpc>
                <a:spcPct val="90000"/>
              </a:lnSpc>
              <a:spcBef>
                <a:spcPts val="500"/>
              </a:spcBef>
              <a:buFont typeface="Arial" panose="020B0604020202020204" pitchFamily="34" charset="0"/>
              <a:buChar char="•"/>
              <a:defRPr sz="2000">
                <a:solidFill>
                  <a:schemeClr val="tx1"/>
                </a:solidFill>
              </a:defRPr>
            </a:lvl3pPr>
            <a:lvl4pPr marL="1600200" indent="-228600">
              <a:lnSpc>
                <a:spcPct val="90000"/>
              </a:lnSpc>
              <a:spcBef>
                <a:spcPts val="500"/>
              </a:spcBef>
              <a:buFont typeface="Arial" panose="020B0604020202020204" pitchFamily="34" charset="0"/>
              <a:buChar char="•"/>
              <a:defRPr>
                <a:solidFill>
                  <a:schemeClr val="tx1"/>
                </a:solidFill>
              </a:defRPr>
            </a:lvl4pPr>
            <a:lvl5pPr marL="2057400" indent="-228600">
              <a:lnSpc>
                <a:spcPct val="90000"/>
              </a:lnSpc>
              <a:spcBef>
                <a:spcPts val="500"/>
              </a:spcBef>
              <a:buFont typeface="Arial" panose="020B0604020202020204" pitchFamily="34" charset="0"/>
              <a:buChar char="•"/>
              <a:defRPr>
                <a:solidFill>
                  <a:schemeClr val="tx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SG" dirty="0"/>
              <a:t>Data Warehouse</a:t>
            </a:r>
          </a:p>
          <a:p>
            <a:r>
              <a:rPr lang="en-SG" dirty="0" err="1"/>
              <a:t>Denormalized</a:t>
            </a:r>
            <a:r>
              <a:rPr lang="en-SG" dirty="0"/>
              <a:t> Dimensional Model</a:t>
            </a:r>
          </a:p>
          <a:p>
            <a:endParaRPr lang="en-SG" dirty="0"/>
          </a:p>
        </p:txBody>
      </p:sp>
      <p:pic>
        <p:nvPicPr>
          <p:cNvPr id="10" name="Picture 9"/>
          <p:cNvPicPr>
            <a:picLocks noChangeAspect="1"/>
          </p:cNvPicPr>
          <p:nvPr/>
        </p:nvPicPr>
        <p:blipFill>
          <a:blip r:embed="rId3"/>
          <a:stretch>
            <a:fillRect/>
          </a:stretch>
        </p:blipFill>
        <p:spPr>
          <a:xfrm>
            <a:off x="1243391" y="2128353"/>
            <a:ext cx="4876053" cy="3729866"/>
          </a:xfrm>
          <a:prstGeom prst="rect">
            <a:avLst/>
          </a:prstGeom>
        </p:spPr>
      </p:pic>
      <p:sp>
        <p:nvSpPr>
          <p:cNvPr id="7" name="Content Placeholder 2"/>
          <p:cNvSpPr txBox="1">
            <a:spLocks/>
          </p:cNvSpPr>
          <p:nvPr/>
        </p:nvSpPr>
        <p:spPr>
          <a:xfrm>
            <a:off x="1652768" y="5985637"/>
            <a:ext cx="4057297" cy="576511"/>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defPPr>
              <a:defRPr lang="en-US"/>
            </a:defPPr>
            <a:lvl1pPr indent="0" algn="ctr">
              <a:lnSpc>
                <a:spcPct val="80000"/>
              </a:lnSpc>
              <a:spcBef>
                <a:spcPts val="1000"/>
              </a:spcBef>
              <a:buFont typeface="Arial" panose="020B0604020202020204" pitchFamily="34" charset="0"/>
              <a:buNone/>
              <a:defRPr sz="2400" b="1">
                <a:solidFill>
                  <a:srgbClr val="FF0000"/>
                </a:solidFill>
              </a:defRPr>
            </a:lvl1pPr>
            <a:lvl2pPr marL="685800" indent="-228600">
              <a:lnSpc>
                <a:spcPct val="90000"/>
              </a:lnSpc>
              <a:spcBef>
                <a:spcPts val="500"/>
              </a:spcBef>
              <a:buFont typeface="Arial" panose="020B0604020202020204" pitchFamily="34" charset="0"/>
              <a:buChar char="•"/>
              <a:defRPr sz="2400">
                <a:solidFill>
                  <a:schemeClr val="tx1"/>
                </a:solidFill>
              </a:defRPr>
            </a:lvl2pPr>
            <a:lvl3pPr marL="1143000" indent="-228600">
              <a:lnSpc>
                <a:spcPct val="90000"/>
              </a:lnSpc>
              <a:spcBef>
                <a:spcPts val="500"/>
              </a:spcBef>
              <a:buFont typeface="Arial" panose="020B0604020202020204" pitchFamily="34" charset="0"/>
              <a:buChar char="•"/>
              <a:defRPr sz="2000">
                <a:solidFill>
                  <a:schemeClr val="tx1"/>
                </a:solidFill>
              </a:defRPr>
            </a:lvl3pPr>
            <a:lvl4pPr marL="1600200" indent="-228600">
              <a:lnSpc>
                <a:spcPct val="90000"/>
              </a:lnSpc>
              <a:spcBef>
                <a:spcPts val="500"/>
              </a:spcBef>
              <a:buFont typeface="Arial" panose="020B0604020202020204" pitchFamily="34" charset="0"/>
              <a:buChar char="•"/>
              <a:defRPr>
                <a:solidFill>
                  <a:schemeClr val="tx1"/>
                </a:solidFill>
              </a:defRPr>
            </a:lvl4pPr>
            <a:lvl5pPr marL="2057400" indent="-228600">
              <a:lnSpc>
                <a:spcPct val="90000"/>
              </a:lnSpc>
              <a:spcBef>
                <a:spcPts val="500"/>
              </a:spcBef>
              <a:buFont typeface="Arial" panose="020B0604020202020204" pitchFamily="34" charset="0"/>
              <a:buChar char="•"/>
              <a:defRPr>
                <a:solidFill>
                  <a:schemeClr val="tx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pPr>
              <a:lnSpc>
                <a:spcPct val="100000"/>
              </a:lnSpc>
            </a:pPr>
            <a:r>
              <a:rPr lang="en-SG" dirty="0"/>
              <a:t>Transactional databases</a:t>
            </a:r>
            <a:br>
              <a:rPr lang="en-SG" dirty="0"/>
            </a:br>
            <a:r>
              <a:rPr lang="en-SG" dirty="0"/>
              <a:t>3NF Entity-Relationship Model</a:t>
            </a:r>
            <a:br>
              <a:rPr lang="en-SG" dirty="0"/>
            </a:br>
            <a:endParaRPr lang="en-SG" dirty="0"/>
          </a:p>
          <a:p>
            <a:pPr>
              <a:lnSpc>
                <a:spcPct val="100000"/>
              </a:lnSpc>
            </a:pPr>
            <a:endParaRPr lang="en-SG" dirty="0"/>
          </a:p>
        </p:txBody>
      </p:sp>
      <p:pic>
        <p:nvPicPr>
          <p:cNvPr id="11" name="Picture 10"/>
          <p:cNvPicPr>
            <a:picLocks noChangeAspect="1"/>
          </p:cNvPicPr>
          <p:nvPr/>
        </p:nvPicPr>
        <p:blipFill>
          <a:blip r:embed="rId4"/>
          <a:stretch>
            <a:fillRect/>
          </a:stretch>
        </p:blipFill>
        <p:spPr>
          <a:xfrm>
            <a:off x="7644481" y="2048462"/>
            <a:ext cx="3556919" cy="3889647"/>
          </a:xfrm>
          <a:prstGeom prst="rect">
            <a:avLst/>
          </a:prstGeom>
        </p:spPr>
      </p:pic>
    </p:spTree>
    <p:extLst>
      <p:ext uri="{BB962C8B-B14F-4D97-AF65-F5344CB8AC3E}">
        <p14:creationId xmlns:p14="http://schemas.microsoft.com/office/powerpoint/2010/main" val="21472171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Warehouses store data differently</a:t>
            </a:r>
            <a:endParaRPr lang="en-SG" dirty="0"/>
          </a:p>
        </p:txBody>
      </p:sp>
      <p:sp>
        <p:nvSpPr>
          <p:cNvPr id="4" name="Text Placeholder 3"/>
          <p:cNvSpPr>
            <a:spLocks noGrp="1"/>
          </p:cNvSpPr>
          <p:nvPr>
            <p:ph type="body" sz="quarter" idx="13"/>
          </p:nvPr>
        </p:nvSpPr>
        <p:spPr/>
        <p:txBody>
          <a:bodyPr/>
          <a:lstStyle/>
          <a:p>
            <a:r>
              <a:rPr lang="en-SG" dirty="0" smtClean="0"/>
              <a:t>Data Warehouses vs Transactional Databases</a:t>
            </a:r>
            <a:endParaRPr lang="en-S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667" y="1584058"/>
            <a:ext cx="6020105" cy="5024052"/>
          </a:xfrm>
          <a:prstGeom prst="rect">
            <a:avLst/>
          </a:prstGeom>
        </p:spPr>
      </p:pic>
      <p:sp>
        <p:nvSpPr>
          <p:cNvPr id="6" name="Rectangle 5"/>
          <p:cNvSpPr/>
          <p:nvPr/>
        </p:nvSpPr>
        <p:spPr>
          <a:xfrm>
            <a:off x="637116" y="1443381"/>
            <a:ext cx="4987289" cy="4834327"/>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SG" sz="2700" dirty="0" smtClean="0"/>
              <a:t>Transactional </a:t>
            </a:r>
            <a:r>
              <a:rPr lang="en-SG" sz="2700" dirty="0"/>
              <a:t>databases are modelled to handle the requirements of </a:t>
            </a:r>
            <a:r>
              <a:rPr lang="en-SG" sz="2700" b="1" dirty="0" smtClean="0">
                <a:solidFill>
                  <a:srgbClr val="C00000"/>
                </a:solidFill>
              </a:rPr>
              <a:t>Online  Transactional </a:t>
            </a:r>
            <a:r>
              <a:rPr lang="en-SG" sz="2700" b="1" dirty="0">
                <a:solidFill>
                  <a:srgbClr val="C00000"/>
                </a:solidFill>
              </a:rPr>
              <a:t>processing (OLTP)</a:t>
            </a:r>
          </a:p>
          <a:p>
            <a:pPr marL="228600" indent="-228600">
              <a:spcBef>
                <a:spcPts val="1000"/>
              </a:spcBef>
              <a:buFont typeface="Arial" panose="020B0604020202020204" pitchFamily="34" charset="0"/>
              <a:buChar char="•"/>
            </a:pPr>
            <a:r>
              <a:rPr lang="en-SG" sz="2700" dirty="0" smtClean="0"/>
              <a:t>They </a:t>
            </a:r>
            <a:r>
              <a:rPr lang="en-SG" sz="2700" dirty="0"/>
              <a:t>must be able to </a:t>
            </a:r>
            <a:r>
              <a:rPr lang="en-SG" sz="2700" dirty="0" smtClean="0"/>
              <a:t>efficiently retrieve </a:t>
            </a:r>
            <a:r>
              <a:rPr lang="en-SG" sz="2700" dirty="0"/>
              <a:t>or capture </a:t>
            </a:r>
            <a:r>
              <a:rPr lang="en-SG" sz="2700" dirty="0" smtClean="0"/>
              <a:t>the </a:t>
            </a:r>
            <a:r>
              <a:rPr lang="en-SG" sz="2700" dirty="0"/>
              <a:t>relevant data when a transaction such as an ATM withdrawal </a:t>
            </a:r>
            <a:r>
              <a:rPr lang="en-SG" sz="2700" dirty="0" smtClean="0"/>
              <a:t>occurs</a:t>
            </a:r>
          </a:p>
          <a:p>
            <a:pPr marL="228600" indent="-228600">
              <a:spcBef>
                <a:spcPts val="1000"/>
              </a:spcBef>
              <a:buFont typeface="Arial" panose="020B0604020202020204" pitchFamily="34" charset="0"/>
              <a:buChar char="•"/>
            </a:pPr>
            <a:r>
              <a:rPr lang="en-SG" sz="2700" dirty="0" smtClean="0"/>
              <a:t>They must also be able to handle concurrent updates and perform roll-back if a transaction fails</a:t>
            </a:r>
            <a:endParaRPr lang="en-SG" sz="2700" dirty="0"/>
          </a:p>
        </p:txBody>
      </p:sp>
    </p:spTree>
    <p:extLst>
      <p:ext uri="{BB962C8B-B14F-4D97-AF65-F5344CB8AC3E}">
        <p14:creationId xmlns:p14="http://schemas.microsoft.com/office/powerpoint/2010/main" val="36480756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Warehouses store data differently</a:t>
            </a:r>
            <a:endParaRPr lang="en-SG" dirty="0"/>
          </a:p>
        </p:txBody>
      </p:sp>
      <p:sp>
        <p:nvSpPr>
          <p:cNvPr id="3" name="Content Placeholder 2"/>
          <p:cNvSpPr>
            <a:spLocks noGrp="1"/>
          </p:cNvSpPr>
          <p:nvPr>
            <p:ph idx="1"/>
          </p:nvPr>
        </p:nvSpPr>
        <p:spPr>
          <a:xfrm>
            <a:off x="761409" y="1568414"/>
            <a:ext cx="5868792" cy="5122148"/>
          </a:xfrm>
        </p:spPr>
        <p:txBody>
          <a:bodyPr>
            <a:normAutofit/>
          </a:bodyPr>
          <a:lstStyle/>
          <a:p>
            <a:pPr>
              <a:lnSpc>
                <a:spcPct val="100000"/>
              </a:lnSpc>
            </a:pPr>
            <a:r>
              <a:rPr lang="en-SG" sz="2800" dirty="0" smtClean="0"/>
              <a:t>On the other hand, data warehouse databases are modelled to handle the requirements of </a:t>
            </a:r>
            <a:r>
              <a:rPr lang="en-SG" sz="2800" b="1" dirty="0" smtClean="0">
                <a:solidFill>
                  <a:srgbClr val="C00000"/>
                </a:solidFill>
              </a:rPr>
              <a:t>Online Analytical Processing (OLAP)</a:t>
            </a:r>
          </a:p>
          <a:p>
            <a:pPr>
              <a:lnSpc>
                <a:spcPct val="100000"/>
              </a:lnSpc>
            </a:pPr>
            <a:endParaRPr lang="en-SG" sz="2800" dirty="0" smtClean="0"/>
          </a:p>
          <a:p>
            <a:pPr>
              <a:lnSpc>
                <a:spcPct val="100000"/>
              </a:lnSpc>
            </a:pPr>
            <a:r>
              <a:rPr lang="en-SG" sz="2800" dirty="0" smtClean="0"/>
              <a:t>E.g. They must be able to effectively retrieve the data that matches a query submitted by the user</a:t>
            </a:r>
            <a:endParaRPr lang="en-SG" sz="2800" dirty="0"/>
          </a:p>
        </p:txBody>
      </p:sp>
      <p:sp>
        <p:nvSpPr>
          <p:cNvPr id="6" name="Text Placeholder 3"/>
          <p:cNvSpPr>
            <a:spLocks noGrp="1"/>
          </p:cNvSpPr>
          <p:nvPr>
            <p:ph type="body" sz="quarter" idx="13"/>
          </p:nvPr>
        </p:nvSpPr>
        <p:spPr>
          <a:xfrm>
            <a:off x="2394852" y="0"/>
            <a:ext cx="7852229" cy="377371"/>
          </a:xfrm>
        </p:spPr>
        <p:txBody>
          <a:bodyPr/>
          <a:lstStyle/>
          <a:p>
            <a:r>
              <a:rPr lang="en-SG" dirty="0" smtClean="0"/>
              <a:t>Data Warehouses vs Transactional Databases</a:t>
            </a:r>
            <a:endParaRPr lang="en-SG"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30201" y="1300501"/>
            <a:ext cx="4801860" cy="5390061"/>
          </a:xfrm>
          <a:prstGeom prst="rect">
            <a:avLst/>
          </a:prstGeom>
        </p:spPr>
      </p:pic>
    </p:spTree>
    <p:extLst>
      <p:ext uri="{BB962C8B-B14F-4D97-AF65-F5344CB8AC3E}">
        <p14:creationId xmlns:p14="http://schemas.microsoft.com/office/powerpoint/2010/main" val="4035525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78" y="1435588"/>
            <a:ext cx="11051178" cy="1008674"/>
          </a:xfrm>
        </p:spPr>
        <p:txBody>
          <a:bodyPr>
            <a:noAutofit/>
          </a:bodyPr>
          <a:lstStyle/>
          <a:p>
            <a:pPr>
              <a:lnSpc>
                <a:spcPct val="100000"/>
              </a:lnSpc>
            </a:pPr>
            <a:r>
              <a:rPr lang="en-SG" sz="2800" dirty="0" smtClean="0"/>
              <a:t>Since the two types of databases are meant for different purposes, their characteristics are also different from each other </a:t>
            </a:r>
            <a:endParaRPr lang="en-SG" sz="2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897" b="12446"/>
          <a:stretch/>
        </p:blipFill>
        <p:spPr>
          <a:xfrm>
            <a:off x="3305907" y="2795955"/>
            <a:ext cx="8540649" cy="3376246"/>
          </a:xfrm>
          <a:prstGeom prst="rect">
            <a:avLst/>
          </a:prstGeom>
        </p:spPr>
      </p:pic>
      <p:sp>
        <p:nvSpPr>
          <p:cNvPr id="6" name="Title 1"/>
          <p:cNvSpPr>
            <a:spLocks noGrp="1"/>
          </p:cNvSpPr>
          <p:nvPr>
            <p:ph type="title"/>
          </p:nvPr>
        </p:nvSpPr>
        <p:spPr>
          <a:xfrm>
            <a:off x="795378" y="377371"/>
            <a:ext cx="11051178" cy="889726"/>
          </a:xfrm>
        </p:spPr>
        <p:txBody>
          <a:bodyPr/>
          <a:lstStyle/>
          <a:p>
            <a:r>
              <a:rPr lang="en-SG" dirty="0" smtClean="0"/>
              <a:t>OLTP vs OLAP</a:t>
            </a:r>
            <a:endParaRPr lang="en-SG" dirty="0"/>
          </a:p>
        </p:txBody>
      </p:sp>
      <p:sp>
        <p:nvSpPr>
          <p:cNvPr id="7" name="Text Placeholder 5"/>
          <p:cNvSpPr>
            <a:spLocks noGrp="1"/>
          </p:cNvSpPr>
          <p:nvPr>
            <p:ph type="body" sz="quarter" idx="13"/>
          </p:nvPr>
        </p:nvSpPr>
        <p:spPr>
          <a:xfrm>
            <a:off x="2394852" y="0"/>
            <a:ext cx="7852229" cy="377371"/>
          </a:xfrm>
        </p:spPr>
        <p:txBody>
          <a:bodyPr/>
          <a:lstStyle/>
          <a:p>
            <a:r>
              <a:rPr lang="en-SG" dirty="0" smtClean="0"/>
              <a:t>Data Warehouse vs Transactional Database</a:t>
            </a:r>
            <a:endParaRPr lang="en-SG" dirty="0"/>
          </a:p>
        </p:txBody>
      </p:sp>
    </p:spTree>
    <p:extLst>
      <p:ext uri="{BB962C8B-B14F-4D97-AF65-F5344CB8AC3E}">
        <p14:creationId xmlns:p14="http://schemas.microsoft.com/office/powerpoint/2010/main" val="6558146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OLTP (On-line Transaction Processing)</a:t>
            </a:r>
            <a:endParaRPr lang="en-SG" dirty="0"/>
          </a:p>
        </p:txBody>
      </p:sp>
      <p:sp>
        <p:nvSpPr>
          <p:cNvPr id="3" name="Content Placeholder 2"/>
          <p:cNvSpPr>
            <a:spLocks noGrp="1"/>
          </p:cNvSpPr>
          <p:nvPr>
            <p:ph idx="1"/>
          </p:nvPr>
        </p:nvSpPr>
        <p:spPr>
          <a:xfrm>
            <a:off x="725038" y="1512277"/>
            <a:ext cx="11191855" cy="5223635"/>
          </a:xfrm>
        </p:spPr>
        <p:txBody>
          <a:bodyPr>
            <a:noAutofit/>
          </a:bodyPr>
          <a:lstStyle/>
          <a:p>
            <a:r>
              <a:rPr lang="en-SG" sz="2800" dirty="0"/>
              <a:t>OLTP (</a:t>
            </a:r>
            <a:r>
              <a:rPr lang="en-SG" sz="2800" b="1" dirty="0">
                <a:solidFill>
                  <a:srgbClr val="C00000"/>
                </a:solidFill>
              </a:rPr>
              <a:t>On-line Transaction Processing</a:t>
            </a:r>
            <a:r>
              <a:rPr lang="en-SG" sz="2800" dirty="0"/>
              <a:t>) </a:t>
            </a:r>
            <a:r>
              <a:rPr lang="en-SG" sz="2800" dirty="0" smtClean="0"/>
              <a:t>systems are designed to:</a:t>
            </a:r>
          </a:p>
          <a:p>
            <a:pPr lvl="1"/>
            <a:r>
              <a:rPr lang="en-SG" sz="2800" dirty="0" smtClean="0"/>
              <a:t>capture </a:t>
            </a:r>
            <a:r>
              <a:rPr lang="en-SG" sz="2800" dirty="0"/>
              <a:t>and </a:t>
            </a:r>
            <a:r>
              <a:rPr lang="en-SG" sz="2800" dirty="0" smtClean="0"/>
              <a:t>store </a:t>
            </a:r>
            <a:r>
              <a:rPr lang="en-SG" sz="2800" dirty="0"/>
              <a:t>data related to day-to-day business functions such as ERP, CRM, SCM, </a:t>
            </a:r>
            <a:r>
              <a:rPr lang="en-SG" sz="2800" dirty="0" smtClean="0"/>
              <a:t>POS,</a:t>
            </a:r>
          </a:p>
          <a:p>
            <a:pPr lvl="1"/>
            <a:r>
              <a:rPr lang="en-SG" sz="2800" dirty="0" smtClean="0"/>
              <a:t>Increase the </a:t>
            </a:r>
            <a:r>
              <a:rPr lang="en-SG" sz="2800" b="1" dirty="0" smtClean="0">
                <a:solidFill>
                  <a:srgbClr val="FF0000"/>
                </a:solidFill>
              </a:rPr>
              <a:t>efficiency</a:t>
            </a:r>
            <a:r>
              <a:rPr lang="en-SG" sz="2800" dirty="0" smtClean="0"/>
              <a:t> of an organization</a:t>
            </a:r>
            <a:endParaRPr lang="en-SG" sz="2800" dirty="0"/>
          </a:p>
          <a:p>
            <a:r>
              <a:rPr lang="en-SG" sz="2800" b="1" dirty="0" smtClean="0">
                <a:solidFill>
                  <a:schemeClr val="accent6">
                    <a:lumMod val="50000"/>
                  </a:schemeClr>
                </a:solidFill>
              </a:rPr>
              <a:t>Characteristics:</a:t>
            </a:r>
          </a:p>
          <a:p>
            <a:pPr lvl="1"/>
            <a:r>
              <a:rPr lang="en-SG" sz="2800" dirty="0" smtClean="0"/>
              <a:t>Involve a </a:t>
            </a:r>
            <a:r>
              <a:rPr lang="en-SG" sz="2800" dirty="0"/>
              <a:t>large number of short on-line transactions (INSERT, UPDATE, </a:t>
            </a:r>
            <a:r>
              <a:rPr lang="en-SG" sz="2800" dirty="0" smtClean="0"/>
              <a:t>DELETE)</a:t>
            </a:r>
          </a:p>
          <a:p>
            <a:pPr lvl="1"/>
            <a:r>
              <a:rPr lang="en-SG" sz="2800" dirty="0" smtClean="0"/>
              <a:t>Requires data </a:t>
            </a:r>
            <a:r>
              <a:rPr lang="en-SG" sz="2800" dirty="0"/>
              <a:t>integrity in multi-access </a:t>
            </a:r>
            <a:r>
              <a:rPr lang="en-SG" sz="2800" dirty="0" smtClean="0"/>
              <a:t>environments</a:t>
            </a:r>
          </a:p>
          <a:p>
            <a:pPr lvl="1"/>
            <a:r>
              <a:rPr lang="en-SG" sz="2800" dirty="0" smtClean="0"/>
              <a:t>Stores current data</a:t>
            </a:r>
          </a:p>
          <a:p>
            <a:pPr lvl="1"/>
            <a:r>
              <a:rPr lang="en-SG" sz="2800" dirty="0" smtClean="0"/>
              <a:t>Uses the 3NF (Third-Normal-Form) Schema</a:t>
            </a:r>
            <a:endParaRPr lang="en-SG" sz="2800" dirty="0"/>
          </a:p>
        </p:txBody>
      </p:sp>
      <p:sp>
        <p:nvSpPr>
          <p:cNvPr id="7" name="Text Placeholder 5"/>
          <p:cNvSpPr>
            <a:spLocks noGrp="1"/>
          </p:cNvSpPr>
          <p:nvPr>
            <p:ph type="body" sz="quarter" idx="13"/>
          </p:nvPr>
        </p:nvSpPr>
        <p:spPr>
          <a:xfrm>
            <a:off x="2394852" y="0"/>
            <a:ext cx="7852229" cy="377371"/>
          </a:xfrm>
        </p:spPr>
        <p:txBody>
          <a:bodyPr/>
          <a:lstStyle/>
          <a:p>
            <a:r>
              <a:rPr lang="en-SG" dirty="0" smtClean="0"/>
              <a:t>Data Warehouse vs Transactional Database</a:t>
            </a:r>
            <a:endParaRPr lang="en-SG" dirty="0"/>
          </a:p>
        </p:txBody>
      </p:sp>
    </p:spTree>
    <p:extLst>
      <p:ext uri="{BB962C8B-B14F-4D97-AF65-F5344CB8AC3E}">
        <p14:creationId xmlns:p14="http://schemas.microsoft.com/office/powerpoint/2010/main" val="371588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What Is a Data </a:t>
            </a:r>
            <a:r>
              <a:rPr lang="en-SG" dirty="0" smtClean="0"/>
              <a:t>Warehouse (DW)?</a:t>
            </a:r>
            <a:endParaRPr lang="en-SG" dirty="0"/>
          </a:p>
        </p:txBody>
      </p:sp>
      <p:sp>
        <p:nvSpPr>
          <p:cNvPr id="3" name="Content Placeholder 2"/>
          <p:cNvSpPr>
            <a:spLocks noGrp="1"/>
          </p:cNvSpPr>
          <p:nvPr>
            <p:ph idx="1"/>
          </p:nvPr>
        </p:nvSpPr>
        <p:spPr>
          <a:xfrm>
            <a:off x="447040" y="1480457"/>
            <a:ext cx="5245241" cy="4934857"/>
          </a:xfrm>
        </p:spPr>
        <p:txBody>
          <a:bodyPr>
            <a:noAutofit/>
          </a:bodyPr>
          <a:lstStyle/>
          <a:p>
            <a:r>
              <a:rPr lang="en-SG" sz="2700" dirty="0" smtClean="0"/>
              <a:t>A </a:t>
            </a:r>
            <a:r>
              <a:rPr lang="en-SG" sz="2700" dirty="0" smtClean="0">
                <a:solidFill>
                  <a:srgbClr val="FF0000"/>
                </a:solidFill>
              </a:rPr>
              <a:t>very huge database </a:t>
            </a:r>
            <a:r>
              <a:rPr lang="en-SG" sz="2700" dirty="0" smtClean="0"/>
              <a:t>specially designed </a:t>
            </a:r>
            <a:r>
              <a:rPr lang="en-SG" sz="2700" dirty="0"/>
              <a:t>to enable </a:t>
            </a:r>
            <a:r>
              <a:rPr lang="en-SG" sz="2700" dirty="0" smtClean="0"/>
              <a:t>Business </a:t>
            </a:r>
            <a:r>
              <a:rPr lang="en-SG" sz="2700" dirty="0"/>
              <a:t>I</a:t>
            </a:r>
            <a:r>
              <a:rPr lang="en-SG" sz="2700" dirty="0" smtClean="0"/>
              <a:t>ntelligence activities</a:t>
            </a:r>
          </a:p>
          <a:p>
            <a:r>
              <a:rPr lang="en-SG" sz="2700" dirty="0"/>
              <a:t>Data </a:t>
            </a:r>
            <a:r>
              <a:rPr lang="en-SG" sz="2700" dirty="0" smtClean="0"/>
              <a:t>stored in </a:t>
            </a:r>
            <a:r>
              <a:rPr lang="en-SG" sz="2700" dirty="0"/>
              <a:t>the </a:t>
            </a:r>
            <a:r>
              <a:rPr lang="en-SG" sz="2700" dirty="0" smtClean="0"/>
              <a:t>DW </a:t>
            </a:r>
            <a:r>
              <a:rPr lang="en-SG" sz="2700" dirty="0"/>
              <a:t>is uploaded from </a:t>
            </a:r>
            <a:r>
              <a:rPr lang="en-SG" sz="2700" dirty="0" smtClean="0">
                <a:solidFill>
                  <a:srgbClr val="FF0000"/>
                </a:solidFill>
              </a:rPr>
              <a:t>operational </a:t>
            </a:r>
            <a:r>
              <a:rPr lang="en-SG" sz="2700" dirty="0">
                <a:solidFill>
                  <a:srgbClr val="FF0000"/>
                </a:solidFill>
              </a:rPr>
              <a:t>systems</a:t>
            </a:r>
            <a:r>
              <a:rPr lang="en-SG" sz="2700" dirty="0"/>
              <a:t> such as </a:t>
            </a:r>
            <a:r>
              <a:rPr lang="en-SG" sz="2700" dirty="0" smtClean="0"/>
              <a:t>sales, marketing </a:t>
            </a:r>
            <a:r>
              <a:rPr lang="en-SG" sz="2700" dirty="0"/>
              <a:t>etc.</a:t>
            </a:r>
          </a:p>
          <a:p>
            <a:r>
              <a:rPr lang="en-SG" sz="2700" dirty="0" smtClean="0"/>
              <a:t>DW keeps </a:t>
            </a:r>
            <a:r>
              <a:rPr lang="en-SG" sz="2700" dirty="0" smtClean="0">
                <a:solidFill>
                  <a:srgbClr val="FF0000"/>
                </a:solidFill>
              </a:rPr>
              <a:t>historical </a:t>
            </a:r>
            <a:r>
              <a:rPr lang="en-SG" sz="2700" dirty="0">
                <a:solidFill>
                  <a:srgbClr val="FF0000"/>
                </a:solidFill>
              </a:rPr>
              <a:t>data</a:t>
            </a:r>
            <a:r>
              <a:rPr lang="en-SG" sz="2700" dirty="0"/>
              <a:t> </a:t>
            </a:r>
            <a:r>
              <a:rPr lang="en-SG" sz="2700" dirty="0" smtClean="0"/>
              <a:t>which can be used to create annual / quarterly trends reports </a:t>
            </a:r>
            <a:r>
              <a:rPr lang="en-SG" sz="2700" dirty="0"/>
              <a:t>for </a:t>
            </a:r>
            <a:r>
              <a:rPr lang="en-SG" sz="2700" dirty="0" smtClean="0"/>
              <a:t>management</a:t>
            </a:r>
          </a:p>
          <a:p>
            <a:endParaRPr lang="en-SG" sz="2700" dirty="0"/>
          </a:p>
        </p:txBody>
      </p:sp>
      <p:sp>
        <p:nvSpPr>
          <p:cNvPr id="11" name="Flowchart: Magnetic Disk 10"/>
          <p:cNvSpPr/>
          <p:nvPr/>
        </p:nvSpPr>
        <p:spPr>
          <a:xfrm>
            <a:off x="8349573" y="2442843"/>
            <a:ext cx="1608767" cy="1345868"/>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pPr algn="ctr"/>
            <a:r>
              <a:rPr lang="en-SG" sz="2200" b="1" dirty="0" smtClean="0">
                <a:solidFill>
                  <a:schemeClr val="bg1"/>
                </a:solidFill>
              </a:rPr>
              <a:t>Data Warehouse</a:t>
            </a:r>
            <a:endParaRPr lang="en-SG" sz="2200" b="1" dirty="0">
              <a:solidFill>
                <a:schemeClr val="bg1"/>
              </a:solidFill>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t="-18681" b="-18681"/>
          <a:stretch/>
        </p:blipFill>
        <p:spPr>
          <a:xfrm>
            <a:off x="6520866" y="1858995"/>
            <a:ext cx="1374321" cy="1374321"/>
          </a:xfrm>
          <a:prstGeom prst="ellipse">
            <a:avLst/>
          </a:prstGeom>
          <a:ln w="3175">
            <a:solidFill>
              <a:schemeClr val="tx1"/>
            </a:solidFill>
          </a:ln>
        </p:spPr>
      </p:pic>
      <p:sp>
        <p:nvSpPr>
          <p:cNvPr id="13" name="TextBox 12"/>
          <p:cNvSpPr txBox="1"/>
          <p:nvPr/>
        </p:nvSpPr>
        <p:spPr>
          <a:xfrm>
            <a:off x="6053182" y="1272358"/>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Point-Of-Sales systems</a:t>
            </a:r>
            <a:endParaRPr lang="en-SG" sz="1400" b="1" dirty="0"/>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254" r="18254"/>
          <a:stretch/>
        </p:blipFill>
        <p:spPr>
          <a:xfrm>
            <a:off x="6364721" y="3784617"/>
            <a:ext cx="1374321" cy="1374321"/>
          </a:xfrm>
          <a:prstGeom prst="ellipse">
            <a:avLst/>
          </a:prstGeom>
          <a:ln w="3175">
            <a:solidFill>
              <a:schemeClr val="tx1"/>
            </a:solidFill>
          </a:ln>
        </p:spPr>
      </p:pic>
      <p:sp>
        <p:nvSpPr>
          <p:cNvPr id="20" name="TextBox 19"/>
          <p:cNvSpPr txBox="1"/>
          <p:nvPr/>
        </p:nvSpPr>
        <p:spPr>
          <a:xfrm>
            <a:off x="6100859" y="5228363"/>
            <a:ext cx="1794328"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online-orders</a:t>
            </a:r>
            <a:endParaRPr lang="en-SG" sz="1400" b="1" dirty="0"/>
          </a:p>
        </p:txBody>
      </p:sp>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16843" r="16843"/>
          <a:stretch/>
        </p:blipFill>
        <p:spPr>
          <a:xfrm>
            <a:off x="10234344" y="1820911"/>
            <a:ext cx="1412405" cy="1412405"/>
          </a:xfrm>
          <a:prstGeom prst="ellipse">
            <a:avLst/>
          </a:prstGeom>
          <a:ln w="3175">
            <a:solidFill>
              <a:schemeClr val="tx1"/>
            </a:solidFill>
          </a:ln>
        </p:spPr>
      </p:pic>
      <p:sp>
        <p:nvSpPr>
          <p:cNvPr id="23" name="TextBox 22"/>
          <p:cNvSpPr txBox="1"/>
          <p:nvPr/>
        </p:nvSpPr>
        <p:spPr>
          <a:xfrm>
            <a:off x="9899146" y="1301054"/>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Inventory system</a:t>
            </a:r>
            <a:endParaRPr lang="en-SG" sz="1400" b="1" dirty="0"/>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9619" y="3805238"/>
            <a:ext cx="1382353" cy="1412405"/>
          </a:xfrm>
          <a:prstGeom prst="ellipse">
            <a:avLst/>
          </a:prstGeom>
          <a:ln w="3175">
            <a:solidFill>
              <a:schemeClr val="tx1"/>
            </a:solidFill>
          </a:ln>
        </p:spPr>
      </p:pic>
      <p:sp>
        <p:nvSpPr>
          <p:cNvPr id="26" name="TextBox 25"/>
          <p:cNvSpPr txBox="1"/>
          <p:nvPr/>
        </p:nvSpPr>
        <p:spPr>
          <a:xfrm>
            <a:off x="10190302" y="5246484"/>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Marketing database</a:t>
            </a:r>
            <a:endParaRPr lang="en-SG" sz="1400" b="1" dirty="0"/>
          </a:p>
        </p:txBody>
      </p:sp>
      <p:pic>
        <p:nvPicPr>
          <p:cNvPr id="27" name="Picture 26"/>
          <p:cNvPicPr>
            <a:picLocks noChangeAspect="1"/>
          </p:cNvPicPr>
          <p:nvPr/>
        </p:nvPicPr>
        <p:blipFill rotWithShape="1">
          <a:blip r:embed="rId6">
            <a:extLst>
              <a:ext uri="{28A0092B-C50C-407E-A947-70E740481C1C}">
                <a14:useLocalDpi xmlns:a14="http://schemas.microsoft.com/office/drawing/2010/main" val="0"/>
              </a:ext>
            </a:extLst>
          </a:blip>
          <a:srcRect l="25622" r="25622"/>
          <a:stretch/>
        </p:blipFill>
        <p:spPr>
          <a:xfrm>
            <a:off x="8374933" y="4143584"/>
            <a:ext cx="1404883" cy="1404883"/>
          </a:xfrm>
          <a:prstGeom prst="ellipse">
            <a:avLst/>
          </a:prstGeom>
          <a:ln w="3175">
            <a:solidFill>
              <a:schemeClr val="tx1"/>
            </a:solidFill>
          </a:ln>
        </p:spPr>
      </p:pic>
      <p:sp>
        <p:nvSpPr>
          <p:cNvPr id="28" name="TextBox 27"/>
          <p:cNvSpPr txBox="1"/>
          <p:nvPr/>
        </p:nvSpPr>
        <p:spPr>
          <a:xfrm>
            <a:off x="8035975" y="5642759"/>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HR database</a:t>
            </a:r>
            <a:endParaRPr lang="en-SG" sz="1400" b="1" dirty="0"/>
          </a:p>
        </p:txBody>
      </p:sp>
      <p:cxnSp>
        <p:nvCxnSpPr>
          <p:cNvPr id="33" name="Straight Arrow Connector 32"/>
          <p:cNvCxnSpPr/>
          <p:nvPr/>
        </p:nvCxnSpPr>
        <p:spPr>
          <a:xfrm rot="-1740000">
            <a:off x="7957361" y="1939495"/>
            <a:ext cx="392400" cy="572326"/>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p:cNvCxnSpPr/>
          <p:nvPr/>
        </p:nvCxnSpPr>
        <p:spPr>
          <a:xfrm flipV="1">
            <a:off x="7664317" y="3649626"/>
            <a:ext cx="653827" cy="487028"/>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p:cNvCxnSpPr/>
          <p:nvPr/>
        </p:nvCxnSpPr>
        <p:spPr>
          <a:xfrm rot="2160000" flipH="1">
            <a:off x="9703214" y="1998371"/>
            <a:ext cx="392400" cy="572326"/>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p:nvPr/>
        </p:nvCxnSpPr>
        <p:spPr>
          <a:xfrm rot="5580000" flipH="1">
            <a:off x="10122742" y="3591047"/>
            <a:ext cx="392400" cy="572326"/>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407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OLAP (On-line Analytical Processing)</a:t>
            </a:r>
            <a:endParaRPr lang="en-SG" dirty="0"/>
          </a:p>
        </p:txBody>
      </p:sp>
      <p:sp>
        <p:nvSpPr>
          <p:cNvPr id="3" name="Content Placeholder 2"/>
          <p:cNvSpPr>
            <a:spLocks noGrp="1"/>
          </p:cNvSpPr>
          <p:nvPr>
            <p:ph idx="1"/>
          </p:nvPr>
        </p:nvSpPr>
        <p:spPr>
          <a:xfrm>
            <a:off x="619528" y="1459522"/>
            <a:ext cx="11227027" cy="5187459"/>
          </a:xfrm>
        </p:spPr>
        <p:txBody>
          <a:bodyPr vert="horz" lIns="91440" tIns="45720" rIns="91440" bIns="45720" rtlCol="0">
            <a:noAutofit/>
          </a:bodyPr>
          <a:lstStyle/>
          <a:p>
            <a:r>
              <a:rPr lang="en-SG" sz="2800" dirty="0"/>
              <a:t>OLAP (</a:t>
            </a:r>
            <a:r>
              <a:rPr lang="en-SG" sz="2800" dirty="0">
                <a:solidFill>
                  <a:srgbClr val="C00000"/>
                </a:solidFill>
              </a:rPr>
              <a:t>On-line Analytical Processing</a:t>
            </a:r>
            <a:r>
              <a:rPr lang="en-SG" sz="2800" dirty="0"/>
              <a:t>) </a:t>
            </a:r>
            <a:r>
              <a:rPr lang="en-SG" sz="2800" dirty="0" smtClean="0"/>
              <a:t>systems are designed to:</a:t>
            </a:r>
          </a:p>
          <a:p>
            <a:pPr lvl="1"/>
            <a:r>
              <a:rPr lang="en-US" altLang="en-US" sz="2800" dirty="0" smtClean="0"/>
              <a:t>facilitate analysis of business data </a:t>
            </a:r>
          </a:p>
          <a:p>
            <a:pPr lvl="1"/>
            <a:r>
              <a:rPr lang="en-US" altLang="en-US" sz="2800" dirty="0" smtClean="0"/>
              <a:t>increase the </a:t>
            </a:r>
            <a:r>
              <a:rPr lang="en-US" altLang="en-US" sz="2800" b="1" dirty="0" smtClean="0">
                <a:solidFill>
                  <a:srgbClr val="FF0000"/>
                </a:solidFill>
              </a:rPr>
              <a:t>effectiveness</a:t>
            </a:r>
            <a:r>
              <a:rPr lang="en-US" altLang="en-US" sz="2800" dirty="0" smtClean="0"/>
              <a:t> of organization</a:t>
            </a:r>
          </a:p>
          <a:p>
            <a:r>
              <a:rPr lang="en-SG" sz="2800" b="1" dirty="0">
                <a:solidFill>
                  <a:schemeClr val="accent6">
                    <a:lumMod val="50000"/>
                  </a:schemeClr>
                </a:solidFill>
              </a:rPr>
              <a:t>Characteristics:</a:t>
            </a:r>
          </a:p>
          <a:p>
            <a:pPr lvl="1"/>
            <a:r>
              <a:rPr lang="en-SG" sz="2800" dirty="0" smtClean="0"/>
              <a:t>Involve </a:t>
            </a:r>
            <a:r>
              <a:rPr lang="en-SG" sz="2800" dirty="0"/>
              <a:t>a relatively low volume of </a:t>
            </a:r>
            <a:r>
              <a:rPr lang="en-SG" sz="2800" dirty="0" smtClean="0"/>
              <a:t>transactions</a:t>
            </a:r>
          </a:p>
          <a:p>
            <a:pPr lvl="1"/>
            <a:r>
              <a:rPr lang="en-SG" sz="2800" dirty="0" smtClean="0"/>
              <a:t>Requires ability to store large amounts of data and to handle complex queries</a:t>
            </a:r>
            <a:endParaRPr lang="en-SG" sz="2800" dirty="0"/>
          </a:p>
          <a:p>
            <a:pPr lvl="1"/>
            <a:r>
              <a:rPr lang="en-SG" sz="2800" dirty="0" smtClean="0"/>
              <a:t>Contains </a:t>
            </a:r>
            <a:r>
              <a:rPr lang="en-SG" sz="2800" dirty="0"/>
              <a:t>aggregated, historical data</a:t>
            </a:r>
          </a:p>
          <a:p>
            <a:pPr lvl="1"/>
            <a:r>
              <a:rPr lang="en-SG" sz="2800" dirty="0"/>
              <a:t>Uses multi-dimensional schemas such as Star Schema, Snowflake Schema</a:t>
            </a:r>
          </a:p>
        </p:txBody>
      </p:sp>
      <p:sp>
        <p:nvSpPr>
          <p:cNvPr id="6" name="Text Placeholder 5"/>
          <p:cNvSpPr>
            <a:spLocks noGrp="1"/>
          </p:cNvSpPr>
          <p:nvPr>
            <p:ph type="body" sz="quarter" idx="13"/>
          </p:nvPr>
        </p:nvSpPr>
        <p:spPr>
          <a:xfrm>
            <a:off x="2394852" y="0"/>
            <a:ext cx="7852229" cy="377371"/>
          </a:xfrm>
        </p:spPr>
        <p:txBody>
          <a:bodyPr/>
          <a:lstStyle/>
          <a:p>
            <a:r>
              <a:rPr lang="en-SG" dirty="0" smtClean="0"/>
              <a:t>Data Warehouse vs Transactional Database</a:t>
            </a:r>
            <a:endParaRPr lang="en-SG" dirty="0"/>
          </a:p>
        </p:txBody>
      </p:sp>
    </p:spTree>
    <p:extLst>
      <p:ext uri="{BB962C8B-B14F-4D97-AF65-F5344CB8AC3E}">
        <p14:creationId xmlns:p14="http://schemas.microsoft.com/office/powerpoint/2010/main" val="25061283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Summary (1 of 2)</a:t>
            </a:r>
            <a:endParaRPr lang="en-SG" dirty="0"/>
          </a:p>
        </p:txBody>
      </p:sp>
      <p:graphicFrame>
        <p:nvGraphicFramePr>
          <p:cNvPr id="5" name="Group 56"/>
          <p:cNvGraphicFramePr>
            <a:graphicFrameLocks noGrp="1"/>
          </p:cNvGraphicFramePr>
          <p:nvPr>
            <p:ph idx="1"/>
            <p:extLst>
              <p:ext uri="{D42A27DB-BD31-4B8C-83A1-F6EECF244321}">
                <p14:modId xmlns:p14="http://schemas.microsoft.com/office/powerpoint/2010/main" val="1656554730"/>
              </p:ext>
            </p:extLst>
          </p:nvPr>
        </p:nvGraphicFramePr>
        <p:xfrm>
          <a:off x="967153" y="1532030"/>
          <a:ext cx="10879403" cy="4661589"/>
        </p:xfrm>
        <a:graphic>
          <a:graphicData uri="http://schemas.openxmlformats.org/drawingml/2006/table">
            <a:tbl>
              <a:tblPr firstRow="1">
                <a:tableStyleId>{08FB837D-C827-4EFA-A057-4D05807E0F7C}</a:tableStyleId>
              </a:tblPr>
              <a:tblGrid>
                <a:gridCol w="3067820"/>
                <a:gridCol w="4069404"/>
                <a:gridCol w="3742179"/>
              </a:tblGrid>
              <a:tr h="6506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smtClean="0">
                        <a:ln>
                          <a:noFill/>
                        </a:ln>
                        <a:solidFill>
                          <a:schemeClr val="bg1"/>
                        </a:solidFill>
                        <a:effectLst/>
                        <a:latin typeface="Times New Roman" pitchFamily="18"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u="none" strike="noStrike" cap="none" normalizeH="0" baseline="0" dirty="0" smtClean="0">
                          <a:ln>
                            <a:noFill/>
                          </a:ln>
                          <a:effectLst/>
                        </a:rPr>
                        <a:t>Transactional database</a:t>
                      </a:r>
                      <a:endParaRPr kumimoji="0" lang="en-US" sz="2800" b="0" i="0" u="none" strike="noStrike" cap="none" normalizeH="0" baseline="0" dirty="0" smtClean="0">
                        <a:ln>
                          <a:noFill/>
                        </a:ln>
                        <a:solidFill>
                          <a:schemeClr val="bg1"/>
                        </a:solidFill>
                        <a:effectLst/>
                        <a:latin typeface="Times New Roman" pitchFamily="18"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u="none" strike="noStrike" cap="none" normalizeH="0" baseline="0" dirty="0" smtClean="0">
                          <a:ln>
                            <a:noFill/>
                          </a:ln>
                          <a:effectLst/>
                        </a:rPr>
                        <a:t>Data warehouse</a:t>
                      </a:r>
                      <a:endParaRPr kumimoji="0" lang="en-US" sz="2800" b="0" i="0" u="none" strike="noStrike" cap="none" normalizeH="0" baseline="0" dirty="0" smtClean="0">
                        <a:ln>
                          <a:noFill/>
                        </a:ln>
                        <a:solidFill>
                          <a:schemeClr val="bg1"/>
                        </a:solidFill>
                        <a:effectLst/>
                        <a:latin typeface="Times New Roman" pitchFamily="18" charset="0"/>
                      </a:endParaRPr>
                    </a:p>
                  </a:txBody>
                  <a:tcPr marT="45712" marB="45712" horzOverflow="overflow"/>
                </a:tc>
              </a:tr>
              <a:tr h="5079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Support what system?</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Support OLTP systems</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Support OLAP systems</a:t>
                      </a:r>
                    </a:p>
                  </a:txBody>
                  <a:tcPr marT="45712" marB="45712" horzOverflow="overflow"/>
                </a:tc>
              </a:tr>
              <a:tr h="5079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How current is data?</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Holds current data</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Holds historic data</a:t>
                      </a:r>
                    </a:p>
                  </a:txBody>
                  <a:tcPr marT="45712" marB="45712" horzOverflow="overflow"/>
                </a:tc>
              </a:tr>
              <a:tr h="5262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Granularity?</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Stores detailed data</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Stores summarized data</a:t>
                      </a:r>
                    </a:p>
                  </a:txBody>
                  <a:tcPr marT="45712" marB="45712" horzOverflow="overflow"/>
                </a:tc>
              </a:tr>
              <a:tr h="478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How often does data change?</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Data is dynamic and real-time update</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Data is largely static and periodic update</a:t>
                      </a:r>
                    </a:p>
                  </a:txBody>
                  <a:tcPr marT="45712" marB="45712" horzOverflow="overflow"/>
                </a:tc>
              </a:tr>
              <a:tr h="478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What</a:t>
                      </a:r>
                      <a:r>
                        <a:rPr lang="en-US" sz="2400" b="1" kern="1200" baseline="0" dirty="0" smtClean="0">
                          <a:solidFill>
                            <a:srgbClr val="C00000"/>
                          </a:solidFill>
                          <a:latin typeface="+mn-lt"/>
                          <a:ea typeface="+mn-ea"/>
                          <a:cs typeface="+mn-cs"/>
                        </a:rPr>
                        <a:t> is the data volume it stores?</a:t>
                      </a:r>
                      <a:endParaRPr lang="en-US" sz="2400" b="1" kern="1200" dirty="0" smtClean="0">
                        <a:solidFill>
                          <a:srgbClr val="C00000"/>
                        </a:solidFill>
                        <a:latin typeface="+mn-lt"/>
                        <a:ea typeface="+mn-ea"/>
                        <a:cs typeface="+mn-cs"/>
                      </a:endParaRP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In hundreds of gigabytes</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In hundreds</a:t>
                      </a:r>
                      <a:r>
                        <a:rPr lang="en-US" sz="2400" kern="1200" baseline="0" dirty="0" smtClean="0">
                          <a:solidFill>
                            <a:schemeClr val="tx1"/>
                          </a:solidFill>
                          <a:latin typeface="+mn-lt"/>
                          <a:ea typeface="+mn-ea"/>
                          <a:cs typeface="+mn-cs"/>
                        </a:rPr>
                        <a:t> of terabytes or petabytes</a:t>
                      </a:r>
                      <a:endParaRPr lang="en-US" sz="2400" kern="1200" dirty="0" smtClean="0">
                        <a:solidFill>
                          <a:schemeClr val="tx1"/>
                        </a:solidFill>
                        <a:latin typeface="+mn-lt"/>
                        <a:ea typeface="+mn-ea"/>
                        <a:cs typeface="+mn-cs"/>
                      </a:endParaRPr>
                    </a:p>
                  </a:txBody>
                  <a:tcPr marT="45708" marB="45708" horzOverflow="overflow"/>
                </a:tc>
              </a:tr>
              <a:tr h="478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What Data Model / Schema does</a:t>
                      </a:r>
                      <a:r>
                        <a:rPr lang="en-US" sz="2400" b="1" kern="1200" baseline="0" dirty="0" smtClean="0">
                          <a:solidFill>
                            <a:srgbClr val="C00000"/>
                          </a:solidFill>
                          <a:latin typeface="+mn-lt"/>
                          <a:ea typeface="+mn-ea"/>
                          <a:cs typeface="+mn-cs"/>
                        </a:rPr>
                        <a:t> it use?</a:t>
                      </a:r>
                      <a:endParaRPr lang="en-US" sz="2400" b="1" kern="1200" dirty="0" smtClean="0">
                        <a:solidFill>
                          <a:srgbClr val="C00000"/>
                        </a:solidFill>
                        <a:latin typeface="+mn-lt"/>
                        <a:ea typeface="+mn-ea"/>
                        <a:cs typeface="+mn-cs"/>
                      </a:endParaRP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Entity-Relation</a:t>
                      </a:r>
                      <a:r>
                        <a:rPr lang="en-US" sz="2400" kern="1200" baseline="0" dirty="0" smtClean="0">
                          <a:solidFill>
                            <a:schemeClr val="tx1"/>
                          </a:solidFill>
                          <a:latin typeface="+mn-lt"/>
                          <a:ea typeface="+mn-ea"/>
                          <a:cs typeface="+mn-cs"/>
                        </a:rPr>
                        <a:t> Model in 3NF</a:t>
                      </a:r>
                      <a:endParaRPr lang="en-US" sz="2400" kern="1200" dirty="0" smtClean="0">
                        <a:solidFill>
                          <a:schemeClr val="tx1"/>
                        </a:solidFill>
                        <a:latin typeface="+mn-lt"/>
                        <a:ea typeface="+mn-ea"/>
                        <a:cs typeface="+mn-cs"/>
                      </a:endParaRP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Dimensional model</a:t>
                      </a:r>
                      <a:r>
                        <a:rPr lang="en-US" sz="2400" kern="1200" baseline="0" dirty="0" smtClean="0">
                          <a:solidFill>
                            <a:schemeClr val="tx1"/>
                          </a:solidFill>
                          <a:latin typeface="+mn-lt"/>
                          <a:ea typeface="+mn-ea"/>
                          <a:cs typeface="+mn-cs"/>
                        </a:rPr>
                        <a:t> in </a:t>
                      </a:r>
                      <a:r>
                        <a:rPr lang="en-US" sz="2400" kern="1200" baseline="0" dirty="0" err="1" smtClean="0">
                          <a:solidFill>
                            <a:schemeClr val="tx1"/>
                          </a:solidFill>
                          <a:latin typeface="+mn-lt"/>
                          <a:ea typeface="+mn-ea"/>
                          <a:cs typeface="+mn-cs"/>
                        </a:rPr>
                        <a:t>denormalized</a:t>
                      </a:r>
                      <a:r>
                        <a:rPr lang="en-US" sz="2400" kern="1200" baseline="0" dirty="0" smtClean="0">
                          <a:solidFill>
                            <a:schemeClr val="tx1"/>
                          </a:solidFill>
                          <a:latin typeface="+mn-lt"/>
                          <a:ea typeface="+mn-ea"/>
                          <a:cs typeface="+mn-cs"/>
                        </a:rPr>
                        <a:t> format</a:t>
                      </a:r>
                      <a:endParaRPr lang="en-US" sz="2400" kern="1200" dirty="0" smtClean="0">
                        <a:solidFill>
                          <a:schemeClr val="tx1"/>
                        </a:solidFill>
                        <a:latin typeface="+mn-lt"/>
                        <a:ea typeface="+mn-ea"/>
                        <a:cs typeface="+mn-cs"/>
                      </a:endParaRPr>
                    </a:p>
                  </a:txBody>
                  <a:tcPr marT="45708" marB="45708" horzOverflow="overflow"/>
                </a:tc>
              </a:tr>
            </a:tbl>
          </a:graphicData>
        </a:graphic>
      </p:graphicFrame>
      <p:sp>
        <p:nvSpPr>
          <p:cNvPr id="6" name="Text Placeholder 5"/>
          <p:cNvSpPr>
            <a:spLocks noGrp="1"/>
          </p:cNvSpPr>
          <p:nvPr>
            <p:ph type="body" sz="quarter" idx="13"/>
          </p:nvPr>
        </p:nvSpPr>
        <p:spPr>
          <a:xfrm>
            <a:off x="2394852" y="0"/>
            <a:ext cx="7852229" cy="377371"/>
          </a:xfrm>
        </p:spPr>
        <p:txBody>
          <a:bodyPr/>
          <a:lstStyle/>
          <a:p>
            <a:r>
              <a:rPr lang="en-SG" dirty="0" smtClean="0"/>
              <a:t>Data Warehouse vs Transactional Database</a:t>
            </a:r>
            <a:endParaRPr lang="en-SG" dirty="0"/>
          </a:p>
        </p:txBody>
      </p:sp>
    </p:spTree>
    <p:extLst>
      <p:ext uri="{BB962C8B-B14F-4D97-AF65-F5344CB8AC3E}">
        <p14:creationId xmlns:p14="http://schemas.microsoft.com/office/powerpoint/2010/main" val="1014926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Summary (2 of 2)</a:t>
            </a:r>
            <a:endParaRPr lang="en-SG" dirty="0"/>
          </a:p>
        </p:txBody>
      </p:sp>
      <p:graphicFrame>
        <p:nvGraphicFramePr>
          <p:cNvPr id="5" name="Group 56"/>
          <p:cNvGraphicFramePr>
            <a:graphicFrameLocks noGrp="1"/>
          </p:cNvGraphicFramePr>
          <p:nvPr>
            <p:ph idx="1"/>
            <p:extLst>
              <p:ext uri="{D42A27DB-BD31-4B8C-83A1-F6EECF244321}">
                <p14:modId xmlns:p14="http://schemas.microsoft.com/office/powerpoint/2010/main" val="2017444041"/>
              </p:ext>
            </p:extLst>
          </p:nvPr>
        </p:nvGraphicFramePr>
        <p:xfrm>
          <a:off x="967153" y="1814465"/>
          <a:ext cx="10879403" cy="4033789"/>
        </p:xfrm>
        <a:graphic>
          <a:graphicData uri="http://schemas.openxmlformats.org/drawingml/2006/table">
            <a:tbl>
              <a:tblPr firstRow="1">
                <a:tableStyleId>{08FB837D-C827-4EFA-A057-4D05807E0F7C}</a:tableStyleId>
              </a:tblPr>
              <a:tblGrid>
                <a:gridCol w="2277088"/>
                <a:gridCol w="4321480"/>
                <a:gridCol w="4280835"/>
              </a:tblGrid>
              <a:tr h="6506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smtClean="0">
                        <a:ln>
                          <a:noFill/>
                        </a:ln>
                        <a:solidFill>
                          <a:schemeClr val="bg1"/>
                        </a:solidFill>
                        <a:effectLst/>
                        <a:latin typeface="Times New Roman" pitchFamily="18"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u="none" strike="noStrike" cap="none" normalizeH="0" baseline="0" dirty="0" smtClean="0">
                          <a:ln>
                            <a:noFill/>
                          </a:ln>
                          <a:effectLst/>
                        </a:rPr>
                        <a:t>Transactional database</a:t>
                      </a:r>
                      <a:endParaRPr kumimoji="0" lang="en-US" sz="2800" b="0" i="0" u="none" strike="noStrike" cap="none" normalizeH="0" baseline="0" dirty="0" smtClean="0">
                        <a:ln>
                          <a:noFill/>
                        </a:ln>
                        <a:solidFill>
                          <a:schemeClr val="bg1"/>
                        </a:solidFill>
                        <a:effectLst/>
                        <a:latin typeface="Times New Roman" pitchFamily="18"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u="none" strike="noStrike" cap="none" normalizeH="0" baseline="0" dirty="0" smtClean="0">
                          <a:ln>
                            <a:noFill/>
                          </a:ln>
                          <a:effectLst/>
                        </a:rPr>
                        <a:t>Data warehouse</a:t>
                      </a:r>
                      <a:endParaRPr kumimoji="0" lang="en-US" sz="2800" b="0" i="0" u="none" strike="noStrike" cap="none" normalizeH="0" baseline="0" dirty="0" smtClean="0">
                        <a:ln>
                          <a:noFill/>
                        </a:ln>
                        <a:solidFill>
                          <a:schemeClr val="bg1"/>
                        </a:solidFill>
                        <a:effectLst/>
                        <a:latin typeface="Times New Roman" pitchFamily="18" charset="0"/>
                      </a:endParaRPr>
                    </a:p>
                  </a:txBody>
                  <a:tcPr marT="45712" marB="45712" horzOverflow="overflow"/>
                </a:tc>
              </a:tr>
              <a:tr h="91434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What decisions does it support?</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Supports day-to-day (short-term) decisions</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Supports strategic (long-term) decisions</a:t>
                      </a:r>
                    </a:p>
                  </a:txBody>
                  <a:tcPr marT="45708" marB="45708" horzOverflow="overflow"/>
                </a:tc>
              </a:tr>
              <a:tr h="4788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What is it optimized for?</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err="1" smtClean="0">
                          <a:solidFill>
                            <a:schemeClr val="tx1"/>
                          </a:solidFill>
                          <a:latin typeface="+mn-lt"/>
                          <a:ea typeface="+mn-ea"/>
                          <a:cs typeface="+mn-cs"/>
                        </a:rPr>
                        <a:t>Optimised</a:t>
                      </a:r>
                      <a:r>
                        <a:rPr lang="en-US" sz="2400" kern="1200" dirty="0" smtClean="0">
                          <a:solidFill>
                            <a:schemeClr val="tx1"/>
                          </a:solidFill>
                          <a:latin typeface="+mn-lt"/>
                          <a:ea typeface="+mn-ea"/>
                          <a:cs typeface="+mn-cs"/>
                        </a:rPr>
                        <a:t> for transactions </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err="1" smtClean="0">
                          <a:solidFill>
                            <a:schemeClr val="tx1"/>
                          </a:solidFill>
                          <a:latin typeface="+mn-lt"/>
                          <a:ea typeface="+mn-ea"/>
                          <a:cs typeface="+mn-cs"/>
                        </a:rPr>
                        <a:t>Optimised</a:t>
                      </a:r>
                      <a:r>
                        <a:rPr lang="en-US" sz="2400" kern="1200" dirty="0" smtClean="0">
                          <a:solidFill>
                            <a:schemeClr val="tx1"/>
                          </a:solidFill>
                          <a:latin typeface="+mn-lt"/>
                          <a:ea typeface="+mn-ea"/>
                          <a:cs typeface="+mn-cs"/>
                        </a:rPr>
                        <a:t> for query performance</a:t>
                      </a:r>
                    </a:p>
                  </a:txBody>
                  <a:tcPr marT="45708" marB="45708" horzOverflow="overflow"/>
                </a:tc>
              </a:tr>
              <a:tr h="5079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What is it structured for?</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Structured for data integrity </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Structured for ease in querying</a:t>
                      </a:r>
                    </a:p>
                  </a:txBody>
                  <a:tcPr marT="45708" marB="45708" horzOverflow="overflow"/>
                </a:tc>
              </a:tr>
              <a:tr h="5079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b="1" kern="1200" dirty="0" smtClean="0">
                          <a:solidFill>
                            <a:srgbClr val="C00000"/>
                          </a:solidFill>
                          <a:latin typeface="+mn-lt"/>
                          <a:ea typeface="+mn-ea"/>
                          <a:cs typeface="+mn-cs"/>
                        </a:rPr>
                        <a:t>What is its pattern of usage</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Predictable pattern of usage</a:t>
                      </a: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2400" kern="1200" dirty="0" smtClean="0">
                          <a:solidFill>
                            <a:schemeClr val="tx1"/>
                          </a:solidFill>
                          <a:latin typeface="+mn-lt"/>
                          <a:ea typeface="+mn-ea"/>
                          <a:cs typeface="+mn-cs"/>
                        </a:rPr>
                        <a:t>Unpredicted pattern of usage</a:t>
                      </a:r>
                    </a:p>
                  </a:txBody>
                  <a:tcPr marT="45712" marB="45712" horzOverflow="overflow"/>
                </a:tc>
              </a:tr>
            </a:tbl>
          </a:graphicData>
        </a:graphic>
      </p:graphicFrame>
      <p:sp>
        <p:nvSpPr>
          <p:cNvPr id="6" name="Text Placeholder 5"/>
          <p:cNvSpPr>
            <a:spLocks noGrp="1"/>
          </p:cNvSpPr>
          <p:nvPr>
            <p:ph type="body" sz="quarter" idx="13"/>
          </p:nvPr>
        </p:nvSpPr>
        <p:spPr>
          <a:xfrm>
            <a:off x="2394852" y="0"/>
            <a:ext cx="7852229" cy="377371"/>
          </a:xfrm>
        </p:spPr>
        <p:txBody>
          <a:bodyPr/>
          <a:lstStyle/>
          <a:p>
            <a:r>
              <a:rPr lang="en-SG" dirty="0" smtClean="0"/>
              <a:t>Data Warehouse vs Transactional Database</a:t>
            </a:r>
            <a:endParaRPr lang="en-SG" dirty="0"/>
          </a:p>
        </p:txBody>
      </p:sp>
    </p:spTree>
    <p:extLst>
      <p:ext uri="{BB962C8B-B14F-4D97-AF65-F5344CB8AC3E}">
        <p14:creationId xmlns:p14="http://schemas.microsoft.com/office/powerpoint/2010/main" val="13075257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Requirements</a:t>
            </a:r>
            <a:endParaRPr lang="en-SG"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6840666"/>
              </p:ext>
            </p:extLst>
          </p:nvPr>
        </p:nvGraphicFramePr>
        <p:xfrm>
          <a:off x="1011907" y="1413927"/>
          <a:ext cx="5641557" cy="5154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quarter" idx="13"/>
          </p:nvPr>
        </p:nvSpPr>
        <p:spPr/>
        <p:txBody>
          <a:bodyPr/>
          <a:lstStyle/>
          <a:p>
            <a:r>
              <a:rPr lang="en-SG" dirty="0" smtClean="0"/>
              <a:t>Requirements of a Data Warehouse</a:t>
            </a:r>
            <a:endParaRPr lang="en-SG" dirty="0"/>
          </a:p>
        </p:txBody>
      </p:sp>
      <p:graphicFrame>
        <p:nvGraphicFramePr>
          <p:cNvPr id="9" name="Content Placeholder 6"/>
          <p:cNvGraphicFramePr>
            <a:graphicFrameLocks/>
          </p:cNvGraphicFramePr>
          <p:nvPr>
            <p:extLst>
              <p:ext uri="{D42A27DB-BD31-4B8C-83A1-F6EECF244321}">
                <p14:modId xmlns:p14="http://schemas.microsoft.com/office/powerpoint/2010/main" val="729719394"/>
              </p:ext>
            </p:extLst>
          </p:nvPr>
        </p:nvGraphicFramePr>
        <p:xfrm>
          <a:off x="5748338" y="1446012"/>
          <a:ext cx="5641557" cy="51542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443633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Requirements</a:t>
            </a:r>
            <a:endParaRPr lang="en-SG" dirty="0"/>
          </a:p>
        </p:txBody>
      </p:sp>
      <p:sp>
        <p:nvSpPr>
          <p:cNvPr id="4" name="Text Placeholder 3"/>
          <p:cNvSpPr>
            <a:spLocks noGrp="1"/>
          </p:cNvSpPr>
          <p:nvPr>
            <p:ph type="body" sz="quarter" idx="13"/>
          </p:nvPr>
        </p:nvSpPr>
        <p:spPr/>
        <p:txBody>
          <a:bodyPr/>
          <a:lstStyle/>
          <a:p>
            <a:r>
              <a:rPr lang="en-SG" dirty="0" smtClean="0"/>
              <a:t>Requirements for a Data Warehouse</a:t>
            </a:r>
            <a:endParaRPr lang="en-SG" dirty="0"/>
          </a:p>
        </p:txBody>
      </p:sp>
      <p:sp>
        <p:nvSpPr>
          <p:cNvPr id="6" name="Rectangle 5"/>
          <p:cNvSpPr/>
          <p:nvPr/>
        </p:nvSpPr>
        <p:spPr>
          <a:xfrm>
            <a:off x="915694" y="1447195"/>
            <a:ext cx="4029285" cy="5206267"/>
          </a:xfrm>
          <a:prstGeom prst="rect">
            <a:avLst/>
          </a:prstGeom>
        </p:spPr>
        <p:txBody>
          <a:bodyPr vert="horz" lIns="91440" tIns="45720" rIns="91440" bIns="45720" rtlCol="0">
            <a:noAutofit/>
          </a:bodyPr>
          <a:lstStyle/>
          <a:p>
            <a:r>
              <a:rPr lang="en-US" altLang="en-US" sz="2700" b="1" dirty="0">
                <a:solidFill>
                  <a:srgbClr val="C00000"/>
                </a:solidFill>
              </a:rPr>
              <a:t>Load </a:t>
            </a:r>
            <a:r>
              <a:rPr lang="en-US" altLang="en-US" sz="2700" b="1" dirty="0" smtClean="0">
                <a:solidFill>
                  <a:srgbClr val="C00000"/>
                </a:solidFill>
              </a:rPr>
              <a:t>Performance</a:t>
            </a:r>
            <a:endParaRPr lang="en-US" altLang="en-US" sz="2700" dirty="0" smtClean="0"/>
          </a:p>
          <a:p>
            <a:pPr marL="457200" indent="-457200">
              <a:spcBef>
                <a:spcPts val="1000"/>
              </a:spcBef>
              <a:buFont typeface="Arial" panose="020B0604020202020204" pitchFamily="34" charset="0"/>
              <a:buChar char="•"/>
            </a:pPr>
            <a:r>
              <a:rPr lang="en-US" altLang="en-US" sz="2700" dirty="0" smtClean="0"/>
              <a:t>A </a:t>
            </a:r>
            <a:r>
              <a:rPr lang="en-US" altLang="en-US" sz="2700" dirty="0"/>
              <a:t>data warehouse requires incremental loading of new data on a periodic basis within narrow time </a:t>
            </a:r>
            <a:r>
              <a:rPr lang="en-US" altLang="en-US" sz="2700" dirty="0" smtClean="0"/>
              <a:t>windows.</a:t>
            </a:r>
          </a:p>
          <a:p>
            <a:pPr marL="457200" indent="-457200">
              <a:spcBef>
                <a:spcPts val="1000"/>
              </a:spcBef>
              <a:buFont typeface="Arial" panose="020B0604020202020204" pitchFamily="34" charset="0"/>
              <a:buChar char="•"/>
            </a:pPr>
            <a:r>
              <a:rPr lang="en-US" altLang="en-US" sz="2700" dirty="0" smtClean="0"/>
              <a:t>Performance </a:t>
            </a:r>
            <a:r>
              <a:rPr lang="en-US" altLang="en-US" sz="2700" dirty="0"/>
              <a:t>of the load process should be measured in hundreds or millions of rows per hour</a:t>
            </a:r>
            <a:r>
              <a:rPr lang="en-US" altLang="en-US" sz="2700" dirty="0" smtClean="0"/>
              <a:t>.</a:t>
            </a:r>
            <a:endParaRPr lang="en-US" altLang="en-US" sz="2700" dirty="0"/>
          </a:p>
        </p:txBody>
      </p:sp>
      <p:pic>
        <p:nvPicPr>
          <p:cNvPr id="5" name="Picture 4">
            <a:hlinkClick r:id="rId2"/>
          </p:cNvPr>
          <p:cNvPicPr>
            <a:picLocks noChangeAspect="1"/>
          </p:cNvPicPr>
          <p:nvPr/>
        </p:nvPicPr>
        <p:blipFill>
          <a:blip r:embed="rId3"/>
          <a:stretch>
            <a:fillRect/>
          </a:stretch>
        </p:blipFill>
        <p:spPr>
          <a:xfrm>
            <a:off x="5118653" y="1897131"/>
            <a:ext cx="6870487" cy="3865995"/>
          </a:xfrm>
          <a:prstGeom prst="rect">
            <a:avLst/>
          </a:prstGeom>
        </p:spPr>
      </p:pic>
    </p:spTree>
    <p:extLst>
      <p:ext uri="{BB962C8B-B14F-4D97-AF65-F5344CB8AC3E}">
        <p14:creationId xmlns:p14="http://schemas.microsoft.com/office/powerpoint/2010/main" val="34499719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Requirements</a:t>
            </a:r>
            <a:endParaRPr lang="en-SG" dirty="0"/>
          </a:p>
        </p:txBody>
      </p:sp>
      <p:sp>
        <p:nvSpPr>
          <p:cNvPr id="4" name="Text Placeholder 3"/>
          <p:cNvSpPr>
            <a:spLocks noGrp="1"/>
          </p:cNvSpPr>
          <p:nvPr>
            <p:ph type="body" sz="quarter" idx="13"/>
          </p:nvPr>
        </p:nvSpPr>
        <p:spPr/>
        <p:txBody>
          <a:bodyPr/>
          <a:lstStyle/>
          <a:p>
            <a:r>
              <a:rPr lang="en-SG" dirty="0" smtClean="0"/>
              <a:t>Requirements for a Data Warehouse</a:t>
            </a:r>
            <a:endParaRPr lang="en-SG" dirty="0"/>
          </a:p>
        </p:txBody>
      </p:sp>
      <p:sp>
        <p:nvSpPr>
          <p:cNvPr id="6" name="Rectangle 5"/>
          <p:cNvSpPr/>
          <p:nvPr/>
        </p:nvSpPr>
        <p:spPr>
          <a:xfrm>
            <a:off x="550196" y="1267097"/>
            <a:ext cx="4839951" cy="5338240"/>
          </a:xfrm>
          <a:prstGeom prst="rect">
            <a:avLst/>
          </a:prstGeom>
        </p:spPr>
        <p:txBody>
          <a:bodyPr vert="horz" lIns="91440" tIns="45720" rIns="91440" bIns="45720" rtlCol="0">
            <a:noAutofit/>
          </a:bodyPr>
          <a:lstStyle/>
          <a:p>
            <a:r>
              <a:rPr lang="en-US" altLang="en-US" sz="2700" b="1" dirty="0">
                <a:solidFill>
                  <a:srgbClr val="C00000"/>
                </a:solidFill>
              </a:rPr>
              <a:t>Load </a:t>
            </a:r>
            <a:r>
              <a:rPr lang="en-US" altLang="en-US" sz="2700" b="1" dirty="0" smtClean="0">
                <a:solidFill>
                  <a:srgbClr val="C00000"/>
                </a:solidFill>
              </a:rPr>
              <a:t>Processing</a:t>
            </a:r>
            <a:endParaRPr lang="en-US" altLang="en-US" sz="2700" dirty="0" smtClean="0"/>
          </a:p>
          <a:p>
            <a:pPr marL="457200" indent="-457200">
              <a:spcBef>
                <a:spcPts val="1000"/>
              </a:spcBef>
              <a:buFont typeface="Arial" panose="020B0604020202020204" pitchFamily="34" charset="0"/>
              <a:buChar char="•"/>
            </a:pPr>
            <a:r>
              <a:rPr lang="en-US" altLang="en-US" sz="2700" dirty="0" smtClean="0"/>
              <a:t>Many steps must be taken to load new or updated data into the data warehouse, including data conversions, filtering, reformatting, indexing </a:t>
            </a:r>
            <a:r>
              <a:rPr lang="en-US" altLang="en-US" sz="2700" dirty="0" err="1" smtClean="0"/>
              <a:t>etc</a:t>
            </a:r>
            <a:endParaRPr lang="en-US" altLang="en-US" sz="2700" dirty="0" smtClean="0"/>
          </a:p>
          <a:p>
            <a:pPr marL="457200" indent="-457200">
              <a:spcBef>
                <a:spcPts val="1000"/>
              </a:spcBef>
              <a:buFont typeface="Arial" panose="020B0604020202020204" pitchFamily="34" charset="0"/>
              <a:buChar char="•"/>
            </a:pPr>
            <a:r>
              <a:rPr lang="en-US" altLang="en-US" sz="2700" dirty="0" smtClean="0"/>
              <a:t>These steps must be executed as a single seamless unit of work</a:t>
            </a:r>
            <a:endParaRPr lang="en-US" altLang="en-US" sz="2700" dirty="0"/>
          </a:p>
        </p:txBody>
      </p:sp>
      <p:pic>
        <p:nvPicPr>
          <p:cNvPr id="3" name="Picture 2"/>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602166" y="1804538"/>
            <a:ext cx="6148137" cy="3681862"/>
          </a:xfrm>
          <a:prstGeom prst="rect">
            <a:avLst/>
          </a:prstGeom>
        </p:spPr>
      </p:pic>
    </p:spTree>
    <p:extLst>
      <p:ext uri="{BB962C8B-B14F-4D97-AF65-F5344CB8AC3E}">
        <p14:creationId xmlns:p14="http://schemas.microsoft.com/office/powerpoint/2010/main" val="15571130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Requirements</a:t>
            </a:r>
            <a:endParaRPr lang="en-SG" dirty="0"/>
          </a:p>
        </p:txBody>
      </p:sp>
      <p:sp>
        <p:nvSpPr>
          <p:cNvPr id="4" name="Text Placeholder 3"/>
          <p:cNvSpPr>
            <a:spLocks noGrp="1"/>
          </p:cNvSpPr>
          <p:nvPr>
            <p:ph type="body" sz="quarter" idx="13"/>
          </p:nvPr>
        </p:nvSpPr>
        <p:spPr/>
        <p:txBody>
          <a:bodyPr/>
          <a:lstStyle/>
          <a:p>
            <a:r>
              <a:rPr lang="en-SG" dirty="0" smtClean="0"/>
              <a:t>Requirements for a Data Warehouse</a:t>
            </a:r>
            <a:endParaRPr lang="en-SG" dirty="0"/>
          </a:p>
        </p:txBody>
      </p:sp>
      <p:sp>
        <p:nvSpPr>
          <p:cNvPr id="6" name="Rectangle 5"/>
          <p:cNvSpPr/>
          <p:nvPr/>
        </p:nvSpPr>
        <p:spPr>
          <a:xfrm>
            <a:off x="626936" y="1267097"/>
            <a:ext cx="5821990" cy="5110015"/>
          </a:xfrm>
          <a:prstGeom prst="rect">
            <a:avLst/>
          </a:prstGeom>
        </p:spPr>
        <p:txBody>
          <a:bodyPr vert="horz" lIns="91440" tIns="45720" rIns="91440" bIns="45720" rtlCol="0">
            <a:noAutofit/>
          </a:bodyPr>
          <a:lstStyle/>
          <a:p>
            <a:r>
              <a:rPr lang="en-US" altLang="en-US" sz="2700" b="1" dirty="0" smtClean="0">
                <a:solidFill>
                  <a:srgbClr val="C00000"/>
                </a:solidFill>
              </a:rPr>
              <a:t>Data Quality</a:t>
            </a:r>
            <a:endParaRPr lang="en-US" altLang="en-US" sz="2700" dirty="0" smtClean="0"/>
          </a:p>
          <a:p>
            <a:pPr marL="457200" indent="-457200">
              <a:spcBef>
                <a:spcPts val="1000"/>
              </a:spcBef>
              <a:buFont typeface="Arial" panose="020B0604020202020204" pitchFamily="34" charset="0"/>
              <a:buChar char="•"/>
            </a:pPr>
            <a:r>
              <a:rPr lang="en-SG" altLang="en-US" sz="2600" dirty="0"/>
              <a:t>Data quality </a:t>
            </a:r>
            <a:r>
              <a:rPr lang="en-SG" altLang="en-US" sz="2600" dirty="0" smtClean="0"/>
              <a:t>determines </a:t>
            </a:r>
            <a:r>
              <a:rPr lang="en-SG" altLang="en-US" sz="2600" dirty="0"/>
              <a:t>the reliability of data for making </a:t>
            </a:r>
            <a:r>
              <a:rPr lang="en-SG" altLang="en-US" sz="2600" dirty="0" smtClean="0"/>
              <a:t>decisions.</a:t>
            </a:r>
          </a:p>
          <a:p>
            <a:pPr marL="457200" indent="-457200">
              <a:spcBef>
                <a:spcPts val="1000"/>
              </a:spcBef>
              <a:buFont typeface="Arial" panose="020B0604020202020204" pitchFamily="34" charset="0"/>
              <a:buChar char="•"/>
            </a:pPr>
            <a:r>
              <a:rPr lang="en-SG" altLang="en-US" sz="2600" dirty="0" smtClean="0"/>
              <a:t>The data warehouse should be a source of complete and accurate data</a:t>
            </a:r>
            <a:endParaRPr lang="en-SG" altLang="en-US" sz="2600" dirty="0"/>
          </a:p>
          <a:p>
            <a:pPr marL="914400" lvl="1" indent="-457200">
              <a:spcBef>
                <a:spcPts val="1000"/>
              </a:spcBef>
              <a:buFont typeface="Arial" panose="020B0604020202020204" pitchFamily="34" charset="0"/>
              <a:buChar char="•"/>
            </a:pPr>
            <a:r>
              <a:rPr lang="en-SG" altLang="en-US" sz="2600" b="1" dirty="0">
                <a:solidFill>
                  <a:srgbClr val="00B050"/>
                </a:solidFill>
              </a:rPr>
              <a:t>Complete</a:t>
            </a:r>
            <a:r>
              <a:rPr lang="en-SG" altLang="en-US" sz="2600" dirty="0"/>
              <a:t>: </a:t>
            </a:r>
            <a:r>
              <a:rPr lang="en-SG" altLang="en-US" sz="2600" dirty="0" smtClean="0"/>
              <a:t>Perform integrity checks, e.g. referential integrity</a:t>
            </a:r>
            <a:endParaRPr lang="en-SG" altLang="en-US" sz="2600" dirty="0"/>
          </a:p>
          <a:p>
            <a:pPr marL="914400" lvl="1" indent="-457200">
              <a:spcBef>
                <a:spcPts val="1000"/>
              </a:spcBef>
              <a:buFont typeface="Arial" panose="020B0604020202020204" pitchFamily="34" charset="0"/>
              <a:buChar char="•"/>
            </a:pPr>
            <a:r>
              <a:rPr lang="en-SG" altLang="en-US" sz="2600" b="1" dirty="0">
                <a:solidFill>
                  <a:srgbClr val="00B050"/>
                </a:solidFill>
              </a:rPr>
              <a:t>Accurate</a:t>
            </a:r>
            <a:r>
              <a:rPr lang="en-SG" altLang="en-US" sz="2600" dirty="0"/>
              <a:t>: </a:t>
            </a:r>
            <a:r>
              <a:rPr lang="en-SG" altLang="en-US" sz="2600" dirty="0" smtClean="0"/>
              <a:t> Clean up common </a:t>
            </a:r>
            <a:r>
              <a:rPr lang="en-SG" altLang="en-US" sz="2600" dirty="0"/>
              <a:t>data problems like misspellings, typos, and random </a:t>
            </a:r>
            <a:r>
              <a:rPr lang="en-SG" altLang="en-US" sz="2600" dirty="0" smtClean="0"/>
              <a:t>abbreviations</a:t>
            </a:r>
            <a:endParaRPr lang="en-SG" altLang="en-US" sz="2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248" y="1726604"/>
            <a:ext cx="5238750" cy="4191000"/>
          </a:xfrm>
          <a:prstGeom prst="rect">
            <a:avLst/>
          </a:prstGeom>
        </p:spPr>
      </p:pic>
    </p:spTree>
    <p:extLst>
      <p:ext uri="{BB962C8B-B14F-4D97-AF65-F5344CB8AC3E}">
        <p14:creationId xmlns:p14="http://schemas.microsoft.com/office/powerpoint/2010/main" val="2411095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Requirements</a:t>
            </a:r>
            <a:endParaRPr lang="en-SG" dirty="0"/>
          </a:p>
        </p:txBody>
      </p:sp>
      <p:sp>
        <p:nvSpPr>
          <p:cNvPr id="4" name="Text Placeholder 3"/>
          <p:cNvSpPr>
            <a:spLocks noGrp="1"/>
          </p:cNvSpPr>
          <p:nvPr>
            <p:ph type="body" sz="quarter" idx="13"/>
          </p:nvPr>
        </p:nvSpPr>
        <p:spPr/>
        <p:txBody>
          <a:bodyPr/>
          <a:lstStyle/>
          <a:p>
            <a:r>
              <a:rPr lang="en-SG" dirty="0" smtClean="0"/>
              <a:t>Requirements for a Data Warehouse</a:t>
            </a:r>
            <a:endParaRPr lang="en-SG" dirty="0"/>
          </a:p>
        </p:txBody>
      </p:sp>
      <p:sp>
        <p:nvSpPr>
          <p:cNvPr id="6" name="Rectangle 5"/>
          <p:cNvSpPr/>
          <p:nvPr/>
        </p:nvSpPr>
        <p:spPr>
          <a:xfrm>
            <a:off x="626937" y="1267097"/>
            <a:ext cx="3271295" cy="5110015"/>
          </a:xfrm>
          <a:prstGeom prst="rect">
            <a:avLst/>
          </a:prstGeom>
        </p:spPr>
        <p:txBody>
          <a:bodyPr vert="horz" lIns="91440" tIns="45720" rIns="91440" bIns="45720" rtlCol="0">
            <a:noAutofit/>
          </a:bodyPr>
          <a:lstStyle/>
          <a:p>
            <a:r>
              <a:rPr lang="en-US" altLang="en-US" sz="2700" b="1" dirty="0" smtClean="0">
                <a:solidFill>
                  <a:srgbClr val="C00000"/>
                </a:solidFill>
              </a:rPr>
              <a:t>Query performance</a:t>
            </a:r>
            <a:endParaRPr lang="en-US" altLang="en-US" sz="2700" dirty="0" smtClean="0"/>
          </a:p>
          <a:p>
            <a:pPr marL="457200" indent="-457200">
              <a:spcBef>
                <a:spcPts val="1000"/>
              </a:spcBef>
              <a:buFont typeface="Arial" panose="020B0604020202020204" pitchFamily="34" charset="0"/>
              <a:buChar char="•"/>
            </a:pPr>
            <a:r>
              <a:rPr lang="en-SG" altLang="en-US" sz="2700" dirty="0" smtClean="0"/>
              <a:t>Complex queries must complete in reasonable time periods</a:t>
            </a:r>
          </a:p>
          <a:p>
            <a:pPr marL="457200" indent="-457200">
              <a:spcBef>
                <a:spcPts val="1000"/>
              </a:spcBef>
              <a:buFont typeface="Arial" panose="020B0604020202020204" pitchFamily="34" charset="0"/>
              <a:buChar char="•"/>
            </a:pPr>
            <a:r>
              <a:rPr lang="en-SG" altLang="en-US" sz="2700" dirty="0" smtClean="0"/>
              <a:t>E.g</a:t>
            </a:r>
            <a:r>
              <a:rPr lang="en-SG" altLang="en-US" sz="2700" dirty="0"/>
              <a:t>. in TPC-H benchmark test, SQL Server 2015 chalked up 404,005 query-per-hour </a:t>
            </a:r>
            <a:r>
              <a:rPr lang="en-SG" altLang="en-US" sz="2700" dirty="0" smtClean="0"/>
              <a:t>(</a:t>
            </a:r>
            <a:r>
              <a:rPr lang="en-SG" altLang="en-US" sz="2700" dirty="0" err="1" smtClean="0"/>
              <a:t>QphH</a:t>
            </a:r>
            <a:r>
              <a:rPr lang="en-SG" altLang="en-US" sz="2700" dirty="0" smtClean="0"/>
              <a:t>)</a:t>
            </a:r>
            <a:endParaRPr lang="en-SG" altLang="en-US" sz="2700" dirty="0"/>
          </a:p>
        </p:txBody>
      </p:sp>
      <p:pic>
        <p:nvPicPr>
          <p:cNvPr id="3" name="Picture 2"/>
          <p:cNvPicPr>
            <a:picLocks noChangeAspect="1"/>
          </p:cNvPicPr>
          <p:nvPr/>
        </p:nvPicPr>
        <p:blipFill rotWithShape="1">
          <a:blip r:embed="rId2"/>
          <a:srcRect l="6668" r="5284"/>
          <a:stretch/>
        </p:blipFill>
        <p:spPr>
          <a:xfrm>
            <a:off x="4247148" y="1419168"/>
            <a:ext cx="7784431" cy="4973146"/>
          </a:xfrm>
          <a:prstGeom prst="rect">
            <a:avLst/>
          </a:prstGeom>
        </p:spPr>
      </p:pic>
    </p:spTree>
    <p:extLst>
      <p:ext uri="{BB962C8B-B14F-4D97-AF65-F5344CB8AC3E}">
        <p14:creationId xmlns:p14="http://schemas.microsoft.com/office/powerpoint/2010/main" val="15657314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5378" y="377371"/>
            <a:ext cx="11051178" cy="889726"/>
          </a:xfrm>
        </p:spPr>
        <p:txBody>
          <a:bodyPr>
            <a:normAutofit/>
          </a:bodyPr>
          <a:lstStyle/>
          <a:p>
            <a:r>
              <a:rPr lang="en-SG" dirty="0" smtClean="0"/>
              <a:t>Requirements</a:t>
            </a:r>
            <a:endParaRPr lang="en-SG" dirty="0"/>
          </a:p>
        </p:txBody>
      </p:sp>
      <p:sp>
        <p:nvSpPr>
          <p:cNvPr id="6" name="Text Placeholder 3"/>
          <p:cNvSpPr>
            <a:spLocks noGrp="1"/>
          </p:cNvSpPr>
          <p:nvPr>
            <p:ph type="body" sz="quarter" idx="13"/>
          </p:nvPr>
        </p:nvSpPr>
        <p:spPr>
          <a:xfrm>
            <a:off x="2394852" y="0"/>
            <a:ext cx="7852229" cy="377371"/>
          </a:xfrm>
        </p:spPr>
        <p:txBody>
          <a:bodyPr/>
          <a:lstStyle/>
          <a:p>
            <a:r>
              <a:rPr lang="en-SG" dirty="0" smtClean="0"/>
              <a:t>Requirements for a Data Warehouse</a:t>
            </a:r>
            <a:endParaRPr lang="en-SG" dirty="0"/>
          </a:p>
        </p:txBody>
      </p:sp>
      <p:sp>
        <p:nvSpPr>
          <p:cNvPr id="7" name="Rectangle 6"/>
          <p:cNvSpPr/>
          <p:nvPr/>
        </p:nvSpPr>
        <p:spPr>
          <a:xfrm>
            <a:off x="626937" y="1267097"/>
            <a:ext cx="4659904" cy="5110015"/>
          </a:xfrm>
          <a:prstGeom prst="rect">
            <a:avLst/>
          </a:prstGeom>
        </p:spPr>
        <p:txBody>
          <a:bodyPr vert="horz" lIns="91440" tIns="45720" rIns="91440" bIns="45720" rtlCol="0">
            <a:noAutofit/>
          </a:bodyPr>
          <a:lstStyle/>
          <a:p>
            <a:r>
              <a:rPr lang="en-US" altLang="en-US" sz="2700" b="1" dirty="0" smtClean="0">
                <a:solidFill>
                  <a:srgbClr val="C00000"/>
                </a:solidFill>
              </a:rPr>
              <a:t>Volume of data</a:t>
            </a:r>
            <a:endParaRPr lang="en-US" altLang="en-US" sz="2700" dirty="0" smtClean="0"/>
          </a:p>
          <a:p>
            <a:pPr marL="457200" indent="-457200">
              <a:spcBef>
                <a:spcPts val="1000"/>
              </a:spcBef>
              <a:buFont typeface="Arial" panose="020B0604020202020204" pitchFamily="34" charset="0"/>
              <a:buChar char="•"/>
            </a:pPr>
            <a:r>
              <a:rPr lang="en-SG" altLang="en-US" sz="2700" dirty="0" smtClean="0"/>
              <a:t>Data warehouse sizes are growing at astonishing rates</a:t>
            </a:r>
          </a:p>
          <a:p>
            <a:pPr marL="457200" indent="-457200">
              <a:spcBef>
                <a:spcPts val="1000"/>
              </a:spcBef>
              <a:buFont typeface="Arial" panose="020B0604020202020204" pitchFamily="34" charset="0"/>
              <a:buChar char="•"/>
            </a:pPr>
            <a:r>
              <a:rPr lang="en-SG" altLang="en-US" sz="2700" dirty="0" smtClean="0"/>
              <a:t>RDBMS must be able to support these gigantic sizes</a:t>
            </a:r>
            <a:endParaRPr lang="en-SG" altLang="en-US" sz="27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011" y="1511227"/>
            <a:ext cx="5559019" cy="3128037"/>
          </a:xfrm>
          <a:prstGeom prst="rect">
            <a:avLst/>
          </a:prstGeom>
        </p:spPr>
      </p:pic>
      <p:pic>
        <p:nvPicPr>
          <p:cNvPr id="9" name="Picture 8">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59" y="4555043"/>
            <a:ext cx="9999297" cy="1981977"/>
          </a:xfrm>
          <a:prstGeom prst="rect">
            <a:avLst/>
          </a:prstGeom>
        </p:spPr>
      </p:pic>
    </p:spTree>
    <p:extLst>
      <p:ext uri="{BB962C8B-B14F-4D97-AF65-F5344CB8AC3E}">
        <p14:creationId xmlns:p14="http://schemas.microsoft.com/office/powerpoint/2010/main" val="22884282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Requirements</a:t>
            </a:r>
            <a:endParaRPr lang="en-SG" dirty="0"/>
          </a:p>
        </p:txBody>
      </p:sp>
      <p:sp>
        <p:nvSpPr>
          <p:cNvPr id="4" name="Text Placeholder 3"/>
          <p:cNvSpPr>
            <a:spLocks noGrp="1"/>
          </p:cNvSpPr>
          <p:nvPr>
            <p:ph type="body" sz="quarter" idx="13"/>
          </p:nvPr>
        </p:nvSpPr>
        <p:spPr/>
        <p:txBody>
          <a:bodyPr/>
          <a:lstStyle/>
          <a:p>
            <a:r>
              <a:rPr lang="en-SG" dirty="0" smtClean="0"/>
              <a:t>Requirements for a Data Warehouse</a:t>
            </a:r>
            <a:endParaRPr lang="en-SG" dirty="0"/>
          </a:p>
        </p:txBody>
      </p:sp>
      <p:sp>
        <p:nvSpPr>
          <p:cNvPr id="5" name="Rectangle 4"/>
          <p:cNvSpPr/>
          <p:nvPr/>
        </p:nvSpPr>
        <p:spPr>
          <a:xfrm>
            <a:off x="626937" y="1395663"/>
            <a:ext cx="10779000" cy="4981449"/>
          </a:xfrm>
          <a:prstGeom prst="rect">
            <a:avLst/>
          </a:prstGeom>
        </p:spPr>
        <p:txBody>
          <a:bodyPr vert="horz" lIns="91440" tIns="45720" rIns="91440" bIns="45720" rtlCol="0">
            <a:noAutofit/>
          </a:bodyPr>
          <a:lstStyle/>
          <a:p>
            <a:r>
              <a:rPr lang="en-US" altLang="en-US" sz="2700" b="1" dirty="0" smtClean="0">
                <a:solidFill>
                  <a:srgbClr val="C00000"/>
                </a:solidFill>
              </a:rPr>
              <a:t>Multi-user accessing</a:t>
            </a:r>
            <a:endParaRPr lang="en-US" altLang="en-US" sz="2700" dirty="0" smtClean="0"/>
          </a:p>
          <a:p>
            <a:pPr marL="457200" indent="-457200">
              <a:spcBef>
                <a:spcPts val="1000"/>
              </a:spcBef>
              <a:buFont typeface="Arial" panose="020B0604020202020204" pitchFamily="34" charset="0"/>
              <a:buChar char="•"/>
            </a:pPr>
            <a:r>
              <a:rPr lang="en-SG" altLang="en-US" sz="2700" dirty="0" smtClean="0"/>
              <a:t>Data warehouse must be able to support thousands of concurrent users while maintaining acceptable query performance</a:t>
            </a:r>
            <a:endParaRPr lang="en-SG" altLang="en-US" sz="27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52" y="3224464"/>
            <a:ext cx="10661827" cy="2113298"/>
          </a:xfrm>
          <a:prstGeom prst="rect">
            <a:avLst/>
          </a:prstGeom>
        </p:spPr>
      </p:pic>
    </p:spTree>
    <p:extLst>
      <p:ext uri="{BB962C8B-B14F-4D97-AF65-F5344CB8AC3E}">
        <p14:creationId xmlns:p14="http://schemas.microsoft.com/office/powerpoint/2010/main" val="1852006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5117374" y="2185389"/>
            <a:ext cx="2133600" cy="782740"/>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pPr algn="ctr"/>
            <a:r>
              <a:rPr lang="en-SG" b="1" dirty="0" smtClean="0"/>
              <a:t>Data Warehouse</a:t>
            </a:r>
            <a:endParaRPr lang="en-SG"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8681" b="-18681"/>
          <a:stretch/>
        </p:blipFill>
        <p:spPr>
          <a:xfrm>
            <a:off x="1720150" y="1156133"/>
            <a:ext cx="1374321" cy="1374321"/>
          </a:xfrm>
          <a:prstGeom prst="ellipse">
            <a:avLst/>
          </a:prstGeom>
          <a:ln w="3175">
            <a:solidFill>
              <a:schemeClr val="tx1"/>
            </a:solidFill>
          </a:ln>
        </p:spPr>
      </p:pic>
      <p:sp>
        <p:nvSpPr>
          <p:cNvPr id="6" name="TextBox 5"/>
          <p:cNvSpPr txBox="1"/>
          <p:nvPr/>
        </p:nvSpPr>
        <p:spPr>
          <a:xfrm>
            <a:off x="1408611" y="383727"/>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Point-Of-Sales systems</a:t>
            </a:r>
            <a:endParaRPr lang="en-SG" sz="1400" b="1"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8254" r="18254"/>
          <a:stretch/>
        </p:blipFill>
        <p:spPr>
          <a:xfrm>
            <a:off x="1694050" y="2936410"/>
            <a:ext cx="1374321" cy="1374321"/>
          </a:xfrm>
          <a:prstGeom prst="ellipse">
            <a:avLst/>
          </a:prstGeom>
          <a:ln w="3175">
            <a:solidFill>
              <a:schemeClr val="tx1"/>
            </a:solidFill>
          </a:ln>
        </p:spPr>
      </p:pic>
      <p:sp>
        <p:nvSpPr>
          <p:cNvPr id="8" name="TextBox 7"/>
          <p:cNvSpPr txBox="1"/>
          <p:nvPr/>
        </p:nvSpPr>
        <p:spPr>
          <a:xfrm>
            <a:off x="1510146" y="4363730"/>
            <a:ext cx="1794328"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online-orders</a:t>
            </a:r>
            <a:endParaRPr lang="en-SG" sz="1400" b="1"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6843" r="16843"/>
          <a:stretch/>
        </p:blipFill>
        <p:spPr>
          <a:xfrm>
            <a:off x="9501373" y="1315846"/>
            <a:ext cx="1412405" cy="1412405"/>
          </a:xfrm>
          <a:prstGeom prst="ellipse">
            <a:avLst/>
          </a:prstGeom>
          <a:ln w="3175">
            <a:solidFill>
              <a:schemeClr val="tx1"/>
            </a:solidFill>
          </a:ln>
        </p:spPr>
      </p:pic>
      <p:sp>
        <p:nvSpPr>
          <p:cNvPr id="10" name="TextBox 9"/>
          <p:cNvSpPr txBox="1"/>
          <p:nvPr/>
        </p:nvSpPr>
        <p:spPr>
          <a:xfrm>
            <a:off x="9321669" y="428957"/>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Inventory system</a:t>
            </a:r>
            <a:endParaRPr lang="en-SG"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2963" y="3173903"/>
            <a:ext cx="1382353" cy="1412405"/>
          </a:xfrm>
          <a:prstGeom prst="ellipse">
            <a:avLst/>
          </a:prstGeom>
          <a:ln w="3175">
            <a:solidFill>
              <a:schemeClr val="tx1"/>
            </a:solidFill>
          </a:ln>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25622" r="25622"/>
          <a:stretch/>
        </p:blipFill>
        <p:spPr>
          <a:xfrm>
            <a:off x="5435310" y="3933782"/>
            <a:ext cx="1404883" cy="1404883"/>
          </a:xfrm>
          <a:prstGeom prst="ellipse">
            <a:avLst/>
          </a:prstGeom>
          <a:ln w="3175">
            <a:solidFill>
              <a:schemeClr val="tx1"/>
            </a:solidFill>
          </a:ln>
        </p:spPr>
      </p:pic>
      <p:sp>
        <p:nvSpPr>
          <p:cNvPr id="13" name="TextBox 12"/>
          <p:cNvSpPr txBox="1"/>
          <p:nvPr/>
        </p:nvSpPr>
        <p:spPr>
          <a:xfrm>
            <a:off x="5096352" y="5432957"/>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HR database</a:t>
            </a:r>
            <a:endParaRPr lang="en-SG" sz="1400" b="1" dirty="0"/>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4721" y="884059"/>
            <a:ext cx="1545178" cy="219075"/>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4050" y="4880558"/>
            <a:ext cx="1099457" cy="458107"/>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59902" y="5089621"/>
            <a:ext cx="1197530" cy="498087"/>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140" y="952177"/>
            <a:ext cx="609859" cy="301914"/>
          </a:xfrm>
          <a:prstGeom prst="rect">
            <a:avLst/>
          </a:prstGeom>
        </p:spPr>
      </p:pic>
      <p:cxnSp>
        <p:nvCxnSpPr>
          <p:cNvPr id="18" name="Straight Arrow Connector 17"/>
          <p:cNvCxnSpPr/>
          <p:nvPr/>
        </p:nvCxnSpPr>
        <p:spPr>
          <a:xfrm>
            <a:off x="3218280" y="2004433"/>
            <a:ext cx="1833995" cy="572326"/>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9303464" y="4626681"/>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Marketing database</a:t>
            </a:r>
            <a:endParaRPr lang="en-SG" sz="1400" b="1" dirty="0"/>
          </a:p>
        </p:txBody>
      </p:sp>
      <p:cxnSp>
        <p:nvCxnSpPr>
          <p:cNvPr id="22" name="Straight Arrow Connector 21"/>
          <p:cNvCxnSpPr/>
          <p:nvPr/>
        </p:nvCxnSpPr>
        <p:spPr>
          <a:xfrm flipV="1">
            <a:off x="3202394" y="2936410"/>
            <a:ext cx="1902240" cy="795965"/>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11739" y="5838786"/>
            <a:ext cx="1435611" cy="496098"/>
          </a:xfrm>
          <a:prstGeom prst="rect">
            <a:avLst/>
          </a:prstGeom>
        </p:spPr>
      </p:pic>
      <p:cxnSp>
        <p:nvCxnSpPr>
          <p:cNvPr id="26" name="Straight Arrow Connector 25"/>
          <p:cNvCxnSpPr/>
          <p:nvPr/>
        </p:nvCxnSpPr>
        <p:spPr>
          <a:xfrm flipV="1">
            <a:off x="6110514" y="3072262"/>
            <a:ext cx="0" cy="730299"/>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H="1">
            <a:off x="7417110" y="2028986"/>
            <a:ext cx="1833995" cy="572326"/>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p:cNvCxnSpPr/>
          <p:nvPr/>
        </p:nvCxnSpPr>
        <p:spPr>
          <a:xfrm flipH="1" flipV="1">
            <a:off x="7401224" y="2960963"/>
            <a:ext cx="1902240" cy="795965"/>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sp>
        <p:nvSpPr>
          <p:cNvPr id="29" name="TextBox 28"/>
          <p:cNvSpPr txBox="1"/>
          <p:nvPr/>
        </p:nvSpPr>
        <p:spPr>
          <a:xfrm>
            <a:off x="3502622" y="284340"/>
            <a:ext cx="5630516" cy="1384995"/>
          </a:xfrm>
          <a:prstGeom prst="rect">
            <a:avLst/>
          </a:prstGeom>
          <a:noFill/>
          <a:ln>
            <a:solidFill>
              <a:schemeClr val="accent6"/>
            </a:solidFill>
            <a:prstDash val="dash"/>
          </a:ln>
        </p:spPr>
        <p:txBody>
          <a:bodyPr wrap="none" rtlCol="0">
            <a:spAutoFit/>
          </a:bodyPr>
          <a:lstStyle/>
          <a:p>
            <a:pPr algn="ctr"/>
            <a:r>
              <a:rPr lang="en-SG" sz="2800" dirty="0" smtClean="0"/>
              <a:t>A Data Warehouse </a:t>
            </a:r>
            <a:r>
              <a:rPr lang="en-SG" sz="2800" dirty="0" smtClean="0">
                <a:solidFill>
                  <a:srgbClr val="C00000"/>
                </a:solidFill>
              </a:rPr>
              <a:t>integrates</a:t>
            </a:r>
            <a:r>
              <a:rPr lang="en-SG" sz="2800" dirty="0" smtClean="0"/>
              <a:t/>
            </a:r>
            <a:br>
              <a:rPr lang="en-SG" sz="2800" dirty="0" smtClean="0"/>
            </a:br>
            <a:r>
              <a:rPr lang="en-SG" sz="2800" dirty="0" smtClean="0"/>
              <a:t>data from </a:t>
            </a:r>
            <a:r>
              <a:rPr lang="en-SG" sz="2800" dirty="0" smtClean="0">
                <a:solidFill>
                  <a:srgbClr val="C00000"/>
                </a:solidFill>
              </a:rPr>
              <a:t>different sources </a:t>
            </a:r>
            <a:r>
              <a:rPr lang="en-SG" sz="2800" dirty="0" smtClean="0"/>
              <a:t>of</a:t>
            </a:r>
            <a:br>
              <a:rPr lang="en-SG" sz="2800" dirty="0" smtClean="0"/>
            </a:br>
            <a:r>
              <a:rPr lang="en-SG" sz="2800" dirty="0" smtClean="0"/>
              <a:t>an organisation’s operational systems</a:t>
            </a:r>
            <a:endParaRPr lang="en-SG" sz="2800" dirty="0"/>
          </a:p>
        </p:txBody>
      </p:sp>
    </p:spTree>
    <p:extLst>
      <p:ext uri="{BB962C8B-B14F-4D97-AF65-F5344CB8AC3E}">
        <p14:creationId xmlns:p14="http://schemas.microsoft.com/office/powerpoint/2010/main" val="7185510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Requirements</a:t>
            </a:r>
            <a:endParaRPr lang="en-SG" dirty="0"/>
          </a:p>
        </p:txBody>
      </p:sp>
      <p:sp>
        <p:nvSpPr>
          <p:cNvPr id="4" name="Text Placeholder 3"/>
          <p:cNvSpPr>
            <a:spLocks noGrp="1"/>
          </p:cNvSpPr>
          <p:nvPr>
            <p:ph type="body" sz="quarter" idx="13"/>
          </p:nvPr>
        </p:nvSpPr>
        <p:spPr/>
        <p:txBody>
          <a:bodyPr/>
          <a:lstStyle/>
          <a:p>
            <a:r>
              <a:rPr lang="en-SG" dirty="0" smtClean="0"/>
              <a:t>Requirements for a Data Warehouse</a:t>
            </a:r>
            <a:endParaRPr lang="en-SG" dirty="0"/>
          </a:p>
        </p:txBody>
      </p:sp>
      <p:sp>
        <p:nvSpPr>
          <p:cNvPr id="5" name="Rectangle 4"/>
          <p:cNvSpPr/>
          <p:nvPr/>
        </p:nvSpPr>
        <p:spPr>
          <a:xfrm>
            <a:off x="626936" y="1267097"/>
            <a:ext cx="6657258" cy="5241987"/>
          </a:xfrm>
          <a:prstGeom prst="rect">
            <a:avLst/>
          </a:prstGeom>
        </p:spPr>
        <p:txBody>
          <a:bodyPr vert="horz" lIns="91440" tIns="45720" rIns="91440" bIns="45720" rtlCol="0">
            <a:noAutofit/>
          </a:bodyPr>
          <a:lstStyle/>
          <a:p>
            <a:r>
              <a:rPr lang="en-US" altLang="en-US" sz="2700" b="1" dirty="0" smtClean="0">
                <a:solidFill>
                  <a:srgbClr val="C00000"/>
                </a:solidFill>
              </a:rPr>
              <a:t>Networked Data Warehouse</a:t>
            </a:r>
            <a:endParaRPr lang="en-US" altLang="en-US" sz="2700" dirty="0" smtClean="0"/>
          </a:p>
          <a:p>
            <a:pPr marL="457200" indent="-457200">
              <a:spcBef>
                <a:spcPts val="1000"/>
              </a:spcBef>
              <a:buFont typeface="Arial" panose="020B0604020202020204" pitchFamily="34" charset="0"/>
              <a:buChar char="•"/>
            </a:pPr>
            <a:r>
              <a:rPr lang="en-SG" altLang="en-US" sz="2700" dirty="0" smtClean="0"/>
              <a:t>Data warehouses rarely exist in isolation</a:t>
            </a:r>
          </a:p>
          <a:p>
            <a:pPr marL="457200" indent="-457200">
              <a:spcBef>
                <a:spcPts val="1000"/>
              </a:spcBef>
              <a:buFont typeface="Arial" panose="020B0604020202020204" pitchFamily="34" charset="0"/>
              <a:buChar char="•"/>
            </a:pPr>
            <a:r>
              <a:rPr lang="en-SG" altLang="en-US" sz="2700" dirty="0" smtClean="0"/>
              <a:t>Multiple data warehouse systems co-operate in a larger network of data warehouses</a:t>
            </a:r>
          </a:p>
          <a:p>
            <a:pPr marL="457200" indent="-457200">
              <a:spcBef>
                <a:spcPts val="1000"/>
              </a:spcBef>
              <a:buFont typeface="Arial" panose="020B0604020202020204" pitchFamily="34" charset="0"/>
              <a:buChar char="•"/>
            </a:pPr>
            <a:r>
              <a:rPr lang="en-SG" altLang="en-US" sz="2700" dirty="0" smtClean="0"/>
              <a:t>The server must include tools that co-ordinate the movement of subsets of data between warehouses</a:t>
            </a:r>
            <a:endParaRPr lang="en-SG" altLang="en-US" sz="27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194" y="1745707"/>
            <a:ext cx="4907806" cy="4631405"/>
          </a:xfrm>
          <a:prstGeom prst="rect">
            <a:avLst/>
          </a:prstGeom>
        </p:spPr>
      </p:pic>
    </p:spTree>
    <p:extLst>
      <p:ext uri="{BB962C8B-B14F-4D97-AF65-F5344CB8AC3E}">
        <p14:creationId xmlns:p14="http://schemas.microsoft.com/office/powerpoint/2010/main" val="24821332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5378" y="377371"/>
            <a:ext cx="11051178" cy="889726"/>
          </a:xfrm>
        </p:spPr>
        <p:txBody>
          <a:bodyPr/>
          <a:lstStyle/>
          <a:p>
            <a:r>
              <a:rPr lang="en-SG" dirty="0" smtClean="0"/>
              <a:t>Requirements</a:t>
            </a:r>
            <a:endParaRPr lang="en-SG" dirty="0"/>
          </a:p>
        </p:txBody>
      </p:sp>
      <p:sp>
        <p:nvSpPr>
          <p:cNvPr id="6" name="Text Placeholder 3"/>
          <p:cNvSpPr>
            <a:spLocks noGrp="1"/>
          </p:cNvSpPr>
          <p:nvPr>
            <p:ph type="body" sz="quarter" idx="13"/>
          </p:nvPr>
        </p:nvSpPr>
        <p:spPr>
          <a:xfrm>
            <a:off x="2394852" y="0"/>
            <a:ext cx="7852229" cy="377371"/>
          </a:xfrm>
        </p:spPr>
        <p:txBody>
          <a:bodyPr/>
          <a:lstStyle/>
          <a:p>
            <a:r>
              <a:rPr lang="en-SG" dirty="0" smtClean="0"/>
              <a:t>Requirements for a Data Warehouse</a:t>
            </a:r>
            <a:endParaRPr lang="en-SG" dirty="0"/>
          </a:p>
        </p:txBody>
      </p:sp>
      <p:sp>
        <p:nvSpPr>
          <p:cNvPr id="7" name="Rectangle 6"/>
          <p:cNvSpPr/>
          <p:nvPr/>
        </p:nvSpPr>
        <p:spPr>
          <a:xfrm>
            <a:off x="626937" y="1267097"/>
            <a:ext cx="4979780" cy="5110015"/>
          </a:xfrm>
          <a:prstGeom prst="rect">
            <a:avLst/>
          </a:prstGeom>
        </p:spPr>
        <p:txBody>
          <a:bodyPr vert="horz" lIns="91440" tIns="45720" rIns="91440" bIns="45720" rtlCol="0">
            <a:noAutofit/>
          </a:bodyPr>
          <a:lstStyle/>
          <a:p>
            <a:r>
              <a:rPr lang="en-US" altLang="en-US" sz="2700" b="1" dirty="0" smtClean="0">
                <a:solidFill>
                  <a:srgbClr val="C00000"/>
                </a:solidFill>
              </a:rPr>
              <a:t>Advanced Query Functionality</a:t>
            </a:r>
            <a:endParaRPr lang="en-US" altLang="en-US" sz="2700" dirty="0" smtClean="0"/>
          </a:p>
          <a:p>
            <a:pPr marL="457200" indent="-457200">
              <a:spcBef>
                <a:spcPts val="1000"/>
              </a:spcBef>
              <a:buFont typeface="Arial" panose="020B0604020202020204" pitchFamily="34" charset="0"/>
              <a:buChar char="•"/>
            </a:pPr>
            <a:r>
              <a:rPr lang="en-SG" altLang="en-US" sz="2700" dirty="0" smtClean="0"/>
              <a:t>The RDBMS must provide a complete set of analytical operations to cater to the need of end users</a:t>
            </a:r>
            <a:endParaRPr lang="en-SG" altLang="en-US" sz="27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963" y="1644467"/>
            <a:ext cx="5993693" cy="4623985"/>
          </a:xfrm>
          <a:prstGeom prst="rect">
            <a:avLst/>
          </a:prstGeom>
        </p:spPr>
      </p:pic>
    </p:spTree>
    <p:extLst>
      <p:ext uri="{BB962C8B-B14F-4D97-AF65-F5344CB8AC3E}">
        <p14:creationId xmlns:p14="http://schemas.microsoft.com/office/powerpoint/2010/main" val="9514226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Requirements</a:t>
            </a:r>
            <a:endParaRPr lang="en-SG" dirty="0"/>
          </a:p>
        </p:txBody>
      </p:sp>
      <p:sp>
        <p:nvSpPr>
          <p:cNvPr id="4" name="Text Placeholder 3"/>
          <p:cNvSpPr>
            <a:spLocks noGrp="1"/>
          </p:cNvSpPr>
          <p:nvPr>
            <p:ph type="body" sz="quarter" idx="13"/>
          </p:nvPr>
        </p:nvSpPr>
        <p:spPr/>
        <p:txBody>
          <a:bodyPr/>
          <a:lstStyle/>
          <a:p>
            <a:r>
              <a:rPr lang="en-SG" dirty="0" smtClean="0"/>
              <a:t>Requirements for a Data Warehouse</a:t>
            </a:r>
            <a:endParaRPr lang="en-SG" dirty="0"/>
          </a:p>
        </p:txBody>
      </p:sp>
      <p:sp>
        <p:nvSpPr>
          <p:cNvPr id="5" name="Rectangle 4"/>
          <p:cNvSpPr/>
          <p:nvPr/>
        </p:nvSpPr>
        <p:spPr>
          <a:xfrm>
            <a:off x="626936" y="1267097"/>
            <a:ext cx="6748421" cy="5110015"/>
          </a:xfrm>
          <a:prstGeom prst="rect">
            <a:avLst/>
          </a:prstGeom>
        </p:spPr>
        <p:txBody>
          <a:bodyPr vert="horz" lIns="91440" tIns="45720" rIns="91440" bIns="45720" rtlCol="0">
            <a:noAutofit/>
          </a:bodyPr>
          <a:lstStyle/>
          <a:p>
            <a:r>
              <a:rPr lang="en-US" altLang="en-US" sz="2700" b="1" dirty="0" smtClean="0">
                <a:solidFill>
                  <a:srgbClr val="C00000"/>
                </a:solidFill>
              </a:rPr>
              <a:t>Warehouse Administration</a:t>
            </a:r>
            <a:endParaRPr lang="en-US" altLang="en-US" sz="2700" dirty="0" smtClean="0"/>
          </a:p>
          <a:p>
            <a:pPr marL="457200" indent="-457200">
              <a:spcBef>
                <a:spcPts val="1000"/>
              </a:spcBef>
              <a:buFont typeface="Arial" panose="020B0604020202020204" pitchFamily="34" charset="0"/>
              <a:buChar char="•"/>
            </a:pPr>
            <a:r>
              <a:rPr lang="en-SG" altLang="en-US" sz="2700" dirty="0" smtClean="0"/>
              <a:t>The very large scale and time-cyclic nature of the data warehouse demands administrative ease and flexibility</a:t>
            </a:r>
          </a:p>
          <a:p>
            <a:pPr marL="457200" indent="-457200">
              <a:spcBef>
                <a:spcPts val="1800"/>
              </a:spcBef>
              <a:buFont typeface="Arial" panose="020B0604020202020204" pitchFamily="34" charset="0"/>
              <a:buChar char="•"/>
            </a:pPr>
            <a:r>
              <a:rPr lang="en-SG" altLang="en-US" sz="2700" dirty="0" smtClean="0"/>
              <a:t>The RDBMS must provide controls such as implementing resource limits, charge back accounting, query prioritization, performance tuning</a:t>
            </a:r>
            <a:endParaRPr lang="en-SG" altLang="en-US" sz="2700" dirty="0"/>
          </a:p>
        </p:txBody>
      </p:sp>
      <p:pic>
        <p:nvPicPr>
          <p:cNvPr id="6" name="Picture 5">
            <a:hlinkClick r:id="rId3"/>
          </p:cNvPr>
          <p:cNvPicPr>
            <a:picLocks noChangeAspect="1"/>
          </p:cNvPicPr>
          <p:nvPr/>
        </p:nvPicPr>
        <p:blipFill>
          <a:blip r:embed="rId4"/>
          <a:stretch>
            <a:fillRect/>
          </a:stretch>
        </p:blipFill>
        <p:spPr>
          <a:xfrm>
            <a:off x="7940475" y="1456450"/>
            <a:ext cx="3373306" cy="5245139"/>
          </a:xfrm>
          <a:prstGeom prst="rect">
            <a:avLst/>
          </a:prstGeom>
        </p:spPr>
      </p:pic>
    </p:spTree>
    <p:extLst>
      <p:ext uri="{BB962C8B-B14F-4D97-AF65-F5344CB8AC3E}">
        <p14:creationId xmlns:p14="http://schemas.microsoft.com/office/powerpoint/2010/main" val="35229198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Reasons for a data warehouse</a:t>
            </a:r>
            <a:endParaRPr lang="en-SG" dirty="0"/>
          </a:p>
        </p:txBody>
      </p:sp>
      <p:sp>
        <p:nvSpPr>
          <p:cNvPr id="6" name="Content Placeholder 2"/>
          <p:cNvSpPr>
            <a:spLocks noGrp="1"/>
          </p:cNvSpPr>
          <p:nvPr>
            <p:ph idx="1"/>
          </p:nvPr>
        </p:nvSpPr>
        <p:spPr>
          <a:xfrm>
            <a:off x="900086" y="2201289"/>
            <a:ext cx="11051177" cy="4532495"/>
          </a:xfrm>
        </p:spPr>
        <p:txBody>
          <a:bodyPr>
            <a:normAutofit/>
          </a:bodyPr>
          <a:lstStyle/>
          <a:p>
            <a:r>
              <a:rPr lang="en-SG" sz="2800" dirty="0" smtClean="0"/>
              <a:t>Reduce stress on production system</a:t>
            </a:r>
          </a:p>
          <a:p>
            <a:r>
              <a:rPr lang="en-SG" sz="2800" dirty="0" smtClean="0"/>
              <a:t>Faster return of query results</a:t>
            </a:r>
          </a:p>
          <a:p>
            <a:r>
              <a:rPr lang="en-SG" sz="2800" dirty="0" smtClean="0"/>
              <a:t>Integrate many sources of data</a:t>
            </a:r>
          </a:p>
          <a:p>
            <a:r>
              <a:rPr lang="en-SG" sz="2800" dirty="0" smtClean="0"/>
              <a:t>Provide historical intelligence</a:t>
            </a:r>
          </a:p>
          <a:p>
            <a:r>
              <a:rPr lang="en-SG" sz="2800" dirty="0" smtClean="0"/>
              <a:t>One version of the truth</a:t>
            </a:r>
          </a:p>
          <a:p>
            <a:r>
              <a:rPr lang="en-SG" sz="2800" dirty="0" smtClean="0"/>
              <a:t>Improve data quality</a:t>
            </a:r>
          </a:p>
          <a:p>
            <a:r>
              <a:rPr lang="en-SG" sz="2800" dirty="0" smtClean="0"/>
              <a:t>Easier to create reporting solutions on it</a:t>
            </a:r>
          </a:p>
          <a:p>
            <a:r>
              <a:rPr lang="en-SG" sz="2800" dirty="0" smtClean="0"/>
              <a:t>High ROI (Return on Investment)</a:t>
            </a:r>
            <a:endParaRPr lang="en-SG" sz="2800" dirty="0"/>
          </a:p>
        </p:txBody>
      </p:sp>
      <p:sp>
        <p:nvSpPr>
          <p:cNvPr id="4" name="Text Placeholder 3"/>
          <p:cNvSpPr>
            <a:spLocks noGrp="1"/>
          </p:cNvSpPr>
          <p:nvPr>
            <p:ph type="body" sz="quarter" idx="13"/>
          </p:nvPr>
        </p:nvSpPr>
        <p:spPr/>
        <p:txBody>
          <a:bodyPr/>
          <a:lstStyle/>
          <a:p>
            <a:r>
              <a:rPr lang="en-SG" dirty="0" smtClean="0"/>
              <a:t>Reasons for a data warehouse</a:t>
            </a:r>
            <a:endParaRPr lang="en-SG" dirty="0"/>
          </a:p>
        </p:txBody>
      </p:sp>
      <p:sp>
        <p:nvSpPr>
          <p:cNvPr id="5" name="Rectangle 4"/>
          <p:cNvSpPr/>
          <p:nvPr/>
        </p:nvSpPr>
        <p:spPr>
          <a:xfrm>
            <a:off x="795378" y="1455984"/>
            <a:ext cx="9942644" cy="635844"/>
          </a:xfrm>
          <a:prstGeom prst="rect">
            <a:avLst/>
          </a:prstGeom>
        </p:spPr>
        <p:txBody>
          <a:bodyPr vert="horz" lIns="91440" tIns="45720" rIns="91440" bIns="45720" rtlCol="0">
            <a:noAutofit/>
          </a:bodyPr>
          <a:lstStyle/>
          <a:p>
            <a:r>
              <a:rPr lang="en-SG" altLang="en-US" sz="2700" b="1" dirty="0" smtClean="0">
                <a:solidFill>
                  <a:srgbClr val="C00000"/>
                </a:solidFill>
              </a:rPr>
              <a:t>Reasons why a company should have a data warehouse</a:t>
            </a:r>
            <a:endParaRPr lang="en-SG" altLang="en-US" sz="2700" dirty="0"/>
          </a:p>
        </p:txBody>
      </p:sp>
    </p:spTree>
    <p:extLst>
      <p:ext uri="{BB962C8B-B14F-4D97-AF65-F5344CB8AC3E}">
        <p14:creationId xmlns:p14="http://schemas.microsoft.com/office/powerpoint/2010/main" val="6949389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Reasons for a data warehouse</a:t>
            </a:r>
            <a:endParaRPr lang="en-SG" dirty="0"/>
          </a:p>
        </p:txBody>
      </p:sp>
      <p:sp>
        <p:nvSpPr>
          <p:cNvPr id="6" name="Content Placeholder 2"/>
          <p:cNvSpPr>
            <a:spLocks noGrp="1"/>
          </p:cNvSpPr>
          <p:nvPr>
            <p:ph idx="1"/>
          </p:nvPr>
        </p:nvSpPr>
        <p:spPr>
          <a:xfrm>
            <a:off x="795380" y="1542868"/>
            <a:ext cx="6970758" cy="4532495"/>
          </a:xfrm>
        </p:spPr>
        <p:txBody>
          <a:bodyPr>
            <a:noAutofit/>
          </a:bodyPr>
          <a:lstStyle/>
          <a:p>
            <a:pPr marL="0" indent="0" fontAlgn="base">
              <a:buNone/>
            </a:pPr>
            <a:r>
              <a:rPr lang="en-SG" sz="2800" b="1" dirty="0">
                <a:solidFill>
                  <a:srgbClr val="C00000"/>
                </a:solidFill>
              </a:rPr>
              <a:t>Reduce stress on production system</a:t>
            </a:r>
          </a:p>
          <a:p>
            <a:pPr fontAlgn="base"/>
            <a:r>
              <a:rPr lang="en-SG" sz="2800" dirty="0"/>
              <a:t>Without a data warehouse, if reports are needed, users will need to run reports directly against operational </a:t>
            </a:r>
            <a:r>
              <a:rPr lang="en-SG" sz="2800" dirty="0" smtClean="0"/>
              <a:t>systems.</a:t>
            </a:r>
          </a:p>
          <a:p>
            <a:pPr fontAlgn="base"/>
            <a:r>
              <a:rPr lang="en-SG" sz="2800" dirty="0" smtClean="0"/>
              <a:t>This </a:t>
            </a:r>
            <a:r>
              <a:rPr lang="en-SG" sz="2800" dirty="0"/>
              <a:t>will cause performance issues to the production systems</a:t>
            </a:r>
          </a:p>
          <a:p>
            <a:pPr fontAlgn="base"/>
            <a:endParaRPr lang="en-SG" sz="2800" dirty="0"/>
          </a:p>
          <a:p>
            <a:pPr marL="0" indent="0" fontAlgn="base">
              <a:buNone/>
            </a:pPr>
            <a:r>
              <a:rPr lang="en-SG" sz="2800" b="1" dirty="0">
                <a:solidFill>
                  <a:srgbClr val="C00000"/>
                </a:solidFill>
              </a:rPr>
              <a:t>Faster return of query results</a:t>
            </a:r>
          </a:p>
          <a:p>
            <a:pPr fontAlgn="base"/>
            <a:r>
              <a:rPr lang="en-SG" sz="2800" dirty="0"/>
              <a:t>The data warehouse is optimized for read access, resulting in faster report generation</a:t>
            </a:r>
          </a:p>
          <a:p>
            <a:pPr fontAlgn="base"/>
            <a:endParaRPr lang="en-SG" sz="2800" dirty="0"/>
          </a:p>
          <a:p>
            <a:pPr marL="0" indent="0" fontAlgn="base">
              <a:buNone/>
            </a:pPr>
            <a:r>
              <a:rPr lang="en-SG" sz="2800" dirty="0" smtClean="0"/>
              <a:t>.</a:t>
            </a:r>
            <a:endParaRPr lang="en-SG" sz="2800" dirty="0"/>
          </a:p>
        </p:txBody>
      </p:sp>
      <p:sp>
        <p:nvSpPr>
          <p:cNvPr id="4" name="Text Placeholder 3"/>
          <p:cNvSpPr>
            <a:spLocks noGrp="1"/>
          </p:cNvSpPr>
          <p:nvPr>
            <p:ph type="body" sz="quarter" idx="13"/>
          </p:nvPr>
        </p:nvSpPr>
        <p:spPr/>
        <p:txBody>
          <a:bodyPr/>
          <a:lstStyle/>
          <a:p>
            <a:r>
              <a:rPr lang="en-SG" dirty="0" smtClean="0"/>
              <a:t>Reasons for a data warehouse</a:t>
            </a:r>
            <a:endParaRPr lang="en-SG"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7419912" y="1761264"/>
            <a:ext cx="4204242" cy="4314099"/>
          </a:xfrm>
          <a:prstGeom prst="rect">
            <a:avLst/>
          </a:prstGeom>
        </p:spPr>
      </p:pic>
    </p:spTree>
    <p:extLst>
      <p:ext uri="{BB962C8B-B14F-4D97-AF65-F5344CB8AC3E}">
        <p14:creationId xmlns:p14="http://schemas.microsoft.com/office/powerpoint/2010/main" val="40272976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Reasons for a data warehouse</a:t>
            </a:r>
            <a:endParaRPr lang="en-SG" dirty="0"/>
          </a:p>
        </p:txBody>
      </p:sp>
      <p:sp>
        <p:nvSpPr>
          <p:cNvPr id="6" name="Content Placeholder 2"/>
          <p:cNvSpPr>
            <a:spLocks noGrp="1"/>
          </p:cNvSpPr>
          <p:nvPr>
            <p:ph idx="1"/>
          </p:nvPr>
        </p:nvSpPr>
        <p:spPr>
          <a:xfrm>
            <a:off x="737316" y="1403002"/>
            <a:ext cx="6577883" cy="4532495"/>
          </a:xfrm>
        </p:spPr>
        <p:txBody>
          <a:bodyPr>
            <a:noAutofit/>
          </a:bodyPr>
          <a:lstStyle/>
          <a:p>
            <a:pPr marL="0" indent="0" fontAlgn="base">
              <a:buNone/>
            </a:pPr>
            <a:r>
              <a:rPr lang="en-SG" sz="2800" b="1" dirty="0" smtClean="0">
                <a:solidFill>
                  <a:srgbClr val="C00000"/>
                </a:solidFill>
              </a:rPr>
              <a:t>Integrate </a:t>
            </a:r>
            <a:r>
              <a:rPr lang="en-SG" sz="2800" b="1" dirty="0">
                <a:solidFill>
                  <a:srgbClr val="C00000"/>
                </a:solidFill>
              </a:rPr>
              <a:t>many sources of data</a:t>
            </a:r>
          </a:p>
          <a:p>
            <a:pPr fontAlgn="base"/>
            <a:r>
              <a:rPr lang="en-SG" sz="2800" dirty="0"/>
              <a:t>Data warehouses can be built to integrate many different sources of data in near </a:t>
            </a:r>
            <a:r>
              <a:rPr lang="en-SG" sz="2800" dirty="0" smtClean="0"/>
              <a:t>real-time.</a:t>
            </a:r>
          </a:p>
          <a:p>
            <a:pPr fontAlgn="base"/>
            <a:r>
              <a:rPr lang="en-SG" sz="2800" dirty="0" smtClean="0"/>
              <a:t>This </a:t>
            </a:r>
            <a:r>
              <a:rPr lang="en-SG" sz="2800" dirty="0"/>
              <a:t>will allow for better business decisions because users will have access to more </a:t>
            </a:r>
            <a:r>
              <a:rPr lang="en-SG" sz="2800" dirty="0" smtClean="0"/>
              <a:t>data.</a:t>
            </a:r>
          </a:p>
          <a:p>
            <a:pPr fontAlgn="base"/>
            <a:r>
              <a:rPr lang="en-SG" sz="2800" dirty="0" smtClean="0"/>
              <a:t>Plus </a:t>
            </a:r>
            <a:r>
              <a:rPr lang="en-SG" sz="2800" dirty="0"/>
              <a:t>this will save users lots of time because they won’t waste precious time retrieving data from multiple sources</a:t>
            </a:r>
          </a:p>
          <a:p>
            <a:pPr marL="0" indent="0" fontAlgn="base">
              <a:buNone/>
            </a:pPr>
            <a:endParaRPr lang="en-SG" sz="2800" dirty="0"/>
          </a:p>
        </p:txBody>
      </p:sp>
      <p:sp>
        <p:nvSpPr>
          <p:cNvPr id="4" name="Text Placeholder 3"/>
          <p:cNvSpPr>
            <a:spLocks noGrp="1"/>
          </p:cNvSpPr>
          <p:nvPr>
            <p:ph type="body" sz="quarter" idx="13"/>
          </p:nvPr>
        </p:nvSpPr>
        <p:spPr/>
        <p:txBody>
          <a:bodyPr/>
          <a:lstStyle/>
          <a:p>
            <a:r>
              <a:rPr lang="en-SG" dirty="0" smtClean="0"/>
              <a:t>Reasons for a data warehouse</a:t>
            </a:r>
            <a:endParaRPr lang="en-SG" dirty="0"/>
          </a:p>
        </p:txBody>
      </p:sp>
      <p:pic>
        <p:nvPicPr>
          <p:cNvPr id="5" name="Pictur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60652" y="1540701"/>
            <a:ext cx="5239906" cy="3490185"/>
          </a:xfrm>
          <a:prstGeom prst="rect">
            <a:avLst/>
          </a:prstGeom>
        </p:spPr>
      </p:pic>
    </p:spTree>
    <p:extLst>
      <p:ext uri="{BB962C8B-B14F-4D97-AF65-F5344CB8AC3E}">
        <p14:creationId xmlns:p14="http://schemas.microsoft.com/office/powerpoint/2010/main" val="2595471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Reasons for a data warehouse</a:t>
            </a:r>
            <a:endParaRPr lang="en-SG" dirty="0"/>
          </a:p>
        </p:txBody>
      </p:sp>
      <p:sp>
        <p:nvSpPr>
          <p:cNvPr id="6" name="Content Placeholder 2"/>
          <p:cNvSpPr>
            <a:spLocks noGrp="1"/>
          </p:cNvSpPr>
          <p:nvPr>
            <p:ph idx="1"/>
          </p:nvPr>
        </p:nvSpPr>
        <p:spPr>
          <a:xfrm>
            <a:off x="737317" y="1403002"/>
            <a:ext cx="6665566" cy="4532495"/>
          </a:xfrm>
        </p:spPr>
        <p:txBody>
          <a:bodyPr>
            <a:noAutofit/>
          </a:bodyPr>
          <a:lstStyle/>
          <a:p>
            <a:pPr marL="0" indent="0" fontAlgn="base">
              <a:lnSpc>
                <a:spcPct val="100000"/>
              </a:lnSpc>
              <a:buNone/>
            </a:pPr>
            <a:r>
              <a:rPr lang="en-SG" sz="2800" b="1" dirty="0" smtClean="0">
                <a:solidFill>
                  <a:srgbClr val="C00000"/>
                </a:solidFill>
              </a:rPr>
              <a:t>Provides </a:t>
            </a:r>
            <a:r>
              <a:rPr lang="en-SG" sz="2800" b="1" dirty="0">
                <a:solidFill>
                  <a:srgbClr val="C00000"/>
                </a:solidFill>
              </a:rPr>
              <a:t>historical intelligence</a:t>
            </a:r>
          </a:p>
          <a:p>
            <a:pPr fontAlgn="base">
              <a:lnSpc>
                <a:spcPct val="100000"/>
              </a:lnSpc>
            </a:pPr>
            <a:r>
              <a:rPr lang="en-SG" sz="2800" dirty="0"/>
              <a:t>A data warehouse stores large amounts of historical </a:t>
            </a:r>
            <a:r>
              <a:rPr lang="en-SG" sz="2800" dirty="0" smtClean="0"/>
              <a:t>data</a:t>
            </a:r>
          </a:p>
          <a:p>
            <a:pPr fontAlgn="base">
              <a:lnSpc>
                <a:spcPct val="100000"/>
              </a:lnSpc>
            </a:pPr>
            <a:r>
              <a:rPr lang="en-SG" sz="2800" dirty="0"/>
              <a:t>S</a:t>
            </a:r>
            <a:r>
              <a:rPr lang="en-SG" sz="2800" dirty="0" smtClean="0"/>
              <a:t>o </a:t>
            </a:r>
            <a:r>
              <a:rPr lang="en-SG" sz="2800" dirty="0"/>
              <a:t>you can </a:t>
            </a:r>
            <a:r>
              <a:rPr lang="en-SG" sz="2800" dirty="0" err="1"/>
              <a:t>analyze</a:t>
            </a:r>
            <a:r>
              <a:rPr lang="en-SG" sz="2800" dirty="0"/>
              <a:t> different time periods and trends in order to make future </a:t>
            </a:r>
            <a:r>
              <a:rPr lang="en-SG" sz="2800" dirty="0" smtClean="0"/>
              <a:t>predictions</a:t>
            </a:r>
          </a:p>
          <a:p>
            <a:pPr fontAlgn="base">
              <a:lnSpc>
                <a:spcPct val="100000"/>
              </a:lnSpc>
            </a:pPr>
            <a:r>
              <a:rPr lang="en-SG" sz="2800" dirty="0" smtClean="0"/>
              <a:t>Such </a:t>
            </a:r>
            <a:r>
              <a:rPr lang="en-SG" sz="2800" dirty="0"/>
              <a:t>data typically cannot be stored in a transactional database or used to generate reports from a transactional system.</a:t>
            </a:r>
          </a:p>
        </p:txBody>
      </p:sp>
      <p:sp>
        <p:nvSpPr>
          <p:cNvPr id="4" name="Text Placeholder 3"/>
          <p:cNvSpPr>
            <a:spLocks noGrp="1"/>
          </p:cNvSpPr>
          <p:nvPr>
            <p:ph type="body" sz="quarter" idx="13"/>
          </p:nvPr>
        </p:nvSpPr>
        <p:spPr/>
        <p:txBody>
          <a:bodyPr/>
          <a:lstStyle/>
          <a:p>
            <a:r>
              <a:rPr lang="en-SG" dirty="0" smtClean="0"/>
              <a:t>Reasons for a data warehouse</a:t>
            </a:r>
            <a:endParaRPr lang="en-SG" dirty="0"/>
          </a:p>
        </p:txBody>
      </p:sp>
      <p:pic>
        <p:nvPicPr>
          <p:cNvPr id="3" name="Pictur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38789" y="1606013"/>
            <a:ext cx="4553211" cy="4553211"/>
          </a:xfrm>
          <a:prstGeom prst="rect">
            <a:avLst/>
          </a:prstGeom>
        </p:spPr>
      </p:pic>
    </p:spTree>
    <p:extLst>
      <p:ext uri="{BB962C8B-B14F-4D97-AF65-F5344CB8AC3E}">
        <p14:creationId xmlns:p14="http://schemas.microsoft.com/office/powerpoint/2010/main" val="20785947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Reasons for a data warehouse</a:t>
            </a:r>
            <a:endParaRPr lang="en-SG" dirty="0"/>
          </a:p>
        </p:txBody>
      </p:sp>
      <p:sp>
        <p:nvSpPr>
          <p:cNvPr id="6" name="Content Placeholder 2"/>
          <p:cNvSpPr>
            <a:spLocks noGrp="1"/>
          </p:cNvSpPr>
          <p:nvPr>
            <p:ph idx="1"/>
          </p:nvPr>
        </p:nvSpPr>
        <p:spPr>
          <a:xfrm>
            <a:off x="665226" y="2822907"/>
            <a:ext cx="9981897" cy="4532495"/>
          </a:xfrm>
        </p:spPr>
        <p:txBody>
          <a:bodyPr>
            <a:noAutofit/>
          </a:bodyPr>
          <a:lstStyle/>
          <a:p>
            <a:pPr marL="0" indent="0">
              <a:lnSpc>
                <a:spcPct val="100000"/>
              </a:lnSpc>
              <a:buNone/>
            </a:pPr>
            <a:r>
              <a:rPr lang="en-SG" sz="2800" b="1" dirty="0" smtClean="0">
                <a:solidFill>
                  <a:srgbClr val="C00000"/>
                </a:solidFill>
              </a:rPr>
              <a:t>Improve </a:t>
            </a:r>
            <a:r>
              <a:rPr lang="en-SG" sz="2800" b="1" dirty="0">
                <a:solidFill>
                  <a:srgbClr val="C00000"/>
                </a:solidFill>
              </a:rPr>
              <a:t>data quality</a:t>
            </a:r>
          </a:p>
          <a:p>
            <a:pPr>
              <a:lnSpc>
                <a:spcPct val="100000"/>
              </a:lnSpc>
            </a:pPr>
            <a:r>
              <a:rPr lang="en-SG" sz="2800" dirty="0"/>
              <a:t>A data warehouse implementation includes the conversion of  data from numerous source systems  into a common format. </a:t>
            </a:r>
            <a:endParaRPr lang="en-SG" sz="2800" dirty="0" smtClean="0"/>
          </a:p>
          <a:p>
            <a:pPr>
              <a:lnSpc>
                <a:spcPct val="100000"/>
              </a:lnSpc>
            </a:pPr>
            <a:r>
              <a:rPr lang="en-SG" sz="2800" dirty="0" smtClean="0"/>
              <a:t>Since </a:t>
            </a:r>
            <a:r>
              <a:rPr lang="en-SG" sz="2800" dirty="0"/>
              <a:t>each data from the various departments is standardized, each department will produce results that are in line with all the other departments. So you can have more confidence in the accuracy of your data. And accurate data is the basis for strong business decisions.</a:t>
            </a:r>
          </a:p>
        </p:txBody>
      </p:sp>
      <p:sp>
        <p:nvSpPr>
          <p:cNvPr id="4" name="Text Placeholder 3"/>
          <p:cNvSpPr>
            <a:spLocks noGrp="1"/>
          </p:cNvSpPr>
          <p:nvPr>
            <p:ph type="body" sz="quarter" idx="13"/>
          </p:nvPr>
        </p:nvSpPr>
        <p:spPr/>
        <p:txBody>
          <a:bodyPr/>
          <a:lstStyle/>
          <a:p>
            <a:r>
              <a:rPr lang="en-SG" dirty="0" smtClean="0"/>
              <a:t>Reasons for a data warehouse</a:t>
            </a:r>
            <a:endParaRPr lang="en-S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264" y="3908208"/>
            <a:ext cx="2695575" cy="2819400"/>
          </a:xfrm>
          <a:prstGeom prst="rect">
            <a:avLst/>
          </a:prstGeom>
        </p:spPr>
      </p:pic>
      <p:sp>
        <p:nvSpPr>
          <p:cNvPr id="7" name="Content Placeholder 2"/>
          <p:cNvSpPr txBox="1">
            <a:spLocks/>
          </p:cNvSpPr>
          <p:nvPr/>
        </p:nvSpPr>
        <p:spPr>
          <a:xfrm>
            <a:off x="593137" y="1327887"/>
            <a:ext cx="11253419" cy="45324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6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SG"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SG" sz="2800" b="1" dirty="0" smtClean="0">
                <a:solidFill>
                  <a:srgbClr val="C00000"/>
                </a:solidFill>
              </a:rPr>
              <a:t>One version of the truth</a:t>
            </a:r>
          </a:p>
          <a:p>
            <a:pPr marL="0" indent="0">
              <a:lnSpc>
                <a:spcPct val="100000"/>
              </a:lnSpc>
              <a:spcBef>
                <a:spcPts val="0"/>
              </a:spcBef>
              <a:buFont typeface="Arial" panose="020B0604020202020204" pitchFamily="34" charset="0"/>
              <a:buNone/>
              <a:defRPr/>
            </a:pPr>
            <a:r>
              <a:rPr lang="en-SG" sz="2800" dirty="0" smtClean="0"/>
              <a:t>Having one version of the truth, so each department will produce results that are in line with all the other departments, providing consistency</a:t>
            </a:r>
          </a:p>
        </p:txBody>
      </p:sp>
    </p:spTree>
    <p:extLst>
      <p:ext uri="{BB962C8B-B14F-4D97-AF65-F5344CB8AC3E}">
        <p14:creationId xmlns:p14="http://schemas.microsoft.com/office/powerpoint/2010/main" val="6061179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Reasons for a data warehouse</a:t>
            </a:r>
            <a:endParaRPr lang="en-SG" dirty="0"/>
          </a:p>
        </p:txBody>
      </p:sp>
      <p:sp>
        <p:nvSpPr>
          <p:cNvPr id="6" name="Content Placeholder 2"/>
          <p:cNvSpPr>
            <a:spLocks noGrp="1"/>
          </p:cNvSpPr>
          <p:nvPr>
            <p:ph idx="1"/>
          </p:nvPr>
        </p:nvSpPr>
        <p:spPr>
          <a:xfrm>
            <a:off x="795379" y="1457570"/>
            <a:ext cx="8361147" cy="5005860"/>
          </a:xfrm>
        </p:spPr>
        <p:txBody>
          <a:bodyPr>
            <a:noAutofit/>
          </a:bodyPr>
          <a:lstStyle/>
          <a:p>
            <a:pPr marL="0" indent="0">
              <a:lnSpc>
                <a:spcPct val="100000"/>
              </a:lnSpc>
              <a:buNone/>
            </a:pPr>
            <a:r>
              <a:rPr lang="en-SG" sz="2800" b="1" dirty="0" smtClean="0">
                <a:solidFill>
                  <a:srgbClr val="C00000"/>
                </a:solidFill>
              </a:rPr>
              <a:t>Improve </a:t>
            </a:r>
            <a:r>
              <a:rPr lang="en-SG" sz="2800" b="1" dirty="0">
                <a:solidFill>
                  <a:srgbClr val="C00000"/>
                </a:solidFill>
              </a:rPr>
              <a:t>data quality</a:t>
            </a:r>
          </a:p>
          <a:p>
            <a:pPr>
              <a:lnSpc>
                <a:spcPct val="100000"/>
              </a:lnSpc>
            </a:pPr>
            <a:r>
              <a:rPr lang="en-SG" sz="2800" dirty="0"/>
              <a:t>A data warehouse implementation includes the conversion of  data from numerous source systems  into a common format. </a:t>
            </a:r>
            <a:endParaRPr lang="en-SG" sz="2800" dirty="0" smtClean="0"/>
          </a:p>
          <a:p>
            <a:pPr>
              <a:lnSpc>
                <a:spcPct val="100000"/>
              </a:lnSpc>
            </a:pPr>
            <a:r>
              <a:rPr lang="en-SG" sz="2800" dirty="0" smtClean="0"/>
              <a:t>Since </a:t>
            </a:r>
            <a:r>
              <a:rPr lang="en-SG" sz="2800" dirty="0"/>
              <a:t>each data from the various departments is standardized, each department will produce results that are in line with all the other </a:t>
            </a:r>
            <a:r>
              <a:rPr lang="en-SG" sz="2800" dirty="0" smtClean="0"/>
              <a:t>departments.</a:t>
            </a:r>
          </a:p>
          <a:p>
            <a:pPr>
              <a:lnSpc>
                <a:spcPct val="100000"/>
              </a:lnSpc>
            </a:pPr>
            <a:r>
              <a:rPr lang="en-SG" sz="2800" dirty="0" smtClean="0"/>
              <a:t>So </a:t>
            </a:r>
            <a:r>
              <a:rPr lang="en-SG" sz="2800" dirty="0"/>
              <a:t>you can have more confidence in the accuracy of your data. And accurate data is the basis for strong business decisions.</a:t>
            </a:r>
          </a:p>
        </p:txBody>
      </p:sp>
      <p:sp>
        <p:nvSpPr>
          <p:cNvPr id="4" name="Text Placeholder 3"/>
          <p:cNvSpPr>
            <a:spLocks noGrp="1"/>
          </p:cNvSpPr>
          <p:nvPr>
            <p:ph type="body" sz="quarter" idx="13"/>
          </p:nvPr>
        </p:nvSpPr>
        <p:spPr/>
        <p:txBody>
          <a:bodyPr/>
          <a:lstStyle/>
          <a:p>
            <a:r>
              <a:rPr lang="en-SG" dirty="0" smtClean="0"/>
              <a:t>Reasons for a data warehouse</a:t>
            </a:r>
            <a:endParaRPr lang="en-S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425" y="2550800"/>
            <a:ext cx="2695575" cy="2819400"/>
          </a:xfrm>
          <a:prstGeom prst="rect">
            <a:avLst/>
          </a:prstGeom>
        </p:spPr>
      </p:pic>
    </p:spTree>
    <p:extLst>
      <p:ext uri="{BB962C8B-B14F-4D97-AF65-F5344CB8AC3E}">
        <p14:creationId xmlns:p14="http://schemas.microsoft.com/office/powerpoint/2010/main" val="749454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Reasons for a data warehouse</a:t>
            </a:r>
            <a:endParaRPr lang="en-SG" dirty="0"/>
          </a:p>
        </p:txBody>
      </p:sp>
      <p:sp>
        <p:nvSpPr>
          <p:cNvPr id="6" name="Content Placeholder 2"/>
          <p:cNvSpPr>
            <a:spLocks noGrp="1"/>
          </p:cNvSpPr>
          <p:nvPr>
            <p:ph idx="1"/>
          </p:nvPr>
        </p:nvSpPr>
        <p:spPr>
          <a:xfrm>
            <a:off x="795377" y="1644468"/>
            <a:ext cx="11051177" cy="4532495"/>
          </a:xfrm>
        </p:spPr>
        <p:txBody>
          <a:bodyPr>
            <a:noAutofit/>
          </a:bodyPr>
          <a:lstStyle/>
          <a:p>
            <a:pPr marL="0" indent="0">
              <a:buNone/>
            </a:pPr>
            <a:r>
              <a:rPr lang="en-SG" sz="2800" b="1" dirty="0">
                <a:solidFill>
                  <a:srgbClr val="C00000"/>
                </a:solidFill>
              </a:rPr>
              <a:t>Easier to create reporting solutions on it</a:t>
            </a:r>
          </a:p>
          <a:p>
            <a:pPr marL="0" indent="0">
              <a:lnSpc>
                <a:spcPct val="100000"/>
              </a:lnSpc>
              <a:spcBef>
                <a:spcPts val="0"/>
              </a:spcBef>
              <a:buNone/>
              <a:defRPr/>
            </a:pPr>
            <a:r>
              <a:rPr lang="en-SG" sz="2800" dirty="0"/>
              <a:t>Having a data warehouse makes it easy to create business intelligence solutions on top of it</a:t>
            </a:r>
          </a:p>
          <a:p>
            <a:endParaRPr lang="en-SG" sz="2800" dirty="0"/>
          </a:p>
          <a:p>
            <a:endParaRPr lang="en-SG" sz="2800" dirty="0"/>
          </a:p>
          <a:p>
            <a:pPr marL="0" indent="0">
              <a:buNone/>
            </a:pPr>
            <a:r>
              <a:rPr lang="en-SG" sz="2800" b="1" dirty="0">
                <a:solidFill>
                  <a:srgbClr val="C00000"/>
                </a:solidFill>
              </a:rPr>
              <a:t>High ROI</a:t>
            </a:r>
          </a:p>
          <a:p>
            <a:pPr marL="0" indent="0">
              <a:lnSpc>
                <a:spcPct val="100000"/>
              </a:lnSpc>
              <a:spcBef>
                <a:spcPts val="0"/>
              </a:spcBef>
              <a:buNone/>
              <a:defRPr/>
            </a:pPr>
            <a:r>
              <a:rPr lang="en-SG" sz="2800" dirty="0"/>
              <a:t>Companies that have implemented data warehouses and complementary BI systems have </a:t>
            </a:r>
            <a:r>
              <a:rPr lang="en-SG" sz="2800" dirty="0">
                <a:hlinkClick r:id="rId5"/>
              </a:rPr>
              <a:t>generated more revenue</a:t>
            </a:r>
            <a:r>
              <a:rPr lang="en-SG" sz="2800" dirty="0"/>
              <a:t> and saved more money than companies that haven’t invested in BI systems and data warehouses</a:t>
            </a:r>
          </a:p>
          <a:p>
            <a:pPr marL="0" indent="0">
              <a:buNone/>
            </a:pPr>
            <a:endParaRPr lang="en-SG" sz="2800" dirty="0"/>
          </a:p>
        </p:txBody>
      </p:sp>
      <p:sp>
        <p:nvSpPr>
          <p:cNvPr id="4" name="Text Placeholder 3"/>
          <p:cNvSpPr>
            <a:spLocks noGrp="1"/>
          </p:cNvSpPr>
          <p:nvPr>
            <p:ph type="body" sz="quarter" idx="13"/>
          </p:nvPr>
        </p:nvSpPr>
        <p:spPr/>
        <p:txBody>
          <a:bodyPr/>
          <a:lstStyle/>
          <a:p>
            <a:r>
              <a:rPr lang="en-SG" dirty="0" smtClean="0"/>
              <a:t>Reasons for a data warehouse</a:t>
            </a:r>
            <a:endParaRPr lang="en-SG" dirty="0"/>
          </a:p>
        </p:txBody>
      </p:sp>
    </p:spTree>
    <p:extLst>
      <p:ext uri="{BB962C8B-B14F-4D97-AF65-F5344CB8AC3E}">
        <p14:creationId xmlns:p14="http://schemas.microsoft.com/office/powerpoint/2010/main" val="5950932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Warehousing</a:t>
            </a:r>
            <a:endParaRPr lang="en-SG" dirty="0"/>
          </a:p>
        </p:txBody>
      </p:sp>
      <p:sp>
        <p:nvSpPr>
          <p:cNvPr id="3" name="Content Placeholder 2"/>
          <p:cNvSpPr>
            <a:spLocks noGrp="1"/>
          </p:cNvSpPr>
          <p:nvPr>
            <p:ph idx="1"/>
          </p:nvPr>
        </p:nvSpPr>
        <p:spPr>
          <a:xfrm>
            <a:off x="655353" y="1436914"/>
            <a:ext cx="7061595" cy="4740049"/>
          </a:xfrm>
        </p:spPr>
        <p:txBody>
          <a:bodyPr>
            <a:noAutofit/>
          </a:bodyPr>
          <a:lstStyle/>
          <a:p>
            <a:pPr>
              <a:lnSpc>
                <a:spcPct val="100000"/>
              </a:lnSpc>
            </a:pPr>
            <a:r>
              <a:rPr lang="en-SG" sz="2800" dirty="0"/>
              <a:t>The process of  constructing and using a data </a:t>
            </a:r>
            <a:r>
              <a:rPr lang="en-SG" sz="2800" dirty="0" smtClean="0"/>
              <a:t>warehouse is known as “</a:t>
            </a:r>
            <a:r>
              <a:rPr lang="en-SG" sz="2800" dirty="0" smtClean="0">
                <a:solidFill>
                  <a:srgbClr val="FF0000"/>
                </a:solidFill>
              </a:rPr>
              <a:t>Data Warehousing</a:t>
            </a:r>
            <a:r>
              <a:rPr lang="en-SG" sz="2800" dirty="0" smtClean="0"/>
              <a:t>”</a:t>
            </a:r>
          </a:p>
          <a:p>
            <a:pPr>
              <a:lnSpc>
                <a:spcPct val="100000"/>
              </a:lnSpc>
            </a:pPr>
            <a:endParaRPr lang="en-SG" sz="2800" dirty="0"/>
          </a:p>
          <a:p>
            <a:pPr>
              <a:lnSpc>
                <a:spcPct val="100000"/>
              </a:lnSpc>
            </a:pPr>
            <a:r>
              <a:rPr lang="en-SG" sz="2800" dirty="0" smtClean="0"/>
              <a:t>More and more companies are setting up data warehouses due to the following phenomenon:</a:t>
            </a:r>
          </a:p>
          <a:p>
            <a:pPr lvl="1">
              <a:lnSpc>
                <a:spcPct val="100000"/>
              </a:lnSpc>
              <a:spcBef>
                <a:spcPts val="1000"/>
              </a:spcBef>
            </a:pPr>
            <a:r>
              <a:rPr lang="en-SG" sz="2800" dirty="0" smtClean="0"/>
              <a:t>the </a:t>
            </a:r>
            <a:r>
              <a:rPr lang="en-SG" sz="2800" dirty="0"/>
              <a:t>huge </a:t>
            </a:r>
            <a:r>
              <a:rPr lang="en-SG" sz="2800" dirty="0" smtClean="0"/>
              <a:t>increase of data </a:t>
            </a:r>
            <a:r>
              <a:rPr lang="en-SG" sz="2800" dirty="0"/>
              <a:t>stored in </a:t>
            </a:r>
            <a:r>
              <a:rPr lang="en-SG" sz="2800" dirty="0" smtClean="0"/>
              <a:t>recent years, often spread over different systems</a:t>
            </a:r>
          </a:p>
          <a:p>
            <a:pPr lvl="1">
              <a:lnSpc>
                <a:spcPct val="100000"/>
              </a:lnSpc>
              <a:spcBef>
                <a:spcPts val="1000"/>
              </a:spcBef>
            </a:pPr>
            <a:r>
              <a:rPr lang="en-SG" sz="2800" dirty="0" smtClean="0"/>
              <a:t>increasing global competition causing the need to make speedy yet informed decisions</a:t>
            </a:r>
            <a:endParaRPr lang="en-SG" sz="2800" dirty="0"/>
          </a:p>
        </p:txBody>
      </p:sp>
      <p:sp>
        <p:nvSpPr>
          <p:cNvPr id="6" name="Text Placeholder 5"/>
          <p:cNvSpPr>
            <a:spLocks noGrp="1"/>
          </p:cNvSpPr>
          <p:nvPr>
            <p:ph type="body" sz="quarter" idx="13"/>
          </p:nvPr>
        </p:nvSpPr>
        <p:spPr/>
        <p:txBody>
          <a:bodyPr/>
          <a:lstStyle/>
          <a:p>
            <a:r>
              <a:rPr lang="en-SG" dirty="0" smtClean="0"/>
              <a:t>Why are companies turning to Data Warehousing?</a:t>
            </a:r>
            <a:endParaRPr lang="en-SG"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583" r="16583"/>
          <a:stretch/>
        </p:blipFill>
        <p:spPr>
          <a:xfrm>
            <a:off x="7856974" y="1644468"/>
            <a:ext cx="3866490" cy="3866490"/>
          </a:xfrm>
          <a:prstGeom prst="ellipse">
            <a:avLst/>
          </a:prstGeom>
          <a:ln w="12700">
            <a:solidFill>
              <a:schemeClr val="accent6">
                <a:lumMod val="75000"/>
              </a:schemeClr>
            </a:solidFill>
          </a:ln>
        </p:spPr>
      </p:pic>
      <p:sp>
        <p:nvSpPr>
          <p:cNvPr id="5" name="TextBox 4"/>
          <p:cNvSpPr txBox="1"/>
          <p:nvPr/>
        </p:nvSpPr>
        <p:spPr>
          <a:xfrm>
            <a:off x="8808411" y="5510958"/>
            <a:ext cx="1963615" cy="923330"/>
          </a:xfrm>
          <a:prstGeom prst="rect">
            <a:avLst/>
          </a:prstGeom>
          <a:noFill/>
        </p:spPr>
        <p:txBody>
          <a:bodyPr wrap="square" rtlCol="0">
            <a:spAutoFit/>
          </a:bodyPr>
          <a:lstStyle>
            <a:defPPr>
              <a:defRPr lang="en-US"/>
            </a:defPPr>
            <a:lvl1pPr algn="ctr">
              <a:defRPr b="1">
                <a:solidFill>
                  <a:schemeClr val="bg1">
                    <a:lumMod val="50000"/>
                  </a:schemeClr>
                </a:solidFill>
              </a:defRPr>
            </a:lvl1pPr>
          </a:lstStyle>
          <a:p>
            <a:r>
              <a:rPr lang="en-SG" dirty="0"/>
              <a:t>Help! Drowning in the huge volume of data…</a:t>
            </a:r>
          </a:p>
        </p:txBody>
      </p:sp>
    </p:spTree>
    <p:extLst>
      <p:ext uri="{BB962C8B-B14F-4D97-AF65-F5344CB8AC3E}">
        <p14:creationId xmlns:p14="http://schemas.microsoft.com/office/powerpoint/2010/main" val="7319808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350" y="2179530"/>
            <a:ext cx="7636245" cy="1854308"/>
          </a:xfrm>
          <a:prstGeom prst="rect">
            <a:avLst/>
          </a:prstGeom>
        </p:spPr>
      </p:pic>
    </p:spTree>
    <p:extLst>
      <p:ext uri="{BB962C8B-B14F-4D97-AF65-F5344CB8AC3E}">
        <p14:creationId xmlns:p14="http://schemas.microsoft.com/office/powerpoint/2010/main" val="1570229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116" y="1267097"/>
            <a:ext cx="6660499" cy="5371793"/>
          </a:xfrm>
        </p:spPr>
        <p:txBody>
          <a:bodyPr>
            <a:noAutofit/>
          </a:bodyPr>
          <a:lstStyle/>
          <a:p>
            <a:pPr>
              <a:lnSpc>
                <a:spcPct val="120000"/>
              </a:lnSpc>
            </a:pPr>
            <a:r>
              <a:rPr lang="en-SG" sz="2800" dirty="0" smtClean="0"/>
              <a:t>In this information age, many companies use IT systems to store their valuable company data</a:t>
            </a:r>
          </a:p>
          <a:p>
            <a:pPr>
              <a:lnSpc>
                <a:spcPct val="120000"/>
              </a:lnSpc>
            </a:pPr>
            <a:r>
              <a:rPr lang="en-SG" sz="2800" dirty="0" smtClean="0"/>
              <a:t>Many companies do not use one single IT system to keep the data, but often use disparate systems that store data in vastly different ways</a:t>
            </a:r>
          </a:p>
          <a:p>
            <a:pPr>
              <a:lnSpc>
                <a:spcPct val="120000"/>
              </a:lnSpc>
            </a:pPr>
            <a:r>
              <a:rPr lang="en-SG" sz="2800" dirty="0" smtClean="0"/>
              <a:t>E.g. ordering system using Oracle database, marketing database using SQL Server </a:t>
            </a:r>
            <a:r>
              <a:rPr lang="en-SG" sz="2800" dirty="0" err="1" smtClean="0"/>
              <a:t>etc</a:t>
            </a:r>
            <a:endParaRPr lang="en-SG" sz="2800" dirty="0" smtClean="0"/>
          </a:p>
        </p:txBody>
      </p:sp>
      <p:sp>
        <p:nvSpPr>
          <p:cNvPr id="5" name="Title 1"/>
          <p:cNvSpPr>
            <a:spLocks noGrp="1"/>
          </p:cNvSpPr>
          <p:nvPr>
            <p:ph type="title"/>
          </p:nvPr>
        </p:nvSpPr>
        <p:spPr>
          <a:xfrm>
            <a:off x="795378" y="377371"/>
            <a:ext cx="11051178" cy="889726"/>
          </a:xfrm>
        </p:spPr>
        <p:txBody>
          <a:bodyPr/>
          <a:lstStyle/>
          <a:p>
            <a:r>
              <a:rPr lang="en-SG" dirty="0" smtClean="0"/>
              <a:t>The Problem</a:t>
            </a:r>
            <a:endParaRPr lang="en-SG"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8681" b="-18681"/>
          <a:stretch/>
        </p:blipFill>
        <p:spPr>
          <a:xfrm>
            <a:off x="9052935" y="2416874"/>
            <a:ext cx="1374321" cy="1374321"/>
          </a:xfrm>
          <a:prstGeom prst="ellipse">
            <a:avLst/>
          </a:prstGeom>
          <a:ln w="3175">
            <a:solidFill>
              <a:schemeClr val="tx1"/>
            </a:solidFill>
          </a:ln>
        </p:spPr>
      </p:pic>
      <p:sp>
        <p:nvSpPr>
          <p:cNvPr id="9" name="TextBox 8"/>
          <p:cNvSpPr txBox="1"/>
          <p:nvPr/>
        </p:nvSpPr>
        <p:spPr>
          <a:xfrm>
            <a:off x="8741396" y="1644468"/>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Point-Of-Sales systems</a:t>
            </a:r>
            <a:endParaRPr lang="en-SG" sz="1400" b="1"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7506" y="2144800"/>
            <a:ext cx="1545178" cy="21907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6843" r="16843"/>
          <a:stretch/>
        </p:blipFill>
        <p:spPr>
          <a:xfrm>
            <a:off x="7640530" y="4730560"/>
            <a:ext cx="1412405" cy="1412405"/>
          </a:xfrm>
          <a:prstGeom prst="ellipse">
            <a:avLst/>
          </a:prstGeom>
          <a:ln w="3175">
            <a:solidFill>
              <a:schemeClr val="tx1"/>
            </a:solidFill>
          </a:ln>
        </p:spPr>
      </p:pic>
      <p:sp>
        <p:nvSpPr>
          <p:cNvPr id="12" name="TextBox 11"/>
          <p:cNvSpPr txBox="1"/>
          <p:nvPr/>
        </p:nvSpPr>
        <p:spPr>
          <a:xfrm>
            <a:off x="7460826" y="3843671"/>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Inventory system</a:t>
            </a:r>
            <a:endParaRPr lang="en-SG" sz="1400" b="1" dirty="0"/>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97297" y="4366891"/>
            <a:ext cx="609859" cy="301914"/>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3019" y="4024357"/>
            <a:ext cx="1382353" cy="1412405"/>
          </a:xfrm>
          <a:prstGeom prst="ellipse">
            <a:avLst/>
          </a:prstGeom>
          <a:ln w="3175">
            <a:solidFill>
              <a:schemeClr val="tx1"/>
            </a:solidFill>
          </a:ln>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9958" y="5940075"/>
            <a:ext cx="1197530" cy="498087"/>
          </a:xfrm>
          <a:prstGeom prst="rect">
            <a:avLst/>
          </a:prstGeom>
        </p:spPr>
      </p:pic>
      <p:sp>
        <p:nvSpPr>
          <p:cNvPr id="18" name="TextBox 17"/>
          <p:cNvSpPr txBox="1"/>
          <p:nvPr/>
        </p:nvSpPr>
        <p:spPr>
          <a:xfrm>
            <a:off x="9913520" y="5477135"/>
            <a:ext cx="2082800" cy="523220"/>
          </a:xfrm>
          <a:prstGeom prst="rect">
            <a:avLst/>
          </a:prstGeom>
          <a:noFill/>
        </p:spPr>
        <p:txBody>
          <a:bodyPr wrap="square" rtlCol="0">
            <a:spAutoFit/>
          </a:bodyPr>
          <a:lstStyle/>
          <a:p>
            <a:pPr algn="ctr"/>
            <a:r>
              <a:rPr lang="en-SG" sz="1400" b="1" dirty="0" smtClean="0"/>
              <a:t>Data from</a:t>
            </a:r>
            <a:br>
              <a:rPr lang="en-SG" sz="1400" b="1" dirty="0" smtClean="0"/>
            </a:br>
            <a:r>
              <a:rPr lang="en-SG" sz="1400" b="1" dirty="0" smtClean="0"/>
              <a:t>Marketing database</a:t>
            </a:r>
            <a:endParaRPr lang="en-SG" sz="1400" b="1" dirty="0"/>
          </a:p>
        </p:txBody>
      </p:sp>
      <p:sp>
        <p:nvSpPr>
          <p:cNvPr id="19" name="Text Placeholder 5"/>
          <p:cNvSpPr>
            <a:spLocks noGrp="1"/>
          </p:cNvSpPr>
          <p:nvPr>
            <p:ph type="body" sz="quarter" idx="13"/>
          </p:nvPr>
        </p:nvSpPr>
        <p:spPr>
          <a:xfrm>
            <a:off x="2394852" y="0"/>
            <a:ext cx="7852229" cy="377371"/>
          </a:xfrm>
        </p:spPr>
        <p:txBody>
          <a:bodyPr/>
          <a:lstStyle/>
          <a:p>
            <a:r>
              <a:rPr lang="en-SG" dirty="0" smtClean="0"/>
              <a:t>Why are companies turning to Data Warehousing?</a:t>
            </a:r>
            <a:endParaRPr lang="en-SG" dirty="0"/>
          </a:p>
        </p:txBody>
      </p:sp>
    </p:spTree>
    <p:extLst>
      <p:ext uri="{BB962C8B-B14F-4D97-AF65-F5344CB8AC3E}">
        <p14:creationId xmlns:p14="http://schemas.microsoft.com/office/powerpoint/2010/main" val="4099258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77" y="1486206"/>
            <a:ext cx="6660499" cy="5371793"/>
          </a:xfrm>
        </p:spPr>
        <p:txBody>
          <a:bodyPr>
            <a:noAutofit/>
          </a:bodyPr>
          <a:lstStyle/>
          <a:p>
            <a:pPr>
              <a:lnSpc>
                <a:spcPct val="120000"/>
              </a:lnSpc>
            </a:pPr>
            <a:r>
              <a:rPr lang="en-SG" sz="2800" dirty="0" smtClean="0"/>
              <a:t>To stay competitive, companies need to be able to make </a:t>
            </a:r>
            <a:r>
              <a:rPr lang="en-SG" sz="2800" dirty="0" smtClean="0">
                <a:solidFill>
                  <a:srgbClr val="C00000"/>
                </a:solidFill>
              </a:rPr>
              <a:t>quick</a:t>
            </a:r>
            <a:r>
              <a:rPr lang="en-SG" sz="2800" dirty="0" smtClean="0"/>
              <a:t> and </a:t>
            </a:r>
            <a:r>
              <a:rPr lang="en-SG" sz="2800" dirty="0" smtClean="0">
                <a:solidFill>
                  <a:srgbClr val="C00000"/>
                </a:solidFill>
              </a:rPr>
              <a:t>well-informed</a:t>
            </a:r>
            <a:r>
              <a:rPr lang="en-SG" sz="2800" dirty="0" smtClean="0"/>
              <a:t> decisions</a:t>
            </a:r>
          </a:p>
          <a:p>
            <a:pPr>
              <a:lnSpc>
                <a:spcPct val="120000"/>
              </a:lnSpc>
            </a:pPr>
            <a:r>
              <a:rPr lang="en-SG" sz="2800" dirty="0" smtClean="0"/>
              <a:t>To do so, companies need </a:t>
            </a:r>
            <a:r>
              <a:rPr lang="en-SG" sz="2800" dirty="0" smtClean="0">
                <a:solidFill>
                  <a:srgbClr val="C00000"/>
                </a:solidFill>
              </a:rPr>
              <a:t>easy </a:t>
            </a:r>
            <a:r>
              <a:rPr lang="en-SG" sz="2800" dirty="0"/>
              <a:t>and</a:t>
            </a:r>
            <a:r>
              <a:rPr lang="en-SG" sz="2800" dirty="0" smtClean="0">
                <a:solidFill>
                  <a:srgbClr val="C00000"/>
                </a:solidFill>
              </a:rPr>
              <a:t> speedy </a:t>
            </a:r>
            <a:r>
              <a:rPr lang="en-SG" sz="2800" dirty="0"/>
              <a:t>access</a:t>
            </a:r>
            <a:r>
              <a:rPr lang="en-SG" sz="2800" dirty="0" smtClean="0">
                <a:solidFill>
                  <a:srgbClr val="C00000"/>
                </a:solidFill>
              </a:rPr>
              <a:t> </a:t>
            </a:r>
            <a:r>
              <a:rPr lang="en-SG" sz="2800" dirty="0" smtClean="0"/>
              <a:t>to relevant data that are stored in their various operational systems</a:t>
            </a:r>
          </a:p>
        </p:txBody>
      </p:sp>
      <p:sp>
        <p:nvSpPr>
          <p:cNvPr id="5" name="Title 1"/>
          <p:cNvSpPr>
            <a:spLocks noGrp="1"/>
          </p:cNvSpPr>
          <p:nvPr>
            <p:ph type="title"/>
          </p:nvPr>
        </p:nvSpPr>
        <p:spPr>
          <a:xfrm>
            <a:off x="795378" y="377371"/>
            <a:ext cx="11051178" cy="889726"/>
          </a:xfrm>
        </p:spPr>
        <p:txBody>
          <a:bodyPr/>
          <a:lstStyle/>
          <a:p>
            <a:r>
              <a:rPr lang="en-SG" dirty="0" smtClean="0"/>
              <a:t>Good decisions need data</a:t>
            </a:r>
            <a:endParaRPr lang="en-SG"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578969" y="1524211"/>
            <a:ext cx="4267587" cy="4267587"/>
          </a:xfrm>
          <a:prstGeom prst="ellipse">
            <a:avLst/>
          </a:prstGeom>
          <a:ln w="12700">
            <a:solidFill>
              <a:schemeClr val="tx1"/>
            </a:solidFill>
          </a:ln>
        </p:spPr>
      </p:pic>
      <p:sp>
        <p:nvSpPr>
          <p:cNvPr id="8" name="TextBox 7"/>
          <p:cNvSpPr txBox="1"/>
          <p:nvPr/>
        </p:nvSpPr>
        <p:spPr>
          <a:xfrm>
            <a:off x="8651630" y="5791798"/>
            <a:ext cx="2444261" cy="923330"/>
          </a:xfrm>
          <a:prstGeom prst="rect">
            <a:avLst/>
          </a:prstGeom>
          <a:noFill/>
        </p:spPr>
        <p:txBody>
          <a:bodyPr wrap="square" rtlCol="0">
            <a:spAutoFit/>
          </a:bodyPr>
          <a:lstStyle/>
          <a:p>
            <a:pPr algn="ctr"/>
            <a:r>
              <a:rPr lang="en-SG" b="1" dirty="0" smtClean="0">
                <a:solidFill>
                  <a:schemeClr val="bg1">
                    <a:lumMod val="50000"/>
                  </a:schemeClr>
                </a:solidFill>
              </a:rPr>
              <a:t>Companies need</a:t>
            </a:r>
            <a:br>
              <a:rPr lang="en-SG" b="1" dirty="0" smtClean="0">
                <a:solidFill>
                  <a:schemeClr val="bg1">
                    <a:lumMod val="50000"/>
                  </a:schemeClr>
                </a:solidFill>
              </a:rPr>
            </a:br>
            <a:r>
              <a:rPr lang="en-SG" b="1" dirty="0" smtClean="0">
                <a:solidFill>
                  <a:schemeClr val="bg1">
                    <a:lumMod val="50000"/>
                  </a:schemeClr>
                </a:solidFill>
              </a:rPr>
              <a:t>to make good decisions</a:t>
            </a:r>
            <a:br>
              <a:rPr lang="en-SG" b="1" dirty="0" smtClean="0">
                <a:solidFill>
                  <a:schemeClr val="bg1">
                    <a:lumMod val="50000"/>
                  </a:schemeClr>
                </a:solidFill>
              </a:rPr>
            </a:br>
            <a:r>
              <a:rPr lang="en-SG" b="1" dirty="0" smtClean="0">
                <a:solidFill>
                  <a:schemeClr val="bg1">
                    <a:lumMod val="50000"/>
                  </a:schemeClr>
                </a:solidFill>
              </a:rPr>
              <a:t>to stay competitive</a:t>
            </a:r>
            <a:endParaRPr lang="en-SG" b="1" dirty="0">
              <a:solidFill>
                <a:schemeClr val="bg1">
                  <a:lumMod val="50000"/>
                </a:schemeClr>
              </a:solidFill>
            </a:endParaRPr>
          </a:p>
        </p:txBody>
      </p:sp>
      <p:sp>
        <p:nvSpPr>
          <p:cNvPr id="10" name="Text Placeholder 5"/>
          <p:cNvSpPr>
            <a:spLocks noGrp="1"/>
          </p:cNvSpPr>
          <p:nvPr>
            <p:ph type="body" sz="quarter" idx="13"/>
          </p:nvPr>
        </p:nvSpPr>
        <p:spPr>
          <a:xfrm>
            <a:off x="2394852" y="0"/>
            <a:ext cx="7852229" cy="377371"/>
          </a:xfrm>
        </p:spPr>
        <p:txBody>
          <a:bodyPr/>
          <a:lstStyle/>
          <a:p>
            <a:r>
              <a:rPr lang="en-SG" dirty="0" smtClean="0"/>
              <a:t>Why are companies turning to Data Warehousing?</a:t>
            </a:r>
            <a:endParaRPr lang="en-SG" dirty="0"/>
          </a:p>
        </p:txBody>
      </p:sp>
    </p:spTree>
    <p:extLst>
      <p:ext uri="{BB962C8B-B14F-4D97-AF65-F5344CB8AC3E}">
        <p14:creationId xmlns:p14="http://schemas.microsoft.com/office/powerpoint/2010/main" val="2213806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00B050"/>
      </a:accent1>
      <a:accent2>
        <a:srgbClr val="ED7D31"/>
      </a:accent2>
      <a:accent3>
        <a:srgbClr val="A5A5A5"/>
      </a:accent3>
      <a:accent4>
        <a:srgbClr val="FFC000"/>
      </a:accent4>
      <a:accent5>
        <a:srgbClr val="A8D08D"/>
      </a:accent5>
      <a:accent6>
        <a:srgbClr val="70AD47"/>
      </a:accent6>
      <a:hlink>
        <a:srgbClr val="538135"/>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4623</TotalTime>
  <Words>4308</Words>
  <Application>Microsoft Office PowerPoint</Application>
  <PresentationFormat>Widescreen</PresentationFormat>
  <Paragraphs>697</Paragraphs>
  <Slides>70</Slides>
  <Notes>32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70</vt:i4>
      </vt:variant>
    </vt:vector>
  </HeadingPairs>
  <TitlesOfParts>
    <vt:vector size="81" baseType="lpstr">
      <vt:lpstr>Arial</vt:lpstr>
      <vt:lpstr>Arial Black</vt:lpstr>
      <vt:lpstr>Calibri</vt:lpstr>
      <vt:lpstr>Calibri Light</vt:lpstr>
      <vt:lpstr>Times New Roman</vt:lpstr>
      <vt:lpstr>Wingdings</vt:lpstr>
      <vt:lpstr>Wingdings 2</vt:lpstr>
      <vt:lpstr>Office Theme</vt:lpstr>
      <vt:lpstr>1_Office Theme</vt:lpstr>
      <vt:lpstr>2_Office Theme</vt:lpstr>
      <vt:lpstr>Adobe Photoshop Image</vt:lpstr>
      <vt:lpstr>Data Warehousing Fundamentals</vt:lpstr>
      <vt:lpstr>Contents</vt:lpstr>
      <vt:lpstr>Recap</vt:lpstr>
      <vt:lpstr>Deep-dive into Data Warehouses</vt:lpstr>
      <vt:lpstr>What Is a Data Warehouse (DW)?</vt:lpstr>
      <vt:lpstr>PowerPoint Presentation</vt:lpstr>
      <vt:lpstr>Data Warehousing</vt:lpstr>
      <vt:lpstr>The Problem</vt:lpstr>
      <vt:lpstr>Good decisions need data</vt:lpstr>
      <vt:lpstr>But they can’t get it </vt:lpstr>
      <vt:lpstr>Decisions end up as guess-work </vt:lpstr>
      <vt:lpstr>The Solution – Data Warehouse</vt:lpstr>
      <vt:lpstr>History of Data Warehousing</vt:lpstr>
      <vt:lpstr>History of Data Warehousing</vt:lpstr>
      <vt:lpstr>Definition from Bill Inmon</vt:lpstr>
      <vt:lpstr>Subject-Oriented</vt:lpstr>
      <vt:lpstr>Integrated</vt:lpstr>
      <vt:lpstr>Time-variant</vt:lpstr>
      <vt:lpstr>Non-volatile</vt:lpstr>
      <vt:lpstr>Data Warehouse Architectures</vt:lpstr>
      <vt:lpstr>Five Main Data Warehouse Architectures</vt:lpstr>
      <vt:lpstr>Centralized Data Warehouse Architecture Two-layer Architecture</vt:lpstr>
      <vt:lpstr>Hub and Spoke Architecture Three-Layer Architecture</vt:lpstr>
      <vt:lpstr>Independent Data Marts Architecture</vt:lpstr>
      <vt:lpstr>Data Mart Bus Architecture</vt:lpstr>
      <vt:lpstr>Federated Architecture</vt:lpstr>
      <vt:lpstr>Operational Data Sources</vt:lpstr>
      <vt:lpstr>Staging Area</vt:lpstr>
      <vt:lpstr>The Data Warehouse </vt:lpstr>
      <vt:lpstr>Data Mart</vt:lpstr>
      <vt:lpstr>ETL (Extract-Transform-Load)</vt:lpstr>
      <vt:lpstr>Data Warehouse stores data as Cubes</vt:lpstr>
      <vt:lpstr>Data Marts Architecture</vt:lpstr>
      <vt:lpstr>Independent Data Mart</vt:lpstr>
      <vt:lpstr>Independent Data Marts</vt:lpstr>
      <vt:lpstr>Dependent Data Mart</vt:lpstr>
      <vt:lpstr>Dependent Data Marts</vt:lpstr>
      <vt:lpstr>Data Marts vs Data Warehouses</vt:lpstr>
      <vt:lpstr>Why use Data Marts?</vt:lpstr>
      <vt:lpstr>Other Data Warehouse Architectures</vt:lpstr>
      <vt:lpstr>Active Data Warehouse (ADW)</vt:lpstr>
      <vt:lpstr>Active Data Warehouse (ADW)</vt:lpstr>
      <vt:lpstr>Active Data Warehouse (ADW)</vt:lpstr>
      <vt:lpstr>Active Data Warehouse (ADW)</vt:lpstr>
      <vt:lpstr>Data Warehouses store data differently</vt:lpstr>
      <vt:lpstr>Data Warehouses store data differently</vt:lpstr>
      <vt:lpstr>Data Warehouses store data differently</vt:lpstr>
      <vt:lpstr>OLTP vs OLAP</vt:lpstr>
      <vt:lpstr>OLTP (On-line Transaction Processing)</vt:lpstr>
      <vt:lpstr>OLAP (On-line Analytical Processing)</vt:lpstr>
      <vt:lpstr>Summary (1 of 2)</vt:lpstr>
      <vt:lpstr>Summary (2 of 2)</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Reasons for a data warehouse</vt:lpstr>
      <vt:lpstr>Reasons for a data warehouse</vt:lpstr>
      <vt:lpstr>Reasons for a data warehouse</vt:lpstr>
      <vt:lpstr>Reasons for a data warehouse</vt:lpstr>
      <vt:lpstr>Reasons for a data warehouse</vt:lpstr>
      <vt:lpstr>Reasons for a data warehouse</vt:lpstr>
      <vt:lpstr>Reasons for a data warehouse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Chua Heok Hoon</dc:creator>
  <cp:lastModifiedBy>Dora Chua Heok Hoon</cp:lastModifiedBy>
  <cp:revision>334</cp:revision>
  <dcterms:created xsi:type="dcterms:W3CDTF">2015-09-12T14:47:32Z</dcterms:created>
  <dcterms:modified xsi:type="dcterms:W3CDTF">2015-10-17T15:12:45Z</dcterms:modified>
</cp:coreProperties>
</file>