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5.jp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1.jpg" ContentType="image/jpeg"/>
  <Override PartName="/ppt/media/image12.jpg" ContentType="image/jpeg"/>
  <Override PartName="/ppt/media/image20.jp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  <p:sldMasterId id="2147483685" r:id="rId3"/>
  </p:sldMasterIdLst>
  <p:notesMasterIdLst>
    <p:notesMasterId r:id="rId49"/>
  </p:notesMasterIdLst>
  <p:sldIdLst>
    <p:sldId id="256" r:id="rId4"/>
    <p:sldId id="384" r:id="rId5"/>
    <p:sldId id="387" r:id="rId6"/>
    <p:sldId id="304" r:id="rId7"/>
    <p:sldId id="375" r:id="rId8"/>
    <p:sldId id="376" r:id="rId9"/>
    <p:sldId id="377" r:id="rId10"/>
    <p:sldId id="385" r:id="rId11"/>
    <p:sldId id="386" r:id="rId12"/>
    <p:sldId id="381" r:id="rId13"/>
    <p:sldId id="382" r:id="rId14"/>
    <p:sldId id="391" r:id="rId15"/>
    <p:sldId id="392" r:id="rId16"/>
    <p:sldId id="388" r:id="rId17"/>
    <p:sldId id="352" r:id="rId18"/>
    <p:sldId id="369" r:id="rId19"/>
    <p:sldId id="383" r:id="rId20"/>
    <p:sldId id="389" r:id="rId21"/>
    <p:sldId id="354" r:id="rId22"/>
    <p:sldId id="355" r:id="rId23"/>
    <p:sldId id="393" r:id="rId24"/>
    <p:sldId id="394" r:id="rId25"/>
    <p:sldId id="390" r:id="rId26"/>
    <p:sldId id="356" r:id="rId27"/>
    <p:sldId id="367" r:id="rId28"/>
    <p:sldId id="283" r:id="rId29"/>
    <p:sldId id="288" r:id="rId30"/>
    <p:sldId id="284" r:id="rId31"/>
    <p:sldId id="285" r:id="rId32"/>
    <p:sldId id="286" r:id="rId33"/>
    <p:sldId id="287" r:id="rId34"/>
    <p:sldId id="289" r:id="rId35"/>
    <p:sldId id="290" r:id="rId36"/>
    <p:sldId id="368" r:id="rId37"/>
    <p:sldId id="370" r:id="rId38"/>
    <p:sldId id="371" r:id="rId39"/>
    <p:sldId id="373" r:id="rId40"/>
    <p:sldId id="374" r:id="rId41"/>
    <p:sldId id="395" r:id="rId42"/>
    <p:sldId id="396" r:id="rId43"/>
    <p:sldId id="398" r:id="rId44"/>
    <p:sldId id="401" r:id="rId45"/>
    <p:sldId id="400" r:id="rId46"/>
    <p:sldId id="399" r:id="rId47"/>
    <p:sldId id="39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5458CC85-0C53-4316-991C-1F625C3E8916}">
          <p14:sldIdLst>
            <p14:sldId id="256"/>
          </p14:sldIdLst>
        </p14:section>
        <p14:section name="Introduction" id="{0A1B64DF-9AF2-405D-AEA5-3B5E318C5AFA}">
          <p14:sldIdLst>
            <p14:sldId id="384"/>
            <p14:sldId id="387"/>
          </p14:sldIdLst>
        </p14:section>
        <p14:section name="Table of Contents" id="{44D2BFD5-44C3-4DF0-A6E8-819011FC9382}">
          <p14:sldIdLst>
            <p14:sldId id="304"/>
          </p14:sldIdLst>
        </p14:section>
        <p14:section name="OLTP vs OLAP requirements" id="{CDEAAC81-A20D-4B01-84C9-EB2E966BCAAA}">
          <p14:sldIdLst>
            <p14:sldId id="375"/>
            <p14:sldId id="376"/>
            <p14:sldId id="377"/>
            <p14:sldId id="385"/>
            <p14:sldId id="386"/>
            <p14:sldId id="381"/>
            <p14:sldId id="382"/>
            <p14:sldId id="391"/>
            <p14:sldId id="392"/>
          </p14:sldIdLst>
        </p14:section>
        <p14:section name="Dimensional Modelling" id="{49651D1B-70C2-4B2D-9426-865FB6692088}">
          <p14:sldIdLst>
            <p14:sldId id="388"/>
            <p14:sldId id="352"/>
            <p14:sldId id="369"/>
            <p14:sldId id="383"/>
          </p14:sldIdLst>
        </p14:section>
        <p14:section name="Compare ER Model and Dimensional Model" id="{76F5D774-3F85-4956-AA4C-F0C60CD453BE}">
          <p14:sldIdLst>
            <p14:sldId id="389"/>
            <p14:sldId id="354"/>
            <p14:sldId id="355"/>
            <p14:sldId id="393"/>
            <p14:sldId id="394"/>
            <p14:sldId id="390"/>
            <p14:sldId id="356"/>
          </p14:sldIdLst>
        </p14:section>
        <p14:section name="Star Schema" id="{F39C89C2-03EF-4126-8D8A-E16B968E57F8}">
          <p14:sldIdLst>
            <p14:sldId id="367"/>
            <p14:sldId id="283"/>
            <p14:sldId id="288"/>
            <p14:sldId id="284"/>
            <p14:sldId id="285"/>
            <p14:sldId id="286"/>
            <p14:sldId id="287"/>
          </p14:sldIdLst>
        </p14:section>
        <p14:section name="Dimension Tables" id="{331B68A1-1240-4FDD-B861-18312DD364D3}">
          <p14:sldIdLst>
            <p14:sldId id="289"/>
          </p14:sldIdLst>
        </p14:section>
        <p14:section name="Fact Tables" id="{146A22CC-8B69-4996-8479-22F8376B21EB}">
          <p14:sldIdLst>
            <p14:sldId id="290"/>
            <p14:sldId id="368"/>
          </p14:sldIdLst>
        </p14:section>
        <p14:section name="Snowflake Schema" id="{872851E9-7D6A-4272-BA30-9A910DC34D1D}">
          <p14:sldIdLst>
            <p14:sldId id="370"/>
            <p14:sldId id="371"/>
            <p14:sldId id="373"/>
            <p14:sldId id="374"/>
          </p14:sldIdLst>
        </p14:section>
        <p14:section name="Dimension Hierarchies" id="{4D9793A3-5433-4A91-88B9-FDB100210C12}">
          <p14:sldIdLst>
            <p14:sldId id="395"/>
          </p14:sldIdLst>
        </p14:section>
        <p14:section name="Steps in designing a Dimensional Model / Star Schema" id="{B6186BD3-756D-4878-99C9-548FE4C55215}">
          <p14:sldIdLst>
            <p14:sldId id="396"/>
            <p14:sldId id="398"/>
          </p14:sldIdLst>
        </p14:section>
        <p14:section name="Videos" id="{CD36E7A9-D771-425D-B392-61449DE9D948}">
          <p14:sldIdLst>
            <p14:sldId id="401"/>
            <p14:sldId id="400"/>
            <p14:sldId id="399"/>
            <p14:sldId id="397"/>
          </p14:sldIdLst>
        </p14:section>
        <p14:section name="The End" id="{80673D2D-0571-4BE7-99B3-D8E32D0C172A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19" autoAdjust="0"/>
    <p:restoredTop sz="81134" autoAdjust="0"/>
  </p:normalViewPr>
  <p:slideViewPr>
    <p:cSldViewPr snapToGrid="0">
      <p:cViewPr varScale="1">
        <p:scale>
          <a:sx n="67" d="100"/>
          <a:sy n="67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4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6C39F-A3CE-479A-A37A-CD9D05C4E9BD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6D167-BB95-4C3F-9EB6-8F33330CC1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2246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6482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3036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2217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8F450E-0E28-4C75-89DF-2432DACD3CCD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645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9465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http://sqlmag.com/database-administration/step-step-data-warehousing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2123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http://www-01.ibm.com/support/knowledgecenter/SS9UM9_8.5.0/com.ibm.datatools.dimensional.ui.doc/topics/c_dm_design_cycle_2_idgrain.dita?lang=en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8430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832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64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3268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9238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0420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6527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2849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401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en-GB" noProof="0" dirty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51BD7-7839-474C-AC0A-8A862BFD57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6281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4967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520" y="1291613"/>
            <a:ext cx="9144000" cy="534533"/>
          </a:xfrm>
          <a:ln>
            <a:noFill/>
          </a:ln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SG" sz="4400" b="1" kern="1200" dirty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 userDrawn="1"/>
        </p:nvSpPr>
        <p:spPr>
          <a:xfrm>
            <a:off x="1524000" y="1980974"/>
            <a:ext cx="9144000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 userDrawn="1"/>
        </p:nvSpPr>
        <p:spPr>
          <a:xfrm>
            <a:off x="1524000" y="1245894"/>
            <a:ext cx="9144000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7255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sz="2600"/>
            </a:lvl1pPr>
            <a:lvl2pPr>
              <a:lnSpc>
                <a:spcPct val="100000"/>
              </a:lnSpc>
              <a:spcBef>
                <a:spcPts val="1000"/>
              </a:spcBef>
              <a:defRPr sz="2400"/>
            </a:lvl2pPr>
            <a:lvl3pPr>
              <a:lnSpc>
                <a:spcPct val="100000"/>
              </a:lnSpc>
              <a:spcBef>
                <a:spcPts val="1000"/>
              </a:spcBef>
              <a:defRPr sz="20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822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4967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520" y="1291613"/>
            <a:ext cx="9144000" cy="534533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buNone/>
              <a:defRPr sz="4000" b="1">
                <a:solidFill>
                  <a:srgbClr val="C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 userDrawn="1"/>
        </p:nvSpPr>
        <p:spPr>
          <a:xfrm>
            <a:off x="1524000" y="1980974"/>
            <a:ext cx="9144000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 userDrawn="1"/>
        </p:nvSpPr>
        <p:spPr>
          <a:xfrm>
            <a:off x="1524000" y="1245894"/>
            <a:ext cx="9144000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7798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77371"/>
            <a:ext cx="11051178" cy="88972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>
            <a:lvl1pPr>
              <a:defRPr lang="en-US" sz="260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SG" dirty="0"/>
            </a:lvl5pPr>
          </a:lstStyle>
          <a:p>
            <a:pPr lvl="0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Second level</a:t>
            </a:r>
          </a:p>
          <a:p>
            <a:pPr lvl="2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Third level</a:t>
            </a:r>
          </a:p>
          <a:p>
            <a:pPr lvl="3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Fourth level</a:t>
            </a:r>
          </a:p>
          <a:p>
            <a:pPr lvl="4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48114" y="0"/>
            <a:ext cx="7852229" cy="377371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00B05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839164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78" y="377371"/>
            <a:ext cx="11051178" cy="88972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9898" y="6356350"/>
            <a:ext cx="2536372" cy="365125"/>
          </a:xfrm>
        </p:spPr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0035" y="6356350"/>
            <a:ext cx="5331823" cy="365125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71858" y="6356350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394852" y="0"/>
            <a:ext cx="7852229" cy="377371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00B05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SG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95378" y="1436914"/>
            <a:ext cx="11051177" cy="47400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800" dirty="0" smtClean="0"/>
            </a:lvl1pPr>
            <a:lvl2pPr marL="685800" indent="-228600">
              <a:defRPr lang="en-US" sz="2800" dirty="0" smtClean="0"/>
            </a:lvl2pPr>
            <a:lvl3pPr>
              <a:defRPr lang="en-US" sz="2400" dirty="0" smtClean="0"/>
            </a:lvl3pPr>
            <a:lvl4pPr>
              <a:defRPr lang="en-US" sz="2000" dirty="0" smtClean="0"/>
            </a:lvl4pPr>
            <a:lvl5pPr>
              <a:defRPr lang="en-SG" sz="2000" dirty="0"/>
            </a:lvl5pPr>
          </a:lstStyle>
          <a:p>
            <a:pPr lvl="0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Second level</a:t>
            </a:r>
          </a:p>
          <a:p>
            <a:pPr lvl="2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Third level</a:t>
            </a:r>
          </a:p>
          <a:p>
            <a:pPr lvl="3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Fourth level</a:t>
            </a:r>
          </a:p>
          <a:p>
            <a:pPr lvl="4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00846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59615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422" y="679224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5651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08667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15345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01542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24091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12452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518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sz="2600"/>
            </a:lvl1pPr>
            <a:lvl2pPr>
              <a:lnSpc>
                <a:spcPct val="100000"/>
              </a:lnSpc>
              <a:spcBef>
                <a:spcPts val="1000"/>
              </a:spcBef>
              <a:defRPr sz="2400"/>
            </a:lvl2pPr>
            <a:lvl3pPr>
              <a:lnSpc>
                <a:spcPct val="100000"/>
              </a:lnSpc>
              <a:spcBef>
                <a:spcPts val="1000"/>
              </a:spcBef>
              <a:defRPr sz="20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43878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48640" y="0"/>
            <a:ext cx="7776210" cy="120015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kern="1200" dirty="0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27976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48640" y="377371"/>
            <a:ext cx="5756910" cy="88972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63155" y="0"/>
            <a:ext cx="5742396" cy="377371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rgbClr val="00B05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670495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5089" y="377371"/>
            <a:ext cx="5756910" cy="88972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49604" y="0"/>
            <a:ext cx="5742396" cy="377371"/>
          </a:xfrm>
        </p:spPr>
        <p:txBody>
          <a:bodyPr>
            <a:normAutofit/>
          </a:bodyPr>
          <a:lstStyle>
            <a:lvl1pPr marL="0" indent="0" algn="l">
              <a:buNone/>
              <a:defRPr sz="2000" b="1" u="sng">
                <a:solidFill>
                  <a:srgbClr val="00B05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225803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39125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3648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60839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1741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4967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520" y="1291613"/>
            <a:ext cx="9144000" cy="534533"/>
          </a:xfrm>
          <a:ln>
            <a:noFill/>
          </a:ln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SG" sz="4400" b="1" kern="1200" dirty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 userDrawn="1"/>
        </p:nvSpPr>
        <p:spPr>
          <a:xfrm>
            <a:off x="1524000" y="1980974"/>
            <a:ext cx="9144000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 userDrawn="1"/>
        </p:nvSpPr>
        <p:spPr>
          <a:xfrm>
            <a:off x="1524000" y="1245894"/>
            <a:ext cx="9144000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08586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sz="2600"/>
            </a:lvl1pPr>
            <a:lvl2pPr>
              <a:lnSpc>
                <a:spcPct val="100000"/>
              </a:lnSpc>
              <a:spcBef>
                <a:spcPts val="1000"/>
              </a:spcBef>
              <a:defRPr sz="2400"/>
            </a:lvl2pPr>
            <a:lvl3pPr>
              <a:lnSpc>
                <a:spcPct val="100000"/>
              </a:lnSpc>
              <a:spcBef>
                <a:spcPts val="1000"/>
              </a:spcBef>
              <a:defRPr sz="20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24282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77371"/>
            <a:ext cx="11051178" cy="88972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>
            <a:lvl1pPr marL="444500" indent="-4445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"/>
              <a:defRPr lang="en-US" sz="260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SG" dirty="0"/>
            </a:lvl5pPr>
          </a:lstStyle>
          <a:p>
            <a:pPr lvl="0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Second level</a:t>
            </a:r>
          </a:p>
          <a:p>
            <a:pPr lvl="2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Third level</a:t>
            </a:r>
          </a:p>
          <a:p>
            <a:pPr lvl="3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Fourth level</a:t>
            </a:r>
          </a:p>
          <a:p>
            <a:pPr lvl="4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48114" y="0"/>
            <a:ext cx="7852229" cy="377371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00B05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40788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77371"/>
            <a:ext cx="11051178" cy="88972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48114" y="0"/>
            <a:ext cx="7852229" cy="377371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00B05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SG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8641" y="1436914"/>
            <a:ext cx="11051178" cy="47400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60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SG" dirty="0"/>
            </a:lvl5pPr>
          </a:lstStyle>
          <a:p>
            <a:pPr lvl="0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Second level</a:t>
            </a:r>
          </a:p>
          <a:p>
            <a:pPr lvl="2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Third level</a:t>
            </a:r>
          </a:p>
          <a:p>
            <a:pPr lvl="3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Fourth level</a:t>
            </a:r>
          </a:p>
          <a:p>
            <a:pPr lvl="4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470183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78" y="377371"/>
            <a:ext cx="11051178" cy="88972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78" y="1436914"/>
            <a:ext cx="11051177" cy="47400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60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SG" dirty="0"/>
            </a:lvl5pPr>
          </a:lstStyle>
          <a:p>
            <a:pPr lvl="0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Second level</a:t>
            </a:r>
          </a:p>
          <a:p>
            <a:pPr lvl="2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Third level</a:t>
            </a:r>
          </a:p>
          <a:p>
            <a:pPr lvl="3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Fourth level</a:t>
            </a:r>
          </a:p>
          <a:p>
            <a:pPr lvl="4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9898" y="6356350"/>
            <a:ext cx="2536372" cy="365125"/>
          </a:xfrm>
        </p:spPr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0035" y="6356350"/>
            <a:ext cx="5331823" cy="365125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71858" y="6356350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394852" y="0"/>
            <a:ext cx="7852229" cy="377371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00B05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580338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10290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422" y="679224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29800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05041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73280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376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538132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378373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297621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6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519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78" y="377371"/>
            <a:ext cx="11051178" cy="88972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78" y="1436914"/>
            <a:ext cx="11051177" cy="47400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60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SG" dirty="0"/>
            </a:lvl5pPr>
          </a:lstStyle>
          <a:p>
            <a:pPr lvl="0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Second level</a:t>
            </a:r>
          </a:p>
          <a:p>
            <a:pPr lvl="2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Third level</a:t>
            </a:r>
          </a:p>
          <a:p>
            <a:pPr lvl="3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Fourth level</a:t>
            </a:r>
          </a:p>
          <a:p>
            <a:pPr lvl="4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9898" y="6356350"/>
            <a:ext cx="2536372" cy="365125"/>
          </a:xfrm>
        </p:spPr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0035" y="6356350"/>
            <a:ext cx="5331823" cy="365125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71858" y="6356350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394852" y="0"/>
            <a:ext cx="7852229" cy="377371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00B05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412314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48640" y="0"/>
            <a:ext cx="7776210" cy="120015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kern="1200" dirty="0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59365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48640" y="377371"/>
            <a:ext cx="5756910" cy="88972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63155" y="0"/>
            <a:ext cx="5742396" cy="377371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rgbClr val="00B05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6480087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5089" y="377371"/>
            <a:ext cx="5756910" cy="88972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49604" y="0"/>
            <a:ext cx="5742396" cy="377371"/>
          </a:xfrm>
        </p:spPr>
        <p:txBody>
          <a:bodyPr>
            <a:normAutofit/>
          </a:bodyPr>
          <a:lstStyle>
            <a:lvl1pPr marL="0" indent="0" algn="l">
              <a:buNone/>
              <a:defRPr sz="2000" b="1" u="sng">
                <a:solidFill>
                  <a:srgbClr val="00B05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4098606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83835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502341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589414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37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338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306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861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374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182881"/>
            <a:ext cx="11051178" cy="108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436914"/>
            <a:ext cx="11051177" cy="4740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6356350"/>
            <a:ext cx="25363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8777" y="6356350"/>
            <a:ext cx="53318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9892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267097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51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6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61" r:id="rId11"/>
    <p:sldLayoutId id="2147483663" r:id="rId12"/>
    <p:sldLayoutId id="2147483656" r:id="rId13"/>
    <p:sldLayoutId id="2147483657" r:id="rId14"/>
    <p:sldLayoutId id="2147483658" r:id="rId15"/>
    <p:sldLayoutId id="2147483659" r:id="rId16"/>
    <p:sldLayoutId id="214748370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800" b="1" kern="1200">
          <a:solidFill>
            <a:schemeClr val="accent6">
              <a:lumMod val="50000"/>
            </a:schemeClr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60C45-5D4E-4616-AF7A-210E33B16C44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13984-F48F-4110-95AF-7AF3E7C4EF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091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182881"/>
            <a:ext cx="11051178" cy="108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436914"/>
            <a:ext cx="11051177" cy="4740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6356350"/>
            <a:ext cx="25363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1FE6A-956D-4278-99F3-9F64BE320FAC}" type="datetimeFigureOut">
              <a:rPr lang="en-SG" smtClean="0"/>
              <a:t>16/10/2015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8777" y="6356350"/>
            <a:ext cx="53318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9892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267097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4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705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800" b="1" kern="1200">
          <a:solidFill>
            <a:schemeClr val="accent6">
              <a:lumMod val="50000"/>
            </a:schemeClr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youtube.com/watch?v=cwpL-3rkRYQ" TargetMode="Externa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youtube.com/watch?v=dqMarPAUYho" TargetMode="Externa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youtube.com/watch?v=aFoOmv8olJk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youtube.com/watch?v=q77B-G8CA24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653" y="3527077"/>
            <a:ext cx="5208219" cy="1894867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Dimensional Modelling for Data Warehouses	</a:t>
            </a:r>
            <a:endParaRPr lang="en-S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Topic 02 - Part 2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85622" y="2248547"/>
            <a:ext cx="4510088" cy="401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7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Data Warehouse vs Transaction Databases</a:t>
            </a:r>
            <a:endParaRPr lang="en-SG" dirty="0"/>
          </a:p>
        </p:txBody>
      </p:sp>
      <p:graphicFrame>
        <p:nvGraphicFramePr>
          <p:cNvPr id="5" name="Group 56"/>
          <p:cNvGraphicFramePr>
            <a:graphicFrameLocks noGrp="1"/>
          </p:cNvGraphicFramePr>
          <p:nvPr>
            <p:ph idx="1"/>
            <p:extLst/>
          </p:nvPr>
        </p:nvGraphicFramePr>
        <p:xfrm>
          <a:off x="967151" y="1406770"/>
          <a:ext cx="10879404" cy="4989985"/>
        </p:xfrm>
        <a:graphic>
          <a:graphicData uri="http://schemas.openxmlformats.org/drawingml/2006/table">
            <a:tbl>
              <a:tblPr firstRow="1">
                <a:tableStyleId>{08FB837D-C827-4EFA-A057-4D05807E0F7C}</a:tableStyleId>
              </a:tblPr>
              <a:tblGrid>
                <a:gridCol w="5310557"/>
                <a:gridCol w="5568847"/>
              </a:tblGrid>
              <a:tr h="6506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Transactional database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Data warehouse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horzOverflow="overflow"/>
                </a:tc>
              </a:tr>
              <a:tr h="507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Support OLTP systems</a:t>
                      </a:r>
                    </a:p>
                  </a:txBody>
                  <a:tcPr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Support OLAP systems</a:t>
                      </a:r>
                    </a:p>
                  </a:txBody>
                  <a:tcPr marT="45712" marB="45712" horzOverflow="overflow"/>
                </a:tc>
              </a:tr>
              <a:tr h="507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Holds current data</a:t>
                      </a:r>
                    </a:p>
                  </a:txBody>
                  <a:tcPr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Holds historic data</a:t>
                      </a:r>
                    </a:p>
                  </a:txBody>
                  <a:tcPr marT="45712" marB="45712" horzOverflow="overflow"/>
                </a:tc>
              </a:tr>
              <a:tr h="9143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Stores detailed data</a:t>
                      </a:r>
                    </a:p>
                  </a:txBody>
                  <a:tcPr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Stores detailed, lightly and highly summarized data</a:t>
                      </a:r>
                    </a:p>
                  </a:txBody>
                  <a:tcPr marT="45712" marB="45712" horzOverflow="overflow"/>
                </a:tc>
              </a:tr>
              <a:tr h="4788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is dynamic and real-time update</a:t>
                      </a:r>
                    </a:p>
                  </a:txBody>
                  <a:tcPr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is largely static and periodic update</a:t>
                      </a:r>
                    </a:p>
                  </a:txBody>
                  <a:tcPr marT="45712" marB="45712" horzOverflow="overflow"/>
                </a:tc>
              </a:tr>
              <a:tr h="507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Repetitive processing </a:t>
                      </a:r>
                    </a:p>
                  </a:txBody>
                  <a:tcPr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 hoc and unstructured processing</a:t>
                      </a:r>
                    </a:p>
                  </a:txBody>
                  <a:tcPr marT="45712" marB="45712" horzOverflow="overflow"/>
                </a:tc>
              </a:tr>
              <a:tr h="9143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 transaction throughput</a:t>
                      </a:r>
                    </a:p>
                  </a:txBody>
                  <a:tcPr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Medium to low level of transaction throughput</a:t>
                      </a:r>
                    </a:p>
                  </a:txBody>
                  <a:tcPr marT="45712" marB="45712" horzOverflow="overflow"/>
                </a:tc>
              </a:tr>
              <a:tr h="507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Predictable pattern of usage</a:t>
                      </a:r>
                    </a:p>
                  </a:txBody>
                  <a:tcPr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Unpredicted pattern of usage</a:t>
                      </a:r>
                    </a:p>
                  </a:txBody>
                  <a:tcPr marT="45712" marB="45712" horzOverflow="overflow"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394852" y="0"/>
            <a:ext cx="7852229" cy="377371"/>
          </a:xfrm>
        </p:spPr>
        <p:txBody>
          <a:bodyPr/>
          <a:lstStyle/>
          <a:p>
            <a:r>
              <a:rPr lang="en-SG" dirty="0" smtClean="0"/>
              <a:t>Data Warehouse vs Transactional Database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0950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56"/>
          <p:cNvGraphicFramePr>
            <a:graphicFrameLocks noGrp="1"/>
          </p:cNvGraphicFramePr>
          <p:nvPr>
            <p:ph idx="1"/>
            <p:extLst/>
          </p:nvPr>
        </p:nvGraphicFramePr>
        <p:xfrm>
          <a:off x="967152" y="1644468"/>
          <a:ext cx="10879404" cy="3567682"/>
        </p:xfrm>
        <a:graphic>
          <a:graphicData uri="http://schemas.openxmlformats.org/drawingml/2006/table">
            <a:tbl>
              <a:tblPr firstRow="1">
                <a:tableStyleId>{08FB837D-C827-4EFA-A057-4D05807E0F7C}</a:tableStyleId>
              </a:tblPr>
              <a:tblGrid>
                <a:gridCol w="5310557"/>
                <a:gridCol w="5568847"/>
              </a:tblGrid>
              <a:tr h="6506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Transactional database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Data warehouse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horzOverflow="overflow"/>
                </a:tc>
              </a:tr>
              <a:tr h="507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Transaction driven</a:t>
                      </a:r>
                    </a:p>
                  </a:txBody>
                  <a:tcPr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2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Analysis driven</a:t>
                      </a:r>
                    </a:p>
                  </a:txBody>
                  <a:tcPr marT="45708" marB="45708" horzOverflow="overflow"/>
                </a:tc>
              </a:tr>
              <a:tr h="507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 oriented</a:t>
                      </a:r>
                    </a:p>
                  </a:txBody>
                  <a:tcPr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2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 oriented</a:t>
                      </a:r>
                    </a:p>
                  </a:txBody>
                  <a:tcPr marT="45708" marB="45708" horzOverflow="overflow"/>
                </a:tc>
              </a:tr>
              <a:tr h="9143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Supports day-to-day decisions</a:t>
                      </a:r>
                    </a:p>
                  </a:txBody>
                  <a:tcPr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Supports strategic decisions</a:t>
                      </a:r>
                    </a:p>
                  </a:txBody>
                  <a:tcPr marT="45708" marB="45708" horzOverflow="overflow"/>
                </a:tc>
              </a:tr>
              <a:tr h="4788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Optimised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for transaction </a:t>
                      </a:r>
                    </a:p>
                  </a:txBody>
                  <a:tcPr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Optimised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for query performance</a:t>
                      </a:r>
                    </a:p>
                  </a:txBody>
                  <a:tcPr marT="45708" marB="45708" horzOverflow="overflow"/>
                </a:tc>
              </a:tr>
              <a:tr h="507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Structured for data integrity </a:t>
                      </a:r>
                    </a:p>
                  </a:txBody>
                  <a:tcPr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Structured for ease in querying</a:t>
                      </a:r>
                    </a:p>
                  </a:txBody>
                  <a:tcPr marT="45708" marB="45708" horzOverflow="overflow"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394852" y="0"/>
            <a:ext cx="7852229" cy="377371"/>
          </a:xfrm>
        </p:spPr>
        <p:txBody>
          <a:bodyPr/>
          <a:lstStyle/>
          <a:p>
            <a:r>
              <a:rPr lang="en-SG" dirty="0" smtClean="0"/>
              <a:t>Data Warehouse vs Transactional Database</a:t>
            </a:r>
            <a:endParaRPr lang="en-SG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95378" y="377371"/>
            <a:ext cx="11051178" cy="889726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Data Warehouse vs Transaction Databases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185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65120" y="854125"/>
            <a:ext cx="731901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sz="4000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SG" sz="4000" dirty="0" smtClean="0">
                <a:solidFill>
                  <a:srgbClr val="C00000"/>
                </a:solidFill>
              </a:rPr>
              <a:t>Entity-Relationship Model</a:t>
            </a:r>
            <a:endParaRPr lang="en-SG" sz="4000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SG" sz="4000" dirty="0" smtClean="0"/>
              <a:t>is highly suited to store data</a:t>
            </a:r>
            <a:br>
              <a:rPr lang="en-SG" sz="4000" dirty="0" smtClean="0"/>
            </a:br>
            <a:r>
              <a:rPr lang="en-SG" sz="4000" dirty="0" smtClean="0"/>
              <a:t>for </a:t>
            </a:r>
            <a:r>
              <a:rPr lang="en-SG" sz="4000" dirty="0" smtClean="0">
                <a:solidFill>
                  <a:srgbClr val="C00000"/>
                </a:solidFill>
              </a:rPr>
              <a:t>OLTP</a:t>
            </a:r>
            <a:r>
              <a:rPr lang="en-SG" sz="4000" dirty="0" smtClean="0"/>
              <a:t> systems</a:t>
            </a:r>
            <a:br>
              <a:rPr lang="en-SG" sz="4000" dirty="0" smtClean="0"/>
            </a:br>
            <a:r>
              <a:rPr lang="en-SG" sz="4000" dirty="0" smtClean="0"/>
              <a:t>because it ensures high </a:t>
            </a:r>
            <a:r>
              <a:rPr lang="en-SG" sz="4000" dirty="0" smtClean="0">
                <a:solidFill>
                  <a:srgbClr val="C00000"/>
                </a:solidFill>
              </a:rPr>
              <a:t>integrity </a:t>
            </a:r>
            <a:r>
              <a:rPr lang="en-SG" sz="4000" dirty="0" smtClean="0"/>
              <a:t>of the data 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188535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65120" y="854125"/>
            <a:ext cx="731901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sz="4000" dirty="0"/>
              <a:t>However, the</a:t>
            </a:r>
            <a:br>
              <a:rPr lang="en-SG" sz="4000" dirty="0"/>
            </a:br>
            <a:r>
              <a:rPr lang="en-SG" sz="4000" dirty="0" smtClean="0">
                <a:solidFill>
                  <a:srgbClr val="C00000"/>
                </a:solidFill>
              </a:rPr>
              <a:t>Entity-Relationship Model</a:t>
            </a:r>
            <a:endParaRPr lang="en-SG" sz="4000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SG" sz="4000" dirty="0" smtClean="0"/>
              <a:t>is not suitable to store data</a:t>
            </a:r>
            <a:br>
              <a:rPr lang="en-SG" sz="4000" dirty="0" smtClean="0"/>
            </a:br>
            <a:r>
              <a:rPr lang="en-SG" sz="4000" dirty="0" smtClean="0"/>
              <a:t>for </a:t>
            </a:r>
            <a:r>
              <a:rPr lang="en-SG" sz="4000" dirty="0" smtClean="0">
                <a:solidFill>
                  <a:srgbClr val="C00000"/>
                </a:solidFill>
              </a:rPr>
              <a:t>OLAP</a:t>
            </a:r>
            <a:r>
              <a:rPr lang="en-SG" sz="4000" dirty="0" smtClean="0"/>
              <a:t> systems.</a:t>
            </a:r>
          </a:p>
          <a:p>
            <a:pPr algn="ctr">
              <a:lnSpc>
                <a:spcPct val="150000"/>
              </a:lnSpc>
            </a:pPr>
            <a:r>
              <a:rPr lang="en-SG" sz="4000" dirty="0" smtClean="0"/>
              <a:t>Why?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38892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65120" y="854125"/>
            <a:ext cx="731901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sz="4000" dirty="0"/>
              <a:t>Why is data in data warehouses stored using the </a:t>
            </a:r>
            <a:r>
              <a:rPr lang="en-SG" sz="4000" dirty="0" smtClean="0"/>
              <a:t/>
            </a:r>
            <a:br>
              <a:rPr lang="en-SG" sz="4000" dirty="0" smtClean="0"/>
            </a:br>
            <a:r>
              <a:rPr lang="en-SG" sz="4000" dirty="0" smtClean="0">
                <a:solidFill>
                  <a:srgbClr val="C00000"/>
                </a:solidFill>
              </a:rPr>
              <a:t>Dimensional Model</a:t>
            </a:r>
            <a:br>
              <a:rPr lang="en-SG" sz="4000" dirty="0" smtClean="0">
                <a:solidFill>
                  <a:srgbClr val="C00000"/>
                </a:solidFill>
              </a:rPr>
            </a:br>
            <a:r>
              <a:rPr lang="en-SG" sz="4000" dirty="0" smtClean="0"/>
              <a:t> </a:t>
            </a:r>
            <a:r>
              <a:rPr lang="en-SG" sz="4000" dirty="0"/>
              <a:t>instead of the </a:t>
            </a:r>
            <a:r>
              <a:rPr lang="en-SG" sz="4000" dirty="0" smtClean="0"/>
              <a:t/>
            </a:r>
            <a:br>
              <a:rPr lang="en-SG" sz="4000" dirty="0" smtClean="0"/>
            </a:br>
            <a:r>
              <a:rPr lang="en-SG" sz="4000" dirty="0" smtClean="0">
                <a:solidFill>
                  <a:schemeClr val="bg1">
                    <a:lumMod val="50000"/>
                  </a:schemeClr>
                </a:solidFill>
              </a:rPr>
              <a:t>Entity-Relationship </a:t>
            </a:r>
            <a:r>
              <a:rPr lang="en-SG" sz="4000" dirty="0">
                <a:solidFill>
                  <a:schemeClr val="bg1">
                    <a:lumMod val="50000"/>
                  </a:schemeClr>
                </a:solidFill>
              </a:rPr>
              <a:t>Model</a:t>
            </a:r>
            <a:r>
              <a:rPr lang="en-SG" sz="40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46950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8640" y="1436914"/>
            <a:ext cx="11051178" cy="474004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SG" dirty="0"/>
              <a:t>Entity-relationship </a:t>
            </a:r>
            <a:r>
              <a:rPr lang="en-SG" dirty="0" smtClean="0"/>
              <a:t>modelling </a:t>
            </a:r>
            <a:r>
              <a:rPr lang="en-SG" dirty="0"/>
              <a:t>is a logical design technique that seeks to </a:t>
            </a:r>
            <a:r>
              <a:rPr lang="en-SG" dirty="0">
                <a:solidFill>
                  <a:srgbClr val="C00000"/>
                </a:solidFill>
              </a:rPr>
              <a:t>eliminate </a:t>
            </a:r>
            <a:r>
              <a:rPr lang="en-SG" dirty="0" smtClean="0">
                <a:solidFill>
                  <a:srgbClr val="C00000"/>
                </a:solidFill>
              </a:rPr>
              <a:t>data redundancy</a:t>
            </a:r>
          </a:p>
          <a:p>
            <a:pPr>
              <a:lnSpc>
                <a:spcPct val="100000"/>
              </a:lnSpc>
            </a:pPr>
            <a:r>
              <a:rPr lang="en-SG" dirty="0" smtClean="0"/>
              <a:t>The disadvantage of this technique is that it </a:t>
            </a:r>
            <a:r>
              <a:rPr lang="en-SG" dirty="0" smtClean="0">
                <a:solidFill>
                  <a:srgbClr val="C00000"/>
                </a:solidFill>
              </a:rPr>
              <a:t>slows down queries </a:t>
            </a:r>
            <a:r>
              <a:rPr lang="en-SG" dirty="0" smtClean="0"/>
              <a:t>because it requires more JOINS</a:t>
            </a:r>
          </a:p>
          <a:p>
            <a:pPr>
              <a:lnSpc>
                <a:spcPct val="100000"/>
              </a:lnSpc>
            </a:pPr>
            <a:endParaRPr lang="en-SG" dirty="0"/>
          </a:p>
          <a:p>
            <a:pPr>
              <a:lnSpc>
                <a:spcPct val="100000"/>
              </a:lnSpc>
            </a:pPr>
            <a:r>
              <a:rPr lang="en-SG" dirty="0" smtClean="0"/>
              <a:t>On the other hand, dimension modelling </a:t>
            </a:r>
            <a:r>
              <a:rPr lang="en-SG" dirty="0"/>
              <a:t>is a logical design technique that seeks to present the data in a </a:t>
            </a:r>
            <a:r>
              <a:rPr lang="en-SG" dirty="0" smtClean="0"/>
              <a:t>way that </a:t>
            </a:r>
            <a:r>
              <a:rPr lang="en-SG" dirty="0"/>
              <a:t>is </a:t>
            </a:r>
            <a:r>
              <a:rPr lang="en-SG" dirty="0" smtClean="0">
                <a:solidFill>
                  <a:srgbClr val="C00000"/>
                </a:solidFill>
              </a:rPr>
              <a:t>intuitive</a:t>
            </a:r>
            <a:r>
              <a:rPr lang="en-SG" dirty="0" smtClean="0"/>
              <a:t> to the business user, </a:t>
            </a:r>
            <a:r>
              <a:rPr lang="en-SG" dirty="0"/>
              <a:t>and allows for </a:t>
            </a:r>
            <a:r>
              <a:rPr lang="en-SG" dirty="0">
                <a:solidFill>
                  <a:srgbClr val="C00000"/>
                </a:solidFill>
              </a:rPr>
              <a:t>higher performance </a:t>
            </a:r>
            <a:r>
              <a:rPr lang="en-SG" dirty="0" smtClean="0">
                <a:solidFill>
                  <a:srgbClr val="C00000"/>
                </a:solidFill>
              </a:rPr>
              <a:t>access</a:t>
            </a:r>
            <a:endParaRPr lang="en-SG" dirty="0" smtClean="0"/>
          </a:p>
          <a:p>
            <a:pPr>
              <a:lnSpc>
                <a:spcPct val="100000"/>
              </a:lnSpc>
            </a:pPr>
            <a:r>
              <a:rPr lang="en-SG" dirty="0" smtClean="0"/>
              <a:t>The disadvantage of this technique is that it produces a lot of </a:t>
            </a:r>
            <a:r>
              <a:rPr lang="en-SG" dirty="0" smtClean="0">
                <a:solidFill>
                  <a:srgbClr val="C00000"/>
                </a:solidFill>
              </a:rPr>
              <a:t>redundant data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8640" y="377371"/>
            <a:ext cx="11051178" cy="889726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Entity-Relationship vs Dimensional Modelling</a:t>
            </a:r>
            <a:endParaRPr lang="en-SG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148114" y="0"/>
            <a:ext cx="7852229" cy="377371"/>
          </a:xfrm>
        </p:spPr>
        <p:txBody>
          <a:bodyPr/>
          <a:lstStyle/>
          <a:p>
            <a:r>
              <a:rPr lang="en-SG" dirty="0" smtClean="0"/>
              <a:t>Dimensional Modelling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9192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Dimensional vs Entity-Relationship Modelling</a:t>
            </a:r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00904"/>
              </p:ext>
            </p:extLst>
          </p:nvPr>
        </p:nvGraphicFramePr>
        <p:xfrm>
          <a:off x="795968" y="1364498"/>
          <a:ext cx="11050588" cy="5394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25294"/>
                <a:gridCol w="5525294"/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Dimensional</a:t>
                      </a:r>
                      <a:r>
                        <a:rPr lang="en-SG" sz="2400" baseline="0" dirty="0" smtClean="0"/>
                        <a:t> Modelling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Entity-Relationship</a:t>
                      </a:r>
                      <a:r>
                        <a:rPr lang="en-SG" sz="2400" baseline="0" dirty="0" smtClean="0"/>
                        <a:t> Modelling</a:t>
                      </a:r>
                      <a:endParaRPr lang="en-SG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 smtClean="0"/>
                        <a:t>Main goal is to have</a:t>
                      </a:r>
                      <a:r>
                        <a:rPr lang="en-SG" sz="2400" baseline="0" dirty="0" smtClean="0"/>
                        <a:t> high </a:t>
                      </a:r>
                      <a:r>
                        <a:rPr lang="en-SG" sz="2400" dirty="0" smtClean="0"/>
                        <a:t>performance of retrieval</a:t>
                      </a:r>
                      <a:r>
                        <a:rPr lang="en-SG" sz="2400" baseline="0" dirty="0" smtClean="0"/>
                        <a:t> of data </a:t>
                      </a:r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2400" dirty="0" smtClean="0"/>
                        <a:t>Contains </a:t>
                      </a:r>
                      <a:r>
                        <a:rPr lang="en-SG" sz="2400" dirty="0" err="1" smtClean="0"/>
                        <a:t>denormalized</a:t>
                      </a:r>
                      <a:r>
                        <a:rPr lang="en-SG" sz="2400" baseline="0" dirty="0" smtClean="0"/>
                        <a:t> data</a:t>
                      </a:r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2400" baseline="0" dirty="0" smtClean="0">
                          <a:sym typeface="Wingdings" panose="05000000000000000000" pitchFamily="2" charset="2"/>
                        </a:rPr>
                        <a:t>High query performance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 smtClean="0"/>
                        <a:t>Main goal is to remove</a:t>
                      </a:r>
                      <a:r>
                        <a:rPr lang="en-SG" sz="2400" baseline="0" dirty="0" smtClean="0"/>
                        <a:t> redundancy from data </a:t>
                      </a:r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2400" dirty="0" smtClean="0"/>
                        <a:t>Contains normalized data</a:t>
                      </a:r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2400" dirty="0" smtClean="0">
                          <a:sym typeface="Wingdings" panose="05000000000000000000" pitchFamily="2" charset="2"/>
                        </a:rPr>
                        <a:t>High</a:t>
                      </a:r>
                      <a:r>
                        <a:rPr lang="en-SG" sz="2400" baseline="0" dirty="0" smtClean="0">
                          <a:sym typeface="Wingdings" panose="05000000000000000000" pitchFamily="2" charset="2"/>
                        </a:rPr>
                        <a:t> transaction performance</a:t>
                      </a:r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2400" baseline="0" dirty="0" smtClean="0">
                          <a:sym typeface="Wingdings" panose="05000000000000000000" pitchFamily="2" charset="2"/>
                        </a:rPr>
                        <a:t>High data integrity</a:t>
                      </a:r>
                      <a:endParaRPr lang="en-SG" sz="2400" dirty="0" smtClean="0"/>
                    </a:p>
                    <a:p>
                      <a:endParaRPr lang="en-SG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 smtClean="0"/>
                        <a:t>Models a business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2400" dirty="0" smtClean="0"/>
                        <a:t>Structures</a:t>
                      </a:r>
                      <a:r>
                        <a:rPr lang="en-SG" sz="2400" baseline="0" dirty="0" smtClean="0"/>
                        <a:t> data from the point of view of a business user – easy to understand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2400" dirty="0" smtClean="0"/>
                        <a:t>Involves</a:t>
                      </a:r>
                      <a:r>
                        <a:rPr lang="en-SG" sz="2400" baseline="0" dirty="0" smtClean="0"/>
                        <a:t> business rules</a:t>
                      </a:r>
                      <a:endParaRPr lang="en-SG" sz="2400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SG" sz="2400" dirty="0" smtClean="0"/>
                    </a:p>
                    <a:p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2400" dirty="0" smtClean="0"/>
                        <a:t>Models the relationships among data</a:t>
                      </a:r>
                      <a:br>
                        <a:rPr lang="en-SG" sz="2400" dirty="0" smtClean="0"/>
                      </a:br>
                      <a:r>
                        <a:rPr lang="en-SG" sz="2400" dirty="0" smtClean="0"/>
                        <a:t>Structures data from</a:t>
                      </a:r>
                      <a:r>
                        <a:rPr lang="en-SG" sz="2400" baseline="0" dirty="0" smtClean="0"/>
                        <a:t> the point of view of a technical user – harder to understand by a layman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2400" dirty="0" smtClean="0"/>
                        <a:t>Involves</a:t>
                      </a:r>
                      <a:r>
                        <a:rPr lang="en-SG" sz="2400" baseline="0" dirty="0" smtClean="0"/>
                        <a:t> data rules</a:t>
                      </a:r>
                      <a:endParaRPr lang="en-SG" sz="2400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SG" sz="2400" dirty="0" smtClean="0"/>
                    </a:p>
                    <a:p>
                      <a:endParaRPr lang="en-SG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Star Schema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387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sz="3200" dirty="0" smtClean="0"/>
              <a:t>Data Warehouse stores data as Cubes</a:t>
            </a:r>
            <a:endParaRPr lang="en-US" alt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723389" y="1267097"/>
            <a:ext cx="7712985" cy="5335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600" dirty="0"/>
              <a:t>D</a:t>
            </a:r>
            <a:r>
              <a:rPr lang="en-US" altLang="en-US" sz="2600" dirty="0" smtClean="0"/>
              <a:t>ata warehouses are the backbone of OLAP systems which are the engine that provides the answers to complex business queries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600" dirty="0" smtClean="0"/>
              <a:t>The databases that support OLAP must fulfill one important criteria </a:t>
            </a:r>
            <a:r>
              <a:rPr lang="en-US" altLang="en-US" sz="2600" dirty="0" smtClean="0">
                <a:sym typeface="Wingdings" panose="05000000000000000000" pitchFamily="2" charset="2"/>
              </a:rPr>
              <a:t> have </a:t>
            </a:r>
            <a:r>
              <a:rPr lang="en-US" altLang="en-US" sz="2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high performance speeds </a:t>
            </a:r>
            <a:r>
              <a:rPr lang="en-US" altLang="en-US" sz="2600" dirty="0" smtClean="0">
                <a:sym typeface="Wingdings" panose="05000000000000000000" pitchFamily="2" charset="2"/>
              </a:rPr>
              <a:t>for complex queries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600" dirty="0" smtClean="0">
                <a:sym typeface="Wingdings" panose="05000000000000000000" pitchFamily="2" charset="2"/>
              </a:rPr>
              <a:t>ER Models cannot fulfill this criteria; they require a lot of JOINs and thus, slow down the speed of queries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600" dirty="0" smtClean="0">
                <a:sym typeface="Wingdings" panose="05000000000000000000" pitchFamily="2" charset="2"/>
              </a:rPr>
              <a:t>Dimensional models are a better choice for OLAP because they use the </a:t>
            </a:r>
            <a:r>
              <a:rPr lang="en-US" altLang="en-US" sz="2600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denormalized</a:t>
            </a:r>
            <a:r>
              <a:rPr lang="en-US" altLang="en-US" sz="2600" dirty="0" smtClean="0">
                <a:sym typeface="Wingdings" panose="05000000000000000000" pitchFamily="2" charset="2"/>
              </a:rPr>
              <a:t> form, and are structured in a way that models the business, instead of the data</a:t>
            </a:r>
            <a:endParaRPr lang="en-US" altLang="en-US" sz="260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148114" y="0"/>
            <a:ext cx="7852229" cy="377371"/>
          </a:xfrm>
        </p:spPr>
        <p:txBody>
          <a:bodyPr/>
          <a:lstStyle/>
          <a:p>
            <a:r>
              <a:rPr lang="en-SG" dirty="0" smtClean="0"/>
              <a:t>Data Warehouse Architectures</a:t>
            </a:r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398" y="3934673"/>
            <a:ext cx="2874815" cy="23632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190" y="1131317"/>
            <a:ext cx="3184366" cy="261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4619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5"/>
          <p:cNvSpPr>
            <a:spLocks noGrp="1"/>
          </p:cNvSpPr>
          <p:nvPr>
            <p:ph type="body" sz="quarter" idx="13"/>
          </p:nvPr>
        </p:nvSpPr>
        <p:spPr>
          <a:xfrm>
            <a:off x="3210638" y="84131"/>
            <a:ext cx="5742396" cy="377371"/>
          </a:xfrm>
        </p:spPr>
        <p:txBody>
          <a:bodyPr>
            <a:normAutofit/>
          </a:bodyPr>
          <a:lstStyle/>
          <a:p>
            <a:pPr algn="ctr"/>
            <a:r>
              <a:rPr lang="en-SG" dirty="0" smtClean="0"/>
              <a:t>Dimensional Modelling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63664" y="1554480"/>
            <a:ext cx="7811621" cy="424338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3600" dirty="0"/>
              <a:t>To give a clearer picture of how Entity-Relation Models (ER) differ from Dimensional Models (DM</a:t>
            </a:r>
            <a:r>
              <a:rPr lang="en-SG" sz="3600" dirty="0" smtClean="0"/>
              <a:t>), </a:t>
            </a:r>
            <a:br>
              <a:rPr lang="en-SG" sz="3600" dirty="0" smtClean="0"/>
            </a:br>
            <a:r>
              <a:rPr lang="en-SG" sz="3600" dirty="0" smtClean="0"/>
              <a:t>the </a:t>
            </a:r>
            <a:r>
              <a:rPr lang="en-SG" sz="3600" dirty="0"/>
              <a:t>next two slides present an example of the </a:t>
            </a:r>
            <a:r>
              <a:rPr lang="en-SG" sz="3600" dirty="0" smtClean="0"/>
              <a:t>ER Model and the DM model respectively</a:t>
            </a:r>
            <a:endParaRPr lang="en-SG" sz="3600" dirty="0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2563664" y="461502"/>
            <a:ext cx="7772400" cy="6186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kern="120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AU" dirty="0" smtClean="0"/>
              <a:t>Examples of ER and DM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96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32"/>
          <p:cNvCxnSpPr/>
          <p:nvPr/>
        </p:nvCxnSpPr>
        <p:spPr>
          <a:xfrm>
            <a:off x="5587061" y="4941284"/>
            <a:ext cx="546120" cy="357480"/>
          </a:xfrm>
          <a:prstGeom prst="straightConnector1">
            <a:avLst/>
          </a:prstGeom>
          <a:noFill/>
          <a:ln w="38160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3" name="Straight Arrow Connector 33"/>
          <p:cNvCxnSpPr/>
          <p:nvPr/>
        </p:nvCxnSpPr>
        <p:spPr>
          <a:xfrm flipV="1">
            <a:off x="7730141" y="4940563"/>
            <a:ext cx="606960" cy="500401"/>
          </a:xfrm>
          <a:prstGeom prst="straightConnector1">
            <a:avLst/>
          </a:prstGeom>
          <a:noFill/>
          <a:ln w="38160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4" name="Straight Arrow Connector 42"/>
          <p:cNvCxnSpPr/>
          <p:nvPr/>
        </p:nvCxnSpPr>
        <p:spPr>
          <a:xfrm flipV="1">
            <a:off x="7801781" y="2500484"/>
            <a:ext cx="833760" cy="583200"/>
          </a:xfrm>
          <a:prstGeom prst="straightConnector1">
            <a:avLst/>
          </a:prstGeom>
          <a:noFill/>
          <a:ln w="38160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5" name="Straight Arrow Connector 30"/>
          <p:cNvCxnSpPr/>
          <p:nvPr/>
        </p:nvCxnSpPr>
        <p:spPr>
          <a:xfrm>
            <a:off x="3371981" y="3655363"/>
            <a:ext cx="608400" cy="929161"/>
          </a:xfrm>
          <a:prstGeom prst="straightConnector1">
            <a:avLst/>
          </a:prstGeom>
          <a:noFill/>
          <a:ln w="38160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6" name="Straight Arrow Connector 35"/>
          <p:cNvCxnSpPr/>
          <p:nvPr/>
        </p:nvCxnSpPr>
        <p:spPr>
          <a:xfrm flipV="1">
            <a:off x="3372700" y="2869124"/>
            <a:ext cx="1463761" cy="572040"/>
          </a:xfrm>
          <a:prstGeom prst="straightConnector1">
            <a:avLst/>
          </a:prstGeom>
          <a:noFill/>
          <a:ln w="38160">
            <a:solidFill>
              <a:srgbClr val="4A7EBB"/>
            </a:solidFill>
            <a:prstDash val="solid"/>
            <a:miter/>
            <a:tailEnd type="arrow"/>
          </a:ln>
        </p:spPr>
      </p:cxnSp>
      <p:grpSp>
        <p:nvGrpSpPr>
          <p:cNvPr id="7" name="Content Placeholder 3"/>
          <p:cNvGrpSpPr/>
          <p:nvPr/>
        </p:nvGrpSpPr>
        <p:grpSpPr>
          <a:xfrm>
            <a:off x="6159101" y="4584163"/>
            <a:ext cx="1643040" cy="1482481"/>
            <a:chOff x="4857840" y="4214879"/>
            <a:chExt cx="1643040" cy="1482481"/>
          </a:xfrm>
        </p:grpSpPr>
        <p:sp>
          <p:nvSpPr>
            <p:cNvPr id="8" name="Freeform 7"/>
            <p:cNvSpPr/>
            <p:nvPr/>
          </p:nvSpPr>
          <p:spPr>
            <a:xfrm>
              <a:off x="4857840" y="4214879"/>
              <a:ext cx="1643039" cy="371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600" b="1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OrderDetails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4857840" y="4586399"/>
              <a:ext cx="1643039" cy="3697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0D8E8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OrderHeaderID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4857840" y="4956120"/>
              <a:ext cx="1643039" cy="371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E9EDF4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ProductID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857840" y="5327640"/>
              <a:ext cx="1643039" cy="3697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0D8E8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Amount</a:t>
              </a: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4857840" y="4586399"/>
              <a:ext cx="1643040" cy="0"/>
            </a:xfrm>
            <a:prstGeom prst="line">
              <a:avLst/>
            </a:prstGeom>
            <a:noFill/>
            <a:ln w="3816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4857840" y="4956120"/>
              <a:ext cx="164304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4857840" y="5327640"/>
              <a:ext cx="164304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4857840" y="4214879"/>
              <a:ext cx="0" cy="1482481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16" name="Straight Connector 15"/>
            <p:cNvSpPr/>
            <p:nvPr/>
          </p:nvSpPr>
          <p:spPr>
            <a:xfrm>
              <a:off x="6500880" y="4214879"/>
              <a:ext cx="0" cy="1482481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17" name="Straight Connector 16"/>
            <p:cNvSpPr/>
            <p:nvPr/>
          </p:nvSpPr>
          <p:spPr>
            <a:xfrm>
              <a:off x="4857840" y="4214879"/>
              <a:ext cx="164304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18" name="Straight Connector 17"/>
            <p:cNvSpPr/>
            <p:nvPr/>
          </p:nvSpPr>
          <p:spPr>
            <a:xfrm>
              <a:off x="4857840" y="5697360"/>
              <a:ext cx="164304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</p:grpSp>
      <p:grpSp>
        <p:nvGrpSpPr>
          <p:cNvPr id="19" name="Content Placeholder 3"/>
          <p:cNvGrpSpPr/>
          <p:nvPr/>
        </p:nvGrpSpPr>
        <p:grpSpPr>
          <a:xfrm>
            <a:off x="4016021" y="4084124"/>
            <a:ext cx="1643040" cy="1854000"/>
            <a:chOff x="2714760" y="3714840"/>
            <a:chExt cx="1643040" cy="1854000"/>
          </a:xfrm>
        </p:grpSpPr>
        <p:sp>
          <p:nvSpPr>
            <p:cNvPr id="20" name="Freeform 19"/>
            <p:cNvSpPr/>
            <p:nvPr/>
          </p:nvSpPr>
          <p:spPr>
            <a:xfrm>
              <a:off x="2714760" y="3714840"/>
              <a:ext cx="1643039" cy="371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600" b="1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OrderHeader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2714760" y="4086360"/>
              <a:ext cx="1643039" cy="3697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0D8E8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OrderHeaderID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2714760" y="4456080"/>
              <a:ext cx="1643039" cy="371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E9EDF4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CustomerID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714760" y="4827600"/>
              <a:ext cx="1643039" cy="3697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0D8E8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OrderDate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2714760" y="5197320"/>
              <a:ext cx="1643039" cy="371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E9EDF4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FreightAmount</a:t>
              </a:r>
            </a:p>
          </p:txBody>
        </p:sp>
        <p:sp>
          <p:nvSpPr>
            <p:cNvPr id="25" name="Straight Connector 24"/>
            <p:cNvSpPr/>
            <p:nvPr/>
          </p:nvSpPr>
          <p:spPr>
            <a:xfrm>
              <a:off x="2714760" y="4086360"/>
              <a:ext cx="1643040" cy="0"/>
            </a:xfrm>
            <a:prstGeom prst="line">
              <a:avLst/>
            </a:prstGeom>
            <a:noFill/>
            <a:ln w="3816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26" name="Straight Connector 25"/>
            <p:cNvSpPr/>
            <p:nvPr/>
          </p:nvSpPr>
          <p:spPr>
            <a:xfrm>
              <a:off x="2714760" y="4456080"/>
              <a:ext cx="164304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27" name="Straight Connector 26"/>
            <p:cNvSpPr/>
            <p:nvPr/>
          </p:nvSpPr>
          <p:spPr>
            <a:xfrm>
              <a:off x="2714760" y="4827600"/>
              <a:ext cx="164304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28" name="Straight Connector 27"/>
            <p:cNvSpPr/>
            <p:nvPr/>
          </p:nvSpPr>
          <p:spPr>
            <a:xfrm>
              <a:off x="2714760" y="5197320"/>
              <a:ext cx="164304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29" name="Straight Connector 28"/>
            <p:cNvSpPr/>
            <p:nvPr/>
          </p:nvSpPr>
          <p:spPr>
            <a:xfrm>
              <a:off x="2714760" y="3714840"/>
              <a:ext cx="0" cy="185400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30" name="Straight Connector 29"/>
            <p:cNvSpPr/>
            <p:nvPr/>
          </p:nvSpPr>
          <p:spPr>
            <a:xfrm>
              <a:off x="4357800" y="3714840"/>
              <a:ext cx="0" cy="185400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31" name="Straight Connector 30"/>
            <p:cNvSpPr/>
            <p:nvPr/>
          </p:nvSpPr>
          <p:spPr>
            <a:xfrm>
              <a:off x="2714760" y="3714840"/>
              <a:ext cx="164304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32" name="Straight Connector 31"/>
            <p:cNvSpPr/>
            <p:nvPr/>
          </p:nvSpPr>
          <p:spPr>
            <a:xfrm>
              <a:off x="2714760" y="5568840"/>
              <a:ext cx="164304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</p:grpSp>
      <p:grpSp>
        <p:nvGrpSpPr>
          <p:cNvPr id="33" name="Content Placeholder 3"/>
          <p:cNvGrpSpPr/>
          <p:nvPr/>
        </p:nvGrpSpPr>
        <p:grpSpPr>
          <a:xfrm>
            <a:off x="8373461" y="4227043"/>
            <a:ext cx="1357560" cy="1482481"/>
            <a:chOff x="7072200" y="3857759"/>
            <a:chExt cx="1357560" cy="1482481"/>
          </a:xfrm>
        </p:grpSpPr>
        <p:sp>
          <p:nvSpPr>
            <p:cNvPr id="34" name="Freeform 33"/>
            <p:cNvSpPr/>
            <p:nvPr/>
          </p:nvSpPr>
          <p:spPr>
            <a:xfrm>
              <a:off x="7072200" y="3857759"/>
              <a:ext cx="1357560" cy="371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600" b="1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Products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7072200" y="4229279"/>
              <a:ext cx="1357560" cy="3697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0D8E8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ProductID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7072200" y="4599000"/>
              <a:ext cx="1357560" cy="371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E9EDF4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Description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7072200" y="4970520"/>
              <a:ext cx="1357560" cy="3697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0D8E8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Size</a:t>
              </a:r>
            </a:p>
          </p:txBody>
        </p:sp>
        <p:sp>
          <p:nvSpPr>
            <p:cNvPr id="38" name="Straight Connector 37"/>
            <p:cNvSpPr/>
            <p:nvPr/>
          </p:nvSpPr>
          <p:spPr>
            <a:xfrm>
              <a:off x="7072200" y="4229279"/>
              <a:ext cx="1357560" cy="0"/>
            </a:xfrm>
            <a:prstGeom prst="line">
              <a:avLst/>
            </a:prstGeom>
            <a:noFill/>
            <a:ln w="3816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39" name="Straight Connector 38"/>
            <p:cNvSpPr/>
            <p:nvPr/>
          </p:nvSpPr>
          <p:spPr>
            <a:xfrm>
              <a:off x="7072200" y="4599000"/>
              <a:ext cx="135756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40" name="Straight Connector 39"/>
            <p:cNvSpPr/>
            <p:nvPr/>
          </p:nvSpPr>
          <p:spPr>
            <a:xfrm>
              <a:off x="7072200" y="4970520"/>
              <a:ext cx="135756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41" name="Straight Connector 40"/>
            <p:cNvSpPr/>
            <p:nvPr/>
          </p:nvSpPr>
          <p:spPr>
            <a:xfrm>
              <a:off x="7072200" y="3857759"/>
              <a:ext cx="0" cy="1482481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42" name="Straight Connector 41"/>
            <p:cNvSpPr/>
            <p:nvPr/>
          </p:nvSpPr>
          <p:spPr>
            <a:xfrm>
              <a:off x="8429760" y="3857759"/>
              <a:ext cx="0" cy="1482481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43" name="Straight Connector 42"/>
            <p:cNvSpPr/>
            <p:nvPr/>
          </p:nvSpPr>
          <p:spPr>
            <a:xfrm>
              <a:off x="7072200" y="3857759"/>
              <a:ext cx="135756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44" name="Straight Connector 43"/>
            <p:cNvSpPr/>
            <p:nvPr/>
          </p:nvSpPr>
          <p:spPr>
            <a:xfrm>
              <a:off x="7072200" y="5340240"/>
              <a:ext cx="135756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</p:grpSp>
      <p:grpSp>
        <p:nvGrpSpPr>
          <p:cNvPr id="45" name="Content Placeholder 3"/>
          <p:cNvGrpSpPr/>
          <p:nvPr/>
        </p:nvGrpSpPr>
        <p:grpSpPr>
          <a:xfrm>
            <a:off x="2158420" y="2726564"/>
            <a:ext cx="1285921" cy="1482840"/>
            <a:chOff x="857159" y="2357280"/>
            <a:chExt cx="1285921" cy="1482840"/>
          </a:xfrm>
        </p:grpSpPr>
        <p:sp>
          <p:nvSpPr>
            <p:cNvPr id="46" name="Freeform 45"/>
            <p:cNvSpPr/>
            <p:nvPr/>
          </p:nvSpPr>
          <p:spPr>
            <a:xfrm>
              <a:off x="857159" y="2357280"/>
              <a:ext cx="1285919" cy="371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600" b="1" i="0" u="none" strike="noStrike" baseline="0" dirty="0">
                  <a:ln>
                    <a:noFill/>
                  </a:ln>
                  <a:solidFill>
                    <a:srgbClr val="FFFFFF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Customers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857159" y="2728800"/>
              <a:ext cx="1285919" cy="370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0D8E8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CustomerID</a:t>
              </a:r>
            </a:p>
          </p:txBody>
        </p:sp>
        <p:sp>
          <p:nvSpPr>
            <p:cNvPr id="48" name="Freeform 47"/>
            <p:cNvSpPr/>
            <p:nvPr/>
          </p:nvSpPr>
          <p:spPr>
            <a:xfrm>
              <a:off x="857159" y="3098879"/>
              <a:ext cx="1285919" cy="371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E9EDF4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AddressID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857159" y="3470399"/>
              <a:ext cx="1285919" cy="3697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0D8E8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Name</a:t>
              </a:r>
            </a:p>
          </p:txBody>
        </p:sp>
        <p:sp>
          <p:nvSpPr>
            <p:cNvPr id="50" name="Straight Connector 49"/>
            <p:cNvSpPr/>
            <p:nvPr/>
          </p:nvSpPr>
          <p:spPr>
            <a:xfrm>
              <a:off x="857159" y="2728800"/>
              <a:ext cx="1285921" cy="0"/>
            </a:xfrm>
            <a:prstGeom prst="line">
              <a:avLst/>
            </a:prstGeom>
            <a:noFill/>
            <a:ln w="3816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51" name="Straight Connector 50"/>
            <p:cNvSpPr/>
            <p:nvPr/>
          </p:nvSpPr>
          <p:spPr>
            <a:xfrm>
              <a:off x="857159" y="3098879"/>
              <a:ext cx="1285921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52" name="Straight Connector 51"/>
            <p:cNvSpPr/>
            <p:nvPr/>
          </p:nvSpPr>
          <p:spPr>
            <a:xfrm>
              <a:off x="857159" y="3470399"/>
              <a:ext cx="1285921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53" name="Straight Connector 52"/>
            <p:cNvSpPr/>
            <p:nvPr/>
          </p:nvSpPr>
          <p:spPr>
            <a:xfrm>
              <a:off x="857159" y="2357280"/>
              <a:ext cx="0" cy="148284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54" name="Straight Connector 53"/>
            <p:cNvSpPr/>
            <p:nvPr/>
          </p:nvSpPr>
          <p:spPr>
            <a:xfrm>
              <a:off x="2143080" y="2357280"/>
              <a:ext cx="0" cy="148284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55" name="Straight Connector 54"/>
            <p:cNvSpPr/>
            <p:nvPr/>
          </p:nvSpPr>
          <p:spPr>
            <a:xfrm>
              <a:off x="857159" y="2357280"/>
              <a:ext cx="1285921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56" name="Straight Connector 55"/>
            <p:cNvSpPr/>
            <p:nvPr/>
          </p:nvSpPr>
          <p:spPr>
            <a:xfrm>
              <a:off x="857159" y="3840120"/>
              <a:ext cx="1285921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</p:grpSp>
      <p:grpSp>
        <p:nvGrpSpPr>
          <p:cNvPr id="57" name="Content Placeholder 3"/>
          <p:cNvGrpSpPr/>
          <p:nvPr/>
        </p:nvGrpSpPr>
        <p:grpSpPr>
          <a:xfrm>
            <a:off x="4873181" y="2155244"/>
            <a:ext cx="1214280" cy="1482840"/>
            <a:chOff x="3571920" y="1785960"/>
            <a:chExt cx="1214280" cy="1482840"/>
          </a:xfrm>
        </p:grpSpPr>
        <p:sp>
          <p:nvSpPr>
            <p:cNvPr id="58" name="Freeform 57"/>
            <p:cNvSpPr/>
            <p:nvPr/>
          </p:nvSpPr>
          <p:spPr>
            <a:xfrm>
              <a:off x="3571920" y="1785960"/>
              <a:ext cx="1214280" cy="371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600" b="1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Addresses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3571920" y="2157480"/>
              <a:ext cx="1214280" cy="3697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0D8E8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AddressID</a:t>
              </a:r>
            </a:p>
          </p:txBody>
        </p:sp>
        <p:sp>
          <p:nvSpPr>
            <p:cNvPr id="60" name="Freeform 59"/>
            <p:cNvSpPr/>
            <p:nvPr/>
          </p:nvSpPr>
          <p:spPr>
            <a:xfrm>
              <a:off x="3571920" y="2527200"/>
              <a:ext cx="1214280" cy="371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E9EDF4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StateID</a:t>
              </a:r>
            </a:p>
          </p:txBody>
        </p:sp>
        <p:sp>
          <p:nvSpPr>
            <p:cNvPr id="61" name="Freeform 60"/>
            <p:cNvSpPr/>
            <p:nvPr/>
          </p:nvSpPr>
          <p:spPr>
            <a:xfrm>
              <a:off x="3571920" y="2898720"/>
              <a:ext cx="1214280" cy="370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0D8E8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Street</a:t>
              </a:r>
            </a:p>
          </p:txBody>
        </p:sp>
        <p:sp>
          <p:nvSpPr>
            <p:cNvPr id="62" name="Straight Connector 61"/>
            <p:cNvSpPr/>
            <p:nvPr/>
          </p:nvSpPr>
          <p:spPr>
            <a:xfrm>
              <a:off x="3571920" y="2157480"/>
              <a:ext cx="1214280" cy="0"/>
            </a:xfrm>
            <a:prstGeom prst="line">
              <a:avLst/>
            </a:prstGeom>
            <a:noFill/>
            <a:ln w="3816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63" name="Straight Connector 62"/>
            <p:cNvSpPr/>
            <p:nvPr/>
          </p:nvSpPr>
          <p:spPr>
            <a:xfrm>
              <a:off x="3571920" y="2527200"/>
              <a:ext cx="121428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64" name="Straight Connector 63"/>
            <p:cNvSpPr/>
            <p:nvPr/>
          </p:nvSpPr>
          <p:spPr>
            <a:xfrm>
              <a:off x="3571920" y="2898720"/>
              <a:ext cx="121428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65" name="Straight Connector 64"/>
            <p:cNvSpPr/>
            <p:nvPr/>
          </p:nvSpPr>
          <p:spPr>
            <a:xfrm>
              <a:off x="3571920" y="1785960"/>
              <a:ext cx="0" cy="148284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66" name="Straight Connector 65"/>
            <p:cNvSpPr/>
            <p:nvPr/>
          </p:nvSpPr>
          <p:spPr>
            <a:xfrm>
              <a:off x="4786200" y="1785960"/>
              <a:ext cx="0" cy="148284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67" name="Straight Connector 66"/>
            <p:cNvSpPr/>
            <p:nvPr/>
          </p:nvSpPr>
          <p:spPr>
            <a:xfrm>
              <a:off x="3571920" y="1785960"/>
              <a:ext cx="121428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68" name="Straight Connector 67"/>
            <p:cNvSpPr/>
            <p:nvPr/>
          </p:nvSpPr>
          <p:spPr>
            <a:xfrm>
              <a:off x="3571920" y="3268800"/>
              <a:ext cx="121428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</p:grpSp>
      <p:grpSp>
        <p:nvGrpSpPr>
          <p:cNvPr id="69" name="Content Placeholder 3"/>
          <p:cNvGrpSpPr/>
          <p:nvPr/>
        </p:nvGrpSpPr>
        <p:grpSpPr>
          <a:xfrm>
            <a:off x="6730421" y="2226524"/>
            <a:ext cx="1143000" cy="1482839"/>
            <a:chOff x="5429160" y="1857240"/>
            <a:chExt cx="1143000" cy="1482839"/>
          </a:xfrm>
        </p:grpSpPr>
        <p:sp>
          <p:nvSpPr>
            <p:cNvPr id="70" name="Freeform 69"/>
            <p:cNvSpPr/>
            <p:nvPr/>
          </p:nvSpPr>
          <p:spPr>
            <a:xfrm>
              <a:off x="5429160" y="1857240"/>
              <a:ext cx="1143000" cy="371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600" b="1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States</a:t>
              </a:r>
            </a:p>
          </p:txBody>
        </p:sp>
        <p:sp>
          <p:nvSpPr>
            <p:cNvPr id="71" name="Freeform 70"/>
            <p:cNvSpPr/>
            <p:nvPr/>
          </p:nvSpPr>
          <p:spPr>
            <a:xfrm>
              <a:off x="5429160" y="2228760"/>
              <a:ext cx="1143000" cy="370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0D8E8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StateID</a:t>
              </a:r>
            </a:p>
          </p:txBody>
        </p:sp>
        <p:sp>
          <p:nvSpPr>
            <p:cNvPr id="72" name="Freeform 71"/>
            <p:cNvSpPr/>
            <p:nvPr/>
          </p:nvSpPr>
          <p:spPr>
            <a:xfrm>
              <a:off x="5429160" y="2598840"/>
              <a:ext cx="1143000" cy="371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E9EDF4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CountryID</a:t>
              </a:r>
            </a:p>
          </p:txBody>
        </p:sp>
        <p:sp>
          <p:nvSpPr>
            <p:cNvPr id="73" name="Freeform 72"/>
            <p:cNvSpPr/>
            <p:nvPr/>
          </p:nvSpPr>
          <p:spPr>
            <a:xfrm>
              <a:off x="5429160" y="2970360"/>
              <a:ext cx="1143000" cy="3697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0D8E8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Desc</a:t>
              </a:r>
            </a:p>
          </p:txBody>
        </p:sp>
        <p:sp>
          <p:nvSpPr>
            <p:cNvPr id="74" name="Straight Connector 73"/>
            <p:cNvSpPr/>
            <p:nvPr/>
          </p:nvSpPr>
          <p:spPr>
            <a:xfrm>
              <a:off x="5429160" y="2228760"/>
              <a:ext cx="1143000" cy="0"/>
            </a:xfrm>
            <a:prstGeom prst="line">
              <a:avLst/>
            </a:prstGeom>
            <a:noFill/>
            <a:ln w="3816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75" name="Straight Connector 74"/>
            <p:cNvSpPr/>
            <p:nvPr/>
          </p:nvSpPr>
          <p:spPr>
            <a:xfrm>
              <a:off x="5429160" y="2598840"/>
              <a:ext cx="114300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76" name="Straight Connector 75"/>
            <p:cNvSpPr/>
            <p:nvPr/>
          </p:nvSpPr>
          <p:spPr>
            <a:xfrm>
              <a:off x="5429160" y="2970360"/>
              <a:ext cx="114300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77" name="Straight Connector 76"/>
            <p:cNvSpPr/>
            <p:nvPr/>
          </p:nvSpPr>
          <p:spPr>
            <a:xfrm>
              <a:off x="5429160" y="1857240"/>
              <a:ext cx="0" cy="1482839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78" name="Straight Connector 77"/>
            <p:cNvSpPr/>
            <p:nvPr/>
          </p:nvSpPr>
          <p:spPr>
            <a:xfrm>
              <a:off x="6572160" y="1857240"/>
              <a:ext cx="0" cy="1482839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79" name="Straight Connector 78"/>
            <p:cNvSpPr/>
            <p:nvPr/>
          </p:nvSpPr>
          <p:spPr>
            <a:xfrm>
              <a:off x="5429160" y="1857240"/>
              <a:ext cx="114300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80" name="Straight Connector 79"/>
            <p:cNvSpPr/>
            <p:nvPr/>
          </p:nvSpPr>
          <p:spPr>
            <a:xfrm>
              <a:off x="5429160" y="3340079"/>
              <a:ext cx="114300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</p:grpSp>
      <p:grpSp>
        <p:nvGrpSpPr>
          <p:cNvPr id="81" name="Content Placeholder 3"/>
          <p:cNvGrpSpPr/>
          <p:nvPr/>
        </p:nvGrpSpPr>
        <p:grpSpPr>
          <a:xfrm>
            <a:off x="8673701" y="1798124"/>
            <a:ext cx="1285920" cy="1482480"/>
            <a:chOff x="7372440" y="1428840"/>
            <a:chExt cx="1285920" cy="1482480"/>
          </a:xfrm>
        </p:grpSpPr>
        <p:sp>
          <p:nvSpPr>
            <p:cNvPr id="82" name="Freeform 81"/>
            <p:cNvSpPr/>
            <p:nvPr/>
          </p:nvSpPr>
          <p:spPr>
            <a:xfrm>
              <a:off x="7372440" y="1428840"/>
              <a:ext cx="1285919" cy="371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600" b="1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Countries</a:t>
              </a:r>
            </a:p>
          </p:txBody>
        </p:sp>
        <p:sp>
          <p:nvSpPr>
            <p:cNvPr id="83" name="Freeform 82"/>
            <p:cNvSpPr/>
            <p:nvPr/>
          </p:nvSpPr>
          <p:spPr>
            <a:xfrm>
              <a:off x="7372440" y="1800360"/>
              <a:ext cx="1285919" cy="3697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0D8E8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CountryID</a:t>
              </a:r>
            </a:p>
          </p:txBody>
        </p:sp>
        <p:sp>
          <p:nvSpPr>
            <p:cNvPr id="84" name="Freeform 83"/>
            <p:cNvSpPr/>
            <p:nvPr/>
          </p:nvSpPr>
          <p:spPr>
            <a:xfrm>
              <a:off x="7372440" y="2170080"/>
              <a:ext cx="1285919" cy="371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E9EDF4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Description</a:t>
              </a:r>
            </a:p>
          </p:txBody>
        </p:sp>
        <p:sp>
          <p:nvSpPr>
            <p:cNvPr id="85" name="Freeform 84"/>
            <p:cNvSpPr/>
            <p:nvPr/>
          </p:nvSpPr>
          <p:spPr>
            <a:xfrm>
              <a:off x="7372440" y="2541600"/>
              <a:ext cx="1285919" cy="3697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0D8E8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86" name="Straight Connector 85"/>
            <p:cNvSpPr/>
            <p:nvPr/>
          </p:nvSpPr>
          <p:spPr>
            <a:xfrm>
              <a:off x="7372440" y="1800360"/>
              <a:ext cx="1285920" cy="0"/>
            </a:xfrm>
            <a:prstGeom prst="line">
              <a:avLst/>
            </a:prstGeom>
            <a:noFill/>
            <a:ln w="3816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87" name="Straight Connector 86"/>
            <p:cNvSpPr/>
            <p:nvPr/>
          </p:nvSpPr>
          <p:spPr>
            <a:xfrm>
              <a:off x="7372440" y="2170080"/>
              <a:ext cx="128592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88" name="Straight Connector 87"/>
            <p:cNvSpPr/>
            <p:nvPr/>
          </p:nvSpPr>
          <p:spPr>
            <a:xfrm>
              <a:off x="7372440" y="2541600"/>
              <a:ext cx="128592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89" name="Straight Connector 88"/>
            <p:cNvSpPr/>
            <p:nvPr/>
          </p:nvSpPr>
          <p:spPr>
            <a:xfrm>
              <a:off x="7372440" y="1428840"/>
              <a:ext cx="0" cy="148248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90" name="Straight Connector 89"/>
            <p:cNvSpPr/>
            <p:nvPr/>
          </p:nvSpPr>
          <p:spPr>
            <a:xfrm>
              <a:off x="8658360" y="1428840"/>
              <a:ext cx="0" cy="148248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91" name="Straight Connector 90"/>
            <p:cNvSpPr/>
            <p:nvPr/>
          </p:nvSpPr>
          <p:spPr>
            <a:xfrm>
              <a:off x="7372440" y="1428840"/>
              <a:ext cx="128592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92" name="Straight Connector 91"/>
            <p:cNvSpPr/>
            <p:nvPr/>
          </p:nvSpPr>
          <p:spPr>
            <a:xfrm>
              <a:off x="7372440" y="2911320"/>
              <a:ext cx="128592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</p:grpSp>
      <p:sp>
        <p:nvSpPr>
          <p:cNvPr id="93" name="Title 7"/>
          <p:cNvSpPr txBox="1">
            <a:spLocks/>
          </p:cNvSpPr>
          <p:nvPr/>
        </p:nvSpPr>
        <p:spPr>
          <a:xfrm>
            <a:off x="2643674" y="459351"/>
            <a:ext cx="7772400" cy="520199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kern="120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AU" dirty="0" smtClean="0"/>
              <a:t>A Transactional Database</a:t>
            </a:r>
            <a:endParaRPr lang="en-AU" dirty="0"/>
          </a:p>
        </p:txBody>
      </p:sp>
      <p:sp>
        <p:nvSpPr>
          <p:cNvPr id="96" name="Text Placeholder 9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Dimensional Modelling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3841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78" y="1435587"/>
            <a:ext cx="7205622" cy="503740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SG" sz="2800" dirty="0" smtClean="0"/>
              <a:t>In </a:t>
            </a:r>
            <a:r>
              <a:rPr lang="en-SG" sz="2800" dirty="0" smtClean="0"/>
              <a:t>Topic 2, </a:t>
            </a:r>
            <a:r>
              <a:rPr lang="en-SG" sz="2800" dirty="0" smtClean="0"/>
              <a:t>you learnt that building a data warehouse requires the integration of data from different </a:t>
            </a:r>
            <a:r>
              <a:rPr lang="en-SG" sz="2800" dirty="0" smtClean="0">
                <a:solidFill>
                  <a:srgbClr val="C00000"/>
                </a:solidFill>
              </a:rPr>
              <a:t>transactional</a:t>
            </a:r>
            <a:r>
              <a:rPr lang="en-SG" sz="2800" dirty="0" smtClean="0"/>
              <a:t> systems</a:t>
            </a:r>
            <a:br>
              <a:rPr lang="en-SG" sz="2800" dirty="0" smtClean="0"/>
            </a:br>
            <a:endParaRPr lang="en-SG" sz="2800" dirty="0"/>
          </a:p>
          <a:p>
            <a:pPr>
              <a:lnSpc>
                <a:spcPct val="100000"/>
              </a:lnSpc>
            </a:pPr>
            <a:r>
              <a:rPr lang="en-US" altLang="en-US" sz="2800" dirty="0" smtClean="0"/>
              <a:t>Data in a data warehouse is stored differently from data in a transactional system</a:t>
            </a:r>
          </a:p>
          <a:p>
            <a:pPr>
              <a:lnSpc>
                <a:spcPct val="100000"/>
              </a:lnSpc>
            </a:pPr>
            <a:endParaRPr lang="en-US" altLang="en-US" sz="2800" dirty="0" smtClean="0"/>
          </a:p>
          <a:p>
            <a:pPr>
              <a:lnSpc>
                <a:spcPct val="100000"/>
              </a:lnSpc>
            </a:pPr>
            <a:r>
              <a:rPr lang="en-US" altLang="en-US" sz="2800" dirty="0" smtClean="0"/>
              <a:t>Data warehouses use </a:t>
            </a:r>
            <a:r>
              <a:rPr lang="en-US" altLang="en-US" sz="2800" dirty="0"/>
              <a:t>the </a:t>
            </a:r>
            <a:r>
              <a:rPr lang="en-US" altLang="en-US" sz="2800" dirty="0">
                <a:solidFill>
                  <a:srgbClr val="C00000"/>
                </a:solidFill>
              </a:rPr>
              <a:t>D</a:t>
            </a:r>
            <a:r>
              <a:rPr lang="en-US" altLang="en-US" sz="2800" dirty="0" smtClean="0">
                <a:solidFill>
                  <a:srgbClr val="C00000"/>
                </a:solidFill>
              </a:rPr>
              <a:t>imensional model</a:t>
            </a:r>
            <a:r>
              <a:rPr lang="en-US" altLang="en-US" sz="2800" dirty="0" smtClean="0"/>
              <a:t> while transactional systems use the </a:t>
            </a:r>
            <a:r>
              <a:rPr lang="en-US" altLang="en-US" sz="2800" dirty="0" smtClean="0">
                <a:solidFill>
                  <a:srgbClr val="C00000"/>
                </a:solidFill>
              </a:rPr>
              <a:t>Entity-Relation</a:t>
            </a:r>
            <a:r>
              <a:rPr lang="en-US" altLang="en-US" sz="2800" dirty="0" smtClean="0"/>
              <a:t> </a:t>
            </a:r>
            <a:r>
              <a:rPr lang="en-US" altLang="en-US" sz="2800" dirty="0" smtClean="0"/>
              <a:t>(ER) model </a:t>
            </a:r>
            <a:r>
              <a:rPr lang="en-US" altLang="en-US" sz="2800" dirty="0"/>
              <a:t>to </a:t>
            </a:r>
            <a:r>
              <a:rPr lang="en-US" altLang="en-US" sz="2800" dirty="0" smtClean="0"/>
              <a:t>store data</a:t>
            </a:r>
            <a:endParaRPr lang="en-US" altLang="en-US" sz="2800" dirty="0"/>
          </a:p>
          <a:p>
            <a:pPr>
              <a:lnSpc>
                <a:spcPct val="100000"/>
              </a:lnSpc>
            </a:pPr>
            <a:endParaRPr lang="en-SG" sz="2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95378" y="377371"/>
            <a:ext cx="11051178" cy="889726"/>
          </a:xfrm>
        </p:spPr>
        <p:txBody>
          <a:bodyPr/>
          <a:lstStyle/>
          <a:p>
            <a:r>
              <a:rPr lang="en-SG" dirty="0" smtClean="0"/>
              <a:t>Recap</a:t>
            </a:r>
            <a:endParaRPr lang="en-SG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394852" y="0"/>
            <a:ext cx="7852229" cy="377371"/>
          </a:xfrm>
        </p:spPr>
        <p:txBody>
          <a:bodyPr/>
          <a:lstStyle/>
          <a:p>
            <a:r>
              <a:rPr lang="en-SG" dirty="0" smtClean="0"/>
              <a:t>Introduction</a:t>
            </a:r>
            <a:endParaRPr lang="en-S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814" y="1480518"/>
            <a:ext cx="3260737" cy="23803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85" y="3984415"/>
            <a:ext cx="3628394" cy="25709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94812" y="6077550"/>
            <a:ext cx="134874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Dimensional model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8438814" y="3446593"/>
            <a:ext cx="134874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dirty="0" smtClean="0"/>
              <a:t>ER model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2250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2"/>
          <p:cNvCxnSpPr/>
          <p:nvPr/>
        </p:nvCxnSpPr>
        <p:spPr>
          <a:xfrm>
            <a:off x="6675066" y="4325507"/>
            <a:ext cx="500399" cy="285840"/>
          </a:xfrm>
          <a:prstGeom prst="straightConnector1">
            <a:avLst/>
          </a:prstGeom>
          <a:noFill/>
          <a:ln w="38160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3" name="Straight Arrow Connector 15"/>
          <p:cNvCxnSpPr/>
          <p:nvPr/>
        </p:nvCxnSpPr>
        <p:spPr>
          <a:xfrm flipV="1">
            <a:off x="6748630" y="3146499"/>
            <a:ext cx="500399" cy="357480"/>
          </a:xfrm>
          <a:prstGeom prst="straightConnector1">
            <a:avLst/>
          </a:prstGeom>
          <a:noFill/>
          <a:ln w="38160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4" name="Straight Arrow Connector 10"/>
          <p:cNvCxnSpPr/>
          <p:nvPr/>
        </p:nvCxnSpPr>
        <p:spPr>
          <a:xfrm flipH="1" flipV="1">
            <a:off x="4389787" y="3703239"/>
            <a:ext cx="786241" cy="572041"/>
          </a:xfrm>
          <a:prstGeom prst="straightConnector1">
            <a:avLst/>
          </a:prstGeom>
          <a:noFill/>
          <a:ln w="38160">
            <a:solidFill>
              <a:srgbClr val="4A7EBB"/>
            </a:solidFill>
            <a:prstDash val="solid"/>
            <a:miter/>
            <a:tailEnd type="arrow"/>
          </a:ln>
        </p:spPr>
      </p:cxnSp>
      <p:sp>
        <p:nvSpPr>
          <p:cNvPr id="5" name="Title 4"/>
          <p:cNvSpPr txBox="1">
            <a:spLocks/>
          </p:cNvSpPr>
          <p:nvPr/>
        </p:nvSpPr>
        <p:spPr>
          <a:xfrm>
            <a:off x="2394852" y="483095"/>
            <a:ext cx="7772400" cy="520199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kern="120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AU" dirty="0" smtClean="0"/>
              <a:t>A Dimensional Model</a:t>
            </a:r>
            <a:endParaRPr lang="en-AU" dirty="0"/>
          </a:p>
        </p:txBody>
      </p:sp>
      <p:grpSp>
        <p:nvGrpSpPr>
          <p:cNvPr id="6" name="Content Placeholder 3"/>
          <p:cNvGrpSpPr/>
          <p:nvPr/>
        </p:nvGrpSpPr>
        <p:grpSpPr>
          <a:xfrm>
            <a:off x="5104026" y="2926720"/>
            <a:ext cx="1643040" cy="1854360"/>
            <a:chOff x="3714840" y="2786040"/>
            <a:chExt cx="1643040" cy="1854360"/>
          </a:xfrm>
        </p:grpSpPr>
        <p:sp>
          <p:nvSpPr>
            <p:cNvPr id="7" name="Freeform 6"/>
            <p:cNvSpPr/>
            <p:nvPr/>
          </p:nvSpPr>
          <p:spPr>
            <a:xfrm>
              <a:off x="3714840" y="2786040"/>
              <a:ext cx="1643039" cy="371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800" b="1" i="0" u="none" strike="noStrike" baseline="0">
                  <a:ln>
                    <a:noFill/>
                  </a:ln>
                  <a:solidFill>
                    <a:srgbClr val="40458C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FactSales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3714840" y="3157559"/>
              <a:ext cx="1643039" cy="3697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0D8E8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CustomerID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3714840" y="3527279"/>
              <a:ext cx="1643039" cy="371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E9EDF4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ProductID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3714840" y="3898800"/>
              <a:ext cx="1643039" cy="370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0D8E8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TimeID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3714840" y="4268880"/>
              <a:ext cx="1643039" cy="371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E9EDF4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SalesAmount</a:t>
              </a: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3714840" y="3157559"/>
              <a:ext cx="1643040" cy="0"/>
            </a:xfrm>
            <a:prstGeom prst="line">
              <a:avLst/>
            </a:prstGeom>
            <a:noFill/>
            <a:ln w="3816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3714840" y="3527279"/>
              <a:ext cx="164304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3714840" y="3898800"/>
              <a:ext cx="164304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3714840" y="4268880"/>
              <a:ext cx="164304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16" name="Straight Connector 15"/>
            <p:cNvSpPr/>
            <p:nvPr/>
          </p:nvSpPr>
          <p:spPr>
            <a:xfrm>
              <a:off x="3714840" y="2786040"/>
              <a:ext cx="0" cy="185436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17" name="Straight Connector 16"/>
            <p:cNvSpPr/>
            <p:nvPr/>
          </p:nvSpPr>
          <p:spPr>
            <a:xfrm>
              <a:off x="5357880" y="2786040"/>
              <a:ext cx="0" cy="185436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18" name="Straight Connector 17"/>
            <p:cNvSpPr/>
            <p:nvPr/>
          </p:nvSpPr>
          <p:spPr>
            <a:xfrm>
              <a:off x="3714840" y="2786040"/>
              <a:ext cx="164304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19" name="Straight Connector 18"/>
            <p:cNvSpPr/>
            <p:nvPr/>
          </p:nvSpPr>
          <p:spPr>
            <a:xfrm>
              <a:off x="3714840" y="4640400"/>
              <a:ext cx="164304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</p:grpSp>
      <p:grpSp>
        <p:nvGrpSpPr>
          <p:cNvPr id="20" name="Content Placeholder 3"/>
          <p:cNvGrpSpPr/>
          <p:nvPr/>
        </p:nvGrpSpPr>
        <p:grpSpPr>
          <a:xfrm>
            <a:off x="7247105" y="4069720"/>
            <a:ext cx="1357200" cy="2225520"/>
            <a:chOff x="5857919" y="3929040"/>
            <a:chExt cx="1357200" cy="2225520"/>
          </a:xfrm>
        </p:grpSpPr>
        <p:sp>
          <p:nvSpPr>
            <p:cNvPr id="21" name="Freeform 20"/>
            <p:cNvSpPr/>
            <p:nvPr/>
          </p:nvSpPr>
          <p:spPr>
            <a:xfrm>
              <a:off x="5857919" y="3929040"/>
              <a:ext cx="1357200" cy="371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800" b="1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Products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857919" y="4300560"/>
              <a:ext cx="1357200" cy="3697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0D8E8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ProductID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5857919" y="4670280"/>
              <a:ext cx="1357200" cy="371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E9EDF4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Description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5857919" y="5041800"/>
              <a:ext cx="1357200" cy="370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0D8E8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Size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5857919" y="5411880"/>
              <a:ext cx="1357200" cy="371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E9EDF4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Subcategory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5857919" y="5783399"/>
              <a:ext cx="1357200" cy="3711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0D8E8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Category</a:t>
              </a:r>
            </a:p>
          </p:txBody>
        </p:sp>
        <p:sp>
          <p:nvSpPr>
            <p:cNvPr id="27" name="Straight Connector 26"/>
            <p:cNvSpPr/>
            <p:nvPr/>
          </p:nvSpPr>
          <p:spPr>
            <a:xfrm>
              <a:off x="5857919" y="4300560"/>
              <a:ext cx="1357200" cy="0"/>
            </a:xfrm>
            <a:prstGeom prst="line">
              <a:avLst/>
            </a:prstGeom>
            <a:noFill/>
            <a:ln w="3816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28" name="Straight Connector 27"/>
            <p:cNvSpPr/>
            <p:nvPr/>
          </p:nvSpPr>
          <p:spPr>
            <a:xfrm>
              <a:off x="5857919" y="4670280"/>
              <a:ext cx="135720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29" name="Straight Connector 28"/>
            <p:cNvSpPr/>
            <p:nvPr/>
          </p:nvSpPr>
          <p:spPr>
            <a:xfrm>
              <a:off x="5857919" y="5041800"/>
              <a:ext cx="135720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30" name="Straight Connector 29"/>
            <p:cNvSpPr/>
            <p:nvPr/>
          </p:nvSpPr>
          <p:spPr>
            <a:xfrm>
              <a:off x="5857919" y="5411880"/>
              <a:ext cx="135720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31" name="Straight Connector 30"/>
            <p:cNvSpPr/>
            <p:nvPr/>
          </p:nvSpPr>
          <p:spPr>
            <a:xfrm>
              <a:off x="5857919" y="5783399"/>
              <a:ext cx="135720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32" name="Straight Connector 31"/>
            <p:cNvSpPr/>
            <p:nvPr/>
          </p:nvSpPr>
          <p:spPr>
            <a:xfrm>
              <a:off x="5857919" y="3929040"/>
              <a:ext cx="0" cy="222552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33" name="Straight Connector 32"/>
            <p:cNvSpPr/>
            <p:nvPr/>
          </p:nvSpPr>
          <p:spPr>
            <a:xfrm>
              <a:off x="7215119" y="3929040"/>
              <a:ext cx="0" cy="222552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34" name="Straight Connector 33"/>
            <p:cNvSpPr/>
            <p:nvPr/>
          </p:nvSpPr>
          <p:spPr>
            <a:xfrm>
              <a:off x="5857919" y="3929040"/>
              <a:ext cx="135720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35" name="Straight Connector 34"/>
            <p:cNvSpPr/>
            <p:nvPr/>
          </p:nvSpPr>
          <p:spPr>
            <a:xfrm>
              <a:off x="5857919" y="6154560"/>
              <a:ext cx="135720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</p:grpSp>
      <p:grpSp>
        <p:nvGrpSpPr>
          <p:cNvPr id="36" name="Content Placeholder 3"/>
          <p:cNvGrpSpPr/>
          <p:nvPr/>
        </p:nvGrpSpPr>
        <p:grpSpPr>
          <a:xfrm>
            <a:off x="7247105" y="1569520"/>
            <a:ext cx="1285921" cy="2225520"/>
            <a:chOff x="5857919" y="1428840"/>
            <a:chExt cx="1285921" cy="2225520"/>
          </a:xfrm>
        </p:grpSpPr>
        <p:sp>
          <p:nvSpPr>
            <p:cNvPr id="37" name="Freeform 36"/>
            <p:cNvSpPr/>
            <p:nvPr/>
          </p:nvSpPr>
          <p:spPr>
            <a:xfrm>
              <a:off x="5857919" y="1428840"/>
              <a:ext cx="1285919" cy="371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800" b="1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Customers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5857919" y="1800360"/>
              <a:ext cx="1285919" cy="3697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0D8E8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CustomerID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5857919" y="2170080"/>
              <a:ext cx="1285919" cy="371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E9EDF4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Name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5857919" y="2541600"/>
              <a:ext cx="1285919" cy="3697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0D8E8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Street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5857919" y="2911320"/>
              <a:ext cx="1285919" cy="371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E9EDF4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State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5857919" y="3282840"/>
              <a:ext cx="1285919" cy="371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0D8E8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Country</a:t>
              </a:r>
            </a:p>
          </p:txBody>
        </p:sp>
        <p:sp>
          <p:nvSpPr>
            <p:cNvPr id="43" name="Straight Connector 42"/>
            <p:cNvSpPr/>
            <p:nvPr/>
          </p:nvSpPr>
          <p:spPr>
            <a:xfrm>
              <a:off x="5857919" y="1800360"/>
              <a:ext cx="1285921" cy="0"/>
            </a:xfrm>
            <a:prstGeom prst="line">
              <a:avLst/>
            </a:prstGeom>
            <a:noFill/>
            <a:ln w="3816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44" name="Straight Connector 43"/>
            <p:cNvSpPr/>
            <p:nvPr/>
          </p:nvSpPr>
          <p:spPr>
            <a:xfrm>
              <a:off x="5857919" y="2170080"/>
              <a:ext cx="1285921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45" name="Straight Connector 44"/>
            <p:cNvSpPr/>
            <p:nvPr/>
          </p:nvSpPr>
          <p:spPr>
            <a:xfrm>
              <a:off x="5857919" y="2541600"/>
              <a:ext cx="1285921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46" name="Straight Connector 45"/>
            <p:cNvSpPr/>
            <p:nvPr/>
          </p:nvSpPr>
          <p:spPr>
            <a:xfrm>
              <a:off x="5857919" y="2911320"/>
              <a:ext cx="1285921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47" name="Straight Connector 46"/>
            <p:cNvSpPr/>
            <p:nvPr/>
          </p:nvSpPr>
          <p:spPr>
            <a:xfrm>
              <a:off x="5857919" y="3282840"/>
              <a:ext cx="1285921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48" name="Straight Connector 47"/>
            <p:cNvSpPr/>
            <p:nvPr/>
          </p:nvSpPr>
          <p:spPr>
            <a:xfrm>
              <a:off x="5857919" y="1428840"/>
              <a:ext cx="0" cy="222552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49" name="Straight Connector 48"/>
            <p:cNvSpPr/>
            <p:nvPr/>
          </p:nvSpPr>
          <p:spPr>
            <a:xfrm>
              <a:off x="7143840" y="1428840"/>
              <a:ext cx="0" cy="222552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50" name="Straight Connector 49"/>
            <p:cNvSpPr/>
            <p:nvPr/>
          </p:nvSpPr>
          <p:spPr>
            <a:xfrm>
              <a:off x="5857919" y="1428840"/>
              <a:ext cx="1285921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51" name="Straight Connector 50"/>
            <p:cNvSpPr/>
            <p:nvPr/>
          </p:nvSpPr>
          <p:spPr>
            <a:xfrm>
              <a:off x="5857919" y="3654360"/>
              <a:ext cx="1285921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</p:grpSp>
      <p:grpSp>
        <p:nvGrpSpPr>
          <p:cNvPr id="52" name="Content Placeholder 3"/>
          <p:cNvGrpSpPr/>
          <p:nvPr/>
        </p:nvGrpSpPr>
        <p:grpSpPr>
          <a:xfrm>
            <a:off x="3103866" y="2212480"/>
            <a:ext cx="1357200" cy="2225520"/>
            <a:chOff x="1714680" y="2071800"/>
            <a:chExt cx="1357200" cy="2225520"/>
          </a:xfrm>
        </p:grpSpPr>
        <p:sp>
          <p:nvSpPr>
            <p:cNvPr id="53" name="Freeform 52"/>
            <p:cNvSpPr/>
            <p:nvPr/>
          </p:nvSpPr>
          <p:spPr>
            <a:xfrm>
              <a:off x="1714680" y="2071800"/>
              <a:ext cx="1357200" cy="371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800" b="1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Time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1714680" y="2443320"/>
              <a:ext cx="1357200" cy="3697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0D8E8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TimeID</a:t>
              </a:r>
            </a:p>
          </p:txBody>
        </p:sp>
        <p:sp>
          <p:nvSpPr>
            <p:cNvPr id="55" name="Freeform 54"/>
            <p:cNvSpPr/>
            <p:nvPr/>
          </p:nvSpPr>
          <p:spPr>
            <a:xfrm>
              <a:off x="1714680" y="2813039"/>
              <a:ext cx="1357200" cy="371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E9EDF4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Date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1714680" y="3184560"/>
              <a:ext cx="1357200" cy="3697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0D8E8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Month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1714680" y="3554280"/>
              <a:ext cx="1357200" cy="371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E9EDF4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Quarter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1714680" y="3925800"/>
              <a:ext cx="1357200" cy="371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0D8E8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AU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Times New Roman" pitchFamily="18"/>
                  <a:cs typeface="Times New Roman" pitchFamily="18"/>
                </a:rPr>
                <a:t>Year</a:t>
              </a:r>
            </a:p>
          </p:txBody>
        </p:sp>
        <p:sp>
          <p:nvSpPr>
            <p:cNvPr id="59" name="Straight Connector 58"/>
            <p:cNvSpPr/>
            <p:nvPr/>
          </p:nvSpPr>
          <p:spPr>
            <a:xfrm>
              <a:off x="1714680" y="2443320"/>
              <a:ext cx="1357200" cy="0"/>
            </a:xfrm>
            <a:prstGeom prst="line">
              <a:avLst/>
            </a:prstGeom>
            <a:noFill/>
            <a:ln w="3816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60" name="Straight Connector 59"/>
            <p:cNvSpPr/>
            <p:nvPr/>
          </p:nvSpPr>
          <p:spPr>
            <a:xfrm>
              <a:off x="1714680" y="2813039"/>
              <a:ext cx="135720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61" name="Straight Connector 60"/>
            <p:cNvSpPr/>
            <p:nvPr/>
          </p:nvSpPr>
          <p:spPr>
            <a:xfrm>
              <a:off x="1714680" y="3184560"/>
              <a:ext cx="135720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62" name="Straight Connector 61"/>
            <p:cNvSpPr/>
            <p:nvPr/>
          </p:nvSpPr>
          <p:spPr>
            <a:xfrm>
              <a:off x="1714680" y="3554280"/>
              <a:ext cx="135720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63" name="Straight Connector 62"/>
            <p:cNvSpPr/>
            <p:nvPr/>
          </p:nvSpPr>
          <p:spPr>
            <a:xfrm>
              <a:off x="1714680" y="3925800"/>
              <a:ext cx="135720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64" name="Straight Connector 63"/>
            <p:cNvSpPr/>
            <p:nvPr/>
          </p:nvSpPr>
          <p:spPr>
            <a:xfrm>
              <a:off x="1714680" y="2071800"/>
              <a:ext cx="0" cy="222552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65" name="Straight Connector 64"/>
            <p:cNvSpPr/>
            <p:nvPr/>
          </p:nvSpPr>
          <p:spPr>
            <a:xfrm>
              <a:off x="3071880" y="2071800"/>
              <a:ext cx="0" cy="222552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66" name="Straight Connector 65"/>
            <p:cNvSpPr/>
            <p:nvPr/>
          </p:nvSpPr>
          <p:spPr>
            <a:xfrm>
              <a:off x="1714680" y="2071800"/>
              <a:ext cx="135720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  <p:sp>
          <p:nvSpPr>
            <p:cNvPr id="67" name="Straight Connector 66"/>
            <p:cNvSpPr/>
            <p:nvPr/>
          </p:nvSpPr>
          <p:spPr>
            <a:xfrm>
              <a:off x="1714680" y="4297320"/>
              <a:ext cx="135720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imes New Roman" pitchFamily="18"/>
                <a:ea typeface="Times New Roman" pitchFamily="18"/>
                <a:cs typeface="Times New Roman" pitchFamily="18"/>
              </a:endParaRPr>
            </a:p>
          </p:txBody>
        </p:sp>
      </p:grpSp>
      <p:sp>
        <p:nvSpPr>
          <p:cNvPr id="70" name="Text Placeholder 6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Dimensional Modelling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06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8047" b="50066"/>
          <a:stretch/>
        </p:blipFill>
        <p:spPr>
          <a:xfrm>
            <a:off x="846130" y="262334"/>
            <a:ext cx="3349891" cy="305162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14350" y="6377941"/>
            <a:ext cx="11677650" cy="4800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kern="120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SG" sz="2000" dirty="0" smtClean="0"/>
              <a:t>How data is stored in a Relational Table</a:t>
            </a:r>
            <a:endParaRPr lang="en-SG" sz="2000" dirty="0"/>
          </a:p>
        </p:txBody>
      </p:sp>
      <p:cxnSp>
        <p:nvCxnSpPr>
          <p:cNvPr id="8" name="Straight Arrow Connector 10"/>
          <p:cNvCxnSpPr/>
          <p:nvPr/>
        </p:nvCxnSpPr>
        <p:spPr>
          <a:xfrm flipH="1">
            <a:off x="4672757" y="4346564"/>
            <a:ext cx="1593983" cy="457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10"/>
          <p:cNvCxnSpPr>
            <a:stCxn id="12" idx="1"/>
          </p:cNvCxnSpPr>
          <p:nvPr/>
        </p:nvCxnSpPr>
        <p:spPr>
          <a:xfrm flipH="1">
            <a:off x="4196021" y="1447264"/>
            <a:ext cx="820888" cy="614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53645" b="56687"/>
          <a:stretch/>
        </p:blipFill>
        <p:spPr>
          <a:xfrm>
            <a:off x="5016909" y="264057"/>
            <a:ext cx="3310825" cy="23664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t="50162" r="48712"/>
          <a:stretch/>
        </p:blipFill>
        <p:spPr>
          <a:xfrm>
            <a:off x="983290" y="3518522"/>
            <a:ext cx="3689467" cy="27423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122" t="42628"/>
          <a:stretch/>
        </p:blipFill>
        <p:spPr>
          <a:xfrm>
            <a:off x="6216537" y="3137424"/>
            <a:ext cx="3317465" cy="3105667"/>
          </a:xfrm>
          <a:prstGeom prst="rect">
            <a:avLst/>
          </a:prstGeom>
        </p:spPr>
      </p:pic>
      <p:cxnSp>
        <p:nvCxnSpPr>
          <p:cNvPr id="21" name="Straight Arrow Connector 10"/>
          <p:cNvCxnSpPr/>
          <p:nvPr/>
        </p:nvCxnSpPr>
        <p:spPr>
          <a:xfrm>
            <a:off x="7609383" y="2548785"/>
            <a:ext cx="265887" cy="630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12530" y="431601"/>
            <a:ext cx="2834640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 smtClean="0"/>
              <a:t>In the ER model, normalization reduces data redundancy. E.g. Customer 12346 bought four products, but his record </a:t>
            </a:r>
            <a:r>
              <a:rPr lang="en-SG" b="1" dirty="0" smtClean="0">
                <a:solidFill>
                  <a:srgbClr val="C00000"/>
                </a:solidFill>
              </a:rPr>
              <a:t>only appears once </a:t>
            </a:r>
            <a:r>
              <a:rPr lang="en-SG" dirty="0" smtClean="0"/>
              <a:t>in the Orders-&gt;Customers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88707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14350" y="6377941"/>
            <a:ext cx="11677650" cy="4800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kern="120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SG" sz="2000" dirty="0" smtClean="0"/>
              <a:t>How data is stored in a Dimensional Table</a:t>
            </a:r>
            <a:endParaRPr lang="en-SG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1656"/>
          <a:stretch/>
        </p:blipFill>
        <p:spPr>
          <a:xfrm>
            <a:off x="757587" y="183590"/>
            <a:ext cx="3324024" cy="21743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32661" y="183590"/>
            <a:ext cx="3268980" cy="237807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2072590" y="3006090"/>
            <a:ext cx="2208566" cy="112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02970" y="4134202"/>
            <a:ext cx="518922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 smtClean="0"/>
              <a:t>In the Dimensional mode, </a:t>
            </a:r>
            <a:r>
              <a:rPr lang="en-SG" dirty="0" err="1" smtClean="0"/>
              <a:t>denormalization</a:t>
            </a:r>
            <a:r>
              <a:rPr lang="en-SG" dirty="0" smtClean="0"/>
              <a:t> increases data redundancy. For instance, the </a:t>
            </a:r>
            <a:r>
              <a:rPr lang="en-SG" dirty="0" smtClean="0"/>
              <a:t>Customer </a:t>
            </a:r>
            <a:r>
              <a:rPr lang="en-SG" dirty="0" smtClean="0"/>
              <a:t>12346 is </a:t>
            </a:r>
            <a:r>
              <a:rPr lang="en-SG" b="1" dirty="0" smtClean="0">
                <a:solidFill>
                  <a:srgbClr val="C00000"/>
                </a:solidFill>
              </a:rPr>
              <a:t>repeated four times </a:t>
            </a:r>
            <a:r>
              <a:rPr lang="en-SG" dirty="0" smtClean="0"/>
              <a:t>in the Sales Fact table</a:t>
            </a:r>
            <a:endParaRPr lang="en-S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5919" y="3953433"/>
            <a:ext cx="5054701" cy="2201079"/>
          </a:xfrm>
          <a:prstGeom prst="rect">
            <a:avLst/>
          </a:prstGeom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396599"/>
              </p:ext>
            </p:extLst>
          </p:nvPr>
        </p:nvGraphicFramePr>
        <p:xfrm>
          <a:off x="4281156" y="1270780"/>
          <a:ext cx="4251960" cy="2513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Image" r:id="rId6" imgW="7390440" imgH="4368240" progId="Photoshop.Image.15">
                  <p:embed/>
                </p:oleObj>
              </mc:Choice>
              <mc:Fallback>
                <p:oleObj name="Image" r:id="rId6" imgW="7390440" imgH="4368240" progId="Photoshop.Image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81156" y="1270780"/>
                        <a:ext cx="4251960" cy="25137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3512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What is a Dimensional Model?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SG" dirty="0"/>
              <a:t>A Dimensional Model is </a:t>
            </a:r>
            <a:r>
              <a:rPr lang="en-SG" dirty="0" smtClean="0"/>
              <a:t>a database design intended to </a:t>
            </a:r>
            <a:r>
              <a:rPr lang="en-SG" dirty="0" smtClean="0">
                <a:solidFill>
                  <a:srgbClr val="C00000"/>
                </a:solidFill>
              </a:rPr>
              <a:t>support end-user queries</a:t>
            </a:r>
            <a:r>
              <a:rPr lang="en-SG" dirty="0" smtClean="0"/>
              <a:t> in a data warehouse</a:t>
            </a:r>
          </a:p>
          <a:p>
            <a:pPr>
              <a:lnSpc>
                <a:spcPct val="100000"/>
              </a:lnSpc>
            </a:pPr>
            <a:r>
              <a:rPr lang="en-SG" dirty="0" smtClean="0"/>
              <a:t>It is designed to be easily understood and for high query performance</a:t>
            </a:r>
          </a:p>
          <a:p>
            <a:pPr>
              <a:lnSpc>
                <a:spcPct val="100000"/>
              </a:lnSpc>
            </a:pPr>
            <a:endParaRPr lang="en-SG" dirty="0" smtClean="0"/>
          </a:p>
          <a:p>
            <a:pPr>
              <a:lnSpc>
                <a:spcPct val="100000"/>
              </a:lnSpc>
            </a:pPr>
            <a:r>
              <a:rPr lang="en-SG" dirty="0" smtClean="0"/>
              <a:t>Dimensional modelling uses the concepts of </a:t>
            </a:r>
            <a:r>
              <a:rPr lang="en-SG" dirty="0" smtClean="0">
                <a:solidFill>
                  <a:srgbClr val="C00000"/>
                </a:solidFill>
              </a:rPr>
              <a:t>facts</a:t>
            </a:r>
            <a:r>
              <a:rPr lang="en-SG" dirty="0" smtClean="0"/>
              <a:t> (measures) and </a:t>
            </a:r>
            <a:r>
              <a:rPr lang="en-SG" dirty="0" smtClean="0">
                <a:solidFill>
                  <a:srgbClr val="C00000"/>
                </a:solidFill>
              </a:rPr>
              <a:t>dimensions </a:t>
            </a:r>
            <a:r>
              <a:rPr lang="en-SG" dirty="0" smtClean="0"/>
              <a:t>(context)</a:t>
            </a:r>
            <a:endParaRPr lang="en-SG" dirty="0"/>
          </a:p>
          <a:p>
            <a:pPr>
              <a:lnSpc>
                <a:spcPct val="100000"/>
              </a:lnSpc>
            </a:pPr>
            <a:r>
              <a:rPr lang="en-SG" dirty="0"/>
              <a:t>A "fact" is a numeric value that a business wishes to count or </a:t>
            </a:r>
            <a:r>
              <a:rPr lang="en-SG" dirty="0" smtClean="0"/>
              <a:t>sum.</a:t>
            </a:r>
          </a:p>
          <a:p>
            <a:pPr>
              <a:lnSpc>
                <a:spcPct val="100000"/>
              </a:lnSpc>
            </a:pPr>
            <a:r>
              <a:rPr lang="en-SG" dirty="0" smtClean="0"/>
              <a:t>A </a:t>
            </a:r>
            <a:r>
              <a:rPr lang="en-SG" dirty="0"/>
              <a:t>"dimension" </a:t>
            </a:r>
            <a:r>
              <a:rPr lang="en-SG" dirty="0" smtClean="0"/>
              <a:t>describes facts</a:t>
            </a:r>
            <a:r>
              <a:rPr lang="en-SG" dirty="0"/>
              <a:t>.  Dimensions are things of interest to the </a:t>
            </a:r>
            <a:r>
              <a:rPr lang="en-SG" dirty="0" smtClean="0"/>
              <a:t>business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Dimensional Modelling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658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Facts and Dimensions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78" y="1592719"/>
            <a:ext cx="11051178" cy="474004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SG" sz="2800" dirty="0" smtClean="0"/>
              <a:t>A </a:t>
            </a:r>
            <a:r>
              <a:rPr lang="en-SG" sz="2800" dirty="0"/>
              <a:t>dimensional model may </a:t>
            </a:r>
            <a:r>
              <a:rPr lang="en-SG" sz="2800" dirty="0" smtClean="0"/>
              <a:t>be based on </a:t>
            </a:r>
            <a:r>
              <a:rPr lang="en-SG" sz="2800" dirty="0">
                <a:solidFill>
                  <a:srgbClr val="C00000"/>
                </a:solidFill>
              </a:rPr>
              <a:t>star schema </a:t>
            </a:r>
            <a:r>
              <a:rPr lang="en-SG" sz="2800" dirty="0"/>
              <a:t>or a </a:t>
            </a:r>
            <a:r>
              <a:rPr lang="en-SG" sz="2800" dirty="0">
                <a:solidFill>
                  <a:srgbClr val="C00000"/>
                </a:solidFill>
              </a:rPr>
              <a:t>snowflake schema</a:t>
            </a:r>
            <a:r>
              <a:rPr lang="en-SG" sz="2800" dirty="0"/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Dimensional Modelling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8811" y="2543043"/>
            <a:ext cx="10444309" cy="411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1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The Star Schema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Star Schema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8641" y="1436914"/>
            <a:ext cx="4194809" cy="474004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SG" dirty="0" smtClean="0"/>
              <a:t>The Star schema is a simple database design in which dimensional data are separated from fact or event data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SG" dirty="0" smtClean="0"/>
              <a:t>A star schema consists of two types of tables: </a:t>
            </a:r>
            <a:r>
              <a:rPr lang="en-SG" dirty="0">
                <a:solidFill>
                  <a:srgbClr val="C00000"/>
                </a:solidFill>
              </a:rPr>
              <a:t>F</a:t>
            </a:r>
            <a:r>
              <a:rPr lang="en-SG" dirty="0" smtClean="0">
                <a:solidFill>
                  <a:srgbClr val="C00000"/>
                </a:solidFill>
              </a:rPr>
              <a:t>act</a:t>
            </a:r>
            <a:r>
              <a:rPr lang="en-SG" dirty="0" smtClean="0"/>
              <a:t> tables and </a:t>
            </a:r>
            <a:r>
              <a:rPr lang="en-SG" dirty="0">
                <a:solidFill>
                  <a:srgbClr val="C00000"/>
                </a:solidFill>
              </a:rPr>
              <a:t>D</a:t>
            </a:r>
            <a:r>
              <a:rPr lang="en-SG" dirty="0" smtClean="0">
                <a:solidFill>
                  <a:srgbClr val="C00000"/>
                </a:solidFill>
              </a:rPr>
              <a:t>imension</a:t>
            </a:r>
            <a:r>
              <a:rPr lang="en-SG" dirty="0" smtClean="0"/>
              <a:t> tables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134" y="1644468"/>
            <a:ext cx="6632967" cy="469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9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Components of a Star Schema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48640" y="1267098"/>
            <a:ext cx="11051177" cy="5157765"/>
          </a:xfrm>
        </p:spPr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110000"/>
              </a:lnSpc>
              <a:spcBef>
                <a:spcPts val="600"/>
              </a:spcBef>
              <a:buClr>
                <a:schemeClr val="accent6">
                  <a:lumMod val="75000"/>
                </a:schemeClr>
              </a:buClr>
              <a:buSzPct val="80000"/>
              <a:buFont typeface="+mj-lt"/>
              <a:buAutoNum type="alphaUcPeriod"/>
              <a:defRPr/>
            </a:pPr>
            <a:r>
              <a:rPr lang="en-GB" sz="2800" b="1" dirty="0">
                <a:solidFill>
                  <a:srgbClr val="00B050"/>
                </a:solidFill>
              </a:rPr>
              <a:t>Fact table</a:t>
            </a:r>
            <a:r>
              <a:rPr lang="en-GB" sz="2800" dirty="0">
                <a:solidFill>
                  <a:schemeClr val="folHlink"/>
                </a:solidFill>
              </a:rPr>
              <a:t/>
            </a:r>
            <a:br>
              <a:rPr lang="en-GB" sz="2800" dirty="0">
                <a:solidFill>
                  <a:schemeClr val="folHlink"/>
                </a:solidFill>
              </a:rPr>
            </a:br>
            <a:r>
              <a:rPr lang="en-GB" sz="2800" dirty="0"/>
              <a:t>A central table in a data warehouse / mart that describes a specific event such as product sale. Contains numerical values. Contains a number of facts</a:t>
            </a:r>
            <a:br>
              <a:rPr lang="en-GB" sz="2800" dirty="0"/>
            </a:br>
            <a:endParaRPr lang="en-GB" sz="2800" dirty="0"/>
          </a:p>
          <a:p>
            <a:pPr marL="609600" indent="-609600">
              <a:lnSpc>
                <a:spcPct val="110000"/>
              </a:lnSpc>
              <a:spcBef>
                <a:spcPts val="600"/>
              </a:spcBef>
              <a:buClr>
                <a:schemeClr val="accent6">
                  <a:lumMod val="75000"/>
                </a:schemeClr>
              </a:buClr>
              <a:buSzPct val="80000"/>
              <a:buFont typeface="+mj-lt"/>
              <a:buAutoNum type="alphaUcPeriod"/>
              <a:defRPr/>
            </a:pPr>
            <a:r>
              <a:rPr lang="en-GB" b="1" dirty="0">
                <a:solidFill>
                  <a:srgbClr val="00B050"/>
                </a:solidFill>
              </a:rPr>
              <a:t>Fact</a:t>
            </a:r>
            <a:r>
              <a:rPr lang="en-GB" sz="2800" dirty="0">
                <a:solidFill>
                  <a:schemeClr val="folHlink"/>
                </a:solidFill>
              </a:rPr>
              <a:t/>
            </a:r>
            <a:br>
              <a:rPr lang="en-GB" sz="2800" dirty="0">
                <a:solidFill>
                  <a:schemeClr val="folHlink"/>
                </a:solidFill>
              </a:rPr>
            </a:br>
            <a:r>
              <a:rPr lang="en-GB" sz="2800" dirty="0"/>
              <a:t>A row in a table in a data warehouse / mart that contains primarily numeric values that measure a data event such as sales transaction.</a:t>
            </a:r>
            <a:br>
              <a:rPr lang="en-GB" sz="2800" dirty="0"/>
            </a:br>
            <a:endParaRPr lang="en-GB" sz="2800" dirty="0"/>
          </a:p>
          <a:p>
            <a:pPr marL="609600" indent="-609600">
              <a:lnSpc>
                <a:spcPct val="110000"/>
              </a:lnSpc>
              <a:spcBef>
                <a:spcPts val="600"/>
              </a:spcBef>
              <a:buClr>
                <a:schemeClr val="accent6">
                  <a:lumMod val="75000"/>
                </a:schemeClr>
              </a:buClr>
              <a:buSzPct val="80000"/>
              <a:buFont typeface="+mj-lt"/>
              <a:buAutoNum type="alphaUcPeriod"/>
              <a:defRPr/>
            </a:pPr>
            <a:r>
              <a:rPr lang="en-GB" b="1" dirty="0">
                <a:solidFill>
                  <a:srgbClr val="00B050"/>
                </a:solidFill>
              </a:rPr>
              <a:t>Dimension</a:t>
            </a:r>
            <a:r>
              <a:rPr lang="en-GB" sz="2800" dirty="0">
                <a:solidFill>
                  <a:schemeClr val="folHlink"/>
                </a:solidFill>
              </a:rPr>
              <a:t/>
            </a:r>
            <a:br>
              <a:rPr lang="en-GB" sz="2800" dirty="0">
                <a:solidFill>
                  <a:schemeClr val="folHlink"/>
                </a:solidFill>
              </a:rPr>
            </a:br>
            <a:r>
              <a:rPr lang="en-GB" sz="2800" dirty="0"/>
              <a:t>A business entity such as customer and product.</a:t>
            </a:r>
            <a:br>
              <a:rPr lang="en-GB" sz="2800" dirty="0"/>
            </a:br>
            <a:endParaRPr lang="en-GB" sz="2800" dirty="0"/>
          </a:p>
          <a:p>
            <a:pPr marL="609600" indent="-609600">
              <a:lnSpc>
                <a:spcPct val="110000"/>
              </a:lnSpc>
              <a:spcBef>
                <a:spcPts val="600"/>
              </a:spcBef>
              <a:buClr>
                <a:schemeClr val="accent6">
                  <a:lumMod val="75000"/>
                </a:schemeClr>
              </a:buClr>
              <a:buSzPct val="80000"/>
              <a:buFont typeface="+mj-lt"/>
              <a:buAutoNum type="alphaUcPeriod"/>
              <a:defRPr/>
            </a:pPr>
            <a:r>
              <a:rPr lang="en-GB" b="1" dirty="0">
                <a:solidFill>
                  <a:srgbClr val="00B050"/>
                </a:solidFill>
              </a:rPr>
              <a:t>Dimension table</a:t>
            </a:r>
            <a:r>
              <a:rPr lang="en-GB" sz="2800" dirty="0">
                <a:solidFill>
                  <a:schemeClr val="folHlink"/>
                </a:solidFill>
              </a:rPr>
              <a:t/>
            </a:r>
            <a:br>
              <a:rPr lang="en-GB" sz="2800" dirty="0">
                <a:solidFill>
                  <a:schemeClr val="folHlink"/>
                </a:solidFill>
              </a:rPr>
            </a:br>
            <a:r>
              <a:rPr lang="en-GB" sz="2800" dirty="0"/>
              <a:t>A table in a data warehouse / mart that describes business entity.</a:t>
            </a:r>
          </a:p>
          <a:p>
            <a:pPr marL="609600" indent="-609600">
              <a:lnSpc>
                <a:spcPct val="110000"/>
              </a:lnSpc>
              <a:spcBef>
                <a:spcPts val="600"/>
              </a:spcBef>
              <a:buClr>
                <a:schemeClr val="accent6">
                  <a:lumMod val="75000"/>
                </a:schemeClr>
              </a:buClr>
              <a:buSzPct val="80000"/>
              <a:buFont typeface="+mj-lt"/>
              <a:buAutoNum type="alphaUcPeriod"/>
              <a:defRPr/>
            </a:pPr>
            <a:endParaRPr lang="en-GB" sz="3200" dirty="0"/>
          </a:p>
          <a:p>
            <a:pPr marL="514350" indent="-514350">
              <a:lnSpc>
                <a:spcPct val="110000"/>
              </a:lnSpc>
              <a:buClr>
                <a:schemeClr val="accent6">
                  <a:lumMod val="75000"/>
                </a:schemeClr>
              </a:buClr>
              <a:buFont typeface="+mj-lt"/>
              <a:buAutoNum type="alphaUcPeriod"/>
            </a:pP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Star Schema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143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Characteristics of a Star Schema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78" y="2937510"/>
            <a:ext cx="5936892" cy="356616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SG" sz="2800" b="1" dirty="0" smtClean="0"/>
              <a:t>Benefits </a:t>
            </a:r>
            <a:r>
              <a:rPr lang="en-SG" sz="2800" b="1" dirty="0"/>
              <a:t>of a star schema</a:t>
            </a:r>
          </a:p>
          <a:p>
            <a:pPr>
              <a:lnSpc>
                <a:spcPct val="110000"/>
              </a:lnSpc>
            </a:pPr>
            <a:r>
              <a:rPr lang="en-SG" dirty="0"/>
              <a:t>A star schema is a highly de-normalized set of </a:t>
            </a:r>
            <a:r>
              <a:rPr lang="en-SG" dirty="0" smtClean="0"/>
              <a:t>tables -&gt; query results come back faster as there would be less JOIN statements in SQL</a:t>
            </a:r>
            <a:endParaRPr lang="en-SG" dirty="0"/>
          </a:p>
          <a:p>
            <a:pPr>
              <a:lnSpc>
                <a:spcPct val="110000"/>
              </a:lnSpc>
            </a:pPr>
            <a:r>
              <a:rPr lang="en-SG" dirty="0"/>
              <a:t>It is able to perform dimensional analysis in a relational environment.</a:t>
            </a:r>
          </a:p>
          <a:p>
            <a:pPr>
              <a:lnSpc>
                <a:spcPct val="110000"/>
              </a:lnSpc>
            </a:pPr>
            <a:endParaRPr lang="en-SG" dirty="0"/>
          </a:p>
          <a:p>
            <a:pPr>
              <a:lnSpc>
                <a:spcPct val="110000"/>
              </a:lnSpc>
            </a:pPr>
            <a:endParaRPr lang="en-S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Star Schema</a:t>
            </a:r>
            <a:endParaRPr lang="en-S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7" t="6219" r="4162" b="6625"/>
          <a:stretch/>
        </p:blipFill>
        <p:spPr>
          <a:xfrm>
            <a:off x="7281577" y="3425552"/>
            <a:ext cx="4450678" cy="27675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95377" y="1515989"/>
            <a:ext cx="11051178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SG" sz="2600" dirty="0"/>
              <a:t>A </a:t>
            </a:r>
            <a:r>
              <a:rPr lang="en-SG" sz="2600" b="1" dirty="0">
                <a:solidFill>
                  <a:srgbClr val="C00000"/>
                </a:solidFill>
              </a:rPr>
              <a:t>star schema </a:t>
            </a:r>
            <a:r>
              <a:rPr lang="en-SG" sz="2600" dirty="0"/>
              <a:t>is characterized as having a fact table in the centre and is surrounded by many dimension tables that contain de-normalized description of the facts</a:t>
            </a:r>
          </a:p>
        </p:txBody>
      </p:sp>
    </p:spTree>
    <p:extLst>
      <p:ext uri="{BB962C8B-B14F-4D97-AF65-F5344CB8AC3E}">
        <p14:creationId xmlns:p14="http://schemas.microsoft.com/office/powerpoint/2010/main" val="157656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Components of a Star Schema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48640" y="1436914"/>
            <a:ext cx="11051177" cy="474004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SG" dirty="0"/>
              <a:t>The </a:t>
            </a:r>
            <a:r>
              <a:rPr lang="en-SG" b="1" dirty="0" smtClean="0">
                <a:solidFill>
                  <a:srgbClr val="C00000"/>
                </a:solidFill>
              </a:rPr>
              <a:t>Fact</a:t>
            </a:r>
            <a:r>
              <a:rPr lang="en-SG" dirty="0" smtClean="0"/>
              <a:t> </a:t>
            </a:r>
            <a:r>
              <a:rPr lang="en-SG" dirty="0"/>
              <a:t>table </a:t>
            </a:r>
            <a:r>
              <a:rPr lang="en-SG" dirty="0" smtClean="0"/>
              <a:t>store </a:t>
            </a:r>
            <a:r>
              <a:rPr lang="en-SG" dirty="0"/>
              <a:t>factual data and the </a:t>
            </a:r>
            <a:r>
              <a:rPr lang="en-SG" b="1" dirty="0">
                <a:solidFill>
                  <a:srgbClr val="C00000"/>
                </a:solidFill>
              </a:rPr>
              <a:t>Dimension</a:t>
            </a:r>
            <a:r>
              <a:rPr lang="en-SG" dirty="0" smtClean="0"/>
              <a:t> </a:t>
            </a:r>
            <a:r>
              <a:rPr lang="en-SG" dirty="0"/>
              <a:t>tables </a:t>
            </a:r>
            <a:r>
              <a:rPr lang="en-SG" dirty="0" smtClean="0"/>
              <a:t>store </a:t>
            </a:r>
            <a:r>
              <a:rPr lang="en-SG" dirty="0"/>
              <a:t>reference </a:t>
            </a:r>
            <a:r>
              <a:rPr lang="en-SG" dirty="0" smtClean="0"/>
              <a:t>data</a:t>
            </a:r>
            <a:endParaRPr lang="en-SG" dirty="0"/>
          </a:p>
          <a:p>
            <a:pPr>
              <a:lnSpc>
                <a:spcPct val="100000"/>
              </a:lnSpc>
            </a:pPr>
            <a:r>
              <a:rPr lang="en-SG" dirty="0"/>
              <a:t>Each dimensional model is made up of </a:t>
            </a:r>
            <a:r>
              <a:rPr lang="en-SG" dirty="0" smtClean="0"/>
              <a:t>at least one </a:t>
            </a:r>
            <a:r>
              <a:rPr lang="en-SG" dirty="0"/>
              <a:t>fact table with a </a:t>
            </a:r>
            <a:r>
              <a:rPr lang="en-SG" dirty="0" smtClean="0">
                <a:solidFill>
                  <a:srgbClr val="C00000"/>
                </a:solidFill>
              </a:rPr>
              <a:t>multi-part </a:t>
            </a:r>
            <a:r>
              <a:rPr lang="en-SG" dirty="0">
                <a:solidFill>
                  <a:srgbClr val="C00000"/>
                </a:solidFill>
              </a:rPr>
              <a:t>key </a:t>
            </a:r>
            <a:r>
              <a:rPr lang="en-SG" dirty="0"/>
              <a:t>and a set of smaller tables called dimension </a:t>
            </a:r>
            <a:r>
              <a:rPr lang="en-SG" dirty="0" smtClean="0"/>
              <a:t>tables </a:t>
            </a:r>
            <a:endParaRPr lang="en-SG" dirty="0"/>
          </a:p>
          <a:p>
            <a:pPr>
              <a:lnSpc>
                <a:spcPct val="100000"/>
              </a:lnSpc>
            </a:pPr>
            <a:r>
              <a:rPr lang="en-SG" dirty="0"/>
              <a:t>Each dimension table has a </a:t>
            </a:r>
            <a:r>
              <a:rPr lang="en-SG" dirty="0" smtClean="0">
                <a:solidFill>
                  <a:srgbClr val="C00000"/>
                </a:solidFill>
              </a:rPr>
              <a:t>single-part </a:t>
            </a:r>
            <a:r>
              <a:rPr lang="en-SG" dirty="0">
                <a:solidFill>
                  <a:srgbClr val="C00000"/>
                </a:solidFill>
              </a:rPr>
              <a:t>primary key </a:t>
            </a:r>
            <a:r>
              <a:rPr lang="en-SG" dirty="0"/>
              <a:t>that corresponds exactly to one </a:t>
            </a:r>
            <a:r>
              <a:rPr lang="en-SG" dirty="0" smtClean="0"/>
              <a:t>part of </a:t>
            </a:r>
            <a:r>
              <a:rPr lang="en-SG" dirty="0"/>
              <a:t>the </a:t>
            </a:r>
            <a:r>
              <a:rPr lang="en-SG" dirty="0" smtClean="0">
                <a:solidFill>
                  <a:srgbClr val="C00000"/>
                </a:solidFill>
              </a:rPr>
              <a:t>multi-part </a:t>
            </a:r>
            <a:r>
              <a:rPr lang="en-SG" dirty="0">
                <a:solidFill>
                  <a:srgbClr val="C00000"/>
                </a:solidFill>
              </a:rPr>
              <a:t>key </a:t>
            </a:r>
            <a:r>
              <a:rPr lang="en-SG" dirty="0"/>
              <a:t>in the fact table.</a:t>
            </a:r>
          </a:p>
          <a:p>
            <a:pPr>
              <a:lnSpc>
                <a:spcPct val="100000"/>
              </a:lnSpc>
            </a:pPr>
            <a:r>
              <a:rPr lang="en-SG" dirty="0"/>
              <a:t>A fact table can be </a:t>
            </a:r>
            <a:r>
              <a:rPr lang="en-SG" dirty="0">
                <a:solidFill>
                  <a:srgbClr val="C00000"/>
                </a:solidFill>
              </a:rPr>
              <a:t>extremely large </a:t>
            </a:r>
            <a:r>
              <a:rPr lang="en-SG" dirty="0"/>
              <a:t>relative to a dimension table</a:t>
            </a:r>
          </a:p>
          <a:p>
            <a:pPr>
              <a:lnSpc>
                <a:spcPct val="100000"/>
              </a:lnSpc>
            </a:pP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Star Schema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0308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Fact Table and Dimension Tables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Star Schema</a:t>
            </a:r>
            <a:endParaRPr lang="en-SG" dirty="0"/>
          </a:p>
        </p:txBody>
      </p:sp>
      <p:pic>
        <p:nvPicPr>
          <p:cNvPr id="5" name="Picture 10" descr="FIG11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028" y="1341438"/>
            <a:ext cx="7696200" cy="502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251490" y="3357563"/>
            <a:ext cx="2209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</a:rPr>
              <a:t>1:N relationship between dimension tables and fact tables 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993103" y="1576388"/>
            <a:ext cx="259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i="1" dirty="0">
                <a:solidFill>
                  <a:srgbClr val="FF0000"/>
                </a:solidFill>
              </a:rPr>
              <a:t>Fact tables</a:t>
            </a:r>
            <a:r>
              <a:rPr lang="en-US" altLang="en-US" sz="1600" dirty="0">
                <a:solidFill>
                  <a:srgbClr val="FF0000"/>
                </a:solidFill>
              </a:rPr>
              <a:t> contain factual or quantitative data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764503" y="5354638"/>
            <a:ext cx="2819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i="1">
                <a:solidFill>
                  <a:srgbClr val="FF0000"/>
                </a:solidFill>
              </a:rPr>
              <a:t>Dimension tables</a:t>
            </a:r>
            <a:r>
              <a:rPr lang="en-US" altLang="en-US" sz="1600">
                <a:solidFill>
                  <a:srgbClr val="FF0000"/>
                </a:solidFill>
              </a:rPr>
              <a:t> contain descriptions about the subjects of the business 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507703" y="3357563"/>
            <a:ext cx="22098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</a:rPr>
              <a:t>Dimension tables are denormalized to maximize performance </a:t>
            </a:r>
          </a:p>
        </p:txBody>
      </p:sp>
    </p:spTree>
    <p:extLst>
      <p:ext uri="{BB962C8B-B14F-4D97-AF65-F5344CB8AC3E}">
        <p14:creationId xmlns:p14="http://schemas.microsoft.com/office/powerpoint/2010/main" val="291136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78" y="1415972"/>
            <a:ext cx="6828432" cy="503740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SG" sz="2800" dirty="0" smtClean="0"/>
              <a:t>In </a:t>
            </a:r>
            <a:r>
              <a:rPr lang="en-SG" sz="2800" dirty="0" smtClean="0"/>
              <a:t>this topic, </a:t>
            </a:r>
            <a:r>
              <a:rPr lang="en-SG" sz="2800" dirty="0" smtClean="0"/>
              <a:t>you will learn</a:t>
            </a:r>
            <a:r>
              <a:rPr lang="en-SG" sz="2800" dirty="0" smtClean="0"/>
              <a:t>:</a:t>
            </a:r>
            <a:br>
              <a:rPr lang="en-SG" sz="2800" dirty="0" smtClean="0"/>
            </a:br>
            <a:endParaRPr lang="en-SG" sz="2800" dirty="0" smtClean="0"/>
          </a:p>
          <a:p>
            <a:pPr lvl="1">
              <a:lnSpc>
                <a:spcPct val="100000"/>
              </a:lnSpc>
            </a:pPr>
            <a:r>
              <a:rPr lang="en-SG" sz="2800" dirty="0" smtClean="0"/>
              <a:t>Why data warehouses need a different way to store data compared to transactional systems</a:t>
            </a:r>
          </a:p>
          <a:p>
            <a:pPr lvl="1">
              <a:lnSpc>
                <a:spcPct val="100000"/>
              </a:lnSpc>
            </a:pPr>
            <a:r>
              <a:rPr lang="en-SG" sz="2800" dirty="0" smtClean="0"/>
              <a:t>What is the </a:t>
            </a:r>
            <a:r>
              <a:rPr lang="en-SG" sz="2800" dirty="0" smtClean="0">
                <a:solidFill>
                  <a:srgbClr val="C00000"/>
                </a:solidFill>
              </a:rPr>
              <a:t>Dimensional model </a:t>
            </a:r>
            <a:r>
              <a:rPr lang="en-SG" sz="2800" dirty="0" smtClean="0"/>
              <a:t>and why it is suitable to be used in a data warehouse</a:t>
            </a:r>
          </a:p>
          <a:p>
            <a:pPr lvl="1">
              <a:lnSpc>
                <a:spcPct val="100000"/>
              </a:lnSpc>
            </a:pPr>
            <a:r>
              <a:rPr lang="en-SG" sz="2800" dirty="0" smtClean="0"/>
              <a:t>How to create a dimensional data model using the </a:t>
            </a:r>
            <a:r>
              <a:rPr lang="en-SG" sz="2800" dirty="0" smtClean="0">
                <a:solidFill>
                  <a:srgbClr val="C00000"/>
                </a:solidFill>
              </a:rPr>
              <a:t>Star schema </a:t>
            </a:r>
            <a:r>
              <a:rPr lang="en-SG" sz="2800" dirty="0" smtClean="0"/>
              <a:t>and </a:t>
            </a:r>
            <a:r>
              <a:rPr lang="en-SG" sz="2800" dirty="0" smtClean="0">
                <a:solidFill>
                  <a:srgbClr val="C00000"/>
                </a:solidFill>
              </a:rPr>
              <a:t>Snowflake schema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SG" sz="2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95378" y="377371"/>
            <a:ext cx="11051178" cy="889726"/>
          </a:xfrm>
        </p:spPr>
        <p:txBody>
          <a:bodyPr/>
          <a:lstStyle/>
          <a:p>
            <a:r>
              <a:rPr lang="en-SG" dirty="0" smtClean="0"/>
              <a:t>Recap</a:t>
            </a:r>
            <a:endParaRPr lang="en-SG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394852" y="0"/>
            <a:ext cx="7852229" cy="377371"/>
          </a:xfrm>
        </p:spPr>
        <p:txBody>
          <a:bodyPr/>
          <a:lstStyle/>
          <a:p>
            <a:r>
              <a:rPr lang="en-SG" dirty="0" smtClean="0"/>
              <a:t>Introduction</a:t>
            </a:r>
            <a:endParaRPr lang="en-S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271" y="1873069"/>
            <a:ext cx="4309165" cy="383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8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Example of a Star Schema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Star Schema</a:t>
            </a:r>
            <a:endParaRPr lang="en-SG" dirty="0"/>
          </a:p>
        </p:txBody>
      </p:sp>
      <p:pic>
        <p:nvPicPr>
          <p:cNvPr id="5" name="Picture 5" descr="FIG11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193" y="1267097"/>
            <a:ext cx="7772400" cy="509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1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14_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016" y="1427390"/>
            <a:ext cx="8024812" cy="530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Star Schema with Data</a:t>
            </a:r>
            <a:endParaRPr lang="en-S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Star Schema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3406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Dimension Tables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125" y="1436915"/>
            <a:ext cx="11051177" cy="620486"/>
          </a:xfrm>
        </p:spPr>
        <p:txBody>
          <a:bodyPr/>
          <a:lstStyle/>
          <a:p>
            <a:pPr marL="0" indent="0">
              <a:buNone/>
            </a:pPr>
            <a:r>
              <a:rPr lang="en-SG" sz="3200" dirty="0" smtClean="0"/>
              <a:t>Dimension </a:t>
            </a:r>
            <a:r>
              <a:rPr lang="en-SG" sz="3200" dirty="0"/>
              <a:t>tables </a:t>
            </a:r>
            <a:r>
              <a:rPr lang="en-SG" sz="3200" dirty="0" smtClean="0"/>
              <a:t>has the following characteristics:</a:t>
            </a:r>
          </a:p>
          <a:p>
            <a:endParaRPr lang="en-S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Star Schema</a:t>
            </a:r>
            <a:endParaRPr lang="en-SG" dirty="0"/>
          </a:p>
        </p:txBody>
      </p:sp>
      <p:sp>
        <p:nvSpPr>
          <p:cNvPr id="2" name="Rectangle 1"/>
          <p:cNvSpPr/>
          <p:nvPr/>
        </p:nvSpPr>
        <p:spPr>
          <a:xfrm>
            <a:off x="292768" y="2057401"/>
            <a:ext cx="6117918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2800" dirty="0" smtClean="0"/>
              <a:t>has  </a:t>
            </a:r>
            <a:r>
              <a:rPr lang="en-SG" sz="2800" dirty="0">
                <a:solidFill>
                  <a:srgbClr val="C00000"/>
                </a:solidFill>
              </a:rPr>
              <a:t>one-to-many</a:t>
            </a:r>
            <a:r>
              <a:rPr lang="en-SG" sz="2800" dirty="0"/>
              <a:t> relationship to </a:t>
            </a:r>
            <a:r>
              <a:rPr lang="en-SG" sz="2800" dirty="0" smtClean="0"/>
              <a:t>fact </a:t>
            </a:r>
            <a:r>
              <a:rPr lang="en-SG" sz="2800" dirty="0"/>
              <a:t>table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2800" dirty="0" smtClean="0">
                <a:solidFill>
                  <a:srgbClr val="C00000"/>
                </a:solidFill>
              </a:rPr>
              <a:t>fewer </a:t>
            </a:r>
            <a:r>
              <a:rPr lang="en-SG" sz="2800" dirty="0">
                <a:solidFill>
                  <a:srgbClr val="C00000"/>
                </a:solidFill>
              </a:rPr>
              <a:t>rows</a:t>
            </a:r>
            <a:r>
              <a:rPr lang="en-SG" sz="2800" dirty="0"/>
              <a:t> than fact tables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2800" dirty="0"/>
              <a:t>primary key is </a:t>
            </a:r>
            <a:r>
              <a:rPr lang="en-SG" sz="2800" dirty="0">
                <a:solidFill>
                  <a:srgbClr val="C00000"/>
                </a:solidFill>
              </a:rPr>
              <a:t>single-part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2800" dirty="0"/>
              <a:t>contains primarily </a:t>
            </a:r>
            <a:r>
              <a:rPr lang="en-SG" sz="2800" dirty="0" smtClean="0">
                <a:solidFill>
                  <a:srgbClr val="C00000"/>
                </a:solidFill>
              </a:rPr>
              <a:t>character data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2800" dirty="0" smtClean="0"/>
              <a:t>contains </a:t>
            </a:r>
            <a:r>
              <a:rPr lang="en-SG" sz="2800" dirty="0"/>
              <a:t>multiple columns that are used to define dimensions hierarchies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2800" dirty="0"/>
              <a:t>structured to permit change</a:t>
            </a:r>
          </a:p>
        </p:txBody>
      </p:sp>
      <p:pic>
        <p:nvPicPr>
          <p:cNvPr id="6" name="Picture 5" descr="FIG11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951" y="2057401"/>
            <a:ext cx="5339616" cy="3497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94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Fact tables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78" y="1436914"/>
            <a:ext cx="11051177" cy="524233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SG" sz="3200" dirty="0"/>
              <a:t>Fact table </a:t>
            </a:r>
            <a:r>
              <a:rPr lang="en-SG" sz="3200" dirty="0" smtClean="0"/>
              <a:t>has the following </a:t>
            </a:r>
            <a:r>
              <a:rPr lang="en-SG" sz="3200" dirty="0"/>
              <a:t>characteristics:</a:t>
            </a:r>
          </a:p>
          <a:p>
            <a:pPr marL="457200" lvl="1" indent="0">
              <a:buNone/>
            </a:pPr>
            <a:endParaRPr lang="en-SG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Star Schema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385578" y="1961147"/>
            <a:ext cx="516940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SG" sz="2800" dirty="0"/>
              <a:t>has a </a:t>
            </a:r>
            <a:r>
              <a:rPr lang="en-SG" sz="2800" dirty="0">
                <a:solidFill>
                  <a:srgbClr val="C00000"/>
                </a:solidFill>
              </a:rPr>
              <a:t>many-to-one</a:t>
            </a:r>
            <a:r>
              <a:rPr lang="en-SG" sz="2800" dirty="0"/>
              <a:t> relationship to the dimension table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SG" sz="2800" dirty="0"/>
              <a:t>primary key is </a:t>
            </a:r>
            <a:r>
              <a:rPr lang="en-SG" sz="2800" dirty="0">
                <a:solidFill>
                  <a:srgbClr val="C00000"/>
                </a:solidFill>
              </a:rPr>
              <a:t>multi-part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SG" sz="2800" dirty="0"/>
              <a:t>has </a:t>
            </a:r>
            <a:r>
              <a:rPr lang="en-SG" sz="2800" dirty="0">
                <a:solidFill>
                  <a:srgbClr val="C00000"/>
                </a:solidFill>
              </a:rPr>
              <a:t>many more rows</a:t>
            </a:r>
            <a:r>
              <a:rPr lang="en-SG" sz="2800" dirty="0"/>
              <a:t> than those in the dimension tables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SG" sz="2800" dirty="0"/>
              <a:t>contains primarily </a:t>
            </a:r>
            <a:r>
              <a:rPr lang="en-SG" sz="2800" dirty="0">
                <a:solidFill>
                  <a:srgbClr val="C00000"/>
                </a:solidFill>
              </a:rPr>
              <a:t>numeric data</a:t>
            </a:r>
            <a:r>
              <a:rPr lang="en-SG" sz="2800" dirty="0"/>
              <a:t> </a:t>
            </a:r>
            <a:r>
              <a:rPr lang="en-SG" sz="2800" dirty="0" smtClean="0"/>
              <a:t>(</a:t>
            </a:r>
            <a:r>
              <a:rPr lang="en-SG" sz="2800" dirty="0" err="1" smtClean="0"/>
              <a:t>a.k.a</a:t>
            </a:r>
            <a:r>
              <a:rPr lang="en-SG" sz="2800" dirty="0" smtClean="0"/>
              <a:t> measures) and </a:t>
            </a:r>
            <a:r>
              <a:rPr lang="en-SG" sz="2800" dirty="0"/>
              <a:t>very few character </a:t>
            </a:r>
            <a:r>
              <a:rPr lang="en-SG" sz="2800" dirty="0" smtClean="0"/>
              <a:t>data</a:t>
            </a:r>
            <a:endParaRPr lang="en-SG" sz="2800" dirty="0"/>
          </a:p>
        </p:txBody>
      </p:sp>
      <p:pic>
        <p:nvPicPr>
          <p:cNvPr id="6" name="Picture 5" descr="FIG11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980" y="2189041"/>
            <a:ext cx="6190407" cy="4054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672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Multi-part Keys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79" y="1436914"/>
            <a:ext cx="5136190" cy="474004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SG" dirty="0" smtClean="0"/>
              <a:t>Typically, </a:t>
            </a:r>
            <a:r>
              <a:rPr lang="en-SG" dirty="0" smtClean="0">
                <a:solidFill>
                  <a:srgbClr val="C00000"/>
                </a:solidFill>
              </a:rPr>
              <a:t>multi-part keys </a:t>
            </a:r>
            <a:r>
              <a:rPr lang="en-SG" dirty="0" smtClean="0"/>
              <a:t>function as the primary key for the fact table</a:t>
            </a:r>
          </a:p>
          <a:p>
            <a:pPr>
              <a:lnSpc>
                <a:spcPct val="100000"/>
              </a:lnSpc>
            </a:pPr>
            <a:r>
              <a:rPr lang="en-SG" dirty="0" smtClean="0"/>
              <a:t>The dimension keys of dimension tables are combined to form the multi-part primary key of the fact table</a:t>
            </a:r>
          </a:p>
          <a:p>
            <a:pPr>
              <a:lnSpc>
                <a:spcPct val="100000"/>
              </a:lnSpc>
            </a:pPr>
            <a:r>
              <a:rPr lang="en-SG" dirty="0" smtClean="0"/>
              <a:t>E.g. </a:t>
            </a:r>
            <a:r>
              <a:rPr lang="en-SG" dirty="0" err="1" smtClean="0"/>
              <a:t>CustKey</a:t>
            </a:r>
            <a:r>
              <a:rPr lang="en-SG" dirty="0" smtClean="0"/>
              <a:t>, </a:t>
            </a:r>
            <a:r>
              <a:rPr lang="en-SG" dirty="0" err="1" smtClean="0"/>
              <a:t>ProductKey</a:t>
            </a:r>
            <a:r>
              <a:rPr lang="en-SG" dirty="0" smtClean="0"/>
              <a:t>, </a:t>
            </a:r>
            <a:r>
              <a:rPr lang="en-SG" dirty="0" err="1" smtClean="0"/>
              <a:t>SalesPersonKey</a:t>
            </a:r>
            <a:r>
              <a:rPr lang="en-SG" dirty="0" smtClean="0"/>
              <a:t>, </a:t>
            </a:r>
            <a:r>
              <a:rPr lang="en-SG" dirty="0" err="1" smtClean="0"/>
              <a:t>DateKey</a:t>
            </a:r>
            <a:r>
              <a:rPr lang="en-SG" dirty="0" smtClean="0"/>
              <a:t> are used to form the </a:t>
            </a:r>
            <a:r>
              <a:rPr lang="en-SG" dirty="0" smtClean="0">
                <a:solidFill>
                  <a:srgbClr val="C00000"/>
                </a:solidFill>
              </a:rPr>
              <a:t>multi-part primary key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Star Schema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9696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The Snowflake Schema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78" y="1436914"/>
            <a:ext cx="11051177" cy="10415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2800" dirty="0" smtClean="0"/>
              <a:t>An expanded version of a star schema in which dimension tables are normalized into several related tables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Snowflake Schema</a:t>
            </a:r>
            <a:endParaRPr lang="en-S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073022"/>
              </p:ext>
            </p:extLst>
          </p:nvPr>
        </p:nvGraphicFramePr>
        <p:xfrm>
          <a:off x="1034715" y="2648322"/>
          <a:ext cx="10222292" cy="3625988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5111146"/>
                <a:gridCol w="5111146"/>
              </a:tblGrid>
              <a:tr h="9283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800" dirty="0" smtClean="0"/>
                        <a:t>Advantages</a:t>
                      </a:r>
                    </a:p>
                    <a:p>
                      <a:pPr algn="ctr"/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800" dirty="0" smtClean="0"/>
                        <a:t>Disadvantages</a:t>
                      </a:r>
                    </a:p>
                    <a:p>
                      <a:pPr algn="ctr"/>
                      <a:endParaRPr lang="en-SG" sz="2800" dirty="0"/>
                    </a:p>
                  </a:txBody>
                  <a:tcPr/>
                </a:tc>
              </a:tr>
              <a:tr h="268110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2800" dirty="0" smtClean="0"/>
                        <a:t>Small savings in storage space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2800" dirty="0" smtClean="0"/>
                        <a:t>Normalized structures are easier to maintain and update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SG" sz="28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2800" dirty="0" smtClean="0"/>
                        <a:t>Schema is less intuitive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2800" dirty="0" smtClean="0"/>
                        <a:t>More difficult to browse through the content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2800" dirty="0" smtClean="0"/>
                        <a:t>Degraded query performance because of additional JOINs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26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Characteristics of Snowflake Schema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 smtClean="0"/>
              <a:t>Result of either business environment or third-party application or design which cannot be implemented by a star schema</a:t>
            </a:r>
          </a:p>
          <a:p>
            <a:pPr marL="0" indent="0">
              <a:buNone/>
            </a:pPr>
            <a:endParaRPr lang="en-SG" dirty="0" smtClean="0"/>
          </a:p>
          <a:p>
            <a:r>
              <a:rPr lang="en-SG" dirty="0" smtClean="0"/>
              <a:t>Dimension tables are of two types: </a:t>
            </a:r>
            <a:r>
              <a:rPr lang="en-SG" dirty="0" smtClean="0">
                <a:solidFill>
                  <a:srgbClr val="C00000"/>
                </a:solidFill>
              </a:rPr>
              <a:t>primary</a:t>
            </a:r>
            <a:r>
              <a:rPr lang="en-SG" dirty="0" smtClean="0"/>
              <a:t> and </a:t>
            </a:r>
            <a:r>
              <a:rPr lang="en-SG" dirty="0" smtClean="0">
                <a:solidFill>
                  <a:srgbClr val="C00000"/>
                </a:solidFill>
              </a:rPr>
              <a:t>secondary</a:t>
            </a:r>
          </a:p>
          <a:p>
            <a:r>
              <a:rPr lang="en-SG" dirty="0" smtClean="0">
                <a:solidFill>
                  <a:srgbClr val="C00000"/>
                </a:solidFill>
              </a:rPr>
              <a:t>Primary</a:t>
            </a:r>
            <a:r>
              <a:rPr lang="en-SG" dirty="0" smtClean="0"/>
              <a:t> dimension tables are </a:t>
            </a:r>
            <a:r>
              <a:rPr lang="en-SG" dirty="0" smtClean="0">
                <a:solidFill>
                  <a:srgbClr val="C00000"/>
                </a:solidFill>
              </a:rPr>
              <a:t>joined to the fact table</a:t>
            </a:r>
          </a:p>
          <a:p>
            <a:r>
              <a:rPr lang="en-SG" dirty="0" smtClean="0">
                <a:solidFill>
                  <a:srgbClr val="C00000"/>
                </a:solidFill>
              </a:rPr>
              <a:t>Secondary</a:t>
            </a:r>
            <a:r>
              <a:rPr lang="en-SG" dirty="0" smtClean="0"/>
              <a:t> dimension tables are </a:t>
            </a:r>
            <a:r>
              <a:rPr lang="en-SG" dirty="0" smtClean="0">
                <a:solidFill>
                  <a:srgbClr val="C00000"/>
                </a:solidFill>
              </a:rPr>
              <a:t>joined to the primary dimension </a:t>
            </a:r>
            <a:r>
              <a:rPr lang="en-SG" dirty="0" smtClean="0"/>
              <a:t>tables</a:t>
            </a:r>
          </a:p>
          <a:p>
            <a:r>
              <a:rPr lang="en-SG" dirty="0" smtClean="0"/>
              <a:t>It can increase query performance if the users are accessing data stored in the primary dimension tables 80% of the time</a:t>
            </a:r>
          </a:p>
          <a:p>
            <a:r>
              <a:rPr lang="en-SG" dirty="0" smtClean="0"/>
              <a:t>Snowflake schema may need a number of joins to apply a specific textual constraint to a query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Snowflake Schema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3098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3600" dirty="0"/>
              <a:t>Example of snowflake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Snowflake Schema</a:t>
            </a:r>
            <a:endParaRPr lang="en-SG" dirty="0"/>
          </a:p>
        </p:txBody>
      </p:sp>
      <p:grpSp>
        <p:nvGrpSpPr>
          <p:cNvPr id="23555" name="Group 4"/>
          <p:cNvGrpSpPr>
            <a:grpSpLocks/>
          </p:cNvGrpSpPr>
          <p:nvPr/>
        </p:nvGrpSpPr>
        <p:grpSpPr bwMode="auto">
          <a:xfrm>
            <a:off x="1646239" y="1412875"/>
            <a:ext cx="1697037" cy="1892300"/>
            <a:chOff x="277" y="1164"/>
            <a:chExt cx="1057" cy="1173"/>
          </a:xfrm>
        </p:grpSpPr>
        <p:sp>
          <p:nvSpPr>
            <p:cNvPr id="23589" name="Rectangle 5"/>
            <p:cNvSpPr>
              <a:spLocks noChangeArrowheads="1"/>
            </p:cNvSpPr>
            <p:nvPr/>
          </p:nvSpPr>
          <p:spPr bwMode="auto">
            <a:xfrm>
              <a:off x="277" y="1421"/>
              <a:ext cx="1057" cy="916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 dirty="0" err="1"/>
                <a:t>time_key</a:t>
              </a:r>
              <a:endParaRPr lang="en-US" altLang="en-US" sz="1500" dirty="0"/>
            </a:p>
            <a:p>
              <a:pPr eaLnBrk="1" hangingPunct="1"/>
              <a:r>
                <a:rPr lang="en-US" altLang="en-US" sz="1500" dirty="0"/>
                <a:t>day</a:t>
              </a:r>
            </a:p>
            <a:p>
              <a:pPr eaLnBrk="1" hangingPunct="1"/>
              <a:r>
                <a:rPr lang="en-US" altLang="en-US" sz="1500" dirty="0" err="1"/>
                <a:t>day_of_the_week</a:t>
              </a:r>
              <a:endParaRPr lang="en-US" altLang="en-US" sz="1500" dirty="0"/>
            </a:p>
            <a:p>
              <a:pPr eaLnBrk="1" hangingPunct="1"/>
              <a:r>
                <a:rPr lang="en-US" altLang="en-US" sz="1500" dirty="0"/>
                <a:t>month</a:t>
              </a:r>
            </a:p>
            <a:p>
              <a:pPr eaLnBrk="1" hangingPunct="1"/>
              <a:r>
                <a:rPr lang="en-US" altLang="en-US" sz="1500" dirty="0"/>
                <a:t>quarter</a:t>
              </a:r>
            </a:p>
            <a:p>
              <a:pPr eaLnBrk="1" hangingPunct="1"/>
              <a:r>
                <a:rPr lang="en-US" altLang="en-US" sz="1500" dirty="0"/>
                <a:t>year</a:t>
              </a:r>
            </a:p>
          </p:txBody>
        </p:sp>
        <p:sp>
          <p:nvSpPr>
            <p:cNvPr id="23590" name="Rectangle 6"/>
            <p:cNvSpPr>
              <a:spLocks noChangeArrowheads="1"/>
            </p:cNvSpPr>
            <p:nvPr/>
          </p:nvSpPr>
          <p:spPr bwMode="auto">
            <a:xfrm>
              <a:off x="277" y="1164"/>
              <a:ext cx="342" cy="201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/>
                <a:t>time</a:t>
              </a:r>
            </a:p>
          </p:txBody>
        </p:sp>
      </p:grpSp>
      <p:grpSp>
        <p:nvGrpSpPr>
          <p:cNvPr id="23556" name="Group 7"/>
          <p:cNvGrpSpPr>
            <a:grpSpLocks/>
          </p:cNvGrpSpPr>
          <p:nvPr/>
        </p:nvGrpSpPr>
        <p:grpSpPr bwMode="auto">
          <a:xfrm>
            <a:off x="7208839" y="3927476"/>
            <a:ext cx="1258887" cy="1190625"/>
            <a:chOff x="684" y="2196"/>
            <a:chExt cx="1188" cy="746"/>
          </a:xfrm>
        </p:grpSpPr>
        <p:sp>
          <p:nvSpPr>
            <p:cNvPr id="23587" name="Rectangle 8"/>
            <p:cNvSpPr>
              <a:spLocks noChangeArrowheads="1"/>
            </p:cNvSpPr>
            <p:nvPr/>
          </p:nvSpPr>
          <p:spPr bwMode="auto">
            <a:xfrm>
              <a:off x="684" y="2450"/>
              <a:ext cx="1188" cy="4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chemeClr val="hlink"/>
                  </a:solidFill>
                </a:rPr>
                <a:t>location_key</a:t>
              </a:r>
            </a:p>
            <a:p>
              <a:pPr eaLnBrk="1" hangingPunct="1"/>
              <a:r>
                <a:rPr lang="en-US" altLang="en-US" sz="1500">
                  <a:solidFill>
                    <a:schemeClr val="hlink"/>
                  </a:solidFill>
                </a:rPr>
                <a:t>street</a:t>
              </a:r>
            </a:p>
            <a:p>
              <a:pPr eaLnBrk="1" hangingPunct="1"/>
              <a:r>
                <a:rPr lang="en-US" altLang="en-US" sz="1500">
                  <a:solidFill>
                    <a:schemeClr val="hlink"/>
                  </a:solidFill>
                </a:rPr>
                <a:t>city_key</a:t>
              </a:r>
            </a:p>
          </p:txBody>
        </p:sp>
        <p:sp>
          <p:nvSpPr>
            <p:cNvPr id="23588" name="Rectangle 9"/>
            <p:cNvSpPr>
              <a:spLocks noChangeArrowheads="1"/>
            </p:cNvSpPr>
            <p:nvPr/>
          </p:nvSpPr>
          <p:spPr bwMode="auto">
            <a:xfrm>
              <a:off x="684" y="2196"/>
              <a:ext cx="804" cy="20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chemeClr val="hlink"/>
                  </a:solidFill>
                </a:rPr>
                <a:t>location</a:t>
              </a:r>
            </a:p>
          </p:txBody>
        </p:sp>
      </p:grpSp>
      <p:sp>
        <p:nvSpPr>
          <p:cNvPr id="23557" name="Rectangle 10"/>
          <p:cNvSpPr>
            <a:spLocks noChangeArrowheads="1"/>
          </p:cNvSpPr>
          <p:nvPr/>
        </p:nvSpPr>
        <p:spPr bwMode="auto">
          <a:xfrm>
            <a:off x="4616451" y="2270125"/>
            <a:ext cx="16049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/>
              <a:t>Sales Fact Table</a:t>
            </a:r>
          </a:p>
        </p:txBody>
      </p:sp>
      <p:sp>
        <p:nvSpPr>
          <p:cNvPr id="23558" name="Rectangle 11"/>
          <p:cNvSpPr>
            <a:spLocks noChangeArrowheads="1"/>
          </p:cNvSpPr>
          <p:nvPr/>
        </p:nvSpPr>
        <p:spPr bwMode="auto">
          <a:xfrm>
            <a:off x="4692650" y="2803525"/>
            <a:ext cx="2057400" cy="323850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500"/>
              <a:t>           time_key</a:t>
            </a:r>
          </a:p>
        </p:txBody>
      </p:sp>
      <p:sp>
        <p:nvSpPr>
          <p:cNvPr id="23559" name="Rectangle 12"/>
          <p:cNvSpPr>
            <a:spLocks noChangeArrowheads="1"/>
          </p:cNvSpPr>
          <p:nvPr/>
        </p:nvSpPr>
        <p:spPr bwMode="auto">
          <a:xfrm>
            <a:off x="4694239" y="3252788"/>
            <a:ext cx="1697037" cy="32385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/>
              <a:t>              item_key</a:t>
            </a:r>
          </a:p>
        </p:txBody>
      </p:sp>
      <p:sp>
        <p:nvSpPr>
          <p:cNvPr id="23560" name="Rectangle 13"/>
          <p:cNvSpPr>
            <a:spLocks noChangeArrowheads="1"/>
          </p:cNvSpPr>
          <p:nvPr/>
        </p:nvSpPr>
        <p:spPr bwMode="auto">
          <a:xfrm>
            <a:off x="4694238" y="3698875"/>
            <a:ext cx="1765300" cy="32385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/>
              <a:t>           branch_key</a:t>
            </a:r>
          </a:p>
        </p:txBody>
      </p:sp>
      <p:sp>
        <p:nvSpPr>
          <p:cNvPr id="23561" name="Rectangle 14"/>
          <p:cNvSpPr>
            <a:spLocks noChangeArrowheads="1"/>
          </p:cNvSpPr>
          <p:nvPr/>
        </p:nvSpPr>
        <p:spPr bwMode="auto">
          <a:xfrm>
            <a:off x="4692650" y="4175125"/>
            <a:ext cx="1735138" cy="3238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chemeClr val="hlink"/>
                </a:solidFill>
              </a:rPr>
              <a:t> </a:t>
            </a:r>
            <a:r>
              <a:rPr lang="en-US" altLang="en-US" sz="1500"/>
              <a:t>        </a:t>
            </a:r>
            <a:r>
              <a:rPr lang="en-US" altLang="en-US" sz="1500">
                <a:solidFill>
                  <a:schemeClr val="hlink"/>
                </a:solidFill>
              </a:rPr>
              <a:t>location_key</a:t>
            </a:r>
          </a:p>
        </p:txBody>
      </p:sp>
      <p:sp>
        <p:nvSpPr>
          <p:cNvPr id="23562" name="Rectangle 15"/>
          <p:cNvSpPr>
            <a:spLocks noChangeArrowheads="1"/>
          </p:cNvSpPr>
          <p:nvPr/>
        </p:nvSpPr>
        <p:spPr bwMode="auto">
          <a:xfrm>
            <a:off x="4694238" y="4667250"/>
            <a:ext cx="1689100" cy="323850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/>
              <a:t>            units_sold</a:t>
            </a:r>
          </a:p>
        </p:txBody>
      </p:sp>
      <p:sp>
        <p:nvSpPr>
          <p:cNvPr id="23563" name="Rectangle 16"/>
          <p:cNvSpPr>
            <a:spLocks noChangeArrowheads="1"/>
          </p:cNvSpPr>
          <p:nvPr/>
        </p:nvSpPr>
        <p:spPr bwMode="auto">
          <a:xfrm>
            <a:off x="4694239" y="5111750"/>
            <a:ext cx="1692275" cy="323850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/>
              <a:t>         dollars_sold</a:t>
            </a:r>
          </a:p>
        </p:txBody>
      </p:sp>
      <p:sp>
        <p:nvSpPr>
          <p:cNvPr id="23564" name="Rectangle 17"/>
          <p:cNvSpPr>
            <a:spLocks noChangeArrowheads="1"/>
          </p:cNvSpPr>
          <p:nvPr/>
        </p:nvSpPr>
        <p:spPr bwMode="auto">
          <a:xfrm>
            <a:off x="4675189" y="5557838"/>
            <a:ext cx="1743075" cy="323850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/>
              <a:t>             avg_sales</a:t>
            </a:r>
          </a:p>
        </p:txBody>
      </p:sp>
      <p:sp>
        <p:nvSpPr>
          <p:cNvPr id="23565" name="Rectangle 18"/>
          <p:cNvSpPr>
            <a:spLocks noChangeArrowheads="1"/>
          </p:cNvSpPr>
          <p:nvPr/>
        </p:nvSpPr>
        <p:spPr bwMode="auto">
          <a:xfrm>
            <a:off x="3017838" y="5984875"/>
            <a:ext cx="1219200" cy="32385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500"/>
              <a:t>Measures</a:t>
            </a:r>
          </a:p>
        </p:txBody>
      </p:sp>
      <p:sp>
        <p:nvSpPr>
          <p:cNvPr id="23566" name="Line 19"/>
          <p:cNvSpPr>
            <a:spLocks noChangeShapeType="1"/>
          </p:cNvSpPr>
          <p:nvPr/>
        </p:nvSpPr>
        <p:spPr bwMode="auto">
          <a:xfrm flipV="1">
            <a:off x="3932239" y="4841875"/>
            <a:ext cx="769937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3567" name="Line 20"/>
          <p:cNvSpPr>
            <a:spLocks noChangeShapeType="1"/>
          </p:cNvSpPr>
          <p:nvPr/>
        </p:nvSpPr>
        <p:spPr bwMode="auto">
          <a:xfrm flipV="1">
            <a:off x="3913189" y="5384801"/>
            <a:ext cx="788987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3568" name="Line 21"/>
          <p:cNvSpPr>
            <a:spLocks noChangeShapeType="1"/>
          </p:cNvSpPr>
          <p:nvPr/>
        </p:nvSpPr>
        <p:spPr bwMode="auto">
          <a:xfrm flipV="1">
            <a:off x="3913189" y="5753101"/>
            <a:ext cx="90487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3569" name="Line 22"/>
          <p:cNvSpPr>
            <a:spLocks noChangeShapeType="1"/>
          </p:cNvSpPr>
          <p:nvPr/>
        </p:nvSpPr>
        <p:spPr bwMode="auto">
          <a:xfrm flipH="1">
            <a:off x="3475038" y="4003676"/>
            <a:ext cx="1193800" cy="73501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3570" name="Line 23"/>
          <p:cNvSpPr>
            <a:spLocks noChangeShapeType="1"/>
          </p:cNvSpPr>
          <p:nvPr/>
        </p:nvSpPr>
        <p:spPr bwMode="auto">
          <a:xfrm flipH="1" flipV="1">
            <a:off x="3475038" y="2632076"/>
            <a:ext cx="1446212" cy="485775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3571" name="Line 24"/>
          <p:cNvSpPr>
            <a:spLocks noChangeShapeType="1"/>
          </p:cNvSpPr>
          <p:nvPr/>
        </p:nvSpPr>
        <p:spPr bwMode="auto">
          <a:xfrm>
            <a:off x="6751638" y="4384675"/>
            <a:ext cx="457200" cy="5334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3572" name="Line 25"/>
          <p:cNvSpPr>
            <a:spLocks noChangeShapeType="1"/>
          </p:cNvSpPr>
          <p:nvPr/>
        </p:nvSpPr>
        <p:spPr bwMode="auto">
          <a:xfrm flipV="1">
            <a:off x="6675438" y="2936875"/>
            <a:ext cx="609600" cy="5334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grpSp>
        <p:nvGrpSpPr>
          <p:cNvPr id="23573" name="Group 26"/>
          <p:cNvGrpSpPr>
            <a:grpSpLocks/>
          </p:cNvGrpSpPr>
          <p:nvPr/>
        </p:nvGrpSpPr>
        <p:grpSpPr bwMode="auto">
          <a:xfrm>
            <a:off x="7285038" y="1712913"/>
            <a:ext cx="1268412" cy="1625600"/>
            <a:chOff x="3796" y="1027"/>
            <a:chExt cx="791" cy="1008"/>
          </a:xfrm>
        </p:grpSpPr>
        <p:sp>
          <p:nvSpPr>
            <p:cNvPr id="23585" name="Rectangle 27"/>
            <p:cNvSpPr>
              <a:spLocks noChangeArrowheads="1"/>
            </p:cNvSpPr>
            <p:nvPr/>
          </p:nvSpPr>
          <p:spPr bwMode="auto">
            <a:xfrm>
              <a:off x="3796" y="1262"/>
              <a:ext cx="791" cy="77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/>
                <a:t>item_key</a:t>
              </a:r>
            </a:p>
            <a:p>
              <a:pPr eaLnBrk="1" hangingPunct="1"/>
              <a:r>
                <a:rPr lang="en-US" altLang="en-US" sz="1500"/>
                <a:t>item_name</a:t>
              </a:r>
            </a:p>
            <a:p>
              <a:pPr eaLnBrk="1" hangingPunct="1"/>
              <a:r>
                <a:rPr lang="en-US" altLang="en-US" sz="1500"/>
                <a:t>brand</a:t>
              </a:r>
            </a:p>
            <a:p>
              <a:pPr eaLnBrk="1" hangingPunct="1"/>
              <a:r>
                <a:rPr lang="en-US" altLang="en-US" sz="1500"/>
                <a:t>type</a:t>
              </a:r>
            </a:p>
            <a:p>
              <a:pPr eaLnBrk="1" hangingPunct="1"/>
              <a:r>
                <a:rPr lang="en-US" altLang="en-US" sz="1500"/>
                <a:t>supplier_key</a:t>
              </a:r>
            </a:p>
          </p:txBody>
        </p:sp>
        <p:sp>
          <p:nvSpPr>
            <p:cNvPr id="23586" name="Text Box 28"/>
            <p:cNvSpPr txBox="1">
              <a:spLocks noChangeArrowheads="1"/>
            </p:cNvSpPr>
            <p:nvPr/>
          </p:nvSpPr>
          <p:spPr bwMode="auto">
            <a:xfrm>
              <a:off x="3984" y="1027"/>
              <a:ext cx="342" cy="2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500"/>
                <a:t>item</a:t>
              </a:r>
            </a:p>
          </p:txBody>
        </p:sp>
      </p:grpSp>
      <p:grpSp>
        <p:nvGrpSpPr>
          <p:cNvPr id="23574" name="Group 29"/>
          <p:cNvGrpSpPr>
            <a:grpSpLocks/>
          </p:cNvGrpSpPr>
          <p:nvPr/>
        </p:nvGrpSpPr>
        <p:grpSpPr bwMode="auto">
          <a:xfrm>
            <a:off x="2035175" y="4003676"/>
            <a:ext cx="1365250" cy="1254125"/>
            <a:chOff x="3896" y="2426"/>
            <a:chExt cx="849" cy="777"/>
          </a:xfrm>
        </p:grpSpPr>
        <p:sp>
          <p:nvSpPr>
            <p:cNvPr id="23583" name="Rectangle 30"/>
            <p:cNvSpPr>
              <a:spLocks noChangeArrowheads="1"/>
            </p:cNvSpPr>
            <p:nvPr/>
          </p:nvSpPr>
          <p:spPr bwMode="auto">
            <a:xfrm>
              <a:off x="3896" y="2716"/>
              <a:ext cx="849" cy="48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/>
                <a:t>branch_key</a:t>
              </a:r>
            </a:p>
            <a:p>
              <a:pPr eaLnBrk="1" hangingPunct="1"/>
              <a:r>
                <a:rPr lang="en-US" altLang="en-US" sz="1500"/>
                <a:t>branch_name</a:t>
              </a:r>
            </a:p>
            <a:p>
              <a:pPr eaLnBrk="1" hangingPunct="1"/>
              <a:r>
                <a:rPr lang="en-US" altLang="en-US" sz="1500"/>
                <a:t>branch_type</a:t>
              </a:r>
            </a:p>
          </p:txBody>
        </p:sp>
        <p:sp>
          <p:nvSpPr>
            <p:cNvPr id="23584" name="Text Box 31"/>
            <p:cNvSpPr txBox="1">
              <a:spLocks noChangeArrowheads="1"/>
            </p:cNvSpPr>
            <p:nvPr/>
          </p:nvSpPr>
          <p:spPr bwMode="auto">
            <a:xfrm>
              <a:off x="3922" y="2426"/>
              <a:ext cx="482" cy="2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500"/>
                <a:t>branch</a:t>
              </a:r>
            </a:p>
          </p:txBody>
        </p:sp>
      </p:grpSp>
      <p:grpSp>
        <p:nvGrpSpPr>
          <p:cNvPr id="23575" name="Group 32"/>
          <p:cNvGrpSpPr>
            <a:grpSpLocks/>
          </p:cNvGrpSpPr>
          <p:nvPr/>
        </p:nvGrpSpPr>
        <p:grpSpPr bwMode="auto">
          <a:xfrm>
            <a:off x="9047163" y="2170113"/>
            <a:ext cx="1333500" cy="830262"/>
            <a:chOff x="3796" y="939"/>
            <a:chExt cx="831" cy="975"/>
          </a:xfrm>
        </p:grpSpPr>
        <p:sp>
          <p:nvSpPr>
            <p:cNvPr id="23581" name="Rectangle 33"/>
            <p:cNvSpPr>
              <a:spLocks noChangeArrowheads="1"/>
            </p:cNvSpPr>
            <p:nvPr/>
          </p:nvSpPr>
          <p:spPr bwMode="auto">
            <a:xfrm>
              <a:off x="3796" y="1263"/>
              <a:ext cx="831" cy="65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/>
                <a:t>supplier_key</a:t>
              </a:r>
            </a:p>
            <a:p>
              <a:pPr eaLnBrk="1" hangingPunct="1"/>
              <a:r>
                <a:rPr lang="en-US" altLang="en-US" sz="1500"/>
                <a:t>supplier_type</a:t>
              </a:r>
            </a:p>
          </p:txBody>
        </p:sp>
        <p:sp>
          <p:nvSpPr>
            <p:cNvPr id="23582" name="Text Box 34"/>
            <p:cNvSpPr txBox="1">
              <a:spLocks noChangeArrowheads="1"/>
            </p:cNvSpPr>
            <p:nvPr/>
          </p:nvSpPr>
          <p:spPr bwMode="auto">
            <a:xfrm>
              <a:off x="3887" y="939"/>
              <a:ext cx="537" cy="37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500"/>
                <a:t>supplier</a:t>
              </a:r>
            </a:p>
          </p:txBody>
        </p:sp>
      </p:grpSp>
      <p:sp>
        <p:nvSpPr>
          <p:cNvPr id="23576" name="Line 35"/>
          <p:cNvSpPr>
            <a:spLocks noChangeShapeType="1"/>
          </p:cNvSpPr>
          <p:nvPr/>
        </p:nvSpPr>
        <p:spPr bwMode="auto">
          <a:xfrm flipV="1">
            <a:off x="8580438" y="3089275"/>
            <a:ext cx="533400" cy="3048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grpSp>
        <p:nvGrpSpPr>
          <p:cNvPr id="23577" name="Group 36"/>
          <p:cNvGrpSpPr>
            <a:grpSpLocks/>
          </p:cNvGrpSpPr>
          <p:nvPr/>
        </p:nvGrpSpPr>
        <p:grpSpPr bwMode="auto">
          <a:xfrm>
            <a:off x="8885238" y="4918075"/>
            <a:ext cx="1782762" cy="1422400"/>
            <a:chOff x="684" y="2196"/>
            <a:chExt cx="1684" cy="890"/>
          </a:xfrm>
        </p:grpSpPr>
        <p:sp>
          <p:nvSpPr>
            <p:cNvPr id="23579" name="Rectangle 37"/>
            <p:cNvSpPr>
              <a:spLocks noChangeArrowheads="1"/>
            </p:cNvSpPr>
            <p:nvPr/>
          </p:nvSpPr>
          <p:spPr bwMode="auto">
            <a:xfrm>
              <a:off x="684" y="2450"/>
              <a:ext cx="1684" cy="6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chemeClr val="hlink"/>
                  </a:solidFill>
                </a:rPr>
                <a:t>city_key</a:t>
              </a:r>
            </a:p>
            <a:p>
              <a:pPr eaLnBrk="1" hangingPunct="1"/>
              <a:r>
                <a:rPr lang="en-US" altLang="en-US" sz="1500">
                  <a:solidFill>
                    <a:schemeClr val="hlink"/>
                  </a:solidFill>
                </a:rPr>
                <a:t>city</a:t>
              </a:r>
            </a:p>
            <a:p>
              <a:pPr eaLnBrk="1" hangingPunct="1"/>
              <a:r>
                <a:rPr lang="en-US" altLang="en-US" sz="1500">
                  <a:solidFill>
                    <a:schemeClr val="hlink"/>
                  </a:solidFill>
                </a:rPr>
                <a:t>province_or_street</a:t>
              </a:r>
            </a:p>
            <a:p>
              <a:pPr eaLnBrk="1" hangingPunct="1"/>
              <a:r>
                <a:rPr lang="en-US" altLang="en-US" sz="1500">
                  <a:solidFill>
                    <a:schemeClr val="hlink"/>
                  </a:solidFill>
                </a:rPr>
                <a:t>country</a:t>
              </a:r>
            </a:p>
          </p:txBody>
        </p:sp>
        <p:sp>
          <p:nvSpPr>
            <p:cNvPr id="23580" name="Rectangle 38"/>
            <p:cNvSpPr>
              <a:spLocks noChangeArrowheads="1"/>
            </p:cNvSpPr>
            <p:nvPr/>
          </p:nvSpPr>
          <p:spPr bwMode="auto">
            <a:xfrm>
              <a:off x="684" y="2196"/>
              <a:ext cx="448" cy="20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chemeClr val="hlink"/>
                  </a:solidFill>
                </a:rPr>
                <a:t>city</a:t>
              </a:r>
            </a:p>
          </p:txBody>
        </p:sp>
      </p:grpSp>
      <p:sp>
        <p:nvSpPr>
          <p:cNvPr id="23578" name="Line 39"/>
          <p:cNvSpPr>
            <a:spLocks noChangeShapeType="1"/>
          </p:cNvSpPr>
          <p:nvPr/>
        </p:nvSpPr>
        <p:spPr bwMode="auto">
          <a:xfrm>
            <a:off x="8504238" y="5222875"/>
            <a:ext cx="457200" cy="5334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758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Compare S</a:t>
            </a:r>
            <a:r>
              <a:rPr lang="en-US" dirty="0" smtClean="0"/>
              <a:t>tar </a:t>
            </a:r>
            <a:r>
              <a:rPr lang="en-US" dirty="0"/>
              <a:t>schema </a:t>
            </a:r>
            <a:r>
              <a:rPr lang="en-US" dirty="0" smtClean="0"/>
              <a:t>&amp; Snowflake </a:t>
            </a:r>
            <a:r>
              <a:rPr lang="en-US" dirty="0"/>
              <a:t>schema</a:t>
            </a:r>
          </a:p>
        </p:txBody>
      </p:sp>
      <p:graphicFrame>
        <p:nvGraphicFramePr>
          <p:cNvPr id="50332" name="Group 15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382578"/>
              </p:ext>
            </p:extLst>
          </p:nvPr>
        </p:nvGraphicFramePr>
        <p:xfrm>
          <a:off x="795378" y="1424657"/>
          <a:ext cx="11050588" cy="498340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3717955"/>
                <a:gridCol w="3408125"/>
                <a:gridCol w="3924508"/>
              </a:tblGrid>
              <a:tr h="4650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3932" marR="123932"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Star schema</a:t>
                      </a:r>
                      <a:endParaRPr kumimoji="0" lang="en-US" sz="2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3932" marR="123932"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Snowflake Schema</a:t>
                      </a:r>
                      <a:endParaRPr kumimoji="0" lang="en-US" sz="2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3932" marR="123932" marT="45712" marB="45712" horzOverflow="overflow"/>
                </a:tc>
              </a:tr>
              <a:tr h="404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How easy it is to understand the model</a:t>
                      </a:r>
                      <a:endParaRPr kumimoji="0" lang="en-US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3932" marR="123932"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Easier</a:t>
                      </a:r>
                      <a:endParaRPr kumimoji="0" lang="en-US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3932" marR="123932"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More difficult</a:t>
                      </a:r>
                      <a:endParaRPr kumimoji="0" lang="en-US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3932" marR="123932" marT="45712" marB="45712" horzOverflow="overflow"/>
                </a:tc>
              </a:tr>
              <a:tr h="414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Number of tables</a:t>
                      </a:r>
                      <a:endParaRPr kumimoji="0" lang="en-US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3932" marR="123932"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Few</a:t>
                      </a:r>
                      <a:endParaRPr kumimoji="0" lang="en-US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3932" marR="123932"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More</a:t>
                      </a:r>
                      <a:endParaRPr kumimoji="0" lang="en-US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3932" marR="123932" marT="45712" marB="45712" horzOverflow="overflow"/>
                </a:tc>
              </a:tr>
              <a:tr h="1310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Query Complexity</a:t>
                      </a:r>
                      <a:endParaRPr kumimoji="0" lang="en-US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3932" marR="123932"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Easy to construct as there are less tables and hence fewer joins are required</a:t>
                      </a:r>
                      <a:endParaRPr kumimoji="0" lang="en-US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3932" marR="123932"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More complex because there are more tables and hence more joins are required</a:t>
                      </a:r>
                      <a:endParaRPr kumimoji="0" lang="en-US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3932" marR="123932" marT="45712" marB="45712" horzOverflow="overflow"/>
                </a:tc>
              </a:tr>
              <a:tr h="1005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Query Performance</a:t>
                      </a:r>
                      <a:endParaRPr kumimoji="0" lang="en-US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3932" marR="123932"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Quicker to access textual values because of fewer joins</a:t>
                      </a:r>
                      <a:endParaRPr kumimoji="0" lang="en-US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3932" marR="123932"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Slower to access textual values because of more joins</a:t>
                      </a:r>
                      <a:endParaRPr kumimoji="0" lang="en-US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3932" marR="123932" marT="45712" marB="45712" horzOverflow="overflow"/>
                </a:tc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Snowflake Schema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9307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Dimension Hierarchies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649" y="1414054"/>
            <a:ext cx="6968293" cy="529535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SG" sz="2400" dirty="0" smtClean="0"/>
              <a:t>A useful feature you can build into a Star or Snowflake dimensional model is the “Hierarchy” component</a:t>
            </a:r>
          </a:p>
          <a:p>
            <a:pPr>
              <a:lnSpc>
                <a:spcPct val="100000"/>
              </a:lnSpc>
            </a:pPr>
            <a:r>
              <a:rPr lang="en-SG" sz="2400" dirty="0" smtClean="0"/>
              <a:t>A hierarchy is a logical </a:t>
            </a:r>
            <a:r>
              <a:rPr lang="en-SG" sz="2400" dirty="0"/>
              <a:t>structure that uses ordered levels </a:t>
            </a:r>
            <a:r>
              <a:rPr lang="en-SG" sz="2400" dirty="0" smtClean="0"/>
              <a:t>to </a:t>
            </a:r>
            <a:r>
              <a:rPr lang="en-SG" sz="2400" dirty="0"/>
              <a:t>aggregate data (consolidate related data under one group)</a:t>
            </a:r>
          </a:p>
          <a:p>
            <a:pPr>
              <a:lnSpc>
                <a:spcPct val="100000"/>
              </a:lnSpc>
            </a:pPr>
            <a:r>
              <a:rPr lang="en-SG" sz="2400" dirty="0" smtClean="0"/>
              <a:t>E.g. in a </a:t>
            </a:r>
            <a:r>
              <a:rPr lang="en-SG" sz="2400" dirty="0"/>
              <a:t>Time dimension, </a:t>
            </a:r>
            <a:r>
              <a:rPr lang="en-SG" sz="2400" dirty="0" smtClean="0"/>
              <a:t>a hierarchy can be used to aggregate </a:t>
            </a:r>
            <a:r>
              <a:rPr lang="en-SG" sz="2400" dirty="0"/>
              <a:t>data from the Month level to the Quarter level, from the Quarter level to the Year level</a:t>
            </a:r>
            <a:endParaRPr lang="en-SG" sz="2400" dirty="0" smtClean="0"/>
          </a:p>
          <a:p>
            <a:pPr>
              <a:lnSpc>
                <a:spcPct val="100000"/>
              </a:lnSpc>
            </a:pPr>
            <a:r>
              <a:rPr lang="en-SG" sz="2400" dirty="0" smtClean="0"/>
              <a:t>E.g.  In a Product dimension, a hierarchy might be used to aggregate data from the Model level to the Brand level, from the Brand level to the Category level</a:t>
            </a:r>
            <a:endParaRPr lang="en-SG" sz="2400" dirty="0"/>
          </a:p>
          <a:p>
            <a:pPr>
              <a:lnSpc>
                <a:spcPct val="100000"/>
              </a:lnSpc>
            </a:pPr>
            <a:endParaRPr lang="en-SG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Star Schema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942" y="1644468"/>
            <a:ext cx="4267559" cy="450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8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Contents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OLTP vs OLAP requirements</a:t>
            </a:r>
          </a:p>
          <a:p>
            <a:r>
              <a:rPr lang="en-SG" dirty="0" smtClean="0"/>
              <a:t>Dimensional Modelling</a:t>
            </a:r>
          </a:p>
          <a:p>
            <a:r>
              <a:rPr lang="en-SG" dirty="0" smtClean="0"/>
              <a:t>Compare ER Model and Dimensional Model</a:t>
            </a:r>
          </a:p>
          <a:p>
            <a:r>
              <a:rPr lang="en-SG" dirty="0" smtClean="0"/>
              <a:t>Star </a:t>
            </a:r>
            <a:r>
              <a:rPr lang="en-SG" dirty="0" smtClean="0"/>
              <a:t>Schema</a:t>
            </a:r>
          </a:p>
          <a:p>
            <a:pPr lvl="1"/>
            <a:r>
              <a:rPr lang="en-SG" dirty="0" smtClean="0"/>
              <a:t>Fact Tables</a:t>
            </a:r>
          </a:p>
          <a:p>
            <a:pPr lvl="1"/>
            <a:r>
              <a:rPr lang="en-SG" dirty="0" smtClean="0"/>
              <a:t>Dimension Tables</a:t>
            </a:r>
            <a:endParaRPr lang="en-SG" dirty="0" smtClean="0"/>
          </a:p>
          <a:p>
            <a:r>
              <a:rPr lang="en-SG" dirty="0" smtClean="0"/>
              <a:t>Snowflake </a:t>
            </a:r>
            <a:r>
              <a:rPr lang="en-SG" dirty="0" smtClean="0"/>
              <a:t>Schema</a:t>
            </a:r>
          </a:p>
          <a:p>
            <a:r>
              <a:rPr lang="en-SG" dirty="0" smtClean="0"/>
              <a:t>Dimension Hierarchies</a:t>
            </a:r>
          </a:p>
          <a:p>
            <a:r>
              <a:rPr lang="en-SG" dirty="0" smtClean="0"/>
              <a:t>Steps in designing a Dimensional Model</a:t>
            </a:r>
          </a:p>
        </p:txBody>
      </p:sp>
    </p:spTree>
    <p:extLst>
      <p:ext uri="{BB962C8B-B14F-4D97-AF65-F5344CB8AC3E}">
        <p14:creationId xmlns:p14="http://schemas.microsoft.com/office/powerpoint/2010/main" val="132555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Steps in designing a Star Schema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Choose a business process to model, </a:t>
            </a:r>
            <a:r>
              <a:rPr lang="en-SG" dirty="0" smtClean="0"/>
              <a:t>e.g. Sales</a:t>
            </a:r>
          </a:p>
          <a:p>
            <a:r>
              <a:rPr lang="en-SG" dirty="0" smtClean="0"/>
              <a:t>Choose </a:t>
            </a:r>
            <a:r>
              <a:rPr lang="en-SG" dirty="0"/>
              <a:t>the </a:t>
            </a:r>
            <a:r>
              <a:rPr lang="en-SG" b="1" dirty="0">
                <a:solidFill>
                  <a:srgbClr val="C00000"/>
                </a:solidFill>
              </a:rPr>
              <a:t>grain</a:t>
            </a:r>
            <a:r>
              <a:rPr lang="en-SG" dirty="0"/>
              <a:t> (lowest level of summary) of the Fact table</a:t>
            </a:r>
            <a:endParaRPr lang="en-SG" dirty="0" smtClean="0"/>
          </a:p>
          <a:p>
            <a:r>
              <a:rPr lang="en-SG" dirty="0"/>
              <a:t>Identify the measures or </a:t>
            </a:r>
            <a:r>
              <a:rPr lang="en-SG" dirty="0" smtClean="0"/>
              <a:t>facts (e.g. Sales Total)</a:t>
            </a:r>
          </a:p>
          <a:p>
            <a:r>
              <a:rPr lang="en-SG" dirty="0"/>
              <a:t>Identify the dimensions for </a:t>
            </a:r>
            <a:r>
              <a:rPr lang="en-SG" dirty="0" smtClean="0"/>
              <a:t>each fact record (E.g. </a:t>
            </a:r>
            <a:r>
              <a:rPr lang="en-SG" dirty="0"/>
              <a:t>P</a:t>
            </a:r>
            <a:r>
              <a:rPr lang="en-SG" dirty="0" smtClean="0"/>
              <a:t>roduct </a:t>
            </a:r>
            <a:r>
              <a:rPr lang="en-SG" dirty="0"/>
              <a:t>dimension, </a:t>
            </a:r>
            <a:r>
              <a:rPr lang="en-SG" dirty="0" smtClean="0"/>
              <a:t>Location </a:t>
            </a:r>
            <a:r>
              <a:rPr lang="en-SG" dirty="0"/>
              <a:t>dimension, </a:t>
            </a:r>
            <a:r>
              <a:rPr lang="en-SG" dirty="0" smtClean="0"/>
              <a:t>Time </a:t>
            </a:r>
            <a:r>
              <a:rPr lang="en-SG" dirty="0"/>
              <a:t>dimension, </a:t>
            </a:r>
            <a:r>
              <a:rPr lang="en-SG" dirty="0" smtClean="0"/>
              <a:t>Customer </a:t>
            </a:r>
            <a:r>
              <a:rPr lang="en-SG" dirty="0"/>
              <a:t>dimension</a:t>
            </a:r>
            <a:r>
              <a:rPr lang="en-SG" dirty="0" smtClean="0"/>
              <a:t>)</a:t>
            </a:r>
          </a:p>
          <a:p>
            <a:r>
              <a:rPr lang="en-SG" dirty="0" smtClean="0"/>
              <a:t>List the columns that describe each dimension (E.g. product name,, product brand, product </a:t>
            </a:r>
            <a:r>
              <a:rPr lang="en-SG" dirty="0"/>
              <a:t>category</a:t>
            </a:r>
            <a:r>
              <a:rPr lang="en-SG" dirty="0" smtClean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Designing Dimensional Model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5570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Grain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The </a:t>
            </a:r>
            <a:r>
              <a:rPr lang="en-SG" dirty="0"/>
              <a:t>grain of the dimensional model is the finest level of detail that is implied when the fact and dimension tables are </a:t>
            </a:r>
            <a:r>
              <a:rPr lang="en-SG" dirty="0" smtClean="0"/>
              <a:t>joined</a:t>
            </a:r>
          </a:p>
          <a:p>
            <a:r>
              <a:rPr lang="en-SG" b="1" dirty="0" smtClean="0">
                <a:solidFill>
                  <a:srgbClr val="C00000"/>
                </a:solidFill>
              </a:rPr>
              <a:t>Example 1</a:t>
            </a:r>
            <a:r>
              <a:rPr lang="en-SG" dirty="0" smtClean="0"/>
              <a:t>: </a:t>
            </a:r>
            <a:r>
              <a:rPr lang="en-SG" dirty="0"/>
              <a:t>the granularity of a dimensional model that consists of the dimensions Date, Store, and Product is </a:t>
            </a:r>
            <a:r>
              <a:rPr lang="en-SG" dirty="0" smtClean="0"/>
              <a:t>the product </a:t>
            </a:r>
            <a:r>
              <a:rPr lang="en-SG" dirty="0"/>
              <a:t>sold in store by </a:t>
            </a:r>
            <a:r>
              <a:rPr lang="en-SG" dirty="0" smtClean="0"/>
              <a:t>day</a:t>
            </a:r>
          </a:p>
          <a:p>
            <a:r>
              <a:rPr lang="en-SG" b="1" dirty="0">
                <a:solidFill>
                  <a:srgbClr val="C00000"/>
                </a:solidFill>
              </a:rPr>
              <a:t>Example </a:t>
            </a:r>
            <a:r>
              <a:rPr lang="en-SG" b="1" dirty="0" smtClean="0">
                <a:solidFill>
                  <a:srgbClr val="C00000"/>
                </a:solidFill>
              </a:rPr>
              <a:t>2</a:t>
            </a:r>
            <a:r>
              <a:rPr lang="en-SG" dirty="0" smtClean="0"/>
              <a:t>: </a:t>
            </a:r>
            <a:r>
              <a:rPr lang="en-SG" dirty="0"/>
              <a:t>the granularity of a dimensional model that consists of the dimensions Date, Store, </a:t>
            </a:r>
            <a:r>
              <a:rPr lang="en-SG" dirty="0" smtClean="0"/>
              <a:t>Customer and </a:t>
            </a:r>
            <a:r>
              <a:rPr lang="en-SG" dirty="0"/>
              <a:t>Product is </a:t>
            </a:r>
            <a:r>
              <a:rPr lang="en-SG" dirty="0" smtClean="0"/>
              <a:t>the customer that a product was sold to in a store on a particular day</a:t>
            </a:r>
          </a:p>
          <a:p>
            <a:r>
              <a:rPr lang="en-SG" dirty="0"/>
              <a:t>If more </a:t>
            </a:r>
            <a:r>
              <a:rPr lang="en-SG" dirty="0" smtClean="0"/>
              <a:t>details are included</a:t>
            </a:r>
            <a:r>
              <a:rPr lang="en-SG" dirty="0"/>
              <a:t>, the level of granularity is </a:t>
            </a:r>
            <a:r>
              <a:rPr lang="en-SG" dirty="0" smtClean="0"/>
              <a:t>lower</a:t>
            </a:r>
          </a:p>
          <a:p>
            <a:r>
              <a:rPr lang="en-SG" dirty="0" smtClean="0"/>
              <a:t>If </a:t>
            </a:r>
            <a:r>
              <a:rPr lang="en-SG" dirty="0"/>
              <a:t>less detail is included, the level of granularity is </a:t>
            </a:r>
            <a:r>
              <a:rPr lang="en-SG" dirty="0" smtClean="0"/>
              <a:t>higher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394852" y="0"/>
            <a:ext cx="7852229" cy="377371"/>
          </a:xfrm>
        </p:spPr>
        <p:txBody>
          <a:bodyPr/>
          <a:lstStyle/>
          <a:p>
            <a:r>
              <a:rPr lang="en-SG" dirty="0" smtClean="0"/>
              <a:t>Designing Dimensional Model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1530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Dimensional Modelling - Intro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78" y="5600700"/>
            <a:ext cx="11051177" cy="576263"/>
          </a:xfrm>
        </p:spPr>
        <p:txBody>
          <a:bodyPr/>
          <a:lstStyle/>
          <a:p>
            <a:pPr marL="0" indent="0" algn="ctr">
              <a:buNone/>
            </a:pPr>
            <a:r>
              <a:rPr lang="en-SG" dirty="0">
                <a:hlinkClick r:id="rId2"/>
              </a:rPr>
              <a:t>https://www.youtube.com/watch?v=cwpL-3rkRYQ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Videos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27" y="1763326"/>
            <a:ext cx="4412277" cy="334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301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 Steps – Design Dimensional Models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78" y="5772150"/>
            <a:ext cx="11051177" cy="40481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SG" dirty="0">
                <a:hlinkClick r:id="rId2"/>
              </a:rPr>
              <a:t>https://www.youtube.com/watch?v=dqMarPAUYho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Videos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575" y="1528645"/>
            <a:ext cx="4682781" cy="398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788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Dimensional Modelling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78" y="5600700"/>
            <a:ext cx="11051177" cy="576263"/>
          </a:xfrm>
        </p:spPr>
        <p:txBody>
          <a:bodyPr/>
          <a:lstStyle/>
          <a:p>
            <a:pPr marL="0" indent="0" algn="ctr">
              <a:buNone/>
            </a:pPr>
            <a:r>
              <a:rPr lang="en-SG" dirty="0">
                <a:hlinkClick r:id="rId2"/>
              </a:rPr>
              <a:t>https://www.youtube.com/watch?v=aFoOmv8olJk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Videos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537" y="1455799"/>
            <a:ext cx="5219983" cy="395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545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Basic Star Schema Design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78" y="5554980"/>
            <a:ext cx="11051177" cy="621983"/>
          </a:xfrm>
        </p:spPr>
        <p:txBody>
          <a:bodyPr/>
          <a:lstStyle/>
          <a:p>
            <a:pPr marL="0" indent="0" algn="ctr">
              <a:buNone/>
            </a:pPr>
            <a:r>
              <a:rPr lang="en-SG" dirty="0">
                <a:hlinkClick r:id="rId2"/>
              </a:rPr>
              <a:t>https://www.youtube.com/watch?v=q77B-G8CA24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Videos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833" y="1411594"/>
            <a:ext cx="4393217" cy="399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2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 Warehouses store data differently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78" y="1412127"/>
            <a:ext cx="11051178" cy="100584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SG" sz="2800" dirty="0" smtClean="0"/>
              <a:t>Data in data warehouses is stored differently from data in transactional databases because they have different requirements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SG" sz="28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Data Warehouses vs Transactional Databases</a:t>
            </a:r>
            <a:endParaRPr lang="en-S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29989" y="5961418"/>
            <a:ext cx="4585902" cy="62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rgbClr val="FF000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r>
              <a:rPr lang="en-SG" dirty="0"/>
              <a:t>Data Warehouse</a:t>
            </a:r>
          </a:p>
          <a:p>
            <a:r>
              <a:rPr lang="en-SG" dirty="0" err="1"/>
              <a:t>Denormalized</a:t>
            </a:r>
            <a:r>
              <a:rPr lang="en-SG" dirty="0"/>
              <a:t> Dimensional Model</a:t>
            </a:r>
          </a:p>
          <a:p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753" y="2520557"/>
            <a:ext cx="4363325" cy="333766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652768" y="5985637"/>
            <a:ext cx="4057297" cy="5765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rgbClr val="FF000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en-SG" dirty="0"/>
              <a:t>Transactional databases</a:t>
            </a:r>
            <a:br>
              <a:rPr lang="en-SG" dirty="0"/>
            </a:br>
            <a:r>
              <a:rPr lang="en-SG" dirty="0"/>
              <a:t>3NF Entity-Relationship Model</a:t>
            </a:r>
            <a:br>
              <a:rPr lang="en-SG" dirty="0"/>
            </a:br>
            <a:endParaRPr lang="en-SG" dirty="0"/>
          </a:p>
          <a:p>
            <a:pPr>
              <a:lnSpc>
                <a:spcPct val="100000"/>
              </a:lnSpc>
            </a:pPr>
            <a:endParaRPr lang="en-S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797" y="2521168"/>
            <a:ext cx="3051593" cy="333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7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Requirements of Transactional DB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Data Warehouses vs Transactional Databases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852" y="2137511"/>
            <a:ext cx="4812425" cy="40161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7116" y="1443381"/>
            <a:ext cx="6244947" cy="4834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SG" sz="2700" dirty="0" smtClean="0"/>
              <a:t>Transactional </a:t>
            </a:r>
            <a:r>
              <a:rPr lang="en-SG" sz="2700" dirty="0"/>
              <a:t>databases are modelled to handle the requirements of </a:t>
            </a:r>
            <a:r>
              <a:rPr lang="en-SG" sz="2700" b="1" dirty="0" smtClean="0">
                <a:solidFill>
                  <a:srgbClr val="C00000"/>
                </a:solidFill>
              </a:rPr>
              <a:t>Online  Transactional </a:t>
            </a:r>
            <a:r>
              <a:rPr lang="en-SG" sz="2700" b="1" dirty="0">
                <a:solidFill>
                  <a:srgbClr val="C00000"/>
                </a:solidFill>
              </a:rPr>
              <a:t>processing (OLTP</a:t>
            </a:r>
            <a:r>
              <a:rPr lang="en-SG" sz="2700" b="1" dirty="0" smtClean="0">
                <a:solidFill>
                  <a:srgbClr val="C00000"/>
                </a:solidFill>
              </a:rPr>
              <a:t>) </a:t>
            </a:r>
            <a:r>
              <a:rPr lang="en-SG" sz="2700" dirty="0"/>
              <a:t>systems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SG" sz="2700" dirty="0" smtClean="0"/>
              <a:t>Examples of OLTP systems: ATM Machine or a POS (Point-Of-Sales) at a supermarket or e-commerce ordering system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SG" sz="2700" dirty="0" smtClean="0"/>
              <a:t>An important requirement for OLTP databases is that it should maintain the </a:t>
            </a:r>
            <a:r>
              <a:rPr lang="en-SG" sz="2700" dirty="0" smtClean="0">
                <a:solidFill>
                  <a:srgbClr val="C00000"/>
                </a:solidFill>
              </a:rPr>
              <a:t>integrity of data </a:t>
            </a:r>
            <a:r>
              <a:rPr lang="en-SG" sz="2700" dirty="0" smtClean="0"/>
              <a:t>in such systems and provide recovery mechanisms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SG" sz="2700" dirty="0"/>
          </a:p>
        </p:txBody>
      </p:sp>
    </p:spTree>
    <p:extLst>
      <p:ext uri="{BB962C8B-B14F-4D97-AF65-F5344CB8AC3E}">
        <p14:creationId xmlns:p14="http://schemas.microsoft.com/office/powerpoint/2010/main" val="419510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Requirements of Data Warehouse DB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409" y="1434457"/>
            <a:ext cx="5868792" cy="51221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sz="2800" dirty="0" smtClean="0"/>
              <a:t>Date warehouse databases are modelled to handle the requirements of </a:t>
            </a:r>
            <a:r>
              <a:rPr lang="en-SG" sz="2800" b="1" dirty="0" smtClean="0">
                <a:solidFill>
                  <a:srgbClr val="C00000"/>
                </a:solidFill>
              </a:rPr>
              <a:t>Online Analytical Processing (OLAP) </a:t>
            </a:r>
            <a:endParaRPr lang="en-SG" sz="2800" dirty="0"/>
          </a:p>
          <a:p>
            <a:pPr>
              <a:lnSpc>
                <a:spcPct val="100000"/>
              </a:lnSpc>
            </a:pPr>
            <a:r>
              <a:rPr lang="en-SG" sz="2800" dirty="0" smtClean="0"/>
              <a:t>OLAP tools are used by business users to raise complex queries about their business data</a:t>
            </a:r>
          </a:p>
          <a:p>
            <a:pPr>
              <a:lnSpc>
                <a:spcPct val="100000"/>
              </a:lnSpc>
            </a:pPr>
            <a:r>
              <a:rPr lang="en-SG" sz="2800" dirty="0" smtClean="0"/>
              <a:t>An important requirement for OLAP databases is the ability to handle complex </a:t>
            </a:r>
            <a:r>
              <a:rPr lang="en-SG" sz="2800" dirty="0" smtClean="0">
                <a:solidFill>
                  <a:srgbClr val="C00000"/>
                </a:solidFill>
              </a:rPr>
              <a:t>queries</a:t>
            </a:r>
            <a:r>
              <a:rPr lang="en-SG" sz="2800" dirty="0" smtClean="0"/>
              <a:t> with </a:t>
            </a:r>
            <a:r>
              <a:rPr lang="en-SG" sz="2800" dirty="0" smtClean="0">
                <a:solidFill>
                  <a:srgbClr val="C00000"/>
                </a:solidFill>
              </a:rPr>
              <a:t>high performance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394852" y="0"/>
            <a:ext cx="7852229" cy="377371"/>
          </a:xfrm>
        </p:spPr>
        <p:txBody>
          <a:bodyPr/>
          <a:lstStyle/>
          <a:p>
            <a:r>
              <a:rPr lang="en-SG" dirty="0" smtClean="0"/>
              <a:t>Data Warehouses vs Transactional Databases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201" y="1300501"/>
            <a:ext cx="4801860" cy="539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OLTP (On-line Transaction Processing)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038" y="1512277"/>
            <a:ext cx="11191855" cy="5223635"/>
          </a:xfrm>
        </p:spPr>
        <p:txBody>
          <a:bodyPr>
            <a:noAutofit/>
          </a:bodyPr>
          <a:lstStyle/>
          <a:p>
            <a:r>
              <a:rPr lang="en-SG" sz="2800" dirty="0"/>
              <a:t>OLTP (</a:t>
            </a:r>
            <a:r>
              <a:rPr lang="en-SG" sz="2800" b="1" dirty="0">
                <a:solidFill>
                  <a:srgbClr val="C00000"/>
                </a:solidFill>
              </a:rPr>
              <a:t>On-line Transaction Processing</a:t>
            </a:r>
            <a:r>
              <a:rPr lang="en-SG" sz="2800" dirty="0"/>
              <a:t>) </a:t>
            </a:r>
            <a:r>
              <a:rPr lang="en-SG" sz="2800" dirty="0" smtClean="0"/>
              <a:t>systems are designed to:</a:t>
            </a:r>
          </a:p>
          <a:p>
            <a:pPr lvl="1"/>
            <a:r>
              <a:rPr lang="en-SG" sz="2800" dirty="0" smtClean="0"/>
              <a:t>capture </a:t>
            </a:r>
            <a:r>
              <a:rPr lang="en-SG" sz="2800" dirty="0"/>
              <a:t>and </a:t>
            </a:r>
            <a:r>
              <a:rPr lang="en-SG" sz="2800" dirty="0" smtClean="0"/>
              <a:t>store </a:t>
            </a:r>
            <a:r>
              <a:rPr lang="en-SG" sz="2800" dirty="0"/>
              <a:t>data related to day-to-day business functions such as ERP, CRM, SCM, </a:t>
            </a:r>
            <a:r>
              <a:rPr lang="en-SG" sz="2800" dirty="0" smtClean="0"/>
              <a:t>POS,</a:t>
            </a:r>
          </a:p>
          <a:p>
            <a:pPr lvl="1"/>
            <a:r>
              <a:rPr lang="en-SG" sz="2800" dirty="0" smtClean="0"/>
              <a:t>Increase the </a:t>
            </a:r>
            <a:r>
              <a:rPr lang="en-SG" sz="2800" b="1" dirty="0" smtClean="0">
                <a:solidFill>
                  <a:srgbClr val="FF0000"/>
                </a:solidFill>
              </a:rPr>
              <a:t>efficiency</a:t>
            </a:r>
            <a:r>
              <a:rPr lang="en-SG" sz="2800" dirty="0" smtClean="0"/>
              <a:t> of an organization</a:t>
            </a:r>
            <a:endParaRPr lang="en-SG" sz="2800" dirty="0"/>
          </a:p>
          <a:p>
            <a:r>
              <a:rPr lang="en-SG" sz="2800" b="1" dirty="0" smtClean="0">
                <a:solidFill>
                  <a:schemeClr val="accent6">
                    <a:lumMod val="50000"/>
                  </a:schemeClr>
                </a:solidFill>
              </a:rPr>
              <a:t>Characteristics:</a:t>
            </a:r>
          </a:p>
          <a:p>
            <a:pPr lvl="1"/>
            <a:r>
              <a:rPr lang="en-SG" sz="2800" dirty="0" smtClean="0"/>
              <a:t>Involve a </a:t>
            </a:r>
            <a:r>
              <a:rPr lang="en-SG" sz="2800" dirty="0"/>
              <a:t>large number of short on-line transactions (INSERT, UPDATE, </a:t>
            </a:r>
            <a:r>
              <a:rPr lang="en-SG" sz="2800" dirty="0" smtClean="0"/>
              <a:t>DELETE)</a:t>
            </a:r>
          </a:p>
          <a:p>
            <a:pPr lvl="1"/>
            <a:r>
              <a:rPr lang="en-SG" sz="2800" dirty="0" smtClean="0"/>
              <a:t>Requires data </a:t>
            </a:r>
            <a:r>
              <a:rPr lang="en-SG" sz="2800" dirty="0"/>
              <a:t>integrity in multi-access </a:t>
            </a:r>
            <a:r>
              <a:rPr lang="en-SG" sz="2800" dirty="0" smtClean="0"/>
              <a:t>environments</a:t>
            </a:r>
          </a:p>
          <a:p>
            <a:pPr lvl="1"/>
            <a:r>
              <a:rPr lang="en-SG" sz="2800" dirty="0" smtClean="0"/>
              <a:t>Stores current data</a:t>
            </a:r>
          </a:p>
          <a:p>
            <a:pPr lvl="1"/>
            <a:r>
              <a:rPr lang="en-SG" sz="3000" dirty="0" smtClean="0"/>
              <a:t>Uses the 3NF (Third-Normal-Form) Schema</a:t>
            </a:r>
            <a:endParaRPr lang="en-SG" sz="300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394852" y="0"/>
            <a:ext cx="7852229" cy="377371"/>
          </a:xfrm>
        </p:spPr>
        <p:txBody>
          <a:bodyPr/>
          <a:lstStyle/>
          <a:p>
            <a:r>
              <a:rPr lang="en-SG" dirty="0" smtClean="0"/>
              <a:t>Data Warehouse vs Transactional Database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296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OLAP (On-line Analytical Processing)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528" y="1459522"/>
            <a:ext cx="11227027" cy="518745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SG" sz="2800" dirty="0"/>
              <a:t>OLAP (</a:t>
            </a:r>
            <a:r>
              <a:rPr lang="en-SG" sz="2800" dirty="0">
                <a:solidFill>
                  <a:srgbClr val="C00000"/>
                </a:solidFill>
              </a:rPr>
              <a:t>On-line Analytical Processing</a:t>
            </a:r>
            <a:r>
              <a:rPr lang="en-SG" sz="2800" dirty="0"/>
              <a:t>) </a:t>
            </a:r>
            <a:r>
              <a:rPr lang="en-SG" sz="2800" dirty="0" smtClean="0"/>
              <a:t>systems are designed to:</a:t>
            </a:r>
          </a:p>
          <a:p>
            <a:pPr lvl="1"/>
            <a:r>
              <a:rPr lang="en-US" altLang="en-US" sz="2800" dirty="0" smtClean="0"/>
              <a:t>facilitate analysis of business data </a:t>
            </a:r>
          </a:p>
          <a:p>
            <a:pPr lvl="1"/>
            <a:r>
              <a:rPr lang="en-US" altLang="en-US" sz="2800" dirty="0" smtClean="0"/>
              <a:t>increase the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effectiveness</a:t>
            </a:r>
            <a:r>
              <a:rPr lang="en-US" altLang="en-US" sz="2800" dirty="0" smtClean="0"/>
              <a:t> of organization</a:t>
            </a:r>
          </a:p>
          <a:p>
            <a:r>
              <a:rPr lang="en-SG" sz="2800" b="1" dirty="0">
                <a:solidFill>
                  <a:schemeClr val="accent6">
                    <a:lumMod val="50000"/>
                  </a:schemeClr>
                </a:solidFill>
              </a:rPr>
              <a:t>Characteristics:</a:t>
            </a:r>
          </a:p>
          <a:p>
            <a:pPr lvl="1"/>
            <a:r>
              <a:rPr lang="en-SG" sz="2800" dirty="0" smtClean="0"/>
              <a:t>Involve </a:t>
            </a:r>
            <a:r>
              <a:rPr lang="en-SG" sz="2800" dirty="0"/>
              <a:t>a relatively low volume of </a:t>
            </a:r>
            <a:r>
              <a:rPr lang="en-SG" sz="2800" dirty="0" smtClean="0"/>
              <a:t>transactions</a:t>
            </a:r>
          </a:p>
          <a:p>
            <a:pPr lvl="1"/>
            <a:r>
              <a:rPr lang="en-SG" sz="2800" dirty="0" smtClean="0"/>
              <a:t>Requires ability to store large amounts of data and to handle complex queries</a:t>
            </a:r>
            <a:endParaRPr lang="en-SG" sz="2800" dirty="0"/>
          </a:p>
          <a:p>
            <a:pPr lvl="1"/>
            <a:r>
              <a:rPr lang="en-SG" sz="2800" dirty="0" smtClean="0"/>
              <a:t>Contains </a:t>
            </a:r>
            <a:r>
              <a:rPr lang="en-SG" sz="2800" dirty="0"/>
              <a:t>aggregated, historical data</a:t>
            </a:r>
          </a:p>
          <a:p>
            <a:pPr lvl="1"/>
            <a:r>
              <a:rPr lang="en-SG" sz="2800" dirty="0"/>
              <a:t>Uses multi-dimensional schemas such as Star Schema, Snowflake Schema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394852" y="0"/>
            <a:ext cx="7852229" cy="377371"/>
          </a:xfrm>
        </p:spPr>
        <p:txBody>
          <a:bodyPr/>
          <a:lstStyle/>
          <a:p>
            <a:r>
              <a:rPr lang="en-SG" dirty="0" smtClean="0"/>
              <a:t>Data Warehouse vs Transactional Database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1456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4824</TotalTime>
  <Words>2062</Words>
  <Application>Microsoft Office PowerPoint</Application>
  <PresentationFormat>Widescreen</PresentationFormat>
  <Paragraphs>371</Paragraphs>
  <Slides>45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Arial Black</vt:lpstr>
      <vt:lpstr>Calibri</vt:lpstr>
      <vt:lpstr>Calibri Light</vt:lpstr>
      <vt:lpstr>Times New Roman</vt:lpstr>
      <vt:lpstr>Wingdings</vt:lpstr>
      <vt:lpstr>Office Theme</vt:lpstr>
      <vt:lpstr>1_Office Theme</vt:lpstr>
      <vt:lpstr>2_Office Theme</vt:lpstr>
      <vt:lpstr>Adobe Photoshop Image</vt:lpstr>
      <vt:lpstr>Dimensional Modelling for Data Warehouses </vt:lpstr>
      <vt:lpstr>Recap</vt:lpstr>
      <vt:lpstr>Recap</vt:lpstr>
      <vt:lpstr>Contents</vt:lpstr>
      <vt:lpstr>Data Warehouses store data differently</vt:lpstr>
      <vt:lpstr>Requirements of Transactional DB</vt:lpstr>
      <vt:lpstr>Requirements of Data Warehouse DB</vt:lpstr>
      <vt:lpstr>OLTP (On-line Transaction Processing)</vt:lpstr>
      <vt:lpstr>OLAP (On-line Analytical Processing)</vt:lpstr>
      <vt:lpstr>Data Warehouse vs Transaction Databases</vt:lpstr>
      <vt:lpstr>Data Warehouse vs Transaction Databases</vt:lpstr>
      <vt:lpstr>PowerPoint Presentation</vt:lpstr>
      <vt:lpstr>PowerPoint Presentation</vt:lpstr>
      <vt:lpstr>PowerPoint Presentation</vt:lpstr>
      <vt:lpstr>Entity-Relationship vs Dimensional Modelling</vt:lpstr>
      <vt:lpstr>Dimensional vs Entity-Relationship Modelling</vt:lpstr>
      <vt:lpstr>Data Warehouse stores data as Cubes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a Dimensional Model?</vt:lpstr>
      <vt:lpstr>Facts and Dimensions</vt:lpstr>
      <vt:lpstr>The Star Schema</vt:lpstr>
      <vt:lpstr>Components of a Star Schema</vt:lpstr>
      <vt:lpstr>Characteristics of a Star Schema</vt:lpstr>
      <vt:lpstr>Components of a Star Schema</vt:lpstr>
      <vt:lpstr>Fact Table and Dimension Tables</vt:lpstr>
      <vt:lpstr>Example of a Star Schema</vt:lpstr>
      <vt:lpstr>Star Schema with Data</vt:lpstr>
      <vt:lpstr>Dimension Tables</vt:lpstr>
      <vt:lpstr>Fact tables</vt:lpstr>
      <vt:lpstr>Multi-part Keys</vt:lpstr>
      <vt:lpstr>The Snowflake Schema</vt:lpstr>
      <vt:lpstr>Characteristics of Snowflake Schema</vt:lpstr>
      <vt:lpstr>Example of snowflake schema</vt:lpstr>
      <vt:lpstr>Compare Star schema &amp; Snowflake schema</vt:lpstr>
      <vt:lpstr>Dimension Hierarchies</vt:lpstr>
      <vt:lpstr>Steps in designing a Star Schema</vt:lpstr>
      <vt:lpstr>Grain</vt:lpstr>
      <vt:lpstr>Dimensional Modelling - Intro</vt:lpstr>
      <vt:lpstr>4 Steps – Design Dimensional Models</vt:lpstr>
      <vt:lpstr>Dimensional Modelling</vt:lpstr>
      <vt:lpstr>Basic Star Schema 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Dora Chua Heok Hoon</dc:creator>
  <cp:lastModifiedBy>Dora Chua Heok Hoon</cp:lastModifiedBy>
  <cp:revision>317</cp:revision>
  <dcterms:created xsi:type="dcterms:W3CDTF">2015-09-12T14:47:32Z</dcterms:created>
  <dcterms:modified xsi:type="dcterms:W3CDTF">2015-10-16T07:52:41Z</dcterms:modified>
</cp:coreProperties>
</file>