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5" r:id="rId3"/>
  </p:sldMasterIdLst>
  <p:notesMasterIdLst>
    <p:notesMasterId r:id="rId39"/>
  </p:notesMasterIdLst>
  <p:sldIdLst>
    <p:sldId id="256" r:id="rId4"/>
    <p:sldId id="384" r:id="rId5"/>
    <p:sldId id="387" r:id="rId6"/>
    <p:sldId id="304" r:id="rId7"/>
    <p:sldId id="391" r:id="rId8"/>
    <p:sldId id="390" r:id="rId9"/>
    <p:sldId id="392" r:id="rId10"/>
    <p:sldId id="375" r:id="rId11"/>
    <p:sldId id="404" r:id="rId12"/>
    <p:sldId id="405" r:id="rId13"/>
    <p:sldId id="399" r:id="rId14"/>
    <p:sldId id="432" r:id="rId15"/>
    <p:sldId id="406" r:id="rId16"/>
    <p:sldId id="396" r:id="rId17"/>
    <p:sldId id="407" r:id="rId18"/>
    <p:sldId id="414" r:id="rId19"/>
    <p:sldId id="408" r:id="rId20"/>
    <p:sldId id="415" r:id="rId21"/>
    <p:sldId id="409" r:id="rId22"/>
    <p:sldId id="416" r:id="rId23"/>
    <p:sldId id="410" r:id="rId24"/>
    <p:sldId id="417" r:id="rId25"/>
    <p:sldId id="411" r:id="rId26"/>
    <p:sldId id="413" r:id="rId27"/>
    <p:sldId id="398" r:id="rId28"/>
    <p:sldId id="428" r:id="rId29"/>
    <p:sldId id="429" r:id="rId30"/>
    <p:sldId id="430" r:id="rId31"/>
    <p:sldId id="431" r:id="rId32"/>
    <p:sldId id="400" r:id="rId33"/>
    <p:sldId id="401" r:id="rId34"/>
    <p:sldId id="433" r:id="rId35"/>
    <p:sldId id="402" r:id="rId36"/>
    <p:sldId id="403" r:id="rId37"/>
    <p:sldId id="4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58CC85-0C53-4316-991C-1F625C3E8916}">
          <p14:sldIdLst>
            <p14:sldId id="256"/>
          </p14:sldIdLst>
        </p14:section>
        <p14:section name="Introduction" id="{0A1B64DF-9AF2-405D-AEA5-3B5E318C5AFA}">
          <p14:sldIdLst>
            <p14:sldId id="384"/>
            <p14:sldId id="387"/>
          </p14:sldIdLst>
        </p14:section>
        <p14:section name="Table of Contents" id="{44D2BFD5-44C3-4DF0-A6E8-819011FC9382}">
          <p14:sldIdLst>
            <p14:sldId id="304"/>
          </p14:sldIdLst>
        </p14:section>
        <p14:section name="The History of OLAP" id="{CDEAAC81-A20D-4B01-84C9-EB2E966BCAAA}">
          <p14:sldIdLst>
            <p14:sldId id="391"/>
            <p14:sldId id="390"/>
            <p14:sldId id="392"/>
          </p14:sldIdLst>
        </p14:section>
        <p14:section name="Define OLAP" id="{6132D8F8-F359-49AD-867A-36B581403AA9}">
          <p14:sldIdLst>
            <p14:sldId id="375"/>
          </p14:sldIdLst>
        </p14:section>
        <p14:section name="How does OLAP work" id="{BFA1855A-EF16-4025-87FD-3DFAD45E68D0}">
          <p14:sldIdLst>
            <p14:sldId id="404"/>
            <p14:sldId id="405"/>
          </p14:sldIdLst>
        </p14:section>
        <p14:section name="OLAP Cube" id="{805C1456-234D-41CB-9D00-E11C48399C3E}">
          <p14:sldIdLst>
            <p14:sldId id="399"/>
            <p14:sldId id="432"/>
          </p14:sldIdLst>
        </p14:section>
        <p14:section name="OLAP Operations" id="{613629A4-81A0-4DD6-9968-76ADEE6CDD6A}">
          <p14:sldIdLst>
            <p14:sldId id="406"/>
            <p14:sldId id="396"/>
            <p14:sldId id="407"/>
            <p14:sldId id="414"/>
            <p14:sldId id="408"/>
            <p14:sldId id="415"/>
            <p14:sldId id="409"/>
            <p14:sldId id="416"/>
            <p14:sldId id="410"/>
            <p14:sldId id="417"/>
            <p14:sldId id="411"/>
            <p14:sldId id="413"/>
          </p14:sldIdLst>
        </p14:section>
        <p14:section name="Variations of OLAP" id="{B6D4EEB2-C20E-4F5F-A433-41754452D2C4}">
          <p14:sldIdLst>
            <p14:sldId id="398"/>
            <p14:sldId id="428"/>
            <p14:sldId id="429"/>
            <p14:sldId id="430"/>
            <p14:sldId id="431"/>
            <p14:sldId id="400"/>
            <p14:sldId id="401"/>
          </p14:sldIdLst>
        </p14:section>
        <p14:section name="OLAP vs OLTP" id="{D58A0409-1560-42A0-80D2-B72094935CBF}">
          <p14:sldIdLst>
            <p14:sldId id="433"/>
          </p14:sldIdLst>
        </p14:section>
        <p14:section name="Review Questions" id="{03299AF6-B059-4163-B7DB-CC013A91C5CC}">
          <p14:sldIdLst>
            <p14:sldId id="402"/>
            <p14:sldId id="403"/>
          </p14:sldIdLst>
        </p14:section>
        <p14:section name="Videos" id="{2BB48578-AC17-41B0-97D1-02D9C41FBC75}">
          <p14:sldIdLst>
            <p14:sldId id="418"/>
          </p14:sldIdLst>
        </p14:section>
        <p14:section name="Links" id="{BCE3A7FE-292C-497C-A12E-39EBB47FCBE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9" autoAdjust="0"/>
    <p:restoredTop sz="65721" autoAdjust="0"/>
  </p:normalViewPr>
  <p:slideViewPr>
    <p:cSldViewPr snapToGrid="0">
      <p:cViewPr varScale="1">
        <p:scale>
          <a:sx n="50" d="100"/>
          <a:sy n="50" d="100"/>
        </p:scale>
        <p:origin x="2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B9DC7-DD33-43AD-B1E4-10374B0837AB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SG"/>
        </a:p>
      </dgm:t>
    </dgm:pt>
    <dgm:pt modelId="{46CAB029-52B8-491B-AB33-A8DE664F8C80}">
      <dgm:prSet phldrT="[Text]"/>
      <dgm:spPr>
        <a:solidFill>
          <a:srgbClr val="92D050"/>
        </a:solidFill>
      </dgm:spPr>
      <dgm:t>
        <a:bodyPr/>
        <a:lstStyle/>
        <a:p>
          <a:r>
            <a:rPr lang="en-SG" b="1" dirty="0" smtClean="0">
              <a:solidFill>
                <a:schemeClr val="accent6">
                  <a:lumMod val="50000"/>
                </a:schemeClr>
              </a:solidFill>
            </a:rPr>
            <a:t>Slice</a:t>
          </a:r>
          <a:endParaRPr lang="en-SG" b="1" dirty="0">
            <a:solidFill>
              <a:schemeClr val="accent6">
                <a:lumMod val="50000"/>
              </a:schemeClr>
            </a:solidFill>
          </a:endParaRPr>
        </a:p>
      </dgm:t>
    </dgm:pt>
    <dgm:pt modelId="{0B2E8974-8FF9-4E46-9E30-724C46528021}" type="parTrans" cxnId="{1F4BA2CF-5EA7-4590-958C-AF14D2E50CBE}">
      <dgm:prSet/>
      <dgm:spPr/>
      <dgm:t>
        <a:bodyPr/>
        <a:lstStyle/>
        <a:p>
          <a:endParaRPr lang="en-SG"/>
        </a:p>
      </dgm:t>
    </dgm:pt>
    <dgm:pt modelId="{DEF11B10-4CBE-45FC-832E-99F64D67F5E1}" type="sibTrans" cxnId="{1F4BA2CF-5EA7-4590-958C-AF14D2E50CBE}">
      <dgm:prSet/>
      <dgm:spPr/>
      <dgm:t>
        <a:bodyPr/>
        <a:lstStyle/>
        <a:p>
          <a:endParaRPr lang="en-SG"/>
        </a:p>
      </dgm:t>
    </dgm:pt>
    <dgm:pt modelId="{B5429C3C-87F1-4A3E-BC58-7AF48E2B4F66}">
      <dgm:prSet phldrT="[Text]"/>
      <dgm:spPr>
        <a:solidFill>
          <a:srgbClr val="92D050"/>
        </a:solidFill>
      </dgm:spPr>
      <dgm:t>
        <a:bodyPr/>
        <a:lstStyle/>
        <a:p>
          <a:r>
            <a:rPr lang="en-SG" b="1" dirty="0" smtClean="0">
              <a:solidFill>
                <a:schemeClr val="accent6">
                  <a:lumMod val="50000"/>
                </a:schemeClr>
              </a:solidFill>
            </a:rPr>
            <a:t>Dice</a:t>
          </a:r>
          <a:endParaRPr lang="en-SG" b="1" dirty="0">
            <a:solidFill>
              <a:schemeClr val="accent6">
                <a:lumMod val="50000"/>
              </a:schemeClr>
            </a:solidFill>
          </a:endParaRPr>
        </a:p>
      </dgm:t>
    </dgm:pt>
    <dgm:pt modelId="{BE6FB39F-0271-4889-A5AB-99CE06A18918}" type="parTrans" cxnId="{6F077C3F-8345-4D15-9302-92919A344BD9}">
      <dgm:prSet/>
      <dgm:spPr/>
      <dgm:t>
        <a:bodyPr/>
        <a:lstStyle/>
        <a:p>
          <a:endParaRPr lang="en-SG"/>
        </a:p>
      </dgm:t>
    </dgm:pt>
    <dgm:pt modelId="{FE8358E8-2E5F-4E7F-B294-D8FE5B1F79D7}" type="sibTrans" cxnId="{6F077C3F-8345-4D15-9302-92919A344BD9}">
      <dgm:prSet/>
      <dgm:spPr/>
      <dgm:t>
        <a:bodyPr/>
        <a:lstStyle/>
        <a:p>
          <a:endParaRPr lang="en-SG"/>
        </a:p>
      </dgm:t>
    </dgm:pt>
    <dgm:pt modelId="{67A14130-901B-4751-850F-CE3C9541725F}">
      <dgm:prSet phldrT="[Text]"/>
      <dgm:spPr>
        <a:solidFill>
          <a:srgbClr val="92D050"/>
        </a:solidFill>
      </dgm:spPr>
      <dgm:t>
        <a:bodyPr/>
        <a:lstStyle/>
        <a:p>
          <a:r>
            <a:rPr lang="en-SG" b="1" dirty="0" smtClean="0">
              <a:solidFill>
                <a:schemeClr val="accent6">
                  <a:lumMod val="50000"/>
                </a:schemeClr>
              </a:solidFill>
            </a:rPr>
            <a:t>Roll-up</a:t>
          </a:r>
          <a:endParaRPr lang="en-SG" b="1" dirty="0">
            <a:solidFill>
              <a:schemeClr val="accent6">
                <a:lumMod val="50000"/>
              </a:schemeClr>
            </a:solidFill>
          </a:endParaRPr>
        </a:p>
      </dgm:t>
    </dgm:pt>
    <dgm:pt modelId="{2E307B96-2B45-4D99-8653-0C28D0F51337}" type="parTrans" cxnId="{7DA47BC4-9A30-4838-9D1E-1EB927828CB3}">
      <dgm:prSet/>
      <dgm:spPr/>
      <dgm:t>
        <a:bodyPr/>
        <a:lstStyle/>
        <a:p>
          <a:endParaRPr lang="en-SG"/>
        </a:p>
      </dgm:t>
    </dgm:pt>
    <dgm:pt modelId="{5D7E3F71-67E8-47C1-A8D3-F7F51B2A3288}" type="sibTrans" cxnId="{7DA47BC4-9A30-4838-9D1E-1EB927828CB3}">
      <dgm:prSet/>
      <dgm:spPr/>
      <dgm:t>
        <a:bodyPr/>
        <a:lstStyle/>
        <a:p>
          <a:endParaRPr lang="en-SG"/>
        </a:p>
      </dgm:t>
    </dgm:pt>
    <dgm:pt modelId="{385DEC2C-2E9C-45F4-B9FA-AAC24F5A8BD3}">
      <dgm:prSet phldrT="[Text]"/>
      <dgm:spPr>
        <a:solidFill>
          <a:srgbClr val="92D050"/>
        </a:solidFill>
      </dgm:spPr>
      <dgm:t>
        <a:bodyPr/>
        <a:lstStyle/>
        <a:p>
          <a:r>
            <a:rPr lang="en-SG" b="1" dirty="0" smtClean="0">
              <a:solidFill>
                <a:schemeClr val="accent6">
                  <a:lumMod val="50000"/>
                </a:schemeClr>
              </a:solidFill>
            </a:rPr>
            <a:t>Drill-down</a:t>
          </a:r>
          <a:endParaRPr lang="en-SG" b="1" dirty="0">
            <a:solidFill>
              <a:schemeClr val="accent6">
                <a:lumMod val="50000"/>
              </a:schemeClr>
            </a:solidFill>
          </a:endParaRPr>
        </a:p>
      </dgm:t>
    </dgm:pt>
    <dgm:pt modelId="{D6F8128A-E505-46D0-86E9-CEF2E53D18BA}" type="parTrans" cxnId="{F2A59915-9256-4111-96C0-1FD2D2CA26E2}">
      <dgm:prSet/>
      <dgm:spPr/>
      <dgm:t>
        <a:bodyPr/>
        <a:lstStyle/>
        <a:p>
          <a:endParaRPr lang="en-SG"/>
        </a:p>
      </dgm:t>
    </dgm:pt>
    <dgm:pt modelId="{DD36B002-1A05-402C-85C2-DDEFB7C4F1AA}" type="sibTrans" cxnId="{F2A59915-9256-4111-96C0-1FD2D2CA26E2}">
      <dgm:prSet/>
      <dgm:spPr/>
      <dgm:t>
        <a:bodyPr/>
        <a:lstStyle/>
        <a:p>
          <a:endParaRPr lang="en-SG"/>
        </a:p>
      </dgm:t>
    </dgm:pt>
    <dgm:pt modelId="{70F40090-C217-4378-B803-8D5C89CA5470}">
      <dgm:prSet phldrT="[Text]"/>
      <dgm:spPr>
        <a:solidFill>
          <a:srgbClr val="92D050"/>
        </a:solidFill>
      </dgm:spPr>
      <dgm:t>
        <a:bodyPr/>
        <a:lstStyle/>
        <a:p>
          <a:r>
            <a:rPr lang="en-SG" b="1" dirty="0" smtClean="0">
              <a:solidFill>
                <a:schemeClr val="accent6">
                  <a:lumMod val="50000"/>
                </a:schemeClr>
              </a:solidFill>
            </a:rPr>
            <a:t>Pivot (Rotate)</a:t>
          </a:r>
          <a:endParaRPr lang="en-SG" b="1" dirty="0">
            <a:solidFill>
              <a:schemeClr val="accent6">
                <a:lumMod val="50000"/>
              </a:schemeClr>
            </a:solidFill>
          </a:endParaRPr>
        </a:p>
      </dgm:t>
    </dgm:pt>
    <dgm:pt modelId="{C6CD2A7C-E269-45F5-AE24-A53942A02F15}" type="parTrans" cxnId="{9DDBB932-3F51-4294-9B09-E8E8459873E0}">
      <dgm:prSet/>
      <dgm:spPr/>
      <dgm:t>
        <a:bodyPr/>
        <a:lstStyle/>
        <a:p>
          <a:endParaRPr lang="en-SG"/>
        </a:p>
      </dgm:t>
    </dgm:pt>
    <dgm:pt modelId="{BFFB4847-8BBB-41F6-A603-6B4FDC75B0B0}" type="sibTrans" cxnId="{9DDBB932-3F51-4294-9B09-E8E8459873E0}">
      <dgm:prSet/>
      <dgm:spPr/>
      <dgm:t>
        <a:bodyPr/>
        <a:lstStyle/>
        <a:p>
          <a:endParaRPr lang="en-SG"/>
        </a:p>
      </dgm:t>
    </dgm:pt>
    <dgm:pt modelId="{093BFF8C-4C30-4C1C-8119-5A81093FD635}" type="pres">
      <dgm:prSet presAssocID="{B8EB9DC7-DD33-43AD-B1E4-10374B0837A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760E0A57-6084-473D-8B89-446E52A9BBDE}" type="pres">
      <dgm:prSet presAssocID="{46CAB029-52B8-491B-AB33-A8DE664F8C80}" presName="composite" presStyleCnt="0"/>
      <dgm:spPr/>
    </dgm:pt>
    <dgm:pt modelId="{FC96A949-4E6C-49B3-95C4-EF34A281134E}" type="pres">
      <dgm:prSet presAssocID="{46CAB029-52B8-491B-AB33-A8DE664F8C80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SG"/>
        </a:p>
      </dgm:t>
    </dgm:pt>
    <dgm:pt modelId="{E3DFB8E8-6BE8-4FA3-9C13-EBE3B12376A7}" type="pres">
      <dgm:prSet presAssocID="{46CAB029-52B8-491B-AB33-A8DE664F8C8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F18066E-C504-45A4-AB80-4D16AB85B5F9}" type="pres">
      <dgm:prSet presAssocID="{DEF11B10-4CBE-45FC-832E-99F64D67F5E1}" presName="spacing" presStyleCnt="0"/>
      <dgm:spPr/>
    </dgm:pt>
    <dgm:pt modelId="{60858F1C-4060-46F5-8FF9-D4F0855EC8B8}" type="pres">
      <dgm:prSet presAssocID="{B5429C3C-87F1-4A3E-BC58-7AF48E2B4F66}" presName="composite" presStyleCnt="0"/>
      <dgm:spPr/>
    </dgm:pt>
    <dgm:pt modelId="{3CFE5E54-CAAF-4F46-B06F-A54175AA0684}" type="pres">
      <dgm:prSet presAssocID="{B5429C3C-87F1-4A3E-BC58-7AF48E2B4F66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SG"/>
        </a:p>
      </dgm:t>
    </dgm:pt>
    <dgm:pt modelId="{6EE4F5A4-CDE7-4296-AEDB-A184EEFBCF25}" type="pres">
      <dgm:prSet presAssocID="{B5429C3C-87F1-4A3E-BC58-7AF48E2B4F6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5EBBBAB-A447-48B7-A1B2-91A6D7C3233D}" type="pres">
      <dgm:prSet presAssocID="{FE8358E8-2E5F-4E7F-B294-D8FE5B1F79D7}" presName="spacing" presStyleCnt="0"/>
      <dgm:spPr/>
    </dgm:pt>
    <dgm:pt modelId="{0899AAA4-834F-497D-A5C7-BE480FA70E72}" type="pres">
      <dgm:prSet presAssocID="{385DEC2C-2E9C-45F4-B9FA-AAC24F5A8BD3}" presName="composite" presStyleCnt="0"/>
      <dgm:spPr/>
    </dgm:pt>
    <dgm:pt modelId="{363C2DE6-01CB-4556-872C-F892D15B7B08}" type="pres">
      <dgm:prSet presAssocID="{385DEC2C-2E9C-45F4-B9FA-AAC24F5A8BD3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SG"/>
        </a:p>
      </dgm:t>
    </dgm:pt>
    <dgm:pt modelId="{F08C26C2-851A-4D16-B4C6-44B0852C9B6D}" type="pres">
      <dgm:prSet presAssocID="{385DEC2C-2E9C-45F4-B9FA-AAC24F5A8BD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5B996A5-51A7-4B46-93A4-3610DE96AE50}" type="pres">
      <dgm:prSet presAssocID="{DD36B002-1A05-402C-85C2-DDEFB7C4F1AA}" presName="spacing" presStyleCnt="0"/>
      <dgm:spPr/>
    </dgm:pt>
    <dgm:pt modelId="{2CFE86F0-97C9-45B2-8C15-929F8E11F9BC}" type="pres">
      <dgm:prSet presAssocID="{67A14130-901B-4751-850F-CE3C9541725F}" presName="composite" presStyleCnt="0"/>
      <dgm:spPr/>
    </dgm:pt>
    <dgm:pt modelId="{5DA99D76-1400-4002-8FFF-3293DC3F54D6}" type="pres">
      <dgm:prSet presAssocID="{67A14130-901B-4751-850F-CE3C9541725F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SG"/>
        </a:p>
      </dgm:t>
    </dgm:pt>
    <dgm:pt modelId="{D2762B83-4EF7-4663-AD62-4819FE484599}" type="pres">
      <dgm:prSet presAssocID="{67A14130-901B-4751-850F-CE3C9541725F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3355589-7F70-41E0-A9CF-26EC0CBB7BF6}" type="pres">
      <dgm:prSet presAssocID="{5D7E3F71-67E8-47C1-A8D3-F7F51B2A3288}" presName="spacing" presStyleCnt="0"/>
      <dgm:spPr/>
    </dgm:pt>
    <dgm:pt modelId="{BEA15022-DCF5-4177-AC1C-310FA1AE5A0C}" type="pres">
      <dgm:prSet presAssocID="{70F40090-C217-4378-B803-8D5C89CA5470}" presName="composite" presStyleCnt="0"/>
      <dgm:spPr/>
    </dgm:pt>
    <dgm:pt modelId="{7F4A84F2-2B37-48F0-8DC3-AFE513F9B002}" type="pres">
      <dgm:prSet presAssocID="{70F40090-C217-4378-B803-8D5C89CA5470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SG"/>
        </a:p>
      </dgm:t>
    </dgm:pt>
    <dgm:pt modelId="{811F0DC2-C351-4CC7-977F-953DF7FB821E}" type="pres">
      <dgm:prSet presAssocID="{70F40090-C217-4378-B803-8D5C89CA547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366E5F7-7390-408B-BD62-500A429DC9C0}" type="presOf" srcId="{B5429C3C-87F1-4A3E-BC58-7AF48E2B4F66}" destId="{6EE4F5A4-CDE7-4296-AEDB-A184EEFBCF25}" srcOrd="0" destOrd="0" presId="urn:microsoft.com/office/officeart/2005/8/layout/vList3"/>
    <dgm:cxn modelId="{6F077C3F-8345-4D15-9302-92919A344BD9}" srcId="{B8EB9DC7-DD33-43AD-B1E4-10374B0837AB}" destId="{B5429C3C-87F1-4A3E-BC58-7AF48E2B4F66}" srcOrd="1" destOrd="0" parTransId="{BE6FB39F-0271-4889-A5AB-99CE06A18918}" sibTransId="{FE8358E8-2E5F-4E7F-B294-D8FE5B1F79D7}"/>
    <dgm:cxn modelId="{7DA47BC4-9A30-4838-9D1E-1EB927828CB3}" srcId="{B8EB9DC7-DD33-43AD-B1E4-10374B0837AB}" destId="{67A14130-901B-4751-850F-CE3C9541725F}" srcOrd="3" destOrd="0" parTransId="{2E307B96-2B45-4D99-8653-0C28D0F51337}" sibTransId="{5D7E3F71-67E8-47C1-A8D3-F7F51B2A3288}"/>
    <dgm:cxn modelId="{54AE430A-C64F-4FDB-A330-19CE25153ABB}" type="presOf" srcId="{70F40090-C217-4378-B803-8D5C89CA5470}" destId="{811F0DC2-C351-4CC7-977F-953DF7FB821E}" srcOrd="0" destOrd="0" presId="urn:microsoft.com/office/officeart/2005/8/layout/vList3"/>
    <dgm:cxn modelId="{12F7712C-6EE2-45F9-8BFF-6D5D9A881356}" type="presOf" srcId="{46CAB029-52B8-491B-AB33-A8DE664F8C80}" destId="{E3DFB8E8-6BE8-4FA3-9C13-EBE3B12376A7}" srcOrd="0" destOrd="0" presId="urn:microsoft.com/office/officeart/2005/8/layout/vList3"/>
    <dgm:cxn modelId="{3FB12CA3-D6C0-4EDF-B5DA-34A3F8AE154B}" type="presOf" srcId="{67A14130-901B-4751-850F-CE3C9541725F}" destId="{D2762B83-4EF7-4663-AD62-4819FE484599}" srcOrd="0" destOrd="0" presId="urn:microsoft.com/office/officeart/2005/8/layout/vList3"/>
    <dgm:cxn modelId="{1F4BA2CF-5EA7-4590-958C-AF14D2E50CBE}" srcId="{B8EB9DC7-DD33-43AD-B1E4-10374B0837AB}" destId="{46CAB029-52B8-491B-AB33-A8DE664F8C80}" srcOrd="0" destOrd="0" parTransId="{0B2E8974-8FF9-4E46-9E30-724C46528021}" sibTransId="{DEF11B10-4CBE-45FC-832E-99F64D67F5E1}"/>
    <dgm:cxn modelId="{0E1F8C21-2041-4915-A32B-A9E1FD739EE4}" type="presOf" srcId="{385DEC2C-2E9C-45F4-B9FA-AAC24F5A8BD3}" destId="{F08C26C2-851A-4D16-B4C6-44B0852C9B6D}" srcOrd="0" destOrd="0" presId="urn:microsoft.com/office/officeart/2005/8/layout/vList3"/>
    <dgm:cxn modelId="{9DDBB932-3F51-4294-9B09-E8E8459873E0}" srcId="{B8EB9DC7-DD33-43AD-B1E4-10374B0837AB}" destId="{70F40090-C217-4378-B803-8D5C89CA5470}" srcOrd="4" destOrd="0" parTransId="{C6CD2A7C-E269-45F5-AE24-A53942A02F15}" sibTransId="{BFFB4847-8BBB-41F6-A603-6B4FDC75B0B0}"/>
    <dgm:cxn modelId="{1A440832-8E48-4B53-9EFF-16F8E31F0468}" type="presOf" srcId="{B8EB9DC7-DD33-43AD-B1E4-10374B0837AB}" destId="{093BFF8C-4C30-4C1C-8119-5A81093FD635}" srcOrd="0" destOrd="0" presId="urn:microsoft.com/office/officeart/2005/8/layout/vList3"/>
    <dgm:cxn modelId="{F2A59915-9256-4111-96C0-1FD2D2CA26E2}" srcId="{B8EB9DC7-DD33-43AD-B1E4-10374B0837AB}" destId="{385DEC2C-2E9C-45F4-B9FA-AAC24F5A8BD3}" srcOrd="2" destOrd="0" parTransId="{D6F8128A-E505-46D0-86E9-CEF2E53D18BA}" sibTransId="{DD36B002-1A05-402C-85C2-DDEFB7C4F1AA}"/>
    <dgm:cxn modelId="{FB34760F-AD37-4757-80D1-AB8506973C6F}" type="presParOf" srcId="{093BFF8C-4C30-4C1C-8119-5A81093FD635}" destId="{760E0A57-6084-473D-8B89-446E52A9BBDE}" srcOrd="0" destOrd="0" presId="urn:microsoft.com/office/officeart/2005/8/layout/vList3"/>
    <dgm:cxn modelId="{BC3A5118-7D91-4EC5-BB2E-299409D18886}" type="presParOf" srcId="{760E0A57-6084-473D-8B89-446E52A9BBDE}" destId="{FC96A949-4E6C-49B3-95C4-EF34A281134E}" srcOrd="0" destOrd="0" presId="urn:microsoft.com/office/officeart/2005/8/layout/vList3"/>
    <dgm:cxn modelId="{EBC696BE-FEE7-4CF0-B107-B6B771831E75}" type="presParOf" srcId="{760E0A57-6084-473D-8B89-446E52A9BBDE}" destId="{E3DFB8E8-6BE8-4FA3-9C13-EBE3B12376A7}" srcOrd="1" destOrd="0" presId="urn:microsoft.com/office/officeart/2005/8/layout/vList3"/>
    <dgm:cxn modelId="{FBDE5465-BEAF-4336-933A-1AF45D182001}" type="presParOf" srcId="{093BFF8C-4C30-4C1C-8119-5A81093FD635}" destId="{2F18066E-C504-45A4-AB80-4D16AB85B5F9}" srcOrd="1" destOrd="0" presId="urn:microsoft.com/office/officeart/2005/8/layout/vList3"/>
    <dgm:cxn modelId="{A1547D37-24DD-4A5E-8E77-F008DE73179A}" type="presParOf" srcId="{093BFF8C-4C30-4C1C-8119-5A81093FD635}" destId="{60858F1C-4060-46F5-8FF9-D4F0855EC8B8}" srcOrd="2" destOrd="0" presId="urn:microsoft.com/office/officeart/2005/8/layout/vList3"/>
    <dgm:cxn modelId="{02255277-DB53-4710-8507-2E45C255C6C4}" type="presParOf" srcId="{60858F1C-4060-46F5-8FF9-D4F0855EC8B8}" destId="{3CFE5E54-CAAF-4F46-B06F-A54175AA0684}" srcOrd="0" destOrd="0" presId="urn:microsoft.com/office/officeart/2005/8/layout/vList3"/>
    <dgm:cxn modelId="{595EE55F-EDD7-491D-9776-2EC35145909A}" type="presParOf" srcId="{60858F1C-4060-46F5-8FF9-D4F0855EC8B8}" destId="{6EE4F5A4-CDE7-4296-AEDB-A184EEFBCF25}" srcOrd="1" destOrd="0" presId="urn:microsoft.com/office/officeart/2005/8/layout/vList3"/>
    <dgm:cxn modelId="{E9A8AB92-FDB4-41C6-B16B-04F32AC28529}" type="presParOf" srcId="{093BFF8C-4C30-4C1C-8119-5A81093FD635}" destId="{B5EBBBAB-A447-48B7-A1B2-91A6D7C3233D}" srcOrd="3" destOrd="0" presId="urn:microsoft.com/office/officeart/2005/8/layout/vList3"/>
    <dgm:cxn modelId="{9CD86FCA-6FA3-4A3B-B575-3E5C2586FB6E}" type="presParOf" srcId="{093BFF8C-4C30-4C1C-8119-5A81093FD635}" destId="{0899AAA4-834F-497D-A5C7-BE480FA70E72}" srcOrd="4" destOrd="0" presId="urn:microsoft.com/office/officeart/2005/8/layout/vList3"/>
    <dgm:cxn modelId="{5077018F-CE7D-4954-8827-81E0FAED72E6}" type="presParOf" srcId="{0899AAA4-834F-497D-A5C7-BE480FA70E72}" destId="{363C2DE6-01CB-4556-872C-F892D15B7B08}" srcOrd="0" destOrd="0" presId="urn:microsoft.com/office/officeart/2005/8/layout/vList3"/>
    <dgm:cxn modelId="{7AF5E49C-AC4C-492E-911C-D0412A561344}" type="presParOf" srcId="{0899AAA4-834F-497D-A5C7-BE480FA70E72}" destId="{F08C26C2-851A-4D16-B4C6-44B0852C9B6D}" srcOrd="1" destOrd="0" presId="urn:microsoft.com/office/officeart/2005/8/layout/vList3"/>
    <dgm:cxn modelId="{98231514-71CC-4729-AB59-1611A804D6B8}" type="presParOf" srcId="{093BFF8C-4C30-4C1C-8119-5A81093FD635}" destId="{25B996A5-51A7-4B46-93A4-3610DE96AE50}" srcOrd="5" destOrd="0" presId="urn:microsoft.com/office/officeart/2005/8/layout/vList3"/>
    <dgm:cxn modelId="{928E34C0-6F24-4FA6-B3AC-F6147E584EA1}" type="presParOf" srcId="{093BFF8C-4C30-4C1C-8119-5A81093FD635}" destId="{2CFE86F0-97C9-45B2-8C15-929F8E11F9BC}" srcOrd="6" destOrd="0" presId="urn:microsoft.com/office/officeart/2005/8/layout/vList3"/>
    <dgm:cxn modelId="{4F41A359-5504-4B88-8736-C14064863D27}" type="presParOf" srcId="{2CFE86F0-97C9-45B2-8C15-929F8E11F9BC}" destId="{5DA99D76-1400-4002-8FFF-3293DC3F54D6}" srcOrd="0" destOrd="0" presId="urn:microsoft.com/office/officeart/2005/8/layout/vList3"/>
    <dgm:cxn modelId="{F7881CE1-0263-4B34-9FDB-8A8F4BBA96E8}" type="presParOf" srcId="{2CFE86F0-97C9-45B2-8C15-929F8E11F9BC}" destId="{D2762B83-4EF7-4663-AD62-4819FE484599}" srcOrd="1" destOrd="0" presId="urn:microsoft.com/office/officeart/2005/8/layout/vList3"/>
    <dgm:cxn modelId="{944C2EF7-200A-4721-B2F4-4D1CA1224240}" type="presParOf" srcId="{093BFF8C-4C30-4C1C-8119-5A81093FD635}" destId="{E3355589-7F70-41E0-A9CF-26EC0CBB7BF6}" srcOrd="7" destOrd="0" presId="urn:microsoft.com/office/officeart/2005/8/layout/vList3"/>
    <dgm:cxn modelId="{5336EAE3-24A1-4A12-BE29-F82B7694DDF2}" type="presParOf" srcId="{093BFF8C-4C30-4C1C-8119-5A81093FD635}" destId="{BEA15022-DCF5-4177-AC1C-310FA1AE5A0C}" srcOrd="8" destOrd="0" presId="urn:microsoft.com/office/officeart/2005/8/layout/vList3"/>
    <dgm:cxn modelId="{06A6B1FF-9746-4478-AC11-E76EFB0CA527}" type="presParOf" srcId="{BEA15022-DCF5-4177-AC1C-310FA1AE5A0C}" destId="{7F4A84F2-2B37-48F0-8DC3-AFE513F9B002}" srcOrd="0" destOrd="0" presId="urn:microsoft.com/office/officeart/2005/8/layout/vList3"/>
    <dgm:cxn modelId="{99BEEC3A-A700-4E95-A862-506815A99934}" type="presParOf" srcId="{BEA15022-DCF5-4177-AC1C-310FA1AE5A0C}" destId="{811F0DC2-C351-4CC7-977F-953DF7FB82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48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+mj-lt"/>
              <a:buNone/>
            </a:pPr>
            <a:r>
              <a:rPr lang="en-US" altLang="en-US" dirty="0" smtClean="0"/>
              <a:t>An OLAP cube is a multi-dimensional data structure that allows fast analysis of data. It is capable of efficiently manipulating and analyzing data from multiple perspectives. 								  		    	   </a:t>
            </a:r>
            <a:endParaRPr lang="en-SG" altLang="en-US" dirty="0" smtClean="0"/>
          </a:p>
          <a:p>
            <a:pPr algn="just"/>
            <a:r>
              <a:rPr lang="en-US" altLang="en-US" dirty="0" smtClean="0"/>
              <a:t> </a:t>
            </a:r>
            <a:endParaRPr lang="en-SG" altLang="en-US" dirty="0" smtClean="0"/>
          </a:p>
          <a:p>
            <a:r>
              <a:rPr lang="en-US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where a dimension can be structured into a hierarchy is the date format where it could be arranged in a hierarchy of days, months, quarters and years.	</a:t>
            </a:r>
          </a:p>
          <a:p>
            <a:endParaRPr lang="en-US" alt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altLang="en-US" dirty="0" smtClean="0"/>
              <a:t>http://support.sas.com/documentation/cdl/en/olapug/59574/HTML/default/viewer.htm#a002254427.htm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676D29-BCA1-46C1-AEAD-32C6766CFC07}" type="slidenum">
              <a:rPr lang="en-SG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SG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7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+mj-lt"/>
              <a:buNone/>
            </a:pPr>
            <a:r>
              <a:rPr lang="en-US" altLang="en-US" dirty="0" smtClean="0"/>
              <a:t>An OLAP cube is a multi-dimensional data structure that allows fast analysis of data. It is capable of efficiently manipulating and analyzing data from multiple perspectives. 								  		    	   </a:t>
            </a:r>
            <a:endParaRPr lang="en-SG" altLang="en-US" dirty="0" smtClean="0"/>
          </a:p>
          <a:p>
            <a:pPr algn="just"/>
            <a:r>
              <a:rPr lang="en-US" altLang="en-US" dirty="0" smtClean="0"/>
              <a:t> </a:t>
            </a:r>
            <a:endParaRPr lang="en-SG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676D29-BCA1-46C1-AEAD-32C6766CFC07}" type="slidenum">
              <a:rPr lang="en-SG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SG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180482-1894-4004-9986-92181A020786}" type="slidenum">
              <a:rPr lang="en-US" alt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8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8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OLAP Cube is a data structure that stores</a:t>
            </a:r>
            <a:r>
              <a:rPr lang="en-US" baseline="0" smtClean="0"/>
              <a:t> data as a multi-dimensional array to enable</a:t>
            </a:r>
            <a:r>
              <a:rPr lang="en-US" smtClean="0"/>
              <a:t> fast analysis of data.</a:t>
            </a:r>
            <a:r>
              <a:rPr lang="en-US" baseline="0" smtClean="0"/>
              <a:t>  For example, an OLAP cube can store Sales Data based on dimensions such as Customer, Product, Time, Location, and allow questions such as “What is the total sales for Product X for Location Y in Year Z” to be answered very quickly as the data is already pre-calculated and stored in the multi-dimensional array.</a:t>
            </a:r>
          </a:p>
          <a:p>
            <a:endParaRPr lang="en-US" baseline="0" smtClean="0"/>
          </a:p>
          <a:p>
            <a:r>
              <a:rPr lang="en-US" baseline="0" smtClean="0"/>
              <a:t>An example where a dimension can be structured into a hierarchy is Time</a:t>
            </a:r>
          </a:p>
          <a:p>
            <a:r>
              <a:rPr lang="en-US" baseline="0" smtClean="0"/>
              <a:t>Year-&gt;Quarter-&gt;Month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10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3x4x2=24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87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SG" sz="4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25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2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391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 smtClean="0"/>
            </a:lvl1pPr>
            <a:lvl2pPr marL="685800" indent="-228600">
              <a:defRPr lang="en-US" sz="2800" dirty="0" smtClean="0"/>
            </a:lvl2pPr>
            <a:lvl3pPr>
              <a:defRPr lang="en-US" sz="2400" dirty="0" smtClean="0"/>
            </a:lvl3pPr>
            <a:lvl4pPr>
              <a:defRPr lang="en-US" sz="2000" dirty="0" smtClean="0"/>
            </a:lvl4pPr>
            <a:lvl5pPr>
              <a:defRPr lang="en-SG" sz="2000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0846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961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22" y="679224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651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866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534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5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409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245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1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7776210" cy="12001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97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3155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7049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5089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49604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 u="sng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258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12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64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083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74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SG" sz="4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858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428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 marL="444500" indent="-4445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"/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07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80338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029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22" y="679224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980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5041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328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37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381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837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9762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1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7776210" cy="12001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365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3155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8008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5089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49604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 u="sng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09860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383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0234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8941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2881"/>
            <a:ext cx="11051178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6914"/>
            <a:ext cx="11051177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1" r:id="rId11"/>
    <p:sldLayoutId id="2147483663" r:id="rId12"/>
    <p:sldLayoutId id="2147483656" r:id="rId13"/>
    <p:sldLayoutId id="2147483657" r:id="rId14"/>
    <p:sldLayoutId id="2147483658" r:id="rId15"/>
    <p:sldLayoutId id="2147483659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6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0C45-5D4E-4616-AF7A-210E33B16C44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3984-F48F-4110-95AF-7AF3E7C4EF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9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2881"/>
            <a:ext cx="11051178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6914"/>
            <a:ext cx="11051177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E6A-956D-4278-99F3-9F64BE320FA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705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6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yoE6bgJv08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110" y="2411731"/>
            <a:ext cx="5490210" cy="3090224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/>
              <a:t>OLAP</a:t>
            </a:r>
            <a:br>
              <a:rPr lang="en-SG" dirty="0" smtClean="0"/>
            </a:br>
            <a:r>
              <a:rPr lang="en-SG" dirty="0" smtClean="0"/>
              <a:t>(Online Analytical Processing)	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mtClean="0"/>
              <a:t>Topic </a:t>
            </a:r>
            <a:r>
              <a:rPr lang="en-SG" smtClean="0"/>
              <a:t>04</a:t>
            </a:r>
            <a:endParaRPr lang="en-SG" dirty="0"/>
          </a:p>
        </p:txBody>
      </p:sp>
      <p:pic>
        <p:nvPicPr>
          <p:cNvPr id="5" name="Picture 4" descr="olap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70" y="2706195"/>
            <a:ext cx="3796021" cy="291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OLAP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9" y="1436914"/>
            <a:ext cx="5193942" cy="4740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An example of a software which supports OLAP is </a:t>
            </a:r>
            <a:r>
              <a:rPr lang="en-SG" sz="2800" dirty="0" smtClean="0">
                <a:solidFill>
                  <a:srgbClr val="C00000"/>
                </a:solidFill>
              </a:rPr>
              <a:t>Microsoft Excel 2013</a:t>
            </a:r>
            <a:r>
              <a:rPr lang="en-SG" sz="2800" dirty="0" smtClean="0"/>
              <a:t>.</a:t>
            </a:r>
            <a:endParaRPr lang="en-SG" sz="2800" dirty="0"/>
          </a:p>
          <a:p>
            <a:pPr>
              <a:lnSpc>
                <a:spcPct val="100000"/>
              </a:lnSpc>
            </a:pPr>
            <a:r>
              <a:rPr lang="en-SG" sz="2800" dirty="0" smtClean="0"/>
              <a:t>In Excel, you can create OLAP queries by using its </a:t>
            </a:r>
            <a:r>
              <a:rPr lang="en-SG" sz="2800" dirty="0" smtClean="0">
                <a:solidFill>
                  <a:srgbClr val="C00000"/>
                </a:solidFill>
              </a:rPr>
              <a:t>PivotTable</a:t>
            </a:r>
            <a:r>
              <a:rPr lang="en-SG" sz="2800" dirty="0" smtClean="0"/>
              <a:t> feature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How does OLAP work?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21" y="1436914"/>
            <a:ext cx="5632574" cy="52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Cube</a:t>
            </a:r>
            <a:endParaRPr lang="en-SG" dirty="0"/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4721860" y="1367473"/>
            <a:ext cx="7270750" cy="4678362"/>
            <a:chOff x="2270126" y="1981201"/>
            <a:chExt cx="7270750" cy="4678363"/>
          </a:xfrm>
        </p:grpSpPr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2819400" y="2514600"/>
              <a:ext cx="5761038" cy="4084638"/>
              <a:chOff x="2808" y="2088"/>
              <a:chExt cx="5940" cy="4462"/>
            </a:xfrm>
          </p:grpSpPr>
          <p:sp>
            <p:nvSpPr>
              <p:cNvPr id="18449" name="AutoShape 5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4253" cy="2992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r>
                  <a:rPr lang="en-GB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220	230   	250         360</a:t>
                </a:r>
              </a:p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r>
                  <a:rPr lang="en-GB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140      	160         	105         100</a:t>
                </a:r>
              </a:p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endPara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eaLnBrk="1" hangingPunct="1"/>
                <a:r>
                  <a:rPr lang="en-GB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50 	80            	70           90</a:t>
                </a:r>
              </a:p>
            </p:txBody>
          </p:sp>
          <p:sp>
            <p:nvSpPr>
              <p:cNvPr id="18450" name="Line 6"/>
              <p:cNvSpPr>
                <a:spLocks noChangeShapeType="1"/>
              </p:cNvSpPr>
              <p:nvPr/>
            </p:nvSpPr>
            <p:spPr bwMode="auto">
              <a:xfrm>
                <a:off x="3528" y="2808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1" name="Line 7"/>
              <p:cNvSpPr>
                <a:spLocks noChangeShapeType="1"/>
              </p:cNvSpPr>
              <p:nvPr/>
            </p:nvSpPr>
            <p:spPr bwMode="auto">
              <a:xfrm>
                <a:off x="3168" y="3888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2" name="Line 8"/>
              <p:cNvSpPr>
                <a:spLocks noChangeShapeType="1"/>
              </p:cNvSpPr>
              <p:nvPr/>
            </p:nvSpPr>
            <p:spPr bwMode="auto">
              <a:xfrm>
                <a:off x="3168" y="4608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3" name="Line 9"/>
              <p:cNvSpPr>
                <a:spLocks noChangeShapeType="1"/>
              </p:cNvSpPr>
              <p:nvPr/>
            </p:nvSpPr>
            <p:spPr bwMode="auto">
              <a:xfrm>
                <a:off x="4788" y="3168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4" name="Line 10"/>
              <p:cNvSpPr>
                <a:spLocks noChangeShapeType="1"/>
              </p:cNvSpPr>
              <p:nvPr/>
            </p:nvSpPr>
            <p:spPr bwMode="auto">
              <a:xfrm>
                <a:off x="5688" y="3168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5" name="Line 11"/>
              <p:cNvSpPr>
                <a:spLocks noChangeShapeType="1"/>
              </p:cNvSpPr>
              <p:nvPr/>
            </p:nvSpPr>
            <p:spPr bwMode="auto">
              <a:xfrm>
                <a:off x="3888" y="3168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6" name="Line 12"/>
              <p:cNvSpPr>
                <a:spLocks noChangeShapeType="1"/>
              </p:cNvSpPr>
              <p:nvPr/>
            </p:nvSpPr>
            <p:spPr bwMode="auto">
              <a:xfrm flipV="1">
                <a:off x="3888" y="2448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7" name="Line 13"/>
              <p:cNvSpPr>
                <a:spLocks noChangeShapeType="1"/>
              </p:cNvSpPr>
              <p:nvPr/>
            </p:nvSpPr>
            <p:spPr bwMode="auto">
              <a:xfrm flipV="1">
                <a:off x="4788" y="2448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8" name="Line 14"/>
              <p:cNvSpPr>
                <a:spLocks noChangeShapeType="1"/>
              </p:cNvSpPr>
              <p:nvPr/>
            </p:nvSpPr>
            <p:spPr bwMode="auto">
              <a:xfrm flipV="1">
                <a:off x="5688" y="2448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Line 15"/>
              <p:cNvSpPr>
                <a:spLocks noChangeShapeType="1"/>
              </p:cNvSpPr>
              <p:nvPr/>
            </p:nvSpPr>
            <p:spPr bwMode="auto">
              <a:xfrm flipV="1">
                <a:off x="6768" y="3168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0" name="Line 16"/>
              <p:cNvSpPr>
                <a:spLocks noChangeShapeType="1"/>
              </p:cNvSpPr>
              <p:nvPr/>
            </p:nvSpPr>
            <p:spPr bwMode="auto">
              <a:xfrm flipV="1">
                <a:off x="6768" y="3888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1" name="Line 17"/>
              <p:cNvSpPr>
                <a:spLocks noChangeShapeType="1"/>
              </p:cNvSpPr>
              <p:nvPr/>
            </p:nvSpPr>
            <p:spPr bwMode="auto">
              <a:xfrm>
                <a:off x="7128" y="2808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2" name="Line 18"/>
              <p:cNvSpPr>
                <a:spLocks noChangeShapeType="1"/>
              </p:cNvSpPr>
              <p:nvPr/>
            </p:nvSpPr>
            <p:spPr bwMode="auto">
              <a:xfrm>
                <a:off x="3168" y="6550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Line 19"/>
              <p:cNvSpPr>
                <a:spLocks noChangeShapeType="1"/>
              </p:cNvSpPr>
              <p:nvPr/>
            </p:nvSpPr>
            <p:spPr bwMode="auto">
              <a:xfrm>
                <a:off x="2808" y="3168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4" name="Line 20"/>
              <p:cNvSpPr>
                <a:spLocks noChangeShapeType="1"/>
              </p:cNvSpPr>
              <p:nvPr/>
            </p:nvSpPr>
            <p:spPr bwMode="auto">
              <a:xfrm flipV="1">
                <a:off x="2808" y="2268"/>
                <a:ext cx="90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5" name="Line 21"/>
              <p:cNvSpPr>
                <a:spLocks noChangeShapeType="1"/>
              </p:cNvSpPr>
              <p:nvPr/>
            </p:nvSpPr>
            <p:spPr bwMode="auto">
              <a:xfrm>
                <a:off x="4068" y="2088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6" name="Line 22"/>
              <p:cNvSpPr>
                <a:spLocks noChangeShapeType="1"/>
              </p:cNvSpPr>
              <p:nvPr/>
            </p:nvSpPr>
            <p:spPr bwMode="auto">
              <a:xfrm>
                <a:off x="4788" y="2088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7" name="Line 23"/>
              <p:cNvSpPr>
                <a:spLocks noChangeShapeType="1"/>
              </p:cNvSpPr>
              <p:nvPr/>
            </p:nvSpPr>
            <p:spPr bwMode="auto">
              <a:xfrm>
                <a:off x="6408" y="352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8" name="Line 24"/>
              <p:cNvSpPr>
                <a:spLocks noChangeShapeType="1"/>
              </p:cNvSpPr>
              <p:nvPr/>
            </p:nvSpPr>
            <p:spPr bwMode="auto">
              <a:xfrm>
                <a:off x="6408" y="424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9" name="Line 25"/>
              <p:cNvSpPr>
                <a:spLocks noChangeShapeType="1"/>
              </p:cNvSpPr>
              <p:nvPr/>
            </p:nvSpPr>
            <p:spPr bwMode="auto">
              <a:xfrm>
                <a:off x="6408" y="478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37" name="Text Box 26"/>
            <p:cNvSpPr txBox="1">
              <a:spLocks noChangeArrowheads="1"/>
            </p:cNvSpPr>
            <p:nvPr/>
          </p:nvSpPr>
          <p:spPr bwMode="auto">
            <a:xfrm>
              <a:off x="4251325" y="6262689"/>
              <a:ext cx="719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8438" name="Text Box 27"/>
            <p:cNvSpPr txBox="1">
              <a:spLocks noChangeArrowheads="1"/>
            </p:cNvSpPr>
            <p:nvPr/>
          </p:nvSpPr>
          <p:spPr bwMode="auto">
            <a:xfrm>
              <a:off x="3276600" y="5715001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18439" name="Text Box 28"/>
            <p:cNvSpPr txBox="1">
              <a:spLocks noChangeArrowheads="1"/>
            </p:cNvSpPr>
            <p:nvPr/>
          </p:nvSpPr>
          <p:spPr bwMode="auto">
            <a:xfrm>
              <a:off x="4038600" y="5715001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4876800" y="5715001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Q3</a:t>
              </a:r>
            </a:p>
          </p:txBody>
        </p:sp>
        <p:sp>
          <p:nvSpPr>
            <p:cNvPr id="18441" name="Text Box 30"/>
            <p:cNvSpPr txBox="1">
              <a:spLocks noChangeArrowheads="1"/>
            </p:cNvSpPr>
            <p:nvPr/>
          </p:nvSpPr>
          <p:spPr bwMode="auto">
            <a:xfrm>
              <a:off x="5791200" y="5715001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Q4</a:t>
              </a:r>
            </a:p>
          </p:txBody>
        </p: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8610601" y="3657601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Central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8610601" y="4267201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East</a:t>
              </a:r>
            </a:p>
          </p:txBody>
        </p:sp>
        <p:sp>
          <p:nvSpPr>
            <p:cNvPr id="18444" name="Text Box 33"/>
            <p:cNvSpPr txBox="1">
              <a:spLocks noChangeArrowheads="1"/>
            </p:cNvSpPr>
            <p:nvPr/>
          </p:nvSpPr>
          <p:spPr bwMode="auto">
            <a:xfrm>
              <a:off x="8610600" y="4800601"/>
              <a:ext cx="776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South</a:t>
              </a:r>
            </a:p>
          </p:txBody>
        </p:sp>
        <p:sp>
          <p:nvSpPr>
            <p:cNvPr id="18445" name="Text Box 34"/>
            <p:cNvSpPr txBox="1">
              <a:spLocks noChangeArrowheads="1"/>
            </p:cNvSpPr>
            <p:nvPr/>
          </p:nvSpPr>
          <p:spPr bwMode="auto">
            <a:xfrm>
              <a:off x="2286000" y="2286001"/>
              <a:ext cx="1155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Salesman</a:t>
              </a:r>
            </a:p>
          </p:txBody>
        </p:sp>
        <p:sp>
          <p:nvSpPr>
            <p:cNvPr id="18446" name="Text Box 35"/>
            <p:cNvSpPr txBox="1">
              <a:spLocks noChangeArrowheads="1"/>
            </p:cNvSpPr>
            <p:nvPr/>
          </p:nvSpPr>
          <p:spPr bwMode="auto">
            <a:xfrm>
              <a:off x="2270126" y="3824289"/>
              <a:ext cx="677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18447" name="Text Box 36"/>
            <p:cNvSpPr txBox="1">
              <a:spLocks noChangeArrowheads="1"/>
            </p:cNvSpPr>
            <p:nvPr/>
          </p:nvSpPr>
          <p:spPr bwMode="auto">
            <a:xfrm>
              <a:off x="3810000" y="1981201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8448" name="Text Box 37"/>
            <p:cNvSpPr txBox="1">
              <a:spLocks noChangeArrowheads="1"/>
            </p:cNvSpPr>
            <p:nvPr/>
          </p:nvSpPr>
          <p:spPr bwMode="auto">
            <a:xfrm>
              <a:off x="4495800" y="2057401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S2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795378" y="377371"/>
            <a:ext cx="11051178" cy="88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OLAP Cube</a:t>
            </a:r>
            <a:endParaRPr lang="en-US" alt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795379" y="1436914"/>
            <a:ext cx="3599456" cy="519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altLang="en-US" sz="2800" dirty="0"/>
              <a:t>An OLAP cube is a </a:t>
            </a:r>
            <a:r>
              <a:rPr lang="en-SG" altLang="en-US" sz="2800" dirty="0">
                <a:solidFill>
                  <a:srgbClr val="C00000"/>
                </a:solidFill>
              </a:rPr>
              <a:t>multi-dimensional</a:t>
            </a:r>
            <a:r>
              <a:rPr lang="en-SG" altLang="en-US" sz="2800" dirty="0"/>
              <a:t> data structure that allows fast analysis of </a:t>
            </a:r>
            <a:r>
              <a:rPr lang="en-SG" altLang="en-US" sz="2800" dirty="0" smtClean="0"/>
              <a:t>data.</a:t>
            </a:r>
          </a:p>
          <a:p>
            <a:pPr>
              <a:lnSpc>
                <a:spcPct val="100000"/>
              </a:lnSpc>
            </a:pPr>
            <a:r>
              <a:rPr lang="en-SG" altLang="en-US" sz="2800" dirty="0" smtClean="0"/>
              <a:t>It </a:t>
            </a:r>
            <a:r>
              <a:rPr lang="en-SG" altLang="en-US" sz="2800" dirty="0"/>
              <a:t>is capable of efficiently manipulating and </a:t>
            </a:r>
            <a:r>
              <a:rPr lang="en-SG" altLang="en-US" sz="2800" dirty="0" smtClean="0"/>
              <a:t>analysing </a:t>
            </a:r>
            <a:r>
              <a:rPr lang="en-SG" altLang="en-US" sz="2800" dirty="0"/>
              <a:t>data from </a:t>
            </a:r>
            <a:r>
              <a:rPr lang="en-SG" altLang="en-US" sz="2800" dirty="0">
                <a:solidFill>
                  <a:srgbClr val="C00000"/>
                </a:solidFill>
              </a:rPr>
              <a:t>multiple perspectives</a:t>
            </a:r>
            <a:r>
              <a:rPr lang="en-SG" altLang="en-US" sz="2800" dirty="0"/>
              <a:t>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94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Cube</a:t>
            </a:r>
            <a:endParaRPr lang="en-SG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795378" y="377371"/>
            <a:ext cx="11051178" cy="88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OLAP Cube</a:t>
            </a:r>
            <a:endParaRPr lang="en-US" alt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5822592" cy="37865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altLang="en-US" sz="2800" dirty="0" smtClean="0"/>
              <a:t>An OLAP cube consists of </a:t>
            </a:r>
            <a:r>
              <a:rPr lang="en-SG" altLang="en-US" sz="2800" dirty="0" smtClean="0">
                <a:solidFill>
                  <a:srgbClr val="C00000"/>
                </a:solidFill>
              </a:rPr>
              <a:t>measures</a:t>
            </a:r>
            <a:r>
              <a:rPr lang="en-SG" altLang="en-US" sz="2800" dirty="0" smtClean="0"/>
              <a:t> and </a:t>
            </a:r>
            <a:r>
              <a:rPr lang="en-SG" altLang="en-US" sz="2800" dirty="0" smtClean="0">
                <a:solidFill>
                  <a:srgbClr val="C00000"/>
                </a:solidFill>
              </a:rPr>
              <a:t>dimensions</a:t>
            </a:r>
          </a:p>
          <a:p>
            <a:pPr>
              <a:lnSpc>
                <a:spcPct val="100000"/>
              </a:lnSpc>
            </a:pPr>
            <a:r>
              <a:rPr lang="en-SG" altLang="en-US" sz="2800" dirty="0" smtClean="0"/>
              <a:t>Measures are numeric values that businesses typically track e.g. Revenue</a:t>
            </a:r>
          </a:p>
          <a:p>
            <a:pPr>
              <a:lnSpc>
                <a:spcPct val="100000"/>
              </a:lnSpc>
            </a:pPr>
            <a:r>
              <a:rPr lang="en-SG" altLang="en-US" sz="2800" dirty="0"/>
              <a:t>Dimensions </a:t>
            </a:r>
            <a:r>
              <a:rPr lang="en-SG" altLang="en-US" sz="2800" dirty="0" smtClean="0"/>
              <a:t>are values </a:t>
            </a:r>
            <a:r>
              <a:rPr lang="en-SG" altLang="en-US" sz="2800" dirty="0"/>
              <a:t>that identify and </a:t>
            </a:r>
            <a:r>
              <a:rPr lang="en-SG" altLang="en-US" sz="2800" dirty="0" smtClean="0"/>
              <a:t>categorize the data, e.g. Product, Time, Geography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703" b="4506"/>
          <a:stretch/>
        </p:blipFill>
        <p:spPr>
          <a:xfrm>
            <a:off x="7079410" y="1436914"/>
            <a:ext cx="4915736" cy="3055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5378" y="5223510"/>
            <a:ext cx="11199768" cy="13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2800" dirty="0" smtClean="0"/>
              <a:t>A dimension can be organised as a hierarchy, e.g. data stored in the Time dimension such as 01 Dec 2014 can be sub-categorised into Year (2014), Month (Dec), Day (01) ,Quarter (4) </a:t>
            </a:r>
            <a:r>
              <a:rPr lang="en-SG" sz="2800" dirty="0" err="1" smtClean="0"/>
              <a:t>etc</a:t>
            </a:r>
            <a:r>
              <a:rPr lang="en-SG" sz="2800" dirty="0" smtClean="0"/>
              <a:t>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777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OLAP Operations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5079641" cy="5192486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OLAP tools such as Excel allow the user to obtain different views of the same data by performing actions known as OLAP operations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There are 5 basic OLAP operations that are supported by most OLAP software</a:t>
            </a:r>
            <a:endParaRPr lang="en-US" alt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1593408"/>
              </p:ext>
            </p:extLst>
          </p:nvPr>
        </p:nvGraphicFramePr>
        <p:xfrm>
          <a:off x="5198110" y="1571050"/>
          <a:ext cx="7260590" cy="484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OLAP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1118214" y="1499564"/>
            <a:ext cx="10728341" cy="5081094"/>
            <a:chOff x="1118214" y="1499564"/>
            <a:chExt cx="10728341" cy="5081094"/>
          </a:xfrm>
        </p:grpSpPr>
        <p:sp>
          <p:nvSpPr>
            <p:cNvPr id="7" name="Freeform 6"/>
            <p:cNvSpPr/>
            <p:nvPr/>
          </p:nvSpPr>
          <p:spPr>
            <a:xfrm>
              <a:off x="3682224" y="1597279"/>
              <a:ext cx="8164331" cy="781707"/>
            </a:xfrm>
            <a:custGeom>
              <a:avLst/>
              <a:gdLst>
                <a:gd name="connsiteX0" fmla="*/ 130287 w 781706"/>
                <a:gd name="connsiteY0" fmla="*/ 0 h 5312569"/>
                <a:gd name="connsiteX1" fmla="*/ 651419 w 781706"/>
                <a:gd name="connsiteY1" fmla="*/ 0 h 5312569"/>
                <a:gd name="connsiteX2" fmla="*/ 781706 w 781706"/>
                <a:gd name="connsiteY2" fmla="*/ 130287 h 5312569"/>
                <a:gd name="connsiteX3" fmla="*/ 781706 w 781706"/>
                <a:gd name="connsiteY3" fmla="*/ 5312569 h 5312569"/>
                <a:gd name="connsiteX4" fmla="*/ 781706 w 781706"/>
                <a:gd name="connsiteY4" fmla="*/ 5312569 h 5312569"/>
                <a:gd name="connsiteX5" fmla="*/ 0 w 781706"/>
                <a:gd name="connsiteY5" fmla="*/ 5312569 h 5312569"/>
                <a:gd name="connsiteX6" fmla="*/ 0 w 781706"/>
                <a:gd name="connsiteY6" fmla="*/ 5312569 h 5312569"/>
                <a:gd name="connsiteX7" fmla="*/ 0 w 781706"/>
                <a:gd name="connsiteY7" fmla="*/ 130287 h 5312569"/>
                <a:gd name="connsiteX8" fmla="*/ 130287 w 781706"/>
                <a:gd name="connsiteY8" fmla="*/ 0 h 531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706" h="5312569">
                  <a:moveTo>
                    <a:pt x="781706" y="885449"/>
                  </a:moveTo>
                  <a:lnTo>
                    <a:pt x="781706" y="4427120"/>
                  </a:lnTo>
                  <a:cubicBezTo>
                    <a:pt x="781706" y="4916142"/>
                    <a:pt x="773123" y="5312566"/>
                    <a:pt x="762535" y="5312566"/>
                  </a:cubicBezTo>
                  <a:lnTo>
                    <a:pt x="0" y="5312566"/>
                  </a:lnTo>
                  <a:lnTo>
                    <a:pt x="0" y="53125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762535" y="3"/>
                  </a:lnTo>
                  <a:cubicBezTo>
                    <a:pt x="773123" y="3"/>
                    <a:pt x="781706" y="396427"/>
                    <a:pt x="781706" y="885449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1" tIns="80070" rIns="121980" bIns="80071" numCol="1" spcCol="1270" anchor="ctr" anchorCtr="0">
              <a:noAutofit/>
            </a:bodyPr>
            <a:lstStyle/>
            <a:p>
              <a:pPr marL="228600" lvl="1" indent="-228600" algn="l" defTabSz="9779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SG" sz="2800" kern="1200" dirty="0" smtClean="0"/>
                <a:t>Apply a filter on one dimension to create a slice of data</a:t>
              </a:r>
              <a:endParaRPr lang="en-SG" sz="2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8214" y="1499564"/>
              <a:ext cx="2564011" cy="977133"/>
            </a:xfrm>
            <a:custGeom>
              <a:avLst/>
              <a:gdLst>
                <a:gd name="connsiteX0" fmla="*/ 0 w 2564011"/>
                <a:gd name="connsiteY0" fmla="*/ 162859 h 977133"/>
                <a:gd name="connsiteX1" fmla="*/ 162859 w 2564011"/>
                <a:gd name="connsiteY1" fmla="*/ 0 h 977133"/>
                <a:gd name="connsiteX2" fmla="*/ 2401152 w 2564011"/>
                <a:gd name="connsiteY2" fmla="*/ 0 h 977133"/>
                <a:gd name="connsiteX3" fmla="*/ 2564011 w 2564011"/>
                <a:gd name="connsiteY3" fmla="*/ 162859 h 977133"/>
                <a:gd name="connsiteX4" fmla="*/ 2564011 w 2564011"/>
                <a:gd name="connsiteY4" fmla="*/ 814274 h 977133"/>
                <a:gd name="connsiteX5" fmla="*/ 2401152 w 2564011"/>
                <a:gd name="connsiteY5" fmla="*/ 977133 h 977133"/>
                <a:gd name="connsiteX6" fmla="*/ 162859 w 2564011"/>
                <a:gd name="connsiteY6" fmla="*/ 977133 h 977133"/>
                <a:gd name="connsiteX7" fmla="*/ 0 w 2564011"/>
                <a:gd name="connsiteY7" fmla="*/ 814274 h 977133"/>
                <a:gd name="connsiteX8" fmla="*/ 0 w 2564011"/>
                <a:gd name="connsiteY8" fmla="*/ 162859 h 97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011" h="977133">
                  <a:moveTo>
                    <a:pt x="0" y="162859"/>
                  </a:moveTo>
                  <a:cubicBezTo>
                    <a:pt x="0" y="72914"/>
                    <a:pt x="72914" y="0"/>
                    <a:pt x="162859" y="0"/>
                  </a:cubicBezTo>
                  <a:lnTo>
                    <a:pt x="2401152" y="0"/>
                  </a:lnTo>
                  <a:cubicBezTo>
                    <a:pt x="2491097" y="0"/>
                    <a:pt x="2564011" y="72914"/>
                    <a:pt x="2564011" y="162859"/>
                  </a:cubicBezTo>
                  <a:lnTo>
                    <a:pt x="2564011" y="814274"/>
                  </a:lnTo>
                  <a:cubicBezTo>
                    <a:pt x="2564011" y="904219"/>
                    <a:pt x="2491097" y="977133"/>
                    <a:pt x="2401152" y="977133"/>
                  </a:cubicBezTo>
                  <a:lnTo>
                    <a:pt x="162859" y="977133"/>
                  </a:lnTo>
                  <a:cubicBezTo>
                    <a:pt x="72914" y="977133"/>
                    <a:pt x="0" y="904219"/>
                    <a:pt x="0" y="814274"/>
                  </a:cubicBezTo>
                  <a:lnTo>
                    <a:pt x="0" y="1628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100" tIns="123900" rIns="200100" bIns="1239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4000" kern="1200" dirty="0" smtClean="0"/>
                <a:t>Slice</a:t>
              </a:r>
              <a:endParaRPr lang="en-SG" sz="4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682224" y="2623269"/>
              <a:ext cx="8164331" cy="781707"/>
            </a:xfrm>
            <a:custGeom>
              <a:avLst/>
              <a:gdLst>
                <a:gd name="connsiteX0" fmla="*/ 130287 w 781706"/>
                <a:gd name="connsiteY0" fmla="*/ 0 h 5312569"/>
                <a:gd name="connsiteX1" fmla="*/ 651419 w 781706"/>
                <a:gd name="connsiteY1" fmla="*/ 0 h 5312569"/>
                <a:gd name="connsiteX2" fmla="*/ 781706 w 781706"/>
                <a:gd name="connsiteY2" fmla="*/ 130287 h 5312569"/>
                <a:gd name="connsiteX3" fmla="*/ 781706 w 781706"/>
                <a:gd name="connsiteY3" fmla="*/ 5312569 h 5312569"/>
                <a:gd name="connsiteX4" fmla="*/ 781706 w 781706"/>
                <a:gd name="connsiteY4" fmla="*/ 5312569 h 5312569"/>
                <a:gd name="connsiteX5" fmla="*/ 0 w 781706"/>
                <a:gd name="connsiteY5" fmla="*/ 5312569 h 5312569"/>
                <a:gd name="connsiteX6" fmla="*/ 0 w 781706"/>
                <a:gd name="connsiteY6" fmla="*/ 5312569 h 5312569"/>
                <a:gd name="connsiteX7" fmla="*/ 0 w 781706"/>
                <a:gd name="connsiteY7" fmla="*/ 130287 h 5312569"/>
                <a:gd name="connsiteX8" fmla="*/ 130287 w 781706"/>
                <a:gd name="connsiteY8" fmla="*/ 0 h 531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706" h="5312569">
                  <a:moveTo>
                    <a:pt x="781706" y="885449"/>
                  </a:moveTo>
                  <a:lnTo>
                    <a:pt x="781706" y="4427120"/>
                  </a:lnTo>
                  <a:cubicBezTo>
                    <a:pt x="781706" y="4916142"/>
                    <a:pt x="773123" y="5312566"/>
                    <a:pt x="762535" y="5312566"/>
                  </a:cubicBezTo>
                  <a:lnTo>
                    <a:pt x="0" y="5312566"/>
                  </a:lnTo>
                  <a:lnTo>
                    <a:pt x="0" y="53125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762535" y="3"/>
                  </a:lnTo>
                  <a:cubicBezTo>
                    <a:pt x="773123" y="3"/>
                    <a:pt x="781706" y="396427"/>
                    <a:pt x="781706" y="885449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1" tIns="80070" rIns="121980" bIns="80071" numCol="1" spcCol="1270" anchor="ctr" anchorCtr="0">
              <a:noAutofit/>
            </a:bodyPr>
            <a:lstStyle/>
            <a:p>
              <a:pPr marL="228600" lvl="1" indent="-228600" algn="l" defTabSz="9779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SG" sz="2800" kern="1200" dirty="0" smtClean="0"/>
                <a:t>Apply a filter on two dimensions to create a smaller cube (subset)</a:t>
              </a:r>
              <a:endParaRPr lang="en-SG" sz="28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18214" y="2525555"/>
              <a:ext cx="2564011" cy="977133"/>
            </a:xfrm>
            <a:custGeom>
              <a:avLst/>
              <a:gdLst>
                <a:gd name="connsiteX0" fmla="*/ 0 w 2564011"/>
                <a:gd name="connsiteY0" fmla="*/ 162859 h 977133"/>
                <a:gd name="connsiteX1" fmla="*/ 162859 w 2564011"/>
                <a:gd name="connsiteY1" fmla="*/ 0 h 977133"/>
                <a:gd name="connsiteX2" fmla="*/ 2401152 w 2564011"/>
                <a:gd name="connsiteY2" fmla="*/ 0 h 977133"/>
                <a:gd name="connsiteX3" fmla="*/ 2564011 w 2564011"/>
                <a:gd name="connsiteY3" fmla="*/ 162859 h 977133"/>
                <a:gd name="connsiteX4" fmla="*/ 2564011 w 2564011"/>
                <a:gd name="connsiteY4" fmla="*/ 814274 h 977133"/>
                <a:gd name="connsiteX5" fmla="*/ 2401152 w 2564011"/>
                <a:gd name="connsiteY5" fmla="*/ 977133 h 977133"/>
                <a:gd name="connsiteX6" fmla="*/ 162859 w 2564011"/>
                <a:gd name="connsiteY6" fmla="*/ 977133 h 977133"/>
                <a:gd name="connsiteX7" fmla="*/ 0 w 2564011"/>
                <a:gd name="connsiteY7" fmla="*/ 814274 h 977133"/>
                <a:gd name="connsiteX8" fmla="*/ 0 w 2564011"/>
                <a:gd name="connsiteY8" fmla="*/ 162859 h 97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011" h="977133">
                  <a:moveTo>
                    <a:pt x="0" y="162859"/>
                  </a:moveTo>
                  <a:cubicBezTo>
                    <a:pt x="0" y="72914"/>
                    <a:pt x="72914" y="0"/>
                    <a:pt x="162859" y="0"/>
                  </a:cubicBezTo>
                  <a:lnTo>
                    <a:pt x="2401152" y="0"/>
                  </a:lnTo>
                  <a:cubicBezTo>
                    <a:pt x="2491097" y="0"/>
                    <a:pt x="2564011" y="72914"/>
                    <a:pt x="2564011" y="162859"/>
                  </a:cubicBezTo>
                  <a:lnTo>
                    <a:pt x="2564011" y="814274"/>
                  </a:lnTo>
                  <a:cubicBezTo>
                    <a:pt x="2564011" y="904219"/>
                    <a:pt x="2491097" y="977133"/>
                    <a:pt x="2401152" y="977133"/>
                  </a:cubicBezTo>
                  <a:lnTo>
                    <a:pt x="162859" y="977133"/>
                  </a:lnTo>
                  <a:cubicBezTo>
                    <a:pt x="72914" y="977133"/>
                    <a:pt x="0" y="904219"/>
                    <a:pt x="0" y="814274"/>
                  </a:cubicBezTo>
                  <a:lnTo>
                    <a:pt x="0" y="1628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100" tIns="123900" rIns="200100" bIns="1239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4000" kern="1200" dirty="0" smtClean="0"/>
                <a:t>Dice</a:t>
              </a:r>
              <a:endParaRPr lang="en-SG" sz="4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682224" y="3649259"/>
              <a:ext cx="8164331" cy="781707"/>
            </a:xfrm>
            <a:custGeom>
              <a:avLst/>
              <a:gdLst>
                <a:gd name="connsiteX0" fmla="*/ 130287 w 781706"/>
                <a:gd name="connsiteY0" fmla="*/ 0 h 5312569"/>
                <a:gd name="connsiteX1" fmla="*/ 651419 w 781706"/>
                <a:gd name="connsiteY1" fmla="*/ 0 h 5312569"/>
                <a:gd name="connsiteX2" fmla="*/ 781706 w 781706"/>
                <a:gd name="connsiteY2" fmla="*/ 130287 h 5312569"/>
                <a:gd name="connsiteX3" fmla="*/ 781706 w 781706"/>
                <a:gd name="connsiteY3" fmla="*/ 5312569 h 5312569"/>
                <a:gd name="connsiteX4" fmla="*/ 781706 w 781706"/>
                <a:gd name="connsiteY4" fmla="*/ 5312569 h 5312569"/>
                <a:gd name="connsiteX5" fmla="*/ 0 w 781706"/>
                <a:gd name="connsiteY5" fmla="*/ 5312569 h 5312569"/>
                <a:gd name="connsiteX6" fmla="*/ 0 w 781706"/>
                <a:gd name="connsiteY6" fmla="*/ 5312569 h 5312569"/>
                <a:gd name="connsiteX7" fmla="*/ 0 w 781706"/>
                <a:gd name="connsiteY7" fmla="*/ 130287 h 5312569"/>
                <a:gd name="connsiteX8" fmla="*/ 130287 w 781706"/>
                <a:gd name="connsiteY8" fmla="*/ 0 h 531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706" h="5312569">
                  <a:moveTo>
                    <a:pt x="781706" y="885449"/>
                  </a:moveTo>
                  <a:lnTo>
                    <a:pt x="781706" y="4427120"/>
                  </a:lnTo>
                  <a:cubicBezTo>
                    <a:pt x="781706" y="4916142"/>
                    <a:pt x="773123" y="5312566"/>
                    <a:pt x="762535" y="5312566"/>
                  </a:cubicBezTo>
                  <a:lnTo>
                    <a:pt x="0" y="5312566"/>
                  </a:lnTo>
                  <a:lnTo>
                    <a:pt x="0" y="53125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762535" y="3"/>
                  </a:lnTo>
                  <a:cubicBezTo>
                    <a:pt x="773123" y="3"/>
                    <a:pt x="781706" y="396427"/>
                    <a:pt x="781706" y="885449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1" tIns="80070" rIns="121980" bIns="80071" numCol="1" spcCol="1270" anchor="ctr" anchorCtr="0">
              <a:noAutofit/>
            </a:bodyPr>
            <a:lstStyle/>
            <a:p>
              <a:pPr marL="228600" lvl="1" indent="-228600" algn="l" defTabSz="9779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SG" sz="2800" kern="1200" dirty="0" smtClean="0"/>
                <a:t>Display detailed information (opposite of roll-up)</a:t>
              </a:r>
              <a:endParaRPr lang="en-SG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18214" y="3551545"/>
              <a:ext cx="2564011" cy="977133"/>
            </a:xfrm>
            <a:custGeom>
              <a:avLst/>
              <a:gdLst>
                <a:gd name="connsiteX0" fmla="*/ 0 w 2564011"/>
                <a:gd name="connsiteY0" fmla="*/ 162859 h 977133"/>
                <a:gd name="connsiteX1" fmla="*/ 162859 w 2564011"/>
                <a:gd name="connsiteY1" fmla="*/ 0 h 977133"/>
                <a:gd name="connsiteX2" fmla="*/ 2401152 w 2564011"/>
                <a:gd name="connsiteY2" fmla="*/ 0 h 977133"/>
                <a:gd name="connsiteX3" fmla="*/ 2564011 w 2564011"/>
                <a:gd name="connsiteY3" fmla="*/ 162859 h 977133"/>
                <a:gd name="connsiteX4" fmla="*/ 2564011 w 2564011"/>
                <a:gd name="connsiteY4" fmla="*/ 814274 h 977133"/>
                <a:gd name="connsiteX5" fmla="*/ 2401152 w 2564011"/>
                <a:gd name="connsiteY5" fmla="*/ 977133 h 977133"/>
                <a:gd name="connsiteX6" fmla="*/ 162859 w 2564011"/>
                <a:gd name="connsiteY6" fmla="*/ 977133 h 977133"/>
                <a:gd name="connsiteX7" fmla="*/ 0 w 2564011"/>
                <a:gd name="connsiteY7" fmla="*/ 814274 h 977133"/>
                <a:gd name="connsiteX8" fmla="*/ 0 w 2564011"/>
                <a:gd name="connsiteY8" fmla="*/ 162859 h 97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011" h="977133">
                  <a:moveTo>
                    <a:pt x="0" y="162859"/>
                  </a:moveTo>
                  <a:cubicBezTo>
                    <a:pt x="0" y="72914"/>
                    <a:pt x="72914" y="0"/>
                    <a:pt x="162859" y="0"/>
                  </a:cubicBezTo>
                  <a:lnTo>
                    <a:pt x="2401152" y="0"/>
                  </a:lnTo>
                  <a:cubicBezTo>
                    <a:pt x="2491097" y="0"/>
                    <a:pt x="2564011" y="72914"/>
                    <a:pt x="2564011" y="162859"/>
                  </a:cubicBezTo>
                  <a:lnTo>
                    <a:pt x="2564011" y="814274"/>
                  </a:lnTo>
                  <a:cubicBezTo>
                    <a:pt x="2564011" y="904219"/>
                    <a:pt x="2491097" y="977133"/>
                    <a:pt x="2401152" y="977133"/>
                  </a:cubicBezTo>
                  <a:lnTo>
                    <a:pt x="162859" y="977133"/>
                  </a:lnTo>
                  <a:cubicBezTo>
                    <a:pt x="72914" y="977133"/>
                    <a:pt x="0" y="904219"/>
                    <a:pt x="0" y="814274"/>
                  </a:cubicBezTo>
                  <a:lnTo>
                    <a:pt x="0" y="1628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100" tIns="123900" rIns="200100" bIns="1239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4000" kern="1200" dirty="0" smtClean="0"/>
                <a:t>Drill-down</a:t>
              </a:r>
              <a:endParaRPr lang="en-SG" sz="40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82224" y="4675248"/>
              <a:ext cx="8164331" cy="781707"/>
            </a:xfrm>
            <a:custGeom>
              <a:avLst/>
              <a:gdLst>
                <a:gd name="connsiteX0" fmla="*/ 130287 w 781706"/>
                <a:gd name="connsiteY0" fmla="*/ 0 h 5312569"/>
                <a:gd name="connsiteX1" fmla="*/ 651419 w 781706"/>
                <a:gd name="connsiteY1" fmla="*/ 0 h 5312569"/>
                <a:gd name="connsiteX2" fmla="*/ 781706 w 781706"/>
                <a:gd name="connsiteY2" fmla="*/ 130287 h 5312569"/>
                <a:gd name="connsiteX3" fmla="*/ 781706 w 781706"/>
                <a:gd name="connsiteY3" fmla="*/ 5312569 h 5312569"/>
                <a:gd name="connsiteX4" fmla="*/ 781706 w 781706"/>
                <a:gd name="connsiteY4" fmla="*/ 5312569 h 5312569"/>
                <a:gd name="connsiteX5" fmla="*/ 0 w 781706"/>
                <a:gd name="connsiteY5" fmla="*/ 5312569 h 5312569"/>
                <a:gd name="connsiteX6" fmla="*/ 0 w 781706"/>
                <a:gd name="connsiteY6" fmla="*/ 5312569 h 5312569"/>
                <a:gd name="connsiteX7" fmla="*/ 0 w 781706"/>
                <a:gd name="connsiteY7" fmla="*/ 130287 h 5312569"/>
                <a:gd name="connsiteX8" fmla="*/ 130287 w 781706"/>
                <a:gd name="connsiteY8" fmla="*/ 0 h 531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706" h="5312569">
                  <a:moveTo>
                    <a:pt x="781706" y="885449"/>
                  </a:moveTo>
                  <a:lnTo>
                    <a:pt x="781706" y="4427120"/>
                  </a:lnTo>
                  <a:cubicBezTo>
                    <a:pt x="781706" y="4916142"/>
                    <a:pt x="773123" y="5312566"/>
                    <a:pt x="762535" y="5312566"/>
                  </a:cubicBezTo>
                  <a:lnTo>
                    <a:pt x="0" y="5312566"/>
                  </a:lnTo>
                  <a:lnTo>
                    <a:pt x="0" y="53125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762535" y="3"/>
                  </a:lnTo>
                  <a:cubicBezTo>
                    <a:pt x="773123" y="3"/>
                    <a:pt x="781706" y="396427"/>
                    <a:pt x="781706" y="885449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1" tIns="80070" rIns="121980" bIns="80071" numCol="1" spcCol="1270" anchor="ctr" anchorCtr="0">
              <a:noAutofit/>
            </a:bodyPr>
            <a:lstStyle/>
            <a:p>
              <a:pPr marL="228600" lvl="1" indent="-228600" algn="l" defTabSz="9779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SG" sz="2800" kern="1200" dirty="0" smtClean="0"/>
                <a:t>Display aggregated information (opposite of drill-down)</a:t>
              </a:r>
              <a:endParaRPr lang="en-SG" sz="28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8214" y="4577535"/>
              <a:ext cx="2564011" cy="977133"/>
            </a:xfrm>
            <a:custGeom>
              <a:avLst/>
              <a:gdLst>
                <a:gd name="connsiteX0" fmla="*/ 0 w 2564011"/>
                <a:gd name="connsiteY0" fmla="*/ 162859 h 977133"/>
                <a:gd name="connsiteX1" fmla="*/ 162859 w 2564011"/>
                <a:gd name="connsiteY1" fmla="*/ 0 h 977133"/>
                <a:gd name="connsiteX2" fmla="*/ 2401152 w 2564011"/>
                <a:gd name="connsiteY2" fmla="*/ 0 h 977133"/>
                <a:gd name="connsiteX3" fmla="*/ 2564011 w 2564011"/>
                <a:gd name="connsiteY3" fmla="*/ 162859 h 977133"/>
                <a:gd name="connsiteX4" fmla="*/ 2564011 w 2564011"/>
                <a:gd name="connsiteY4" fmla="*/ 814274 h 977133"/>
                <a:gd name="connsiteX5" fmla="*/ 2401152 w 2564011"/>
                <a:gd name="connsiteY5" fmla="*/ 977133 h 977133"/>
                <a:gd name="connsiteX6" fmla="*/ 162859 w 2564011"/>
                <a:gd name="connsiteY6" fmla="*/ 977133 h 977133"/>
                <a:gd name="connsiteX7" fmla="*/ 0 w 2564011"/>
                <a:gd name="connsiteY7" fmla="*/ 814274 h 977133"/>
                <a:gd name="connsiteX8" fmla="*/ 0 w 2564011"/>
                <a:gd name="connsiteY8" fmla="*/ 162859 h 97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011" h="977133">
                  <a:moveTo>
                    <a:pt x="0" y="162859"/>
                  </a:moveTo>
                  <a:cubicBezTo>
                    <a:pt x="0" y="72914"/>
                    <a:pt x="72914" y="0"/>
                    <a:pt x="162859" y="0"/>
                  </a:cubicBezTo>
                  <a:lnTo>
                    <a:pt x="2401152" y="0"/>
                  </a:lnTo>
                  <a:cubicBezTo>
                    <a:pt x="2491097" y="0"/>
                    <a:pt x="2564011" y="72914"/>
                    <a:pt x="2564011" y="162859"/>
                  </a:cubicBezTo>
                  <a:lnTo>
                    <a:pt x="2564011" y="814274"/>
                  </a:lnTo>
                  <a:cubicBezTo>
                    <a:pt x="2564011" y="904219"/>
                    <a:pt x="2491097" y="977133"/>
                    <a:pt x="2401152" y="977133"/>
                  </a:cubicBezTo>
                  <a:lnTo>
                    <a:pt x="162859" y="977133"/>
                  </a:lnTo>
                  <a:cubicBezTo>
                    <a:pt x="72914" y="977133"/>
                    <a:pt x="0" y="904219"/>
                    <a:pt x="0" y="814274"/>
                  </a:cubicBezTo>
                  <a:lnTo>
                    <a:pt x="0" y="1628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100" tIns="123900" rIns="200100" bIns="1239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4000" kern="1200" dirty="0" smtClean="0"/>
                <a:t>Roll-up</a:t>
              </a:r>
              <a:endParaRPr lang="en-SG" sz="4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682224" y="5701238"/>
              <a:ext cx="8164331" cy="781707"/>
            </a:xfrm>
            <a:custGeom>
              <a:avLst/>
              <a:gdLst>
                <a:gd name="connsiteX0" fmla="*/ 130287 w 781706"/>
                <a:gd name="connsiteY0" fmla="*/ 0 h 5312569"/>
                <a:gd name="connsiteX1" fmla="*/ 651419 w 781706"/>
                <a:gd name="connsiteY1" fmla="*/ 0 h 5312569"/>
                <a:gd name="connsiteX2" fmla="*/ 781706 w 781706"/>
                <a:gd name="connsiteY2" fmla="*/ 130287 h 5312569"/>
                <a:gd name="connsiteX3" fmla="*/ 781706 w 781706"/>
                <a:gd name="connsiteY3" fmla="*/ 5312569 h 5312569"/>
                <a:gd name="connsiteX4" fmla="*/ 781706 w 781706"/>
                <a:gd name="connsiteY4" fmla="*/ 5312569 h 5312569"/>
                <a:gd name="connsiteX5" fmla="*/ 0 w 781706"/>
                <a:gd name="connsiteY5" fmla="*/ 5312569 h 5312569"/>
                <a:gd name="connsiteX6" fmla="*/ 0 w 781706"/>
                <a:gd name="connsiteY6" fmla="*/ 5312569 h 5312569"/>
                <a:gd name="connsiteX7" fmla="*/ 0 w 781706"/>
                <a:gd name="connsiteY7" fmla="*/ 130287 h 5312569"/>
                <a:gd name="connsiteX8" fmla="*/ 130287 w 781706"/>
                <a:gd name="connsiteY8" fmla="*/ 0 h 531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706" h="5312569">
                  <a:moveTo>
                    <a:pt x="781706" y="885449"/>
                  </a:moveTo>
                  <a:lnTo>
                    <a:pt x="781706" y="4427120"/>
                  </a:lnTo>
                  <a:cubicBezTo>
                    <a:pt x="781706" y="4916142"/>
                    <a:pt x="773123" y="5312566"/>
                    <a:pt x="762535" y="5312566"/>
                  </a:cubicBezTo>
                  <a:lnTo>
                    <a:pt x="0" y="5312566"/>
                  </a:lnTo>
                  <a:lnTo>
                    <a:pt x="0" y="53125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762535" y="3"/>
                  </a:lnTo>
                  <a:cubicBezTo>
                    <a:pt x="773123" y="3"/>
                    <a:pt x="781706" y="396427"/>
                    <a:pt x="781706" y="885449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1" tIns="80070" rIns="121980" bIns="80071" numCol="1" spcCol="1270" anchor="ctr" anchorCtr="0">
              <a:noAutofit/>
            </a:bodyPr>
            <a:lstStyle/>
            <a:p>
              <a:pPr marL="228600" lvl="1" indent="-228600" algn="l" defTabSz="9779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SG" sz="2800" kern="1200" dirty="0" smtClean="0"/>
                <a:t>Rotate the cube (switch the axes)</a:t>
              </a:r>
              <a:endParaRPr lang="en-SG" sz="2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18214" y="5603525"/>
              <a:ext cx="2564011" cy="977133"/>
            </a:xfrm>
            <a:custGeom>
              <a:avLst/>
              <a:gdLst>
                <a:gd name="connsiteX0" fmla="*/ 0 w 2564011"/>
                <a:gd name="connsiteY0" fmla="*/ 162859 h 977133"/>
                <a:gd name="connsiteX1" fmla="*/ 162859 w 2564011"/>
                <a:gd name="connsiteY1" fmla="*/ 0 h 977133"/>
                <a:gd name="connsiteX2" fmla="*/ 2401152 w 2564011"/>
                <a:gd name="connsiteY2" fmla="*/ 0 h 977133"/>
                <a:gd name="connsiteX3" fmla="*/ 2564011 w 2564011"/>
                <a:gd name="connsiteY3" fmla="*/ 162859 h 977133"/>
                <a:gd name="connsiteX4" fmla="*/ 2564011 w 2564011"/>
                <a:gd name="connsiteY4" fmla="*/ 814274 h 977133"/>
                <a:gd name="connsiteX5" fmla="*/ 2401152 w 2564011"/>
                <a:gd name="connsiteY5" fmla="*/ 977133 h 977133"/>
                <a:gd name="connsiteX6" fmla="*/ 162859 w 2564011"/>
                <a:gd name="connsiteY6" fmla="*/ 977133 h 977133"/>
                <a:gd name="connsiteX7" fmla="*/ 0 w 2564011"/>
                <a:gd name="connsiteY7" fmla="*/ 814274 h 977133"/>
                <a:gd name="connsiteX8" fmla="*/ 0 w 2564011"/>
                <a:gd name="connsiteY8" fmla="*/ 162859 h 97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011" h="977133">
                  <a:moveTo>
                    <a:pt x="0" y="162859"/>
                  </a:moveTo>
                  <a:cubicBezTo>
                    <a:pt x="0" y="72914"/>
                    <a:pt x="72914" y="0"/>
                    <a:pt x="162859" y="0"/>
                  </a:cubicBezTo>
                  <a:lnTo>
                    <a:pt x="2401152" y="0"/>
                  </a:lnTo>
                  <a:cubicBezTo>
                    <a:pt x="2491097" y="0"/>
                    <a:pt x="2564011" y="72914"/>
                    <a:pt x="2564011" y="162859"/>
                  </a:cubicBezTo>
                  <a:lnTo>
                    <a:pt x="2564011" y="814274"/>
                  </a:lnTo>
                  <a:cubicBezTo>
                    <a:pt x="2564011" y="904219"/>
                    <a:pt x="2491097" y="977133"/>
                    <a:pt x="2401152" y="977133"/>
                  </a:cubicBezTo>
                  <a:lnTo>
                    <a:pt x="162859" y="977133"/>
                  </a:lnTo>
                  <a:cubicBezTo>
                    <a:pt x="72914" y="977133"/>
                    <a:pt x="0" y="904219"/>
                    <a:pt x="0" y="814274"/>
                  </a:cubicBezTo>
                  <a:lnTo>
                    <a:pt x="0" y="1628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100" tIns="123900" rIns="200100" bIns="1239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4000" kern="1200" dirty="0" smtClean="0"/>
                <a:t>Pivot</a:t>
              </a:r>
              <a:endParaRPr lang="en-SG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Slice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8" y="1644468"/>
            <a:ext cx="4306650" cy="337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66" y="2667810"/>
            <a:ext cx="5136691" cy="316149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34940" y="176511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6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Slice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234940" y="176511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42" y="188685"/>
            <a:ext cx="2188578" cy="6565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0" y="2578870"/>
            <a:ext cx="5137354" cy="39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234940" y="176511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8" y="1407795"/>
            <a:ext cx="4371975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2314214"/>
            <a:ext cx="4771073" cy="38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234940" y="176511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0"/>
            <a:ext cx="2286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51" y="2098898"/>
            <a:ext cx="4808637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Drill-down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732321" y="218802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8" y="1522095"/>
            <a:ext cx="4371975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52" y="2630805"/>
            <a:ext cx="4371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5587"/>
            <a:ext cx="7522712" cy="50374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In </a:t>
            </a:r>
            <a:r>
              <a:rPr lang="en-SG" sz="2800" dirty="0"/>
              <a:t>T</a:t>
            </a:r>
            <a:r>
              <a:rPr lang="en-SG" sz="2800" dirty="0" smtClean="0"/>
              <a:t>opic 3, you learnt about the Dimensional </a:t>
            </a:r>
            <a:r>
              <a:rPr lang="en-SG" sz="2800" dirty="0"/>
              <a:t>model and why it is suitable to be used in a data warehouse</a:t>
            </a:r>
          </a:p>
          <a:p>
            <a:pPr>
              <a:lnSpc>
                <a:spcPct val="100000"/>
              </a:lnSpc>
            </a:pPr>
            <a:r>
              <a:rPr lang="en-SG" sz="2800" dirty="0" smtClean="0"/>
              <a:t>You also learnt how </a:t>
            </a:r>
            <a:r>
              <a:rPr lang="en-SG" sz="2800" dirty="0"/>
              <a:t>to create </a:t>
            </a:r>
            <a:r>
              <a:rPr lang="en-SG" sz="2800" dirty="0" smtClean="0"/>
              <a:t>simple dimensional </a:t>
            </a:r>
            <a:r>
              <a:rPr lang="en-SG" sz="2800" dirty="0"/>
              <a:t>data </a:t>
            </a:r>
            <a:r>
              <a:rPr lang="en-SG" sz="2800" dirty="0" smtClean="0"/>
              <a:t>models </a:t>
            </a:r>
            <a:r>
              <a:rPr lang="en-SG" sz="2800" dirty="0"/>
              <a:t>using the Star Schema and Snowflake </a:t>
            </a:r>
            <a:r>
              <a:rPr lang="en-SG" sz="2800" dirty="0" smtClean="0"/>
              <a:t>schema</a:t>
            </a:r>
          </a:p>
          <a:p>
            <a:pPr>
              <a:lnSpc>
                <a:spcPct val="100000"/>
              </a:lnSpc>
            </a:pPr>
            <a:r>
              <a:rPr lang="en-SG" sz="2800" dirty="0"/>
              <a:t>Star </a:t>
            </a:r>
            <a:r>
              <a:rPr lang="en-SG" sz="2800" dirty="0" smtClean="0"/>
              <a:t>Schemas </a:t>
            </a:r>
            <a:r>
              <a:rPr lang="en-SG" sz="2800" dirty="0"/>
              <a:t>are optimized for querying large data sets and are used in data warehouses and data marts to support OLAP cubes, business intelligence and analytic </a:t>
            </a:r>
            <a:r>
              <a:rPr lang="en-SG" sz="2800" dirty="0" smtClean="0"/>
              <a:t>applications</a:t>
            </a:r>
            <a:endParaRPr lang="en-SG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14" y="3815925"/>
            <a:ext cx="3407742" cy="2801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74" y="1131316"/>
            <a:ext cx="3410182" cy="28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Drill-down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732321" y="218802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8" y="1474832"/>
            <a:ext cx="4458483" cy="4205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96" y="377371"/>
            <a:ext cx="3790459" cy="61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Roll-up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732321" y="218802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644468"/>
            <a:ext cx="4371975" cy="3448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2" y="2745105"/>
            <a:ext cx="4371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Roll-up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143676" y="2240343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38" y="1920602"/>
            <a:ext cx="4458483" cy="4205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6" y="188685"/>
            <a:ext cx="3790459" cy="61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Pivot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949491" y="2188028"/>
            <a:ext cx="1177290" cy="66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1524170"/>
            <a:ext cx="4582478" cy="3614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81" y="2462746"/>
            <a:ext cx="4615815" cy="38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Pivot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OLAP Operations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24" y="188685"/>
            <a:ext cx="3795222" cy="5590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378" y="5788620"/>
            <a:ext cx="540436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b="1" u="sng" dirty="0" smtClean="0">
                <a:solidFill>
                  <a:srgbClr val="C00000"/>
                </a:solidFill>
              </a:rPr>
              <a:t>Performance by year</a:t>
            </a:r>
            <a:r>
              <a:rPr lang="en-SG" dirty="0" smtClean="0">
                <a:solidFill>
                  <a:srgbClr val="C00000"/>
                </a:solidFill>
              </a:rPr>
              <a:t/>
            </a:r>
            <a:br>
              <a:rPr lang="en-SG" dirty="0" smtClean="0">
                <a:solidFill>
                  <a:srgbClr val="C00000"/>
                </a:solidFill>
              </a:rPr>
            </a:br>
            <a:r>
              <a:rPr lang="en-SG" dirty="0" smtClean="0">
                <a:solidFill>
                  <a:srgbClr val="C00000"/>
                </a:solidFill>
              </a:rPr>
              <a:t>Which year did we have the most sales for all products?</a:t>
            </a:r>
            <a:br>
              <a:rPr lang="en-SG" dirty="0" smtClean="0">
                <a:solidFill>
                  <a:srgbClr val="C00000"/>
                </a:solidFill>
              </a:rPr>
            </a:br>
            <a:r>
              <a:rPr lang="en-SG" dirty="0" smtClean="0">
                <a:solidFill>
                  <a:srgbClr val="C00000"/>
                </a:solidFill>
              </a:rPr>
              <a:t>In 2013,</a:t>
            </a:r>
            <a:r>
              <a:rPr lang="en-SG" dirty="0">
                <a:solidFill>
                  <a:srgbClr val="C00000"/>
                </a:solidFill>
              </a:rPr>
              <a:t> </a:t>
            </a:r>
            <a:r>
              <a:rPr lang="en-SG" dirty="0" smtClean="0">
                <a:solidFill>
                  <a:srgbClr val="C00000"/>
                </a:solidFill>
              </a:rPr>
              <a:t>which country sold the most products?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8086" y="5788620"/>
            <a:ext cx="475847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u="sng" dirty="0" smtClean="0">
                <a:solidFill>
                  <a:srgbClr val="C00000"/>
                </a:solidFill>
              </a:rPr>
              <a:t>Performance by product</a:t>
            </a:r>
            <a:r>
              <a:rPr lang="en-SG" dirty="0" smtClean="0">
                <a:solidFill>
                  <a:srgbClr val="C00000"/>
                </a:solidFill>
              </a:rPr>
              <a:t/>
            </a:r>
            <a:br>
              <a:rPr lang="en-SG" dirty="0" smtClean="0">
                <a:solidFill>
                  <a:srgbClr val="C00000"/>
                </a:solidFill>
              </a:rPr>
            </a:br>
            <a:r>
              <a:rPr lang="en-SG" dirty="0" smtClean="0">
                <a:solidFill>
                  <a:srgbClr val="C00000"/>
                </a:solidFill>
              </a:rPr>
              <a:t>What is the product that has the most sales?</a:t>
            </a:r>
          </a:p>
          <a:p>
            <a:r>
              <a:rPr lang="en-SG" dirty="0" smtClean="0">
                <a:solidFill>
                  <a:srgbClr val="C00000"/>
                </a:solidFill>
              </a:rPr>
              <a:t>How many laptops were sold in 2014?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92" y="188685"/>
            <a:ext cx="2804268" cy="55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Variations of OLAP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3400"/>
            <a:r>
              <a:rPr lang="en-SG" altLang="zh-CN" sz="2800" dirty="0">
                <a:ea typeface="SimSun" panose="02010600030101010101" pitchFamily="2" charset="-122"/>
              </a:rPr>
              <a:t>OLAP systems vary quite a </a:t>
            </a:r>
            <a:r>
              <a:rPr lang="en-SG" altLang="zh-CN" sz="2800" dirty="0" smtClean="0">
                <a:ea typeface="SimSun" panose="02010600030101010101" pitchFamily="2" charset="-122"/>
              </a:rPr>
              <a:t>lot and </a:t>
            </a:r>
            <a:r>
              <a:rPr lang="en-SG" altLang="zh-CN" sz="2800" dirty="0">
                <a:ea typeface="SimSun" panose="02010600030101010101" pitchFamily="2" charset="-122"/>
              </a:rPr>
              <a:t>they have generally been distinguished by a letter tagged onto the front of the acronym “</a:t>
            </a:r>
            <a:r>
              <a:rPr lang="en-SG" altLang="zh-CN" sz="2800" dirty="0" smtClean="0">
                <a:ea typeface="SimSun" panose="02010600030101010101" pitchFamily="2" charset="-122"/>
              </a:rPr>
              <a:t>OLAP”</a:t>
            </a:r>
          </a:p>
          <a:p>
            <a:pPr marL="530225" indent="-533400"/>
            <a:r>
              <a:rPr lang="en-SG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MOLAP</a:t>
            </a:r>
            <a:r>
              <a:rPr lang="en-SG" altLang="zh-CN" sz="2800" dirty="0" smtClean="0">
                <a:ea typeface="SimSun" panose="02010600030101010101" pitchFamily="2" charset="-122"/>
              </a:rPr>
              <a:t> (Multidimensional OLAP) </a:t>
            </a:r>
            <a:r>
              <a:rPr lang="en-SG" altLang="zh-CN" sz="2800" dirty="0">
                <a:ea typeface="SimSun" panose="02010600030101010101" pitchFamily="2" charset="-122"/>
              </a:rPr>
              <a:t>and </a:t>
            </a:r>
            <a:r>
              <a:rPr lang="en-SG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ROLAP </a:t>
            </a:r>
            <a:r>
              <a:rPr lang="en-SG" altLang="zh-CN" sz="2800" dirty="0" smtClean="0">
                <a:ea typeface="SimSun" panose="02010600030101010101" pitchFamily="2" charset="-122"/>
              </a:rPr>
              <a:t>(Relational OLAP) have </a:t>
            </a:r>
            <a:r>
              <a:rPr lang="en-SG" altLang="zh-CN" sz="2800" dirty="0">
                <a:ea typeface="SimSun" panose="02010600030101010101" pitchFamily="2" charset="-122"/>
              </a:rPr>
              <a:t>classically been the most established </a:t>
            </a:r>
            <a:r>
              <a:rPr lang="en-SG" altLang="zh-CN" sz="2800" dirty="0" smtClean="0">
                <a:ea typeface="SimSun" panose="02010600030101010101" pitchFamily="2" charset="-122"/>
              </a:rPr>
              <a:t>types</a:t>
            </a:r>
          </a:p>
          <a:p>
            <a:pPr marL="530225" indent="-533400"/>
            <a:r>
              <a:rPr lang="en-US" altLang="zh-CN" sz="2800" dirty="0" smtClean="0">
                <a:ea typeface="SimSun" panose="02010600030101010101" pitchFamily="2" charset="-122"/>
              </a:rPr>
              <a:t>There is also </a:t>
            </a:r>
            <a:r>
              <a:rPr lang="en-US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HOLAP</a:t>
            </a:r>
            <a:r>
              <a:rPr lang="en-US" altLang="zh-CN" sz="2800" dirty="0" smtClean="0">
                <a:ea typeface="SimSun" panose="02010600030101010101" pitchFamily="2" charset="-122"/>
              </a:rPr>
              <a:t> (Hybrid OLAP), a combination of MOLAP and ROLAP</a:t>
            </a:r>
            <a:endParaRPr lang="en-SG" altLang="zh-CN" sz="2800" dirty="0" smtClean="0">
              <a:ea typeface="SimSun" panose="02010600030101010101" pitchFamily="2" charset="-122"/>
            </a:endParaRPr>
          </a:p>
          <a:p>
            <a:pPr marL="530225" indent="-533400"/>
            <a:r>
              <a:rPr lang="en-SG" altLang="en-US" sz="2800" dirty="0" smtClean="0">
                <a:ea typeface="SimSun" panose="02010600030101010101" pitchFamily="2" charset="-122"/>
              </a:rPr>
              <a:t>There are other vendor-specific </a:t>
            </a:r>
            <a:r>
              <a:rPr lang="en-SG" altLang="en-US" sz="2800" dirty="0">
                <a:ea typeface="SimSun" panose="02010600030101010101" pitchFamily="2" charset="-122"/>
              </a:rPr>
              <a:t>variations such </a:t>
            </a:r>
            <a:r>
              <a:rPr lang="en-SG" altLang="en-US" sz="2800" dirty="0" smtClean="0">
                <a:ea typeface="SimSun" panose="02010600030101010101" pitchFamily="2" charset="-122"/>
              </a:rPr>
              <a:t>as </a:t>
            </a:r>
            <a:r>
              <a:rPr lang="en-SG" altLang="en-US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SOLAP</a:t>
            </a:r>
            <a:r>
              <a:rPr lang="en-SG" altLang="en-US" sz="2800" dirty="0" smtClean="0">
                <a:ea typeface="SimSun" panose="02010600030101010101" pitchFamily="2" charset="-122"/>
              </a:rPr>
              <a:t> (Spatial OLAP) and </a:t>
            </a:r>
            <a:r>
              <a:rPr lang="en-SG" altLang="en-US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DOLAP</a:t>
            </a:r>
            <a:r>
              <a:rPr lang="en-SG" altLang="en-US" sz="2800" dirty="0">
                <a:ea typeface="SimSun" panose="02010600030101010101" pitchFamily="2" charset="-122"/>
              </a:rPr>
              <a:t> </a:t>
            </a:r>
            <a:r>
              <a:rPr lang="en-SG" altLang="en-US" sz="2800" dirty="0" smtClean="0">
                <a:ea typeface="SimSun" panose="02010600030101010101" pitchFamily="2" charset="-122"/>
              </a:rPr>
              <a:t>(Desktop OLAP)</a:t>
            </a:r>
            <a:endParaRPr lang="en-US" alt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41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MOLAP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5378" y="1436915"/>
            <a:ext cx="11051177" cy="1717766"/>
          </a:xfrm>
        </p:spPr>
        <p:txBody>
          <a:bodyPr/>
          <a:lstStyle/>
          <a:p>
            <a:r>
              <a:rPr lang="en-SG" dirty="0" smtClean="0"/>
              <a:t>MOLAP stands for Multi-dimensional OLAP</a:t>
            </a:r>
          </a:p>
          <a:p>
            <a:r>
              <a:rPr lang="en-SG" dirty="0" smtClean="0"/>
              <a:t>More </a:t>
            </a:r>
            <a:r>
              <a:rPr lang="en-SG" dirty="0"/>
              <a:t>traditional way </a:t>
            </a:r>
            <a:r>
              <a:rPr lang="en-SG" dirty="0" smtClean="0"/>
              <a:t>where data </a:t>
            </a:r>
            <a:r>
              <a:rPr lang="en-SG" dirty="0"/>
              <a:t>is stored in </a:t>
            </a:r>
            <a:r>
              <a:rPr lang="en-SG" dirty="0" smtClean="0"/>
              <a:t>a multidimensional cube</a:t>
            </a:r>
          </a:p>
          <a:p>
            <a:r>
              <a:rPr lang="en-SG" dirty="0" smtClean="0"/>
              <a:t>Storage is </a:t>
            </a:r>
            <a:r>
              <a:rPr lang="en-SG" dirty="0"/>
              <a:t>not in the relational database, but in proprietary </a:t>
            </a:r>
            <a:r>
              <a:rPr lang="en-SG" dirty="0" smtClean="0"/>
              <a:t>formats</a:t>
            </a:r>
          </a:p>
          <a:p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5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70731"/>
              </p:ext>
            </p:extLst>
          </p:nvPr>
        </p:nvGraphicFramePr>
        <p:xfrm>
          <a:off x="795378" y="1267097"/>
          <a:ext cx="11183616" cy="541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1808"/>
                <a:gridCol w="5591808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Advantage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Disadvantage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800" dirty="0" smtClean="0">
                          <a:solidFill>
                            <a:srgbClr val="C00000"/>
                          </a:solidFill>
                        </a:rPr>
                        <a:t>Excellent performance:</a:t>
                      </a:r>
                      <a:r>
                        <a:rPr lang="en-SG" sz="28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SG" sz="2500" dirty="0" smtClean="0"/>
                        <a:t>MOLAP cubes are built for fast data retrieval, and are optimal for slicing and dicing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>
                          <a:solidFill>
                            <a:srgbClr val="C00000"/>
                          </a:solidFill>
                        </a:rPr>
                        <a:t>Limited in the amount of data it can handle: </a:t>
                      </a:r>
                      <a:r>
                        <a:rPr lang="en-SG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Because all calculations are performed when the cube is built, it is not possible to include a large amount of data in the cube itself. </a:t>
                      </a:r>
                      <a:endParaRPr lang="en-SG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>
                          <a:solidFill>
                            <a:srgbClr val="C00000"/>
                          </a:solidFill>
                        </a:rPr>
                        <a:t>Can perform complex calculations:</a:t>
                      </a:r>
                      <a:r>
                        <a:rPr lang="en-SG" sz="2800" dirty="0" smtClean="0"/>
                        <a:t/>
                      </a:r>
                      <a:br>
                        <a:rPr lang="en-SG" sz="2800" dirty="0" smtClean="0"/>
                      </a:br>
                      <a:r>
                        <a:rPr lang="en-SG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calculations have been pre-generated when the cube is created. Hence, complex calculations are not only doable, but they return quickly.</a:t>
                      </a:r>
                    </a:p>
                    <a:p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>
                          <a:solidFill>
                            <a:srgbClr val="C00000"/>
                          </a:solidFill>
                        </a:rPr>
                        <a:t>Requires additional investment:</a:t>
                      </a:r>
                      <a:r>
                        <a:rPr lang="en-SG" sz="2800" dirty="0" smtClean="0"/>
                        <a:t/>
                      </a:r>
                      <a:br>
                        <a:rPr lang="en-SG" sz="2800" dirty="0" smtClean="0"/>
                      </a:br>
                      <a:r>
                        <a:rPr lang="en-SG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Cube technology are often proprietary and do not already exist in the organization. Therefore, to adopt MOLAP technology, chances are additional investments in human and capital resources are needed.</a:t>
                      </a:r>
                      <a:endParaRPr lang="en-SG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MOLAP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76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ROLAP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29636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dirty="0" smtClean="0"/>
              <a:t>ROLAP stands for Relational OLAP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Manipulates </a:t>
            </a:r>
            <a:r>
              <a:rPr lang="en-SG" dirty="0"/>
              <a:t>the data stored in the relational database to give the appearance of traditional OLAP's slicing and dicing </a:t>
            </a:r>
            <a:r>
              <a:rPr lang="en-SG" dirty="0" smtClean="0"/>
              <a:t>functionality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In </a:t>
            </a:r>
            <a:r>
              <a:rPr lang="en-SG" dirty="0"/>
              <a:t>essence, each action of slicing and dicing is equivalent to adding a "WHERE" clause in the SQL statement.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2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04379"/>
              </p:ext>
            </p:extLst>
          </p:nvPr>
        </p:nvGraphicFramePr>
        <p:xfrm>
          <a:off x="795378" y="1164227"/>
          <a:ext cx="11183616" cy="569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1808"/>
                <a:gridCol w="5591808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Advantage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Disadvantage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600" dirty="0" smtClean="0">
                          <a:solidFill>
                            <a:srgbClr val="C00000"/>
                          </a:solidFill>
                        </a:rPr>
                        <a:t>Can</a:t>
                      </a:r>
                      <a:r>
                        <a:rPr lang="en-SG" sz="2600" baseline="0" dirty="0" smtClean="0">
                          <a:solidFill>
                            <a:srgbClr val="C00000"/>
                          </a:solidFill>
                        </a:rPr>
                        <a:t> handle large amounts of data</a:t>
                      </a:r>
                      <a:r>
                        <a:rPr lang="en-SG" sz="2600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SG" sz="26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SG" sz="2500" dirty="0" smtClean="0"/>
                        <a:t>The data size limitation of ROLAP technology is the limitation on data size of the underlying relational database. In other words, ROLAP itself places no limitation on data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600" dirty="0" smtClean="0">
                          <a:solidFill>
                            <a:srgbClr val="C00000"/>
                          </a:solidFill>
                        </a:rPr>
                        <a:t>Slow performance: </a:t>
                      </a:r>
                      <a:r>
                        <a:rPr lang="en-US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ROLAP gives the poorest query performance because no objects benefit from multidimensional storage</a:t>
                      </a:r>
                      <a:endParaRPr lang="en-SG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600" dirty="0" smtClean="0">
                          <a:solidFill>
                            <a:srgbClr val="C00000"/>
                          </a:solidFill>
                        </a:rPr>
                        <a:t>Can leverage functionalities inherent in the relational database:</a:t>
                      </a:r>
                      <a:r>
                        <a:rPr lang="en-SG" sz="2600" dirty="0" smtClean="0"/>
                        <a:t/>
                      </a:r>
                      <a:br>
                        <a:rPr lang="en-SG" sz="2600" dirty="0" smtClean="0"/>
                      </a:br>
                      <a:r>
                        <a:rPr lang="en-SG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Often, relational database already comes with a host of functionalities. ROLAP technologies, since they sit on top of the relational database, can therefore leverage these functionalities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600" dirty="0" smtClean="0">
                          <a:solidFill>
                            <a:srgbClr val="C00000"/>
                          </a:solidFill>
                        </a:rPr>
                        <a:t>Limited by SQL functionality:</a:t>
                      </a:r>
                      <a:r>
                        <a:rPr lang="en-SG" sz="2800" dirty="0" smtClean="0"/>
                        <a:t/>
                      </a:r>
                      <a:br>
                        <a:rPr lang="en-SG" sz="2800" dirty="0" smtClean="0"/>
                      </a:br>
                      <a:r>
                        <a:rPr lang="en-SG" sz="2500" dirty="0" smtClean="0"/>
                        <a:t>Since ROLAP technology mainly relies on generating SQL statements to query the relational database, </a:t>
                      </a:r>
                      <a:r>
                        <a:rPr lang="en-SG" sz="2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ROLAP technologies are limited by what SQL can do. V</a:t>
                      </a:r>
                      <a:r>
                        <a:rPr lang="en-SG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endors enhance their SQL engines to overcome this problem</a:t>
                      </a:r>
                      <a:endParaRPr lang="en-SG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ROLAP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44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5587"/>
            <a:ext cx="7205622" cy="50374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SG" dirty="0" smtClean="0"/>
              <a:t>In Topic 4, you will learn about what are OLAP cubes</a:t>
            </a:r>
            <a:endParaRPr lang="en-S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14" y="3815925"/>
            <a:ext cx="3407742" cy="2801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74" y="1131316"/>
            <a:ext cx="3410182" cy="28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Components of MOLAP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  <p:sp>
        <p:nvSpPr>
          <p:cNvPr id="19459" name="Text Box 19"/>
          <p:cNvSpPr txBox="1">
            <a:spLocks noChangeArrowheads="1"/>
          </p:cNvSpPr>
          <p:nvPr/>
        </p:nvSpPr>
        <p:spPr bwMode="auto">
          <a:xfrm>
            <a:off x="1311990" y="5619480"/>
            <a:ext cx="9736296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dk1"/>
                </a:solidFill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dirty="0" smtClean="0"/>
              <a:t>MOLAP servers </a:t>
            </a:r>
            <a:r>
              <a:rPr lang="en-GB" altLang="en-US" dirty="0"/>
              <a:t>support and operate on multidimensional </a:t>
            </a:r>
            <a:r>
              <a:rPr lang="en-GB" altLang="en-US"/>
              <a:t>data </a:t>
            </a:r>
            <a:r>
              <a:rPr lang="en-GB" altLang="en-US" smtClean="0"/>
              <a:t>structures. Example of </a:t>
            </a:r>
            <a:r>
              <a:rPr lang="en-US" altLang="en-US" smtClean="0"/>
              <a:t>MOLAP </a:t>
            </a:r>
            <a:r>
              <a:rPr lang="en-US" altLang="en-US"/>
              <a:t>tools </a:t>
            </a:r>
            <a:r>
              <a:rPr lang="en-US" altLang="en-US" smtClean="0"/>
              <a:t>are </a:t>
            </a:r>
            <a:r>
              <a:rPr lang="en-US" altLang="en-US"/>
              <a:t>Oracle ESSBase</a:t>
            </a:r>
            <a:r>
              <a:rPr lang="en-GB" altLang="en-US" smtClean="0"/>
              <a:t> and IBM Cognos TM1</a:t>
            </a:r>
            <a:endParaRPr lang="en-GB" altLang="en-US" dirty="0"/>
          </a:p>
        </p:txBody>
      </p:sp>
      <p:grpSp>
        <p:nvGrpSpPr>
          <p:cNvPr id="19460" name="Group 17"/>
          <p:cNvGrpSpPr>
            <a:grpSpLocks/>
          </p:cNvGrpSpPr>
          <p:nvPr/>
        </p:nvGrpSpPr>
        <p:grpSpPr bwMode="auto">
          <a:xfrm>
            <a:off x="3143250" y="1628776"/>
            <a:ext cx="6248400" cy="3521075"/>
            <a:chOff x="2911475" y="2057401"/>
            <a:chExt cx="6248400" cy="3521075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2911475" y="3033714"/>
              <a:ext cx="1371600" cy="1443037"/>
            </a:xfrm>
            <a:prstGeom prst="can">
              <a:avLst>
                <a:gd name="adj" fmla="val 2630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5197475" y="2881314"/>
              <a:ext cx="1214438" cy="159543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7788275" y="2957514"/>
              <a:ext cx="1371600" cy="1266825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4283075" y="3871913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H="1">
              <a:off x="6416675" y="333851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6416675" y="394811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3063876" y="4862514"/>
              <a:ext cx="11144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Database</a:t>
              </a:r>
            </a:p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5273675" y="4786314"/>
              <a:ext cx="18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257801" y="4876801"/>
              <a:ext cx="13811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Application</a:t>
              </a:r>
            </a:p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7620000" y="4572001"/>
              <a:ext cx="143668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Presentation</a:t>
              </a:r>
            </a:p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5562600" y="2057401"/>
              <a:ext cx="107473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MOLAP</a:t>
              </a:r>
            </a:p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4419600" y="3429001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6569076" y="2881314"/>
              <a:ext cx="10017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6645275" y="3567114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Times New Roman" panose="02020603050405020304" pitchFamily="18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95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Components of ROLAP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Variations of OLAP</a:t>
            </a:r>
            <a:endParaRPr lang="en-SG" dirty="0"/>
          </a:p>
        </p:txBody>
      </p:sp>
      <p:sp>
        <p:nvSpPr>
          <p:cNvPr id="20483" name="Text Box 21"/>
          <p:cNvSpPr txBox="1">
            <a:spLocks noChangeArrowheads="1"/>
          </p:cNvSpPr>
          <p:nvPr/>
        </p:nvSpPr>
        <p:spPr bwMode="auto">
          <a:xfrm>
            <a:off x="1567974" y="5233718"/>
            <a:ext cx="10003789" cy="1379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dirty="0">
                <a:solidFill>
                  <a:schemeClr val="dk1"/>
                </a:solidFill>
                <a:latin typeface="+mn-lt"/>
                <a:cs typeface="+mn-cs"/>
              </a:rPr>
              <a:t>ROLAP products have enhanced SQL engines to support the complexity of multi-dimensional analysis. Examples of ROLAP tools are </a:t>
            </a:r>
            <a:r>
              <a:rPr lang="en-GB" altLang="en-US" sz="2500">
                <a:solidFill>
                  <a:schemeClr val="dk1"/>
                </a:solidFill>
                <a:latin typeface="+mn-lt"/>
                <a:cs typeface="+mn-cs"/>
              </a:rPr>
              <a:t>Information </a:t>
            </a:r>
            <a:r>
              <a:rPr lang="en-GB" altLang="en-US" sz="2500" smtClean="0">
                <a:solidFill>
                  <a:schemeClr val="dk1"/>
                </a:solidFill>
                <a:latin typeface="+mn-lt"/>
                <a:cs typeface="+mn-cs"/>
              </a:rPr>
              <a:t>Advantage’s Axsys </a:t>
            </a:r>
            <a:r>
              <a:rPr lang="en-GB" altLang="en-US" sz="2500" dirty="0">
                <a:solidFill>
                  <a:schemeClr val="dk1"/>
                </a:solidFill>
                <a:latin typeface="+mn-lt"/>
                <a:cs typeface="+mn-cs"/>
              </a:rPr>
              <a:t>and Sybase’s </a:t>
            </a:r>
            <a:r>
              <a:rPr lang="en-GB" altLang="en-US" sz="2500" dirty="0" err="1">
                <a:solidFill>
                  <a:schemeClr val="dk1"/>
                </a:solidFill>
                <a:latin typeface="+mn-lt"/>
                <a:cs typeface="+mn-cs"/>
              </a:rPr>
              <a:t>HighGate</a:t>
            </a:r>
            <a:r>
              <a:rPr lang="en-GB" altLang="en-US" sz="2500" dirty="0">
                <a:solidFill>
                  <a:schemeClr val="dk1"/>
                </a:solidFill>
                <a:latin typeface="+mn-lt"/>
                <a:cs typeface="+mn-cs"/>
              </a:rPr>
              <a:t> Project. </a:t>
            </a:r>
          </a:p>
        </p:txBody>
      </p:sp>
      <p:grpSp>
        <p:nvGrpSpPr>
          <p:cNvPr id="20484" name="Group 19"/>
          <p:cNvGrpSpPr>
            <a:grpSpLocks/>
          </p:cNvGrpSpPr>
          <p:nvPr/>
        </p:nvGrpSpPr>
        <p:grpSpPr bwMode="auto">
          <a:xfrm>
            <a:off x="3143250" y="1628776"/>
            <a:ext cx="6781800" cy="3292475"/>
            <a:chOff x="2454275" y="1905001"/>
            <a:chExt cx="6781800" cy="3292475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2454275" y="2728914"/>
              <a:ext cx="1371600" cy="1595437"/>
            </a:xfrm>
            <a:prstGeom prst="can">
              <a:avLst>
                <a:gd name="adj" fmla="val 290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5273675" y="2728914"/>
              <a:ext cx="1214438" cy="159543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7864475" y="2805114"/>
              <a:ext cx="1371600" cy="1266825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G" altLang="en-US">
                <a:latin typeface="Tahoma" panose="020B0604030504040204" pitchFamily="34" charset="0"/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825875" y="3871913"/>
              <a:ext cx="1447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6492875" y="318611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492875" y="379571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40076" y="4481514"/>
              <a:ext cx="115698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+mn-lt"/>
                </a:rPr>
                <a:t>Database</a:t>
              </a:r>
            </a:p>
            <a:p>
              <a:pPr eaLnBrk="1" hangingPunct="1"/>
              <a:r>
                <a:rPr lang="en-GB" altLang="en-US" sz="2000" dirty="0">
                  <a:latin typeface="+mn-lt"/>
                </a:rPr>
                <a:t>layer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5349875" y="4633914"/>
              <a:ext cx="18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334001" y="4495801"/>
              <a:ext cx="13811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Application</a:t>
              </a:r>
            </a:p>
            <a:p>
              <a:pPr eaLnBrk="1" hangingPunct="1"/>
              <a:r>
                <a:rPr lang="en-GB" altLang="en-US" sz="2000">
                  <a:latin typeface="+mn-lt"/>
                </a:rPr>
                <a:t>layer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7696200" y="4419601"/>
              <a:ext cx="15134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Presentation</a:t>
              </a:r>
            </a:p>
            <a:p>
              <a:pPr eaLnBrk="1" hangingPunct="1"/>
              <a:r>
                <a:rPr lang="en-GB" altLang="en-US" sz="2000">
                  <a:latin typeface="+mn-lt"/>
                </a:rPr>
                <a:t>layer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5638801" y="1905001"/>
              <a:ext cx="8810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ROLAP</a:t>
              </a:r>
            </a:p>
            <a:p>
              <a:pPr eaLnBrk="1" hangingPunct="1"/>
              <a:r>
                <a:rPr lang="en-GB" altLang="en-US" sz="2000">
                  <a:latin typeface="+mn-lt"/>
                </a:rPr>
                <a:t>server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130675" y="3414714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Result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6645276" y="2728914"/>
              <a:ext cx="10300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Request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6721475" y="3414714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Result</a:t>
              </a: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H="1" flipV="1">
              <a:off x="3825875" y="333851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4206875" y="2881314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>
                  <a:latin typeface="+mn-lt"/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3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91240733"/>
              </p:ext>
            </p:extLst>
          </p:nvPr>
        </p:nvGraphicFramePr>
        <p:xfrm>
          <a:off x="892493" y="0"/>
          <a:ext cx="10879403" cy="6822750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2081847"/>
                <a:gridCol w="4239260"/>
                <a:gridCol w="4558296"/>
              </a:tblGrid>
              <a:tr h="650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OLTP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OLAP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Carry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day-to-day business functions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decision-making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provide answers to business and management queries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 database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(Normalized data repository focused on efficiency and consistency)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warehouse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 data mart (a non-normalized data repository primarily focused on accuracy and completeness)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Routine,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periodic, narrowly focused reports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Ad-hoc, multi-dimensional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broadly focused reports and queries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</a:tr>
              <a:tr h="478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 Requirements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Ordinary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relational databases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Multi-processor,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large capacity specialized databases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Speed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 (Recording</a:t>
                      </a:r>
                      <a:r>
                        <a:rPr lang="en-US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business transactions and routine reports)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 (</a:t>
                      </a:r>
                      <a:r>
                        <a:rPr lang="en-US" altLang="zh-CN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SG" altLang="zh-CN" sz="2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intensive, complex, large-scale</a:t>
                      </a:r>
                      <a:r>
                        <a:rPr lang="en-SG" altLang="zh-CN" sz="2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queries)</a:t>
                      </a:r>
                      <a:endParaRPr lang="en-US" sz="2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Review Question 1: OLAP Cube</a:t>
            </a:r>
            <a:endParaRPr lang="en-SG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cs typeface="Times New Roman" panose="02020603050405020304" pitchFamily="18" charset="0"/>
              </a:rPr>
              <a:t>Explain what an OLAP cube is.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Give an example where a dimension can be structured into a “hierarchy”	 </a:t>
            </a:r>
            <a:endParaRPr lang="en-SG" altLang="en-US" sz="28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Review Questions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24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Review Question 2: OLAP</a:t>
            </a:r>
            <a:endParaRPr lang="en-SG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22763"/>
              </p:ext>
            </p:extLst>
          </p:nvPr>
        </p:nvGraphicFramePr>
        <p:xfrm>
          <a:off x="7440930" y="1405892"/>
          <a:ext cx="4405625" cy="4061163"/>
        </p:xfrm>
        <a:graphic>
          <a:graphicData uri="http://schemas.openxmlformats.org/drawingml/2006/table">
            <a:tbl>
              <a:tblPr/>
              <a:tblGrid>
                <a:gridCol w="978052"/>
                <a:gridCol w="783320"/>
                <a:gridCol w="1407313"/>
                <a:gridCol w="1236940"/>
              </a:tblGrid>
              <a:tr h="1109885">
                <a:tc>
                  <a:txBody>
                    <a:bodyPr/>
                    <a:lstStyle>
                      <a:lvl1pPr indent="45085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Salesman id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 (S$)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1 (Q1)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76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1 (Q1)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1 (Q1)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2 (Q2)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2 (Q2)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65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2 (Q2)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3 (Q3)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3 (Q3)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3 (Q3)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4 (Q4)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4 (Q4)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4 (Q4)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44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Quarter 1 (Q1)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kumimoji="0" lang="en-SG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973" marR="1189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Review Questions</a:t>
            </a:r>
            <a:endParaRPr lang="en-SG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5378" y="1644468"/>
            <a:ext cx="6428382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How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many dimensions are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there?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 smtClean="0">
              <a:latin typeface="+mn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If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all the cells have values, determine the number of cells with values. Show your 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working.</a:t>
            </a:r>
            <a:endParaRPr lang="en-US" altLang="en-US" sz="2800" dirty="0">
              <a:latin typeface="+mn-lt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800" dirty="0">
              <a:latin typeface="+mn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Draw a cube based on Table 1. Label the dimensions and fill-in any 12  values given.	   </a:t>
            </a:r>
            <a:endParaRPr lang="en-US" altLang="en-US" sz="2800" dirty="0">
              <a:latin typeface="+mn-lt"/>
            </a:endParaRPr>
          </a:p>
          <a:p>
            <a:pPr eaLnBrk="1" hangingPunct="1"/>
            <a:endParaRPr lang="en-GB" altLang="en-US" sz="28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sp>
        <p:nvSpPr>
          <p:cNvPr id="22609" name="Rectangle 5"/>
          <p:cNvSpPr>
            <a:spLocks noChangeArrowheads="1"/>
          </p:cNvSpPr>
          <p:nvPr/>
        </p:nvSpPr>
        <p:spPr bwMode="auto">
          <a:xfrm>
            <a:off x="8726805" y="5520473"/>
            <a:ext cx="236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2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Table 1: A four-field table</a:t>
            </a:r>
            <a:endParaRPr lang="en-US" alt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8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1413" y="5989003"/>
            <a:ext cx="11050587" cy="4619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SG" dirty="0">
                <a:hlinkClick r:id="rId2"/>
              </a:rPr>
              <a:t>https://www.youtube.com/watch?v=yoE6bgJv08E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53" y="646603"/>
            <a:ext cx="5841018" cy="52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History of OLAP</a:t>
            </a:r>
          </a:p>
          <a:p>
            <a:r>
              <a:rPr lang="en-SG" dirty="0" smtClean="0"/>
              <a:t>Define OLAP</a:t>
            </a:r>
          </a:p>
          <a:p>
            <a:r>
              <a:rPr lang="en-SG" dirty="0" smtClean="0"/>
              <a:t>OLAP Operations (Slice, Dice, Drill-down, Roll-up, Pivot)</a:t>
            </a:r>
          </a:p>
          <a:p>
            <a:r>
              <a:rPr lang="en-SG" dirty="0" smtClean="0"/>
              <a:t>Variations of OLAP (ROLAP, MOLAP)</a:t>
            </a:r>
          </a:p>
          <a:p>
            <a:r>
              <a:rPr lang="en-SG" dirty="0" smtClean="0"/>
              <a:t>Contrast </a:t>
            </a:r>
            <a:r>
              <a:rPr lang="en-SG" dirty="0"/>
              <a:t>OLAP and OLTP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55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history of OLAP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9" y="1436914"/>
            <a:ext cx="11228981" cy="10367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 smtClean="0"/>
              <a:t>In the 1990s, as the volume of data grew, businesses found it very difficult to query data out of their relational database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The history of OLAP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6898" y="2473643"/>
            <a:ext cx="4953911" cy="351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SG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82" y="2473643"/>
            <a:ext cx="7674978" cy="42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history of OLAP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55" y="1495878"/>
            <a:ext cx="11320421" cy="4356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Various software vendors introduced proprietary solutions to address the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Why OLAP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1" y="1986533"/>
            <a:ext cx="8463276" cy="46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history of OLAP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19" y="1356904"/>
            <a:ext cx="6279791" cy="53296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SG" sz="3200" b="1" dirty="0" smtClean="0">
                <a:solidFill>
                  <a:srgbClr val="00B050"/>
                </a:solidFill>
              </a:rPr>
              <a:t>How did they do that?</a:t>
            </a:r>
            <a:endParaRPr lang="en-SG" sz="2800" dirty="0" smtClean="0"/>
          </a:p>
          <a:p>
            <a:pPr>
              <a:lnSpc>
                <a:spcPct val="100000"/>
              </a:lnSpc>
            </a:pPr>
            <a:r>
              <a:rPr lang="en-SG" dirty="0" smtClean="0"/>
              <a:t>To achieve better speed, they had to </a:t>
            </a:r>
            <a:r>
              <a:rPr lang="en-SG" dirty="0" smtClean="0">
                <a:solidFill>
                  <a:srgbClr val="C00000"/>
                </a:solidFill>
              </a:rPr>
              <a:t>minimize the amount of on-the-fly processing</a:t>
            </a:r>
            <a:r>
              <a:rPr lang="en-SG" dirty="0" smtClean="0"/>
              <a:t> when querying a huge database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This was done by pre-processing and storing every possible combination of dimensions, measures and hierarchies before the user starts his analysis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These </a:t>
            </a:r>
            <a:r>
              <a:rPr lang="en-SG" dirty="0"/>
              <a:t>solutions became the basis of what we know today as </a:t>
            </a:r>
            <a:r>
              <a:rPr lang="en-SG" dirty="0">
                <a:solidFill>
                  <a:srgbClr val="C00000"/>
                </a:solidFill>
              </a:rPr>
              <a:t>OLAP</a:t>
            </a:r>
          </a:p>
          <a:p>
            <a:pPr>
              <a:lnSpc>
                <a:spcPct val="100000"/>
              </a:lnSpc>
            </a:pPr>
            <a:endParaRPr lang="en-SG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Why OLAP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0369" y="1461407"/>
            <a:ext cx="2468880" cy="3191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24" y="3566159"/>
            <a:ext cx="2303061" cy="28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" y="331471"/>
            <a:ext cx="10586806" cy="61950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95860" y="4171950"/>
            <a:ext cx="876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OLAP is the technology that enables business users to perform </a:t>
            </a:r>
            <a:r>
              <a:rPr lang="en-SG" sz="3600" dirty="0">
                <a:solidFill>
                  <a:srgbClr val="C00000"/>
                </a:solidFill>
              </a:rPr>
              <a:t>multidimensional analysis </a:t>
            </a:r>
            <a:r>
              <a:rPr lang="en-SG" sz="3600" dirty="0"/>
              <a:t>of large volumes of business data </a:t>
            </a:r>
            <a:r>
              <a:rPr lang="en-SG" sz="3600" dirty="0" smtClean="0"/>
              <a:t>easily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3874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OLAP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40" y="1562644"/>
            <a:ext cx="4662180" cy="474004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SG" dirty="0" err="1" smtClean="0"/>
              <a:t>Precompute</a:t>
            </a:r>
            <a:r>
              <a:rPr lang="en-SG" dirty="0" smtClean="0"/>
              <a:t> the totals and subtotals need for reporting during idle time (e.g. non-business hours)</a:t>
            </a:r>
            <a:endParaRPr lang="en-SG" dirty="0"/>
          </a:p>
          <a:p>
            <a:pPr>
              <a:spcAft>
                <a:spcPts val="600"/>
              </a:spcAft>
            </a:pPr>
            <a:r>
              <a:rPr lang="en-SG" dirty="0" smtClean="0"/>
              <a:t>The totals are stored in a special database called an OLAP Cube</a:t>
            </a:r>
            <a:endParaRPr lang="en-SG" dirty="0"/>
          </a:p>
          <a:p>
            <a:r>
              <a:rPr lang="en-SG" dirty="0" smtClean="0"/>
              <a:t>OLAP cube does not have to loop through transactions because totals are all pre-calculated, proving instant access	</a:t>
            </a:r>
          </a:p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How does OLAP work?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03" y="1897380"/>
            <a:ext cx="6885988" cy="4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1472</Words>
  <Application>Microsoft Office PowerPoint</Application>
  <PresentationFormat>Widescreen</PresentationFormat>
  <Paragraphs>281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SimSun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2_Office Theme</vt:lpstr>
      <vt:lpstr>OLAP (Online Analytical Processing) </vt:lpstr>
      <vt:lpstr>Recap</vt:lpstr>
      <vt:lpstr>Recap</vt:lpstr>
      <vt:lpstr>Contents</vt:lpstr>
      <vt:lpstr>The history of OLAP</vt:lpstr>
      <vt:lpstr>The history of OLAP</vt:lpstr>
      <vt:lpstr>The history of OLAP</vt:lpstr>
      <vt:lpstr>PowerPoint Presentation</vt:lpstr>
      <vt:lpstr>How OLAP works</vt:lpstr>
      <vt:lpstr>How OLAP works</vt:lpstr>
      <vt:lpstr>PowerPoint Presentation</vt:lpstr>
      <vt:lpstr>PowerPoint Presentation</vt:lpstr>
      <vt:lpstr>OLAP Operations</vt:lpstr>
      <vt:lpstr>OLAP Operations</vt:lpstr>
      <vt:lpstr>Slice</vt:lpstr>
      <vt:lpstr>Slice</vt:lpstr>
      <vt:lpstr>Dice</vt:lpstr>
      <vt:lpstr>Dice</vt:lpstr>
      <vt:lpstr>Drill-down</vt:lpstr>
      <vt:lpstr>Drill-down</vt:lpstr>
      <vt:lpstr>Roll-up</vt:lpstr>
      <vt:lpstr>Roll-up</vt:lpstr>
      <vt:lpstr>Pivot</vt:lpstr>
      <vt:lpstr>Pivot</vt:lpstr>
      <vt:lpstr>Variations of OLAP </vt:lpstr>
      <vt:lpstr>MOLAP</vt:lpstr>
      <vt:lpstr>MOLAP</vt:lpstr>
      <vt:lpstr>ROLAP</vt:lpstr>
      <vt:lpstr>ROLAP</vt:lpstr>
      <vt:lpstr>Components of MOLAP tool</vt:lpstr>
      <vt:lpstr>Components of ROLAP tool</vt:lpstr>
      <vt:lpstr>PowerPoint Presentation</vt:lpstr>
      <vt:lpstr>Review Question 1: OLAP Cube</vt:lpstr>
      <vt:lpstr>Review Question 2: OLAP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Dora Chua Heok Hoon</cp:lastModifiedBy>
  <cp:revision>365</cp:revision>
  <dcterms:created xsi:type="dcterms:W3CDTF">2015-09-12T14:47:32Z</dcterms:created>
  <dcterms:modified xsi:type="dcterms:W3CDTF">2015-11-09T04:05:00Z</dcterms:modified>
</cp:coreProperties>
</file>