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5" r:id="rId3"/>
  </p:sldMasterIdLst>
  <p:notesMasterIdLst>
    <p:notesMasterId r:id="rId31"/>
  </p:notesMasterIdLst>
  <p:sldIdLst>
    <p:sldId id="256" r:id="rId4"/>
    <p:sldId id="304" r:id="rId5"/>
    <p:sldId id="308" r:id="rId6"/>
    <p:sldId id="338" r:id="rId7"/>
    <p:sldId id="325" r:id="rId8"/>
    <p:sldId id="309" r:id="rId9"/>
    <p:sldId id="326" r:id="rId10"/>
    <p:sldId id="310" r:id="rId11"/>
    <p:sldId id="324" r:id="rId12"/>
    <p:sldId id="341" r:id="rId13"/>
    <p:sldId id="327" r:id="rId14"/>
    <p:sldId id="311" r:id="rId15"/>
    <p:sldId id="339" r:id="rId16"/>
    <p:sldId id="340" r:id="rId17"/>
    <p:sldId id="335" r:id="rId18"/>
    <p:sldId id="337" r:id="rId19"/>
    <p:sldId id="343" r:id="rId20"/>
    <p:sldId id="344" r:id="rId21"/>
    <p:sldId id="345" r:id="rId22"/>
    <p:sldId id="346" r:id="rId23"/>
    <p:sldId id="332" r:id="rId24"/>
    <p:sldId id="333" r:id="rId25"/>
    <p:sldId id="334" r:id="rId26"/>
    <p:sldId id="328" r:id="rId27"/>
    <p:sldId id="329" r:id="rId28"/>
    <p:sldId id="330"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DD9BEE-671F-40DE-BEF8-B7D2A7BFB6AF}">
          <p14:sldIdLst>
            <p14:sldId id="256"/>
          </p14:sldIdLst>
        </p14:section>
        <p14:section name="Contents" id="{056EB422-7E97-4223-BC9D-B627E3AB10E9}">
          <p14:sldIdLst>
            <p14:sldId id="304"/>
          </p14:sldIdLst>
        </p14:section>
        <p14:section name="Overview of ETL" id="{1A2A4027-5210-444F-BF36-1CCC73002BD3}">
          <p14:sldIdLst>
            <p14:sldId id="308"/>
            <p14:sldId id="338"/>
          </p14:sldIdLst>
        </p14:section>
        <p14:section name="Extract" id="{BA385AF7-F708-4C80-804E-47C9A47DA9FB}">
          <p14:sldIdLst>
            <p14:sldId id="325"/>
            <p14:sldId id="309"/>
          </p14:sldIdLst>
        </p14:section>
        <p14:section name="Transform" id="{8F0B84B9-D2CE-4159-B577-C4EFBB7EC9CD}">
          <p14:sldIdLst>
            <p14:sldId id="326"/>
            <p14:sldId id="310"/>
            <p14:sldId id="324"/>
            <p14:sldId id="341"/>
          </p14:sldIdLst>
        </p14:section>
        <p14:section name="Load" id="{927DE89E-88EF-47FB-A97B-A2FBDBA8CF1A}">
          <p14:sldIdLst>
            <p14:sldId id="327"/>
            <p14:sldId id="311"/>
          </p14:sldIdLst>
        </p14:section>
        <p14:section name="Some ETL Tools" id="{25BD861A-AC13-4177-B686-40856FE282D3}">
          <p14:sldIdLst>
            <p14:sldId id="339"/>
            <p14:sldId id="340"/>
            <p14:sldId id="335"/>
            <p14:sldId id="337"/>
          </p14:sldIdLst>
        </p14:section>
        <p14:section name="ETL Example" id="{CB147E94-E2D5-4C4A-9DC8-D44CBF84D4A4}">
          <p14:sldIdLst>
            <p14:sldId id="343"/>
            <p14:sldId id="344"/>
            <p14:sldId id="345"/>
            <p14:sldId id="346"/>
            <p14:sldId id="332"/>
          </p14:sldIdLst>
        </p14:section>
        <p14:section name="Example of ETL Using Transact-SQL" id="{122CCD87-75C2-4B1F-BD6E-73512C3F634A}">
          <p14:sldIdLst>
            <p14:sldId id="333"/>
            <p14:sldId id="334"/>
          </p14:sldIdLst>
        </p14:section>
        <p14:section name="Videos" id="{766D4D68-5315-4F5A-88FF-AAD4293E2AA0}">
          <p14:sldIdLst>
            <p14:sldId id="328"/>
            <p14:sldId id="329"/>
            <p14:sldId id="330"/>
            <p14:sldId id="3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19" autoAdjust="0"/>
    <p:restoredTop sz="95314" autoAdjust="0"/>
  </p:normalViewPr>
  <p:slideViewPr>
    <p:cSldViewPr snapToGrid="0">
      <p:cViewPr varScale="1">
        <p:scale>
          <a:sx n="84" d="100"/>
          <a:sy n="84" d="100"/>
        </p:scale>
        <p:origin x="144" y="72"/>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D3EA7-8BA4-4B4A-A0B2-117B626B9E83}" type="doc">
      <dgm:prSet loTypeId="urn:microsoft.com/office/officeart/2005/8/layout/hProcess9" loCatId="process" qsTypeId="urn:microsoft.com/office/officeart/2005/8/quickstyle/simple1" qsCatId="simple" csTypeId="urn:microsoft.com/office/officeart/2005/8/colors/accent6_4" csCatId="accent6" phldr="1"/>
      <dgm:spPr/>
    </dgm:pt>
    <dgm:pt modelId="{87BAE628-A0C7-46F9-A868-A75EA53487DB}">
      <dgm:prSet phldrT="[Text]"/>
      <dgm:spPr/>
      <dgm:t>
        <a:bodyPr/>
        <a:lstStyle/>
        <a:p>
          <a:r>
            <a:rPr lang="en-US" smtClean="0"/>
            <a:t>Step 1: Add Time Key</a:t>
          </a:r>
          <a:endParaRPr lang="en-SG"/>
        </a:p>
      </dgm:t>
    </dgm:pt>
    <dgm:pt modelId="{E19CC85E-B2F1-4CD4-8E23-C6092DCE23DA}" type="parTrans" cxnId="{E4D28D0D-7CE5-4730-803E-4D224C4421D5}">
      <dgm:prSet/>
      <dgm:spPr/>
      <dgm:t>
        <a:bodyPr/>
        <a:lstStyle/>
        <a:p>
          <a:endParaRPr lang="en-SG"/>
        </a:p>
      </dgm:t>
    </dgm:pt>
    <dgm:pt modelId="{C90B7D17-C165-40D0-8EBF-0EDC1BD5CEAD}" type="sibTrans" cxnId="{E4D28D0D-7CE5-4730-803E-4D224C4421D5}">
      <dgm:prSet/>
      <dgm:spPr/>
      <dgm:t>
        <a:bodyPr/>
        <a:lstStyle/>
        <a:p>
          <a:endParaRPr lang="en-SG"/>
        </a:p>
      </dgm:t>
    </dgm:pt>
    <dgm:pt modelId="{E933DA12-2C7F-4A4E-AD77-11D08C95142B}">
      <dgm:prSet phldrT="[Text]"/>
      <dgm:spPr/>
      <dgm:t>
        <a:bodyPr/>
        <a:lstStyle/>
        <a:p>
          <a:r>
            <a:rPr lang="en-US" smtClean="0"/>
            <a:t>Step 2: Create Look-up tables</a:t>
          </a:r>
          <a:endParaRPr lang="en-SG"/>
        </a:p>
      </dgm:t>
    </dgm:pt>
    <dgm:pt modelId="{39D5FA16-5425-42D2-90F2-C0F49FEAD1C8}" type="parTrans" cxnId="{362539DA-D470-44DD-9FAE-A614BDFBF4BF}">
      <dgm:prSet/>
      <dgm:spPr/>
      <dgm:t>
        <a:bodyPr/>
        <a:lstStyle/>
        <a:p>
          <a:endParaRPr lang="en-SG"/>
        </a:p>
      </dgm:t>
    </dgm:pt>
    <dgm:pt modelId="{CA72AA6E-358F-4D77-87FC-CBDB6C910B7B}" type="sibTrans" cxnId="{362539DA-D470-44DD-9FAE-A614BDFBF4BF}">
      <dgm:prSet/>
      <dgm:spPr/>
      <dgm:t>
        <a:bodyPr/>
        <a:lstStyle/>
        <a:p>
          <a:endParaRPr lang="en-SG"/>
        </a:p>
      </dgm:t>
    </dgm:pt>
    <dgm:pt modelId="{CE027CCF-9B10-4161-8161-08A89FC13100}">
      <dgm:prSet phldrT="[Text]"/>
      <dgm:spPr/>
      <dgm:t>
        <a:bodyPr/>
        <a:lstStyle/>
        <a:p>
          <a:r>
            <a:rPr lang="en-US" smtClean="0"/>
            <a:t>Step 3: Use V-look up to map the keys</a:t>
          </a:r>
          <a:endParaRPr lang="en-SG"/>
        </a:p>
      </dgm:t>
    </dgm:pt>
    <dgm:pt modelId="{BE2D48C4-545D-4CD4-943F-6D52E9AD5042}" type="parTrans" cxnId="{CBC39251-890B-4AED-99DD-9EEAAEFDADED}">
      <dgm:prSet/>
      <dgm:spPr/>
      <dgm:t>
        <a:bodyPr/>
        <a:lstStyle/>
        <a:p>
          <a:endParaRPr lang="en-SG"/>
        </a:p>
      </dgm:t>
    </dgm:pt>
    <dgm:pt modelId="{860188DA-8CFF-4F51-9D38-A581DD1513E6}" type="sibTrans" cxnId="{CBC39251-890B-4AED-99DD-9EEAAEFDADED}">
      <dgm:prSet/>
      <dgm:spPr/>
      <dgm:t>
        <a:bodyPr/>
        <a:lstStyle/>
        <a:p>
          <a:endParaRPr lang="en-SG"/>
        </a:p>
      </dgm:t>
    </dgm:pt>
    <dgm:pt modelId="{5F2A8D38-85D3-488B-8097-5AC5E0EE07AB}" type="pres">
      <dgm:prSet presAssocID="{5E6D3EA7-8BA4-4B4A-A0B2-117B626B9E83}" presName="CompostProcess" presStyleCnt="0">
        <dgm:presLayoutVars>
          <dgm:dir/>
          <dgm:resizeHandles val="exact"/>
        </dgm:presLayoutVars>
      </dgm:prSet>
      <dgm:spPr/>
    </dgm:pt>
    <dgm:pt modelId="{94E86146-7CA3-4F98-8964-61F0FD5A97F8}" type="pres">
      <dgm:prSet presAssocID="{5E6D3EA7-8BA4-4B4A-A0B2-117B626B9E83}" presName="arrow" presStyleLbl="bgShp" presStyleIdx="0" presStyleCnt="1"/>
      <dgm:spPr/>
    </dgm:pt>
    <dgm:pt modelId="{090FBC00-1DE1-4398-9030-D8564D04EBE9}" type="pres">
      <dgm:prSet presAssocID="{5E6D3EA7-8BA4-4B4A-A0B2-117B626B9E83}" presName="linearProcess" presStyleCnt="0"/>
      <dgm:spPr/>
    </dgm:pt>
    <dgm:pt modelId="{EE97FD38-5924-4A94-BC1E-6738BCC030CC}" type="pres">
      <dgm:prSet presAssocID="{87BAE628-A0C7-46F9-A868-A75EA53487DB}" presName="textNode" presStyleLbl="node1" presStyleIdx="0" presStyleCnt="3">
        <dgm:presLayoutVars>
          <dgm:bulletEnabled val="1"/>
        </dgm:presLayoutVars>
      </dgm:prSet>
      <dgm:spPr/>
      <dgm:t>
        <a:bodyPr/>
        <a:lstStyle/>
        <a:p>
          <a:endParaRPr lang="en-SG"/>
        </a:p>
      </dgm:t>
    </dgm:pt>
    <dgm:pt modelId="{A4B69985-9F91-45F3-94A3-A6BE612AA0B7}" type="pres">
      <dgm:prSet presAssocID="{C90B7D17-C165-40D0-8EBF-0EDC1BD5CEAD}" presName="sibTrans" presStyleCnt="0"/>
      <dgm:spPr/>
    </dgm:pt>
    <dgm:pt modelId="{B7A2A4BB-A5DC-4708-898C-D94DC28F9566}" type="pres">
      <dgm:prSet presAssocID="{E933DA12-2C7F-4A4E-AD77-11D08C95142B}" presName="textNode" presStyleLbl="node1" presStyleIdx="1" presStyleCnt="3">
        <dgm:presLayoutVars>
          <dgm:bulletEnabled val="1"/>
        </dgm:presLayoutVars>
      </dgm:prSet>
      <dgm:spPr/>
      <dgm:t>
        <a:bodyPr/>
        <a:lstStyle/>
        <a:p>
          <a:endParaRPr lang="en-SG"/>
        </a:p>
      </dgm:t>
    </dgm:pt>
    <dgm:pt modelId="{E627797D-363A-4A44-90FF-1F5C795A2424}" type="pres">
      <dgm:prSet presAssocID="{CA72AA6E-358F-4D77-87FC-CBDB6C910B7B}" presName="sibTrans" presStyleCnt="0"/>
      <dgm:spPr/>
    </dgm:pt>
    <dgm:pt modelId="{B8C8F1A5-166A-4980-ACE3-8DA4B93E7340}" type="pres">
      <dgm:prSet presAssocID="{CE027CCF-9B10-4161-8161-08A89FC13100}" presName="textNode" presStyleLbl="node1" presStyleIdx="2" presStyleCnt="3">
        <dgm:presLayoutVars>
          <dgm:bulletEnabled val="1"/>
        </dgm:presLayoutVars>
      </dgm:prSet>
      <dgm:spPr/>
      <dgm:t>
        <a:bodyPr/>
        <a:lstStyle/>
        <a:p>
          <a:endParaRPr lang="en-SG"/>
        </a:p>
      </dgm:t>
    </dgm:pt>
  </dgm:ptLst>
  <dgm:cxnLst>
    <dgm:cxn modelId="{BE7F670A-4741-4408-AE64-81BFF1BAE268}" type="presOf" srcId="{87BAE628-A0C7-46F9-A868-A75EA53487DB}" destId="{EE97FD38-5924-4A94-BC1E-6738BCC030CC}" srcOrd="0" destOrd="0" presId="urn:microsoft.com/office/officeart/2005/8/layout/hProcess9"/>
    <dgm:cxn modelId="{E4D28D0D-7CE5-4730-803E-4D224C4421D5}" srcId="{5E6D3EA7-8BA4-4B4A-A0B2-117B626B9E83}" destId="{87BAE628-A0C7-46F9-A868-A75EA53487DB}" srcOrd="0" destOrd="0" parTransId="{E19CC85E-B2F1-4CD4-8E23-C6092DCE23DA}" sibTransId="{C90B7D17-C165-40D0-8EBF-0EDC1BD5CEAD}"/>
    <dgm:cxn modelId="{1237660D-1113-466E-AC43-DAB8FA2E4472}" type="presOf" srcId="{5E6D3EA7-8BA4-4B4A-A0B2-117B626B9E83}" destId="{5F2A8D38-85D3-488B-8097-5AC5E0EE07AB}" srcOrd="0" destOrd="0" presId="urn:microsoft.com/office/officeart/2005/8/layout/hProcess9"/>
    <dgm:cxn modelId="{CBC39251-890B-4AED-99DD-9EEAAEFDADED}" srcId="{5E6D3EA7-8BA4-4B4A-A0B2-117B626B9E83}" destId="{CE027CCF-9B10-4161-8161-08A89FC13100}" srcOrd="2" destOrd="0" parTransId="{BE2D48C4-545D-4CD4-943F-6D52E9AD5042}" sibTransId="{860188DA-8CFF-4F51-9D38-A581DD1513E6}"/>
    <dgm:cxn modelId="{990C738A-2168-4440-A847-1D4537B6228C}" type="presOf" srcId="{CE027CCF-9B10-4161-8161-08A89FC13100}" destId="{B8C8F1A5-166A-4980-ACE3-8DA4B93E7340}" srcOrd="0" destOrd="0" presId="urn:microsoft.com/office/officeart/2005/8/layout/hProcess9"/>
    <dgm:cxn modelId="{362539DA-D470-44DD-9FAE-A614BDFBF4BF}" srcId="{5E6D3EA7-8BA4-4B4A-A0B2-117B626B9E83}" destId="{E933DA12-2C7F-4A4E-AD77-11D08C95142B}" srcOrd="1" destOrd="0" parTransId="{39D5FA16-5425-42D2-90F2-C0F49FEAD1C8}" sibTransId="{CA72AA6E-358F-4D77-87FC-CBDB6C910B7B}"/>
    <dgm:cxn modelId="{7BA6CFA4-E953-4D53-B6B5-FE9BBBE2659A}" type="presOf" srcId="{E933DA12-2C7F-4A4E-AD77-11D08C95142B}" destId="{B7A2A4BB-A5DC-4708-898C-D94DC28F9566}" srcOrd="0" destOrd="0" presId="urn:microsoft.com/office/officeart/2005/8/layout/hProcess9"/>
    <dgm:cxn modelId="{25AC1F8D-E3C5-42CF-81FE-5FAAABA8BE87}" type="presParOf" srcId="{5F2A8D38-85D3-488B-8097-5AC5E0EE07AB}" destId="{94E86146-7CA3-4F98-8964-61F0FD5A97F8}" srcOrd="0" destOrd="0" presId="urn:microsoft.com/office/officeart/2005/8/layout/hProcess9"/>
    <dgm:cxn modelId="{7CE999B9-1A67-4AB0-9D32-03F3666F2169}" type="presParOf" srcId="{5F2A8D38-85D3-488B-8097-5AC5E0EE07AB}" destId="{090FBC00-1DE1-4398-9030-D8564D04EBE9}" srcOrd="1" destOrd="0" presId="urn:microsoft.com/office/officeart/2005/8/layout/hProcess9"/>
    <dgm:cxn modelId="{1578473C-F61E-4615-AA4D-A7954DA50B85}" type="presParOf" srcId="{090FBC00-1DE1-4398-9030-D8564D04EBE9}" destId="{EE97FD38-5924-4A94-BC1E-6738BCC030CC}" srcOrd="0" destOrd="0" presId="urn:microsoft.com/office/officeart/2005/8/layout/hProcess9"/>
    <dgm:cxn modelId="{82A780E4-E5BC-42EB-8474-D440355525A4}" type="presParOf" srcId="{090FBC00-1DE1-4398-9030-D8564D04EBE9}" destId="{A4B69985-9F91-45F3-94A3-A6BE612AA0B7}" srcOrd="1" destOrd="0" presId="urn:microsoft.com/office/officeart/2005/8/layout/hProcess9"/>
    <dgm:cxn modelId="{FABE7B57-A60F-4C53-BDC8-ABB9E046CAA4}" type="presParOf" srcId="{090FBC00-1DE1-4398-9030-D8564D04EBE9}" destId="{B7A2A4BB-A5DC-4708-898C-D94DC28F9566}" srcOrd="2" destOrd="0" presId="urn:microsoft.com/office/officeart/2005/8/layout/hProcess9"/>
    <dgm:cxn modelId="{9E69E8B5-8108-4058-B388-389613828B0D}" type="presParOf" srcId="{090FBC00-1DE1-4398-9030-D8564D04EBE9}" destId="{E627797D-363A-4A44-90FF-1F5C795A2424}" srcOrd="3" destOrd="0" presId="urn:microsoft.com/office/officeart/2005/8/layout/hProcess9"/>
    <dgm:cxn modelId="{C2F33A9E-8837-4C8C-BB43-E5D3755C7F7E}" type="presParOf" srcId="{090FBC00-1DE1-4398-9030-D8564D04EBE9}" destId="{B8C8F1A5-166A-4980-ACE3-8DA4B93E734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C39F-A3CE-479A-A37A-CD9D05C4E9BD}" type="datetimeFigureOut">
              <a:rPr lang="en-SG" smtClean="0"/>
              <a:t>11/11/2015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a:t>
            </a:fld>
            <a:endParaRPr lang="en-SG"/>
          </a:p>
        </p:txBody>
      </p:sp>
    </p:spTree>
    <p:extLst>
      <p:ext uri="{BB962C8B-B14F-4D97-AF65-F5344CB8AC3E}">
        <p14:creationId xmlns:p14="http://schemas.microsoft.com/office/powerpoint/2010/main" val="37746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2</a:t>
            </a:fld>
            <a:endParaRPr lang="en-SG"/>
          </a:p>
        </p:txBody>
      </p:sp>
    </p:spTree>
    <p:extLst>
      <p:ext uri="{BB962C8B-B14F-4D97-AF65-F5344CB8AC3E}">
        <p14:creationId xmlns:p14="http://schemas.microsoft.com/office/powerpoint/2010/main" val="313886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3</a:t>
            </a:fld>
            <a:endParaRPr lang="en-SG"/>
          </a:p>
        </p:txBody>
      </p:sp>
    </p:spTree>
    <p:extLst>
      <p:ext uri="{BB962C8B-B14F-4D97-AF65-F5344CB8AC3E}">
        <p14:creationId xmlns:p14="http://schemas.microsoft.com/office/powerpoint/2010/main" val="26967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157021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http://searchdatamanagement.techtarget.com/feature/Decision-time-Automated-data-integration-tools-versus-manual-coding</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13</a:t>
            </a:fld>
            <a:endParaRPr lang="en-SG"/>
          </a:p>
        </p:txBody>
      </p:sp>
    </p:spTree>
    <p:extLst>
      <p:ext uri="{BB962C8B-B14F-4D97-AF65-F5344CB8AC3E}">
        <p14:creationId xmlns:p14="http://schemas.microsoft.com/office/powerpoint/2010/main" val="375844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http://searchdatamanagement.techtarget.com/feature/Decision-time-Automated-data-integration-tools-versus-manual-coding</a:t>
            </a:r>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14</a:t>
            </a:fld>
            <a:endParaRPr lang="en-SG"/>
          </a:p>
        </p:txBody>
      </p:sp>
    </p:spTree>
    <p:extLst>
      <p:ext uri="{BB962C8B-B14F-4D97-AF65-F5344CB8AC3E}">
        <p14:creationId xmlns:p14="http://schemas.microsoft.com/office/powerpoint/2010/main" val="416052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15</a:t>
            </a:fld>
            <a:endParaRPr lang="en-SG"/>
          </a:p>
        </p:txBody>
      </p:sp>
    </p:spTree>
    <p:extLst>
      <p:ext uri="{BB962C8B-B14F-4D97-AF65-F5344CB8AC3E}">
        <p14:creationId xmlns:p14="http://schemas.microsoft.com/office/powerpoint/2010/main" val="91338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0C36D167-BB95-4C3F-9EB6-8F33330CC193}" type="slidenum">
              <a:rPr lang="en-SG" smtClean="0"/>
              <a:t>17</a:t>
            </a:fld>
            <a:endParaRPr lang="en-SG"/>
          </a:p>
        </p:txBody>
      </p:sp>
    </p:spTree>
    <p:extLst>
      <p:ext uri="{BB962C8B-B14F-4D97-AF65-F5344CB8AC3E}">
        <p14:creationId xmlns:p14="http://schemas.microsoft.com/office/powerpoint/2010/main" val="235888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smtClean="0"/>
          </a:p>
        </p:txBody>
      </p:sp>
      <p:sp>
        <p:nvSpPr>
          <p:cNvPr id="4" name="Rectangle 11"/>
          <p:cNvSpPr>
            <a:spLocks noGrp="1" noChangeArrowheads="1"/>
          </p:cNvSpPr>
          <p:nvPr>
            <p:ph type="dt" sz="half" idx="10"/>
          </p:nvPr>
        </p:nvSpPr>
        <p:spPr/>
        <p:txBody>
          <a:bodyPr/>
          <a:lstStyle>
            <a:lvl1pPr>
              <a:defRPr/>
            </a:lvl1pPr>
          </a:lstStyle>
          <a:p>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725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2822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a:buNone/>
              <a:defRPr sz="40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8391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9"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800" dirty="0" smtClean="0"/>
            </a:lvl1pPr>
            <a:lvl2pPr marL="685800" indent="-228600">
              <a:defRPr lang="en-US" sz="2800" dirty="0" smtClean="0"/>
            </a:lvl2pPr>
            <a:lvl3pPr>
              <a:defRPr lang="en-US" sz="2400" dirty="0" smtClean="0"/>
            </a:lvl3pPr>
            <a:lvl4pPr>
              <a:defRPr lang="en-US" sz="2000" dirty="0" smtClean="0"/>
            </a:lvl4pPr>
            <a:lvl5pPr>
              <a:defRPr lang="en-SG" sz="2000"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70084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55961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85651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200866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11/11/2015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041534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11/11/2015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13015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62409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31245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051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512797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6704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422580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839125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8364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36083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5717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60858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362428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marL="444500" indent="-444500">
              <a:buClr>
                <a:schemeClr val="accent6">
                  <a:lumMod val="75000"/>
                </a:schemeClr>
              </a:buClr>
              <a:buFont typeface="Wingdings" panose="05000000000000000000" pitchFamily="2" charset="2"/>
              <a:buChar cha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44078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5470183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1858033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61029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592980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20504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11/11/2015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67328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11/11/2015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8737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805381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33783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72976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6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4519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815936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9648008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11/11/2015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540986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968383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450234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658941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6537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11/11/2015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11/11/2015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11/11/2015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11/11/2015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11/11/2015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652" r:id="rId7"/>
    <p:sldLayoutId id="2147483653" r:id="rId8"/>
    <p:sldLayoutId id="2147483654" r:id="rId9"/>
    <p:sldLayoutId id="2147483655" r:id="rId10"/>
    <p:sldLayoutId id="2147483661" r:id="rId11"/>
    <p:sldLayoutId id="2147483663" r:id="rId12"/>
    <p:sldLayoutId id="2147483656" r:id="rId13"/>
    <p:sldLayoutId id="2147483657" r:id="rId14"/>
    <p:sldLayoutId id="2147483658" r:id="rId15"/>
    <p:sldLayoutId id="2147483659" r:id="rId16"/>
    <p:sldLayoutId id="2147483706" r:id="rId17"/>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0C45-5D4E-4616-AF7A-210E33B16C44}" type="datetimeFigureOut">
              <a:rPr lang="en-SG" smtClean="0"/>
              <a:t>11/11/2015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13984-F48F-4110-95AF-7AF3E7C4EF97}" type="slidenum">
              <a:rPr lang="en-SG" smtClean="0"/>
              <a:t>‹#›</a:t>
            </a:fld>
            <a:endParaRPr lang="en-SG"/>
          </a:p>
        </p:txBody>
      </p:sp>
    </p:spTree>
    <p:extLst>
      <p:ext uri="{BB962C8B-B14F-4D97-AF65-F5344CB8AC3E}">
        <p14:creationId xmlns:p14="http://schemas.microsoft.com/office/powerpoint/2010/main" val="5809158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11/11/2015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70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705" r:id="rId13"/>
    <p:sldLayoutId id="2147483698" r:id="rId14"/>
    <p:sldLayoutId id="2147483699" r:id="rId15"/>
    <p:sldLayoutId id="2147483700" r:id="rId16"/>
    <p:sldLayoutId id="2147483701" r:id="rId17"/>
    <p:sldLayoutId id="2147483702" r:id="rId18"/>
    <p:sldLayoutId id="2147483703" r:id="rId19"/>
    <p:sldLayoutId id="2147483704" r:id="rId20"/>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www.talend.com/" TargetMode="External"/><Relationship Id="rId3" Type="http://schemas.openxmlformats.org/officeDocument/2006/relationships/hyperlink" Target="https://msdn.microsoft.com/en-us/library/ms141026" TargetMode="External"/><Relationship Id="rId7" Type="http://schemas.openxmlformats.org/officeDocument/2006/relationships/hyperlink" Target="http://www.cloveretl.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community.pentaho.com/projects/data-integration/" TargetMode="External"/><Relationship Id="rId11" Type="http://schemas.openxmlformats.org/officeDocument/2006/relationships/image" Target="../media/image11.png"/><Relationship Id="rId5" Type="http://schemas.openxmlformats.org/officeDocument/2006/relationships/hyperlink" Target="http://www-01.ibm.com/software/data/integration/info_server/" TargetMode="External"/><Relationship Id="rId10" Type="http://schemas.openxmlformats.org/officeDocument/2006/relationships/image" Target="../media/image10.png"/><Relationship Id="rId4" Type="http://schemas.openxmlformats.org/officeDocument/2006/relationships/hyperlink" Target="http://www.oracle.com/technetwork/middleware/data-integrator/overview/index.html" TargetMode="Externa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K_FCHYWGGug"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9Akvz2x0az4"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7MOU1l30lXs"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QCMnzdDXBTo"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2110" y="2411731"/>
            <a:ext cx="5490210" cy="3090224"/>
          </a:xfrm>
        </p:spPr>
        <p:txBody>
          <a:bodyPr>
            <a:normAutofit fontScale="90000"/>
          </a:bodyPr>
          <a:lstStyle/>
          <a:p>
            <a:pPr algn="l"/>
            <a:r>
              <a:rPr lang="en-SG" dirty="0" smtClean="0"/>
              <a:t>Data Integration and the ETL Process</a:t>
            </a:r>
            <a:endParaRPr lang="en-SG" dirty="0"/>
          </a:p>
        </p:txBody>
      </p:sp>
      <p:sp>
        <p:nvSpPr>
          <p:cNvPr id="4" name="Subtitle 3"/>
          <p:cNvSpPr>
            <a:spLocks noGrp="1"/>
          </p:cNvSpPr>
          <p:nvPr>
            <p:ph type="subTitle" idx="1"/>
          </p:nvPr>
        </p:nvSpPr>
        <p:spPr/>
        <p:txBody>
          <a:bodyPr/>
          <a:lstStyle/>
          <a:p>
            <a:r>
              <a:rPr lang="en-SG" smtClean="0"/>
              <a:t>Topic 05</a:t>
            </a:r>
            <a:endParaRPr lang="en-SG" dirty="0"/>
          </a:p>
        </p:txBody>
      </p:sp>
      <p:pic>
        <p:nvPicPr>
          <p:cNvPr id="3" name="Picture 2"/>
          <p:cNvPicPr>
            <a:picLocks noChangeAspect="1"/>
          </p:cNvPicPr>
          <p:nvPr/>
        </p:nvPicPr>
        <p:blipFill>
          <a:blip r:embed="rId3"/>
          <a:stretch>
            <a:fillRect/>
          </a:stretch>
        </p:blipFill>
        <p:spPr>
          <a:xfrm>
            <a:off x="6974155" y="2563290"/>
            <a:ext cx="3663365" cy="3524250"/>
          </a:xfrm>
          <a:prstGeom prst="rect">
            <a:avLst/>
          </a:prstGeom>
        </p:spPr>
      </p:pic>
    </p:spTree>
    <p:extLst>
      <p:ext uri="{BB962C8B-B14F-4D97-AF65-F5344CB8AC3E}">
        <p14:creationId xmlns:p14="http://schemas.microsoft.com/office/powerpoint/2010/main" val="33859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Transform</a:t>
            </a:r>
            <a:endParaRPr lang="en-SG" dirty="0"/>
          </a:p>
        </p:txBody>
      </p:sp>
      <p:sp>
        <p:nvSpPr>
          <p:cNvPr id="4" name="Text Placeholder 3"/>
          <p:cNvSpPr>
            <a:spLocks noGrp="1"/>
          </p:cNvSpPr>
          <p:nvPr>
            <p:ph type="body" sz="quarter" idx="13"/>
          </p:nvPr>
        </p:nvSpPr>
        <p:spPr/>
        <p:txBody>
          <a:bodyPr/>
          <a:lstStyle/>
          <a:p>
            <a:r>
              <a:rPr lang="en-SG" dirty="0" smtClean="0"/>
              <a:t>ETL</a:t>
            </a:r>
            <a:endParaRPr lang="en-S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0782287"/>
              </p:ext>
            </p:extLst>
          </p:nvPr>
        </p:nvGraphicFramePr>
        <p:xfrm>
          <a:off x="795378" y="2121589"/>
          <a:ext cx="11050588" cy="3992880"/>
        </p:xfrm>
        <a:graphic>
          <a:graphicData uri="http://schemas.openxmlformats.org/drawingml/2006/table">
            <a:tbl>
              <a:tblPr firstRow="1" bandRow="1">
                <a:tableStyleId>{93296810-A885-4BE3-A3E7-6D5BEEA58F35}</a:tableStyleId>
              </a:tblPr>
              <a:tblGrid>
                <a:gridCol w="2930802"/>
                <a:gridCol w="8119786"/>
              </a:tblGrid>
              <a:tr h="203518">
                <a:tc>
                  <a:txBody>
                    <a:bodyPr/>
                    <a:lstStyle/>
                    <a:p>
                      <a:endParaRPr lang="en-SG" sz="2000"/>
                    </a:p>
                  </a:txBody>
                  <a:tcPr/>
                </a:tc>
                <a:tc>
                  <a:txBody>
                    <a:bodyPr/>
                    <a:lstStyle/>
                    <a:p>
                      <a:endParaRPr lang="en-SG" sz="2000"/>
                    </a:p>
                  </a:txBody>
                  <a:tcPr/>
                </a:tc>
              </a:tr>
              <a:tr h="370840">
                <a:tc>
                  <a:txBody>
                    <a:bodyPr/>
                    <a:lstStyle/>
                    <a:p>
                      <a:r>
                        <a:rPr lang="en-US" sz="2000" smtClean="0"/>
                        <a:t>Incorrect</a:t>
                      </a:r>
                      <a:r>
                        <a:rPr lang="en-US" sz="2000" baseline="0" smtClean="0"/>
                        <a:t> Data</a:t>
                      </a:r>
                      <a:endParaRPr lang="en-SG" sz="2000"/>
                    </a:p>
                  </a:txBody>
                  <a:tcPr/>
                </a:tc>
                <a:tc>
                  <a:txBody>
                    <a:bodyPr/>
                    <a:lstStyle/>
                    <a:p>
                      <a:r>
                        <a:rPr lang="en-US" sz="2000" smtClean="0"/>
                        <a:t>Data with values that are obviously</a:t>
                      </a:r>
                      <a:r>
                        <a:rPr lang="en-US" sz="2000" baseline="0" smtClean="0"/>
                        <a:t> incorrect, e.g. Age = 200</a:t>
                      </a:r>
                      <a:endParaRPr lang="en-SG" sz="2000"/>
                    </a:p>
                  </a:txBody>
                  <a:tcPr/>
                </a:tc>
              </a:tr>
              <a:tr h="370840">
                <a:tc>
                  <a:txBody>
                    <a:bodyPr/>
                    <a:lstStyle/>
                    <a:p>
                      <a:r>
                        <a:rPr lang="en-US" sz="2000" smtClean="0"/>
                        <a:t>Inaccurate</a:t>
                      </a:r>
                      <a:r>
                        <a:rPr lang="en-US" sz="2000" baseline="0" smtClean="0"/>
                        <a:t> Data</a:t>
                      </a:r>
                      <a:endParaRPr lang="en-SG" sz="2000"/>
                    </a:p>
                  </a:txBody>
                  <a:tcPr/>
                </a:tc>
                <a:tc>
                  <a:txBody>
                    <a:bodyPr/>
                    <a:lstStyle/>
                    <a:p>
                      <a:r>
                        <a:rPr lang="en-US" sz="2000" smtClean="0"/>
                        <a:t>Data with</a:t>
                      </a:r>
                      <a:r>
                        <a:rPr lang="en-US" sz="2000" baseline="0" smtClean="0"/>
                        <a:t> values that are correct but inaccurate e.g. Singapore Polytechnic, Malaysia</a:t>
                      </a:r>
                      <a:endParaRPr lang="en-SG" sz="2000"/>
                    </a:p>
                  </a:txBody>
                  <a:tcPr/>
                </a:tc>
              </a:tr>
              <a:tr h="370840">
                <a:tc>
                  <a:txBody>
                    <a:bodyPr/>
                    <a:lstStyle/>
                    <a:p>
                      <a:r>
                        <a:rPr lang="en-US" sz="2000" smtClean="0"/>
                        <a:t>Business Rules Violation</a:t>
                      </a:r>
                      <a:endParaRPr lang="en-SG" sz="2000"/>
                    </a:p>
                  </a:txBody>
                  <a:tcPr/>
                </a:tc>
                <a:tc>
                  <a:txBody>
                    <a:bodyPr/>
                    <a:lstStyle/>
                    <a:p>
                      <a:r>
                        <a:rPr lang="en-US" sz="2000" smtClean="0"/>
                        <a:t>Data sets </a:t>
                      </a:r>
                      <a:r>
                        <a:rPr lang="en-US" sz="2000" baseline="0" smtClean="0"/>
                        <a:t>that do not comply to business rules, e.g. Payment Types can only be Cash/CreditCard/Cheque but data has “Card”</a:t>
                      </a:r>
                      <a:endParaRPr lang="en-SG" sz="2000"/>
                    </a:p>
                  </a:txBody>
                  <a:tcPr/>
                </a:tc>
              </a:tr>
              <a:tr h="370840">
                <a:tc>
                  <a:txBody>
                    <a:bodyPr/>
                    <a:lstStyle/>
                    <a:p>
                      <a:r>
                        <a:rPr lang="en-US" sz="2000" smtClean="0"/>
                        <a:t>Inconsistent Data</a:t>
                      </a:r>
                      <a:endParaRPr lang="en-SG" sz="2000"/>
                    </a:p>
                  </a:txBody>
                  <a:tcPr/>
                </a:tc>
                <a:tc>
                  <a:txBody>
                    <a:bodyPr/>
                    <a:lstStyle/>
                    <a:p>
                      <a:r>
                        <a:rPr lang="en-US" sz="2000" smtClean="0"/>
                        <a:t>In one table, customer is called “Mary Tan”,</a:t>
                      </a:r>
                      <a:r>
                        <a:rPr lang="en-US" sz="2000" baseline="0" smtClean="0"/>
                        <a:t> another table, is “Tan Mary”</a:t>
                      </a:r>
                      <a:endParaRPr lang="en-SG" sz="2000"/>
                    </a:p>
                  </a:txBody>
                  <a:tcPr/>
                </a:tc>
              </a:tr>
              <a:tr h="370840">
                <a:tc>
                  <a:txBody>
                    <a:bodyPr/>
                    <a:lstStyle/>
                    <a:p>
                      <a:r>
                        <a:rPr lang="en-US" sz="2000" smtClean="0"/>
                        <a:t>Incomplete Data</a:t>
                      </a:r>
                      <a:endParaRPr lang="en-SG" sz="2000"/>
                    </a:p>
                  </a:txBody>
                  <a:tcPr/>
                </a:tc>
                <a:tc>
                  <a:txBody>
                    <a:bodyPr/>
                    <a:lstStyle/>
                    <a:p>
                      <a:r>
                        <a:rPr lang="en-US" sz="2000" smtClean="0"/>
                        <a:t>Marketing segmentation</a:t>
                      </a:r>
                      <a:r>
                        <a:rPr lang="en-US" sz="2000" baseline="0" smtClean="0"/>
                        <a:t> data missing because gender of c</a:t>
                      </a:r>
                      <a:r>
                        <a:rPr lang="en-US" sz="2000" smtClean="0"/>
                        <a:t>ustomer</a:t>
                      </a:r>
                      <a:r>
                        <a:rPr lang="en-US" sz="2000" baseline="0" smtClean="0"/>
                        <a:t> was not captured at point of purchase</a:t>
                      </a:r>
                      <a:endParaRPr lang="en-SG" sz="2000"/>
                    </a:p>
                  </a:txBody>
                  <a:tcPr/>
                </a:tc>
              </a:tr>
              <a:tr h="370840">
                <a:tc>
                  <a:txBody>
                    <a:bodyPr/>
                    <a:lstStyle/>
                    <a:p>
                      <a:r>
                        <a:rPr lang="en-US" sz="2000" smtClean="0"/>
                        <a:t>Non-integrated Data</a:t>
                      </a:r>
                      <a:endParaRPr lang="en-SG" sz="2000"/>
                    </a:p>
                  </a:txBody>
                  <a:tcPr/>
                </a:tc>
                <a:tc>
                  <a:txBody>
                    <a:bodyPr/>
                    <a:lstStyle/>
                    <a:p>
                      <a:r>
                        <a:rPr lang="en-US" sz="2000" smtClean="0"/>
                        <a:t>Customer A with Primary Key 123 on one system and Primary Key 321 on another</a:t>
                      </a:r>
                      <a:r>
                        <a:rPr lang="en-US" sz="2000" baseline="0" smtClean="0"/>
                        <a:t> system</a:t>
                      </a:r>
                      <a:endParaRPr lang="en-SG" sz="2000"/>
                    </a:p>
                  </a:txBody>
                  <a:tcPr/>
                </a:tc>
              </a:tr>
            </a:tbl>
          </a:graphicData>
        </a:graphic>
      </p:graphicFrame>
      <p:sp>
        <p:nvSpPr>
          <p:cNvPr id="3" name="TextBox 2"/>
          <p:cNvSpPr txBox="1"/>
          <p:nvPr/>
        </p:nvSpPr>
        <p:spPr>
          <a:xfrm>
            <a:off x="795378" y="1459802"/>
            <a:ext cx="5338321" cy="584775"/>
          </a:xfrm>
          <a:prstGeom prst="rect">
            <a:avLst/>
          </a:prstGeom>
          <a:noFill/>
        </p:spPr>
        <p:txBody>
          <a:bodyPr wrap="none" rtlCol="0">
            <a:spAutoFit/>
          </a:bodyPr>
          <a:lstStyle/>
          <a:p>
            <a:r>
              <a:rPr lang="en-US" sz="3200" smtClean="0"/>
              <a:t>Some examples of “Dirty Data”</a:t>
            </a:r>
            <a:endParaRPr lang="en-SG" sz="3200"/>
          </a:p>
        </p:txBody>
      </p:sp>
    </p:spTree>
    <p:extLst>
      <p:ext uri="{BB962C8B-B14F-4D97-AF65-F5344CB8AC3E}">
        <p14:creationId xmlns:p14="http://schemas.microsoft.com/office/powerpoint/2010/main" val="3580409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1" y="685801"/>
            <a:ext cx="10965401" cy="5380672"/>
          </a:xfrm>
          <a:prstGeom prst="rect">
            <a:avLst/>
          </a:prstGeom>
        </p:spPr>
      </p:pic>
      <p:sp>
        <p:nvSpPr>
          <p:cNvPr id="7" name="Flowchart: Alternate Process 6"/>
          <p:cNvSpPr/>
          <p:nvPr/>
        </p:nvSpPr>
        <p:spPr>
          <a:xfrm>
            <a:off x="3657600" y="2366010"/>
            <a:ext cx="5749290" cy="98298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tIns="108000" rtlCol="0" anchor="t" anchorCtr="0"/>
          <a:lstStyle/>
          <a:p>
            <a:pPr marL="285750" indent="-285750">
              <a:buFont typeface="Arial" panose="020B0604020202020204" pitchFamily="34" charset="0"/>
              <a:buChar char="•"/>
            </a:pPr>
            <a:r>
              <a:rPr lang="en-SG" sz="2000" dirty="0" smtClean="0">
                <a:solidFill>
                  <a:schemeClr val="accent6">
                    <a:lumMod val="50000"/>
                  </a:schemeClr>
                </a:solidFill>
              </a:rPr>
              <a:t>Load the transformed data to the target e.g. the Data Warehouse or Data Marts</a:t>
            </a:r>
            <a:endParaRPr lang="en-SG" sz="2000" dirty="0">
              <a:solidFill>
                <a:schemeClr val="accent6">
                  <a:lumMod val="50000"/>
                </a:schemeClr>
              </a:solidFill>
            </a:endParaRPr>
          </a:p>
          <a:p>
            <a:pPr marL="285750" indent="-285750">
              <a:buFont typeface="Arial" panose="020B0604020202020204" pitchFamily="34" charset="0"/>
              <a:buChar char="•"/>
            </a:pPr>
            <a:endParaRPr lang="en-SG" sz="2000" dirty="0" smtClean="0">
              <a:solidFill>
                <a:schemeClr val="accent6">
                  <a:lumMod val="50000"/>
                </a:schemeClr>
              </a:solidFill>
            </a:endParaRPr>
          </a:p>
          <a:p>
            <a:pPr marL="285750" indent="-285750" algn="ctr">
              <a:buFont typeface="Arial" panose="020B0604020202020204" pitchFamily="34" charset="0"/>
              <a:buChar char="•"/>
            </a:pPr>
            <a:endParaRPr lang="en-SG" dirty="0"/>
          </a:p>
        </p:txBody>
      </p:sp>
      <p:sp>
        <p:nvSpPr>
          <p:cNvPr id="8" name="Oval 7"/>
          <p:cNvSpPr/>
          <p:nvPr/>
        </p:nvSpPr>
        <p:spPr>
          <a:xfrm>
            <a:off x="9292590" y="1143000"/>
            <a:ext cx="2240280" cy="132588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p:cNvCxnSpPr/>
          <p:nvPr/>
        </p:nvCxnSpPr>
        <p:spPr>
          <a:xfrm flipV="1">
            <a:off x="8835390" y="2068830"/>
            <a:ext cx="457200" cy="2971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894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Load</a:t>
            </a:r>
            <a:endParaRPr lang="en-SG" dirty="0"/>
          </a:p>
        </p:txBody>
      </p:sp>
      <p:sp>
        <p:nvSpPr>
          <p:cNvPr id="3" name="Content Placeholder 2"/>
          <p:cNvSpPr>
            <a:spLocks noGrp="1"/>
          </p:cNvSpPr>
          <p:nvPr>
            <p:ph idx="1"/>
          </p:nvPr>
        </p:nvSpPr>
        <p:spPr>
          <a:xfrm>
            <a:off x="795378" y="1379764"/>
            <a:ext cx="11051178" cy="4952456"/>
          </a:xfrm>
        </p:spPr>
        <p:txBody>
          <a:bodyPr>
            <a:normAutofit/>
          </a:bodyPr>
          <a:lstStyle/>
          <a:p>
            <a:pPr>
              <a:lnSpc>
                <a:spcPct val="110000"/>
              </a:lnSpc>
            </a:pPr>
            <a:r>
              <a:rPr lang="en-SG" dirty="0" smtClean="0"/>
              <a:t>The </a:t>
            </a:r>
            <a:r>
              <a:rPr lang="en-SG" b="1" dirty="0">
                <a:solidFill>
                  <a:srgbClr val="C00000"/>
                </a:solidFill>
              </a:rPr>
              <a:t>L</a:t>
            </a:r>
            <a:r>
              <a:rPr lang="en-SG" b="1" dirty="0" smtClean="0">
                <a:solidFill>
                  <a:srgbClr val="C00000"/>
                </a:solidFill>
              </a:rPr>
              <a:t>oad</a:t>
            </a:r>
            <a:r>
              <a:rPr lang="en-SG" dirty="0" smtClean="0"/>
              <a:t> process is the third phase of ETL</a:t>
            </a:r>
            <a:endParaRPr lang="en-SG" dirty="0"/>
          </a:p>
          <a:p>
            <a:pPr>
              <a:lnSpc>
                <a:spcPct val="110000"/>
              </a:lnSpc>
            </a:pPr>
            <a:r>
              <a:rPr lang="en-SG" dirty="0" smtClean="0"/>
              <a:t>In this phase, data is loaded </a:t>
            </a:r>
            <a:r>
              <a:rPr lang="en-SG" dirty="0"/>
              <a:t>u</a:t>
            </a:r>
            <a:r>
              <a:rPr lang="en-SG" dirty="0" smtClean="0"/>
              <a:t>nto </a:t>
            </a:r>
            <a:r>
              <a:rPr lang="en-SG" dirty="0"/>
              <a:t>the end target, usually a data </a:t>
            </a:r>
            <a:r>
              <a:rPr lang="en-SG" dirty="0" smtClean="0"/>
              <a:t>warehouse or data mart</a:t>
            </a:r>
          </a:p>
          <a:p>
            <a:pPr>
              <a:lnSpc>
                <a:spcPct val="110000"/>
              </a:lnSpc>
            </a:pPr>
            <a:r>
              <a:rPr lang="en-SG" dirty="0" smtClean="0"/>
              <a:t>This </a:t>
            </a:r>
            <a:r>
              <a:rPr lang="en-SG" dirty="0"/>
              <a:t>process varies widely depending on the requirements of the </a:t>
            </a:r>
            <a:r>
              <a:rPr lang="en-SG" dirty="0" smtClean="0"/>
              <a:t>organization</a:t>
            </a:r>
            <a:endParaRPr lang="en-SG" dirty="0"/>
          </a:p>
          <a:p>
            <a:pPr lvl="1">
              <a:lnSpc>
                <a:spcPct val="110000"/>
              </a:lnSpc>
              <a:spcBef>
                <a:spcPts val="1000"/>
              </a:spcBef>
            </a:pPr>
            <a:r>
              <a:rPr lang="en-SG" dirty="0"/>
              <a:t>Some data warehouses may add new data in an historical form at regular intervals — for example, hourly</a:t>
            </a:r>
          </a:p>
          <a:p>
            <a:pPr lvl="1">
              <a:lnSpc>
                <a:spcPct val="110000"/>
              </a:lnSpc>
              <a:spcBef>
                <a:spcPts val="1000"/>
              </a:spcBef>
            </a:pPr>
            <a:r>
              <a:rPr lang="en-SG" dirty="0" smtClean="0"/>
              <a:t>Some </a:t>
            </a:r>
            <a:r>
              <a:rPr lang="en-SG" dirty="0"/>
              <a:t>data warehouses may overwrite existing information with cumulative </a:t>
            </a:r>
            <a:r>
              <a:rPr lang="en-SG" dirty="0" smtClean="0"/>
              <a:t>information</a:t>
            </a:r>
          </a:p>
          <a:p>
            <a:pPr>
              <a:lnSpc>
                <a:spcPct val="110000"/>
              </a:lnSpc>
            </a:pPr>
            <a:r>
              <a:rPr lang="en-SG" dirty="0" smtClean="0"/>
              <a:t>Updating </a:t>
            </a:r>
            <a:r>
              <a:rPr lang="en-SG" dirty="0"/>
              <a:t>extracted data is frequently done on a daily, weekly, or monthly </a:t>
            </a:r>
            <a:r>
              <a:rPr lang="en-SG" dirty="0" smtClean="0"/>
              <a:t>basis</a:t>
            </a:r>
          </a:p>
        </p:txBody>
      </p:sp>
      <p:sp>
        <p:nvSpPr>
          <p:cNvPr id="4" name="Text Placeholder 3"/>
          <p:cNvSpPr>
            <a:spLocks noGrp="1"/>
          </p:cNvSpPr>
          <p:nvPr>
            <p:ph type="body" sz="quarter" idx="13"/>
          </p:nvPr>
        </p:nvSpPr>
        <p:spPr/>
        <p:txBody>
          <a:bodyPr/>
          <a:lstStyle/>
          <a:p>
            <a:r>
              <a:rPr lang="en-SG" dirty="0" smtClean="0"/>
              <a:t>ETL</a:t>
            </a:r>
            <a:endParaRPr lang="en-SG" dirty="0"/>
          </a:p>
        </p:txBody>
      </p:sp>
    </p:spTree>
    <p:extLst>
      <p:ext uri="{BB962C8B-B14F-4D97-AF65-F5344CB8AC3E}">
        <p14:creationId xmlns:p14="http://schemas.microsoft.com/office/powerpoint/2010/main" val="1723121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 Software-assisted ETL?</a:t>
            </a:r>
            <a:endParaRPr lang="en-SG" dirty="0"/>
          </a:p>
        </p:txBody>
      </p:sp>
      <p:sp>
        <p:nvSpPr>
          <p:cNvPr id="3" name="Content Placeholder 2"/>
          <p:cNvSpPr>
            <a:spLocks noGrp="1"/>
          </p:cNvSpPr>
          <p:nvPr>
            <p:ph idx="1"/>
          </p:nvPr>
        </p:nvSpPr>
        <p:spPr>
          <a:xfrm>
            <a:off x="909679" y="1644468"/>
            <a:ext cx="5868311" cy="4740049"/>
          </a:xfrm>
        </p:spPr>
        <p:txBody>
          <a:bodyPr>
            <a:noAutofit/>
          </a:bodyPr>
          <a:lstStyle/>
          <a:p>
            <a:pPr>
              <a:lnSpc>
                <a:spcPct val="110000"/>
              </a:lnSpc>
            </a:pPr>
            <a:r>
              <a:rPr lang="en-US" dirty="0" smtClean="0"/>
              <a:t>An organization may choose to buy </a:t>
            </a:r>
            <a:r>
              <a:rPr lang="en-US" dirty="0" smtClean="0">
                <a:solidFill>
                  <a:srgbClr val="FF0000"/>
                </a:solidFill>
              </a:rPr>
              <a:t>tools</a:t>
            </a:r>
            <a:r>
              <a:rPr lang="en-US" dirty="0" smtClean="0"/>
              <a:t> to extract data or may choose to get in-house ETL developers to </a:t>
            </a:r>
            <a:r>
              <a:rPr lang="en-US" dirty="0" smtClean="0">
                <a:solidFill>
                  <a:srgbClr val="FF0000"/>
                </a:solidFill>
              </a:rPr>
              <a:t>write the routines </a:t>
            </a:r>
            <a:r>
              <a:rPr lang="en-US" dirty="0" smtClean="0"/>
              <a:t>instead</a:t>
            </a:r>
          </a:p>
          <a:p>
            <a:pPr>
              <a:lnSpc>
                <a:spcPct val="110000"/>
              </a:lnSpc>
            </a:pPr>
            <a:r>
              <a:rPr lang="en-US" dirty="0" smtClean="0"/>
              <a:t>What determines the decision is the </a:t>
            </a:r>
            <a:r>
              <a:rPr lang="en-US" dirty="0" smtClean="0">
                <a:solidFill>
                  <a:srgbClr val="FF0000"/>
                </a:solidFill>
              </a:rPr>
              <a:t>budget</a:t>
            </a:r>
            <a:r>
              <a:rPr lang="en-US" dirty="0" smtClean="0"/>
              <a:t> the company wishes to spend</a:t>
            </a:r>
          </a:p>
          <a:p>
            <a:pPr>
              <a:lnSpc>
                <a:spcPct val="110000"/>
              </a:lnSpc>
            </a:pPr>
            <a:r>
              <a:rPr lang="en-US" dirty="0" smtClean="0"/>
              <a:t>The </a:t>
            </a:r>
            <a:r>
              <a:rPr lang="en-US" dirty="0"/>
              <a:t>top-tier </a:t>
            </a:r>
            <a:r>
              <a:rPr lang="en-US" dirty="0" smtClean="0"/>
              <a:t>ETL products </a:t>
            </a:r>
            <a:r>
              <a:rPr lang="en-US" dirty="0"/>
              <a:t>are </a:t>
            </a:r>
            <a:r>
              <a:rPr lang="en-US" dirty="0" smtClean="0"/>
              <a:t>often perceived as </a:t>
            </a:r>
            <a:r>
              <a:rPr lang="en-US" dirty="0"/>
              <a:t>being too </a:t>
            </a:r>
            <a:r>
              <a:rPr lang="en-US" dirty="0" smtClean="0"/>
              <a:t>expensive so many companies fall back on coding instead </a:t>
            </a:r>
            <a:endParaRPr lang="en-US" dirty="0"/>
          </a:p>
          <a:p>
            <a:pPr>
              <a:lnSpc>
                <a:spcPct val="110000"/>
              </a:lnSpc>
            </a:pPr>
            <a:endParaRPr lang="en-US" dirty="0" smtClean="0"/>
          </a:p>
        </p:txBody>
      </p:sp>
      <p:sp>
        <p:nvSpPr>
          <p:cNvPr id="4" name="Text Placeholder 3"/>
          <p:cNvSpPr>
            <a:spLocks noGrp="1"/>
          </p:cNvSpPr>
          <p:nvPr>
            <p:ph type="body" sz="quarter" idx="13"/>
          </p:nvPr>
        </p:nvSpPr>
        <p:spPr/>
        <p:txBody>
          <a:bodyPr/>
          <a:lstStyle/>
          <a:p>
            <a:r>
              <a:rPr lang="en-US" dirty="0" smtClean="0"/>
              <a:t>ETL Tools</a:t>
            </a:r>
            <a:endParaRPr lang="en-SG" dirty="0"/>
          </a:p>
        </p:txBody>
      </p:sp>
      <p:pic>
        <p:nvPicPr>
          <p:cNvPr id="5" name="Picture 4"/>
          <p:cNvPicPr>
            <a:picLocks noChangeAspect="1"/>
          </p:cNvPicPr>
          <p:nvPr/>
        </p:nvPicPr>
        <p:blipFill>
          <a:blip r:embed="rId3"/>
          <a:stretch>
            <a:fillRect/>
          </a:stretch>
        </p:blipFill>
        <p:spPr>
          <a:xfrm>
            <a:off x="6903720" y="2053039"/>
            <a:ext cx="5288280" cy="3922905"/>
          </a:xfrm>
          <a:prstGeom prst="rect">
            <a:avLst/>
          </a:prstGeom>
        </p:spPr>
      </p:pic>
    </p:spTree>
    <p:extLst>
      <p:ext uri="{BB962C8B-B14F-4D97-AF65-F5344CB8AC3E}">
        <p14:creationId xmlns:p14="http://schemas.microsoft.com/office/powerpoint/2010/main" val="3884639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Tools</a:t>
            </a:r>
            <a:endParaRPr lang="en-SG" dirty="0"/>
          </a:p>
        </p:txBody>
      </p:sp>
      <p:sp>
        <p:nvSpPr>
          <p:cNvPr id="3" name="Content Placeholder 2"/>
          <p:cNvSpPr>
            <a:spLocks noGrp="1"/>
          </p:cNvSpPr>
          <p:nvPr>
            <p:ph idx="1"/>
          </p:nvPr>
        </p:nvSpPr>
        <p:spPr>
          <a:xfrm>
            <a:off x="795376" y="2565150"/>
            <a:ext cx="6085482" cy="3938520"/>
          </a:xfrm>
        </p:spPr>
        <p:txBody>
          <a:bodyPr>
            <a:noAutofit/>
          </a:bodyPr>
          <a:lstStyle/>
          <a:p>
            <a:pPr>
              <a:lnSpc>
                <a:spcPct val="110000"/>
              </a:lnSpc>
            </a:pPr>
            <a:r>
              <a:rPr lang="en-US" dirty="0" smtClean="0"/>
              <a:t>A better option is to use a ETL tool which allow the user to specify instructions via a GUI interface and is much less tedious than manual coding</a:t>
            </a:r>
          </a:p>
          <a:p>
            <a:pPr>
              <a:lnSpc>
                <a:spcPct val="110000"/>
              </a:lnSpc>
            </a:pPr>
            <a:r>
              <a:rPr lang="en-US" dirty="0"/>
              <a:t>T</a:t>
            </a:r>
            <a:r>
              <a:rPr lang="en-US" dirty="0" smtClean="0"/>
              <a:t>here are many ETL </a:t>
            </a:r>
            <a:r>
              <a:rPr lang="en-US" dirty="0"/>
              <a:t>or data integration tools out there, at all different price points and all levels of </a:t>
            </a:r>
            <a:r>
              <a:rPr lang="en-US" dirty="0" smtClean="0"/>
              <a:t>complexity.</a:t>
            </a:r>
          </a:p>
          <a:p>
            <a:pPr>
              <a:lnSpc>
                <a:spcPct val="110000"/>
              </a:lnSpc>
            </a:pPr>
            <a:r>
              <a:rPr lang="en-US" dirty="0" smtClean="0"/>
              <a:t>The next slide shows some of them</a:t>
            </a:r>
            <a:endParaRPr lang="en-SG" dirty="0"/>
          </a:p>
        </p:txBody>
      </p:sp>
      <p:sp>
        <p:nvSpPr>
          <p:cNvPr id="4" name="Text Placeholder 3"/>
          <p:cNvSpPr>
            <a:spLocks noGrp="1"/>
          </p:cNvSpPr>
          <p:nvPr>
            <p:ph type="body" sz="quarter" idx="13"/>
          </p:nvPr>
        </p:nvSpPr>
        <p:spPr/>
        <p:txBody>
          <a:bodyPr/>
          <a:lstStyle/>
          <a:p>
            <a:r>
              <a:rPr lang="en-US" dirty="0" smtClean="0"/>
              <a:t>ETL Tools</a:t>
            </a:r>
            <a:endParaRPr lang="en-S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478" y="2649747"/>
            <a:ext cx="4767078" cy="3769326"/>
          </a:xfrm>
          <a:prstGeom prst="rect">
            <a:avLst/>
          </a:prstGeom>
        </p:spPr>
      </p:pic>
      <p:sp>
        <p:nvSpPr>
          <p:cNvPr id="8" name="Rectangle 7"/>
          <p:cNvSpPr/>
          <p:nvPr/>
        </p:nvSpPr>
        <p:spPr>
          <a:xfrm>
            <a:off x="795377" y="1456499"/>
            <a:ext cx="11134283" cy="1830758"/>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US" sz="2600" dirty="0"/>
              <a:t>Manual ETL done by SQL scripting or “eyeballing” of data on spreadsheets is very time-consuming, error-prone, and seldom provide complete test coverage.</a:t>
            </a:r>
          </a:p>
        </p:txBody>
      </p:sp>
    </p:spTree>
    <p:extLst>
      <p:ext uri="{BB962C8B-B14F-4D97-AF65-F5344CB8AC3E}">
        <p14:creationId xmlns:p14="http://schemas.microsoft.com/office/powerpoint/2010/main" val="1189287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Commercial/ open-source ETL Tools</a:t>
            </a:r>
            <a:endParaRPr lang="en-SG" dirty="0"/>
          </a:p>
        </p:txBody>
      </p:sp>
      <p:sp>
        <p:nvSpPr>
          <p:cNvPr id="3" name="Content Placeholder 2"/>
          <p:cNvSpPr>
            <a:spLocks noGrp="1"/>
          </p:cNvSpPr>
          <p:nvPr>
            <p:ph idx="1"/>
          </p:nvPr>
        </p:nvSpPr>
        <p:spPr/>
        <p:txBody>
          <a:bodyPr/>
          <a:lstStyle/>
          <a:p>
            <a:pPr marL="0" indent="0">
              <a:buNone/>
            </a:pPr>
            <a:r>
              <a:rPr lang="en-SG" b="1" dirty="0" smtClean="0">
                <a:solidFill>
                  <a:srgbClr val="C00000"/>
                </a:solidFill>
              </a:rPr>
              <a:t>Commercial</a:t>
            </a:r>
          </a:p>
          <a:p>
            <a:r>
              <a:rPr lang="en-SG" dirty="0" smtClean="0"/>
              <a:t>SQL </a:t>
            </a:r>
            <a:r>
              <a:rPr lang="en-SG" dirty="0"/>
              <a:t>Server Integration Services (SSIS</a:t>
            </a:r>
            <a:r>
              <a:rPr lang="en-SG" dirty="0" smtClean="0"/>
              <a:t>) (</a:t>
            </a:r>
            <a:r>
              <a:rPr lang="en-SG" dirty="0" smtClean="0">
                <a:hlinkClick r:id="rId3"/>
              </a:rPr>
              <a:t>website</a:t>
            </a:r>
            <a:r>
              <a:rPr lang="en-SG" dirty="0" smtClean="0"/>
              <a:t>)</a:t>
            </a:r>
          </a:p>
          <a:p>
            <a:r>
              <a:rPr lang="en-SG" smtClean="0"/>
              <a:t>Oracle Data Integrator (ODI) (</a:t>
            </a:r>
            <a:r>
              <a:rPr lang="en-SG" smtClean="0">
                <a:hlinkClick r:id="rId4"/>
              </a:rPr>
              <a:t>website</a:t>
            </a:r>
            <a:r>
              <a:rPr lang="en-SG" dirty="0" smtClean="0"/>
              <a:t>)</a:t>
            </a:r>
          </a:p>
          <a:p>
            <a:r>
              <a:rPr lang="en-SG" dirty="0" smtClean="0"/>
              <a:t>IBM </a:t>
            </a:r>
            <a:r>
              <a:rPr lang="en-SG" dirty="0" err="1"/>
              <a:t>Infosphere</a:t>
            </a:r>
            <a:r>
              <a:rPr lang="en-SG" dirty="0"/>
              <a:t> </a:t>
            </a:r>
            <a:r>
              <a:rPr lang="en-SG"/>
              <a:t>Information </a:t>
            </a:r>
            <a:r>
              <a:rPr lang="en-SG" smtClean="0"/>
              <a:t>Server (</a:t>
            </a:r>
            <a:r>
              <a:rPr lang="en-SG" smtClean="0">
                <a:hlinkClick r:id="rId5"/>
              </a:rPr>
              <a:t>website</a:t>
            </a:r>
            <a:r>
              <a:rPr lang="en-SG" smtClean="0"/>
              <a:t>)</a:t>
            </a:r>
            <a:endParaRPr lang="en-SG" dirty="0" smtClean="0"/>
          </a:p>
          <a:p>
            <a:pPr marL="0" indent="0">
              <a:buNone/>
            </a:pPr>
            <a:endParaRPr lang="en-SG" dirty="0" smtClean="0"/>
          </a:p>
          <a:p>
            <a:pPr marL="0" indent="0">
              <a:buNone/>
            </a:pPr>
            <a:r>
              <a:rPr lang="en-SG" b="1" dirty="0">
                <a:solidFill>
                  <a:srgbClr val="C00000"/>
                </a:solidFill>
              </a:rPr>
              <a:t>Open-source</a:t>
            </a:r>
          </a:p>
          <a:p>
            <a:r>
              <a:rPr lang="en-SG" dirty="0" err="1" smtClean="0"/>
              <a:t>Pentaho</a:t>
            </a:r>
            <a:r>
              <a:rPr lang="en-SG" dirty="0" smtClean="0"/>
              <a:t> Data Integration (</a:t>
            </a:r>
            <a:r>
              <a:rPr lang="en-SG" dirty="0" err="1" smtClean="0"/>
              <a:t>Pdi</a:t>
            </a:r>
            <a:r>
              <a:rPr lang="en-SG" dirty="0" smtClean="0"/>
              <a:t>, Kettle) (</a:t>
            </a:r>
            <a:r>
              <a:rPr lang="en-SG" dirty="0" smtClean="0">
                <a:hlinkClick r:id="rId6"/>
              </a:rPr>
              <a:t>website</a:t>
            </a:r>
            <a:r>
              <a:rPr lang="en-SG" dirty="0" smtClean="0"/>
              <a:t>)</a:t>
            </a:r>
          </a:p>
          <a:p>
            <a:r>
              <a:rPr lang="en-SG" dirty="0" err="1" smtClean="0"/>
              <a:t>CloverETL</a:t>
            </a:r>
            <a:r>
              <a:rPr lang="en-SG" dirty="0"/>
              <a:t> </a:t>
            </a:r>
            <a:r>
              <a:rPr lang="en-SG" dirty="0" smtClean="0"/>
              <a:t>(</a:t>
            </a:r>
            <a:r>
              <a:rPr lang="en-SG" dirty="0" smtClean="0">
                <a:hlinkClick r:id="rId7"/>
              </a:rPr>
              <a:t>website</a:t>
            </a:r>
            <a:r>
              <a:rPr lang="en-SG" dirty="0" smtClean="0"/>
              <a:t>)</a:t>
            </a:r>
          </a:p>
          <a:p>
            <a:r>
              <a:rPr lang="en-SG" dirty="0" err="1" smtClean="0"/>
              <a:t>Talend</a:t>
            </a:r>
            <a:r>
              <a:rPr lang="en-SG" dirty="0" smtClean="0"/>
              <a:t> (</a:t>
            </a:r>
            <a:r>
              <a:rPr lang="en-SG" dirty="0" smtClean="0">
                <a:hlinkClick r:id="rId8"/>
              </a:rPr>
              <a:t>website</a:t>
            </a:r>
            <a:r>
              <a:rPr lang="en-SG" dirty="0" smtClean="0"/>
              <a:t>)</a:t>
            </a:r>
          </a:p>
        </p:txBody>
      </p:sp>
      <p:sp>
        <p:nvSpPr>
          <p:cNvPr id="4" name="Text Placeholder 3"/>
          <p:cNvSpPr>
            <a:spLocks noGrp="1"/>
          </p:cNvSpPr>
          <p:nvPr>
            <p:ph type="body" sz="quarter" idx="13"/>
          </p:nvPr>
        </p:nvSpPr>
        <p:spPr/>
        <p:txBody>
          <a:bodyPr/>
          <a:lstStyle/>
          <a:p>
            <a:r>
              <a:rPr lang="en-SG" dirty="0" smtClean="0"/>
              <a:t>ETL Tools</a:t>
            </a:r>
            <a:endParaRPr lang="en-SG" dirty="0"/>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63916" y="5278316"/>
            <a:ext cx="1069485" cy="1321793"/>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98721" y="1644468"/>
            <a:ext cx="3067898" cy="1051732"/>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50550" y="5373905"/>
            <a:ext cx="3193061" cy="1130617"/>
          </a:xfrm>
          <a:prstGeom prst="rect">
            <a:avLst/>
          </a:prstGeom>
        </p:spPr>
      </p:pic>
    </p:spTree>
    <p:extLst>
      <p:ext uri="{BB962C8B-B14F-4D97-AF65-F5344CB8AC3E}">
        <p14:creationId xmlns:p14="http://schemas.microsoft.com/office/powerpoint/2010/main" val="3376388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205" y="200502"/>
            <a:ext cx="7905750" cy="6021546"/>
          </a:xfrm>
          <a:prstGeom prst="rect">
            <a:avLst/>
          </a:prstGeom>
        </p:spPr>
      </p:pic>
      <p:sp>
        <p:nvSpPr>
          <p:cNvPr id="6" name="Rectangle 5"/>
          <p:cNvSpPr/>
          <p:nvPr/>
        </p:nvSpPr>
        <p:spPr>
          <a:xfrm>
            <a:off x="2463260" y="6222048"/>
            <a:ext cx="7297960" cy="523220"/>
          </a:xfrm>
          <a:prstGeom prst="rect">
            <a:avLst/>
          </a:prstGeom>
        </p:spPr>
        <p:txBody>
          <a:bodyPr wrap="none">
            <a:spAutoFit/>
          </a:bodyPr>
          <a:lstStyle/>
          <a:p>
            <a:r>
              <a:rPr lang="en-SG" sz="2800" dirty="0"/>
              <a:t>Mapping editor in Oracle Warehouse Builder 11g</a:t>
            </a:r>
          </a:p>
        </p:txBody>
      </p:sp>
      <p:sp>
        <p:nvSpPr>
          <p:cNvPr id="4" name="Rectangle 3"/>
          <p:cNvSpPr/>
          <p:nvPr/>
        </p:nvSpPr>
        <p:spPr>
          <a:xfrm>
            <a:off x="7123176" y="164287"/>
            <a:ext cx="4917234" cy="304698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smtClean="0"/>
              <a:t>This screenshot shows how Oracle Warehouse Builder, a GUI-based ETL tool allows us to specify which are the ‘channels-in’ (data sources) and how they should be mapped to the ‘channels-out’ (destination in data warehouse), saving us tedious coding (and hair-tearing episodes)</a:t>
            </a:r>
            <a:endParaRPr lang="en-US" sz="2400"/>
          </a:p>
        </p:txBody>
      </p:sp>
    </p:spTree>
    <p:extLst>
      <p:ext uri="{BB962C8B-B14F-4D97-AF65-F5344CB8AC3E}">
        <p14:creationId xmlns:p14="http://schemas.microsoft.com/office/powerpoint/2010/main" val="278065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3460" y="3929420"/>
            <a:ext cx="11178540" cy="3046988"/>
          </a:xfrm>
          <a:prstGeom prst="rect">
            <a:avLst/>
          </a:prstGeom>
          <a:noFill/>
        </p:spPr>
        <p:txBody>
          <a:bodyPr wrap="square" rtlCol="0">
            <a:spAutoFit/>
          </a:bodyPr>
          <a:lstStyle/>
          <a:p>
            <a:r>
              <a:rPr lang="en-US" sz="2400" smtClean="0"/>
              <a:t> </a:t>
            </a:r>
          </a:p>
          <a:p>
            <a:pPr marL="342900" indent="-342900">
              <a:buFont typeface="Arial" panose="020B0604020202020204" pitchFamily="34" charset="0"/>
              <a:buChar char="•"/>
            </a:pPr>
            <a:r>
              <a:rPr lang="en-US" sz="2400" smtClean="0"/>
              <a:t>One of the regular ETL jobs you perform is to import the data for the sales transactions of the Vietnamese customers into the factSales tables.</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smtClean="0"/>
              <a:t>The SalesData for the Vietnamese customers are given to you at the end of each month in an Excel spreadsheet as shown on the next slide.</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26333"/>
          <a:stretch/>
        </p:blipFill>
        <p:spPr>
          <a:xfrm>
            <a:off x="689354" y="627400"/>
            <a:ext cx="3528316" cy="3326130"/>
          </a:xfrm>
          <a:prstGeom prst="rect">
            <a:avLst/>
          </a:prstGeom>
        </p:spPr>
      </p:pic>
      <p:sp>
        <p:nvSpPr>
          <p:cNvPr id="4" name="TextBox 3"/>
          <p:cNvSpPr txBox="1"/>
          <p:nvPr/>
        </p:nvSpPr>
        <p:spPr>
          <a:xfrm>
            <a:off x="784732" y="213598"/>
            <a:ext cx="1794510" cy="369332"/>
          </a:xfrm>
          <a:prstGeom prst="rect">
            <a:avLst/>
          </a:prstGeom>
          <a:noFill/>
        </p:spPr>
        <p:txBody>
          <a:bodyPr wrap="square" rtlCol="0">
            <a:spAutoFit/>
          </a:bodyPr>
          <a:lstStyle/>
          <a:p>
            <a:r>
              <a:rPr lang="en-US" b="1" smtClean="0">
                <a:solidFill>
                  <a:srgbClr val="FF0000"/>
                </a:solidFill>
              </a:rPr>
              <a:t>ETL Developer</a:t>
            </a:r>
            <a:endParaRPr lang="en-SG" b="1">
              <a:solidFill>
                <a:srgbClr val="FF0000"/>
              </a:solidFill>
            </a:endParaRPr>
          </a:p>
        </p:txBody>
      </p:sp>
      <p:sp>
        <p:nvSpPr>
          <p:cNvPr id="5" name="Rectangle 4"/>
          <p:cNvSpPr/>
          <p:nvPr/>
        </p:nvSpPr>
        <p:spPr>
          <a:xfrm>
            <a:off x="4217670" y="398264"/>
            <a:ext cx="7623810" cy="3416320"/>
          </a:xfrm>
          <a:prstGeom prst="rect">
            <a:avLst/>
          </a:prstGeom>
          <a:noFill/>
        </p:spPr>
        <p:txBody>
          <a:bodyPr wrap="square" rtlCol="0">
            <a:spAutoFit/>
          </a:bodyPr>
          <a:lstStyle/>
          <a:p>
            <a:r>
              <a:rPr lang="en-US" sz="2400"/>
              <a:t>You are an </a:t>
            </a:r>
            <a:r>
              <a:rPr lang="en-US" sz="2400">
                <a:solidFill>
                  <a:srgbClr val="C00000"/>
                </a:solidFill>
              </a:rPr>
              <a:t>ETL Developer </a:t>
            </a:r>
            <a:r>
              <a:rPr lang="en-US" sz="2400"/>
              <a:t>who helps to maintain the data warehouse of BakeWithMe Inc, which sells baking-related products to a global customer base from 10 different countries.</a:t>
            </a:r>
          </a:p>
          <a:p>
            <a:endParaRPr lang="en-US" sz="2400"/>
          </a:p>
          <a:p>
            <a:r>
              <a:rPr lang="en-US" sz="2400"/>
              <a:t>As an ETL Developer, one of your day-to-day job is to ensure that the data from the operational systems from the diverse systems in each country is properly integrated into the central data warehouse.</a:t>
            </a:r>
          </a:p>
        </p:txBody>
      </p:sp>
    </p:spTree>
    <p:extLst>
      <p:ext uri="{BB962C8B-B14F-4D97-AF65-F5344CB8AC3E}">
        <p14:creationId xmlns:p14="http://schemas.microsoft.com/office/powerpoint/2010/main" val="2940172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412" y="377190"/>
            <a:ext cx="8025715" cy="4137660"/>
          </a:xfrm>
          <a:prstGeom prst="rect">
            <a:avLst/>
          </a:prstGeom>
          <a:ln w="12700">
            <a:solidFill>
              <a:schemeClr val="tx1"/>
            </a:solidFill>
          </a:ln>
        </p:spPr>
      </p:pic>
      <p:sp>
        <p:nvSpPr>
          <p:cNvPr id="3" name="Rectangle 2"/>
          <p:cNvSpPr/>
          <p:nvPr/>
        </p:nvSpPr>
        <p:spPr>
          <a:xfrm>
            <a:off x="8423909" y="569202"/>
            <a:ext cx="3478477" cy="26776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smtClean="0"/>
              <a:t>A few pieces of essential data is missing from this Excel spreadsheet which is needed before it can be loaded into the factSales table. Can you tell what are they?</a:t>
            </a:r>
            <a:endParaRPr lang="en-US" sz="2400"/>
          </a:p>
        </p:txBody>
      </p:sp>
      <p:pic>
        <p:nvPicPr>
          <p:cNvPr id="4" name="Picture 3"/>
          <p:cNvPicPr>
            <a:picLocks noChangeAspect="1"/>
          </p:cNvPicPr>
          <p:nvPr/>
        </p:nvPicPr>
        <p:blipFill>
          <a:blip r:embed="rId3"/>
          <a:stretch>
            <a:fillRect/>
          </a:stretch>
        </p:blipFill>
        <p:spPr>
          <a:xfrm>
            <a:off x="1874177" y="3566419"/>
            <a:ext cx="5021686" cy="2463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25668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05" y="361188"/>
            <a:ext cx="9569689" cy="3059751"/>
          </a:xfrm>
          <a:prstGeom prst="rect">
            <a:avLst/>
          </a:prstGeom>
        </p:spPr>
      </p:pic>
      <p:sp>
        <p:nvSpPr>
          <p:cNvPr id="5" name="Rectangle 4"/>
          <p:cNvSpPr/>
          <p:nvPr/>
        </p:nvSpPr>
        <p:spPr>
          <a:xfrm>
            <a:off x="1344215" y="3744456"/>
            <a:ext cx="10001251" cy="26776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smtClean="0"/>
              <a:t>If you spotted that what is missing are the TimeCode, CustomerCode and ProductCode, you are right.</a:t>
            </a:r>
          </a:p>
          <a:p>
            <a:endParaRPr lang="en-US" sz="2400"/>
          </a:p>
          <a:p>
            <a:pPr marL="342900" indent="-342900">
              <a:buFont typeface="Arial" panose="020B0604020202020204" pitchFamily="34" charset="0"/>
              <a:buChar char="•"/>
            </a:pPr>
            <a:r>
              <a:rPr lang="en-US" sz="2400" smtClean="0"/>
              <a:t>An ETL developer often faces problems like this one.</a:t>
            </a:r>
          </a:p>
          <a:p>
            <a:pPr marL="342900" indent="-342900">
              <a:buFont typeface="Arial" panose="020B0604020202020204" pitchFamily="34" charset="0"/>
              <a:buChar char="•"/>
            </a:pPr>
            <a:r>
              <a:rPr lang="en-US" sz="2400" smtClean="0"/>
              <a:t>Data that is given to him cannot be directly pushed to the data warehouse, he needs to write code or manipulate it in some way before it can be loaded.</a:t>
            </a:r>
            <a:endParaRPr lang="en-US" sz="2400"/>
          </a:p>
        </p:txBody>
      </p:sp>
    </p:spTree>
    <p:extLst>
      <p:ext uri="{BB962C8B-B14F-4D97-AF65-F5344CB8AC3E}">
        <p14:creationId xmlns:p14="http://schemas.microsoft.com/office/powerpoint/2010/main" val="4105823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Contents</a:t>
            </a:r>
            <a:endParaRPr lang="en-SG" dirty="0"/>
          </a:p>
        </p:txBody>
      </p:sp>
      <p:sp>
        <p:nvSpPr>
          <p:cNvPr id="3" name="Content Placeholder 2"/>
          <p:cNvSpPr>
            <a:spLocks noGrp="1"/>
          </p:cNvSpPr>
          <p:nvPr>
            <p:ph idx="1"/>
          </p:nvPr>
        </p:nvSpPr>
        <p:spPr/>
        <p:txBody>
          <a:bodyPr/>
          <a:lstStyle/>
          <a:p>
            <a:endParaRPr lang="en-SG" dirty="0" smtClean="0"/>
          </a:p>
          <a:p>
            <a:endParaRPr lang="en-SG" dirty="0" smtClean="0"/>
          </a:p>
          <a:p>
            <a:endParaRPr lang="en-SG" dirty="0"/>
          </a:p>
        </p:txBody>
      </p:sp>
      <p:sp>
        <p:nvSpPr>
          <p:cNvPr id="4" name="Content Placeholder 2"/>
          <p:cNvSpPr txBox="1">
            <a:spLocks/>
          </p:cNvSpPr>
          <p:nvPr/>
        </p:nvSpPr>
        <p:spPr>
          <a:xfrm>
            <a:off x="396240" y="1551214"/>
            <a:ext cx="11051177" cy="47400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smtClean="0"/>
              <a:t>Overview of ETL</a:t>
            </a:r>
          </a:p>
          <a:p>
            <a:r>
              <a:rPr lang="en-SG" dirty="0" smtClean="0"/>
              <a:t>Extract</a:t>
            </a:r>
          </a:p>
          <a:p>
            <a:r>
              <a:rPr lang="en-SG" dirty="0" smtClean="0"/>
              <a:t>Transform</a:t>
            </a:r>
          </a:p>
          <a:p>
            <a:r>
              <a:rPr lang="en-SG" dirty="0" smtClean="0"/>
              <a:t>Load</a:t>
            </a:r>
          </a:p>
          <a:p>
            <a:endParaRPr lang="en-SG" dirty="0" smtClean="0"/>
          </a:p>
          <a:p>
            <a:endParaRPr lang="en-SG" dirty="0"/>
          </a:p>
        </p:txBody>
      </p:sp>
    </p:spTree>
    <p:extLst>
      <p:ext uri="{BB962C8B-B14F-4D97-AF65-F5344CB8AC3E}">
        <p14:creationId xmlns:p14="http://schemas.microsoft.com/office/powerpoint/2010/main" val="1325557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7367" y="3595866"/>
            <a:ext cx="10001251" cy="267765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smtClean="0"/>
              <a:t>As an ETL developer, you would have to transform the original Excel spreadsheet that has 5 columns to the one that has the Customer Code, Product Code and TimeCode</a:t>
            </a:r>
          </a:p>
          <a:p>
            <a:pPr marL="342900" indent="-342900">
              <a:buFont typeface="Arial" panose="020B0604020202020204" pitchFamily="34" charset="0"/>
              <a:buChar char="•"/>
            </a:pPr>
            <a:r>
              <a:rPr lang="en-US" sz="2400" smtClean="0"/>
              <a:t>You might have written some SQL code or used Excel macros / operations.</a:t>
            </a:r>
          </a:p>
          <a:p>
            <a:pPr marL="342900" indent="-342900">
              <a:buFont typeface="Arial" panose="020B0604020202020204" pitchFamily="34" charset="0"/>
              <a:buChar char="•"/>
            </a:pPr>
            <a:r>
              <a:rPr lang="en-US" sz="2400" smtClean="0"/>
              <a:t>As you can tell, it can be quite tedious.</a:t>
            </a:r>
          </a:p>
          <a:p>
            <a:pPr marL="342900" indent="-342900">
              <a:buFont typeface="Arial" panose="020B0604020202020204" pitchFamily="34" charset="0"/>
              <a:buChar char="•"/>
            </a:pPr>
            <a:r>
              <a:rPr lang="en-US" sz="2400" smtClean="0"/>
              <a:t>This is why ETL is one of the most time-consuming process in data warehousing, perhaps even taking up 70% of the time for it!</a:t>
            </a:r>
            <a:endParaRPr lang="en-US" sz="2400"/>
          </a:p>
        </p:txBody>
      </p:sp>
      <p:graphicFrame>
        <p:nvGraphicFramePr>
          <p:cNvPr id="2" name="Diagram 1"/>
          <p:cNvGraphicFramePr/>
          <p:nvPr>
            <p:extLst>
              <p:ext uri="{D42A27DB-BD31-4B8C-83A1-F6EECF244321}">
                <p14:modId xmlns:p14="http://schemas.microsoft.com/office/powerpoint/2010/main" val="4091819248"/>
              </p:ext>
            </p:extLst>
          </p:nvPr>
        </p:nvGraphicFramePr>
        <p:xfrm>
          <a:off x="2557446" y="339387"/>
          <a:ext cx="7830138" cy="3146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636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9853" y="682942"/>
            <a:ext cx="5391150" cy="5514975"/>
          </a:xfrm>
          <a:prstGeom prst="rect">
            <a:avLst/>
          </a:prstGeom>
        </p:spPr>
      </p:pic>
      <p:sp>
        <p:nvSpPr>
          <p:cNvPr id="3" name="Rectangle 2"/>
          <p:cNvSpPr/>
          <p:nvPr/>
        </p:nvSpPr>
        <p:spPr>
          <a:xfrm>
            <a:off x="6821424" y="347274"/>
            <a:ext cx="4917234" cy="618630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200" smtClean="0"/>
              <a:t>In big organizations, most companies would purchase ETL tools that simplify this task</a:t>
            </a:r>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smtClean="0"/>
              <a:t>For example, if the data is close to the correct format, we can use GUI tools like SQL Server Import and Export Wizard to extract the data from the Excel file and load it into the data </a:t>
            </a:r>
            <a:r>
              <a:rPr lang="en-US" sz="2200" smtClean="0"/>
              <a:t>warehouse</a:t>
            </a:r>
          </a:p>
          <a:p>
            <a:pPr marL="342900" indent="-342900">
              <a:buFont typeface="Arial" panose="020B0604020202020204" pitchFamily="34" charset="0"/>
              <a:buChar char="•"/>
            </a:pPr>
            <a:endParaRPr lang="en-US" sz="2200"/>
          </a:p>
          <a:p>
            <a:pPr marL="342900" indent="-342900">
              <a:buFont typeface="Arial" panose="020B0604020202020204" pitchFamily="34" charset="0"/>
              <a:buChar char="•"/>
            </a:pPr>
            <a:r>
              <a:rPr lang="en-US" sz="2200" smtClean="0"/>
              <a:t>If the data is still not in the correct format, then the ETL developer would need to provide instructions to the ETL tool on how it should transform and load the data (this process is quite complex and beyond the scope of this module)</a:t>
            </a:r>
            <a:endParaRPr lang="en-US" sz="2200"/>
          </a:p>
        </p:txBody>
      </p:sp>
    </p:spTree>
    <p:extLst>
      <p:ext uri="{BB962C8B-B14F-4D97-AF65-F5344CB8AC3E}">
        <p14:creationId xmlns:p14="http://schemas.microsoft.com/office/powerpoint/2010/main" val="262075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874520"/>
            <a:ext cx="9464040" cy="4056834"/>
          </a:xfrm>
          <a:prstGeom prst="rect">
            <a:avLst/>
          </a:prstGeom>
          <a:noFill/>
          <a:ln>
            <a:solidFill>
              <a:schemeClr val="accent1"/>
            </a:solidFill>
            <a:prstDash val="dash"/>
          </a:ln>
        </p:spPr>
        <p:txBody>
          <a:bodyPr wrap="square" lIns="504000" tIns="180000" rIns="144000" bIns="180000" rtlCol="0">
            <a:spAutoFit/>
          </a:bodyPr>
          <a:lstStyle/>
          <a:p>
            <a:r>
              <a:rPr lang="en-SG" sz="2400" dirty="0">
                <a:latin typeface="Courier New" panose="02070309020205020404" pitchFamily="49" charset="0"/>
                <a:cs typeface="Courier New" panose="02070309020205020404" pitchFamily="49" charset="0"/>
              </a:rPr>
              <a:t>INSERT INTO </a:t>
            </a:r>
            <a:r>
              <a:rPr lang="en-SG" sz="2400" dirty="0" err="1" smtClean="0">
                <a:latin typeface="Courier New" panose="02070309020205020404" pitchFamily="49" charset="0"/>
                <a:cs typeface="Courier New" panose="02070309020205020404" pitchFamily="49" charset="0"/>
              </a:rPr>
              <a:t>SalesDW</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dimProduct(</a:t>
            </a:r>
            <a:r>
              <a:rPr lang="en-SG" sz="2400" dirty="0" err="1">
                <a:latin typeface="Courier New" panose="02070309020205020404" pitchFamily="49" charset="0"/>
                <a:cs typeface="Courier New" panose="02070309020205020404" pitchFamily="49" charset="0"/>
              </a:rPr>
              <a:t>productCode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productName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productLine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productScale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productVendor</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productDescription</a:t>
            </a:r>
            <a:r>
              <a:rPr lang="en-SG" sz="2400" dirty="0">
                <a:latin typeface="Courier New" panose="02070309020205020404" pitchFamily="49" charset="0"/>
                <a:cs typeface="Courier New" panose="02070309020205020404" pitchFamily="49" charset="0"/>
              </a:rPr>
              <a:t>)  </a:t>
            </a:r>
          </a:p>
          <a:p>
            <a:r>
              <a:rPr lang="en-SG" sz="2400" dirty="0">
                <a:latin typeface="Courier New" panose="02070309020205020404" pitchFamily="49" charset="0"/>
                <a:cs typeface="Courier New" panose="02070309020205020404" pitchFamily="49" charset="0"/>
              </a:rPr>
              <a:t>SELECT </a:t>
            </a:r>
          </a:p>
          <a:p>
            <a:r>
              <a:rPr lang="en-SG" sz="2400" dirty="0" err="1">
                <a:latin typeface="Courier New" panose="02070309020205020404" pitchFamily="49" charset="0"/>
                <a:cs typeface="Courier New" panose="02070309020205020404" pitchFamily="49" charset="0"/>
              </a:rPr>
              <a:t>p.productCode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p.productName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p.productLine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p.productScale</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p.productVendor</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p.productDescription</a:t>
            </a:r>
            <a:r>
              <a:rPr lang="en-SG" sz="2400" dirty="0">
                <a:latin typeface="Courier New" panose="02070309020205020404" pitchFamily="49" charset="0"/>
                <a:cs typeface="Courier New" panose="02070309020205020404" pitchFamily="49" charset="0"/>
              </a:rPr>
              <a:t>  </a:t>
            </a:r>
          </a:p>
          <a:p>
            <a:r>
              <a:rPr lang="en-SG" sz="2400" dirty="0">
                <a:latin typeface="Courier New" panose="02070309020205020404" pitchFamily="49" charset="0"/>
                <a:cs typeface="Courier New" panose="02070309020205020404" pitchFamily="49" charset="0"/>
              </a:rPr>
              <a:t>FROM </a:t>
            </a:r>
          </a:p>
          <a:p>
            <a:endParaRPr lang="en-SG" sz="2400" dirty="0">
              <a:latin typeface="Courier New" panose="02070309020205020404" pitchFamily="49" charset="0"/>
              <a:cs typeface="Courier New" panose="02070309020205020404" pitchFamily="49" charset="0"/>
            </a:endParaRPr>
          </a:p>
          <a:p>
            <a:r>
              <a:rPr lang="en-SG" sz="2400" dirty="0" err="1" smtClean="0">
                <a:latin typeface="Courier New" panose="02070309020205020404" pitchFamily="49" charset="0"/>
                <a:cs typeface="Courier New" panose="02070309020205020404" pitchFamily="49" charset="0"/>
              </a:rPr>
              <a:t>InventoryDB</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Products p</a:t>
            </a:r>
          </a:p>
        </p:txBody>
      </p:sp>
      <p:sp>
        <p:nvSpPr>
          <p:cNvPr id="3" name="TextBox 2"/>
          <p:cNvSpPr txBox="1"/>
          <p:nvPr/>
        </p:nvSpPr>
        <p:spPr>
          <a:xfrm>
            <a:off x="1291590" y="548640"/>
            <a:ext cx="10298430" cy="954107"/>
          </a:xfrm>
          <a:prstGeom prst="rect">
            <a:avLst/>
          </a:prstGeom>
          <a:noFill/>
        </p:spPr>
        <p:txBody>
          <a:bodyPr wrap="square" rtlCol="0">
            <a:spAutoFit/>
          </a:bodyPr>
          <a:lstStyle/>
          <a:p>
            <a:r>
              <a:rPr lang="en-SG" sz="2800" b="1" dirty="0" smtClean="0"/>
              <a:t>Using Transact-SQL to copy the data from an OLTP database to a dimension table in a Data Warehouse</a:t>
            </a:r>
            <a:endParaRPr lang="en-SG" sz="2800" b="1" dirty="0"/>
          </a:p>
        </p:txBody>
      </p:sp>
      <p:sp>
        <p:nvSpPr>
          <p:cNvPr id="4" name="Rectangle 3"/>
          <p:cNvSpPr/>
          <p:nvPr/>
        </p:nvSpPr>
        <p:spPr>
          <a:xfrm>
            <a:off x="6601968" y="4548389"/>
            <a:ext cx="4917234" cy="193899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smtClean="0"/>
              <a:t>If an ETL tool cannot do the job, or perhaps you do not have an ETL tool in-house, then the traditional way is to write SQL statements such as these!</a:t>
            </a:r>
            <a:endParaRPr lang="en-US" sz="2400"/>
          </a:p>
        </p:txBody>
      </p:sp>
    </p:spTree>
    <p:extLst>
      <p:ext uri="{BB962C8B-B14F-4D97-AF65-F5344CB8AC3E}">
        <p14:creationId xmlns:p14="http://schemas.microsoft.com/office/powerpoint/2010/main" val="562779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890" y="1434167"/>
            <a:ext cx="9464040" cy="5164830"/>
          </a:xfrm>
          <a:prstGeom prst="rect">
            <a:avLst/>
          </a:prstGeom>
          <a:noFill/>
          <a:ln>
            <a:solidFill>
              <a:schemeClr val="accent1"/>
            </a:solidFill>
            <a:prstDash val="dash"/>
          </a:ln>
        </p:spPr>
        <p:txBody>
          <a:bodyPr wrap="square" lIns="504000" tIns="180000" rIns="144000" bIns="180000" rtlCol="0">
            <a:spAutoFit/>
          </a:bodyPr>
          <a:lstStyle/>
          <a:p>
            <a:r>
              <a:rPr lang="en-SG" sz="2400" dirty="0">
                <a:latin typeface="Courier New" panose="02070309020205020404" pitchFamily="49" charset="0"/>
                <a:cs typeface="Courier New" panose="02070309020205020404" pitchFamily="49" charset="0"/>
              </a:rPr>
              <a:t>INSERT INTO </a:t>
            </a:r>
          </a:p>
          <a:p>
            <a:r>
              <a:rPr lang="en-SG" sz="2400" dirty="0" err="1">
                <a:latin typeface="Courier New" panose="02070309020205020404" pitchFamily="49" charset="0"/>
                <a:cs typeface="Courier New" panose="02070309020205020404" pitchFamily="49" charset="0"/>
              </a:rPr>
              <a:t>factSales</a:t>
            </a:r>
            <a:r>
              <a:rPr lang="en-SG" sz="2400" dirty="0">
                <a:latin typeface="Courier New" panose="02070309020205020404" pitchFamily="49" charset="0"/>
                <a:cs typeface="Courier New" panose="02070309020205020404" pitchFamily="49" charset="0"/>
              </a:rPr>
              <a:t>(</a:t>
            </a:r>
            <a:r>
              <a:rPr lang="en-SG" sz="2400" dirty="0" err="1">
                <a:latin typeface="Courier New" panose="02070309020205020404" pitchFamily="49" charset="0"/>
                <a:cs typeface="Courier New" panose="02070309020205020404" pitchFamily="49" charset="0"/>
              </a:rPr>
              <a:t>OrderDate_Key,Customer_Key,Product_Key</a:t>
            </a:r>
            <a:r>
              <a:rPr lang="en-SG" sz="2400" dirty="0" smtClean="0">
                <a:latin typeface="Courier New" panose="02070309020205020404" pitchFamily="49" charset="0"/>
                <a:cs typeface="Courier New" panose="02070309020205020404" pitchFamily="49" charset="0"/>
              </a:rPr>
              <a:t>, </a:t>
            </a:r>
            <a:r>
              <a:rPr lang="en-SG" sz="2400" dirty="0" err="1" smtClean="0">
                <a:latin typeface="Courier New" panose="02070309020205020404" pitchFamily="49" charset="0"/>
                <a:cs typeface="Courier New" panose="02070309020205020404" pitchFamily="49" charset="0"/>
              </a:rPr>
              <a:t>Quantity,UnitPrice</a:t>
            </a:r>
            <a:r>
              <a:rPr lang="en-SG" sz="2400" dirty="0" smtClean="0">
                <a:latin typeface="Courier New" panose="02070309020205020404" pitchFamily="49" charset="0"/>
                <a:cs typeface="Courier New" panose="02070309020205020404" pitchFamily="49" charset="0"/>
              </a:rPr>
              <a:t>)</a:t>
            </a:r>
            <a:endParaRPr lang="en-SG" sz="2400" dirty="0">
              <a:latin typeface="Courier New" panose="02070309020205020404" pitchFamily="49" charset="0"/>
              <a:cs typeface="Courier New" panose="02070309020205020404" pitchFamily="49" charset="0"/>
            </a:endParaRPr>
          </a:p>
          <a:p>
            <a:r>
              <a:rPr lang="en-SG" sz="2400" dirty="0" smtClean="0">
                <a:latin typeface="Courier New" panose="02070309020205020404" pitchFamily="49" charset="0"/>
                <a:cs typeface="Courier New" panose="02070309020205020404" pitchFamily="49" charset="0"/>
              </a:rPr>
              <a:t>SELECT </a:t>
            </a:r>
            <a:r>
              <a:rPr lang="en-SG" sz="2400" dirty="0">
                <a:latin typeface="Courier New" panose="02070309020205020404" pitchFamily="49" charset="0"/>
                <a:cs typeface="Courier New" panose="02070309020205020404" pitchFamily="49" charset="0"/>
              </a:rPr>
              <a:t>distinct  </a:t>
            </a:r>
          </a:p>
          <a:p>
            <a:r>
              <a:rPr lang="en-SG" sz="2400" dirty="0" err="1">
                <a:latin typeface="Courier New" panose="02070309020205020404" pitchFamily="49" charset="0"/>
                <a:cs typeface="Courier New" panose="02070309020205020404" pitchFamily="49" charset="0"/>
              </a:rPr>
              <a:t>d.Date_Key</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o.customerNumber</a:t>
            </a:r>
            <a:r>
              <a:rPr lang="en-SG" sz="2400" dirty="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od.productCode</a:t>
            </a:r>
            <a:r>
              <a:rPr lang="en-SG" sz="2400" dirty="0">
                <a:latin typeface="Courier New" panose="02070309020205020404" pitchFamily="49" charset="0"/>
                <a:cs typeface="Courier New" panose="02070309020205020404" pitchFamily="49" charset="0"/>
              </a:rPr>
              <a:t>, </a:t>
            </a:r>
            <a:r>
              <a:rPr lang="en-SG" sz="2400" dirty="0" err="1" smtClean="0">
                <a:latin typeface="Courier New" panose="02070309020205020404" pitchFamily="49" charset="0"/>
                <a:cs typeface="Courier New" panose="02070309020205020404" pitchFamily="49" charset="0"/>
              </a:rPr>
              <a:t>quantityOrdered</a:t>
            </a:r>
            <a:r>
              <a:rPr lang="en-SG" sz="2400" dirty="0" smtClean="0">
                <a:latin typeface="Courier New" panose="02070309020205020404" pitchFamily="49" charset="0"/>
                <a:cs typeface="Courier New" panose="02070309020205020404" pitchFamily="49" charset="0"/>
              </a:rPr>
              <a:t>, </a:t>
            </a:r>
            <a:r>
              <a:rPr lang="en-SG" sz="2400" dirty="0" err="1">
                <a:latin typeface="Courier New" panose="02070309020205020404" pitchFamily="49" charset="0"/>
                <a:cs typeface="Courier New" panose="02070309020205020404" pitchFamily="49" charset="0"/>
              </a:rPr>
              <a:t>od.priceEach</a:t>
            </a:r>
            <a:endParaRPr lang="en-SG" sz="2400" dirty="0">
              <a:latin typeface="Courier New" panose="02070309020205020404" pitchFamily="49" charset="0"/>
              <a:cs typeface="Courier New" panose="02070309020205020404" pitchFamily="49" charset="0"/>
            </a:endParaRPr>
          </a:p>
          <a:p>
            <a:r>
              <a:rPr lang="en-SG" sz="2400" dirty="0">
                <a:latin typeface="Courier New" panose="02070309020205020404" pitchFamily="49" charset="0"/>
                <a:cs typeface="Courier New" panose="02070309020205020404" pitchFamily="49" charset="0"/>
              </a:rPr>
              <a:t>FROM </a:t>
            </a:r>
          </a:p>
          <a:p>
            <a:r>
              <a:rPr lang="en-SG" sz="2400" dirty="0" err="1" smtClean="0">
                <a:latin typeface="Courier New" panose="02070309020205020404" pitchFamily="49" charset="0"/>
                <a:cs typeface="Courier New" panose="02070309020205020404" pitchFamily="49" charset="0"/>
              </a:rPr>
              <a:t>OrdersDB</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orderdetails od, </a:t>
            </a:r>
            <a:r>
              <a:rPr lang="en-SG" sz="2400" dirty="0" err="1" smtClean="0">
                <a:latin typeface="Courier New" panose="02070309020205020404" pitchFamily="49" charset="0"/>
                <a:cs typeface="Courier New" panose="02070309020205020404" pitchFamily="49" charset="0"/>
              </a:rPr>
              <a:t>OrdersDB</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orders o, </a:t>
            </a:r>
            <a:r>
              <a:rPr lang="en-SG" sz="2400" dirty="0" err="1" smtClean="0">
                <a:latin typeface="Courier New" panose="02070309020205020404" pitchFamily="49" charset="0"/>
                <a:cs typeface="Courier New" panose="02070309020205020404" pitchFamily="49" charset="0"/>
              </a:rPr>
              <a:t>SalesDW</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dimDate d</a:t>
            </a:r>
            <a:r>
              <a:rPr lang="en-SG" sz="2400" dirty="0" smtClean="0">
                <a:latin typeface="Courier New" panose="02070309020205020404" pitchFamily="49" charset="0"/>
                <a:cs typeface="Courier New" panose="02070309020205020404" pitchFamily="49" charset="0"/>
              </a:rPr>
              <a:t>, </a:t>
            </a:r>
            <a:r>
              <a:rPr lang="en-SG" sz="2400" dirty="0" err="1" smtClean="0">
                <a:latin typeface="Courier New" panose="02070309020205020404" pitchFamily="49" charset="0"/>
                <a:cs typeface="Courier New" panose="02070309020205020404" pitchFamily="49" charset="0"/>
              </a:rPr>
              <a:t>CustDB</a:t>
            </a:r>
            <a:r>
              <a:rPr lang="en-SG" sz="2400" dirty="0" smtClean="0">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customers </a:t>
            </a:r>
            <a:r>
              <a:rPr lang="en-SG" sz="2400" dirty="0" smtClean="0">
                <a:latin typeface="Courier New" panose="02070309020205020404" pitchFamily="49" charset="0"/>
                <a:cs typeface="Courier New" panose="02070309020205020404" pitchFamily="49" charset="0"/>
              </a:rPr>
              <a:t>c WHERE </a:t>
            </a:r>
            <a:endParaRPr lang="en-SG" sz="2400" dirty="0">
              <a:latin typeface="Courier New" panose="02070309020205020404" pitchFamily="49" charset="0"/>
              <a:cs typeface="Courier New" panose="02070309020205020404" pitchFamily="49" charset="0"/>
            </a:endParaRPr>
          </a:p>
          <a:p>
            <a:r>
              <a:rPr lang="en-SG" sz="2400" dirty="0" err="1">
                <a:latin typeface="Courier New" panose="02070309020205020404" pitchFamily="49" charset="0"/>
                <a:cs typeface="Courier New" panose="02070309020205020404" pitchFamily="49" charset="0"/>
              </a:rPr>
              <a:t>od.orderNumber</a:t>
            </a:r>
            <a:r>
              <a:rPr lang="en-SG" sz="2400" dirty="0">
                <a:latin typeface="Courier New" panose="02070309020205020404" pitchFamily="49" charset="0"/>
                <a:cs typeface="Courier New" panose="02070309020205020404" pitchFamily="49" charset="0"/>
              </a:rPr>
              <a:t> = </a:t>
            </a:r>
            <a:r>
              <a:rPr lang="en-SG" sz="2400" dirty="0" err="1">
                <a:latin typeface="Courier New" panose="02070309020205020404" pitchFamily="49" charset="0"/>
                <a:cs typeface="Courier New" panose="02070309020205020404" pitchFamily="49" charset="0"/>
              </a:rPr>
              <a:t>o.orderNumber</a:t>
            </a:r>
            <a:r>
              <a:rPr lang="en-SG" sz="2400" dirty="0">
                <a:latin typeface="Courier New" panose="02070309020205020404" pitchFamily="49" charset="0"/>
                <a:cs typeface="Courier New" panose="02070309020205020404" pitchFamily="49" charset="0"/>
              </a:rPr>
              <a:t>  AND CONVERT(</a:t>
            </a:r>
            <a:r>
              <a:rPr lang="en-SG" sz="2400" dirty="0" err="1">
                <a:latin typeface="Courier New" panose="02070309020205020404" pitchFamily="49" charset="0"/>
                <a:cs typeface="Courier New" panose="02070309020205020404" pitchFamily="49" charset="0"/>
              </a:rPr>
              <a:t>DATE,o.OrderDate</a:t>
            </a:r>
            <a:r>
              <a:rPr lang="en-SG" sz="2400" dirty="0">
                <a:latin typeface="Courier New" panose="02070309020205020404" pitchFamily="49" charset="0"/>
                <a:cs typeface="Courier New" panose="02070309020205020404" pitchFamily="49" charset="0"/>
              </a:rPr>
              <a:t>, 112) = CONVERT(</a:t>
            </a:r>
            <a:r>
              <a:rPr lang="en-SG" sz="2400" dirty="0" err="1">
                <a:latin typeface="Courier New" panose="02070309020205020404" pitchFamily="49" charset="0"/>
                <a:cs typeface="Courier New" panose="02070309020205020404" pitchFamily="49" charset="0"/>
              </a:rPr>
              <a:t>DATE,d.FullDate</a:t>
            </a:r>
            <a:r>
              <a:rPr lang="en-SG" sz="2400" dirty="0">
                <a:latin typeface="Courier New" panose="02070309020205020404" pitchFamily="49" charset="0"/>
                <a:cs typeface="Courier New" panose="02070309020205020404" pitchFamily="49" charset="0"/>
              </a:rPr>
              <a:t>, 112)  </a:t>
            </a:r>
          </a:p>
          <a:p>
            <a:r>
              <a:rPr lang="en-SG" sz="2400" dirty="0">
                <a:latin typeface="Courier New" panose="02070309020205020404" pitchFamily="49" charset="0"/>
                <a:cs typeface="Courier New" panose="02070309020205020404" pitchFamily="49" charset="0"/>
              </a:rPr>
              <a:t>AND </a:t>
            </a:r>
            <a:r>
              <a:rPr lang="en-SG" sz="2400" dirty="0" err="1">
                <a:latin typeface="Courier New" panose="02070309020205020404" pitchFamily="49" charset="0"/>
                <a:cs typeface="Courier New" panose="02070309020205020404" pitchFamily="49" charset="0"/>
              </a:rPr>
              <a:t>o.customerNumber</a:t>
            </a:r>
            <a:r>
              <a:rPr lang="en-SG" sz="2400" dirty="0">
                <a:latin typeface="Courier New" panose="02070309020205020404" pitchFamily="49" charset="0"/>
                <a:cs typeface="Courier New" panose="02070309020205020404" pitchFamily="49" charset="0"/>
              </a:rPr>
              <a:t> = </a:t>
            </a:r>
            <a:r>
              <a:rPr lang="en-SG" sz="2400" dirty="0" err="1" smtClean="0">
                <a:latin typeface="Courier New" panose="02070309020205020404" pitchFamily="49" charset="0"/>
                <a:cs typeface="Courier New" panose="02070309020205020404" pitchFamily="49" charset="0"/>
              </a:rPr>
              <a:t>c.customerNumber</a:t>
            </a:r>
            <a:endParaRPr lang="en-SG" sz="2400" dirty="0">
              <a:latin typeface="Courier New" panose="02070309020205020404" pitchFamily="49" charset="0"/>
              <a:cs typeface="Courier New" panose="02070309020205020404" pitchFamily="49" charset="0"/>
            </a:endParaRPr>
          </a:p>
        </p:txBody>
      </p:sp>
      <p:sp>
        <p:nvSpPr>
          <p:cNvPr id="3" name="TextBox 2"/>
          <p:cNvSpPr txBox="1"/>
          <p:nvPr/>
        </p:nvSpPr>
        <p:spPr>
          <a:xfrm>
            <a:off x="1291590" y="308610"/>
            <a:ext cx="10298430" cy="954107"/>
          </a:xfrm>
          <a:prstGeom prst="rect">
            <a:avLst/>
          </a:prstGeom>
          <a:noFill/>
        </p:spPr>
        <p:txBody>
          <a:bodyPr wrap="square" rtlCol="0">
            <a:spAutoFit/>
          </a:bodyPr>
          <a:lstStyle/>
          <a:p>
            <a:r>
              <a:rPr lang="en-SG" sz="2800" b="1" dirty="0" smtClean="0"/>
              <a:t>Using Transact-SQL to copy the data from an OLTP database to a Fact table in a Data Warehouse</a:t>
            </a:r>
            <a:endParaRPr lang="en-SG" sz="2800" b="1" dirty="0"/>
          </a:p>
        </p:txBody>
      </p:sp>
    </p:spTree>
    <p:extLst>
      <p:ext uri="{BB962C8B-B14F-4D97-AF65-F5344CB8AC3E}">
        <p14:creationId xmlns:p14="http://schemas.microsoft.com/office/powerpoint/2010/main" val="3506763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97305" y="5987534"/>
            <a:ext cx="5105950" cy="369332"/>
          </a:xfrm>
          <a:prstGeom prst="rect">
            <a:avLst/>
          </a:prstGeom>
        </p:spPr>
        <p:txBody>
          <a:bodyPr wrap="none">
            <a:spAutoFit/>
          </a:bodyPr>
          <a:lstStyle/>
          <a:p>
            <a:r>
              <a:rPr lang="en-SG" dirty="0">
                <a:hlinkClick r:id="rId2"/>
              </a:rPr>
              <a:t>https://www.youtube.com/watch?v=K_FCHYWGGug</a:t>
            </a:r>
            <a:endParaRPr lang="en-SG" dirty="0"/>
          </a:p>
        </p:txBody>
      </p:sp>
      <p:pic>
        <p:nvPicPr>
          <p:cNvPr id="6" name="Picture 5"/>
          <p:cNvPicPr>
            <a:picLocks noChangeAspect="1"/>
          </p:cNvPicPr>
          <p:nvPr/>
        </p:nvPicPr>
        <p:blipFill>
          <a:blip r:embed="rId3"/>
          <a:stretch>
            <a:fillRect/>
          </a:stretch>
        </p:blipFill>
        <p:spPr>
          <a:xfrm>
            <a:off x="2800065" y="647459"/>
            <a:ext cx="5921026" cy="4996935"/>
          </a:xfrm>
          <a:prstGeom prst="rect">
            <a:avLst/>
          </a:prstGeom>
        </p:spPr>
      </p:pic>
    </p:spTree>
    <p:extLst>
      <p:ext uri="{BB962C8B-B14F-4D97-AF65-F5344CB8AC3E}">
        <p14:creationId xmlns:p14="http://schemas.microsoft.com/office/powerpoint/2010/main" val="4216902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5665" y="5747504"/>
            <a:ext cx="4860690" cy="369332"/>
          </a:xfrm>
          <a:prstGeom prst="rect">
            <a:avLst/>
          </a:prstGeom>
        </p:spPr>
        <p:txBody>
          <a:bodyPr wrap="none">
            <a:spAutoFit/>
          </a:bodyPr>
          <a:lstStyle/>
          <a:p>
            <a:r>
              <a:rPr lang="en-SG" dirty="0">
                <a:hlinkClick r:id="rId2"/>
              </a:rPr>
              <a:t>https://www.youtube.com/watch?v=9Akvz2x0az4</a:t>
            </a:r>
            <a:endParaRPr lang="en-SG" dirty="0"/>
          </a:p>
        </p:txBody>
      </p:sp>
      <p:pic>
        <p:nvPicPr>
          <p:cNvPr id="3" name="Picture 2"/>
          <p:cNvPicPr>
            <a:picLocks noChangeAspect="1"/>
          </p:cNvPicPr>
          <p:nvPr/>
        </p:nvPicPr>
        <p:blipFill>
          <a:blip r:embed="rId3"/>
          <a:stretch>
            <a:fillRect/>
          </a:stretch>
        </p:blipFill>
        <p:spPr>
          <a:xfrm>
            <a:off x="3108677" y="556009"/>
            <a:ext cx="5600983" cy="4972836"/>
          </a:xfrm>
          <a:prstGeom prst="rect">
            <a:avLst/>
          </a:prstGeom>
        </p:spPr>
      </p:pic>
    </p:spTree>
    <p:extLst>
      <p:ext uri="{BB962C8B-B14F-4D97-AF65-F5344CB8AC3E}">
        <p14:creationId xmlns:p14="http://schemas.microsoft.com/office/powerpoint/2010/main" val="380521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086" y="5518904"/>
            <a:ext cx="4942187" cy="369332"/>
          </a:xfrm>
          <a:prstGeom prst="rect">
            <a:avLst/>
          </a:prstGeom>
        </p:spPr>
        <p:txBody>
          <a:bodyPr wrap="none">
            <a:spAutoFit/>
          </a:bodyPr>
          <a:lstStyle/>
          <a:p>
            <a:r>
              <a:rPr lang="en-SG" dirty="0">
                <a:hlinkClick r:id="rId2"/>
              </a:rPr>
              <a:t>https://www.youtube.com/watch?v=7MOU1l30lXs</a:t>
            </a:r>
            <a:endParaRPr lang="en-SG" dirty="0"/>
          </a:p>
        </p:txBody>
      </p:sp>
      <p:pic>
        <p:nvPicPr>
          <p:cNvPr id="3" name="Picture 2"/>
          <p:cNvPicPr>
            <a:picLocks noChangeAspect="1"/>
          </p:cNvPicPr>
          <p:nvPr/>
        </p:nvPicPr>
        <p:blipFill>
          <a:blip r:embed="rId3"/>
          <a:stretch>
            <a:fillRect/>
          </a:stretch>
        </p:blipFill>
        <p:spPr>
          <a:xfrm>
            <a:off x="3584920" y="590298"/>
            <a:ext cx="5433350" cy="4721693"/>
          </a:xfrm>
          <a:prstGeom prst="rect">
            <a:avLst/>
          </a:prstGeom>
        </p:spPr>
      </p:pic>
    </p:spTree>
    <p:extLst>
      <p:ext uri="{BB962C8B-B14F-4D97-AF65-F5344CB8AC3E}">
        <p14:creationId xmlns:p14="http://schemas.microsoft.com/office/powerpoint/2010/main" val="389677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3254" y="6010394"/>
            <a:ext cx="5059911" cy="369332"/>
          </a:xfrm>
          <a:prstGeom prst="rect">
            <a:avLst/>
          </a:prstGeom>
        </p:spPr>
        <p:txBody>
          <a:bodyPr wrap="none">
            <a:spAutoFit/>
          </a:bodyPr>
          <a:lstStyle/>
          <a:p>
            <a:r>
              <a:rPr lang="en-SG" dirty="0">
                <a:hlinkClick r:id="rId2"/>
              </a:rPr>
              <a:t>https://www.youtube.com/watch?v=QCMnzdDXBTo</a:t>
            </a:r>
            <a:endParaRPr lang="en-SG" dirty="0"/>
          </a:p>
        </p:txBody>
      </p:sp>
      <p:pic>
        <p:nvPicPr>
          <p:cNvPr id="3" name="Picture 2"/>
          <p:cNvPicPr>
            <a:picLocks noChangeAspect="1"/>
          </p:cNvPicPr>
          <p:nvPr/>
        </p:nvPicPr>
        <p:blipFill>
          <a:blip r:embed="rId3"/>
          <a:stretch>
            <a:fillRect/>
          </a:stretch>
        </p:blipFill>
        <p:spPr>
          <a:xfrm>
            <a:off x="3274781" y="628395"/>
            <a:ext cx="5888384" cy="5212335"/>
          </a:xfrm>
          <a:prstGeom prst="rect">
            <a:avLst/>
          </a:prstGeom>
        </p:spPr>
      </p:pic>
    </p:spTree>
    <p:extLst>
      <p:ext uri="{BB962C8B-B14F-4D97-AF65-F5344CB8AC3E}">
        <p14:creationId xmlns:p14="http://schemas.microsoft.com/office/powerpoint/2010/main" val="236400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95377" y="466946"/>
            <a:ext cx="11051178" cy="889726"/>
          </a:xfrm>
        </p:spPr>
        <p:txBody>
          <a:bodyPr/>
          <a:lstStyle/>
          <a:p>
            <a:r>
              <a:rPr lang="en-SG" dirty="0" smtClean="0"/>
              <a:t>What is ETL?</a:t>
            </a:r>
            <a:endParaRPr lang="en-SG" dirty="0"/>
          </a:p>
        </p:txBody>
      </p:sp>
      <p:sp>
        <p:nvSpPr>
          <p:cNvPr id="3" name="Content Placeholder 2"/>
          <p:cNvSpPr>
            <a:spLocks noGrp="1"/>
          </p:cNvSpPr>
          <p:nvPr>
            <p:ph idx="1"/>
          </p:nvPr>
        </p:nvSpPr>
        <p:spPr>
          <a:xfrm>
            <a:off x="795378" y="1436915"/>
            <a:ext cx="11051177" cy="1294856"/>
          </a:xfrm>
        </p:spPr>
        <p:txBody>
          <a:bodyPr>
            <a:normAutofit/>
          </a:bodyPr>
          <a:lstStyle/>
          <a:p>
            <a:r>
              <a:rPr lang="en-SG" dirty="0">
                <a:solidFill>
                  <a:srgbClr val="C00000"/>
                </a:solidFill>
              </a:rPr>
              <a:t>ETL (Extract, Transform and Load)</a:t>
            </a:r>
            <a:r>
              <a:rPr lang="en-SG" dirty="0"/>
              <a:t> is </a:t>
            </a:r>
            <a:r>
              <a:rPr lang="en-SG" dirty="0" smtClean="0"/>
              <a:t>a process in </a:t>
            </a:r>
            <a:r>
              <a:rPr lang="en-SG" dirty="0"/>
              <a:t>data warehousing responsible for pulling data out of the source systems and placing it into a data warehouse</a:t>
            </a:r>
            <a:r>
              <a:rPr lang="en-SG" dirty="0" smtClean="0"/>
              <a:t>.</a:t>
            </a:r>
            <a:endParaRPr lang="en-SG" dirty="0"/>
          </a:p>
          <a:p>
            <a:pPr marL="0" indent="0">
              <a:buNone/>
            </a:pPr>
            <a:endParaRPr lang="en-SG" dirty="0"/>
          </a:p>
        </p:txBody>
      </p:sp>
      <p:sp>
        <p:nvSpPr>
          <p:cNvPr id="9" name="Text Placeholder 8"/>
          <p:cNvSpPr>
            <a:spLocks noGrp="1"/>
          </p:cNvSpPr>
          <p:nvPr>
            <p:ph type="body" sz="quarter" idx="13"/>
          </p:nvPr>
        </p:nvSpPr>
        <p:spPr/>
        <p:txBody>
          <a:bodyPr/>
          <a:lstStyle/>
          <a:p>
            <a:r>
              <a:rPr lang="en-SG" dirty="0" smtClean="0"/>
              <a:t>ETL</a:t>
            </a:r>
            <a:endParaRPr lang="en-SG" dirty="0"/>
          </a:p>
        </p:txBody>
      </p:sp>
      <p:pic>
        <p:nvPicPr>
          <p:cNvPr id="10" name="Picture 9"/>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b="14419"/>
          <a:stretch/>
        </p:blipFill>
        <p:spPr>
          <a:xfrm>
            <a:off x="8848824" y="2512736"/>
            <a:ext cx="2796514" cy="3705184"/>
          </a:xfrm>
          <a:prstGeom prst="rect">
            <a:avLst/>
          </a:prstGeom>
        </p:spPr>
      </p:pic>
      <p:sp>
        <p:nvSpPr>
          <p:cNvPr id="2" name="Rectangle 1"/>
          <p:cNvSpPr/>
          <p:nvPr/>
        </p:nvSpPr>
        <p:spPr>
          <a:xfrm>
            <a:off x="785952" y="2455587"/>
            <a:ext cx="7306488" cy="2700605"/>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SG" sz="2600" dirty="0"/>
              <a:t>The ETL process is </a:t>
            </a:r>
            <a:r>
              <a:rPr lang="en-SG" sz="2600" dirty="0">
                <a:solidFill>
                  <a:srgbClr val="C00000"/>
                </a:solidFill>
              </a:rPr>
              <a:t>critical to a successful data </a:t>
            </a:r>
            <a:r>
              <a:rPr lang="en-SG" sz="2600" dirty="0" smtClean="0">
                <a:solidFill>
                  <a:srgbClr val="C00000"/>
                </a:solidFill>
              </a:rPr>
              <a:t>warehouse</a:t>
            </a:r>
          </a:p>
          <a:p>
            <a:pPr marL="228600" indent="-228600">
              <a:lnSpc>
                <a:spcPct val="110000"/>
              </a:lnSpc>
              <a:spcBef>
                <a:spcPts val="1000"/>
              </a:spcBef>
              <a:buFont typeface="Arial" panose="020B0604020202020204" pitchFamily="34" charset="0"/>
              <a:buChar char="•"/>
            </a:pPr>
            <a:r>
              <a:rPr lang="en-US" sz="2600" dirty="0" smtClean="0"/>
              <a:t>ETL must ensure the data loaded into the data warehouse is </a:t>
            </a:r>
            <a:r>
              <a:rPr lang="en-US" sz="2600" dirty="0" smtClean="0">
                <a:solidFill>
                  <a:srgbClr val="C00000"/>
                </a:solidFill>
              </a:rPr>
              <a:t>high-quality</a:t>
            </a:r>
            <a:r>
              <a:rPr lang="en-US" sz="2600" dirty="0" smtClean="0"/>
              <a:t>, accurate, relevant, useful and accessible</a:t>
            </a:r>
          </a:p>
          <a:p>
            <a:pPr marL="228600" indent="-228600">
              <a:lnSpc>
                <a:spcPct val="110000"/>
              </a:lnSpc>
              <a:spcBef>
                <a:spcPts val="1000"/>
              </a:spcBef>
              <a:buFont typeface="Arial" panose="020B0604020202020204" pitchFamily="34" charset="0"/>
              <a:buChar char="•"/>
            </a:pPr>
            <a:r>
              <a:rPr lang="en-US" sz="2600" dirty="0" smtClean="0"/>
              <a:t>The most </a:t>
            </a:r>
            <a:r>
              <a:rPr lang="en-US" sz="2600" dirty="0" smtClean="0">
                <a:solidFill>
                  <a:srgbClr val="C00000"/>
                </a:solidFill>
              </a:rPr>
              <a:t>time-consuming</a:t>
            </a:r>
            <a:r>
              <a:rPr lang="en-US" sz="2600" dirty="0" smtClean="0"/>
              <a:t> phase in building a data warehouse as routines must be developed to select the required fields from numerous sources of data</a:t>
            </a:r>
            <a:endParaRPr lang="en-SG" sz="2600" dirty="0"/>
          </a:p>
        </p:txBody>
      </p:sp>
    </p:spTree>
    <p:extLst>
      <p:ext uri="{BB962C8B-B14F-4D97-AF65-F5344CB8AC3E}">
        <p14:creationId xmlns:p14="http://schemas.microsoft.com/office/powerpoint/2010/main" val="444588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SG" dirty="0" smtClean="0"/>
              <a:t>What is ETL?</a:t>
            </a:r>
            <a:endParaRPr lang="en-SG" dirty="0"/>
          </a:p>
        </p:txBody>
      </p:sp>
      <p:sp>
        <p:nvSpPr>
          <p:cNvPr id="3" name="Content Placeholder 2"/>
          <p:cNvSpPr>
            <a:spLocks noGrp="1"/>
          </p:cNvSpPr>
          <p:nvPr>
            <p:ph idx="1"/>
          </p:nvPr>
        </p:nvSpPr>
        <p:spPr/>
        <p:txBody>
          <a:bodyPr/>
          <a:lstStyle/>
          <a:p>
            <a:r>
              <a:rPr lang="en-SG" dirty="0" smtClean="0"/>
              <a:t>ETL </a:t>
            </a:r>
            <a:r>
              <a:rPr lang="en-SG" dirty="0"/>
              <a:t>involves </a:t>
            </a:r>
            <a:r>
              <a:rPr lang="en-SG" dirty="0" smtClean="0"/>
              <a:t>the following tasks: </a:t>
            </a:r>
          </a:p>
          <a:p>
            <a:pPr marL="0" indent="0">
              <a:buNone/>
            </a:pPr>
            <a:endParaRPr lang="en-SG" dirty="0"/>
          </a:p>
        </p:txBody>
      </p:sp>
      <p:sp>
        <p:nvSpPr>
          <p:cNvPr id="9" name="Text Placeholder 8"/>
          <p:cNvSpPr>
            <a:spLocks noGrp="1"/>
          </p:cNvSpPr>
          <p:nvPr>
            <p:ph type="body" sz="quarter" idx="13"/>
          </p:nvPr>
        </p:nvSpPr>
        <p:spPr/>
        <p:txBody>
          <a:bodyPr/>
          <a:lstStyle/>
          <a:p>
            <a:r>
              <a:rPr lang="en-SG" dirty="0" smtClean="0"/>
              <a:t>ETL</a:t>
            </a:r>
            <a:endParaRPr lang="en-SG" dirty="0"/>
          </a:p>
        </p:txBody>
      </p:sp>
      <p:sp>
        <p:nvSpPr>
          <p:cNvPr id="5" name="Content Placeholder 2"/>
          <p:cNvSpPr txBox="1">
            <a:spLocks/>
          </p:cNvSpPr>
          <p:nvPr/>
        </p:nvSpPr>
        <p:spPr>
          <a:xfrm>
            <a:off x="904230" y="2152660"/>
            <a:ext cx="7383497" cy="3564392"/>
          </a:xfrm>
          <a:prstGeom prst="rect">
            <a:avLst/>
          </a:prstGeom>
          <a:ln w="31750">
            <a:solidFill>
              <a:schemeClr val="accent6">
                <a:lumMod val="50000"/>
              </a:schemeClr>
            </a:solidFill>
            <a:prstDash val="dash"/>
          </a:ln>
        </p:spPr>
        <p:txBody>
          <a:bodyPr wrap="square" lIns="324000" tIns="180000" rIns="180000" bIns="180000">
            <a:spAutoFit/>
          </a:bodyPr>
          <a:lstStyle>
            <a:defPPr>
              <a:defRPr lang="en-US"/>
            </a:defPPr>
            <a:lvl1pPr>
              <a:defRPr sz="4000">
                <a:solidFill>
                  <a:schemeClr val="accent6">
                    <a:lumMod val="50000"/>
                  </a:schemeClr>
                </a:solidFill>
              </a:defRPr>
            </a:lvl1pPr>
          </a:lstStyle>
          <a:p>
            <a:pPr marL="342900" indent="-342900">
              <a:buFont typeface="Arial" panose="020B0604020202020204" pitchFamily="34" charset="0"/>
              <a:buChar char="•"/>
            </a:pPr>
            <a:r>
              <a:rPr lang="en-SG" sz="2600" b="1" dirty="0" smtClean="0">
                <a:solidFill>
                  <a:srgbClr val="FF0000"/>
                </a:solidFill>
              </a:rPr>
              <a:t>Extract</a:t>
            </a:r>
            <a:r>
              <a:rPr lang="en-SG" sz="2600" dirty="0" smtClean="0"/>
              <a:t> : the process </a:t>
            </a:r>
            <a:r>
              <a:rPr lang="en-SG" sz="2600" dirty="0"/>
              <a:t>of reading data from a </a:t>
            </a:r>
            <a:r>
              <a:rPr lang="en-SG" sz="2600" dirty="0" smtClean="0"/>
              <a:t>source database</a:t>
            </a:r>
            <a:endParaRPr lang="en-SG" sz="2600" dirty="0"/>
          </a:p>
          <a:p>
            <a:pPr marL="342900" indent="-342900">
              <a:buFont typeface="Arial" panose="020B0604020202020204" pitchFamily="34" charset="0"/>
              <a:buChar char="•"/>
            </a:pPr>
            <a:r>
              <a:rPr lang="en-SG" sz="2600" b="1" dirty="0" smtClean="0">
                <a:solidFill>
                  <a:srgbClr val="FF0000"/>
                </a:solidFill>
              </a:rPr>
              <a:t>Transform</a:t>
            </a:r>
            <a:r>
              <a:rPr lang="en-SG" sz="2600" dirty="0" smtClean="0"/>
              <a:t> : the </a:t>
            </a:r>
            <a:r>
              <a:rPr lang="en-SG" sz="2600" dirty="0"/>
              <a:t>process of converting the extracted data from its previous form into the form it needs to be in so that it can be placed into another database</a:t>
            </a:r>
            <a:r>
              <a:rPr lang="en-SG" sz="2600" dirty="0" smtClean="0"/>
              <a:t>.</a:t>
            </a:r>
          </a:p>
          <a:p>
            <a:pPr marL="342900" indent="-342900">
              <a:buFont typeface="Arial" panose="020B0604020202020204" pitchFamily="34" charset="0"/>
              <a:buChar char="•"/>
            </a:pPr>
            <a:r>
              <a:rPr lang="en-SG" sz="2600" b="1" dirty="0" smtClean="0">
                <a:solidFill>
                  <a:srgbClr val="FF0000"/>
                </a:solidFill>
              </a:rPr>
              <a:t>Load</a:t>
            </a:r>
            <a:r>
              <a:rPr lang="en-SG" sz="2600" b="1" dirty="0" smtClean="0"/>
              <a:t> </a:t>
            </a:r>
            <a:r>
              <a:rPr lang="en-SG" sz="2600" dirty="0" smtClean="0"/>
              <a:t>: the </a:t>
            </a:r>
            <a:r>
              <a:rPr lang="en-SG" sz="2600" dirty="0"/>
              <a:t>process of writing the data into the target database</a:t>
            </a:r>
            <a:r>
              <a:rPr lang="en-SG" sz="2600" dirty="0" smtClean="0"/>
              <a:t>.</a:t>
            </a:r>
            <a:endParaRPr lang="en-SG" sz="2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969" y="2596919"/>
            <a:ext cx="3810000" cy="3810000"/>
          </a:xfrm>
          <a:prstGeom prst="rect">
            <a:avLst/>
          </a:prstGeom>
        </p:spPr>
      </p:pic>
      <p:sp>
        <p:nvSpPr>
          <p:cNvPr id="6" name="TextBox 5"/>
          <p:cNvSpPr txBox="1"/>
          <p:nvPr/>
        </p:nvSpPr>
        <p:spPr>
          <a:xfrm>
            <a:off x="8824046" y="1726944"/>
            <a:ext cx="2846070" cy="646331"/>
          </a:xfrm>
          <a:prstGeom prst="rect">
            <a:avLst/>
          </a:prstGeom>
          <a:solidFill>
            <a:srgbClr val="FFC000"/>
          </a:solidFill>
        </p:spPr>
        <p:txBody>
          <a:bodyPr wrap="square" rtlCol="0">
            <a:spAutoFit/>
          </a:bodyPr>
          <a:lstStyle/>
          <a:p>
            <a:r>
              <a:rPr lang="en-US" b="1" dirty="0" smtClean="0"/>
              <a:t>The ETL process is often represented by gears icons</a:t>
            </a:r>
            <a:endParaRPr lang="en-SG" b="1" dirty="0"/>
          </a:p>
        </p:txBody>
      </p:sp>
    </p:spTree>
    <p:extLst>
      <p:ext uri="{BB962C8B-B14F-4D97-AF65-F5344CB8AC3E}">
        <p14:creationId xmlns:p14="http://schemas.microsoft.com/office/powerpoint/2010/main" val="2112116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1" y="685801"/>
            <a:ext cx="10965401" cy="5380672"/>
          </a:xfrm>
          <a:prstGeom prst="rect">
            <a:avLst/>
          </a:prstGeom>
        </p:spPr>
      </p:pic>
      <p:sp>
        <p:nvSpPr>
          <p:cNvPr id="7" name="Flowchart: Alternate Process 6"/>
          <p:cNvSpPr/>
          <p:nvPr/>
        </p:nvSpPr>
        <p:spPr>
          <a:xfrm>
            <a:off x="3657600" y="2366010"/>
            <a:ext cx="5749290" cy="286893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SG" sz="2000" dirty="0" smtClean="0">
                <a:solidFill>
                  <a:schemeClr val="accent6">
                    <a:lumMod val="50000"/>
                  </a:schemeClr>
                </a:solidFill>
              </a:rPr>
              <a:t>Identify what are the data sources from which data should be extracted</a:t>
            </a:r>
          </a:p>
          <a:p>
            <a:pPr marL="285750" indent="-285750">
              <a:buFont typeface="Arial" panose="020B0604020202020204" pitchFamily="34" charset="0"/>
              <a:buChar char="•"/>
            </a:pPr>
            <a:r>
              <a:rPr lang="en-SG" sz="2000" dirty="0" smtClean="0">
                <a:solidFill>
                  <a:schemeClr val="accent6">
                    <a:lumMod val="50000"/>
                  </a:schemeClr>
                </a:solidFill>
              </a:rPr>
              <a:t>Perform data validation to check </a:t>
            </a:r>
            <a:r>
              <a:rPr lang="en-SG" sz="2000" dirty="0">
                <a:solidFill>
                  <a:schemeClr val="accent6">
                    <a:lumMod val="50000"/>
                  </a:schemeClr>
                </a:solidFill>
              </a:rPr>
              <a:t>if the data meets an expected pattern or </a:t>
            </a:r>
            <a:r>
              <a:rPr lang="en-SG" sz="2000" dirty="0" smtClean="0">
                <a:solidFill>
                  <a:schemeClr val="accent6">
                    <a:lumMod val="50000"/>
                  </a:schemeClr>
                </a:solidFill>
              </a:rPr>
              <a:t>structure, if not reject it</a:t>
            </a:r>
          </a:p>
          <a:p>
            <a:pPr marL="285750" indent="-285750">
              <a:buFont typeface="Arial" panose="020B0604020202020204" pitchFamily="34" charset="0"/>
              <a:buChar char="•"/>
            </a:pPr>
            <a:r>
              <a:rPr lang="en-SG" sz="2000" dirty="0" smtClean="0">
                <a:solidFill>
                  <a:schemeClr val="accent6">
                    <a:lumMod val="50000"/>
                  </a:schemeClr>
                </a:solidFill>
              </a:rPr>
              <a:t>Data which passes the check is stored in Staging Area until it is ready for “Transform”</a:t>
            </a:r>
          </a:p>
          <a:p>
            <a:pPr marL="285750" indent="-285750" algn="ctr">
              <a:buFont typeface="Arial" panose="020B0604020202020204" pitchFamily="34" charset="0"/>
              <a:buChar char="•"/>
            </a:pPr>
            <a:endParaRPr lang="en-SG" dirty="0"/>
          </a:p>
        </p:txBody>
      </p:sp>
      <p:sp>
        <p:nvSpPr>
          <p:cNvPr id="8" name="Oval 7"/>
          <p:cNvSpPr/>
          <p:nvPr/>
        </p:nvSpPr>
        <p:spPr>
          <a:xfrm>
            <a:off x="1314450" y="1040130"/>
            <a:ext cx="2240280" cy="132588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p:cNvCxnSpPr/>
          <p:nvPr/>
        </p:nvCxnSpPr>
        <p:spPr>
          <a:xfrm>
            <a:off x="3348990" y="2068830"/>
            <a:ext cx="457200" cy="3886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8085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Extract</a:t>
            </a:r>
            <a:endParaRPr lang="en-SG" dirty="0"/>
          </a:p>
        </p:txBody>
      </p:sp>
      <p:sp>
        <p:nvSpPr>
          <p:cNvPr id="3" name="Content Placeholder 2"/>
          <p:cNvSpPr>
            <a:spLocks noGrp="1"/>
          </p:cNvSpPr>
          <p:nvPr>
            <p:ph idx="1"/>
          </p:nvPr>
        </p:nvSpPr>
        <p:spPr/>
        <p:txBody>
          <a:bodyPr/>
          <a:lstStyle/>
          <a:p>
            <a:pPr>
              <a:lnSpc>
                <a:spcPct val="100000"/>
              </a:lnSpc>
            </a:pPr>
            <a:r>
              <a:rPr lang="en-SG" dirty="0"/>
              <a:t>The </a:t>
            </a:r>
            <a:r>
              <a:rPr lang="en-SG" b="1" dirty="0">
                <a:solidFill>
                  <a:srgbClr val="C00000"/>
                </a:solidFill>
              </a:rPr>
              <a:t>extraction</a:t>
            </a:r>
            <a:r>
              <a:rPr lang="en-SG" dirty="0"/>
              <a:t> process is the first phase of </a:t>
            </a:r>
            <a:r>
              <a:rPr lang="en-SG" dirty="0" smtClean="0"/>
              <a:t>ETL</a:t>
            </a:r>
          </a:p>
          <a:p>
            <a:pPr>
              <a:lnSpc>
                <a:spcPct val="100000"/>
              </a:lnSpc>
            </a:pPr>
            <a:r>
              <a:rPr lang="en-SG" dirty="0" smtClean="0"/>
              <a:t>In this phase, the </a:t>
            </a:r>
            <a:r>
              <a:rPr lang="en-SG" dirty="0"/>
              <a:t>required data is identified and extracted from different </a:t>
            </a:r>
            <a:r>
              <a:rPr lang="en-SG" dirty="0" smtClean="0"/>
              <a:t>sources</a:t>
            </a:r>
          </a:p>
          <a:p>
            <a:pPr>
              <a:lnSpc>
                <a:spcPct val="100000"/>
              </a:lnSpc>
            </a:pPr>
            <a:r>
              <a:rPr lang="en-SG" dirty="0" smtClean="0"/>
              <a:t>The extracted data is then held </a:t>
            </a:r>
            <a:r>
              <a:rPr lang="en-SG" dirty="0"/>
              <a:t>in temporary storage </a:t>
            </a:r>
            <a:r>
              <a:rPr lang="en-SG" dirty="0" smtClean="0"/>
              <a:t>(</a:t>
            </a:r>
            <a:r>
              <a:rPr lang="en-SG" dirty="0" smtClean="0">
                <a:solidFill>
                  <a:srgbClr val="C00000"/>
                </a:solidFill>
              </a:rPr>
              <a:t>Staging Area</a:t>
            </a:r>
            <a:r>
              <a:rPr lang="en-SG" dirty="0" smtClean="0"/>
              <a:t>) until the “Transform” and “Load” phases can </a:t>
            </a:r>
            <a:r>
              <a:rPr lang="en-SG" dirty="0"/>
              <a:t>be </a:t>
            </a:r>
            <a:r>
              <a:rPr lang="en-SG" dirty="0" smtClean="0"/>
              <a:t>executed</a:t>
            </a:r>
          </a:p>
          <a:p>
            <a:pPr>
              <a:lnSpc>
                <a:spcPct val="100000"/>
              </a:lnSpc>
            </a:pPr>
            <a:r>
              <a:rPr lang="en-SG" dirty="0" smtClean="0"/>
              <a:t>During </a:t>
            </a:r>
            <a:r>
              <a:rPr lang="en-SG" dirty="0"/>
              <a:t>extraction, </a:t>
            </a:r>
            <a:r>
              <a:rPr lang="en-SG" dirty="0">
                <a:solidFill>
                  <a:srgbClr val="C00000"/>
                </a:solidFill>
              </a:rPr>
              <a:t>validation</a:t>
            </a:r>
            <a:r>
              <a:rPr lang="en-SG" dirty="0"/>
              <a:t> rules are applied to test whether data has expected values essential to the data </a:t>
            </a:r>
            <a:r>
              <a:rPr lang="en-SG" dirty="0" smtClean="0"/>
              <a:t>warehouse</a:t>
            </a:r>
          </a:p>
          <a:p>
            <a:pPr>
              <a:lnSpc>
                <a:spcPct val="100000"/>
              </a:lnSpc>
            </a:pPr>
            <a:r>
              <a:rPr lang="en-SG" dirty="0" smtClean="0"/>
              <a:t>Data </a:t>
            </a:r>
            <a:r>
              <a:rPr lang="en-SG" dirty="0"/>
              <a:t>that fails the validation is rejected and further processed to discover why it failed validation and remediate if possible. </a:t>
            </a:r>
          </a:p>
        </p:txBody>
      </p:sp>
      <p:sp>
        <p:nvSpPr>
          <p:cNvPr id="4" name="Text Placeholder 3"/>
          <p:cNvSpPr>
            <a:spLocks noGrp="1"/>
          </p:cNvSpPr>
          <p:nvPr>
            <p:ph type="body" sz="quarter" idx="13"/>
          </p:nvPr>
        </p:nvSpPr>
        <p:spPr/>
        <p:txBody>
          <a:bodyPr/>
          <a:lstStyle/>
          <a:p>
            <a:r>
              <a:rPr lang="en-SG" dirty="0" smtClean="0"/>
              <a:t>ETL</a:t>
            </a:r>
            <a:endParaRPr lang="en-SG" dirty="0"/>
          </a:p>
        </p:txBody>
      </p:sp>
    </p:spTree>
    <p:extLst>
      <p:ext uri="{BB962C8B-B14F-4D97-AF65-F5344CB8AC3E}">
        <p14:creationId xmlns:p14="http://schemas.microsoft.com/office/powerpoint/2010/main" val="248620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01" y="685801"/>
            <a:ext cx="10965401" cy="5380672"/>
          </a:xfrm>
          <a:prstGeom prst="rect">
            <a:avLst/>
          </a:prstGeom>
        </p:spPr>
      </p:pic>
      <p:sp>
        <p:nvSpPr>
          <p:cNvPr id="7" name="Flowchart: Alternate Process 6"/>
          <p:cNvSpPr/>
          <p:nvPr/>
        </p:nvSpPr>
        <p:spPr>
          <a:xfrm>
            <a:off x="3657600" y="2366010"/>
            <a:ext cx="5749290" cy="222885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tIns="648000" rtlCol="0" anchor="ctr"/>
          <a:lstStyle/>
          <a:p>
            <a:pPr marL="285750" indent="-285750">
              <a:buFont typeface="Arial" panose="020B0604020202020204" pitchFamily="34" charset="0"/>
              <a:buChar char="•"/>
            </a:pPr>
            <a:r>
              <a:rPr lang="en-SG" sz="2000" dirty="0" smtClean="0">
                <a:solidFill>
                  <a:schemeClr val="accent6">
                    <a:lumMod val="50000"/>
                  </a:schemeClr>
                </a:solidFill>
              </a:rPr>
              <a:t>Fetch the data from Staging Area and perform data cleansing on it to eradicate incorrect or corrupt values</a:t>
            </a:r>
          </a:p>
          <a:p>
            <a:pPr marL="285750" indent="-285750">
              <a:buFont typeface="Arial" panose="020B0604020202020204" pitchFamily="34" charset="0"/>
              <a:buChar char="•"/>
            </a:pPr>
            <a:r>
              <a:rPr lang="en-SG" sz="2000" dirty="0" smtClean="0">
                <a:solidFill>
                  <a:schemeClr val="accent6">
                    <a:lumMod val="50000"/>
                  </a:schemeClr>
                </a:solidFill>
              </a:rPr>
              <a:t>Apply transformation rules to the data to convert to a consistent format suitable for loading to the Data Warehouse</a:t>
            </a:r>
          </a:p>
          <a:p>
            <a:pPr marL="285750" indent="-285750">
              <a:buFont typeface="Arial" panose="020B0604020202020204" pitchFamily="34" charset="0"/>
              <a:buChar char="•"/>
            </a:pPr>
            <a:endParaRPr lang="en-SG" sz="2000" dirty="0" smtClean="0">
              <a:solidFill>
                <a:schemeClr val="accent6">
                  <a:lumMod val="50000"/>
                </a:schemeClr>
              </a:solidFill>
            </a:endParaRPr>
          </a:p>
          <a:p>
            <a:pPr marL="285750" indent="-285750" algn="ctr">
              <a:buFont typeface="Arial" panose="020B0604020202020204" pitchFamily="34" charset="0"/>
              <a:buChar char="•"/>
            </a:pPr>
            <a:endParaRPr lang="en-SG" dirty="0"/>
          </a:p>
        </p:txBody>
      </p:sp>
      <p:sp>
        <p:nvSpPr>
          <p:cNvPr id="8" name="Oval 7"/>
          <p:cNvSpPr/>
          <p:nvPr/>
        </p:nvSpPr>
        <p:spPr>
          <a:xfrm>
            <a:off x="5143500" y="777240"/>
            <a:ext cx="2240280" cy="1325880"/>
          </a:xfrm>
          <a:prstGeom prst="ellipse">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p:cNvCxnSpPr/>
          <p:nvPr/>
        </p:nvCxnSpPr>
        <p:spPr>
          <a:xfrm>
            <a:off x="6183630" y="2103120"/>
            <a:ext cx="22860" cy="2628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0796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Transform</a:t>
            </a:r>
            <a:endParaRPr lang="en-SG" dirty="0"/>
          </a:p>
        </p:txBody>
      </p:sp>
      <p:sp>
        <p:nvSpPr>
          <p:cNvPr id="3" name="Content Placeholder 2"/>
          <p:cNvSpPr>
            <a:spLocks noGrp="1"/>
          </p:cNvSpPr>
          <p:nvPr>
            <p:ph idx="1"/>
          </p:nvPr>
        </p:nvSpPr>
        <p:spPr>
          <a:xfrm>
            <a:off x="795378" y="1267097"/>
            <a:ext cx="11051177" cy="5305153"/>
          </a:xfrm>
        </p:spPr>
        <p:txBody>
          <a:bodyPr>
            <a:normAutofit/>
          </a:bodyPr>
          <a:lstStyle/>
          <a:p>
            <a:pPr>
              <a:lnSpc>
                <a:spcPct val="100000"/>
              </a:lnSpc>
            </a:pPr>
            <a:r>
              <a:rPr lang="en-SG" dirty="0" smtClean="0"/>
              <a:t>The </a:t>
            </a:r>
            <a:r>
              <a:rPr lang="en-SG" b="1" dirty="0" smtClean="0">
                <a:solidFill>
                  <a:srgbClr val="C00000"/>
                </a:solidFill>
              </a:rPr>
              <a:t>transformation</a:t>
            </a:r>
            <a:r>
              <a:rPr lang="en-SG" dirty="0" smtClean="0"/>
              <a:t> process is the second phase of ETL</a:t>
            </a:r>
          </a:p>
          <a:p>
            <a:pPr>
              <a:lnSpc>
                <a:spcPct val="100000"/>
              </a:lnSpc>
              <a:spcBef>
                <a:spcPts val="1200"/>
              </a:spcBef>
            </a:pPr>
            <a:r>
              <a:rPr lang="en-SG" dirty="0" smtClean="0"/>
              <a:t>In this phase, data is fetched from the staging area, “cleansed” and transformed</a:t>
            </a:r>
          </a:p>
          <a:p>
            <a:pPr>
              <a:lnSpc>
                <a:spcPct val="100000"/>
              </a:lnSpc>
              <a:spcBef>
                <a:spcPts val="1200"/>
              </a:spcBef>
            </a:pPr>
            <a:r>
              <a:rPr lang="en-SG" dirty="0" smtClean="0">
                <a:solidFill>
                  <a:srgbClr val="C00000"/>
                </a:solidFill>
              </a:rPr>
              <a:t>Data </a:t>
            </a:r>
            <a:r>
              <a:rPr lang="en-SG" dirty="0">
                <a:solidFill>
                  <a:srgbClr val="C00000"/>
                </a:solidFill>
              </a:rPr>
              <a:t>cleansing </a:t>
            </a:r>
            <a:r>
              <a:rPr lang="en-SG" dirty="0"/>
              <a:t>or data scrubbing is the process of detecting and correcting (or removing) </a:t>
            </a:r>
            <a:r>
              <a:rPr lang="en-SG" dirty="0" smtClean="0"/>
              <a:t>data anomalies to improve the quality of it</a:t>
            </a:r>
          </a:p>
          <a:p>
            <a:pPr>
              <a:lnSpc>
                <a:spcPct val="100000"/>
              </a:lnSpc>
              <a:spcBef>
                <a:spcPts val="1200"/>
              </a:spcBef>
            </a:pPr>
            <a:r>
              <a:rPr lang="en-SG" dirty="0" smtClean="0"/>
              <a:t>Examples of </a:t>
            </a:r>
            <a:r>
              <a:rPr lang="en-SG" dirty="0" smtClean="0">
                <a:solidFill>
                  <a:srgbClr val="C00000"/>
                </a:solidFill>
              </a:rPr>
              <a:t>data anomalies </a:t>
            </a:r>
            <a:r>
              <a:rPr lang="en-SG" dirty="0" smtClean="0"/>
              <a:t>or inaccurate records are:</a:t>
            </a:r>
          </a:p>
          <a:p>
            <a:pPr lvl="1">
              <a:lnSpc>
                <a:spcPct val="100000"/>
              </a:lnSpc>
            </a:pPr>
            <a:r>
              <a:rPr lang="en-SG" dirty="0" smtClean="0"/>
              <a:t>A delivery date is </a:t>
            </a:r>
            <a:r>
              <a:rPr lang="en-SG" dirty="0"/>
              <a:t>earlier than </a:t>
            </a:r>
            <a:r>
              <a:rPr lang="en-SG" dirty="0" smtClean="0"/>
              <a:t>the order date</a:t>
            </a:r>
          </a:p>
          <a:p>
            <a:pPr lvl="1">
              <a:lnSpc>
                <a:spcPct val="100000"/>
              </a:lnSpc>
            </a:pPr>
            <a:r>
              <a:rPr lang="en-SG" dirty="0" smtClean="0"/>
              <a:t>A phone number that contains alphabetical characters</a:t>
            </a:r>
          </a:p>
          <a:p>
            <a:pPr lvl="1">
              <a:lnSpc>
                <a:spcPct val="100000"/>
              </a:lnSpc>
            </a:pPr>
            <a:r>
              <a:rPr lang="en-SG" dirty="0" smtClean="0"/>
              <a:t>A birthdate that is in the future</a:t>
            </a:r>
          </a:p>
          <a:p>
            <a:pPr lvl="1">
              <a:lnSpc>
                <a:spcPct val="100000"/>
              </a:lnSpc>
            </a:pPr>
            <a:r>
              <a:rPr lang="en-US" dirty="0" smtClean="0"/>
              <a:t>A missing value e.g. postal code</a:t>
            </a:r>
          </a:p>
          <a:p>
            <a:pPr lvl="1">
              <a:lnSpc>
                <a:spcPct val="100000"/>
              </a:lnSpc>
            </a:pPr>
            <a:r>
              <a:rPr lang="en-US" dirty="0" smtClean="0"/>
              <a:t>Order record refers to a customer id that is missing</a:t>
            </a:r>
            <a:endParaRPr lang="en-SG" dirty="0" smtClean="0"/>
          </a:p>
          <a:p>
            <a:pPr>
              <a:lnSpc>
                <a:spcPct val="100000"/>
              </a:lnSpc>
            </a:pPr>
            <a:endParaRPr lang="en-SG" dirty="0"/>
          </a:p>
        </p:txBody>
      </p:sp>
      <p:sp>
        <p:nvSpPr>
          <p:cNvPr id="4" name="Text Placeholder 3"/>
          <p:cNvSpPr>
            <a:spLocks noGrp="1"/>
          </p:cNvSpPr>
          <p:nvPr>
            <p:ph type="body" sz="quarter" idx="13"/>
          </p:nvPr>
        </p:nvSpPr>
        <p:spPr/>
        <p:txBody>
          <a:bodyPr/>
          <a:lstStyle/>
          <a:p>
            <a:r>
              <a:rPr lang="en-SG" dirty="0" smtClean="0"/>
              <a:t>ETL</a:t>
            </a:r>
            <a:endParaRPr lang="en-SG" dirty="0"/>
          </a:p>
        </p:txBody>
      </p:sp>
    </p:spTree>
    <p:extLst>
      <p:ext uri="{BB962C8B-B14F-4D97-AF65-F5344CB8AC3E}">
        <p14:creationId xmlns:p14="http://schemas.microsoft.com/office/powerpoint/2010/main" val="215165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Transform</a:t>
            </a:r>
            <a:endParaRPr lang="en-SG" dirty="0"/>
          </a:p>
        </p:txBody>
      </p:sp>
      <p:sp>
        <p:nvSpPr>
          <p:cNvPr id="3" name="Content Placeholder 2"/>
          <p:cNvSpPr>
            <a:spLocks noGrp="1"/>
          </p:cNvSpPr>
          <p:nvPr>
            <p:ph idx="1"/>
          </p:nvPr>
        </p:nvSpPr>
        <p:spPr>
          <a:xfrm>
            <a:off x="795378" y="1436914"/>
            <a:ext cx="11051178" cy="4740049"/>
          </a:xfrm>
        </p:spPr>
        <p:txBody>
          <a:bodyPr>
            <a:noAutofit/>
          </a:bodyPr>
          <a:lstStyle/>
          <a:p>
            <a:pPr>
              <a:lnSpc>
                <a:spcPct val="100000"/>
              </a:lnSpc>
            </a:pPr>
            <a:r>
              <a:rPr lang="en-SG" sz="2800" dirty="0" smtClean="0"/>
              <a:t>Besides data cleansing, a </a:t>
            </a:r>
            <a:r>
              <a:rPr lang="en-SG" sz="2800" dirty="0" smtClean="0">
                <a:solidFill>
                  <a:srgbClr val="C00000"/>
                </a:solidFill>
              </a:rPr>
              <a:t>series </a:t>
            </a:r>
            <a:r>
              <a:rPr lang="en-SG" sz="2800" dirty="0">
                <a:solidFill>
                  <a:srgbClr val="C00000"/>
                </a:solidFill>
              </a:rPr>
              <a:t>of rules or functions </a:t>
            </a:r>
            <a:r>
              <a:rPr lang="en-SG" sz="2800" dirty="0" smtClean="0"/>
              <a:t>are also applied to the data</a:t>
            </a:r>
          </a:p>
          <a:p>
            <a:pPr>
              <a:lnSpc>
                <a:spcPct val="100000"/>
              </a:lnSpc>
            </a:pPr>
            <a:r>
              <a:rPr lang="en-SG" sz="2800" dirty="0" smtClean="0"/>
              <a:t>Examples of rules / functions that can be applied to the data are:</a:t>
            </a:r>
          </a:p>
          <a:p>
            <a:pPr lvl="1">
              <a:lnSpc>
                <a:spcPct val="100000"/>
              </a:lnSpc>
              <a:spcBef>
                <a:spcPts val="1000"/>
              </a:spcBef>
            </a:pPr>
            <a:r>
              <a:rPr lang="en-SG" dirty="0"/>
              <a:t>Translating coded values </a:t>
            </a:r>
            <a:r>
              <a:rPr lang="en-SG" dirty="0" smtClean="0"/>
              <a:t>e.g. Changing all “Male” to “M”</a:t>
            </a:r>
          </a:p>
          <a:p>
            <a:pPr lvl="1">
              <a:lnSpc>
                <a:spcPct val="100000"/>
              </a:lnSpc>
              <a:spcBef>
                <a:spcPts val="1000"/>
              </a:spcBef>
            </a:pPr>
            <a:r>
              <a:rPr lang="en-SG" dirty="0" smtClean="0"/>
              <a:t>Deriving new calculated values e.g. </a:t>
            </a:r>
            <a:r>
              <a:rPr lang="en-SG" dirty="0" err="1" smtClean="0"/>
              <a:t>SalesAmt</a:t>
            </a:r>
            <a:r>
              <a:rPr lang="en-SG" dirty="0" smtClean="0"/>
              <a:t> = </a:t>
            </a:r>
            <a:r>
              <a:rPr lang="en-SG" dirty="0" err="1" smtClean="0"/>
              <a:t>Qty</a:t>
            </a:r>
            <a:r>
              <a:rPr lang="en-SG" dirty="0" smtClean="0"/>
              <a:t>*</a:t>
            </a:r>
            <a:r>
              <a:rPr lang="en-SG" dirty="0" err="1" smtClean="0"/>
              <a:t>UnitPrice</a:t>
            </a:r>
            <a:endParaRPr lang="en-SG" dirty="0" smtClean="0"/>
          </a:p>
          <a:p>
            <a:pPr lvl="1">
              <a:lnSpc>
                <a:spcPct val="100000"/>
              </a:lnSpc>
              <a:spcBef>
                <a:spcPts val="1000"/>
              </a:spcBef>
            </a:pPr>
            <a:r>
              <a:rPr lang="en-SG" dirty="0" smtClean="0"/>
              <a:t>Deriving aggregated values e.g. pre-calculate total sales for each store</a:t>
            </a:r>
          </a:p>
          <a:p>
            <a:pPr lvl="1">
              <a:lnSpc>
                <a:spcPct val="100000"/>
              </a:lnSpc>
              <a:spcBef>
                <a:spcPts val="1000"/>
              </a:spcBef>
            </a:pPr>
            <a:r>
              <a:rPr lang="en-SG" dirty="0" smtClean="0"/>
              <a:t>Generating surrogate keys for the Dimensional Model</a:t>
            </a:r>
          </a:p>
          <a:p>
            <a:pPr lvl="1">
              <a:lnSpc>
                <a:spcPct val="100000"/>
              </a:lnSpc>
              <a:spcBef>
                <a:spcPts val="1000"/>
              </a:spcBef>
            </a:pPr>
            <a:r>
              <a:rPr lang="en-SG" dirty="0" smtClean="0"/>
              <a:t>Splitting </a:t>
            </a:r>
            <a:r>
              <a:rPr lang="en-SG" dirty="0"/>
              <a:t>a column into multiple </a:t>
            </a:r>
            <a:r>
              <a:rPr lang="en-SG" dirty="0" smtClean="0"/>
              <a:t>columns</a:t>
            </a:r>
          </a:p>
          <a:p>
            <a:pPr>
              <a:lnSpc>
                <a:spcPct val="100000"/>
              </a:lnSpc>
            </a:pPr>
            <a:endParaRPr lang="en-SG" sz="2800" dirty="0" smtClean="0"/>
          </a:p>
          <a:p>
            <a:pPr>
              <a:lnSpc>
                <a:spcPct val="100000"/>
              </a:lnSpc>
            </a:pPr>
            <a:endParaRPr lang="en-SG" sz="2800" dirty="0"/>
          </a:p>
        </p:txBody>
      </p:sp>
      <p:sp>
        <p:nvSpPr>
          <p:cNvPr id="4" name="Text Placeholder 3"/>
          <p:cNvSpPr>
            <a:spLocks noGrp="1"/>
          </p:cNvSpPr>
          <p:nvPr>
            <p:ph type="body" sz="quarter" idx="13"/>
          </p:nvPr>
        </p:nvSpPr>
        <p:spPr/>
        <p:txBody>
          <a:bodyPr/>
          <a:lstStyle/>
          <a:p>
            <a:r>
              <a:rPr lang="en-SG" dirty="0" smtClean="0"/>
              <a:t>ETL</a:t>
            </a:r>
            <a:endParaRPr lang="en-SG" dirty="0"/>
          </a:p>
        </p:txBody>
      </p:sp>
    </p:spTree>
    <p:extLst>
      <p:ext uri="{BB962C8B-B14F-4D97-AF65-F5344CB8AC3E}">
        <p14:creationId xmlns:p14="http://schemas.microsoft.com/office/powerpoint/2010/main" val="3718138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38135"/>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5507</TotalTime>
  <Words>1626</Words>
  <Application>Microsoft Office PowerPoint</Application>
  <PresentationFormat>Widescreen</PresentationFormat>
  <Paragraphs>157</Paragraphs>
  <Slides>27</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Arial Black</vt:lpstr>
      <vt:lpstr>Calibri</vt:lpstr>
      <vt:lpstr>Calibri Light</vt:lpstr>
      <vt:lpstr>Courier New</vt:lpstr>
      <vt:lpstr>Wingdings</vt:lpstr>
      <vt:lpstr>Office Theme</vt:lpstr>
      <vt:lpstr>1_Office Theme</vt:lpstr>
      <vt:lpstr>2_Office Theme</vt:lpstr>
      <vt:lpstr>Data Integration and the ETL Process</vt:lpstr>
      <vt:lpstr>Contents</vt:lpstr>
      <vt:lpstr>What is ETL?</vt:lpstr>
      <vt:lpstr>What is ETL?</vt:lpstr>
      <vt:lpstr>PowerPoint Presentation</vt:lpstr>
      <vt:lpstr>Extract</vt:lpstr>
      <vt:lpstr>PowerPoint Presentation</vt:lpstr>
      <vt:lpstr>Transform</vt:lpstr>
      <vt:lpstr>Transform</vt:lpstr>
      <vt:lpstr>Transform</vt:lpstr>
      <vt:lpstr>PowerPoint Presentation</vt:lpstr>
      <vt:lpstr>Load</vt:lpstr>
      <vt:lpstr>Manual / Software-assisted ETL?</vt:lpstr>
      <vt:lpstr>ETL Tools</vt:lpstr>
      <vt:lpstr>Commercial/ open-source ETL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Dora Chua Heok Hoon</cp:lastModifiedBy>
  <cp:revision>432</cp:revision>
  <dcterms:created xsi:type="dcterms:W3CDTF">2015-09-12T14:47:32Z</dcterms:created>
  <dcterms:modified xsi:type="dcterms:W3CDTF">2015-11-11T15:03:15Z</dcterms:modified>
</cp:coreProperties>
</file>