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85" r:id="rId3"/>
  </p:sldMasterIdLst>
  <p:notesMasterIdLst>
    <p:notesMasterId r:id="rId27"/>
  </p:notesMasterIdLst>
  <p:sldIdLst>
    <p:sldId id="256" r:id="rId4"/>
    <p:sldId id="304" r:id="rId5"/>
    <p:sldId id="307" r:id="rId6"/>
    <p:sldId id="309" r:id="rId7"/>
    <p:sldId id="312" r:id="rId8"/>
    <p:sldId id="334" r:id="rId9"/>
    <p:sldId id="313" r:id="rId10"/>
    <p:sldId id="315" r:id="rId11"/>
    <p:sldId id="332" r:id="rId12"/>
    <p:sldId id="326" r:id="rId13"/>
    <p:sldId id="327" r:id="rId14"/>
    <p:sldId id="333" r:id="rId15"/>
    <p:sldId id="328" r:id="rId16"/>
    <p:sldId id="329" r:id="rId17"/>
    <p:sldId id="317" r:id="rId18"/>
    <p:sldId id="331" r:id="rId19"/>
    <p:sldId id="330" r:id="rId20"/>
    <p:sldId id="318" r:id="rId21"/>
    <p:sldId id="319" r:id="rId22"/>
    <p:sldId id="320" r:id="rId23"/>
    <p:sldId id="321" r:id="rId24"/>
    <p:sldId id="323" r:id="rId25"/>
    <p:sldId id="32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DD9BEE-671F-40DE-BEF8-B7D2A7BFB6AF}">
          <p14:sldIdLst>
            <p14:sldId id="256"/>
            <p14:sldId id="304"/>
          </p14:sldIdLst>
        </p14:section>
        <p14:section name="Intro to BPM" id="{E1C0FBD6-ECBF-4349-8ADA-61E7BE4E7027}">
          <p14:sldIdLst>
            <p14:sldId id="307"/>
            <p14:sldId id="309"/>
            <p14:sldId id="312"/>
          </p14:sldIdLst>
        </p14:section>
        <p14:section name="Business Reports" id="{A57C723C-292E-471B-B7A8-5886BA739EB1}">
          <p14:sldIdLst>
            <p14:sldId id="334"/>
            <p14:sldId id="313"/>
          </p14:sldIdLst>
        </p14:section>
        <p14:section name="Types of Enterprise Reports" id="{54047C5A-DFE4-43D5-95FC-3C8F899B0F28}">
          <p14:sldIdLst>
            <p14:sldId id="315"/>
            <p14:sldId id="332"/>
            <p14:sldId id="326"/>
            <p14:sldId id="327"/>
            <p14:sldId id="333"/>
            <p14:sldId id="328"/>
            <p14:sldId id="329"/>
            <p14:sldId id="317"/>
            <p14:sldId id="331"/>
            <p14:sldId id="330"/>
            <p14:sldId id="318"/>
          </p14:sldIdLst>
        </p14:section>
        <p14:section name="Performance Reporting" id="{580E3837-2C08-40D8-B5FF-8249BDB07D05}">
          <p14:sldIdLst>
            <p14:sldId id="319"/>
            <p14:sldId id="320"/>
            <p14:sldId id="321"/>
          </p14:sldIdLst>
        </p14:section>
        <p14:section name="Types of Performance Dashboards" id="{71B1375B-CBAB-442B-A211-EB2CA32BD0E6}">
          <p14:sldIdLst>
            <p14:sldId id="323"/>
            <p14:sldId id="32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19" autoAdjust="0"/>
    <p:restoredTop sz="81134" autoAdjust="0"/>
  </p:normalViewPr>
  <p:slideViewPr>
    <p:cSldViewPr snapToGrid="0">
      <p:cViewPr varScale="1">
        <p:scale>
          <a:sx n="35" d="100"/>
          <a:sy n="35" d="100"/>
        </p:scale>
        <p:origin x="82" y="38"/>
      </p:cViewPr>
      <p:guideLst/>
    </p:cSldViewPr>
  </p:slideViewPr>
  <p:notesTextViewPr>
    <p:cViewPr>
      <p:scale>
        <a:sx n="1" d="1"/>
        <a:sy n="1" d="1"/>
      </p:scale>
      <p:origin x="0" y="0"/>
    </p:cViewPr>
  </p:notesTextViewPr>
  <p:notesViewPr>
    <p:cSldViewPr snapToGrid="0">
      <p:cViewPr varScale="1">
        <p:scale>
          <a:sx n="55" d="100"/>
          <a:sy n="55" d="100"/>
        </p:scale>
        <p:origin x="194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cap="none" spc="0" normalizeH="0" baseline="0">
                <a:solidFill>
                  <a:schemeClr val="dk1">
                    <a:lumMod val="50000"/>
                    <a:lumOff val="50000"/>
                  </a:schemeClr>
                </a:solidFill>
                <a:latin typeface="+mj-lt"/>
                <a:ea typeface="+mj-ea"/>
                <a:cs typeface="+mj-cs"/>
              </a:defRPr>
            </a:pPr>
            <a:r>
              <a:rPr lang="en-SG"/>
              <a:t>KPI for Products</a:t>
            </a:r>
          </a:p>
        </c:rich>
      </c:tx>
      <c:layout/>
      <c:overlay val="0"/>
      <c:spPr>
        <a:noFill/>
        <a:ln>
          <a:noFill/>
        </a:ln>
        <a:effectLst/>
      </c:spPr>
      <c:txPr>
        <a:bodyPr rot="0" spcFirstLastPara="1" vertOverflow="ellipsis" vert="horz" wrap="square" anchor="ctr" anchorCtr="1"/>
        <a:lstStyle/>
        <a:p>
          <a:pPr>
            <a:defRPr sz="216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36006745481376823"/>
          <c:y val="0.10566688446396064"/>
          <c:w val="0.70273618102346425"/>
          <c:h val="0.6485318827012424"/>
        </c:manualLayout>
      </c:layout>
      <c:barChart>
        <c:barDir val="col"/>
        <c:grouping val="clustered"/>
        <c:varyColors val="0"/>
        <c:ser>
          <c:idx val="0"/>
          <c:order val="0"/>
          <c:tx>
            <c:strRef>
              <c:f>Sheet1!$B$17</c:f>
              <c:strCache>
                <c:ptCount val="1"/>
                <c:pt idx="0">
                  <c:v>Target</c:v>
                </c:pt>
              </c:strCache>
            </c:strRef>
          </c:tx>
          <c:spPr>
            <a:solidFill>
              <a:schemeClr val="accent6"/>
            </a:solidFill>
            <a:ln>
              <a:noFill/>
            </a:ln>
            <a:effectLst/>
          </c:spPr>
          <c:invertIfNegative val="0"/>
          <c:cat>
            <c:strRef>
              <c:f>Sheet1!$A$18:$A$22</c:f>
              <c:strCache>
                <c:ptCount val="5"/>
                <c:pt idx="0">
                  <c:v>Product 1</c:v>
                </c:pt>
                <c:pt idx="1">
                  <c:v>Product 2</c:v>
                </c:pt>
                <c:pt idx="2">
                  <c:v>Product 3</c:v>
                </c:pt>
                <c:pt idx="3">
                  <c:v>Product 4</c:v>
                </c:pt>
                <c:pt idx="4">
                  <c:v>Product 5</c:v>
                </c:pt>
              </c:strCache>
            </c:strRef>
          </c:cat>
          <c:val>
            <c:numRef>
              <c:f>Sheet1!$B$18:$B$22</c:f>
              <c:numCache>
                <c:formatCode>_("$"* #,##0.00_);_("$"* \(#,##0.00\);_("$"* "-"??_);_(@_)</c:formatCode>
                <c:ptCount val="5"/>
                <c:pt idx="0">
                  <c:v>100000</c:v>
                </c:pt>
                <c:pt idx="1">
                  <c:v>200000</c:v>
                </c:pt>
                <c:pt idx="2">
                  <c:v>300000</c:v>
                </c:pt>
                <c:pt idx="3">
                  <c:v>250000</c:v>
                </c:pt>
                <c:pt idx="4">
                  <c:v>50000</c:v>
                </c:pt>
              </c:numCache>
            </c:numRef>
          </c:val>
        </c:ser>
        <c:dLbls>
          <c:showLegendKey val="0"/>
          <c:showVal val="0"/>
          <c:showCatName val="0"/>
          <c:showSerName val="0"/>
          <c:showPercent val="0"/>
          <c:showBubbleSize val="0"/>
        </c:dLbls>
        <c:gapWidth val="247"/>
        <c:axId val="1408803952"/>
        <c:axId val="1408805040"/>
      </c:barChart>
      <c:lineChart>
        <c:grouping val="standard"/>
        <c:varyColors val="0"/>
        <c:ser>
          <c:idx val="1"/>
          <c:order val="1"/>
          <c:tx>
            <c:strRef>
              <c:f>Sheet1!$C$17</c:f>
              <c:strCache>
                <c:ptCount val="1"/>
                <c:pt idx="0">
                  <c:v>Actual</c:v>
                </c:pt>
              </c:strCache>
            </c:strRef>
          </c:tx>
          <c:spPr>
            <a:ln w="22225" cap="rnd">
              <a:solidFill>
                <a:schemeClr val="accent5"/>
              </a:solidFill>
              <a:round/>
            </a:ln>
            <a:effectLst/>
          </c:spPr>
          <c:marker>
            <c:symbol val="none"/>
          </c:marker>
          <c:cat>
            <c:strRef>
              <c:f>Sheet1!$A$18:$A$22</c:f>
              <c:strCache>
                <c:ptCount val="5"/>
                <c:pt idx="0">
                  <c:v>Product 1</c:v>
                </c:pt>
                <c:pt idx="1">
                  <c:v>Product 2</c:v>
                </c:pt>
                <c:pt idx="2">
                  <c:v>Product 3</c:v>
                </c:pt>
                <c:pt idx="3">
                  <c:v>Product 4</c:v>
                </c:pt>
                <c:pt idx="4">
                  <c:v>Product 5</c:v>
                </c:pt>
              </c:strCache>
            </c:strRef>
          </c:cat>
          <c:val>
            <c:numRef>
              <c:f>Sheet1!$C$18:$C$22</c:f>
              <c:numCache>
                <c:formatCode>_("$"* #,##0.00_);_("$"* \(#,##0.00\);_("$"* "-"??_);_(@_)</c:formatCode>
                <c:ptCount val="5"/>
                <c:pt idx="0">
                  <c:v>135000</c:v>
                </c:pt>
                <c:pt idx="1">
                  <c:v>300000</c:v>
                </c:pt>
                <c:pt idx="2">
                  <c:v>250000</c:v>
                </c:pt>
                <c:pt idx="3">
                  <c:v>260000</c:v>
                </c:pt>
                <c:pt idx="4">
                  <c:v>65000</c:v>
                </c:pt>
              </c:numCache>
            </c:numRef>
          </c:val>
          <c:smooth val="0"/>
        </c:ser>
        <c:dLbls>
          <c:showLegendKey val="0"/>
          <c:showVal val="0"/>
          <c:showCatName val="0"/>
          <c:showSerName val="0"/>
          <c:showPercent val="0"/>
          <c:showBubbleSize val="0"/>
        </c:dLbls>
        <c:marker val="1"/>
        <c:smooth val="0"/>
        <c:axId val="1408803952"/>
        <c:axId val="1408805040"/>
      </c:lineChart>
      <c:catAx>
        <c:axId val="140880395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cap="none" spc="0" normalizeH="0" baseline="0">
                <a:solidFill>
                  <a:schemeClr val="dk1">
                    <a:lumMod val="65000"/>
                    <a:lumOff val="35000"/>
                  </a:schemeClr>
                </a:solidFill>
                <a:latin typeface="+mn-lt"/>
                <a:ea typeface="+mn-ea"/>
                <a:cs typeface="+mn-cs"/>
              </a:defRPr>
            </a:pPr>
            <a:endParaRPr lang="en-US"/>
          </a:p>
        </c:txPr>
        <c:crossAx val="1408805040"/>
        <c:crosses val="autoZero"/>
        <c:auto val="1"/>
        <c:lblAlgn val="ctr"/>
        <c:lblOffset val="100"/>
        <c:noMultiLvlLbl val="0"/>
      </c:catAx>
      <c:valAx>
        <c:axId val="1408805040"/>
        <c:scaling>
          <c:orientation val="minMax"/>
        </c:scaling>
        <c:delete val="0"/>
        <c:axPos val="l"/>
        <c:majorGridlines>
          <c:spPr>
            <a:ln w="9525" cap="flat" cmpd="sng" algn="ctr">
              <a:solidFill>
                <a:schemeClr val="dk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crossAx val="1408803952"/>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52803428933635499"/>
          <c:y val="8.9683371845581616E-2"/>
          <c:w val="0.46773598339802203"/>
          <c:h val="6.7502351152557871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9245CC-78CA-4236-8EBA-F1C1F0FF686F}" type="doc">
      <dgm:prSet loTypeId="urn:microsoft.com/office/officeart/2008/layout/VerticalCurvedList" loCatId="list" qsTypeId="urn:microsoft.com/office/officeart/2005/8/quickstyle/simple3" qsCatId="simple" csTypeId="urn:microsoft.com/office/officeart/2005/8/colors/accent6_2" csCatId="accent6" phldr="1"/>
      <dgm:spPr/>
    </dgm:pt>
    <dgm:pt modelId="{C33BE21B-8204-4B9F-B307-27BF956310B9}">
      <dgm:prSet phldrT="[Text]"/>
      <dgm:spPr/>
      <dgm:t>
        <a:bodyPr/>
        <a:lstStyle/>
        <a:p>
          <a:r>
            <a:rPr lang="en-SG" dirty="0" smtClean="0"/>
            <a:t>BI enables BPM</a:t>
          </a:r>
          <a:endParaRPr lang="en-SG" dirty="0"/>
        </a:p>
      </dgm:t>
    </dgm:pt>
    <dgm:pt modelId="{354682A9-6E60-4149-9DCA-7B536DF92467}" type="parTrans" cxnId="{B17B32D0-EBC2-4486-95F9-41C12EFAC283}">
      <dgm:prSet/>
      <dgm:spPr/>
      <dgm:t>
        <a:bodyPr/>
        <a:lstStyle/>
        <a:p>
          <a:endParaRPr lang="en-SG"/>
        </a:p>
      </dgm:t>
    </dgm:pt>
    <dgm:pt modelId="{D162269A-A743-42A4-B82C-DACBE8C818AD}" type="sibTrans" cxnId="{B17B32D0-EBC2-4486-95F9-41C12EFAC283}">
      <dgm:prSet/>
      <dgm:spPr/>
      <dgm:t>
        <a:bodyPr/>
        <a:lstStyle/>
        <a:p>
          <a:endParaRPr lang="en-SG"/>
        </a:p>
      </dgm:t>
    </dgm:pt>
    <dgm:pt modelId="{7592C0ED-014D-4594-AF1B-190275CB289B}">
      <dgm:prSet phldrT="[Text]"/>
      <dgm:spPr/>
      <dgm:t>
        <a:bodyPr/>
        <a:lstStyle/>
        <a:p>
          <a:r>
            <a:rPr lang="en-SG" dirty="0" smtClean="0"/>
            <a:t>Business Reporting</a:t>
          </a:r>
          <a:endParaRPr lang="en-SG" dirty="0"/>
        </a:p>
      </dgm:t>
    </dgm:pt>
    <dgm:pt modelId="{960443EC-1AF0-4BFF-A65A-55BE2146D107}" type="parTrans" cxnId="{5678B036-770B-4A3A-BDCB-CB013AAB3FC7}">
      <dgm:prSet/>
      <dgm:spPr/>
      <dgm:t>
        <a:bodyPr/>
        <a:lstStyle/>
        <a:p>
          <a:endParaRPr lang="en-SG"/>
        </a:p>
      </dgm:t>
    </dgm:pt>
    <dgm:pt modelId="{257F19BF-4E09-455C-B342-1950B88A0BC6}" type="sibTrans" cxnId="{5678B036-770B-4A3A-BDCB-CB013AAB3FC7}">
      <dgm:prSet/>
      <dgm:spPr/>
      <dgm:t>
        <a:bodyPr/>
        <a:lstStyle/>
        <a:p>
          <a:endParaRPr lang="en-SG"/>
        </a:p>
      </dgm:t>
    </dgm:pt>
    <dgm:pt modelId="{B2D79C46-3EE7-4D96-853C-22808B2513E7}" type="pres">
      <dgm:prSet presAssocID="{0B9245CC-78CA-4236-8EBA-F1C1F0FF686F}" presName="Name0" presStyleCnt="0">
        <dgm:presLayoutVars>
          <dgm:chMax val="7"/>
          <dgm:chPref val="7"/>
          <dgm:dir/>
        </dgm:presLayoutVars>
      </dgm:prSet>
      <dgm:spPr/>
    </dgm:pt>
    <dgm:pt modelId="{DC529CBA-B497-4DC3-A551-CB19740E2B09}" type="pres">
      <dgm:prSet presAssocID="{0B9245CC-78CA-4236-8EBA-F1C1F0FF686F}" presName="Name1" presStyleCnt="0"/>
      <dgm:spPr/>
    </dgm:pt>
    <dgm:pt modelId="{B694D703-7D64-4E2B-8A4E-C7FF03F06659}" type="pres">
      <dgm:prSet presAssocID="{0B9245CC-78CA-4236-8EBA-F1C1F0FF686F}" presName="cycle" presStyleCnt="0"/>
      <dgm:spPr/>
    </dgm:pt>
    <dgm:pt modelId="{97466795-5925-4ACC-BA8E-1569A6ECE041}" type="pres">
      <dgm:prSet presAssocID="{0B9245CC-78CA-4236-8EBA-F1C1F0FF686F}" presName="srcNode" presStyleLbl="node1" presStyleIdx="0" presStyleCnt="2"/>
      <dgm:spPr/>
    </dgm:pt>
    <dgm:pt modelId="{520DBBBD-CF02-424E-B8DE-B782C1830D4C}" type="pres">
      <dgm:prSet presAssocID="{0B9245CC-78CA-4236-8EBA-F1C1F0FF686F}" presName="conn" presStyleLbl="parChTrans1D2" presStyleIdx="0" presStyleCnt="1"/>
      <dgm:spPr/>
    </dgm:pt>
    <dgm:pt modelId="{03620C86-F01C-4600-AEFF-39C70C8F069D}" type="pres">
      <dgm:prSet presAssocID="{0B9245CC-78CA-4236-8EBA-F1C1F0FF686F}" presName="extraNode" presStyleLbl="node1" presStyleIdx="0" presStyleCnt="2"/>
      <dgm:spPr/>
    </dgm:pt>
    <dgm:pt modelId="{9F6E3F1D-B397-434A-B507-AE54EB63FE83}" type="pres">
      <dgm:prSet presAssocID="{0B9245CC-78CA-4236-8EBA-F1C1F0FF686F}" presName="dstNode" presStyleLbl="node1" presStyleIdx="0" presStyleCnt="2"/>
      <dgm:spPr/>
    </dgm:pt>
    <dgm:pt modelId="{333EBB67-4821-4AEC-A3C9-401893CBDACB}" type="pres">
      <dgm:prSet presAssocID="{C33BE21B-8204-4B9F-B307-27BF956310B9}" presName="text_1" presStyleLbl="node1" presStyleIdx="0" presStyleCnt="2">
        <dgm:presLayoutVars>
          <dgm:bulletEnabled val="1"/>
        </dgm:presLayoutVars>
      </dgm:prSet>
      <dgm:spPr/>
    </dgm:pt>
    <dgm:pt modelId="{F4BDD082-1084-4396-8846-1C4AA83BB226}" type="pres">
      <dgm:prSet presAssocID="{C33BE21B-8204-4B9F-B307-27BF956310B9}" presName="accent_1" presStyleCnt="0"/>
      <dgm:spPr/>
    </dgm:pt>
    <dgm:pt modelId="{272A50B1-CADD-4D38-8FF8-6F4106446724}" type="pres">
      <dgm:prSet presAssocID="{C33BE21B-8204-4B9F-B307-27BF956310B9}" presName="accentRepeatNode" presStyleLbl="solidFgAcc1" presStyleIdx="0" presStyleCnt="2"/>
      <dgm:spPr/>
    </dgm:pt>
    <dgm:pt modelId="{959209C8-BFDA-4607-B2D3-887685A30D6E}" type="pres">
      <dgm:prSet presAssocID="{7592C0ED-014D-4594-AF1B-190275CB289B}" presName="text_2" presStyleLbl="node1" presStyleIdx="1" presStyleCnt="2">
        <dgm:presLayoutVars>
          <dgm:bulletEnabled val="1"/>
        </dgm:presLayoutVars>
      </dgm:prSet>
      <dgm:spPr/>
    </dgm:pt>
    <dgm:pt modelId="{D4776B9C-D3A4-4766-8444-6D0066123B5C}" type="pres">
      <dgm:prSet presAssocID="{7592C0ED-014D-4594-AF1B-190275CB289B}" presName="accent_2" presStyleCnt="0"/>
      <dgm:spPr/>
    </dgm:pt>
    <dgm:pt modelId="{C0DE1430-1B01-4A38-93C7-7DF5E197B4E4}" type="pres">
      <dgm:prSet presAssocID="{7592C0ED-014D-4594-AF1B-190275CB289B}" presName="accentRepeatNode" presStyleLbl="solidFgAcc1" presStyleIdx="1" presStyleCnt="2"/>
      <dgm:spPr/>
    </dgm:pt>
  </dgm:ptLst>
  <dgm:cxnLst>
    <dgm:cxn modelId="{2E966100-0BF4-4723-9C07-E329F5A1ADA3}" type="presOf" srcId="{C33BE21B-8204-4B9F-B307-27BF956310B9}" destId="{333EBB67-4821-4AEC-A3C9-401893CBDACB}" srcOrd="0" destOrd="0" presId="urn:microsoft.com/office/officeart/2008/layout/VerticalCurvedList"/>
    <dgm:cxn modelId="{B17B32D0-EBC2-4486-95F9-41C12EFAC283}" srcId="{0B9245CC-78CA-4236-8EBA-F1C1F0FF686F}" destId="{C33BE21B-8204-4B9F-B307-27BF956310B9}" srcOrd="0" destOrd="0" parTransId="{354682A9-6E60-4149-9DCA-7B536DF92467}" sibTransId="{D162269A-A743-42A4-B82C-DACBE8C818AD}"/>
    <dgm:cxn modelId="{7B5CCCC8-5551-43F0-B75F-1B0F6076CCB8}" type="presOf" srcId="{7592C0ED-014D-4594-AF1B-190275CB289B}" destId="{959209C8-BFDA-4607-B2D3-887685A30D6E}" srcOrd="0" destOrd="0" presId="urn:microsoft.com/office/officeart/2008/layout/VerticalCurvedList"/>
    <dgm:cxn modelId="{B964B6BA-2CBA-48A9-BA53-15D6784F4DD4}" type="presOf" srcId="{D162269A-A743-42A4-B82C-DACBE8C818AD}" destId="{520DBBBD-CF02-424E-B8DE-B782C1830D4C}" srcOrd="0" destOrd="0" presId="urn:microsoft.com/office/officeart/2008/layout/VerticalCurvedList"/>
    <dgm:cxn modelId="{5678B036-770B-4A3A-BDCB-CB013AAB3FC7}" srcId="{0B9245CC-78CA-4236-8EBA-F1C1F0FF686F}" destId="{7592C0ED-014D-4594-AF1B-190275CB289B}" srcOrd="1" destOrd="0" parTransId="{960443EC-1AF0-4BFF-A65A-55BE2146D107}" sibTransId="{257F19BF-4E09-455C-B342-1950B88A0BC6}"/>
    <dgm:cxn modelId="{3426B2DC-0838-4E95-977C-6F708470BBC8}" type="presOf" srcId="{0B9245CC-78CA-4236-8EBA-F1C1F0FF686F}" destId="{B2D79C46-3EE7-4D96-853C-22808B2513E7}" srcOrd="0" destOrd="0" presId="urn:microsoft.com/office/officeart/2008/layout/VerticalCurvedList"/>
    <dgm:cxn modelId="{E29466DB-D57F-48EE-986D-38BB183061F6}" type="presParOf" srcId="{B2D79C46-3EE7-4D96-853C-22808B2513E7}" destId="{DC529CBA-B497-4DC3-A551-CB19740E2B09}" srcOrd="0" destOrd="0" presId="urn:microsoft.com/office/officeart/2008/layout/VerticalCurvedList"/>
    <dgm:cxn modelId="{E46DE391-917C-4DAD-84A0-67369E065B70}" type="presParOf" srcId="{DC529CBA-B497-4DC3-A551-CB19740E2B09}" destId="{B694D703-7D64-4E2B-8A4E-C7FF03F06659}" srcOrd="0" destOrd="0" presId="urn:microsoft.com/office/officeart/2008/layout/VerticalCurvedList"/>
    <dgm:cxn modelId="{E0465A60-3DEA-4EC6-B7ED-6B6FFF6C7797}" type="presParOf" srcId="{B694D703-7D64-4E2B-8A4E-C7FF03F06659}" destId="{97466795-5925-4ACC-BA8E-1569A6ECE041}" srcOrd="0" destOrd="0" presId="urn:microsoft.com/office/officeart/2008/layout/VerticalCurvedList"/>
    <dgm:cxn modelId="{F23DBFBD-BD55-4F5F-B90B-CCE4224FD5D1}" type="presParOf" srcId="{B694D703-7D64-4E2B-8A4E-C7FF03F06659}" destId="{520DBBBD-CF02-424E-B8DE-B782C1830D4C}" srcOrd="1" destOrd="0" presId="urn:microsoft.com/office/officeart/2008/layout/VerticalCurvedList"/>
    <dgm:cxn modelId="{410002F3-8CD2-4DD3-A539-68EF2CB41D10}" type="presParOf" srcId="{B694D703-7D64-4E2B-8A4E-C7FF03F06659}" destId="{03620C86-F01C-4600-AEFF-39C70C8F069D}" srcOrd="2" destOrd="0" presId="urn:microsoft.com/office/officeart/2008/layout/VerticalCurvedList"/>
    <dgm:cxn modelId="{99B8A0B7-6837-4377-8D24-D30523468060}" type="presParOf" srcId="{B694D703-7D64-4E2B-8A4E-C7FF03F06659}" destId="{9F6E3F1D-B397-434A-B507-AE54EB63FE83}" srcOrd="3" destOrd="0" presId="urn:microsoft.com/office/officeart/2008/layout/VerticalCurvedList"/>
    <dgm:cxn modelId="{CB25662F-309F-47A5-AD7C-D0F49778909D}" type="presParOf" srcId="{DC529CBA-B497-4DC3-A551-CB19740E2B09}" destId="{333EBB67-4821-4AEC-A3C9-401893CBDACB}" srcOrd="1" destOrd="0" presId="urn:microsoft.com/office/officeart/2008/layout/VerticalCurvedList"/>
    <dgm:cxn modelId="{D6C57C9F-C331-4C23-8DC6-501EB2D6C1F3}" type="presParOf" srcId="{DC529CBA-B497-4DC3-A551-CB19740E2B09}" destId="{F4BDD082-1084-4396-8846-1C4AA83BB226}" srcOrd="2" destOrd="0" presId="urn:microsoft.com/office/officeart/2008/layout/VerticalCurvedList"/>
    <dgm:cxn modelId="{64C85A5D-5664-4F59-98A1-A8731CDB4E3C}" type="presParOf" srcId="{F4BDD082-1084-4396-8846-1C4AA83BB226}" destId="{272A50B1-CADD-4D38-8FF8-6F4106446724}" srcOrd="0" destOrd="0" presId="urn:microsoft.com/office/officeart/2008/layout/VerticalCurvedList"/>
    <dgm:cxn modelId="{DAFCCFC1-58BD-4C08-9BC7-20E908CAA7FB}" type="presParOf" srcId="{DC529CBA-B497-4DC3-A551-CB19740E2B09}" destId="{959209C8-BFDA-4607-B2D3-887685A30D6E}" srcOrd="3" destOrd="0" presId="urn:microsoft.com/office/officeart/2008/layout/VerticalCurvedList"/>
    <dgm:cxn modelId="{2A8CF361-DBCF-4E00-91ED-04491FB928BB}" type="presParOf" srcId="{DC529CBA-B497-4DC3-A551-CB19740E2B09}" destId="{D4776B9C-D3A4-4766-8444-6D0066123B5C}" srcOrd="4" destOrd="0" presId="urn:microsoft.com/office/officeart/2008/layout/VerticalCurvedList"/>
    <dgm:cxn modelId="{3479116C-81AE-4C19-BFB6-3542101602B6}" type="presParOf" srcId="{D4776B9C-D3A4-4766-8444-6D0066123B5C}" destId="{C0DE1430-1B01-4A38-93C7-7DF5E197B4E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1A0C7E-1A9B-4212-80FB-C3761517BA41}" type="doc">
      <dgm:prSet loTypeId="urn:microsoft.com/office/officeart/2008/layout/VerticalCurvedList" loCatId="list" qsTypeId="urn:microsoft.com/office/officeart/2005/8/quickstyle/simple1" qsCatId="simple" csTypeId="urn:microsoft.com/office/officeart/2005/8/colors/accent6_2" csCatId="accent6" phldr="1"/>
      <dgm:spPr/>
    </dgm:pt>
    <dgm:pt modelId="{0ECF87F3-353F-4AAF-A551-5BEDF9877D5A}">
      <dgm:prSet phldrT="[Text]" custT="1"/>
      <dgm:spPr/>
      <dgm:t>
        <a:bodyPr/>
        <a:lstStyle/>
        <a:p>
          <a:r>
            <a:rPr lang="en-SG" sz="3200" dirty="0" smtClean="0"/>
            <a:t> Tactical Reports</a:t>
          </a:r>
          <a:endParaRPr lang="en-SG" sz="3200" dirty="0"/>
        </a:p>
      </dgm:t>
    </dgm:pt>
    <dgm:pt modelId="{B2116265-6826-4464-ACB2-7D68FDA05C40}" type="parTrans" cxnId="{66D30448-30D2-45EA-95B2-FA223FAB335B}">
      <dgm:prSet/>
      <dgm:spPr/>
      <dgm:t>
        <a:bodyPr/>
        <a:lstStyle/>
        <a:p>
          <a:endParaRPr lang="en-SG" sz="2800"/>
        </a:p>
      </dgm:t>
    </dgm:pt>
    <dgm:pt modelId="{02FB479A-24C8-4ADA-A66E-FBEF402986A7}" type="sibTrans" cxnId="{66D30448-30D2-45EA-95B2-FA223FAB335B}">
      <dgm:prSet/>
      <dgm:spPr/>
      <dgm:t>
        <a:bodyPr/>
        <a:lstStyle/>
        <a:p>
          <a:endParaRPr lang="en-SG" sz="2800"/>
        </a:p>
      </dgm:t>
    </dgm:pt>
    <dgm:pt modelId="{A15137F4-5CE2-4C47-96D2-E0B3156E8C92}">
      <dgm:prSet phldrT="[Text]" custT="1"/>
      <dgm:spPr/>
      <dgm:t>
        <a:bodyPr/>
        <a:lstStyle/>
        <a:p>
          <a:r>
            <a:rPr lang="en-SG" sz="3200" dirty="0" smtClean="0"/>
            <a:t>Strategic Reports</a:t>
          </a:r>
          <a:endParaRPr lang="en-SG" sz="3200" dirty="0"/>
        </a:p>
      </dgm:t>
    </dgm:pt>
    <dgm:pt modelId="{17FBA7F7-2FD8-4FD8-A44E-B10818600A49}" type="parTrans" cxnId="{B3EA9C3E-2869-4E5A-AC34-EE5331FA47EE}">
      <dgm:prSet/>
      <dgm:spPr/>
      <dgm:t>
        <a:bodyPr/>
        <a:lstStyle/>
        <a:p>
          <a:endParaRPr lang="en-SG" sz="2800"/>
        </a:p>
      </dgm:t>
    </dgm:pt>
    <dgm:pt modelId="{152C327E-FAAE-4EDA-83A6-AF82870E72DB}" type="sibTrans" cxnId="{B3EA9C3E-2869-4E5A-AC34-EE5331FA47EE}">
      <dgm:prSet/>
      <dgm:spPr/>
      <dgm:t>
        <a:bodyPr/>
        <a:lstStyle/>
        <a:p>
          <a:endParaRPr lang="en-SG" sz="2800"/>
        </a:p>
      </dgm:t>
    </dgm:pt>
    <dgm:pt modelId="{5063187B-3223-4114-950B-1F36B178333D}">
      <dgm:prSet phldrT="[Text]" custT="1"/>
      <dgm:spPr/>
      <dgm:t>
        <a:bodyPr/>
        <a:lstStyle/>
        <a:p>
          <a:r>
            <a:rPr lang="en-SG" sz="3200" dirty="0" smtClean="0"/>
            <a:t>Operational Reports</a:t>
          </a:r>
          <a:endParaRPr lang="en-SG" sz="3200" dirty="0"/>
        </a:p>
      </dgm:t>
    </dgm:pt>
    <dgm:pt modelId="{7EB20C62-71E6-45B0-9418-5C18829C47DB}" type="parTrans" cxnId="{3ABAA719-3FF8-4D93-B843-E001AC34B18C}">
      <dgm:prSet/>
      <dgm:spPr/>
      <dgm:t>
        <a:bodyPr/>
        <a:lstStyle/>
        <a:p>
          <a:endParaRPr lang="en-SG"/>
        </a:p>
      </dgm:t>
    </dgm:pt>
    <dgm:pt modelId="{A7ABAE3A-949A-4F40-8FF9-41841DA0446A}" type="sibTrans" cxnId="{3ABAA719-3FF8-4D93-B843-E001AC34B18C}">
      <dgm:prSet/>
      <dgm:spPr/>
      <dgm:t>
        <a:bodyPr/>
        <a:lstStyle/>
        <a:p>
          <a:endParaRPr lang="en-SG"/>
        </a:p>
      </dgm:t>
    </dgm:pt>
    <dgm:pt modelId="{3AAD0496-BC70-41B8-B9AC-3F46BC4AAA0B}" type="pres">
      <dgm:prSet presAssocID="{E31A0C7E-1A9B-4212-80FB-C3761517BA41}" presName="Name0" presStyleCnt="0">
        <dgm:presLayoutVars>
          <dgm:chMax val="7"/>
          <dgm:chPref val="7"/>
          <dgm:dir/>
        </dgm:presLayoutVars>
      </dgm:prSet>
      <dgm:spPr/>
    </dgm:pt>
    <dgm:pt modelId="{3D2CC3D2-2CF4-4EC7-876C-1E5B1DAF5A9F}" type="pres">
      <dgm:prSet presAssocID="{E31A0C7E-1A9B-4212-80FB-C3761517BA41}" presName="Name1" presStyleCnt="0"/>
      <dgm:spPr/>
    </dgm:pt>
    <dgm:pt modelId="{765CBA8F-7E12-4244-95C7-A1BD9B465CA3}" type="pres">
      <dgm:prSet presAssocID="{E31A0C7E-1A9B-4212-80FB-C3761517BA41}" presName="cycle" presStyleCnt="0"/>
      <dgm:spPr/>
    </dgm:pt>
    <dgm:pt modelId="{EA4FB528-6A5A-4CDF-AB19-406CD86EDABD}" type="pres">
      <dgm:prSet presAssocID="{E31A0C7E-1A9B-4212-80FB-C3761517BA41}" presName="srcNode" presStyleLbl="node1" presStyleIdx="0" presStyleCnt="3"/>
      <dgm:spPr/>
    </dgm:pt>
    <dgm:pt modelId="{5CFD15A4-667C-4EA4-93ED-81C20DB385DB}" type="pres">
      <dgm:prSet presAssocID="{E31A0C7E-1A9B-4212-80FB-C3761517BA41}" presName="conn" presStyleLbl="parChTrans1D2" presStyleIdx="0" presStyleCnt="1"/>
      <dgm:spPr/>
    </dgm:pt>
    <dgm:pt modelId="{9A746927-F2D1-42EC-8EFD-245F949A27ED}" type="pres">
      <dgm:prSet presAssocID="{E31A0C7E-1A9B-4212-80FB-C3761517BA41}" presName="extraNode" presStyleLbl="node1" presStyleIdx="0" presStyleCnt="3"/>
      <dgm:spPr/>
    </dgm:pt>
    <dgm:pt modelId="{B25A2073-961D-4A48-B92B-43AA51E10280}" type="pres">
      <dgm:prSet presAssocID="{E31A0C7E-1A9B-4212-80FB-C3761517BA41}" presName="dstNode" presStyleLbl="node1" presStyleIdx="0" presStyleCnt="3"/>
      <dgm:spPr/>
    </dgm:pt>
    <dgm:pt modelId="{26F2C14A-3644-4329-A298-541437F75DCC}" type="pres">
      <dgm:prSet presAssocID="{5063187B-3223-4114-950B-1F36B178333D}" presName="text_1" presStyleLbl="node1" presStyleIdx="0" presStyleCnt="3" custScaleX="49418" custLinFactNeighborX="-21058" custLinFactNeighborY="5700">
        <dgm:presLayoutVars>
          <dgm:bulletEnabled val="1"/>
        </dgm:presLayoutVars>
      </dgm:prSet>
      <dgm:spPr/>
      <dgm:t>
        <a:bodyPr/>
        <a:lstStyle/>
        <a:p>
          <a:endParaRPr lang="en-SG"/>
        </a:p>
      </dgm:t>
    </dgm:pt>
    <dgm:pt modelId="{A076B276-AE76-4EFF-B2B9-E86DB47095B2}" type="pres">
      <dgm:prSet presAssocID="{5063187B-3223-4114-950B-1F36B178333D}" presName="accent_1" presStyleCnt="0"/>
      <dgm:spPr/>
    </dgm:pt>
    <dgm:pt modelId="{DD5DEDC1-5968-414A-B8AA-646B967653EF}" type="pres">
      <dgm:prSet presAssocID="{5063187B-3223-4114-950B-1F36B178333D}" presName="accentRepeatNode" presStyleLbl="solidFgAcc1" presStyleIdx="0" presStyleCnt="3"/>
      <dgm:spPr/>
    </dgm:pt>
    <dgm:pt modelId="{36C64F4D-5B5A-473D-9BCC-3FF3B0475464}" type="pres">
      <dgm:prSet presAssocID="{0ECF87F3-353F-4AAF-A551-5BEDF9877D5A}" presName="text_2" presStyleLbl="node1" presStyleIdx="1" presStyleCnt="3" custScaleX="53378" custLinFactNeighborX="-24711" custLinFactNeighborY="5700">
        <dgm:presLayoutVars>
          <dgm:bulletEnabled val="1"/>
        </dgm:presLayoutVars>
      </dgm:prSet>
      <dgm:spPr/>
      <dgm:t>
        <a:bodyPr/>
        <a:lstStyle/>
        <a:p>
          <a:endParaRPr lang="en-SG"/>
        </a:p>
      </dgm:t>
    </dgm:pt>
    <dgm:pt modelId="{C78E086B-8148-4970-8836-D1054E30598F}" type="pres">
      <dgm:prSet presAssocID="{0ECF87F3-353F-4AAF-A551-5BEDF9877D5A}" presName="accent_2" presStyleCnt="0"/>
      <dgm:spPr/>
    </dgm:pt>
    <dgm:pt modelId="{1512DFE5-EE8A-404D-9006-0965E27BF753}" type="pres">
      <dgm:prSet presAssocID="{0ECF87F3-353F-4AAF-A551-5BEDF9877D5A}" presName="accentRepeatNode" presStyleLbl="solidFgAcc1" presStyleIdx="1" presStyleCnt="3"/>
      <dgm:spPr/>
    </dgm:pt>
    <dgm:pt modelId="{E6041139-B2FF-49CD-AC9B-7C26C9E4B4DE}" type="pres">
      <dgm:prSet presAssocID="{A15137F4-5CE2-4C47-96D2-E0B3156E8C92}" presName="text_3" presStyleLbl="node1" presStyleIdx="2" presStyleCnt="3" custScaleX="54640" custLinFactNeighborX="-22982" custLinFactNeighborY="5700">
        <dgm:presLayoutVars>
          <dgm:bulletEnabled val="1"/>
        </dgm:presLayoutVars>
      </dgm:prSet>
      <dgm:spPr/>
      <dgm:t>
        <a:bodyPr/>
        <a:lstStyle/>
        <a:p>
          <a:endParaRPr lang="en-SG"/>
        </a:p>
      </dgm:t>
    </dgm:pt>
    <dgm:pt modelId="{FF83CB07-5D34-402C-BFD4-EEA623F47F95}" type="pres">
      <dgm:prSet presAssocID="{A15137F4-5CE2-4C47-96D2-E0B3156E8C92}" presName="accent_3" presStyleCnt="0"/>
      <dgm:spPr/>
    </dgm:pt>
    <dgm:pt modelId="{47987CDF-7037-4C03-9D47-0D8F8636E64B}" type="pres">
      <dgm:prSet presAssocID="{A15137F4-5CE2-4C47-96D2-E0B3156E8C92}" presName="accentRepeatNode" presStyleLbl="solidFgAcc1" presStyleIdx="2" presStyleCnt="3"/>
      <dgm:spPr/>
    </dgm:pt>
  </dgm:ptLst>
  <dgm:cxnLst>
    <dgm:cxn modelId="{B3EA9C3E-2869-4E5A-AC34-EE5331FA47EE}" srcId="{E31A0C7E-1A9B-4212-80FB-C3761517BA41}" destId="{A15137F4-5CE2-4C47-96D2-E0B3156E8C92}" srcOrd="2" destOrd="0" parTransId="{17FBA7F7-2FD8-4FD8-A44E-B10818600A49}" sibTransId="{152C327E-FAAE-4EDA-83A6-AF82870E72DB}"/>
    <dgm:cxn modelId="{2C014941-D9D2-4758-84E5-64D271F826F1}" type="presOf" srcId="{E31A0C7E-1A9B-4212-80FB-C3761517BA41}" destId="{3AAD0496-BC70-41B8-B9AC-3F46BC4AAA0B}" srcOrd="0" destOrd="0" presId="urn:microsoft.com/office/officeart/2008/layout/VerticalCurvedList"/>
    <dgm:cxn modelId="{A3992BD9-20AA-4222-84D3-FCB7D430D854}" type="presOf" srcId="{A7ABAE3A-949A-4F40-8FF9-41841DA0446A}" destId="{5CFD15A4-667C-4EA4-93ED-81C20DB385DB}" srcOrd="0" destOrd="0" presId="urn:microsoft.com/office/officeart/2008/layout/VerticalCurvedList"/>
    <dgm:cxn modelId="{7938A1B7-1CB7-4AC7-BD9F-B621DE6CE262}" type="presOf" srcId="{5063187B-3223-4114-950B-1F36B178333D}" destId="{26F2C14A-3644-4329-A298-541437F75DCC}" srcOrd="0" destOrd="0" presId="urn:microsoft.com/office/officeart/2008/layout/VerticalCurvedList"/>
    <dgm:cxn modelId="{66D30448-30D2-45EA-95B2-FA223FAB335B}" srcId="{E31A0C7E-1A9B-4212-80FB-C3761517BA41}" destId="{0ECF87F3-353F-4AAF-A551-5BEDF9877D5A}" srcOrd="1" destOrd="0" parTransId="{B2116265-6826-4464-ACB2-7D68FDA05C40}" sibTransId="{02FB479A-24C8-4ADA-A66E-FBEF402986A7}"/>
    <dgm:cxn modelId="{676F3677-50FA-4398-BDBF-4EDF57607202}" type="presOf" srcId="{A15137F4-5CE2-4C47-96D2-E0B3156E8C92}" destId="{E6041139-B2FF-49CD-AC9B-7C26C9E4B4DE}" srcOrd="0" destOrd="0" presId="urn:microsoft.com/office/officeart/2008/layout/VerticalCurvedList"/>
    <dgm:cxn modelId="{45F51375-FCE8-4A78-97F3-174D3ADB5329}" type="presOf" srcId="{0ECF87F3-353F-4AAF-A551-5BEDF9877D5A}" destId="{36C64F4D-5B5A-473D-9BCC-3FF3B0475464}" srcOrd="0" destOrd="0" presId="urn:microsoft.com/office/officeart/2008/layout/VerticalCurvedList"/>
    <dgm:cxn modelId="{3ABAA719-3FF8-4D93-B843-E001AC34B18C}" srcId="{E31A0C7E-1A9B-4212-80FB-C3761517BA41}" destId="{5063187B-3223-4114-950B-1F36B178333D}" srcOrd="0" destOrd="0" parTransId="{7EB20C62-71E6-45B0-9418-5C18829C47DB}" sibTransId="{A7ABAE3A-949A-4F40-8FF9-41841DA0446A}"/>
    <dgm:cxn modelId="{7346FB6D-9C89-4EE9-A239-39D856D83D06}" type="presParOf" srcId="{3AAD0496-BC70-41B8-B9AC-3F46BC4AAA0B}" destId="{3D2CC3D2-2CF4-4EC7-876C-1E5B1DAF5A9F}" srcOrd="0" destOrd="0" presId="urn:microsoft.com/office/officeart/2008/layout/VerticalCurvedList"/>
    <dgm:cxn modelId="{4A0690F3-4C6B-4CBD-A2DE-DBF0C6869EDB}" type="presParOf" srcId="{3D2CC3D2-2CF4-4EC7-876C-1E5B1DAF5A9F}" destId="{765CBA8F-7E12-4244-95C7-A1BD9B465CA3}" srcOrd="0" destOrd="0" presId="urn:microsoft.com/office/officeart/2008/layout/VerticalCurvedList"/>
    <dgm:cxn modelId="{789588DE-EE18-4640-A3F3-0E5C921CDC68}" type="presParOf" srcId="{765CBA8F-7E12-4244-95C7-A1BD9B465CA3}" destId="{EA4FB528-6A5A-4CDF-AB19-406CD86EDABD}" srcOrd="0" destOrd="0" presId="urn:microsoft.com/office/officeart/2008/layout/VerticalCurvedList"/>
    <dgm:cxn modelId="{61B0F445-8415-46A7-B182-AB250A1B92CE}" type="presParOf" srcId="{765CBA8F-7E12-4244-95C7-A1BD9B465CA3}" destId="{5CFD15A4-667C-4EA4-93ED-81C20DB385DB}" srcOrd="1" destOrd="0" presId="urn:microsoft.com/office/officeart/2008/layout/VerticalCurvedList"/>
    <dgm:cxn modelId="{A32CF383-55F2-4657-B221-52185D9271E9}" type="presParOf" srcId="{765CBA8F-7E12-4244-95C7-A1BD9B465CA3}" destId="{9A746927-F2D1-42EC-8EFD-245F949A27ED}" srcOrd="2" destOrd="0" presId="urn:microsoft.com/office/officeart/2008/layout/VerticalCurvedList"/>
    <dgm:cxn modelId="{0D9EF259-F8C3-444F-BE2A-0EF39BD972A4}" type="presParOf" srcId="{765CBA8F-7E12-4244-95C7-A1BD9B465CA3}" destId="{B25A2073-961D-4A48-B92B-43AA51E10280}" srcOrd="3" destOrd="0" presId="urn:microsoft.com/office/officeart/2008/layout/VerticalCurvedList"/>
    <dgm:cxn modelId="{7FF738C9-5662-4385-96FB-88A5D3DEE0FA}" type="presParOf" srcId="{3D2CC3D2-2CF4-4EC7-876C-1E5B1DAF5A9F}" destId="{26F2C14A-3644-4329-A298-541437F75DCC}" srcOrd="1" destOrd="0" presId="urn:microsoft.com/office/officeart/2008/layout/VerticalCurvedList"/>
    <dgm:cxn modelId="{8ED31B3F-4D27-4910-9775-C977E910E1CB}" type="presParOf" srcId="{3D2CC3D2-2CF4-4EC7-876C-1E5B1DAF5A9F}" destId="{A076B276-AE76-4EFF-B2B9-E86DB47095B2}" srcOrd="2" destOrd="0" presId="urn:microsoft.com/office/officeart/2008/layout/VerticalCurvedList"/>
    <dgm:cxn modelId="{ABE0B809-9C41-42E2-9FE2-2C788B3775F2}" type="presParOf" srcId="{A076B276-AE76-4EFF-B2B9-E86DB47095B2}" destId="{DD5DEDC1-5968-414A-B8AA-646B967653EF}" srcOrd="0" destOrd="0" presId="urn:microsoft.com/office/officeart/2008/layout/VerticalCurvedList"/>
    <dgm:cxn modelId="{29FF2239-D87B-4D33-9332-EB6C04BA7C24}" type="presParOf" srcId="{3D2CC3D2-2CF4-4EC7-876C-1E5B1DAF5A9F}" destId="{36C64F4D-5B5A-473D-9BCC-3FF3B0475464}" srcOrd="3" destOrd="0" presId="urn:microsoft.com/office/officeart/2008/layout/VerticalCurvedList"/>
    <dgm:cxn modelId="{F0E93C10-1BCB-49EE-9A3A-3AEF737B2511}" type="presParOf" srcId="{3D2CC3D2-2CF4-4EC7-876C-1E5B1DAF5A9F}" destId="{C78E086B-8148-4970-8836-D1054E30598F}" srcOrd="4" destOrd="0" presId="urn:microsoft.com/office/officeart/2008/layout/VerticalCurvedList"/>
    <dgm:cxn modelId="{3C7ACF38-3FEB-4C3E-A0E7-3DF08915C0A1}" type="presParOf" srcId="{C78E086B-8148-4970-8836-D1054E30598F}" destId="{1512DFE5-EE8A-404D-9006-0965E27BF753}" srcOrd="0" destOrd="0" presId="urn:microsoft.com/office/officeart/2008/layout/VerticalCurvedList"/>
    <dgm:cxn modelId="{0620F3C7-D848-404F-9D57-3D85907A8F89}" type="presParOf" srcId="{3D2CC3D2-2CF4-4EC7-876C-1E5B1DAF5A9F}" destId="{E6041139-B2FF-49CD-AC9B-7C26C9E4B4DE}" srcOrd="5" destOrd="0" presId="urn:microsoft.com/office/officeart/2008/layout/VerticalCurvedList"/>
    <dgm:cxn modelId="{79342156-FA51-4091-9FB4-BBFE02D97270}" type="presParOf" srcId="{3D2CC3D2-2CF4-4EC7-876C-1E5B1DAF5A9F}" destId="{FF83CB07-5D34-402C-BFD4-EEA623F47F95}" srcOrd="6" destOrd="0" presId="urn:microsoft.com/office/officeart/2008/layout/VerticalCurvedList"/>
    <dgm:cxn modelId="{E828C084-7E82-45EE-AF73-56C7DC8E98EF}" type="presParOf" srcId="{FF83CB07-5D34-402C-BFD4-EEA623F47F95}" destId="{47987CDF-7037-4C03-9D47-0D8F8636E64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6BB204-4057-4402-841F-1349D48CD9D6}" type="doc">
      <dgm:prSet loTypeId="urn:microsoft.com/office/officeart/2005/8/layout/list1" loCatId="list" qsTypeId="urn:microsoft.com/office/officeart/2005/8/quickstyle/simple3" qsCatId="simple" csTypeId="urn:microsoft.com/office/officeart/2005/8/colors/accent6_2" csCatId="accent6" phldr="1"/>
      <dgm:spPr/>
      <dgm:t>
        <a:bodyPr/>
        <a:lstStyle/>
        <a:p>
          <a:endParaRPr lang="en-SG"/>
        </a:p>
      </dgm:t>
    </dgm:pt>
    <dgm:pt modelId="{8581326B-2726-4D88-A024-4058976B5F82}">
      <dgm:prSet phldrT="[Text]" custT="1"/>
      <dgm:spPr/>
      <dgm:t>
        <a:bodyPr/>
        <a:lstStyle/>
        <a:p>
          <a:r>
            <a:rPr lang="en-SG" sz="4000" dirty="0" smtClean="0"/>
            <a:t>Strategic</a:t>
          </a:r>
          <a:endParaRPr lang="en-SG" sz="4000" dirty="0"/>
        </a:p>
      </dgm:t>
    </dgm:pt>
    <dgm:pt modelId="{456ACE88-DA83-4E0E-B229-69D9318B7CE2}" type="parTrans" cxnId="{06864DD0-826E-47A2-85B8-8BCA6F105AE8}">
      <dgm:prSet/>
      <dgm:spPr/>
      <dgm:t>
        <a:bodyPr/>
        <a:lstStyle/>
        <a:p>
          <a:endParaRPr lang="en-SG" sz="2800"/>
        </a:p>
      </dgm:t>
    </dgm:pt>
    <dgm:pt modelId="{86CC5606-9CB7-4BA7-82B9-035C3DF940E6}" type="sibTrans" cxnId="{06864DD0-826E-47A2-85B8-8BCA6F105AE8}">
      <dgm:prSet/>
      <dgm:spPr/>
      <dgm:t>
        <a:bodyPr/>
        <a:lstStyle/>
        <a:p>
          <a:endParaRPr lang="en-SG" sz="2800"/>
        </a:p>
      </dgm:t>
    </dgm:pt>
    <dgm:pt modelId="{A769DDCD-FC90-4DFF-9045-133FEFECA7FA}">
      <dgm:prSet phldrT="[Text]" custT="1"/>
      <dgm:spPr/>
      <dgm:t>
        <a:bodyPr/>
        <a:lstStyle/>
        <a:p>
          <a:r>
            <a:rPr lang="en-SG" sz="4000" dirty="0" smtClean="0"/>
            <a:t>Tactical</a:t>
          </a:r>
          <a:endParaRPr lang="en-SG" sz="4000" dirty="0"/>
        </a:p>
      </dgm:t>
    </dgm:pt>
    <dgm:pt modelId="{3EEC48D2-3DE3-49B3-9A3E-F4B4A881B541}" type="parTrans" cxnId="{AADBF902-3A7B-48E2-BF71-480D8A4D4933}">
      <dgm:prSet/>
      <dgm:spPr/>
      <dgm:t>
        <a:bodyPr/>
        <a:lstStyle/>
        <a:p>
          <a:endParaRPr lang="en-SG" sz="2800"/>
        </a:p>
      </dgm:t>
    </dgm:pt>
    <dgm:pt modelId="{696C0DC6-F439-4124-8F2A-A10F366B1B9E}" type="sibTrans" cxnId="{AADBF902-3A7B-48E2-BF71-480D8A4D4933}">
      <dgm:prSet/>
      <dgm:spPr/>
      <dgm:t>
        <a:bodyPr/>
        <a:lstStyle/>
        <a:p>
          <a:endParaRPr lang="en-SG" sz="2800"/>
        </a:p>
      </dgm:t>
    </dgm:pt>
    <dgm:pt modelId="{07826299-A9F6-4EFA-8BC1-75C1E239DCDF}">
      <dgm:prSet phldrT="[Text]" custT="1"/>
      <dgm:spPr/>
      <dgm:t>
        <a:bodyPr/>
        <a:lstStyle/>
        <a:p>
          <a:r>
            <a:rPr lang="en-SG" sz="4000" smtClean="0"/>
            <a:t>Operational</a:t>
          </a:r>
          <a:endParaRPr lang="en-SG" sz="4000" dirty="0"/>
        </a:p>
      </dgm:t>
    </dgm:pt>
    <dgm:pt modelId="{756A964E-EC06-41B4-AF2B-0E861178BBBA}" type="parTrans" cxnId="{A4007FAB-93AB-4D6C-A8AB-55BEC2FDA0D1}">
      <dgm:prSet/>
      <dgm:spPr/>
    </dgm:pt>
    <dgm:pt modelId="{FBD0B46C-17EE-4413-A22A-122C83B13A6D}" type="sibTrans" cxnId="{A4007FAB-93AB-4D6C-A8AB-55BEC2FDA0D1}">
      <dgm:prSet/>
      <dgm:spPr/>
    </dgm:pt>
    <dgm:pt modelId="{26099567-797A-4128-BE06-D28A7B4C72CC}" type="pres">
      <dgm:prSet presAssocID="{056BB204-4057-4402-841F-1349D48CD9D6}" presName="linear" presStyleCnt="0">
        <dgm:presLayoutVars>
          <dgm:dir/>
          <dgm:animLvl val="lvl"/>
          <dgm:resizeHandles val="exact"/>
        </dgm:presLayoutVars>
      </dgm:prSet>
      <dgm:spPr/>
    </dgm:pt>
    <dgm:pt modelId="{BE2B83BB-55FD-455B-BE61-D8ACC8B9F18B}" type="pres">
      <dgm:prSet presAssocID="{8581326B-2726-4D88-A024-4058976B5F82}" presName="parentLin" presStyleCnt="0"/>
      <dgm:spPr/>
    </dgm:pt>
    <dgm:pt modelId="{9BB3313F-E3E4-44C4-9911-FCC8495F91F0}" type="pres">
      <dgm:prSet presAssocID="{8581326B-2726-4D88-A024-4058976B5F82}" presName="parentLeftMargin" presStyleLbl="node1" presStyleIdx="0" presStyleCnt="3"/>
      <dgm:spPr/>
    </dgm:pt>
    <dgm:pt modelId="{83B968C5-A068-4E39-9771-E703EB63E101}" type="pres">
      <dgm:prSet presAssocID="{8581326B-2726-4D88-A024-4058976B5F82}" presName="parentText" presStyleLbl="node1" presStyleIdx="0" presStyleCnt="3">
        <dgm:presLayoutVars>
          <dgm:chMax val="0"/>
          <dgm:bulletEnabled val="1"/>
        </dgm:presLayoutVars>
      </dgm:prSet>
      <dgm:spPr/>
      <dgm:t>
        <a:bodyPr/>
        <a:lstStyle/>
        <a:p>
          <a:endParaRPr lang="en-SG"/>
        </a:p>
      </dgm:t>
    </dgm:pt>
    <dgm:pt modelId="{94413061-8A55-4168-A736-AD8F309449ED}" type="pres">
      <dgm:prSet presAssocID="{8581326B-2726-4D88-A024-4058976B5F82}" presName="negativeSpace" presStyleCnt="0"/>
      <dgm:spPr/>
    </dgm:pt>
    <dgm:pt modelId="{07DB13BF-F8F9-4C30-ADFD-5FAD2ED8AFB9}" type="pres">
      <dgm:prSet presAssocID="{8581326B-2726-4D88-A024-4058976B5F82}" presName="childText" presStyleLbl="conFgAcc1" presStyleIdx="0" presStyleCnt="3">
        <dgm:presLayoutVars>
          <dgm:bulletEnabled val="1"/>
        </dgm:presLayoutVars>
      </dgm:prSet>
      <dgm:spPr/>
    </dgm:pt>
    <dgm:pt modelId="{6A7AF28F-C2B2-4732-A27A-5A8F552F14AD}" type="pres">
      <dgm:prSet presAssocID="{86CC5606-9CB7-4BA7-82B9-035C3DF940E6}" presName="spaceBetweenRectangles" presStyleCnt="0"/>
      <dgm:spPr/>
    </dgm:pt>
    <dgm:pt modelId="{1605AA0F-9A11-44E1-98B6-4619B7D395CF}" type="pres">
      <dgm:prSet presAssocID="{A769DDCD-FC90-4DFF-9045-133FEFECA7FA}" presName="parentLin" presStyleCnt="0"/>
      <dgm:spPr/>
    </dgm:pt>
    <dgm:pt modelId="{A6297F0D-BF62-4471-9652-62F0C7870A1B}" type="pres">
      <dgm:prSet presAssocID="{A769DDCD-FC90-4DFF-9045-133FEFECA7FA}" presName="parentLeftMargin" presStyleLbl="node1" presStyleIdx="0" presStyleCnt="3"/>
      <dgm:spPr/>
    </dgm:pt>
    <dgm:pt modelId="{6DA987D2-A2D8-47CD-ADFE-D084DF5D05AE}" type="pres">
      <dgm:prSet presAssocID="{A769DDCD-FC90-4DFF-9045-133FEFECA7FA}" presName="parentText" presStyleLbl="node1" presStyleIdx="1" presStyleCnt="3">
        <dgm:presLayoutVars>
          <dgm:chMax val="0"/>
          <dgm:bulletEnabled val="1"/>
        </dgm:presLayoutVars>
      </dgm:prSet>
      <dgm:spPr/>
      <dgm:t>
        <a:bodyPr/>
        <a:lstStyle/>
        <a:p>
          <a:endParaRPr lang="en-SG"/>
        </a:p>
      </dgm:t>
    </dgm:pt>
    <dgm:pt modelId="{978C819E-A11A-4B2F-A415-F5439F5411AB}" type="pres">
      <dgm:prSet presAssocID="{A769DDCD-FC90-4DFF-9045-133FEFECA7FA}" presName="negativeSpace" presStyleCnt="0"/>
      <dgm:spPr/>
    </dgm:pt>
    <dgm:pt modelId="{DC6FAC19-37DD-42F1-B524-3CD014DDE876}" type="pres">
      <dgm:prSet presAssocID="{A769DDCD-FC90-4DFF-9045-133FEFECA7FA}" presName="childText" presStyleLbl="conFgAcc1" presStyleIdx="1" presStyleCnt="3">
        <dgm:presLayoutVars>
          <dgm:bulletEnabled val="1"/>
        </dgm:presLayoutVars>
      </dgm:prSet>
      <dgm:spPr/>
    </dgm:pt>
    <dgm:pt modelId="{4B7AD253-1714-4190-B7B0-AF1F10C12146}" type="pres">
      <dgm:prSet presAssocID="{696C0DC6-F439-4124-8F2A-A10F366B1B9E}" presName="spaceBetweenRectangles" presStyleCnt="0"/>
      <dgm:spPr/>
    </dgm:pt>
    <dgm:pt modelId="{106250E1-5B6A-4D87-97A0-AD99D102AA1B}" type="pres">
      <dgm:prSet presAssocID="{07826299-A9F6-4EFA-8BC1-75C1E239DCDF}" presName="parentLin" presStyleCnt="0"/>
      <dgm:spPr/>
    </dgm:pt>
    <dgm:pt modelId="{0DBCF6BC-2932-45D6-BBE1-83834613DD8F}" type="pres">
      <dgm:prSet presAssocID="{07826299-A9F6-4EFA-8BC1-75C1E239DCDF}" presName="parentLeftMargin" presStyleLbl="node1" presStyleIdx="1" presStyleCnt="3"/>
      <dgm:spPr/>
    </dgm:pt>
    <dgm:pt modelId="{86AD9AA1-C490-4C46-9AA5-6F0E012F99C4}" type="pres">
      <dgm:prSet presAssocID="{07826299-A9F6-4EFA-8BC1-75C1E239DCDF}" presName="parentText" presStyleLbl="node1" presStyleIdx="2" presStyleCnt="3">
        <dgm:presLayoutVars>
          <dgm:chMax val="0"/>
          <dgm:bulletEnabled val="1"/>
        </dgm:presLayoutVars>
      </dgm:prSet>
      <dgm:spPr/>
    </dgm:pt>
    <dgm:pt modelId="{0E4DB80A-23AF-4DC4-924A-E5CB0560E959}" type="pres">
      <dgm:prSet presAssocID="{07826299-A9F6-4EFA-8BC1-75C1E239DCDF}" presName="negativeSpace" presStyleCnt="0"/>
      <dgm:spPr/>
    </dgm:pt>
    <dgm:pt modelId="{CC00DCE9-E97B-4AF4-8266-BF38BA6001DB}" type="pres">
      <dgm:prSet presAssocID="{07826299-A9F6-4EFA-8BC1-75C1E239DCDF}" presName="childText" presStyleLbl="conFgAcc1" presStyleIdx="2" presStyleCnt="3">
        <dgm:presLayoutVars>
          <dgm:bulletEnabled val="1"/>
        </dgm:presLayoutVars>
      </dgm:prSet>
      <dgm:spPr/>
    </dgm:pt>
  </dgm:ptLst>
  <dgm:cxnLst>
    <dgm:cxn modelId="{00784133-449C-4D10-998B-59EFBC6C0DA2}" type="presOf" srcId="{8581326B-2726-4D88-A024-4058976B5F82}" destId="{9BB3313F-E3E4-44C4-9911-FCC8495F91F0}" srcOrd="0" destOrd="0" presId="urn:microsoft.com/office/officeart/2005/8/layout/list1"/>
    <dgm:cxn modelId="{A4007FAB-93AB-4D6C-A8AB-55BEC2FDA0D1}" srcId="{056BB204-4057-4402-841F-1349D48CD9D6}" destId="{07826299-A9F6-4EFA-8BC1-75C1E239DCDF}" srcOrd="2" destOrd="0" parTransId="{756A964E-EC06-41B4-AF2B-0E861178BBBA}" sibTransId="{FBD0B46C-17EE-4413-A22A-122C83B13A6D}"/>
    <dgm:cxn modelId="{AADBF902-3A7B-48E2-BF71-480D8A4D4933}" srcId="{056BB204-4057-4402-841F-1349D48CD9D6}" destId="{A769DDCD-FC90-4DFF-9045-133FEFECA7FA}" srcOrd="1" destOrd="0" parTransId="{3EEC48D2-3DE3-49B3-9A3E-F4B4A881B541}" sibTransId="{696C0DC6-F439-4124-8F2A-A10F366B1B9E}"/>
    <dgm:cxn modelId="{1F086B9C-D48F-49B6-904F-6B76926F832C}" type="presOf" srcId="{A769DDCD-FC90-4DFF-9045-133FEFECA7FA}" destId="{A6297F0D-BF62-4471-9652-62F0C7870A1B}" srcOrd="0" destOrd="0" presId="urn:microsoft.com/office/officeart/2005/8/layout/list1"/>
    <dgm:cxn modelId="{695B0685-F581-4893-B968-8FAAEF4B166B}" type="presOf" srcId="{056BB204-4057-4402-841F-1349D48CD9D6}" destId="{26099567-797A-4128-BE06-D28A7B4C72CC}" srcOrd="0" destOrd="0" presId="urn:microsoft.com/office/officeart/2005/8/layout/list1"/>
    <dgm:cxn modelId="{8FA54979-077D-4A1D-84C9-4EE201130615}" type="presOf" srcId="{07826299-A9F6-4EFA-8BC1-75C1E239DCDF}" destId="{0DBCF6BC-2932-45D6-BBE1-83834613DD8F}" srcOrd="0" destOrd="0" presId="urn:microsoft.com/office/officeart/2005/8/layout/list1"/>
    <dgm:cxn modelId="{0D583D79-DF44-4C52-8032-47A3EC187C32}" type="presOf" srcId="{A769DDCD-FC90-4DFF-9045-133FEFECA7FA}" destId="{6DA987D2-A2D8-47CD-ADFE-D084DF5D05AE}" srcOrd="1" destOrd="0" presId="urn:microsoft.com/office/officeart/2005/8/layout/list1"/>
    <dgm:cxn modelId="{06864DD0-826E-47A2-85B8-8BCA6F105AE8}" srcId="{056BB204-4057-4402-841F-1349D48CD9D6}" destId="{8581326B-2726-4D88-A024-4058976B5F82}" srcOrd="0" destOrd="0" parTransId="{456ACE88-DA83-4E0E-B229-69D9318B7CE2}" sibTransId="{86CC5606-9CB7-4BA7-82B9-035C3DF940E6}"/>
    <dgm:cxn modelId="{360485E9-E951-410B-8B40-5994A3A2A9CD}" type="presOf" srcId="{07826299-A9F6-4EFA-8BC1-75C1E239DCDF}" destId="{86AD9AA1-C490-4C46-9AA5-6F0E012F99C4}" srcOrd="1" destOrd="0" presId="urn:microsoft.com/office/officeart/2005/8/layout/list1"/>
    <dgm:cxn modelId="{8666A866-59B2-464E-99B9-32EC957D28A4}" type="presOf" srcId="{8581326B-2726-4D88-A024-4058976B5F82}" destId="{83B968C5-A068-4E39-9771-E703EB63E101}" srcOrd="1" destOrd="0" presId="urn:microsoft.com/office/officeart/2005/8/layout/list1"/>
    <dgm:cxn modelId="{68A90C87-A40E-43D9-8E1C-4E8D99C53EEA}" type="presParOf" srcId="{26099567-797A-4128-BE06-D28A7B4C72CC}" destId="{BE2B83BB-55FD-455B-BE61-D8ACC8B9F18B}" srcOrd="0" destOrd="0" presId="urn:microsoft.com/office/officeart/2005/8/layout/list1"/>
    <dgm:cxn modelId="{B87B8C2C-0EDC-45D3-9B54-A9529F9A7BD7}" type="presParOf" srcId="{BE2B83BB-55FD-455B-BE61-D8ACC8B9F18B}" destId="{9BB3313F-E3E4-44C4-9911-FCC8495F91F0}" srcOrd="0" destOrd="0" presId="urn:microsoft.com/office/officeart/2005/8/layout/list1"/>
    <dgm:cxn modelId="{9394A5EA-A87C-4CDC-936E-F43BE84D7815}" type="presParOf" srcId="{BE2B83BB-55FD-455B-BE61-D8ACC8B9F18B}" destId="{83B968C5-A068-4E39-9771-E703EB63E101}" srcOrd="1" destOrd="0" presId="urn:microsoft.com/office/officeart/2005/8/layout/list1"/>
    <dgm:cxn modelId="{AB321061-02E3-48CF-8886-F8ED9A54B223}" type="presParOf" srcId="{26099567-797A-4128-BE06-D28A7B4C72CC}" destId="{94413061-8A55-4168-A736-AD8F309449ED}" srcOrd="1" destOrd="0" presId="urn:microsoft.com/office/officeart/2005/8/layout/list1"/>
    <dgm:cxn modelId="{2FABA763-A083-42B6-866C-7351BEEE4C7F}" type="presParOf" srcId="{26099567-797A-4128-BE06-D28A7B4C72CC}" destId="{07DB13BF-F8F9-4C30-ADFD-5FAD2ED8AFB9}" srcOrd="2" destOrd="0" presId="urn:microsoft.com/office/officeart/2005/8/layout/list1"/>
    <dgm:cxn modelId="{BB587598-2676-40E7-AB38-77CC7C4975E5}" type="presParOf" srcId="{26099567-797A-4128-BE06-D28A7B4C72CC}" destId="{6A7AF28F-C2B2-4732-A27A-5A8F552F14AD}" srcOrd="3" destOrd="0" presId="urn:microsoft.com/office/officeart/2005/8/layout/list1"/>
    <dgm:cxn modelId="{D4C50E27-2F58-43BA-B36E-A6AC63C80228}" type="presParOf" srcId="{26099567-797A-4128-BE06-D28A7B4C72CC}" destId="{1605AA0F-9A11-44E1-98B6-4619B7D395CF}" srcOrd="4" destOrd="0" presId="urn:microsoft.com/office/officeart/2005/8/layout/list1"/>
    <dgm:cxn modelId="{D81BF824-6B04-4BD6-8464-198D5D8A33B3}" type="presParOf" srcId="{1605AA0F-9A11-44E1-98B6-4619B7D395CF}" destId="{A6297F0D-BF62-4471-9652-62F0C7870A1B}" srcOrd="0" destOrd="0" presId="urn:microsoft.com/office/officeart/2005/8/layout/list1"/>
    <dgm:cxn modelId="{8AEF7219-DF4C-410C-9A0B-FFAB17DA150C}" type="presParOf" srcId="{1605AA0F-9A11-44E1-98B6-4619B7D395CF}" destId="{6DA987D2-A2D8-47CD-ADFE-D084DF5D05AE}" srcOrd="1" destOrd="0" presId="urn:microsoft.com/office/officeart/2005/8/layout/list1"/>
    <dgm:cxn modelId="{9D02E2E5-B8EF-450C-BAEB-81AC2ED573F6}" type="presParOf" srcId="{26099567-797A-4128-BE06-D28A7B4C72CC}" destId="{978C819E-A11A-4B2F-A415-F5439F5411AB}" srcOrd="5" destOrd="0" presId="urn:microsoft.com/office/officeart/2005/8/layout/list1"/>
    <dgm:cxn modelId="{11411DC7-44C6-4186-A837-228418FCDF45}" type="presParOf" srcId="{26099567-797A-4128-BE06-D28A7B4C72CC}" destId="{DC6FAC19-37DD-42F1-B524-3CD014DDE876}" srcOrd="6" destOrd="0" presId="urn:microsoft.com/office/officeart/2005/8/layout/list1"/>
    <dgm:cxn modelId="{A9D41155-FEFA-41CF-998B-5BDA45E5AD86}" type="presParOf" srcId="{26099567-797A-4128-BE06-D28A7B4C72CC}" destId="{4B7AD253-1714-4190-B7B0-AF1F10C12146}" srcOrd="7" destOrd="0" presId="urn:microsoft.com/office/officeart/2005/8/layout/list1"/>
    <dgm:cxn modelId="{9FCEB3E1-EA3B-4931-AF7A-BA21F838D6C0}" type="presParOf" srcId="{26099567-797A-4128-BE06-D28A7B4C72CC}" destId="{106250E1-5B6A-4D87-97A0-AD99D102AA1B}" srcOrd="8" destOrd="0" presId="urn:microsoft.com/office/officeart/2005/8/layout/list1"/>
    <dgm:cxn modelId="{653A4960-CEAC-4F8F-B274-74B488DF1D12}" type="presParOf" srcId="{106250E1-5B6A-4D87-97A0-AD99D102AA1B}" destId="{0DBCF6BC-2932-45D6-BBE1-83834613DD8F}" srcOrd="0" destOrd="0" presId="urn:microsoft.com/office/officeart/2005/8/layout/list1"/>
    <dgm:cxn modelId="{3402A5CE-4D29-411B-9042-672E10F21887}" type="presParOf" srcId="{106250E1-5B6A-4D87-97A0-AD99D102AA1B}" destId="{86AD9AA1-C490-4C46-9AA5-6F0E012F99C4}" srcOrd="1" destOrd="0" presId="urn:microsoft.com/office/officeart/2005/8/layout/list1"/>
    <dgm:cxn modelId="{9204952F-EBF2-4658-9B47-EEC51D0DB65C}" type="presParOf" srcId="{26099567-797A-4128-BE06-D28A7B4C72CC}" destId="{0E4DB80A-23AF-4DC4-924A-E5CB0560E959}" srcOrd="9" destOrd="0" presId="urn:microsoft.com/office/officeart/2005/8/layout/list1"/>
    <dgm:cxn modelId="{CF5BA5C8-F554-4AC6-A63B-0AEEB29A3B27}" type="presParOf" srcId="{26099567-797A-4128-BE06-D28A7B4C72CC}" destId="{CC00DCE9-E97B-4AF4-8266-BF38BA6001D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DBBBD-CF02-424E-B8DE-B782C1830D4C}">
      <dsp:nvSpPr>
        <dsp:cNvPr id="0" name=""/>
        <dsp:cNvSpPr/>
      </dsp:nvSpPr>
      <dsp:spPr>
        <a:xfrm>
          <a:off x="-7075971" y="-1090401"/>
          <a:ext cx="8488953" cy="8488953"/>
        </a:xfrm>
        <a:prstGeom prst="blockArc">
          <a:avLst>
            <a:gd name="adj1" fmla="val 18900000"/>
            <a:gd name="adj2" fmla="val 2700000"/>
            <a:gd name="adj3" fmla="val 254"/>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EBB67-4821-4AEC-A3C9-401893CBDACB}">
      <dsp:nvSpPr>
        <dsp:cNvPr id="0" name=""/>
        <dsp:cNvSpPr/>
      </dsp:nvSpPr>
      <dsp:spPr>
        <a:xfrm>
          <a:off x="1159595" y="901182"/>
          <a:ext cx="8621683" cy="1802112"/>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30427" tIns="165100" rIns="165100" bIns="165100" numCol="1" spcCol="1270" anchor="ctr" anchorCtr="0">
          <a:noAutofit/>
        </a:bodyPr>
        <a:lstStyle/>
        <a:p>
          <a:pPr lvl="0" algn="l" defTabSz="2889250">
            <a:lnSpc>
              <a:spcPct val="90000"/>
            </a:lnSpc>
            <a:spcBef>
              <a:spcPct val="0"/>
            </a:spcBef>
            <a:spcAft>
              <a:spcPct val="35000"/>
            </a:spcAft>
          </a:pPr>
          <a:r>
            <a:rPr lang="en-SG" sz="6500" kern="1200" dirty="0" smtClean="0"/>
            <a:t>BI enables BPM</a:t>
          </a:r>
          <a:endParaRPr lang="en-SG" sz="6500" kern="1200" dirty="0"/>
        </a:p>
      </dsp:txBody>
      <dsp:txXfrm>
        <a:off x="1159595" y="901182"/>
        <a:ext cx="8621683" cy="1802112"/>
      </dsp:txXfrm>
    </dsp:sp>
    <dsp:sp modelId="{272A50B1-CADD-4D38-8FF8-6F4106446724}">
      <dsp:nvSpPr>
        <dsp:cNvPr id="0" name=""/>
        <dsp:cNvSpPr/>
      </dsp:nvSpPr>
      <dsp:spPr>
        <a:xfrm>
          <a:off x="33275" y="675918"/>
          <a:ext cx="2252640" cy="2252640"/>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959209C8-BFDA-4607-B2D3-887685A30D6E}">
      <dsp:nvSpPr>
        <dsp:cNvPr id="0" name=""/>
        <dsp:cNvSpPr/>
      </dsp:nvSpPr>
      <dsp:spPr>
        <a:xfrm>
          <a:off x="1159595" y="3604855"/>
          <a:ext cx="8621683" cy="1802112"/>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30427" tIns="165100" rIns="165100" bIns="165100" numCol="1" spcCol="1270" anchor="ctr" anchorCtr="0">
          <a:noAutofit/>
        </a:bodyPr>
        <a:lstStyle/>
        <a:p>
          <a:pPr lvl="0" algn="l" defTabSz="2889250">
            <a:lnSpc>
              <a:spcPct val="90000"/>
            </a:lnSpc>
            <a:spcBef>
              <a:spcPct val="0"/>
            </a:spcBef>
            <a:spcAft>
              <a:spcPct val="35000"/>
            </a:spcAft>
          </a:pPr>
          <a:r>
            <a:rPr lang="en-SG" sz="6500" kern="1200" dirty="0" smtClean="0"/>
            <a:t>Business Reporting</a:t>
          </a:r>
          <a:endParaRPr lang="en-SG" sz="6500" kern="1200" dirty="0"/>
        </a:p>
      </dsp:txBody>
      <dsp:txXfrm>
        <a:off x="1159595" y="3604855"/>
        <a:ext cx="8621683" cy="1802112"/>
      </dsp:txXfrm>
    </dsp:sp>
    <dsp:sp modelId="{C0DE1430-1B01-4A38-93C7-7DF5E197B4E4}">
      <dsp:nvSpPr>
        <dsp:cNvPr id="0" name=""/>
        <dsp:cNvSpPr/>
      </dsp:nvSpPr>
      <dsp:spPr>
        <a:xfrm>
          <a:off x="33275" y="3379591"/>
          <a:ext cx="2252640" cy="2252640"/>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D15A4-667C-4EA4-93ED-81C20DB385DB}">
      <dsp:nvSpPr>
        <dsp:cNvPr id="0" name=""/>
        <dsp:cNvSpPr/>
      </dsp:nvSpPr>
      <dsp:spPr>
        <a:xfrm>
          <a:off x="-4892136" y="-902127"/>
          <a:ext cx="7017787" cy="7017787"/>
        </a:xfrm>
        <a:prstGeom prst="blockArc">
          <a:avLst>
            <a:gd name="adj1" fmla="val 18900000"/>
            <a:gd name="adj2" fmla="val 2700000"/>
            <a:gd name="adj3" fmla="val 308"/>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F2C14A-3644-4329-A298-541437F75DCC}">
      <dsp:nvSpPr>
        <dsp:cNvPr id="0" name=""/>
        <dsp:cNvSpPr/>
      </dsp:nvSpPr>
      <dsp:spPr>
        <a:xfrm>
          <a:off x="2104716" y="580787"/>
          <a:ext cx="4432971" cy="104270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648" tIns="81280" rIns="81280" bIns="81280" numCol="1" spcCol="1270" anchor="ctr" anchorCtr="0">
          <a:noAutofit/>
        </a:bodyPr>
        <a:lstStyle/>
        <a:p>
          <a:pPr lvl="0" algn="l" defTabSz="1422400">
            <a:lnSpc>
              <a:spcPct val="90000"/>
            </a:lnSpc>
            <a:spcBef>
              <a:spcPct val="0"/>
            </a:spcBef>
            <a:spcAft>
              <a:spcPct val="35000"/>
            </a:spcAft>
          </a:pPr>
          <a:r>
            <a:rPr lang="en-SG" sz="3200" kern="1200" dirty="0" smtClean="0"/>
            <a:t>Operational Reports</a:t>
          </a:r>
          <a:endParaRPr lang="en-SG" sz="3200" kern="1200" dirty="0"/>
        </a:p>
      </dsp:txBody>
      <dsp:txXfrm>
        <a:off x="2104716" y="580787"/>
        <a:ext cx="4432971" cy="1042706"/>
      </dsp:txXfrm>
    </dsp:sp>
    <dsp:sp modelId="{DD5DEDC1-5968-414A-B8AA-646B967653EF}">
      <dsp:nvSpPr>
        <dsp:cNvPr id="0" name=""/>
        <dsp:cNvSpPr/>
      </dsp:nvSpPr>
      <dsp:spPr>
        <a:xfrm>
          <a:off x="1073309" y="391014"/>
          <a:ext cx="1303383" cy="130338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C64F4D-5B5A-473D-9BCC-3FF3B0475464}">
      <dsp:nvSpPr>
        <dsp:cNvPr id="0" name=""/>
        <dsp:cNvSpPr/>
      </dsp:nvSpPr>
      <dsp:spPr>
        <a:xfrm>
          <a:off x="1983746" y="2144847"/>
          <a:ext cx="4585881" cy="104270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648" tIns="81280" rIns="81280" bIns="81280" numCol="1" spcCol="1270" anchor="ctr" anchorCtr="0">
          <a:noAutofit/>
        </a:bodyPr>
        <a:lstStyle/>
        <a:p>
          <a:pPr lvl="0" algn="l" defTabSz="1422400">
            <a:lnSpc>
              <a:spcPct val="90000"/>
            </a:lnSpc>
            <a:spcBef>
              <a:spcPct val="0"/>
            </a:spcBef>
            <a:spcAft>
              <a:spcPct val="35000"/>
            </a:spcAft>
          </a:pPr>
          <a:r>
            <a:rPr lang="en-SG" sz="3200" kern="1200" dirty="0" smtClean="0"/>
            <a:t> Tactical Reports</a:t>
          </a:r>
          <a:endParaRPr lang="en-SG" sz="3200" kern="1200" dirty="0"/>
        </a:p>
      </dsp:txBody>
      <dsp:txXfrm>
        <a:off x="1983746" y="2144847"/>
        <a:ext cx="4585881" cy="1042706"/>
      </dsp:txXfrm>
    </dsp:sp>
    <dsp:sp modelId="{1512DFE5-EE8A-404D-9006-0965E27BF753}">
      <dsp:nvSpPr>
        <dsp:cNvPr id="0" name=""/>
        <dsp:cNvSpPr/>
      </dsp:nvSpPr>
      <dsp:spPr>
        <a:xfrm>
          <a:off x="1452333" y="1955074"/>
          <a:ext cx="1303383" cy="130338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041139-B2FF-49CD-AC9B-7C26C9E4B4DE}">
      <dsp:nvSpPr>
        <dsp:cNvPr id="0" name=""/>
        <dsp:cNvSpPr/>
      </dsp:nvSpPr>
      <dsp:spPr>
        <a:xfrm>
          <a:off x="1697910" y="3708906"/>
          <a:ext cx="4901403" cy="104270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7648" tIns="81280" rIns="81280" bIns="81280" numCol="1" spcCol="1270" anchor="ctr" anchorCtr="0">
          <a:noAutofit/>
        </a:bodyPr>
        <a:lstStyle/>
        <a:p>
          <a:pPr lvl="0" algn="l" defTabSz="1422400">
            <a:lnSpc>
              <a:spcPct val="90000"/>
            </a:lnSpc>
            <a:spcBef>
              <a:spcPct val="0"/>
            </a:spcBef>
            <a:spcAft>
              <a:spcPct val="35000"/>
            </a:spcAft>
          </a:pPr>
          <a:r>
            <a:rPr lang="en-SG" sz="3200" kern="1200" dirty="0" smtClean="0"/>
            <a:t>Strategic Reports</a:t>
          </a:r>
          <a:endParaRPr lang="en-SG" sz="3200" kern="1200" dirty="0"/>
        </a:p>
      </dsp:txBody>
      <dsp:txXfrm>
        <a:off x="1697910" y="3708906"/>
        <a:ext cx="4901403" cy="1042706"/>
      </dsp:txXfrm>
    </dsp:sp>
    <dsp:sp modelId="{47987CDF-7037-4C03-9D47-0D8F8636E64B}">
      <dsp:nvSpPr>
        <dsp:cNvPr id="0" name=""/>
        <dsp:cNvSpPr/>
      </dsp:nvSpPr>
      <dsp:spPr>
        <a:xfrm>
          <a:off x="1073309" y="3519134"/>
          <a:ext cx="1303383" cy="130338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B13BF-F8F9-4C30-ADFD-5FAD2ED8AFB9}">
      <dsp:nvSpPr>
        <dsp:cNvPr id="0" name=""/>
        <dsp:cNvSpPr/>
      </dsp:nvSpPr>
      <dsp:spPr>
        <a:xfrm>
          <a:off x="0" y="478201"/>
          <a:ext cx="8128000" cy="7812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3B968C5-A068-4E39-9771-E703EB63E101}">
      <dsp:nvSpPr>
        <dsp:cNvPr id="0" name=""/>
        <dsp:cNvSpPr/>
      </dsp:nvSpPr>
      <dsp:spPr>
        <a:xfrm>
          <a:off x="406400" y="20641"/>
          <a:ext cx="5689600" cy="91512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lvl="0" algn="l" defTabSz="1778000">
            <a:lnSpc>
              <a:spcPct val="90000"/>
            </a:lnSpc>
            <a:spcBef>
              <a:spcPct val="0"/>
            </a:spcBef>
            <a:spcAft>
              <a:spcPct val="35000"/>
            </a:spcAft>
          </a:pPr>
          <a:r>
            <a:rPr lang="en-SG" sz="4000" kern="1200" dirty="0" smtClean="0"/>
            <a:t>Strategic</a:t>
          </a:r>
          <a:endParaRPr lang="en-SG" sz="4000" kern="1200" dirty="0"/>
        </a:p>
      </dsp:txBody>
      <dsp:txXfrm>
        <a:off x="451072" y="65313"/>
        <a:ext cx="5600256" cy="825776"/>
      </dsp:txXfrm>
    </dsp:sp>
    <dsp:sp modelId="{DC6FAC19-37DD-42F1-B524-3CD014DDE876}">
      <dsp:nvSpPr>
        <dsp:cNvPr id="0" name=""/>
        <dsp:cNvSpPr/>
      </dsp:nvSpPr>
      <dsp:spPr>
        <a:xfrm>
          <a:off x="0" y="1884361"/>
          <a:ext cx="8128000" cy="7812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DA987D2-A2D8-47CD-ADFE-D084DF5D05AE}">
      <dsp:nvSpPr>
        <dsp:cNvPr id="0" name=""/>
        <dsp:cNvSpPr/>
      </dsp:nvSpPr>
      <dsp:spPr>
        <a:xfrm>
          <a:off x="406400" y="1426801"/>
          <a:ext cx="5689600" cy="91512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lvl="0" algn="l" defTabSz="1778000">
            <a:lnSpc>
              <a:spcPct val="90000"/>
            </a:lnSpc>
            <a:spcBef>
              <a:spcPct val="0"/>
            </a:spcBef>
            <a:spcAft>
              <a:spcPct val="35000"/>
            </a:spcAft>
          </a:pPr>
          <a:r>
            <a:rPr lang="en-SG" sz="4000" kern="1200" dirty="0" smtClean="0"/>
            <a:t>Tactical</a:t>
          </a:r>
          <a:endParaRPr lang="en-SG" sz="4000" kern="1200" dirty="0"/>
        </a:p>
      </dsp:txBody>
      <dsp:txXfrm>
        <a:off x="451072" y="1471473"/>
        <a:ext cx="5600256" cy="825776"/>
      </dsp:txXfrm>
    </dsp:sp>
    <dsp:sp modelId="{CC00DCE9-E97B-4AF4-8266-BF38BA6001DB}">
      <dsp:nvSpPr>
        <dsp:cNvPr id="0" name=""/>
        <dsp:cNvSpPr/>
      </dsp:nvSpPr>
      <dsp:spPr>
        <a:xfrm>
          <a:off x="0" y="3290521"/>
          <a:ext cx="8128000" cy="7812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6AD9AA1-C490-4C46-9AA5-6F0E012F99C4}">
      <dsp:nvSpPr>
        <dsp:cNvPr id="0" name=""/>
        <dsp:cNvSpPr/>
      </dsp:nvSpPr>
      <dsp:spPr>
        <a:xfrm>
          <a:off x="406400" y="2832961"/>
          <a:ext cx="5689600" cy="91512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lvl="0" algn="l" defTabSz="1778000">
            <a:lnSpc>
              <a:spcPct val="90000"/>
            </a:lnSpc>
            <a:spcBef>
              <a:spcPct val="0"/>
            </a:spcBef>
            <a:spcAft>
              <a:spcPct val="35000"/>
            </a:spcAft>
          </a:pPr>
          <a:r>
            <a:rPr lang="en-SG" sz="4000" kern="1200" smtClean="0"/>
            <a:t>Operational</a:t>
          </a:r>
          <a:endParaRPr lang="en-SG" sz="4000" kern="1200" dirty="0"/>
        </a:p>
      </dsp:txBody>
      <dsp:txXfrm>
        <a:off x="451072" y="2877633"/>
        <a:ext cx="5600256" cy="82577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6C39F-A3CE-479A-A37A-CD9D05C4E9BD}" type="datetimeFigureOut">
              <a:rPr lang="en-SG" smtClean="0"/>
              <a:t>3/10/2015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6D167-BB95-4C3F-9EB6-8F33330CC193}" type="slidenum">
              <a:rPr lang="en-SG" smtClean="0"/>
              <a:t>‹#›</a:t>
            </a:fld>
            <a:endParaRPr lang="en-SG"/>
          </a:p>
        </p:txBody>
      </p:sp>
    </p:spTree>
    <p:extLst>
      <p:ext uri="{BB962C8B-B14F-4D97-AF65-F5344CB8AC3E}">
        <p14:creationId xmlns:p14="http://schemas.microsoft.com/office/powerpoint/2010/main" val="892246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3</a:t>
            </a:fld>
            <a:endParaRPr lang="en-SG"/>
          </a:p>
        </p:txBody>
      </p:sp>
    </p:spTree>
    <p:extLst>
      <p:ext uri="{BB962C8B-B14F-4D97-AF65-F5344CB8AC3E}">
        <p14:creationId xmlns:p14="http://schemas.microsoft.com/office/powerpoint/2010/main" val="98383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4</a:t>
            </a:fld>
            <a:endParaRPr lang="en-SG"/>
          </a:p>
        </p:txBody>
      </p:sp>
    </p:spTree>
    <p:extLst>
      <p:ext uri="{BB962C8B-B14F-4D97-AF65-F5344CB8AC3E}">
        <p14:creationId xmlns:p14="http://schemas.microsoft.com/office/powerpoint/2010/main" val="4089151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7</a:t>
            </a:fld>
            <a:endParaRPr lang="en-SG"/>
          </a:p>
        </p:txBody>
      </p:sp>
    </p:spTree>
    <p:extLst>
      <p:ext uri="{BB962C8B-B14F-4D97-AF65-F5344CB8AC3E}">
        <p14:creationId xmlns:p14="http://schemas.microsoft.com/office/powerpoint/2010/main" val="2958354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10</a:t>
            </a:fld>
            <a:endParaRPr lang="en-SG"/>
          </a:p>
        </p:txBody>
      </p:sp>
    </p:spTree>
    <p:extLst>
      <p:ext uri="{BB962C8B-B14F-4D97-AF65-F5344CB8AC3E}">
        <p14:creationId xmlns:p14="http://schemas.microsoft.com/office/powerpoint/2010/main" val="4095411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11</a:t>
            </a:fld>
            <a:endParaRPr lang="en-SG"/>
          </a:p>
        </p:txBody>
      </p:sp>
    </p:spTree>
    <p:extLst>
      <p:ext uri="{BB962C8B-B14F-4D97-AF65-F5344CB8AC3E}">
        <p14:creationId xmlns:p14="http://schemas.microsoft.com/office/powerpoint/2010/main" val="475038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13</a:t>
            </a:fld>
            <a:endParaRPr lang="en-SG"/>
          </a:p>
        </p:txBody>
      </p:sp>
    </p:spTree>
    <p:extLst>
      <p:ext uri="{BB962C8B-B14F-4D97-AF65-F5344CB8AC3E}">
        <p14:creationId xmlns:p14="http://schemas.microsoft.com/office/powerpoint/2010/main" val="272929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16</a:t>
            </a:fld>
            <a:endParaRPr lang="en-SG"/>
          </a:p>
        </p:txBody>
      </p:sp>
    </p:spTree>
    <p:extLst>
      <p:ext uri="{BB962C8B-B14F-4D97-AF65-F5344CB8AC3E}">
        <p14:creationId xmlns:p14="http://schemas.microsoft.com/office/powerpoint/2010/main" val="55664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36D167-BB95-4C3F-9EB6-8F33330CC193}" type="slidenum">
              <a:rPr lang="en-SG" smtClean="0"/>
              <a:t>18</a:t>
            </a:fld>
            <a:endParaRPr lang="en-SG"/>
          </a:p>
        </p:txBody>
      </p:sp>
    </p:spTree>
    <p:extLst>
      <p:ext uri="{BB962C8B-B14F-4D97-AF65-F5344CB8AC3E}">
        <p14:creationId xmlns:p14="http://schemas.microsoft.com/office/powerpoint/2010/main" val="423536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4832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064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4326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79238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3/10/2015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90420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3/10/2015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416527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852849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735401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1576917" y="2017713"/>
            <a:ext cx="10363200" cy="4114800"/>
          </a:xfrm>
        </p:spPr>
        <p:txBody>
          <a:bodyPr/>
          <a:lstStyle/>
          <a:p>
            <a:pPr lvl="0"/>
            <a:endParaRPr lang="en-GB" noProof="0" dirty="0" smtClean="0"/>
          </a:p>
        </p:txBody>
      </p:sp>
      <p:sp>
        <p:nvSpPr>
          <p:cNvPr id="4" name="Rectangle 11"/>
          <p:cNvSpPr>
            <a:spLocks noGrp="1" noChangeArrowheads="1"/>
          </p:cNvSpPr>
          <p:nvPr>
            <p:ph type="dt" sz="half" idx="10"/>
          </p:nvPr>
        </p:nvSpPr>
        <p:spPr/>
        <p:txBody>
          <a:bodyPr/>
          <a:lstStyle>
            <a:lvl1pPr>
              <a:defRPr/>
            </a:lvl1pPr>
          </a:lstStyle>
          <a:p>
            <a:endParaRPr lang="en-US" altLang="en-US"/>
          </a:p>
        </p:txBody>
      </p:sp>
      <p:sp>
        <p:nvSpPr>
          <p:cNvPr id="5" name="Rectangle 12"/>
          <p:cNvSpPr>
            <a:spLocks noGrp="1" noChangeArrowheads="1"/>
          </p:cNvSpPr>
          <p:nvPr>
            <p:ph type="ftr" sz="quarter" idx="11"/>
          </p:nvPr>
        </p:nvSpPr>
        <p:spPr/>
        <p:txBody>
          <a:bodyPr/>
          <a:lstStyle>
            <a:lvl1pPr>
              <a:defRPr/>
            </a:lvl1pPr>
          </a:lstStyle>
          <a:p>
            <a:endParaRPr lang="en-US" altLang="en-US"/>
          </a:p>
        </p:txBody>
      </p:sp>
      <p:sp>
        <p:nvSpPr>
          <p:cNvPr id="6" name="Rectangle 13"/>
          <p:cNvSpPr>
            <a:spLocks noGrp="1" noChangeArrowheads="1"/>
          </p:cNvSpPr>
          <p:nvPr>
            <p:ph type="sldNum" sz="quarter" idx="12"/>
          </p:nvPr>
        </p:nvSpPr>
        <p:spPr/>
        <p:txBody>
          <a:bodyPr/>
          <a:lstStyle>
            <a:lvl1pPr>
              <a:defRPr/>
            </a:lvl1pPr>
          </a:lstStyle>
          <a:p>
            <a:fld id="{CEC51BD7-7839-474C-AC0A-8A862BFD5761}" type="slidenum">
              <a:rPr lang="en-US" altLang="en-US"/>
              <a:pPr/>
              <a:t>‹#›</a:t>
            </a:fld>
            <a:endParaRPr lang="en-US" altLang="en-US"/>
          </a:p>
        </p:txBody>
      </p:sp>
    </p:spTree>
    <p:extLst>
      <p:ext uri="{BB962C8B-B14F-4D97-AF65-F5344CB8AC3E}">
        <p14:creationId xmlns:p14="http://schemas.microsoft.com/office/powerpoint/2010/main" val="2459628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9678"/>
            <a:ext cx="9144000" cy="2387600"/>
          </a:xfrm>
        </p:spPr>
        <p:txBody>
          <a:bodyPr anchor="b"/>
          <a:lstStyle>
            <a:lvl1pPr algn="ctr">
              <a:defRPr sz="6000"/>
            </a:lvl1pPr>
          </a:lstStyle>
          <a:p>
            <a:r>
              <a:rPr lang="en-US" dirty="0" smtClean="0"/>
              <a:t>Click to edit Master title style</a:t>
            </a:r>
            <a:endParaRPr lang="en-SG" dirty="0"/>
          </a:p>
        </p:txBody>
      </p:sp>
      <p:sp>
        <p:nvSpPr>
          <p:cNvPr id="3" name="Subtitle 2"/>
          <p:cNvSpPr>
            <a:spLocks noGrp="1"/>
          </p:cNvSpPr>
          <p:nvPr>
            <p:ph type="subTitle" idx="1"/>
          </p:nvPr>
        </p:nvSpPr>
        <p:spPr>
          <a:xfrm>
            <a:off x="1493520" y="1291613"/>
            <a:ext cx="9144000" cy="534533"/>
          </a:xfrm>
          <a:ln>
            <a:noFill/>
          </a:ln>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lang="en-SG" sz="4400" b="1" kern="1200" dirty="0">
                <a:solidFill>
                  <a:srgbClr val="C00000"/>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userDrawn="1"/>
        </p:nvSpPr>
        <p:spPr>
          <a:xfrm>
            <a:off x="1524000" y="198097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userDrawn="1"/>
        </p:nvSpPr>
        <p:spPr>
          <a:xfrm>
            <a:off x="1524000" y="124589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17255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2822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9678"/>
            <a:ext cx="9144000" cy="2387600"/>
          </a:xfrm>
        </p:spPr>
        <p:txBody>
          <a:bodyPr anchor="b"/>
          <a:lstStyle>
            <a:lvl1pPr algn="ctr">
              <a:defRPr sz="6000"/>
            </a:lvl1pPr>
          </a:lstStyle>
          <a:p>
            <a:r>
              <a:rPr lang="en-US" dirty="0" smtClean="0"/>
              <a:t>Click to edit Master title style</a:t>
            </a:r>
            <a:endParaRPr lang="en-SG" dirty="0"/>
          </a:p>
        </p:txBody>
      </p:sp>
      <p:sp>
        <p:nvSpPr>
          <p:cNvPr id="3" name="Subtitle 2"/>
          <p:cNvSpPr>
            <a:spLocks noGrp="1"/>
          </p:cNvSpPr>
          <p:nvPr>
            <p:ph type="subTitle" idx="1"/>
          </p:nvPr>
        </p:nvSpPr>
        <p:spPr>
          <a:xfrm>
            <a:off x="1493520" y="1291613"/>
            <a:ext cx="9144000" cy="534533"/>
          </a:xfrm>
          <a:ln>
            <a:noFill/>
          </a:ln>
        </p:spPr>
        <p:txBody>
          <a:bodyPr>
            <a:noAutofit/>
          </a:bodyPr>
          <a:lstStyle>
            <a:lvl1pPr marL="0" indent="0" algn="ctr">
              <a:buNone/>
              <a:defRPr sz="40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userDrawn="1"/>
        </p:nvSpPr>
        <p:spPr>
          <a:xfrm>
            <a:off x="1524000" y="198097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userDrawn="1"/>
        </p:nvSpPr>
        <p:spPr>
          <a:xfrm>
            <a:off x="1524000" y="124589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57798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183916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smtClean="0"/>
              <a:t>Click to edit Master title style</a:t>
            </a:r>
            <a:endParaRPr lang="en-SG" dirty="0"/>
          </a:p>
        </p:txBody>
      </p:sp>
      <p:sp>
        <p:nvSpPr>
          <p:cNvPr id="4" name="Date Placeholder 3"/>
          <p:cNvSpPr>
            <a:spLocks noGrp="1"/>
          </p:cNvSpPr>
          <p:nvPr>
            <p:ph type="dt" sz="half" idx="10"/>
          </p:nvPr>
        </p:nvSpPr>
        <p:spPr>
          <a:xfrm>
            <a:off x="809898" y="6356350"/>
            <a:ext cx="2536372" cy="365125"/>
          </a:xfrm>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
        <p:nvSpPr>
          <p:cNvPr id="9"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800" dirty="0" smtClean="0"/>
            </a:lvl1pPr>
            <a:lvl2pPr marL="685800" indent="-228600">
              <a:defRPr lang="en-US" sz="2800" dirty="0" smtClean="0"/>
            </a:lvl2pPr>
            <a:lvl3pPr>
              <a:defRPr lang="en-US" sz="2400" dirty="0" smtClean="0"/>
            </a:lvl3pPr>
            <a:lvl4pPr>
              <a:defRPr lang="en-US" sz="2000" dirty="0" smtClean="0"/>
            </a:lvl4pPr>
            <a:lvl5pPr>
              <a:defRPr lang="en-SG" sz="2000"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Tree>
    <p:extLst>
      <p:ext uri="{BB962C8B-B14F-4D97-AF65-F5344CB8AC3E}">
        <p14:creationId xmlns:p14="http://schemas.microsoft.com/office/powerpoint/2010/main" val="7008467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1559615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422" y="679224"/>
            <a:ext cx="10515600" cy="2852737"/>
          </a:xfrm>
        </p:spPr>
        <p:txBody>
          <a:bodyPr anchor="b">
            <a:normAutofit/>
          </a:bodyPr>
          <a:lstStyle>
            <a:lvl1pPr>
              <a:defRPr sz="4800"/>
            </a:lvl1pPr>
          </a:lstStyle>
          <a:p>
            <a:r>
              <a:rPr lang="en-US" dirty="0" smtClean="0"/>
              <a:t>Click to edit Master 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985651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A91FE6A-956D-4278-99F3-9F64BE320FAC}" type="datetimeFigureOut">
              <a:rPr lang="en-SG" smtClean="0"/>
              <a:t>3/10/2015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2008667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A91FE6A-956D-4278-99F3-9F64BE320FAC}" type="datetimeFigureOut">
              <a:rPr lang="en-SG" smtClean="0"/>
              <a:t>3/10/2015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041534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A91FE6A-956D-4278-99F3-9F64BE320FAC}" type="datetimeFigureOut">
              <a:rPr lang="en-SG" smtClean="0"/>
              <a:t>3/10/2015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130154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1624091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4312452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80518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643878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6" name="Text Placeholder 5"/>
          <p:cNvSpPr>
            <a:spLocks noGrp="1"/>
          </p:cNvSpPr>
          <p:nvPr>
            <p:ph type="body" sz="quarter" idx="13"/>
          </p:nvPr>
        </p:nvSpPr>
        <p:spPr>
          <a:xfrm>
            <a:off x="548640" y="0"/>
            <a:ext cx="7776210" cy="1200150"/>
          </a:xfrm>
        </p:spPr>
        <p:txBody>
          <a:bodyPr>
            <a:noAutofit/>
          </a:bodyPr>
          <a:lstStyle>
            <a:lvl1pPr marL="0" indent="0" algn="l" defTabSz="914400" rtl="0" eaLnBrk="1" latinLnBrk="0" hangingPunct="1">
              <a:lnSpc>
                <a:spcPct val="90000"/>
              </a:lnSpc>
              <a:spcBef>
                <a:spcPct val="0"/>
              </a:spcBef>
              <a:buNone/>
              <a:defRPr lang="en-US" sz="3800" b="1" kern="1200" dirty="0" smtClean="0">
                <a:solidFill>
                  <a:schemeClr val="accent6">
                    <a:lumMod val="50000"/>
                  </a:schemeClr>
                </a:solidFill>
                <a:latin typeface="Arial Black" panose="020B0A04020102020204" pitchFamily="34" charset="0"/>
                <a:ea typeface="+mj-ea"/>
                <a:cs typeface="+mj-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5127976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548640"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563155" y="0"/>
            <a:ext cx="5742396" cy="377371"/>
          </a:xfrm>
        </p:spPr>
        <p:txBody>
          <a:bodyPr>
            <a:normAutofit/>
          </a:bodyPr>
          <a:lstStyle>
            <a:lvl1pPr marL="0" indent="0" algn="l">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167049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5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6435089"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6449604" y="0"/>
            <a:ext cx="5742396" cy="377371"/>
          </a:xfrm>
        </p:spPr>
        <p:txBody>
          <a:bodyPr>
            <a:normAutofit/>
          </a:bodyPr>
          <a:lstStyle>
            <a:lvl1pPr marL="0" indent="0" algn="l">
              <a:buNone/>
              <a:defRPr sz="2000" b="1" u="sng">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422580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3/10/2015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839125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3/10/2015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483648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8360839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571741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9678"/>
            <a:ext cx="9144000" cy="2387600"/>
          </a:xfrm>
        </p:spPr>
        <p:txBody>
          <a:bodyPr anchor="b"/>
          <a:lstStyle>
            <a:lvl1pPr algn="ctr">
              <a:defRPr sz="6000"/>
            </a:lvl1pPr>
          </a:lstStyle>
          <a:p>
            <a:r>
              <a:rPr lang="en-US" dirty="0" smtClean="0"/>
              <a:t>Click to edit Master title style</a:t>
            </a:r>
            <a:endParaRPr lang="en-SG" dirty="0"/>
          </a:p>
        </p:txBody>
      </p:sp>
      <p:sp>
        <p:nvSpPr>
          <p:cNvPr id="3" name="Subtitle 2"/>
          <p:cNvSpPr>
            <a:spLocks noGrp="1"/>
          </p:cNvSpPr>
          <p:nvPr>
            <p:ph type="subTitle" idx="1"/>
          </p:nvPr>
        </p:nvSpPr>
        <p:spPr>
          <a:xfrm>
            <a:off x="1493520" y="1291613"/>
            <a:ext cx="9144000" cy="534533"/>
          </a:xfrm>
          <a:ln>
            <a:noFill/>
          </a:ln>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lang="en-SG" sz="4400" b="1" kern="1200" dirty="0">
                <a:solidFill>
                  <a:srgbClr val="C00000"/>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7" name="Rectangle 6"/>
          <p:cNvSpPr/>
          <p:nvPr userDrawn="1"/>
        </p:nvSpPr>
        <p:spPr>
          <a:xfrm>
            <a:off x="1524000" y="198097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userDrawn="1"/>
        </p:nvSpPr>
        <p:spPr>
          <a:xfrm>
            <a:off x="1524000" y="1245894"/>
            <a:ext cx="9144000" cy="457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2608586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a:normAutofit/>
          </a:bodyPr>
          <a:lstStyle>
            <a:lvl1pPr>
              <a:lnSpc>
                <a:spcPct val="100000"/>
              </a:lnSpc>
              <a:spcBef>
                <a:spcPts val="1000"/>
              </a:spcBef>
              <a:defRPr sz="2600"/>
            </a:lvl1pPr>
            <a:lvl2pPr>
              <a:lnSpc>
                <a:spcPct val="100000"/>
              </a:lnSpc>
              <a:spcBef>
                <a:spcPts val="1000"/>
              </a:spcBef>
              <a:defRPr sz="2400"/>
            </a:lvl2pPr>
            <a:lvl3pPr>
              <a:lnSpc>
                <a:spcPct val="100000"/>
              </a:lnSpc>
              <a:spcBef>
                <a:spcPts val="1000"/>
              </a:spcBef>
              <a:defRPr sz="2000"/>
            </a:lvl3pPr>
            <a:lvl4pPr>
              <a:lnSpc>
                <a:spcPct val="100000"/>
              </a:lnSpc>
              <a:spcBef>
                <a:spcPts val="1000"/>
              </a:spcBef>
              <a:defRPr sz="1800"/>
            </a:lvl4pPr>
            <a:lvl5pPr>
              <a:lnSpc>
                <a:spcPct val="100000"/>
              </a:lnSpc>
              <a:spcBef>
                <a:spcPts val="1000"/>
              </a:spcBef>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3624282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p:txBody>
          <a:bodyPr vert="horz" lIns="91440" tIns="45720" rIns="91440" bIns="45720" rtlCol="0">
            <a:normAutofit/>
          </a:bodyPr>
          <a:lstStyle>
            <a:lvl1pPr marL="444500" indent="-444500">
              <a:buClr>
                <a:schemeClr val="accent6">
                  <a:lumMod val="75000"/>
                </a:schemeClr>
              </a:buClr>
              <a:buFont typeface="Wingdings" panose="05000000000000000000" pitchFamily="2" charset="2"/>
              <a:buChar cha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44078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377371"/>
            <a:ext cx="11051178" cy="889726"/>
          </a:xfrm>
        </p:spPr>
        <p:txBody>
          <a:bodyPr/>
          <a:lstStyle/>
          <a:p>
            <a:r>
              <a:rPr lang="en-US" dirty="0" smtClean="0"/>
              <a:t>Click to edit Master 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148114"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
        <p:nvSpPr>
          <p:cNvPr id="10" name="Content Placeholder 2"/>
          <p:cNvSpPr>
            <a:spLocks noGrp="1"/>
          </p:cNvSpPr>
          <p:nvPr>
            <p:ph idx="1"/>
          </p:nvPr>
        </p:nvSpPr>
        <p:spPr>
          <a:xfrm>
            <a:off x="548641" y="1436914"/>
            <a:ext cx="11051178"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Tree>
    <p:extLst>
      <p:ext uri="{BB962C8B-B14F-4D97-AF65-F5344CB8AC3E}">
        <p14:creationId xmlns:p14="http://schemas.microsoft.com/office/powerpoint/2010/main" val="54701833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a:xfrm>
            <a:off x="809898" y="6356350"/>
            <a:ext cx="2536372" cy="365125"/>
          </a:xfrm>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18580338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7610290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4422" y="679224"/>
            <a:ext cx="10515600" cy="2852737"/>
          </a:xfrm>
        </p:spPr>
        <p:txBody>
          <a:bodyPr anchor="b">
            <a:normAutofit/>
          </a:bodyPr>
          <a:lstStyle>
            <a:lvl1pPr>
              <a:defRPr sz="4800"/>
            </a:lvl1pPr>
          </a:lstStyle>
          <a:p>
            <a:r>
              <a:rPr lang="en-US" dirty="0" smtClean="0"/>
              <a:t>Click to edit Master title style</a:t>
            </a:r>
            <a:endParaRPr lang="en-SG" dirty="0"/>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5929800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A91FE6A-956D-4278-99F3-9F64BE320FAC}" type="datetimeFigureOut">
              <a:rPr lang="en-SG" smtClean="0"/>
              <a:t>3/10/2015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8205041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A91FE6A-956D-4278-99F3-9F64BE320FAC}" type="datetimeFigureOut">
              <a:rPr lang="en-SG" smtClean="0"/>
              <a:t>3/10/2015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1673280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A91FE6A-956D-4278-99F3-9F64BE320FAC}" type="datetimeFigureOut">
              <a:rPr lang="en-SG" smtClean="0"/>
              <a:t>3/10/2015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28737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8053813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1337837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2729762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6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4519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5378" y="377371"/>
            <a:ext cx="11051178" cy="889726"/>
          </a:xfrm>
        </p:spPr>
        <p:txBody>
          <a:bodyPr/>
          <a:lstStyle/>
          <a:p>
            <a:r>
              <a:rPr lang="en-US" dirty="0" smtClean="0"/>
              <a:t>Click to edit Master title style</a:t>
            </a:r>
            <a:endParaRPr lang="en-SG" dirty="0"/>
          </a:p>
        </p:txBody>
      </p:sp>
      <p:sp>
        <p:nvSpPr>
          <p:cNvPr id="3" name="Content Placeholder 2"/>
          <p:cNvSpPr>
            <a:spLocks noGrp="1"/>
          </p:cNvSpPr>
          <p:nvPr>
            <p:ph idx="1"/>
          </p:nvPr>
        </p:nvSpPr>
        <p:spPr>
          <a:xfrm>
            <a:off x="795378" y="1436914"/>
            <a:ext cx="11051177" cy="4740049"/>
          </a:xfrm>
        </p:spPr>
        <p:txBody>
          <a:bodyPr vert="horz" lIns="91440" tIns="45720" rIns="91440" bIns="45720" rtlCol="0">
            <a:normAutofit/>
          </a:bodyPr>
          <a:lstStyle>
            <a:lvl1pPr>
              <a:defRPr lang="en-US" sz="2600" dirty="0" smtClean="0"/>
            </a:lvl1pPr>
            <a:lvl2pPr>
              <a:defRPr lang="en-US" dirty="0" smtClean="0"/>
            </a:lvl2pPr>
            <a:lvl3pPr>
              <a:defRPr lang="en-US" dirty="0" smtClean="0"/>
            </a:lvl3pPr>
            <a:lvl4pPr>
              <a:defRPr lang="en-US" dirty="0" smtClean="0"/>
            </a:lvl4pPr>
            <a:lvl5pPr>
              <a:defRPr lang="en-SG" dirty="0"/>
            </a:lvl5pPr>
          </a:lstStyle>
          <a:p>
            <a:pPr lvl="0">
              <a:lnSpc>
                <a:spcPct val="100000"/>
              </a:lnSpc>
            </a:pPr>
            <a:r>
              <a:rPr lang="en-US" dirty="0" smtClean="0"/>
              <a:t>Click to edit Master text styles</a:t>
            </a:r>
          </a:p>
          <a:p>
            <a:pPr lvl="1">
              <a:lnSpc>
                <a:spcPct val="100000"/>
              </a:lnSpc>
              <a:spcBef>
                <a:spcPts val="1000"/>
              </a:spcBef>
            </a:pPr>
            <a:r>
              <a:rPr lang="en-US" dirty="0" smtClean="0"/>
              <a:t>Second level</a:t>
            </a:r>
          </a:p>
          <a:p>
            <a:pPr lvl="2">
              <a:lnSpc>
                <a:spcPct val="100000"/>
              </a:lnSpc>
              <a:spcBef>
                <a:spcPts val="1000"/>
              </a:spcBef>
            </a:pPr>
            <a:r>
              <a:rPr lang="en-US" dirty="0" smtClean="0"/>
              <a:t>Third level</a:t>
            </a:r>
          </a:p>
          <a:p>
            <a:pPr lvl="3">
              <a:lnSpc>
                <a:spcPct val="100000"/>
              </a:lnSpc>
              <a:spcBef>
                <a:spcPts val="1000"/>
              </a:spcBef>
            </a:pPr>
            <a:r>
              <a:rPr lang="en-US" dirty="0" smtClean="0"/>
              <a:t>Fourth level</a:t>
            </a:r>
          </a:p>
          <a:p>
            <a:pPr lvl="4">
              <a:lnSpc>
                <a:spcPct val="100000"/>
              </a:lnSpc>
              <a:spcBef>
                <a:spcPts val="1000"/>
              </a:spcBef>
            </a:pPr>
            <a:r>
              <a:rPr lang="en-US" dirty="0" smtClean="0"/>
              <a:t>Fifth level</a:t>
            </a:r>
            <a:endParaRPr lang="en-SG" dirty="0"/>
          </a:p>
        </p:txBody>
      </p:sp>
      <p:sp>
        <p:nvSpPr>
          <p:cNvPr id="4" name="Date Placeholder 3"/>
          <p:cNvSpPr>
            <a:spLocks noGrp="1"/>
          </p:cNvSpPr>
          <p:nvPr>
            <p:ph type="dt" sz="half" idx="10"/>
          </p:nvPr>
        </p:nvSpPr>
        <p:spPr>
          <a:xfrm>
            <a:off x="809898" y="6356350"/>
            <a:ext cx="2536372" cy="365125"/>
          </a:xfrm>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a:xfrm>
            <a:off x="3540035" y="6356350"/>
            <a:ext cx="5331823" cy="365125"/>
          </a:xfrm>
        </p:spPr>
        <p:txBody>
          <a:bodyPr/>
          <a:lstStyle/>
          <a:p>
            <a:endParaRPr lang="en-SG" dirty="0"/>
          </a:p>
        </p:txBody>
      </p:sp>
      <p:sp>
        <p:nvSpPr>
          <p:cNvPr id="6" name="Slide Number Placeholder 5"/>
          <p:cNvSpPr>
            <a:spLocks noGrp="1"/>
          </p:cNvSpPr>
          <p:nvPr>
            <p:ph type="sldNum" sz="quarter" idx="12"/>
          </p:nvPr>
        </p:nvSpPr>
        <p:spPr>
          <a:xfrm>
            <a:off x="8871858" y="6356350"/>
            <a:ext cx="2989218" cy="365125"/>
          </a:xfrm>
        </p:spPr>
        <p:txBody>
          <a:bodyPr/>
          <a:lstStyle/>
          <a:p>
            <a:fld id="{F32CAEEB-7ECB-40EF-BAB7-81B3930065D2}" type="slidenum">
              <a:rPr lang="en-SG" smtClean="0"/>
              <a:t>‹#›</a:t>
            </a:fld>
            <a:endParaRPr lang="en-SG"/>
          </a:p>
        </p:txBody>
      </p:sp>
      <p:sp>
        <p:nvSpPr>
          <p:cNvPr id="8" name="Text Placeholder 7"/>
          <p:cNvSpPr>
            <a:spLocks noGrp="1"/>
          </p:cNvSpPr>
          <p:nvPr>
            <p:ph type="body" sz="quarter" idx="13"/>
          </p:nvPr>
        </p:nvSpPr>
        <p:spPr>
          <a:xfrm>
            <a:off x="2394852" y="0"/>
            <a:ext cx="7852229" cy="377371"/>
          </a:xfrm>
        </p:spPr>
        <p:txBody>
          <a:bodyPr>
            <a:normAutofit/>
          </a:bodyPr>
          <a:lstStyle>
            <a:lvl1pPr marL="0" indent="0" algn="ctr">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264123143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6" name="Text Placeholder 5"/>
          <p:cNvSpPr>
            <a:spLocks noGrp="1"/>
          </p:cNvSpPr>
          <p:nvPr>
            <p:ph type="body" sz="quarter" idx="13"/>
          </p:nvPr>
        </p:nvSpPr>
        <p:spPr>
          <a:xfrm>
            <a:off x="548640" y="0"/>
            <a:ext cx="7776210" cy="1200150"/>
          </a:xfrm>
        </p:spPr>
        <p:txBody>
          <a:bodyPr>
            <a:noAutofit/>
          </a:bodyPr>
          <a:lstStyle>
            <a:lvl1pPr marL="0" indent="0" algn="l" defTabSz="914400" rtl="0" eaLnBrk="1" latinLnBrk="0" hangingPunct="1">
              <a:lnSpc>
                <a:spcPct val="90000"/>
              </a:lnSpc>
              <a:spcBef>
                <a:spcPct val="0"/>
              </a:spcBef>
              <a:buNone/>
              <a:defRPr lang="en-US" sz="3800" b="1" kern="1200" dirty="0" smtClean="0">
                <a:solidFill>
                  <a:schemeClr val="accent6">
                    <a:lumMod val="50000"/>
                  </a:schemeClr>
                </a:solidFill>
                <a:latin typeface="Arial Black" panose="020B0A04020102020204" pitchFamily="34" charset="0"/>
                <a:ea typeface="+mj-ea"/>
                <a:cs typeface="+mj-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8159365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4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548640"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563155" y="0"/>
            <a:ext cx="5742396" cy="377371"/>
          </a:xfrm>
        </p:spPr>
        <p:txBody>
          <a:bodyPr>
            <a:normAutofit/>
          </a:bodyPr>
          <a:lstStyle>
            <a:lvl1pPr marL="0" indent="0" algn="l">
              <a:buNone/>
              <a:defRPr sz="2000" b="1">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9648008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5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1FE6A-956D-4278-99F3-9F64BE320FAC}" type="datetimeFigureOut">
              <a:rPr lang="en-SG" smtClean="0"/>
              <a:t>3/10/2015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2CAEEB-7ECB-40EF-BAB7-81B3930065D2}" type="slidenum">
              <a:rPr lang="en-SG" smtClean="0"/>
              <a:t>‹#›</a:t>
            </a:fld>
            <a:endParaRPr lang="en-SG"/>
          </a:p>
        </p:txBody>
      </p:sp>
      <p:sp>
        <p:nvSpPr>
          <p:cNvPr id="7" name="Title 1"/>
          <p:cNvSpPr>
            <a:spLocks noGrp="1"/>
          </p:cNvSpPr>
          <p:nvPr>
            <p:ph type="title"/>
          </p:nvPr>
        </p:nvSpPr>
        <p:spPr>
          <a:xfrm>
            <a:off x="6435089" y="377371"/>
            <a:ext cx="5756910" cy="889726"/>
          </a:xfrm>
        </p:spPr>
        <p:txBody>
          <a:bodyPr/>
          <a:lstStyle>
            <a:lvl1pPr algn="l">
              <a:defRPr/>
            </a:lvl1pPr>
          </a:lstStyle>
          <a:p>
            <a:r>
              <a:rPr lang="en-US" dirty="0" smtClean="0"/>
              <a:t>Click to edit Master title style</a:t>
            </a:r>
            <a:endParaRPr lang="en-SG" dirty="0"/>
          </a:p>
        </p:txBody>
      </p:sp>
      <p:sp>
        <p:nvSpPr>
          <p:cNvPr id="8" name="Text Placeholder 7"/>
          <p:cNvSpPr>
            <a:spLocks noGrp="1"/>
          </p:cNvSpPr>
          <p:nvPr>
            <p:ph type="body" sz="quarter" idx="13"/>
          </p:nvPr>
        </p:nvSpPr>
        <p:spPr>
          <a:xfrm>
            <a:off x="6449604" y="0"/>
            <a:ext cx="5742396" cy="377371"/>
          </a:xfrm>
        </p:spPr>
        <p:txBody>
          <a:bodyPr>
            <a:normAutofit/>
          </a:bodyPr>
          <a:lstStyle>
            <a:lvl1pPr marL="0" indent="0" algn="l">
              <a:buNone/>
              <a:defRPr sz="2000" b="1" u="sng">
                <a:solidFill>
                  <a:srgbClr val="00B050"/>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SG" dirty="0"/>
          </a:p>
        </p:txBody>
      </p:sp>
    </p:spTree>
    <p:extLst>
      <p:ext uri="{BB962C8B-B14F-4D97-AF65-F5344CB8AC3E}">
        <p14:creationId xmlns:p14="http://schemas.microsoft.com/office/powerpoint/2010/main" val="35409860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3/10/2015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968383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1FE6A-956D-4278-99F3-9F64BE320FAC}" type="datetimeFigureOut">
              <a:rPr lang="en-SG" smtClean="0"/>
              <a:t>3/10/2015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4450234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4658941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6537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1FE6A-956D-4278-99F3-9F64BE320FAC}" type="datetimeFigureOut">
              <a:rPr lang="en-SG" smtClean="0"/>
              <a:t>3/10/2015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62338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A91FE6A-956D-4278-99F3-9F64BE320FAC}" type="datetimeFigureOut">
              <a:rPr lang="en-SG" smtClean="0"/>
              <a:t>3/10/2015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325306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A91FE6A-956D-4278-99F3-9F64BE320FAC}" type="datetimeFigureOut">
              <a:rPr lang="en-SG" smtClean="0"/>
              <a:t>3/10/2015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192861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A91FE6A-956D-4278-99F3-9F64BE320FAC}" type="datetimeFigureOut">
              <a:rPr lang="en-SG" smtClean="0"/>
              <a:t>3/10/2015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2CAEEB-7ECB-40EF-BAB7-81B3930065D2}" type="slidenum">
              <a:rPr lang="en-SG" smtClean="0"/>
              <a:t>‹#›</a:t>
            </a:fld>
            <a:endParaRPr lang="en-SG"/>
          </a:p>
        </p:txBody>
      </p:sp>
    </p:spTree>
    <p:extLst>
      <p:ext uri="{BB962C8B-B14F-4D97-AF65-F5344CB8AC3E}">
        <p14:creationId xmlns:p14="http://schemas.microsoft.com/office/powerpoint/2010/main" val="221374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theme" Target="../theme/theme3.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182881"/>
            <a:ext cx="11051178" cy="1084216"/>
          </a:xfrm>
          <a:prstGeom prst="rect">
            <a:avLst/>
          </a:prstGeom>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548640" y="1436914"/>
            <a:ext cx="11051177" cy="47400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4" name="Date Placeholder 3"/>
          <p:cNvSpPr>
            <a:spLocks noGrp="1"/>
          </p:cNvSpPr>
          <p:nvPr>
            <p:ph type="dt" sz="half" idx="2"/>
          </p:nvPr>
        </p:nvSpPr>
        <p:spPr>
          <a:xfrm>
            <a:off x="548640" y="6356350"/>
            <a:ext cx="253637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1FE6A-956D-4278-99F3-9F64BE320FAC}" type="datetimeFigureOut">
              <a:rPr lang="en-SG" smtClean="0"/>
              <a:t>3/10/2015</a:t>
            </a:fld>
            <a:endParaRPr lang="en-SG"/>
          </a:p>
        </p:txBody>
      </p:sp>
      <p:sp>
        <p:nvSpPr>
          <p:cNvPr id="5" name="Footer Placeholder 4"/>
          <p:cNvSpPr>
            <a:spLocks noGrp="1"/>
          </p:cNvSpPr>
          <p:nvPr>
            <p:ph type="ftr" sz="quarter" idx="3"/>
          </p:nvPr>
        </p:nvSpPr>
        <p:spPr>
          <a:xfrm>
            <a:off x="3278777" y="6356350"/>
            <a:ext cx="53318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9892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CAEEB-7ECB-40EF-BAB7-81B3930065D2}" type="slidenum">
              <a:rPr lang="en-SG" smtClean="0"/>
              <a:t>‹#›</a:t>
            </a:fld>
            <a:endParaRPr lang="en-SG"/>
          </a:p>
        </p:txBody>
      </p:sp>
      <p:cxnSp>
        <p:nvCxnSpPr>
          <p:cNvPr id="13" name="Straight Connector 12"/>
          <p:cNvCxnSpPr/>
          <p:nvPr userDrawn="1"/>
        </p:nvCxnSpPr>
        <p:spPr>
          <a:xfrm>
            <a:off x="0" y="1267097"/>
            <a:ext cx="121920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51441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0" r:id="rId4"/>
    <p:sldLayoutId id="2147483662" r:id="rId5"/>
    <p:sldLayoutId id="2147483651" r:id="rId6"/>
    <p:sldLayoutId id="2147483652" r:id="rId7"/>
    <p:sldLayoutId id="2147483653" r:id="rId8"/>
    <p:sldLayoutId id="2147483654" r:id="rId9"/>
    <p:sldLayoutId id="2147483655" r:id="rId10"/>
    <p:sldLayoutId id="2147483661" r:id="rId11"/>
    <p:sldLayoutId id="2147483663" r:id="rId12"/>
    <p:sldLayoutId id="2147483656" r:id="rId13"/>
    <p:sldLayoutId id="2147483657" r:id="rId14"/>
    <p:sldLayoutId id="2147483658" r:id="rId15"/>
    <p:sldLayoutId id="2147483659" r:id="rId16"/>
    <p:sldLayoutId id="2147483706" r:id="rId17"/>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3800" b="1" kern="1200">
          <a:solidFill>
            <a:schemeClr val="accent6">
              <a:lumMod val="50000"/>
            </a:schemeClr>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18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60C45-5D4E-4616-AF7A-210E33B16C44}" type="datetimeFigureOut">
              <a:rPr lang="en-SG" smtClean="0"/>
              <a:t>3/10/2015</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13984-F48F-4110-95AF-7AF3E7C4EF97}" type="slidenum">
              <a:rPr lang="en-SG" smtClean="0"/>
              <a:t>‹#›</a:t>
            </a:fld>
            <a:endParaRPr lang="en-SG"/>
          </a:p>
        </p:txBody>
      </p:sp>
    </p:spTree>
    <p:extLst>
      <p:ext uri="{BB962C8B-B14F-4D97-AF65-F5344CB8AC3E}">
        <p14:creationId xmlns:p14="http://schemas.microsoft.com/office/powerpoint/2010/main" val="58091585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182881"/>
            <a:ext cx="11051178" cy="1084216"/>
          </a:xfrm>
          <a:prstGeom prst="rect">
            <a:avLst/>
          </a:prstGeom>
        </p:spPr>
        <p:txBody>
          <a:bodyPr vert="horz" lIns="91440" tIns="45720" rIns="91440" bIns="45720" rtlCol="0" anchor="ctr">
            <a:normAutofit/>
          </a:bodyPr>
          <a:lstStyle/>
          <a:p>
            <a:r>
              <a:rPr lang="en-US" dirty="0" smtClean="0"/>
              <a:t>Click to edit Master title style</a:t>
            </a:r>
            <a:endParaRPr lang="en-SG" dirty="0"/>
          </a:p>
        </p:txBody>
      </p:sp>
      <p:sp>
        <p:nvSpPr>
          <p:cNvPr id="3" name="Text Placeholder 2"/>
          <p:cNvSpPr>
            <a:spLocks noGrp="1"/>
          </p:cNvSpPr>
          <p:nvPr>
            <p:ph type="body" idx="1"/>
          </p:nvPr>
        </p:nvSpPr>
        <p:spPr>
          <a:xfrm>
            <a:off x="548640" y="1436914"/>
            <a:ext cx="11051177" cy="47400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548640" y="6356350"/>
            <a:ext cx="253637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1FE6A-956D-4278-99F3-9F64BE320FAC}" type="datetimeFigureOut">
              <a:rPr lang="en-SG" smtClean="0"/>
              <a:t>3/10/2015</a:t>
            </a:fld>
            <a:endParaRPr lang="en-SG"/>
          </a:p>
        </p:txBody>
      </p:sp>
      <p:sp>
        <p:nvSpPr>
          <p:cNvPr id="5" name="Footer Placeholder 4"/>
          <p:cNvSpPr>
            <a:spLocks noGrp="1"/>
          </p:cNvSpPr>
          <p:nvPr>
            <p:ph type="ftr" sz="quarter" idx="3"/>
          </p:nvPr>
        </p:nvSpPr>
        <p:spPr>
          <a:xfrm>
            <a:off x="3278777" y="6356350"/>
            <a:ext cx="53318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9892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CAEEB-7ECB-40EF-BAB7-81B3930065D2}" type="slidenum">
              <a:rPr lang="en-SG" smtClean="0"/>
              <a:t>‹#›</a:t>
            </a:fld>
            <a:endParaRPr lang="en-SG"/>
          </a:p>
        </p:txBody>
      </p:sp>
      <p:cxnSp>
        <p:nvCxnSpPr>
          <p:cNvPr id="13" name="Straight Connector 12"/>
          <p:cNvCxnSpPr/>
          <p:nvPr userDrawn="1"/>
        </p:nvCxnSpPr>
        <p:spPr>
          <a:xfrm>
            <a:off x="0" y="1267097"/>
            <a:ext cx="121920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4709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705" r:id="rId13"/>
    <p:sldLayoutId id="2147483698" r:id="rId14"/>
    <p:sldLayoutId id="2147483699" r:id="rId15"/>
    <p:sldLayoutId id="2147483700" r:id="rId16"/>
    <p:sldLayoutId id="2147483701" r:id="rId17"/>
    <p:sldLayoutId id="2147483702" r:id="rId18"/>
    <p:sldLayoutId id="2147483703" r:id="rId19"/>
    <p:sldLayoutId id="2147483704" r:id="rId20"/>
  </p:sldLayoutIdLst>
  <p:txStyles>
    <p:titleStyle>
      <a:lvl1pPr algn="ctr" defTabSz="914400" rtl="0" eaLnBrk="1" latinLnBrk="0" hangingPunct="1">
        <a:lnSpc>
          <a:spcPct val="90000"/>
        </a:lnSpc>
        <a:spcBef>
          <a:spcPct val="0"/>
        </a:spcBef>
        <a:buNone/>
        <a:defRPr sz="3800" b="1" kern="1200">
          <a:solidFill>
            <a:schemeClr val="accent6">
              <a:lumMod val="50000"/>
            </a:schemeClr>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www.ariscommunity.com/users/marsmi/2009-03-23-what-are-process-people-doing-gartner-bi-conference"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88872"/>
            <a:ext cx="5490210" cy="2240279"/>
          </a:xfrm>
        </p:spPr>
        <p:txBody>
          <a:bodyPr>
            <a:noAutofit/>
          </a:bodyPr>
          <a:lstStyle/>
          <a:p>
            <a:pPr algn="l"/>
            <a:r>
              <a:rPr lang="en-SG" sz="4800" dirty="0" smtClean="0"/>
              <a:t>Understanding BI Reports and Dashboards</a:t>
            </a:r>
            <a:endParaRPr lang="en-SG" sz="4800" dirty="0"/>
          </a:p>
        </p:txBody>
      </p:sp>
      <p:sp>
        <p:nvSpPr>
          <p:cNvPr id="4" name="Subtitle 3"/>
          <p:cNvSpPr>
            <a:spLocks noGrp="1"/>
          </p:cNvSpPr>
          <p:nvPr>
            <p:ph type="subTitle" idx="1"/>
          </p:nvPr>
        </p:nvSpPr>
        <p:spPr/>
        <p:txBody>
          <a:bodyPr/>
          <a:lstStyle/>
          <a:p>
            <a:r>
              <a:rPr lang="en-SG" dirty="0" smtClean="0"/>
              <a:t>Topic </a:t>
            </a:r>
            <a:r>
              <a:rPr lang="en-SG" dirty="0" smtClean="0"/>
              <a:t>04</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2210" y="2263141"/>
            <a:ext cx="5100882" cy="3463289"/>
          </a:xfrm>
          <a:prstGeom prst="rect">
            <a:avLst/>
          </a:prstGeom>
        </p:spPr>
      </p:pic>
    </p:spTree>
    <p:extLst>
      <p:ext uri="{BB962C8B-B14F-4D97-AF65-F5344CB8AC3E}">
        <p14:creationId xmlns:p14="http://schemas.microsoft.com/office/powerpoint/2010/main" val="3385973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Operational Reports</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Types of Enterprise Reports</a:t>
            </a:r>
            <a:endParaRPr lang="en-SG" dirty="0"/>
          </a:p>
        </p:txBody>
      </p:sp>
      <p:sp>
        <p:nvSpPr>
          <p:cNvPr id="9" name="Rectangle 8"/>
          <p:cNvSpPr/>
          <p:nvPr/>
        </p:nvSpPr>
        <p:spPr>
          <a:xfrm>
            <a:off x="795377" y="1405186"/>
            <a:ext cx="3422293" cy="5189924"/>
          </a:xfrm>
          <a:prstGeom prst="rect">
            <a:avLst/>
          </a:prstGeom>
        </p:spPr>
        <p:txBody>
          <a:bodyPr vert="horz" lIns="91440" tIns="45720" rIns="91440" bIns="45720" rtlCol="0">
            <a:noAutofit/>
          </a:bodyPr>
          <a:lstStyle/>
          <a:p>
            <a:pPr marL="228600" indent="-228600">
              <a:spcBef>
                <a:spcPts val="1800"/>
              </a:spcBef>
              <a:buFont typeface="Arial" panose="020B0604020202020204" pitchFamily="34" charset="0"/>
              <a:buChar char="•"/>
            </a:pPr>
            <a:r>
              <a:rPr lang="en-SG" sz="2600" dirty="0" smtClean="0"/>
              <a:t>Operational reports are typically generated at fixed intervals</a:t>
            </a:r>
          </a:p>
          <a:p>
            <a:pPr marL="228600" indent="-228600">
              <a:spcBef>
                <a:spcPts val="1800"/>
              </a:spcBef>
              <a:buFont typeface="Arial" panose="020B0604020202020204" pitchFamily="34" charset="0"/>
              <a:buChar char="•"/>
            </a:pPr>
            <a:r>
              <a:rPr lang="en-SG" sz="2600" dirty="0" smtClean="0"/>
              <a:t>E.g. Daily Inventory Report, Monthly Sales Report </a:t>
            </a:r>
            <a:r>
              <a:rPr lang="en-SG" sz="2600" dirty="0" err="1" smtClean="0"/>
              <a:t>etc</a:t>
            </a:r>
            <a:endParaRPr lang="en-SG" sz="2600" dirty="0" smtClean="0"/>
          </a:p>
          <a:p>
            <a:pPr marL="228600" indent="-228600">
              <a:spcBef>
                <a:spcPts val="1800"/>
              </a:spcBef>
              <a:buFont typeface="Arial" panose="020B0604020202020204" pitchFamily="34" charset="0"/>
              <a:buChar char="•"/>
            </a:pPr>
            <a:r>
              <a:rPr lang="en-SG" sz="2600" dirty="0" smtClean="0"/>
              <a:t>Usually very detailed and delivered as spreadsheets</a:t>
            </a:r>
            <a:endParaRPr lang="en-SG" sz="2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032" y="1548413"/>
            <a:ext cx="7496175" cy="4295775"/>
          </a:xfrm>
          <a:prstGeom prst="rect">
            <a:avLst/>
          </a:prstGeom>
          <a:ln w="12700">
            <a:solidFill>
              <a:schemeClr val="tx1"/>
            </a:solidFill>
          </a:ln>
        </p:spPr>
      </p:pic>
    </p:spTree>
    <p:extLst>
      <p:ext uri="{BB962C8B-B14F-4D97-AF65-F5344CB8AC3E}">
        <p14:creationId xmlns:p14="http://schemas.microsoft.com/office/powerpoint/2010/main" val="2695225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Operational Reports</a:t>
            </a:r>
            <a:endParaRPr lang="en-SG" dirty="0"/>
          </a:p>
        </p:txBody>
      </p:sp>
      <p:sp>
        <p:nvSpPr>
          <p:cNvPr id="3" name="Content Placeholder 2"/>
          <p:cNvSpPr>
            <a:spLocks noGrp="1"/>
          </p:cNvSpPr>
          <p:nvPr>
            <p:ph idx="1"/>
          </p:nvPr>
        </p:nvSpPr>
        <p:spPr>
          <a:xfrm>
            <a:off x="692507" y="1432241"/>
            <a:ext cx="4256683" cy="3905569"/>
          </a:xfrm>
        </p:spPr>
        <p:txBody>
          <a:bodyPr vert="horz" lIns="91440" tIns="45720" rIns="91440" bIns="45720" rtlCol="0">
            <a:noAutofit/>
          </a:bodyPr>
          <a:lstStyle/>
          <a:p>
            <a:r>
              <a:rPr lang="en-SG" dirty="0" smtClean="0"/>
              <a:t>Typically consumed by lower management to help them make decisions at an operational level</a:t>
            </a:r>
          </a:p>
          <a:p>
            <a:r>
              <a:rPr lang="en-SG" dirty="0"/>
              <a:t>E</a:t>
            </a:r>
            <a:r>
              <a:rPr lang="en-SG" dirty="0" smtClean="0"/>
              <a:t>.g. Store manager reviews inventory report to see if he needs to restock an out-of-stock item</a:t>
            </a:r>
            <a:endParaRPr lang="en-SG" dirty="0">
              <a:solidFill>
                <a:srgbClr val="C00000"/>
              </a:solidFill>
            </a:endParaRPr>
          </a:p>
        </p:txBody>
      </p:sp>
      <p:sp>
        <p:nvSpPr>
          <p:cNvPr id="4" name="Text Placeholder 3"/>
          <p:cNvSpPr>
            <a:spLocks noGrp="1"/>
          </p:cNvSpPr>
          <p:nvPr>
            <p:ph type="body" sz="quarter" idx="13"/>
          </p:nvPr>
        </p:nvSpPr>
        <p:spPr/>
        <p:txBody>
          <a:bodyPr>
            <a:normAutofit lnSpcReduction="10000"/>
          </a:bodyPr>
          <a:lstStyle/>
          <a:p>
            <a:r>
              <a:rPr lang="en-SG" dirty="0"/>
              <a:t>Types of Enterprise Reports</a:t>
            </a:r>
            <a:endParaRPr lang="en-S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908" y="1432241"/>
            <a:ext cx="6704648" cy="5028486"/>
          </a:xfrm>
          <a:prstGeom prst="rect">
            <a:avLst/>
          </a:prstGeom>
          <a:ln w="12700">
            <a:solidFill>
              <a:schemeClr val="tx1"/>
            </a:solidFill>
          </a:ln>
        </p:spPr>
      </p:pic>
    </p:spTree>
    <p:extLst>
      <p:ext uri="{BB962C8B-B14F-4D97-AF65-F5344CB8AC3E}">
        <p14:creationId xmlns:p14="http://schemas.microsoft.com/office/powerpoint/2010/main" val="4018097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Operational Reports</a:t>
            </a:r>
            <a:endParaRPr lang="en-SG" dirty="0"/>
          </a:p>
        </p:txBody>
      </p:sp>
      <p:sp>
        <p:nvSpPr>
          <p:cNvPr id="3" name="Content Placeholder 2"/>
          <p:cNvSpPr>
            <a:spLocks noGrp="1"/>
          </p:cNvSpPr>
          <p:nvPr>
            <p:ph idx="1"/>
          </p:nvPr>
        </p:nvSpPr>
        <p:spPr>
          <a:xfrm>
            <a:off x="631180" y="2561925"/>
            <a:ext cx="4862472" cy="4086702"/>
          </a:xfrm>
        </p:spPr>
        <p:txBody>
          <a:bodyPr>
            <a:normAutofit/>
          </a:bodyPr>
          <a:lstStyle/>
          <a:p>
            <a:r>
              <a:rPr lang="en-SG" dirty="0" smtClean="0">
                <a:solidFill>
                  <a:srgbClr val="C00000"/>
                </a:solidFill>
              </a:rPr>
              <a:t>Operational dashboards </a:t>
            </a:r>
            <a:r>
              <a:rPr lang="en-SG" dirty="0" smtClean="0"/>
              <a:t>display frequently changing and current key performance metrics (KPI)</a:t>
            </a:r>
          </a:p>
          <a:p>
            <a:r>
              <a:rPr lang="en-SG" dirty="0" smtClean="0"/>
              <a:t>They are often focused </a:t>
            </a:r>
            <a:r>
              <a:rPr lang="en-SG" dirty="0"/>
              <a:t>on exception alerting, based on real-time or transactional </a:t>
            </a:r>
            <a:r>
              <a:rPr lang="en-SG" dirty="0" smtClean="0"/>
              <a:t>data</a:t>
            </a:r>
          </a:p>
        </p:txBody>
      </p:sp>
      <p:sp>
        <p:nvSpPr>
          <p:cNvPr id="4" name="Text Placeholder 3"/>
          <p:cNvSpPr>
            <a:spLocks noGrp="1"/>
          </p:cNvSpPr>
          <p:nvPr>
            <p:ph type="body" sz="quarter" idx="13"/>
          </p:nvPr>
        </p:nvSpPr>
        <p:spPr/>
        <p:txBody>
          <a:bodyPr>
            <a:normAutofit lnSpcReduction="10000"/>
          </a:bodyPr>
          <a:lstStyle/>
          <a:p>
            <a:r>
              <a:rPr lang="en-SG" dirty="0"/>
              <a:t>Types of Enterprise Reports</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3652" y="2072675"/>
            <a:ext cx="6352904" cy="3563824"/>
          </a:xfrm>
          <a:prstGeom prst="rect">
            <a:avLst/>
          </a:prstGeom>
        </p:spPr>
      </p:pic>
      <p:sp>
        <p:nvSpPr>
          <p:cNvPr id="6" name="Rectangle 5"/>
          <p:cNvSpPr/>
          <p:nvPr/>
        </p:nvSpPr>
        <p:spPr>
          <a:xfrm>
            <a:off x="631180" y="1435646"/>
            <a:ext cx="11215376" cy="1292662"/>
          </a:xfrm>
          <a:prstGeom prst="rect">
            <a:avLst/>
          </a:prstGeom>
        </p:spPr>
        <p:txBody>
          <a:bodyPr vert="horz" lIns="91440" tIns="45720" rIns="91440" bIns="45720" rtlCol="0">
            <a:normAutofit/>
          </a:bodyPr>
          <a:lstStyle/>
          <a:p>
            <a:pPr marL="228600" indent="-228600">
              <a:spcBef>
                <a:spcPts val="1800"/>
              </a:spcBef>
              <a:buFont typeface="Arial" panose="020B0604020202020204" pitchFamily="34" charset="0"/>
              <a:buChar char="•"/>
            </a:pPr>
            <a:r>
              <a:rPr lang="en-SG" sz="2600" dirty="0"/>
              <a:t>Besides spreadsheets, operational reports can also be delivered via </a:t>
            </a:r>
            <a:r>
              <a:rPr lang="en-SG" sz="2600" dirty="0">
                <a:solidFill>
                  <a:srgbClr val="C00000"/>
                </a:solidFill>
              </a:rPr>
              <a:t>Operational </a:t>
            </a:r>
            <a:r>
              <a:rPr lang="en-SG" sz="2600" dirty="0" smtClean="0">
                <a:solidFill>
                  <a:srgbClr val="C00000"/>
                </a:solidFill>
              </a:rPr>
              <a:t>Dashboards</a:t>
            </a:r>
            <a:endParaRPr lang="en-SG" sz="2600" dirty="0">
              <a:solidFill>
                <a:srgbClr val="C00000"/>
              </a:solidFill>
            </a:endParaRPr>
          </a:p>
        </p:txBody>
      </p:sp>
      <p:sp>
        <p:nvSpPr>
          <p:cNvPr id="7" name="Rectangle 6"/>
          <p:cNvSpPr/>
          <p:nvPr/>
        </p:nvSpPr>
        <p:spPr>
          <a:xfrm>
            <a:off x="713278" y="5742345"/>
            <a:ext cx="11215376" cy="1292662"/>
          </a:xfrm>
          <a:prstGeom prst="rect">
            <a:avLst/>
          </a:prstGeom>
        </p:spPr>
        <p:txBody>
          <a:bodyPr vert="horz" lIns="91440" tIns="45720" rIns="91440" bIns="45720" rtlCol="0">
            <a:normAutofit/>
          </a:bodyPr>
          <a:lstStyle/>
          <a:p>
            <a:pPr marL="228600" indent="-228600">
              <a:spcBef>
                <a:spcPts val="1800"/>
              </a:spcBef>
              <a:buFont typeface="Arial" panose="020B0604020202020204" pitchFamily="34" charset="0"/>
              <a:buChar char="•"/>
            </a:pPr>
            <a:r>
              <a:rPr lang="en-SG" sz="2600" dirty="0"/>
              <a:t>The diagram shows a real-time operational dashboard that tracks </a:t>
            </a:r>
            <a:r>
              <a:rPr lang="en-SG" sz="2600" dirty="0" smtClean="0"/>
              <a:t>the performance of a call centre</a:t>
            </a:r>
            <a:endParaRPr lang="en-SG" sz="2600" dirty="0"/>
          </a:p>
        </p:txBody>
      </p:sp>
    </p:spTree>
    <p:extLst>
      <p:ext uri="{BB962C8B-B14F-4D97-AF65-F5344CB8AC3E}">
        <p14:creationId xmlns:p14="http://schemas.microsoft.com/office/powerpoint/2010/main" val="2028955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Tactical Reports</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Types of Enterprise Reports</a:t>
            </a:r>
            <a:endParaRPr lang="en-SG" dirty="0"/>
          </a:p>
        </p:txBody>
      </p:sp>
      <p:sp>
        <p:nvSpPr>
          <p:cNvPr id="9" name="Rectangle 8"/>
          <p:cNvSpPr/>
          <p:nvPr/>
        </p:nvSpPr>
        <p:spPr>
          <a:xfrm>
            <a:off x="795377" y="1473766"/>
            <a:ext cx="6444499" cy="3249386"/>
          </a:xfrm>
          <a:prstGeom prst="rect">
            <a:avLst/>
          </a:prstGeom>
        </p:spPr>
        <p:txBody>
          <a:bodyPr vert="horz" lIns="91440" tIns="45720" rIns="91440" bIns="45720" rtlCol="0">
            <a:normAutofit/>
          </a:bodyPr>
          <a:lstStyle/>
          <a:p>
            <a:pPr marL="228600" indent="-228600">
              <a:spcBef>
                <a:spcPts val="1800"/>
              </a:spcBef>
              <a:buFont typeface="Arial" panose="020B0604020202020204" pitchFamily="34" charset="0"/>
              <a:buChar char="•"/>
            </a:pPr>
            <a:endParaRPr lang="en-SG" sz="2600" dirty="0"/>
          </a:p>
        </p:txBody>
      </p:sp>
      <p:graphicFrame>
        <p:nvGraphicFramePr>
          <p:cNvPr id="12" name="Chart 11"/>
          <p:cNvGraphicFramePr>
            <a:graphicFrameLocks/>
          </p:cNvGraphicFramePr>
          <p:nvPr>
            <p:extLst>
              <p:ext uri="{D42A27DB-BD31-4B8C-83A1-F6EECF244321}">
                <p14:modId xmlns:p14="http://schemas.microsoft.com/office/powerpoint/2010/main" val="4069922459"/>
              </p:ext>
            </p:extLst>
          </p:nvPr>
        </p:nvGraphicFramePr>
        <p:xfrm>
          <a:off x="7239876" y="1473766"/>
          <a:ext cx="4144404" cy="5038324"/>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795377" y="1473766"/>
            <a:ext cx="5685433" cy="4732724"/>
          </a:xfrm>
          <a:prstGeom prst="rect">
            <a:avLst/>
          </a:prstGeom>
        </p:spPr>
        <p:txBody>
          <a:bodyPr vert="horz" lIns="91440" tIns="45720" rIns="91440" bIns="45720" rtlCol="0">
            <a:noAutofit/>
          </a:bodyPr>
          <a:lstStyle/>
          <a:p>
            <a:pPr marL="228600" indent="-228600">
              <a:spcBef>
                <a:spcPts val="1800"/>
              </a:spcBef>
              <a:buFont typeface="Arial" panose="020B0604020202020204" pitchFamily="34" charset="0"/>
              <a:buChar char="•"/>
            </a:pPr>
            <a:r>
              <a:rPr lang="en-SG" sz="2800" dirty="0" smtClean="0"/>
              <a:t>Tactical reports are reports that are less detailed</a:t>
            </a:r>
          </a:p>
          <a:p>
            <a:pPr marL="228600" indent="-228600">
              <a:spcBef>
                <a:spcPts val="1800"/>
              </a:spcBef>
              <a:buFont typeface="Arial" panose="020B0604020202020204" pitchFamily="34" charset="0"/>
              <a:buChar char="•"/>
            </a:pPr>
            <a:r>
              <a:rPr lang="en-SG" sz="2800" dirty="0" smtClean="0"/>
              <a:t>They are summarised reports which require analysis via technologies such as OLAP</a:t>
            </a:r>
          </a:p>
          <a:p>
            <a:pPr marL="228600" indent="-228600">
              <a:spcBef>
                <a:spcPts val="1800"/>
              </a:spcBef>
              <a:buFont typeface="Arial" panose="020B0604020202020204" pitchFamily="34" charset="0"/>
              <a:buChar char="•"/>
            </a:pPr>
            <a:r>
              <a:rPr lang="en-SG" sz="2800" dirty="0" smtClean="0"/>
              <a:t>Typically consumed by the middle management for short-term tactical planning</a:t>
            </a:r>
          </a:p>
        </p:txBody>
      </p:sp>
    </p:spTree>
    <p:extLst>
      <p:ext uri="{BB962C8B-B14F-4D97-AF65-F5344CB8AC3E}">
        <p14:creationId xmlns:p14="http://schemas.microsoft.com/office/powerpoint/2010/main" val="1704478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Tactical Reports</a:t>
            </a:r>
            <a:endParaRPr lang="en-SG" dirty="0"/>
          </a:p>
        </p:txBody>
      </p:sp>
      <p:sp>
        <p:nvSpPr>
          <p:cNvPr id="3" name="Content Placeholder 2"/>
          <p:cNvSpPr>
            <a:spLocks noGrp="1"/>
          </p:cNvSpPr>
          <p:nvPr>
            <p:ph idx="1"/>
          </p:nvPr>
        </p:nvSpPr>
        <p:spPr>
          <a:xfrm>
            <a:off x="700760" y="1267097"/>
            <a:ext cx="11240411" cy="4740049"/>
          </a:xfrm>
        </p:spPr>
        <p:txBody>
          <a:bodyPr>
            <a:normAutofit/>
          </a:bodyPr>
          <a:lstStyle/>
          <a:p>
            <a:pPr marL="0" indent="0">
              <a:buNone/>
            </a:pPr>
            <a:r>
              <a:rPr lang="en-SG" sz="2800" dirty="0"/>
              <a:t>Tactical reports </a:t>
            </a:r>
            <a:r>
              <a:rPr lang="en-SG" sz="2800" dirty="0" smtClean="0"/>
              <a:t>may present</a:t>
            </a:r>
            <a:endParaRPr lang="en-SG" sz="2800" dirty="0"/>
          </a:p>
          <a:p>
            <a:pPr marL="446088" lvl="1" indent="-354013">
              <a:spcBef>
                <a:spcPts val="1800"/>
              </a:spcBef>
            </a:pPr>
            <a:r>
              <a:rPr lang="en-SG" sz="2800" dirty="0"/>
              <a:t>A</a:t>
            </a:r>
            <a:r>
              <a:rPr lang="en-SG" sz="2800" dirty="0" smtClean="0"/>
              <a:t>nalysis </a:t>
            </a:r>
            <a:r>
              <a:rPr lang="en-SG" sz="2800" dirty="0"/>
              <a:t>of business trends e.g. compare sales this year to sales last year</a:t>
            </a:r>
          </a:p>
          <a:p>
            <a:pPr marL="446088" lvl="1" indent="-354013">
              <a:spcBef>
                <a:spcPts val="1800"/>
              </a:spcBef>
            </a:pPr>
            <a:r>
              <a:rPr lang="en-SG" sz="2800" dirty="0" smtClean="0"/>
              <a:t>Summary </a:t>
            </a:r>
            <a:r>
              <a:rPr lang="en-SG" sz="2800" dirty="0"/>
              <a:t>of </a:t>
            </a:r>
            <a:r>
              <a:rPr lang="en-SG" sz="2800" dirty="0" smtClean="0"/>
              <a:t>the KPI (Key Performance Indicator) performance </a:t>
            </a:r>
            <a:r>
              <a:rPr lang="en-SG" sz="2800" dirty="0"/>
              <a:t>in a certain area</a:t>
            </a:r>
          </a:p>
          <a:p>
            <a:endParaRPr lang="en-SG" sz="2800" dirty="0"/>
          </a:p>
          <a:p>
            <a:endParaRPr lang="en-SG" dirty="0"/>
          </a:p>
        </p:txBody>
      </p:sp>
      <p:sp>
        <p:nvSpPr>
          <p:cNvPr id="4" name="Text Placeholder 3"/>
          <p:cNvSpPr>
            <a:spLocks noGrp="1"/>
          </p:cNvSpPr>
          <p:nvPr>
            <p:ph type="body" sz="quarter" idx="13"/>
          </p:nvPr>
        </p:nvSpPr>
        <p:spPr/>
        <p:txBody>
          <a:bodyPr>
            <a:normAutofit lnSpcReduction="10000"/>
          </a:bodyPr>
          <a:lstStyle/>
          <a:p>
            <a:r>
              <a:rPr lang="en-SG" dirty="0" smtClean="0"/>
              <a:t>Business Reporting</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4179" y="3728561"/>
            <a:ext cx="6887057" cy="27920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169" y="4164330"/>
            <a:ext cx="3456922" cy="1920512"/>
          </a:xfrm>
          <a:prstGeom prst="rect">
            <a:avLst/>
          </a:prstGeom>
        </p:spPr>
      </p:pic>
    </p:spTree>
    <p:extLst>
      <p:ext uri="{BB962C8B-B14F-4D97-AF65-F5344CB8AC3E}">
        <p14:creationId xmlns:p14="http://schemas.microsoft.com/office/powerpoint/2010/main" val="597288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Tactical Reports</a:t>
            </a:r>
            <a:endParaRPr lang="en-SG" dirty="0"/>
          </a:p>
        </p:txBody>
      </p:sp>
      <p:sp>
        <p:nvSpPr>
          <p:cNvPr id="3" name="Content Placeholder 2"/>
          <p:cNvSpPr>
            <a:spLocks noGrp="1"/>
          </p:cNvSpPr>
          <p:nvPr>
            <p:ph idx="1"/>
          </p:nvPr>
        </p:nvSpPr>
        <p:spPr>
          <a:xfrm>
            <a:off x="612498" y="1391193"/>
            <a:ext cx="4679592" cy="5329647"/>
          </a:xfrm>
        </p:spPr>
        <p:txBody>
          <a:bodyPr/>
          <a:lstStyle/>
          <a:p>
            <a:r>
              <a:rPr lang="en-SG" dirty="0" smtClean="0"/>
              <a:t>Tactical reports are often presented as </a:t>
            </a:r>
            <a:r>
              <a:rPr lang="en-SG" dirty="0" smtClean="0">
                <a:solidFill>
                  <a:srgbClr val="C00000"/>
                </a:solidFill>
              </a:rPr>
              <a:t>dashboards</a:t>
            </a:r>
            <a:r>
              <a:rPr lang="en-SG" dirty="0" smtClean="0"/>
              <a:t> which summarise important KPIs </a:t>
            </a:r>
            <a:r>
              <a:rPr lang="en-SG" dirty="0" smtClean="0">
                <a:solidFill>
                  <a:srgbClr val="C00000"/>
                </a:solidFill>
              </a:rPr>
              <a:t>on one page</a:t>
            </a:r>
          </a:p>
          <a:p>
            <a:r>
              <a:rPr lang="en-SG" dirty="0" smtClean="0"/>
              <a:t>Typically, dashboard vendors would provide a set of customizable </a:t>
            </a:r>
            <a:r>
              <a:rPr lang="en-SG" dirty="0" smtClean="0">
                <a:solidFill>
                  <a:srgbClr val="C00000"/>
                </a:solidFill>
              </a:rPr>
              <a:t>widgets</a:t>
            </a:r>
            <a:r>
              <a:rPr lang="en-SG" dirty="0" smtClean="0"/>
              <a:t> that allow users to present performance indicators in a visually presentable way</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Types of Enterprise Reports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812" y="1827915"/>
            <a:ext cx="6315520" cy="4001385"/>
          </a:xfrm>
          <a:prstGeom prst="rect">
            <a:avLst/>
          </a:prstGeom>
          <a:ln w="12700">
            <a:solidFill>
              <a:schemeClr val="tx1"/>
            </a:solidFill>
          </a:ln>
        </p:spPr>
      </p:pic>
    </p:spTree>
    <p:extLst>
      <p:ext uri="{BB962C8B-B14F-4D97-AF65-F5344CB8AC3E}">
        <p14:creationId xmlns:p14="http://schemas.microsoft.com/office/powerpoint/2010/main" val="1707791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Strategic Reports</a:t>
            </a:r>
            <a:endParaRPr lang="en-SG" dirty="0"/>
          </a:p>
        </p:txBody>
      </p:sp>
      <p:sp>
        <p:nvSpPr>
          <p:cNvPr id="4" name="Text Placeholder 3"/>
          <p:cNvSpPr>
            <a:spLocks noGrp="1"/>
          </p:cNvSpPr>
          <p:nvPr>
            <p:ph type="body" sz="quarter" idx="13"/>
          </p:nvPr>
        </p:nvSpPr>
        <p:spPr/>
        <p:txBody>
          <a:bodyPr>
            <a:normAutofit lnSpcReduction="10000"/>
          </a:bodyPr>
          <a:lstStyle/>
          <a:p>
            <a:r>
              <a:rPr lang="en-SG" dirty="0"/>
              <a:t>Types of Enterprise Reports</a:t>
            </a:r>
          </a:p>
        </p:txBody>
      </p:sp>
      <p:sp>
        <p:nvSpPr>
          <p:cNvPr id="9" name="Rectangle 8"/>
          <p:cNvSpPr/>
          <p:nvPr/>
        </p:nvSpPr>
        <p:spPr>
          <a:xfrm>
            <a:off x="795377" y="1473766"/>
            <a:ext cx="6444499" cy="3249386"/>
          </a:xfrm>
          <a:prstGeom prst="rect">
            <a:avLst/>
          </a:prstGeom>
        </p:spPr>
        <p:txBody>
          <a:bodyPr vert="horz" lIns="91440" tIns="45720" rIns="91440" bIns="45720" rtlCol="0">
            <a:normAutofit/>
          </a:bodyPr>
          <a:lstStyle/>
          <a:p>
            <a:pPr marL="228600" indent="-228600">
              <a:spcBef>
                <a:spcPts val="1800"/>
              </a:spcBef>
              <a:buFont typeface="Arial" panose="020B0604020202020204" pitchFamily="34" charset="0"/>
              <a:buChar char="•"/>
            </a:pPr>
            <a:endParaRPr lang="en-SG" sz="2600" dirty="0"/>
          </a:p>
        </p:txBody>
      </p:sp>
      <p:sp>
        <p:nvSpPr>
          <p:cNvPr id="8" name="Rectangle 7"/>
          <p:cNvSpPr/>
          <p:nvPr/>
        </p:nvSpPr>
        <p:spPr>
          <a:xfrm>
            <a:off x="795377" y="1473766"/>
            <a:ext cx="4108093" cy="4732724"/>
          </a:xfrm>
          <a:prstGeom prst="rect">
            <a:avLst/>
          </a:prstGeom>
        </p:spPr>
        <p:txBody>
          <a:bodyPr vert="horz" lIns="91440" tIns="45720" rIns="91440" bIns="45720" rtlCol="0">
            <a:noAutofit/>
          </a:bodyPr>
          <a:lstStyle/>
          <a:p>
            <a:pPr marL="228600" indent="-228600">
              <a:spcBef>
                <a:spcPts val="1800"/>
              </a:spcBef>
              <a:buFont typeface="Arial" panose="020B0604020202020204" pitchFamily="34" charset="0"/>
              <a:buChar char="•"/>
            </a:pPr>
            <a:r>
              <a:rPr lang="en-SG" sz="2800" dirty="0" smtClean="0"/>
              <a:t>Strategic reports are the most summarised of the three</a:t>
            </a:r>
          </a:p>
          <a:p>
            <a:pPr marL="228600" indent="-228600">
              <a:spcBef>
                <a:spcPts val="1800"/>
              </a:spcBef>
              <a:buFont typeface="Arial" panose="020B0604020202020204" pitchFamily="34" charset="0"/>
              <a:buChar char="•"/>
            </a:pPr>
            <a:r>
              <a:rPr lang="en-SG" sz="2800" dirty="0" smtClean="0"/>
              <a:t>Consumed by the top management for long-term strategic planning</a:t>
            </a:r>
          </a:p>
        </p:txBody>
      </p:sp>
      <p:pic>
        <p:nvPicPr>
          <p:cNvPr id="3" name="Picture 2"/>
          <p:cNvPicPr>
            <a:picLocks noChangeAspect="1"/>
          </p:cNvPicPr>
          <p:nvPr/>
        </p:nvPicPr>
        <p:blipFill>
          <a:blip r:embed="rId3"/>
          <a:stretch>
            <a:fillRect/>
          </a:stretch>
        </p:blipFill>
        <p:spPr>
          <a:xfrm>
            <a:off x="5135005" y="1473766"/>
            <a:ext cx="6917291" cy="5030757"/>
          </a:xfrm>
          <a:prstGeom prst="rect">
            <a:avLst/>
          </a:prstGeom>
        </p:spPr>
      </p:pic>
    </p:spTree>
    <p:extLst>
      <p:ext uri="{BB962C8B-B14F-4D97-AF65-F5344CB8AC3E}">
        <p14:creationId xmlns:p14="http://schemas.microsoft.com/office/powerpoint/2010/main" val="1727464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Strategic Reports</a:t>
            </a:r>
            <a:endParaRPr lang="en-SG" dirty="0"/>
          </a:p>
        </p:txBody>
      </p:sp>
      <p:sp>
        <p:nvSpPr>
          <p:cNvPr id="3" name="Content Placeholder 2"/>
          <p:cNvSpPr>
            <a:spLocks noGrp="1"/>
          </p:cNvSpPr>
          <p:nvPr>
            <p:ph idx="1"/>
          </p:nvPr>
        </p:nvSpPr>
        <p:spPr>
          <a:xfrm>
            <a:off x="669649" y="1436914"/>
            <a:ext cx="5022491" cy="5146766"/>
          </a:xfrm>
        </p:spPr>
        <p:txBody>
          <a:bodyPr>
            <a:normAutofit fontScale="92500"/>
          </a:bodyPr>
          <a:lstStyle/>
          <a:p>
            <a:r>
              <a:rPr lang="en-SG" sz="2800" dirty="0" smtClean="0"/>
              <a:t>Strategic Reports are meant for the top executives to visualize </a:t>
            </a:r>
            <a:r>
              <a:rPr lang="en-SG" sz="2800" dirty="0"/>
              <a:t>aspects of the business environment at a </a:t>
            </a:r>
            <a:r>
              <a:rPr lang="en-SG" sz="2800" dirty="0" smtClean="0"/>
              <a:t>glance</a:t>
            </a:r>
          </a:p>
          <a:p>
            <a:r>
              <a:rPr lang="en-SG" sz="2800" dirty="0" smtClean="0"/>
              <a:t>Often include data pulled in from external sources, e.g. world population data</a:t>
            </a:r>
          </a:p>
          <a:p>
            <a:r>
              <a:rPr lang="en-SG" sz="2800" dirty="0" smtClean="0"/>
              <a:t>Typically include recommendations by the middle management based on their own analysis of the tactical reports</a:t>
            </a:r>
          </a:p>
          <a:p>
            <a:pPr marL="0" indent="0">
              <a:buNone/>
            </a:pPr>
            <a:endParaRPr lang="en-SG" sz="2800" dirty="0"/>
          </a:p>
          <a:p>
            <a:endParaRPr lang="en-SG" dirty="0"/>
          </a:p>
        </p:txBody>
      </p:sp>
      <p:sp>
        <p:nvSpPr>
          <p:cNvPr id="4" name="Text Placeholder 3"/>
          <p:cNvSpPr>
            <a:spLocks noGrp="1"/>
          </p:cNvSpPr>
          <p:nvPr>
            <p:ph type="body" sz="quarter" idx="13"/>
          </p:nvPr>
        </p:nvSpPr>
        <p:spPr/>
        <p:txBody>
          <a:bodyPr>
            <a:normAutofit lnSpcReduction="10000"/>
          </a:bodyPr>
          <a:lstStyle/>
          <a:p>
            <a:r>
              <a:rPr lang="en-SG" dirty="0"/>
              <a:t>Types of Enterprise Reports</a:t>
            </a:r>
          </a:p>
          <a:p>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6460" y="1900989"/>
            <a:ext cx="6026991" cy="3951171"/>
          </a:xfrm>
          <a:prstGeom prst="rect">
            <a:avLst/>
          </a:prstGeom>
          <a:ln w="12700">
            <a:solidFill>
              <a:schemeClr val="tx1"/>
            </a:solidFill>
          </a:ln>
        </p:spPr>
      </p:pic>
    </p:spTree>
    <p:extLst>
      <p:ext uri="{BB962C8B-B14F-4D97-AF65-F5344CB8AC3E}">
        <p14:creationId xmlns:p14="http://schemas.microsoft.com/office/powerpoint/2010/main" val="3756994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Strategic Reports</a:t>
            </a:r>
            <a:endParaRPr lang="en-SG" dirty="0"/>
          </a:p>
        </p:txBody>
      </p:sp>
      <p:sp>
        <p:nvSpPr>
          <p:cNvPr id="3" name="Content Placeholder 2"/>
          <p:cNvSpPr>
            <a:spLocks noGrp="1"/>
          </p:cNvSpPr>
          <p:nvPr>
            <p:ph idx="1"/>
          </p:nvPr>
        </p:nvSpPr>
        <p:spPr>
          <a:xfrm>
            <a:off x="630632" y="2903264"/>
            <a:ext cx="6158788" cy="4106636"/>
          </a:xfrm>
        </p:spPr>
        <p:txBody>
          <a:bodyPr>
            <a:noAutofit/>
          </a:bodyPr>
          <a:lstStyle/>
          <a:p>
            <a:pPr>
              <a:lnSpc>
                <a:spcPct val="110000"/>
              </a:lnSpc>
            </a:pPr>
            <a:r>
              <a:rPr lang="en-SG" sz="2800" dirty="0" smtClean="0"/>
              <a:t>In additional to </a:t>
            </a:r>
            <a:r>
              <a:rPr lang="en-SG" sz="2800" dirty="0" smtClean="0">
                <a:solidFill>
                  <a:srgbClr val="C00000"/>
                </a:solidFill>
              </a:rPr>
              <a:t>financial</a:t>
            </a:r>
            <a:r>
              <a:rPr lang="en-SG" sz="2800" dirty="0" smtClean="0"/>
              <a:t> performance, balanced score-card type reports also include information on </a:t>
            </a:r>
            <a:r>
              <a:rPr lang="en-SG" sz="2800" dirty="0" smtClean="0">
                <a:solidFill>
                  <a:srgbClr val="C00000"/>
                </a:solidFill>
              </a:rPr>
              <a:t>customers</a:t>
            </a:r>
            <a:r>
              <a:rPr lang="en-SG" sz="2800" dirty="0" smtClean="0"/>
              <a:t>, </a:t>
            </a:r>
            <a:r>
              <a:rPr lang="en-SG" sz="2800" dirty="0" smtClean="0">
                <a:solidFill>
                  <a:srgbClr val="C00000"/>
                </a:solidFill>
              </a:rPr>
              <a:t>business processes</a:t>
            </a:r>
            <a:r>
              <a:rPr lang="en-SG" sz="2800" dirty="0" smtClean="0"/>
              <a:t> and </a:t>
            </a:r>
            <a:r>
              <a:rPr lang="en-SG" sz="2800" dirty="0" smtClean="0">
                <a:solidFill>
                  <a:srgbClr val="C00000"/>
                </a:solidFill>
              </a:rPr>
              <a:t>learning &amp; growth</a:t>
            </a:r>
          </a:p>
          <a:p>
            <a:pPr>
              <a:lnSpc>
                <a:spcPct val="110000"/>
              </a:lnSpc>
            </a:pPr>
            <a:r>
              <a:rPr lang="en-SG" sz="2800" dirty="0"/>
              <a:t>BSC reports </a:t>
            </a:r>
            <a:r>
              <a:rPr lang="en-SG" sz="2800" dirty="0" smtClean="0"/>
              <a:t>a form of strategic report</a:t>
            </a:r>
            <a:endParaRPr lang="en-SG" sz="2800" dirty="0"/>
          </a:p>
        </p:txBody>
      </p:sp>
      <p:sp>
        <p:nvSpPr>
          <p:cNvPr id="4" name="Text Placeholder 3"/>
          <p:cNvSpPr>
            <a:spLocks noGrp="1"/>
          </p:cNvSpPr>
          <p:nvPr>
            <p:ph type="body" sz="quarter" idx="13"/>
          </p:nvPr>
        </p:nvSpPr>
        <p:spPr/>
        <p:txBody>
          <a:bodyPr>
            <a:normAutofit lnSpcReduction="10000"/>
          </a:bodyPr>
          <a:lstStyle/>
          <a:p>
            <a:r>
              <a:rPr lang="en-SG" dirty="0"/>
              <a:t>Types of Enterprise Reports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928" y="2706244"/>
            <a:ext cx="5092448" cy="3317366"/>
          </a:xfrm>
          <a:prstGeom prst="rect">
            <a:avLst/>
          </a:prstGeom>
        </p:spPr>
      </p:pic>
      <p:sp>
        <p:nvSpPr>
          <p:cNvPr id="8" name="Rectangle 7"/>
          <p:cNvSpPr/>
          <p:nvPr/>
        </p:nvSpPr>
        <p:spPr>
          <a:xfrm>
            <a:off x="630632" y="1302794"/>
            <a:ext cx="11215923" cy="1223324"/>
          </a:xfrm>
          <a:prstGeom prst="rect">
            <a:avLst/>
          </a:prstGeom>
        </p:spPr>
        <p:txBody>
          <a:bodyPr vert="horz" lIns="91440" tIns="45720" rIns="91440" bIns="45720" rtlCol="0">
            <a:noAutofit/>
          </a:bodyPr>
          <a:lstStyle/>
          <a:p>
            <a:pPr marL="228600" indent="-228600">
              <a:lnSpc>
                <a:spcPct val="110000"/>
              </a:lnSpc>
              <a:spcBef>
                <a:spcPts val="1800"/>
              </a:spcBef>
              <a:buFont typeface="Arial" panose="020B0604020202020204" pitchFamily="34" charset="0"/>
              <a:buChar char="•"/>
            </a:pPr>
            <a:r>
              <a:rPr lang="en-SG" sz="2800" dirty="0"/>
              <a:t>The </a:t>
            </a:r>
            <a:r>
              <a:rPr lang="en-SG" sz="2800" dirty="0" smtClean="0"/>
              <a:t>Balanced Scorecard (BSC) </a:t>
            </a:r>
            <a:r>
              <a:rPr lang="en-SG" sz="2800" dirty="0"/>
              <a:t>is a method developed by Kaplan and Norton that attempts to present an integrated view of success in an organization</a:t>
            </a:r>
          </a:p>
        </p:txBody>
      </p:sp>
    </p:spTree>
    <p:extLst>
      <p:ext uri="{BB962C8B-B14F-4D97-AF65-F5344CB8AC3E}">
        <p14:creationId xmlns:p14="http://schemas.microsoft.com/office/powerpoint/2010/main" val="197821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Key Performance Indicators (KPIs)</a:t>
            </a:r>
            <a:endParaRPr lang="en-SG" dirty="0"/>
          </a:p>
        </p:txBody>
      </p:sp>
      <p:sp>
        <p:nvSpPr>
          <p:cNvPr id="3" name="Content Placeholder 2"/>
          <p:cNvSpPr>
            <a:spLocks noGrp="1"/>
          </p:cNvSpPr>
          <p:nvPr>
            <p:ph idx="1"/>
          </p:nvPr>
        </p:nvSpPr>
        <p:spPr>
          <a:xfrm>
            <a:off x="795378" y="1436915"/>
            <a:ext cx="11051177" cy="1580606"/>
          </a:xfrm>
        </p:spPr>
        <p:txBody>
          <a:bodyPr/>
          <a:lstStyle/>
          <a:p>
            <a:r>
              <a:rPr lang="en-SG" dirty="0" smtClean="0"/>
              <a:t>Companies set </a:t>
            </a:r>
            <a:r>
              <a:rPr lang="en-SG" dirty="0" smtClean="0">
                <a:solidFill>
                  <a:srgbClr val="C00000"/>
                </a:solidFill>
              </a:rPr>
              <a:t>Key Performance Indicators (KPIs) </a:t>
            </a:r>
            <a:r>
              <a:rPr lang="en-SG" dirty="0" smtClean="0"/>
              <a:t>to measure how their businesses are performing </a:t>
            </a:r>
            <a:r>
              <a:rPr lang="en-SG" dirty="0"/>
              <a:t>compared to their strategic goals and </a:t>
            </a:r>
            <a:r>
              <a:rPr lang="en-SG" dirty="0" smtClean="0"/>
              <a:t>objectives</a:t>
            </a:r>
          </a:p>
          <a:p>
            <a:r>
              <a:rPr lang="en-SG" dirty="0" smtClean="0"/>
              <a:t>KPIs help companies to understand if they are </a:t>
            </a:r>
            <a:r>
              <a:rPr lang="en-SG" dirty="0" smtClean="0">
                <a:solidFill>
                  <a:srgbClr val="C00000"/>
                </a:solidFill>
              </a:rPr>
              <a:t>on track </a:t>
            </a:r>
            <a:r>
              <a:rPr lang="en-SG" dirty="0" smtClean="0"/>
              <a:t>or they are </a:t>
            </a:r>
            <a:r>
              <a:rPr lang="en-SG" dirty="0" smtClean="0">
                <a:solidFill>
                  <a:srgbClr val="C00000"/>
                </a:solidFill>
              </a:rPr>
              <a:t>off target</a:t>
            </a:r>
          </a:p>
        </p:txBody>
      </p:sp>
      <p:sp>
        <p:nvSpPr>
          <p:cNvPr id="4" name="Text Placeholder 3"/>
          <p:cNvSpPr>
            <a:spLocks noGrp="1"/>
          </p:cNvSpPr>
          <p:nvPr>
            <p:ph type="body" sz="quarter" idx="13"/>
          </p:nvPr>
        </p:nvSpPr>
        <p:spPr/>
        <p:txBody>
          <a:bodyPr>
            <a:normAutofit lnSpcReduction="10000"/>
          </a:bodyPr>
          <a:lstStyle/>
          <a:p>
            <a:r>
              <a:rPr lang="en-SG" dirty="0" smtClean="0"/>
              <a:t>Performance Measurement</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0515" y="3208630"/>
            <a:ext cx="5146040" cy="3434739"/>
          </a:xfrm>
          <a:prstGeom prst="rect">
            <a:avLst/>
          </a:prstGeom>
        </p:spPr>
      </p:pic>
      <p:sp>
        <p:nvSpPr>
          <p:cNvPr id="6" name="Rectangle 5"/>
          <p:cNvSpPr/>
          <p:nvPr/>
        </p:nvSpPr>
        <p:spPr>
          <a:xfrm>
            <a:off x="795378" y="3368724"/>
            <a:ext cx="5365392" cy="2186255"/>
          </a:xfrm>
          <a:prstGeom prst="rect">
            <a:avLst/>
          </a:prstGeom>
        </p:spPr>
        <p:txBody>
          <a:bodyPr vert="horz" lIns="91440" tIns="45720" rIns="91440" bIns="45720" rtlCol="0">
            <a:normAutofit/>
          </a:bodyPr>
          <a:lstStyle/>
          <a:p>
            <a:pPr marL="228600" indent="-228600">
              <a:spcBef>
                <a:spcPts val="1800"/>
              </a:spcBef>
              <a:buFont typeface="Arial" panose="020B0604020202020204" pitchFamily="34" charset="0"/>
              <a:buChar char="•"/>
            </a:pPr>
            <a:r>
              <a:rPr lang="en-SG" sz="2600" dirty="0"/>
              <a:t>This enables them to make </a:t>
            </a:r>
            <a:r>
              <a:rPr lang="en-SG" sz="2600" dirty="0">
                <a:solidFill>
                  <a:srgbClr val="C00000"/>
                </a:solidFill>
              </a:rPr>
              <a:t>decisions</a:t>
            </a:r>
            <a:r>
              <a:rPr lang="en-SG" sz="2600" dirty="0"/>
              <a:t> on what they need to </a:t>
            </a:r>
            <a:r>
              <a:rPr lang="en-SG" sz="2600" dirty="0" smtClean="0"/>
              <a:t>do so that they are </a:t>
            </a:r>
            <a:r>
              <a:rPr lang="en-SG" sz="2600" dirty="0"/>
              <a:t>able to achieve their </a:t>
            </a:r>
            <a:r>
              <a:rPr lang="en-SG" sz="2600" dirty="0">
                <a:solidFill>
                  <a:srgbClr val="C00000"/>
                </a:solidFill>
              </a:rPr>
              <a:t>goals</a:t>
            </a:r>
            <a:r>
              <a:rPr lang="en-SG" sz="2600" dirty="0"/>
              <a:t> and objectives</a:t>
            </a:r>
            <a:endParaRPr lang="en-SG" sz="2600" dirty="0"/>
          </a:p>
        </p:txBody>
      </p:sp>
    </p:spTree>
    <p:extLst>
      <p:ext uri="{BB962C8B-B14F-4D97-AF65-F5344CB8AC3E}">
        <p14:creationId xmlns:p14="http://schemas.microsoft.com/office/powerpoint/2010/main" val="1169471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Contents</a:t>
            </a:r>
            <a:endParaRPr lang="en-SG" dirty="0"/>
          </a:p>
        </p:txBody>
      </p:sp>
      <p:sp>
        <p:nvSpPr>
          <p:cNvPr id="3" name="Content Placeholder 2"/>
          <p:cNvSpPr>
            <a:spLocks noGrp="1"/>
          </p:cNvSpPr>
          <p:nvPr>
            <p:ph idx="1"/>
          </p:nvPr>
        </p:nvSpPr>
        <p:spPr/>
        <p:txBody>
          <a:bodyPr/>
          <a:lstStyle/>
          <a:p>
            <a:endParaRPr lang="en-SG" dirty="0" smtClean="0"/>
          </a:p>
          <a:p>
            <a:endParaRPr lang="en-SG" dirty="0" smtClean="0"/>
          </a:p>
          <a:p>
            <a:endParaRPr lang="en-SG" dirty="0"/>
          </a:p>
        </p:txBody>
      </p:sp>
      <p:sp>
        <p:nvSpPr>
          <p:cNvPr id="4" name="Text Placeholder 3"/>
          <p:cNvSpPr>
            <a:spLocks noGrp="1"/>
          </p:cNvSpPr>
          <p:nvPr>
            <p:ph type="body" sz="quarter" idx="13"/>
          </p:nvPr>
        </p:nvSpPr>
        <p:spPr/>
        <p:txBody>
          <a:bodyPr>
            <a:normAutofit lnSpcReduction="10000"/>
          </a:bodyPr>
          <a:lstStyle/>
          <a:p>
            <a:endParaRPr lang="en-SG"/>
          </a:p>
        </p:txBody>
      </p:sp>
      <p:graphicFrame>
        <p:nvGraphicFramePr>
          <p:cNvPr id="6" name="Diagram 5"/>
          <p:cNvGraphicFramePr/>
          <p:nvPr>
            <p:extLst>
              <p:ext uri="{D42A27DB-BD31-4B8C-83A1-F6EECF244321}">
                <p14:modId xmlns:p14="http://schemas.microsoft.com/office/powerpoint/2010/main" val="3120665529"/>
              </p:ext>
            </p:extLst>
          </p:nvPr>
        </p:nvGraphicFramePr>
        <p:xfrm>
          <a:off x="1140459" y="767444"/>
          <a:ext cx="9814555" cy="6308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557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KPIs that companies can measure</a:t>
            </a:r>
            <a:endParaRPr lang="en-SG" dirty="0"/>
          </a:p>
        </p:txBody>
      </p:sp>
      <p:sp>
        <p:nvSpPr>
          <p:cNvPr id="3" name="Content Placeholder 2"/>
          <p:cNvSpPr>
            <a:spLocks noGrp="1"/>
          </p:cNvSpPr>
          <p:nvPr>
            <p:ph idx="1"/>
          </p:nvPr>
        </p:nvSpPr>
        <p:spPr>
          <a:xfrm>
            <a:off x="795378" y="1436915"/>
            <a:ext cx="11051177" cy="2037806"/>
          </a:xfrm>
        </p:spPr>
        <p:txBody>
          <a:bodyPr/>
          <a:lstStyle/>
          <a:p>
            <a:r>
              <a:rPr lang="en-SG" dirty="0"/>
              <a:t>If a company's goal is to make more money, it might want to measure KPIs such as </a:t>
            </a:r>
            <a:r>
              <a:rPr lang="en-SG" dirty="0">
                <a:solidFill>
                  <a:srgbClr val="C00000"/>
                </a:solidFill>
              </a:rPr>
              <a:t>sales growth</a:t>
            </a:r>
            <a:r>
              <a:rPr lang="en-SG" dirty="0"/>
              <a:t>, </a:t>
            </a:r>
            <a:r>
              <a:rPr lang="en-SG" dirty="0">
                <a:solidFill>
                  <a:srgbClr val="C00000"/>
                </a:solidFill>
              </a:rPr>
              <a:t>profit </a:t>
            </a:r>
            <a:r>
              <a:rPr lang="en-SG" dirty="0" smtClean="0">
                <a:solidFill>
                  <a:srgbClr val="C00000"/>
                </a:solidFill>
              </a:rPr>
              <a:t>margins </a:t>
            </a:r>
            <a:r>
              <a:rPr lang="en-SG" dirty="0"/>
              <a:t>and </a:t>
            </a:r>
            <a:r>
              <a:rPr lang="en-SG" dirty="0">
                <a:solidFill>
                  <a:srgbClr val="C00000"/>
                </a:solidFill>
              </a:rPr>
              <a:t>operating </a:t>
            </a:r>
            <a:r>
              <a:rPr lang="en-SG" dirty="0" smtClean="0">
                <a:solidFill>
                  <a:srgbClr val="C00000"/>
                </a:solidFill>
              </a:rPr>
              <a:t>costs</a:t>
            </a:r>
            <a:endParaRPr lang="en-SG" dirty="0">
              <a:solidFill>
                <a:srgbClr val="C00000"/>
              </a:solidFill>
            </a:endParaRPr>
          </a:p>
          <a:p>
            <a:r>
              <a:rPr lang="en-SG" dirty="0" smtClean="0"/>
              <a:t>If </a:t>
            </a:r>
            <a:r>
              <a:rPr lang="en-SG" dirty="0"/>
              <a:t>a company wants to attract new customers by creating a great brand, it might measure </a:t>
            </a:r>
            <a:r>
              <a:rPr lang="en-SG" dirty="0" smtClean="0"/>
              <a:t>KPIs such as </a:t>
            </a:r>
            <a:r>
              <a:rPr lang="en-SG" dirty="0" smtClean="0">
                <a:solidFill>
                  <a:srgbClr val="C00000"/>
                </a:solidFill>
              </a:rPr>
              <a:t>brand </a:t>
            </a:r>
            <a:r>
              <a:rPr lang="en-SG" dirty="0">
                <a:solidFill>
                  <a:srgbClr val="C00000"/>
                </a:solidFill>
              </a:rPr>
              <a:t>equity </a:t>
            </a:r>
            <a:r>
              <a:rPr lang="en-SG" dirty="0"/>
              <a:t>and </a:t>
            </a:r>
            <a:r>
              <a:rPr lang="en-SG" dirty="0">
                <a:solidFill>
                  <a:srgbClr val="C00000"/>
                </a:solidFill>
              </a:rPr>
              <a:t>brand </a:t>
            </a:r>
            <a:r>
              <a:rPr lang="en-SG" dirty="0" smtClean="0">
                <a:solidFill>
                  <a:srgbClr val="C00000"/>
                </a:solidFill>
              </a:rPr>
              <a:t>awareness</a:t>
            </a:r>
            <a:endParaRPr lang="en-SG" dirty="0">
              <a:solidFill>
                <a:srgbClr val="C00000"/>
              </a:solidFill>
            </a:endParaRPr>
          </a:p>
        </p:txBody>
      </p:sp>
      <p:sp>
        <p:nvSpPr>
          <p:cNvPr id="4" name="Text Placeholder 3"/>
          <p:cNvSpPr>
            <a:spLocks noGrp="1"/>
          </p:cNvSpPr>
          <p:nvPr>
            <p:ph type="body" sz="quarter" idx="13"/>
          </p:nvPr>
        </p:nvSpPr>
        <p:spPr/>
        <p:txBody>
          <a:bodyPr>
            <a:normAutofit lnSpcReduction="10000"/>
          </a:bodyPr>
          <a:lstStyle/>
          <a:p>
            <a:r>
              <a:rPr lang="en-SG" dirty="0" smtClean="0"/>
              <a:t>Performance Reporting</a:t>
            </a:r>
            <a:endParaRPr lang="en-S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117" y="3474721"/>
            <a:ext cx="6062438" cy="3130836"/>
          </a:xfrm>
          <a:prstGeom prst="rect">
            <a:avLst/>
          </a:prstGeom>
        </p:spPr>
      </p:pic>
      <p:sp>
        <p:nvSpPr>
          <p:cNvPr id="6" name="Rectangle 5"/>
          <p:cNvSpPr/>
          <p:nvPr/>
        </p:nvSpPr>
        <p:spPr>
          <a:xfrm>
            <a:off x="795378" y="3644538"/>
            <a:ext cx="4988739" cy="1990452"/>
          </a:xfrm>
          <a:prstGeom prst="rect">
            <a:avLst/>
          </a:prstGeom>
        </p:spPr>
        <p:txBody>
          <a:bodyPr vert="horz" lIns="91440" tIns="45720" rIns="91440" bIns="45720" rtlCol="0">
            <a:normAutofit/>
          </a:bodyPr>
          <a:lstStyle/>
          <a:p>
            <a:pPr marL="228600" indent="-228600">
              <a:spcBef>
                <a:spcPts val="1800"/>
              </a:spcBef>
              <a:buFont typeface="Arial" panose="020B0604020202020204" pitchFamily="34" charset="0"/>
              <a:buChar char="•"/>
            </a:pPr>
            <a:r>
              <a:rPr lang="en-SG" sz="2600" dirty="0"/>
              <a:t>If a company wants to ensure its customer service is on par, it might want to measure </a:t>
            </a:r>
            <a:r>
              <a:rPr lang="en-SG" sz="2600" dirty="0">
                <a:solidFill>
                  <a:srgbClr val="C00000"/>
                </a:solidFill>
              </a:rPr>
              <a:t>customer feedback</a:t>
            </a:r>
            <a:r>
              <a:rPr lang="en-SG" sz="2600" dirty="0"/>
              <a:t> as a </a:t>
            </a:r>
            <a:r>
              <a:rPr lang="en-SG" sz="2600" dirty="0" smtClean="0"/>
              <a:t>KPI</a:t>
            </a:r>
          </a:p>
        </p:txBody>
      </p:sp>
    </p:spTree>
    <p:extLst>
      <p:ext uri="{BB962C8B-B14F-4D97-AF65-F5344CB8AC3E}">
        <p14:creationId xmlns:p14="http://schemas.microsoft.com/office/powerpoint/2010/main" val="932377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KPI reporting</a:t>
            </a:r>
            <a:endParaRPr lang="en-SG" dirty="0"/>
          </a:p>
        </p:txBody>
      </p:sp>
      <p:sp>
        <p:nvSpPr>
          <p:cNvPr id="3" name="Content Placeholder 2"/>
          <p:cNvSpPr>
            <a:spLocks noGrp="1"/>
          </p:cNvSpPr>
          <p:nvPr>
            <p:ph idx="1"/>
          </p:nvPr>
        </p:nvSpPr>
        <p:spPr>
          <a:xfrm>
            <a:off x="795378" y="1436914"/>
            <a:ext cx="5719721" cy="5009606"/>
          </a:xfrm>
        </p:spPr>
        <p:txBody>
          <a:bodyPr/>
          <a:lstStyle/>
          <a:p>
            <a:r>
              <a:rPr lang="en-SG" dirty="0" smtClean="0"/>
              <a:t>Key </a:t>
            </a:r>
            <a:r>
              <a:rPr lang="en-SG" dirty="0"/>
              <a:t>performance indicators (</a:t>
            </a:r>
            <a:r>
              <a:rPr lang="en-SG" dirty="0" smtClean="0"/>
              <a:t>KPIs) can </a:t>
            </a:r>
            <a:r>
              <a:rPr lang="en-SG" dirty="0"/>
              <a:t>be reported </a:t>
            </a:r>
            <a:r>
              <a:rPr lang="en-SG" dirty="0" smtClean="0"/>
              <a:t>to management yearly, monthly, weekly, daily</a:t>
            </a:r>
          </a:p>
          <a:p>
            <a:r>
              <a:rPr lang="en-SG" dirty="0" smtClean="0"/>
              <a:t>KPIs can </a:t>
            </a:r>
            <a:r>
              <a:rPr lang="en-SG" dirty="0"/>
              <a:t>be </a:t>
            </a:r>
            <a:r>
              <a:rPr lang="en-SG" dirty="0" smtClean="0"/>
              <a:t>conveyed in multiple ways, through an Excel spreadsheet with tables, a Microsoft Word document with some key figures and charts </a:t>
            </a:r>
            <a:r>
              <a:rPr lang="en-SG" dirty="0" err="1" smtClean="0"/>
              <a:t>etc</a:t>
            </a:r>
            <a:endParaRPr lang="en-SG" dirty="0" smtClean="0"/>
          </a:p>
          <a:p>
            <a:r>
              <a:rPr lang="en-SG" dirty="0" smtClean="0"/>
              <a:t>The most common way KPIs are reported nowadays is via </a:t>
            </a:r>
            <a:r>
              <a:rPr lang="en-SG" dirty="0" smtClean="0">
                <a:solidFill>
                  <a:srgbClr val="C00000"/>
                </a:solidFill>
              </a:rPr>
              <a:t>PERFORMANCE DASHBOARDS</a:t>
            </a:r>
          </a:p>
          <a:p>
            <a:endParaRPr lang="en-SG" dirty="0"/>
          </a:p>
        </p:txBody>
      </p:sp>
      <p:sp>
        <p:nvSpPr>
          <p:cNvPr id="4" name="Text Placeholder 3"/>
          <p:cNvSpPr>
            <a:spLocks noGrp="1"/>
          </p:cNvSpPr>
          <p:nvPr>
            <p:ph type="body" sz="quarter" idx="13"/>
          </p:nvPr>
        </p:nvSpPr>
        <p:spPr/>
        <p:txBody>
          <a:bodyPr>
            <a:normAutofit lnSpcReduction="10000"/>
          </a:bodyPr>
          <a:lstStyle/>
          <a:p>
            <a:r>
              <a:rPr lang="en-SG" dirty="0" smtClean="0"/>
              <a:t>Performance Reporting</a:t>
            </a:r>
            <a:endParaRPr lang="en-SG" dirty="0"/>
          </a:p>
        </p:txBody>
      </p:sp>
      <p:pic>
        <p:nvPicPr>
          <p:cNvPr id="5" name="Picture 4"/>
          <p:cNvPicPr>
            <a:picLocks noChangeAspect="1"/>
          </p:cNvPicPr>
          <p:nvPr/>
        </p:nvPicPr>
        <p:blipFill>
          <a:blip r:embed="rId2"/>
          <a:stretch>
            <a:fillRect/>
          </a:stretch>
        </p:blipFill>
        <p:spPr>
          <a:xfrm>
            <a:off x="6779981" y="1436914"/>
            <a:ext cx="4924339" cy="5123740"/>
          </a:xfrm>
          <a:prstGeom prst="rect">
            <a:avLst/>
          </a:prstGeom>
        </p:spPr>
      </p:pic>
    </p:spTree>
    <p:extLst>
      <p:ext uri="{BB962C8B-B14F-4D97-AF65-F5344CB8AC3E}">
        <p14:creationId xmlns:p14="http://schemas.microsoft.com/office/powerpoint/2010/main" val="2030890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Types of Performance Dashboards</a:t>
            </a:r>
            <a:endParaRPr lang="en-SG" dirty="0"/>
          </a:p>
        </p:txBody>
      </p:sp>
      <p:sp>
        <p:nvSpPr>
          <p:cNvPr id="3" name="Content Placeholder 2"/>
          <p:cNvSpPr>
            <a:spLocks noGrp="1"/>
          </p:cNvSpPr>
          <p:nvPr>
            <p:ph idx="1"/>
          </p:nvPr>
        </p:nvSpPr>
        <p:spPr>
          <a:xfrm>
            <a:off x="795378" y="1436915"/>
            <a:ext cx="11051177" cy="746216"/>
          </a:xfrm>
        </p:spPr>
        <p:txBody>
          <a:bodyPr/>
          <a:lstStyle/>
          <a:p>
            <a:pPr marL="0" indent="0">
              <a:buNone/>
            </a:pPr>
            <a:r>
              <a:rPr lang="en-SG" dirty="0" smtClean="0"/>
              <a:t>Just like </a:t>
            </a:r>
            <a:endParaRPr lang="en-SG" dirty="0"/>
          </a:p>
        </p:txBody>
      </p:sp>
      <p:sp>
        <p:nvSpPr>
          <p:cNvPr id="4" name="Text Placeholder 3"/>
          <p:cNvSpPr>
            <a:spLocks noGrp="1"/>
          </p:cNvSpPr>
          <p:nvPr>
            <p:ph type="body" sz="quarter" idx="13"/>
          </p:nvPr>
        </p:nvSpPr>
        <p:spPr/>
        <p:txBody>
          <a:bodyPr>
            <a:normAutofit lnSpcReduction="10000"/>
          </a:bodyPr>
          <a:lstStyle/>
          <a:p>
            <a:r>
              <a:rPr lang="en-SG" dirty="0" smtClean="0"/>
              <a:t>Performance Dashboards</a:t>
            </a:r>
            <a:endParaRPr lang="en-SG" dirty="0"/>
          </a:p>
        </p:txBody>
      </p:sp>
      <p:graphicFrame>
        <p:nvGraphicFramePr>
          <p:cNvPr id="5" name="Diagram 4"/>
          <p:cNvGraphicFramePr/>
          <p:nvPr>
            <p:extLst>
              <p:ext uri="{D42A27DB-BD31-4B8C-83A1-F6EECF244321}">
                <p14:modId xmlns:p14="http://schemas.microsoft.com/office/powerpoint/2010/main" val="1515220219"/>
              </p:ext>
            </p:extLst>
          </p:nvPr>
        </p:nvGraphicFramePr>
        <p:xfrm>
          <a:off x="3472180" y="2352949"/>
          <a:ext cx="8128000" cy="4092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902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Strategic Dashboards</a:t>
            </a:r>
            <a:endParaRPr lang="en-SG" dirty="0"/>
          </a:p>
        </p:txBody>
      </p:sp>
      <p:sp>
        <p:nvSpPr>
          <p:cNvPr id="3" name="Content Placeholder 2"/>
          <p:cNvSpPr>
            <a:spLocks noGrp="1"/>
          </p:cNvSpPr>
          <p:nvPr>
            <p:ph idx="1"/>
          </p:nvPr>
        </p:nvSpPr>
        <p:spPr/>
        <p:txBody>
          <a:bodyPr/>
          <a:lstStyle/>
          <a:p>
            <a:r>
              <a:rPr lang="en-SG" dirty="0" smtClean="0"/>
              <a:t>Strategic dashboards are used by the top management of a company</a:t>
            </a:r>
          </a:p>
          <a:p>
            <a:r>
              <a:rPr lang="en-SG" dirty="0" smtClean="0"/>
              <a:t>The KPIs displayed </a:t>
            </a:r>
            <a:endParaRPr lang="en-SG" dirty="0"/>
          </a:p>
        </p:txBody>
      </p:sp>
      <p:sp>
        <p:nvSpPr>
          <p:cNvPr id="4" name="Text Placeholder 3"/>
          <p:cNvSpPr>
            <a:spLocks noGrp="1"/>
          </p:cNvSpPr>
          <p:nvPr>
            <p:ph type="body" sz="quarter" idx="13"/>
          </p:nvPr>
        </p:nvSpPr>
        <p:spPr/>
        <p:txBody>
          <a:bodyPr>
            <a:normAutofit lnSpcReduction="10000"/>
          </a:bodyPr>
          <a:lstStyle/>
          <a:p>
            <a:endParaRPr lang="en-SG"/>
          </a:p>
        </p:txBody>
      </p:sp>
    </p:spTree>
    <p:extLst>
      <p:ext uri="{BB962C8B-B14F-4D97-AF65-F5344CB8AC3E}">
        <p14:creationId xmlns:p14="http://schemas.microsoft.com/office/powerpoint/2010/main" val="1934921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Introduction</a:t>
            </a:r>
            <a:endParaRPr lang="en-SG" dirty="0"/>
          </a:p>
        </p:txBody>
      </p:sp>
      <p:sp>
        <p:nvSpPr>
          <p:cNvPr id="3" name="Content Placeholder 2"/>
          <p:cNvSpPr>
            <a:spLocks noGrp="1"/>
          </p:cNvSpPr>
          <p:nvPr>
            <p:ph idx="1"/>
          </p:nvPr>
        </p:nvSpPr>
        <p:spPr>
          <a:xfrm>
            <a:off x="795377" y="1494064"/>
            <a:ext cx="5272003" cy="4895306"/>
          </a:xfrm>
        </p:spPr>
        <p:txBody>
          <a:bodyPr>
            <a:normAutofit/>
          </a:bodyPr>
          <a:lstStyle/>
          <a:p>
            <a:pPr>
              <a:lnSpc>
                <a:spcPct val="100000"/>
              </a:lnSpc>
            </a:pPr>
            <a:r>
              <a:rPr lang="en-SG" dirty="0" smtClean="0"/>
              <a:t>To stay competitive, companies need to run their business with </a:t>
            </a:r>
            <a:r>
              <a:rPr lang="en-SG" dirty="0"/>
              <a:t>maximum </a:t>
            </a:r>
            <a:r>
              <a:rPr lang="en-SG" dirty="0" smtClean="0"/>
              <a:t>efficiency and effectiveness</a:t>
            </a:r>
          </a:p>
          <a:p>
            <a:pPr>
              <a:lnSpc>
                <a:spcPct val="100000"/>
              </a:lnSpc>
            </a:pPr>
            <a:endParaRPr lang="en-SG" dirty="0" smtClean="0"/>
          </a:p>
          <a:p>
            <a:pPr>
              <a:lnSpc>
                <a:spcPct val="100000"/>
              </a:lnSpc>
            </a:pPr>
            <a:r>
              <a:rPr lang="en-SG" dirty="0" smtClean="0"/>
              <a:t>To achieve maximum performance, companies need to know which of their </a:t>
            </a:r>
            <a:r>
              <a:rPr lang="en-SG" dirty="0" smtClean="0">
                <a:solidFill>
                  <a:srgbClr val="C00000"/>
                </a:solidFill>
              </a:rPr>
              <a:t>business processes </a:t>
            </a:r>
            <a:r>
              <a:rPr lang="en-SG" dirty="0" smtClean="0"/>
              <a:t>are run efficiently and effectively, and which are not</a:t>
            </a:r>
          </a:p>
          <a:p>
            <a:pPr>
              <a:lnSpc>
                <a:spcPct val="100000"/>
              </a:lnSpc>
            </a:pPr>
            <a:endParaRPr lang="en-SG" dirty="0" smtClean="0"/>
          </a:p>
          <a:p>
            <a:pPr>
              <a:lnSpc>
                <a:spcPct val="100000"/>
              </a:lnSpc>
            </a:pPr>
            <a:endParaRPr lang="en-SG" dirty="0" smtClean="0"/>
          </a:p>
        </p:txBody>
      </p:sp>
      <p:pic>
        <p:nvPicPr>
          <p:cNvPr id="5" name="Picture 4"/>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123196" y="2389618"/>
            <a:ext cx="6068804" cy="3576842"/>
          </a:xfrm>
          <a:prstGeom prst="rect">
            <a:avLst/>
          </a:prstGeom>
        </p:spPr>
      </p:pic>
      <p:sp>
        <p:nvSpPr>
          <p:cNvPr id="7" name="Text Placeholder 5"/>
          <p:cNvSpPr>
            <a:spLocks noGrp="1"/>
          </p:cNvSpPr>
          <p:nvPr>
            <p:ph type="body" sz="quarter" idx="13"/>
          </p:nvPr>
        </p:nvSpPr>
        <p:spPr>
          <a:xfrm>
            <a:off x="2394852" y="0"/>
            <a:ext cx="7852229" cy="377371"/>
          </a:xfrm>
        </p:spPr>
        <p:txBody>
          <a:bodyPr>
            <a:normAutofit lnSpcReduction="10000"/>
          </a:bodyPr>
          <a:lstStyle/>
          <a:p>
            <a:r>
              <a:rPr lang="en-SG" dirty="0" smtClean="0"/>
              <a:t>Introduction to BPM</a:t>
            </a:r>
            <a:endParaRPr lang="en-SG" dirty="0"/>
          </a:p>
        </p:txBody>
      </p:sp>
    </p:spTree>
    <p:extLst>
      <p:ext uri="{BB962C8B-B14F-4D97-AF65-F5344CB8AC3E}">
        <p14:creationId xmlns:p14="http://schemas.microsoft.com/office/powerpoint/2010/main" val="3249377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smtClean="0"/>
              <a:t>The Corporate Challenge</a:t>
            </a:r>
            <a:endParaRPr lang="en-SG" dirty="0"/>
          </a:p>
        </p:txBody>
      </p:sp>
      <p:sp>
        <p:nvSpPr>
          <p:cNvPr id="5" name="Content Placeholder 4"/>
          <p:cNvSpPr>
            <a:spLocks noGrp="1"/>
          </p:cNvSpPr>
          <p:nvPr>
            <p:ph idx="1"/>
          </p:nvPr>
        </p:nvSpPr>
        <p:spPr>
          <a:xfrm>
            <a:off x="795378" y="1436914"/>
            <a:ext cx="11051177" cy="5261066"/>
          </a:xfrm>
        </p:spPr>
        <p:txBody>
          <a:bodyPr>
            <a:noAutofit/>
          </a:bodyPr>
          <a:lstStyle/>
          <a:p>
            <a:r>
              <a:rPr lang="en-SG" sz="2800" dirty="0" smtClean="0">
                <a:solidFill>
                  <a:srgbClr val="C00000"/>
                </a:solidFill>
              </a:rPr>
              <a:t>Business processes </a:t>
            </a:r>
            <a:r>
              <a:rPr lang="en-SG" sz="2800" dirty="0"/>
              <a:t>are the </a:t>
            </a:r>
            <a:r>
              <a:rPr lang="en-SG" sz="2800" dirty="0" smtClean="0"/>
              <a:t>foundation of a business’s products, services and brands</a:t>
            </a:r>
          </a:p>
          <a:p>
            <a:r>
              <a:rPr lang="en-SG" sz="2800" dirty="0" smtClean="0"/>
              <a:t>Business processes include</a:t>
            </a:r>
          </a:p>
          <a:p>
            <a:pPr lvl="1">
              <a:spcBef>
                <a:spcPts val="1000"/>
              </a:spcBef>
            </a:pPr>
            <a:r>
              <a:rPr lang="en-SG" dirty="0" smtClean="0"/>
              <a:t>Distribution of goods, Collaboration with suppliers, Co-ordination of the efforts of employees </a:t>
            </a:r>
            <a:r>
              <a:rPr lang="en-SG" dirty="0" err="1" smtClean="0"/>
              <a:t>etc</a:t>
            </a:r>
            <a:endParaRPr lang="en-SG" dirty="0" smtClean="0"/>
          </a:p>
          <a:p>
            <a:r>
              <a:rPr lang="en-SG" sz="2800" dirty="0" smtClean="0"/>
              <a:t>Successful companies are often those with the most </a:t>
            </a:r>
            <a:r>
              <a:rPr lang="en-SG" sz="2800" dirty="0" smtClean="0">
                <a:solidFill>
                  <a:srgbClr val="C00000"/>
                </a:solidFill>
              </a:rPr>
              <a:t>effective and efficient </a:t>
            </a:r>
            <a:r>
              <a:rPr lang="en-SG" sz="2800" dirty="0" smtClean="0"/>
              <a:t>business processes</a:t>
            </a:r>
          </a:p>
        </p:txBody>
      </p:sp>
      <p:sp>
        <p:nvSpPr>
          <p:cNvPr id="6" name="Text Placeholder 5"/>
          <p:cNvSpPr>
            <a:spLocks noGrp="1"/>
          </p:cNvSpPr>
          <p:nvPr>
            <p:ph type="body" sz="quarter" idx="13"/>
          </p:nvPr>
        </p:nvSpPr>
        <p:spPr/>
        <p:txBody>
          <a:bodyPr>
            <a:normAutofit lnSpcReduction="10000"/>
          </a:bodyPr>
          <a:lstStyle/>
          <a:p>
            <a:r>
              <a:rPr lang="en-SG" dirty="0" smtClean="0"/>
              <a:t>Introduction to BPM</a:t>
            </a:r>
            <a:endParaRPr lang="en-SG" dirty="0"/>
          </a:p>
        </p:txBody>
      </p:sp>
    </p:spTree>
    <p:extLst>
      <p:ext uri="{BB962C8B-B14F-4D97-AF65-F5344CB8AC3E}">
        <p14:creationId xmlns:p14="http://schemas.microsoft.com/office/powerpoint/2010/main" val="2838791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How BI enables BPM</a:t>
            </a:r>
            <a:endParaRPr lang="en-SG" dirty="0"/>
          </a:p>
        </p:txBody>
      </p:sp>
      <p:sp>
        <p:nvSpPr>
          <p:cNvPr id="3" name="Content Placeholder 2"/>
          <p:cNvSpPr>
            <a:spLocks noGrp="1"/>
          </p:cNvSpPr>
          <p:nvPr>
            <p:ph idx="1"/>
          </p:nvPr>
        </p:nvSpPr>
        <p:spPr>
          <a:xfrm>
            <a:off x="795378" y="2761622"/>
            <a:ext cx="5831990" cy="3707758"/>
          </a:xfrm>
        </p:spPr>
        <p:txBody>
          <a:bodyPr>
            <a:noAutofit/>
          </a:bodyPr>
          <a:lstStyle/>
          <a:p>
            <a:r>
              <a:rPr lang="en-SG" dirty="0" smtClean="0"/>
              <a:t>To </a:t>
            </a:r>
            <a:r>
              <a:rPr lang="en-SG" dirty="0"/>
              <a:t>understand these things, they need relevant information and the ability to </a:t>
            </a:r>
            <a:r>
              <a:rPr lang="en-SG" dirty="0" smtClean="0"/>
              <a:t>analyse </a:t>
            </a:r>
            <a:r>
              <a:rPr lang="en-SG" dirty="0"/>
              <a:t>and apply </a:t>
            </a:r>
            <a:r>
              <a:rPr lang="en-SG" dirty="0" smtClean="0"/>
              <a:t>it</a:t>
            </a:r>
          </a:p>
          <a:p>
            <a:r>
              <a:rPr lang="en-SG" dirty="0" smtClean="0"/>
              <a:t>Business </a:t>
            </a:r>
            <a:r>
              <a:rPr lang="en-SG" dirty="0"/>
              <a:t>intelligence (BI) tools </a:t>
            </a:r>
            <a:r>
              <a:rPr lang="en-SG" dirty="0" smtClean="0"/>
              <a:t>are able to generate business reports that provide this information</a:t>
            </a:r>
          </a:p>
        </p:txBody>
      </p:sp>
      <p:sp>
        <p:nvSpPr>
          <p:cNvPr id="5" name="Text Placeholder 3"/>
          <p:cNvSpPr>
            <a:spLocks noGrp="1"/>
          </p:cNvSpPr>
          <p:nvPr>
            <p:ph type="body" sz="quarter" idx="13"/>
          </p:nvPr>
        </p:nvSpPr>
        <p:spPr>
          <a:xfrm>
            <a:off x="2394852" y="0"/>
            <a:ext cx="7852229" cy="377371"/>
          </a:xfrm>
        </p:spPr>
        <p:txBody>
          <a:bodyPr>
            <a:normAutofit lnSpcReduction="10000"/>
          </a:bodyPr>
          <a:lstStyle/>
          <a:p>
            <a:r>
              <a:rPr lang="en-SG" dirty="0"/>
              <a:t>Introduction to BPM</a:t>
            </a:r>
            <a:endParaRPr lang="en-SG" dirty="0"/>
          </a:p>
        </p:txBody>
      </p:sp>
      <p:pic>
        <p:nvPicPr>
          <p:cNvPr id="6" name="Picture 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611" y="3360419"/>
            <a:ext cx="4835699" cy="1879421"/>
          </a:xfrm>
          <a:prstGeom prst="rect">
            <a:avLst/>
          </a:prstGeom>
        </p:spPr>
      </p:pic>
      <p:sp>
        <p:nvSpPr>
          <p:cNvPr id="7" name="Rectangle 6"/>
          <p:cNvSpPr/>
          <p:nvPr/>
        </p:nvSpPr>
        <p:spPr>
          <a:xfrm>
            <a:off x="795378" y="1423220"/>
            <a:ext cx="11240412" cy="1537150"/>
          </a:xfrm>
          <a:prstGeom prst="rect">
            <a:avLst/>
          </a:prstGeom>
        </p:spPr>
        <p:txBody>
          <a:bodyPr vert="horz" lIns="91440" tIns="45720" rIns="91440" bIns="45720" rtlCol="0">
            <a:noAutofit/>
          </a:bodyPr>
          <a:lstStyle/>
          <a:p>
            <a:pPr marL="228600" indent="-228600">
              <a:spcBef>
                <a:spcPts val="1000"/>
              </a:spcBef>
              <a:buFont typeface="Arial" panose="020B0604020202020204" pitchFamily="34" charset="0"/>
              <a:buChar char="•"/>
            </a:pPr>
            <a:r>
              <a:rPr lang="en-SG" sz="2600" dirty="0"/>
              <a:t>To attain efficiency, control, response with improvement, companies must understand their processes, the needs and skills of the people who use them, the changes that affect them and which areas need improvement</a:t>
            </a:r>
          </a:p>
        </p:txBody>
      </p:sp>
      <p:sp>
        <p:nvSpPr>
          <p:cNvPr id="8" name="Rectangle 7"/>
          <p:cNvSpPr/>
          <p:nvPr/>
        </p:nvSpPr>
        <p:spPr>
          <a:xfrm>
            <a:off x="795378" y="5639531"/>
            <a:ext cx="11160402" cy="1161319"/>
          </a:xfrm>
          <a:prstGeom prst="rect">
            <a:avLst/>
          </a:prstGeom>
        </p:spPr>
        <p:txBody>
          <a:bodyPr vert="horz" lIns="91440" tIns="45720" rIns="91440" bIns="45720" rtlCol="0">
            <a:noAutofit/>
          </a:bodyPr>
          <a:lstStyle/>
          <a:p>
            <a:pPr marL="228600" indent="-228600">
              <a:spcBef>
                <a:spcPts val="1000"/>
              </a:spcBef>
              <a:buFont typeface="Arial" panose="020B0604020202020204" pitchFamily="34" charset="0"/>
              <a:buChar char="•"/>
            </a:pPr>
            <a:r>
              <a:rPr lang="en-SG" sz="2600" dirty="0"/>
              <a:t>BI </a:t>
            </a:r>
            <a:r>
              <a:rPr lang="en-SG" sz="2600" dirty="0" smtClean="0"/>
              <a:t>when </a:t>
            </a:r>
            <a:r>
              <a:rPr lang="en-SG" sz="2600" dirty="0"/>
              <a:t>linked with BPM, gives people the input they require to improve business processes</a:t>
            </a:r>
            <a:endParaRPr lang="en-SG" sz="2600" dirty="0"/>
          </a:p>
        </p:txBody>
      </p:sp>
    </p:spTree>
    <p:extLst>
      <p:ext uri="{BB962C8B-B14F-4D97-AF65-F5344CB8AC3E}">
        <p14:creationId xmlns:p14="http://schemas.microsoft.com/office/powerpoint/2010/main" val="1028924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dirty="0"/>
          </a:p>
        </p:txBody>
      </p:sp>
      <p:sp>
        <p:nvSpPr>
          <p:cNvPr id="4" name="Text Placeholder 3"/>
          <p:cNvSpPr>
            <a:spLocks noGrp="1"/>
          </p:cNvSpPr>
          <p:nvPr>
            <p:ph type="body" sz="quarter" idx="13"/>
          </p:nvPr>
        </p:nvSpPr>
        <p:spPr/>
        <p:txBody>
          <a:bodyPr>
            <a:normAutofit lnSpcReduction="10000"/>
          </a:bodyPr>
          <a:lstStyle/>
          <a:p>
            <a:endParaRPr lang="en-SG"/>
          </a:p>
        </p:txBody>
      </p:sp>
    </p:spTree>
    <p:extLst>
      <p:ext uri="{BB962C8B-B14F-4D97-AF65-F5344CB8AC3E}">
        <p14:creationId xmlns:p14="http://schemas.microsoft.com/office/powerpoint/2010/main" val="2019823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Functions of Business Reporting</a:t>
            </a:r>
            <a:endParaRPr lang="en-SG" dirty="0"/>
          </a:p>
        </p:txBody>
      </p:sp>
      <p:sp>
        <p:nvSpPr>
          <p:cNvPr id="3" name="Content Placeholder 2"/>
          <p:cNvSpPr>
            <a:spLocks noGrp="1"/>
          </p:cNvSpPr>
          <p:nvPr>
            <p:ph idx="1"/>
          </p:nvPr>
        </p:nvSpPr>
        <p:spPr>
          <a:xfrm>
            <a:off x="795379" y="1436914"/>
            <a:ext cx="6519821" cy="4740049"/>
          </a:xfrm>
        </p:spPr>
        <p:txBody>
          <a:bodyPr>
            <a:normAutofit fontScale="92500" lnSpcReduction="10000"/>
          </a:bodyPr>
          <a:lstStyle/>
          <a:p>
            <a:r>
              <a:rPr lang="en-SG" sz="3000" dirty="0" smtClean="0"/>
              <a:t>Decision makers need information to make accurate and timely decisions</a:t>
            </a:r>
          </a:p>
          <a:p>
            <a:pPr>
              <a:spcBef>
                <a:spcPts val="1500"/>
              </a:spcBef>
            </a:pPr>
            <a:r>
              <a:rPr lang="en-SG" sz="3000" dirty="0" smtClean="0"/>
              <a:t>Information is often provided in the form of reports</a:t>
            </a:r>
          </a:p>
          <a:p>
            <a:pPr>
              <a:spcBef>
                <a:spcPts val="1500"/>
              </a:spcBef>
            </a:pPr>
            <a:r>
              <a:rPr lang="en-SG" sz="3000" dirty="0" smtClean="0"/>
              <a:t>Reports can help management to :</a:t>
            </a:r>
          </a:p>
          <a:p>
            <a:pPr lvl="1">
              <a:spcBef>
                <a:spcPts val="1000"/>
              </a:spcBef>
            </a:pPr>
            <a:r>
              <a:rPr lang="en-SG" sz="2800" dirty="0"/>
              <a:t>t</a:t>
            </a:r>
            <a:r>
              <a:rPr lang="en-SG" sz="2800" dirty="0" smtClean="0"/>
              <a:t>rack that all departments are functioning </a:t>
            </a:r>
          </a:p>
          <a:p>
            <a:pPr lvl="1">
              <a:spcBef>
                <a:spcPts val="1000"/>
              </a:spcBef>
            </a:pPr>
            <a:r>
              <a:rPr lang="en-SG" sz="2800" dirty="0" smtClean="0"/>
              <a:t>provide the results of an analysis</a:t>
            </a:r>
          </a:p>
          <a:p>
            <a:pPr lvl="1">
              <a:spcBef>
                <a:spcPts val="1000"/>
              </a:spcBef>
            </a:pPr>
            <a:r>
              <a:rPr lang="en-SG" sz="2800" dirty="0" smtClean="0"/>
              <a:t>persuade others to act</a:t>
            </a:r>
          </a:p>
          <a:p>
            <a:pPr lvl="1">
              <a:spcBef>
                <a:spcPts val="1000"/>
              </a:spcBef>
            </a:pPr>
            <a:r>
              <a:rPr lang="en-SG" sz="2800" dirty="0"/>
              <a:t>c</a:t>
            </a:r>
            <a:r>
              <a:rPr lang="en-SG" sz="2800" dirty="0" smtClean="0"/>
              <a:t>reate an organizational memory for others to learn from</a:t>
            </a:r>
            <a:endParaRPr lang="en-SG" sz="2800" dirty="0"/>
          </a:p>
        </p:txBody>
      </p:sp>
      <p:sp>
        <p:nvSpPr>
          <p:cNvPr id="4" name="Text Placeholder 3"/>
          <p:cNvSpPr>
            <a:spLocks noGrp="1"/>
          </p:cNvSpPr>
          <p:nvPr>
            <p:ph type="body" sz="quarter" idx="13"/>
          </p:nvPr>
        </p:nvSpPr>
        <p:spPr/>
        <p:txBody>
          <a:bodyPr>
            <a:normAutofit lnSpcReduction="10000"/>
          </a:bodyPr>
          <a:lstStyle/>
          <a:p>
            <a:r>
              <a:rPr lang="en-SG" dirty="0" smtClean="0"/>
              <a:t>Business Reporting</a:t>
            </a:r>
            <a:endParaRPr lang="en-SG"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5000" r="26307"/>
          <a:stretch/>
        </p:blipFill>
        <p:spPr>
          <a:xfrm>
            <a:off x="7680960" y="1436914"/>
            <a:ext cx="3972295" cy="5224680"/>
          </a:xfrm>
          <a:prstGeom prst="rect">
            <a:avLst/>
          </a:prstGeom>
        </p:spPr>
      </p:pic>
    </p:spTree>
    <p:extLst>
      <p:ext uri="{BB962C8B-B14F-4D97-AF65-F5344CB8AC3E}">
        <p14:creationId xmlns:p14="http://schemas.microsoft.com/office/powerpoint/2010/main" val="1634267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Types of reports</a:t>
            </a:r>
            <a:endParaRPr lang="en-SG" dirty="0"/>
          </a:p>
        </p:txBody>
      </p:sp>
      <p:sp>
        <p:nvSpPr>
          <p:cNvPr id="3" name="Content Placeholder 2"/>
          <p:cNvSpPr>
            <a:spLocks noGrp="1"/>
          </p:cNvSpPr>
          <p:nvPr>
            <p:ph idx="1"/>
          </p:nvPr>
        </p:nvSpPr>
        <p:spPr>
          <a:xfrm>
            <a:off x="795379" y="1436915"/>
            <a:ext cx="4713882" cy="1672046"/>
          </a:xfrm>
        </p:spPr>
        <p:txBody>
          <a:bodyPr>
            <a:noAutofit/>
          </a:bodyPr>
          <a:lstStyle/>
          <a:p>
            <a:r>
              <a:rPr lang="en-SG" sz="2800" dirty="0" smtClean="0"/>
              <a:t>BI systems are able to generate a wide variety of enterprise reports for different purposes</a:t>
            </a:r>
          </a:p>
          <a:p>
            <a:endParaRPr lang="en-SG" sz="2800" dirty="0" smtClean="0"/>
          </a:p>
          <a:p>
            <a:r>
              <a:rPr lang="en-SG" sz="2800" dirty="0" smtClean="0"/>
              <a:t>Enterprise reports typically fall into 3 categories</a:t>
            </a:r>
            <a:endParaRPr lang="en-SG" sz="2800" dirty="0"/>
          </a:p>
        </p:txBody>
      </p:sp>
      <p:sp>
        <p:nvSpPr>
          <p:cNvPr id="4" name="Text Placeholder 3"/>
          <p:cNvSpPr>
            <a:spLocks noGrp="1"/>
          </p:cNvSpPr>
          <p:nvPr>
            <p:ph type="body" sz="quarter" idx="13"/>
          </p:nvPr>
        </p:nvSpPr>
        <p:spPr/>
        <p:txBody>
          <a:bodyPr>
            <a:normAutofit lnSpcReduction="10000"/>
          </a:bodyPr>
          <a:lstStyle/>
          <a:p>
            <a:r>
              <a:rPr lang="en-SG" dirty="0" smtClean="0"/>
              <a:t>Types of Enterprise Reports</a:t>
            </a:r>
            <a:endParaRPr lang="en-SG" dirty="0"/>
          </a:p>
        </p:txBody>
      </p:sp>
      <p:graphicFrame>
        <p:nvGraphicFramePr>
          <p:cNvPr id="5" name="Diagram 4"/>
          <p:cNvGraphicFramePr/>
          <p:nvPr>
            <p:extLst>
              <p:ext uri="{D42A27DB-BD31-4B8C-83A1-F6EECF244321}">
                <p14:modId xmlns:p14="http://schemas.microsoft.com/office/powerpoint/2010/main" val="3236771556"/>
              </p:ext>
            </p:extLst>
          </p:nvPr>
        </p:nvGraphicFramePr>
        <p:xfrm>
          <a:off x="5184498" y="1436915"/>
          <a:ext cx="9765942" cy="5213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6192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664" y="1626150"/>
            <a:ext cx="8750931" cy="4361575"/>
          </a:xfrm>
          <a:prstGeom prst="rect">
            <a:avLst/>
          </a:prstGeom>
        </p:spPr>
      </p:pic>
      <p:sp>
        <p:nvSpPr>
          <p:cNvPr id="3" name="Content Placeholder 2"/>
          <p:cNvSpPr>
            <a:spLocks noGrp="1"/>
          </p:cNvSpPr>
          <p:nvPr>
            <p:ph idx="1"/>
          </p:nvPr>
        </p:nvSpPr>
        <p:spPr>
          <a:xfrm>
            <a:off x="695136" y="1436912"/>
            <a:ext cx="3399431" cy="4740049"/>
          </a:xfrm>
        </p:spPr>
        <p:txBody>
          <a:bodyPr/>
          <a:lstStyle/>
          <a:p>
            <a:r>
              <a:rPr lang="en-SG" dirty="0" smtClean="0"/>
              <a:t>These reports are aligned to help the management at different hierarchical levels to decisions at the operational, tactical and strategic level </a:t>
            </a:r>
            <a:endParaRPr lang="en-SG" dirty="0"/>
          </a:p>
        </p:txBody>
      </p:sp>
      <p:sp>
        <p:nvSpPr>
          <p:cNvPr id="7" name="TextBox 6"/>
          <p:cNvSpPr txBox="1"/>
          <p:nvPr/>
        </p:nvSpPr>
        <p:spPr>
          <a:xfrm>
            <a:off x="8018364" y="3369112"/>
            <a:ext cx="3655882" cy="954107"/>
          </a:xfrm>
          <a:prstGeom prst="rect">
            <a:avLst/>
          </a:prstGeom>
          <a:solidFill>
            <a:schemeClr val="accent6">
              <a:lumMod val="40000"/>
              <a:lumOff val="60000"/>
            </a:schemeClr>
          </a:solidFill>
        </p:spPr>
        <p:txBody>
          <a:bodyPr wrap="square" rtlCol="0">
            <a:spAutoFit/>
          </a:bodyPr>
          <a:lstStyle>
            <a:defPPr>
              <a:defRPr lang="en-US"/>
            </a:defPPr>
            <a:lvl1pPr>
              <a:defRPr sz="2800"/>
            </a:lvl1pPr>
          </a:lstStyle>
          <a:p>
            <a:r>
              <a:rPr lang="en-US" dirty="0"/>
              <a:t>Choose suppliers, forecast sales</a:t>
            </a:r>
            <a:endParaRPr lang="en-US" dirty="0"/>
          </a:p>
        </p:txBody>
      </p:sp>
      <p:sp>
        <p:nvSpPr>
          <p:cNvPr id="8" name="TextBox 7"/>
          <p:cNvSpPr txBox="1"/>
          <p:nvPr/>
        </p:nvSpPr>
        <p:spPr>
          <a:xfrm>
            <a:off x="8018364" y="1865503"/>
            <a:ext cx="3655882" cy="954107"/>
          </a:xfrm>
          <a:prstGeom prst="rect">
            <a:avLst/>
          </a:prstGeom>
          <a:solidFill>
            <a:schemeClr val="accent6">
              <a:lumMod val="40000"/>
              <a:lumOff val="60000"/>
            </a:schemeClr>
          </a:solidFill>
        </p:spPr>
        <p:txBody>
          <a:bodyPr wrap="square" rtlCol="0">
            <a:spAutoFit/>
          </a:bodyPr>
          <a:lstStyle>
            <a:defPPr>
              <a:defRPr lang="en-US"/>
            </a:defPPr>
            <a:lvl1pPr>
              <a:defRPr sz="2800"/>
            </a:lvl1pPr>
          </a:lstStyle>
          <a:p>
            <a:r>
              <a:rPr lang="en-US" dirty="0"/>
              <a:t>Identify new markets, choose store locations</a:t>
            </a:r>
            <a:endParaRPr lang="en-US" dirty="0"/>
          </a:p>
        </p:txBody>
      </p:sp>
      <p:sp>
        <p:nvSpPr>
          <p:cNvPr id="6" name="TextBox 5"/>
          <p:cNvSpPr txBox="1"/>
          <p:nvPr/>
        </p:nvSpPr>
        <p:spPr>
          <a:xfrm>
            <a:off x="8018364" y="4884313"/>
            <a:ext cx="3655882" cy="954107"/>
          </a:xfrm>
          <a:prstGeom prst="rect">
            <a:avLst/>
          </a:prstGeom>
          <a:solidFill>
            <a:schemeClr val="accent6">
              <a:lumMod val="40000"/>
              <a:lumOff val="60000"/>
            </a:schemeClr>
          </a:solidFill>
        </p:spPr>
        <p:txBody>
          <a:bodyPr wrap="square" rtlCol="0">
            <a:spAutoFit/>
          </a:bodyPr>
          <a:lstStyle/>
          <a:p>
            <a:r>
              <a:rPr lang="en-US" sz="2800" dirty="0" smtClean="0"/>
              <a:t>Resolve order delays, schedule employees</a:t>
            </a:r>
            <a:endParaRPr lang="en-US" sz="2800" dirty="0"/>
          </a:p>
        </p:txBody>
      </p:sp>
      <p:sp>
        <p:nvSpPr>
          <p:cNvPr id="10" name="TextBox 9"/>
          <p:cNvSpPr txBox="1"/>
          <p:nvPr/>
        </p:nvSpPr>
        <p:spPr>
          <a:xfrm>
            <a:off x="3863340" y="6030952"/>
            <a:ext cx="4163418" cy="461665"/>
          </a:xfrm>
          <a:prstGeom prst="rect">
            <a:avLst/>
          </a:prstGeom>
          <a:noFill/>
        </p:spPr>
        <p:txBody>
          <a:bodyPr wrap="square" rtlCol="0">
            <a:spAutoFit/>
          </a:bodyPr>
          <a:lstStyle/>
          <a:p>
            <a:pPr algn="ctr"/>
            <a:r>
              <a:rPr lang="en-US" sz="2400" b="1" dirty="0" smtClean="0">
                <a:solidFill>
                  <a:srgbClr val="C00000"/>
                </a:solidFill>
              </a:rPr>
              <a:t>Decision making hierarchy</a:t>
            </a:r>
            <a:endParaRPr lang="en-US" sz="2400" b="1" dirty="0">
              <a:solidFill>
                <a:srgbClr val="C00000"/>
              </a:solidFill>
            </a:endParaRPr>
          </a:p>
        </p:txBody>
      </p:sp>
      <p:sp>
        <p:nvSpPr>
          <p:cNvPr id="11" name="TextBox 10"/>
          <p:cNvSpPr txBox="1"/>
          <p:nvPr/>
        </p:nvSpPr>
        <p:spPr>
          <a:xfrm>
            <a:off x="8561790" y="6037439"/>
            <a:ext cx="2930435" cy="461665"/>
          </a:xfrm>
          <a:prstGeom prst="rect">
            <a:avLst/>
          </a:prstGeom>
          <a:noFill/>
        </p:spPr>
        <p:txBody>
          <a:bodyPr wrap="square" rtlCol="0">
            <a:spAutoFit/>
          </a:bodyPr>
          <a:lstStyle/>
          <a:p>
            <a:r>
              <a:rPr lang="en-US" sz="2400" b="1" dirty="0" smtClean="0">
                <a:solidFill>
                  <a:srgbClr val="C00000"/>
                </a:solidFill>
              </a:rPr>
              <a:t>Typical decisions</a:t>
            </a:r>
            <a:endParaRPr lang="en-US" sz="2400" b="1" dirty="0">
              <a:solidFill>
                <a:srgbClr val="C00000"/>
              </a:solidFill>
            </a:endParaRPr>
          </a:p>
        </p:txBody>
      </p:sp>
      <p:sp>
        <p:nvSpPr>
          <p:cNvPr id="13" name="Title 12"/>
          <p:cNvSpPr>
            <a:spLocks noGrp="1"/>
          </p:cNvSpPr>
          <p:nvPr>
            <p:ph type="title"/>
          </p:nvPr>
        </p:nvSpPr>
        <p:spPr/>
        <p:txBody>
          <a:bodyPr/>
          <a:lstStyle/>
          <a:p>
            <a:r>
              <a:rPr lang="en-SG" dirty="0" smtClean="0"/>
              <a:t>Reports for different management levels</a:t>
            </a:r>
            <a:endParaRPr lang="en-SG" dirty="0"/>
          </a:p>
        </p:txBody>
      </p:sp>
      <p:sp>
        <p:nvSpPr>
          <p:cNvPr id="15" name="Text Placeholder 3"/>
          <p:cNvSpPr>
            <a:spLocks noGrp="1"/>
          </p:cNvSpPr>
          <p:nvPr>
            <p:ph type="body" sz="quarter" idx="13"/>
          </p:nvPr>
        </p:nvSpPr>
        <p:spPr>
          <a:xfrm>
            <a:off x="2394852" y="0"/>
            <a:ext cx="7852229" cy="377371"/>
          </a:xfrm>
        </p:spPr>
        <p:txBody>
          <a:bodyPr>
            <a:normAutofit lnSpcReduction="10000"/>
          </a:bodyPr>
          <a:lstStyle/>
          <a:p>
            <a:r>
              <a:rPr lang="en-SG" dirty="0" smtClean="0"/>
              <a:t>Types of Enterprise Reports</a:t>
            </a:r>
            <a:endParaRPr lang="en-SG" dirty="0"/>
          </a:p>
        </p:txBody>
      </p:sp>
    </p:spTree>
    <p:extLst>
      <p:ext uri="{BB962C8B-B14F-4D97-AF65-F5344CB8AC3E}">
        <p14:creationId xmlns:p14="http://schemas.microsoft.com/office/powerpoint/2010/main" val="62253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animBg="1"/>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5798</TotalTime>
  <Words>974</Words>
  <Application>Microsoft Office PowerPoint</Application>
  <PresentationFormat>Widescreen</PresentationFormat>
  <Paragraphs>124</Paragraphs>
  <Slides>23</Slides>
  <Notes>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Arial</vt:lpstr>
      <vt:lpstr>Arial Black</vt:lpstr>
      <vt:lpstr>Calibri</vt:lpstr>
      <vt:lpstr>Calibri Light</vt:lpstr>
      <vt:lpstr>Wingdings</vt:lpstr>
      <vt:lpstr>Office Theme</vt:lpstr>
      <vt:lpstr>1_Office Theme</vt:lpstr>
      <vt:lpstr>2_Office Theme</vt:lpstr>
      <vt:lpstr>Understanding BI Reports and Dashboards</vt:lpstr>
      <vt:lpstr>Contents</vt:lpstr>
      <vt:lpstr>Introduction</vt:lpstr>
      <vt:lpstr>The Corporate Challenge</vt:lpstr>
      <vt:lpstr>How BI enables BPM</vt:lpstr>
      <vt:lpstr>PowerPoint Presentation</vt:lpstr>
      <vt:lpstr>Functions of Business Reporting</vt:lpstr>
      <vt:lpstr>Types of reports</vt:lpstr>
      <vt:lpstr>Reports for different management levels</vt:lpstr>
      <vt:lpstr>Operational Reports</vt:lpstr>
      <vt:lpstr>Operational Reports</vt:lpstr>
      <vt:lpstr>Operational Reports</vt:lpstr>
      <vt:lpstr>Tactical Reports</vt:lpstr>
      <vt:lpstr>Tactical Reports</vt:lpstr>
      <vt:lpstr>Tactical Reports</vt:lpstr>
      <vt:lpstr>Strategic Reports</vt:lpstr>
      <vt:lpstr>Strategic Reports</vt:lpstr>
      <vt:lpstr>Strategic Reports</vt:lpstr>
      <vt:lpstr>Key Performance Indicators (KPIs)</vt:lpstr>
      <vt:lpstr>KPIs that companies can measure</vt:lpstr>
      <vt:lpstr>KPI reporting</vt:lpstr>
      <vt:lpstr>Types of Performance Dashboards</vt:lpstr>
      <vt:lpstr>Strategic Dashboards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Dora Chua Heok Hoon</dc:creator>
  <cp:lastModifiedBy>Dora Chua Heok Hoon</cp:lastModifiedBy>
  <cp:revision>466</cp:revision>
  <dcterms:created xsi:type="dcterms:W3CDTF">2015-09-12T14:47:32Z</dcterms:created>
  <dcterms:modified xsi:type="dcterms:W3CDTF">2015-10-03T16:21:15Z</dcterms:modified>
</cp:coreProperties>
</file>